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Clear Sans" panose="020B0604020202020204" charset="0"/>
      <p:regular r:id="rId13"/>
    </p:embeddedFont>
    <p:embeddedFont>
      <p:font typeface="Clear Sans Bold" panose="020B0604020202020204" charset="0"/>
      <p:regular r:id="rId14"/>
    </p:embeddedFont>
    <p:embeddedFont>
      <p:font typeface="Proxima Nova Heavy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57150"/>
            <a:ext cx="6229350" cy="6229350"/>
          </a:xfrm>
          <a:custGeom>
            <a:avLst/>
            <a:gdLst/>
            <a:ahLst/>
            <a:cxnLst/>
            <a:rect l="l" t="t" r="r" b="b"/>
            <a:pathLst>
              <a:path w="6229350" h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114675" y="2257425"/>
            <a:ext cx="11966486" cy="2112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5075" b="1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SECURING AN EXPENSE MANAGEMENT WEBSITE USING OWASP TOP 10 </a:t>
            </a:r>
          </a:p>
          <a:p>
            <a:pPr algn="ctr">
              <a:lnSpc>
                <a:spcPts val="4060"/>
              </a:lnSpc>
            </a:pPr>
            <a:endParaRPr lang="en-US" sz="5075" b="1">
              <a:solidFill>
                <a:srgbClr val="F1F6F9"/>
              </a:solidFill>
              <a:latin typeface="Proxima Nova Heavy"/>
              <a:ea typeface="Proxima Nova Heavy"/>
              <a:cs typeface="Proxima Nova Heavy"/>
              <a:sym typeface="Proxima Nova Heavy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059704" y="5244000"/>
            <a:ext cx="13428248" cy="35712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Presented by: Vimal Wilson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Date: May 08, 2025</a:t>
            </a:r>
          </a:p>
          <a:p>
            <a:pPr algn="ctr">
              <a:lnSpc>
                <a:spcPts val="5320"/>
              </a:lnSpc>
            </a:pPr>
            <a:r>
              <a:rPr lang="en-US" sz="3800">
                <a:solidFill>
                  <a:srgbClr val="F1F6F9"/>
                </a:solidFill>
                <a:latin typeface="Clear Sans"/>
                <a:ea typeface="Clear Sans"/>
                <a:cs typeface="Clear Sans"/>
                <a:sym typeface="Clear Sans"/>
              </a:rPr>
              <a:t>Course: COMP.SEC.300-2024-2025-1 Secure Programming</a:t>
            </a:r>
          </a:p>
          <a:p>
            <a:pPr algn="ctr">
              <a:lnSpc>
                <a:spcPts val="6300"/>
              </a:lnSpc>
            </a:pPr>
            <a:endParaRPr lang="en-US" sz="3800">
              <a:solidFill>
                <a:srgbClr val="F1F6F9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ctr">
              <a:lnSpc>
                <a:spcPts val="6300"/>
              </a:lnSpc>
            </a:pPr>
            <a:endParaRPr lang="en-US" sz="3800">
              <a:solidFill>
                <a:srgbClr val="F1F6F9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617220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 flipV="1">
            <a:off x="13439929" y="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flipH="1">
            <a:off x="12058650" y="4143375"/>
            <a:ext cx="6229350" cy="6229350"/>
          </a:xfrm>
          <a:custGeom>
            <a:avLst/>
            <a:gdLst/>
            <a:ahLst/>
            <a:cxnLst/>
            <a:rect l="l" t="t" r="r" b="b"/>
            <a:pathLst>
              <a:path w="6229350" h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3206839" y="4531947"/>
            <a:ext cx="11966486" cy="9944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60"/>
              </a:lnSpc>
            </a:pPr>
            <a:r>
              <a:rPr lang="en-US" sz="4075" b="1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 Study on Secure Programming Practices</a:t>
            </a:r>
          </a:p>
          <a:p>
            <a:pPr algn="ctr">
              <a:lnSpc>
                <a:spcPts val="4060"/>
              </a:lnSpc>
            </a:pPr>
            <a:endParaRPr lang="en-US" sz="4075" b="1">
              <a:solidFill>
                <a:srgbClr val="F1F6F9"/>
              </a:solidFill>
              <a:latin typeface="Proxima Nova Heavy"/>
              <a:ea typeface="Proxima Nova Heavy"/>
              <a:cs typeface="Proxima Nova Heavy"/>
              <a:sym typeface="Proxima Nova Heav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317218" y="617220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71100" y="1479550"/>
            <a:ext cx="11720537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Benefits for Course Participants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1100" y="2202840"/>
            <a:ext cx="15247954" cy="4247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Guide for Secure Website Development: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exercise provides a practical guide for building a website, minimising vulnerabilities (e.g., Injection, Broken Access Control).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Offers a clear, simple understanding of secure programming concepts (e.g., encryption, input validation).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Helps newcomers apply secure programming principles effectively, ensuring robust, secure designs.</a:t>
            </a: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57150"/>
            <a:ext cx="6229350" cy="6229350"/>
          </a:xfrm>
          <a:custGeom>
            <a:avLst/>
            <a:gdLst/>
            <a:ahLst/>
            <a:cxnLst/>
            <a:rect l="l" t="t" r="r" b="b"/>
            <a:pathLst>
              <a:path w="6229350" h="6229350">
                <a:moveTo>
                  <a:pt x="0" y="6229350"/>
                </a:moveTo>
                <a:lnTo>
                  <a:pt x="6229350" y="6229350"/>
                </a:lnTo>
                <a:lnTo>
                  <a:pt x="6229350" y="0"/>
                </a:lnTo>
                <a:lnTo>
                  <a:pt x="0" y="0"/>
                </a:lnTo>
                <a:lnTo>
                  <a:pt x="0" y="622935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3485922" y="3818256"/>
            <a:ext cx="11316156" cy="3439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69"/>
              </a:lnSpc>
            </a:pPr>
            <a:r>
              <a:rPr lang="en-US" sz="15962" b="1">
                <a:solidFill>
                  <a:srgbClr val="F1F6F9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0" y="617220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 flipV="1">
            <a:off x="13439929" y="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flipH="1">
            <a:off x="12058650" y="4143375"/>
            <a:ext cx="6229350" cy="6229350"/>
          </a:xfrm>
          <a:custGeom>
            <a:avLst/>
            <a:gdLst/>
            <a:ahLst/>
            <a:cxnLst/>
            <a:rect l="l" t="t" r="r" b="b"/>
            <a:pathLst>
              <a:path w="6229350" h="6229350">
                <a:moveTo>
                  <a:pt x="6229350" y="0"/>
                </a:moveTo>
                <a:lnTo>
                  <a:pt x="0" y="0"/>
                </a:lnTo>
                <a:lnTo>
                  <a:pt x="0" y="6229350"/>
                </a:lnTo>
                <a:lnTo>
                  <a:pt x="6229350" y="6229350"/>
                </a:lnTo>
                <a:lnTo>
                  <a:pt x="622935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4317218" y="617220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65005" y="2459754"/>
            <a:ext cx="15357990" cy="5384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5"/>
              </a:lnSpc>
            </a:pPr>
            <a:r>
              <a:rPr lang="en-US" sz="3018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Earlier Work:</a:t>
            </a:r>
          </a:p>
          <a:p>
            <a:pPr marL="651602" lvl="1" indent="-325801" algn="l">
              <a:lnSpc>
                <a:spcPts val="4225"/>
              </a:lnSpc>
              <a:buFont typeface="Arial"/>
              <a:buChar char="•"/>
            </a:pPr>
            <a:r>
              <a:rPr lang="en-US" sz="3018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Draws on secure programming literature, including OWASP Top 10 (2021).</a:t>
            </a:r>
          </a:p>
          <a:p>
            <a:pPr marL="651602" lvl="1" indent="-325801" algn="l">
              <a:lnSpc>
                <a:spcPts val="4225"/>
              </a:lnSpc>
              <a:buFont typeface="Arial"/>
              <a:buChar char="•"/>
            </a:pPr>
            <a:r>
              <a:rPr lang="en-US" sz="3018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Prior studies addressed general web security but often lacked focus on this particular subject.</a:t>
            </a:r>
          </a:p>
          <a:p>
            <a:pPr algn="l">
              <a:lnSpc>
                <a:spcPts val="4225"/>
              </a:lnSpc>
            </a:pPr>
            <a:endParaRPr lang="en-US" sz="3018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225"/>
              </a:lnSpc>
            </a:pPr>
            <a:r>
              <a:rPr lang="en-US" sz="3018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Extension:</a:t>
            </a:r>
          </a:p>
          <a:p>
            <a:pPr marL="651602" lvl="1" indent="-325801" algn="l">
              <a:lnSpc>
                <a:spcPts val="4225"/>
              </a:lnSpc>
              <a:buFont typeface="Arial"/>
              <a:buChar char="•"/>
            </a:pPr>
            <a:r>
              <a:rPr lang="en-US" sz="3018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This work theoretically applies secure programming to a proposed Internet Banking website, </a:t>
            </a:r>
            <a:r>
              <a:rPr lang="en-US" sz="3018" dirty="0" err="1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analysing</a:t>
            </a:r>
            <a:r>
              <a:rPr lang="en-US" sz="3018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all OWASP Top 10.</a:t>
            </a:r>
          </a:p>
          <a:p>
            <a:pPr marL="651602" lvl="1" indent="-325801" algn="l">
              <a:lnSpc>
                <a:spcPts val="4225"/>
              </a:lnSpc>
              <a:buFont typeface="Arial"/>
              <a:buChar char="•"/>
            </a:pPr>
            <a:r>
              <a:rPr lang="en-US" sz="3018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Proposes hypothetical scenarios and mitigations tailored to financial data protection.</a:t>
            </a:r>
          </a:p>
          <a:p>
            <a:pPr algn="l">
              <a:lnSpc>
                <a:spcPts val="4634"/>
              </a:lnSpc>
            </a:pPr>
            <a:endParaRPr lang="en-US" sz="3018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65005" y="1479535"/>
            <a:ext cx="10208398" cy="577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Introduction and Earlier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4317218" y="617220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68946" y="2000250"/>
            <a:ext cx="17720477" cy="750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Context: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Internet Banking websites helps users to keep money safely, transfer money, and </a:t>
            </a:r>
          </a:p>
          <a:p>
            <a:pPr marL="326010" lvl="1"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help improve the saving habit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They would handle sensitive data (e.g., Cash, credit cards, bills),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making security critical to prevent cyber attacks.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Secure Programming: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Involves practices like input validation, encryption, and access control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to resist exploitation.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OWASP Top 10 (2021) identifies key web vulnerabilities (e.g., Injection,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Broken Access Control) to guide secure design.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Relevance for Course Participants: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Provides a framework to design secure financial applications, applicable to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real-world development.</a:t>
            </a:r>
          </a:p>
          <a:p>
            <a:pPr algn="l">
              <a:lnSpc>
                <a:spcPts val="4228"/>
              </a:lnSpc>
            </a:pPr>
            <a:endParaRPr lang="en-US" sz="3020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668946" y="1479550"/>
            <a:ext cx="8008924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Background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0" y="-57150"/>
            <a:ext cx="3657759" cy="3657759"/>
          </a:xfrm>
          <a:custGeom>
            <a:avLst/>
            <a:gdLst/>
            <a:ahLst/>
            <a:cxnLst/>
            <a:rect l="l" t="t" r="r" b="b"/>
            <a:pathLst>
              <a:path w="3657759" h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3439929" y="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4">
              <a:alphaModFix amt="5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0" y="617220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1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H="1">
            <a:off x="14630241" y="6629241"/>
            <a:ext cx="3657759" cy="3657759"/>
          </a:xfrm>
          <a:custGeom>
            <a:avLst/>
            <a:gdLst/>
            <a:ahLst/>
            <a:cxnLst/>
            <a:rect l="l" t="t" r="r" b="b"/>
            <a:pathLst>
              <a:path w="3657759" h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487442" y="1573292"/>
            <a:ext cx="9887641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Aim of the Study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487442" y="2210314"/>
            <a:ext cx="16073072" cy="54401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Research Question: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3020" b="1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“</a:t>
            </a:r>
            <a:r>
              <a:rPr lang="en-US" sz="3020" i="1" kern="100" dirty="0">
                <a:effectLst/>
                <a:latin typeface="Clear Sans" panose="020B0604020202020204" charset="0"/>
                <a:ea typeface="Aptos" panose="020B0004020202020204" pitchFamily="34" charset="0"/>
                <a:cs typeface="Clear Sans" panose="020B0604020202020204" charset="0"/>
              </a:rPr>
              <a:t>How can OWASP Top Ten and CERT secure coding practices be integrated into the development of an Internet Banking Website to enhance security</a:t>
            </a:r>
            <a:r>
              <a:rPr lang="en-US" sz="302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Cordia New" panose="020B0304020202020204" pitchFamily="34" charset="-34"/>
              </a:rPr>
              <a:t>?”</a:t>
            </a:r>
            <a:endParaRPr lang="en-US" sz="302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Cordia New" panose="020B0304020202020204" pitchFamily="34" charset="-34"/>
            </a:endParaRP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Objectives: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Theoretically analyze OWASP Top 10 risks for a proposed Internet Banking platform.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Propose mitigation strategies with hypothetical examples and code snippets.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Evaluate defenses through simulated security testing scenarios.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Goal: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 a theoretical security plan to protect financial data and ensure user trust.</a:t>
            </a:r>
          </a:p>
          <a:p>
            <a:pPr algn="l">
              <a:lnSpc>
                <a:spcPts val="4228"/>
              </a:lnSpc>
            </a:pPr>
            <a:endParaRPr lang="en-US" sz="3020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2293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 flipV="1">
            <a:off x="14173200" y="-571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620267" y="1422400"/>
            <a:ext cx="4989066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Methodology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20267" y="1943614"/>
            <a:ext cx="15757230" cy="7500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How It Was Done: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Literature Review:</a:t>
            </a:r>
          </a:p>
          <a:p>
            <a:pPr marL="652019" lvl="1" indent="-326009">
              <a:lnSpc>
                <a:spcPts val="4228"/>
              </a:lnSpc>
              <a:buFont typeface="Arial"/>
              <a:buChar char="•"/>
            </a:pPr>
            <a:r>
              <a:rPr lang="en-US" sz="3200" dirty="0">
                <a:effectLst/>
              </a:rPr>
              <a:t>Integrating OWASP and CERT into a banking-specific SDLC creates a practical, PCI-DSS-aligned framework for secure banking website development, addressing literature gaps using course materials</a:t>
            </a:r>
            <a:endParaRPr lang="en-US" sz="3020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Theoretical Analysis: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Applied secure programming principles to a hypothetical Internet banking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website.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Developed scenarios (e.g., SQL injection attempts) and proposed mitigations (e.g., input validation).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AI Usage: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GPT-4o assisted in developing theoretical situations (e.g., hypothetical attack scenarios like SQL injection or Broken Access Control) and </a:t>
            </a:r>
            <a:r>
              <a:rPr lang="en-US" sz="3020" dirty="0" err="1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analysing</a:t>
            </a: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mitigations.</a:t>
            </a:r>
          </a:p>
          <a:p>
            <a:pPr algn="l">
              <a:lnSpc>
                <a:spcPts val="4228"/>
              </a:lnSpc>
            </a:pPr>
            <a:endParaRPr lang="en-US" sz="3020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317218" y="617220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44232" y="1479550"/>
            <a:ext cx="8802420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44232" y="2000250"/>
            <a:ext cx="17604841" cy="7448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Broken Access Control: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Attacker changes /user/123/balance to /user/456/balance,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 accessing private data, risking budget or legal issues.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Use role-based access, server-side checks, and short-lived session tokens.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Cryptographic Failures: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Credit card data sent over HTTP or weakly encrypted (e.g., 128-bit DES)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is intercepted.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HTTPS with TLS 1.3, use AES-256 for encryption regularly.</a:t>
            </a:r>
          </a:p>
          <a:p>
            <a:pPr algn="l">
              <a:lnSpc>
                <a:spcPts val="4228"/>
              </a:lnSpc>
            </a:pPr>
            <a:r>
              <a:rPr lang="en-US" sz="3020" b="1" dirty="0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Injection: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Attacker inputs ' OR 1=1; -- in login form, bypassing authentication via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SQL injection.</a:t>
            </a:r>
          </a:p>
          <a:p>
            <a:pPr marL="652108" lvl="1" indent="-326054" algn="l">
              <a:lnSpc>
                <a:spcPts val="4228"/>
              </a:lnSpc>
              <a:buFont typeface="Arial"/>
              <a:buChar char="•"/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Apply parameterized queries (e.g., SELECT * FROM expenses WHERE </a:t>
            </a:r>
          </a:p>
          <a:p>
            <a:pPr algn="l">
              <a:lnSpc>
                <a:spcPts val="4228"/>
              </a:lnSpc>
            </a:pP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</a:t>
            </a:r>
            <a:r>
              <a:rPr lang="en-US" sz="3020" dirty="0" err="1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user_id</a:t>
            </a:r>
            <a:r>
              <a:rPr lang="en-US" sz="3020" dirty="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= ?) and allowlist inputs (e.g., ^[a-zA-Z0-9]+$).</a:t>
            </a:r>
          </a:p>
          <a:p>
            <a:pPr algn="l">
              <a:lnSpc>
                <a:spcPts val="4228"/>
              </a:lnSpc>
            </a:pPr>
            <a:endParaRPr lang="en-US" sz="3020" dirty="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17220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0" y="0"/>
                </a:moveTo>
                <a:lnTo>
                  <a:pt x="4848071" y="0"/>
                </a:lnTo>
                <a:lnTo>
                  <a:pt x="484807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1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H="1">
            <a:off x="14630241" y="6629241"/>
            <a:ext cx="3657759" cy="3657759"/>
          </a:xfrm>
          <a:custGeom>
            <a:avLst/>
            <a:gdLst/>
            <a:ahLst/>
            <a:cxnLst/>
            <a:rect l="l" t="t" r="r" b="b"/>
            <a:pathLst>
              <a:path w="3657759" h="3657759">
                <a:moveTo>
                  <a:pt x="3657759" y="0"/>
                </a:moveTo>
                <a:lnTo>
                  <a:pt x="0" y="0"/>
                </a:lnTo>
                <a:lnTo>
                  <a:pt x="0" y="3657759"/>
                </a:lnTo>
                <a:lnTo>
                  <a:pt x="3657759" y="3657759"/>
                </a:lnTo>
                <a:lnTo>
                  <a:pt x="365775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 flipH="1" flipV="1">
            <a:off x="13439929" y="0"/>
            <a:ext cx="4848071" cy="4114800"/>
          </a:xfrm>
          <a:custGeom>
            <a:avLst/>
            <a:gdLst/>
            <a:ahLst/>
            <a:cxnLst/>
            <a:rect l="l" t="t" r="r" b="b"/>
            <a:pathLst>
              <a:path w="4848071" h="4114800">
                <a:moveTo>
                  <a:pt x="4848071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848071" y="0"/>
                </a:lnTo>
                <a:lnTo>
                  <a:pt x="4848071" y="4114800"/>
                </a:lnTo>
                <a:close/>
              </a:path>
            </a:pathLst>
          </a:custGeom>
          <a:blipFill>
            <a:blip r:embed="rId2">
              <a:alphaModFix amt="5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 flipV="1">
            <a:off x="0" y="-57150"/>
            <a:ext cx="3657759" cy="3657759"/>
          </a:xfrm>
          <a:custGeom>
            <a:avLst/>
            <a:gdLst/>
            <a:ahLst/>
            <a:cxnLst/>
            <a:rect l="l" t="t" r="r" b="b"/>
            <a:pathLst>
              <a:path w="3657759" h="3657759">
                <a:moveTo>
                  <a:pt x="0" y="3657759"/>
                </a:moveTo>
                <a:lnTo>
                  <a:pt x="3657759" y="3657759"/>
                </a:lnTo>
                <a:lnTo>
                  <a:pt x="3657759" y="0"/>
                </a:lnTo>
                <a:lnTo>
                  <a:pt x="0" y="0"/>
                </a:lnTo>
                <a:lnTo>
                  <a:pt x="0" y="3657759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6" name="Group 6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374655" y="1573292"/>
            <a:ext cx="13255586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74655" y="2000250"/>
            <a:ext cx="18615899" cy="7981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Insecure Design: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MFA allows stolen credentials to access data; unlimited /login attempts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enable brute-force.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Implement TOTP-based MFA and rate limit logins (5 per minute per IP)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with CAPTCHA.</a:t>
            </a:r>
          </a:p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Misconfiguration: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Directory listing on /uploads/ exposes receipts; verbose errors reveal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database details.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Disable indexing, use generic error messages, and log details securely.</a:t>
            </a:r>
          </a:p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Vulnerable and Outdated Components: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Outdated libraries (e.g., jQuery 1.9.1) with CVEs expose site to exploits.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Track components via SBOM, scan with OWASP Dependency-Check or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Snyk in CI/CD.</a:t>
            </a: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4173200" y="-571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0" y="6229350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420083" y="1422400"/>
            <a:ext cx="13320253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0083" y="1943100"/>
            <a:ext cx="15839217" cy="74480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Identification and Authentication Failures: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Weak passwords or persistent tokens allow brute-force or cookie theft.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Enforce 12+ character passwords, lock accounts after 10 failed logins,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and use MFA/CAPTCHA.</a:t>
            </a:r>
          </a:p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Software and Data Integrity Failures: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Insecure CI/CD allows code injection; unverified CSV imports corrupt </a:t>
            </a:r>
          </a:p>
          <a:p>
            <a:pPr algn="l">
              <a:lnSpc>
                <a:spcPts val="4228"/>
              </a:lnSpc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      database.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Secure CI/CD with MFA and RBAC, scan dependencies with Snyk.</a:t>
            </a:r>
          </a:p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Security Logging and Monitoring Failures: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No login failure logs hide brute-force; plaintext logs are altered.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Log events (e.g., {"time": "2025-04-10T12:00:00Z", "event": "login_failed"}) with 640 permissions, use AES-256 encrypted backups.</a:t>
            </a: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27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4317218" y="617220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3970782" y="0"/>
                </a:moveTo>
                <a:lnTo>
                  <a:pt x="0" y="0"/>
                </a:lnTo>
                <a:lnTo>
                  <a:pt x="0" y="4114800"/>
                </a:lnTo>
                <a:lnTo>
                  <a:pt x="3970782" y="4114800"/>
                </a:lnTo>
                <a:lnTo>
                  <a:pt x="397078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 flipV="1">
            <a:off x="0" y="0"/>
            <a:ext cx="3970782" cy="4114800"/>
          </a:xfrm>
          <a:custGeom>
            <a:avLst/>
            <a:gdLst/>
            <a:ahLst/>
            <a:cxnLst/>
            <a:rect l="l" t="t" r="r" b="b"/>
            <a:pathLst>
              <a:path w="3970782" h="4114800">
                <a:moveTo>
                  <a:pt x="0" y="4114800"/>
                </a:moveTo>
                <a:lnTo>
                  <a:pt x="3970782" y="4114800"/>
                </a:lnTo>
                <a:lnTo>
                  <a:pt x="3970782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4" name="Group 4"/>
          <p:cNvGrpSpPr/>
          <p:nvPr/>
        </p:nvGrpSpPr>
        <p:grpSpPr>
          <a:xfrm>
            <a:off x="1028700" y="1067319"/>
            <a:ext cx="16230600" cy="8190981"/>
            <a:chOff x="0" y="0"/>
            <a:chExt cx="4274726" cy="215729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274726" cy="2157295"/>
            </a:xfrm>
            <a:custGeom>
              <a:avLst/>
              <a:gdLst/>
              <a:ahLst/>
              <a:cxnLst/>
              <a:rect l="l" t="t" r="r" b="b"/>
              <a:pathLst>
                <a:path w="4274726" h="2157295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32968"/>
                  </a:lnTo>
                  <a:cubicBezTo>
                    <a:pt x="4274726" y="2146404"/>
                    <a:pt x="4263834" y="2157295"/>
                    <a:pt x="4250399" y="2157295"/>
                  </a:cubicBezTo>
                  <a:lnTo>
                    <a:pt x="24327" y="2157295"/>
                  </a:lnTo>
                  <a:cubicBezTo>
                    <a:pt x="17875" y="2157295"/>
                    <a:pt x="11687" y="2154732"/>
                    <a:pt x="7125" y="2150170"/>
                  </a:cubicBezTo>
                  <a:cubicBezTo>
                    <a:pt x="2563" y="2145608"/>
                    <a:pt x="0" y="2139420"/>
                    <a:pt x="0" y="2132968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1F6F9"/>
            </a:solidFill>
            <a:ln w="133350" cap="rnd">
              <a:solidFill>
                <a:srgbClr val="394867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274726" cy="2195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71100" y="1479550"/>
            <a:ext cx="11720537" cy="5778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00"/>
              </a:lnSpc>
            </a:pPr>
            <a:r>
              <a:rPr lang="en-US" sz="5000" b="1">
                <a:solidFill>
                  <a:srgbClr val="14274E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Key Results - OWASP TOP 10 (Contd..)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71100" y="2135310"/>
            <a:ext cx="15247954" cy="31808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28"/>
              </a:lnSpc>
            </a:pPr>
            <a:r>
              <a:rPr lang="en-US" sz="3020" b="1">
                <a:solidFill>
                  <a:srgbClr val="14274E"/>
                </a:solidFill>
                <a:latin typeface="Clear Sans Bold"/>
                <a:ea typeface="Clear Sans Bold"/>
                <a:cs typeface="Clear Sans Bold"/>
                <a:sym typeface="Clear Sans Bold"/>
              </a:rPr>
              <a:t>Server-Side Request Forgery (SSRF):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Scenario: Import tool at /import fetches http://localhost:8080/admin, exposing internal data.</a:t>
            </a:r>
          </a:p>
          <a:p>
            <a:pPr marL="652019" lvl="1" indent="-326009" algn="l">
              <a:lnSpc>
                <a:spcPts val="4228"/>
              </a:lnSpc>
              <a:buFont typeface="Arial"/>
              <a:buChar char="•"/>
            </a:pPr>
            <a:r>
              <a:rPr lang="en-US" sz="3020">
                <a:solidFill>
                  <a:srgbClr val="14274E"/>
                </a:solidFill>
                <a:latin typeface="Clear Sans"/>
                <a:ea typeface="Clear Sans"/>
                <a:cs typeface="Clear Sans"/>
                <a:sym typeface="Clear Sans"/>
              </a:rPr>
              <a:t>Mitigations: Restrict requests to trusted domains (e.g., ["https://api.trusted.com"]).</a:t>
            </a: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  <a:p>
            <a:pPr algn="l">
              <a:lnSpc>
                <a:spcPts val="4228"/>
              </a:lnSpc>
            </a:pPr>
            <a:endParaRPr lang="en-US" sz="3020">
              <a:solidFill>
                <a:srgbClr val="14274E"/>
              </a:solidFill>
              <a:latin typeface="Clear Sans"/>
              <a:ea typeface="Clear Sans"/>
              <a:cs typeface="Clear Sans"/>
              <a:sym typeface="Clear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942</Words>
  <Application>Microsoft Office PowerPoint</Application>
  <PresentationFormat>Custom</PresentationFormat>
  <Paragraphs>96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Calibri</vt:lpstr>
      <vt:lpstr>Aptos</vt:lpstr>
      <vt:lpstr>Proxima Nova Heavy</vt:lpstr>
      <vt:lpstr>Clear Sans</vt:lpstr>
      <vt:lpstr>Clear Sans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Securing an Expense Management Website Using OWASP Top 10 Principles</dc:title>
  <cp:lastModifiedBy>Vimal Wilson</cp:lastModifiedBy>
  <cp:revision>3</cp:revision>
  <dcterms:created xsi:type="dcterms:W3CDTF">2006-08-16T00:00:00Z</dcterms:created>
  <dcterms:modified xsi:type="dcterms:W3CDTF">2025-05-16T15:28:25Z</dcterms:modified>
  <dc:identifier>DAGmrOX-sfo</dc:identifier>
</cp:coreProperties>
</file>