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genia Markvardt" initials="E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3399"/>
    <a:srgbClr val="FF9933"/>
    <a:srgbClr val="0033C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9" autoAdjust="0"/>
    <p:restoredTop sz="97872" autoAdjust="0"/>
  </p:normalViewPr>
  <p:slideViewPr>
    <p:cSldViewPr>
      <p:cViewPr varScale="1">
        <p:scale>
          <a:sx n="79" d="100"/>
          <a:sy n="79" d="100"/>
        </p:scale>
        <p:origin x="1891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05DEA-B00B-4CC7-A425-3014F3D3C32F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99242-3539-478C-B0A5-4ADD80C05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84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99242-3539-478C-B0A5-4ADD80C058B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92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174836D-D4BB-4EC6-9656-F30294896968}"/>
              </a:ext>
            </a:extLst>
          </p:cNvPr>
          <p:cNvGrpSpPr/>
          <p:nvPr/>
        </p:nvGrpSpPr>
        <p:grpSpPr>
          <a:xfrm>
            <a:off x="265652" y="115134"/>
            <a:ext cx="8634462" cy="6566062"/>
            <a:chOff x="743619" y="202600"/>
            <a:chExt cx="8333090" cy="6341710"/>
          </a:xfrm>
        </p:grpSpPr>
        <p:sp>
          <p:nvSpPr>
            <p:cNvPr id="138" name="Rectangle 137"/>
            <p:cNvSpPr/>
            <p:nvPr/>
          </p:nvSpPr>
          <p:spPr>
            <a:xfrm>
              <a:off x="748179" y="2652002"/>
              <a:ext cx="8310057" cy="38923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1843" y="1222562"/>
              <a:ext cx="4541236" cy="127956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numCol="2" spcCol="72000" rtlCol="0">
              <a:noAutofit/>
            </a:bodyPr>
            <a:lstStyle/>
            <a:p>
              <a:pPr algn="ctr"/>
              <a:endParaRPr lang="en-GB" sz="1400" b="1" dirty="0">
                <a:latin typeface="Century Gothic" panose="020B0502020202020204" pitchFamily="34" charset="0"/>
              </a:endParaRPr>
            </a:p>
            <a:p>
              <a:endParaRPr lang="en-GB" sz="1400" b="1" u="sng" dirty="0">
                <a:latin typeface="Century Gothic" panose="020B0502020202020204" pitchFamily="34" charset="0"/>
              </a:endParaRPr>
            </a:p>
            <a:p>
              <a:pPr>
                <a:spcBef>
                  <a:spcPts val="300"/>
                </a:spcBef>
              </a:pPr>
              <a:endParaRPr lang="en-GB" sz="1400" b="1" u="sng" dirty="0">
                <a:latin typeface="Century Gothic" panose="020B0502020202020204" pitchFamily="34" charset="0"/>
              </a:endParaRPr>
            </a:p>
            <a:p>
              <a:pPr>
                <a:spcBef>
                  <a:spcPts val="300"/>
                </a:spcBef>
              </a:pPr>
              <a:endParaRPr lang="en-GB" sz="1400" b="1" u="sng" dirty="0">
                <a:latin typeface="Century Gothic" panose="020B0502020202020204" pitchFamily="34" charset="0"/>
              </a:endParaRPr>
            </a:p>
            <a:p>
              <a:endParaRPr lang="en-GB" sz="1400" dirty="0">
                <a:latin typeface="Century Gothic" panose="020B0502020202020204" pitchFamily="34" charset="0"/>
              </a:endParaRPr>
            </a:p>
          </p:txBody>
        </p:sp>
        <p:cxnSp>
          <p:nvCxnSpPr>
            <p:cNvPr id="108" name="Straight Connector 107"/>
            <p:cNvCxnSpPr>
              <a:cxnSpLocks/>
            </p:cNvCxnSpPr>
            <p:nvPr/>
          </p:nvCxnSpPr>
          <p:spPr>
            <a:xfrm>
              <a:off x="1936307" y="1636924"/>
              <a:ext cx="2182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180469" y="209860"/>
              <a:ext cx="4724400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Century Gothic" panose="020B0502020202020204" pitchFamily="34" charset="0"/>
                </a:rPr>
                <a:t>Consortium Organogram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08403" y="1677414"/>
              <a:ext cx="2147295" cy="2782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numCol="1" rtlCol="0">
              <a:noAutofit/>
            </a:bodyPr>
            <a:lstStyle/>
            <a:p>
              <a:pPr algn="ctr"/>
              <a:r>
                <a:rPr lang="en-GB" sz="1200" b="1" dirty="0">
                  <a:latin typeface="Century Gothic" panose="020B0502020202020204" pitchFamily="34" charset="0"/>
                </a:rPr>
                <a:t>Scientific Advisory Board</a:t>
              </a:r>
            </a:p>
            <a:p>
              <a:pPr algn="ctr"/>
              <a:endParaRPr lang="en-GB" sz="1000" dirty="0"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619" y="1489731"/>
              <a:ext cx="1192688" cy="338554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Century Gothic" panose="020B0502020202020204" pitchFamily="34" charset="0"/>
                </a:rPr>
                <a:t>WHO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43619" y="1953935"/>
              <a:ext cx="1192688" cy="338554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Century Gothic" panose="020B0502020202020204" pitchFamily="34" charset="0"/>
                </a:rPr>
                <a:t>Countries</a:t>
              </a:r>
            </a:p>
          </p:txBody>
        </p:sp>
        <p:cxnSp>
          <p:nvCxnSpPr>
            <p:cNvPr id="205" name="Straight Connector 204"/>
            <p:cNvCxnSpPr/>
            <p:nvPr/>
          </p:nvCxnSpPr>
          <p:spPr>
            <a:xfrm>
              <a:off x="5402497" y="1048153"/>
              <a:ext cx="0" cy="170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743200" y="687176"/>
              <a:ext cx="1166160" cy="370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numCol="1" rtlCol="0">
              <a:noAutofit/>
            </a:bodyPr>
            <a:lstStyle/>
            <a:p>
              <a:pPr algn="ctr"/>
              <a:r>
                <a:rPr lang="en-GB" b="1" dirty="0">
                  <a:latin typeface="Century Gothic" panose="020B0502020202020204" pitchFamily="34" charset="0"/>
                </a:rPr>
                <a:t>Gavi</a:t>
              </a:r>
              <a:endParaRPr lang="en-GB" sz="1000" b="1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3276150" y="1048153"/>
              <a:ext cx="0" cy="170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806161" y="687176"/>
              <a:ext cx="1166160" cy="370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numCol="1" rtlCol="0">
              <a:noAutofit/>
            </a:bodyPr>
            <a:lstStyle/>
            <a:p>
              <a:pPr algn="ctr"/>
              <a:r>
                <a:rPr lang="en-GB" b="1" dirty="0">
                  <a:latin typeface="Century Gothic" panose="020B0502020202020204" pitchFamily="34" charset="0"/>
                </a:rPr>
                <a:t>BMGF</a:t>
              </a:r>
            </a:p>
            <a:p>
              <a:pPr algn="ctr"/>
              <a:endParaRPr lang="en-GB" sz="10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901335" y="2099213"/>
              <a:ext cx="2175373" cy="267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Century Gothic" panose="020B0502020202020204" pitchFamily="34" charset="0"/>
                </a:rPr>
                <a:t>Technical working groups</a:t>
              </a:r>
            </a:p>
          </p:txBody>
        </p:sp>
        <p:cxnSp>
          <p:nvCxnSpPr>
            <p:cNvPr id="92" name="Straight Connector 91"/>
            <p:cNvCxnSpPr>
              <a:cxnSpLocks/>
              <a:stCxn id="114" idx="3"/>
            </p:cNvCxnSpPr>
            <p:nvPr/>
          </p:nvCxnSpPr>
          <p:spPr>
            <a:xfrm flipV="1">
              <a:off x="1936307" y="2120613"/>
              <a:ext cx="218256" cy="2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cxnSpLocks/>
              <a:stCxn id="70" idx="3"/>
              <a:endCxn id="76" idx="1"/>
            </p:cNvCxnSpPr>
            <p:nvPr/>
          </p:nvCxnSpPr>
          <p:spPr>
            <a:xfrm>
              <a:off x="3909360" y="872294"/>
              <a:ext cx="8968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511125" y="1313698"/>
              <a:ext cx="3908579" cy="326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Century Gothic" panose="020B0502020202020204" pitchFamily="34" charset="0"/>
                </a:rPr>
                <a:t>Secretariat (Imperial College London)</a:t>
              </a:r>
              <a:endParaRPr lang="en-GB" sz="1600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54941" y="2740869"/>
              <a:ext cx="6519018" cy="3679819"/>
              <a:chOff x="1117218" y="2732329"/>
              <a:chExt cx="5457972" cy="3771746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117218" y="5772828"/>
                <a:ext cx="2589424" cy="5027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b="1" dirty="0">
                    <a:latin typeface="Century Gothic" panose="020B0502020202020204" pitchFamily="34" charset="0"/>
                  </a:rPr>
                  <a:t>Subcontracted Research Groups</a:t>
                </a:r>
              </a:p>
              <a:p>
                <a:pPr algn="ctr"/>
                <a:r>
                  <a:rPr lang="en-GB" sz="1200" dirty="0">
                    <a:latin typeface="Century Gothic" panose="020B0502020202020204" pitchFamily="34" charset="0"/>
                  </a:rPr>
                  <a:t>Models in grey are not funded by VIMC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57797" y="2732329"/>
                <a:ext cx="1228378" cy="567735"/>
              </a:xfrm>
              <a:prstGeom prst="rect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latin typeface="Century Gothic" panose="020B0502020202020204" pitchFamily="34" charset="0"/>
                  </a:rPr>
                  <a:t>HPV</a:t>
                </a:r>
              </a:p>
              <a:p>
                <a:pPr algn="ctr"/>
                <a:r>
                  <a:rPr lang="en-GB" sz="1200" dirty="0">
                    <a:latin typeface="Century Gothic" panose="020B0502020202020204" pitchFamily="34" charset="0"/>
                  </a:rPr>
                  <a:t>Harvard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54803" y="3404355"/>
                <a:ext cx="1231396" cy="573845"/>
              </a:xfrm>
              <a:prstGeom prst="rect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latin typeface="Century Gothic" panose="020B0502020202020204" pitchFamily="34" charset="0"/>
                  </a:rPr>
                  <a:t>HPV</a:t>
                </a:r>
              </a:p>
              <a:p>
                <a:pPr algn="ctr"/>
                <a:r>
                  <a:rPr lang="en-GB" sz="1200" dirty="0">
                    <a:latin typeface="Century Gothic" panose="020B0502020202020204" pitchFamily="34" charset="0"/>
                  </a:rPr>
                  <a:t>LSHTM</a:t>
                </a:r>
                <a:endParaRPr lang="en-GB" sz="11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493308" y="4073690"/>
                <a:ext cx="1301352" cy="54537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80008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latin typeface="Century Gothic" panose="020B0502020202020204" pitchFamily="34" charset="0"/>
                  </a:rPr>
                  <a:t>Hepatitis B</a:t>
                </a:r>
              </a:p>
              <a:p>
                <a:pPr algn="ctr"/>
                <a:r>
                  <a:rPr lang="en-GB" sz="1200" dirty="0">
                    <a:latin typeface="Century Gothic" panose="020B0502020202020204" pitchFamily="34" charset="0"/>
                  </a:rPr>
                  <a:t>(Goldstein model)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307003" y="3410417"/>
                <a:ext cx="1262309" cy="576385"/>
              </a:xfrm>
              <a:prstGeom prst="rect">
                <a:avLst/>
              </a:prstGeom>
              <a:ln>
                <a:solidFill>
                  <a:srgbClr val="FF99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GB" sz="1200" b="1" kern="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JE</a:t>
                </a:r>
              </a:p>
              <a:p>
                <a:pPr lvl="0" algn="ctr">
                  <a:defRPr/>
                </a:pPr>
                <a:r>
                  <a:rPr lang="en-GB" sz="1150" kern="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National University of Singapore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97139" y="2732332"/>
                <a:ext cx="1295808" cy="567735"/>
              </a:xfrm>
              <a:prstGeom prst="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latin typeface="Century Gothic" panose="020B0502020202020204" pitchFamily="34" charset="0"/>
                  </a:rPr>
                  <a:t>Yellow Fever</a:t>
                </a:r>
              </a:p>
              <a:p>
                <a:pPr algn="ctr"/>
                <a:r>
                  <a:rPr lang="en-GB" sz="1200" dirty="0">
                    <a:latin typeface="Century Gothic" panose="020B0502020202020204" pitchFamily="34" charset="0"/>
                  </a:rPr>
                  <a:t>Imperial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927488" y="2739418"/>
                <a:ext cx="1262309" cy="552016"/>
              </a:xfrm>
              <a:prstGeom prst="rect">
                <a:avLst/>
              </a:prstGeom>
              <a:ln>
                <a:solidFill>
                  <a:srgbClr val="00339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GB" sz="1200" b="1" kern="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Hib, pneumo</a:t>
                </a:r>
              </a:p>
              <a:p>
                <a:pPr lvl="0" algn="ctr">
                  <a:defRPr/>
                </a:pPr>
                <a:r>
                  <a:rPr lang="en-GB" sz="1150" kern="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Johns Hopkins (LiST)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927488" y="3397559"/>
                <a:ext cx="1262309" cy="592355"/>
              </a:xfrm>
              <a:prstGeom prst="rect">
                <a:avLst/>
              </a:prstGeom>
              <a:noFill/>
              <a:ln>
                <a:solidFill>
                  <a:srgbClr val="00339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GB" sz="1200" b="1" kern="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Hib, rotavirus</a:t>
                </a:r>
              </a:p>
              <a:p>
                <a:pPr lvl="0" algn="ctr">
                  <a:defRPr/>
                </a:pPr>
                <a:r>
                  <a:rPr lang="en-GB" sz="1200" kern="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LSHTM (UNIVAC)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27488" y="5372552"/>
                <a:ext cx="1268187" cy="552017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latin typeface="Century Gothic" panose="020B0502020202020204" pitchFamily="34" charset="0"/>
                  </a:rPr>
                  <a:t>Measles</a:t>
                </a:r>
              </a:p>
              <a:p>
                <a:pPr algn="ctr"/>
                <a:r>
                  <a:rPr lang="en-GB" sz="1200" dirty="0">
                    <a:latin typeface="Century Gothic" panose="020B0502020202020204" pitchFamily="34" charset="0"/>
                  </a:rPr>
                  <a:t>LSHTM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927488" y="5997221"/>
                <a:ext cx="1268187" cy="506854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latin typeface="Century Gothic" panose="020B0502020202020204" pitchFamily="34" charset="0"/>
                  </a:rPr>
                  <a:t>Measles</a:t>
                </a:r>
              </a:p>
              <a:p>
                <a:pPr algn="ctr"/>
                <a:r>
                  <a:rPr lang="en-GB" sz="1200" dirty="0">
                    <a:latin typeface="Century Gothic" panose="020B0502020202020204" pitchFamily="34" charset="0"/>
                  </a:rPr>
                  <a:t>Penn State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148655" y="4091093"/>
                <a:ext cx="1237591" cy="515310"/>
              </a:xfrm>
              <a:prstGeom prst="rect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GB" sz="1200" b="1" kern="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Rubella</a:t>
                </a:r>
              </a:p>
              <a:p>
                <a:pPr lvl="0" algn="ctr">
                  <a:defRPr/>
                </a:pPr>
                <a:r>
                  <a:rPr lang="en-GB" sz="1150" kern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U. </a:t>
                </a:r>
                <a:r>
                  <a:rPr lang="en-GB" sz="1150" kern="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of Georgia / Johns Hopkins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307003" y="4075993"/>
                <a:ext cx="1262309" cy="530412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GB" sz="1200" b="1" kern="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Meningitis A</a:t>
                </a:r>
              </a:p>
              <a:p>
                <a:pPr lvl="0" algn="ctr">
                  <a:defRPr/>
                </a:pPr>
                <a:r>
                  <a:rPr lang="en-GB" sz="1200" kern="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Cambridge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307003" y="4699225"/>
                <a:ext cx="1268187" cy="563681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GB" sz="1200" b="1" kern="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Meningitis A</a:t>
                </a:r>
              </a:p>
              <a:p>
                <a:pPr lvl="0" algn="ctr">
                  <a:defRPr/>
                </a:pPr>
                <a:r>
                  <a:rPr lang="en-GB" sz="1150" kern="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Kaiser Permanente</a:t>
                </a:r>
              </a:p>
              <a:p>
                <a:pPr lvl="0" algn="ctr">
                  <a:defRPr/>
                </a:pPr>
                <a:r>
                  <a:rPr lang="en-GB" sz="1150" kern="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Washington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493308" y="4714060"/>
                <a:ext cx="1301352" cy="560269"/>
              </a:xfrm>
              <a:prstGeom prst="rect">
                <a:avLst/>
              </a:prstGeom>
              <a:ln>
                <a:solidFill>
                  <a:srgbClr val="80008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latin typeface="Century Gothic" panose="020B0502020202020204" pitchFamily="34" charset="0"/>
                  </a:rPr>
                  <a:t>Hepatitis B</a:t>
                </a:r>
              </a:p>
              <a:p>
                <a:pPr algn="ctr"/>
                <a:r>
                  <a:rPr lang="en-GB" sz="1200" dirty="0">
                    <a:latin typeface="Century Gothic" panose="020B0502020202020204" pitchFamily="34" charset="0"/>
                  </a:rPr>
                  <a:t>Imperial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307003" y="2747468"/>
                <a:ext cx="1262309" cy="552598"/>
              </a:xfrm>
              <a:prstGeom prst="rect">
                <a:avLst/>
              </a:prstGeom>
              <a:ln>
                <a:solidFill>
                  <a:srgbClr val="FF99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GB" sz="1200" b="1" kern="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Japanese Encephalitis (JE)</a:t>
                </a:r>
              </a:p>
              <a:p>
                <a:pPr lvl="0" algn="ctr">
                  <a:defRPr/>
                </a:pPr>
                <a:r>
                  <a:rPr lang="en-GB" sz="1200" kern="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Notre Dame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B208511-B0B5-4C99-8571-8C80870EAE49}"/>
                  </a:ext>
                </a:extLst>
              </p:cNvPr>
              <p:cNvSpPr/>
              <p:nvPr/>
            </p:nvSpPr>
            <p:spPr>
              <a:xfrm>
                <a:off x="1146182" y="4702634"/>
                <a:ext cx="1244145" cy="560269"/>
              </a:xfrm>
              <a:prstGeom prst="rect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latin typeface="Century Gothic" panose="020B0502020202020204" pitchFamily="34" charset="0"/>
                  </a:rPr>
                  <a:t>Rubella</a:t>
                </a:r>
              </a:p>
              <a:p>
                <a:pPr algn="ctr"/>
                <a:r>
                  <a:rPr lang="en-GB" sz="1150" dirty="0">
                    <a:latin typeface="Century Gothic" panose="020B0502020202020204" pitchFamily="34" charset="0"/>
                  </a:rPr>
                  <a:t>UK Health Security Agency (PHE)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9061464-CB4E-4FB7-9904-554BD4ADFCB4}"/>
                </a:ext>
              </a:extLst>
            </p:cNvPr>
            <p:cNvSpPr/>
            <p:nvPr/>
          </p:nvSpPr>
          <p:spPr>
            <a:xfrm>
              <a:off x="2498545" y="3381496"/>
              <a:ext cx="1547717" cy="57488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latin typeface="Century Gothic" panose="020B0502020202020204" pitchFamily="34" charset="0"/>
                </a:rPr>
                <a:t>Yellow Fever</a:t>
              </a:r>
            </a:p>
            <a:p>
              <a:pPr algn="ctr"/>
              <a:r>
                <a:rPr lang="en-GB" sz="1200">
                  <a:latin typeface="Century Gothic" panose="020B0502020202020204" pitchFamily="34" charset="0"/>
                </a:rPr>
                <a:t>Notre Dame</a:t>
              </a:r>
              <a:endParaRPr lang="en-GB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93499" y="1655884"/>
              <a:ext cx="1745099" cy="2769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Century Gothic" panose="020B0502020202020204" pitchFamily="34" charset="0"/>
                </a:rPr>
                <a:t>Management Group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11125" y="2131257"/>
              <a:ext cx="1279517" cy="2769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>
                  <a:latin typeface="Century Gothic" panose="020B0502020202020204" pitchFamily="34" charset="0"/>
                </a:rPr>
                <a:t>Science Team 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19417" y="2142584"/>
              <a:ext cx="1521332" cy="2769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Century Gothic" panose="020B0502020202020204" pitchFamily="34" charset="0"/>
                </a:rPr>
                <a:t>Technical team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23838" y="1655884"/>
              <a:ext cx="1719265" cy="2769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Century Gothic" panose="020B0502020202020204" pitchFamily="34" charset="0"/>
                </a:rPr>
                <a:t>Administrative team</a:t>
              </a:r>
            </a:p>
          </p:txBody>
        </p:sp>
        <p:cxnSp>
          <p:nvCxnSpPr>
            <p:cNvPr id="82" name="Straight Connector 81"/>
            <p:cNvCxnSpPr>
              <a:cxnSpLocks/>
            </p:cNvCxnSpPr>
            <p:nvPr/>
          </p:nvCxnSpPr>
          <p:spPr>
            <a:xfrm>
              <a:off x="7983920" y="2379368"/>
              <a:ext cx="0" cy="2726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384878" y="2523320"/>
              <a:ext cx="0" cy="132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B39E7F0-9D0E-45AC-9F75-11D06D1B3CFB}"/>
                </a:ext>
              </a:extLst>
            </p:cNvPr>
            <p:cNvSpPr/>
            <p:nvPr/>
          </p:nvSpPr>
          <p:spPr>
            <a:xfrm>
              <a:off x="4218556" y="4690049"/>
              <a:ext cx="1507705" cy="538562"/>
            </a:xfrm>
            <a:prstGeom prst="rect">
              <a:avLst/>
            </a:prstGeom>
            <a:ln>
              <a:solidFill>
                <a:srgbClr val="0033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latin typeface="Century Gothic" panose="020B0502020202020204" pitchFamily="34" charset="0"/>
                </a:rPr>
                <a:t>Rotavirus</a:t>
              </a:r>
            </a:p>
            <a:p>
              <a:pPr algn="ctr"/>
              <a:r>
                <a:rPr lang="en-GB" sz="1200" dirty="0">
                  <a:latin typeface="Century Gothic" panose="020B0502020202020204" pitchFamily="34" charset="0"/>
                </a:rPr>
                <a:t>Emory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ED5965-5D27-43AE-9857-DA8DCDA2E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3427" y="202600"/>
              <a:ext cx="723282" cy="1328174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2DA040F-2E02-45E7-9D5A-4D5795069658}"/>
              </a:ext>
            </a:extLst>
          </p:cNvPr>
          <p:cNvSpPr/>
          <p:nvPr/>
        </p:nvSpPr>
        <p:spPr>
          <a:xfrm>
            <a:off x="7309636" y="2754000"/>
            <a:ext cx="1443058" cy="56015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 sz="1200" b="1" kern="0" dirty="0">
                <a:solidFill>
                  <a:prstClr val="black"/>
                </a:solidFill>
                <a:latin typeface="Century Gothic" panose="020B0502020202020204" pitchFamily="34" charset="0"/>
              </a:rPr>
              <a:t>Typhoid</a:t>
            </a:r>
          </a:p>
          <a:p>
            <a:pPr lvl="0" algn="ctr">
              <a:defRPr/>
            </a:pPr>
            <a:r>
              <a:rPr lang="en-GB" sz="1150" kern="0" dirty="0">
                <a:solidFill>
                  <a:prstClr val="black"/>
                </a:solidFill>
                <a:latin typeface="Century Gothic" panose="020B0502020202020204" pitchFamily="34" charset="0"/>
              </a:rPr>
              <a:t>International Vaccine Institute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233F3F-2FF1-44F2-AAAD-C47A3E263487}"/>
              </a:ext>
            </a:extLst>
          </p:cNvPr>
          <p:cNvSpPr/>
          <p:nvPr/>
        </p:nvSpPr>
        <p:spPr>
          <a:xfrm>
            <a:off x="7304894" y="3429000"/>
            <a:ext cx="1443058" cy="591916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Century Gothic" panose="020B0502020202020204" pitchFamily="34" charset="0"/>
              </a:rPr>
              <a:t>Typhoid</a:t>
            </a:r>
          </a:p>
          <a:p>
            <a:pPr algn="ctr"/>
            <a:r>
              <a:rPr lang="en-GB" sz="1200" dirty="0">
                <a:latin typeface="Century Gothic" panose="020B0502020202020204" pitchFamily="34" charset="0"/>
              </a:rPr>
              <a:t>Yale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18203F3-F4FE-40FA-BB4F-994260D19EE8}"/>
              </a:ext>
            </a:extLst>
          </p:cNvPr>
          <p:cNvSpPr/>
          <p:nvPr/>
        </p:nvSpPr>
        <p:spPr>
          <a:xfrm>
            <a:off x="7317126" y="4114800"/>
            <a:ext cx="1443058" cy="531196"/>
          </a:xfrm>
          <a:prstGeom prst="rect">
            <a:avLst/>
          </a:prstGeom>
          <a:ln>
            <a:solidFill>
              <a:srgbClr val="99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 sz="1200" b="1" kern="0" dirty="0">
                <a:solidFill>
                  <a:prstClr val="black"/>
                </a:solidFill>
                <a:latin typeface="Century Gothic" panose="020B0502020202020204" pitchFamily="34" charset="0"/>
              </a:rPr>
              <a:t>Cholera</a:t>
            </a:r>
          </a:p>
          <a:p>
            <a:pPr algn="ctr">
              <a:defRPr/>
            </a:pPr>
            <a:r>
              <a:rPr lang="en-GB" sz="1150" kern="0" dirty="0">
                <a:solidFill>
                  <a:prstClr val="black"/>
                </a:solidFill>
                <a:latin typeface="Century Gothic" panose="020B0502020202020204" pitchFamily="34" charset="0"/>
              </a:rPr>
              <a:t>International Vaccine Institute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A54ACC-C03C-4FD6-B9F9-34CAA56EDE3C}"/>
              </a:ext>
            </a:extLst>
          </p:cNvPr>
          <p:cNvSpPr/>
          <p:nvPr/>
        </p:nvSpPr>
        <p:spPr>
          <a:xfrm>
            <a:off x="7304278" y="4751999"/>
            <a:ext cx="1436621" cy="547439"/>
          </a:xfrm>
          <a:prstGeom prst="rect">
            <a:avLst/>
          </a:prstGeom>
          <a:ln>
            <a:solidFill>
              <a:srgbClr val="99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Century Gothic" panose="020B0502020202020204" pitchFamily="34" charset="0"/>
              </a:rPr>
              <a:t>Cholera</a:t>
            </a:r>
          </a:p>
          <a:p>
            <a:pPr algn="ctr"/>
            <a:r>
              <a:rPr lang="en-GB" sz="1200" dirty="0">
                <a:latin typeface="Century Gothic" panose="020B0502020202020204" pitchFamily="34" charset="0"/>
              </a:rPr>
              <a:t>Johns Hopkins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C78FC-9B68-4690-AFB6-06E8AB127805}"/>
              </a:ext>
            </a:extLst>
          </p:cNvPr>
          <p:cNvSpPr txBox="1"/>
          <p:nvPr/>
        </p:nvSpPr>
        <p:spPr>
          <a:xfrm>
            <a:off x="6691288" y="6343066"/>
            <a:ext cx="209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entury Gothic" panose="020B0502020202020204" pitchFamily="34" charset="0"/>
              </a:rPr>
              <a:t>Last updated March 2022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EE8FA9-86B4-4825-88B4-20B698F7E879}"/>
              </a:ext>
            </a:extLst>
          </p:cNvPr>
          <p:cNvSpPr/>
          <p:nvPr/>
        </p:nvSpPr>
        <p:spPr>
          <a:xfrm>
            <a:off x="3864231" y="4089963"/>
            <a:ext cx="1562233" cy="598363"/>
          </a:xfrm>
          <a:prstGeom prst="rect">
            <a:avLst/>
          </a:prstGeom>
          <a:noFill/>
          <a:ln>
            <a:solidFill>
              <a:srgbClr val="0033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 sz="1200" b="1" kern="0" dirty="0">
                <a:solidFill>
                  <a:prstClr val="black"/>
                </a:solidFill>
                <a:latin typeface="Century Gothic" panose="020B0502020202020204" pitchFamily="34" charset="0"/>
              </a:rPr>
              <a:t>Pneumo</a:t>
            </a:r>
          </a:p>
          <a:p>
            <a:pPr lvl="0" algn="ctr">
              <a:defRPr/>
            </a:pPr>
            <a:r>
              <a:rPr lang="en-GB" sz="1200" kern="0" dirty="0">
                <a:solidFill>
                  <a:prstClr val="black"/>
                </a:solidFill>
                <a:latin typeface="Century Gothic" panose="020B0502020202020204" pitchFamily="34" charset="0"/>
              </a:rPr>
              <a:t>LSHTM/NUS (UNIVAC)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B87885F-D6BB-40A6-9E67-3138402CD65B}"/>
              </a:ext>
            </a:extLst>
          </p:cNvPr>
          <p:cNvCxnSpPr>
            <a:cxnSpLocks/>
          </p:cNvCxnSpPr>
          <p:nvPr/>
        </p:nvCxnSpPr>
        <p:spPr>
          <a:xfrm>
            <a:off x="6423579" y="1752600"/>
            <a:ext cx="2261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2735B42-881A-4430-8F4D-A7EE54391796}"/>
              </a:ext>
            </a:extLst>
          </p:cNvPr>
          <p:cNvCxnSpPr>
            <a:cxnSpLocks/>
          </p:cNvCxnSpPr>
          <p:nvPr/>
        </p:nvCxnSpPr>
        <p:spPr>
          <a:xfrm>
            <a:off x="6419917" y="2209800"/>
            <a:ext cx="2261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54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140</Words>
  <Application>Microsoft Office PowerPoint</Application>
  <PresentationFormat>On-screen Show (4:3)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Tini Garske</dc:creator>
  <cp:lastModifiedBy>O'Malley, Diana</cp:lastModifiedBy>
  <cp:revision>113</cp:revision>
  <cp:lastPrinted>2017-02-17T17:09:35Z</cp:lastPrinted>
  <dcterms:created xsi:type="dcterms:W3CDTF">2006-08-16T00:00:00Z</dcterms:created>
  <dcterms:modified xsi:type="dcterms:W3CDTF">2022-03-24T14:20:57Z</dcterms:modified>
</cp:coreProperties>
</file>