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AE7F3-F0FF-7C10-C3BD-7A15FCDF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37929-E52F-2CDF-40A2-803F77C5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2C0A9-4A6D-82DC-8BA1-F6F8456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44C1-43B8-028D-97A2-8320D9E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F57D9-6F71-90DA-A3B2-2B93086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1F48-1982-76B3-9D7F-4DB7148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D74D1-E92E-4B10-1046-F6866563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E8DFE-689B-6D35-959D-E6A23842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3CE2-F1C7-5195-C6DC-77B5D1B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6281-2F02-15D6-0441-74F8BA5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E3C71-3E0A-BBB8-AE1D-C603564A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C3F234-6A48-62CA-97FC-9DD7091A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FA45-79DD-0620-6BDD-5852B25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8BD2A-E5DC-491E-DF26-0470B4E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26C1-62BD-2F2B-61FC-46D4B25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E709-F001-2DA7-9493-046941F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C02CB-B7FE-ED4F-AF46-BC0DEAD4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BD37-86C1-B10B-FF88-DE5A27C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BB8D-D7A7-6844-49B3-7403F78B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F09-FCCA-C714-8221-7A981C18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D1C1D-A52D-C5A1-B931-EBD0037B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0F22-E16A-44CF-6489-93F7C82F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EE47-FC75-00D9-FB2D-D3D1597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28549-B542-C9B0-8428-4240D6D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643CB-93AD-00BA-904B-5D42274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A885-018D-B19A-16BC-A11384D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33D7-4E3C-91B7-2A3C-BC3E8A4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1F8E2-69D3-693F-AEAD-31C74717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70310-FC20-2178-76EC-421D87F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BC7D-09F6-0708-B12F-C71D868F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43F16-F7C6-9C72-D3BA-EA19A2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CF35-5018-5967-DD5D-FC47A0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107AC-BF25-1F03-DA47-1D88DF00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937C3-14ED-240A-AEDE-13384F56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A5FE5-8B61-9973-C55A-B1A881FD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283E4-5C75-BA75-DD04-91FB03BD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77D08B-F75E-2FA5-09F4-08AF14B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B0325-80E8-1F93-064B-7D730C1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D3A34-3DE1-9214-8BB9-21CCA48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807D4-36E7-4314-A1AF-23F8640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BEBAD-DDC0-2C83-63DE-2B16309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F2F998-88DF-567D-B0D9-2587A6A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CC7CC-52CE-7A41-5BF2-6A50C79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6DCF7-BC19-0028-7C19-CD289EAC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D5FD1-B16D-45C1-64CA-5CEA060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E486-1C76-70CA-9470-25D8775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70C5-391E-D0A1-CDE6-8DE3D70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FBD1D-901A-0828-4446-FBB93AB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2C534-F4A5-F70B-5BEE-76C54CE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D58B-9E9A-23A7-8C71-EF896AA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AEB62-F157-B2B1-D408-3544650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8D2F0-16A9-1B6E-D0A8-942DD0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BC08-E1FE-B30C-EE21-3EB3E6A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45DC1-FC58-3DE7-4E6D-9ADBC64F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D9195-109F-B898-52FF-A110FA18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6700D-913C-F516-BFED-BD3ED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BFC39-4DF9-EAB4-4C6E-A66CA61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E886D-9D16-66EC-DC0C-95C6CB5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0C3C9E-6063-E4A2-BD61-64F5978D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6A6B6-8852-6099-8662-C3A59C48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FB155-0DB4-B23B-655C-1096C47B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AB1-0FAC-4415-8E27-5F892221FAE5}" type="datetimeFigureOut">
              <a:rPr lang="fr-FR" smtClean="0"/>
              <a:t>22/07/2025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F98E6-DD83-0FF5-28F4-6D8B81B5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3C758-69AA-727D-7D57-594CAD7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2A2-A976-2EC6-C2DB-048F09CD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00"/>
            <a:ext cx="9144000" cy="3086100"/>
          </a:xfrm>
        </p:spPr>
        <p:txBody>
          <a:bodyPr anchor="ctr">
            <a:normAutofit fontScale="90000"/>
          </a:bodyPr>
          <a:lstStyle/>
          <a:p>
            <a:r>
              <a:rPr lang="fr-FR" b="1" dirty="0"/>
              <a:t>Projet	 </a:t>
            </a:r>
            <a:r>
              <a:rPr lang="fr-FR" b="1"/>
              <a:t>Data Engineer</a:t>
            </a:r>
            <a:br>
              <a:rPr lang="fr-FR" b="1"/>
            </a:br>
            <a:br>
              <a:rPr lang="fr-FR" b="1" dirty="0"/>
            </a:br>
            <a:r>
              <a:rPr lang="fr-FR" b="1"/>
              <a:t>« Etude de marché (de la data)</a:t>
            </a:r>
            <a:br>
              <a:rPr lang="fr-FR" b="1"/>
            </a:br>
            <a:r>
              <a:rPr lang="fr-FR" b="1"/>
              <a:t>en France </a:t>
            </a:r>
            <a:r>
              <a:rPr lang="fr-FR" b="1" dirty="0"/>
              <a:t>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17E8-2D31-BA50-5707-272841E1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640" y="5867400"/>
            <a:ext cx="2834640" cy="594360"/>
          </a:xfrm>
        </p:spPr>
        <p:txBody>
          <a:bodyPr anchor="ctr"/>
          <a:lstStyle/>
          <a:p>
            <a:r>
              <a:rPr lang="fr-FR" dirty="0"/>
              <a:t>HOANG Minh-Ha</a:t>
            </a:r>
          </a:p>
        </p:txBody>
      </p:sp>
    </p:spTree>
    <p:extLst>
      <p:ext uri="{BB962C8B-B14F-4D97-AF65-F5344CB8AC3E}">
        <p14:creationId xmlns:p14="http://schemas.microsoft.com/office/powerpoint/2010/main" val="161750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A7F00-8EE5-9A1B-8236-3E254B93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5360B4F-0BEB-AB18-F2B7-5C076195B62E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8. Monitoring avec Prometheus/Grafana (démo)</a:t>
            </a:r>
            <a:endParaRPr lang="fr-FR" sz="3600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C4E178-DEBD-0CCE-4E8A-52AC2C442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1005840"/>
            <a:ext cx="11494809" cy="563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427517-973B-D263-5688-96D35DC3F33A}"/>
              </a:ext>
            </a:extLst>
          </p:cNvPr>
          <p:cNvSpPr/>
          <p:nvPr/>
        </p:nvSpPr>
        <p:spPr>
          <a:xfrm>
            <a:off x="1741447" y="1005839"/>
            <a:ext cx="2647674" cy="3450657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CDF53-1439-E4D0-B335-CC7D0172EC4F}"/>
              </a:ext>
            </a:extLst>
          </p:cNvPr>
          <p:cNvSpPr/>
          <p:nvPr/>
        </p:nvSpPr>
        <p:spPr>
          <a:xfrm>
            <a:off x="4389120" y="1005839"/>
            <a:ext cx="4543123" cy="5636817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DEA8AB-8A8A-7BD1-5E90-AC3CB6A169CA}"/>
              </a:ext>
            </a:extLst>
          </p:cNvPr>
          <p:cNvSpPr/>
          <p:nvPr/>
        </p:nvSpPr>
        <p:spPr>
          <a:xfrm>
            <a:off x="8932243" y="2685448"/>
            <a:ext cx="2922989" cy="3957208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1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A4E9-03CE-B2E4-7130-9EA190CE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5AC0D2BF-5710-B76B-5380-28AC67ED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50473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 avec applications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fr-FR"/>
              <a:t>Axes d’amélioration </a:t>
            </a:r>
            <a:r>
              <a:rPr lang="fr-FR" dirty="0"/>
              <a:t>:</a:t>
            </a:r>
          </a:p>
          <a:p>
            <a:pPr marL="800100" lvl="1" indent="-342900" algn="l">
              <a:buFontTx/>
              <a:buChar char="-"/>
            </a:pPr>
            <a:r>
              <a:rPr lang="fr-FR"/>
              <a:t>Alert Manager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/>
              <a:t>Github Actions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 dirty="0" err="1"/>
              <a:t>Pytest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 dirty="0" err="1"/>
              <a:t>Dbt</a:t>
            </a:r>
            <a:endParaRPr lang="fr-FR" dirty="0"/>
          </a:p>
          <a:p>
            <a:pPr marL="800100" lvl="1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Merci à </a:t>
            </a:r>
            <a:r>
              <a:rPr lang="fr-FR" b="1" dirty="0"/>
              <a:t>Antoine </a:t>
            </a:r>
            <a:r>
              <a:rPr lang="fr-FR" b="1" dirty="0" err="1"/>
              <a:t>Fradin</a:t>
            </a:r>
            <a:endParaRPr lang="fr-FR" b="1" dirty="0"/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Questions ?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E9DB751-6BA2-7A52-AB8D-F0C45B9A16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9. </a:t>
            </a:r>
            <a:r>
              <a:rPr lang="fr-FR" sz="3600" b="1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448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2B61-0137-3580-827A-6472138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663A2060-8BCC-0381-2262-BC0A71847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81" y="1089561"/>
            <a:ext cx="10658698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Objectif : étude de marché en France Métropolitaine </a:t>
            </a:r>
            <a:r>
              <a:rPr lang="fr-FR" i="1" dirty="0"/>
              <a:t>(notamment pour les métiers DE-DA-DS)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Source (unique) : API France Travail (+ data </a:t>
            </a:r>
            <a:r>
              <a:rPr lang="fr-FR" dirty="0" err="1"/>
              <a:t>gouv</a:t>
            </a:r>
            <a:r>
              <a:rPr lang="fr-FR" dirty="0"/>
              <a:t> &amp; </a:t>
            </a:r>
            <a:r>
              <a:rPr lang="fr-FR" dirty="0" err="1"/>
              <a:t>insee</a:t>
            </a:r>
            <a:r>
              <a:rPr lang="fr-FR" dirty="0"/>
              <a:t> pour les données de localisation)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Si autres sources, détection des doublons d’offres d’emploi impossible (donc merge impossible)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Énormément d’attributs (~60), encore plus avec transformations :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avant chargement données en base (Python, lib </a:t>
            </a:r>
            <a:r>
              <a:rPr lang="fr-FR" sz="2400" dirty="0" err="1"/>
              <a:t>geopy</a:t>
            </a:r>
            <a:r>
              <a:rPr lang="fr-FR" sz="2400" dirty="0"/>
              <a:t>…)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après chargement données en base (SQL)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E5ABEB3-1D2E-21D3-462F-81A4DFAFA99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1. Introduction</a:t>
            </a:r>
          </a:p>
        </p:txBody>
      </p:sp>
      <p:pic>
        <p:nvPicPr>
          <p:cNvPr id="1028" name="Picture 4" descr="data.gouv.fr : plus de 600 000 ...">
            <a:extLst>
              <a:ext uri="{FF2B5EF4-FFF2-40B4-BE49-F238E27FC236}">
                <a16:creationId xmlns:a16="http://schemas.microsoft.com/office/drawing/2014/main" id="{8C196E8A-468D-D436-E4C6-81F4C419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675" y="2129585"/>
            <a:ext cx="848484" cy="44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CD903791-CA75-5035-A2CE-881611CF4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9966" y="1264070"/>
            <a:ext cx="1134689" cy="420845"/>
          </a:xfrm>
          <a:prstGeom prst="rect">
            <a:avLst/>
          </a:prstGeom>
        </p:spPr>
      </p:pic>
      <p:pic>
        <p:nvPicPr>
          <p:cNvPr id="1034" name="Picture 10" descr="Institut national de la statistique et des études économiques ...">
            <a:extLst>
              <a:ext uri="{FF2B5EF4-FFF2-40B4-BE49-F238E27FC236}">
                <a16:creationId xmlns:a16="http://schemas.microsoft.com/office/drawing/2014/main" id="{27F7CD33-564F-B598-493E-3B8ADBC7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3547" y="2905125"/>
            <a:ext cx="598471" cy="69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BE91-EEDB-6DDA-44E6-FEF450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7899-8545-3A3B-381D-B0E5F72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23" y="121726"/>
            <a:ext cx="11262360" cy="697674"/>
          </a:xfrm>
        </p:spPr>
        <p:txBody>
          <a:bodyPr anchor="ctr">
            <a:normAutofit/>
          </a:bodyPr>
          <a:lstStyle/>
          <a:p>
            <a:pPr algn="l"/>
            <a:r>
              <a:rPr lang="fr-FR" sz="3600" b="1" u="sng" dirty="0"/>
              <a:t>2. Diagramme </a:t>
            </a:r>
            <a:r>
              <a:rPr lang="fr-FR" sz="3600" b="1" u="sng" dirty="0" err="1"/>
              <a:t>UML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5FBDB0-33CA-8C70-376B-9CDC7936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909466"/>
            <a:ext cx="10715625" cy="58077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B1E4-2E4C-E026-8EA9-88875D46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B18A371-30B6-3C38-36E0-8E5996A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Windows 11 + </a:t>
            </a:r>
            <a:r>
              <a:rPr lang="fr-FR" dirty="0" err="1"/>
              <a:t>WSL2</a:t>
            </a:r>
            <a:r>
              <a:rPr lang="fr-FR" dirty="0"/>
              <a:t> (Ubuntu 22.04) + Docker CE </a:t>
            </a:r>
            <a:r>
              <a:rPr lang="fr-FR" i="1" dirty="0"/>
              <a:t>(pas Docker Desktop car problème pour faire fonctionner le conteneur </a:t>
            </a:r>
            <a:r>
              <a:rPr lang="fr-FR" i="1" dirty="0" err="1"/>
              <a:t>cAdvisor</a:t>
            </a:r>
            <a:r>
              <a:rPr lang="fr-FR" i="1" dirty="0"/>
              <a:t>)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SGBD : </a:t>
            </a:r>
            <a:r>
              <a:rPr lang="fr-FR" dirty="0" err="1"/>
              <a:t>Postgres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FastAPI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Orchestration de tâches : </a:t>
            </a:r>
            <a:r>
              <a:rPr lang="fr-FR" dirty="0" err="1"/>
              <a:t>Airflow</a:t>
            </a:r>
            <a:r>
              <a:rPr lang="fr-FR" dirty="0"/>
              <a:t> 3.0</a:t>
            </a:r>
          </a:p>
          <a:p>
            <a:pPr marL="800100" lvl="1" indent="-342900" algn="l">
              <a:buFontTx/>
              <a:buChar char="-"/>
            </a:pP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57C72E0-1843-876E-BC59-6A0281242C2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3. Environnement</a:t>
            </a:r>
          </a:p>
        </p:txBody>
      </p:sp>
    </p:spTree>
    <p:extLst>
      <p:ext uri="{BB962C8B-B14F-4D97-AF65-F5344CB8AC3E}">
        <p14:creationId xmlns:p14="http://schemas.microsoft.com/office/powerpoint/2010/main" val="658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B8B2E-363B-7FCC-371C-035DEBD9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8942B92-953D-879F-1F80-2E004009357C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4</a:t>
            </a:r>
            <a:r>
              <a:rPr lang="fr-FR" sz="3600" b="1" u="sng"/>
              <a:t>. Architecture</a:t>
            </a:r>
            <a:endParaRPr lang="fr-FR" sz="3600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776857-CC24-FA59-D816-3562FBFA5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1005840"/>
            <a:ext cx="11494809" cy="5636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B977-DB4C-8702-6D41-44A0528F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A21525A-C516-6E13-35F0-5210DF9E1D5E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5. ETL avec Airflow</a:t>
            </a:r>
            <a:endParaRPr lang="fr-FR" sz="3600" b="1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322E06-E757-9F14-2A54-72A17069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1005840"/>
            <a:ext cx="11494809" cy="563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411A7E-00CB-DB43-4993-E574948471A9}"/>
              </a:ext>
            </a:extLst>
          </p:cNvPr>
          <p:cNvSpPr/>
          <p:nvPr/>
        </p:nvSpPr>
        <p:spPr>
          <a:xfrm>
            <a:off x="355406" y="1006800"/>
            <a:ext cx="4062590" cy="3353443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3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627E4-2C43-C724-823D-C2B882E0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B0007CEC-A3AE-F85A-2154-12FBF70E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937416"/>
            <a:ext cx="11925300" cy="1928945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809073B-7AD1-2D88-9096-C46C41D55325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5. ETL avec Airflow</a:t>
            </a:r>
            <a:endParaRPr lang="fr-FR" sz="3600" b="1" u="sng" dirty="0"/>
          </a:p>
        </p:txBody>
      </p:sp>
      <p:sp>
        <p:nvSpPr>
          <p:cNvPr id="9" name="Sous-titre 4">
            <a:extLst>
              <a:ext uri="{FF2B5EF4-FFF2-40B4-BE49-F238E27FC236}">
                <a16:creationId xmlns:a16="http://schemas.microsoft.com/office/drawing/2014/main" id="{9633B82C-67FA-7227-0C99-8ED97149E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2878" y="2552037"/>
            <a:ext cx="1069597" cy="426353"/>
          </a:xfrm>
        </p:spPr>
        <p:txBody>
          <a:bodyPr>
            <a:normAutofit/>
          </a:bodyPr>
          <a:lstStyle/>
          <a:p>
            <a:r>
              <a:rPr lang="en-US" b="1"/>
              <a:t>DAG 1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CE7B9C8-0376-7176-4DA6-67A4FDBBA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88" y="3081932"/>
            <a:ext cx="10694067" cy="3580737"/>
          </a:xfrm>
          <a:prstGeom prst="rect">
            <a:avLst/>
          </a:prstGeom>
        </p:spPr>
      </p:pic>
      <p:sp>
        <p:nvSpPr>
          <p:cNvPr id="12" name="Sous-titre 4">
            <a:extLst>
              <a:ext uri="{FF2B5EF4-FFF2-40B4-BE49-F238E27FC236}">
                <a16:creationId xmlns:a16="http://schemas.microsoft.com/office/drawing/2014/main" id="{B040FC7E-FD40-B513-C30A-4AB6F7F3E508}"/>
              </a:ext>
            </a:extLst>
          </p:cNvPr>
          <p:cNvSpPr txBox="1">
            <a:spLocks/>
          </p:cNvSpPr>
          <p:nvPr/>
        </p:nvSpPr>
        <p:spPr>
          <a:xfrm>
            <a:off x="10554584" y="6354243"/>
            <a:ext cx="1069597" cy="42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DAG 2</a:t>
            </a:r>
          </a:p>
        </p:txBody>
      </p:sp>
    </p:spTree>
    <p:extLst>
      <p:ext uri="{BB962C8B-B14F-4D97-AF65-F5344CB8AC3E}">
        <p14:creationId xmlns:p14="http://schemas.microsoft.com/office/powerpoint/2010/main" val="7603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ED3A-0E3B-8828-D13C-72D50B8E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C0DE2267-364E-7DEA-B94E-897A1E2058B3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6. Création d’une API avec FastAPI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20BDD4-CB4D-DA17-6DA8-9DFEB66A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1005840"/>
            <a:ext cx="11494809" cy="563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336FB4-338C-DF4C-E14E-58E1DD14E508}"/>
              </a:ext>
            </a:extLst>
          </p:cNvPr>
          <p:cNvSpPr/>
          <p:nvPr/>
        </p:nvSpPr>
        <p:spPr>
          <a:xfrm>
            <a:off x="355406" y="2964581"/>
            <a:ext cx="3023061" cy="1395662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4F06E-ABB7-7918-F41B-4C1FAC40C36A}"/>
              </a:ext>
            </a:extLst>
          </p:cNvPr>
          <p:cNvSpPr/>
          <p:nvPr/>
        </p:nvSpPr>
        <p:spPr>
          <a:xfrm>
            <a:off x="355407" y="4360243"/>
            <a:ext cx="1973908" cy="2282414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88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0972-217B-375E-33FB-8DE5BC76D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C4CE548-7E78-EFE5-B719-CD5DEC442C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7. Data Viz avec Power BI (démo)</a:t>
            </a:r>
            <a:endParaRPr lang="fr-FR" sz="3600" b="1" u="sng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8FDC8F2-AB68-3D02-6ADC-2202354E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3" y="1005840"/>
            <a:ext cx="11494809" cy="5636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A7620E-7D6F-37F8-0F2C-70A396CAB6E4}"/>
              </a:ext>
            </a:extLst>
          </p:cNvPr>
          <p:cNvSpPr/>
          <p:nvPr/>
        </p:nvSpPr>
        <p:spPr>
          <a:xfrm>
            <a:off x="1356436" y="2964581"/>
            <a:ext cx="3023061" cy="1395662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D5273B-491C-4CEE-1768-FC194C8B21DB}"/>
              </a:ext>
            </a:extLst>
          </p:cNvPr>
          <p:cNvSpPr/>
          <p:nvPr/>
        </p:nvSpPr>
        <p:spPr>
          <a:xfrm>
            <a:off x="2483318" y="4360243"/>
            <a:ext cx="1896182" cy="2282414"/>
          </a:xfrm>
          <a:prstGeom prst="rect">
            <a:avLst/>
          </a:prstGeom>
          <a:blipFill dpi="0" rotWithShape="1">
            <a:blip r:embed="rId3">
              <a:alphaModFix amt="4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9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210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 Data Engineer  « Etude de marché (de la data) en France »</vt:lpstr>
      <vt:lpstr>Présentation PowerPoint</vt:lpstr>
      <vt:lpstr>2. Diagramme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Bar</dc:creator>
  <cp:lastModifiedBy>Foo Bar</cp:lastModifiedBy>
  <cp:revision>24</cp:revision>
  <dcterms:created xsi:type="dcterms:W3CDTF">2025-07-15T21:00:24Z</dcterms:created>
  <dcterms:modified xsi:type="dcterms:W3CDTF">2025-07-23T02:34:33Z</dcterms:modified>
</cp:coreProperties>
</file>