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92" r:id="rId2"/>
  </p:sldMasterIdLst>
  <p:notesMasterIdLst>
    <p:notesMasterId r:id="rId6"/>
  </p:notesMasterIdLst>
  <p:handoutMasterIdLst>
    <p:handoutMasterId r:id="rId7"/>
  </p:handoutMasterIdLst>
  <p:sldIdLst>
    <p:sldId id="429" r:id="rId3"/>
    <p:sldId id="430" r:id="rId4"/>
    <p:sldId id="4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7C4"/>
    <a:srgbClr val="FAFAFA"/>
    <a:srgbClr val="DF3312"/>
    <a:srgbClr val="FF4F8B"/>
    <a:srgbClr val="FF9900"/>
    <a:srgbClr val="A166FF"/>
    <a:srgbClr val="FC584C"/>
    <a:srgbClr val="CD2264"/>
    <a:srgbClr val="5A6B86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3"/>
    <p:restoredTop sz="94824"/>
  </p:normalViewPr>
  <p:slideViewPr>
    <p:cSldViewPr snapToGrid="0" snapToObjects="1">
      <p:cViewPr varScale="1">
        <p:scale>
          <a:sx n="103" d="100"/>
          <a:sy n="103" d="100"/>
        </p:scale>
        <p:origin x="48" y="339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57D402-A75F-2043-8D45-B4A22129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9DC118A-6EA2-B841-8F78-EB8BDE3E0D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6F97F4-20C6-474A-87A4-2350415AAC5E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B2613-918E-4F41-821B-D7E5A5DB5835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87B21-6324-F248-9618-F3AB99FAD43B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89F99-21D9-5643-A467-A85358904D8A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8A604-023B-8C4D-8044-C51902BFE4CC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2AE3F-30AE-BD4B-9B5B-09B79499E174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7767A-CA89-7D49-95E1-E4165A28DB7C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6E5471-61DC-5645-84A2-36E9DA3B10EE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F37A42-8D82-C341-ACBD-09D628E516AD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9FFDBD-694D-614E-83B6-55B341DC2832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2D54FE-F024-4D40-971F-FC591AC43AAE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DA086-5F83-824C-9CE5-9D20A3BA7B03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0D8BA5-577C-9646-A3EB-D7C411CF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E1E8A61-52ED-0D45-B78E-CE4D3EBA37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30EE4-19B9-4F40-BE49-C3C1759074E2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32A31-C741-064F-9F39-2CC35CD895C5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05D21-1EEA-C042-9723-82B86527707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F606FB-5E54-454F-BD8C-B9BE7E0CA568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2746D-A466-8A4E-99E4-799771315D27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442659-EEDA-0740-A793-5DCB5E60ABA8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E4E49F-4368-1E4E-960A-E6249334AD6F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12E781-44C7-0D48-8BC4-02091983E4C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1CE717-4C9E-0E4C-908B-D370D12C00BA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1F086B-D4E8-C04B-815A-B73BAADFDA47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E02FCD-726D-2741-BD37-C94BB1733E00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19C15A-73C3-8B46-B987-487D38F43FE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3516C9-B41B-2E4C-839A-ED1E0B8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7183ABC-456D-BE4C-8038-B72620A14C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B18FA-8B51-E946-BD5C-FFC782BE0522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F8E36-1A14-F244-901B-55224F0D6464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B7FC8F-2C2F-EE4A-8D7F-35FD150641B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A6FF8-51CC-2C46-93C3-55FA63013FC2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ADF4-C1E9-AB44-BEF0-C0C5BEF9F514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DF76BB-F0BF-CA4A-9D01-12CB14AE59D7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3516C9-B41B-2E4C-839A-ED1E0B8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7183ABC-456D-BE4C-8038-B72620A14C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DF76BB-F0BF-CA4A-9D01-12CB14AE59D7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0A6890-1078-264B-8832-17446B8B19A1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 ICONS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A6C156-4683-8748-9B86-9CCBEE9FFFBB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7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797E83-FF57-B44A-A6CF-323C7A6283F6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A41D74-DCFC-EB44-9388-CE74F0146B32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5E10C8-932C-7245-811A-53E103531DBD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FC1109-12F1-0340-9766-D5C67B77066B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CFF8CC-72DB-1A48-94E9-2CDB3958BE3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B148C8-A936-F74B-AA15-81F5D007165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ABE009-E84A-B546-B28A-71DE8630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4A282E1-79E4-1242-8233-CB429CCFF4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918A02-7961-1A44-9A07-72E1862AEDE2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1B9AE-93EA-724C-B9EA-03BCC3293A02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8289D2-41F8-164A-8A90-C7FB29093809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FD723-F7F0-F64B-8485-70C9B58AC199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890E0B-8090-954A-AD9B-971D52A34DB5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C07024-731E-5040-8A9C-F891A7C4D98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2475535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368D7-6940-2C44-A303-50927A80C75F}"/>
              </a:ext>
            </a:extLst>
          </p:cNvPr>
          <p:cNvSpPr txBox="1"/>
          <p:nvPr userDrawn="1"/>
        </p:nvSpPr>
        <p:spPr>
          <a:xfrm>
            <a:off x="202294" y="378835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IOT THINGS</a:t>
            </a: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48CB56-2F83-A143-8065-593A0150B94C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C25960-6B7C-0D40-88BB-B3D040CE3922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84BFB8-AD88-2543-8AA5-A5A385B95EB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D0EC0F-4C41-4B4C-9FDE-693EEF7FBED2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924896-FF8F-994E-BBC7-87CB62B402BB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6B2DF8-0457-BB4C-9EDC-545864BAFE7C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6ACA06E-D2E8-A842-8246-85906F07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4571A6A-5A18-9A46-8F13-16012CF770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587C2-9A80-B64A-A94D-C38816A6C36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E74E9E-D73C-6348-A84B-E35305C89CF8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4E396-51C3-3647-BE90-540F3D9AE9D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75099C-6EB6-C64D-8300-CFFDE9F2D4EE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53E7C-8607-B247-95AE-320FA6927881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5E11BB-2960-FB4E-97B5-52F0E38F495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GENERAL PRODUCTS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F7102-4C44-3147-9140-27C1889CFF02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2E790A-2323-C64A-89DE-15D6C10C312F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FC4346-E834-F840-9749-D837D7C70FB2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E3A1B6-967B-6D40-B3B5-6049D580B8C5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814145-787C-C94F-B7F9-1E603BF136A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27EF87-E182-BE4C-827A-D1655B5FD0CD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5D9683-9DC6-894F-9CE4-37DA7668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5079C4B-BDE2-2D40-96CA-164333DD4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773835-2B19-4149-9D27-A3241EA07F4F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C4FB5-FC76-FB42-90E5-775F0429EA7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327BCF-01F1-D94D-BC05-50BB9E1AC55E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STANDARD PRODUCT ICON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7558C-DD3A-A34F-B182-D48637152080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ALTERNATE PRODUCT ICON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5108DC-C2F2-2744-B244-318A9701C834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B94987-B5EE-6947-92F1-E81976C1AE77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A3A252-9E9E-E549-AFFD-04A9E316CDE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6F1807-5656-C749-82D2-A88E6755F250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994BF9-5ACA-D64D-9039-8E2CBC7740A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STANDARD CATEGORY ICON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A3CBCF-344D-DF4D-953B-898C1789F86C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F90D6C-E342-8B4F-B8A4-8002EA0AFA07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4800CA-25D9-A44E-911E-357685CF16BE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A24814B-67CF-F044-9B09-B27D778DE3D4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4346-0721-9643-AD77-C1CB108F7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9932"/>
            <a:ext cx="12192000" cy="758283"/>
          </a:xfrm>
        </p:spPr>
        <p:txBody>
          <a:bodyPr/>
          <a:lstStyle/>
          <a:p>
            <a:r>
              <a:rPr lang="en-AU" sz="2000" dirty="0"/>
              <a:t>Question 1: Design a golden master AMI build work-flow identifying the key stages, and suggest</a:t>
            </a:r>
            <a:br>
              <a:rPr lang="en-AU" sz="2000" dirty="0"/>
            </a:br>
            <a:r>
              <a:rPr lang="en-AU" sz="2000" dirty="0"/>
              <a:t>technologies which might be used to implement. Use of AWS native services is preferred.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B706A-D81E-E54F-87F5-23780C306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3E2F50-E155-7740-97CA-24B9A3CF5FCF}"/>
              </a:ext>
            </a:extLst>
          </p:cNvPr>
          <p:cNvSpPr/>
          <p:nvPr/>
        </p:nvSpPr>
        <p:spPr>
          <a:xfrm>
            <a:off x="81776" y="1221046"/>
            <a:ext cx="762422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Github</a:t>
            </a:r>
            <a:r>
              <a:rPr lang="en-A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is best for SCM: </a:t>
            </a:r>
            <a:r>
              <a:rPr lang="en-AU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AWS </a:t>
            </a:r>
            <a:r>
              <a:rPr lang="en-AU" sz="1600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CodeCommit</a:t>
            </a:r>
            <a:r>
              <a:rPr lang="en-AU" sz="16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is still not as mature and is cumbersome to enable federated access , still requires a user with Access Keys, not the best from a security perspective.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endParaRPr lang="en-AU" sz="1600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AWS </a:t>
            </a:r>
            <a:r>
              <a:rPr lang="en-AU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CodePipeline</a:t>
            </a:r>
            <a:r>
              <a:rPr lang="en-A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is used for CI/C</a:t>
            </a:r>
            <a:r>
              <a:rPr lang="en-AU" dirty="0">
                <a:solidFill>
                  <a:schemeClr val="bg1"/>
                </a:solidFill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bg1"/>
                </a:solidFill>
                <a:latin typeface="Helvetica Neue" panose="02000503000000020004" pitchFamily="2" charset="0"/>
              </a:rPr>
              <a:t>CodePipeline</a:t>
            </a:r>
            <a:r>
              <a:rPr lang="en-AU" dirty="0">
                <a:solidFill>
                  <a:schemeClr val="bg1"/>
                </a:solidFill>
                <a:latin typeface="Helvetica Neue" panose="02000503000000020004" pitchFamily="2" charset="0"/>
              </a:rPr>
              <a:t> will be triggered by webhooks from </a:t>
            </a:r>
            <a:r>
              <a:rPr lang="en-AU" dirty="0" err="1">
                <a:solidFill>
                  <a:schemeClr val="bg1"/>
                </a:solidFill>
                <a:latin typeface="Helvetica Neue" panose="02000503000000020004" pitchFamily="2" charset="0"/>
              </a:rPr>
              <a:t>Github</a:t>
            </a:r>
            <a:endParaRPr lang="en-AU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Bui</a:t>
            </a:r>
            <a:r>
              <a:rPr lang="en-AU" dirty="0">
                <a:solidFill>
                  <a:schemeClr val="bg1"/>
                </a:solidFill>
                <a:latin typeface="Helvetica Neue" panose="02000503000000020004" pitchFamily="2" charset="0"/>
              </a:rPr>
              <a:t>lds run on </a:t>
            </a:r>
            <a:r>
              <a:rPr lang="en-AU" dirty="0" err="1">
                <a:solidFill>
                  <a:schemeClr val="bg1"/>
                </a:solidFill>
                <a:latin typeface="Helvetica Neue" panose="02000503000000020004" pitchFamily="2" charset="0"/>
              </a:rPr>
              <a:t>codebuild</a:t>
            </a:r>
            <a:r>
              <a:rPr lang="en-AU" dirty="0">
                <a:solidFill>
                  <a:schemeClr val="bg1"/>
                </a:solidFill>
                <a:latin typeface="Helvetica Neue" panose="02000503000000020004" pitchFamily="2" charset="0"/>
              </a:rPr>
              <a:t> running packer container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Helvetica Neue" panose="02000503000000020004" pitchFamily="2" charset="0"/>
              </a:rPr>
              <a:t>Packer uses public AMI ID committed and runs config scripts and creates a new AMI</a:t>
            </a:r>
          </a:p>
          <a:p>
            <a:pPr marL="296863" lvl="1" indent="-296863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Additional Automation:</a:t>
            </a:r>
          </a:p>
          <a:p>
            <a:pPr marL="754063" lvl="2" indent="-296863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latin typeface="Helvetica Neue" panose="02000503000000020004" pitchFamily="2" charset="0"/>
              </a:rPr>
              <a:t>AWS Lambda to share Golden AMIs between regions, can also trigger </a:t>
            </a:r>
            <a:r>
              <a:rPr lang="en-AU" dirty="0" err="1">
                <a:solidFill>
                  <a:schemeClr val="bg1"/>
                </a:solidFill>
                <a:latin typeface="Helvetica Neue" panose="02000503000000020004" pitchFamily="2" charset="0"/>
              </a:rPr>
              <a:t>cloudformation</a:t>
            </a:r>
            <a:r>
              <a:rPr lang="en-AU" dirty="0">
                <a:solidFill>
                  <a:schemeClr val="bg1"/>
                </a:solidFill>
                <a:latin typeface="Helvetica Neue" panose="02000503000000020004" pitchFamily="2" charset="0"/>
              </a:rPr>
              <a:t> stacks to update ASG’s with the new AMI</a:t>
            </a:r>
          </a:p>
          <a:p>
            <a:pPr marL="754063" lvl="2" indent="-296863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SNS </a:t>
            </a:r>
            <a:r>
              <a:rPr lang="en-AU" dirty="0">
                <a:solidFill>
                  <a:schemeClr val="bg1"/>
                </a:solidFill>
                <a:latin typeface="Helvetica Neue" panose="02000503000000020004" pitchFamily="2" charset="0"/>
              </a:rPr>
              <a:t>topic for AMIs to be subscribed to by a lambda that can grab the new AMI ID and run the pipeline</a:t>
            </a:r>
            <a:endParaRPr lang="en-AU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44331-DF7C-9C4B-8517-09447C15B626}"/>
              </a:ext>
            </a:extLst>
          </p:cNvPr>
          <p:cNvGrpSpPr/>
          <p:nvPr/>
        </p:nvGrpSpPr>
        <p:grpSpPr>
          <a:xfrm>
            <a:off x="7651010" y="3098871"/>
            <a:ext cx="2301904" cy="1057780"/>
            <a:chOff x="1762907" y="1255470"/>
            <a:chExt cx="2301904" cy="10577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ED9299-0E3B-EF48-8FB2-7ED6E013F5C7}"/>
                </a:ext>
              </a:extLst>
            </p:cNvPr>
            <p:cNvSpPr txBox="1"/>
            <p:nvPr/>
          </p:nvSpPr>
          <p:spPr>
            <a:xfrm>
              <a:off x="1762907" y="200547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AWS </a:t>
              </a:r>
              <a:r>
                <a:rPr lang="en-US" sz="1400" dirty="0" err="1">
                  <a:solidFill>
                    <a:schemeClr val="bg1"/>
                  </a:solidFill>
                </a:rPr>
                <a:t>CodePipeline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A647A4-ED9C-9743-8F41-4ED23051F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58259" y="1255470"/>
              <a:ext cx="711200" cy="711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0A1F1D-9B59-1148-9167-35C2A52E48F6}"/>
              </a:ext>
            </a:extLst>
          </p:cNvPr>
          <p:cNvGrpSpPr/>
          <p:nvPr/>
        </p:nvGrpSpPr>
        <p:grpSpPr>
          <a:xfrm>
            <a:off x="9440847" y="3141180"/>
            <a:ext cx="2301904" cy="1064540"/>
            <a:chOff x="4199347" y="1208977"/>
            <a:chExt cx="2301904" cy="10645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429FD0-0255-BF41-99E6-5349AA92584E}"/>
                </a:ext>
              </a:extLst>
            </p:cNvPr>
            <p:cNvSpPr txBox="1"/>
            <p:nvPr/>
          </p:nvSpPr>
          <p:spPr>
            <a:xfrm>
              <a:off x="4199347" y="1965740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AWS </a:t>
              </a:r>
              <a:r>
                <a:rPr lang="en-US" sz="1400" dirty="0" err="1">
                  <a:solidFill>
                    <a:schemeClr val="bg1"/>
                  </a:solidFill>
                </a:rPr>
                <a:t>CodeBuild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F14D8E9-504F-9C48-9E6A-A624FFB7C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94699" y="1208977"/>
              <a:ext cx="711200" cy="711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0AA9B5-CE96-004B-8EF3-C0C48E75034C}"/>
              </a:ext>
            </a:extLst>
          </p:cNvPr>
          <p:cNvGrpSpPr/>
          <p:nvPr/>
        </p:nvGrpSpPr>
        <p:grpSpPr>
          <a:xfrm>
            <a:off x="7610055" y="5072521"/>
            <a:ext cx="2301904" cy="989288"/>
            <a:chOff x="4219916" y="1140448"/>
            <a:chExt cx="2301904" cy="9892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140A77-D352-B14E-A7A6-3C99414921EE}"/>
                </a:ext>
              </a:extLst>
            </p:cNvPr>
            <p:cNvSpPr txBox="1"/>
            <p:nvPr/>
          </p:nvSpPr>
          <p:spPr>
            <a:xfrm>
              <a:off x="4219916" y="1821959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AWS Lambda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CB20F94-18DC-5443-A660-8421BD261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15268" y="1140448"/>
              <a:ext cx="711200" cy="7112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B97BA1-CF93-6D4A-AB15-903116EC9FD9}"/>
              </a:ext>
            </a:extLst>
          </p:cNvPr>
          <p:cNvGrpSpPr/>
          <p:nvPr/>
        </p:nvGrpSpPr>
        <p:grpSpPr>
          <a:xfrm>
            <a:off x="9482863" y="4843620"/>
            <a:ext cx="2217871" cy="1218189"/>
            <a:chOff x="1718510" y="1141206"/>
            <a:chExt cx="2217871" cy="12181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F00DBE-CE32-904D-8A06-C81F30AAB7FD}"/>
                </a:ext>
              </a:extLst>
            </p:cNvPr>
            <p:cNvSpPr txBox="1"/>
            <p:nvPr/>
          </p:nvSpPr>
          <p:spPr>
            <a:xfrm>
              <a:off x="1718510" y="1836175"/>
              <a:ext cx="2217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Notification Service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2BC297E-FC34-2B40-A22D-C2CBE4B6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78037" y="1141206"/>
              <a:ext cx="711200" cy="71120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9309495-4DFE-3348-9ACA-CE86B3A12D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96020" y="1137896"/>
            <a:ext cx="1391559" cy="13915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A6C46-6B2B-834D-93B3-8AA5256873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9289" y="1221046"/>
            <a:ext cx="1580222" cy="13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4346-0721-9643-AD77-C1CB108F7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1265138"/>
          </a:xfrm>
        </p:spPr>
        <p:txBody>
          <a:bodyPr/>
          <a:lstStyle/>
          <a:p>
            <a:r>
              <a:rPr lang="en-AU" sz="1600" dirty="0">
                <a:latin typeface="Helvetica Neue" panose="02000503000000020004" pitchFamily="2" charset="0"/>
              </a:rPr>
              <a:t>Question 2: Currently connectivity between AWS accounts and on premise networks are provided</a:t>
            </a:r>
            <a:br>
              <a:rPr lang="en-AU" sz="1600" dirty="0">
                <a:latin typeface="Helvetica Neue" panose="02000503000000020004" pitchFamily="2" charset="0"/>
              </a:rPr>
            </a:br>
            <a:r>
              <a:rPr lang="en-AU" sz="1600" dirty="0">
                <a:latin typeface="Helvetica Neue" panose="02000503000000020004" pitchFamily="2" charset="0"/>
              </a:rPr>
              <a:t>via peering and site-to-site </a:t>
            </a:r>
            <a:r>
              <a:rPr lang="en-AU" sz="1600" dirty="0" err="1">
                <a:latin typeface="Helvetica Neue" panose="02000503000000020004" pitchFamily="2" charset="0"/>
              </a:rPr>
              <a:t>vpn’s</a:t>
            </a:r>
            <a:r>
              <a:rPr lang="en-AU" sz="1600" dirty="0">
                <a:latin typeface="Helvetica Neue" panose="02000503000000020004" pitchFamily="2" charset="0"/>
              </a:rPr>
              <a:t>. Design a network topology that will allow scalable connectivity both</a:t>
            </a:r>
            <a:br>
              <a:rPr lang="en-AU" sz="1600" dirty="0">
                <a:latin typeface="Helvetica Neue" panose="02000503000000020004" pitchFamily="2" charset="0"/>
              </a:rPr>
            </a:br>
            <a:r>
              <a:rPr lang="en-AU" sz="1600" dirty="0">
                <a:latin typeface="Helvetica Neue" panose="02000503000000020004" pitchFamily="2" charset="0"/>
              </a:rPr>
              <a:t>across accounts and to on premise networks, and discuss:</a:t>
            </a:r>
            <a:br>
              <a:rPr lang="en-AU" sz="1600" dirty="0">
                <a:latin typeface="Helvetica Neue" panose="02000503000000020004" pitchFamily="2" charset="0"/>
              </a:rPr>
            </a:br>
            <a:r>
              <a:rPr lang="en-AU" sz="1600" dirty="0">
                <a:latin typeface="Helvetica Neue" panose="02000503000000020004" pitchFamily="2" charset="0"/>
              </a:rPr>
              <a:t>- Network migration strategies.</a:t>
            </a:r>
            <a:br>
              <a:rPr lang="en-AU" sz="1600" dirty="0">
                <a:latin typeface="Helvetica Neue" panose="02000503000000020004" pitchFamily="2" charset="0"/>
              </a:rPr>
            </a:br>
            <a:r>
              <a:rPr lang="en-AU" sz="1600" dirty="0">
                <a:latin typeface="Helvetica Neue" panose="02000503000000020004" pitchFamily="2" charset="0"/>
              </a:rPr>
              <a:t>- Security considerations and provisions.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B706A-D81E-E54F-87F5-23780C306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E3F18A-6053-D948-8488-7371534F8F28}"/>
              </a:ext>
            </a:extLst>
          </p:cNvPr>
          <p:cNvGrpSpPr/>
          <p:nvPr/>
        </p:nvGrpSpPr>
        <p:grpSpPr>
          <a:xfrm>
            <a:off x="8770625" y="1160142"/>
            <a:ext cx="2301904" cy="1054288"/>
            <a:chOff x="1873406" y="1247806"/>
            <a:chExt cx="2301904" cy="10542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6273A5-3FFA-B342-8ED5-448572D27B64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Amazon VPC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0FD7912-44AF-6D48-AC5C-B82404A2A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8758" y="1247806"/>
              <a:ext cx="711200" cy="7112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F589B-B0B7-ED45-A7E1-78BA3868D2D6}"/>
              </a:ext>
            </a:extLst>
          </p:cNvPr>
          <p:cNvGrpSpPr/>
          <p:nvPr/>
        </p:nvGrpSpPr>
        <p:grpSpPr>
          <a:xfrm>
            <a:off x="7003648" y="1214009"/>
            <a:ext cx="2301904" cy="1054288"/>
            <a:chOff x="1873406" y="1247806"/>
            <a:chExt cx="2301904" cy="105428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C49DB4-1FEC-0D4C-93DC-DE5F85010E0E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Amazon VPC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CCA49A5-E20F-5E4F-B561-BC3241A1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8758" y="1247806"/>
              <a:ext cx="711200" cy="711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B32F16-693F-DF44-A579-26E8F258B167}"/>
              </a:ext>
            </a:extLst>
          </p:cNvPr>
          <p:cNvGrpSpPr/>
          <p:nvPr/>
        </p:nvGrpSpPr>
        <p:grpSpPr>
          <a:xfrm>
            <a:off x="8770625" y="2942926"/>
            <a:ext cx="2301904" cy="1061402"/>
            <a:chOff x="1795348" y="1240692"/>
            <a:chExt cx="2301904" cy="10614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64E704-CD61-5B4F-B164-EF899EC37880}"/>
                </a:ext>
              </a:extLst>
            </p:cNvPr>
            <p:cNvSpPr txBox="1"/>
            <p:nvPr/>
          </p:nvSpPr>
          <p:spPr>
            <a:xfrm>
              <a:off x="1795348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AWS Transit Gateway 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7198E18-6AA8-C146-A7AB-FA488728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0700" y="1240692"/>
              <a:ext cx="711200" cy="7112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BFB46A-F80B-014A-A731-20CBF186F389}"/>
              </a:ext>
            </a:extLst>
          </p:cNvPr>
          <p:cNvGrpSpPr/>
          <p:nvPr/>
        </p:nvGrpSpPr>
        <p:grpSpPr>
          <a:xfrm>
            <a:off x="8770625" y="4928491"/>
            <a:ext cx="2301904" cy="1061402"/>
            <a:chOff x="8288025" y="4680541"/>
            <a:chExt cx="2301904" cy="10614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3877D3-FE45-D642-944E-E247E3308EDC}"/>
                </a:ext>
              </a:extLst>
            </p:cNvPr>
            <p:cNvSpPr txBox="1"/>
            <p:nvPr/>
          </p:nvSpPr>
          <p:spPr>
            <a:xfrm>
              <a:off x="8288025" y="5434166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AWS Direct Connect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400FC32-4F03-874B-A9E9-740B68B1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3377" y="4680541"/>
              <a:ext cx="711200" cy="7112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6DA94B-9F52-8543-BA1E-236AE58AFAAB}"/>
              </a:ext>
            </a:extLst>
          </p:cNvPr>
          <p:cNvGrpSpPr/>
          <p:nvPr/>
        </p:nvGrpSpPr>
        <p:grpSpPr>
          <a:xfrm>
            <a:off x="10467366" y="1160142"/>
            <a:ext cx="2301904" cy="1054288"/>
            <a:chOff x="1873406" y="1247806"/>
            <a:chExt cx="2301904" cy="105428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2FBC9B-2300-A948-861F-0C557B04CB6B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Amazon VPC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73CBF63B-6C99-7644-AED7-FFC3043DA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8758" y="1247806"/>
              <a:ext cx="711200" cy="7112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907E01-F50D-DA46-BB2B-73D0F9A68B70}"/>
              </a:ext>
            </a:extLst>
          </p:cNvPr>
          <p:cNvGrpSpPr/>
          <p:nvPr/>
        </p:nvGrpSpPr>
        <p:grpSpPr>
          <a:xfrm>
            <a:off x="6267160" y="3023655"/>
            <a:ext cx="1505729" cy="980673"/>
            <a:chOff x="1873406" y="3792392"/>
            <a:chExt cx="1505729" cy="9806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095DF6-C227-C140-96C7-BB3C88493663}"/>
                </a:ext>
              </a:extLst>
            </p:cNvPr>
            <p:cNvSpPr txBox="1"/>
            <p:nvPr/>
          </p:nvSpPr>
          <p:spPr>
            <a:xfrm>
              <a:off x="1873406" y="4249845"/>
              <a:ext cx="1505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Customer gateway</a:t>
              </a: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87E78607-D383-F14F-A997-FBE9B67C5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91320" y="3792392"/>
              <a:ext cx="469900" cy="4699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B9DB68-6F89-D84F-9896-58D812AF3EDA}"/>
              </a:ext>
            </a:extLst>
          </p:cNvPr>
          <p:cNvGrpSpPr/>
          <p:nvPr/>
        </p:nvGrpSpPr>
        <p:grpSpPr>
          <a:xfrm>
            <a:off x="7498453" y="3139141"/>
            <a:ext cx="1589097" cy="865187"/>
            <a:chOff x="7213686" y="4808027"/>
            <a:chExt cx="1589097" cy="8651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9C5CF-FEE9-2A4D-A056-A0D7F9D8372C}"/>
                </a:ext>
              </a:extLst>
            </p:cNvPr>
            <p:cNvSpPr txBox="1"/>
            <p:nvPr/>
          </p:nvSpPr>
          <p:spPr>
            <a:xfrm>
              <a:off x="7213686" y="5365437"/>
              <a:ext cx="1589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VPN connection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A082C2CA-FB7C-644E-88A4-C1DA83F3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73284" y="4808027"/>
              <a:ext cx="469900" cy="469900"/>
            </a:xfrm>
            <a:prstGeom prst="rect">
              <a:avLst/>
            </a:prstGeom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8A21B7-4989-D340-B99B-A2B6803B65F6}"/>
              </a:ext>
            </a:extLst>
          </p:cNvPr>
          <p:cNvCxnSpPr>
            <a:cxnSpLocks/>
          </p:cNvCxnSpPr>
          <p:nvPr/>
        </p:nvCxnSpPr>
        <p:spPr>
          <a:xfrm>
            <a:off x="8811337" y="3312210"/>
            <a:ext cx="478427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8D8702-FA8E-3D4F-B845-07404CD410A8}"/>
              </a:ext>
            </a:extLst>
          </p:cNvPr>
          <p:cNvCxnSpPr>
            <a:cxnSpLocks/>
          </p:cNvCxnSpPr>
          <p:nvPr/>
        </p:nvCxnSpPr>
        <p:spPr>
          <a:xfrm>
            <a:off x="7402685" y="3315163"/>
            <a:ext cx="396315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CA2E63-289A-9546-ACB0-1CCB85146910}"/>
              </a:ext>
            </a:extLst>
          </p:cNvPr>
          <p:cNvCxnSpPr>
            <a:cxnSpLocks/>
          </p:cNvCxnSpPr>
          <p:nvPr/>
        </p:nvCxnSpPr>
        <p:spPr>
          <a:xfrm>
            <a:off x="9921577" y="4004328"/>
            <a:ext cx="0" cy="81642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217940-2E8C-EE4F-A046-3B847041EEFF}"/>
              </a:ext>
            </a:extLst>
          </p:cNvPr>
          <p:cNvCxnSpPr>
            <a:cxnSpLocks/>
          </p:cNvCxnSpPr>
          <p:nvPr/>
        </p:nvCxnSpPr>
        <p:spPr>
          <a:xfrm>
            <a:off x="9921577" y="2268297"/>
            <a:ext cx="0" cy="55695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E1EC7A-B01F-5A4F-9A2A-132C8E210FD3}"/>
              </a:ext>
            </a:extLst>
          </p:cNvPr>
          <p:cNvCxnSpPr>
            <a:cxnSpLocks/>
          </p:cNvCxnSpPr>
          <p:nvPr/>
        </p:nvCxnSpPr>
        <p:spPr>
          <a:xfrm flipH="1">
            <a:off x="10281868" y="2214430"/>
            <a:ext cx="790661" cy="67269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EB06B2-1C4F-1941-9D86-D6CD1C103F74}"/>
              </a:ext>
            </a:extLst>
          </p:cNvPr>
          <p:cNvCxnSpPr>
            <a:cxnSpLocks/>
          </p:cNvCxnSpPr>
          <p:nvPr/>
        </p:nvCxnSpPr>
        <p:spPr>
          <a:xfrm>
            <a:off x="8770625" y="2268297"/>
            <a:ext cx="778272" cy="618832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B92FE31-6B62-9142-942B-F48F2F607426}"/>
              </a:ext>
            </a:extLst>
          </p:cNvPr>
          <p:cNvSpPr txBox="1"/>
          <p:nvPr/>
        </p:nvSpPr>
        <p:spPr>
          <a:xfrm>
            <a:off x="0" y="1214009"/>
            <a:ext cx="609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Network Architecture is converted from a mesh architecture into a hub-and-spoke architecture. </a:t>
            </a:r>
            <a:r>
              <a:rPr lang="en-AU" sz="1200" dirty="0">
                <a:solidFill>
                  <a:schemeClr val="bg1"/>
                </a:solidFill>
              </a:rPr>
              <a:t>You can use Transit Gateways to consolidate your existing edge connectivity and route it through a single ingress/egress point, meaning that you can use one VPC to control ingress/egress connections to the internet, use one IGW in the shared-services account for example. </a:t>
            </a:r>
            <a:r>
              <a:rPr lang="en-US" sz="1200" dirty="0">
                <a:solidFill>
                  <a:schemeClr val="bg1"/>
                </a:solidFill>
              </a:rPr>
              <a:t>AWS Transit Gateway is easily shared between different accounts and VPCs through </a:t>
            </a:r>
            <a:r>
              <a:rPr lang="en-US" sz="1200" dirty="0" err="1">
                <a:solidFill>
                  <a:schemeClr val="bg1"/>
                </a:solidFill>
              </a:rPr>
              <a:t>Cloudformation</a:t>
            </a:r>
            <a:r>
              <a:rPr lang="en-US" sz="1200" dirty="0">
                <a:solidFill>
                  <a:schemeClr val="bg1"/>
                </a:solidFill>
              </a:rPr>
              <a:t>(config is also done as part of AWS Landing Zone)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Network Migration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New Network architecture can be established side by side with the current peering and VPN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New network is implemented the transit gateway, associating VPCs with it and Adding custom route tables as well as updating existing VPC </a:t>
            </a:r>
            <a:r>
              <a:rPr lang="en-US" sz="1200" dirty="0" err="1">
                <a:solidFill>
                  <a:schemeClr val="bg1"/>
                </a:solidFill>
              </a:rPr>
              <a:t>routetables</a:t>
            </a:r>
            <a:r>
              <a:rPr lang="en-US" sz="1200" dirty="0">
                <a:solidFill>
                  <a:schemeClr val="bg1"/>
                </a:solidFill>
              </a:rPr>
              <a:t> without disrupting network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Network testing will be done to test the new routes deployed in the new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Once connectivity has been established routes for peering connections can be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Further testing is done to 100% connectivity is established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Peering routes can be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Peering connections can be removed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Security Considerations: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Security measures and provisions for the new networking architecture will not differ from the existing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Security Groups  and NACLs will not have to be changed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IAM doesn’t change between the two Network architectures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Ingress/egress points across multiple VPCs are consolidated into one</a:t>
            </a:r>
          </a:p>
        </p:txBody>
      </p:sp>
    </p:spTree>
    <p:extLst>
      <p:ext uri="{BB962C8B-B14F-4D97-AF65-F5344CB8AC3E}">
        <p14:creationId xmlns:p14="http://schemas.microsoft.com/office/powerpoint/2010/main" val="40411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4346-0721-9643-AD77-C1CB108F7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6607"/>
            <a:ext cx="12192000" cy="829668"/>
          </a:xfrm>
        </p:spPr>
        <p:txBody>
          <a:bodyPr/>
          <a:lstStyle/>
          <a:p>
            <a:r>
              <a:rPr lang="en-AU" sz="1600" dirty="0">
                <a:latin typeface="Helvetica Neue" panose="02000503000000020004" pitchFamily="2" charset="0"/>
              </a:rPr>
              <a:t>Question 3: Design an enterprise IAM solution to provide access to users, Applications, and</a:t>
            </a:r>
            <a:br>
              <a:rPr lang="en-AU" sz="1600" dirty="0">
                <a:latin typeface="Helvetica Neue" panose="02000503000000020004" pitchFamily="2" charset="0"/>
              </a:rPr>
            </a:br>
            <a:r>
              <a:rPr lang="en-AU" sz="1600" dirty="0">
                <a:latin typeface="Helvetica Neue" panose="02000503000000020004" pitchFamily="2" charset="0"/>
              </a:rPr>
              <a:t>services across the organization while ensuring controls are in place to ensure restrictions can be</a:t>
            </a:r>
            <a:br>
              <a:rPr lang="en-AU" sz="1600" dirty="0">
                <a:latin typeface="Helvetica Neue" panose="02000503000000020004" pitchFamily="2" charset="0"/>
              </a:rPr>
            </a:br>
            <a:r>
              <a:rPr lang="en-AU" sz="1600" dirty="0">
                <a:latin typeface="Helvetica Neue" panose="02000503000000020004" pitchFamily="2" charset="0"/>
              </a:rPr>
              <a:t>implemented on a least privileged requirement.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B706A-D81E-E54F-87F5-23780C306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</a:t>
            </a:fld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92FE31-6B62-9142-942B-F48F2F607426}"/>
              </a:ext>
            </a:extLst>
          </p:cNvPr>
          <p:cNvSpPr txBox="1"/>
          <p:nvPr/>
        </p:nvSpPr>
        <p:spPr>
          <a:xfrm>
            <a:off x="0" y="1214009"/>
            <a:ext cx="1219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Zero-trust Architecture: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SSO with Adaptive MFA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Identity Aware Proxy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Network Micro-segmentation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Users &amp; Identities: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 identities are managed via corporate identities like Microsoft AD or LDAP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Applications and Services Access: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SSO controls access to AWS resources by mapping different user groups to IAM roles with corresponding permissions based on least-privilege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SSO controls access to third party applications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Internal applications built on top of AWS can be configured to authenticate users through an OIDC compliant </a:t>
            </a:r>
            <a:r>
              <a:rPr lang="en-US" sz="1400" dirty="0" err="1">
                <a:solidFill>
                  <a:schemeClr val="bg1"/>
                </a:solidFill>
              </a:rPr>
              <a:t>idp</a:t>
            </a:r>
            <a:r>
              <a:rPr lang="en-US" sz="1400" dirty="0">
                <a:solidFill>
                  <a:schemeClr val="bg1"/>
                </a:solidFill>
              </a:rPr>
              <a:t> (OKTA) or through </a:t>
            </a:r>
            <a:r>
              <a:rPr lang="en-US" sz="1400" dirty="0" err="1">
                <a:solidFill>
                  <a:schemeClr val="bg1"/>
                </a:solidFill>
              </a:rPr>
              <a:t>cognito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userpools</a:t>
            </a:r>
            <a:r>
              <a:rPr lang="en-US" sz="1400" dirty="0">
                <a:solidFill>
                  <a:schemeClr val="bg1"/>
                </a:solidFill>
              </a:rPr>
              <a:t> with Microsoft AD (Identity aware proxy)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VPNs aren’t used to allow access to business applications based on location, but rather for connecting two remote sites/can be replaced by direct connect</a:t>
            </a:r>
          </a:p>
        </p:txBody>
      </p:sp>
    </p:spTree>
    <p:extLst>
      <p:ext uri="{BB962C8B-B14F-4D97-AF65-F5344CB8AC3E}">
        <p14:creationId xmlns:p14="http://schemas.microsoft.com/office/powerpoint/2010/main" val="2601595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35837</TotalTime>
  <Words>551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 Neue</vt:lpstr>
      <vt:lpstr>1_Office Theme</vt:lpstr>
      <vt:lpstr>2_Office Theme</vt:lpstr>
      <vt:lpstr>Question 1: Design a golden master AMI build work-flow identifying the key stages, and suggest technologies which might be used to implement. Use of AWS native services is preferred.</vt:lpstr>
      <vt:lpstr>Question 2: Currently connectivity between AWS accounts and on premise networks are provided via peering and site-to-site vpn’s. Design a network topology that will allow scalable connectivity both across accounts and to on premise networks, and discuss: - Network migration strategies. - Security considerations and provisions.</vt:lpstr>
      <vt:lpstr>Question 3: Design an enterprise IAM solution to provide access to users, Applications, and services across the organization while ensuring controls are in place to ensure restrictions can be implemented on a least privileged requirement.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Philip Hayde</cp:lastModifiedBy>
  <cp:revision>519</cp:revision>
  <cp:lastPrinted>2019-01-03T20:59:05Z</cp:lastPrinted>
  <dcterms:created xsi:type="dcterms:W3CDTF">2018-09-14T20:21:45Z</dcterms:created>
  <dcterms:modified xsi:type="dcterms:W3CDTF">2019-10-24T23:11:01Z</dcterms:modified>
</cp:coreProperties>
</file>