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303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95" r:id="rId13"/>
    <p:sldId id="296" r:id="rId14"/>
    <p:sldId id="297" r:id="rId15"/>
    <p:sldId id="267" r:id="rId16"/>
    <p:sldId id="268" r:id="rId17"/>
    <p:sldId id="270" r:id="rId18"/>
    <p:sldId id="298" r:id="rId19"/>
    <p:sldId id="269" r:id="rId20"/>
    <p:sldId id="271" r:id="rId21"/>
    <p:sldId id="301" r:id="rId22"/>
    <p:sldId id="272" r:id="rId23"/>
    <p:sldId id="302" r:id="rId24"/>
    <p:sldId id="300" r:id="rId25"/>
    <p:sldId id="277" r:id="rId26"/>
    <p:sldId id="304" r:id="rId27"/>
    <p:sldId id="276" r:id="rId28"/>
    <p:sldId id="279" r:id="rId29"/>
    <p:sldId id="280" r:id="rId30"/>
    <p:sldId id="278" r:id="rId31"/>
    <p:sldId id="283" r:id="rId32"/>
    <p:sldId id="281" r:id="rId33"/>
    <p:sldId id="282" r:id="rId34"/>
    <p:sldId id="284" r:id="rId35"/>
    <p:sldId id="285" r:id="rId36"/>
    <p:sldId id="286" r:id="rId37"/>
    <p:sldId id="287" r:id="rId38"/>
    <p:sldId id="305" r:id="rId39"/>
    <p:sldId id="288" r:id="rId40"/>
    <p:sldId id="290" r:id="rId41"/>
    <p:sldId id="291" r:id="rId42"/>
    <p:sldId id="293" r:id="rId43"/>
    <p:sldId id="294" r:id="rId44"/>
    <p:sldId id="28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8D"/>
    <a:srgbClr val="3D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6" autoAdjust="0"/>
  </p:normalViewPr>
  <p:slideViewPr>
    <p:cSldViewPr>
      <p:cViewPr>
        <p:scale>
          <a:sx n="73" d="100"/>
          <a:sy n="73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3F702-81DC-480A-8CB9-07DE38AA09C8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C50A6-5BFD-4317-88B0-499F8B224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4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block report?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</a:t>
            </a:r>
            <a:r>
              <a:rPr lang="en-US" dirty="0" err="1" smtClean="0"/>
              <a:t>nameNode</a:t>
            </a:r>
            <a:r>
              <a:rPr lang="en-US" baseline="0" dirty="0" smtClean="0"/>
              <a:t> </a:t>
            </a:r>
            <a:r>
              <a:rPr lang="en-US" dirty="0" smtClean="0"/>
              <a:t>to recognize and respond to failures, it must continually check the health of the cluster. Some of these checks are provided by the heartbeat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07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Why have the </a:t>
            </a:r>
            <a:r>
              <a:rPr lang="en-US" dirty="0" err="1" smtClean="0">
                <a:effectLst/>
              </a:rPr>
              <a:t>checkpointing</a:t>
            </a:r>
            <a:r>
              <a:rPr lang="en-US" dirty="0" smtClean="0">
                <a:effectLst/>
              </a:rPr>
              <a:t> done by a separate piece of hardware?</a:t>
            </a:r>
          </a:p>
          <a:p>
            <a:r>
              <a:rPr lang="en-US" dirty="0" smtClean="0">
                <a:effectLst/>
              </a:rPr>
              <a:t>My answer:</a:t>
            </a:r>
            <a:r>
              <a:rPr lang="en-US" baseline="0" dirty="0" smtClean="0">
                <a:effectLst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CheckpointNode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usually runs on a different host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since it has the same memory requirements as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downloads the current checkpoint and journal files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merges them locally, and returns the new checkpoint back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How is state mirrored from the checkpoint node to the backup node? Is this likely to have an impact on performance?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My</a:t>
            </a:r>
            <a:r>
              <a:rPr lang="en-US" baseline="0" dirty="0" smtClean="0">
                <a:effectLst/>
              </a:rPr>
              <a:t> answer: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accepts the journal stream of namespace transactions from the active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saves them to its own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directories, and applies these transactions to its own namespace image in memory.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CheckpoingNode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downloads the current checkpoint and journal files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merges them locally, and returns the new checkpoint back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do not contact directly and they do not have a big effect on the performance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gave them data using two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6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large cluster, it may not be practical to connect all nodes in a flat topology. A common practice is to spread the nodes across multiple racks. Nodes of a rack share a switch, and rack switches are connected by one or more core switches. Communication between two nodes in different racks has to go through multiple switches.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8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333C8D"/>
                </a:solidFill>
              </a:rPr>
              <a:t>1When there is a need for a new block, the </a:t>
            </a:r>
            <a:r>
              <a:rPr lang="en-US" sz="1200" dirty="0" err="1" smtClean="0">
                <a:solidFill>
                  <a:srgbClr val="333C8D"/>
                </a:solidFill>
              </a:rPr>
              <a:t>NameNode</a:t>
            </a:r>
            <a:r>
              <a:rPr lang="en-US" sz="1200" dirty="0" smtClean="0">
                <a:solidFill>
                  <a:srgbClr val="333C8D"/>
                </a:solidFill>
              </a:rPr>
              <a:t> allocates a block with a unique block ID and determines a list of </a:t>
            </a:r>
            <a:r>
              <a:rPr lang="en-US" sz="1200" dirty="0" err="1" smtClean="0">
                <a:solidFill>
                  <a:srgbClr val="333C8D"/>
                </a:solidFill>
              </a:rPr>
              <a:t>DataNodes</a:t>
            </a:r>
            <a:r>
              <a:rPr lang="en-US" sz="1200" dirty="0" smtClean="0">
                <a:solidFill>
                  <a:srgbClr val="333C8D"/>
                </a:solidFill>
              </a:rPr>
              <a:t> to host replicas of the block. </a:t>
            </a:r>
          </a:p>
          <a:p>
            <a:r>
              <a:rPr lang="en-US" sz="1200" dirty="0" smtClean="0">
                <a:solidFill>
                  <a:srgbClr val="333C8D"/>
                </a:solidFill>
              </a:rPr>
              <a:t>2The </a:t>
            </a:r>
            <a:r>
              <a:rPr lang="en-US" sz="1200" dirty="0" err="1" smtClean="0">
                <a:solidFill>
                  <a:srgbClr val="333C8D"/>
                </a:solidFill>
              </a:rPr>
              <a:t>DataNodes</a:t>
            </a:r>
            <a:r>
              <a:rPr lang="en-US" sz="1200" dirty="0" smtClean="0">
                <a:solidFill>
                  <a:srgbClr val="333C8D"/>
                </a:solidFill>
              </a:rPr>
              <a:t> form a pipeline, the order of which minimizes the total network distance from the client to the last </a:t>
            </a:r>
            <a:r>
              <a:rPr lang="en-US" sz="1200" dirty="0" err="1" smtClean="0">
                <a:solidFill>
                  <a:srgbClr val="333C8D"/>
                </a:solidFill>
              </a:rPr>
              <a:t>DataNode</a:t>
            </a:r>
            <a:r>
              <a:rPr lang="en-US" sz="1200" dirty="0" smtClean="0">
                <a:solidFill>
                  <a:srgbClr val="333C8D"/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8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333C8D"/>
                </a:solidFill>
              </a:rPr>
              <a:t>3Bytes are pushed to the pipeline as a sequence of </a:t>
            </a:r>
            <a:r>
              <a:rPr lang="en-US" sz="1200" i="1" dirty="0" smtClean="0">
                <a:solidFill>
                  <a:srgbClr val="333C8D"/>
                </a:solidFill>
              </a:rPr>
              <a:t>packets</a:t>
            </a:r>
            <a:r>
              <a:rPr lang="en-US" sz="1200" dirty="0" smtClean="0">
                <a:solidFill>
                  <a:srgbClr val="333C8D"/>
                </a:solidFill>
              </a:rPr>
              <a:t>. The bytes that an application writes first buffer at the client side. After a packet buffer is filled (typically </a:t>
            </a:r>
            <a:r>
              <a:rPr lang="en-US" sz="1200" i="1" dirty="0" smtClean="0">
                <a:solidFill>
                  <a:srgbClr val="333C8D"/>
                </a:solidFill>
              </a:rPr>
              <a:t>64 KB</a:t>
            </a:r>
            <a:r>
              <a:rPr lang="en-US" sz="1200" dirty="0" smtClean="0">
                <a:solidFill>
                  <a:srgbClr val="333C8D"/>
                </a:solidFill>
              </a:rPr>
              <a:t>), the data are pushed to the pipeline.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29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 err="1" smtClean="0"/>
              <a:t>yhy</a:t>
            </a:r>
            <a:r>
              <a:rPr lang="en-US" dirty="0" smtClean="0"/>
              <a:t> single </a:t>
            </a:r>
            <a:r>
              <a:rPr lang="en-US" dirty="0" err="1" smtClean="0"/>
              <a:t>NameNode</a:t>
            </a:r>
            <a:r>
              <a:rPr lang="en-US" dirty="0" smtClean="0"/>
              <a:t>?</a:t>
            </a:r>
            <a:r>
              <a:rPr lang="en-US" baseline="0" dirty="0" smtClean="0"/>
              <a:t> Will get the answer from </a:t>
            </a:r>
            <a:r>
              <a:rPr lang="en-US" baseline="0" dirty="0" err="1" smtClean="0"/>
              <a:t>expriment</a:t>
            </a:r>
            <a:r>
              <a:rPr lang="en-US" baseline="0" dirty="0" smtClean="0"/>
              <a:t> result from Yahoo! Later.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talk</a:t>
            </a:r>
            <a:r>
              <a:rPr lang="en-US" baseline="0" dirty="0" smtClean="0"/>
              <a:t> about each point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8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more blocks that make up a file, the more machines the data can potentially spread. The more CPU cores and disk drives that have a piece of my data mean more parallel processing power and faster results. This is the motivation behind building large,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clusters. To process more data,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06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graph,</a:t>
            </a:r>
            <a:r>
              <a:rPr lang="en-US" baseline="0" dirty="0" smtClean="0"/>
              <a:t> client just fetches the first of the block choices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 provided,(1,8,5) actually fetched in the order of the distance from the </a:t>
            </a:r>
            <a:r>
              <a:rPr lang="en-US" baseline="0" dirty="0" err="1" smtClean="0"/>
              <a:t>client.Give</a:t>
            </a:r>
            <a:r>
              <a:rPr lang="en-US" baseline="0" dirty="0" smtClean="0"/>
              <a:t>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6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add new racks full of servers and network to an existing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we can end up in a situation where our cluster is unbalanced. In this case, Racks 1 &amp; 2 were my existing racks containing File.txt and running my Map Reduce jobs on that data. When I added two new racks to the cluster, my File.txt data doesn’t auto-magically start spreading over to the new racks. All the data stays where it is.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1.The new servers are sitting idle with no data, until I start loading new data into the cluster.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2.Furthermore, if the servers in Racks 1 &amp; 2 are really busy, the Job Tracker may have no other choice but to assign Map tasks on File.txt to the new servers which have no local data.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3.The new servers need to go grab the data over the network. 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result you may see more network traffic and slower job completion times.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9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Balancer looks at the difference in available storage between nodes and attempts to provide balance to a certain threshold.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nodes with lots of free disk space will be detected and balancer can begin copying block data off nodes with less available space to the new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52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Yahoo! Adopted </a:t>
            </a:r>
            <a:r>
              <a:rPr lang="en-US" dirty="0" err="1" smtClean="0"/>
              <a:t>Hadoop</a:t>
            </a:r>
            <a:r>
              <a:rPr lang="en-US" baseline="0" dirty="0" smtClean="0"/>
              <a:t> for internal use at the end of 2006. So the data is a little bit out of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11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sz="1200" b="0" dirty="0" err="1" smtClean="0">
                <a:solidFill>
                  <a:srgbClr val="333C8D"/>
                </a:solidFill>
              </a:rPr>
              <a:t>MapReduce</a:t>
            </a:r>
            <a:r>
              <a:rPr lang="en-US" sz="1200" b="0" dirty="0" smtClean="0">
                <a:solidFill>
                  <a:srgbClr val="333C8D"/>
                </a:solidFill>
              </a:rPr>
              <a:t> intermediate data are not stored in HDFS? </a:t>
            </a:r>
          </a:p>
          <a:p>
            <a:pPr marL="228600" indent="-228600">
              <a:buAutoNum type="arabicPeriod"/>
            </a:pPr>
            <a:r>
              <a:rPr lang="en-US" sz="1200" b="0" dirty="0" smtClean="0">
                <a:solidFill>
                  <a:srgbClr val="333C8D"/>
                </a:solidFill>
              </a:rPr>
              <a:t>HDFS read and</a:t>
            </a:r>
            <a:r>
              <a:rPr lang="en-US" sz="1200" b="0" baseline="0" dirty="0" smtClean="0">
                <a:solidFill>
                  <a:srgbClr val="333C8D"/>
                </a:solidFill>
              </a:rPr>
              <a:t> write is expensive.</a:t>
            </a:r>
          </a:p>
          <a:p>
            <a:pPr marL="0" indent="0">
              <a:buNone/>
            </a:pPr>
            <a:r>
              <a:rPr lang="en-US" sz="1200" b="0" baseline="0" dirty="0" smtClean="0">
                <a:solidFill>
                  <a:srgbClr val="333C8D"/>
                </a:solidFill>
              </a:rPr>
              <a:t>2. If</a:t>
            </a:r>
            <a:r>
              <a:rPr lang="en-US" sz="1200" b="1" dirty="0" smtClean="0">
                <a:solidFill>
                  <a:srgbClr val="333C8D"/>
                </a:solidFill>
              </a:rPr>
              <a:t> </a:t>
            </a:r>
            <a:r>
              <a:rPr lang="en-US" sz="1200" b="0" dirty="0" smtClean="0">
                <a:solidFill>
                  <a:srgbClr val="333C8D"/>
                </a:solidFill>
              </a:rPr>
              <a:t>intermediate data is</a:t>
            </a:r>
            <a:r>
              <a:rPr lang="en-US" sz="1200" b="0" baseline="0" dirty="0" smtClean="0">
                <a:solidFill>
                  <a:srgbClr val="333C8D"/>
                </a:solidFill>
              </a:rPr>
              <a:t> lost, computation can be done on the corresponding </a:t>
            </a:r>
            <a:r>
              <a:rPr lang="en-US" sz="1200" b="0" baseline="0" dirty="0" err="1" smtClean="0">
                <a:solidFill>
                  <a:srgbClr val="333C8D"/>
                </a:solidFill>
              </a:rPr>
              <a:t>dataNode</a:t>
            </a:r>
            <a:r>
              <a:rPr lang="en-US" sz="1200" b="0" baseline="0" dirty="0" smtClean="0">
                <a:solidFill>
                  <a:srgbClr val="333C8D"/>
                </a:solidFill>
              </a:rPr>
              <a:t> again to get </a:t>
            </a:r>
            <a:r>
              <a:rPr lang="en-US" sz="1200" b="0" dirty="0" smtClean="0">
                <a:solidFill>
                  <a:srgbClr val="333C8D"/>
                </a:solidFill>
              </a:rPr>
              <a:t>intermediate data.</a:t>
            </a:r>
            <a:r>
              <a:rPr lang="en-US" sz="1200" b="0" baseline="0" dirty="0" smtClean="0">
                <a:solidFill>
                  <a:srgbClr val="333C8D"/>
                </a:solidFill>
              </a:rPr>
              <a:t> It is </a:t>
            </a:r>
            <a:r>
              <a:rPr lang="en-US" sz="1200" b="0" baseline="0" dirty="0" err="1" smtClean="0">
                <a:solidFill>
                  <a:srgbClr val="333C8D"/>
                </a:solidFill>
              </a:rPr>
              <a:t>determinstic</a:t>
            </a:r>
            <a:r>
              <a:rPr lang="en-US" sz="1200" b="0" baseline="0" dirty="0" smtClean="0">
                <a:solidFill>
                  <a:srgbClr val="333C8D"/>
                </a:solidFill>
              </a:rPr>
              <a:t>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5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row</a:t>
            </a:r>
            <a:r>
              <a:rPr lang="en-US" baseline="0" dirty="0" smtClean="0"/>
              <a:t> two, failure is no long uncommon, because, for example, if one machine dies in a thousand machines, when ten thousand machines, ten machines may die. This is a lot. So replica factor being two is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Ops/s  is operations per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31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out of 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333C8D"/>
                </a:solidFill>
              </a:rPr>
              <a:t>Point one indicates</a:t>
            </a:r>
            <a:r>
              <a:rPr lang="en-US" sz="1200" baseline="0" dirty="0" smtClean="0">
                <a:solidFill>
                  <a:srgbClr val="333C8D"/>
                </a:solidFill>
              </a:rPr>
              <a:t> that </a:t>
            </a:r>
            <a:r>
              <a:rPr lang="en-US" sz="1200" dirty="0" smtClean="0">
                <a:solidFill>
                  <a:srgbClr val="333C8D"/>
                </a:solidFill>
              </a:rPr>
              <a:t>Clients access the blocks directly from data nodes, this is significant:</a:t>
            </a:r>
            <a:r>
              <a:rPr lang="en-US" sz="1200" baseline="0" dirty="0" smtClean="0">
                <a:solidFill>
                  <a:srgbClr val="333C8D"/>
                </a:solidFill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 exposes block placement so that computation can be migrated to data. The concept: bring computation to data instead of bring data to computation.</a:t>
            </a:r>
            <a:endParaRPr lang="en-US" sz="1200" dirty="0" smtClean="0">
              <a:solidFill>
                <a:srgbClr val="333C8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5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picture of </a:t>
            </a:r>
            <a:r>
              <a:rPr lang="en-US" dirty="0" err="1" smtClean="0"/>
              <a:t>NameNode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DataNodes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 into three</a:t>
            </a:r>
            <a:r>
              <a:rPr lang="en-US" baseline="0" dirty="0" smtClean="0"/>
              <a:t> parts: (left to right) Client read, </a:t>
            </a:r>
            <a:r>
              <a:rPr lang="en-US" baseline="0" dirty="0" err="1" smtClean="0"/>
              <a:t>DataNode</a:t>
            </a:r>
            <a:r>
              <a:rPr lang="en-US" baseline="0" dirty="0" smtClean="0"/>
              <a:t> replication, Client write.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r>
              <a:rPr lang="en-US" baseline="0" dirty="0" smtClean="0"/>
              <a:t> has directly access to certain block of a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Client read and write will be talked a lot in details later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6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How do </a:t>
            </a:r>
            <a:r>
              <a:rPr lang="en-US" dirty="0" err="1" smtClean="0"/>
              <a:t>NameNode</a:t>
            </a:r>
            <a:r>
              <a:rPr lang="en-US" baseline="0" dirty="0" smtClean="0"/>
              <a:t> know that b3 is dead so he can give instruction to another b3 to replicate and how the new copy of b3 notify </a:t>
            </a:r>
            <a:r>
              <a:rPr lang="en-US" baseline="0" dirty="0" err="1" smtClean="0"/>
              <a:t>NameNode</a:t>
            </a:r>
            <a:r>
              <a:rPr lang="en-US" baseline="0" dirty="0" smtClean="0"/>
              <a:t> that the block is replicated and its location?----Heartbeat,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46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a block report?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FE7A-0F59-464A-92A4-686CD5508AB5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CE0D-13AA-4D04-8D15-26FDB7531DE7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EBF-275C-466E-955C-2C8FC055FC7E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F7D-ADEA-481B-ADF7-8349C4EC5BB9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A488-04DE-4539-B4A6-ACC26C60A1EC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B9C5-82BA-430A-80FF-BEAFDB83EE91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27C-7B0C-4520-943A-2DE19258C069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D15-1F23-4883-A4D6-0555832B8F0C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5F57-1B53-45CC-A7DD-377B91A8A1E7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075B-6244-4819-9742-68E838F58E7C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2B41-755E-41A0-A246-1E3963121967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9D4A-33FD-4203-A08A-2A5CFB2CF7CC}" type="datetime1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451" y="1628800"/>
            <a:ext cx="7772400" cy="1470025"/>
          </a:xfrm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The </a:t>
            </a:r>
            <a:r>
              <a:rPr lang="en-US" sz="4000" dirty="0" err="1" smtClean="0">
                <a:solidFill>
                  <a:schemeClr val="bg1"/>
                </a:solidFill>
              </a:rPr>
              <a:t>Hadoop</a:t>
            </a:r>
            <a:r>
              <a:rPr lang="en-US" sz="4000" dirty="0" smtClean="0">
                <a:solidFill>
                  <a:schemeClr val="bg1"/>
                </a:solidFill>
              </a:rPr>
              <a:t> Distributed File System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068960"/>
            <a:ext cx="7344816" cy="3024336"/>
          </a:xfrm>
        </p:spPr>
        <p:txBody>
          <a:bodyPr>
            <a:noAutofit/>
          </a:bodyPr>
          <a:lstStyle/>
          <a:p>
            <a:endParaRPr lang="en-US" sz="2000" dirty="0">
              <a:solidFill>
                <a:srgbClr val="333C8D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9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71184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bunny\AppData\Roaming\Tencent\Users\501239855\QQ\WinTemp\RichOle\(~8(9@ZPDJ3[IFGUFA]K9Y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4" y="1380748"/>
            <a:ext cx="8568953" cy="488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8" y="1600200"/>
            <a:ext cx="6743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bunny\AppData\Roaming\Tencent\Users\501239855\QQ\WinTemp\RichOle\G8_8B{A59EVM6(HSYJOP)4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7" y="1867938"/>
            <a:ext cx="7920880" cy="44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8" y="1600200"/>
            <a:ext cx="6743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bunny\AppData\Roaming\Tencent\Users\501239855\QQ\WinTemp\RichOle\G9DC61KE@2N}1W)([ZBB$N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93" y="1844824"/>
            <a:ext cx="7923716" cy="44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8" y="1600200"/>
            <a:ext cx="6743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" name="Picture 1" descr="C:\Users\bunny\AppData\Roaming\Tencent\Users\501239855\QQ\WinTemp\RichOle\WNPP)6LG5`T9{)U)(@M$%0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784887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8" y="1600200"/>
            <a:ext cx="6743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 descr="C:\Users\bunny\AppData\Roaming\Tencent\Users\501239855\QQ\WinTemp\RichOle\$5FGB4T2N@`$FDM]WYE]A7U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2" y="1916832"/>
            <a:ext cx="7900717" cy="43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 and </a:t>
            </a:r>
            <a:r>
              <a:rPr lang="en-US" sz="2400" dirty="0" err="1" smtClean="0">
                <a:solidFill>
                  <a:srgbClr val="333C8D"/>
                </a:solidFill>
              </a:rPr>
              <a:t>DataNode</a:t>
            </a:r>
            <a:r>
              <a:rPr lang="en-US" sz="2400" dirty="0" smtClean="0">
                <a:solidFill>
                  <a:srgbClr val="333C8D"/>
                </a:solidFill>
              </a:rPr>
              <a:t> communication: </a:t>
            </a:r>
            <a:r>
              <a:rPr lang="en-US" sz="2400" i="1" dirty="0" smtClean="0">
                <a:solidFill>
                  <a:srgbClr val="333C8D"/>
                </a:solidFill>
              </a:rPr>
              <a:t>Heartbeats</a:t>
            </a:r>
            <a:r>
              <a:rPr lang="en-US" sz="2800" i="1" dirty="0" smtClean="0">
                <a:solidFill>
                  <a:srgbClr val="333C8D"/>
                </a:solidFill>
              </a:rPr>
              <a:t>.</a:t>
            </a:r>
            <a:endParaRPr lang="en-US" sz="2400" i="1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err="1" smtClean="0">
                <a:solidFill>
                  <a:srgbClr val="333C8D"/>
                </a:solidFill>
              </a:rPr>
              <a:t>DataNodes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send </a:t>
            </a:r>
            <a:r>
              <a:rPr lang="en-US" sz="2400" i="1" dirty="0">
                <a:solidFill>
                  <a:srgbClr val="333C8D"/>
                </a:solidFill>
              </a:rPr>
              <a:t>heartbeats </a:t>
            </a:r>
            <a:r>
              <a:rPr lang="en-US" sz="2400" dirty="0">
                <a:solidFill>
                  <a:srgbClr val="333C8D"/>
                </a:solidFill>
              </a:rPr>
              <a:t>to 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to confirm that </a:t>
            </a:r>
            <a:r>
              <a:rPr lang="en-US" sz="2400" b="1" u="sng" dirty="0">
                <a:solidFill>
                  <a:srgbClr val="333C8D"/>
                </a:solidFill>
              </a:rPr>
              <a:t>the </a:t>
            </a:r>
            <a:r>
              <a:rPr lang="en-US" sz="2400" b="1" u="sng" dirty="0" err="1">
                <a:solidFill>
                  <a:srgbClr val="333C8D"/>
                </a:solidFill>
              </a:rPr>
              <a:t>DataNode</a:t>
            </a:r>
            <a:r>
              <a:rPr lang="en-US" sz="2400" b="1" u="sng" dirty="0">
                <a:solidFill>
                  <a:srgbClr val="333C8D"/>
                </a:solidFill>
              </a:rPr>
              <a:t> is operating</a:t>
            </a:r>
            <a:r>
              <a:rPr lang="en-US" sz="2400" dirty="0">
                <a:solidFill>
                  <a:srgbClr val="333C8D"/>
                </a:solidFill>
              </a:rPr>
              <a:t> and </a:t>
            </a:r>
            <a:r>
              <a:rPr lang="en-US" sz="2400" b="1" u="sng" dirty="0">
                <a:solidFill>
                  <a:srgbClr val="333C8D"/>
                </a:solidFill>
              </a:rPr>
              <a:t>the block replicas it hosts are available. </a:t>
            </a:r>
            <a:endParaRPr lang="en-US" sz="2400" b="1" u="sng" dirty="0" smtClean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600678"/>
            <a:ext cx="7259064" cy="4525007"/>
          </a:xfrm>
        </p:spPr>
      </p:pic>
    </p:spTree>
    <p:extLst>
      <p:ext uri="{BB962C8B-B14F-4D97-AF65-F5344CB8AC3E}">
        <p14:creationId xmlns:p14="http://schemas.microsoft.com/office/powerpoint/2010/main" val="2012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333C8D"/>
                </a:solidFill>
              </a:rPr>
              <a:t>Blockreports</a:t>
            </a:r>
            <a:r>
              <a:rPr lang="en-US" sz="2800" dirty="0">
                <a:solidFill>
                  <a:srgbClr val="333C8D"/>
                </a:solidFill>
              </a:rPr>
              <a:t>:</a:t>
            </a:r>
          </a:p>
          <a:p>
            <a:r>
              <a:rPr lang="en-US" sz="2600" dirty="0">
                <a:solidFill>
                  <a:srgbClr val="333C8D"/>
                </a:solidFill>
              </a:rPr>
              <a:t>A </a:t>
            </a:r>
            <a:r>
              <a:rPr lang="en-US" sz="2600" dirty="0" err="1">
                <a:solidFill>
                  <a:srgbClr val="333C8D"/>
                </a:solidFill>
              </a:rPr>
              <a:t>DataNode</a:t>
            </a:r>
            <a:r>
              <a:rPr lang="en-US" sz="2600" dirty="0">
                <a:solidFill>
                  <a:srgbClr val="333C8D"/>
                </a:solidFill>
              </a:rPr>
              <a:t> identifies block replicas in its possession to the </a:t>
            </a:r>
            <a:r>
              <a:rPr lang="en-US" sz="2600" dirty="0" err="1">
                <a:solidFill>
                  <a:srgbClr val="333C8D"/>
                </a:solidFill>
              </a:rPr>
              <a:t>NameNode</a:t>
            </a:r>
            <a:r>
              <a:rPr lang="en-US" sz="2600" dirty="0">
                <a:solidFill>
                  <a:srgbClr val="333C8D"/>
                </a:solidFill>
              </a:rPr>
              <a:t> by sending a </a:t>
            </a:r>
            <a:r>
              <a:rPr lang="en-US" sz="2600" i="1" dirty="0">
                <a:solidFill>
                  <a:srgbClr val="333C8D"/>
                </a:solidFill>
              </a:rPr>
              <a:t>block report</a:t>
            </a:r>
            <a:r>
              <a:rPr lang="en-US" sz="2600" dirty="0">
                <a:solidFill>
                  <a:srgbClr val="333C8D"/>
                </a:solidFill>
              </a:rPr>
              <a:t>. A block report contains the </a:t>
            </a:r>
            <a:r>
              <a:rPr lang="en-US" sz="2600" b="1" i="1" dirty="0">
                <a:solidFill>
                  <a:srgbClr val="333C8D"/>
                </a:solidFill>
              </a:rPr>
              <a:t>block id</a:t>
            </a:r>
            <a:r>
              <a:rPr lang="en-US" sz="2600" dirty="0">
                <a:solidFill>
                  <a:srgbClr val="333C8D"/>
                </a:solidFill>
              </a:rPr>
              <a:t>, the </a:t>
            </a:r>
            <a:r>
              <a:rPr lang="en-US" sz="2600" b="1" i="1" dirty="0">
                <a:solidFill>
                  <a:srgbClr val="333C8D"/>
                </a:solidFill>
              </a:rPr>
              <a:t>generation stamp </a:t>
            </a:r>
            <a:r>
              <a:rPr lang="en-US" sz="2600" dirty="0">
                <a:solidFill>
                  <a:srgbClr val="333C8D"/>
                </a:solidFill>
              </a:rPr>
              <a:t>and the </a:t>
            </a:r>
            <a:r>
              <a:rPr lang="en-US" sz="2600" b="1" dirty="0">
                <a:solidFill>
                  <a:srgbClr val="333C8D"/>
                </a:solidFill>
              </a:rPr>
              <a:t>length for each block replica </a:t>
            </a:r>
            <a:r>
              <a:rPr lang="en-US" sz="2600" dirty="0">
                <a:solidFill>
                  <a:srgbClr val="333C8D"/>
                </a:solidFill>
              </a:rPr>
              <a:t>the server hosts. </a:t>
            </a:r>
            <a:endParaRPr lang="en-US" sz="2600" dirty="0" smtClean="0">
              <a:solidFill>
                <a:srgbClr val="333C8D"/>
              </a:solidFill>
            </a:endParaRPr>
          </a:p>
          <a:p>
            <a:r>
              <a:rPr lang="en-US" sz="2600" dirty="0" err="1" smtClean="0">
                <a:solidFill>
                  <a:srgbClr val="333C8D"/>
                </a:solidFill>
              </a:rPr>
              <a:t>Blockreports</a:t>
            </a:r>
            <a:r>
              <a:rPr lang="en-US" sz="2600" dirty="0" smtClean="0">
                <a:solidFill>
                  <a:srgbClr val="333C8D"/>
                </a:solidFill>
              </a:rPr>
              <a:t> provide the </a:t>
            </a:r>
            <a:r>
              <a:rPr lang="en-US" sz="2600" dirty="0" err="1" smtClean="0">
                <a:solidFill>
                  <a:srgbClr val="333C8D"/>
                </a:solidFill>
              </a:rPr>
              <a:t>NameNode</a:t>
            </a:r>
            <a:r>
              <a:rPr lang="en-US" sz="2600" dirty="0" smtClean="0">
                <a:solidFill>
                  <a:srgbClr val="333C8D"/>
                </a:solidFill>
              </a:rPr>
              <a:t> </a:t>
            </a:r>
            <a:r>
              <a:rPr lang="en-US" sz="2600" i="1" u="sng" dirty="0" smtClean="0">
                <a:solidFill>
                  <a:srgbClr val="333C8D"/>
                </a:solidFill>
              </a:rPr>
              <a:t>with an up-to-date view</a:t>
            </a:r>
            <a:r>
              <a:rPr lang="en-US" sz="2600" dirty="0" smtClean="0">
                <a:solidFill>
                  <a:srgbClr val="333C8D"/>
                </a:solidFill>
              </a:rPr>
              <a:t> of where </a:t>
            </a:r>
            <a:r>
              <a:rPr lang="en-US" sz="2600" i="1" dirty="0" smtClean="0">
                <a:solidFill>
                  <a:srgbClr val="333C8D"/>
                </a:solidFill>
              </a:rPr>
              <a:t>block replicas </a:t>
            </a:r>
            <a:r>
              <a:rPr lang="en-US" sz="2600" dirty="0">
                <a:solidFill>
                  <a:srgbClr val="333C8D"/>
                </a:solidFill>
              </a:rPr>
              <a:t>are located on the cluster and </a:t>
            </a:r>
            <a:r>
              <a:rPr lang="en-US" sz="2600" dirty="0" err="1" smtClean="0">
                <a:solidFill>
                  <a:srgbClr val="333C8D"/>
                </a:solidFill>
              </a:rPr>
              <a:t>nameNode</a:t>
            </a:r>
            <a:r>
              <a:rPr lang="en-US" sz="2600" dirty="0" smtClean="0">
                <a:solidFill>
                  <a:srgbClr val="333C8D"/>
                </a:solidFill>
              </a:rPr>
              <a:t> </a:t>
            </a:r>
            <a:r>
              <a:rPr lang="en-US" sz="2600" dirty="0">
                <a:solidFill>
                  <a:srgbClr val="333C8D"/>
                </a:solidFill>
              </a:rPr>
              <a:t>constructs and maintains latest metadata from </a:t>
            </a:r>
            <a:r>
              <a:rPr lang="en-US" sz="2600" dirty="0" err="1">
                <a:solidFill>
                  <a:srgbClr val="333C8D"/>
                </a:solidFill>
              </a:rPr>
              <a:t>blockreports</a:t>
            </a:r>
            <a:r>
              <a:rPr lang="en-US" sz="2600" dirty="0">
                <a:solidFill>
                  <a:srgbClr val="333C8D"/>
                </a:solidFill>
              </a:rPr>
              <a:t>.</a:t>
            </a:r>
          </a:p>
          <a:p>
            <a:endParaRPr lang="en-US" sz="2600" dirty="0" smtClean="0">
              <a:solidFill>
                <a:srgbClr val="333C8D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7" y="1600200"/>
            <a:ext cx="8142986" cy="4525963"/>
          </a:xfrm>
        </p:spPr>
      </p:pic>
    </p:spTree>
    <p:extLst>
      <p:ext uri="{BB962C8B-B14F-4D97-AF65-F5344CB8AC3E}">
        <p14:creationId xmlns:p14="http://schemas.microsoft.com/office/powerpoint/2010/main" val="35415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rgbClr val="333C8D"/>
                </a:solidFill>
              </a:rPr>
              <a:t>failure recovery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does not directly call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. It </a:t>
            </a:r>
            <a:r>
              <a:rPr lang="en-US" sz="2400" dirty="0" smtClean="0">
                <a:solidFill>
                  <a:srgbClr val="333C8D"/>
                </a:solidFill>
              </a:rPr>
              <a:t>uses replies </a:t>
            </a:r>
            <a:r>
              <a:rPr lang="en-US" sz="2400" dirty="0">
                <a:solidFill>
                  <a:srgbClr val="333C8D"/>
                </a:solidFill>
              </a:rPr>
              <a:t>to heartbeats to send instructions to the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. </a:t>
            </a:r>
            <a:r>
              <a:rPr lang="en-US" sz="2400" dirty="0" smtClean="0">
                <a:solidFill>
                  <a:srgbClr val="333C8D"/>
                </a:solidFill>
              </a:rPr>
              <a:t>The instructions </a:t>
            </a:r>
            <a:r>
              <a:rPr lang="en-US" sz="2400" dirty="0">
                <a:solidFill>
                  <a:srgbClr val="333C8D"/>
                </a:solidFill>
              </a:rPr>
              <a:t>include commands to</a:t>
            </a:r>
            <a:r>
              <a:rPr lang="en-US" sz="2400" dirty="0" smtClean="0">
                <a:solidFill>
                  <a:srgbClr val="333C8D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 replicate blocks to other </a:t>
            </a:r>
            <a:r>
              <a:rPr lang="en-US" sz="2400" dirty="0" smtClean="0">
                <a:solidFill>
                  <a:srgbClr val="333C8D"/>
                </a:solidFill>
              </a:rPr>
              <a:t>nodes: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rgbClr val="333C8D"/>
                </a:solidFill>
              </a:rPr>
              <a:t>DataNode</a:t>
            </a:r>
            <a:r>
              <a:rPr lang="en-US" sz="2400" dirty="0" smtClean="0">
                <a:solidFill>
                  <a:srgbClr val="333C8D"/>
                </a:solidFill>
              </a:rPr>
              <a:t> died.</a:t>
            </a:r>
          </a:p>
          <a:p>
            <a:pPr algn="ctr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333C8D"/>
                </a:solidFill>
              </a:rPr>
              <a:t>copy data to local.</a:t>
            </a: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 remove local block replicas;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 re-register or to shut down the node;</a:t>
            </a:r>
          </a:p>
          <a:p>
            <a:pPr marL="0" indent="0">
              <a:buNone/>
            </a:pPr>
            <a:endParaRPr lang="en-US" sz="2400" dirty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7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15" y="1671984"/>
            <a:ext cx="8363272" cy="4857403"/>
          </a:xfrm>
        </p:spPr>
        <p:txBody>
          <a:bodyPr/>
          <a:lstStyle/>
          <a:p>
            <a:r>
              <a:rPr lang="en-US" b="1" dirty="0" smtClean="0">
                <a:solidFill>
                  <a:srgbClr val="333C8D"/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333C8D"/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C8D"/>
                </a:solidFill>
              </a:rPr>
              <a:t>        </a:t>
            </a:r>
            <a:r>
              <a:rPr lang="en-US" sz="2000" dirty="0" err="1" smtClean="0">
                <a:solidFill>
                  <a:srgbClr val="333C8D"/>
                </a:solidFill>
              </a:rPr>
              <a:t>NameNode</a:t>
            </a:r>
            <a:r>
              <a:rPr lang="en-US" sz="2000" dirty="0" smtClean="0">
                <a:solidFill>
                  <a:srgbClr val="333C8D"/>
                </a:solidFill>
              </a:rPr>
              <a:t>, </a:t>
            </a:r>
            <a:r>
              <a:rPr lang="en-US" sz="2000" dirty="0" err="1" smtClean="0">
                <a:solidFill>
                  <a:srgbClr val="333C8D"/>
                </a:solidFill>
              </a:rPr>
              <a:t>DataNodes</a:t>
            </a:r>
            <a:r>
              <a:rPr lang="en-US" sz="2000" dirty="0" smtClean="0">
                <a:solidFill>
                  <a:srgbClr val="333C8D"/>
                </a:solidFill>
              </a:rPr>
              <a:t>, HDFS Client, </a:t>
            </a:r>
            <a:r>
              <a:rPr lang="en-US" sz="2000" dirty="0" err="1" smtClean="0">
                <a:solidFill>
                  <a:srgbClr val="333C8D"/>
                </a:solidFill>
              </a:rPr>
              <a:t>CheckpointNode</a:t>
            </a:r>
            <a:r>
              <a:rPr lang="en-US" sz="2000" dirty="0" smtClean="0">
                <a:solidFill>
                  <a:srgbClr val="333C8D"/>
                </a:solidFill>
              </a:rPr>
              <a:t>, </a:t>
            </a:r>
            <a:r>
              <a:rPr lang="en-US" sz="2000" dirty="0" err="1" smtClean="0">
                <a:solidFill>
                  <a:srgbClr val="333C8D"/>
                </a:solidFill>
              </a:rPr>
              <a:t>BackupNode</a:t>
            </a:r>
            <a:r>
              <a:rPr lang="en-US" sz="2000" dirty="0" smtClean="0">
                <a:solidFill>
                  <a:srgbClr val="333C8D"/>
                </a:solidFill>
              </a:rPr>
              <a:t>, Snapshots</a:t>
            </a:r>
          </a:p>
          <a:p>
            <a:r>
              <a:rPr lang="en-US" b="1" dirty="0" smtClean="0">
                <a:solidFill>
                  <a:srgbClr val="333C8D"/>
                </a:solidFill>
              </a:rPr>
              <a:t>File </a:t>
            </a:r>
            <a:r>
              <a:rPr lang="en-US" b="1" dirty="0">
                <a:solidFill>
                  <a:srgbClr val="333C8D"/>
                </a:solidFill>
              </a:rPr>
              <a:t>I/O </a:t>
            </a:r>
            <a:r>
              <a:rPr lang="en-US" b="1" dirty="0" smtClean="0">
                <a:solidFill>
                  <a:srgbClr val="333C8D"/>
                </a:solidFill>
              </a:rPr>
              <a:t>Operations and Replica Management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333C8D"/>
                </a:solidFill>
              </a:rPr>
              <a:t>    </a:t>
            </a:r>
            <a:r>
              <a:rPr lang="en-US" sz="2000" dirty="0" smtClean="0">
                <a:solidFill>
                  <a:srgbClr val="333C8D"/>
                </a:solidFill>
              </a:rPr>
              <a:t>File </a:t>
            </a:r>
            <a:r>
              <a:rPr lang="en-US" sz="2000" dirty="0">
                <a:solidFill>
                  <a:srgbClr val="333C8D"/>
                </a:solidFill>
              </a:rPr>
              <a:t>Read and Write, Block Placement, Replication management, Balancer</a:t>
            </a:r>
            <a:r>
              <a:rPr lang="en-US" sz="2000" dirty="0" smtClean="0">
                <a:solidFill>
                  <a:srgbClr val="333C8D"/>
                </a:solidFill>
              </a:rPr>
              <a:t>,</a:t>
            </a:r>
          </a:p>
          <a:p>
            <a:r>
              <a:rPr lang="en-US" b="1" dirty="0">
                <a:solidFill>
                  <a:srgbClr val="333C8D"/>
                </a:solidFill>
              </a:rPr>
              <a:t>Practice at </a:t>
            </a:r>
            <a:r>
              <a:rPr lang="en-US" b="1" dirty="0" err="1">
                <a:solidFill>
                  <a:srgbClr val="333C8D"/>
                </a:solidFill>
              </a:rPr>
              <a:t>YAHoo</a:t>
            </a:r>
            <a:r>
              <a:rPr lang="en-US" b="1" dirty="0" err="1" smtClean="0">
                <a:solidFill>
                  <a:srgbClr val="333C8D"/>
                </a:solidFill>
              </a:rPr>
              <a:t>!</a:t>
            </a:r>
            <a:endParaRPr lang="en-US" b="1" dirty="0" smtClean="0">
              <a:solidFill>
                <a:srgbClr val="333C8D"/>
              </a:solidFill>
            </a:endParaRPr>
          </a:p>
          <a:p>
            <a:r>
              <a:rPr lang="en-US" b="1" dirty="0">
                <a:solidFill>
                  <a:srgbClr val="333C8D"/>
                </a:solidFill>
              </a:rPr>
              <a:t>FUTURE 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2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bunny\AppData\Roaming\Tencent\Users\501239855\QQ\WinTemp\RichOle\~DZ{2C)AS82TI~N0BGSU4YC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92" y="1600200"/>
            <a:ext cx="636441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7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C8D"/>
                </a:solidFill>
              </a:rPr>
              <a:t>failure </a:t>
            </a:r>
            <a:r>
              <a:rPr lang="en-US" dirty="0" smtClean="0">
                <a:solidFill>
                  <a:srgbClr val="333C8D"/>
                </a:solidFill>
              </a:rPr>
              <a:t>recovery</a:t>
            </a:r>
          </a:p>
          <a:p>
            <a:pPr marL="0" indent="0" algn="ctr">
              <a:buNone/>
            </a:pPr>
            <a:endParaRPr lang="en-US" dirty="0">
              <a:solidFill>
                <a:srgbClr val="333C8D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333C8D"/>
                </a:solidFill>
              </a:rPr>
              <a:t>So when </a:t>
            </a:r>
            <a:r>
              <a:rPr lang="en-US" dirty="0" err="1" smtClean="0">
                <a:solidFill>
                  <a:srgbClr val="333C8D"/>
                </a:solidFill>
              </a:rPr>
              <a:t>dataNode</a:t>
            </a:r>
            <a:r>
              <a:rPr lang="en-US" dirty="0" smtClean="0">
                <a:solidFill>
                  <a:srgbClr val="333C8D"/>
                </a:solidFill>
              </a:rPr>
              <a:t> died, </a:t>
            </a:r>
            <a:r>
              <a:rPr lang="en-US" dirty="0" err="1" smtClean="0">
                <a:solidFill>
                  <a:srgbClr val="333C8D"/>
                </a:solidFill>
              </a:rPr>
              <a:t>NameNode</a:t>
            </a:r>
            <a:r>
              <a:rPr lang="en-US" dirty="0" smtClean="0">
                <a:solidFill>
                  <a:srgbClr val="333C8D"/>
                </a:solidFill>
              </a:rPr>
              <a:t> will notice and instruct other </a:t>
            </a:r>
            <a:r>
              <a:rPr lang="en-US" dirty="0" err="1" smtClean="0">
                <a:solidFill>
                  <a:srgbClr val="333C8D"/>
                </a:solidFill>
              </a:rPr>
              <a:t>dataNode</a:t>
            </a:r>
            <a:r>
              <a:rPr lang="en-US" dirty="0" smtClean="0">
                <a:solidFill>
                  <a:srgbClr val="333C8D"/>
                </a:solidFill>
              </a:rPr>
              <a:t> to replicate data to new </a:t>
            </a:r>
            <a:r>
              <a:rPr lang="en-US" dirty="0" err="1" smtClean="0">
                <a:solidFill>
                  <a:srgbClr val="333C8D"/>
                </a:solidFill>
              </a:rPr>
              <a:t>dataNode</a:t>
            </a:r>
            <a:r>
              <a:rPr lang="en-US" dirty="0" smtClean="0">
                <a:solidFill>
                  <a:srgbClr val="333C8D"/>
                </a:solidFill>
              </a:rPr>
              <a:t>. What if </a:t>
            </a:r>
            <a:r>
              <a:rPr lang="en-US" dirty="0" err="1" smtClean="0">
                <a:solidFill>
                  <a:srgbClr val="333C8D"/>
                </a:solidFill>
              </a:rPr>
              <a:t>NameNode</a:t>
            </a:r>
            <a:r>
              <a:rPr lang="en-US" dirty="0" smtClean="0">
                <a:solidFill>
                  <a:srgbClr val="333C8D"/>
                </a:solidFill>
              </a:rPr>
              <a:t> died?</a:t>
            </a:r>
            <a:endParaRPr lang="en-US" dirty="0">
              <a:solidFill>
                <a:srgbClr val="333C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333C8D"/>
                </a:solidFill>
              </a:rPr>
              <a:t>failure </a:t>
            </a:r>
            <a:r>
              <a:rPr lang="en-US" sz="2400" dirty="0" smtClean="0">
                <a:solidFill>
                  <a:srgbClr val="333C8D"/>
                </a:solidFill>
              </a:rPr>
              <a:t>recovery</a:t>
            </a:r>
            <a:endParaRPr lang="en-US" sz="2400" b="1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Keep journal (the modification log of metadata).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Checkpoint: </a:t>
            </a:r>
            <a:r>
              <a:rPr lang="en-US" sz="2400" dirty="0">
                <a:solidFill>
                  <a:srgbClr val="333C8D"/>
                </a:solidFill>
              </a:rPr>
              <a:t>The persistent </a:t>
            </a:r>
            <a:r>
              <a:rPr lang="en-US" sz="2400" dirty="0" smtClean="0">
                <a:solidFill>
                  <a:srgbClr val="333C8D"/>
                </a:solidFill>
              </a:rPr>
              <a:t>record of </a:t>
            </a:r>
            <a:r>
              <a:rPr lang="en-US" sz="2400" dirty="0">
                <a:solidFill>
                  <a:srgbClr val="333C8D"/>
                </a:solidFill>
              </a:rPr>
              <a:t>the </a:t>
            </a:r>
            <a:r>
              <a:rPr lang="en-US" sz="2400" dirty="0" smtClean="0">
                <a:solidFill>
                  <a:srgbClr val="333C8D"/>
                </a:solidFill>
              </a:rPr>
              <a:t>metadata </a:t>
            </a:r>
            <a:r>
              <a:rPr lang="en-US" sz="2400" dirty="0">
                <a:solidFill>
                  <a:srgbClr val="333C8D"/>
                </a:solidFill>
              </a:rPr>
              <a:t>stored in the local host’s native files </a:t>
            </a:r>
            <a:r>
              <a:rPr lang="en-US" sz="2400" dirty="0" smtClean="0">
                <a:solidFill>
                  <a:srgbClr val="333C8D"/>
                </a:solidFill>
              </a:rPr>
              <a:t>system.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333C8D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During restart, </a:t>
            </a:r>
            <a:r>
              <a:rPr lang="en-US" sz="2400" dirty="0">
                <a:solidFill>
                  <a:srgbClr val="333C8D"/>
                </a:solidFill>
              </a:rPr>
              <a:t>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</a:t>
            </a:r>
            <a:r>
              <a:rPr lang="en-US" sz="2400" dirty="0" smtClean="0">
                <a:solidFill>
                  <a:srgbClr val="333C8D"/>
                </a:solidFill>
              </a:rPr>
              <a:t>initializes the </a:t>
            </a:r>
            <a:r>
              <a:rPr lang="en-US" sz="2400" dirty="0">
                <a:solidFill>
                  <a:srgbClr val="333C8D"/>
                </a:solidFill>
              </a:rPr>
              <a:t>namespace image from the checkpoint, and </a:t>
            </a:r>
            <a:r>
              <a:rPr lang="en-US" sz="2400" dirty="0" smtClean="0">
                <a:solidFill>
                  <a:srgbClr val="333C8D"/>
                </a:solidFill>
              </a:rPr>
              <a:t>then replays </a:t>
            </a:r>
            <a:r>
              <a:rPr lang="en-US" sz="2400" dirty="0">
                <a:solidFill>
                  <a:srgbClr val="333C8D"/>
                </a:solidFill>
              </a:rPr>
              <a:t>changes from the journal until the image is </a:t>
            </a:r>
            <a:r>
              <a:rPr lang="en-US" sz="2400" dirty="0" smtClean="0">
                <a:solidFill>
                  <a:srgbClr val="333C8D"/>
                </a:solidFill>
              </a:rPr>
              <a:t>up-to-date with </a:t>
            </a:r>
            <a:r>
              <a:rPr lang="en-US" sz="2400" dirty="0">
                <a:solidFill>
                  <a:srgbClr val="333C8D"/>
                </a:solidFill>
              </a:rPr>
              <a:t>the last state of the file system.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3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333C8D"/>
                </a:solidFill>
              </a:rPr>
              <a:t>failure </a:t>
            </a:r>
            <a:r>
              <a:rPr lang="en-US" sz="2400" dirty="0" smtClean="0">
                <a:solidFill>
                  <a:srgbClr val="333C8D"/>
                </a:solidFill>
              </a:rPr>
              <a:t>recovery</a:t>
            </a:r>
            <a:endParaRPr lang="en-US" sz="2400" b="1" dirty="0" smtClean="0">
              <a:solidFill>
                <a:srgbClr val="333C8D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333C8D"/>
                </a:solidFill>
              </a:rPr>
              <a:t>CheckpointNode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and </a:t>
            </a:r>
            <a:r>
              <a:rPr lang="en-US" sz="2400" b="1" dirty="0" err="1" smtClean="0">
                <a:solidFill>
                  <a:srgbClr val="333C8D"/>
                </a:solidFill>
              </a:rPr>
              <a:t>BackupNode</a:t>
            </a:r>
            <a:r>
              <a:rPr lang="en-US" altLang="zh-CN" sz="2400" dirty="0" smtClean="0">
                <a:solidFill>
                  <a:srgbClr val="333C8D"/>
                </a:solidFill>
              </a:rPr>
              <a:t>--</a:t>
            </a:r>
            <a:r>
              <a:rPr lang="en-US" sz="2000" dirty="0" smtClean="0">
                <a:solidFill>
                  <a:srgbClr val="333C8D"/>
                </a:solidFill>
              </a:rPr>
              <a:t>two </a:t>
            </a:r>
            <a:r>
              <a:rPr lang="en-US" sz="2000" dirty="0">
                <a:solidFill>
                  <a:srgbClr val="333C8D"/>
                </a:solidFill>
              </a:rPr>
              <a:t>other roles of </a:t>
            </a:r>
            <a:r>
              <a:rPr lang="en-US" sz="2000" dirty="0" err="1" smtClean="0">
                <a:solidFill>
                  <a:srgbClr val="333C8D"/>
                </a:solidFill>
              </a:rPr>
              <a:t>NameNode</a:t>
            </a:r>
            <a:endParaRPr lang="en-US" sz="2400" dirty="0" smtClean="0">
              <a:solidFill>
                <a:srgbClr val="333C8D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333C8D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b="1" dirty="0" err="1" smtClean="0">
                <a:solidFill>
                  <a:srgbClr val="333C8D"/>
                </a:solidFill>
              </a:rPr>
              <a:t>CheckpointNode</a:t>
            </a:r>
            <a:r>
              <a:rPr lang="en-US" sz="2400" b="1" dirty="0" smtClean="0">
                <a:solidFill>
                  <a:srgbClr val="333C8D"/>
                </a:solidFill>
              </a:rPr>
              <a:t>:</a:t>
            </a:r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When journal becomes too long, </a:t>
            </a:r>
            <a:r>
              <a:rPr lang="en-US" sz="2400" dirty="0" err="1">
                <a:solidFill>
                  <a:srgbClr val="333C8D"/>
                </a:solidFill>
              </a:rPr>
              <a:t>c</a:t>
            </a:r>
            <a:r>
              <a:rPr lang="en-US" sz="2400" dirty="0" err="1" smtClean="0">
                <a:solidFill>
                  <a:srgbClr val="333C8D"/>
                </a:solidFill>
              </a:rPr>
              <a:t>heckpointNode</a:t>
            </a:r>
            <a:r>
              <a:rPr lang="en-US" sz="2400" dirty="0" smtClean="0">
                <a:solidFill>
                  <a:srgbClr val="333C8D"/>
                </a:solidFill>
              </a:rPr>
              <a:t> combines </a:t>
            </a:r>
            <a:r>
              <a:rPr lang="en-US" sz="2400" dirty="0">
                <a:solidFill>
                  <a:srgbClr val="333C8D"/>
                </a:solidFill>
              </a:rPr>
              <a:t>the </a:t>
            </a:r>
            <a:r>
              <a:rPr lang="en-US" sz="2400" dirty="0" smtClean="0">
                <a:solidFill>
                  <a:srgbClr val="333C8D"/>
                </a:solidFill>
              </a:rPr>
              <a:t>existing checkpoint </a:t>
            </a:r>
            <a:r>
              <a:rPr lang="en-US" sz="2400" dirty="0">
                <a:solidFill>
                  <a:srgbClr val="333C8D"/>
                </a:solidFill>
              </a:rPr>
              <a:t>and journal to create a new </a:t>
            </a:r>
            <a:r>
              <a:rPr lang="en-US" sz="2400" dirty="0" smtClean="0">
                <a:solidFill>
                  <a:srgbClr val="333C8D"/>
                </a:solidFill>
              </a:rPr>
              <a:t>checkpoint </a:t>
            </a:r>
            <a:r>
              <a:rPr lang="en-US" sz="2400" dirty="0">
                <a:solidFill>
                  <a:srgbClr val="333C8D"/>
                </a:solidFill>
              </a:rPr>
              <a:t>and </a:t>
            </a:r>
            <a:r>
              <a:rPr lang="en-US" sz="2400" dirty="0" smtClean="0">
                <a:solidFill>
                  <a:srgbClr val="333C8D"/>
                </a:solidFill>
              </a:rPr>
              <a:t>an empty </a:t>
            </a:r>
            <a:r>
              <a:rPr lang="en-US" sz="2400" dirty="0">
                <a:solidFill>
                  <a:srgbClr val="333C8D"/>
                </a:solidFill>
              </a:rPr>
              <a:t>journal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  <a:endParaRPr lang="en-US" sz="2400" dirty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2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333C8D"/>
                </a:solidFill>
              </a:rPr>
              <a:t>failure </a:t>
            </a:r>
            <a:r>
              <a:rPr lang="en-US" sz="2400" dirty="0" smtClean="0">
                <a:solidFill>
                  <a:srgbClr val="333C8D"/>
                </a:solidFill>
              </a:rPr>
              <a:t>recovery</a:t>
            </a:r>
            <a:endParaRPr lang="en-US" sz="2400" b="1" dirty="0" smtClean="0">
              <a:solidFill>
                <a:srgbClr val="333C8D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333C8D"/>
                </a:solidFill>
              </a:rPr>
              <a:t>CheckpointNode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and </a:t>
            </a:r>
            <a:r>
              <a:rPr lang="en-US" sz="2400" b="1" dirty="0" err="1" smtClean="0">
                <a:solidFill>
                  <a:srgbClr val="333C8D"/>
                </a:solidFill>
              </a:rPr>
              <a:t>BackupNode</a:t>
            </a:r>
            <a:r>
              <a:rPr lang="en-US" altLang="zh-CN" sz="2400" dirty="0" smtClean="0">
                <a:solidFill>
                  <a:srgbClr val="333C8D"/>
                </a:solidFill>
              </a:rPr>
              <a:t>--</a:t>
            </a:r>
            <a:r>
              <a:rPr lang="en-US" sz="2000" dirty="0" smtClean="0">
                <a:solidFill>
                  <a:srgbClr val="333C8D"/>
                </a:solidFill>
              </a:rPr>
              <a:t>two </a:t>
            </a:r>
            <a:r>
              <a:rPr lang="en-US" sz="2000" dirty="0">
                <a:solidFill>
                  <a:srgbClr val="333C8D"/>
                </a:solidFill>
              </a:rPr>
              <a:t>other roles of </a:t>
            </a:r>
            <a:r>
              <a:rPr lang="en-US" sz="2000" dirty="0" err="1" smtClean="0">
                <a:solidFill>
                  <a:srgbClr val="333C8D"/>
                </a:solidFill>
              </a:rPr>
              <a:t>NameNode</a:t>
            </a:r>
            <a:endParaRPr lang="en-US" sz="2000" dirty="0">
              <a:solidFill>
                <a:srgbClr val="333C8D"/>
              </a:solidFill>
            </a:endParaRPr>
          </a:p>
          <a:p>
            <a:pPr algn="ctr"/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b="1" dirty="0" err="1" smtClean="0">
                <a:solidFill>
                  <a:srgbClr val="333C8D"/>
                </a:solidFill>
              </a:rPr>
              <a:t>BackupNode</a:t>
            </a:r>
            <a:r>
              <a:rPr lang="en-US" sz="2400" b="1" dirty="0" smtClean="0">
                <a:solidFill>
                  <a:srgbClr val="333C8D"/>
                </a:solidFill>
              </a:rPr>
              <a:t>: </a:t>
            </a:r>
            <a:r>
              <a:rPr lang="en-US" sz="2400" dirty="0" smtClean="0">
                <a:solidFill>
                  <a:srgbClr val="333C8D"/>
                </a:solidFill>
              </a:rPr>
              <a:t>A read-only </a:t>
            </a:r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it maintains an </a:t>
            </a:r>
            <a:r>
              <a:rPr lang="en-US" sz="2400" i="1" dirty="0" smtClean="0">
                <a:solidFill>
                  <a:srgbClr val="333C8D"/>
                </a:solidFill>
              </a:rPr>
              <a:t>in-memory</a:t>
            </a:r>
            <a:r>
              <a:rPr lang="en-US" sz="2400" dirty="0" smtClean="0">
                <a:solidFill>
                  <a:srgbClr val="333C8D"/>
                </a:solidFill>
              </a:rPr>
              <a:t>, up-to-date </a:t>
            </a:r>
            <a:r>
              <a:rPr lang="en-US" sz="2400" dirty="0">
                <a:solidFill>
                  <a:srgbClr val="333C8D"/>
                </a:solidFill>
              </a:rPr>
              <a:t>image of the file system namespace that </a:t>
            </a:r>
            <a:r>
              <a:rPr lang="en-US" sz="2400" dirty="0" smtClean="0">
                <a:solidFill>
                  <a:srgbClr val="333C8D"/>
                </a:solidFill>
              </a:rPr>
              <a:t>is always </a:t>
            </a:r>
            <a:r>
              <a:rPr lang="en-US" sz="2400" dirty="0">
                <a:solidFill>
                  <a:srgbClr val="333C8D"/>
                </a:solidFill>
              </a:rPr>
              <a:t>synchronized with the state of the </a:t>
            </a:r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If </a:t>
            </a:r>
            <a:r>
              <a:rPr lang="en-US" sz="2400" dirty="0">
                <a:solidFill>
                  <a:srgbClr val="333C8D"/>
                </a:solidFill>
              </a:rPr>
              <a:t>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fails, </a:t>
            </a:r>
            <a:r>
              <a:rPr lang="en-US" sz="2400" dirty="0" smtClean="0">
                <a:solidFill>
                  <a:srgbClr val="333C8D"/>
                </a:solidFill>
              </a:rPr>
              <a:t>the </a:t>
            </a:r>
            <a:r>
              <a:rPr lang="en-US" sz="2400" dirty="0" err="1" smtClean="0">
                <a:solidFill>
                  <a:srgbClr val="333C8D"/>
                </a:solidFill>
              </a:rPr>
              <a:t>BackupNode’s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image in memory and the checkpoint on disk </a:t>
            </a:r>
            <a:r>
              <a:rPr lang="en-US" sz="2400" dirty="0" smtClean="0">
                <a:solidFill>
                  <a:srgbClr val="333C8D"/>
                </a:solidFill>
              </a:rPr>
              <a:t>is a </a:t>
            </a:r>
            <a:r>
              <a:rPr lang="en-US" sz="2400" dirty="0">
                <a:solidFill>
                  <a:srgbClr val="333C8D"/>
                </a:solidFill>
              </a:rPr>
              <a:t>record of the latest namespace state.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5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2400" dirty="0">
                <a:solidFill>
                  <a:srgbClr val="333C8D"/>
                </a:solidFill>
              </a:rPr>
              <a:t>failure </a:t>
            </a:r>
            <a:r>
              <a:rPr lang="en-US" sz="2400" dirty="0" smtClean="0">
                <a:solidFill>
                  <a:srgbClr val="333C8D"/>
                </a:solidFill>
              </a:rPr>
              <a:t>recovery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Upgrades, File System Snapshots</a:t>
            </a:r>
          </a:p>
          <a:p>
            <a:r>
              <a:rPr lang="en-US" sz="2400" b="1" dirty="0">
                <a:solidFill>
                  <a:srgbClr val="333C8D"/>
                </a:solidFill>
              </a:rPr>
              <a:t>The purpose of creating snapshots </a:t>
            </a:r>
            <a:r>
              <a:rPr lang="en-US" sz="2400" dirty="0">
                <a:solidFill>
                  <a:srgbClr val="333C8D"/>
                </a:solidFill>
              </a:rPr>
              <a:t>in HDFS is to </a:t>
            </a:r>
            <a:r>
              <a:rPr lang="en-US" sz="2400" dirty="0" smtClean="0">
                <a:solidFill>
                  <a:srgbClr val="333C8D"/>
                </a:solidFill>
              </a:rPr>
              <a:t>minimize potential </a:t>
            </a:r>
            <a:r>
              <a:rPr lang="en-US" sz="2400" dirty="0">
                <a:solidFill>
                  <a:srgbClr val="333C8D"/>
                </a:solidFill>
              </a:rPr>
              <a:t>damage to the data stored in the system during upgrades. During software upgrades the possibility of corrupting </a:t>
            </a:r>
            <a:r>
              <a:rPr lang="en-US" sz="2400" dirty="0" smtClean="0">
                <a:solidFill>
                  <a:srgbClr val="333C8D"/>
                </a:solidFill>
              </a:rPr>
              <a:t>the system </a:t>
            </a:r>
            <a:r>
              <a:rPr lang="en-US" sz="2400" dirty="0">
                <a:solidFill>
                  <a:srgbClr val="333C8D"/>
                </a:solidFill>
              </a:rPr>
              <a:t>due to software bugs or human mistakes increases. </a:t>
            </a:r>
          </a:p>
          <a:p>
            <a:r>
              <a:rPr lang="en-US" sz="2400" dirty="0">
                <a:solidFill>
                  <a:srgbClr val="333C8D"/>
                </a:solidFill>
              </a:rPr>
              <a:t>The snapshot mechanism lets administrators </a:t>
            </a:r>
            <a:r>
              <a:rPr lang="en-US" sz="2400" b="1" dirty="0">
                <a:solidFill>
                  <a:srgbClr val="333C8D"/>
                </a:solidFill>
              </a:rPr>
              <a:t>persistently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C8D"/>
                </a:solidFill>
              </a:rPr>
              <a:t>save the current state of the file </a:t>
            </a:r>
            <a:r>
              <a:rPr lang="en-US" sz="2400" b="1" dirty="0" smtClean="0">
                <a:solidFill>
                  <a:srgbClr val="333C8D"/>
                </a:solidFill>
              </a:rPr>
              <a:t>system(both data and metadata)</a:t>
            </a:r>
            <a:r>
              <a:rPr lang="en-US" sz="2400" dirty="0" smtClean="0">
                <a:solidFill>
                  <a:srgbClr val="333C8D"/>
                </a:solidFill>
              </a:rPr>
              <a:t>, </a:t>
            </a:r>
            <a:r>
              <a:rPr lang="en-US" sz="2400" dirty="0">
                <a:solidFill>
                  <a:srgbClr val="333C8D"/>
                </a:solidFill>
              </a:rPr>
              <a:t>so that if the </a:t>
            </a:r>
            <a:r>
              <a:rPr lang="en-US" sz="2400" dirty="0" smtClean="0">
                <a:solidFill>
                  <a:srgbClr val="333C8D"/>
                </a:solidFill>
              </a:rPr>
              <a:t>upgrade results </a:t>
            </a:r>
            <a:r>
              <a:rPr lang="en-US" sz="2400" dirty="0">
                <a:solidFill>
                  <a:srgbClr val="333C8D"/>
                </a:solidFill>
              </a:rPr>
              <a:t>in data loss or </a:t>
            </a:r>
            <a:r>
              <a:rPr lang="en-US" sz="2400" dirty="0" smtClean="0">
                <a:solidFill>
                  <a:srgbClr val="333C8D"/>
                </a:solidFill>
              </a:rPr>
              <a:t>corruption, </a:t>
            </a:r>
            <a:r>
              <a:rPr lang="en-US" sz="2400" dirty="0">
                <a:solidFill>
                  <a:srgbClr val="333C8D"/>
                </a:solidFill>
              </a:rPr>
              <a:t>it is possible to </a:t>
            </a:r>
            <a:r>
              <a:rPr lang="en-US" sz="2400" b="1" dirty="0">
                <a:solidFill>
                  <a:srgbClr val="333C8D"/>
                </a:solidFill>
              </a:rPr>
              <a:t>rollback </a:t>
            </a:r>
            <a:r>
              <a:rPr lang="en-US" sz="2400" b="1" dirty="0" smtClean="0">
                <a:solidFill>
                  <a:srgbClr val="333C8D"/>
                </a:solidFill>
              </a:rPr>
              <a:t>the upgrade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and return HDFS to the namespace and storage state </a:t>
            </a:r>
            <a:r>
              <a:rPr lang="en-US" sz="2400" dirty="0" smtClean="0">
                <a:solidFill>
                  <a:srgbClr val="333C8D"/>
                </a:solidFill>
              </a:rPr>
              <a:t>as they </a:t>
            </a:r>
            <a:r>
              <a:rPr lang="en-US" sz="2400" dirty="0">
                <a:solidFill>
                  <a:srgbClr val="333C8D"/>
                </a:solidFill>
              </a:rPr>
              <a:t>were at the time of the snapshot.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3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15" y="1671984"/>
            <a:ext cx="8363272" cy="485740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DataNodes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HDFS Client,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CheckpointNode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BackupNode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Snapshots</a:t>
            </a:r>
          </a:p>
          <a:p>
            <a:r>
              <a:rPr lang="en-US" b="1" dirty="0" smtClean="0">
                <a:solidFill>
                  <a:srgbClr val="333C8D"/>
                </a:solidFill>
              </a:rPr>
              <a:t>File </a:t>
            </a:r>
            <a:r>
              <a:rPr lang="en-US" b="1" dirty="0">
                <a:solidFill>
                  <a:srgbClr val="333C8D"/>
                </a:solidFill>
              </a:rPr>
              <a:t>I/O </a:t>
            </a:r>
            <a:r>
              <a:rPr lang="en-US" b="1" dirty="0" smtClean="0">
                <a:solidFill>
                  <a:srgbClr val="333C8D"/>
                </a:solidFill>
              </a:rPr>
              <a:t>Operations and Replica Management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333C8D"/>
                </a:solidFill>
              </a:rPr>
              <a:t>    </a:t>
            </a:r>
            <a:r>
              <a:rPr lang="en-US" sz="2000" dirty="0" smtClean="0">
                <a:solidFill>
                  <a:srgbClr val="333C8D"/>
                </a:solidFill>
              </a:rPr>
              <a:t>File </a:t>
            </a:r>
            <a:r>
              <a:rPr lang="en-US" sz="2000" dirty="0">
                <a:solidFill>
                  <a:srgbClr val="333C8D"/>
                </a:solidFill>
              </a:rPr>
              <a:t>Read and Write, Block Placement, Replication management, Balancer</a:t>
            </a:r>
            <a:r>
              <a:rPr lang="en-US" sz="2000" dirty="0" smtClean="0">
                <a:solidFill>
                  <a:srgbClr val="333C8D"/>
                </a:solidFill>
              </a:rPr>
              <a:t>,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Practice at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YAHoo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!</a:t>
            </a: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3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6" y="1643546"/>
            <a:ext cx="7925907" cy="443927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2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err="1">
                <a:solidFill>
                  <a:srgbClr val="333C8D"/>
                </a:solidFill>
              </a:rPr>
              <a:t>Hadoop</a:t>
            </a:r>
            <a:r>
              <a:rPr lang="en-US" dirty="0">
                <a:solidFill>
                  <a:srgbClr val="333C8D"/>
                </a:solidFill>
              </a:rPr>
              <a:t> has the concept of “Rack Awareness”.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18457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9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333C8D"/>
                </a:solidFill>
              </a:rPr>
              <a:t>Hadoop</a:t>
            </a:r>
            <a:r>
              <a:rPr lang="en-US" sz="2400" dirty="0">
                <a:solidFill>
                  <a:srgbClr val="333C8D"/>
                </a:solidFill>
              </a:rPr>
              <a:t> has the concept of “</a:t>
            </a:r>
            <a:r>
              <a:rPr lang="en-US" sz="2400" dirty="0" smtClean="0">
                <a:solidFill>
                  <a:srgbClr val="333C8D"/>
                </a:solidFill>
              </a:rPr>
              <a:t>Rack </a:t>
            </a:r>
            <a:r>
              <a:rPr lang="en-US" sz="2400" dirty="0">
                <a:solidFill>
                  <a:srgbClr val="333C8D"/>
                </a:solidFill>
              </a:rPr>
              <a:t>Awareness”. </a:t>
            </a:r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The </a:t>
            </a:r>
            <a:r>
              <a:rPr lang="en-US" sz="2400" dirty="0">
                <a:solidFill>
                  <a:srgbClr val="333C8D"/>
                </a:solidFill>
              </a:rPr>
              <a:t>default HDFS replica placement policy can be </a:t>
            </a:r>
            <a:r>
              <a:rPr lang="en-US" sz="2400" dirty="0" smtClean="0">
                <a:solidFill>
                  <a:srgbClr val="333C8D"/>
                </a:solidFill>
              </a:rPr>
              <a:t>summarized as </a:t>
            </a:r>
            <a:r>
              <a:rPr lang="en-US" sz="2400" dirty="0">
                <a:solidFill>
                  <a:srgbClr val="333C8D"/>
                </a:solidFill>
              </a:rPr>
              <a:t>follows</a:t>
            </a:r>
            <a:r>
              <a:rPr lang="en-US" sz="2400" dirty="0" smtClean="0">
                <a:solidFill>
                  <a:srgbClr val="333C8D"/>
                </a:solidFill>
              </a:rPr>
              <a:t>: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C8D"/>
                </a:solidFill>
              </a:rPr>
              <a:t> </a:t>
            </a:r>
            <a:r>
              <a:rPr lang="en-US" sz="2400" dirty="0" smtClean="0">
                <a:solidFill>
                  <a:srgbClr val="333C8D"/>
                </a:solidFill>
              </a:rPr>
              <a:t>   1</a:t>
            </a:r>
            <a:r>
              <a:rPr lang="en-US" sz="2400" dirty="0">
                <a:solidFill>
                  <a:srgbClr val="333C8D"/>
                </a:solidFill>
              </a:rPr>
              <a:t>. No </a:t>
            </a:r>
            <a:r>
              <a:rPr lang="en-US" sz="2400" dirty="0" err="1">
                <a:solidFill>
                  <a:srgbClr val="333C8D"/>
                </a:solidFill>
              </a:rPr>
              <a:t>Datanode</a:t>
            </a:r>
            <a:r>
              <a:rPr lang="en-US" sz="2400" dirty="0">
                <a:solidFill>
                  <a:srgbClr val="333C8D"/>
                </a:solidFill>
              </a:rPr>
              <a:t> contains more than one replica </a:t>
            </a:r>
            <a:r>
              <a:rPr lang="en-US" sz="2400" dirty="0" smtClean="0">
                <a:solidFill>
                  <a:srgbClr val="333C8D"/>
                </a:solidFill>
              </a:rPr>
              <a:t>of any </a:t>
            </a:r>
            <a:r>
              <a:rPr lang="en-US" sz="2400" dirty="0">
                <a:solidFill>
                  <a:srgbClr val="333C8D"/>
                </a:solidFill>
              </a:rPr>
              <a:t>block.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    2</a:t>
            </a:r>
            <a:r>
              <a:rPr lang="en-US" sz="2400" dirty="0">
                <a:solidFill>
                  <a:srgbClr val="333C8D"/>
                </a:solidFill>
              </a:rPr>
              <a:t>. No rack contains more than two replicas of </a:t>
            </a:r>
            <a:r>
              <a:rPr lang="en-US" sz="2400" dirty="0" smtClean="0">
                <a:solidFill>
                  <a:srgbClr val="333C8D"/>
                </a:solidFill>
              </a:rPr>
              <a:t>the same </a:t>
            </a:r>
            <a:r>
              <a:rPr lang="en-US" sz="2400" dirty="0">
                <a:solidFill>
                  <a:srgbClr val="333C8D"/>
                </a:solidFill>
              </a:rPr>
              <a:t>block, provided there are sufficient racks </a:t>
            </a:r>
            <a:r>
              <a:rPr lang="en-US" sz="2400" dirty="0" smtClean="0">
                <a:solidFill>
                  <a:srgbClr val="333C8D"/>
                </a:solidFill>
              </a:rPr>
              <a:t>on the </a:t>
            </a:r>
            <a:r>
              <a:rPr lang="en-US" sz="2400" dirty="0">
                <a:solidFill>
                  <a:srgbClr val="333C8D"/>
                </a:solidFill>
              </a:rPr>
              <a:t>cluster.</a:t>
            </a:r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6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333C8D"/>
                </a:solidFill>
              </a:rPr>
              <a:t>HDFS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333C8D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C8D"/>
                </a:solidFill>
              </a:rPr>
              <a:t> </a:t>
            </a:r>
            <a:r>
              <a:rPr lang="en-US" sz="2800" b="1" dirty="0" smtClean="0">
                <a:solidFill>
                  <a:srgbClr val="333C8D"/>
                </a:solidFill>
              </a:rPr>
              <a:t>      The </a:t>
            </a:r>
            <a:r>
              <a:rPr lang="en-US" sz="2800" b="1" dirty="0" err="1">
                <a:solidFill>
                  <a:srgbClr val="333C8D"/>
                </a:solidFill>
              </a:rPr>
              <a:t>Hadoop</a:t>
            </a:r>
            <a:r>
              <a:rPr lang="en-US" sz="2800" b="1" dirty="0">
                <a:solidFill>
                  <a:srgbClr val="333C8D"/>
                </a:solidFill>
              </a:rPr>
              <a:t> Distributed File System (HDFS)</a:t>
            </a:r>
            <a:r>
              <a:rPr lang="en-US" sz="2800" dirty="0">
                <a:solidFill>
                  <a:srgbClr val="333C8D"/>
                </a:solidFill>
              </a:rPr>
              <a:t> is the file system component of </a:t>
            </a:r>
            <a:r>
              <a:rPr lang="en-US" sz="2800" dirty="0" err="1">
                <a:solidFill>
                  <a:srgbClr val="333C8D"/>
                </a:solidFill>
              </a:rPr>
              <a:t>Hadoop</a:t>
            </a:r>
            <a:r>
              <a:rPr lang="en-US" sz="2800" dirty="0">
                <a:solidFill>
                  <a:srgbClr val="333C8D"/>
                </a:solidFill>
              </a:rPr>
              <a:t>. </a:t>
            </a:r>
            <a:r>
              <a:rPr lang="en-US" sz="2800" b="1" dirty="0">
                <a:solidFill>
                  <a:srgbClr val="333C8D"/>
                </a:solidFill>
              </a:rPr>
              <a:t> </a:t>
            </a:r>
            <a:r>
              <a:rPr lang="en-US" sz="2800" dirty="0">
                <a:solidFill>
                  <a:srgbClr val="333C8D"/>
                </a:solidFill>
              </a:rPr>
              <a:t>It is designed to store very large data sets (1) </a:t>
            </a:r>
            <a:r>
              <a:rPr lang="en-US" sz="2800" i="1" dirty="0">
                <a:solidFill>
                  <a:srgbClr val="333C8D"/>
                </a:solidFill>
              </a:rPr>
              <a:t>reliably</a:t>
            </a:r>
            <a:r>
              <a:rPr lang="en-US" sz="2800" dirty="0">
                <a:solidFill>
                  <a:srgbClr val="333C8D"/>
                </a:solidFill>
              </a:rPr>
              <a:t>, and to stream those data sets (2) at </a:t>
            </a:r>
            <a:r>
              <a:rPr lang="en-US" sz="2800" i="1" dirty="0">
                <a:solidFill>
                  <a:srgbClr val="333C8D"/>
                </a:solidFill>
              </a:rPr>
              <a:t>high bandwidth</a:t>
            </a:r>
            <a:r>
              <a:rPr lang="en-US" sz="2800" dirty="0">
                <a:solidFill>
                  <a:srgbClr val="333C8D"/>
                </a:solidFill>
              </a:rPr>
              <a:t> to user applications. These are achieved by </a:t>
            </a:r>
            <a:r>
              <a:rPr lang="en-US" sz="2800" b="1" dirty="0">
                <a:solidFill>
                  <a:srgbClr val="333C8D"/>
                </a:solidFill>
              </a:rPr>
              <a:t>replicating file content</a:t>
            </a:r>
            <a:r>
              <a:rPr lang="en-US" sz="2800" dirty="0">
                <a:solidFill>
                  <a:srgbClr val="333C8D"/>
                </a:solidFill>
              </a:rPr>
              <a:t> on multiple machines(</a:t>
            </a:r>
            <a:r>
              <a:rPr lang="en-US" sz="2800" dirty="0" err="1">
                <a:solidFill>
                  <a:srgbClr val="333C8D"/>
                </a:solidFill>
              </a:rPr>
              <a:t>DataNodes</a:t>
            </a:r>
            <a:r>
              <a:rPr lang="en-US" sz="2800" dirty="0">
                <a:solidFill>
                  <a:srgbClr val="333C8D"/>
                </a:solidFill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43756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10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2" y="1600200"/>
            <a:ext cx="8206716" cy="452596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owchart: Sequential Access Storage 8"/>
          <p:cNvSpPr/>
          <p:nvPr/>
        </p:nvSpPr>
        <p:spPr>
          <a:xfrm>
            <a:off x="4427984" y="1940848"/>
            <a:ext cx="2088232" cy="984096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</a:t>
            </a:r>
            <a:r>
              <a:rPr lang="en-US" dirty="0">
                <a:solidFill>
                  <a:schemeClr val="tx1"/>
                </a:solidFill>
              </a:rPr>
              <a:t>. Write to </a:t>
            </a:r>
            <a:r>
              <a:rPr lang="en-US" dirty="0" err="1">
                <a:solidFill>
                  <a:schemeClr val="tx1"/>
                </a:solidFill>
              </a:rPr>
              <a:t>dataNode</a:t>
            </a:r>
            <a:r>
              <a:rPr lang="en-US" dirty="0">
                <a:solidFill>
                  <a:schemeClr val="tx1"/>
                </a:solidFill>
              </a:rPr>
              <a:t> 1.</a:t>
            </a:r>
          </a:p>
        </p:txBody>
      </p:sp>
      <p:sp>
        <p:nvSpPr>
          <p:cNvPr id="10" name="Heart 9"/>
          <p:cNvSpPr/>
          <p:nvPr/>
        </p:nvSpPr>
        <p:spPr>
          <a:xfrm>
            <a:off x="6648069" y="1803952"/>
            <a:ext cx="2483768" cy="1257888"/>
          </a:xfrm>
          <a:prstGeom prst="hear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</a:t>
            </a:r>
            <a:r>
              <a:rPr lang="en-US" dirty="0" smtClean="0">
                <a:solidFill>
                  <a:schemeClr val="tx1"/>
                </a:solidFill>
              </a:rPr>
              <a:t>Hey,DN1, duplicate Block A to DN5 and DN6.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3075" name="Picture 3" descr="C:\Users\bunny\AppData\Roaming\Tencent\Users\501239855\QQ\WinTemp\RichOle\%6(Z]]S$$ZWG24ED0TG)~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6" y="1405735"/>
            <a:ext cx="8456904" cy="48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1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4097" name="Picture 1" descr="C:\Users\bunny\AppData\Roaming\Tencent\Users\501239855\QQ\WinTemp\RichOle\0)$[61KEQGFA])M1[N15MC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8" y="1412776"/>
            <a:ext cx="8609824" cy="48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7169" name="Picture 1" descr="C:\Users\bunny\AppData\Roaming\Tencent\Users\501239855\QQ\WinTemp\RichOle\W(A[)R{0M5R4%WBT8U]J`I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7" y="1408258"/>
            <a:ext cx="8856984" cy="4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5170"/>
            <a:ext cx="8640960" cy="47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333C8D"/>
                </a:solidFill>
              </a:rPr>
              <a:t>Balancer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056784" cy="416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333C8D"/>
                </a:solidFill>
              </a:rPr>
              <a:t>Balancer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C8D"/>
                </a:solidFill>
              </a:rPr>
              <a:t/>
            </a:r>
            <a:br>
              <a:rPr lang="en-US" b="1" dirty="0" smtClean="0">
                <a:solidFill>
                  <a:srgbClr val="333C8D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I/O Operations and Replica Management</a:t>
            </a:r>
            <a:r>
              <a:rPr lang="en-US" b="1" dirty="0">
                <a:solidFill>
                  <a:srgbClr val="333C8D"/>
                </a:solidFill>
              </a:rPr>
              <a:t/>
            </a:r>
            <a:br>
              <a:rPr lang="en-US" b="1" dirty="0">
                <a:solidFill>
                  <a:srgbClr val="333C8D"/>
                </a:solidFill>
              </a:rPr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32" y="1700808"/>
            <a:ext cx="7494741" cy="452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1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15" y="1671984"/>
            <a:ext cx="8363272" cy="485740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DataNodes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HDFS Client,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CheckpointNode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BackupNode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Snapshots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File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I/O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Operations and Replica Management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 and Write, Block Placement, Replication management, Balancer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b="1" dirty="0">
                <a:solidFill>
                  <a:srgbClr val="333C8D"/>
                </a:solidFill>
              </a:rPr>
              <a:t>Practice at </a:t>
            </a:r>
            <a:r>
              <a:rPr lang="en-US" b="1" dirty="0" err="1">
                <a:solidFill>
                  <a:srgbClr val="333C8D"/>
                </a:solidFill>
              </a:rPr>
              <a:t>YAHoo</a:t>
            </a:r>
            <a:r>
              <a:rPr lang="en-US" b="1" dirty="0" err="1" smtClean="0">
                <a:solidFill>
                  <a:srgbClr val="333C8D"/>
                </a:solidFill>
              </a:rPr>
              <a:t>!</a:t>
            </a:r>
            <a:endParaRPr lang="en-US" b="1" dirty="0" smtClean="0">
              <a:solidFill>
                <a:srgbClr val="333C8D"/>
              </a:solidFill>
            </a:endParaRP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9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333C8D"/>
                </a:solidFill>
              </a:rPr>
              <a:t>HDFS clusters at Yahoo! include about 3500 </a:t>
            </a:r>
            <a:r>
              <a:rPr lang="en-US" sz="2800" b="1" dirty="0" smtClean="0">
                <a:solidFill>
                  <a:srgbClr val="333C8D"/>
                </a:solidFill>
              </a:rPr>
              <a:t>nodes</a:t>
            </a:r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800" b="1" dirty="0">
                <a:solidFill>
                  <a:srgbClr val="333C8D"/>
                </a:solidFill>
              </a:rPr>
              <a:t>A typical cluster node has:</a:t>
            </a:r>
          </a:p>
          <a:p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· 2 quad core Xeon processors @ 2.5ghz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· Red Hat Enterprise Linux Server Release 5.1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· Sun Java JDK 1.6.0_13-b03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· 4 directly attached SATA drives (one terabyte each)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· 16G RAM</a:t>
            </a:r>
          </a:p>
          <a:p>
            <a:r>
              <a:rPr lang="en-US" sz="2400" dirty="0">
                <a:solidFill>
                  <a:srgbClr val="333C8D"/>
                </a:solidFill>
              </a:rPr>
              <a:t>· 1-gigabit Ethernet</a:t>
            </a:r>
            <a:endParaRPr lang="en-US" sz="2400" dirty="0" smtClean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at </a:t>
            </a:r>
            <a:r>
              <a:rPr lang="en-US" dirty="0" err="1">
                <a:solidFill>
                  <a:schemeClr val="bg1"/>
                </a:solidFill>
              </a:rPr>
              <a:t>YAHoo!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3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15" y="1671984"/>
            <a:ext cx="8363272" cy="485740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333C8D"/>
                </a:solidFill>
              </a:rPr>
              <a:t>Architecture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33C8D"/>
                </a:solidFill>
              </a:rPr>
              <a:t>        </a:t>
            </a:r>
            <a:r>
              <a:rPr lang="en-US" sz="2000" dirty="0" err="1" smtClean="0">
                <a:solidFill>
                  <a:srgbClr val="333C8D"/>
                </a:solidFill>
              </a:rPr>
              <a:t>NameNode</a:t>
            </a:r>
            <a:r>
              <a:rPr lang="en-US" sz="2000" dirty="0" smtClean="0">
                <a:solidFill>
                  <a:srgbClr val="333C8D"/>
                </a:solidFill>
              </a:rPr>
              <a:t>, </a:t>
            </a:r>
            <a:r>
              <a:rPr lang="en-US" sz="2000" dirty="0" err="1" smtClean="0">
                <a:solidFill>
                  <a:srgbClr val="333C8D"/>
                </a:solidFill>
              </a:rPr>
              <a:t>DataNodes</a:t>
            </a:r>
            <a:r>
              <a:rPr lang="en-US" sz="2000" dirty="0" smtClean="0">
                <a:solidFill>
                  <a:srgbClr val="333C8D"/>
                </a:solidFill>
              </a:rPr>
              <a:t>, HDFS Client, </a:t>
            </a:r>
            <a:r>
              <a:rPr lang="en-US" sz="2000" dirty="0" err="1" smtClean="0">
                <a:solidFill>
                  <a:srgbClr val="333C8D"/>
                </a:solidFill>
              </a:rPr>
              <a:t>CheckpointNode</a:t>
            </a:r>
            <a:r>
              <a:rPr lang="en-US" sz="2000" dirty="0" smtClean="0">
                <a:solidFill>
                  <a:srgbClr val="333C8D"/>
                </a:solidFill>
              </a:rPr>
              <a:t>, </a:t>
            </a:r>
            <a:r>
              <a:rPr lang="en-US" sz="2000" dirty="0" err="1" smtClean="0">
                <a:solidFill>
                  <a:srgbClr val="333C8D"/>
                </a:solidFill>
              </a:rPr>
              <a:t>BackupNode</a:t>
            </a:r>
            <a:r>
              <a:rPr lang="en-US" sz="2000" dirty="0" smtClean="0">
                <a:solidFill>
                  <a:srgbClr val="333C8D"/>
                </a:solidFill>
              </a:rPr>
              <a:t>, Snapshots</a:t>
            </a:r>
          </a:p>
          <a:p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File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I/O </a:t>
            </a: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Operations and Replica Management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Read and Write, Block Placement, Replication management, Balancer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Practice at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YAHoo</a:t>
            </a:r>
            <a:r>
              <a: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!</a:t>
            </a: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2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41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333C8D"/>
                </a:solidFill>
              </a:rPr>
              <a:t>70 </a:t>
            </a:r>
            <a:r>
              <a:rPr lang="en-US" sz="2400" dirty="0">
                <a:solidFill>
                  <a:srgbClr val="333C8D"/>
                </a:solidFill>
              </a:rPr>
              <a:t>percent of the disk space is allocated to HDFS. </a:t>
            </a:r>
            <a:r>
              <a:rPr lang="en-US" sz="2400" dirty="0" smtClean="0">
                <a:solidFill>
                  <a:srgbClr val="333C8D"/>
                </a:solidFill>
              </a:rPr>
              <a:t>The remainder </a:t>
            </a:r>
            <a:r>
              <a:rPr lang="en-US" sz="2400" dirty="0">
                <a:solidFill>
                  <a:srgbClr val="333C8D"/>
                </a:solidFill>
              </a:rPr>
              <a:t>is reserved for the operating system (Red </a:t>
            </a:r>
            <a:r>
              <a:rPr lang="en-US" sz="2400" dirty="0" smtClean="0">
                <a:solidFill>
                  <a:srgbClr val="333C8D"/>
                </a:solidFill>
              </a:rPr>
              <a:t>Hat Linux</a:t>
            </a:r>
            <a:r>
              <a:rPr lang="en-US" sz="2400" dirty="0">
                <a:solidFill>
                  <a:srgbClr val="333C8D"/>
                </a:solidFill>
              </a:rPr>
              <a:t>), logs, and space to spill the </a:t>
            </a:r>
            <a:r>
              <a:rPr lang="en-US" sz="2400" i="1" dirty="0">
                <a:solidFill>
                  <a:srgbClr val="333C8D"/>
                </a:solidFill>
              </a:rPr>
              <a:t>output of map tasks</a:t>
            </a:r>
            <a:r>
              <a:rPr lang="en-US" sz="2400" dirty="0" smtClean="0">
                <a:solidFill>
                  <a:srgbClr val="333C8D"/>
                </a:solidFill>
              </a:rPr>
              <a:t>. </a:t>
            </a:r>
            <a:r>
              <a:rPr lang="en-US" sz="2400" b="1" dirty="0" smtClean="0">
                <a:solidFill>
                  <a:srgbClr val="333C8D"/>
                </a:solidFill>
              </a:rPr>
              <a:t>(</a:t>
            </a:r>
            <a:r>
              <a:rPr lang="en-US" sz="2400" b="1" dirty="0" err="1">
                <a:solidFill>
                  <a:srgbClr val="333C8D"/>
                </a:solidFill>
              </a:rPr>
              <a:t>MapReduce</a:t>
            </a:r>
            <a:r>
              <a:rPr lang="en-US" sz="2400" b="1" dirty="0">
                <a:solidFill>
                  <a:srgbClr val="333C8D"/>
                </a:solidFill>
              </a:rPr>
              <a:t> intermediate data are not stored in HDFS</a:t>
            </a:r>
            <a:r>
              <a:rPr lang="en-US" sz="2400" b="1" dirty="0" smtClean="0">
                <a:solidFill>
                  <a:srgbClr val="333C8D"/>
                </a:solidFill>
              </a:rPr>
              <a:t>.)</a:t>
            </a:r>
          </a:p>
          <a:p>
            <a:endParaRPr lang="en-US" sz="2400" b="1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For each cluster, 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and the </a:t>
            </a:r>
            <a:r>
              <a:rPr lang="en-US" sz="2400" dirty="0" err="1">
                <a:solidFill>
                  <a:srgbClr val="333C8D"/>
                </a:solidFill>
              </a:rPr>
              <a:t>BackupNode</a:t>
            </a:r>
            <a:r>
              <a:rPr lang="en-US" sz="2400" dirty="0">
                <a:solidFill>
                  <a:srgbClr val="333C8D"/>
                </a:solidFill>
              </a:rPr>
              <a:t> hosts are specially provisioned with up to 64GB RAM; application tasks are never assigned to those hosts. 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In </a:t>
            </a:r>
            <a:r>
              <a:rPr lang="en-US" sz="2400" dirty="0">
                <a:solidFill>
                  <a:srgbClr val="333C8D"/>
                </a:solidFill>
              </a:rPr>
              <a:t>total, a cluster of 3500 nodes has 9.8 PB of storage available as blocks that are replicated three times yielding a net 3.3 PB of storage for user applications. As a convenient approximation, one thousand nodes represent one PB of application storage.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at </a:t>
            </a:r>
            <a:r>
              <a:rPr lang="en-US" dirty="0" err="1">
                <a:solidFill>
                  <a:schemeClr val="bg1"/>
                </a:solidFill>
              </a:rPr>
              <a:t>YAHoo!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333C8D"/>
                </a:solidFill>
              </a:rPr>
              <a:t>Durability of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333C8D"/>
                </a:solidFill>
              </a:rPr>
              <a:t>uncorrelated </a:t>
            </a:r>
            <a:r>
              <a:rPr lang="en-US" sz="2400" dirty="0">
                <a:solidFill>
                  <a:srgbClr val="333C8D"/>
                </a:solidFill>
              </a:rPr>
              <a:t>node failures</a:t>
            </a:r>
            <a:r>
              <a:rPr lang="en-US" sz="2400" dirty="0" smtClean="0">
                <a:solidFill>
                  <a:srgbClr val="333C8D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Replication </a:t>
            </a:r>
            <a:r>
              <a:rPr lang="en-US" sz="2400" dirty="0">
                <a:solidFill>
                  <a:srgbClr val="333C8D"/>
                </a:solidFill>
              </a:rPr>
              <a:t>of data </a:t>
            </a:r>
            <a:r>
              <a:rPr lang="en-US" sz="2400" i="1" dirty="0">
                <a:solidFill>
                  <a:srgbClr val="333C8D"/>
                </a:solidFill>
              </a:rPr>
              <a:t>three times </a:t>
            </a:r>
            <a:r>
              <a:rPr lang="en-US" sz="2400" dirty="0">
                <a:solidFill>
                  <a:srgbClr val="333C8D"/>
                </a:solidFill>
              </a:rPr>
              <a:t>is a robust guard against </a:t>
            </a:r>
            <a:r>
              <a:rPr lang="en-US" sz="2400" dirty="0" smtClean="0">
                <a:solidFill>
                  <a:srgbClr val="333C8D"/>
                </a:solidFill>
              </a:rPr>
              <a:t>loss of </a:t>
            </a:r>
            <a:r>
              <a:rPr lang="en-US" sz="2400" dirty="0">
                <a:solidFill>
                  <a:srgbClr val="333C8D"/>
                </a:solidFill>
              </a:rPr>
              <a:t>data due to uncorrelated node </a:t>
            </a:r>
            <a:r>
              <a:rPr lang="en-US" sz="2400" dirty="0" smtClean="0">
                <a:solidFill>
                  <a:srgbClr val="333C8D"/>
                </a:solidFill>
              </a:rPr>
              <a:t>failures.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333C8D"/>
                </a:solidFill>
              </a:rPr>
              <a:t>correlated </a:t>
            </a:r>
            <a:r>
              <a:rPr lang="en-US" sz="2400" dirty="0">
                <a:solidFill>
                  <a:srgbClr val="333C8D"/>
                </a:solidFill>
              </a:rPr>
              <a:t>node failures, the failure of a </a:t>
            </a:r>
            <a:r>
              <a:rPr lang="en-US" sz="2400" dirty="0" smtClean="0">
                <a:solidFill>
                  <a:srgbClr val="333C8D"/>
                </a:solidFill>
              </a:rPr>
              <a:t>rack or </a:t>
            </a:r>
            <a:r>
              <a:rPr lang="en-US" sz="2400" dirty="0">
                <a:solidFill>
                  <a:srgbClr val="333C8D"/>
                </a:solidFill>
              </a:rPr>
              <a:t>core switch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    HDFS </a:t>
            </a:r>
            <a:r>
              <a:rPr lang="en-US" sz="2400" dirty="0">
                <a:solidFill>
                  <a:srgbClr val="333C8D"/>
                </a:solidFill>
              </a:rPr>
              <a:t>can tolerate losing a rack switch (</a:t>
            </a:r>
            <a:r>
              <a:rPr lang="en-US" sz="2400" dirty="0" smtClean="0">
                <a:solidFill>
                  <a:srgbClr val="333C8D"/>
                </a:solidFill>
              </a:rPr>
              <a:t>each block </a:t>
            </a:r>
            <a:r>
              <a:rPr lang="en-US" sz="2400" dirty="0">
                <a:solidFill>
                  <a:srgbClr val="333C8D"/>
                </a:solidFill>
              </a:rPr>
              <a:t>has a replica on some other </a:t>
            </a:r>
            <a:r>
              <a:rPr lang="en-US" sz="2400" dirty="0" smtClean="0">
                <a:solidFill>
                  <a:srgbClr val="333C8D"/>
                </a:solidFill>
              </a:rPr>
              <a:t>rack).</a:t>
            </a:r>
            <a:endParaRPr lang="en-US" sz="2400" dirty="0">
              <a:solidFill>
                <a:srgbClr val="333C8D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333C8D"/>
                </a:solidFill>
              </a:rPr>
              <a:t>loss of </a:t>
            </a:r>
            <a:r>
              <a:rPr lang="en-US" sz="2400" dirty="0" smtClean="0">
                <a:solidFill>
                  <a:srgbClr val="333C8D"/>
                </a:solidFill>
              </a:rPr>
              <a:t>electrical power </a:t>
            </a:r>
            <a:r>
              <a:rPr lang="en-US" sz="2400" dirty="0">
                <a:solidFill>
                  <a:srgbClr val="333C8D"/>
                </a:solidFill>
              </a:rPr>
              <a:t>to the </a:t>
            </a:r>
            <a:r>
              <a:rPr lang="en-US" sz="2400" dirty="0" smtClean="0">
                <a:solidFill>
                  <a:srgbClr val="333C8D"/>
                </a:solidFill>
              </a:rPr>
              <a:t>cluster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C8D"/>
                </a:solidFill>
              </a:rPr>
              <a:t>    a large cluster will lose a handful of </a:t>
            </a:r>
            <a:r>
              <a:rPr lang="en-US" sz="2400" dirty="0" smtClean="0">
                <a:solidFill>
                  <a:srgbClr val="333C8D"/>
                </a:solidFill>
              </a:rPr>
              <a:t>blocks during </a:t>
            </a:r>
            <a:r>
              <a:rPr lang="en-US" sz="2400" dirty="0">
                <a:solidFill>
                  <a:srgbClr val="333C8D"/>
                </a:solidFill>
              </a:rPr>
              <a:t>a power-on restart.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at </a:t>
            </a:r>
            <a:r>
              <a:rPr lang="en-US" dirty="0" err="1">
                <a:solidFill>
                  <a:schemeClr val="bg1"/>
                </a:solidFill>
              </a:rPr>
              <a:t>YAHoo!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7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C8D"/>
                </a:solidFill>
              </a:rPr>
              <a:t>Benchmarks</a:t>
            </a:r>
          </a:p>
          <a:p>
            <a:endParaRPr lang="en-US" sz="2400" dirty="0">
              <a:solidFill>
                <a:srgbClr val="333C8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at </a:t>
            </a:r>
            <a:r>
              <a:rPr lang="en-US" dirty="0" err="1">
                <a:solidFill>
                  <a:schemeClr val="bg1"/>
                </a:solidFill>
              </a:rPr>
              <a:t>YAHoo!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74533"/>
            <a:ext cx="71287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Practice at </a:t>
            </a:r>
            <a:r>
              <a:rPr lang="en-US" dirty="0" err="1">
                <a:solidFill>
                  <a:schemeClr val="bg1"/>
                </a:solidFill>
              </a:rPr>
              <a:t>YAHoo!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C8D"/>
                </a:solidFill>
              </a:rPr>
              <a:t>Benchmarks</a:t>
            </a:r>
          </a:p>
          <a:p>
            <a:endParaRPr lang="en-US" sz="2400" dirty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>
              <a:solidFill>
                <a:srgbClr val="333C8D"/>
              </a:solidFill>
            </a:endParaRPr>
          </a:p>
          <a:p>
            <a:endParaRPr lang="en-US" sz="2400" dirty="0">
              <a:solidFill>
                <a:srgbClr val="333C8D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 Throughput benchmark</a:t>
            </a:r>
            <a:endParaRPr lang="en-US" sz="2400" dirty="0">
              <a:solidFill>
                <a:srgbClr val="333C8D"/>
              </a:solidFill>
            </a:endParaRPr>
          </a:p>
        </p:txBody>
      </p:sp>
      <p:pic>
        <p:nvPicPr>
          <p:cNvPr id="6146" name="Picture 2" descr="C:\d\e\UB5fifthSemester\cse704\New folder\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3" y="2060849"/>
            <a:ext cx="717391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333C8D"/>
                </a:solidFill>
              </a:rPr>
              <a:t>Automated failover</a:t>
            </a:r>
            <a:endParaRPr lang="en-US" sz="2400" dirty="0">
              <a:solidFill>
                <a:srgbClr val="333C8D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C8D"/>
                </a:solidFill>
              </a:rPr>
              <a:t> </a:t>
            </a:r>
            <a:r>
              <a:rPr lang="en-US" sz="2400" b="1" dirty="0" smtClean="0">
                <a:solidFill>
                  <a:srgbClr val="333C8D"/>
                </a:solidFill>
              </a:rPr>
              <a:t>   plan: </a:t>
            </a:r>
            <a:r>
              <a:rPr lang="en-US" sz="2400" dirty="0" smtClean="0">
                <a:solidFill>
                  <a:srgbClr val="333C8D"/>
                </a:solidFill>
              </a:rPr>
              <a:t>Zookeeper, Yahoo’s distributed consensus technology to build an automated failover solution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Scalability </a:t>
            </a:r>
            <a:r>
              <a:rPr lang="en-US" sz="2400" dirty="0">
                <a:solidFill>
                  <a:srgbClr val="333C8D"/>
                </a:solidFill>
              </a:rPr>
              <a:t>of 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>
                <a:solidFill>
                  <a:srgbClr val="333C8D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C8D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3C8D"/>
                </a:solidFill>
              </a:rPr>
              <a:t> </a:t>
            </a:r>
            <a:r>
              <a:rPr lang="en-US" sz="2400" b="1" dirty="0" smtClean="0">
                <a:solidFill>
                  <a:srgbClr val="333C8D"/>
                </a:solidFill>
              </a:rPr>
              <a:t>   Solution</a:t>
            </a:r>
            <a:r>
              <a:rPr lang="en-US" sz="2400" b="1" dirty="0">
                <a:solidFill>
                  <a:srgbClr val="333C8D"/>
                </a:solidFill>
              </a:rPr>
              <a:t>:</a:t>
            </a:r>
            <a:r>
              <a:rPr lang="en-US" sz="2400" dirty="0" smtClean="0">
                <a:solidFill>
                  <a:srgbClr val="333C8D"/>
                </a:solidFill>
              </a:rPr>
              <a:t> </a:t>
            </a:r>
            <a:r>
              <a:rPr lang="en-US" sz="2400" dirty="0">
                <a:solidFill>
                  <a:srgbClr val="333C8D"/>
                </a:solidFill>
              </a:rPr>
              <a:t>Our near-term solution to scalability is to allow </a:t>
            </a:r>
            <a:r>
              <a:rPr lang="en-US" sz="2400" dirty="0" smtClean="0">
                <a:solidFill>
                  <a:srgbClr val="333C8D"/>
                </a:solidFill>
              </a:rPr>
              <a:t>multiple namespaces </a:t>
            </a:r>
            <a:r>
              <a:rPr lang="en-US" sz="2400" dirty="0">
                <a:solidFill>
                  <a:srgbClr val="333C8D"/>
                </a:solidFill>
              </a:rPr>
              <a:t>(and </a:t>
            </a:r>
            <a:r>
              <a:rPr lang="en-US" sz="2400" dirty="0" err="1">
                <a:solidFill>
                  <a:srgbClr val="333C8D"/>
                </a:solidFill>
              </a:rPr>
              <a:t>NameNodes</a:t>
            </a:r>
            <a:r>
              <a:rPr lang="en-US" sz="2400" dirty="0">
                <a:solidFill>
                  <a:srgbClr val="333C8D"/>
                </a:solidFill>
              </a:rPr>
              <a:t>) to share the physical </a:t>
            </a:r>
            <a:r>
              <a:rPr lang="en-US" sz="2400" dirty="0" smtClean="0">
                <a:solidFill>
                  <a:srgbClr val="333C8D"/>
                </a:solidFill>
              </a:rPr>
              <a:t>storage within </a:t>
            </a:r>
            <a:r>
              <a:rPr lang="en-US" sz="2400" dirty="0">
                <a:solidFill>
                  <a:srgbClr val="333C8D"/>
                </a:solidFill>
              </a:rPr>
              <a:t>a cluster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333C8D"/>
                </a:solidFill>
              </a:rPr>
              <a:t>    Drawbacks</a:t>
            </a:r>
            <a:r>
              <a:rPr lang="en-US" sz="2400" b="1" dirty="0">
                <a:solidFill>
                  <a:srgbClr val="333C8D"/>
                </a:solidFill>
              </a:rPr>
              <a:t>: </a:t>
            </a:r>
            <a:r>
              <a:rPr lang="en-US" sz="2400" dirty="0">
                <a:solidFill>
                  <a:srgbClr val="333C8D"/>
                </a:solidFill>
              </a:rPr>
              <a:t>The main drawback of multiple independent namespaces </a:t>
            </a:r>
            <a:r>
              <a:rPr lang="en-US" sz="2400" dirty="0" smtClean="0">
                <a:solidFill>
                  <a:srgbClr val="333C8D"/>
                </a:solidFill>
              </a:rPr>
              <a:t>is the </a:t>
            </a:r>
            <a:r>
              <a:rPr lang="en-US" sz="2400" dirty="0">
                <a:solidFill>
                  <a:srgbClr val="333C8D"/>
                </a:solidFill>
              </a:rPr>
              <a:t>cost of managing </a:t>
            </a:r>
            <a:r>
              <a:rPr lang="en-US" sz="2400" dirty="0" smtClean="0">
                <a:solidFill>
                  <a:srgbClr val="333C8D"/>
                </a:solidFill>
              </a:rPr>
              <a:t>them.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" y="6228360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33C8D"/>
                </a:solidFill>
              </a:rPr>
              <a:t>HDFS is a block-structured file system: Files broken into blocks of 128MB (per-file </a:t>
            </a:r>
            <a:r>
              <a:rPr lang="en-US" sz="2400" dirty="0" smtClean="0">
                <a:solidFill>
                  <a:srgbClr val="333C8D"/>
                </a:solidFill>
              </a:rPr>
              <a:t>configurable).</a:t>
            </a:r>
          </a:p>
          <a:p>
            <a:pPr marL="0" indent="0">
              <a:buNone/>
            </a:pP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A </a:t>
            </a:r>
            <a:r>
              <a:rPr lang="en-US" sz="2400" dirty="0">
                <a:solidFill>
                  <a:srgbClr val="333C8D"/>
                </a:solidFill>
              </a:rPr>
              <a:t>file can be made of several blocks, and </a:t>
            </a:r>
            <a:r>
              <a:rPr lang="en-US" sz="2400" dirty="0" smtClean="0">
                <a:solidFill>
                  <a:srgbClr val="333C8D"/>
                </a:solidFill>
              </a:rPr>
              <a:t>they </a:t>
            </a:r>
            <a:r>
              <a:rPr lang="en-US" sz="2400" dirty="0">
                <a:solidFill>
                  <a:srgbClr val="333C8D"/>
                </a:solidFill>
              </a:rPr>
              <a:t>are stored across a cluster of one or more machines with data storage capacity. </a:t>
            </a:r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E</a:t>
            </a:r>
            <a:r>
              <a:rPr lang="en-US" sz="2400" dirty="0" smtClean="0">
                <a:solidFill>
                  <a:srgbClr val="333C8D"/>
                </a:solidFill>
              </a:rPr>
              <a:t>ach block of a file is replicated across </a:t>
            </a:r>
            <a:r>
              <a:rPr lang="en-US" sz="2400" dirty="0">
                <a:solidFill>
                  <a:srgbClr val="333C8D"/>
                </a:solidFill>
              </a:rPr>
              <a:t>a number of machines, To prevent loss of </a:t>
            </a:r>
            <a:r>
              <a:rPr lang="en-US" sz="2400" dirty="0" smtClean="0">
                <a:solidFill>
                  <a:srgbClr val="333C8D"/>
                </a:solidFill>
              </a:rPr>
              <a:t>data</a:t>
            </a:r>
            <a:r>
              <a:rPr lang="en-US" sz="2400" dirty="0">
                <a:solidFill>
                  <a:srgbClr val="333C8D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5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112568" cy="403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82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333C8D"/>
                </a:solidFill>
              </a:rPr>
              <a:t>      </a:t>
            </a:r>
            <a:r>
              <a:rPr lang="en-US" sz="2400" b="1" dirty="0" err="1" smtClean="0">
                <a:solidFill>
                  <a:srgbClr val="333C8D"/>
                </a:solidFill>
              </a:rPr>
              <a:t>NameNode</a:t>
            </a:r>
            <a:r>
              <a:rPr lang="en-US" sz="2400" b="1" dirty="0" smtClean="0">
                <a:solidFill>
                  <a:srgbClr val="333C8D"/>
                </a:solidFill>
              </a:rPr>
              <a:t> and </a:t>
            </a:r>
            <a:r>
              <a:rPr lang="en-US" sz="2400" b="1" dirty="0" err="1" smtClean="0">
                <a:solidFill>
                  <a:srgbClr val="333C8D"/>
                </a:solidFill>
              </a:rPr>
              <a:t>DataNodes</a:t>
            </a:r>
            <a:endParaRPr lang="en-US" sz="2400" b="1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HDFS stores file system metadata and application data separately.</a:t>
            </a:r>
          </a:p>
          <a:p>
            <a:r>
              <a:rPr lang="en-US" sz="2400" b="1" u="sng" dirty="0" smtClean="0">
                <a:solidFill>
                  <a:srgbClr val="333C8D"/>
                </a:solidFill>
              </a:rPr>
              <a:t>Metadata</a:t>
            </a:r>
            <a:r>
              <a:rPr lang="en-US" sz="2400" dirty="0" smtClean="0">
                <a:solidFill>
                  <a:srgbClr val="333C8D"/>
                </a:solidFill>
              </a:rPr>
              <a:t> refers to file metadata(attributes such as </a:t>
            </a:r>
            <a:r>
              <a:rPr lang="en-US" sz="2400" dirty="0">
                <a:solidFill>
                  <a:srgbClr val="333C8D"/>
                </a:solidFill>
              </a:rPr>
              <a:t>permissions, modification, access times, namespace and disk space quotas.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)called </a:t>
            </a:r>
            <a:r>
              <a:rPr lang="en-US" sz="2400" dirty="0">
                <a:solidFill>
                  <a:srgbClr val="333C8D"/>
                </a:solidFill>
              </a:rPr>
              <a:t>“</a:t>
            </a:r>
            <a:r>
              <a:rPr lang="en-US" sz="2400" dirty="0" err="1">
                <a:solidFill>
                  <a:srgbClr val="333C8D"/>
                </a:solidFill>
              </a:rPr>
              <a:t>inodes</a:t>
            </a:r>
            <a:r>
              <a:rPr lang="en-US" sz="2400" dirty="0" smtClean="0">
                <a:solidFill>
                  <a:srgbClr val="333C8D"/>
                </a:solidFill>
              </a:rPr>
              <a:t>”+</a:t>
            </a:r>
            <a:r>
              <a:rPr lang="en-US" sz="2400" dirty="0">
                <a:solidFill>
                  <a:srgbClr val="333C8D"/>
                </a:solidFill>
              </a:rPr>
              <a:t>list of blocks belong to the </a:t>
            </a:r>
            <a:r>
              <a:rPr lang="en-US" sz="2400" dirty="0" smtClean="0">
                <a:solidFill>
                  <a:srgbClr val="333C8D"/>
                </a:solidFill>
              </a:rPr>
              <a:t>file.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HDFS stores metadata on </a:t>
            </a:r>
            <a:r>
              <a:rPr lang="en-US" sz="2400" dirty="0">
                <a:solidFill>
                  <a:srgbClr val="333C8D"/>
                </a:solidFill>
              </a:rPr>
              <a:t>a dedicated server, called the </a:t>
            </a:r>
            <a:r>
              <a:rPr lang="en-US" sz="2400" dirty="0" err="1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.(</a:t>
            </a:r>
            <a:r>
              <a:rPr lang="en-US" sz="2400" dirty="0">
                <a:solidFill>
                  <a:srgbClr val="333C8D"/>
                </a:solidFill>
              </a:rPr>
              <a:t>Master) Application data are stored on other servers called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.(Slaves)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All </a:t>
            </a:r>
            <a:r>
              <a:rPr lang="en-US" sz="2400" dirty="0">
                <a:solidFill>
                  <a:srgbClr val="333C8D"/>
                </a:solidFill>
              </a:rPr>
              <a:t>servers are </a:t>
            </a:r>
            <a:r>
              <a:rPr lang="en-US" sz="2400" dirty="0" smtClean="0">
                <a:solidFill>
                  <a:srgbClr val="333C8D"/>
                </a:solidFill>
              </a:rPr>
              <a:t>fully connected </a:t>
            </a:r>
            <a:r>
              <a:rPr lang="en-US" sz="2400" dirty="0">
                <a:solidFill>
                  <a:srgbClr val="333C8D"/>
                </a:solidFill>
              </a:rPr>
              <a:t>and communicate with each other using </a:t>
            </a:r>
            <a:r>
              <a:rPr lang="en-US" sz="2400" dirty="0" smtClean="0">
                <a:solidFill>
                  <a:srgbClr val="333C8D"/>
                </a:solidFill>
              </a:rPr>
              <a:t>TCP-based protocols</a:t>
            </a:r>
            <a:r>
              <a:rPr lang="en-US" sz="2400" dirty="0">
                <a:solidFill>
                  <a:srgbClr val="333C8D"/>
                </a:solidFill>
              </a:rPr>
              <a:t>.(RPC)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800" dirty="0">
                <a:solidFill>
                  <a:srgbClr val="333C8D"/>
                </a:solidFill>
              </a:rPr>
              <a:t>Single </a:t>
            </a:r>
            <a:r>
              <a:rPr lang="en-US" sz="2800" dirty="0" err="1" smtClean="0">
                <a:solidFill>
                  <a:srgbClr val="333C8D"/>
                </a:solidFill>
              </a:rPr>
              <a:t>Namenode</a:t>
            </a:r>
            <a:r>
              <a:rPr lang="en-US" sz="2800" dirty="0" smtClean="0">
                <a:solidFill>
                  <a:srgbClr val="333C8D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Maintain the namespace </a:t>
            </a:r>
            <a:r>
              <a:rPr lang="en-US" sz="2400" dirty="0">
                <a:solidFill>
                  <a:srgbClr val="333C8D"/>
                </a:solidFill>
              </a:rPr>
              <a:t>tree(a hierarchy of files and </a:t>
            </a:r>
            <a:r>
              <a:rPr lang="en-US" sz="2400" dirty="0" smtClean="0">
                <a:solidFill>
                  <a:srgbClr val="333C8D"/>
                </a:solidFill>
              </a:rPr>
              <a:t>directories) operations </a:t>
            </a:r>
            <a:r>
              <a:rPr lang="en-US" sz="2400" dirty="0">
                <a:solidFill>
                  <a:srgbClr val="333C8D"/>
                </a:solidFill>
              </a:rPr>
              <a:t>like opening, closing, and renaming files and </a:t>
            </a:r>
            <a:r>
              <a:rPr lang="en-US" sz="2400" dirty="0" smtClean="0">
                <a:solidFill>
                  <a:srgbClr val="333C8D"/>
                </a:solidFill>
              </a:rPr>
              <a:t>directories.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 Determine the mapping of file blocks to </a:t>
            </a:r>
            <a:r>
              <a:rPr lang="en-US" sz="2400" dirty="0" err="1" smtClean="0">
                <a:solidFill>
                  <a:srgbClr val="333C8D"/>
                </a:solidFill>
              </a:rPr>
              <a:t>DataNodes</a:t>
            </a:r>
            <a:r>
              <a:rPr lang="en-US" sz="2400" dirty="0" smtClean="0">
                <a:solidFill>
                  <a:srgbClr val="333C8D"/>
                </a:solidFill>
              </a:rPr>
              <a:t> (the physical location of file data). </a:t>
            </a:r>
          </a:p>
          <a:p>
            <a:r>
              <a:rPr lang="en-US" sz="2400" dirty="0">
                <a:solidFill>
                  <a:srgbClr val="333C8D"/>
                </a:solidFill>
              </a:rPr>
              <a:t>File metadata (i.e. “</a:t>
            </a:r>
            <a:r>
              <a:rPr lang="en-US" sz="2400" dirty="0" err="1">
                <a:solidFill>
                  <a:srgbClr val="333C8D"/>
                </a:solidFill>
              </a:rPr>
              <a:t>inode</a:t>
            </a:r>
            <a:r>
              <a:rPr lang="en-US" sz="2400" dirty="0">
                <a:solidFill>
                  <a:srgbClr val="333C8D"/>
                </a:solidFill>
              </a:rPr>
              <a:t>”) 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333C8D"/>
                </a:solidFill>
              </a:rPr>
              <a:t>Authorization </a:t>
            </a:r>
            <a:r>
              <a:rPr lang="en-US" sz="2400" dirty="0">
                <a:solidFill>
                  <a:srgbClr val="333C8D"/>
                </a:solidFill>
              </a:rPr>
              <a:t>and </a:t>
            </a:r>
            <a:r>
              <a:rPr lang="en-US" sz="2400" dirty="0" smtClean="0">
                <a:solidFill>
                  <a:srgbClr val="333C8D"/>
                </a:solidFill>
              </a:rPr>
              <a:t>authentication.</a:t>
            </a: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Collect block reports from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 on block </a:t>
            </a:r>
            <a:r>
              <a:rPr lang="en-US" sz="2400" dirty="0" smtClean="0">
                <a:solidFill>
                  <a:srgbClr val="333C8D"/>
                </a:solidFill>
              </a:rPr>
              <a:t>locations.</a:t>
            </a:r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Replicate missing </a:t>
            </a:r>
            <a:r>
              <a:rPr lang="en-US" sz="2400" dirty="0" smtClean="0">
                <a:solidFill>
                  <a:srgbClr val="333C8D"/>
                </a:solidFill>
              </a:rPr>
              <a:t>blocks.</a:t>
            </a:r>
            <a:endParaRPr lang="en-US" sz="2400" dirty="0">
              <a:solidFill>
                <a:srgbClr val="333C8D"/>
              </a:solidFill>
            </a:endParaRP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333C8D"/>
                </a:solidFill>
              </a:rPr>
              <a:t>HDFS keeps the entire namespace </a:t>
            </a:r>
            <a:r>
              <a:rPr lang="en-US" sz="2400" dirty="0">
                <a:solidFill>
                  <a:srgbClr val="333C8D"/>
                </a:solidFill>
              </a:rPr>
              <a:t>in </a:t>
            </a:r>
            <a:r>
              <a:rPr lang="en-US" sz="2400" dirty="0" smtClean="0">
                <a:solidFill>
                  <a:srgbClr val="333C8D"/>
                </a:solidFill>
              </a:rPr>
              <a:t>RAM, allowing fast access to the metadata.</a:t>
            </a: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 smtClean="0">
              <a:solidFill>
                <a:srgbClr val="333C8D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5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rgbClr val="333C8D"/>
                </a:solidFill>
              </a:rPr>
              <a:t>DataNodes</a:t>
            </a:r>
            <a:r>
              <a:rPr lang="en-US" sz="2800" dirty="0" smtClean="0">
                <a:solidFill>
                  <a:srgbClr val="333C8D"/>
                </a:solidFill>
              </a:rPr>
              <a:t>:</a:t>
            </a:r>
            <a:endParaRPr lang="en-US" sz="2800" dirty="0">
              <a:solidFill>
                <a:srgbClr val="333C8D"/>
              </a:solidFill>
            </a:endParaRPr>
          </a:p>
          <a:p>
            <a:r>
              <a:rPr lang="en-US" sz="2400" dirty="0">
                <a:solidFill>
                  <a:srgbClr val="333C8D"/>
                </a:solidFill>
              </a:rPr>
              <a:t>The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 are responsible for serving read and write requests from the file system’s clients. </a:t>
            </a:r>
            <a:endParaRPr lang="en-US" sz="2400" dirty="0" smtClean="0">
              <a:solidFill>
                <a:srgbClr val="333C8D"/>
              </a:solidFill>
            </a:endParaRPr>
          </a:p>
          <a:p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The </a:t>
            </a:r>
            <a:r>
              <a:rPr lang="en-US" sz="2400" dirty="0" err="1">
                <a:solidFill>
                  <a:srgbClr val="333C8D"/>
                </a:solidFill>
              </a:rPr>
              <a:t>DataNodes</a:t>
            </a:r>
            <a:r>
              <a:rPr lang="en-US" sz="2400" dirty="0">
                <a:solidFill>
                  <a:srgbClr val="333C8D"/>
                </a:solidFill>
              </a:rPr>
              <a:t> also perform block creation, deletion, and replication upon instruction from the </a:t>
            </a:r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</a:p>
          <a:p>
            <a:endParaRPr lang="en-US" sz="2400" dirty="0">
              <a:solidFill>
                <a:srgbClr val="333C8D"/>
              </a:solidFill>
            </a:endParaRPr>
          </a:p>
          <a:p>
            <a:r>
              <a:rPr lang="en-US" sz="2400" dirty="0" smtClean="0">
                <a:solidFill>
                  <a:srgbClr val="333C8D"/>
                </a:solidFill>
              </a:rPr>
              <a:t>Data nodes periodically send block reports to </a:t>
            </a:r>
            <a:r>
              <a:rPr lang="en-US" sz="2400" dirty="0" err="1" smtClean="0">
                <a:solidFill>
                  <a:srgbClr val="333C8D"/>
                </a:solidFill>
              </a:rPr>
              <a:t>Namenode</a:t>
            </a:r>
            <a:r>
              <a:rPr lang="en-US" sz="2400" dirty="0" smtClean="0">
                <a:solidFill>
                  <a:srgbClr val="333C8D"/>
                </a:solidFill>
              </a:rPr>
              <a:t>.</a:t>
            </a:r>
            <a:endParaRPr lang="en-US" sz="2400" dirty="0">
              <a:solidFill>
                <a:srgbClr val="333C8D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" y="6200775"/>
            <a:ext cx="911669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2424</Words>
  <Application>Microsoft Office PowerPoint</Application>
  <PresentationFormat>On-screen Show (4:3)</PresentationFormat>
  <Paragraphs>265</Paragraphs>
  <Slides>44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The Hadoop Distributed File System</vt:lpstr>
      <vt:lpstr>Outline </vt:lpstr>
      <vt:lpstr>Introduction</vt:lpstr>
      <vt:lpstr>Outline 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Outline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 File I/O Operations and Replica Management </vt:lpstr>
      <vt:lpstr>Outline </vt:lpstr>
      <vt:lpstr>Practice at YAHoo!</vt:lpstr>
      <vt:lpstr>Practice at YAHoo!</vt:lpstr>
      <vt:lpstr>Practice at YAHoo!</vt:lpstr>
      <vt:lpstr>Practice at YAHoo!</vt:lpstr>
      <vt:lpstr>Practice at YAHoo!</vt:lpstr>
      <vt:lpstr>FUTURE WORK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</dc:creator>
  <cp:lastModifiedBy>Kumar, Vimlesh</cp:lastModifiedBy>
  <cp:revision>77</cp:revision>
  <dcterms:created xsi:type="dcterms:W3CDTF">2012-09-07T17:44:38Z</dcterms:created>
  <dcterms:modified xsi:type="dcterms:W3CDTF">2014-11-11T03:03:25Z</dcterms:modified>
</cp:coreProperties>
</file>