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5"/>
  </p:notesMasterIdLst>
  <p:handoutMasterIdLst>
    <p:handoutMasterId r:id="rId36"/>
  </p:handoutMasterIdLst>
  <p:sldIdLst>
    <p:sldId id="340" r:id="rId2"/>
    <p:sldId id="344" r:id="rId3"/>
    <p:sldId id="403" r:id="rId4"/>
    <p:sldId id="448" r:id="rId5"/>
    <p:sldId id="440" r:id="rId6"/>
    <p:sldId id="444" r:id="rId7"/>
    <p:sldId id="439" r:id="rId8"/>
    <p:sldId id="442" r:id="rId9"/>
    <p:sldId id="450" r:id="rId10"/>
    <p:sldId id="451" r:id="rId11"/>
    <p:sldId id="453" r:id="rId12"/>
    <p:sldId id="452" r:id="rId13"/>
    <p:sldId id="454" r:id="rId14"/>
    <p:sldId id="365" r:id="rId15"/>
    <p:sldId id="404" r:id="rId16"/>
    <p:sldId id="405" r:id="rId17"/>
    <p:sldId id="406" r:id="rId18"/>
    <p:sldId id="429" r:id="rId19"/>
    <p:sldId id="417" r:id="rId20"/>
    <p:sldId id="445" r:id="rId21"/>
    <p:sldId id="427" r:id="rId22"/>
    <p:sldId id="409" r:id="rId23"/>
    <p:sldId id="411" r:id="rId24"/>
    <p:sldId id="412" r:id="rId25"/>
    <p:sldId id="413" r:id="rId26"/>
    <p:sldId id="414" r:id="rId27"/>
    <p:sldId id="415" r:id="rId28"/>
    <p:sldId id="425" r:id="rId29"/>
    <p:sldId id="446" r:id="rId30"/>
    <p:sldId id="447" r:id="rId31"/>
    <p:sldId id="428" r:id="rId32"/>
    <p:sldId id="455" r:id="rId33"/>
    <p:sldId id="456" r:id="rId34"/>
  </p:sldIdLst>
  <p:sldSz cx="9144000" cy="6858000" type="screen4x3"/>
  <p:notesSz cx="6858000" cy="9144000"/>
  <p:custDataLst>
    <p:tags r:id="rId37"/>
  </p:custDataLst>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999999"/>
    <a:srgbClr val="003283"/>
    <a:srgbClr val="FF0000"/>
    <a:srgbClr val="666666"/>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5" autoAdjust="0"/>
    <p:restoredTop sz="79569" autoAdjust="0"/>
  </p:normalViewPr>
  <p:slideViewPr>
    <p:cSldViewPr snapToGrid="0" showGuides="1">
      <p:cViewPr>
        <p:scale>
          <a:sx n="60" d="100"/>
          <a:sy n="60" d="100"/>
        </p:scale>
        <p:origin x="-1704" y="-48"/>
      </p:cViewPr>
      <p:guideLst>
        <p:guide orient="horz" pos="4117"/>
        <p:guide orient="horz" pos="206"/>
        <p:guide orient="horz" pos="3834"/>
        <p:guide orient="horz" pos="1065"/>
        <p:guide orient="horz" pos="777"/>
        <p:guide pos="5556"/>
        <p:guide pos="206"/>
        <p:guide pos="28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7-cpu.com/cpu/IvyBridge.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n.sap.com/docs/DOC-1502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tatisticbrain.com/average-historic-price-of-ra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e380.stanford.edu/Abstracts/130522-slides.pdf"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7-cpu.com/cpu/IvyBridge.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jam4.sapjam.com/groups/about_page/5K3uB4UpsE3nWnix6Apvz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1268413" y="612775"/>
            <a:ext cx="4321175" cy="3241675"/>
          </a:xfrm>
        </p:spPr>
      </p:sp>
      <p:sp>
        <p:nvSpPr>
          <p:cNvPr id="7" name="Notes Placeholder 6"/>
          <p:cNvSpPr>
            <a:spLocks noGrp="1"/>
          </p:cNvSpPr>
          <p:nvPr>
            <p:ph type="body" idx="1"/>
          </p:nvPr>
        </p:nvSpPr>
        <p:spPr/>
        <p:txBody>
          <a:bodyPr>
            <a:normAutofit/>
          </a:bodyPr>
          <a:lstStyle/>
          <a:p>
            <a:r>
              <a:rPr lang="de-DE" sz="900" b="1" dirty="0"/>
              <a:t>Cache-Speed</a:t>
            </a:r>
          </a:p>
          <a:p>
            <a:r>
              <a:rPr lang="de-DE" sz="900" dirty="0"/>
              <a:t>L1			32+32kB per Core; 3 </a:t>
            </a:r>
            <a:r>
              <a:rPr lang="de-DE" sz="900" dirty="0" err="1"/>
              <a:t>cycles</a:t>
            </a:r>
            <a:endParaRPr lang="de-DE" sz="900" dirty="0"/>
          </a:p>
          <a:p>
            <a:r>
              <a:rPr lang="de-DE" sz="900" dirty="0"/>
              <a:t>L2			 256kB per Core; 8 </a:t>
            </a:r>
            <a:r>
              <a:rPr lang="de-DE" sz="900" dirty="0" err="1"/>
              <a:t>cycles</a:t>
            </a:r>
            <a:endParaRPr lang="de-DE" sz="900" dirty="0"/>
          </a:p>
          <a:p>
            <a:r>
              <a:rPr lang="de-DE" sz="900" dirty="0"/>
              <a:t>L3			&gt;6MB per CPU; 30 </a:t>
            </a:r>
            <a:r>
              <a:rPr lang="de-DE" sz="900" dirty="0" err="1"/>
              <a:t>cycles</a:t>
            </a:r>
            <a:endParaRPr lang="de-DE" sz="900" dirty="0"/>
          </a:p>
          <a:p>
            <a:endParaRPr lang="de-DE" sz="900" b="1" dirty="0"/>
          </a:p>
          <a:p>
            <a:r>
              <a:rPr lang="de-DE" sz="900" b="1" dirty="0"/>
              <a:t>Memory Technology</a:t>
            </a:r>
          </a:p>
          <a:p>
            <a:r>
              <a:rPr lang="de-DE" sz="900" b="1" dirty="0"/>
              <a:t>			Mid-1980s 	2011 </a:t>
            </a:r>
            <a:r>
              <a:rPr lang="de-DE" sz="900" dirty="0"/>
              <a:t>	</a:t>
            </a:r>
            <a:r>
              <a:rPr lang="de-DE" sz="900" b="1" dirty="0" err="1"/>
              <a:t>Improvement</a:t>
            </a:r>
            <a:r>
              <a:rPr lang="de-DE" sz="900" b="1" dirty="0"/>
              <a:t> </a:t>
            </a:r>
            <a:r>
              <a:rPr lang="de-DE" sz="900" dirty="0"/>
              <a:t>	</a:t>
            </a:r>
          </a:p>
          <a:p>
            <a:r>
              <a:rPr lang="en-US" sz="900" dirty="0"/>
              <a:t>RAM capacity 			64 </a:t>
            </a:r>
            <a:r>
              <a:rPr lang="en-US" sz="900" dirty="0" err="1"/>
              <a:t>kB</a:t>
            </a:r>
            <a:r>
              <a:rPr lang="en-US" sz="900" dirty="0"/>
              <a:t> 	1 TB 	15.6 Mio x 	</a:t>
            </a:r>
          </a:p>
          <a:p>
            <a:r>
              <a:rPr lang="en-US" sz="900" dirty="0"/>
              <a:t>Maximum transfer rate 		2 MB/s 	32 GB/s 	16000x 	 	</a:t>
            </a:r>
          </a:p>
          <a:p>
            <a:r>
              <a:rPr lang="en-US" sz="900" dirty="0"/>
              <a:t>Latency	 		XXX 	15 ns 	XXXX</a:t>
            </a:r>
          </a:p>
          <a:p>
            <a:endParaRPr lang="de-DE" sz="900" b="1" dirty="0"/>
          </a:p>
          <a:p>
            <a:endParaRPr lang="de-DE" sz="900" b="1" dirty="0"/>
          </a:p>
          <a:p>
            <a:r>
              <a:rPr lang="de-DE" sz="900" b="1" dirty="0"/>
              <a:t>Disk Technology</a:t>
            </a:r>
          </a:p>
          <a:p>
            <a:r>
              <a:rPr lang="de-DE" sz="900" b="1" dirty="0"/>
              <a:t>			Mid-1980s 	2011 </a:t>
            </a:r>
            <a:r>
              <a:rPr lang="de-DE" sz="900" dirty="0"/>
              <a:t>	</a:t>
            </a:r>
            <a:r>
              <a:rPr lang="de-DE" sz="900" b="1" dirty="0" err="1"/>
              <a:t>Improvement</a:t>
            </a:r>
            <a:r>
              <a:rPr lang="de-DE" sz="900" b="1" dirty="0"/>
              <a:t> </a:t>
            </a:r>
            <a:r>
              <a:rPr lang="de-DE" sz="900" dirty="0"/>
              <a:t>	</a:t>
            </a:r>
          </a:p>
          <a:p>
            <a:r>
              <a:rPr lang="en-US" sz="900" dirty="0"/>
              <a:t>Disk capacity 			30 MB 	2 TB 	66667x 	</a:t>
            </a:r>
          </a:p>
          <a:p>
            <a:r>
              <a:rPr lang="en-US" sz="900" dirty="0"/>
              <a:t>Maximum transfer rate 		2 MB/s 	100 MB/s 	50x 	</a:t>
            </a:r>
          </a:p>
          <a:p>
            <a:r>
              <a:rPr lang="en-US" sz="900" dirty="0"/>
              <a:t>Latency (seek + rotate) 		20 </a:t>
            </a:r>
            <a:r>
              <a:rPr lang="en-US" sz="900" dirty="0" err="1"/>
              <a:t>ms</a:t>
            </a:r>
            <a:r>
              <a:rPr lang="en-US" sz="900" dirty="0"/>
              <a:t> 	10 </a:t>
            </a:r>
            <a:r>
              <a:rPr lang="en-US" sz="900" dirty="0" err="1"/>
              <a:t>ms</a:t>
            </a:r>
            <a:r>
              <a:rPr lang="en-US" sz="900" dirty="0"/>
              <a:t> 	2x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6" name="Slide Image Placeholder 5"/>
          <p:cNvSpPr>
            <a:spLocks noGrp="1" noRot="1" noChangeAspect="1"/>
          </p:cNvSpPr>
          <p:nvPr>
            <p:ph type="sldImg"/>
          </p:nvPr>
        </p:nvSpPr>
        <p:spPr>
          <a:xfrm>
            <a:off x="1268413" y="612775"/>
            <a:ext cx="4321175" cy="3241675"/>
          </a:xfrm>
        </p:spPr>
      </p:sp>
      <p:sp>
        <p:nvSpPr>
          <p:cNvPr id="7" name="Notes Placeholder 6"/>
          <p:cNvSpPr>
            <a:spLocks noGrp="1"/>
          </p:cNvSpPr>
          <p:nvPr>
            <p:ph type="body" idx="1"/>
          </p:nvPr>
        </p:nvSpPr>
        <p:spPr/>
        <p:txBody>
          <a:bodyPr>
            <a:normAutofit/>
          </a:bodyPr>
          <a:lstStyle/>
          <a:p>
            <a:r>
              <a:rPr lang="en-US" dirty="0" smtClean="0"/>
              <a:t>Landscape:</a:t>
            </a:r>
          </a:p>
          <a:p>
            <a:pPr marL="285710" indent="-285710">
              <a:buFontTx/>
              <a:buChar char="-"/>
            </a:pPr>
            <a:r>
              <a:rPr lang="en-US" baseline="0" dirty="0" smtClean="0"/>
              <a:t>Logical System with multiple nodes</a:t>
            </a:r>
          </a:p>
          <a:p>
            <a:pPr marL="285710" indent="-285710">
              <a:buFontTx/>
              <a:buChar char="-"/>
            </a:pPr>
            <a:r>
              <a:rPr lang="en-US" baseline="0" dirty="0" smtClean="0"/>
              <a:t>Each node with on SAP HANA System connected via SID / </a:t>
            </a:r>
            <a:r>
              <a:rPr lang="en-US" baseline="0" dirty="0" err="1" smtClean="0"/>
              <a:t>InstanceID</a:t>
            </a:r>
            <a:endParaRPr lang="en-US" dirty="0" smtClean="0"/>
          </a:p>
          <a:p>
            <a:endParaRPr lang="en-US" dirty="0" smtClean="0"/>
          </a:p>
          <a:p>
            <a:r>
              <a:rPr lang="en-US" dirty="0" smtClean="0"/>
              <a:t>Front End</a:t>
            </a:r>
          </a:p>
          <a:p>
            <a:pPr marL="285710" indent="-285710">
              <a:buFontTx/>
              <a:buChar char="-"/>
            </a:pPr>
            <a:r>
              <a:rPr lang="en-US" dirty="0" smtClean="0"/>
              <a:t>HTTP-Server (ICM)</a:t>
            </a:r>
          </a:p>
          <a:p>
            <a:pPr marL="285710" indent="-285710">
              <a:buFontTx/>
              <a:buChar char="-"/>
            </a:pPr>
            <a:r>
              <a:rPr lang="en-US" dirty="0" err="1" smtClean="0"/>
              <a:t>WebDispatcher</a:t>
            </a:r>
            <a:endParaRPr lang="en-US" dirty="0" smtClean="0"/>
          </a:p>
          <a:p>
            <a:endParaRPr lang="en-US" dirty="0" smtClean="0"/>
          </a:p>
          <a:p>
            <a:r>
              <a:rPr lang="en-US" dirty="0" smtClean="0"/>
              <a:t>XS-Engine</a:t>
            </a:r>
          </a:p>
          <a:p>
            <a:pPr marL="285710" indent="-285710">
              <a:buFontTx/>
              <a:buChar char="-"/>
            </a:pPr>
            <a:r>
              <a:rPr lang="en-US" dirty="0" smtClean="0"/>
              <a:t>JS-Runtime</a:t>
            </a:r>
          </a:p>
          <a:p>
            <a:pPr marL="285710" indent="-285710">
              <a:buFontTx/>
              <a:buChar char="-"/>
            </a:pPr>
            <a:r>
              <a:rPr lang="en-US" dirty="0" smtClean="0"/>
              <a:t>Other</a:t>
            </a:r>
            <a:r>
              <a:rPr lang="en-US" baseline="0" dirty="0" smtClean="0"/>
              <a:t> app-runtimes</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MDX:</a:t>
            </a:r>
          </a:p>
          <a:p>
            <a:pPr marL="285710" indent="-285710">
              <a:buFontTx/>
              <a:buChar char="-"/>
            </a:pPr>
            <a:r>
              <a:rPr lang="en-US" dirty="0" smtClean="0"/>
              <a:t>multi-dimensional expressions -&gt; OLAP</a:t>
            </a:r>
            <a:r>
              <a:rPr lang="en-US" baseline="0" dirty="0" smtClean="0"/>
              <a:t> cubes</a:t>
            </a:r>
          </a:p>
          <a:p>
            <a:pPr marL="285710" indent="-285710">
              <a:buFontTx/>
              <a:buChar char="-"/>
            </a:pPr>
            <a:endParaRPr lang="en-US" baseline="0" dirty="0" smtClean="0"/>
          </a:p>
          <a:p>
            <a:r>
              <a:rPr lang="en-US" baseline="0" dirty="0" err="1" smtClean="0"/>
              <a:t>ColStore</a:t>
            </a:r>
            <a:r>
              <a:rPr lang="en-US" baseline="0" dirty="0" smtClean="0"/>
              <a:t> Layout</a:t>
            </a:r>
          </a:p>
          <a:p>
            <a:pPr marL="285710" indent="-285710">
              <a:buFontTx/>
              <a:buChar char="-"/>
            </a:pPr>
            <a:r>
              <a:rPr lang="en-US" baseline="0" dirty="0" smtClean="0"/>
              <a:t>delta-main</a:t>
            </a:r>
          </a:p>
          <a:p>
            <a:pPr marL="285710" indent="-285710">
              <a:buFontTx/>
              <a:buChar char="-"/>
            </a:pPr>
            <a:r>
              <a:rPr lang="en-US" baseline="0" dirty="0" smtClean="0"/>
              <a:t>Delta-dictionary (unordered array of values (append new values) + search tree for lookup)</a:t>
            </a:r>
          </a:p>
          <a:p>
            <a:pPr marL="285710" indent="-285710">
              <a:buFontTx/>
              <a:buChar char="-"/>
            </a:pPr>
            <a:r>
              <a:rPr lang="en-US" baseline="0" dirty="0" smtClean="0"/>
              <a:t>Main-</a:t>
            </a:r>
            <a:r>
              <a:rPr lang="en-US" baseline="0" dirty="0" err="1" smtClean="0"/>
              <a:t>dict</a:t>
            </a:r>
            <a:r>
              <a:rPr lang="en-US" baseline="0" dirty="0" smtClean="0"/>
              <a:t> (ordered: value-&gt;id; inverted index: id-&gt;row)</a:t>
            </a:r>
          </a:p>
          <a:p>
            <a:pPr marL="285710" indent="-285710">
              <a:buFontTx/>
              <a:buChar char="-"/>
            </a:pPr>
            <a:r>
              <a:rPr lang="en-US" baseline="0" dirty="0" err="1" smtClean="0"/>
              <a:t>Consitent</a:t>
            </a:r>
            <a:r>
              <a:rPr lang="en-US" baseline="0" dirty="0" smtClean="0"/>
              <a:t> view (bit vector)</a:t>
            </a:r>
          </a:p>
          <a:p>
            <a:endParaRPr lang="en-US" baseline="0" dirty="0" smtClean="0"/>
          </a:p>
          <a:p>
            <a:r>
              <a:rPr lang="en-US" baseline="0" dirty="0" smtClean="0"/>
              <a:t>Text in Main</a:t>
            </a:r>
          </a:p>
          <a:p>
            <a:pPr marL="285710" indent="-285710">
              <a:buFontTx/>
              <a:buChar char="-"/>
            </a:pPr>
            <a:r>
              <a:rPr lang="en-US" baseline="0" dirty="0" smtClean="0"/>
              <a:t>First string of page: Length of first value -&gt; value</a:t>
            </a:r>
          </a:p>
          <a:p>
            <a:pPr marL="285710" indent="-285710">
              <a:buFontTx/>
              <a:buChar char="-"/>
            </a:pPr>
            <a:r>
              <a:rPr lang="en-US" baseline="0" dirty="0" smtClean="0">
                <a:sym typeface="Wingdings" pitchFamily="2" charset="2"/>
              </a:rPr>
              <a:t>Next string(s): length of common prefix -&gt; remaining size -&gt; rest data</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74332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736600" y="455613"/>
            <a:ext cx="5384800" cy="4038600"/>
          </a:xfrm>
          <a:noFill/>
          <a:ln>
            <a:solidFill>
              <a:srgbClr val="000000"/>
            </a:solidFill>
            <a:miter lim="800000"/>
            <a:headEnd/>
            <a:tailEnd/>
          </a:ln>
        </p:spPr>
      </p:sp>
      <p:sp>
        <p:nvSpPr>
          <p:cNvPr id="64515" name="Rectangle 3"/>
          <p:cNvSpPr>
            <a:spLocks noGrp="1" noChangeArrowheads="1"/>
          </p:cNvSpPr>
          <p:nvPr>
            <p:ph type="body" idx="1"/>
          </p:nvPr>
        </p:nvSpPr>
        <p:spPr bwMode="auto">
          <a:xfrm>
            <a:off x="533818" y="4955072"/>
            <a:ext cx="5713639" cy="3631867"/>
          </a:xfrm>
        </p:spPr>
        <p:txBody>
          <a:bodyPr wrap="square" numCol="1" anchor="t" anchorCtr="0" compatLnSpc="1">
            <a:prstTxWarp prst="textNoShape">
              <a:avLst/>
            </a:prstTxWarp>
            <a:normAutofit fontScale="92500" lnSpcReduction="10000"/>
          </a:bodyPr>
          <a:lstStyle/>
          <a:p>
            <a:pPr>
              <a:defRPr/>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606425" y="282575"/>
            <a:ext cx="5635625" cy="4227513"/>
          </a:xfrm>
          <a:noFill/>
          <a:ln>
            <a:solidFill>
              <a:srgbClr val="000000"/>
            </a:solidFill>
            <a:miter lim="800000"/>
            <a:headEnd/>
            <a:tailEnd/>
          </a:ln>
        </p:spPr>
      </p:sp>
      <p:sp>
        <p:nvSpPr>
          <p:cNvPr id="78851" name="Rectangle 3"/>
          <p:cNvSpPr>
            <a:spLocks noGrp="1" noChangeArrowheads="1"/>
          </p:cNvSpPr>
          <p:nvPr>
            <p:ph type="body" idx="1"/>
          </p:nvPr>
        </p:nvSpPr>
        <p:spPr bwMode="auto">
          <a:xfrm>
            <a:off x="424442" y="4832255"/>
            <a:ext cx="5984629" cy="3365764"/>
          </a:xfrm>
          <a:noFill/>
        </p:spPr>
        <p:txBody>
          <a:bodyPr wrap="square" lIns="92906" tIns="46453" rIns="92906" bIns="46453" numCol="1" anchor="t" anchorCtr="0" compatLnSpc="1">
            <a:prstTxWarp prst="textNoShape">
              <a:avLst/>
            </a:prstTxWarp>
          </a:bodyPr>
          <a:lstStyle/>
          <a:p>
            <a:pPr marL="461963" indent="-461963"/>
            <a:endParaRPr lang="en-US" sz="14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606425" y="282575"/>
            <a:ext cx="5635625" cy="4227513"/>
          </a:xfrm>
          <a:noFill/>
          <a:ln>
            <a:solidFill>
              <a:srgbClr val="000000"/>
            </a:solidFill>
            <a:miter lim="800000"/>
            <a:headEnd/>
            <a:tailEnd/>
          </a:ln>
        </p:spPr>
      </p:sp>
      <p:sp>
        <p:nvSpPr>
          <p:cNvPr id="80899" name="Rectangle 3"/>
          <p:cNvSpPr>
            <a:spLocks noGrp="1" noChangeArrowheads="1"/>
          </p:cNvSpPr>
          <p:nvPr>
            <p:ph type="body" idx="1"/>
          </p:nvPr>
        </p:nvSpPr>
        <p:spPr bwMode="auto">
          <a:xfrm>
            <a:off x="424442" y="4832255"/>
            <a:ext cx="5984629" cy="3365764"/>
          </a:xfrm>
          <a:noFill/>
        </p:spPr>
        <p:txBody>
          <a:bodyPr wrap="square" lIns="92906" tIns="46453" rIns="92906" bIns="46453" numCol="1" anchor="t" anchorCtr="0" compatLnSpc="1">
            <a:prstTxWarp prst="textNoShape">
              <a:avLst/>
            </a:prstTxWarp>
          </a:bodyPr>
          <a:lstStyle/>
          <a:p>
            <a:pPr marL="461963" indent="-461963"/>
            <a:endParaRPr lang="en-US" sz="14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9876" name="Slide Number Placeholder 3"/>
          <p:cNvSpPr>
            <a:spLocks noGrp="1"/>
          </p:cNvSpPr>
          <p:nvPr>
            <p:ph type="sldNum" sz="quarter" idx="5"/>
          </p:nvPr>
        </p:nvSpPr>
        <p:spPr bwMode="auto">
          <a:xfrm>
            <a:off x="3885275" y="8684899"/>
            <a:ext cx="2971092" cy="457639"/>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888AFB97-44C4-48B3-B537-7DA0282C3EE2}" type="slidenum">
              <a:rPr lang="de-DE" smtClean="0">
                <a:latin typeface="Arial" pitchFamily="34" charset="0"/>
              </a:rPr>
              <a:pPr fontAlgn="base">
                <a:spcBef>
                  <a:spcPct val="0"/>
                </a:spcBef>
                <a:spcAft>
                  <a:spcPct val="0"/>
                </a:spcAft>
              </a:pPr>
              <a:t>27</a:t>
            </a:fld>
            <a:endParaRPr lang="de-DE"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solidFill>
                  <a:srgbClr val="3366FF"/>
                </a:solidFill>
              </a:rPr>
              <a:t>Switched to </a:t>
            </a:r>
            <a:r>
              <a:rPr lang="en-US" dirty="0" err="1">
                <a:solidFill>
                  <a:srgbClr val="3366FF"/>
                </a:solidFill>
              </a:rPr>
              <a:t>Renu</a:t>
            </a:r>
            <a:r>
              <a:rPr lang="en-US" dirty="0">
                <a:solidFill>
                  <a:srgbClr val="3366FF"/>
                </a:solidFill>
              </a:rPr>
              <a:t> Raman's Ivy Bridge number (0.25 ns clock; L1 1 ns; L2 3 ns; L3 8 ns) but used 100K ns for SSD (not 75K) just to be round, and 100M ns for HDD; switched from referencing </a:t>
            </a:r>
            <a:r>
              <a:rPr lang="en-US" dirty="0" err="1">
                <a:solidFill>
                  <a:srgbClr val="3366FF"/>
                </a:solidFill>
              </a:rPr>
              <a:t>Norvig</a:t>
            </a:r>
            <a:r>
              <a:rPr lang="en-US" dirty="0">
                <a:solidFill>
                  <a:srgbClr val="3366FF"/>
                </a:solidFill>
              </a:rPr>
              <a:t> to referencing </a:t>
            </a:r>
            <a:r>
              <a:rPr lang="en-US" u="sng" dirty="0">
                <a:solidFill>
                  <a:srgbClr val="3366FF"/>
                </a:solidFill>
                <a:hlinkClick r:id="rId3"/>
              </a:rPr>
              <a:t>Ivy Bridge </a:t>
            </a:r>
            <a:r>
              <a:rPr lang="en-US" u="sng" dirty="0" smtClean="0">
                <a:solidFill>
                  <a:srgbClr val="3366FF"/>
                </a:solidFill>
                <a:hlinkClick r:id="rId3"/>
              </a:rPr>
              <a:t>numbers</a:t>
            </a:r>
            <a:endParaRPr lang="en-US" dirty="0">
              <a:solidFill>
                <a:srgbClr val="3366FF"/>
              </a:solidFill>
            </a:endParaRPr>
          </a:p>
          <a:p>
            <a:endParaRPr lang="en-US" dirty="0">
              <a:solidFill>
                <a:srgbClr val="3366FF"/>
              </a:solidFill>
            </a:endParaRPr>
          </a:p>
          <a:p>
            <a:r>
              <a:rPr lang="en-US" dirty="0" smtClean="0">
                <a:solidFill>
                  <a:srgbClr val="3366FF"/>
                </a:solidFill>
              </a:rPr>
              <a:t>Originally from </a:t>
            </a:r>
            <a:r>
              <a:rPr lang="en-US" dirty="0">
                <a:solidFill>
                  <a:srgbClr val="3366FF"/>
                </a:solidFill>
              </a:rPr>
              <a:t>Stanford EE Computer Systems Colloquium v1.0 by Chris </a:t>
            </a:r>
            <a:r>
              <a:rPr lang="en-US" dirty="0" err="1">
                <a:solidFill>
                  <a:srgbClr val="3366FF"/>
                </a:solidFill>
              </a:rPr>
              <a:t>Hallenbeck</a:t>
            </a:r>
            <a:r>
              <a:rPr lang="en-US" dirty="0" smtClean="0">
                <a:solidFill>
                  <a:srgbClr val="3366FF"/>
                </a:solidFill>
              </a:rPr>
              <a:t>; also </a:t>
            </a:r>
            <a:r>
              <a:rPr lang="en-US" dirty="0">
                <a:solidFill>
                  <a:srgbClr val="3366FF"/>
                </a:solidFill>
              </a:rPr>
              <a:t>used in Anil </a:t>
            </a:r>
            <a:r>
              <a:rPr lang="en-US" dirty="0" err="1">
                <a:solidFill>
                  <a:srgbClr val="3366FF"/>
                </a:solidFill>
              </a:rPr>
              <a:t>Goel’s</a:t>
            </a:r>
            <a:r>
              <a:rPr lang="en-US" dirty="0">
                <a:solidFill>
                  <a:srgbClr val="3366FF"/>
                </a:solidFill>
              </a:rPr>
              <a:t> BrownBagNov-4-</a:t>
            </a:r>
            <a:r>
              <a:rPr lang="en-US" dirty="0" smtClean="0">
                <a:solidFill>
                  <a:srgbClr val="3366FF"/>
                </a:solidFill>
              </a:rPr>
              <a:t>2013.</a:t>
            </a:r>
          </a:p>
          <a:p>
            <a:endParaRPr lang="en-US" dirty="0">
              <a:solidFill>
                <a:srgbClr val="3366FF"/>
              </a:solidFill>
            </a:endParaRPr>
          </a:p>
          <a:p>
            <a:r>
              <a:rPr lang="en-US" dirty="0" smtClean="0">
                <a:solidFill>
                  <a:srgbClr val="3366FF"/>
                </a:solidFill>
              </a:rPr>
              <a:t>We’ve already said what’s on this slide; point is that hardware keeps changing, just as application requirements keep changing.  HANA will leverage new hardware directions, and provide better capabilities to meet needs of existing and new applications.</a:t>
            </a:r>
          </a:p>
          <a:p>
            <a:endParaRPr lang="en-US" dirty="0" smtClean="0"/>
          </a:p>
          <a:p>
            <a:r>
              <a:rPr lang="en-US" dirty="0" smtClean="0"/>
              <a:t>Notes from Chris:</a:t>
            </a:r>
          </a:p>
          <a:p>
            <a:endParaRPr lang="en-US" dirty="0"/>
          </a:p>
          <a:p>
            <a:r>
              <a:rPr lang="en-US" dirty="0"/>
              <a:t>Critical slide!!!</a:t>
            </a:r>
          </a:p>
          <a:p>
            <a:r>
              <a:rPr lang="en-US" dirty="0"/>
              <a:t>Developing a database to solve these two critical challenges requires a careful design and development from the ground up of every aspect of the database. Relabeling an existing DB “in-memory” doesn’t do it. </a:t>
            </a:r>
            <a:r>
              <a:rPr lang="en-US" dirty="0" smtClean="0"/>
              <a:t>Careful </a:t>
            </a:r>
            <a:r>
              <a:rPr lang="en-US" dirty="0"/>
              <a:t>optimizing for optimal cache utilization and for hundreds of parallel threads is what makes the difference, and allows </a:t>
            </a:r>
            <a:r>
              <a:rPr lang="en-US" dirty="0" smtClean="0"/>
              <a:t>HANA </a:t>
            </a:r>
            <a:r>
              <a:rPr lang="en-US" dirty="0"/>
              <a:t>to reach the speeds I just discussed. I can’t over-emphasize </a:t>
            </a:r>
            <a:r>
              <a:rPr lang="en-US" dirty="0" smtClean="0"/>
              <a:t>two </a:t>
            </a:r>
            <a:r>
              <a:rPr lang="en-US" dirty="0"/>
              <a:t>important solving these two challenges is to the performance of SAP HANA.</a:t>
            </a:r>
          </a:p>
          <a:p>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32</a:t>
            </a:fld>
            <a:endParaRPr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3366FF"/>
                </a:solidFill>
              </a:rPr>
              <a:t>Big modification of slide from Anil </a:t>
            </a:r>
            <a:r>
              <a:rPr lang="en-US" dirty="0" err="1" smtClean="0">
                <a:solidFill>
                  <a:srgbClr val="3366FF"/>
                </a:solidFill>
              </a:rPr>
              <a:t>Goel’s</a:t>
            </a:r>
            <a:r>
              <a:rPr lang="en-US" dirty="0">
                <a:solidFill>
                  <a:srgbClr val="3366FF"/>
                </a:solidFill>
              </a:rPr>
              <a:t> BrownBagNov-4-</a:t>
            </a:r>
            <a:r>
              <a:rPr lang="en-US" dirty="0" smtClean="0">
                <a:solidFill>
                  <a:srgbClr val="3366FF"/>
                </a:solidFill>
              </a:rPr>
              <a:t>2013, based on discussions with Anil</a:t>
            </a:r>
          </a:p>
          <a:p>
            <a:endParaRPr lang="en-US" dirty="0">
              <a:solidFill>
                <a:srgbClr val="3366FF"/>
              </a:solidFill>
            </a:endParaRPr>
          </a:p>
          <a:p>
            <a:r>
              <a:rPr lang="en-US" dirty="0" smtClean="0">
                <a:solidFill>
                  <a:srgbClr val="3366FF"/>
                </a:solidFill>
              </a:rPr>
              <a:t>Brief list of a range of topics where HANA’s architecture is/will be extended.  Not enough time (and in some cases, too early) to go into detail on these items</a:t>
            </a:r>
            <a:endParaRPr lang="en-US" dirty="0">
              <a:solidFill>
                <a:srgbClr val="3366FF"/>
              </a:solidFill>
            </a:endParaRPr>
          </a:p>
        </p:txBody>
      </p:sp>
      <p:sp>
        <p:nvSpPr>
          <p:cNvPr id="5" name="Slide Number Placeholder 4"/>
          <p:cNvSpPr>
            <a:spLocks noGrp="1"/>
          </p:cNvSpPr>
          <p:nvPr>
            <p:ph type="sldNum" sz="quarter" idx="11"/>
          </p:nvPr>
        </p:nvSpPr>
        <p:spPr/>
        <p:txBody>
          <a:bodyPr/>
          <a:lstStyle/>
          <a:p>
            <a:fld id="{6646220B-C87E-44A9-91B8-428BCAC68736}"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40086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0000FF"/>
                </a:solidFill>
              </a:rPr>
              <a:t>From Paul Hofmann presentation at Berkeley, about 2010, with “before HANA” added to title.  Not a standard SAP slide, but it’s a good set of visual pictures.</a:t>
            </a:r>
          </a:p>
          <a:p>
            <a:pPr>
              <a:defRPr/>
            </a:pPr>
            <a:endParaRPr lang="en-US" dirty="0">
              <a:solidFill>
                <a:srgbClr val="0000FF"/>
              </a:solidFill>
            </a:endParaRPr>
          </a:p>
          <a:p>
            <a:pPr>
              <a:defRPr/>
            </a:pPr>
            <a:r>
              <a:rPr lang="en-US" dirty="0">
                <a:solidFill>
                  <a:srgbClr val="0000FF"/>
                </a:solidFill>
              </a:rPr>
              <a:t>Before HANA, SAP supplied applications (Business Suite) that helps enterprises around the world run their businesses, with capabilities for ERP (Enterprise Resource Planning) so that production and sales work well, back-office financial accounting, customer relationship management, talent management and business warehouses and businesses intelligence to help enterprises monitor and run their businesses better.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0000FF"/>
              </a:solidFill>
            </a:endParaRPr>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4</a:t>
            </a:fld>
            <a:endParaRPr dirty="0">
              <a:solidFill>
                <a:prstClr val="black"/>
              </a:solidFill>
            </a:endParaRPr>
          </a:p>
        </p:txBody>
      </p:sp>
    </p:spTree>
    <p:extLst>
      <p:ext uri="{BB962C8B-B14F-4D97-AF65-F5344CB8AC3E}">
        <p14:creationId xmlns:p14="http://schemas.microsoft.com/office/powerpoint/2010/main" val="55244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None/>
            </a:pPr>
            <a:r>
              <a:rPr lang="en-US" dirty="0">
                <a:solidFill>
                  <a:srgbClr val="0000FF"/>
                </a:solidFill>
              </a:rPr>
              <a:t>Based mostly on the referenced source,</a:t>
            </a:r>
            <a:br>
              <a:rPr lang="en-US" dirty="0">
                <a:solidFill>
                  <a:srgbClr val="0000FF"/>
                </a:solidFill>
              </a:rPr>
            </a:br>
            <a:r>
              <a:rPr lang="en-US" dirty="0">
                <a:solidFill>
                  <a:srgbClr val="0000FF"/>
                </a:solidFill>
                <a:hlinkClick r:id="rId3"/>
              </a:rPr>
              <a:t>“The SAP Transaction Model:  Know Your Applications</a:t>
            </a:r>
            <a:r>
              <a:rPr lang="en-US" dirty="0">
                <a:solidFill>
                  <a:srgbClr val="0000FF"/>
                </a:solidFill>
              </a:rPr>
              <a:t>”, SIGMOD 2008 Industrial Talk.</a:t>
            </a:r>
          </a:p>
          <a:p>
            <a:pPr marL="0" lvl="1"/>
            <a:endParaRPr lang="en-US" dirty="0">
              <a:solidFill>
                <a:srgbClr val="0000FF"/>
              </a:solidFill>
            </a:endParaRPr>
          </a:p>
          <a:p>
            <a:pPr marL="0" lvl="1" indent="0">
              <a:buNone/>
            </a:pPr>
            <a:r>
              <a:rPr lang="en-US" dirty="0">
                <a:solidFill>
                  <a:srgbClr val="0000FF"/>
                </a:solidFill>
              </a:rPr>
              <a:t>Before HANA, SAP used a variety of different databases, but we used them mainly as dumb file systems.  We read data out of the databases using a simple database </a:t>
            </a:r>
            <a:r>
              <a:rPr lang="en-US" dirty="0" smtClean="0">
                <a:solidFill>
                  <a:srgbClr val="0000FF"/>
                </a:solidFill>
              </a:rPr>
              <a:t>interface </a:t>
            </a:r>
            <a:r>
              <a:rPr lang="en-US" dirty="0">
                <a:solidFill>
                  <a:srgbClr val="0000FF"/>
                </a:solidFill>
              </a:rPr>
              <a:t>(OPEN SQL), but we </a:t>
            </a:r>
            <a:r>
              <a:rPr lang="en-US" dirty="0" smtClean="0">
                <a:solidFill>
                  <a:srgbClr val="0000FF"/>
                </a:solidFill>
              </a:rPr>
              <a:t>didn’t </a:t>
            </a:r>
            <a:r>
              <a:rPr lang="en-US" dirty="0">
                <a:solidFill>
                  <a:srgbClr val="0000FF"/>
                </a:solidFill>
              </a:rPr>
              <a:t>execute stored procedures in the database, nor did we hold locks in the database.  We didn’t want to depend on the features of any specific database product, and we didn’t want the database to be a bottleneck.</a:t>
            </a:r>
          </a:p>
          <a:p>
            <a:pPr marL="0" lvl="1" indent="0">
              <a:buNone/>
            </a:pPr>
            <a:endParaRPr lang="en-US" dirty="0">
              <a:solidFill>
                <a:srgbClr val="0000FF"/>
              </a:solidFill>
            </a:endParaRPr>
          </a:p>
          <a:p>
            <a:pPr marL="0" lvl="1" indent="0">
              <a:buNone/>
            </a:pPr>
            <a:r>
              <a:rPr lang="en-US" dirty="0">
                <a:solidFill>
                  <a:srgbClr val="0000FF"/>
                </a:solidFill>
              </a:rPr>
              <a:t>Instead, we read data from the DB and executed application logic in scalable application servers, which had their own data buffering, business-object level locks, queues of updates, and even their own indexes.  Only when a transaction committed where the queued updates applied to the underlying database system.</a:t>
            </a:r>
          </a:p>
          <a:p>
            <a:pPr marL="0" lvl="1" indent="0">
              <a:buNone/>
            </a:pPr>
            <a:endParaRPr lang="en-US" dirty="0">
              <a:solidFill>
                <a:srgbClr val="0000FF"/>
              </a:solidFill>
            </a:endParaRPr>
          </a:p>
          <a:p>
            <a:pPr marL="0" lvl="1" indent="0">
              <a:buNone/>
            </a:pPr>
            <a:r>
              <a:rPr lang="en-US" dirty="0">
                <a:solidFill>
                  <a:srgbClr val="0000FF"/>
                </a:solidFill>
              </a:rPr>
              <a:t>This was a great approach for application server scale-out, database-independence, and use of hardware at the time that our Business Suite was written.</a:t>
            </a:r>
          </a:p>
          <a:p>
            <a:pPr marL="0" lvl="1" indent="0">
              <a:buNone/>
            </a:pPr>
            <a:endParaRPr lang="en-US" dirty="0">
              <a:solidFill>
                <a:srgbClr val="0000FF"/>
              </a:solidFill>
            </a:endParaRPr>
          </a:p>
          <a:p>
            <a:pPr marL="0" lvl="1" indent="0">
              <a:buNone/>
            </a:pPr>
            <a:r>
              <a:rPr lang="en-US" dirty="0">
                <a:solidFill>
                  <a:srgbClr val="0000FF"/>
                </a:solidFill>
              </a:rPr>
              <a:t>But with HANA, we take advantage of modern hardware and move computation-</a:t>
            </a:r>
            <a:r>
              <a:rPr lang="en-US" dirty="0" smtClean="0">
                <a:solidFill>
                  <a:srgbClr val="0000FF"/>
                </a:solidFill>
              </a:rPr>
              <a:t>intensive </a:t>
            </a:r>
            <a:r>
              <a:rPr lang="en-US" dirty="0">
                <a:solidFill>
                  <a:srgbClr val="0000FF"/>
                </a:solidFill>
              </a:rPr>
              <a:t>operations on data to the database, avoiding the copying and </a:t>
            </a:r>
            <a:r>
              <a:rPr lang="en-US" dirty="0" smtClean="0">
                <a:solidFill>
                  <a:srgbClr val="0000FF"/>
                </a:solidFill>
              </a:rPr>
              <a:t>representation </a:t>
            </a:r>
            <a:r>
              <a:rPr lang="en-US" dirty="0">
                <a:solidFill>
                  <a:srgbClr val="0000FF"/>
                </a:solidFill>
              </a:rPr>
              <a:t>transformation and non-locality and many other issues of the pre-HANA approach!</a:t>
            </a:r>
          </a:p>
          <a:p>
            <a:endParaRPr lang="en-US" dirty="0"/>
          </a:p>
          <a:p>
            <a:endParaRPr lang="en-US" dirty="0"/>
          </a:p>
        </p:txBody>
      </p:sp>
      <p:sp>
        <p:nvSpPr>
          <p:cNvPr id="5" name="Slide Number Placeholder 4"/>
          <p:cNvSpPr>
            <a:spLocks noGrp="1"/>
          </p:cNvSpPr>
          <p:nvPr>
            <p:ph type="sldNum" sz="quarter" idx="11"/>
          </p:nvPr>
        </p:nvSpPr>
        <p:spPr/>
        <p:txBody>
          <a:bodyPr/>
          <a:lstStyle/>
          <a:p>
            <a:fld id="{6646220B-C87E-44A9-91B8-428BCAC68736}" type="slidenum">
              <a:rPr lang="en-US" smtClean="0"/>
              <a:pPr/>
              <a:t>9</a:t>
            </a:fld>
            <a:endParaRPr lang="en-US"/>
          </a:p>
        </p:txBody>
      </p:sp>
    </p:spTree>
    <p:extLst>
      <p:ext uri="{BB962C8B-B14F-4D97-AF65-F5344CB8AC3E}">
        <p14:creationId xmlns:p14="http://schemas.microsoft.com/office/powerpoint/2010/main" val="1569695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FF"/>
                </a:solidFill>
              </a:rPr>
              <a:t>Building a main memory database in the 1980’s for a large database would have been absurd (over $6B/GB in 1980!).  And DRAM was still quite expensive in the 1990’s; Jim Gray was talking/writing about the challenges of </a:t>
            </a:r>
            <a:r>
              <a:rPr lang="en-US" dirty="0" err="1">
                <a:solidFill>
                  <a:srgbClr val="0000FF"/>
                </a:solidFill>
              </a:rPr>
              <a:t>TerrorBytes</a:t>
            </a:r>
            <a:r>
              <a:rPr lang="en-US" dirty="0">
                <a:solidFill>
                  <a:srgbClr val="0000FF"/>
                </a:solidFill>
              </a:rPr>
              <a:t> (not a typo) in 1995.  But one TB in 2013 only costs $5500 based on these numbers, making main memory database </a:t>
            </a:r>
          </a:p>
          <a:p>
            <a:endParaRPr lang="en-US" dirty="0">
              <a:solidFill>
                <a:srgbClr val="0000FF"/>
              </a:solidFill>
            </a:endParaRPr>
          </a:p>
          <a:p>
            <a:r>
              <a:rPr lang="en-US" dirty="0">
                <a:solidFill>
                  <a:srgbClr val="0000FF"/>
                </a:solidFill>
              </a:rPr>
              <a:t>[The numbers from source mentioned above,</a:t>
            </a:r>
            <a:r>
              <a:rPr lang="en-US" kern="0" dirty="0">
                <a:solidFill>
                  <a:srgbClr val="0000FF"/>
                </a:solidFill>
                <a:ea typeface="Arial Unicode MS" pitchFamily="34" charset="-128"/>
                <a:cs typeface="Arial Unicode MS" pitchFamily="34" charset="-128"/>
              </a:rPr>
              <a:t>  </a:t>
            </a:r>
            <a:r>
              <a:rPr lang="en-US" kern="0" dirty="0">
                <a:solidFill>
                  <a:srgbClr val="0000FF"/>
                </a:solidFill>
                <a:ea typeface="Arial Unicode MS" pitchFamily="34" charset="-128"/>
                <a:cs typeface="Arial Unicode MS" pitchFamily="34" charset="-128"/>
                <a:hlinkClick r:id="rId3"/>
              </a:rPr>
              <a:t>http://www.statisticbrain.com/average-historic-price-of-ram/</a:t>
            </a:r>
            <a:r>
              <a:rPr lang="en-US" kern="0" dirty="0">
                <a:solidFill>
                  <a:srgbClr val="0000FF"/>
                </a:solidFill>
                <a:ea typeface="Arial Unicode MS" pitchFamily="34" charset="-128"/>
                <a:cs typeface="Arial Unicode MS" pitchFamily="34" charset="-128"/>
              </a:rPr>
              <a:t> </a:t>
            </a:r>
          </a:p>
          <a:p>
            <a:endParaRPr lang="en-US" dirty="0">
              <a:solidFill>
                <a:srgbClr val="0000FF"/>
              </a:solidFill>
            </a:endParaRPr>
          </a:p>
          <a:p>
            <a:r>
              <a:rPr lang="en-US" dirty="0">
                <a:solidFill>
                  <a:srgbClr val="0000FF"/>
                </a:solidFill>
              </a:rPr>
              <a:t>Note that DRAM prices are tricky, given differences (ECC, enterprise class, etc.), but this shows the trend over 33 years on DRAM prices that makes large main memories so important.]</a:t>
            </a:r>
          </a:p>
          <a:p>
            <a:endParaRPr lang="en-US" dirty="0">
              <a:solidFill>
                <a:srgbClr val="0000FF"/>
              </a:solidFill>
            </a:endParaRPr>
          </a:p>
        </p:txBody>
      </p:sp>
      <p:sp>
        <p:nvSpPr>
          <p:cNvPr id="5" name="Slide Number Placeholder 4"/>
          <p:cNvSpPr>
            <a:spLocks noGrp="1"/>
          </p:cNvSpPr>
          <p:nvPr>
            <p:ph type="sldNum" sz="quarter" idx="11"/>
          </p:nvPr>
        </p:nvSpPr>
        <p:spPr/>
        <p:txBody>
          <a:bodyPr/>
          <a:lstStyle/>
          <a:p>
            <a:fld id="{6646220B-C87E-44A9-91B8-428BCAC68736}" type="slidenum">
              <a:rPr lang="en-US" smtClean="0"/>
              <a:pPr/>
              <a:t>10</a:t>
            </a:fld>
            <a:endParaRPr lang="en-US"/>
          </a:p>
        </p:txBody>
      </p:sp>
    </p:spTree>
    <p:extLst>
      <p:ext uri="{BB962C8B-B14F-4D97-AF65-F5344CB8AC3E}">
        <p14:creationId xmlns:p14="http://schemas.microsoft.com/office/powerpoint/2010/main" val="143599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FF"/>
                </a:solidFill>
              </a:rPr>
              <a:t>Originally from Stanford EE Computer Systems Colloquium v1.0 by Chris </a:t>
            </a:r>
            <a:r>
              <a:rPr lang="en-US" dirty="0" err="1">
                <a:solidFill>
                  <a:srgbClr val="0000FF"/>
                </a:solidFill>
              </a:rPr>
              <a:t>Hallenbeck</a:t>
            </a:r>
            <a:r>
              <a:rPr lang="en-US" dirty="0">
                <a:solidFill>
                  <a:srgbClr val="0000FF"/>
                </a:solidFill>
              </a:rPr>
              <a:t>; see </a:t>
            </a:r>
            <a:r>
              <a:rPr lang="en-US" dirty="0">
                <a:solidFill>
                  <a:srgbClr val="0000FF"/>
                </a:solidFill>
                <a:hlinkClick r:id="rId3"/>
              </a:rPr>
              <a:t>http://ee380.stanford.edu/Abstracts/130522-slides.pdf</a:t>
            </a:r>
            <a:r>
              <a:rPr lang="en-US" dirty="0">
                <a:solidFill>
                  <a:srgbClr val="0000FF"/>
                </a:solidFill>
              </a:rPr>
              <a:t> </a:t>
            </a:r>
          </a:p>
          <a:p>
            <a:endParaRPr lang="en-US" dirty="0">
              <a:solidFill>
                <a:srgbClr val="0000FF"/>
              </a:solidFill>
            </a:endParaRPr>
          </a:p>
          <a:p>
            <a:r>
              <a:rPr lang="en-US" dirty="0">
                <a:solidFill>
                  <a:srgbClr val="0000FF"/>
                </a:solidFill>
              </a:rPr>
              <a:t>But instead of using the usual but somewhat outdated Google “Numbers Everyone Should Know” numbers from Peter </a:t>
            </a:r>
            <a:r>
              <a:rPr lang="en-US" dirty="0" err="1">
                <a:solidFill>
                  <a:srgbClr val="0000FF"/>
                </a:solidFill>
              </a:rPr>
              <a:t>Norvig</a:t>
            </a:r>
            <a:r>
              <a:rPr lang="en-US" dirty="0">
                <a:solidFill>
                  <a:srgbClr val="0000FF"/>
                </a:solidFill>
              </a:rPr>
              <a:t>/Jeff Dean switched to </a:t>
            </a:r>
            <a:r>
              <a:rPr lang="en-US" dirty="0" err="1">
                <a:solidFill>
                  <a:srgbClr val="0000FF"/>
                </a:solidFill>
              </a:rPr>
              <a:t>Renu</a:t>
            </a:r>
            <a:r>
              <a:rPr lang="en-US" dirty="0">
                <a:solidFill>
                  <a:srgbClr val="0000FF"/>
                </a:solidFill>
              </a:rPr>
              <a:t> Raman's </a:t>
            </a:r>
            <a:r>
              <a:rPr lang="en-US" u="sng" dirty="0">
                <a:solidFill>
                  <a:srgbClr val="0000FF"/>
                </a:solidFill>
                <a:hlinkClick r:id="rId4"/>
              </a:rPr>
              <a:t>Ivy Bridge numbers</a:t>
            </a:r>
            <a:r>
              <a:rPr lang="en-US" dirty="0">
                <a:solidFill>
                  <a:srgbClr val="0000FF"/>
                </a:solidFill>
              </a:rPr>
              <a:t> numbers (0.25 ns clock; L1 1 ns; L2 3 ns; L3 8 ns) but used 100K ns for SSD (not 75K) just to be round, and 100M ns for HDD.</a:t>
            </a:r>
          </a:p>
          <a:p>
            <a:endParaRPr lang="en-US" dirty="0">
              <a:solidFill>
                <a:srgbClr val="0000FF"/>
              </a:solidFill>
            </a:endParaRPr>
          </a:p>
          <a:p>
            <a:r>
              <a:rPr lang="en-US" dirty="0">
                <a:solidFill>
                  <a:srgbClr val="0000FF"/>
                </a:solidFill>
              </a:rPr>
              <a:t>On this slide, talk about how “locality is key”; it’s not just about moving from disk (or even SSD) to DRAM, but also use of caches, since on-chip </a:t>
            </a:r>
            <a:r>
              <a:rPr lang="en-US" dirty="0" smtClean="0">
                <a:solidFill>
                  <a:srgbClr val="0000FF"/>
                </a:solidFill>
              </a:rPr>
              <a:t>cache </a:t>
            </a:r>
            <a:r>
              <a:rPr lang="en-US" dirty="0">
                <a:solidFill>
                  <a:srgbClr val="0000FF"/>
                </a:solidFill>
              </a:rPr>
              <a:t>access is still 10-80X faster than accessing DRAM.  The 80ns figure is a little bogus; it’s a simplification to avoid having to mention time of 60ns to access DRAM on the </a:t>
            </a:r>
            <a:r>
              <a:rPr lang="en-US" dirty="0" err="1">
                <a:solidFill>
                  <a:srgbClr val="0000FF"/>
                </a:solidFill>
              </a:rPr>
              <a:t>cpu</a:t>
            </a:r>
            <a:r>
              <a:rPr lang="en-US" dirty="0">
                <a:solidFill>
                  <a:srgbClr val="0000FF"/>
                </a:solidFill>
              </a:rPr>
              <a:t> versus 100ns to access DRAM on another </a:t>
            </a:r>
            <a:r>
              <a:rPr lang="en-US" dirty="0" err="1">
                <a:solidFill>
                  <a:srgbClr val="0000FF"/>
                </a:solidFill>
              </a:rPr>
              <a:t>cpu</a:t>
            </a:r>
            <a:r>
              <a:rPr lang="en-US" dirty="0">
                <a:solidFill>
                  <a:srgbClr val="0000FF"/>
                </a:solidFill>
              </a:rPr>
              <a:t>.</a:t>
            </a:r>
          </a:p>
        </p:txBody>
      </p:sp>
      <p:sp>
        <p:nvSpPr>
          <p:cNvPr id="5" name="Slide Number Placeholder 4"/>
          <p:cNvSpPr>
            <a:spLocks noGrp="1"/>
          </p:cNvSpPr>
          <p:nvPr>
            <p:ph type="sldNum" sz="quarter" idx="11"/>
          </p:nvPr>
        </p:nvSpPr>
        <p:spPr/>
        <p:txBody>
          <a:bodyPr/>
          <a:lstStyle/>
          <a:p>
            <a:fld id="{6646220B-C87E-44A9-91B8-428BCAC68736}" type="slidenum">
              <a:rPr lang="en-US" smtClean="0"/>
              <a:pPr/>
              <a:t>11</a:t>
            </a:fld>
            <a:endParaRPr lang="en-US"/>
          </a:p>
        </p:txBody>
      </p:sp>
    </p:spTree>
    <p:extLst>
      <p:ext uri="{BB962C8B-B14F-4D97-AF65-F5344CB8AC3E}">
        <p14:creationId xmlns:p14="http://schemas.microsoft.com/office/powerpoint/2010/main" val="515268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FF"/>
                </a:solidFill>
              </a:rPr>
              <a:t>From lecture notes by Jan </a:t>
            </a:r>
            <a:r>
              <a:rPr lang="en-US" dirty="0" err="1">
                <a:solidFill>
                  <a:srgbClr val="0000FF"/>
                </a:solidFill>
              </a:rPr>
              <a:t>Schaffner</a:t>
            </a:r>
            <a:r>
              <a:rPr lang="en-US" dirty="0">
                <a:solidFill>
                  <a:srgbClr val="0000FF"/>
                </a:solidFill>
              </a:rPr>
              <a:t> of HPI/SAP, filename CD216TechEd-Amsterdam-2013-Schaffner.pptx</a:t>
            </a:r>
          </a:p>
          <a:p>
            <a:endParaRPr lang="en-US" dirty="0">
              <a:solidFill>
                <a:srgbClr val="0000FF"/>
              </a:solidFill>
            </a:endParaRPr>
          </a:p>
          <a:p>
            <a:r>
              <a:rPr lang="en-US" dirty="0">
                <a:solidFill>
                  <a:srgbClr val="0000FF"/>
                </a:solidFill>
              </a:rPr>
              <a:t>What are enterprise applications like?  You may be familiar with benchmarks like TPC-C for OLTP (shown on the right) and TPC-H for Decision Support.  These benchmarks don’t really match enterprise applications.  Each customer may have their own applications, but SAP analyzed the workload of 12 enterprise customers, and the charts above show what we found.  The main finding is that reads strongly dominate workloads for both OLTP (83% of workload) and OLAP (94% of workload).</a:t>
            </a:r>
          </a:p>
          <a:p>
            <a:endParaRPr lang="en-US" dirty="0">
              <a:solidFill>
                <a:srgbClr val="0000FF"/>
              </a:solidFill>
            </a:endParaRPr>
          </a:p>
          <a:p>
            <a:r>
              <a:rPr lang="en-US" dirty="0">
                <a:solidFill>
                  <a:srgbClr val="0000FF"/>
                </a:solidFill>
              </a:rPr>
              <a:t>So although it’s important to design for both reads and modifications (inserts, updates and deletes), we need to keep these numbers in mind when designing a data management system.</a:t>
            </a:r>
          </a:p>
          <a:p>
            <a:endParaRPr lang="en-US" dirty="0">
              <a:solidFill>
                <a:srgbClr val="0000FF"/>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491907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FF"/>
                </a:solidFill>
              </a:rPr>
              <a:t>Modification of slide and notes </a:t>
            </a:r>
            <a:r>
              <a:rPr lang="en-US" dirty="0">
                <a:solidFill>
                  <a:srgbClr val="0000FF"/>
                </a:solidFill>
              </a:rPr>
              <a:t>in </a:t>
            </a:r>
            <a:r>
              <a:rPr lang="en-US" dirty="0" smtClean="0">
                <a:solidFill>
                  <a:srgbClr val="0000FF"/>
                </a:solidFill>
              </a:rPr>
              <a:t>SAP_corpstory_20140130 from the portal; </a:t>
            </a:r>
            <a:r>
              <a:rPr lang="en-US" dirty="0">
                <a:solidFill>
                  <a:srgbClr val="0000FF"/>
                </a:solidFill>
              </a:rPr>
              <a:t>also in </a:t>
            </a:r>
            <a:r>
              <a:rPr lang="en-US" dirty="0" smtClean="0">
                <a:solidFill>
                  <a:srgbClr val="0000FF"/>
                </a:solidFill>
              </a:rPr>
              <a:t>SAP_corpstory_20140212; see QuickLink /go/sapstory and JAM strategy </a:t>
            </a:r>
            <a:r>
              <a:rPr lang="en-US" dirty="0">
                <a:solidFill>
                  <a:srgbClr val="0000FF"/>
                </a:solidFill>
              </a:rPr>
              <a:t>site, </a:t>
            </a:r>
            <a:r>
              <a:rPr lang="en-US" dirty="0">
                <a:solidFill>
                  <a:srgbClr val="0000FF"/>
                </a:solidFill>
                <a:hlinkClick r:id="rId3"/>
              </a:rPr>
              <a:t>https://jam4.sapjam.com/groups/about_page/</a:t>
            </a:r>
            <a:r>
              <a:rPr lang="en-US" dirty="0" smtClean="0">
                <a:solidFill>
                  <a:srgbClr val="0000FF"/>
                </a:solidFill>
                <a:hlinkClick r:id="rId3"/>
              </a:rPr>
              <a:t>5K3uB4UpsE3nWnix6Apvz6</a:t>
            </a:r>
            <a:r>
              <a:rPr lang="en-US" dirty="0" smtClean="0">
                <a:solidFill>
                  <a:srgbClr val="0000FF"/>
                </a:solidFill>
              </a:rPr>
              <a:t> </a:t>
            </a:r>
          </a:p>
          <a:p>
            <a:endParaRPr lang="en-US" dirty="0"/>
          </a:p>
          <a:p>
            <a:r>
              <a:rPr lang="en-US" dirty="0"/>
              <a:t>1</a:t>
            </a:r>
            <a:r>
              <a:rPr lang="en-US" baseline="30000" dirty="0"/>
              <a:t>st</a:t>
            </a:r>
            <a:r>
              <a:rPr lang="en-US" dirty="0"/>
              <a:t>, we start by simplifying customer’s core technology stack</a:t>
            </a:r>
          </a:p>
          <a:p>
            <a:r>
              <a:rPr lang="en-US" dirty="0"/>
              <a:t> </a:t>
            </a:r>
          </a:p>
          <a:p>
            <a:pPr marL="171450" lvl="0" indent="-171450">
              <a:buFont typeface="Wingdings" charset="2"/>
              <a:buChar char="§"/>
            </a:pPr>
            <a:r>
              <a:rPr lang="en-US" dirty="0"/>
              <a:t>At the foundation of our innovation and strategy is SAP HANA. With SAP HANA as the common platform, we help our customers dramatically accelerate the speed of their business while radically simplifying their IT stack by collapsing complex IT layers reducing hardware costs. </a:t>
            </a:r>
          </a:p>
          <a:p>
            <a:pPr marL="171450" lvl="0" indent="-171450">
              <a:buFont typeface="Wingdings" charset="2"/>
              <a:buChar char="§"/>
            </a:pPr>
            <a:r>
              <a:rPr lang="en-US" dirty="0"/>
              <a:t>In addition, the SAP HANA platform brings the seamless integration across our core applications and analytics</a:t>
            </a:r>
            <a:r>
              <a:rPr lang="en-US" b="1" dirty="0"/>
              <a:t> </a:t>
            </a:r>
            <a:r>
              <a:rPr lang="en-US" b="1" dirty="0" smtClean="0"/>
              <a:t>(</a:t>
            </a:r>
            <a:r>
              <a:rPr lang="en-US" dirty="0" smtClean="0">
                <a:solidFill>
                  <a:srgbClr val="0000FF"/>
                </a:solidFill>
              </a:rPr>
              <a:t>and decision support) </a:t>
            </a:r>
            <a:r>
              <a:rPr lang="en-US" dirty="0" smtClean="0"/>
              <a:t>solutions</a:t>
            </a:r>
            <a:r>
              <a:rPr lang="en-US" dirty="0"/>
              <a:t>, offering a truly integrated closed-loop experience from insight to </a:t>
            </a:r>
            <a:r>
              <a:rPr lang="en-US" dirty="0" smtClean="0"/>
              <a:t>action</a:t>
            </a:r>
          </a:p>
          <a:p>
            <a:pPr marL="171450" lvl="0" indent="-171450">
              <a:buFont typeface="Wingdings" charset="2"/>
              <a:buChar char="§"/>
            </a:pPr>
            <a:endParaRPr lang="en-US" dirty="0"/>
          </a:p>
          <a:p>
            <a:pPr lvl="0"/>
            <a:r>
              <a:rPr lang="en-US" dirty="0" smtClean="0">
                <a:solidFill>
                  <a:srgbClr val="0000FF"/>
                </a:solidFill>
              </a:rPr>
              <a:t>Previous slide described the past, before HANA.  But now, with the SAP HANA platform, the technology stack is simplified.  Applications run on the HANA platform, producing insights in real-time based on current data, based on the user’s context (e.g., role, location, history).  Using SAP analytics users turn those insights into action, closing the loop.</a:t>
            </a:r>
            <a:endParaRPr lang="en-US" dirty="0">
              <a:solidFill>
                <a:srgbClr val="0000FF"/>
              </a:solidFill>
            </a:endParaRPr>
          </a:p>
        </p:txBody>
      </p:sp>
      <p:sp>
        <p:nvSpPr>
          <p:cNvPr id="5" name="Slide Number Placeholder 4"/>
          <p:cNvSpPr>
            <a:spLocks noGrp="1"/>
          </p:cNvSpPr>
          <p:nvPr>
            <p:ph type="sldNum" sz="quarter" idx="11"/>
          </p:nvPr>
        </p:nvSpPr>
        <p:spPr/>
        <p:txBody>
          <a:bodyPr/>
          <a:lstStyle/>
          <a:p>
            <a:fld id="{6646220B-C87E-44A9-91B8-428BCAC68736}" type="slidenum">
              <a:rPr lang="en-US" smtClean="0"/>
              <a:pPr/>
              <a:t>13</a:t>
            </a:fld>
            <a:endParaRPr lang="en-US"/>
          </a:p>
        </p:txBody>
      </p:sp>
    </p:spTree>
    <p:extLst>
      <p:ext uri="{BB962C8B-B14F-4D97-AF65-F5344CB8AC3E}">
        <p14:creationId xmlns:p14="http://schemas.microsoft.com/office/powerpoint/2010/main" val="798584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Use this title slide only with an image</a:t>
            </a:r>
          </a:p>
        </p:txBody>
      </p:sp>
    </p:spTree>
    <p:extLst>
      <p:ext uri="{BB962C8B-B14F-4D97-AF65-F5344CB8AC3E}">
        <p14:creationId xmlns:p14="http://schemas.microsoft.com/office/powerpoint/2010/main" val="46462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540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6548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84875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906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4343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93353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extLst>
      <p:ext uri="{BB962C8B-B14F-4D97-AF65-F5344CB8AC3E}">
        <p14:creationId xmlns:p14="http://schemas.microsoft.com/office/powerpoint/2010/main" val="636374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1147275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1893092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rgbClr val="666666"/>
              </a:buClr>
              <a:buFont typeface="Arial" pitchFamily="34" charset="0"/>
              <a:buNone/>
            </a:pPr>
            <a:fld id="{0BDC132A-5C91-4078-9777-31DA19A62E0A}" type="slidenum">
              <a:rPr lang="en-US" sz="800" smtClean="0">
                <a:solidFill>
                  <a:srgbClr val="000000"/>
                </a:solidFill>
              </a:rPr>
              <a:pPr marL="93663" indent="-93663" algn="r">
                <a:buClr>
                  <a:srgbClr val="666666"/>
                </a:buClr>
                <a:buFont typeface="Arial" pitchFamily="34" charset="0"/>
                <a:buNone/>
              </a:pPr>
              <a:t>‹#›</a:t>
            </a:fld>
            <a:endParaRPr lang="en-US" sz="800" dirty="0" smtClean="0">
              <a:solidFill>
                <a:srgbClr val="000000"/>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buFont typeface="Arial" pitchFamily="34" charset="0"/>
              <a:buChar char="©"/>
            </a:pPr>
            <a:r>
              <a:rPr lang="en-US" sz="800" dirty="0" smtClean="0">
                <a:solidFill>
                  <a:srgbClr val="000000"/>
                </a:solidFill>
              </a:rPr>
              <a:t>2014 SAP AG or an SAP affiliate company. All rights reserved.</a:t>
            </a:r>
          </a:p>
        </p:txBody>
      </p:sp>
    </p:spTree>
    <p:extLst>
      <p:ext uri="{BB962C8B-B14F-4D97-AF65-F5344CB8AC3E}">
        <p14:creationId xmlns:p14="http://schemas.microsoft.com/office/powerpoint/2010/main" val="187279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Use this title slide only with an image</a:t>
            </a:r>
          </a:p>
        </p:txBody>
      </p:sp>
    </p:spTree>
    <p:extLst>
      <p:ext uri="{BB962C8B-B14F-4D97-AF65-F5344CB8AC3E}">
        <p14:creationId xmlns:p14="http://schemas.microsoft.com/office/powerpoint/2010/main" val="1800601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spcBef>
                <a:spcPct val="0"/>
              </a:spcBef>
            </a:pPr>
            <a:r>
              <a:rPr lang="en-US" sz="2400" b="1" dirty="0" smtClean="0">
                <a:solidFill>
                  <a:srgbClr val="666666"/>
                </a:solidFill>
                <a:ea typeface="+mj-ea"/>
                <a:cs typeface="+mj-cs"/>
              </a:rPr>
              <a:t>© 2014 SAP AG or an SAP affiliate company. </a:t>
            </a:r>
            <a:br>
              <a:rPr lang="en-US" sz="2400" b="1" dirty="0" smtClean="0">
                <a:solidFill>
                  <a:srgbClr val="666666"/>
                </a:solidFill>
                <a:ea typeface="+mj-ea"/>
                <a:cs typeface="+mj-cs"/>
              </a:rPr>
            </a:br>
            <a:r>
              <a:rPr lang="en-US" sz="2400" b="1" dirty="0" smtClean="0">
                <a:solidFill>
                  <a:srgbClr val="666666"/>
                </a:solidFill>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dirty="0" smtClean="0">
                <a:solidFill>
                  <a:srgbClr val="000000"/>
                </a:solidFill>
                <a:ea typeface="MS PGothic" pitchFamily="34" charset="-128"/>
              </a:rPr>
              <a:t>No part of this publication may be reproduced or transmitted in any form or for any purpose without the express permission of SAP AG or an </a:t>
            </a:r>
          </a:p>
          <a:p>
            <a:r>
              <a:rPr lang="en-US" sz="1000" dirty="0" smtClean="0">
                <a:solidFill>
                  <a:srgbClr val="000000"/>
                </a:solidFill>
                <a:ea typeface="MS PGothic" pitchFamily="34" charset="-128"/>
              </a:rPr>
              <a:t>SAP affiliate company.</a:t>
            </a:r>
          </a:p>
          <a:p>
            <a:pPr>
              <a:spcBef>
                <a:spcPts val="1200"/>
              </a:spcBef>
            </a:pPr>
            <a:r>
              <a:rPr lang="en-US" sz="1000" dirty="0" smtClean="0">
                <a:solidFill>
                  <a:srgbClr val="000000"/>
                </a:solidFill>
                <a:ea typeface="MS PGothic" pitchFamily="34" charset="-128"/>
              </a:rPr>
              <a:t>SAP and other SAP products and services mentioned herein as well as their respective logos are trademarks or registered trademarks of SAP AG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(or an SAP affiliate company) in Germany and other countries. Please see </a:t>
            </a:r>
            <a:r>
              <a:rPr lang="en-US" sz="1000" dirty="0" smtClean="0">
                <a:solidFill>
                  <a:srgbClr val="000000"/>
                </a:solidFill>
                <a:ea typeface="MS PGothic" pitchFamily="34" charset="-128"/>
                <a:hlinkClick r:id="rId2"/>
              </a:rPr>
              <a:t>http://global12.sap.com/corporate-en/legal/copyright/index.epx</a:t>
            </a:r>
            <a:r>
              <a:rPr lang="en-US" sz="1000" dirty="0" smtClean="0">
                <a:solidFill>
                  <a:srgbClr val="000000"/>
                </a:solidFill>
                <a:ea typeface="MS PGothic" pitchFamily="34" charset="-128"/>
              </a:rPr>
              <a:t> for additional trademark information and notices.</a:t>
            </a:r>
          </a:p>
          <a:p>
            <a:pPr>
              <a:spcBef>
                <a:spcPts val="1200"/>
              </a:spcBef>
            </a:pPr>
            <a:r>
              <a:rPr lang="en-US" sz="1000" dirty="0" smtClean="0">
                <a:solidFill>
                  <a:srgbClr val="000000"/>
                </a:solidFill>
                <a:ea typeface="MS PGothic" pitchFamily="34" charset="-128"/>
              </a:rPr>
              <a:t>Some software products marketed by SAP AG and its distributors contain proprietary software components of other software vendors.</a:t>
            </a:r>
          </a:p>
          <a:p>
            <a:pPr>
              <a:spcBef>
                <a:spcPts val="1200"/>
              </a:spcBef>
            </a:pPr>
            <a:r>
              <a:rPr lang="en-US" sz="1000" dirty="0" smtClean="0">
                <a:solidFill>
                  <a:srgbClr val="000000"/>
                </a:solidFill>
                <a:ea typeface="MS PGothic" pitchFamily="34" charset="-128"/>
              </a:rPr>
              <a:t>National product specifications may vary.</a:t>
            </a:r>
          </a:p>
          <a:p>
            <a:pPr>
              <a:spcBef>
                <a:spcPts val="1200"/>
              </a:spcBef>
            </a:pPr>
            <a:r>
              <a:rPr lang="en-US" sz="1000" dirty="0" smtClean="0">
                <a:solidFill>
                  <a:srgbClr val="000000"/>
                </a:solidFill>
                <a:ea typeface="MS PGothic" pitchFamily="34" charset="-128"/>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SAP affiliate company products and services are those that are set forth in the express warranty statements accompanying such products and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services, if any. Nothing herein should be construed as constituting an additional warranty. </a:t>
            </a:r>
          </a:p>
          <a:p>
            <a:pPr>
              <a:spcBef>
                <a:spcPts val="1200"/>
              </a:spcBef>
            </a:pPr>
            <a:r>
              <a:rPr lang="en-US" sz="1000" dirty="0" smtClean="0">
                <a:solidFill>
                  <a:srgbClr val="000000"/>
                </a:solidFill>
                <a:ea typeface="MS PGothic" pitchFamily="34" charset="-128"/>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55134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spcBef>
                <a:spcPct val="0"/>
              </a:spcBef>
              <a:defRPr/>
            </a:pPr>
            <a:r>
              <a:rPr sz="2400" b="1" dirty="0" smtClean="0">
                <a:solidFill>
                  <a:srgbClr val="666666"/>
                </a:solidFill>
                <a:ea typeface="+mj-ea"/>
                <a:cs typeface="+mj-cs"/>
              </a:rPr>
              <a:t>© 2014 SAP AG oder ein SAP-Konzernunternehmen. </a:t>
            </a:r>
            <a:br>
              <a:rPr sz="2400" b="1" dirty="0" smtClean="0">
                <a:solidFill>
                  <a:srgbClr val="666666"/>
                </a:solidFill>
                <a:ea typeface="+mj-ea"/>
                <a:cs typeface="+mj-cs"/>
              </a:rPr>
            </a:br>
            <a:r>
              <a:rPr sz="2400" b="1" dirty="0" smtClean="0">
                <a:solidFill>
                  <a:srgbClr val="666666"/>
                </a:solidFill>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sz="1000" dirty="0" smtClean="0">
                <a:solidFill>
                  <a:srgbClr val="000000"/>
                </a:solidFill>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sz="1000" dirty="0" smtClean="0">
                <a:solidFill>
                  <a:srgbClr val="000000"/>
                </a:solidFill>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sz="1000" dirty="0" smtClean="0">
                <a:solidFill>
                  <a:srgbClr val="000000"/>
                </a:solidFill>
              </a:rPr>
            </a:br>
            <a:r>
              <a:rPr sz="1000" dirty="0" smtClean="0">
                <a:solidFill>
                  <a:srgbClr val="000000"/>
                </a:solidFill>
              </a:rPr>
              <a:t>Weitere Hinweise und Informationen zum Markenrecht finden Sie unter </a:t>
            </a:r>
            <a:r>
              <a:rPr sz="1000" dirty="0" smtClean="0">
                <a:solidFill>
                  <a:srgbClr val="000000"/>
                </a:solidFill>
                <a:hlinkClick r:id="rId2"/>
              </a:rPr>
              <a:t>http://global.sap.com/corporate-de/legal/copyright/index.epx</a:t>
            </a:r>
            <a:r>
              <a:rPr sz="1000" dirty="0" smtClean="0">
                <a:solidFill>
                  <a:srgbClr val="000000"/>
                </a:solidFill>
              </a:rPr>
              <a:t>.</a:t>
            </a:r>
          </a:p>
          <a:p>
            <a:pPr>
              <a:spcBef>
                <a:spcPts val="1200"/>
              </a:spcBef>
            </a:pPr>
            <a:r>
              <a:rPr sz="1000" dirty="0" smtClean="0">
                <a:solidFill>
                  <a:srgbClr val="000000"/>
                </a:solidFill>
              </a:rPr>
              <a:t>Die von SAP AG oder deren Vertriebsfirmen angebotenen Softwareprodukte können Softwarekomponenten auch anderer Softwarehersteller enthalten.</a:t>
            </a:r>
          </a:p>
          <a:p>
            <a:pPr>
              <a:spcBef>
                <a:spcPts val="1200"/>
              </a:spcBef>
            </a:pPr>
            <a:r>
              <a:rPr sz="1000" dirty="0" smtClean="0">
                <a:solidFill>
                  <a:srgbClr val="000000"/>
                </a:solidFill>
              </a:rPr>
              <a:t>Produkte können länderspezifische Unterschiede aufweisen.</a:t>
            </a:r>
          </a:p>
          <a:p>
            <a:pPr>
              <a:spcBef>
                <a:spcPts val="1200"/>
              </a:spcBef>
            </a:pPr>
            <a:r>
              <a:rPr sz="1000" dirty="0" smtClean="0">
                <a:solidFill>
                  <a:srgbClr val="000000"/>
                </a:solidFill>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sz="1000" dirty="0" smtClean="0">
                <a:solidFill>
                  <a:srgbClr val="000000"/>
                </a:solidFill>
              </a:rPr>
            </a:br>
            <a:r>
              <a:rPr sz="1000" dirty="0" smtClean="0">
                <a:solidFill>
                  <a:srgbClr val="000000"/>
                </a:solidFill>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000" dirty="0" smtClean="0">
                <a:solidFill>
                  <a:srgbClr val="000000"/>
                </a:solidFill>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sz="1000" dirty="0" smtClean="0">
                <a:solidFill>
                  <a:srgbClr val="000000"/>
                </a:solidFill>
              </a:rPr>
            </a:br>
            <a:r>
              <a:rPr sz="1000" dirty="0" smtClean="0">
                <a:solidFill>
                  <a:srgbClr val="000000"/>
                </a:solidFill>
              </a:rPr>
              <a:t>eine zugehörige Präsentation, die Strategie und etwaige künftige Entwicklungen, Produkte und/oder Plattformen der SAP AG oder ihrer Konzern-</a:t>
            </a:r>
            <a:br>
              <a:rPr sz="1000" dirty="0" smtClean="0">
                <a:solidFill>
                  <a:srgbClr val="000000"/>
                </a:solidFill>
              </a:rPr>
            </a:br>
            <a:r>
              <a:rPr sz="1000" dirty="0" smtClean="0">
                <a:solidFill>
                  <a:srgbClr val="000000"/>
                </a:solidFill>
              </a:rPr>
              <a:t>unternehmen können von der SAP AG oder ihren Konzernunternehmen jederzeit und ohne Angabe von Gründen unangekündigt geändert werden. </a:t>
            </a:r>
            <a:br>
              <a:rPr sz="1000" dirty="0" smtClean="0">
                <a:solidFill>
                  <a:srgbClr val="000000"/>
                </a:solidFill>
              </a:rPr>
            </a:br>
            <a:r>
              <a:rPr sz="1000" dirty="0" smtClean="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sz="1000" dirty="0" smtClean="0">
                <a:solidFill>
                  <a:srgbClr val="000000"/>
                </a:solidFill>
              </a:rPr>
            </a:br>
            <a:r>
              <a:rPr sz="1000" dirty="0" smtClean="0">
                <a:solidFill>
                  <a:srgbClr val="000000"/>
                </a:solidFill>
              </a:rPr>
              <a:t>die tatsächlichen Ergebnisse von den Erwartungen abweichen können. Die vorausschauenden Aussagen geben die Sicht zu dem Zeitpunkt wieder, </a:t>
            </a:r>
            <a:br>
              <a:rPr sz="1000" dirty="0" smtClean="0">
                <a:solidFill>
                  <a:srgbClr val="000000"/>
                </a:solidFill>
              </a:rPr>
            </a:br>
            <a:r>
              <a:rPr sz="1000" dirty="0" smtClean="0">
                <a:solidFill>
                  <a:srgbClr val="000000"/>
                </a:solidFill>
              </a:rPr>
              <a:t>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10116148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Click to Add Title (Title Case)</a:t>
            </a:r>
            <a:endParaRPr lang="en-US" dirty="0"/>
          </a:p>
        </p:txBody>
      </p:sp>
    </p:spTree>
    <p:extLst>
      <p:ext uri="{BB962C8B-B14F-4D97-AF65-F5344CB8AC3E}">
        <p14:creationId xmlns:p14="http://schemas.microsoft.com/office/powerpoint/2010/main" val="3510382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SAP_Footnote_2007_1"/>
          <p:cNvSpPr>
            <a:spLocks noGrp="1" noChangeArrowheads="1"/>
          </p:cNvSpPr>
          <p:nvPr>
            <p:ph type="sldNum" sz="quarter" idx="10"/>
          </p:nvPr>
        </p:nvSpPr>
        <p:spPr>
          <a:xfrm>
            <a:off x="177800" y="6383338"/>
            <a:ext cx="8801100" cy="152400"/>
          </a:xfrm>
          <a:prstGeom prst="rect">
            <a:avLst/>
          </a:prstGeom>
          <a:ln/>
        </p:spPr>
        <p:txBody>
          <a:bodyPr/>
          <a:lstStyle>
            <a:lvl1pPr>
              <a:defRPr/>
            </a:lvl1pPr>
          </a:lstStyle>
          <a:p>
            <a:r>
              <a:rPr lang="en-US">
                <a:solidFill>
                  <a:srgbClr val="000000"/>
                </a:solidFill>
              </a:rPr>
              <a:t>© SAP 			ACM SIGMOD Conference, June, 2008				</a:t>
            </a:r>
            <a:fld id="{0369D538-759D-7049-8BA4-AD3DF5EDCA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79092483"/>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Agenda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242937" y="1692001"/>
            <a:ext cx="8656646" cy="3831818"/>
          </a:xfrm>
        </p:spPr>
        <p:txBody>
          <a:bodyPr>
            <a:noAutofit/>
          </a:bodyPr>
          <a:lstStyle>
            <a:lvl1pPr marL="0" marR="0" indent="0" algn="l" defTabSz="914245" rtl="0" eaLnBrk="1" fontAlgn="auto" latinLnBrk="0" hangingPunct="1">
              <a:lnSpc>
                <a:spcPct val="100000"/>
              </a:lnSpc>
              <a:spcBef>
                <a:spcPts val="1008"/>
              </a:spcBef>
              <a:spcAft>
                <a:spcPts val="0"/>
              </a:spcAft>
              <a:buClr>
                <a:schemeClr val="accent1"/>
              </a:buClr>
              <a:buSzPct val="80000"/>
              <a:buFontTx/>
              <a:buNone/>
              <a:tabLst/>
              <a:defRPr sz="1700" b="0"/>
            </a:lvl1pPr>
            <a:lvl2pPr marL="151146" marR="0" indent="-151146" algn="l" defTabSz="914245" rtl="0" eaLnBrk="1" fontAlgn="auto" latinLnBrk="0" hangingPunct="1">
              <a:lnSpc>
                <a:spcPct val="100000"/>
              </a:lnSpc>
              <a:spcBef>
                <a:spcPts val="504"/>
              </a:spcBef>
              <a:spcAft>
                <a:spcPts val="0"/>
              </a:spcAft>
              <a:buClr>
                <a:schemeClr val="accent1"/>
              </a:buClr>
              <a:buSzPct val="100000"/>
              <a:buFont typeface="Wingdings" pitchFamily="2" charset="2"/>
              <a:buChar char=""/>
              <a:tabLst/>
              <a:defRPr sz="1500"/>
            </a:lvl2pPr>
            <a:lvl3pPr marL="302292" marR="0" indent="-150632" algn="l" defTabSz="914245" rtl="0" eaLnBrk="1" fontAlgn="auto" latinLnBrk="0" hangingPunct="1">
              <a:lnSpc>
                <a:spcPct val="100000"/>
              </a:lnSpc>
              <a:spcBef>
                <a:spcPts val="336"/>
              </a:spcBef>
              <a:spcAft>
                <a:spcPts val="0"/>
              </a:spcAft>
              <a:buClr>
                <a:schemeClr val="accent2"/>
              </a:buClr>
              <a:buSzPct val="100000"/>
              <a:buFont typeface="Arial" pitchFamily="34" charset="0"/>
              <a:buChar char="–"/>
              <a:tabLst/>
              <a:defRPr sz="1500" baseline="0"/>
            </a:lvl3pPr>
            <a:lvl4pPr marL="453438" marR="0" indent="-151146" algn="l" defTabSz="914245" rtl="0" eaLnBrk="1" fontAlgn="auto" latinLnBrk="0" hangingPunct="1">
              <a:lnSpc>
                <a:spcPct val="100000"/>
              </a:lnSpc>
              <a:spcBef>
                <a:spcPts val="210"/>
              </a:spcBef>
              <a:spcAft>
                <a:spcPts val="0"/>
              </a:spcAft>
              <a:buClr>
                <a:schemeClr val="accent2"/>
              </a:buClr>
              <a:buSzPct val="100000"/>
              <a:buFont typeface="Courier New" pitchFamily="49" charset="0"/>
              <a:buChar char="o"/>
              <a:tabLst/>
              <a:defRPr sz="13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1272120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Use this title slide only with an image</a:t>
            </a:r>
          </a:p>
        </p:txBody>
      </p:sp>
    </p:spTree>
    <p:extLst>
      <p:ext uri="{BB962C8B-B14F-4D97-AF65-F5344CB8AC3E}">
        <p14:creationId xmlns:p14="http://schemas.microsoft.com/office/powerpoint/2010/main" val="26819033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1085908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410041713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24110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4127673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886108148"/>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buFont typeface="Arial" pitchFamily="34" charset="0"/>
              <a:buChar char="©"/>
            </a:pPr>
            <a:r>
              <a:rPr lang="en-US" sz="800" dirty="0" smtClean="0">
                <a:solidFill>
                  <a:srgbClr val="000000"/>
                </a:solidFill>
              </a:rPr>
              <a:t>2014 SAP AG or an SAP affiliate company. All rights reserved.</a:t>
            </a:r>
          </a:p>
        </p:txBody>
      </p:sp>
    </p:spTree>
    <p:extLst>
      <p:ext uri="{BB962C8B-B14F-4D97-AF65-F5344CB8AC3E}">
        <p14:creationId xmlns:p14="http://schemas.microsoft.com/office/powerpoint/2010/main" val="25172985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spcBef>
                <a:spcPct val="0"/>
              </a:spcBef>
            </a:pPr>
            <a:r>
              <a:rPr lang="en-US" sz="2400" b="1" dirty="0" smtClean="0">
                <a:solidFill>
                  <a:srgbClr val="666666"/>
                </a:solidFill>
                <a:ea typeface="+mj-ea"/>
                <a:cs typeface="+mj-cs"/>
              </a:rPr>
              <a:t>© 2014 SAP AG or an SAP affiliate company. </a:t>
            </a:r>
            <a:br>
              <a:rPr lang="en-US" sz="2400" b="1" dirty="0" smtClean="0">
                <a:solidFill>
                  <a:srgbClr val="666666"/>
                </a:solidFill>
                <a:ea typeface="+mj-ea"/>
                <a:cs typeface="+mj-cs"/>
              </a:rPr>
            </a:br>
            <a:r>
              <a:rPr lang="en-US" sz="2400" b="1" dirty="0" smtClean="0">
                <a:solidFill>
                  <a:srgbClr val="666666"/>
                </a:solidFill>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dirty="0" smtClean="0">
                <a:solidFill>
                  <a:srgbClr val="000000"/>
                </a:solidFill>
                <a:ea typeface="MS PGothic" pitchFamily="34" charset="-128"/>
              </a:rPr>
              <a:t>No part of this publication may be reproduced or transmitted in any form or for any purpose without the express permission of SAP AG or an </a:t>
            </a:r>
          </a:p>
          <a:p>
            <a:r>
              <a:rPr lang="en-US" sz="1000" dirty="0" smtClean="0">
                <a:solidFill>
                  <a:srgbClr val="000000"/>
                </a:solidFill>
                <a:ea typeface="MS PGothic" pitchFamily="34" charset="-128"/>
              </a:rPr>
              <a:t>SAP affiliate company.</a:t>
            </a:r>
          </a:p>
          <a:p>
            <a:pPr>
              <a:spcBef>
                <a:spcPts val="1200"/>
              </a:spcBef>
            </a:pPr>
            <a:r>
              <a:rPr lang="en-US" sz="1000" dirty="0" smtClean="0">
                <a:solidFill>
                  <a:srgbClr val="000000"/>
                </a:solidFill>
                <a:ea typeface="MS PGothic" pitchFamily="34" charset="-128"/>
              </a:rPr>
              <a:t>SAP and other SAP products and services mentioned herein as well as their respective logos are trademarks or registered trademarks of SAP AG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(or an SAP affiliate company) in Germany and other countries. Please see </a:t>
            </a:r>
            <a:r>
              <a:rPr lang="en-US" sz="1000" dirty="0" smtClean="0">
                <a:solidFill>
                  <a:srgbClr val="000000"/>
                </a:solidFill>
                <a:ea typeface="MS PGothic" pitchFamily="34" charset="-128"/>
                <a:hlinkClick r:id="rId2"/>
              </a:rPr>
              <a:t>http://global12.sap.com/corporate-en/legal/copyright/index.epx</a:t>
            </a:r>
            <a:r>
              <a:rPr lang="en-US" sz="1000" dirty="0" smtClean="0">
                <a:solidFill>
                  <a:srgbClr val="000000"/>
                </a:solidFill>
                <a:ea typeface="MS PGothic" pitchFamily="34" charset="-128"/>
              </a:rPr>
              <a:t> for additional trademark information and notices.</a:t>
            </a:r>
          </a:p>
          <a:p>
            <a:pPr>
              <a:spcBef>
                <a:spcPts val="1200"/>
              </a:spcBef>
            </a:pPr>
            <a:r>
              <a:rPr lang="en-US" sz="1000" dirty="0" smtClean="0">
                <a:solidFill>
                  <a:srgbClr val="000000"/>
                </a:solidFill>
                <a:ea typeface="MS PGothic" pitchFamily="34" charset="-128"/>
              </a:rPr>
              <a:t>Some software products marketed by SAP AG and its distributors contain proprietary software components of other software vendors.</a:t>
            </a:r>
          </a:p>
          <a:p>
            <a:pPr>
              <a:spcBef>
                <a:spcPts val="1200"/>
              </a:spcBef>
            </a:pPr>
            <a:r>
              <a:rPr lang="en-US" sz="1000" dirty="0" smtClean="0">
                <a:solidFill>
                  <a:srgbClr val="000000"/>
                </a:solidFill>
                <a:ea typeface="MS PGothic" pitchFamily="34" charset="-128"/>
              </a:rPr>
              <a:t>National product specifications may vary.</a:t>
            </a:r>
          </a:p>
          <a:p>
            <a:pPr>
              <a:spcBef>
                <a:spcPts val="1200"/>
              </a:spcBef>
            </a:pPr>
            <a:r>
              <a:rPr lang="en-US" sz="1000" dirty="0" smtClean="0">
                <a:solidFill>
                  <a:srgbClr val="000000"/>
                </a:solidFill>
                <a:ea typeface="MS PGothic" pitchFamily="34" charset="-128"/>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SAP affiliate company products and services are those that are set forth in the express warranty statements accompanying such products and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services, if any. Nothing herein should be construed as constituting an additional warranty. </a:t>
            </a:r>
          </a:p>
          <a:p>
            <a:pPr>
              <a:spcBef>
                <a:spcPts val="1200"/>
              </a:spcBef>
            </a:pPr>
            <a:r>
              <a:rPr lang="en-US" sz="1000" dirty="0" smtClean="0">
                <a:solidFill>
                  <a:srgbClr val="000000"/>
                </a:solidFill>
                <a:ea typeface="MS PGothic" pitchFamily="34" charset="-128"/>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0660653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spcBef>
                <a:spcPct val="0"/>
              </a:spcBef>
              <a:defRPr/>
            </a:pPr>
            <a:r>
              <a:rPr sz="2400" b="1" dirty="0" smtClean="0">
                <a:solidFill>
                  <a:srgbClr val="666666"/>
                </a:solidFill>
                <a:ea typeface="+mj-ea"/>
                <a:cs typeface="+mj-cs"/>
              </a:rPr>
              <a:t>© 2014 SAP AG oder ein SAP-Konzernunternehmen. </a:t>
            </a:r>
            <a:br>
              <a:rPr sz="2400" b="1" dirty="0" smtClean="0">
                <a:solidFill>
                  <a:srgbClr val="666666"/>
                </a:solidFill>
                <a:ea typeface="+mj-ea"/>
                <a:cs typeface="+mj-cs"/>
              </a:rPr>
            </a:br>
            <a:r>
              <a:rPr sz="2400" b="1" dirty="0" smtClean="0">
                <a:solidFill>
                  <a:srgbClr val="666666"/>
                </a:solidFill>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sz="1000" dirty="0" smtClean="0">
                <a:solidFill>
                  <a:srgbClr val="000000"/>
                </a:solidFill>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sz="1000" dirty="0" smtClean="0">
                <a:solidFill>
                  <a:srgbClr val="000000"/>
                </a:solidFill>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sz="1000" dirty="0" smtClean="0">
                <a:solidFill>
                  <a:srgbClr val="000000"/>
                </a:solidFill>
              </a:rPr>
            </a:br>
            <a:r>
              <a:rPr sz="1000" dirty="0" smtClean="0">
                <a:solidFill>
                  <a:srgbClr val="000000"/>
                </a:solidFill>
              </a:rPr>
              <a:t>Weitere Hinweise und Informationen zum Markenrecht finden Sie unter </a:t>
            </a:r>
            <a:r>
              <a:rPr sz="1000" dirty="0" smtClean="0">
                <a:solidFill>
                  <a:srgbClr val="000000"/>
                </a:solidFill>
                <a:hlinkClick r:id="rId2"/>
              </a:rPr>
              <a:t>http://global.sap.com/corporate-de/legal/copyright/index.epx</a:t>
            </a:r>
            <a:r>
              <a:rPr sz="1000" dirty="0" smtClean="0">
                <a:solidFill>
                  <a:srgbClr val="000000"/>
                </a:solidFill>
              </a:rPr>
              <a:t>.</a:t>
            </a:r>
          </a:p>
          <a:p>
            <a:pPr>
              <a:spcBef>
                <a:spcPts val="1200"/>
              </a:spcBef>
            </a:pPr>
            <a:r>
              <a:rPr sz="1000" dirty="0" smtClean="0">
                <a:solidFill>
                  <a:srgbClr val="000000"/>
                </a:solidFill>
              </a:rPr>
              <a:t>Die von SAP AG oder deren Vertriebsfirmen angebotenen Softwareprodukte können Softwarekomponenten auch anderer Softwarehersteller enthalten.</a:t>
            </a:r>
          </a:p>
          <a:p>
            <a:pPr>
              <a:spcBef>
                <a:spcPts val="1200"/>
              </a:spcBef>
            </a:pPr>
            <a:r>
              <a:rPr sz="1000" dirty="0" smtClean="0">
                <a:solidFill>
                  <a:srgbClr val="000000"/>
                </a:solidFill>
              </a:rPr>
              <a:t>Produkte können länderspezifische Unterschiede aufweisen.</a:t>
            </a:r>
          </a:p>
          <a:p>
            <a:pPr>
              <a:spcBef>
                <a:spcPts val="1200"/>
              </a:spcBef>
            </a:pPr>
            <a:r>
              <a:rPr sz="1000" dirty="0" smtClean="0">
                <a:solidFill>
                  <a:srgbClr val="000000"/>
                </a:solidFill>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sz="1000" dirty="0" smtClean="0">
                <a:solidFill>
                  <a:srgbClr val="000000"/>
                </a:solidFill>
              </a:rPr>
            </a:br>
            <a:r>
              <a:rPr sz="1000" dirty="0" smtClean="0">
                <a:solidFill>
                  <a:srgbClr val="000000"/>
                </a:solidFill>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000" dirty="0" smtClean="0">
                <a:solidFill>
                  <a:srgbClr val="000000"/>
                </a:solidFill>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sz="1000" dirty="0" smtClean="0">
                <a:solidFill>
                  <a:srgbClr val="000000"/>
                </a:solidFill>
              </a:rPr>
            </a:br>
            <a:r>
              <a:rPr sz="1000" dirty="0" smtClean="0">
                <a:solidFill>
                  <a:srgbClr val="000000"/>
                </a:solidFill>
              </a:rPr>
              <a:t>eine zugehörige Präsentation, die Strategie und etwaige künftige Entwicklungen, Produkte und/oder Plattformen der SAP AG oder ihrer Konzern-</a:t>
            </a:r>
            <a:br>
              <a:rPr sz="1000" dirty="0" smtClean="0">
                <a:solidFill>
                  <a:srgbClr val="000000"/>
                </a:solidFill>
              </a:rPr>
            </a:br>
            <a:r>
              <a:rPr sz="1000" dirty="0" smtClean="0">
                <a:solidFill>
                  <a:srgbClr val="000000"/>
                </a:solidFill>
              </a:rPr>
              <a:t>unternehmen können von der SAP AG oder ihren Konzernunternehmen jederzeit und ohne Angabe von Gründen unangekündigt geändert werden. </a:t>
            </a:r>
            <a:br>
              <a:rPr sz="1000" dirty="0" smtClean="0">
                <a:solidFill>
                  <a:srgbClr val="000000"/>
                </a:solidFill>
              </a:rPr>
            </a:br>
            <a:r>
              <a:rPr sz="1000" dirty="0" smtClean="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sz="1000" dirty="0" smtClean="0">
                <a:solidFill>
                  <a:srgbClr val="000000"/>
                </a:solidFill>
              </a:rPr>
            </a:br>
            <a:r>
              <a:rPr sz="1000" dirty="0" smtClean="0">
                <a:solidFill>
                  <a:srgbClr val="000000"/>
                </a:solidFill>
              </a:rPr>
              <a:t>die tatsächlichen Ergebnisse von den Erwartungen abweichen können. Die vorausschauenden Aussagen geben die Sicht zu dem Zeitpunkt wieder, </a:t>
            </a:r>
            <a:br>
              <a:rPr sz="1000" dirty="0" smtClean="0">
                <a:solidFill>
                  <a:srgbClr val="000000"/>
                </a:solidFill>
              </a:rPr>
            </a:br>
            <a:r>
              <a:rPr sz="1000" dirty="0" smtClean="0">
                <a:solidFill>
                  <a:srgbClr val="000000"/>
                </a:solidFill>
              </a:rPr>
              <a:t>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530625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Use this title slide only with an image</a:t>
            </a:r>
          </a:p>
        </p:txBody>
      </p:sp>
    </p:spTree>
    <p:extLst>
      <p:ext uri="{BB962C8B-B14F-4D97-AF65-F5344CB8AC3E}">
        <p14:creationId xmlns:p14="http://schemas.microsoft.com/office/powerpoint/2010/main" val="369767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422382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373956521"/>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52234030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128175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869003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extLst>
      <p:ext uri="{BB962C8B-B14F-4D97-AF65-F5344CB8AC3E}">
        <p14:creationId xmlns:p14="http://schemas.microsoft.com/office/powerpoint/2010/main" val="24067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360576821"/>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4203025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31079757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rgbClr val="666666"/>
              </a:buClr>
              <a:buFont typeface="Arial" pitchFamily="34" charset="0"/>
              <a:buNone/>
            </a:pPr>
            <a:fld id="{0BDC132A-5C91-4078-9777-31DA19A62E0A}" type="slidenum">
              <a:rPr lang="en-US" sz="800" smtClean="0">
                <a:solidFill>
                  <a:srgbClr val="000000"/>
                </a:solidFill>
              </a:rPr>
              <a:pPr marL="93663" indent="-93663" algn="r">
                <a:buClr>
                  <a:srgbClr val="666666"/>
                </a:buClr>
                <a:buFont typeface="Arial" pitchFamily="34" charset="0"/>
                <a:buNone/>
              </a:pPr>
              <a:t>‹#›</a:t>
            </a:fld>
            <a:endParaRPr lang="en-US" sz="800" dirty="0" smtClean="0">
              <a:solidFill>
                <a:srgbClr val="000000"/>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buFont typeface="Arial" pitchFamily="34" charset="0"/>
              <a:buChar char="©"/>
            </a:pPr>
            <a:r>
              <a:rPr lang="en-US" sz="800" dirty="0" smtClean="0">
                <a:solidFill>
                  <a:srgbClr val="000000"/>
                </a:solidFill>
              </a:rPr>
              <a:t>2014 SAP AG or an SAP affiliate company. All rights reserved.</a:t>
            </a:r>
          </a:p>
        </p:txBody>
      </p:sp>
    </p:spTree>
    <p:extLst>
      <p:ext uri="{BB962C8B-B14F-4D97-AF65-F5344CB8AC3E}">
        <p14:creationId xmlns:p14="http://schemas.microsoft.com/office/powerpoint/2010/main" val="670127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Agenda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242937" y="1692001"/>
            <a:ext cx="8656646" cy="3831818"/>
          </a:xfrm>
        </p:spPr>
        <p:txBody>
          <a:bodyPr>
            <a:noAutofit/>
          </a:bodyPr>
          <a:lstStyle>
            <a:lvl1pPr marL="0" marR="0" indent="0" algn="l" defTabSz="914245" rtl="0" eaLnBrk="1" fontAlgn="auto" latinLnBrk="0" hangingPunct="1">
              <a:lnSpc>
                <a:spcPct val="100000"/>
              </a:lnSpc>
              <a:spcBef>
                <a:spcPts val="1008"/>
              </a:spcBef>
              <a:spcAft>
                <a:spcPts val="0"/>
              </a:spcAft>
              <a:buClr>
                <a:schemeClr val="accent1"/>
              </a:buClr>
              <a:buSzPct val="80000"/>
              <a:buFontTx/>
              <a:buNone/>
              <a:tabLst/>
              <a:defRPr sz="1700" b="0"/>
            </a:lvl1pPr>
            <a:lvl2pPr marL="151146" marR="0" indent="-151146" algn="l" defTabSz="914245" rtl="0" eaLnBrk="1" fontAlgn="auto" latinLnBrk="0" hangingPunct="1">
              <a:lnSpc>
                <a:spcPct val="100000"/>
              </a:lnSpc>
              <a:spcBef>
                <a:spcPts val="504"/>
              </a:spcBef>
              <a:spcAft>
                <a:spcPts val="0"/>
              </a:spcAft>
              <a:buClr>
                <a:schemeClr val="accent1"/>
              </a:buClr>
              <a:buSzPct val="100000"/>
              <a:buFont typeface="Wingdings" pitchFamily="2" charset="2"/>
              <a:buChar char=""/>
              <a:tabLst/>
              <a:defRPr sz="1500"/>
            </a:lvl2pPr>
            <a:lvl3pPr marL="302292" marR="0" indent="-150632" algn="l" defTabSz="914245" rtl="0" eaLnBrk="1" fontAlgn="auto" latinLnBrk="0" hangingPunct="1">
              <a:lnSpc>
                <a:spcPct val="100000"/>
              </a:lnSpc>
              <a:spcBef>
                <a:spcPts val="336"/>
              </a:spcBef>
              <a:spcAft>
                <a:spcPts val="0"/>
              </a:spcAft>
              <a:buClr>
                <a:schemeClr val="accent2"/>
              </a:buClr>
              <a:buSzPct val="100000"/>
              <a:buFont typeface="Arial" pitchFamily="34" charset="0"/>
              <a:buChar char="–"/>
              <a:tabLst/>
              <a:defRPr sz="1500" baseline="0"/>
            </a:lvl3pPr>
            <a:lvl4pPr marL="453438" marR="0" indent="-151146" algn="l" defTabSz="914245" rtl="0" eaLnBrk="1" fontAlgn="auto" latinLnBrk="0" hangingPunct="1">
              <a:lnSpc>
                <a:spcPct val="100000"/>
              </a:lnSpc>
              <a:spcBef>
                <a:spcPts val="210"/>
              </a:spcBef>
              <a:spcAft>
                <a:spcPts val="0"/>
              </a:spcAft>
              <a:buClr>
                <a:schemeClr val="accent2"/>
              </a:buClr>
              <a:buSzPct val="100000"/>
              <a:buFont typeface="Courier New" pitchFamily="49" charset="0"/>
              <a:buChar char="o"/>
              <a:tabLst/>
              <a:defRPr sz="13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339667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42867523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11424958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buFont typeface="Arial" pitchFamily="34" charset="0"/>
              <a:buChar char="©"/>
            </a:pPr>
            <a:r>
              <a:rPr lang="en-US" sz="800" dirty="0" smtClean="0">
                <a:solidFill>
                  <a:srgbClr val="000000"/>
                </a:solidFill>
              </a:rPr>
              <a:t>2014 SAP AG or an SAP affiliate company. All rights reserved.</a:t>
            </a:r>
          </a:p>
        </p:txBody>
      </p:sp>
    </p:spTree>
    <p:extLst>
      <p:ext uri="{BB962C8B-B14F-4D97-AF65-F5344CB8AC3E}">
        <p14:creationId xmlns:p14="http://schemas.microsoft.com/office/powerpoint/2010/main" val="18909655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21381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41272068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buClr>
                <a:srgbClr val="FFFFFF"/>
              </a:buClr>
              <a:buFont typeface="Arial" pitchFamily="34" charset="0"/>
              <a:buChar char="©"/>
            </a:pPr>
            <a:r>
              <a:rPr lang="en-US" sz="800" dirty="0" smtClean="0">
                <a:solidFill>
                  <a:srgbClr val="FFFFFF"/>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rgbClr val="666666"/>
              </a:buClr>
              <a:buFont typeface="Arial" pitchFamily="34" charset="0"/>
              <a:buNone/>
            </a:pPr>
            <a:fld id="{0BDC132A-5C91-4078-9777-31DA19A62E0A}" type="slidenum">
              <a:rPr lang="en-US" sz="800" smtClean="0">
                <a:solidFill>
                  <a:srgbClr val="FFFFFF"/>
                </a:solidFill>
              </a:rPr>
              <a:pPr marL="93663" indent="-93663" algn="r">
                <a:buClr>
                  <a:srgbClr val="666666"/>
                </a:buClr>
                <a:buFont typeface="Arial" pitchFamily="34" charset="0"/>
                <a:buNone/>
              </a:pPr>
              <a:t>‹#›</a:t>
            </a:fld>
            <a:endParaRPr lang="en-US" sz="800" dirty="0" smtClean="0">
              <a:solidFill>
                <a:srgbClr val="FFFFFF"/>
              </a:solidFill>
            </a:endParaRPr>
          </a:p>
        </p:txBody>
      </p:sp>
      <p:sp>
        <p:nvSpPr>
          <p:cNvPr id="4" name="Information_Classification"/>
          <p:cNvSpPr txBox="1"/>
          <p:nvPr userDrawn="1"/>
        </p:nvSpPr>
        <p:spPr>
          <a:xfrm>
            <a:off x="7569200" y="6620293"/>
            <a:ext cx="1905000" cy="153888"/>
          </a:xfrm>
          <a:prstGeom prst="rect">
            <a:avLst/>
          </a:prstGeom>
          <a:noFill/>
        </p:spPr>
        <p:txBody>
          <a:bodyPr vert="horz" wrap="square" lIns="0" tIns="0" rIns="0" bIns="0" rtlCol="0">
            <a:spAutoFit/>
          </a:bodyPr>
          <a:lstStyle/>
          <a:p>
            <a:pPr fontAlgn="base">
              <a:spcBef>
                <a:spcPts val="600"/>
              </a:spcBef>
              <a:spcAft>
                <a:spcPct val="0"/>
              </a:spcAft>
              <a:buClr>
                <a:srgbClr val="F0AB00"/>
              </a:buClr>
              <a:buSzPct val="80000"/>
            </a:pPr>
            <a:r>
              <a:rPr lang="en-US" sz="1000" kern="0" dirty="0" smtClean="0">
                <a:solidFill>
                  <a:srgbClr val="FFFFFF"/>
                </a:solidFill>
                <a:ea typeface="Arial Unicode MS"/>
                <a:cs typeface="Arial Unicode MS" pitchFamily="34" charset="-128"/>
                <a:sym typeface="Arial"/>
              </a:rPr>
              <a:t>Public</a:t>
            </a:r>
          </a:p>
        </p:txBody>
      </p:sp>
    </p:spTree>
    <p:extLst>
      <p:ext uri="{BB962C8B-B14F-4D97-AF65-F5344CB8AC3E}">
        <p14:creationId xmlns:p14="http://schemas.microsoft.com/office/powerpoint/2010/main" val="139715153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837" r:id="rId25"/>
    <p:sldLayoutId id="2147483838" r:id="rId26"/>
    <p:sldLayoutId id="2147483839" r:id="rId27"/>
    <p:sldLayoutId id="2147483840" r:id="rId28"/>
    <p:sldLayoutId id="2147483841" r:id="rId29"/>
    <p:sldLayoutId id="2147483843" r:id="rId30"/>
    <p:sldLayoutId id="2147483844" r:id="rId31"/>
    <p:sldLayoutId id="2147483845" r:id="rId32"/>
    <p:sldLayoutId id="2147483714" r:id="rId33"/>
    <p:sldLayoutId id="2147483715" r:id="rId34"/>
    <p:sldLayoutId id="2147483716" r:id="rId35"/>
    <p:sldLayoutId id="2147483721" r:id="rId36"/>
    <p:sldLayoutId id="2147483723" r:id="rId37"/>
    <p:sldLayoutId id="2147483724" r:id="rId38"/>
    <p:sldLayoutId id="2147483728" r:id="rId39"/>
    <p:sldLayoutId id="2147483729" r:id="rId40"/>
    <p:sldLayoutId id="2147483730" r:id="rId41"/>
    <p:sldLayoutId id="2147483731" r:id="rId42"/>
    <p:sldLayoutId id="2147483736" r:id="rId43"/>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600" b="1" kern="1200">
          <a:solidFill>
            <a:schemeClr val="tx1"/>
          </a:solidFill>
          <a:latin typeface="+mn-lt"/>
          <a:ea typeface="+mn-ea"/>
          <a:cs typeface="+mn-cs"/>
        </a:defRPr>
      </a:lvl1pPr>
      <a:lvl2pPr marL="0" indent="0" algn="l" defTabSz="914400" rtl="0" eaLnBrk="1" latinLnBrk="0" hangingPunct="1">
        <a:spcBef>
          <a:spcPts val="300"/>
        </a:spcBef>
        <a:buClr>
          <a:schemeClr val="accent1"/>
        </a:buClr>
        <a:buSzPct val="80000"/>
        <a:buFont typeface="Wingdings" pitchFamily="2" charset="2"/>
        <a:buNone/>
        <a:defRPr sz="1600" kern="1200">
          <a:solidFill>
            <a:schemeClr val="tx1"/>
          </a:solidFill>
          <a:latin typeface="+mn-lt"/>
          <a:ea typeface="+mn-ea"/>
          <a:cs typeface="+mn-cs"/>
        </a:defRPr>
      </a:lvl2pPr>
      <a:lvl3pPr marL="180000" indent="-180000" algn="l" defTabSz="914400" rtl="0" eaLnBrk="1" latinLnBrk="0" hangingPunct="1">
        <a:spcBef>
          <a:spcPts val="300"/>
        </a:spcBef>
        <a:buClr>
          <a:schemeClr val="accent1"/>
        </a:buClr>
        <a:buSzPct val="100000"/>
        <a:buFont typeface="Wingdings" pitchFamily="2" charset="2"/>
        <a:buChar char=""/>
        <a:defRPr sz="1400" kern="1200">
          <a:solidFill>
            <a:schemeClr val="tx1"/>
          </a:solidFill>
          <a:latin typeface="+mn-lt"/>
          <a:ea typeface="+mn-ea"/>
          <a:cs typeface="+mn-cs"/>
        </a:defRPr>
      </a:lvl3pPr>
      <a:lvl4pPr marL="360000" indent="-180000" algn="l" defTabSz="914400" rtl="0" eaLnBrk="1" latinLnBrk="0" hangingPunct="1">
        <a:spcBef>
          <a:spcPts val="300"/>
        </a:spcBef>
        <a:buClr>
          <a:schemeClr val="accent2"/>
        </a:buClr>
        <a:buSzPct val="100000"/>
        <a:buFont typeface="Arial" pitchFamily="34" charset="0"/>
        <a:buChar char="–"/>
        <a:defRPr sz="1200" kern="1200">
          <a:solidFill>
            <a:schemeClr val="tx1"/>
          </a:solidFill>
          <a:latin typeface="+mn-lt"/>
          <a:ea typeface="+mn-ea"/>
          <a:cs typeface="+mn-cs"/>
        </a:defRPr>
      </a:lvl4pPr>
      <a:lvl5pPr marL="541338" indent="-180000" algn="l" defTabSz="914400" rtl="0" eaLnBrk="1" latinLnBrk="0" hangingPunct="1">
        <a:spcBef>
          <a:spcPts val="300"/>
        </a:spcBef>
        <a:buClr>
          <a:schemeClr val="accent2"/>
        </a:buClr>
        <a:buSzPct val="100000"/>
        <a:buFont typeface="Courier New" pitchFamily="49" charset="0"/>
        <a:buChar char="o"/>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www.statisticbrain.com/average-historic-price-of-ram/"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www.7-cpu.com/cpu/IvyBridge.html"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ervice.sap.com/quicksizer"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cn.sap.com/docs/DOC-15028"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d019534\AppData\Local\Microsoft\Windows\Temporary Internet Files\Content.IE5\STJ40QJH\275098_l_srgb_s_gl[1].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SAP HANA DATABASE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 Price/GB</a:t>
            </a:r>
            <a:endParaRPr lang="en-US" dirty="0"/>
          </a:p>
        </p:txBody>
      </p:sp>
      <p:sp>
        <p:nvSpPr>
          <p:cNvPr id="3" name="Text Placeholder 2"/>
          <p:cNvSpPr>
            <a:spLocks noGrp="1"/>
          </p:cNvSpPr>
          <p:nvPr>
            <p:ph type="body" sz="quarter" idx="4294967295"/>
          </p:nvPr>
        </p:nvSpPr>
        <p:spPr>
          <a:xfrm>
            <a:off x="0" y="1692275"/>
            <a:ext cx="4165600" cy="4391025"/>
          </a:xfrm>
        </p:spPr>
        <p:txBody>
          <a:bodyPr/>
          <a:lstStyle/>
          <a:p>
            <a:r>
              <a:rPr lang="en-US" dirty="0" smtClean="0"/>
              <a:t> </a:t>
            </a:r>
            <a:endParaRPr lang="en-US" dirty="0"/>
          </a:p>
        </p:txBody>
      </p:sp>
      <p:graphicFrame>
        <p:nvGraphicFramePr>
          <p:cNvPr id="6" name="Table 5"/>
          <p:cNvGraphicFramePr>
            <a:graphicFrameLocks noGrp="1" noChangeAspect="1"/>
          </p:cNvGraphicFramePr>
          <p:nvPr>
            <p:extLst>
              <p:ext uri="{D42A27DB-BD31-4B8C-83A1-F6EECF244321}">
                <p14:modId xmlns:p14="http://schemas.microsoft.com/office/powerpoint/2010/main" val="1226964542"/>
              </p:ext>
            </p:extLst>
          </p:nvPr>
        </p:nvGraphicFramePr>
        <p:xfrm>
          <a:off x="327023" y="1690688"/>
          <a:ext cx="8493126" cy="2941320"/>
        </p:xfrm>
        <a:graphic>
          <a:graphicData uri="http://schemas.openxmlformats.org/drawingml/2006/table">
            <a:tbl>
              <a:tblPr firstRow="1" bandRow="1">
                <a:tableStyleId>{2D5ABB26-0587-4C30-8999-92F81FD0307C}</a:tableStyleId>
              </a:tblPr>
              <a:tblGrid>
                <a:gridCol w="4246563"/>
                <a:gridCol w="4246563"/>
              </a:tblGrid>
              <a:tr h="152753">
                <a:tc>
                  <a:txBody>
                    <a:bodyPr/>
                    <a:lstStyle/>
                    <a:p>
                      <a:pPr algn="l" fontAlgn="b"/>
                      <a:r>
                        <a:rPr lang="en-US" sz="2400" b="1" u="none" strike="noStrike" dirty="0">
                          <a:solidFill>
                            <a:schemeClr val="bg1"/>
                          </a:solidFill>
                          <a:effectLst/>
                        </a:rPr>
                        <a:t>Year</a:t>
                      </a:r>
                      <a:endParaRPr lang="en-US" sz="1050" b="1" i="0" u="none" strike="noStrike" dirty="0">
                        <a:solidFill>
                          <a:schemeClr val="bg1"/>
                        </a:solidFill>
                        <a:effectLst/>
                        <a:latin typeface="Calibri"/>
                      </a:endParaRPr>
                    </a:p>
                  </a:txBody>
                  <a:tcPr marL="11424" marR="11424" marT="15240" marB="0" anchor="b">
                    <a:lnB w="12700" cap="flat" cmpd="sng" algn="ctr">
                      <a:solidFill>
                        <a:schemeClr val="tx1"/>
                      </a:solidFill>
                      <a:prstDash val="solid"/>
                      <a:round/>
                      <a:headEnd type="none" w="med" len="med"/>
                      <a:tailEnd type="none" w="med" len="med"/>
                    </a:lnB>
                    <a:solidFill>
                      <a:schemeClr val="tx2"/>
                    </a:solidFill>
                  </a:tcPr>
                </a:tc>
                <a:tc>
                  <a:txBody>
                    <a:bodyPr/>
                    <a:lstStyle/>
                    <a:p>
                      <a:pPr algn="l" fontAlgn="b"/>
                      <a:r>
                        <a:rPr lang="en-US" sz="2400" b="1" u="none" strike="noStrike" dirty="0">
                          <a:solidFill>
                            <a:schemeClr val="bg1"/>
                          </a:solidFill>
                          <a:effectLst/>
                        </a:rPr>
                        <a:t>Price</a:t>
                      </a:r>
                      <a:r>
                        <a:rPr lang="en-US" sz="2000" b="1" u="none" strike="noStrike" dirty="0">
                          <a:solidFill>
                            <a:schemeClr val="bg1"/>
                          </a:solidFill>
                          <a:effectLst/>
                        </a:rPr>
                        <a:t>/GB</a:t>
                      </a:r>
                      <a:endParaRPr lang="en-US" sz="2000" b="1" i="0" u="none" strike="noStrike" dirty="0">
                        <a:solidFill>
                          <a:schemeClr val="bg1"/>
                        </a:solidFill>
                        <a:effectLst/>
                        <a:latin typeface="Calibri"/>
                      </a:endParaRPr>
                    </a:p>
                  </a:txBody>
                  <a:tcPr marL="11424" marR="11424" marT="15240" marB="0" anchor="b">
                    <a:lnB w="12700" cap="flat" cmpd="sng" algn="ctr">
                      <a:solidFill>
                        <a:schemeClr val="tx1"/>
                      </a:solidFill>
                      <a:prstDash val="solid"/>
                      <a:round/>
                      <a:headEnd type="none" w="med" len="med"/>
                      <a:tailEnd type="none" w="med" len="med"/>
                    </a:lnB>
                    <a:solidFill>
                      <a:schemeClr val="tx2"/>
                    </a:solidFill>
                  </a:tcPr>
                </a:tc>
              </a:tr>
              <a:tr h="152753">
                <a:tc>
                  <a:txBody>
                    <a:bodyPr/>
                    <a:lstStyle/>
                    <a:p>
                      <a:pPr algn="l" fontAlgn="ctr"/>
                      <a:r>
                        <a:rPr lang="en-US" sz="2000" u="none" strike="noStrike" dirty="0">
                          <a:effectLst/>
                        </a:rPr>
                        <a:t>2013</a:t>
                      </a:r>
                      <a:endParaRPr lang="en-US" sz="2000" b="0" i="0" u="none" strike="noStrike" dirty="0">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000" u="none" strike="noStrike" dirty="0">
                          <a:effectLst/>
                        </a:rPr>
                        <a:t>$5.50 </a:t>
                      </a:r>
                      <a:endParaRPr lang="en-US" sz="2000" b="0" i="0" u="none" strike="noStrike" dirty="0">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753">
                <a:tc>
                  <a:txBody>
                    <a:bodyPr/>
                    <a:lstStyle/>
                    <a:p>
                      <a:pPr algn="l" fontAlgn="ctr"/>
                      <a:r>
                        <a:rPr lang="en-US" sz="2000" u="none" strike="noStrike" dirty="0">
                          <a:effectLst/>
                        </a:rPr>
                        <a:t>2010</a:t>
                      </a:r>
                      <a:endParaRPr lang="en-US" sz="2000" b="0" i="0" u="none" strike="noStrike" dirty="0">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000" u="none" strike="noStrike">
                          <a:effectLst/>
                        </a:rPr>
                        <a:t>$12.37 </a:t>
                      </a:r>
                      <a:endParaRPr lang="en-US" sz="2000" b="0" i="0" u="none" strike="noStrike">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753">
                <a:tc>
                  <a:txBody>
                    <a:bodyPr/>
                    <a:lstStyle/>
                    <a:p>
                      <a:pPr algn="l" fontAlgn="ctr"/>
                      <a:r>
                        <a:rPr lang="en-US" sz="2000" u="none" strike="noStrike">
                          <a:effectLst/>
                        </a:rPr>
                        <a:t>2005</a:t>
                      </a:r>
                      <a:endParaRPr lang="en-US" sz="2000" b="0" i="0" u="none" strike="noStrike">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000" u="none" strike="noStrike">
                          <a:effectLst/>
                        </a:rPr>
                        <a:t>$189 </a:t>
                      </a:r>
                      <a:endParaRPr lang="en-US" sz="2000" b="0" i="0" u="none" strike="noStrike">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753">
                <a:tc>
                  <a:txBody>
                    <a:bodyPr/>
                    <a:lstStyle/>
                    <a:p>
                      <a:pPr algn="l" fontAlgn="ctr"/>
                      <a:r>
                        <a:rPr lang="en-US" sz="2000" u="none" strike="noStrike">
                          <a:effectLst/>
                        </a:rPr>
                        <a:t>2000</a:t>
                      </a:r>
                      <a:endParaRPr lang="en-US" sz="2000" b="0" i="0" u="none" strike="noStrike">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000" u="none" strike="noStrike" dirty="0">
                          <a:effectLst/>
                        </a:rPr>
                        <a:t>$1,107 </a:t>
                      </a:r>
                      <a:endParaRPr lang="en-US" sz="2000" b="0" i="0" u="none" strike="noStrike" dirty="0">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753">
                <a:tc>
                  <a:txBody>
                    <a:bodyPr/>
                    <a:lstStyle/>
                    <a:p>
                      <a:pPr algn="l" fontAlgn="ctr"/>
                      <a:r>
                        <a:rPr lang="en-US" sz="2000" u="none" strike="noStrike">
                          <a:effectLst/>
                        </a:rPr>
                        <a:t>1995</a:t>
                      </a:r>
                      <a:endParaRPr lang="en-US" sz="2000" b="0" i="0" u="none" strike="noStrike">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000" u="none" strike="noStrike" dirty="0">
                          <a:effectLst/>
                        </a:rPr>
                        <a:t>$30,875 </a:t>
                      </a:r>
                      <a:endParaRPr lang="en-US" sz="2000" b="0" i="0" u="none" strike="noStrike" dirty="0">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753">
                <a:tc>
                  <a:txBody>
                    <a:bodyPr/>
                    <a:lstStyle/>
                    <a:p>
                      <a:pPr algn="l" fontAlgn="ctr"/>
                      <a:r>
                        <a:rPr lang="en-US" sz="2000" u="none" strike="noStrike">
                          <a:effectLst/>
                        </a:rPr>
                        <a:t>1990</a:t>
                      </a:r>
                      <a:endParaRPr lang="en-US" sz="2000" b="0" i="0" u="none" strike="noStrike">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000" u="none" strike="noStrike" dirty="0">
                          <a:effectLst/>
                        </a:rPr>
                        <a:t>$103,880 </a:t>
                      </a:r>
                      <a:endParaRPr lang="en-US" sz="2000" b="0" i="0" u="none" strike="noStrike" dirty="0">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753">
                <a:tc>
                  <a:txBody>
                    <a:bodyPr/>
                    <a:lstStyle/>
                    <a:p>
                      <a:pPr algn="l" fontAlgn="ctr"/>
                      <a:r>
                        <a:rPr lang="en-US" sz="2000" u="none" strike="noStrike">
                          <a:effectLst/>
                        </a:rPr>
                        <a:t>1985</a:t>
                      </a:r>
                      <a:endParaRPr lang="en-US" sz="2000" b="0" i="0" u="none" strike="noStrike">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000" u="none" strike="noStrike" dirty="0">
                          <a:effectLst/>
                        </a:rPr>
                        <a:t>$859,375 </a:t>
                      </a:r>
                      <a:endParaRPr lang="en-US" sz="2000" b="0" i="0" u="none" strike="noStrike" dirty="0">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753">
                <a:tc>
                  <a:txBody>
                    <a:bodyPr/>
                    <a:lstStyle/>
                    <a:p>
                      <a:pPr algn="l" fontAlgn="ctr"/>
                      <a:r>
                        <a:rPr lang="en-US" sz="2000" u="none" strike="noStrike" dirty="0">
                          <a:effectLst/>
                        </a:rPr>
                        <a:t>1980</a:t>
                      </a:r>
                      <a:endParaRPr lang="en-US" sz="2000" b="0" i="0" u="none" strike="noStrike" dirty="0">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tcPr>
                </a:tc>
                <a:tc>
                  <a:txBody>
                    <a:bodyPr/>
                    <a:lstStyle/>
                    <a:p>
                      <a:pPr algn="l" fontAlgn="ctr"/>
                      <a:r>
                        <a:rPr lang="en-US" sz="2000" u="none" strike="noStrike" dirty="0">
                          <a:effectLst/>
                        </a:rPr>
                        <a:t>$6,328,125 </a:t>
                      </a:r>
                      <a:endParaRPr lang="en-US" sz="2000" b="0" i="0" u="none" strike="noStrike" dirty="0">
                        <a:solidFill>
                          <a:srgbClr val="000000"/>
                        </a:solidFill>
                        <a:effectLst/>
                        <a:latin typeface="Calibri"/>
                      </a:endParaRPr>
                    </a:p>
                  </a:txBody>
                  <a:tcPr marL="11424" marR="11424" marT="15240" marB="0" anchor="ctr">
                    <a:lnT w="12700" cap="flat" cmpd="sng" algn="ctr">
                      <a:solidFill>
                        <a:schemeClr val="tx1"/>
                      </a:solidFill>
                      <a:prstDash val="solid"/>
                      <a:round/>
                      <a:headEnd type="none" w="med" len="med"/>
                      <a:tailEnd type="none" w="med" len="med"/>
                    </a:lnT>
                  </a:tcPr>
                </a:tc>
              </a:tr>
            </a:tbl>
          </a:graphicData>
        </a:graphic>
      </p:graphicFrame>
      <p:sp>
        <p:nvSpPr>
          <p:cNvPr id="7" name="TextBox 6"/>
          <p:cNvSpPr txBox="1"/>
          <p:nvPr/>
        </p:nvSpPr>
        <p:spPr>
          <a:xfrm>
            <a:off x="327025" y="6161132"/>
            <a:ext cx="700191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Source</a:t>
            </a:r>
            <a:r>
              <a:rPr lang="en-US" sz="1800" kern="0" dirty="0">
                <a:ea typeface="Arial Unicode MS" pitchFamily="34" charset="-128"/>
                <a:cs typeface="Arial Unicode MS" pitchFamily="34" charset="-128"/>
              </a:rPr>
              <a:t>:  </a:t>
            </a:r>
            <a:r>
              <a:rPr lang="en-US" sz="1800" kern="0" dirty="0">
                <a:ea typeface="Arial Unicode MS" pitchFamily="34" charset="-128"/>
                <a:cs typeface="Arial Unicode MS" pitchFamily="34" charset="-128"/>
                <a:hlinkClick r:id="rId3"/>
              </a:rPr>
              <a:t>http://www.statisticbrain.com/average-historic-price-of-ram</a:t>
            </a:r>
            <a:r>
              <a:rPr lang="en-US" sz="1800" kern="0" dirty="0" smtClean="0">
                <a:ea typeface="Arial Unicode MS" pitchFamily="34" charset="-128"/>
                <a:cs typeface="Arial Unicode MS" pitchFamily="34" charset="-128"/>
                <a:hlinkClick r:id="rId3"/>
              </a:rPr>
              <a:t>/</a:t>
            </a:r>
            <a:r>
              <a:rPr lang="en-US" sz="1800" kern="0" dirty="0" smtClean="0">
                <a:ea typeface="Arial Unicode MS" pitchFamily="34" charset="-128"/>
                <a:cs typeface="Arial Unicode MS" pitchFamily="34" charset="-128"/>
              </a:rPr>
              <a:t> </a:t>
            </a:r>
          </a:p>
        </p:txBody>
      </p:sp>
    </p:spTree>
    <p:extLst>
      <p:ext uri="{BB962C8B-B14F-4D97-AF65-F5344CB8AC3E}">
        <p14:creationId xmlns:p14="http://schemas.microsoft.com/office/powerpoint/2010/main" val="5554871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Computing</a:t>
            </a:r>
            <a:endParaRPr lang="en-US" dirty="0"/>
          </a:p>
        </p:txBody>
      </p:sp>
      <p:sp>
        <p:nvSpPr>
          <p:cNvPr id="4110" name="Text Placeholder 4109"/>
          <p:cNvSpPr>
            <a:spLocks noGrp="1"/>
          </p:cNvSpPr>
          <p:nvPr>
            <p:ph type="body" sz="quarter" idx="11"/>
          </p:nvPr>
        </p:nvSpPr>
        <p:spPr>
          <a:xfrm>
            <a:off x="5622542" y="3829310"/>
            <a:ext cx="3221851" cy="1639165"/>
          </a:xfrm>
        </p:spPr>
        <p:txBody>
          <a:bodyPr>
            <a:normAutofit/>
          </a:bodyPr>
          <a:lstStyle/>
          <a:p>
            <a:pPr marL="0" lvl="2" indent="0" algn="ctr">
              <a:spcBef>
                <a:spcPts val="600"/>
              </a:spcBef>
              <a:buSzPct val="80000"/>
              <a:buNone/>
            </a:pPr>
            <a:r>
              <a:rPr lang="en-US" sz="2000" dirty="0" smtClean="0">
                <a:solidFill>
                  <a:schemeClr val="accent2"/>
                </a:solidFill>
              </a:rPr>
              <a:t>Yes</a:t>
            </a:r>
            <a:r>
              <a:rPr lang="en-US" sz="2000" dirty="0">
                <a:solidFill>
                  <a:schemeClr val="accent2"/>
                </a:solidFill>
              </a:rPr>
              <a:t>, DRAM is </a:t>
            </a:r>
            <a:r>
              <a:rPr lang="en-US" sz="2000" dirty="0" smtClean="0">
                <a:solidFill>
                  <a:schemeClr val="accent2"/>
                </a:solidFill>
              </a:rPr>
              <a:t>125,000 </a:t>
            </a:r>
            <a:r>
              <a:rPr lang="en-US" sz="2000" dirty="0">
                <a:solidFill>
                  <a:schemeClr val="accent2"/>
                </a:solidFill>
              </a:rPr>
              <a:t>times faster than </a:t>
            </a:r>
            <a:r>
              <a:rPr lang="en-US" sz="2000" dirty="0" smtClean="0">
                <a:solidFill>
                  <a:schemeClr val="accent2"/>
                </a:solidFill>
              </a:rPr>
              <a:t>disk, but </a:t>
            </a:r>
            <a:r>
              <a:rPr lang="en-US" sz="2000" dirty="0">
                <a:solidFill>
                  <a:schemeClr val="accent2"/>
                </a:solidFill>
              </a:rPr>
              <a:t>DRAM access is </a:t>
            </a:r>
            <a:r>
              <a:rPr lang="en-US" sz="2000" dirty="0" smtClean="0">
                <a:solidFill>
                  <a:schemeClr val="accent2"/>
                </a:solidFill>
              </a:rPr>
              <a:t>still 10-80 </a:t>
            </a:r>
            <a:r>
              <a:rPr lang="en-US" sz="2000" dirty="0">
                <a:solidFill>
                  <a:schemeClr val="accent2"/>
                </a:solidFill>
              </a:rPr>
              <a:t>times slower than on-chip </a:t>
            </a:r>
            <a:r>
              <a:rPr lang="en-US" sz="2000" dirty="0" smtClean="0">
                <a:solidFill>
                  <a:schemeClr val="accent2"/>
                </a:solidFill>
              </a:rPr>
              <a:t>caches</a:t>
            </a:r>
          </a:p>
        </p:txBody>
      </p:sp>
      <p:grpSp>
        <p:nvGrpSpPr>
          <p:cNvPr id="4113" name="Group 4112"/>
          <p:cNvGrpSpPr/>
          <p:nvPr/>
        </p:nvGrpSpPr>
        <p:grpSpPr>
          <a:xfrm>
            <a:off x="350274" y="1684550"/>
            <a:ext cx="5165308" cy="3998416"/>
            <a:chOff x="3127636" y="1220938"/>
            <a:chExt cx="4654661" cy="3083444"/>
          </a:xfrm>
        </p:grpSpPr>
        <p:sp>
          <p:nvSpPr>
            <p:cNvPr id="47" name="Rounded Rectangle 46"/>
            <p:cNvSpPr/>
            <p:nvPr/>
          </p:nvSpPr>
          <p:spPr bwMode="gray">
            <a:xfrm>
              <a:off x="6391860" y="3397415"/>
              <a:ext cx="1304339" cy="282600"/>
            </a:xfrm>
            <a:prstGeom prst="round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tab pos="627063" algn="l"/>
                </a:tabLst>
              </a:pPr>
              <a:r>
                <a:rPr lang="en-US" sz="1200" kern="0" dirty="0">
                  <a:ea typeface="Arial Unicode MS" pitchFamily="34" charset="-128"/>
                  <a:cs typeface="Arial Unicode MS" pitchFamily="34" charset="-128"/>
                </a:rPr>
                <a:t>8</a:t>
              </a: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0</a:t>
              </a:r>
              <a:r>
                <a:rPr lang="en-US" sz="1200" kern="0" dirty="0" smtClean="0">
                  <a:ea typeface="Arial Unicode MS" pitchFamily="34" charset="-128"/>
                  <a:cs typeface="Arial Unicode MS" pitchFamily="34" charset="-128"/>
                </a:rPr>
                <a:t> </a:t>
              </a: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NS, </a:t>
              </a:r>
              <a:r>
                <a:rPr lang="en-US" sz="1200" kern="0" dirty="0" smtClean="0">
                  <a:ea typeface="Arial Unicode MS" pitchFamily="34" charset="-128"/>
                  <a:cs typeface="Arial Unicode MS" pitchFamily="34" charset="-128"/>
                </a:rPr>
                <a:t>TBs</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3127636" y="1220938"/>
              <a:ext cx="2594344" cy="196702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3202064" y="1283062"/>
              <a:ext cx="388578" cy="1898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CPU</a:t>
              </a:r>
            </a:p>
          </p:txBody>
        </p:sp>
        <p:sp>
          <p:nvSpPr>
            <p:cNvPr id="9" name="Rounded Rectangle 8"/>
            <p:cNvSpPr/>
            <p:nvPr/>
          </p:nvSpPr>
          <p:spPr bwMode="gray">
            <a:xfrm>
              <a:off x="3280783" y="1653798"/>
              <a:ext cx="1008188" cy="282600"/>
            </a:xfrm>
            <a:prstGeom prst="round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Core</a:t>
              </a:r>
            </a:p>
          </p:txBody>
        </p:sp>
        <p:sp>
          <p:nvSpPr>
            <p:cNvPr id="11" name="Rounded Rectangle 10"/>
            <p:cNvSpPr/>
            <p:nvPr/>
          </p:nvSpPr>
          <p:spPr bwMode="gray">
            <a:xfrm>
              <a:off x="4495800" y="1656875"/>
              <a:ext cx="1010855" cy="282600"/>
            </a:xfrm>
            <a:prstGeom prst="round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Core</a:t>
              </a:r>
            </a:p>
          </p:txBody>
        </p:sp>
        <p:sp>
          <p:nvSpPr>
            <p:cNvPr id="12" name="Rounded Rectangle 11"/>
            <p:cNvSpPr/>
            <p:nvPr/>
          </p:nvSpPr>
          <p:spPr bwMode="gray">
            <a:xfrm>
              <a:off x="3280783" y="2025936"/>
              <a:ext cx="1008188" cy="282600"/>
            </a:xfrm>
            <a:prstGeom prst="round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L1 Cache</a:t>
              </a:r>
            </a:p>
          </p:txBody>
        </p:sp>
        <p:sp>
          <p:nvSpPr>
            <p:cNvPr id="13" name="Rounded Rectangle 12"/>
            <p:cNvSpPr/>
            <p:nvPr/>
          </p:nvSpPr>
          <p:spPr bwMode="gray">
            <a:xfrm>
              <a:off x="4495800" y="2023821"/>
              <a:ext cx="1010855" cy="282600"/>
            </a:xfrm>
            <a:prstGeom prst="round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L1 Cache</a:t>
              </a:r>
            </a:p>
          </p:txBody>
        </p:sp>
        <p:sp>
          <p:nvSpPr>
            <p:cNvPr id="14" name="Rounded Rectangle 13"/>
            <p:cNvSpPr/>
            <p:nvPr/>
          </p:nvSpPr>
          <p:spPr bwMode="gray">
            <a:xfrm>
              <a:off x="3280783" y="2390767"/>
              <a:ext cx="1008188" cy="282600"/>
            </a:xfrm>
            <a:prstGeom prst="round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L2 Cache</a:t>
              </a:r>
            </a:p>
          </p:txBody>
        </p:sp>
        <p:sp>
          <p:nvSpPr>
            <p:cNvPr id="15" name="Rounded Rectangle 14"/>
            <p:cNvSpPr/>
            <p:nvPr/>
          </p:nvSpPr>
          <p:spPr bwMode="gray">
            <a:xfrm>
              <a:off x="4495800" y="2390767"/>
              <a:ext cx="1010855" cy="282600"/>
            </a:xfrm>
            <a:prstGeom prst="round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L2 Cache</a:t>
              </a:r>
            </a:p>
          </p:txBody>
        </p:sp>
        <p:sp>
          <p:nvSpPr>
            <p:cNvPr id="16" name="Rounded Rectangle 15"/>
            <p:cNvSpPr/>
            <p:nvPr/>
          </p:nvSpPr>
          <p:spPr bwMode="gray">
            <a:xfrm>
              <a:off x="3280783" y="2757714"/>
              <a:ext cx="2225872" cy="282600"/>
            </a:xfrm>
            <a:prstGeom prst="round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L3 Cache</a:t>
              </a:r>
            </a:p>
          </p:txBody>
        </p:sp>
        <p:sp>
          <p:nvSpPr>
            <p:cNvPr id="17" name="Rectangle 16"/>
            <p:cNvSpPr/>
            <p:nvPr/>
          </p:nvSpPr>
          <p:spPr bwMode="gray">
            <a:xfrm>
              <a:off x="3138268" y="3340362"/>
              <a:ext cx="2594344" cy="42175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 name="TextBox 17"/>
            <p:cNvSpPr txBox="1"/>
            <p:nvPr/>
          </p:nvSpPr>
          <p:spPr>
            <a:xfrm>
              <a:off x="3833241" y="3423748"/>
              <a:ext cx="1120955" cy="18987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Main Memory</a:t>
              </a:r>
            </a:p>
          </p:txBody>
        </p:sp>
        <p:sp>
          <p:nvSpPr>
            <p:cNvPr id="19" name="Rectangle 18"/>
            <p:cNvSpPr/>
            <p:nvPr/>
          </p:nvSpPr>
          <p:spPr bwMode="gray">
            <a:xfrm>
              <a:off x="3138268" y="3882623"/>
              <a:ext cx="2594344" cy="42175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TextBox 19"/>
            <p:cNvSpPr txBox="1"/>
            <p:nvPr/>
          </p:nvSpPr>
          <p:spPr>
            <a:xfrm>
              <a:off x="4214595" y="3966009"/>
              <a:ext cx="358244" cy="18987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Disk</a:t>
              </a:r>
            </a:p>
          </p:txBody>
        </p:sp>
        <p:cxnSp>
          <p:nvCxnSpPr>
            <p:cNvPr id="23" name="Straight Arrow Connector 22"/>
            <p:cNvCxnSpPr/>
            <p:nvPr/>
          </p:nvCxnSpPr>
          <p:spPr>
            <a:xfrm flipH="1">
              <a:off x="5530620" y="2165121"/>
              <a:ext cx="861238" cy="0"/>
            </a:xfrm>
            <a:prstGeom prst="straightConnector1">
              <a:avLst/>
            </a:prstGeom>
            <a:ln w="63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530620" y="2529951"/>
              <a:ext cx="861238" cy="0"/>
            </a:xfrm>
            <a:prstGeom prst="straightConnector1">
              <a:avLst/>
            </a:prstGeom>
            <a:ln w="63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530620" y="2899014"/>
              <a:ext cx="861238" cy="0"/>
            </a:xfrm>
            <a:prstGeom prst="straightConnector1">
              <a:avLst/>
            </a:prstGeom>
            <a:ln w="63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530620" y="4089119"/>
              <a:ext cx="861238" cy="0"/>
            </a:xfrm>
            <a:prstGeom prst="straightConnector1">
              <a:avLst/>
            </a:prstGeom>
            <a:ln w="63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530620" y="3544152"/>
              <a:ext cx="861238" cy="0"/>
            </a:xfrm>
            <a:prstGeom prst="straightConnector1">
              <a:avLst/>
            </a:prstGeom>
            <a:ln w="63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bwMode="gray">
            <a:xfrm>
              <a:off x="6274895" y="2031251"/>
              <a:ext cx="1411818" cy="282600"/>
            </a:xfrm>
            <a:prstGeom prst="round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tab pos="339725" algn="r"/>
                  <a:tab pos="404813" algn="l"/>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  1 	NS, 64K/core</a:t>
              </a:r>
            </a:p>
          </p:txBody>
        </p:sp>
        <p:sp>
          <p:nvSpPr>
            <p:cNvPr id="45" name="Rounded Rectangle 44"/>
            <p:cNvSpPr/>
            <p:nvPr/>
          </p:nvSpPr>
          <p:spPr bwMode="gray">
            <a:xfrm>
              <a:off x="6274895" y="2388651"/>
              <a:ext cx="1411818" cy="282600"/>
            </a:xfrm>
            <a:prstGeom prst="round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tab pos="339725" algn="r"/>
                  <a:tab pos="404813" algn="l"/>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 </a:t>
              </a:r>
              <a:r>
                <a:rPr lang="en-US" sz="1200" kern="0" dirty="0" smtClean="0">
                  <a:ea typeface="Arial Unicode MS" pitchFamily="34" charset="-128"/>
                  <a:cs typeface="Arial Unicode MS" pitchFamily="34" charset="-128"/>
                </a:rPr>
                <a:t> 3 </a:t>
              </a: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NS, 256k/core</a:t>
              </a:r>
            </a:p>
          </p:txBody>
        </p:sp>
        <p:sp>
          <p:nvSpPr>
            <p:cNvPr id="46" name="Rounded Rectangle 45"/>
            <p:cNvSpPr/>
            <p:nvPr/>
          </p:nvSpPr>
          <p:spPr bwMode="gray">
            <a:xfrm>
              <a:off x="6274894" y="2757714"/>
              <a:ext cx="1507403" cy="282600"/>
            </a:xfrm>
            <a:prstGeom prst="round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tab pos="339725" algn="r"/>
                  <a:tab pos="404813" algn="l"/>
                </a:tabLst>
              </a:pPr>
              <a:r>
                <a:rPr lang="en-US" sz="1200" kern="0" dirty="0">
                  <a:ea typeface="Arial Unicode MS" pitchFamily="34" charset="-128"/>
                  <a:cs typeface="Arial Unicode MS" pitchFamily="34" charset="-128"/>
                </a:rPr>
                <a:t> </a:t>
              </a:r>
              <a:r>
                <a:rPr lang="en-US" sz="1200" kern="0" dirty="0" smtClean="0">
                  <a:ea typeface="Arial Unicode MS" pitchFamily="34" charset="-128"/>
                  <a:cs typeface="Arial Unicode MS" pitchFamily="34" charset="-128"/>
                </a:rPr>
                <a:t> 8</a:t>
              </a: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	 NS, &gt;2M shared</a:t>
              </a:r>
            </a:p>
          </p:txBody>
        </p:sp>
        <p:sp>
          <p:nvSpPr>
            <p:cNvPr id="48" name="Rounded Rectangle 47"/>
            <p:cNvSpPr/>
            <p:nvPr/>
          </p:nvSpPr>
          <p:spPr bwMode="gray">
            <a:xfrm>
              <a:off x="6391860" y="3947819"/>
              <a:ext cx="1304340" cy="282600"/>
            </a:xfrm>
            <a:prstGeom prst="round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tab pos="404813" algn="l"/>
                </a:tabLst>
              </a:pPr>
              <a:r>
                <a:rPr lang="en-US" sz="1200" kern="0" dirty="0" smtClean="0">
                  <a:ea typeface="Arial Unicode MS" pitchFamily="34" charset="-128"/>
                  <a:cs typeface="Arial Unicode MS" pitchFamily="34" charset="-128"/>
                </a:rPr>
                <a:t>SSD:	100K </a:t>
              </a: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NS</a:t>
              </a:r>
              <a:b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HD:	 10M NS</a:t>
              </a:r>
            </a:p>
          </p:txBody>
        </p:sp>
      </p:grpSp>
      <p:sp>
        <p:nvSpPr>
          <p:cNvPr id="41" name="TextBox 40"/>
          <p:cNvSpPr txBox="1"/>
          <p:nvPr/>
        </p:nvSpPr>
        <p:spPr>
          <a:xfrm>
            <a:off x="5622543" y="5791201"/>
            <a:ext cx="2972689" cy="268022"/>
          </a:xfrm>
          <a:prstGeom prst="rect">
            <a:avLst/>
          </a:prstGeom>
          <a:noFill/>
        </p:spPr>
        <p:txBody>
          <a:bodyPr wrap="none" lIns="0" tIns="0" rIns="0" bIns="0" rtlCol="0">
            <a:spAutoFit/>
          </a:bodyPr>
          <a:lstStyle/>
          <a:p>
            <a:pPr fontAlgn="base">
              <a:lnSpc>
                <a:spcPct val="50000"/>
              </a:lnSpc>
              <a:spcBef>
                <a:spcPct val="50000"/>
              </a:spcBef>
              <a:spcAft>
                <a:spcPct val="0"/>
              </a:spcAft>
              <a:buClr>
                <a:srgbClr val="F0AB00"/>
              </a:buClr>
              <a:buSzPct val="80000"/>
            </a:pPr>
            <a:r>
              <a:rPr lang="en-US" sz="1100" i="1" kern="0" dirty="0" smtClean="0">
                <a:ea typeface="Arial Unicode MS" pitchFamily="34" charset="-128"/>
                <a:cs typeface="Arial Unicode MS" pitchFamily="34" charset="-128"/>
              </a:rPr>
              <a:t>Using </a:t>
            </a:r>
            <a:r>
              <a:rPr lang="en-US" sz="1100" i="1" kern="0" dirty="0" smtClean="0">
                <a:ea typeface="Arial Unicode MS" pitchFamily="34" charset="-128"/>
                <a:cs typeface="Arial Unicode MS" pitchFamily="34" charset="-128"/>
                <a:hlinkClick r:id="rId3"/>
              </a:rPr>
              <a:t>Intel Ivy Bridge</a:t>
            </a:r>
            <a:r>
              <a:rPr lang="en-US" sz="1100" i="1" kern="0" dirty="0" smtClean="0">
                <a:ea typeface="Arial Unicode MS" pitchFamily="34" charset="-128"/>
                <a:cs typeface="Arial Unicode MS" pitchFamily="34" charset="-128"/>
              </a:rPr>
              <a:t> for approximate values.</a:t>
            </a:r>
          </a:p>
          <a:p>
            <a:pPr fontAlgn="base">
              <a:lnSpc>
                <a:spcPct val="50000"/>
              </a:lnSpc>
              <a:spcBef>
                <a:spcPct val="50000"/>
              </a:spcBef>
              <a:spcAft>
                <a:spcPct val="0"/>
              </a:spcAft>
              <a:buClr>
                <a:srgbClr val="F0AB00"/>
              </a:buClr>
              <a:buSzPct val="80000"/>
            </a:pPr>
            <a:r>
              <a:rPr lang="en-US" sz="1100" i="1" kern="0" dirty="0" smtClean="0">
                <a:ea typeface="Arial Unicode MS" pitchFamily="34" charset="-128"/>
                <a:cs typeface="Arial Unicode MS" pitchFamily="34" charset="-128"/>
              </a:rPr>
              <a:t>Actual numbers depends on specific hardware.</a:t>
            </a:r>
          </a:p>
        </p:txBody>
      </p:sp>
      <p:pic>
        <p:nvPicPr>
          <p:cNvPr id="42" name="Picture 4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22543" y="1692025"/>
            <a:ext cx="3290596" cy="1965960"/>
          </a:xfrm>
          <a:prstGeom prst="rect">
            <a:avLst/>
          </a:prstGeom>
        </p:spPr>
      </p:pic>
      <p:cxnSp>
        <p:nvCxnSpPr>
          <p:cNvPr id="40" name="Straight Arrow Connector 39"/>
          <p:cNvCxnSpPr/>
          <p:nvPr/>
        </p:nvCxnSpPr>
        <p:spPr>
          <a:xfrm flipH="1" flipV="1">
            <a:off x="7447642" y="2242132"/>
            <a:ext cx="799683" cy="838200"/>
          </a:xfrm>
          <a:prstGeom prst="straightConnector1">
            <a:avLst/>
          </a:prstGeom>
          <a:ln w="57150"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023361" y="2438715"/>
            <a:ext cx="955721" cy="0"/>
          </a:xfrm>
          <a:prstGeom prst="straightConnector1">
            <a:avLst/>
          </a:prstGeom>
          <a:ln w="63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849288" y="2265121"/>
            <a:ext cx="1566704" cy="366458"/>
          </a:xfrm>
          <a:prstGeom prst="round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tab pos="339725" algn="r"/>
                <a:tab pos="404813" algn="l"/>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  </a:t>
            </a:r>
            <a:r>
              <a:rPr lang="en-US" sz="1200" kern="0" dirty="0" smtClean="0">
                <a:ea typeface="Arial Unicode MS" pitchFamily="34" charset="-128"/>
                <a:cs typeface="Arial Unicode MS" pitchFamily="34" charset="-128"/>
              </a:rPr>
              <a:t>4-12 cores/CPU</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33" name="Straight Arrow Connector 32"/>
          <p:cNvCxnSpPr/>
          <p:nvPr/>
        </p:nvCxnSpPr>
        <p:spPr>
          <a:xfrm flipH="1">
            <a:off x="3029841" y="1880971"/>
            <a:ext cx="955721" cy="0"/>
          </a:xfrm>
          <a:prstGeom prst="straightConnector1">
            <a:avLst/>
          </a:prstGeom>
          <a:ln w="63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bwMode="gray">
          <a:xfrm>
            <a:off x="3912970" y="1699492"/>
            <a:ext cx="1566704" cy="366458"/>
          </a:xfrm>
          <a:prstGeom prst="round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tab pos="339725" algn="r"/>
                <a:tab pos="404813" algn="l"/>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4-</a:t>
            </a:r>
            <a:r>
              <a:rPr lang="en-US" sz="1200" kern="0" dirty="0" smtClean="0">
                <a:ea typeface="Arial Unicode MS" pitchFamily="34" charset="-128"/>
                <a:cs typeface="Arial Unicode MS" pitchFamily="34" charset="-128"/>
              </a:rPr>
              <a:t>8 sockets</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563475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Enterprise Workloads are Read Dominated </a:t>
            </a:r>
            <a:endParaRPr lang="en-US" dirty="0"/>
          </a:p>
        </p:txBody>
      </p:sp>
      <p:sp>
        <p:nvSpPr>
          <p:cNvPr id="3" name="Text Placeholder 2"/>
          <p:cNvSpPr>
            <a:spLocks noGrp="1"/>
          </p:cNvSpPr>
          <p:nvPr>
            <p:ph type="body" sz="quarter" idx="10"/>
          </p:nvPr>
        </p:nvSpPr>
        <p:spPr/>
        <p:txBody>
          <a:bodyPr/>
          <a:lstStyle/>
          <a:p>
            <a:pPr lvl="1"/>
            <a:r>
              <a:rPr lang="en-US" dirty="0" smtClean="0"/>
              <a:t>Workload in Enterprise Applications consists of:</a:t>
            </a:r>
          </a:p>
          <a:p>
            <a:pPr lvl="2"/>
            <a:r>
              <a:rPr lang="en-US" dirty="0" smtClean="0"/>
              <a:t>Mainly read queries (OLTP 83%, OLAP 94%)</a:t>
            </a:r>
          </a:p>
          <a:p>
            <a:pPr lvl="2"/>
            <a:r>
              <a:rPr lang="en-US" dirty="0" smtClean="0"/>
              <a:t>Many queries access large sets of data</a:t>
            </a:r>
          </a:p>
          <a:p>
            <a:endParaRPr lang="en-US" dirty="0"/>
          </a:p>
        </p:txBody>
      </p:sp>
      <p:pic>
        <p:nvPicPr>
          <p:cNvPr id="8" name="Picture 1" descr="sql_commands_new_tpcc.pdf"/>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886315" y="3048001"/>
            <a:ext cx="6770179" cy="331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08959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0" y="0"/>
            <a:ext cx="9144000" cy="6857999"/>
          </a:xfrm>
          <a:prstGeom prst="rect">
            <a:avLst/>
          </a:prstGeom>
        </p:spPr>
      </p:pic>
      <p:sp>
        <p:nvSpPr>
          <p:cNvPr id="7" name="Title 1"/>
          <p:cNvSpPr txBox="1">
            <a:spLocks/>
          </p:cNvSpPr>
          <p:nvPr/>
        </p:nvSpPr>
        <p:spPr bwMode="gray">
          <a:xfrm>
            <a:off x="242936" y="324000"/>
            <a:ext cx="8656646" cy="756000"/>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endParaRPr lang="en-US" dirty="0"/>
          </a:p>
        </p:txBody>
      </p:sp>
      <p:sp>
        <p:nvSpPr>
          <p:cNvPr id="8" name="Text Placeholder 2"/>
          <p:cNvSpPr txBox="1">
            <a:spLocks/>
          </p:cNvSpPr>
          <p:nvPr/>
        </p:nvSpPr>
        <p:spPr bwMode="gray">
          <a:xfrm>
            <a:off x="242936" y="1692001"/>
            <a:ext cx="8656646" cy="3831818"/>
          </a:xfrm>
          <a:prstGeom prst="rect">
            <a:avLst/>
          </a:prstGeom>
        </p:spPr>
        <p:txBody>
          <a:bodyPr vert="horz" lIns="0" tIns="0" rIns="0" bIns="0" rtlCol="0">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kern="1200">
                <a:solidFill>
                  <a:schemeClr val="tx1"/>
                </a:solidFill>
                <a:latin typeface="+mn-lt"/>
                <a:ea typeface="+mn-ea"/>
                <a:cs typeface="+mn-cs"/>
              </a:defRPr>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kern="1200" baseline="0">
                <a:solidFill>
                  <a:schemeClr val="tx1"/>
                </a:solidFill>
                <a:latin typeface="+mn-lt"/>
                <a:ea typeface="+mn-ea"/>
                <a:cs typeface="+mn-cs"/>
              </a:defRPr>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Arial" pitchFamily="34" charset="0"/>
              <a:buChar char="–"/>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2400" smtClean="0"/>
              <a:t> </a:t>
            </a:r>
            <a:endParaRPr lang="en-US" sz="2400" dirty="0"/>
          </a:p>
        </p:txBody>
      </p:sp>
      <p:sp>
        <p:nvSpPr>
          <p:cNvPr id="9" name="Rectangle 8"/>
          <p:cNvSpPr/>
          <p:nvPr/>
        </p:nvSpPr>
        <p:spPr bwMode="gray">
          <a:xfrm>
            <a:off x="0" y="0"/>
            <a:ext cx="9144000" cy="6858000"/>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3" name="Title 1"/>
          <p:cNvSpPr txBox="1">
            <a:spLocks/>
          </p:cNvSpPr>
          <p:nvPr/>
        </p:nvSpPr>
        <p:spPr bwMode="gray">
          <a:xfrm>
            <a:off x="332757" y="324000"/>
            <a:ext cx="8656646" cy="756000"/>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pPr fontAlgn="base">
              <a:spcBef>
                <a:spcPct val="50000"/>
              </a:spcBef>
              <a:spcAft>
                <a:spcPct val="0"/>
              </a:spcAft>
            </a:pPr>
            <a:r>
              <a:rPr lang="en-US" dirty="0" smtClean="0">
                <a:solidFill>
                  <a:schemeClr val="bg1"/>
                </a:solidFill>
              </a:rPr>
              <a:t>Simplify Technology Stack with the SAP HANA Platform</a:t>
            </a:r>
            <a:endParaRPr lang="en-US" dirty="0">
              <a:solidFill>
                <a:schemeClr val="bg1"/>
              </a:solidFill>
            </a:endParaRPr>
          </a:p>
        </p:txBody>
      </p:sp>
      <p:sp>
        <p:nvSpPr>
          <p:cNvPr id="114" name="Text Placeholder 2"/>
          <p:cNvSpPr txBox="1">
            <a:spLocks/>
          </p:cNvSpPr>
          <p:nvPr/>
        </p:nvSpPr>
        <p:spPr bwMode="gray">
          <a:xfrm>
            <a:off x="411917" y="1768201"/>
            <a:ext cx="8656646" cy="3831818"/>
          </a:xfrm>
          <a:prstGeom prst="rect">
            <a:avLst/>
          </a:prstGeom>
        </p:spPr>
        <p:txBody>
          <a:bodyPr vert="horz" lIns="0" tIns="0" rIns="0" bIns="0" rtlCol="0">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kern="1200">
                <a:solidFill>
                  <a:schemeClr val="tx1"/>
                </a:solidFill>
                <a:latin typeface="+mn-lt"/>
                <a:ea typeface="+mn-ea"/>
                <a:cs typeface="+mn-cs"/>
              </a:defRPr>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kern="1200" baseline="0">
                <a:solidFill>
                  <a:schemeClr val="tx1"/>
                </a:solidFill>
                <a:latin typeface="+mn-lt"/>
                <a:ea typeface="+mn-ea"/>
                <a:cs typeface="+mn-cs"/>
              </a:defRPr>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Arial" pitchFamily="34" charset="0"/>
              <a:buChar char="–"/>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2400" smtClean="0"/>
              <a:t> </a:t>
            </a:r>
            <a:endParaRPr lang="en-US" sz="2400" dirty="0"/>
          </a:p>
        </p:txBody>
      </p:sp>
      <p:sp>
        <p:nvSpPr>
          <p:cNvPr id="115" name="Rectangle 114"/>
          <p:cNvSpPr/>
          <p:nvPr/>
        </p:nvSpPr>
        <p:spPr bwMode="gray">
          <a:xfrm>
            <a:off x="168981" y="76200"/>
            <a:ext cx="9144000" cy="6858000"/>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6" name="TextBox 115"/>
          <p:cNvSpPr txBox="1"/>
          <p:nvPr/>
        </p:nvSpPr>
        <p:spPr>
          <a:xfrm>
            <a:off x="1887348" y="4319630"/>
            <a:ext cx="5486400" cy="966977"/>
          </a:xfrm>
          <a:prstGeom prst="rect">
            <a:avLst/>
          </a:prstGeom>
          <a:solidFill>
            <a:srgbClr val="262626">
              <a:alpha val="79000"/>
            </a:srgbClr>
          </a:solidFill>
          <a:ln w="6350" algn="ctr">
            <a:noFill/>
            <a:miter lim="800000"/>
            <a:headEnd/>
            <a:tailEnd/>
          </a:ln>
        </p:spPr>
        <p:txBody>
          <a:bodyPr lIns="731520" tIns="0" rIns="0" bIns="0" rtlCol="0" anchor="ctr"/>
          <a:lstStyle>
            <a:defPPr>
              <a:defRPr lang="de-DE"/>
            </a:defPPr>
            <a:lvl1pPr algn="ctr" fontAlgn="base">
              <a:spcBef>
                <a:spcPct val="50000"/>
              </a:spcBef>
              <a:spcAft>
                <a:spcPct val="0"/>
              </a:spcAft>
              <a:buClr>
                <a:srgbClr val="F0AB00"/>
              </a:buClr>
              <a:buSzPct val="80000"/>
              <a:defRPr kern="0">
                <a:solidFill>
                  <a:srgbClr val="D7D7D7"/>
                </a:solidFill>
                <a:ea typeface="Arial Unicode MS" pitchFamily="34" charset="-128"/>
                <a:cs typeface="Arial Unicode MS" pitchFamily="34" charset="-128"/>
              </a:defRPr>
            </a:lvl1pPr>
          </a:lstStyle>
          <a:p>
            <a:r>
              <a:rPr lang="en-US" b="1" dirty="0">
                <a:solidFill>
                  <a:schemeClr val="bg1"/>
                </a:solidFill>
                <a:cs typeface="Calibri"/>
              </a:rPr>
              <a:t>SAP HANA </a:t>
            </a:r>
            <a:r>
              <a:rPr lang="en-US" b="1" dirty="0" smtClean="0">
                <a:solidFill>
                  <a:schemeClr val="bg1"/>
                </a:solidFill>
                <a:cs typeface="Calibri"/>
              </a:rPr>
              <a:t>Platform</a:t>
            </a:r>
            <a:endParaRPr lang="en-US" b="1" dirty="0">
              <a:solidFill>
                <a:schemeClr val="bg1"/>
              </a:solidFill>
              <a:cs typeface="Calibri"/>
            </a:endParaRPr>
          </a:p>
        </p:txBody>
      </p:sp>
      <p:grpSp>
        <p:nvGrpSpPr>
          <p:cNvPr id="117" name="Group 116"/>
          <p:cNvGrpSpPr>
            <a:grpSpLocks noChangeAspect="1"/>
          </p:cNvGrpSpPr>
          <p:nvPr/>
        </p:nvGrpSpPr>
        <p:grpSpPr>
          <a:xfrm>
            <a:off x="3095105" y="3878692"/>
            <a:ext cx="786294" cy="471996"/>
            <a:chOff x="5818303" y="3947894"/>
            <a:chExt cx="765277" cy="441214"/>
          </a:xfrm>
        </p:grpSpPr>
        <p:sp>
          <p:nvSpPr>
            <p:cNvPr id="118" name="Freeform 3"/>
            <p:cNvSpPr/>
            <p:nvPr/>
          </p:nvSpPr>
          <p:spPr>
            <a:xfrm>
              <a:off x="6021943" y="3947894"/>
              <a:ext cx="561637" cy="141591"/>
            </a:xfrm>
            <a:custGeom>
              <a:avLst/>
              <a:gdLst>
                <a:gd name="connsiteX0" fmla="*/ 0 w 561644"/>
                <a:gd name="connsiteY0" fmla="*/ 70802 h 141592"/>
                <a:gd name="connsiteX1" fmla="*/ 280809 w 561644"/>
                <a:gd name="connsiteY1" fmla="*/ 141592 h 141592"/>
                <a:gd name="connsiteX2" fmla="*/ 561644 w 561644"/>
                <a:gd name="connsiteY2" fmla="*/ 70853 h 141592"/>
                <a:gd name="connsiteX3" fmla="*/ 561644 w 561644"/>
                <a:gd name="connsiteY3" fmla="*/ 70802 h 141592"/>
                <a:gd name="connsiteX4" fmla="*/ 280809 w 561644"/>
                <a:gd name="connsiteY4" fmla="*/ 0 h 141592"/>
                <a:gd name="connsiteX5" fmla="*/ 0 w 561644"/>
                <a:gd name="connsiteY5" fmla="*/ 70802 h 1415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561644" h="141592">
                  <a:moveTo>
                    <a:pt x="0" y="70802"/>
                  </a:moveTo>
                  <a:cubicBezTo>
                    <a:pt x="0" y="109905"/>
                    <a:pt x="125717" y="141592"/>
                    <a:pt x="280809" y="141592"/>
                  </a:cubicBezTo>
                  <a:cubicBezTo>
                    <a:pt x="435826" y="141592"/>
                    <a:pt x="561518" y="109931"/>
                    <a:pt x="561644" y="70853"/>
                  </a:cubicBezTo>
                  <a:lnTo>
                    <a:pt x="561644" y="70802"/>
                  </a:lnTo>
                  <a:cubicBezTo>
                    <a:pt x="561644" y="31699"/>
                    <a:pt x="435914" y="0"/>
                    <a:pt x="280809" y="0"/>
                  </a:cubicBezTo>
                  <a:cubicBezTo>
                    <a:pt x="125717" y="0"/>
                    <a:pt x="0" y="31699"/>
                    <a:pt x="0" y="70802"/>
                  </a:cubicBez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sp>
          <p:nvSpPr>
            <p:cNvPr id="119" name="Freeform 3"/>
            <p:cNvSpPr/>
            <p:nvPr/>
          </p:nvSpPr>
          <p:spPr>
            <a:xfrm>
              <a:off x="6021940" y="4033975"/>
              <a:ext cx="561639" cy="133781"/>
            </a:xfrm>
            <a:custGeom>
              <a:avLst/>
              <a:gdLst>
                <a:gd name="connsiteX0" fmla="*/ 561644 w 561645"/>
                <a:gd name="connsiteY0" fmla="*/ 0 h 133781"/>
                <a:gd name="connsiteX1" fmla="*/ 280822 w 561645"/>
                <a:gd name="connsiteY1" fmla="*/ 62991 h 133781"/>
                <a:gd name="connsiteX2" fmla="*/ 0 w 561645"/>
                <a:gd name="connsiteY2" fmla="*/ 736 h 133781"/>
                <a:gd name="connsiteX3" fmla="*/ 0 w 561645"/>
                <a:gd name="connsiteY3" fmla="*/ 61124 h 133781"/>
                <a:gd name="connsiteX4" fmla="*/ 101 w 561645"/>
                <a:gd name="connsiteY4" fmla="*/ 61124 h 133781"/>
                <a:gd name="connsiteX5" fmla="*/ 0 w 561645"/>
                <a:gd name="connsiteY5" fmla="*/ 62991 h 133781"/>
                <a:gd name="connsiteX6" fmla="*/ 7544 w 561645"/>
                <a:gd name="connsiteY6" fmla="*/ 79273 h 133781"/>
                <a:gd name="connsiteX7" fmla="*/ 20154 w 561645"/>
                <a:gd name="connsiteY7" fmla="*/ 84658 h 133781"/>
                <a:gd name="connsiteX8" fmla="*/ 63004 w 561645"/>
                <a:gd name="connsiteY8" fmla="*/ 55143 h 133781"/>
                <a:gd name="connsiteX9" fmla="*/ 98221 w 561645"/>
                <a:gd name="connsiteY9" fmla="*/ 90982 h 133781"/>
                <a:gd name="connsiteX10" fmla="*/ 82423 w 561645"/>
                <a:gd name="connsiteY10" fmla="*/ 113080 h 133781"/>
                <a:gd name="connsiteX11" fmla="*/ 280822 w 561645"/>
                <a:gd name="connsiteY11" fmla="*/ 133781 h 133781"/>
                <a:gd name="connsiteX12" fmla="*/ 561644 w 561645"/>
                <a:gd name="connsiteY12" fmla="*/ 62991 h 133781"/>
                <a:gd name="connsiteX13" fmla="*/ 561518 w 561645"/>
                <a:gd name="connsiteY13" fmla="*/ 61124 h 133781"/>
                <a:gd name="connsiteX14" fmla="*/ 561644 w 561645"/>
                <a:gd name="connsiteY14" fmla="*/ 61124 h 133781"/>
                <a:gd name="connsiteX15" fmla="*/ 561644 w 561645"/>
                <a:gd name="connsiteY15" fmla="*/ 0 h 13378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Lst>
              <a:rect l="l" t="t" r="r" b="b"/>
              <a:pathLst>
                <a:path w="561645" h="133781">
                  <a:moveTo>
                    <a:pt x="561644" y="0"/>
                  </a:moveTo>
                  <a:cubicBezTo>
                    <a:pt x="549871" y="32575"/>
                    <a:pt x="435838" y="62991"/>
                    <a:pt x="280822" y="62991"/>
                  </a:cubicBezTo>
                  <a:cubicBezTo>
                    <a:pt x="125730" y="62991"/>
                    <a:pt x="16421" y="34950"/>
                    <a:pt x="0" y="736"/>
                  </a:cubicBezTo>
                  <a:lnTo>
                    <a:pt x="0" y="61124"/>
                  </a:lnTo>
                  <a:lnTo>
                    <a:pt x="101" y="61124"/>
                  </a:lnTo>
                  <a:cubicBezTo>
                    <a:pt x="50" y="61734"/>
                    <a:pt x="0" y="62356"/>
                    <a:pt x="0" y="62991"/>
                  </a:cubicBezTo>
                  <a:cubicBezTo>
                    <a:pt x="0" y="68592"/>
                    <a:pt x="2654" y="74053"/>
                    <a:pt x="7544" y="79273"/>
                  </a:cubicBezTo>
                  <a:lnTo>
                    <a:pt x="20154" y="84658"/>
                  </a:lnTo>
                  <a:lnTo>
                    <a:pt x="63004" y="55143"/>
                  </a:lnTo>
                  <a:lnTo>
                    <a:pt x="98221" y="90982"/>
                  </a:lnTo>
                  <a:lnTo>
                    <a:pt x="82423" y="113080"/>
                  </a:lnTo>
                  <a:cubicBezTo>
                    <a:pt x="133223" y="125882"/>
                    <a:pt x="203365" y="133781"/>
                    <a:pt x="280822" y="133781"/>
                  </a:cubicBezTo>
                  <a:cubicBezTo>
                    <a:pt x="435927" y="133781"/>
                    <a:pt x="561644" y="102069"/>
                    <a:pt x="561644" y="62991"/>
                  </a:cubicBezTo>
                  <a:cubicBezTo>
                    <a:pt x="561644" y="62356"/>
                    <a:pt x="561581" y="61734"/>
                    <a:pt x="561518" y="61124"/>
                  </a:cubicBezTo>
                  <a:lnTo>
                    <a:pt x="561644" y="61124"/>
                  </a:lnTo>
                  <a:lnTo>
                    <a:pt x="561644" y="0"/>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sp>
          <p:nvSpPr>
            <p:cNvPr id="120" name="Freeform 3"/>
            <p:cNvSpPr/>
            <p:nvPr/>
          </p:nvSpPr>
          <p:spPr>
            <a:xfrm>
              <a:off x="6089883" y="4113760"/>
              <a:ext cx="493694" cy="133793"/>
            </a:xfrm>
            <a:custGeom>
              <a:avLst/>
              <a:gdLst>
                <a:gd name="connsiteX0" fmla="*/ 493699 w 493700"/>
                <a:gd name="connsiteY0" fmla="*/ 0 h 133794"/>
                <a:gd name="connsiteX1" fmla="*/ 212877 w 493700"/>
                <a:gd name="connsiteY1" fmla="*/ 62991 h 133794"/>
                <a:gd name="connsiteX2" fmla="*/ 8445 w 493700"/>
                <a:gd name="connsiteY2" fmla="*/ 41706 h 133794"/>
                <a:gd name="connsiteX3" fmla="*/ 0 w 493700"/>
                <a:gd name="connsiteY3" fmla="*/ 53530 h 133794"/>
                <a:gd name="connsiteX4" fmla="*/ 10198 w 493700"/>
                <a:gd name="connsiteY4" fmla="*/ 78778 h 133794"/>
                <a:gd name="connsiteX5" fmla="*/ 61366 w 493700"/>
                <a:gd name="connsiteY5" fmla="*/ 88213 h 133794"/>
                <a:gd name="connsiteX6" fmla="*/ 61048 w 493700"/>
                <a:gd name="connsiteY6" fmla="*/ 122542 h 133794"/>
                <a:gd name="connsiteX7" fmla="*/ 212877 w 493700"/>
                <a:gd name="connsiteY7" fmla="*/ 133794 h 133794"/>
                <a:gd name="connsiteX8" fmla="*/ 493699 w 493700"/>
                <a:gd name="connsiteY8" fmla="*/ 62991 h 133794"/>
                <a:gd name="connsiteX9" fmla="*/ 493572 w 493700"/>
                <a:gd name="connsiteY9" fmla="*/ 61124 h 133794"/>
                <a:gd name="connsiteX10" fmla="*/ 493699 w 493700"/>
                <a:gd name="connsiteY10" fmla="*/ 61124 h 133794"/>
                <a:gd name="connsiteX11" fmla="*/ 493699 w 493700"/>
                <a:gd name="connsiteY11" fmla="*/ 0 h 1337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493700" h="133794">
                  <a:moveTo>
                    <a:pt x="493699" y="0"/>
                  </a:moveTo>
                  <a:cubicBezTo>
                    <a:pt x="481926" y="32562"/>
                    <a:pt x="367893" y="62991"/>
                    <a:pt x="212877" y="62991"/>
                  </a:cubicBezTo>
                  <a:cubicBezTo>
                    <a:pt x="128739" y="62991"/>
                    <a:pt x="58127" y="54736"/>
                    <a:pt x="8445" y="41706"/>
                  </a:cubicBezTo>
                  <a:lnTo>
                    <a:pt x="0" y="53530"/>
                  </a:lnTo>
                  <a:lnTo>
                    <a:pt x="10198" y="78778"/>
                  </a:lnTo>
                  <a:lnTo>
                    <a:pt x="61366" y="88213"/>
                  </a:lnTo>
                  <a:lnTo>
                    <a:pt x="61048" y="122542"/>
                  </a:lnTo>
                  <a:cubicBezTo>
                    <a:pt x="104825" y="129654"/>
                    <a:pt x="156908" y="133794"/>
                    <a:pt x="212877" y="133794"/>
                  </a:cubicBezTo>
                  <a:cubicBezTo>
                    <a:pt x="367982" y="133794"/>
                    <a:pt x="493699" y="102082"/>
                    <a:pt x="493699" y="62991"/>
                  </a:cubicBezTo>
                  <a:cubicBezTo>
                    <a:pt x="493699" y="62357"/>
                    <a:pt x="493636" y="61734"/>
                    <a:pt x="493572" y="61124"/>
                  </a:cubicBezTo>
                  <a:lnTo>
                    <a:pt x="493699" y="61124"/>
                  </a:lnTo>
                  <a:lnTo>
                    <a:pt x="493699" y="0"/>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p>
          </p:txBody>
        </p:sp>
        <p:sp>
          <p:nvSpPr>
            <p:cNvPr id="121" name="Freeform 3"/>
            <p:cNvSpPr/>
            <p:nvPr/>
          </p:nvSpPr>
          <p:spPr>
            <a:xfrm>
              <a:off x="6088819" y="4194264"/>
              <a:ext cx="494760" cy="133793"/>
            </a:xfrm>
            <a:custGeom>
              <a:avLst/>
              <a:gdLst>
                <a:gd name="connsiteX0" fmla="*/ 494766 w 494766"/>
                <a:gd name="connsiteY0" fmla="*/ 0 h 133794"/>
                <a:gd name="connsiteX1" fmla="*/ 213943 w 494766"/>
                <a:gd name="connsiteY1" fmla="*/ 62991 h 133794"/>
                <a:gd name="connsiteX2" fmla="*/ 62001 w 494766"/>
                <a:gd name="connsiteY2" fmla="*/ 52438 h 133794"/>
                <a:gd name="connsiteX3" fmla="*/ 61950 w 494766"/>
                <a:gd name="connsiteY3" fmla="*/ 57949 h 133794"/>
                <a:gd name="connsiteX4" fmla="*/ 10667 w 494766"/>
                <a:gd name="connsiteY4" fmla="*/ 66420 h 133794"/>
                <a:gd name="connsiteX5" fmla="*/ 0 w 494766"/>
                <a:gd name="connsiteY5" fmla="*/ 91528 h 133794"/>
                <a:gd name="connsiteX6" fmla="*/ 14668 w 494766"/>
                <a:gd name="connsiteY6" fmla="*/ 112864 h 133794"/>
                <a:gd name="connsiteX7" fmla="*/ 213943 w 494766"/>
                <a:gd name="connsiteY7" fmla="*/ 133794 h 133794"/>
                <a:gd name="connsiteX8" fmla="*/ 494766 w 494766"/>
                <a:gd name="connsiteY8" fmla="*/ 62991 h 133794"/>
                <a:gd name="connsiteX9" fmla="*/ 494639 w 494766"/>
                <a:gd name="connsiteY9" fmla="*/ 61124 h 133794"/>
                <a:gd name="connsiteX10" fmla="*/ 494766 w 494766"/>
                <a:gd name="connsiteY10" fmla="*/ 61124 h 133794"/>
                <a:gd name="connsiteX11" fmla="*/ 494766 w 494766"/>
                <a:gd name="connsiteY11" fmla="*/ 0 h 1337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494766" h="133794">
                  <a:moveTo>
                    <a:pt x="494766" y="0"/>
                  </a:moveTo>
                  <a:cubicBezTo>
                    <a:pt x="482993" y="32575"/>
                    <a:pt x="368960" y="62991"/>
                    <a:pt x="213943" y="62991"/>
                  </a:cubicBezTo>
                  <a:cubicBezTo>
                    <a:pt x="156121" y="62991"/>
                    <a:pt x="104660" y="59080"/>
                    <a:pt x="62001" y="52438"/>
                  </a:cubicBezTo>
                  <a:lnTo>
                    <a:pt x="61950" y="57949"/>
                  </a:lnTo>
                  <a:lnTo>
                    <a:pt x="10667" y="66420"/>
                  </a:lnTo>
                  <a:lnTo>
                    <a:pt x="0" y="91528"/>
                  </a:lnTo>
                  <a:lnTo>
                    <a:pt x="14668" y="112864"/>
                  </a:lnTo>
                  <a:cubicBezTo>
                    <a:pt x="65544" y="125793"/>
                    <a:pt x="136054" y="133794"/>
                    <a:pt x="213943" y="133794"/>
                  </a:cubicBezTo>
                  <a:cubicBezTo>
                    <a:pt x="369049" y="133794"/>
                    <a:pt x="494766" y="102082"/>
                    <a:pt x="494766" y="62991"/>
                  </a:cubicBezTo>
                  <a:cubicBezTo>
                    <a:pt x="494766" y="62357"/>
                    <a:pt x="494703" y="61747"/>
                    <a:pt x="494639" y="61124"/>
                  </a:cubicBezTo>
                  <a:lnTo>
                    <a:pt x="494766" y="61124"/>
                  </a:lnTo>
                  <a:lnTo>
                    <a:pt x="494766" y="0"/>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sp>
          <p:nvSpPr>
            <p:cNvPr id="122" name="Freeform 121"/>
            <p:cNvSpPr/>
            <p:nvPr/>
          </p:nvSpPr>
          <p:spPr>
            <a:xfrm>
              <a:off x="5818303" y="4062007"/>
              <a:ext cx="327160" cy="327101"/>
            </a:xfrm>
            <a:custGeom>
              <a:avLst/>
              <a:gdLst>
                <a:gd name="connsiteX0" fmla="*/ 141770 w 327164"/>
                <a:gd name="connsiteY0" fmla="*/ 326758 h 327101"/>
                <a:gd name="connsiteX1" fmla="*/ 182384 w 327164"/>
                <a:gd name="connsiteY1" fmla="*/ 327101 h 327101"/>
                <a:gd name="connsiteX2" fmla="*/ 191515 w 327164"/>
                <a:gd name="connsiteY2" fmla="*/ 277621 h 327101"/>
                <a:gd name="connsiteX3" fmla="*/ 222668 w 327164"/>
                <a:gd name="connsiteY3" fmla="*/ 265061 h 327101"/>
                <a:gd name="connsiteX4" fmla="*/ 263588 w 327164"/>
                <a:gd name="connsiteY4" fmla="*/ 294335 h 327101"/>
                <a:gd name="connsiteX5" fmla="*/ 292544 w 327164"/>
                <a:gd name="connsiteY5" fmla="*/ 265925 h 327101"/>
                <a:gd name="connsiteX6" fmla="*/ 263994 w 327164"/>
                <a:gd name="connsiteY6" fmla="*/ 224447 h 327101"/>
                <a:gd name="connsiteX7" fmla="*/ 277139 w 327164"/>
                <a:gd name="connsiteY7" fmla="*/ 193522 h 327101"/>
                <a:gd name="connsiteX8" fmla="*/ 326783 w 327164"/>
                <a:gd name="connsiteY8" fmla="*/ 185318 h 327101"/>
                <a:gd name="connsiteX9" fmla="*/ 327164 w 327164"/>
                <a:gd name="connsiteY9" fmla="*/ 144741 h 327101"/>
                <a:gd name="connsiteX10" fmla="*/ 277647 w 327164"/>
                <a:gd name="connsiteY10" fmla="*/ 135610 h 327101"/>
                <a:gd name="connsiteX11" fmla="*/ 265086 w 327164"/>
                <a:gd name="connsiteY11" fmla="*/ 104482 h 327101"/>
                <a:gd name="connsiteX12" fmla="*/ 294385 w 327164"/>
                <a:gd name="connsiteY12" fmla="*/ 63525 h 327101"/>
                <a:gd name="connsiteX13" fmla="*/ 265950 w 327164"/>
                <a:gd name="connsiteY13" fmla="*/ 34569 h 327101"/>
                <a:gd name="connsiteX14" fmla="*/ 224497 w 327164"/>
                <a:gd name="connsiteY14" fmla="*/ 63119 h 327101"/>
                <a:gd name="connsiteX15" fmla="*/ 193611 w 327164"/>
                <a:gd name="connsiteY15" fmla="*/ 49987 h 327101"/>
                <a:gd name="connsiteX16" fmla="*/ 185368 w 327164"/>
                <a:gd name="connsiteY16" fmla="*/ 343 h 327101"/>
                <a:gd name="connsiteX17" fmla="*/ 144767 w 327164"/>
                <a:gd name="connsiteY17" fmla="*/ 0 h 327101"/>
                <a:gd name="connsiteX18" fmla="*/ 135661 w 327164"/>
                <a:gd name="connsiteY18" fmla="*/ 49479 h 327101"/>
                <a:gd name="connsiteX19" fmla="*/ 104507 w 327164"/>
                <a:gd name="connsiteY19" fmla="*/ 62014 h 327101"/>
                <a:gd name="connsiteX20" fmla="*/ 63563 w 327164"/>
                <a:gd name="connsiteY20" fmla="*/ 32753 h 327101"/>
                <a:gd name="connsiteX21" fmla="*/ 34619 w 327164"/>
                <a:gd name="connsiteY21" fmla="*/ 61163 h 327101"/>
                <a:gd name="connsiteX22" fmla="*/ 63169 w 327164"/>
                <a:gd name="connsiteY22" fmla="*/ 102641 h 327101"/>
                <a:gd name="connsiteX23" fmla="*/ 50063 w 327164"/>
                <a:gd name="connsiteY23" fmla="*/ 133540 h 327101"/>
                <a:gd name="connsiteX24" fmla="*/ 355 w 327164"/>
                <a:gd name="connsiteY24" fmla="*/ 141795 h 327101"/>
                <a:gd name="connsiteX25" fmla="*/ 0 w 327164"/>
                <a:gd name="connsiteY25" fmla="*/ 182359 h 327101"/>
                <a:gd name="connsiteX26" fmla="*/ 49529 w 327164"/>
                <a:gd name="connsiteY26" fmla="*/ 191465 h 327101"/>
                <a:gd name="connsiteX27" fmla="*/ 62064 w 327164"/>
                <a:gd name="connsiteY27" fmla="*/ 222593 h 327101"/>
                <a:gd name="connsiteX28" fmla="*/ 32791 w 327164"/>
                <a:gd name="connsiteY28" fmla="*/ 263537 h 327101"/>
                <a:gd name="connsiteX29" fmla="*/ 61201 w 327164"/>
                <a:gd name="connsiteY29" fmla="*/ 292481 h 327101"/>
                <a:gd name="connsiteX30" fmla="*/ 102679 w 327164"/>
                <a:gd name="connsiteY30" fmla="*/ 263956 h 327101"/>
                <a:gd name="connsiteX31" fmla="*/ 133565 w 327164"/>
                <a:gd name="connsiteY31" fmla="*/ 277037 h 327101"/>
                <a:gd name="connsiteX32" fmla="*/ 141770 w 327164"/>
                <a:gd name="connsiteY32" fmla="*/ 326758 h 32710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Lst>
              <a:rect l="l" t="t" r="r" b="b"/>
              <a:pathLst>
                <a:path w="327164" h="327101">
                  <a:moveTo>
                    <a:pt x="141770" y="326758"/>
                  </a:moveTo>
                  <a:lnTo>
                    <a:pt x="182384" y="327101"/>
                  </a:lnTo>
                  <a:lnTo>
                    <a:pt x="191515" y="277621"/>
                  </a:lnTo>
                  <a:lnTo>
                    <a:pt x="222668" y="265061"/>
                  </a:lnTo>
                  <a:lnTo>
                    <a:pt x="263588" y="294335"/>
                  </a:lnTo>
                  <a:lnTo>
                    <a:pt x="292544" y="265925"/>
                  </a:lnTo>
                  <a:lnTo>
                    <a:pt x="263994" y="224447"/>
                  </a:lnTo>
                  <a:lnTo>
                    <a:pt x="277139" y="193522"/>
                  </a:lnTo>
                  <a:lnTo>
                    <a:pt x="326783" y="185318"/>
                  </a:lnTo>
                  <a:lnTo>
                    <a:pt x="327164" y="144741"/>
                  </a:lnTo>
                  <a:lnTo>
                    <a:pt x="277647" y="135610"/>
                  </a:lnTo>
                  <a:lnTo>
                    <a:pt x="265086" y="104482"/>
                  </a:lnTo>
                  <a:lnTo>
                    <a:pt x="294385" y="63525"/>
                  </a:lnTo>
                  <a:lnTo>
                    <a:pt x="265950" y="34569"/>
                  </a:lnTo>
                  <a:lnTo>
                    <a:pt x="224497" y="63119"/>
                  </a:lnTo>
                  <a:lnTo>
                    <a:pt x="193611" y="49987"/>
                  </a:lnTo>
                  <a:lnTo>
                    <a:pt x="185368" y="343"/>
                  </a:lnTo>
                  <a:lnTo>
                    <a:pt x="144767" y="0"/>
                  </a:lnTo>
                  <a:lnTo>
                    <a:pt x="135661" y="49479"/>
                  </a:lnTo>
                  <a:lnTo>
                    <a:pt x="104507" y="62014"/>
                  </a:lnTo>
                  <a:lnTo>
                    <a:pt x="63563" y="32753"/>
                  </a:lnTo>
                  <a:lnTo>
                    <a:pt x="34619" y="61163"/>
                  </a:lnTo>
                  <a:lnTo>
                    <a:pt x="63169" y="102641"/>
                  </a:lnTo>
                  <a:lnTo>
                    <a:pt x="50063" y="133540"/>
                  </a:lnTo>
                  <a:lnTo>
                    <a:pt x="355" y="141795"/>
                  </a:lnTo>
                  <a:lnTo>
                    <a:pt x="0" y="182359"/>
                  </a:lnTo>
                  <a:lnTo>
                    <a:pt x="49529" y="191465"/>
                  </a:lnTo>
                  <a:lnTo>
                    <a:pt x="62064" y="222593"/>
                  </a:lnTo>
                  <a:lnTo>
                    <a:pt x="32791" y="263537"/>
                  </a:lnTo>
                  <a:lnTo>
                    <a:pt x="61201" y="292481"/>
                  </a:lnTo>
                  <a:lnTo>
                    <a:pt x="102679" y="263956"/>
                  </a:lnTo>
                  <a:lnTo>
                    <a:pt x="133565" y="277037"/>
                  </a:lnTo>
                  <a:lnTo>
                    <a:pt x="141770" y="326758"/>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sp>
          <p:nvSpPr>
            <p:cNvPr id="123" name="Freeform 3"/>
            <p:cNvSpPr/>
            <p:nvPr/>
          </p:nvSpPr>
          <p:spPr>
            <a:xfrm>
              <a:off x="5935878" y="4176423"/>
              <a:ext cx="95745" cy="95744"/>
            </a:xfrm>
            <a:custGeom>
              <a:avLst/>
              <a:gdLst>
                <a:gd name="connsiteX0" fmla="*/ 47866 w 95745"/>
                <a:gd name="connsiteY0" fmla="*/ 95745 h 95744"/>
                <a:gd name="connsiteX1" fmla="*/ 0 w 95745"/>
                <a:gd name="connsiteY1" fmla="*/ 47853 h 95744"/>
                <a:gd name="connsiteX2" fmla="*/ 47866 w 95745"/>
                <a:gd name="connsiteY2" fmla="*/ 0 h 95744"/>
                <a:gd name="connsiteX3" fmla="*/ 95745 w 95745"/>
                <a:gd name="connsiteY3" fmla="*/ 47853 h 95744"/>
                <a:gd name="connsiteX4" fmla="*/ 47866 w 95745"/>
                <a:gd name="connsiteY4" fmla="*/ 95745 h 957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5745" h="95744">
                  <a:moveTo>
                    <a:pt x="47866" y="95745"/>
                  </a:moveTo>
                  <a:cubicBezTo>
                    <a:pt x="21425" y="95745"/>
                    <a:pt x="0" y="74307"/>
                    <a:pt x="0" y="47853"/>
                  </a:cubicBezTo>
                  <a:cubicBezTo>
                    <a:pt x="0" y="21412"/>
                    <a:pt x="21425" y="0"/>
                    <a:pt x="47866" y="0"/>
                  </a:cubicBezTo>
                  <a:cubicBezTo>
                    <a:pt x="74307" y="0"/>
                    <a:pt x="95745" y="21412"/>
                    <a:pt x="95745" y="47853"/>
                  </a:cubicBezTo>
                  <a:cubicBezTo>
                    <a:pt x="95745" y="74307"/>
                    <a:pt x="74307" y="95745"/>
                    <a:pt x="47866" y="95745"/>
                  </a:cubicBezTo>
                </a:path>
              </a:pathLst>
            </a:custGeom>
            <a:solidFill>
              <a:schemeClr val="bg2">
                <a:lumMod val="2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grpSp>
        <p:nvGrpSpPr>
          <p:cNvPr id="124" name="Group 123"/>
          <p:cNvGrpSpPr/>
          <p:nvPr/>
        </p:nvGrpSpPr>
        <p:grpSpPr>
          <a:xfrm>
            <a:off x="2464595" y="3246959"/>
            <a:ext cx="4308749" cy="1005841"/>
            <a:chOff x="2373480" y="2150598"/>
            <a:chExt cx="4308749" cy="1005841"/>
          </a:xfrm>
        </p:grpSpPr>
        <p:sp>
          <p:nvSpPr>
            <p:cNvPr id="125" name="Rectangle 124"/>
            <p:cNvSpPr/>
            <p:nvPr/>
          </p:nvSpPr>
          <p:spPr bwMode="gray">
            <a:xfrm>
              <a:off x="2373480" y="2150599"/>
              <a:ext cx="2112264" cy="1005840"/>
            </a:xfrm>
            <a:prstGeom prst="rect">
              <a:avLst/>
            </a:prstGeom>
            <a:solidFill>
              <a:srgbClr val="262626">
                <a:alpha val="79000"/>
              </a:srgbClr>
            </a:solidFill>
            <a:ln w="6350" algn="ctr">
              <a:noFill/>
              <a:miter lim="800000"/>
              <a:headEnd/>
              <a:tailEnd/>
            </a:ln>
          </p:spPr>
          <p:txBody>
            <a:bodyPr lIns="0" tIns="640080" rIns="0" bIns="0" rtlCol="0" anchor="t" anchorCtr="0"/>
            <a:lstStyle/>
            <a:p>
              <a:pPr algn="ctr"/>
              <a:r>
                <a:rPr lang="en-US" sz="1400" b="1" dirty="0">
                  <a:solidFill>
                    <a:srgbClr val="FFFFFF"/>
                  </a:solidFill>
                  <a:cs typeface="Calibri"/>
                </a:rPr>
                <a:t>Applications</a:t>
              </a:r>
            </a:p>
          </p:txBody>
        </p:sp>
        <p:grpSp>
          <p:nvGrpSpPr>
            <p:cNvPr id="126" name="Group 125"/>
            <p:cNvGrpSpPr/>
            <p:nvPr/>
          </p:nvGrpSpPr>
          <p:grpSpPr>
            <a:xfrm>
              <a:off x="3154337" y="2328824"/>
              <a:ext cx="526472" cy="393236"/>
              <a:chOff x="685800" y="5334000"/>
              <a:chExt cx="785769" cy="530061"/>
            </a:xfrm>
          </p:grpSpPr>
          <p:sp>
            <p:nvSpPr>
              <p:cNvPr id="138" name="Freeform 137"/>
              <p:cNvSpPr/>
              <p:nvPr/>
            </p:nvSpPr>
            <p:spPr>
              <a:xfrm>
                <a:off x="1080247" y="5430540"/>
                <a:ext cx="316458" cy="199428"/>
              </a:xfrm>
              <a:custGeom>
                <a:avLst/>
                <a:gdLst>
                  <a:gd name="connsiteX0" fmla="*/ 316344 w 316458"/>
                  <a:gd name="connsiteY0" fmla="*/ 0 h 199428"/>
                  <a:gd name="connsiteX1" fmla="*/ 210972 w 316458"/>
                  <a:gd name="connsiteY1" fmla="*/ 45389 h 199428"/>
                  <a:gd name="connsiteX2" fmla="*/ 210972 w 316458"/>
                  <a:gd name="connsiteY2" fmla="*/ 0 h 199428"/>
                  <a:gd name="connsiteX3" fmla="*/ 210845 w 316458"/>
                  <a:gd name="connsiteY3" fmla="*/ 0 h 199428"/>
                  <a:gd name="connsiteX4" fmla="*/ 105486 w 316458"/>
                  <a:gd name="connsiteY4" fmla="*/ 45389 h 199428"/>
                  <a:gd name="connsiteX5" fmla="*/ 105486 w 316458"/>
                  <a:gd name="connsiteY5" fmla="*/ 0 h 199428"/>
                  <a:gd name="connsiteX6" fmla="*/ 105371 w 316458"/>
                  <a:gd name="connsiteY6" fmla="*/ 0 h 199428"/>
                  <a:gd name="connsiteX7" fmla="*/ 0 w 316458"/>
                  <a:gd name="connsiteY7" fmla="*/ 45389 h 199428"/>
                  <a:gd name="connsiteX8" fmla="*/ 0 w 316458"/>
                  <a:gd name="connsiteY8" fmla="*/ 199428 h 199428"/>
                  <a:gd name="connsiteX9" fmla="*/ 316458 w 316458"/>
                  <a:gd name="connsiteY9" fmla="*/ 199428 h 199428"/>
                  <a:gd name="connsiteX10" fmla="*/ 316458 w 316458"/>
                  <a:gd name="connsiteY10" fmla="*/ 45389 h 199428"/>
                  <a:gd name="connsiteX11" fmla="*/ 316458 w 316458"/>
                  <a:gd name="connsiteY11" fmla="*/ 0 h 199428"/>
                  <a:gd name="connsiteX12" fmla="*/ 316344 w 316458"/>
                  <a:gd name="connsiteY12" fmla="*/ 0 h 1994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316458" h="199428">
                    <a:moveTo>
                      <a:pt x="316344" y="0"/>
                    </a:moveTo>
                    <a:lnTo>
                      <a:pt x="210972" y="45389"/>
                    </a:lnTo>
                    <a:lnTo>
                      <a:pt x="210972" y="0"/>
                    </a:lnTo>
                    <a:lnTo>
                      <a:pt x="210845" y="0"/>
                    </a:lnTo>
                    <a:lnTo>
                      <a:pt x="105486" y="45389"/>
                    </a:lnTo>
                    <a:lnTo>
                      <a:pt x="105486" y="0"/>
                    </a:lnTo>
                    <a:lnTo>
                      <a:pt x="105371" y="0"/>
                    </a:lnTo>
                    <a:lnTo>
                      <a:pt x="0" y="45389"/>
                    </a:lnTo>
                    <a:lnTo>
                      <a:pt x="0" y="199428"/>
                    </a:lnTo>
                    <a:lnTo>
                      <a:pt x="316458" y="199428"/>
                    </a:lnTo>
                    <a:lnTo>
                      <a:pt x="316458" y="45389"/>
                    </a:lnTo>
                    <a:lnTo>
                      <a:pt x="316458" y="0"/>
                    </a:lnTo>
                    <a:lnTo>
                      <a:pt x="316344" y="0"/>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9" name="Freeform 3"/>
              <p:cNvSpPr/>
              <p:nvPr/>
            </p:nvSpPr>
            <p:spPr>
              <a:xfrm>
                <a:off x="692213" y="5665370"/>
                <a:ext cx="270040" cy="198691"/>
              </a:xfrm>
              <a:custGeom>
                <a:avLst/>
                <a:gdLst>
                  <a:gd name="connsiteX0" fmla="*/ 72935 w 270040"/>
                  <a:gd name="connsiteY0" fmla="*/ 98805 h 198691"/>
                  <a:gd name="connsiteX1" fmla="*/ 787 w 270040"/>
                  <a:gd name="connsiteY1" fmla="*/ 0 h 198691"/>
                  <a:gd name="connsiteX2" fmla="*/ 197904 w 270040"/>
                  <a:gd name="connsiteY2" fmla="*/ 0 h 198691"/>
                  <a:gd name="connsiteX3" fmla="*/ 270040 w 270040"/>
                  <a:gd name="connsiteY3" fmla="*/ 98805 h 198691"/>
                  <a:gd name="connsiteX4" fmla="*/ 197116 w 270040"/>
                  <a:gd name="connsiteY4" fmla="*/ 198691 h 198691"/>
                  <a:gd name="connsiteX5" fmla="*/ 0 w 270040"/>
                  <a:gd name="connsiteY5" fmla="*/ 198691 h 198691"/>
                  <a:gd name="connsiteX6" fmla="*/ 72935 w 270040"/>
                  <a:gd name="connsiteY6" fmla="*/ 98805 h 19869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0040" h="198691">
                    <a:moveTo>
                      <a:pt x="72935" y="98805"/>
                    </a:moveTo>
                    <a:lnTo>
                      <a:pt x="787" y="0"/>
                    </a:lnTo>
                    <a:lnTo>
                      <a:pt x="197904" y="0"/>
                    </a:lnTo>
                    <a:lnTo>
                      <a:pt x="270040" y="98805"/>
                    </a:lnTo>
                    <a:lnTo>
                      <a:pt x="197116" y="198691"/>
                    </a:lnTo>
                    <a:lnTo>
                      <a:pt x="0" y="198691"/>
                    </a:lnTo>
                    <a:lnTo>
                      <a:pt x="72935" y="98805"/>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0" name="Freeform 3"/>
              <p:cNvSpPr/>
              <p:nvPr/>
            </p:nvSpPr>
            <p:spPr>
              <a:xfrm>
                <a:off x="1201542" y="5665370"/>
                <a:ext cx="270027" cy="198691"/>
              </a:xfrm>
              <a:custGeom>
                <a:avLst/>
                <a:gdLst>
                  <a:gd name="connsiteX0" fmla="*/ 72923 w 270027"/>
                  <a:gd name="connsiteY0" fmla="*/ 98805 h 198691"/>
                  <a:gd name="connsiteX1" fmla="*/ 761 w 270027"/>
                  <a:gd name="connsiteY1" fmla="*/ 0 h 198691"/>
                  <a:gd name="connsiteX2" fmla="*/ 197866 w 270027"/>
                  <a:gd name="connsiteY2" fmla="*/ 0 h 198691"/>
                  <a:gd name="connsiteX3" fmla="*/ 270027 w 270027"/>
                  <a:gd name="connsiteY3" fmla="*/ 98805 h 198691"/>
                  <a:gd name="connsiteX4" fmla="*/ 197091 w 270027"/>
                  <a:gd name="connsiteY4" fmla="*/ 198691 h 198691"/>
                  <a:gd name="connsiteX5" fmla="*/ 0 w 270027"/>
                  <a:gd name="connsiteY5" fmla="*/ 198691 h 198691"/>
                  <a:gd name="connsiteX6" fmla="*/ 72923 w 270027"/>
                  <a:gd name="connsiteY6" fmla="*/ 98805 h 19869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0027" h="198691">
                    <a:moveTo>
                      <a:pt x="72923" y="98805"/>
                    </a:moveTo>
                    <a:lnTo>
                      <a:pt x="761" y="0"/>
                    </a:lnTo>
                    <a:lnTo>
                      <a:pt x="197866" y="0"/>
                    </a:lnTo>
                    <a:lnTo>
                      <a:pt x="270027" y="98805"/>
                    </a:lnTo>
                    <a:lnTo>
                      <a:pt x="197091" y="198691"/>
                    </a:lnTo>
                    <a:lnTo>
                      <a:pt x="0" y="198691"/>
                    </a:lnTo>
                    <a:lnTo>
                      <a:pt x="72923" y="98805"/>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1" name="Freeform 3"/>
              <p:cNvSpPr/>
              <p:nvPr/>
            </p:nvSpPr>
            <p:spPr>
              <a:xfrm>
                <a:off x="946871" y="5665370"/>
                <a:ext cx="270040" cy="198691"/>
              </a:xfrm>
              <a:custGeom>
                <a:avLst/>
                <a:gdLst>
                  <a:gd name="connsiteX0" fmla="*/ 72923 w 270040"/>
                  <a:gd name="connsiteY0" fmla="*/ 98805 h 198691"/>
                  <a:gd name="connsiteX1" fmla="*/ 787 w 270040"/>
                  <a:gd name="connsiteY1" fmla="*/ 0 h 198691"/>
                  <a:gd name="connsiteX2" fmla="*/ 197891 w 270040"/>
                  <a:gd name="connsiteY2" fmla="*/ 0 h 198691"/>
                  <a:gd name="connsiteX3" fmla="*/ 270040 w 270040"/>
                  <a:gd name="connsiteY3" fmla="*/ 98805 h 198691"/>
                  <a:gd name="connsiteX4" fmla="*/ 197116 w 270040"/>
                  <a:gd name="connsiteY4" fmla="*/ 198691 h 198691"/>
                  <a:gd name="connsiteX5" fmla="*/ 0 w 270040"/>
                  <a:gd name="connsiteY5" fmla="*/ 198691 h 198691"/>
                  <a:gd name="connsiteX6" fmla="*/ 72923 w 270040"/>
                  <a:gd name="connsiteY6" fmla="*/ 98805 h 19869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0040" h="198691">
                    <a:moveTo>
                      <a:pt x="72923" y="98805"/>
                    </a:moveTo>
                    <a:lnTo>
                      <a:pt x="787" y="0"/>
                    </a:lnTo>
                    <a:lnTo>
                      <a:pt x="197891" y="0"/>
                    </a:lnTo>
                    <a:lnTo>
                      <a:pt x="270040" y="98805"/>
                    </a:lnTo>
                    <a:lnTo>
                      <a:pt x="197116" y="198691"/>
                    </a:lnTo>
                    <a:lnTo>
                      <a:pt x="0" y="198691"/>
                    </a:lnTo>
                    <a:lnTo>
                      <a:pt x="72923" y="98805"/>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2" name="Freeform 3"/>
              <p:cNvSpPr/>
              <p:nvPr/>
            </p:nvSpPr>
            <p:spPr>
              <a:xfrm>
                <a:off x="685800" y="5334000"/>
                <a:ext cx="352475" cy="295973"/>
              </a:xfrm>
              <a:custGeom>
                <a:avLst/>
                <a:gdLst>
                  <a:gd name="connsiteX0" fmla="*/ 0 w 352475"/>
                  <a:gd name="connsiteY0" fmla="*/ 0 h 295973"/>
                  <a:gd name="connsiteX1" fmla="*/ 0 w 352475"/>
                  <a:gd name="connsiteY1" fmla="*/ 295973 h 295973"/>
                  <a:gd name="connsiteX2" fmla="*/ 133896 w 352475"/>
                  <a:gd name="connsiteY2" fmla="*/ 295973 h 295973"/>
                  <a:gd name="connsiteX3" fmla="*/ 133896 w 352475"/>
                  <a:gd name="connsiteY3" fmla="*/ 250418 h 295973"/>
                  <a:gd name="connsiteX4" fmla="*/ 220205 w 352475"/>
                  <a:gd name="connsiteY4" fmla="*/ 250418 h 295973"/>
                  <a:gd name="connsiteX5" fmla="*/ 220205 w 352475"/>
                  <a:gd name="connsiteY5" fmla="*/ 295973 h 295973"/>
                  <a:gd name="connsiteX6" fmla="*/ 352475 w 352475"/>
                  <a:gd name="connsiteY6" fmla="*/ 295973 h 295973"/>
                  <a:gd name="connsiteX7" fmla="*/ 352475 w 352475"/>
                  <a:gd name="connsiteY7" fmla="*/ 0 h 295973"/>
                  <a:gd name="connsiteX8" fmla="*/ 0 w 352475"/>
                  <a:gd name="connsiteY8" fmla="*/ 0 h 29597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52475" h="295973">
                    <a:moveTo>
                      <a:pt x="0" y="0"/>
                    </a:moveTo>
                    <a:lnTo>
                      <a:pt x="0" y="295973"/>
                    </a:lnTo>
                    <a:lnTo>
                      <a:pt x="133896" y="295973"/>
                    </a:lnTo>
                    <a:lnTo>
                      <a:pt x="133896" y="250418"/>
                    </a:lnTo>
                    <a:lnTo>
                      <a:pt x="220205" y="250418"/>
                    </a:lnTo>
                    <a:lnTo>
                      <a:pt x="220205" y="295973"/>
                    </a:lnTo>
                    <a:lnTo>
                      <a:pt x="352475" y="295973"/>
                    </a:lnTo>
                    <a:lnTo>
                      <a:pt x="352475" y="0"/>
                    </a:lnTo>
                    <a:lnTo>
                      <a:pt x="0" y="0"/>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143" name="Group 40"/>
              <p:cNvGrpSpPr/>
              <p:nvPr/>
            </p:nvGrpSpPr>
            <p:grpSpPr>
              <a:xfrm>
                <a:off x="710755" y="5381464"/>
                <a:ext cx="302590" cy="234544"/>
                <a:chOff x="4660455" y="3179749"/>
                <a:chExt cx="302590" cy="234544"/>
              </a:xfrm>
              <a:solidFill>
                <a:schemeClr val="bg1"/>
              </a:solidFill>
            </p:grpSpPr>
            <p:sp>
              <p:nvSpPr>
                <p:cNvPr id="187" name="Freeform 3"/>
                <p:cNvSpPr/>
                <p:nvPr/>
              </p:nvSpPr>
              <p:spPr>
                <a:xfrm>
                  <a:off x="4660455" y="3382645"/>
                  <a:ext cx="31661" cy="31648"/>
                </a:xfrm>
                <a:custGeom>
                  <a:avLst/>
                  <a:gdLst>
                    <a:gd name="connsiteX0" fmla="*/ 31661 w 31661"/>
                    <a:gd name="connsiteY0" fmla="*/ 31648 h 31648"/>
                    <a:gd name="connsiteX1" fmla="*/ 0 w 31661"/>
                    <a:gd name="connsiteY1" fmla="*/ 31648 h 31648"/>
                    <a:gd name="connsiteX2" fmla="*/ 0 w 31661"/>
                    <a:gd name="connsiteY2" fmla="*/ 0 h 31648"/>
                    <a:gd name="connsiteX3" fmla="*/ 31661 w 31661"/>
                    <a:gd name="connsiteY3" fmla="*/ 0 h 31648"/>
                    <a:gd name="connsiteX4" fmla="*/ 31661 w 31661"/>
                    <a:gd name="connsiteY4" fmla="*/ 31648 h 316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48">
                      <a:moveTo>
                        <a:pt x="31661" y="31648"/>
                      </a:moveTo>
                      <a:lnTo>
                        <a:pt x="0" y="31648"/>
                      </a:lnTo>
                      <a:lnTo>
                        <a:pt x="0" y="0"/>
                      </a:lnTo>
                      <a:lnTo>
                        <a:pt x="31661" y="0"/>
                      </a:lnTo>
                      <a:lnTo>
                        <a:pt x="31661" y="31648"/>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8" name="Freeform 3"/>
                <p:cNvSpPr/>
                <p:nvPr/>
              </p:nvSpPr>
              <p:spPr>
                <a:xfrm>
                  <a:off x="4660455" y="3331845"/>
                  <a:ext cx="31661" cy="31648"/>
                </a:xfrm>
                <a:custGeom>
                  <a:avLst/>
                  <a:gdLst>
                    <a:gd name="connsiteX0" fmla="*/ 31661 w 31661"/>
                    <a:gd name="connsiteY0" fmla="*/ 31648 h 31648"/>
                    <a:gd name="connsiteX1" fmla="*/ 0 w 31661"/>
                    <a:gd name="connsiteY1" fmla="*/ 31648 h 31648"/>
                    <a:gd name="connsiteX2" fmla="*/ 0 w 31661"/>
                    <a:gd name="connsiteY2" fmla="*/ 0 h 31648"/>
                    <a:gd name="connsiteX3" fmla="*/ 31661 w 31661"/>
                    <a:gd name="connsiteY3" fmla="*/ 0 h 31648"/>
                    <a:gd name="connsiteX4" fmla="*/ 31661 w 31661"/>
                    <a:gd name="connsiteY4" fmla="*/ 31648 h 316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48">
                      <a:moveTo>
                        <a:pt x="31661" y="31648"/>
                      </a:moveTo>
                      <a:lnTo>
                        <a:pt x="0" y="31648"/>
                      </a:lnTo>
                      <a:lnTo>
                        <a:pt x="0" y="0"/>
                      </a:lnTo>
                      <a:lnTo>
                        <a:pt x="31661" y="0"/>
                      </a:lnTo>
                      <a:lnTo>
                        <a:pt x="31661" y="31648"/>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9" name="Freeform 3"/>
                <p:cNvSpPr/>
                <p:nvPr/>
              </p:nvSpPr>
              <p:spPr>
                <a:xfrm>
                  <a:off x="4660455" y="3281184"/>
                  <a:ext cx="31661" cy="31610"/>
                </a:xfrm>
                <a:custGeom>
                  <a:avLst/>
                  <a:gdLst>
                    <a:gd name="connsiteX0" fmla="*/ 31661 w 31661"/>
                    <a:gd name="connsiteY0" fmla="*/ 31610 h 31610"/>
                    <a:gd name="connsiteX1" fmla="*/ 0 w 31661"/>
                    <a:gd name="connsiteY1" fmla="*/ 31610 h 31610"/>
                    <a:gd name="connsiteX2" fmla="*/ 0 w 31661"/>
                    <a:gd name="connsiteY2" fmla="*/ 0 h 31610"/>
                    <a:gd name="connsiteX3" fmla="*/ 31661 w 31661"/>
                    <a:gd name="connsiteY3" fmla="*/ 0 h 31610"/>
                    <a:gd name="connsiteX4" fmla="*/ 31661 w 31661"/>
                    <a:gd name="connsiteY4" fmla="*/ 31610 h 316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10">
                      <a:moveTo>
                        <a:pt x="31661" y="31610"/>
                      </a:moveTo>
                      <a:lnTo>
                        <a:pt x="0" y="31610"/>
                      </a:lnTo>
                      <a:lnTo>
                        <a:pt x="0" y="0"/>
                      </a:lnTo>
                      <a:lnTo>
                        <a:pt x="31661" y="0"/>
                      </a:lnTo>
                      <a:lnTo>
                        <a:pt x="31661" y="31610"/>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0" name="Freeform 3"/>
                <p:cNvSpPr/>
                <p:nvPr/>
              </p:nvSpPr>
              <p:spPr>
                <a:xfrm>
                  <a:off x="4660455" y="3230372"/>
                  <a:ext cx="31661" cy="31686"/>
                </a:xfrm>
                <a:custGeom>
                  <a:avLst/>
                  <a:gdLst>
                    <a:gd name="connsiteX0" fmla="*/ 31661 w 31661"/>
                    <a:gd name="connsiteY0" fmla="*/ 31686 h 31686"/>
                    <a:gd name="connsiteX1" fmla="*/ 0 w 31661"/>
                    <a:gd name="connsiteY1" fmla="*/ 31686 h 31686"/>
                    <a:gd name="connsiteX2" fmla="*/ 0 w 31661"/>
                    <a:gd name="connsiteY2" fmla="*/ 0 h 31686"/>
                    <a:gd name="connsiteX3" fmla="*/ 31661 w 31661"/>
                    <a:gd name="connsiteY3" fmla="*/ 0 h 31686"/>
                    <a:gd name="connsiteX4" fmla="*/ 31661 w 31661"/>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86">
                      <a:moveTo>
                        <a:pt x="31661" y="31686"/>
                      </a:moveTo>
                      <a:lnTo>
                        <a:pt x="0" y="31686"/>
                      </a:lnTo>
                      <a:lnTo>
                        <a:pt x="0" y="0"/>
                      </a:lnTo>
                      <a:lnTo>
                        <a:pt x="31661" y="0"/>
                      </a:lnTo>
                      <a:lnTo>
                        <a:pt x="31661"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1" name="Freeform 3"/>
                <p:cNvSpPr/>
                <p:nvPr/>
              </p:nvSpPr>
              <p:spPr>
                <a:xfrm>
                  <a:off x="4660455" y="3179749"/>
                  <a:ext cx="31661" cy="31686"/>
                </a:xfrm>
                <a:custGeom>
                  <a:avLst/>
                  <a:gdLst>
                    <a:gd name="connsiteX0" fmla="*/ 31661 w 31661"/>
                    <a:gd name="connsiteY0" fmla="*/ 31686 h 31686"/>
                    <a:gd name="connsiteX1" fmla="*/ 0 w 31661"/>
                    <a:gd name="connsiteY1" fmla="*/ 31686 h 31686"/>
                    <a:gd name="connsiteX2" fmla="*/ 0 w 31661"/>
                    <a:gd name="connsiteY2" fmla="*/ 0 h 31686"/>
                    <a:gd name="connsiteX3" fmla="*/ 31661 w 31661"/>
                    <a:gd name="connsiteY3" fmla="*/ 0 h 31686"/>
                    <a:gd name="connsiteX4" fmla="*/ 31661 w 31661"/>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86">
                      <a:moveTo>
                        <a:pt x="31661" y="31686"/>
                      </a:moveTo>
                      <a:lnTo>
                        <a:pt x="0" y="31686"/>
                      </a:lnTo>
                      <a:lnTo>
                        <a:pt x="0" y="0"/>
                      </a:lnTo>
                      <a:lnTo>
                        <a:pt x="31661" y="0"/>
                      </a:lnTo>
                      <a:lnTo>
                        <a:pt x="31661"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2" name="Freeform 3"/>
                <p:cNvSpPr/>
                <p:nvPr/>
              </p:nvSpPr>
              <p:spPr>
                <a:xfrm>
                  <a:off x="4714430" y="3382645"/>
                  <a:ext cx="31648" cy="31648"/>
                </a:xfrm>
                <a:custGeom>
                  <a:avLst/>
                  <a:gdLst>
                    <a:gd name="connsiteX0" fmla="*/ 31648 w 31648"/>
                    <a:gd name="connsiteY0" fmla="*/ 31648 h 31648"/>
                    <a:gd name="connsiteX1" fmla="*/ 0 w 31648"/>
                    <a:gd name="connsiteY1" fmla="*/ 31648 h 31648"/>
                    <a:gd name="connsiteX2" fmla="*/ 0 w 31648"/>
                    <a:gd name="connsiteY2" fmla="*/ 0 h 31648"/>
                    <a:gd name="connsiteX3" fmla="*/ 31648 w 31648"/>
                    <a:gd name="connsiteY3" fmla="*/ 0 h 31648"/>
                    <a:gd name="connsiteX4" fmla="*/ 31648 w 31648"/>
                    <a:gd name="connsiteY4" fmla="*/ 31648 h 316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48">
                      <a:moveTo>
                        <a:pt x="31648" y="31648"/>
                      </a:moveTo>
                      <a:lnTo>
                        <a:pt x="0" y="31648"/>
                      </a:lnTo>
                      <a:lnTo>
                        <a:pt x="0" y="0"/>
                      </a:lnTo>
                      <a:lnTo>
                        <a:pt x="31648" y="0"/>
                      </a:lnTo>
                      <a:lnTo>
                        <a:pt x="31648" y="31648"/>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3" name="Freeform 3"/>
                <p:cNvSpPr/>
                <p:nvPr/>
              </p:nvSpPr>
              <p:spPr>
                <a:xfrm>
                  <a:off x="4714430" y="3331845"/>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4" name="Freeform 3"/>
                <p:cNvSpPr/>
                <p:nvPr/>
              </p:nvSpPr>
              <p:spPr>
                <a:xfrm>
                  <a:off x="4714430" y="3281184"/>
                  <a:ext cx="31648" cy="31610"/>
                </a:xfrm>
                <a:custGeom>
                  <a:avLst/>
                  <a:gdLst>
                    <a:gd name="connsiteX0" fmla="*/ 31648 w 31648"/>
                    <a:gd name="connsiteY0" fmla="*/ 31610 h 31610"/>
                    <a:gd name="connsiteX1" fmla="*/ 0 w 31648"/>
                    <a:gd name="connsiteY1" fmla="*/ 31610 h 31610"/>
                    <a:gd name="connsiteX2" fmla="*/ 0 w 31648"/>
                    <a:gd name="connsiteY2" fmla="*/ 0 h 31610"/>
                    <a:gd name="connsiteX3" fmla="*/ 31648 w 31648"/>
                    <a:gd name="connsiteY3" fmla="*/ 0 h 31610"/>
                    <a:gd name="connsiteX4" fmla="*/ 31648 w 31648"/>
                    <a:gd name="connsiteY4" fmla="*/ 31610 h 316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10">
                      <a:moveTo>
                        <a:pt x="31648" y="31610"/>
                      </a:moveTo>
                      <a:lnTo>
                        <a:pt x="0" y="31610"/>
                      </a:lnTo>
                      <a:lnTo>
                        <a:pt x="0" y="0"/>
                      </a:lnTo>
                      <a:lnTo>
                        <a:pt x="31648" y="0"/>
                      </a:lnTo>
                      <a:lnTo>
                        <a:pt x="31648" y="31610"/>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5" name="Freeform 3"/>
                <p:cNvSpPr/>
                <p:nvPr/>
              </p:nvSpPr>
              <p:spPr>
                <a:xfrm>
                  <a:off x="4714430" y="3230372"/>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6" name="Freeform 3"/>
                <p:cNvSpPr/>
                <p:nvPr/>
              </p:nvSpPr>
              <p:spPr>
                <a:xfrm>
                  <a:off x="4714430" y="3179749"/>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7" name="Freeform 3"/>
                <p:cNvSpPr/>
                <p:nvPr/>
              </p:nvSpPr>
              <p:spPr>
                <a:xfrm>
                  <a:off x="4768405" y="3331845"/>
                  <a:ext cx="31496" cy="31686"/>
                </a:xfrm>
                <a:custGeom>
                  <a:avLst/>
                  <a:gdLst>
                    <a:gd name="connsiteX0" fmla="*/ 31496 w 31496"/>
                    <a:gd name="connsiteY0" fmla="*/ 31686 h 31686"/>
                    <a:gd name="connsiteX1" fmla="*/ 0 w 31496"/>
                    <a:gd name="connsiteY1" fmla="*/ 31686 h 31686"/>
                    <a:gd name="connsiteX2" fmla="*/ 0 w 31496"/>
                    <a:gd name="connsiteY2" fmla="*/ 0 h 31686"/>
                    <a:gd name="connsiteX3" fmla="*/ 31496 w 31496"/>
                    <a:gd name="connsiteY3" fmla="*/ 0 h 31686"/>
                    <a:gd name="connsiteX4" fmla="*/ 31496 w 31496"/>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496" h="31686">
                      <a:moveTo>
                        <a:pt x="31496" y="31686"/>
                      </a:moveTo>
                      <a:lnTo>
                        <a:pt x="0" y="31686"/>
                      </a:lnTo>
                      <a:lnTo>
                        <a:pt x="0" y="0"/>
                      </a:lnTo>
                      <a:lnTo>
                        <a:pt x="31496" y="0"/>
                      </a:lnTo>
                      <a:lnTo>
                        <a:pt x="31496"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8" name="Freeform 3"/>
                <p:cNvSpPr/>
                <p:nvPr/>
              </p:nvSpPr>
              <p:spPr>
                <a:xfrm>
                  <a:off x="4768405" y="3281184"/>
                  <a:ext cx="31496" cy="31610"/>
                </a:xfrm>
                <a:custGeom>
                  <a:avLst/>
                  <a:gdLst>
                    <a:gd name="connsiteX0" fmla="*/ 31496 w 31496"/>
                    <a:gd name="connsiteY0" fmla="*/ 31610 h 31610"/>
                    <a:gd name="connsiteX1" fmla="*/ 0 w 31496"/>
                    <a:gd name="connsiteY1" fmla="*/ 31610 h 31610"/>
                    <a:gd name="connsiteX2" fmla="*/ 0 w 31496"/>
                    <a:gd name="connsiteY2" fmla="*/ 0 h 31610"/>
                    <a:gd name="connsiteX3" fmla="*/ 31496 w 31496"/>
                    <a:gd name="connsiteY3" fmla="*/ 0 h 31610"/>
                    <a:gd name="connsiteX4" fmla="*/ 31496 w 31496"/>
                    <a:gd name="connsiteY4" fmla="*/ 31610 h 316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496" h="31610">
                      <a:moveTo>
                        <a:pt x="31496" y="31610"/>
                      </a:moveTo>
                      <a:lnTo>
                        <a:pt x="0" y="31610"/>
                      </a:lnTo>
                      <a:lnTo>
                        <a:pt x="0" y="0"/>
                      </a:lnTo>
                      <a:lnTo>
                        <a:pt x="31496" y="0"/>
                      </a:lnTo>
                      <a:lnTo>
                        <a:pt x="31496" y="31610"/>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9" name="Freeform 3"/>
                <p:cNvSpPr/>
                <p:nvPr/>
              </p:nvSpPr>
              <p:spPr>
                <a:xfrm>
                  <a:off x="4768408" y="3230374"/>
                  <a:ext cx="31572" cy="31686"/>
                </a:xfrm>
                <a:custGeom>
                  <a:avLst/>
                  <a:gdLst>
                    <a:gd name="connsiteX0" fmla="*/ 31572 w 31572"/>
                    <a:gd name="connsiteY0" fmla="*/ 1689 h 31686"/>
                    <a:gd name="connsiteX1" fmla="*/ 31572 w 31572"/>
                    <a:gd name="connsiteY1" fmla="*/ 31686 h 31686"/>
                    <a:gd name="connsiteX2" fmla="*/ 0 w 31572"/>
                    <a:gd name="connsiteY2" fmla="*/ 31686 h 31686"/>
                    <a:gd name="connsiteX3" fmla="*/ 0 w 31572"/>
                    <a:gd name="connsiteY3" fmla="*/ 0 h 31686"/>
                    <a:gd name="connsiteX4" fmla="*/ 31572 w 31572"/>
                    <a:gd name="connsiteY4" fmla="*/ 0 h 31686"/>
                    <a:gd name="connsiteX5" fmla="*/ 31572 w 31572"/>
                    <a:gd name="connsiteY5" fmla="*/ 1689 h 31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1572" h="31686">
                      <a:moveTo>
                        <a:pt x="31572" y="1689"/>
                      </a:moveTo>
                      <a:lnTo>
                        <a:pt x="31572" y="31686"/>
                      </a:lnTo>
                      <a:lnTo>
                        <a:pt x="0" y="31686"/>
                      </a:lnTo>
                      <a:lnTo>
                        <a:pt x="0" y="0"/>
                      </a:lnTo>
                      <a:lnTo>
                        <a:pt x="31572" y="0"/>
                      </a:lnTo>
                      <a:lnTo>
                        <a:pt x="31572" y="1689"/>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0" name="Freeform 3"/>
                <p:cNvSpPr/>
                <p:nvPr/>
              </p:nvSpPr>
              <p:spPr>
                <a:xfrm>
                  <a:off x="4768418" y="3179749"/>
                  <a:ext cx="31661" cy="31686"/>
                </a:xfrm>
                <a:custGeom>
                  <a:avLst/>
                  <a:gdLst>
                    <a:gd name="connsiteX0" fmla="*/ 31661 w 31661"/>
                    <a:gd name="connsiteY0" fmla="*/ 31686 h 31686"/>
                    <a:gd name="connsiteX1" fmla="*/ 0 w 31661"/>
                    <a:gd name="connsiteY1" fmla="*/ 31686 h 31686"/>
                    <a:gd name="connsiteX2" fmla="*/ 0 w 31661"/>
                    <a:gd name="connsiteY2" fmla="*/ 0 h 31686"/>
                    <a:gd name="connsiteX3" fmla="*/ 31661 w 31661"/>
                    <a:gd name="connsiteY3" fmla="*/ 0 h 31686"/>
                    <a:gd name="connsiteX4" fmla="*/ 31661 w 31661"/>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86">
                      <a:moveTo>
                        <a:pt x="31661" y="31686"/>
                      </a:moveTo>
                      <a:lnTo>
                        <a:pt x="0" y="31686"/>
                      </a:lnTo>
                      <a:lnTo>
                        <a:pt x="0" y="0"/>
                      </a:lnTo>
                      <a:lnTo>
                        <a:pt x="31661" y="0"/>
                      </a:lnTo>
                      <a:lnTo>
                        <a:pt x="31661"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1" name="Freeform 3"/>
                <p:cNvSpPr/>
                <p:nvPr/>
              </p:nvSpPr>
              <p:spPr>
                <a:xfrm>
                  <a:off x="4823574" y="3331895"/>
                  <a:ext cx="31496" cy="31673"/>
                </a:xfrm>
                <a:custGeom>
                  <a:avLst/>
                  <a:gdLst>
                    <a:gd name="connsiteX0" fmla="*/ 31496 w 31496"/>
                    <a:gd name="connsiteY0" fmla="*/ 31673 h 31673"/>
                    <a:gd name="connsiteX1" fmla="*/ 0 w 31496"/>
                    <a:gd name="connsiteY1" fmla="*/ 31673 h 31673"/>
                    <a:gd name="connsiteX2" fmla="*/ 0 w 31496"/>
                    <a:gd name="connsiteY2" fmla="*/ 0 h 31673"/>
                    <a:gd name="connsiteX3" fmla="*/ 31496 w 31496"/>
                    <a:gd name="connsiteY3" fmla="*/ 0 h 31673"/>
                    <a:gd name="connsiteX4" fmla="*/ 31496 w 31496"/>
                    <a:gd name="connsiteY4" fmla="*/ 31673 h 316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496" h="31673">
                      <a:moveTo>
                        <a:pt x="31496" y="31673"/>
                      </a:moveTo>
                      <a:lnTo>
                        <a:pt x="0" y="31673"/>
                      </a:lnTo>
                      <a:lnTo>
                        <a:pt x="0" y="0"/>
                      </a:lnTo>
                      <a:lnTo>
                        <a:pt x="31496" y="0"/>
                      </a:lnTo>
                      <a:lnTo>
                        <a:pt x="31496" y="31673"/>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2" name="Freeform 3"/>
                <p:cNvSpPr/>
                <p:nvPr/>
              </p:nvSpPr>
              <p:spPr>
                <a:xfrm>
                  <a:off x="4823574" y="3281171"/>
                  <a:ext cx="31496" cy="31674"/>
                </a:xfrm>
                <a:custGeom>
                  <a:avLst/>
                  <a:gdLst>
                    <a:gd name="connsiteX0" fmla="*/ 31496 w 31496"/>
                    <a:gd name="connsiteY0" fmla="*/ 31674 h 31674"/>
                    <a:gd name="connsiteX1" fmla="*/ 0 w 31496"/>
                    <a:gd name="connsiteY1" fmla="*/ 31674 h 31674"/>
                    <a:gd name="connsiteX2" fmla="*/ 0 w 31496"/>
                    <a:gd name="connsiteY2" fmla="*/ 0 h 31674"/>
                    <a:gd name="connsiteX3" fmla="*/ 31496 w 31496"/>
                    <a:gd name="connsiteY3" fmla="*/ 0 h 31674"/>
                    <a:gd name="connsiteX4" fmla="*/ 31496 w 31496"/>
                    <a:gd name="connsiteY4" fmla="*/ 31674 h 3167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496" h="31674">
                      <a:moveTo>
                        <a:pt x="31496" y="31674"/>
                      </a:moveTo>
                      <a:lnTo>
                        <a:pt x="0" y="31674"/>
                      </a:lnTo>
                      <a:lnTo>
                        <a:pt x="0" y="0"/>
                      </a:lnTo>
                      <a:lnTo>
                        <a:pt x="31496" y="0"/>
                      </a:lnTo>
                      <a:lnTo>
                        <a:pt x="31496" y="31674"/>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3" name="Freeform 3"/>
                <p:cNvSpPr/>
                <p:nvPr/>
              </p:nvSpPr>
              <p:spPr>
                <a:xfrm>
                  <a:off x="4823587" y="3230372"/>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4" name="Freeform 3"/>
                <p:cNvSpPr/>
                <p:nvPr/>
              </p:nvSpPr>
              <p:spPr>
                <a:xfrm>
                  <a:off x="4823587" y="3179749"/>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5" name="Freeform 3"/>
                <p:cNvSpPr/>
                <p:nvPr/>
              </p:nvSpPr>
              <p:spPr>
                <a:xfrm>
                  <a:off x="4876216" y="3179749"/>
                  <a:ext cx="31661" cy="31686"/>
                </a:xfrm>
                <a:custGeom>
                  <a:avLst/>
                  <a:gdLst>
                    <a:gd name="connsiteX0" fmla="*/ 0 w 31661"/>
                    <a:gd name="connsiteY0" fmla="*/ 0 h 31686"/>
                    <a:gd name="connsiteX1" fmla="*/ 31660 w 31661"/>
                    <a:gd name="connsiteY1" fmla="*/ 0 h 31686"/>
                    <a:gd name="connsiteX2" fmla="*/ 31660 w 31661"/>
                    <a:gd name="connsiteY2" fmla="*/ 31686 h 31686"/>
                    <a:gd name="connsiteX3" fmla="*/ 0 w 31661"/>
                    <a:gd name="connsiteY3" fmla="*/ 31686 h 31686"/>
                    <a:gd name="connsiteX4" fmla="*/ 0 w 31661"/>
                    <a:gd name="connsiteY4" fmla="*/ 0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86">
                      <a:moveTo>
                        <a:pt x="0" y="0"/>
                      </a:moveTo>
                      <a:lnTo>
                        <a:pt x="31660" y="0"/>
                      </a:lnTo>
                      <a:lnTo>
                        <a:pt x="31660" y="31686"/>
                      </a:lnTo>
                      <a:lnTo>
                        <a:pt x="0" y="31686"/>
                      </a:lnTo>
                      <a:lnTo>
                        <a:pt x="0" y="0"/>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6" name="Freeform 3"/>
                <p:cNvSpPr/>
                <p:nvPr/>
              </p:nvSpPr>
              <p:spPr>
                <a:xfrm>
                  <a:off x="4876217" y="3230377"/>
                  <a:ext cx="31572" cy="31686"/>
                </a:xfrm>
                <a:custGeom>
                  <a:avLst/>
                  <a:gdLst>
                    <a:gd name="connsiteX0" fmla="*/ 0 w 31572"/>
                    <a:gd name="connsiteY0" fmla="*/ 0 h 31686"/>
                    <a:gd name="connsiteX1" fmla="*/ 31572 w 31572"/>
                    <a:gd name="connsiteY1" fmla="*/ 0 h 31686"/>
                    <a:gd name="connsiteX2" fmla="*/ 31572 w 31572"/>
                    <a:gd name="connsiteY2" fmla="*/ 1689 h 31686"/>
                    <a:gd name="connsiteX3" fmla="*/ 31572 w 31572"/>
                    <a:gd name="connsiteY3" fmla="*/ 31686 h 31686"/>
                    <a:gd name="connsiteX4" fmla="*/ 0 w 31572"/>
                    <a:gd name="connsiteY4" fmla="*/ 31686 h 31686"/>
                    <a:gd name="connsiteX5" fmla="*/ 0 w 31572"/>
                    <a:gd name="connsiteY5" fmla="*/ 0 h 31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1572" h="31686">
                      <a:moveTo>
                        <a:pt x="0" y="0"/>
                      </a:moveTo>
                      <a:lnTo>
                        <a:pt x="31572" y="0"/>
                      </a:lnTo>
                      <a:lnTo>
                        <a:pt x="31572" y="1689"/>
                      </a:lnTo>
                      <a:lnTo>
                        <a:pt x="31572" y="31686"/>
                      </a:lnTo>
                      <a:lnTo>
                        <a:pt x="0" y="31686"/>
                      </a:lnTo>
                      <a:lnTo>
                        <a:pt x="0" y="0"/>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7" name="Freeform 3"/>
                <p:cNvSpPr/>
                <p:nvPr/>
              </p:nvSpPr>
              <p:spPr>
                <a:xfrm>
                  <a:off x="4877397" y="3382606"/>
                  <a:ext cx="31673" cy="31686"/>
                </a:xfrm>
                <a:custGeom>
                  <a:avLst/>
                  <a:gdLst>
                    <a:gd name="connsiteX0" fmla="*/ 31673 w 31673"/>
                    <a:gd name="connsiteY0" fmla="*/ 31686 h 31686"/>
                    <a:gd name="connsiteX1" fmla="*/ 0 w 31673"/>
                    <a:gd name="connsiteY1" fmla="*/ 31686 h 31686"/>
                    <a:gd name="connsiteX2" fmla="*/ 0 w 31673"/>
                    <a:gd name="connsiteY2" fmla="*/ 0 h 31686"/>
                    <a:gd name="connsiteX3" fmla="*/ 31673 w 31673"/>
                    <a:gd name="connsiteY3" fmla="*/ 0 h 31686"/>
                    <a:gd name="connsiteX4" fmla="*/ 31673 w 31673"/>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73" h="31686">
                      <a:moveTo>
                        <a:pt x="31673" y="31686"/>
                      </a:moveTo>
                      <a:lnTo>
                        <a:pt x="0" y="31686"/>
                      </a:lnTo>
                      <a:lnTo>
                        <a:pt x="0" y="0"/>
                      </a:lnTo>
                      <a:lnTo>
                        <a:pt x="31673" y="0"/>
                      </a:lnTo>
                      <a:lnTo>
                        <a:pt x="31673"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8" name="Freeform 3"/>
                <p:cNvSpPr/>
                <p:nvPr/>
              </p:nvSpPr>
              <p:spPr>
                <a:xfrm>
                  <a:off x="4877397" y="3331895"/>
                  <a:ext cx="31673" cy="31673"/>
                </a:xfrm>
                <a:custGeom>
                  <a:avLst/>
                  <a:gdLst>
                    <a:gd name="connsiteX0" fmla="*/ 31673 w 31673"/>
                    <a:gd name="connsiteY0" fmla="*/ 31673 h 31673"/>
                    <a:gd name="connsiteX1" fmla="*/ 0 w 31673"/>
                    <a:gd name="connsiteY1" fmla="*/ 31673 h 31673"/>
                    <a:gd name="connsiteX2" fmla="*/ 0 w 31673"/>
                    <a:gd name="connsiteY2" fmla="*/ 0 h 31673"/>
                    <a:gd name="connsiteX3" fmla="*/ 31673 w 31673"/>
                    <a:gd name="connsiteY3" fmla="*/ 0 h 31673"/>
                    <a:gd name="connsiteX4" fmla="*/ 31673 w 31673"/>
                    <a:gd name="connsiteY4" fmla="*/ 31673 h 316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73" h="31673">
                      <a:moveTo>
                        <a:pt x="31673" y="31673"/>
                      </a:moveTo>
                      <a:lnTo>
                        <a:pt x="0" y="31673"/>
                      </a:lnTo>
                      <a:lnTo>
                        <a:pt x="0" y="0"/>
                      </a:lnTo>
                      <a:lnTo>
                        <a:pt x="31673" y="0"/>
                      </a:lnTo>
                      <a:lnTo>
                        <a:pt x="31673" y="31673"/>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9" name="Freeform 3"/>
                <p:cNvSpPr/>
                <p:nvPr/>
              </p:nvSpPr>
              <p:spPr>
                <a:xfrm>
                  <a:off x="4877397" y="3281171"/>
                  <a:ext cx="31673" cy="31674"/>
                </a:xfrm>
                <a:custGeom>
                  <a:avLst/>
                  <a:gdLst>
                    <a:gd name="connsiteX0" fmla="*/ 31673 w 31673"/>
                    <a:gd name="connsiteY0" fmla="*/ 31674 h 31674"/>
                    <a:gd name="connsiteX1" fmla="*/ 0 w 31673"/>
                    <a:gd name="connsiteY1" fmla="*/ 31674 h 31674"/>
                    <a:gd name="connsiteX2" fmla="*/ 0 w 31673"/>
                    <a:gd name="connsiteY2" fmla="*/ 0 h 31674"/>
                    <a:gd name="connsiteX3" fmla="*/ 31673 w 31673"/>
                    <a:gd name="connsiteY3" fmla="*/ 0 h 31674"/>
                    <a:gd name="connsiteX4" fmla="*/ 31673 w 31673"/>
                    <a:gd name="connsiteY4" fmla="*/ 31674 h 3167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73" h="31674">
                      <a:moveTo>
                        <a:pt x="31673" y="31674"/>
                      </a:moveTo>
                      <a:lnTo>
                        <a:pt x="0" y="31674"/>
                      </a:lnTo>
                      <a:lnTo>
                        <a:pt x="0" y="0"/>
                      </a:lnTo>
                      <a:lnTo>
                        <a:pt x="31673" y="0"/>
                      </a:lnTo>
                      <a:lnTo>
                        <a:pt x="31673" y="31674"/>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0" name="Freeform 3"/>
                <p:cNvSpPr/>
                <p:nvPr/>
              </p:nvSpPr>
              <p:spPr>
                <a:xfrm>
                  <a:off x="4931359" y="3382606"/>
                  <a:ext cx="31686" cy="31686"/>
                </a:xfrm>
                <a:custGeom>
                  <a:avLst/>
                  <a:gdLst>
                    <a:gd name="connsiteX0" fmla="*/ 31686 w 31686"/>
                    <a:gd name="connsiteY0" fmla="*/ 31686 h 31686"/>
                    <a:gd name="connsiteX1" fmla="*/ 0 w 31686"/>
                    <a:gd name="connsiteY1" fmla="*/ 31686 h 31686"/>
                    <a:gd name="connsiteX2" fmla="*/ 0 w 31686"/>
                    <a:gd name="connsiteY2" fmla="*/ 0 h 31686"/>
                    <a:gd name="connsiteX3" fmla="*/ 31686 w 31686"/>
                    <a:gd name="connsiteY3" fmla="*/ 0 h 31686"/>
                    <a:gd name="connsiteX4" fmla="*/ 31686 w 31686"/>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86" h="31686">
                      <a:moveTo>
                        <a:pt x="31686" y="31686"/>
                      </a:moveTo>
                      <a:lnTo>
                        <a:pt x="0" y="31686"/>
                      </a:lnTo>
                      <a:lnTo>
                        <a:pt x="0" y="0"/>
                      </a:lnTo>
                      <a:lnTo>
                        <a:pt x="31686" y="0"/>
                      </a:lnTo>
                      <a:lnTo>
                        <a:pt x="31686"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1" name="Freeform 3"/>
                <p:cNvSpPr/>
                <p:nvPr/>
              </p:nvSpPr>
              <p:spPr>
                <a:xfrm>
                  <a:off x="4931359" y="3331895"/>
                  <a:ext cx="31686" cy="31673"/>
                </a:xfrm>
                <a:custGeom>
                  <a:avLst/>
                  <a:gdLst>
                    <a:gd name="connsiteX0" fmla="*/ 31686 w 31686"/>
                    <a:gd name="connsiteY0" fmla="*/ 31673 h 31673"/>
                    <a:gd name="connsiteX1" fmla="*/ 0 w 31686"/>
                    <a:gd name="connsiteY1" fmla="*/ 31673 h 31673"/>
                    <a:gd name="connsiteX2" fmla="*/ 0 w 31686"/>
                    <a:gd name="connsiteY2" fmla="*/ 0 h 31673"/>
                    <a:gd name="connsiteX3" fmla="*/ 31686 w 31686"/>
                    <a:gd name="connsiteY3" fmla="*/ 0 h 31673"/>
                    <a:gd name="connsiteX4" fmla="*/ 31686 w 31686"/>
                    <a:gd name="connsiteY4" fmla="*/ 31673 h 316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86" h="31673">
                      <a:moveTo>
                        <a:pt x="31686" y="31673"/>
                      </a:moveTo>
                      <a:lnTo>
                        <a:pt x="0" y="31673"/>
                      </a:lnTo>
                      <a:lnTo>
                        <a:pt x="0" y="0"/>
                      </a:lnTo>
                      <a:lnTo>
                        <a:pt x="31686" y="0"/>
                      </a:lnTo>
                      <a:lnTo>
                        <a:pt x="31686" y="31673"/>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2" name="Freeform 3"/>
                <p:cNvSpPr/>
                <p:nvPr/>
              </p:nvSpPr>
              <p:spPr>
                <a:xfrm>
                  <a:off x="4931359" y="3281171"/>
                  <a:ext cx="31686" cy="31674"/>
                </a:xfrm>
                <a:custGeom>
                  <a:avLst/>
                  <a:gdLst>
                    <a:gd name="connsiteX0" fmla="*/ 31686 w 31686"/>
                    <a:gd name="connsiteY0" fmla="*/ 31674 h 31674"/>
                    <a:gd name="connsiteX1" fmla="*/ 0 w 31686"/>
                    <a:gd name="connsiteY1" fmla="*/ 31674 h 31674"/>
                    <a:gd name="connsiteX2" fmla="*/ 0 w 31686"/>
                    <a:gd name="connsiteY2" fmla="*/ 0 h 31674"/>
                    <a:gd name="connsiteX3" fmla="*/ 31686 w 31686"/>
                    <a:gd name="connsiteY3" fmla="*/ 0 h 31674"/>
                    <a:gd name="connsiteX4" fmla="*/ 31686 w 31686"/>
                    <a:gd name="connsiteY4" fmla="*/ 31674 h 3167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86" h="31674">
                      <a:moveTo>
                        <a:pt x="31686" y="31674"/>
                      </a:moveTo>
                      <a:lnTo>
                        <a:pt x="0" y="31674"/>
                      </a:lnTo>
                      <a:lnTo>
                        <a:pt x="0" y="0"/>
                      </a:lnTo>
                      <a:lnTo>
                        <a:pt x="31686" y="0"/>
                      </a:lnTo>
                      <a:lnTo>
                        <a:pt x="31686" y="31674"/>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3" name="Freeform 3"/>
                <p:cNvSpPr/>
                <p:nvPr/>
              </p:nvSpPr>
              <p:spPr>
                <a:xfrm>
                  <a:off x="4931397" y="3230372"/>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4" name="Freeform 3"/>
                <p:cNvSpPr/>
                <p:nvPr/>
              </p:nvSpPr>
              <p:spPr>
                <a:xfrm>
                  <a:off x="4931397" y="3179749"/>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44" name="Group 47"/>
              <p:cNvGrpSpPr/>
              <p:nvPr/>
            </p:nvGrpSpPr>
            <p:grpSpPr>
              <a:xfrm>
                <a:off x="1102677" y="5533864"/>
                <a:ext cx="268579" cy="70103"/>
                <a:chOff x="5052377" y="3310128"/>
                <a:chExt cx="268579" cy="70103"/>
              </a:xfrm>
              <a:solidFill>
                <a:schemeClr val="bg1"/>
              </a:solidFill>
            </p:grpSpPr>
            <p:sp>
              <p:nvSpPr>
                <p:cNvPr id="181" name="Rectangle 180"/>
                <p:cNvSpPr/>
                <p:nvPr/>
              </p:nvSpPr>
              <p:spPr>
                <a:xfrm>
                  <a:off x="5052377" y="3352799"/>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sp>
              <p:nvSpPr>
                <p:cNvPr id="182" name="Rectangle 181"/>
                <p:cNvSpPr/>
                <p:nvPr/>
              </p:nvSpPr>
              <p:spPr>
                <a:xfrm>
                  <a:off x="5150091" y="3352799"/>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sp>
              <p:nvSpPr>
                <p:cNvPr id="183" name="Rectangle 182"/>
                <p:cNvSpPr/>
                <p:nvPr/>
              </p:nvSpPr>
              <p:spPr>
                <a:xfrm>
                  <a:off x="5247804" y="3352799"/>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sp>
              <p:nvSpPr>
                <p:cNvPr id="184" name="Rectangle 183"/>
                <p:cNvSpPr/>
                <p:nvPr/>
              </p:nvSpPr>
              <p:spPr>
                <a:xfrm>
                  <a:off x="5052377" y="3310128"/>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sp>
              <p:nvSpPr>
                <p:cNvPr id="185" name="Rectangle 184"/>
                <p:cNvSpPr/>
                <p:nvPr/>
              </p:nvSpPr>
              <p:spPr>
                <a:xfrm>
                  <a:off x="5150091" y="3310128"/>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sp>
              <p:nvSpPr>
                <p:cNvPr id="186" name="Rectangle 185"/>
                <p:cNvSpPr/>
                <p:nvPr/>
              </p:nvSpPr>
              <p:spPr>
                <a:xfrm>
                  <a:off x="5247804" y="3310128"/>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grpSp>
          <p:grpSp>
            <p:nvGrpSpPr>
              <p:cNvPr id="145" name="Group 134"/>
              <p:cNvGrpSpPr/>
              <p:nvPr/>
            </p:nvGrpSpPr>
            <p:grpSpPr>
              <a:xfrm>
                <a:off x="710755" y="5381464"/>
                <a:ext cx="302590" cy="234544"/>
                <a:chOff x="4660455" y="3179749"/>
                <a:chExt cx="302590" cy="234544"/>
              </a:xfrm>
              <a:solidFill>
                <a:srgbClr val="262626">
                  <a:alpha val="85000"/>
                </a:srgbClr>
              </a:solidFill>
            </p:grpSpPr>
            <p:sp>
              <p:nvSpPr>
                <p:cNvPr id="153" name="Freeform 3"/>
                <p:cNvSpPr/>
                <p:nvPr/>
              </p:nvSpPr>
              <p:spPr>
                <a:xfrm>
                  <a:off x="4660455" y="3382645"/>
                  <a:ext cx="31661" cy="31648"/>
                </a:xfrm>
                <a:custGeom>
                  <a:avLst/>
                  <a:gdLst>
                    <a:gd name="connsiteX0" fmla="*/ 31661 w 31661"/>
                    <a:gd name="connsiteY0" fmla="*/ 31648 h 31648"/>
                    <a:gd name="connsiteX1" fmla="*/ 0 w 31661"/>
                    <a:gd name="connsiteY1" fmla="*/ 31648 h 31648"/>
                    <a:gd name="connsiteX2" fmla="*/ 0 w 31661"/>
                    <a:gd name="connsiteY2" fmla="*/ 0 h 31648"/>
                    <a:gd name="connsiteX3" fmla="*/ 31661 w 31661"/>
                    <a:gd name="connsiteY3" fmla="*/ 0 h 31648"/>
                    <a:gd name="connsiteX4" fmla="*/ 31661 w 31661"/>
                    <a:gd name="connsiteY4" fmla="*/ 31648 h 316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48">
                      <a:moveTo>
                        <a:pt x="31661" y="31648"/>
                      </a:moveTo>
                      <a:lnTo>
                        <a:pt x="0" y="31648"/>
                      </a:lnTo>
                      <a:lnTo>
                        <a:pt x="0" y="0"/>
                      </a:lnTo>
                      <a:lnTo>
                        <a:pt x="31661" y="0"/>
                      </a:lnTo>
                      <a:lnTo>
                        <a:pt x="31661" y="31648"/>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4" name="Freeform 3"/>
                <p:cNvSpPr/>
                <p:nvPr/>
              </p:nvSpPr>
              <p:spPr>
                <a:xfrm>
                  <a:off x="4660455" y="3331845"/>
                  <a:ext cx="31661" cy="31648"/>
                </a:xfrm>
                <a:custGeom>
                  <a:avLst/>
                  <a:gdLst>
                    <a:gd name="connsiteX0" fmla="*/ 31661 w 31661"/>
                    <a:gd name="connsiteY0" fmla="*/ 31648 h 31648"/>
                    <a:gd name="connsiteX1" fmla="*/ 0 w 31661"/>
                    <a:gd name="connsiteY1" fmla="*/ 31648 h 31648"/>
                    <a:gd name="connsiteX2" fmla="*/ 0 w 31661"/>
                    <a:gd name="connsiteY2" fmla="*/ 0 h 31648"/>
                    <a:gd name="connsiteX3" fmla="*/ 31661 w 31661"/>
                    <a:gd name="connsiteY3" fmla="*/ 0 h 31648"/>
                    <a:gd name="connsiteX4" fmla="*/ 31661 w 31661"/>
                    <a:gd name="connsiteY4" fmla="*/ 31648 h 316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48">
                      <a:moveTo>
                        <a:pt x="31661" y="31648"/>
                      </a:moveTo>
                      <a:lnTo>
                        <a:pt x="0" y="31648"/>
                      </a:lnTo>
                      <a:lnTo>
                        <a:pt x="0" y="0"/>
                      </a:lnTo>
                      <a:lnTo>
                        <a:pt x="31661" y="0"/>
                      </a:lnTo>
                      <a:lnTo>
                        <a:pt x="31661" y="31648"/>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5" name="Freeform 3"/>
                <p:cNvSpPr/>
                <p:nvPr/>
              </p:nvSpPr>
              <p:spPr>
                <a:xfrm>
                  <a:off x="4660455" y="3281184"/>
                  <a:ext cx="31661" cy="31610"/>
                </a:xfrm>
                <a:custGeom>
                  <a:avLst/>
                  <a:gdLst>
                    <a:gd name="connsiteX0" fmla="*/ 31661 w 31661"/>
                    <a:gd name="connsiteY0" fmla="*/ 31610 h 31610"/>
                    <a:gd name="connsiteX1" fmla="*/ 0 w 31661"/>
                    <a:gd name="connsiteY1" fmla="*/ 31610 h 31610"/>
                    <a:gd name="connsiteX2" fmla="*/ 0 w 31661"/>
                    <a:gd name="connsiteY2" fmla="*/ 0 h 31610"/>
                    <a:gd name="connsiteX3" fmla="*/ 31661 w 31661"/>
                    <a:gd name="connsiteY3" fmla="*/ 0 h 31610"/>
                    <a:gd name="connsiteX4" fmla="*/ 31661 w 31661"/>
                    <a:gd name="connsiteY4" fmla="*/ 31610 h 316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10">
                      <a:moveTo>
                        <a:pt x="31661" y="31610"/>
                      </a:moveTo>
                      <a:lnTo>
                        <a:pt x="0" y="31610"/>
                      </a:lnTo>
                      <a:lnTo>
                        <a:pt x="0" y="0"/>
                      </a:lnTo>
                      <a:lnTo>
                        <a:pt x="31661" y="0"/>
                      </a:lnTo>
                      <a:lnTo>
                        <a:pt x="31661" y="31610"/>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6" name="Freeform 3"/>
                <p:cNvSpPr/>
                <p:nvPr/>
              </p:nvSpPr>
              <p:spPr>
                <a:xfrm>
                  <a:off x="4660455" y="3230372"/>
                  <a:ext cx="31661" cy="31686"/>
                </a:xfrm>
                <a:custGeom>
                  <a:avLst/>
                  <a:gdLst>
                    <a:gd name="connsiteX0" fmla="*/ 31661 w 31661"/>
                    <a:gd name="connsiteY0" fmla="*/ 31686 h 31686"/>
                    <a:gd name="connsiteX1" fmla="*/ 0 w 31661"/>
                    <a:gd name="connsiteY1" fmla="*/ 31686 h 31686"/>
                    <a:gd name="connsiteX2" fmla="*/ 0 w 31661"/>
                    <a:gd name="connsiteY2" fmla="*/ 0 h 31686"/>
                    <a:gd name="connsiteX3" fmla="*/ 31661 w 31661"/>
                    <a:gd name="connsiteY3" fmla="*/ 0 h 31686"/>
                    <a:gd name="connsiteX4" fmla="*/ 31661 w 31661"/>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86">
                      <a:moveTo>
                        <a:pt x="31661" y="31686"/>
                      </a:moveTo>
                      <a:lnTo>
                        <a:pt x="0" y="31686"/>
                      </a:lnTo>
                      <a:lnTo>
                        <a:pt x="0" y="0"/>
                      </a:lnTo>
                      <a:lnTo>
                        <a:pt x="31661" y="0"/>
                      </a:lnTo>
                      <a:lnTo>
                        <a:pt x="31661"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7" name="Freeform 3"/>
                <p:cNvSpPr/>
                <p:nvPr/>
              </p:nvSpPr>
              <p:spPr>
                <a:xfrm>
                  <a:off x="4660455" y="3179749"/>
                  <a:ext cx="31661" cy="31686"/>
                </a:xfrm>
                <a:custGeom>
                  <a:avLst/>
                  <a:gdLst>
                    <a:gd name="connsiteX0" fmla="*/ 31661 w 31661"/>
                    <a:gd name="connsiteY0" fmla="*/ 31686 h 31686"/>
                    <a:gd name="connsiteX1" fmla="*/ 0 w 31661"/>
                    <a:gd name="connsiteY1" fmla="*/ 31686 h 31686"/>
                    <a:gd name="connsiteX2" fmla="*/ 0 w 31661"/>
                    <a:gd name="connsiteY2" fmla="*/ 0 h 31686"/>
                    <a:gd name="connsiteX3" fmla="*/ 31661 w 31661"/>
                    <a:gd name="connsiteY3" fmla="*/ 0 h 31686"/>
                    <a:gd name="connsiteX4" fmla="*/ 31661 w 31661"/>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86">
                      <a:moveTo>
                        <a:pt x="31661" y="31686"/>
                      </a:moveTo>
                      <a:lnTo>
                        <a:pt x="0" y="31686"/>
                      </a:lnTo>
                      <a:lnTo>
                        <a:pt x="0" y="0"/>
                      </a:lnTo>
                      <a:lnTo>
                        <a:pt x="31661" y="0"/>
                      </a:lnTo>
                      <a:lnTo>
                        <a:pt x="31661"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8" name="Freeform 3"/>
                <p:cNvSpPr/>
                <p:nvPr/>
              </p:nvSpPr>
              <p:spPr>
                <a:xfrm>
                  <a:off x="4714430" y="3382645"/>
                  <a:ext cx="31648" cy="31648"/>
                </a:xfrm>
                <a:custGeom>
                  <a:avLst/>
                  <a:gdLst>
                    <a:gd name="connsiteX0" fmla="*/ 31648 w 31648"/>
                    <a:gd name="connsiteY0" fmla="*/ 31648 h 31648"/>
                    <a:gd name="connsiteX1" fmla="*/ 0 w 31648"/>
                    <a:gd name="connsiteY1" fmla="*/ 31648 h 31648"/>
                    <a:gd name="connsiteX2" fmla="*/ 0 w 31648"/>
                    <a:gd name="connsiteY2" fmla="*/ 0 h 31648"/>
                    <a:gd name="connsiteX3" fmla="*/ 31648 w 31648"/>
                    <a:gd name="connsiteY3" fmla="*/ 0 h 31648"/>
                    <a:gd name="connsiteX4" fmla="*/ 31648 w 31648"/>
                    <a:gd name="connsiteY4" fmla="*/ 31648 h 316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48">
                      <a:moveTo>
                        <a:pt x="31648" y="31648"/>
                      </a:moveTo>
                      <a:lnTo>
                        <a:pt x="0" y="31648"/>
                      </a:lnTo>
                      <a:lnTo>
                        <a:pt x="0" y="0"/>
                      </a:lnTo>
                      <a:lnTo>
                        <a:pt x="31648" y="0"/>
                      </a:lnTo>
                      <a:lnTo>
                        <a:pt x="31648" y="31648"/>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9" name="Freeform 3"/>
                <p:cNvSpPr/>
                <p:nvPr/>
              </p:nvSpPr>
              <p:spPr>
                <a:xfrm>
                  <a:off x="4714430" y="3331845"/>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0" name="Freeform 3"/>
                <p:cNvSpPr/>
                <p:nvPr/>
              </p:nvSpPr>
              <p:spPr>
                <a:xfrm>
                  <a:off x="4714430" y="3281184"/>
                  <a:ext cx="31648" cy="31610"/>
                </a:xfrm>
                <a:custGeom>
                  <a:avLst/>
                  <a:gdLst>
                    <a:gd name="connsiteX0" fmla="*/ 31648 w 31648"/>
                    <a:gd name="connsiteY0" fmla="*/ 31610 h 31610"/>
                    <a:gd name="connsiteX1" fmla="*/ 0 w 31648"/>
                    <a:gd name="connsiteY1" fmla="*/ 31610 h 31610"/>
                    <a:gd name="connsiteX2" fmla="*/ 0 w 31648"/>
                    <a:gd name="connsiteY2" fmla="*/ 0 h 31610"/>
                    <a:gd name="connsiteX3" fmla="*/ 31648 w 31648"/>
                    <a:gd name="connsiteY3" fmla="*/ 0 h 31610"/>
                    <a:gd name="connsiteX4" fmla="*/ 31648 w 31648"/>
                    <a:gd name="connsiteY4" fmla="*/ 31610 h 316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10">
                      <a:moveTo>
                        <a:pt x="31648" y="31610"/>
                      </a:moveTo>
                      <a:lnTo>
                        <a:pt x="0" y="31610"/>
                      </a:lnTo>
                      <a:lnTo>
                        <a:pt x="0" y="0"/>
                      </a:lnTo>
                      <a:lnTo>
                        <a:pt x="31648" y="0"/>
                      </a:lnTo>
                      <a:lnTo>
                        <a:pt x="31648" y="31610"/>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1" name="Freeform 3"/>
                <p:cNvSpPr/>
                <p:nvPr/>
              </p:nvSpPr>
              <p:spPr>
                <a:xfrm>
                  <a:off x="4714430" y="3230372"/>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2" name="Freeform 3"/>
                <p:cNvSpPr/>
                <p:nvPr/>
              </p:nvSpPr>
              <p:spPr>
                <a:xfrm>
                  <a:off x="4714430" y="3179749"/>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3" name="Freeform 3"/>
                <p:cNvSpPr/>
                <p:nvPr/>
              </p:nvSpPr>
              <p:spPr>
                <a:xfrm>
                  <a:off x="4768405" y="3331845"/>
                  <a:ext cx="31496" cy="31686"/>
                </a:xfrm>
                <a:custGeom>
                  <a:avLst/>
                  <a:gdLst>
                    <a:gd name="connsiteX0" fmla="*/ 31496 w 31496"/>
                    <a:gd name="connsiteY0" fmla="*/ 31686 h 31686"/>
                    <a:gd name="connsiteX1" fmla="*/ 0 w 31496"/>
                    <a:gd name="connsiteY1" fmla="*/ 31686 h 31686"/>
                    <a:gd name="connsiteX2" fmla="*/ 0 w 31496"/>
                    <a:gd name="connsiteY2" fmla="*/ 0 h 31686"/>
                    <a:gd name="connsiteX3" fmla="*/ 31496 w 31496"/>
                    <a:gd name="connsiteY3" fmla="*/ 0 h 31686"/>
                    <a:gd name="connsiteX4" fmla="*/ 31496 w 31496"/>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496" h="31686">
                      <a:moveTo>
                        <a:pt x="31496" y="31686"/>
                      </a:moveTo>
                      <a:lnTo>
                        <a:pt x="0" y="31686"/>
                      </a:lnTo>
                      <a:lnTo>
                        <a:pt x="0" y="0"/>
                      </a:lnTo>
                      <a:lnTo>
                        <a:pt x="31496" y="0"/>
                      </a:lnTo>
                      <a:lnTo>
                        <a:pt x="31496"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4" name="Freeform 3"/>
                <p:cNvSpPr/>
                <p:nvPr/>
              </p:nvSpPr>
              <p:spPr>
                <a:xfrm>
                  <a:off x="4768405" y="3281184"/>
                  <a:ext cx="31496" cy="31610"/>
                </a:xfrm>
                <a:custGeom>
                  <a:avLst/>
                  <a:gdLst>
                    <a:gd name="connsiteX0" fmla="*/ 31496 w 31496"/>
                    <a:gd name="connsiteY0" fmla="*/ 31610 h 31610"/>
                    <a:gd name="connsiteX1" fmla="*/ 0 w 31496"/>
                    <a:gd name="connsiteY1" fmla="*/ 31610 h 31610"/>
                    <a:gd name="connsiteX2" fmla="*/ 0 w 31496"/>
                    <a:gd name="connsiteY2" fmla="*/ 0 h 31610"/>
                    <a:gd name="connsiteX3" fmla="*/ 31496 w 31496"/>
                    <a:gd name="connsiteY3" fmla="*/ 0 h 31610"/>
                    <a:gd name="connsiteX4" fmla="*/ 31496 w 31496"/>
                    <a:gd name="connsiteY4" fmla="*/ 31610 h 316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496" h="31610">
                      <a:moveTo>
                        <a:pt x="31496" y="31610"/>
                      </a:moveTo>
                      <a:lnTo>
                        <a:pt x="0" y="31610"/>
                      </a:lnTo>
                      <a:lnTo>
                        <a:pt x="0" y="0"/>
                      </a:lnTo>
                      <a:lnTo>
                        <a:pt x="31496" y="0"/>
                      </a:lnTo>
                      <a:lnTo>
                        <a:pt x="31496" y="31610"/>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5" name="Freeform 3"/>
                <p:cNvSpPr/>
                <p:nvPr/>
              </p:nvSpPr>
              <p:spPr>
                <a:xfrm>
                  <a:off x="4768408" y="3230374"/>
                  <a:ext cx="31572" cy="31686"/>
                </a:xfrm>
                <a:custGeom>
                  <a:avLst/>
                  <a:gdLst>
                    <a:gd name="connsiteX0" fmla="*/ 31572 w 31572"/>
                    <a:gd name="connsiteY0" fmla="*/ 1689 h 31686"/>
                    <a:gd name="connsiteX1" fmla="*/ 31572 w 31572"/>
                    <a:gd name="connsiteY1" fmla="*/ 31686 h 31686"/>
                    <a:gd name="connsiteX2" fmla="*/ 0 w 31572"/>
                    <a:gd name="connsiteY2" fmla="*/ 31686 h 31686"/>
                    <a:gd name="connsiteX3" fmla="*/ 0 w 31572"/>
                    <a:gd name="connsiteY3" fmla="*/ 0 h 31686"/>
                    <a:gd name="connsiteX4" fmla="*/ 31572 w 31572"/>
                    <a:gd name="connsiteY4" fmla="*/ 0 h 31686"/>
                    <a:gd name="connsiteX5" fmla="*/ 31572 w 31572"/>
                    <a:gd name="connsiteY5" fmla="*/ 1689 h 31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1572" h="31686">
                      <a:moveTo>
                        <a:pt x="31572" y="1689"/>
                      </a:moveTo>
                      <a:lnTo>
                        <a:pt x="31572" y="31686"/>
                      </a:lnTo>
                      <a:lnTo>
                        <a:pt x="0" y="31686"/>
                      </a:lnTo>
                      <a:lnTo>
                        <a:pt x="0" y="0"/>
                      </a:lnTo>
                      <a:lnTo>
                        <a:pt x="31572" y="0"/>
                      </a:lnTo>
                      <a:lnTo>
                        <a:pt x="31572" y="1689"/>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6" name="Freeform 3"/>
                <p:cNvSpPr/>
                <p:nvPr/>
              </p:nvSpPr>
              <p:spPr>
                <a:xfrm>
                  <a:off x="4768418" y="3179749"/>
                  <a:ext cx="31661" cy="31686"/>
                </a:xfrm>
                <a:custGeom>
                  <a:avLst/>
                  <a:gdLst>
                    <a:gd name="connsiteX0" fmla="*/ 31661 w 31661"/>
                    <a:gd name="connsiteY0" fmla="*/ 31686 h 31686"/>
                    <a:gd name="connsiteX1" fmla="*/ 0 w 31661"/>
                    <a:gd name="connsiteY1" fmla="*/ 31686 h 31686"/>
                    <a:gd name="connsiteX2" fmla="*/ 0 w 31661"/>
                    <a:gd name="connsiteY2" fmla="*/ 0 h 31686"/>
                    <a:gd name="connsiteX3" fmla="*/ 31661 w 31661"/>
                    <a:gd name="connsiteY3" fmla="*/ 0 h 31686"/>
                    <a:gd name="connsiteX4" fmla="*/ 31661 w 31661"/>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86">
                      <a:moveTo>
                        <a:pt x="31661" y="31686"/>
                      </a:moveTo>
                      <a:lnTo>
                        <a:pt x="0" y="31686"/>
                      </a:lnTo>
                      <a:lnTo>
                        <a:pt x="0" y="0"/>
                      </a:lnTo>
                      <a:lnTo>
                        <a:pt x="31661" y="0"/>
                      </a:lnTo>
                      <a:lnTo>
                        <a:pt x="31661"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7" name="Freeform 3"/>
                <p:cNvSpPr/>
                <p:nvPr/>
              </p:nvSpPr>
              <p:spPr>
                <a:xfrm>
                  <a:off x="4823574" y="3331895"/>
                  <a:ext cx="31496" cy="31673"/>
                </a:xfrm>
                <a:custGeom>
                  <a:avLst/>
                  <a:gdLst>
                    <a:gd name="connsiteX0" fmla="*/ 31496 w 31496"/>
                    <a:gd name="connsiteY0" fmla="*/ 31673 h 31673"/>
                    <a:gd name="connsiteX1" fmla="*/ 0 w 31496"/>
                    <a:gd name="connsiteY1" fmla="*/ 31673 h 31673"/>
                    <a:gd name="connsiteX2" fmla="*/ 0 w 31496"/>
                    <a:gd name="connsiteY2" fmla="*/ 0 h 31673"/>
                    <a:gd name="connsiteX3" fmla="*/ 31496 w 31496"/>
                    <a:gd name="connsiteY3" fmla="*/ 0 h 31673"/>
                    <a:gd name="connsiteX4" fmla="*/ 31496 w 31496"/>
                    <a:gd name="connsiteY4" fmla="*/ 31673 h 316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496" h="31673">
                      <a:moveTo>
                        <a:pt x="31496" y="31673"/>
                      </a:moveTo>
                      <a:lnTo>
                        <a:pt x="0" y="31673"/>
                      </a:lnTo>
                      <a:lnTo>
                        <a:pt x="0" y="0"/>
                      </a:lnTo>
                      <a:lnTo>
                        <a:pt x="31496" y="0"/>
                      </a:lnTo>
                      <a:lnTo>
                        <a:pt x="31496" y="31673"/>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8" name="Freeform 3"/>
                <p:cNvSpPr/>
                <p:nvPr/>
              </p:nvSpPr>
              <p:spPr>
                <a:xfrm>
                  <a:off x="4823574" y="3281171"/>
                  <a:ext cx="31496" cy="31674"/>
                </a:xfrm>
                <a:custGeom>
                  <a:avLst/>
                  <a:gdLst>
                    <a:gd name="connsiteX0" fmla="*/ 31496 w 31496"/>
                    <a:gd name="connsiteY0" fmla="*/ 31674 h 31674"/>
                    <a:gd name="connsiteX1" fmla="*/ 0 w 31496"/>
                    <a:gd name="connsiteY1" fmla="*/ 31674 h 31674"/>
                    <a:gd name="connsiteX2" fmla="*/ 0 w 31496"/>
                    <a:gd name="connsiteY2" fmla="*/ 0 h 31674"/>
                    <a:gd name="connsiteX3" fmla="*/ 31496 w 31496"/>
                    <a:gd name="connsiteY3" fmla="*/ 0 h 31674"/>
                    <a:gd name="connsiteX4" fmla="*/ 31496 w 31496"/>
                    <a:gd name="connsiteY4" fmla="*/ 31674 h 3167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496" h="31674">
                      <a:moveTo>
                        <a:pt x="31496" y="31674"/>
                      </a:moveTo>
                      <a:lnTo>
                        <a:pt x="0" y="31674"/>
                      </a:lnTo>
                      <a:lnTo>
                        <a:pt x="0" y="0"/>
                      </a:lnTo>
                      <a:lnTo>
                        <a:pt x="31496" y="0"/>
                      </a:lnTo>
                      <a:lnTo>
                        <a:pt x="31496" y="31674"/>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9" name="Freeform 3"/>
                <p:cNvSpPr/>
                <p:nvPr/>
              </p:nvSpPr>
              <p:spPr>
                <a:xfrm>
                  <a:off x="4823587" y="3230372"/>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0" name="Freeform 3"/>
                <p:cNvSpPr/>
                <p:nvPr/>
              </p:nvSpPr>
              <p:spPr>
                <a:xfrm>
                  <a:off x="4823587" y="3179749"/>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1" name="Freeform 3"/>
                <p:cNvSpPr/>
                <p:nvPr/>
              </p:nvSpPr>
              <p:spPr>
                <a:xfrm>
                  <a:off x="4876216" y="3179749"/>
                  <a:ext cx="31661" cy="31686"/>
                </a:xfrm>
                <a:custGeom>
                  <a:avLst/>
                  <a:gdLst>
                    <a:gd name="connsiteX0" fmla="*/ 0 w 31661"/>
                    <a:gd name="connsiteY0" fmla="*/ 0 h 31686"/>
                    <a:gd name="connsiteX1" fmla="*/ 31660 w 31661"/>
                    <a:gd name="connsiteY1" fmla="*/ 0 h 31686"/>
                    <a:gd name="connsiteX2" fmla="*/ 31660 w 31661"/>
                    <a:gd name="connsiteY2" fmla="*/ 31686 h 31686"/>
                    <a:gd name="connsiteX3" fmla="*/ 0 w 31661"/>
                    <a:gd name="connsiteY3" fmla="*/ 31686 h 31686"/>
                    <a:gd name="connsiteX4" fmla="*/ 0 w 31661"/>
                    <a:gd name="connsiteY4" fmla="*/ 0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61" h="31686">
                      <a:moveTo>
                        <a:pt x="0" y="0"/>
                      </a:moveTo>
                      <a:lnTo>
                        <a:pt x="31660" y="0"/>
                      </a:lnTo>
                      <a:lnTo>
                        <a:pt x="31660" y="31686"/>
                      </a:lnTo>
                      <a:lnTo>
                        <a:pt x="0" y="31686"/>
                      </a:lnTo>
                      <a:lnTo>
                        <a:pt x="0" y="0"/>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2" name="Freeform 3"/>
                <p:cNvSpPr/>
                <p:nvPr/>
              </p:nvSpPr>
              <p:spPr>
                <a:xfrm>
                  <a:off x="4876217" y="3230377"/>
                  <a:ext cx="31572" cy="31686"/>
                </a:xfrm>
                <a:custGeom>
                  <a:avLst/>
                  <a:gdLst>
                    <a:gd name="connsiteX0" fmla="*/ 0 w 31572"/>
                    <a:gd name="connsiteY0" fmla="*/ 0 h 31686"/>
                    <a:gd name="connsiteX1" fmla="*/ 31572 w 31572"/>
                    <a:gd name="connsiteY1" fmla="*/ 0 h 31686"/>
                    <a:gd name="connsiteX2" fmla="*/ 31572 w 31572"/>
                    <a:gd name="connsiteY2" fmla="*/ 1689 h 31686"/>
                    <a:gd name="connsiteX3" fmla="*/ 31572 w 31572"/>
                    <a:gd name="connsiteY3" fmla="*/ 31686 h 31686"/>
                    <a:gd name="connsiteX4" fmla="*/ 0 w 31572"/>
                    <a:gd name="connsiteY4" fmla="*/ 31686 h 31686"/>
                    <a:gd name="connsiteX5" fmla="*/ 0 w 31572"/>
                    <a:gd name="connsiteY5" fmla="*/ 0 h 31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31572" h="31686">
                      <a:moveTo>
                        <a:pt x="0" y="0"/>
                      </a:moveTo>
                      <a:lnTo>
                        <a:pt x="31572" y="0"/>
                      </a:lnTo>
                      <a:lnTo>
                        <a:pt x="31572" y="1689"/>
                      </a:lnTo>
                      <a:lnTo>
                        <a:pt x="31572" y="31686"/>
                      </a:lnTo>
                      <a:lnTo>
                        <a:pt x="0" y="31686"/>
                      </a:lnTo>
                      <a:lnTo>
                        <a:pt x="0" y="0"/>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3" name="Freeform 3"/>
                <p:cNvSpPr/>
                <p:nvPr/>
              </p:nvSpPr>
              <p:spPr>
                <a:xfrm>
                  <a:off x="4877397" y="3382606"/>
                  <a:ext cx="31673" cy="31686"/>
                </a:xfrm>
                <a:custGeom>
                  <a:avLst/>
                  <a:gdLst>
                    <a:gd name="connsiteX0" fmla="*/ 31673 w 31673"/>
                    <a:gd name="connsiteY0" fmla="*/ 31686 h 31686"/>
                    <a:gd name="connsiteX1" fmla="*/ 0 w 31673"/>
                    <a:gd name="connsiteY1" fmla="*/ 31686 h 31686"/>
                    <a:gd name="connsiteX2" fmla="*/ 0 w 31673"/>
                    <a:gd name="connsiteY2" fmla="*/ 0 h 31686"/>
                    <a:gd name="connsiteX3" fmla="*/ 31673 w 31673"/>
                    <a:gd name="connsiteY3" fmla="*/ 0 h 31686"/>
                    <a:gd name="connsiteX4" fmla="*/ 31673 w 31673"/>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73" h="31686">
                      <a:moveTo>
                        <a:pt x="31673" y="31686"/>
                      </a:moveTo>
                      <a:lnTo>
                        <a:pt x="0" y="31686"/>
                      </a:lnTo>
                      <a:lnTo>
                        <a:pt x="0" y="0"/>
                      </a:lnTo>
                      <a:lnTo>
                        <a:pt x="31673" y="0"/>
                      </a:lnTo>
                      <a:lnTo>
                        <a:pt x="31673"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4" name="Freeform 3"/>
                <p:cNvSpPr/>
                <p:nvPr/>
              </p:nvSpPr>
              <p:spPr>
                <a:xfrm>
                  <a:off x="4877397" y="3331895"/>
                  <a:ext cx="31673" cy="31673"/>
                </a:xfrm>
                <a:custGeom>
                  <a:avLst/>
                  <a:gdLst>
                    <a:gd name="connsiteX0" fmla="*/ 31673 w 31673"/>
                    <a:gd name="connsiteY0" fmla="*/ 31673 h 31673"/>
                    <a:gd name="connsiteX1" fmla="*/ 0 w 31673"/>
                    <a:gd name="connsiteY1" fmla="*/ 31673 h 31673"/>
                    <a:gd name="connsiteX2" fmla="*/ 0 w 31673"/>
                    <a:gd name="connsiteY2" fmla="*/ 0 h 31673"/>
                    <a:gd name="connsiteX3" fmla="*/ 31673 w 31673"/>
                    <a:gd name="connsiteY3" fmla="*/ 0 h 31673"/>
                    <a:gd name="connsiteX4" fmla="*/ 31673 w 31673"/>
                    <a:gd name="connsiteY4" fmla="*/ 31673 h 316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73" h="31673">
                      <a:moveTo>
                        <a:pt x="31673" y="31673"/>
                      </a:moveTo>
                      <a:lnTo>
                        <a:pt x="0" y="31673"/>
                      </a:lnTo>
                      <a:lnTo>
                        <a:pt x="0" y="0"/>
                      </a:lnTo>
                      <a:lnTo>
                        <a:pt x="31673" y="0"/>
                      </a:lnTo>
                      <a:lnTo>
                        <a:pt x="31673" y="31673"/>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5" name="Freeform 3"/>
                <p:cNvSpPr/>
                <p:nvPr/>
              </p:nvSpPr>
              <p:spPr>
                <a:xfrm>
                  <a:off x="4877397" y="3281171"/>
                  <a:ext cx="31673" cy="31674"/>
                </a:xfrm>
                <a:custGeom>
                  <a:avLst/>
                  <a:gdLst>
                    <a:gd name="connsiteX0" fmla="*/ 31673 w 31673"/>
                    <a:gd name="connsiteY0" fmla="*/ 31674 h 31674"/>
                    <a:gd name="connsiteX1" fmla="*/ 0 w 31673"/>
                    <a:gd name="connsiteY1" fmla="*/ 31674 h 31674"/>
                    <a:gd name="connsiteX2" fmla="*/ 0 w 31673"/>
                    <a:gd name="connsiteY2" fmla="*/ 0 h 31674"/>
                    <a:gd name="connsiteX3" fmla="*/ 31673 w 31673"/>
                    <a:gd name="connsiteY3" fmla="*/ 0 h 31674"/>
                    <a:gd name="connsiteX4" fmla="*/ 31673 w 31673"/>
                    <a:gd name="connsiteY4" fmla="*/ 31674 h 3167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73" h="31674">
                      <a:moveTo>
                        <a:pt x="31673" y="31674"/>
                      </a:moveTo>
                      <a:lnTo>
                        <a:pt x="0" y="31674"/>
                      </a:lnTo>
                      <a:lnTo>
                        <a:pt x="0" y="0"/>
                      </a:lnTo>
                      <a:lnTo>
                        <a:pt x="31673" y="0"/>
                      </a:lnTo>
                      <a:lnTo>
                        <a:pt x="31673" y="31674"/>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6" name="Freeform 3"/>
                <p:cNvSpPr/>
                <p:nvPr/>
              </p:nvSpPr>
              <p:spPr>
                <a:xfrm>
                  <a:off x="4931359" y="3382606"/>
                  <a:ext cx="31686" cy="31686"/>
                </a:xfrm>
                <a:custGeom>
                  <a:avLst/>
                  <a:gdLst>
                    <a:gd name="connsiteX0" fmla="*/ 31686 w 31686"/>
                    <a:gd name="connsiteY0" fmla="*/ 31686 h 31686"/>
                    <a:gd name="connsiteX1" fmla="*/ 0 w 31686"/>
                    <a:gd name="connsiteY1" fmla="*/ 31686 h 31686"/>
                    <a:gd name="connsiteX2" fmla="*/ 0 w 31686"/>
                    <a:gd name="connsiteY2" fmla="*/ 0 h 31686"/>
                    <a:gd name="connsiteX3" fmla="*/ 31686 w 31686"/>
                    <a:gd name="connsiteY3" fmla="*/ 0 h 31686"/>
                    <a:gd name="connsiteX4" fmla="*/ 31686 w 31686"/>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86" h="31686">
                      <a:moveTo>
                        <a:pt x="31686" y="31686"/>
                      </a:moveTo>
                      <a:lnTo>
                        <a:pt x="0" y="31686"/>
                      </a:lnTo>
                      <a:lnTo>
                        <a:pt x="0" y="0"/>
                      </a:lnTo>
                      <a:lnTo>
                        <a:pt x="31686" y="0"/>
                      </a:lnTo>
                      <a:lnTo>
                        <a:pt x="31686"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7" name="Freeform 3"/>
                <p:cNvSpPr/>
                <p:nvPr/>
              </p:nvSpPr>
              <p:spPr>
                <a:xfrm>
                  <a:off x="4931359" y="3331895"/>
                  <a:ext cx="31686" cy="31673"/>
                </a:xfrm>
                <a:custGeom>
                  <a:avLst/>
                  <a:gdLst>
                    <a:gd name="connsiteX0" fmla="*/ 31686 w 31686"/>
                    <a:gd name="connsiteY0" fmla="*/ 31673 h 31673"/>
                    <a:gd name="connsiteX1" fmla="*/ 0 w 31686"/>
                    <a:gd name="connsiteY1" fmla="*/ 31673 h 31673"/>
                    <a:gd name="connsiteX2" fmla="*/ 0 w 31686"/>
                    <a:gd name="connsiteY2" fmla="*/ 0 h 31673"/>
                    <a:gd name="connsiteX3" fmla="*/ 31686 w 31686"/>
                    <a:gd name="connsiteY3" fmla="*/ 0 h 31673"/>
                    <a:gd name="connsiteX4" fmla="*/ 31686 w 31686"/>
                    <a:gd name="connsiteY4" fmla="*/ 31673 h 316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86" h="31673">
                      <a:moveTo>
                        <a:pt x="31686" y="31673"/>
                      </a:moveTo>
                      <a:lnTo>
                        <a:pt x="0" y="31673"/>
                      </a:lnTo>
                      <a:lnTo>
                        <a:pt x="0" y="0"/>
                      </a:lnTo>
                      <a:lnTo>
                        <a:pt x="31686" y="0"/>
                      </a:lnTo>
                      <a:lnTo>
                        <a:pt x="31686" y="31673"/>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8" name="Freeform 3"/>
                <p:cNvSpPr/>
                <p:nvPr/>
              </p:nvSpPr>
              <p:spPr>
                <a:xfrm>
                  <a:off x="4931359" y="3281171"/>
                  <a:ext cx="31686" cy="31674"/>
                </a:xfrm>
                <a:custGeom>
                  <a:avLst/>
                  <a:gdLst>
                    <a:gd name="connsiteX0" fmla="*/ 31686 w 31686"/>
                    <a:gd name="connsiteY0" fmla="*/ 31674 h 31674"/>
                    <a:gd name="connsiteX1" fmla="*/ 0 w 31686"/>
                    <a:gd name="connsiteY1" fmla="*/ 31674 h 31674"/>
                    <a:gd name="connsiteX2" fmla="*/ 0 w 31686"/>
                    <a:gd name="connsiteY2" fmla="*/ 0 h 31674"/>
                    <a:gd name="connsiteX3" fmla="*/ 31686 w 31686"/>
                    <a:gd name="connsiteY3" fmla="*/ 0 h 31674"/>
                    <a:gd name="connsiteX4" fmla="*/ 31686 w 31686"/>
                    <a:gd name="connsiteY4" fmla="*/ 31674 h 3167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86" h="31674">
                      <a:moveTo>
                        <a:pt x="31686" y="31674"/>
                      </a:moveTo>
                      <a:lnTo>
                        <a:pt x="0" y="31674"/>
                      </a:lnTo>
                      <a:lnTo>
                        <a:pt x="0" y="0"/>
                      </a:lnTo>
                      <a:lnTo>
                        <a:pt x="31686" y="0"/>
                      </a:lnTo>
                      <a:lnTo>
                        <a:pt x="31686" y="31674"/>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9" name="Freeform 3"/>
                <p:cNvSpPr/>
                <p:nvPr/>
              </p:nvSpPr>
              <p:spPr>
                <a:xfrm>
                  <a:off x="4931397" y="3230372"/>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0" name="Freeform 3"/>
                <p:cNvSpPr/>
                <p:nvPr/>
              </p:nvSpPr>
              <p:spPr>
                <a:xfrm>
                  <a:off x="4931397" y="3179749"/>
                  <a:ext cx="31648" cy="31686"/>
                </a:xfrm>
                <a:custGeom>
                  <a:avLst/>
                  <a:gdLst>
                    <a:gd name="connsiteX0" fmla="*/ 31648 w 31648"/>
                    <a:gd name="connsiteY0" fmla="*/ 31686 h 31686"/>
                    <a:gd name="connsiteX1" fmla="*/ 0 w 31648"/>
                    <a:gd name="connsiteY1" fmla="*/ 31686 h 31686"/>
                    <a:gd name="connsiteX2" fmla="*/ 0 w 31648"/>
                    <a:gd name="connsiteY2" fmla="*/ 0 h 31686"/>
                    <a:gd name="connsiteX3" fmla="*/ 31648 w 31648"/>
                    <a:gd name="connsiteY3" fmla="*/ 0 h 31686"/>
                    <a:gd name="connsiteX4" fmla="*/ 31648 w 31648"/>
                    <a:gd name="connsiteY4" fmla="*/ 31686 h 316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48" h="31686">
                      <a:moveTo>
                        <a:pt x="31648" y="31686"/>
                      </a:moveTo>
                      <a:lnTo>
                        <a:pt x="0" y="31686"/>
                      </a:lnTo>
                      <a:lnTo>
                        <a:pt x="0" y="0"/>
                      </a:lnTo>
                      <a:lnTo>
                        <a:pt x="31648" y="0"/>
                      </a:lnTo>
                      <a:lnTo>
                        <a:pt x="31648" y="31686"/>
                      </a:lnTo>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46" name="Group 163"/>
              <p:cNvGrpSpPr/>
              <p:nvPr/>
            </p:nvGrpSpPr>
            <p:grpSpPr>
              <a:xfrm>
                <a:off x="1102677" y="5533864"/>
                <a:ext cx="268579" cy="70103"/>
                <a:chOff x="5052377" y="3310128"/>
                <a:chExt cx="268579" cy="70103"/>
              </a:xfrm>
              <a:solidFill>
                <a:srgbClr val="262626">
                  <a:alpha val="85000"/>
                </a:srgbClr>
              </a:solidFill>
            </p:grpSpPr>
            <p:sp>
              <p:nvSpPr>
                <p:cNvPr id="147" name="Rectangle 146"/>
                <p:cNvSpPr/>
                <p:nvPr/>
              </p:nvSpPr>
              <p:spPr>
                <a:xfrm>
                  <a:off x="5052377" y="3352799"/>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sp>
              <p:nvSpPr>
                <p:cNvPr id="148" name="Rectangle 147"/>
                <p:cNvSpPr/>
                <p:nvPr/>
              </p:nvSpPr>
              <p:spPr>
                <a:xfrm>
                  <a:off x="5150091" y="3352799"/>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sp>
              <p:nvSpPr>
                <p:cNvPr id="149" name="Rectangle 148"/>
                <p:cNvSpPr/>
                <p:nvPr/>
              </p:nvSpPr>
              <p:spPr>
                <a:xfrm>
                  <a:off x="5247804" y="3352799"/>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sp>
              <p:nvSpPr>
                <p:cNvPr id="150" name="Rectangle 149"/>
                <p:cNvSpPr/>
                <p:nvPr/>
              </p:nvSpPr>
              <p:spPr>
                <a:xfrm>
                  <a:off x="5052377" y="3310128"/>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sp>
              <p:nvSpPr>
                <p:cNvPr id="151" name="Rectangle 150"/>
                <p:cNvSpPr/>
                <p:nvPr/>
              </p:nvSpPr>
              <p:spPr>
                <a:xfrm>
                  <a:off x="5150091" y="3310128"/>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sp>
              <p:nvSpPr>
                <p:cNvPr id="152" name="Rectangle 151"/>
                <p:cNvSpPr/>
                <p:nvPr/>
              </p:nvSpPr>
              <p:spPr>
                <a:xfrm>
                  <a:off x="5247804" y="3310128"/>
                  <a:ext cx="73152" cy="2743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0AB00"/>
                    </a:solidFill>
                  </a:endParaRPr>
                </a:p>
              </p:txBody>
            </p:sp>
          </p:grpSp>
        </p:grpSp>
        <p:sp>
          <p:nvSpPr>
            <p:cNvPr id="127" name="Rectangle 126"/>
            <p:cNvSpPr/>
            <p:nvPr/>
          </p:nvSpPr>
          <p:spPr bwMode="gray">
            <a:xfrm>
              <a:off x="4569965" y="2150598"/>
              <a:ext cx="2112264" cy="1005840"/>
            </a:xfrm>
            <a:prstGeom prst="rect">
              <a:avLst/>
            </a:prstGeom>
            <a:solidFill>
              <a:srgbClr val="262626">
                <a:alpha val="79000"/>
              </a:srgbClr>
            </a:solidFill>
            <a:ln w="6350" algn="ctr">
              <a:noFill/>
              <a:miter lim="800000"/>
              <a:headEnd/>
              <a:tailEnd/>
            </a:ln>
          </p:spPr>
          <p:txBody>
            <a:bodyPr lIns="0" tIns="640080" rIns="0" bIns="0" rtlCol="0" anchor="t" anchorCtr="0"/>
            <a:lstStyle/>
            <a:p>
              <a:pPr algn="ctr"/>
              <a:r>
                <a:rPr lang="en-US" sz="1400" b="1" dirty="0">
                  <a:solidFill>
                    <a:srgbClr val="FFFFFF"/>
                  </a:solidFill>
                  <a:cs typeface="Calibri"/>
                </a:rPr>
                <a:t>Analytics</a:t>
              </a:r>
            </a:p>
          </p:txBody>
        </p:sp>
        <p:grpSp>
          <p:nvGrpSpPr>
            <p:cNvPr id="128" name="Group 127"/>
            <p:cNvGrpSpPr/>
            <p:nvPr/>
          </p:nvGrpSpPr>
          <p:grpSpPr>
            <a:xfrm>
              <a:off x="5379984" y="2304833"/>
              <a:ext cx="484524" cy="459126"/>
              <a:chOff x="5571904" y="2561245"/>
              <a:chExt cx="484524" cy="459126"/>
            </a:xfrm>
          </p:grpSpPr>
          <p:sp>
            <p:nvSpPr>
              <p:cNvPr id="129" name="Freeform 930"/>
              <p:cNvSpPr>
                <a:spLocks/>
              </p:cNvSpPr>
              <p:nvPr/>
            </p:nvSpPr>
            <p:spPr bwMode="auto">
              <a:xfrm>
                <a:off x="5571904" y="2561245"/>
                <a:ext cx="484524" cy="459126"/>
              </a:xfrm>
              <a:custGeom>
                <a:avLst/>
                <a:gdLst/>
                <a:ahLst/>
                <a:cxnLst>
                  <a:cxn ang="0">
                    <a:pos x="170" y="0"/>
                  </a:cxn>
                  <a:cxn ang="0">
                    <a:pos x="3" y="0"/>
                  </a:cxn>
                  <a:cxn ang="0">
                    <a:pos x="0" y="2"/>
                  </a:cxn>
                  <a:cxn ang="0">
                    <a:pos x="0" y="113"/>
                  </a:cxn>
                  <a:cxn ang="0">
                    <a:pos x="3" y="116"/>
                  </a:cxn>
                  <a:cxn ang="0">
                    <a:pos x="68" y="116"/>
                  </a:cxn>
                  <a:cxn ang="0">
                    <a:pos x="66" y="138"/>
                  </a:cxn>
                  <a:cxn ang="0">
                    <a:pos x="56" y="144"/>
                  </a:cxn>
                  <a:cxn ang="0">
                    <a:pos x="56" y="145"/>
                  </a:cxn>
                  <a:cxn ang="0">
                    <a:pos x="117" y="145"/>
                  </a:cxn>
                  <a:cxn ang="0">
                    <a:pos x="117" y="144"/>
                  </a:cxn>
                  <a:cxn ang="0">
                    <a:pos x="106" y="138"/>
                  </a:cxn>
                  <a:cxn ang="0">
                    <a:pos x="104" y="116"/>
                  </a:cxn>
                  <a:cxn ang="0">
                    <a:pos x="170" y="116"/>
                  </a:cxn>
                  <a:cxn ang="0">
                    <a:pos x="172" y="113"/>
                  </a:cxn>
                  <a:cxn ang="0">
                    <a:pos x="172" y="2"/>
                  </a:cxn>
                  <a:cxn ang="0">
                    <a:pos x="170" y="0"/>
                  </a:cxn>
                </a:cxnLst>
                <a:rect l="0" t="0" r="r" b="b"/>
                <a:pathLst>
                  <a:path w="172" h="145">
                    <a:moveTo>
                      <a:pt x="170" y="0"/>
                    </a:moveTo>
                    <a:cubicBezTo>
                      <a:pt x="3" y="0"/>
                      <a:pt x="3" y="0"/>
                      <a:pt x="3" y="0"/>
                    </a:cubicBezTo>
                    <a:cubicBezTo>
                      <a:pt x="1" y="0"/>
                      <a:pt x="0" y="1"/>
                      <a:pt x="0" y="2"/>
                    </a:cubicBezTo>
                    <a:cubicBezTo>
                      <a:pt x="0" y="113"/>
                      <a:pt x="0" y="113"/>
                      <a:pt x="0" y="113"/>
                    </a:cubicBezTo>
                    <a:cubicBezTo>
                      <a:pt x="0" y="115"/>
                      <a:pt x="1" y="116"/>
                      <a:pt x="3" y="116"/>
                    </a:cubicBezTo>
                    <a:cubicBezTo>
                      <a:pt x="68" y="116"/>
                      <a:pt x="68" y="116"/>
                      <a:pt x="68" y="116"/>
                    </a:cubicBezTo>
                    <a:cubicBezTo>
                      <a:pt x="68" y="121"/>
                      <a:pt x="66" y="136"/>
                      <a:pt x="66" y="138"/>
                    </a:cubicBezTo>
                    <a:cubicBezTo>
                      <a:pt x="66" y="141"/>
                      <a:pt x="56" y="141"/>
                      <a:pt x="56" y="144"/>
                    </a:cubicBezTo>
                    <a:cubicBezTo>
                      <a:pt x="56" y="145"/>
                      <a:pt x="56" y="145"/>
                      <a:pt x="56" y="145"/>
                    </a:cubicBezTo>
                    <a:cubicBezTo>
                      <a:pt x="117" y="145"/>
                      <a:pt x="117" y="145"/>
                      <a:pt x="117" y="145"/>
                    </a:cubicBezTo>
                    <a:cubicBezTo>
                      <a:pt x="117" y="144"/>
                      <a:pt x="117" y="144"/>
                      <a:pt x="117" y="144"/>
                    </a:cubicBezTo>
                    <a:cubicBezTo>
                      <a:pt x="117" y="141"/>
                      <a:pt x="106" y="141"/>
                      <a:pt x="106" y="138"/>
                    </a:cubicBezTo>
                    <a:cubicBezTo>
                      <a:pt x="106" y="136"/>
                      <a:pt x="104" y="121"/>
                      <a:pt x="104" y="116"/>
                    </a:cubicBezTo>
                    <a:cubicBezTo>
                      <a:pt x="170" y="116"/>
                      <a:pt x="170" y="116"/>
                      <a:pt x="170" y="116"/>
                    </a:cubicBezTo>
                    <a:cubicBezTo>
                      <a:pt x="171" y="116"/>
                      <a:pt x="172" y="115"/>
                      <a:pt x="172" y="113"/>
                    </a:cubicBezTo>
                    <a:cubicBezTo>
                      <a:pt x="172" y="2"/>
                      <a:pt x="172" y="2"/>
                      <a:pt x="172" y="2"/>
                    </a:cubicBezTo>
                    <a:cubicBezTo>
                      <a:pt x="172" y="1"/>
                      <a:pt x="171" y="0"/>
                      <a:pt x="170" y="0"/>
                    </a:cubicBezTo>
                    <a:close/>
                  </a:path>
                </a:pathLst>
              </a:custGeom>
              <a:solidFill>
                <a:srgbClr val="F0AB00"/>
              </a:solidFill>
              <a:ln w="9525">
                <a:noFill/>
                <a:round/>
                <a:headEnd/>
                <a:tailEnd/>
              </a:ln>
            </p:spPr>
            <p:txBody>
              <a:bodyPr vert="horz" wrap="square" lIns="91440" tIns="45720" rIns="91440" bIns="45720" numCol="1" anchor="t" anchorCtr="0" compatLnSpc="1">
                <a:prstTxWarp prst="textNoShape">
                  <a:avLst/>
                </a:prstTxWarp>
              </a:bodyPr>
              <a:lstStyle/>
              <a:p>
                <a:endParaRPr lang="en-US" sz="1400" b="1" dirty="0">
                  <a:solidFill>
                    <a:schemeClr val="accent1"/>
                  </a:solidFill>
                </a:endParaRPr>
              </a:p>
            </p:txBody>
          </p:sp>
          <p:sp>
            <p:nvSpPr>
              <p:cNvPr id="130" name="Freeform 932"/>
              <p:cNvSpPr>
                <a:spLocks/>
              </p:cNvSpPr>
              <p:nvPr/>
            </p:nvSpPr>
            <p:spPr bwMode="auto">
              <a:xfrm>
                <a:off x="5590437" y="2583606"/>
                <a:ext cx="446133" cy="323475"/>
              </a:xfrm>
              <a:custGeom>
                <a:avLst/>
                <a:gdLst/>
                <a:ahLst/>
                <a:cxnLst>
                  <a:cxn ang="0">
                    <a:pos x="337" y="217"/>
                  </a:cxn>
                  <a:cxn ang="0">
                    <a:pos x="337" y="217"/>
                  </a:cxn>
                  <a:cxn ang="0">
                    <a:pos x="0" y="217"/>
                  </a:cxn>
                  <a:cxn ang="0">
                    <a:pos x="0" y="0"/>
                  </a:cxn>
                  <a:cxn ang="0">
                    <a:pos x="337" y="0"/>
                  </a:cxn>
                  <a:cxn ang="0">
                    <a:pos x="337" y="217"/>
                  </a:cxn>
                </a:cxnLst>
                <a:rect l="0" t="0" r="r" b="b"/>
                <a:pathLst>
                  <a:path w="337" h="217">
                    <a:moveTo>
                      <a:pt x="337" y="217"/>
                    </a:moveTo>
                    <a:lnTo>
                      <a:pt x="337" y="217"/>
                    </a:lnTo>
                    <a:lnTo>
                      <a:pt x="0" y="217"/>
                    </a:lnTo>
                    <a:lnTo>
                      <a:pt x="0" y="0"/>
                    </a:lnTo>
                    <a:lnTo>
                      <a:pt x="337" y="0"/>
                    </a:lnTo>
                    <a:lnTo>
                      <a:pt x="337" y="217"/>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1400" b="1" dirty="0">
                  <a:solidFill>
                    <a:schemeClr val="accent1"/>
                  </a:solidFill>
                </a:endParaRPr>
              </a:p>
            </p:txBody>
          </p:sp>
          <p:sp>
            <p:nvSpPr>
              <p:cNvPr id="131" name="Freeform 934"/>
              <p:cNvSpPr>
                <a:spLocks/>
              </p:cNvSpPr>
              <p:nvPr/>
            </p:nvSpPr>
            <p:spPr bwMode="auto">
              <a:xfrm>
                <a:off x="5619561" y="2601495"/>
                <a:ext cx="391856" cy="283228"/>
              </a:xfrm>
              <a:custGeom>
                <a:avLst/>
                <a:gdLst/>
                <a:ahLst/>
                <a:cxnLst>
                  <a:cxn ang="0">
                    <a:pos x="287" y="177"/>
                  </a:cxn>
                  <a:cxn ang="0">
                    <a:pos x="13" y="7"/>
                  </a:cxn>
                  <a:cxn ang="0">
                    <a:pos x="10" y="0"/>
                  </a:cxn>
                  <a:cxn ang="0">
                    <a:pos x="0" y="7"/>
                  </a:cxn>
                  <a:cxn ang="0">
                    <a:pos x="10" y="9"/>
                  </a:cxn>
                  <a:cxn ang="0">
                    <a:pos x="4" y="26"/>
                  </a:cxn>
                  <a:cxn ang="0">
                    <a:pos x="10" y="28"/>
                  </a:cxn>
                  <a:cxn ang="0">
                    <a:pos x="0" y="45"/>
                  </a:cxn>
                  <a:cxn ang="0">
                    <a:pos x="10" y="47"/>
                  </a:cxn>
                  <a:cxn ang="0">
                    <a:pos x="4" y="62"/>
                  </a:cxn>
                  <a:cxn ang="0">
                    <a:pos x="10" y="64"/>
                  </a:cxn>
                  <a:cxn ang="0">
                    <a:pos x="0" y="81"/>
                  </a:cxn>
                  <a:cxn ang="0">
                    <a:pos x="10" y="83"/>
                  </a:cxn>
                  <a:cxn ang="0">
                    <a:pos x="4" y="100"/>
                  </a:cxn>
                  <a:cxn ang="0">
                    <a:pos x="10" y="103"/>
                  </a:cxn>
                  <a:cxn ang="0">
                    <a:pos x="0" y="120"/>
                  </a:cxn>
                  <a:cxn ang="0">
                    <a:pos x="10" y="122"/>
                  </a:cxn>
                  <a:cxn ang="0">
                    <a:pos x="4" y="137"/>
                  </a:cxn>
                  <a:cxn ang="0">
                    <a:pos x="10" y="141"/>
                  </a:cxn>
                  <a:cxn ang="0">
                    <a:pos x="0" y="156"/>
                  </a:cxn>
                  <a:cxn ang="0">
                    <a:pos x="10" y="158"/>
                  </a:cxn>
                  <a:cxn ang="0">
                    <a:pos x="0" y="177"/>
                  </a:cxn>
                  <a:cxn ang="0">
                    <a:pos x="10" y="179"/>
                  </a:cxn>
                  <a:cxn ang="0">
                    <a:pos x="13" y="190"/>
                  </a:cxn>
                  <a:cxn ang="0">
                    <a:pos x="30" y="179"/>
                  </a:cxn>
                  <a:cxn ang="0">
                    <a:pos x="32" y="183"/>
                  </a:cxn>
                  <a:cxn ang="0">
                    <a:pos x="49" y="179"/>
                  </a:cxn>
                  <a:cxn ang="0">
                    <a:pos x="51" y="190"/>
                  </a:cxn>
                  <a:cxn ang="0">
                    <a:pos x="68" y="179"/>
                  </a:cxn>
                  <a:cxn ang="0">
                    <a:pos x="72" y="183"/>
                  </a:cxn>
                  <a:cxn ang="0">
                    <a:pos x="89" y="179"/>
                  </a:cxn>
                  <a:cxn ang="0">
                    <a:pos x="91" y="190"/>
                  </a:cxn>
                  <a:cxn ang="0">
                    <a:pos x="108" y="179"/>
                  </a:cxn>
                  <a:cxn ang="0">
                    <a:pos x="110" y="183"/>
                  </a:cxn>
                  <a:cxn ang="0">
                    <a:pos x="127" y="179"/>
                  </a:cxn>
                  <a:cxn ang="0">
                    <a:pos x="130" y="190"/>
                  </a:cxn>
                  <a:cxn ang="0">
                    <a:pos x="130" y="179"/>
                  </a:cxn>
                  <a:cxn ang="0">
                    <a:pos x="147" y="183"/>
                  </a:cxn>
                  <a:cxn ang="0">
                    <a:pos x="151" y="179"/>
                  </a:cxn>
                  <a:cxn ang="0">
                    <a:pos x="168" y="190"/>
                  </a:cxn>
                  <a:cxn ang="0">
                    <a:pos x="170" y="179"/>
                  </a:cxn>
                  <a:cxn ang="0">
                    <a:pos x="187" y="183"/>
                  </a:cxn>
                  <a:cxn ang="0">
                    <a:pos x="189" y="179"/>
                  </a:cxn>
                  <a:cxn ang="0">
                    <a:pos x="206" y="183"/>
                  </a:cxn>
                  <a:cxn ang="0">
                    <a:pos x="208" y="190"/>
                  </a:cxn>
                  <a:cxn ang="0">
                    <a:pos x="225" y="179"/>
                  </a:cxn>
                  <a:cxn ang="0">
                    <a:pos x="230" y="183"/>
                  </a:cxn>
                  <a:cxn ang="0">
                    <a:pos x="247" y="179"/>
                  </a:cxn>
                  <a:cxn ang="0">
                    <a:pos x="249" y="190"/>
                  </a:cxn>
                  <a:cxn ang="0">
                    <a:pos x="266" y="179"/>
                  </a:cxn>
                  <a:cxn ang="0">
                    <a:pos x="268" y="183"/>
                  </a:cxn>
                  <a:cxn ang="0">
                    <a:pos x="285" y="179"/>
                  </a:cxn>
                  <a:cxn ang="0">
                    <a:pos x="287" y="190"/>
                  </a:cxn>
                  <a:cxn ang="0">
                    <a:pos x="296" y="179"/>
                  </a:cxn>
                </a:cxnLst>
                <a:rect l="0" t="0" r="r" b="b"/>
                <a:pathLst>
                  <a:path w="296" h="190">
                    <a:moveTo>
                      <a:pt x="296" y="177"/>
                    </a:moveTo>
                    <a:lnTo>
                      <a:pt x="287" y="177"/>
                    </a:lnTo>
                    <a:lnTo>
                      <a:pt x="287" y="7"/>
                    </a:lnTo>
                    <a:lnTo>
                      <a:pt x="13" y="7"/>
                    </a:lnTo>
                    <a:lnTo>
                      <a:pt x="13" y="0"/>
                    </a:lnTo>
                    <a:lnTo>
                      <a:pt x="10" y="0"/>
                    </a:lnTo>
                    <a:lnTo>
                      <a:pt x="10" y="7"/>
                    </a:lnTo>
                    <a:lnTo>
                      <a:pt x="0" y="7"/>
                    </a:lnTo>
                    <a:lnTo>
                      <a:pt x="0" y="9"/>
                    </a:lnTo>
                    <a:lnTo>
                      <a:pt x="10" y="9"/>
                    </a:lnTo>
                    <a:lnTo>
                      <a:pt x="10" y="26"/>
                    </a:lnTo>
                    <a:lnTo>
                      <a:pt x="4" y="26"/>
                    </a:lnTo>
                    <a:lnTo>
                      <a:pt x="4" y="28"/>
                    </a:lnTo>
                    <a:lnTo>
                      <a:pt x="10" y="28"/>
                    </a:lnTo>
                    <a:lnTo>
                      <a:pt x="10" y="45"/>
                    </a:lnTo>
                    <a:lnTo>
                      <a:pt x="0" y="45"/>
                    </a:lnTo>
                    <a:lnTo>
                      <a:pt x="0" y="47"/>
                    </a:lnTo>
                    <a:lnTo>
                      <a:pt x="10" y="47"/>
                    </a:lnTo>
                    <a:lnTo>
                      <a:pt x="10" y="62"/>
                    </a:lnTo>
                    <a:lnTo>
                      <a:pt x="4" y="62"/>
                    </a:lnTo>
                    <a:lnTo>
                      <a:pt x="4" y="64"/>
                    </a:lnTo>
                    <a:lnTo>
                      <a:pt x="10" y="64"/>
                    </a:lnTo>
                    <a:lnTo>
                      <a:pt x="10" y="81"/>
                    </a:lnTo>
                    <a:lnTo>
                      <a:pt x="0" y="81"/>
                    </a:lnTo>
                    <a:lnTo>
                      <a:pt x="0" y="83"/>
                    </a:lnTo>
                    <a:lnTo>
                      <a:pt x="10" y="83"/>
                    </a:lnTo>
                    <a:lnTo>
                      <a:pt x="10" y="100"/>
                    </a:lnTo>
                    <a:lnTo>
                      <a:pt x="4" y="100"/>
                    </a:lnTo>
                    <a:lnTo>
                      <a:pt x="4" y="103"/>
                    </a:lnTo>
                    <a:lnTo>
                      <a:pt x="10" y="103"/>
                    </a:lnTo>
                    <a:lnTo>
                      <a:pt x="10" y="120"/>
                    </a:lnTo>
                    <a:lnTo>
                      <a:pt x="0" y="120"/>
                    </a:lnTo>
                    <a:lnTo>
                      <a:pt x="0" y="122"/>
                    </a:lnTo>
                    <a:lnTo>
                      <a:pt x="10" y="122"/>
                    </a:lnTo>
                    <a:lnTo>
                      <a:pt x="10" y="137"/>
                    </a:lnTo>
                    <a:lnTo>
                      <a:pt x="4" y="137"/>
                    </a:lnTo>
                    <a:lnTo>
                      <a:pt x="4" y="141"/>
                    </a:lnTo>
                    <a:lnTo>
                      <a:pt x="10" y="141"/>
                    </a:lnTo>
                    <a:lnTo>
                      <a:pt x="10" y="156"/>
                    </a:lnTo>
                    <a:lnTo>
                      <a:pt x="0" y="156"/>
                    </a:lnTo>
                    <a:lnTo>
                      <a:pt x="0" y="158"/>
                    </a:lnTo>
                    <a:lnTo>
                      <a:pt x="10" y="158"/>
                    </a:lnTo>
                    <a:lnTo>
                      <a:pt x="10" y="177"/>
                    </a:lnTo>
                    <a:lnTo>
                      <a:pt x="0" y="177"/>
                    </a:lnTo>
                    <a:lnTo>
                      <a:pt x="0" y="179"/>
                    </a:lnTo>
                    <a:lnTo>
                      <a:pt x="10" y="179"/>
                    </a:lnTo>
                    <a:lnTo>
                      <a:pt x="10" y="190"/>
                    </a:lnTo>
                    <a:lnTo>
                      <a:pt x="13" y="190"/>
                    </a:lnTo>
                    <a:lnTo>
                      <a:pt x="13" y="179"/>
                    </a:lnTo>
                    <a:lnTo>
                      <a:pt x="30" y="179"/>
                    </a:lnTo>
                    <a:lnTo>
                      <a:pt x="30" y="183"/>
                    </a:lnTo>
                    <a:lnTo>
                      <a:pt x="32" y="183"/>
                    </a:lnTo>
                    <a:lnTo>
                      <a:pt x="32" y="179"/>
                    </a:lnTo>
                    <a:lnTo>
                      <a:pt x="49" y="179"/>
                    </a:lnTo>
                    <a:lnTo>
                      <a:pt x="49" y="190"/>
                    </a:lnTo>
                    <a:lnTo>
                      <a:pt x="51" y="190"/>
                    </a:lnTo>
                    <a:lnTo>
                      <a:pt x="51" y="179"/>
                    </a:lnTo>
                    <a:lnTo>
                      <a:pt x="68" y="179"/>
                    </a:lnTo>
                    <a:lnTo>
                      <a:pt x="68" y="183"/>
                    </a:lnTo>
                    <a:lnTo>
                      <a:pt x="72" y="183"/>
                    </a:lnTo>
                    <a:lnTo>
                      <a:pt x="72" y="179"/>
                    </a:lnTo>
                    <a:lnTo>
                      <a:pt x="89" y="179"/>
                    </a:lnTo>
                    <a:lnTo>
                      <a:pt x="89" y="190"/>
                    </a:lnTo>
                    <a:lnTo>
                      <a:pt x="91" y="190"/>
                    </a:lnTo>
                    <a:lnTo>
                      <a:pt x="91" y="179"/>
                    </a:lnTo>
                    <a:lnTo>
                      <a:pt x="108" y="179"/>
                    </a:lnTo>
                    <a:lnTo>
                      <a:pt x="108" y="183"/>
                    </a:lnTo>
                    <a:lnTo>
                      <a:pt x="110" y="183"/>
                    </a:lnTo>
                    <a:lnTo>
                      <a:pt x="110" y="179"/>
                    </a:lnTo>
                    <a:lnTo>
                      <a:pt x="127" y="179"/>
                    </a:lnTo>
                    <a:lnTo>
                      <a:pt x="127" y="190"/>
                    </a:lnTo>
                    <a:lnTo>
                      <a:pt x="130" y="190"/>
                    </a:lnTo>
                    <a:lnTo>
                      <a:pt x="130" y="183"/>
                    </a:lnTo>
                    <a:lnTo>
                      <a:pt x="130" y="179"/>
                    </a:lnTo>
                    <a:lnTo>
                      <a:pt x="147" y="179"/>
                    </a:lnTo>
                    <a:lnTo>
                      <a:pt x="147" y="183"/>
                    </a:lnTo>
                    <a:lnTo>
                      <a:pt x="151" y="183"/>
                    </a:lnTo>
                    <a:lnTo>
                      <a:pt x="151" y="179"/>
                    </a:lnTo>
                    <a:lnTo>
                      <a:pt x="168" y="179"/>
                    </a:lnTo>
                    <a:lnTo>
                      <a:pt x="168" y="190"/>
                    </a:lnTo>
                    <a:lnTo>
                      <a:pt x="170" y="190"/>
                    </a:lnTo>
                    <a:lnTo>
                      <a:pt x="170" y="179"/>
                    </a:lnTo>
                    <a:lnTo>
                      <a:pt x="187" y="179"/>
                    </a:lnTo>
                    <a:lnTo>
                      <a:pt x="187" y="183"/>
                    </a:lnTo>
                    <a:lnTo>
                      <a:pt x="189" y="183"/>
                    </a:lnTo>
                    <a:lnTo>
                      <a:pt x="189" y="179"/>
                    </a:lnTo>
                    <a:lnTo>
                      <a:pt x="206" y="179"/>
                    </a:lnTo>
                    <a:lnTo>
                      <a:pt x="206" y="183"/>
                    </a:lnTo>
                    <a:lnTo>
                      <a:pt x="206" y="190"/>
                    </a:lnTo>
                    <a:lnTo>
                      <a:pt x="208" y="190"/>
                    </a:lnTo>
                    <a:lnTo>
                      <a:pt x="208" y="179"/>
                    </a:lnTo>
                    <a:lnTo>
                      <a:pt x="225" y="179"/>
                    </a:lnTo>
                    <a:lnTo>
                      <a:pt x="225" y="183"/>
                    </a:lnTo>
                    <a:lnTo>
                      <a:pt x="230" y="183"/>
                    </a:lnTo>
                    <a:lnTo>
                      <a:pt x="230" y="179"/>
                    </a:lnTo>
                    <a:lnTo>
                      <a:pt x="247" y="179"/>
                    </a:lnTo>
                    <a:lnTo>
                      <a:pt x="247" y="190"/>
                    </a:lnTo>
                    <a:lnTo>
                      <a:pt x="249" y="190"/>
                    </a:lnTo>
                    <a:lnTo>
                      <a:pt x="249" y="179"/>
                    </a:lnTo>
                    <a:lnTo>
                      <a:pt x="266" y="179"/>
                    </a:lnTo>
                    <a:lnTo>
                      <a:pt x="266" y="183"/>
                    </a:lnTo>
                    <a:lnTo>
                      <a:pt x="268" y="183"/>
                    </a:lnTo>
                    <a:lnTo>
                      <a:pt x="268" y="179"/>
                    </a:lnTo>
                    <a:lnTo>
                      <a:pt x="285" y="179"/>
                    </a:lnTo>
                    <a:lnTo>
                      <a:pt x="285" y="190"/>
                    </a:lnTo>
                    <a:lnTo>
                      <a:pt x="287" y="190"/>
                    </a:lnTo>
                    <a:lnTo>
                      <a:pt x="287" y="179"/>
                    </a:lnTo>
                    <a:lnTo>
                      <a:pt x="296" y="179"/>
                    </a:lnTo>
                    <a:lnTo>
                      <a:pt x="296" y="177"/>
                    </a:lnTo>
                    <a:close/>
                  </a:path>
                </a:pathLst>
              </a:custGeom>
              <a:solidFill>
                <a:schemeClr val="bg2">
                  <a:lumMod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00" b="1" dirty="0">
                  <a:solidFill>
                    <a:schemeClr val="accent1"/>
                  </a:solidFill>
                </a:endParaRPr>
              </a:p>
            </p:txBody>
          </p:sp>
          <p:sp>
            <p:nvSpPr>
              <p:cNvPr id="132" name="Rectangle 935"/>
              <p:cNvSpPr>
                <a:spLocks noChangeArrowheads="1"/>
              </p:cNvSpPr>
              <p:nvPr/>
            </p:nvSpPr>
            <p:spPr bwMode="auto">
              <a:xfrm>
                <a:off x="5636772" y="2614909"/>
                <a:ext cx="360083" cy="250432"/>
              </a:xfrm>
              <a:prstGeom prst="rect">
                <a:avLst/>
              </a:prstGeom>
              <a:solidFill>
                <a:srgbClr val="F0A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b="1" dirty="0">
                  <a:solidFill>
                    <a:schemeClr val="accent1"/>
                  </a:solidFill>
                </a:endParaRPr>
              </a:p>
            </p:txBody>
          </p:sp>
          <p:sp>
            <p:nvSpPr>
              <p:cNvPr id="133" name="Freeform 936"/>
              <p:cNvSpPr>
                <a:spLocks noEditPoints="1"/>
              </p:cNvSpPr>
              <p:nvPr/>
            </p:nvSpPr>
            <p:spPr bwMode="auto">
              <a:xfrm>
                <a:off x="5590436" y="2583607"/>
                <a:ext cx="446133" cy="323475"/>
              </a:xfrm>
              <a:custGeom>
                <a:avLst/>
                <a:gdLst/>
                <a:ahLst/>
                <a:cxnLst>
                  <a:cxn ang="0">
                    <a:pos x="0" y="0"/>
                  </a:cxn>
                  <a:cxn ang="0">
                    <a:pos x="0" y="217"/>
                  </a:cxn>
                  <a:cxn ang="0">
                    <a:pos x="337" y="217"/>
                  </a:cxn>
                  <a:cxn ang="0">
                    <a:pos x="337" y="0"/>
                  </a:cxn>
                  <a:cxn ang="0">
                    <a:pos x="0" y="0"/>
                  </a:cxn>
                  <a:cxn ang="0">
                    <a:pos x="335" y="215"/>
                  </a:cxn>
                  <a:cxn ang="0">
                    <a:pos x="3" y="215"/>
                  </a:cxn>
                  <a:cxn ang="0">
                    <a:pos x="3" y="2"/>
                  </a:cxn>
                  <a:cxn ang="0">
                    <a:pos x="335" y="2"/>
                  </a:cxn>
                  <a:cxn ang="0">
                    <a:pos x="335" y="215"/>
                  </a:cxn>
                </a:cxnLst>
                <a:rect l="0" t="0" r="r" b="b"/>
                <a:pathLst>
                  <a:path w="337" h="217">
                    <a:moveTo>
                      <a:pt x="0" y="0"/>
                    </a:moveTo>
                    <a:lnTo>
                      <a:pt x="0" y="217"/>
                    </a:lnTo>
                    <a:lnTo>
                      <a:pt x="337" y="217"/>
                    </a:lnTo>
                    <a:lnTo>
                      <a:pt x="337" y="0"/>
                    </a:lnTo>
                    <a:lnTo>
                      <a:pt x="0" y="0"/>
                    </a:lnTo>
                    <a:close/>
                    <a:moveTo>
                      <a:pt x="335" y="215"/>
                    </a:moveTo>
                    <a:lnTo>
                      <a:pt x="3" y="215"/>
                    </a:lnTo>
                    <a:lnTo>
                      <a:pt x="3" y="2"/>
                    </a:lnTo>
                    <a:lnTo>
                      <a:pt x="335" y="2"/>
                    </a:lnTo>
                    <a:lnTo>
                      <a:pt x="335" y="215"/>
                    </a:lnTo>
                    <a:close/>
                  </a:path>
                </a:pathLst>
              </a:custGeom>
              <a:noFill/>
              <a:ln w="9525">
                <a:solidFill>
                  <a:schemeClr val="bg2">
                    <a:lumMod val="25000"/>
                  </a:schemeClr>
                </a:solidFill>
                <a:round/>
                <a:headEnd/>
                <a:tailEnd/>
              </a:ln>
            </p:spPr>
            <p:txBody>
              <a:bodyPr vert="horz" wrap="square" lIns="91440" tIns="45720" rIns="91440" bIns="45720" numCol="1" anchor="t" anchorCtr="0" compatLnSpc="1">
                <a:prstTxWarp prst="textNoShape">
                  <a:avLst/>
                </a:prstTxWarp>
              </a:bodyPr>
              <a:lstStyle/>
              <a:p>
                <a:endParaRPr lang="en-US" sz="1400" b="1" dirty="0">
                  <a:solidFill>
                    <a:schemeClr val="accent1"/>
                  </a:solidFill>
                </a:endParaRPr>
              </a:p>
            </p:txBody>
          </p:sp>
          <p:grpSp>
            <p:nvGrpSpPr>
              <p:cNvPr id="134" name="Group 133"/>
              <p:cNvGrpSpPr/>
              <p:nvPr/>
            </p:nvGrpSpPr>
            <p:grpSpPr>
              <a:xfrm>
                <a:off x="5684427" y="2668570"/>
                <a:ext cx="264769" cy="199759"/>
                <a:chOff x="5684427" y="2668570"/>
                <a:chExt cx="264769" cy="199759"/>
              </a:xfrm>
              <a:solidFill>
                <a:schemeClr val="bg2">
                  <a:lumMod val="25000"/>
                </a:schemeClr>
              </a:solidFill>
            </p:grpSpPr>
            <p:sp>
              <p:nvSpPr>
                <p:cNvPr id="135" name="Rectangle 937"/>
                <p:cNvSpPr>
                  <a:spLocks noChangeArrowheads="1"/>
                </p:cNvSpPr>
                <p:nvPr/>
              </p:nvSpPr>
              <p:spPr bwMode="auto">
                <a:xfrm>
                  <a:off x="5684427" y="2780379"/>
                  <a:ext cx="55601" cy="879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b="1" dirty="0">
                    <a:solidFill>
                      <a:schemeClr val="accent1"/>
                    </a:solidFill>
                  </a:endParaRPr>
                </a:p>
              </p:txBody>
            </p:sp>
            <p:sp>
              <p:nvSpPr>
                <p:cNvPr id="136" name="Rectangle 938"/>
                <p:cNvSpPr>
                  <a:spLocks noChangeArrowheads="1"/>
                </p:cNvSpPr>
                <p:nvPr/>
              </p:nvSpPr>
              <p:spPr bwMode="auto">
                <a:xfrm>
                  <a:off x="5787690" y="2722239"/>
                  <a:ext cx="56925" cy="146086"/>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b="1" dirty="0">
                    <a:solidFill>
                      <a:schemeClr val="accent1"/>
                    </a:solidFill>
                  </a:endParaRPr>
                </a:p>
              </p:txBody>
            </p:sp>
            <p:sp>
              <p:nvSpPr>
                <p:cNvPr id="137" name="Rectangle 939"/>
                <p:cNvSpPr>
                  <a:spLocks noChangeArrowheads="1"/>
                </p:cNvSpPr>
                <p:nvPr/>
              </p:nvSpPr>
              <p:spPr bwMode="auto">
                <a:xfrm>
                  <a:off x="5892271" y="2668570"/>
                  <a:ext cx="56925" cy="1997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400" b="1" dirty="0">
                    <a:solidFill>
                      <a:schemeClr val="accent1"/>
                    </a:solidFill>
                  </a:endParaRPr>
                </a:p>
              </p:txBody>
            </p:sp>
          </p:grpSp>
        </p:grpSp>
      </p:grpSp>
      <p:sp>
        <p:nvSpPr>
          <p:cNvPr id="215" name="Rectangle 214"/>
          <p:cNvSpPr/>
          <p:nvPr/>
        </p:nvSpPr>
        <p:spPr>
          <a:xfrm>
            <a:off x="3326860" y="2362200"/>
            <a:ext cx="2639394" cy="710172"/>
          </a:xfrm>
          <a:prstGeom prst="rect">
            <a:avLst/>
          </a:prstGeom>
          <a:ln>
            <a:solidFill>
              <a:schemeClr val="tx1"/>
            </a:solidFill>
          </a:ln>
        </p:spPr>
        <p:txBody>
          <a:bodyPr wrap="square" lIns="0" tIns="0" rIns="0" bIns="0" anchor="ctr">
            <a:noAutofit/>
          </a:bodyPr>
          <a:lstStyle/>
          <a:p>
            <a:pPr algn="ctr"/>
            <a:r>
              <a:rPr lang="en-US" sz="2000" b="1" dirty="0" smtClean="0">
                <a:cs typeface="Calibri"/>
              </a:rPr>
              <a:t>Insight to Action</a:t>
            </a:r>
          </a:p>
          <a:p>
            <a:pPr algn="ctr"/>
            <a:r>
              <a:rPr lang="en-US" sz="1100" dirty="0" smtClean="0"/>
              <a:t>Contextual. Real-time. Closed-loop.</a:t>
            </a:r>
            <a:endParaRPr lang="en-US" b="1" dirty="0">
              <a:cs typeface="Calibri"/>
            </a:endParaRPr>
          </a:p>
        </p:txBody>
      </p:sp>
      <p:cxnSp>
        <p:nvCxnSpPr>
          <p:cNvPr id="216" name="Elbow Connector 215"/>
          <p:cNvCxnSpPr>
            <a:stCxn id="125" idx="1"/>
            <a:endCxn id="215" idx="1"/>
          </p:cNvCxnSpPr>
          <p:nvPr/>
        </p:nvCxnSpPr>
        <p:spPr>
          <a:xfrm rot="10800000" flipH="1">
            <a:off x="2464594" y="2717286"/>
            <a:ext cx="862266" cy="1032592"/>
          </a:xfrm>
          <a:prstGeom prst="bentConnector3">
            <a:avLst>
              <a:gd name="adj1" fmla="val -57757"/>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215" idx="3"/>
            <a:endCxn id="127" idx="3"/>
          </p:cNvCxnSpPr>
          <p:nvPr/>
        </p:nvCxnSpPr>
        <p:spPr>
          <a:xfrm>
            <a:off x="5966255" y="2717288"/>
            <a:ext cx="807089" cy="1032591"/>
          </a:xfrm>
          <a:prstGeom prst="bentConnector3">
            <a:avLst>
              <a:gd name="adj1" fmla="val 163294"/>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8" name="Group 217"/>
          <p:cNvGrpSpPr>
            <a:grpSpLocks noChangeAspect="1"/>
          </p:cNvGrpSpPr>
          <p:nvPr/>
        </p:nvGrpSpPr>
        <p:grpSpPr>
          <a:xfrm>
            <a:off x="2798892" y="4633404"/>
            <a:ext cx="786294" cy="471996"/>
            <a:chOff x="5818303" y="3947894"/>
            <a:chExt cx="765277" cy="441214"/>
          </a:xfrm>
        </p:grpSpPr>
        <p:sp>
          <p:nvSpPr>
            <p:cNvPr id="219" name="Freeform 3"/>
            <p:cNvSpPr/>
            <p:nvPr/>
          </p:nvSpPr>
          <p:spPr>
            <a:xfrm>
              <a:off x="6021943" y="3947894"/>
              <a:ext cx="561637" cy="141591"/>
            </a:xfrm>
            <a:custGeom>
              <a:avLst/>
              <a:gdLst>
                <a:gd name="connsiteX0" fmla="*/ 0 w 561644"/>
                <a:gd name="connsiteY0" fmla="*/ 70802 h 141592"/>
                <a:gd name="connsiteX1" fmla="*/ 280809 w 561644"/>
                <a:gd name="connsiteY1" fmla="*/ 141592 h 141592"/>
                <a:gd name="connsiteX2" fmla="*/ 561644 w 561644"/>
                <a:gd name="connsiteY2" fmla="*/ 70853 h 141592"/>
                <a:gd name="connsiteX3" fmla="*/ 561644 w 561644"/>
                <a:gd name="connsiteY3" fmla="*/ 70802 h 141592"/>
                <a:gd name="connsiteX4" fmla="*/ 280809 w 561644"/>
                <a:gd name="connsiteY4" fmla="*/ 0 h 141592"/>
                <a:gd name="connsiteX5" fmla="*/ 0 w 561644"/>
                <a:gd name="connsiteY5" fmla="*/ 70802 h 1415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561644" h="141592">
                  <a:moveTo>
                    <a:pt x="0" y="70802"/>
                  </a:moveTo>
                  <a:cubicBezTo>
                    <a:pt x="0" y="109905"/>
                    <a:pt x="125717" y="141592"/>
                    <a:pt x="280809" y="141592"/>
                  </a:cubicBezTo>
                  <a:cubicBezTo>
                    <a:pt x="435826" y="141592"/>
                    <a:pt x="561518" y="109931"/>
                    <a:pt x="561644" y="70853"/>
                  </a:cubicBezTo>
                  <a:lnTo>
                    <a:pt x="561644" y="70802"/>
                  </a:lnTo>
                  <a:cubicBezTo>
                    <a:pt x="561644" y="31699"/>
                    <a:pt x="435914" y="0"/>
                    <a:pt x="280809" y="0"/>
                  </a:cubicBezTo>
                  <a:cubicBezTo>
                    <a:pt x="125717" y="0"/>
                    <a:pt x="0" y="31699"/>
                    <a:pt x="0" y="70802"/>
                  </a:cubicBez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sp>
          <p:nvSpPr>
            <p:cNvPr id="220" name="Freeform 3"/>
            <p:cNvSpPr/>
            <p:nvPr/>
          </p:nvSpPr>
          <p:spPr>
            <a:xfrm>
              <a:off x="6021940" y="4033975"/>
              <a:ext cx="561639" cy="133781"/>
            </a:xfrm>
            <a:custGeom>
              <a:avLst/>
              <a:gdLst>
                <a:gd name="connsiteX0" fmla="*/ 561644 w 561645"/>
                <a:gd name="connsiteY0" fmla="*/ 0 h 133781"/>
                <a:gd name="connsiteX1" fmla="*/ 280822 w 561645"/>
                <a:gd name="connsiteY1" fmla="*/ 62991 h 133781"/>
                <a:gd name="connsiteX2" fmla="*/ 0 w 561645"/>
                <a:gd name="connsiteY2" fmla="*/ 736 h 133781"/>
                <a:gd name="connsiteX3" fmla="*/ 0 w 561645"/>
                <a:gd name="connsiteY3" fmla="*/ 61124 h 133781"/>
                <a:gd name="connsiteX4" fmla="*/ 101 w 561645"/>
                <a:gd name="connsiteY4" fmla="*/ 61124 h 133781"/>
                <a:gd name="connsiteX5" fmla="*/ 0 w 561645"/>
                <a:gd name="connsiteY5" fmla="*/ 62991 h 133781"/>
                <a:gd name="connsiteX6" fmla="*/ 7544 w 561645"/>
                <a:gd name="connsiteY6" fmla="*/ 79273 h 133781"/>
                <a:gd name="connsiteX7" fmla="*/ 20154 w 561645"/>
                <a:gd name="connsiteY7" fmla="*/ 84658 h 133781"/>
                <a:gd name="connsiteX8" fmla="*/ 63004 w 561645"/>
                <a:gd name="connsiteY8" fmla="*/ 55143 h 133781"/>
                <a:gd name="connsiteX9" fmla="*/ 98221 w 561645"/>
                <a:gd name="connsiteY9" fmla="*/ 90982 h 133781"/>
                <a:gd name="connsiteX10" fmla="*/ 82423 w 561645"/>
                <a:gd name="connsiteY10" fmla="*/ 113080 h 133781"/>
                <a:gd name="connsiteX11" fmla="*/ 280822 w 561645"/>
                <a:gd name="connsiteY11" fmla="*/ 133781 h 133781"/>
                <a:gd name="connsiteX12" fmla="*/ 561644 w 561645"/>
                <a:gd name="connsiteY12" fmla="*/ 62991 h 133781"/>
                <a:gd name="connsiteX13" fmla="*/ 561518 w 561645"/>
                <a:gd name="connsiteY13" fmla="*/ 61124 h 133781"/>
                <a:gd name="connsiteX14" fmla="*/ 561644 w 561645"/>
                <a:gd name="connsiteY14" fmla="*/ 61124 h 133781"/>
                <a:gd name="connsiteX15" fmla="*/ 561644 w 561645"/>
                <a:gd name="connsiteY15" fmla="*/ 0 h 13378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Lst>
              <a:rect l="l" t="t" r="r" b="b"/>
              <a:pathLst>
                <a:path w="561645" h="133781">
                  <a:moveTo>
                    <a:pt x="561644" y="0"/>
                  </a:moveTo>
                  <a:cubicBezTo>
                    <a:pt x="549871" y="32575"/>
                    <a:pt x="435838" y="62991"/>
                    <a:pt x="280822" y="62991"/>
                  </a:cubicBezTo>
                  <a:cubicBezTo>
                    <a:pt x="125730" y="62991"/>
                    <a:pt x="16421" y="34950"/>
                    <a:pt x="0" y="736"/>
                  </a:cubicBezTo>
                  <a:lnTo>
                    <a:pt x="0" y="61124"/>
                  </a:lnTo>
                  <a:lnTo>
                    <a:pt x="101" y="61124"/>
                  </a:lnTo>
                  <a:cubicBezTo>
                    <a:pt x="50" y="61734"/>
                    <a:pt x="0" y="62356"/>
                    <a:pt x="0" y="62991"/>
                  </a:cubicBezTo>
                  <a:cubicBezTo>
                    <a:pt x="0" y="68592"/>
                    <a:pt x="2654" y="74053"/>
                    <a:pt x="7544" y="79273"/>
                  </a:cubicBezTo>
                  <a:lnTo>
                    <a:pt x="20154" y="84658"/>
                  </a:lnTo>
                  <a:lnTo>
                    <a:pt x="63004" y="55143"/>
                  </a:lnTo>
                  <a:lnTo>
                    <a:pt x="98221" y="90982"/>
                  </a:lnTo>
                  <a:lnTo>
                    <a:pt x="82423" y="113080"/>
                  </a:lnTo>
                  <a:cubicBezTo>
                    <a:pt x="133223" y="125882"/>
                    <a:pt x="203365" y="133781"/>
                    <a:pt x="280822" y="133781"/>
                  </a:cubicBezTo>
                  <a:cubicBezTo>
                    <a:pt x="435927" y="133781"/>
                    <a:pt x="561644" y="102069"/>
                    <a:pt x="561644" y="62991"/>
                  </a:cubicBezTo>
                  <a:cubicBezTo>
                    <a:pt x="561644" y="62356"/>
                    <a:pt x="561581" y="61734"/>
                    <a:pt x="561518" y="61124"/>
                  </a:cubicBezTo>
                  <a:lnTo>
                    <a:pt x="561644" y="61124"/>
                  </a:lnTo>
                  <a:lnTo>
                    <a:pt x="561644" y="0"/>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sp>
          <p:nvSpPr>
            <p:cNvPr id="221" name="Freeform 3"/>
            <p:cNvSpPr/>
            <p:nvPr/>
          </p:nvSpPr>
          <p:spPr>
            <a:xfrm>
              <a:off x="6089883" y="4113760"/>
              <a:ext cx="493694" cy="133793"/>
            </a:xfrm>
            <a:custGeom>
              <a:avLst/>
              <a:gdLst>
                <a:gd name="connsiteX0" fmla="*/ 493699 w 493700"/>
                <a:gd name="connsiteY0" fmla="*/ 0 h 133794"/>
                <a:gd name="connsiteX1" fmla="*/ 212877 w 493700"/>
                <a:gd name="connsiteY1" fmla="*/ 62991 h 133794"/>
                <a:gd name="connsiteX2" fmla="*/ 8445 w 493700"/>
                <a:gd name="connsiteY2" fmla="*/ 41706 h 133794"/>
                <a:gd name="connsiteX3" fmla="*/ 0 w 493700"/>
                <a:gd name="connsiteY3" fmla="*/ 53530 h 133794"/>
                <a:gd name="connsiteX4" fmla="*/ 10198 w 493700"/>
                <a:gd name="connsiteY4" fmla="*/ 78778 h 133794"/>
                <a:gd name="connsiteX5" fmla="*/ 61366 w 493700"/>
                <a:gd name="connsiteY5" fmla="*/ 88213 h 133794"/>
                <a:gd name="connsiteX6" fmla="*/ 61048 w 493700"/>
                <a:gd name="connsiteY6" fmla="*/ 122542 h 133794"/>
                <a:gd name="connsiteX7" fmla="*/ 212877 w 493700"/>
                <a:gd name="connsiteY7" fmla="*/ 133794 h 133794"/>
                <a:gd name="connsiteX8" fmla="*/ 493699 w 493700"/>
                <a:gd name="connsiteY8" fmla="*/ 62991 h 133794"/>
                <a:gd name="connsiteX9" fmla="*/ 493572 w 493700"/>
                <a:gd name="connsiteY9" fmla="*/ 61124 h 133794"/>
                <a:gd name="connsiteX10" fmla="*/ 493699 w 493700"/>
                <a:gd name="connsiteY10" fmla="*/ 61124 h 133794"/>
                <a:gd name="connsiteX11" fmla="*/ 493699 w 493700"/>
                <a:gd name="connsiteY11" fmla="*/ 0 h 1337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493700" h="133794">
                  <a:moveTo>
                    <a:pt x="493699" y="0"/>
                  </a:moveTo>
                  <a:cubicBezTo>
                    <a:pt x="481926" y="32562"/>
                    <a:pt x="367893" y="62991"/>
                    <a:pt x="212877" y="62991"/>
                  </a:cubicBezTo>
                  <a:cubicBezTo>
                    <a:pt x="128739" y="62991"/>
                    <a:pt x="58127" y="54736"/>
                    <a:pt x="8445" y="41706"/>
                  </a:cubicBezTo>
                  <a:lnTo>
                    <a:pt x="0" y="53530"/>
                  </a:lnTo>
                  <a:lnTo>
                    <a:pt x="10198" y="78778"/>
                  </a:lnTo>
                  <a:lnTo>
                    <a:pt x="61366" y="88213"/>
                  </a:lnTo>
                  <a:lnTo>
                    <a:pt x="61048" y="122542"/>
                  </a:lnTo>
                  <a:cubicBezTo>
                    <a:pt x="104825" y="129654"/>
                    <a:pt x="156908" y="133794"/>
                    <a:pt x="212877" y="133794"/>
                  </a:cubicBezTo>
                  <a:cubicBezTo>
                    <a:pt x="367982" y="133794"/>
                    <a:pt x="493699" y="102082"/>
                    <a:pt x="493699" y="62991"/>
                  </a:cubicBezTo>
                  <a:cubicBezTo>
                    <a:pt x="493699" y="62357"/>
                    <a:pt x="493636" y="61734"/>
                    <a:pt x="493572" y="61124"/>
                  </a:cubicBezTo>
                  <a:lnTo>
                    <a:pt x="493699" y="61124"/>
                  </a:lnTo>
                  <a:lnTo>
                    <a:pt x="493699" y="0"/>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p>
          </p:txBody>
        </p:sp>
        <p:sp>
          <p:nvSpPr>
            <p:cNvPr id="222" name="Freeform 3"/>
            <p:cNvSpPr/>
            <p:nvPr/>
          </p:nvSpPr>
          <p:spPr>
            <a:xfrm>
              <a:off x="6088819" y="4194264"/>
              <a:ext cx="494760" cy="133793"/>
            </a:xfrm>
            <a:custGeom>
              <a:avLst/>
              <a:gdLst>
                <a:gd name="connsiteX0" fmla="*/ 494766 w 494766"/>
                <a:gd name="connsiteY0" fmla="*/ 0 h 133794"/>
                <a:gd name="connsiteX1" fmla="*/ 213943 w 494766"/>
                <a:gd name="connsiteY1" fmla="*/ 62991 h 133794"/>
                <a:gd name="connsiteX2" fmla="*/ 62001 w 494766"/>
                <a:gd name="connsiteY2" fmla="*/ 52438 h 133794"/>
                <a:gd name="connsiteX3" fmla="*/ 61950 w 494766"/>
                <a:gd name="connsiteY3" fmla="*/ 57949 h 133794"/>
                <a:gd name="connsiteX4" fmla="*/ 10667 w 494766"/>
                <a:gd name="connsiteY4" fmla="*/ 66420 h 133794"/>
                <a:gd name="connsiteX5" fmla="*/ 0 w 494766"/>
                <a:gd name="connsiteY5" fmla="*/ 91528 h 133794"/>
                <a:gd name="connsiteX6" fmla="*/ 14668 w 494766"/>
                <a:gd name="connsiteY6" fmla="*/ 112864 h 133794"/>
                <a:gd name="connsiteX7" fmla="*/ 213943 w 494766"/>
                <a:gd name="connsiteY7" fmla="*/ 133794 h 133794"/>
                <a:gd name="connsiteX8" fmla="*/ 494766 w 494766"/>
                <a:gd name="connsiteY8" fmla="*/ 62991 h 133794"/>
                <a:gd name="connsiteX9" fmla="*/ 494639 w 494766"/>
                <a:gd name="connsiteY9" fmla="*/ 61124 h 133794"/>
                <a:gd name="connsiteX10" fmla="*/ 494766 w 494766"/>
                <a:gd name="connsiteY10" fmla="*/ 61124 h 133794"/>
                <a:gd name="connsiteX11" fmla="*/ 494766 w 494766"/>
                <a:gd name="connsiteY11" fmla="*/ 0 h 1337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494766" h="133794">
                  <a:moveTo>
                    <a:pt x="494766" y="0"/>
                  </a:moveTo>
                  <a:cubicBezTo>
                    <a:pt x="482993" y="32575"/>
                    <a:pt x="368960" y="62991"/>
                    <a:pt x="213943" y="62991"/>
                  </a:cubicBezTo>
                  <a:cubicBezTo>
                    <a:pt x="156121" y="62991"/>
                    <a:pt x="104660" y="59080"/>
                    <a:pt x="62001" y="52438"/>
                  </a:cubicBezTo>
                  <a:lnTo>
                    <a:pt x="61950" y="57949"/>
                  </a:lnTo>
                  <a:lnTo>
                    <a:pt x="10667" y="66420"/>
                  </a:lnTo>
                  <a:lnTo>
                    <a:pt x="0" y="91528"/>
                  </a:lnTo>
                  <a:lnTo>
                    <a:pt x="14668" y="112864"/>
                  </a:lnTo>
                  <a:cubicBezTo>
                    <a:pt x="65544" y="125793"/>
                    <a:pt x="136054" y="133794"/>
                    <a:pt x="213943" y="133794"/>
                  </a:cubicBezTo>
                  <a:cubicBezTo>
                    <a:pt x="369049" y="133794"/>
                    <a:pt x="494766" y="102082"/>
                    <a:pt x="494766" y="62991"/>
                  </a:cubicBezTo>
                  <a:cubicBezTo>
                    <a:pt x="494766" y="62357"/>
                    <a:pt x="494703" y="61747"/>
                    <a:pt x="494639" y="61124"/>
                  </a:cubicBezTo>
                  <a:lnTo>
                    <a:pt x="494766" y="61124"/>
                  </a:lnTo>
                  <a:lnTo>
                    <a:pt x="494766" y="0"/>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sp>
          <p:nvSpPr>
            <p:cNvPr id="223" name="Freeform 222"/>
            <p:cNvSpPr/>
            <p:nvPr/>
          </p:nvSpPr>
          <p:spPr>
            <a:xfrm>
              <a:off x="5818303" y="4062007"/>
              <a:ext cx="327160" cy="327101"/>
            </a:xfrm>
            <a:custGeom>
              <a:avLst/>
              <a:gdLst>
                <a:gd name="connsiteX0" fmla="*/ 141770 w 327164"/>
                <a:gd name="connsiteY0" fmla="*/ 326758 h 327101"/>
                <a:gd name="connsiteX1" fmla="*/ 182384 w 327164"/>
                <a:gd name="connsiteY1" fmla="*/ 327101 h 327101"/>
                <a:gd name="connsiteX2" fmla="*/ 191515 w 327164"/>
                <a:gd name="connsiteY2" fmla="*/ 277621 h 327101"/>
                <a:gd name="connsiteX3" fmla="*/ 222668 w 327164"/>
                <a:gd name="connsiteY3" fmla="*/ 265061 h 327101"/>
                <a:gd name="connsiteX4" fmla="*/ 263588 w 327164"/>
                <a:gd name="connsiteY4" fmla="*/ 294335 h 327101"/>
                <a:gd name="connsiteX5" fmla="*/ 292544 w 327164"/>
                <a:gd name="connsiteY5" fmla="*/ 265925 h 327101"/>
                <a:gd name="connsiteX6" fmla="*/ 263994 w 327164"/>
                <a:gd name="connsiteY6" fmla="*/ 224447 h 327101"/>
                <a:gd name="connsiteX7" fmla="*/ 277139 w 327164"/>
                <a:gd name="connsiteY7" fmla="*/ 193522 h 327101"/>
                <a:gd name="connsiteX8" fmla="*/ 326783 w 327164"/>
                <a:gd name="connsiteY8" fmla="*/ 185318 h 327101"/>
                <a:gd name="connsiteX9" fmla="*/ 327164 w 327164"/>
                <a:gd name="connsiteY9" fmla="*/ 144741 h 327101"/>
                <a:gd name="connsiteX10" fmla="*/ 277647 w 327164"/>
                <a:gd name="connsiteY10" fmla="*/ 135610 h 327101"/>
                <a:gd name="connsiteX11" fmla="*/ 265086 w 327164"/>
                <a:gd name="connsiteY11" fmla="*/ 104482 h 327101"/>
                <a:gd name="connsiteX12" fmla="*/ 294385 w 327164"/>
                <a:gd name="connsiteY12" fmla="*/ 63525 h 327101"/>
                <a:gd name="connsiteX13" fmla="*/ 265950 w 327164"/>
                <a:gd name="connsiteY13" fmla="*/ 34569 h 327101"/>
                <a:gd name="connsiteX14" fmla="*/ 224497 w 327164"/>
                <a:gd name="connsiteY14" fmla="*/ 63119 h 327101"/>
                <a:gd name="connsiteX15" fmla="*/ 193611 w 327164"/>
                <a:gd name="connsiteY15" fmla="*/ 49987 h 327101"/>
                <a:gd name="connsiteX16" fmla="*/ 185368 w 327164"/>
                <a:gd name="connsiteY16" fmla="*/ 343 h 327101"/>
                <a:gd name="connsiteX17" fmla="*/ 144767 w 327164"/>
                <a:gd name="connsiteY17" fmla="*/ 0 h 327101"/>
                <a:gd name="connsiteX18" fmla="*/ 135661 w 327164"/>
                <a:gd name="connsiteY18" fmla="*/ 49479 h 327101"/>
                <a:gd name="connsiteX19" fmla="*/ 104507 w 327164"/>
                <a:gd name="connsiteY19" fmla="*/ 62014 h 327101"/>
                <a:gd name="connsiteX20" fmla="*/ 63563 w 327164"/>
                <a:gd name="connsiteY20" fmla="*/ 32753 h 327101"/>
                <a:gd name="connsiteX21" fmla="*/ 34619 w 327164"/>
                <a:gd name="connsiteY21" fmla="*/ 61163 h 327101"/>
                <a:gd name="connsiteX22" fmla="*/ 63169 w 327164"/>
                <a:gd name="connsiteY22" fmla="*/ 102641 h 327101"/>
                <a:gd name="connsiteX23" fmla="*/ 50063 w 327164"/>
                <a:gd name="connsiteY23" fmla="*/ 133540 h 327101"/>
                <a:gd name="connsiteX24" fmla="*/ 355 w 327164"/>
                <a:gd name="connsiteY24" fmla="*/ 141795 h 327101"/>
                <a:gd name="connsiteX25" fmla="*/ 0 w 327164"/>
                <a:gd name="connsiteY25" fmla="*/ 182359 h 327101"/>
                <a:gd name="connsiteX26" fmla="*/ 49529 w 327164"/>
                <a:gd name="connsiteY26" fmla="*/ 191465 h 327101"/>
                <a:gd name="connsiteX27" fmla="*/ 62064 w 327164"/>
                <a:gd name="connsiteY27" fmla="*/ 222593 h 327101"/>
                <a:gd name="connsiteX28" fmla="*/ 32791 w 327164"/>
                <a:gd name="connsiteY28" fmla="*/ 263537 h 327101"/>
                <a:gd name="connsiteX29" fmla="*/ 61201 w 327164"/>
                <a:gd name="connsiteY29" fmla="*/ 292481 h 327101"/>
                <a:gd name="connsiteX30" fmla="*/ 102679 w 327164"/>
                <a:gd name="connsiteY30" fmla="*/ 263956 h 327101"/>
                <a:gd name="connsiteX31" fmla="*/ 133565 w 327164"/>
                <a:gd name="connsiteY31" fmla="*/ 277037 h 327101"/>
                <a:gd name="connsiteX32" fmla="*/ 141770 w 327164"/>
                <a:gd name="connsiteY32" fmla="*/ 326758 h 32710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Lst>
              <a:rect l="l" t="t" r="r" b="b"/>
              <a:pathLst>
                <a:path w="327164" h="327101">
                  <a:moveTo>
                    <a:pt x="141770" y="326758"/>
                  </a:moveTo>
                  <a:lnTo>
                    <a:pt x="182384" y="327101"/>
                  </a:lnTo>
                  <a:lnTo>
                    <a:pt x="191515" y="277621"/>
                  </a:lnTo>
                  <a:lnTo>
                    <a:pt x="222668" y="265061"/>
                  </a:lnTo>
                  <a:lnTo>
                    <a:pt x="263588" y="294335"/>
                  </a:lnTo>
                  <a:lnTo>
                    <a:pt x="292544" y="265925"/>
                  </a:lnTo>
                  <a:lnTo>
                    <a:pt x="263994" y="224447"/>
                  </a:lnTo>
                  <a:lnTo>
                    <a:pt x="277139" y="193522"/>
                  </a:lnTo>
                  <a:lnTo>
                    <a:pt x="326783" y="185318"/>
                  </a:lnTo>
                  <a:lnTo>
                    <a:pt x="327164" y="144741"/>
                  </a:lnTo>
                  <a:lnTo>
                    <a:pt x="277647" y="135610"/>
                  </a:lnTo>
                  <a:lnTo>
                    <a:pt x="265086" y="104482"/>
                  </a:lnTo>
                  <a:lnTo>
                    <a:pt x="294385" y="63525"/>
                  </a:lnTo>
                  <a:lnTo>
                    <a:pt x="265950" y="34569"/>
                  </a:lnTo>
                  <a:lnTo>
                    <a:pt x="224497" y="63119"/>
                  </a:lnTo>
                  <a:lnTo>
                    <a:pt x="193611" y="49987"/>
                  </a:lnTo>
                  <a:lnTo>
                    <a:pt x="185368" y="343"/>
                  </a:lnTo>
                  <a:lnTo>
                    <a:pt x="144767" y="0"/>
                  </a:lnTo>
                  <a:lnTo>
                    <a:pt x="135661" y="49479"/>
                  </a:lnTo>
                  <a:lnTo>
                    <a:pt x="104507" y="62014"/>
                  </a:lnTo>
                  <a:lnTo>
                    <a:pt x="63563" y="32753"/>
                  </a:lnTo>
                  <a:lnTo>
                    <a:pt x="34619" y="61163"/>
                  </a:lnTo>
                  <a:lnTo>
                    <a:pt x="63169" y="102641"/>
                  </a:lnTo>
                  <a:lnTo>
                    <a:pt x="50063" y="133540"/>
                  </a:lnTo>
                  <a:lnTo>
                    <a:pt x="355" y="141795"/>
                  </a:lnTo>
                  <a:lnTo>
                    <a:pt x="0" y="182359"/>
                  </a:lnTo>
                  <a:lnTo>
                    <a:pt x="49529" y="191465"/>
                  </a:lnTo>
                  <a:lnTo>
                    <a:pt x="62064" y="222593"/>
                  </a:lnTo>
                  <a:lnTo>
                    <a:pt x="32791" y="263537"/>
                  </a:lnTo>
                  <a:lnTo>
                    <a:pt x="61201" y="292481"/>
                  </a:lnTo>
                  <a:lnTo>
                    <a:pt x="102679" y="263956"/>
                  </a:lnTo>
                  <a:lnTo>
                    <a:pt x="133565" y="277037"/>
                  </a:lnTo>
                  <a:lnTo>
                    <a:pt x="141770" y="326758"/>
                  </a:lnTo>
                </a:path>
              </a:pathLst>
            </a:custGeom>
            <a:solidFill>
              <a:srgbClr val="F0AB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sp>
          <p:nvSpPr>
            <p:cNvPr id="224" name="Freeform 3"/>
            <p:cNvSpPr/>
            <p:nvPr/>
          </p:nvSpPr>
          <p:spPr>
            <a:xfrm>
              <a:off x="5935878" y="4176423"/>
              <a:ext cx="95745" cy="95744"/>
            </a:xfrm>
            <a:custGeom>
              <a:avLst/>
              <a:gdLst>
                <a:gd name="connsiteX0" fmla="*/ 47866 w 95745"/>
                <a:gd name="connsiteY0" fmla="*/ 95745 h 95744"/>
                <a:gd name="connsiteX1" fmla="*/ 0 w 95745"/>
                <a:gd name="connsiteY1" fmla="*/ 47853 h 95744"/>
                <a:gd name="connsiteX2" fmla="*/ 47866 w 95745"/>
                <a:gd name="connsiteY2" fmla="*/ 0 h 95744"/>
                <a:gd name="connsiteX3" fmla="*/ 95745 w 95745"/>
                <a:gd name="connsiteY3" fmla="*/ 47853 h 95744"/>
                <a:gd name="connsiteX4" fmla="*/ 47866 w 95745"/>
                <a:gd name="connsiteY4" fmla="*/ 95745 h 957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5745" h="95744">
                  <a:moveTo>
                    <a:pt x="47866" y="95745"/>
                  </a:moveTo>
                  <a:cubicBezTo>
                    <a:pt x="21425" y="95745"/>
                    <a:pt x="0" y="74307"/>
                    <a:pt x="0" y="47853"/>
                  </a:cubicBezTo>
                  <a:cubicBezTo>
                    <a:pt x="0" y="21412"/>
                    <a:pt x="21425" y="0"/>
                    <a:pt x="47866" y="0"/>
                  </a:cubicBezTo>
                  <a:cubicBezTo>
                    <a:pt x="74307" y="0"/>
                    <a:pt x="95745" y="21412"/>
                    <a:pt x="95745" y="47853"/>
                  </a:cubicBezTo>
                  <a:cubicBezTo>
                    <a:pt x="95745" y="74307"/>
                    <a:pt x="74307" y="95745"/>
                    <a:pt x="47866" y="95745"/>
                  </a:cubicBezTo>
                </a:path>
              </a:pathLst>
            </a:custGeom>
            <a:solidFill>
              <a:schemeClr val="bg2">
                <a:lumMod val="2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Tree>
    <p:extLst>
      <p:ext uri="{BB962C8B-B14F-4D97-AF65-F5344CB8AC3E}">
        <p14:creationId xmlns:p14="http://schemas.microsoft.com/office/powerpoint/2010/main" val="42390109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SAP HANA Database Background</a:t>
            </a:r>
            <a:endParaRPr lang="de-DE" dirty="0"/>
          </a:p>
        </p:txBody>
      </p:sp>
      <p:sp>
        <p:nvSpPr>
          <p:cNvPr id="6" name="Rounded Rectangle 5"/>
          <p:cNvSpPr/>
          <p:nvPr/>
        </p:nvSpPr>
        <p:spPr bwMode="gray">
          <a:xfrm>
            <a:off x="2158075" y="1304924"/>
            <a:ext cx="1382400" cy="7143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BWA</a:t>
            </a:r>
            <a:r>
              <a:rPr kumimoji="0" lang="de-DE" b="0" i="0" u="none" strike="noStrike" kern="0" cap="none" spc="0" normalizeH="0" noProof="0" dirty="0" smtClean="0">
                <a:ln>
                  <a:noFill/>
                </a:ln>
                <a:effectLst/>
                <a:uLnTx/>
                <a:uFillTx/>
                <a:ea typeface="Arial Unicode MS" pitchFamily="34" charset="-128"/>
                <a:cs typeface="Arial Unicode MS" pitchFamily="34" charset="-128"/>
              </a:rPr>
              <a:t> / BIA</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7" name="Elbow Connector 16"/>
          <p:cNvCxnSpPr>
            <a:stCxn id="5" idx="3"/>
            <a:endCxn id="6" idx="1"/>
          </p:cNvCxnSpPr>
          <p:nvPr/>
        </p:nvCxnSpPr>
        <p:spPr>
          <a:xfrm flipV="1">
            <a:off x="1743152" y="1662112"/>
            <a:ext cx="414923" cy="571500"/>
          </a:xfrm>
          <a:prstGeom prst="curved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a:endCxn id="7" idx="1"/>
          </p:cNvCxnSpPr>
          <p:nvPr/>
        </p:nvCxnSpPr>
        <p:spPr>
          <a:xfrm>
            <a:off x="3540475" y="1662112"/>
            <a:ext cx="450469" cy="1609725"/>
          </a:xfrm>
          <a:prstGeom prst="curved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9" idx="3"/>
            <a:endCxn id="7" idx="1"/>
          </p:cNvCxnSpPr>
          <p:nvPr/>
        </p:nvCxnSpPr>
        <p:spPr>
          <a:xfrm flipV="1">
            <a:off x="2883583" y="3271837"/>
            <a:ext cx="1107361" cy="1314450"/>
          </a:xfrm>
          <a:prstGeom prst="curved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gray">
          <a:xfrm>
            <a:off x="681031" y="1876424"/>
            <a:ext cx="1062121" cy="7143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Trex</a:t>
            </a:r>
          </a:p>
        </p:txBody>
      </p:sp>
      <p:sp>
        <p:nvSpPr>
          <p:cNvPr id="9" name="Rounded Rectangle 8"/>
          <p:cNvSpPr/>
          <p:nvPr/>
        </p:nvSpPr>
        <p:spPr bwMode="gray">
          <a:xfrm>
            <a:off x="1821462" y="4229099"/>
            <a:ext cx="1062121" cy="7143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PTime</a:t>
            </a:r>
          </a:p>
        </p:txBody>
      </p:sp>
      <p:sp>
        <p:nvSpPr>
          <p:cNvPr id="22" name="Rounded Rectangle 21"/>
          <p:cNvSpPr/>
          <p:nvPr/>
        </p:nvSpPr>
        <p:spPr bwMode="gray">
          <a:xfrm>
            <a:off x="380984" y="3514724"/>
            <a:ext cx="1062121" cy="7143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MaxDB</a:t>
            </a:r>
          </a:p>
        </p:txBody>
      </p:sp>
      <p:cxnSp>
        <p:nvCxnSpPr>
          <p:cNvPr id="24" name="Elbow Connector 23"/>
          <p:cNvCxnSpPr>
            <a:stCxn id="22" idx="3"/>
            <a:endCxn id="7" idx="1"/>
          </p:cNvCxnSpPr>
          <p:nvPr/>
        </p:nvCxnSpPr>
        <p:spPr>
          <a:xfrm flipV="1">
            <a:off x="1443105" y="3271837"/>
            <a:ext cx="2547839" cy="600075"/>
          </a:xfrm>
          <a:prstGeom prst="curved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2425" y="5848351"/>
            <a:ext cx="8382000"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22426" y="5905500"/>
            <a:ext cx="51296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2011</a:t>
            </a:r>
          </a:p>
        </p:txBody>
      </p:sp>
      <p:sp>
        <p:nvSpPr>
          <p:cNvPr id="46" name="TextBox 45"/>
          <p:cNvSpPr txBox="1"/>
          <p:nvPr/>
        </p:nvSpPr>
        <p:spPr>
          <a:xfrm>
            <a:off x="4332482" y="5915025"/>
            <a:ext cx="51296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2010</a:t>
            </a:r>
          </a:p>
        </p:txBody>
      </p:sp>
      <p:sp>
        <p:nvSpPr>
          <p:cNvPr id="47" name="TextBox 46"/>
          <p:cNvSpPr txBox="1"/>
          <p:nvPr/>
        </p:nvSpPr>
        <p:spPr>
          <a:xfrm>
            <a:off x="2371721" y="5867400"/>
            <a:ext cx="110286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2000-2009</a:t>
            </a:r>
          </a:p>
        </p:txBody>
      </p:sp>
      <p:sp>
        <p:nvSpPr>
          <p:cNvPr id="48" name="TextBox 47"/>
          <p:cNvSpPr txBox="1"/>
          <p:nvPr/>
        </p:nvSpPr>
        <p:spPr>
          <a:xfrm>
            <a:off x="419100" y="5867400"/>
            <a:ext cx="138499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kern="0" dirty="0" smtClean="0">
                <a:ea typeface="Arial Unicode MS" pitchFamily="34" charset="-128"/>
                <a:cs typeface="Arial Unicode MS" pitchFamily="34" charset="-128"/>
              </a:rPr>
              <a:t>A</a:t>
            </a:r>
            <a:r>
              <a:rPr lang="de-DE" sz="1800" kern="0" dirty="0" smtClean="0">
                <a:ea typeface="Arial Unicode MS" pitchFamily="34" charset="-128"/>
                <a:cs typeface="Arial Unicode MS" pitchFamily="34" charset="-128"/>
              </a:rPr>
              <a:t>ncient times</a:t>
            </a:r>
          </a:p>
        </p:txBody>
      </p:sp>
      <p:sp>
        <p:nvSpPr>
          <p:cNvPr id="49" name="Rounded Rectangle 48"/>
          <p:cNvSpPr/>
          <p:nvPr/>
        </p:nvSpPr>
        <p:spPr bwMode="gray">
          <a:xfrm>
            <a:off x="2197533" y="2447924"/>
            <a:ext cx="1381125" cy="7143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Enterprise Search</a:t>
            </a:r>
          </a:p>
        </p:txBody>
      </p:sp>
      <p:cxnSp>
        <p:nvCxnSpPr>
          <p:cNvPr id="53" name="Elbow Connector 52"/>
          <p:cNvCxnSpPr>
            <a:stCxn id="5" idx="3"/>
            <a:endCxn id="49" idx="1"/>
          </p:cNvCxnSpPr>
          <p:nvPr/>
        </p:nvCxnSpPr>
        <p:spPr>
          <a:xfrm>
            <a:off x="1743152" y="2233612"/>
            <a:ext cx="454381" cy="571500"/>
          </a:xfrm>
          <a:prstGeom prst="curved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9" idx="3"/>
            <a:endCxn id="7" idx="1"/>
          </p:cNvCxnSpPr>
          <p:nvPr/>
        </p:nvCxnSpPr>
        <p:spPr>
          <a:xfrm>
            <a:off x="3578658" y="2805112"/>
            <a:ext cx="412286" cy="466725"/>
          </a:xfrm>
          <a:prstGeom prst="curved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bwMode="gray">
          <a:xfrm>
            <a:off x="3990944" y="2914649"/>
            <a:ext cx="1103490" cy="7143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NewDB / HANA</a:t>
            </a:r>
          </a:p>
        </p:txBody>
      </p:sp>
      <p:sp>
        <p:nvSpPr>
          <p:cNvPr id="8" name="Rounded Rectangle 7"/>
          <p:cNvSpPr/>
          <p:nvPr/>
        </p:nvSpPr>
        <p:spPr bwMode="gray">
          <a:xfrm>
            <a:off x="5239430" y="2912899"/>
            <a:ext cx="1103490" cy="7143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BW on HANA</a:t>
            </a:r>
          </a:p>
        </p:txBody>
      </p:sp>
      <p:cxnSp>
        <p:nvCxnSpPr>
          <p:cNvPr id="26" name="Elbow Connector 25"/>
          <p:cNvCxnSpPr>
            <a:stCxn id="7" idx="3"/>
            <a:endCxn id="8" idx="1"/>
          </p:cNvCxnSpPr>
          <p:nvPr/>
        </p:nvCxnSpPr>
        <p:spPr>
          <a:xfrm flipV="1">
            <a:off x="5094434" y="3270087"/>
            <a:ext cx="144995" cy="1750"/>
          </a:xfrm>
          <a:prstGeom prst="curved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6493342" y="2912899"/>
            <a:ext cx="1103490" cy="7143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Suite on HANA</a:t>
            </a:r>
          </a:p>
        </p:txBody>
      </p:sp>
      <p:cxnSp>
        <p:nvCxnSpPr>
          <p:cNvPr id="25" name="Elbow Connector 25"/>
          <p:cNvCxnSpPr>
            <a:stCxn id="8" idx="3"/>
            <a:endCxn id="23" idx="1"/>
          </p:cNvCxnSpPr>
          <p:nvPr/>
        </p:nvCxnSpPr>
        <p:spPr>
          <a:xfrm>
            <a:off x="6342920" y="3270087"/>
            <a:ext cx="150422" cy="12700"/>
          </a:xfrm>
          <a:prstGeom prst="curved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32786" y="5915025"/>
            <a:ext cx="51296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2012</a:t>
            </a:r>
          </a:p>
        </p:txBody>
      </p:sp>
      <p:sp>
        <p:nvSpPr>
          <p:cNvPr id="28" name="Rounded Rectangle 27"/>
          <p:cNvSpPr/>
          <p:nvPr/>
        </p:nvSpPr>
        <p:spPr bwMode="gray">
          <a:xfrm>
            <a:off x="7791378" y="2916300"/>
            <a:ext cx="1103490" cy="7143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HANA </a:t>
            </a:r>
            <a:r>
              <a:rPr kumimoji="0" lang="de-DE" b="0" i="0" u="none" strike="noStrike" kern="0" cap="none" spc="0" normalizeH="0" baseline="0" noProof="0" dirty="0" err="1" smtClean="0">
                <a:ln>
                  <a:noFill/>
                </a:ln>
                <a:effectLst/>
                <a:uLnTx/>
                <a:uFillTx/>
                <a:ea typeface="Arial Unicode MS" pitchFamily="34" charset="-128"/>
                <a:cs typeface="Arial Unicode MS" pitchFamily="34" charset="-128"/>
              </a:rPr>
              <a:t>Platform</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9" name="Elbow Connector 25"/>
          <p:cNvCxnSpPr>
            <a:stCxn id="23" idx="3"/>
            <a:endCxn id="28" idx="1"/>
          </p:cNvCxnSpPr>
          <p:nvPr/>
        </p:nvCxnSpPr>
        <p:spPr>
          <a:xfrm>
            <a:off x="7596832" y="3270087"/>
            <a:ext cx="194546" cy="3401"/>
          </a:xfrm>
          <a:prstGeom prst="curved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086642" y="5928925"/>
            <a:ext cx="42319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smtClean="0">
                <a:ea typeface="Arial Unicode MS" pitchFamily="34" charset="-128"/>
                <a:cs typeface="Arial Unicode MS" pitchFamily="34" charset="-128"/>
              </a:rPr>
              <a:t>now</a:t>
            </a:r>
            <a:endParaRPr lang="de-DE" sz="1800" kern="0" dirty="0" smtClean="0">
              <a:ea typeface="Arial Unicode MS" pitchFamily="34" charset="-128"/>
              <a:cs typeface="Arial Unicode MS" pitchFamily="34" charset="-128"/>
            </a:endParaRPr>
          </a:p>
        </p:txBody>
      </p:sp>
      <p:sp>
        <p:nvSpPr>
          <p:cNvPr id="33" name="Rounded Rectangle 32"/>
          <p:cNvSpPr/>
          <p:nvPr/>
        </p:nvSpPr>
        <p:spPr bwMode="gray">
          <a:xfrm>
            <a:off x="380984" y="5127171"/>
            <a:ext cx="5961936" cy="530678"/>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Sybase</a:t>
            </a:r>
            <a:r>
              <a:rPr kumimoji="0" lang="de-DE" b="0" i="0" u="none" strike="noStrike" kern="0" cap="none" spc="0" normalizeH="0" noProof="0" dirty="0" smtClean="0">
                <a:ln>
                  <a:noFill/>
                </a:ln>
                <a:effectLst/>
                <a:uLnTx/>
                <a:uFillTx/>
                <a:ea typeface="Arial Unicode MS" pitchFamily="34" charset="-128"/>
                <a:cs typeface="Arial Unicode MS" pitchFamily="34" charset="-128"/>
              </a:rPr>
              <a:t> I</a:t>
            </a: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Q/ASE/SA/RS/etc.</a:t>
            </a:r>
          </a:p>
        </p:txBody>
      </p:sp>
      <p:cxnSp>
        <p:nvCxnSpPr>
          <p:cNvPr id="35" name="Elbow Connector 20"/>
          <p:cNvCxnSpPr>
            <a:stCxn id="33" idx="3"/>
            <a:endCxn id="28" idx="1"/>
          </p:cNvCxnSpPr>
          <p:nvPr/>
        </p:nvCxnSpPr>
        <p:spPr>
          <a:xfrm flipV="1">
            <a:off x="6342920" y="3273488"/>
            <a:ext cx="1448458" cy="2119022"/>
          </a:xfrm>
          <a:prstGeom prst="curvedConnector3">
            <a:avLst>
              <a:gd name="adj1" fmla="val 82316"/>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972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divider1.jpg"/>
          <p:cNvPicPr>
            <a:picLocks noGrp="1" noChangeAspect="1"/>
          </p:cNvPicPr>
          <p:nvPr>
            <p:ph type="pic" sz="quarter" idx="11"/>
          </p:nvPr>
        </p:nvPicPr>
        <p:blipFill>
          <a:blip r:embed="rId3" cstate="print"/>
          <a:srcRect l="37" r="37"/>
          <a:stretch>
            <a:fillRect/>
          </a:stretch>
        </p:blipFill>
        <p:spPr/>
      </p:pic>
      <p:sp>
        <p:nvSpPr>
          <p:cNvPr id="3" name="Title 2"/>
          <p:cNvSpPr>
            <a:spLocks noGrp="1"/>
          </p:cNvSpPr>
          <p:nvPr>
            <p:ph type="ctrTitle"/>
          </p:nvPr>
        </p:nvSpPr>
        <p:spPr/>
        <p:txBody>
          <a:bodyPr/>
          <a:lstStyle/>
          <a:p>
            <a:r>
              <a:rPr lang="en-US" dirty="0" smtClean="0"/>
              <a:t>SAP HANA DB Architecture</a:t>
            </a:r>
            <a:endParaRPr lang="en-US" dirty="0"/>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8094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Technological Context</a:t>
            </a:r>
            <a:endParaRPr lang="en-US" dirty="0"/>
          </a:p>
        </p:txBody>
      </p:sp>
      <p:sp>
        <p:nvSpPr>
          <p:cNvPr id="4" name="Text Placeholder 3"/>
          <p:cNvSpPr>
            <a:spLocks noGrp="1"/>
          </p:cNvSpPr>
          <p:nvPr>
            <p:ph type="body" sz="quarter" idx="4294967295"/>
          </p:nvPr>
        </p:nvSpPr>
        <p:spPr>
          <a:xfrm>
            <a:off x="0" y="1517650"/>
            <a:ext cx="5360988" cy="4391025"/>
          </a:xfrm>
        </p:spPr>
        <p:txBody>
          <a:bodyPr/>
          <a:lstStyle/>
          <a:p>
            <a:pPr lvl="0"/>
            <a:r>
              <a:rPr lang="en-US" dirty="0" smtClean="0"/>
              <a:t>Multi-Core CPUs</a:t>
            </a:r>
          </a:p>
          <a:p>
            <a:pPr lvl="1"/>
            <a:r>
              <a:rPr lang="en-US" dirty="0" smtClean="0"/>
              <a:t>Clock speed does not increase</a:t>
            </a:r>
          </a:p>
          <a:p>
            <a:pPr lvl="1"/>
            <a:r>
              <a:rPr lang="en-US" dirty="0" smtClean="0"/>
              <a:t>More CPU cores</a:t>
            </a:r>
          </a:p>
          <a:p>
            <a:pPr lvl="1"/>
            <a:r>
              <a:rPr lang="en-US" dirty="0" smtClean="0"/>
              <a:t>Small cache in CPU </a:t>
            </a:r>
          </a:p>
          <a:p>
            <a:r>
              <a:rPr lang="en-US" dirty="0"/>
              <a:t>Large Memory</a:t>
            </a:r>
          </a:p>
          <a:p>
            <a:pPr lvl="1"/>
            <a:r>
              <a:rPr lang="en-US" dirty="0"/>
              <a:t>1 TB RAM widely available</a:t>
            </a:r>
          </a:p>
          <a:p>
            <a:pPr lvl="1"/>
            <a:r>
              <a:rPr lang="en-US" dirty="0"/>
              <a:t>Slow compared to CPU</a:t>
            </a:r>
          </a:p>
          <a:p>
            <a:pPr lvl="1">
              <a:spcBef>
                <a:spcPts val="2015"/>
              </a:spcBef>
            </a:pPr>
            <a:r>
              <a:rPr lang="en-US" b="1" dirty="0"/>
              <a:t>Disk</a:t>
            </a:r>
          </a:p>
          <a:p>
            <a:pPr lvl="1"/>
            <a:r>
              <a:rPr lang="en-US" dirty="0"/>
              <a:t>“Unlimited” Size</a:t>
            </a:r>
          </a:p>
          <a:p>
            <a:pPr lvl="1"/>
            <a:r>
              <a:rPr lang="en-US" dirty="0"/>
              <a:t>Increasing Latency gap</a:t>
            </a:r>
          </a:p>
          <a:p>
            <a:pPr lvl="1"/>
            <a:endParaRPr lang="en-US"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324" y="1251090"/>
            <a:ext cx="5777789" cy="5275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62165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HANA DB Processes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254599"/>
            <a:ext cx="7915275" cy="527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53549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838200"/>
            <a:ext cx="8915400" cy="5791200"/>
          </a:xfrm>
          <a:prstGeom prst="rect">
            <a:avLst/>
          </a:prstGeom>
          <a:gradFill>
            <a:gsLst>
              <a:gs pos="0">
                <a:schemeClr val="bg1">
                  <a:lumMod val="95000"/>
                  <a:shade val="67500"/>
                  <a:satMod val="115000"/>
                </a:schemeClr>
              </a:gs>
              <a:gs pos="12000">
                <a:schemeClr val="bg1">
                  <a:lumMod val="95000"/>
                  <a:shade val="100000"/>
                  <a:satMod val="115000"/>
                </a:schemeClr>
              </a:gs>
            </a:gsLst>
            <a:lin ang="162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b="1">
              <a:solidFill>
                <a:schemeClr val="tx1"/>
              </a:solidFill>
              <a:latin typeface="Arial" pitchFamily="34" charset="0"/>
              <a:cs typeface="Arial" pitchFamily="34" charset="0"/>
            </a:endParaRPr>
          </a:p>
        </p:txBody>
      </p:sp>
      <p:sp>
        <p:nvSpPr>
          <p:cNvPr id="23" name="Rectangle 22"/>
          <p:cNvSpPr/>
          <p:nvPr/>
        </p:nvSpPr>
        <p:spPr>
          <a:xfrm>
            <a:off x="1866900" y="4114800"/>
            <a:ext cx="5715000" cy="1524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600" b="1" dirty="0">
              <a:solidFill>
                <a:schemeClr val="tx1"/>
              </a:solidFill>
              <a:latin typeface="Arial" pitchFamily="34" charset="0"/>
              <a:cs typeface="Arial" pitchFamily="34" charset="0"/>
            </a:endParaRPr>
          </a:p>
        </p:txBody>
      </p:sp>
      <p:sp>
        <p:nvSpPr>
          <p:cNvPr id="5" name="Rectangle 4"/>
          <p:cNvSpPr/>
          <p:nvPr/>
        </p:nvSpPr>
        <p:spPr>
          <a:xfrm>
            <a:off x="152400" y="152400"/>
            <a:ext cx="8892623"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latin typeface="Arial" pitchFamily="34" charset="0"/>
                <a:cs typeface="Arial" pitchFamily="34" charset="0"/>
              </a:rPr>
              <a:t>Business </a:t>
            </a:r>
            <a:r>
              <a:rPr lang="de-DE" sz="1600" b="1" dirty="0" err="1" smtClean="0">
                <a:solidFill>
                  <a:schemeClr val="tx1"/>
                </a:solidFill>
                <a:latin typeface="Arial" pitchFamily="34" charset="0"/>
                <a:cs typeface="Arial" pitchFamily="34" charset="0"/>
              </a:rPr>
              <a:t>Applications</a:t>
            </a:r>
            <a:endParaRPr lang="de-DE" sz="1600" b="1" dirty="0">
              <a:solidFill>
                <a:schemeClr val="tx1"/>
              </a:solidFill>
              <a:latin typeface="Arial" pitchFamily="34" charset="0"/>
              <a:cs typeface="Arial" pitchFamily="34" charset="0"/>
            </a:endParaRPr>
          </a:p>
        </p:txBody>
      </p:sp>
      <p:sp>
        <p:nvSpPr>
          <p:cNvPr id="6" name="Rectangle 5"/>
          <p:cNvSpPr/>
          <p:nvPr/>
        </p:nvSpPr>
        <p:spPr>
          <a:xfrm>
            <a:off x="258417" y="914400"/>
            <a:ext cx="8686800" cy="381000"/>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latin typeface="Arial" pitchFamily="34" charset="0"/>
                <a:cs typeface="Arial" pitchFamily="34" charset="0"/>
              </a:rPr>
              <a:t>Connection </a:t>
            </a:r>
            <a:r>
              <a:rPr lang="de-DE" sz="1600" b="1" dirty="0" err="1" smtClean="0">
                <a:solidFill>
                  <a:schemeClr val="tx1"/>
                </a:solidFill>
                <a:latin typeface="Arial" pitchFamily="34" charset="0"/>
                <a:cs typeface="Arial" pitchFamily="34" charset="0"/>
              </a:rPr>
              <a:t>and</a:t>
            </a:r>
            <a:r>
              <a:rPr lang="de-DE" sz="1600" b="1" dirty="0" smtClean="0">
                <a:solidFill>
                  <a:schemeClr val="tx1"/>
                </a:solidFill>
                <a:latin typeface="Arial" pitchFamily="34" charset="0"/>
                <a:cs typeface="Arial" pitchFamily="34" charset="0"/>
              </a:rPr>
              <a:t> Session Management</a:t>
            </a:r>
            <a:endParaRPr lang="de-DE" sz="1600" b="1" dirty="0">
              <a:solidFill>
                <a:schemeClr val="tx1"/>
              </a:solidFill>
              <a:latin typeface="Arial" pitchFamily="34" charset="0"/>
              <a:cs typeface="Arial" pitchFamily="34" charset="0"/>
            </a:endParaRPr>
          </a:p>
        </p:txBody>
      </p:sp>
      <p:sp>
        <p:nvSpPr>
          <p:cNvPr id="7" name="Rectangle 6"/>
          <p:cNvSpPr/>
          <p:nvPr/>
        </p:nvSpPr>
        <p:spPr>
          <a:xfrm>
            <a:off x="258417" y="1447800"/>
            <a:ext cx="1113183" cy="2552700"/>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latin typeface="Arial" pitchFamily="34" charset="0"/>
                <a:cs typeface="Arial" pitchFamily="34" charset="0"/>
              </a:rPr>
              <a:t>Authori-zation</a:t>
            </a:r>
            <a:r>
              <a:rPr lang="de-DE" sz="1600" b="1" dirty="0" smtClean="0">
                <a:solidFill>
                  <a:schemeClr val="tx1"/>
                </a:solidFill>
                <a:latin typeface="Arial" pitchFamily="34" charset="0"/>
                <a:cs typeface="Arial" pitchFamily="34" charset="0"/>
              </a:rPr>
              <a:t> Manager</a:t>
            </a:r>
            <a:endParaRPr lang="de-DE" sz="1600" b="1" dirty="0">
              <a:solidFill>
                <a:schemeClr val="tx1"/>
              </a:solidFill>
              <a:latin typeface="Arial" pitchFamily="34" charset="0"/>
              <a:cs typeface="Arial" pitchFamily="34" charset="0"/>
            </a:endParaRPr>
          </a:p>
        </p:txBody>
      </p:sp>
      <p:sp>
        <p:nvSpPr>
          <p:cNvPr id="9" name="Rectangle 8"/>
          <p:cNvSpPr/>
          <p:nvPr/>
        </p:nvSpPr>
        <p:spPr>
          <a:xfrm>
            <a:off x="258417" y="4114800"/>
            <a:ext cx="1113183" cy="1676400"/>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latin typeface="Arial" pitchFamily="34" charset="0"/>
                <a:cs typeface="Arial" pitchFamily="34" charset="0"/>
              </a:rPr>
              <a:t>Metadata</a:t>
            </a:r>
            <a:r>
              <a:rPr lang="de-DE" sz="1600" b="1" dirty="0" smtClean="0">
                <a:solidFill>
                  <a:schemeClr val="tx1"/>
                </a:solidFill>
                <a:latin typeface="Arial" pitchFamily="34" charset="0"/>
                <a:cs typeface="Arial" pitchFamily="34" charset="0"/>
              </a:rPr>
              <a:t> Manager</a:t>
            </a:r>
            <a:endParaRPr lang="de-DE" sz="1600" b="1" dirty="0">
              <a:solidFill>
                <a:schemeClr val="tx1"/>
              </a:solidFill>
              <a:latin typeface="Arial" pitchFamily="34" charset="0"/>
              <a:cs typeface="Arial" pitchFamily="34" charset="0"/>
            </a:endParaRPr>
          </a:p>
        </p:txBody>
      </p:sp>
      <p:sp>
        <p:nvSpPr>
          <p:cNvPr id="10" name="Rectangle 9"/>
          <p:cNvSpPr/>
          <p:nvPr/>
        </p:nvSpPr>
        <p:spPr>
          <a:xfrm>
            <a:off x="7924800" y="1447800"/>
            <a:ext cx="1020417" cy="4343400"/>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latin typeface="Arial" pitchFamily="34" charset="0"/>
                <a:cs typeface="Arial" pitchFamily="34" charset="0"/>
              </a:rPr>
              <a:t>Trans- </a:t>
            </a:r>
            <a:r>
              <a:rPr lang="de-DE" sz="1600" b="1" dirty="0" err="1" smtClean="0">
                <a:solidFill>
                  <a:schemeClr val="tx1"/>
                </a:solidFill>
                <a:latin typeface="Arial" pitchFamily="34" charset="0"/>
                <a:cs typeface="Arial" pitchFamily="34" charset="0"/>
              </a:rPr>
              <a:t>action</a:t>
            </a:r>
            <a:r>
              <a:rPr lang="de-DE" sz="1600" b="1" dirty="0" smtClean="0">
                <a:solidFill>
                  <a:schemeClr val="tx1"/>
                </a:solidFill>
                <a:latin typeface="Arial" pitchFamily="34" charset="0"/>
                <a:cs typeface="Arial" pitchFamily="34" charset="0"/>
              </a:rPr>
              <a:t> Manager</a:t>
            </a:r>
            <a:endParaRPr lang="de-DE" sz="1600" b="1" dirty="0">
              <a:solidFill>
                <a:schemeClr val="tx1"/>
              </a:solidFill>
              <a:latin typeface="Arial" pitchFamily="34" charset="0"/>
              <a:cs typeface="Arial" pitchFamily="34" charset="0"/>
            </a:endParaRPr>
          </a:p>
        </p:txBody>
      </p:sp>
      <p:sp>
        <p:nvSpPr>
          <p:cNvPr id="8" name="Rectangle 7"/>
          <p:cNvSpPr/>
          <p:nvPr/>
        </p:nvSpPr>
        <p:spPr>
          <a:xfrm>
            <a:off x="1676400" y="1447800"/>
            <a:ext cx="1371600" cy="533400"/>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latin typeface="Arial" pitchFamily="34" charset="0"/>
                <a:cs typeface="Arial" pitchFamily="34" charset="0"/>
              </a:rPr>
              <a:t>SQL</a:t>
            </a:r>
            <a:endParaRPr lang="de-DE" sz="1600" b="1" dirty="0">
              <a:solidFill>
                <a:schemeClr val="tx1"/>
              </a:solidFill>
              <a:latin typeface="Arial" pitchFamily="34" charset="0"/>
              <a:cs typeface="Arial" pitchFamily="34" charset="0"/>
            </a:endParaRPr>
          </a:p>
        </p:txBody>
      </p:sp>
      <p:sp>
        <p:nvSpPr>
          <p:cNvPr id="12" name="Rectangle 11"/>
          <p:cNvSpPr/>
          <p:nvPr/>
        </p:nvSpPr>
        <p:spPr>
          <a:xfrm>
            <a:off x="3207233" y="1447800"/>
            <a:ext cx="1371600" cy="533400"/>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latin typeface="Arial" pitchFamily="34" charset="0"/>
                <a:cs typeface="Arial" pitchFamily="34" charset="0"/>
              </a:rPr>
              <a:t>SQL Script</a:t>
            </a:r>
            <a:endParaRPr lang="de-DE" sz="1600" b="1" dirty="0">
              <a:solidFill>
                <a:schemeClr val="tx1"/>
              </a:solidFill>
              <a:latin typeface="Arial" pitchFamily="34" charset="0"/>
              <a:cs typeface="Arial" pitchFamily="34" charset="0"/>
            </a:endParaRPr>
          </a:p>
        </p:txBody>
      </p:sp>
      <p:sp>
        <p:nvSpPr>
          <p:cNvPr id="13" name="Rectangle 12"/>
          <p:cNvSpPr/>
          <p:nvPr/>
        </p:nvSpPr>
        <p:spPr>
          <a:xfrm>
            <a:off x="4724400" y="1447800"/>
            <a:ext cx="1368287" cy="533400"/>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latin typeface="Arial" pitchFamily="34" charset="0"/>
                <a:cs typeface="Arial" pitchFamily="34" charset="0"/>
              </a:rPr>
              <a:t>MDX</a:t>
            </a:r>
            <a:endParaRPr lang="de-DE" sz="1600" b="1" dirty="0">
              <a:solidFill>
                <a:schemeClr val="tx1"/>
              </a:solidFill>
              <a:latin typeface="Arial" pitchFamily="34" charset="0"/>
              <a:cs typeface="Arial" pitchFamily="34" charset="0"/>
            </a:endParaRPr>
          </a:p>
        </p:txBody>
      </p:sp>
      <p:sp>
        <p:nvSpPr>
          <p:cNvPr id="14" name="Rectangle 13"/>
          <p:cNvSpPr/>
          <p:nvPr/>
        </p:nvSpPr>
        <p:spPr>
          <a:xfrm>
            <a:off x="6220653" y="1447800"/>
            <a:ext cx="1368287" cy="533400"/>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latin typeface="Arial" pitchFamily="34" charset="0"/>
                <a:cs typeface="Arial" pitchFamily="34" charset="0"/>
              </a:rPr>
              <a:t>…</a:t>
            </a:r>
            <a:endParaRPr lang="de-DE" sz="1600" b="1" dirty="0">
              <a:solidFill>
                <a:schemeClr val="tx1"/>
              </a:solidFill>
              <a:latin typeface="Arial" pitchFamily="34" charset="0"/>
              <a:cs typeface="Arial" pitchFamily="34" charset="0"/>
            </a:endParaRPr>
          </a:p>
        </p:txBody>
      </p:sp>
      <p:sp>
        <p:nvSpPr>
          <p:cNvPr id="11" name="L-Shape 10"/>
          <p:cNvSpPr/>
          <p:nvPr/>
        </p:nvSpPr>
        <p:spPr>
          <a:xfrm>
            <a:off x="1676400" y="2128837"/>
            <a:ext cx="5912540" cy="1223963"/>
          </a:xfrm>
          <a:prstGeom prst="corner">
            <a:avLst>
              <a:gd name="adj1" fmla="val 45940"/>
              <a:gd name="adj2" fmla="val 112749"/>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latin typeface="Arial" pitchFamily="34" charset="0"/>
                <a:cs typeface="Arial" pitchFamily="34" charset="0"/>
              </a:rPr>
              <a:t>Optimizer</a:t>
            </a:r>
            <a:r>
              <a:rPr lang="de-DE" sz="1600" b="1" dirty="0" smtClean="0">
                <a:solidFill>
                  <a:schemeClr val="tx1"/>
                </a:solidFill>
                <a:latin typeface="Arial" pitchFamily="34" charset="0"/>
                <a:cs typeface="Arial" pitchFamily="34" charset="0"/>
              </a:rPr>
              <a:t> </a:t>
            </a:r>
            <a:r>
              <a:rPr lang="de-DE" sz="1600" b="1" dirty="0" err="1" smtClean="0">
                <a:solidFill>
                  <a:schemeClr val="tx1"/>
                </a:solidFill>
                <a:latin typeface="Arial" pitchFamily="34" charset="0"/>
                <a:cs typeface="Arial" pitchFamily="34" charset="0"/>
              </a:rPr>
              <a:t>and</a:t>
            </a:r>
            <a:r>
              <a:rPr lang="de-DE" sz="1600" b="1" dirty="0" smtClean="0">
                <a:solidFill>
                  <a:schemeClr val="tx1"/>
                </a:solidFill>
                <a:latin typeface="Arial" pitchFamily="34" charset="0"/>
                <a:cs typeface="Arial" pitchFamily="34" charset="0"/>
              </a:rPr>
              <a:t> Plan Generator</a:t>
            </a:r>
            <a:endParaRPr lang="de-DE" sz="1600" b="1" dirty="0">
              <a:solidFill>
                <a:schemeClr val="tx1"/>
              </a:solidFill>
              <a:latin typeface="Arial" pitchFamily="34" charset="0"/>
              <a:cs typeface="Arial" pitchFamily="34" charset="0"/>
            </a:endParaRPr>
          </a:p>
        </p:txBody>
      </p:sp>
      <p:sp>
        <p:nvSpPr>
          <p:cNvPr id="16" name="Rectangle 15"/>
          <p:cNvSpPr/>
          <p:nvPr/>
        </p:nvSpPr>
        <p:spPr>
          <a:xfrm>
            <a:off x="3224004" y="2128837"/>
            <a:ext cx="4364935" cy="5334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latin typeface="Arial" pitchFamily="34" charset="0"/>
                <a:cs typeface="Arial" pitchFamily="34" charset="0"/>
              </a:rPr>
              <a:t>Calculation</a:t>
            </a:r>
            <a:r>
              <a:rPr lang="de-DE" sz="1600" b="1" dirty="0" smtClean="0">
                <a:solidFill>
                  <a:schemeClr val="tx1"/>
                </a:solidFill>
                <a:latin typeface="Arial" pitchFamily="34" charset="0"/>
                <a:cs typeface="Arial" pitchFamily="34" charset="0"/>
              </a:rPr>
              <a:t> Engine</a:t>
            </a:r>
            <a:endParaRPr lang="de-DE" sz="1600" b="1" dirty="0">
              <a:solidFill>
                <a:schemeClr val="tx1"/>
              </a:solidFill>
              <a:latin typeface="Arial" pitchFamily="34" charset="0"/>
              <a:cs typeface="Arial" pitchFamily="34" charset="0"/>
            </a:endParaRPr>
          </a:p>
        </p:txBody>
      </p:sp>
      <p:sp>
        <p:nvSpPr>
          <p:cNvPr id="17" name="Rectangle 16"/>
          <p:cNvSpPr/>
          <p:nvPr/>
        </p:nvSpPr>
        <p:spPr>
          <a:xfrm>
            <a:off x="1676399" y="3467100"/>
            <a:ext cx="5912541" cy="5334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latin typeface="Arial" pitchFamily="34" charset="0"/>
                <a:cs typeface="Arial" pitchFamily="34" charset="0"/>
              </a:rPr>
              <a:t>Execution</a:t>
            </a:r>
            <a:r>
              <a:rPr lang="de-DE" sz="1600" b="1" dirty="0" smtClean="0">
                <a:solidFill>
                  <a:schemeClr val="tx1"/>
                </a:solidFill>
                <a:latin typeface="Arial" pitchFamily="34" charset="0"/>
                <a:cs typeface="Arial" pitchFamily="34" charset="0"/>
              </a:rPr>
              <a:t> Engine</a:t>
            </a:r>
            <a:endParaRPr lang="de-DE" sz="1600" b="1" dirty="0">
              <a:solidFill>
                <a:schemeClr val="tx1"/>
              </a:solidFill>
              <a:latin typeface="Arial" pitchFamily="34" charset="0"/>
              <a:cs typeface="Arial" pitchFamily="34" charset="0"/>
            </a:endParaRPr>
          </a:p>
        </p:txBody>
      </p:sp>
      <p:sp>
        <p:nvSpPr>
          <p:cNvPr id="22" name="Rectangle 21"/>
          <p:cNvSpPr/>
          <p:nvPr/>
        </p:nvSpPr>
        <p:spPr>
          <a:xfrm>
            <a:off x="1769166" y="4191000"/>
            <a:ext cx="5715000" cy="1524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600" b="1" dirty="0">
              <a:solidFill>
                <a:schemeClr val="tx1"/>
              </a:solidFill>
              <a:latin typeface="Arial" pitchFamily="34" charset="0"/>
              <a:cs typeface="Arial" pitchFamily="34" charset="0"/>
            </a:endParaRPr>
          </a:p>
        </p:txBody>
      </p:sp>
      <p:sp>
        <p:nvSpPr>
          <p:cNvPr id="15" name="Rectangle 14"/>
          <p:cNvSpPr/>
          <p:nvPr/>
        </p:nvSpPr>
        <p:spPr>
          <a:xfrm>
            <a:off x="1676401" y="4267200"/>
            <a:ext cx="5715000" cy="1524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600" b="1" dirty="0" smtClean="0">
                <a:solidFill>
                  <a:schemeClr val="tx1"/>
                </a:solidFill>
                <a:latin typeface="Arial" pitchFamily="34" charset="0"/>
                <a:cs typeface="Arial" pitchFamily="34" charset="0"/>
              </a:rPr>
              <a:t>In-Memory Processing </a:t>
            </a:r>
            <a:r>
              <a:rPr lang="de-DE" sz="1600" b="1" dirty="0" err="1" smtClean="0">
                <a:solidFill>
                  <a:schemeClr val="tx1"/>
                </a:solidFill>
                <a:latin typeface="Arial" pitchFamily="34" charset="0"/>
                <a:cs typeface="Arial" pitchFamily="34" charset="0"/>
              </a:rPr>
              <a:t>Engines</a:t>
            </a:r>
            <a:endParaRPr lang="de-DE" sz="1600" b="1" dirty="0">
              <a:solidFill>
                <a:schemeClr val="tx1"/>
              </a:solidFill>
              <a:latin typeface="Arial" pitchFamily="34" charset="0"/>
              <a:cs typeface="Arial" pitchFamily="34" charset="0"/>
            </a:endParaRPr>
          </a:p>
        </p:txBody>
      </p:sp>
      <p:sp>
        <p:nvSpPr>
          <p:cNvPr id="18" name="Rectangle 17"/>
          <p:cNvSpPr/>
          <p:nvPr/>
        </p:nvSpPr>
        <p:spPr>
          <a:xfrm>
            <a:off x="1818861" y="4724400"/>
            <a:ext cx="17280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latin typeface="Arial" pitchFamily="34" charset="0"/>
                <a:cs typeface="Arial" pitchFamily="34" charset="0"/>
              </a:rPr>
              <a:t>Column</a:t>
            </a:r>
            <a:r>
              <a:rPr lang="de-DE" sz="1600" b="1" dirty="0" smtClean="0">
                <a:solidFill>
                  <a:schemeClr val="tx1"/>
                </a:solidFill>
                <a:latin typeface="Arial" pitchFamily="34" charset="0"/>
                <a:cs typeface="Arial" pitchFamily="34" charset="0"/>
              </a:rPr>
              <a:t> Engine</a:t>
            </a:r>
            <a:endParaRPr lang="de-DE" sz="1600" b="1" dirty="0">
              <a:solidFill>
                <a:schemeClr val="tx1"/>
              </a:solidFill>
              <a:latin typeface="Arial" pitchFamily="34" charset="0"/>
              <a:cs typeface="Arial" pitchFamily="34" charset="0"/>
            </a:endParaRPr>
          </a:p>
        </p:txBody>
      </p:sp>
      <p:sp>
        <p:nvSpPr>
          <p:cNvPr id="20" name="Rectangle 19"/>
          <p:cNvSpPr/>
          <p:nvPr/>
        </p:nvSpPr>
        <p:spPr>
          <a:xfrm>
            <a:off x="3680543" y="4724400"/>
            <a:ext cx="17280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latin typeface="Arial" pitchFamily="34" charset="0"/>
                <a:cs typeface="Arial" pitchFamily="34" charset="0"/>
              </a:rPr>
              <a:t>Row</a:t>
            </a:r>
            <a:r>
              <a:rPr lang="de-DE" sz="1600" b="1" dirty="0" smtClean="0">
                <a:solidFill>
                  <a:schemeClr val="tx1"/>
                </a:solidFill>
                <a:latin typeface="Arial" pitchFamily="34" charset="0"/>
                <a:cs typeface="Arial" pitchFamily="34" charset="0"/>
              </a:rPr>
              <a:t> Engine</a:t>
            </a:r>
            <a:endParaRPr lang="de-DE" sz="1600" b="1" dirty="0">
              <a:solidFill>
                <a:schemeClr val="tx1"/>
              </a:solidFill>
              <a:latin typeface="Arial" pitchFamily="34" charset="0"/>
              <a:cs typeface="Arial" pitchFamily="34" charset="0"/>
            </a:endParaRPr>
          </a:p>
        </p:txBody>
      </p:sp>
      <p:sp>
        <p:nvSpPr>
          <p:cNvPr id="21" name="Rectangle 20"/>
          <p:cNvSpPr/>
          <p:nvPr/>
        </p:nvSpPr>
        <p:spPr>
          <a:xfrm>
            <a:off x="5534190" y="4724400"/>
            <a:ext cx="17280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solidFill>
                  <a:schemeClr val="tx1"/>
                </a:solidFill>
                <a:latin typeface="Arial" pitchFamily="34" charset="0"/>
                <a:cs typeface="Arial" pitchFamily="34" charset="0"/>
              </a:rPr>
              <a:t>Text Engine</a:t>
            </a:r>
            <a:endParaRPr lang="de-DE" sz="1600" b="1" dirty="0">
              <a:solidFill>
                <a:schemeClr val="tx1"/>
              </a:solidFill>
              <a:latin typeface="Arial" pitchFamily="34" charset="0"/>
              <a:cs typeface="Arial" pitchFamily="34" charset="0"/>
            </a:endParaRPr>
          </a:p>
        </p:txBody>
      </p:sp>
      <p:sp>
        <p:nvSpPr>
          <p:cNvPr id="24" name="Rectangle 23"/>
          <p:cNvSpPr/>
          <p:nvPr/>
        </p:nvSpPr>
        <p:spPr>
          <a:xfrm>
            <a:off x="289270" y="5943600"/>
            <a:ext cx="8686800" cy="609600"/>
          </a:xfrm>
          <a:prstGeom prst="rect">
            <a:avLst/>
          </a:prstGeom>
          <a:gradFill flip="none" rotWithShape="1">
            <a:gsLst>
              <a:gs pos="0">
                <a:schemeClr val="bg2">
                  <a:lumMod val="25000"/>
                  <a:tint val="66000"/>
                  <a:satMod val="160000"/>
                </a:schemeClr>
              </a:gs>
              <a:gs pos="50000">
                <a:schemeClr val="bg2">
                  <a:lumMod val="25000"/>
                  <a:tint val="44500"/>
                  <a:satMod val="160000"/>
                </a:schemeClr>
              </a:gs>
              <a:gs pos="100000">
                <a:schemeClr val="bg2">
                  <a:lumMod val="2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err="1" smtClean="0">
                <a:solidFill>
                  <a:schemeClr val="tx1"/>
                </a:solidFill>
                <a:latin typeface="Arial" pitchFamily="34" charset="0"/>
                <a:cs typeface="Arial" pitchFamily="34" charset="0"/>
              </a:rPr>
              <a:t>Persistency</a:t>
            </a:r>
            <a:endParaRPr lang="de-DE" sz="1600" b="1" dirty="0">
              <a:solidFill>
                <a:schemeClr val="tx1"/>
              </a:solidFill>
              <a:latin typeface="Arial" pitchFamily="34" charset="0"/>
              <a:cs typeface="Arial" pitchFamily="34" charset="0"/>
            </a:endParaRPr>
          </a:p>
        </p:txBody>
      </p:sp>
      <p:sp>
        <p:nvSpPr>
          <p:cNvPr id="19" name="Rectangle 18"/>
          <p:cNvSpPr/>
          <p:nvPr/>
        </p:nvSpPr>
        <p:spPr>
          <a:xfrm>
            <a:off x="2133600" y="6019800"/>
            <a:ext cx="2372140" cy="457200"/>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62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err="1" smtClean="0">
                <a:solidFill>
                  <a:schemeClr val="tx1"/>
                </a:solidFill>
                <a:latin typeface="Arial" pitchFamily="34" charset="0"/>
                <a:cs typeface="Arial" pitchFamily="34" charset="0"/>
              </a:rPr>
              <a:t>Logging</a:t>
            </a:r>
            <a:r>
              <a:rPr lang="de-DE" sz="1600" b="1" dirty="0" smtClean="0">
                <a:solidFill>
                  <a:schemeClr val="tx1"/>
                </a:solidFill>
                <a:latin typeface="Arial" pitchFamily="34" charset="0"/>
                <a:cs typeface="Arial" pitchFamily="34" charset="0"/>
              </a:rPr>
              <a:t> </a:t>
            </a:r>
            <a:r>
              <a:rPr lang="de-DE" sz="1600" b="1" dirty="0" err="1" smtClean="0">
                <a:solidFill>
                  <a:schemeClr val="tx1"/>
                </a:solidFill>
                <a:latin typeface="Arial" pitchFamily="34" charset="0"/>
                <a:cs typeface="Arial" pitchFamily="34" charset="0"/>
              </a:rPr>
              <a:t>and</a:t>
            </a:r>
            <a:r>
              <a:rPr lang="de-DE" sz="1600" b="1" dirty="0" smtClean="0">
                <a:solidFill>
                  <a:schemeClr val="tx1"/>
                </a:solidFill>
                <a:latin typeface="Arial" pitchFamily="34" charset="0"/>
                <a:cs typeface="Arial" pitchFamily="34" charset="0"/>
              </a:rPr>
              <a:t> </a:t>
            </a:r>
            <a:r>
              <a:rPr lang="de-DE" sz="1600" b="1" dirty="0" err="1" smtClean="0">
                <a:solidFill>
                  <a:schemeClr val="tx1"/>
                </a:solidFill>
                <a:latin typeface="Arial" pitchFamily="34" charset="0"/>
                <a:cs typeface="Arial" pitchFamily="34" charset="0"/>
              </a:rPr>
              <a:t>Recovery</a:t>
            </a:r>
            <a:endParaRPr lang="de-DE" sz="1600" b="1" dirty="0">
              <a:solidFill>
                <a:schemeClr val="tx1"/>
              </a:solidFill>
              <a:latin typeface="Arial" pitchFamily="34" charset="0"/>
              <a:cs typeface="Arial" pitchFamily="34" charset="0"/>
            </a:endParaRPr>
          </a:p>
        </p:txBody>
      </p:sp>
      <p:sp>
        <p:nvSpPr>
          <p:cNvPr id="26" name="Rectangle 25"/>
          <p:cNvSpPr/>
          <p:nvPr/>
        </p:nvSpPr>
        <p:spPr>
          <a:xfrm>
            <a:off x="4734339" y="6019800"/>
            <a:ext cx="2372140" cy="457200"/>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62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smtClean="0">
                <a:solidFill>
                  <a:schemeClr val="tx1"/>
                </a:solidFill>
                <a:latin typeface="Arial" pitchFamily="34" charset="0"/>
                <a:cs typeface="Arial" pitchFamily="34" charset="0"/>
              </a:rPr>
              <a:t>Data Storage</a:t>
            </a:r>
            <a:endParaRPr lang="de-DE" sz="16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14460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Share-Nothing In-Memory Computing</a:t>
            </a:r>
            <a:endParaRPr lang="en-US" dirty="0"/>
          </a:p>
        </p:txBody>
      </p:sp>
      <p:pic>
        <p:nvPicPr>
          <p:cNvPr id="4" name="Picture 3" descr="36 Distribution connected execution layers.emf"/>
          <p:cNvPicPr>
            <a:picLocks noChangeAspect="1"/>
          </p:cNvPicPr>
          <p:nvPr/>
        </p:nvPicPr>
        <p:blipFill>
          <a:blip r:embed="rId2" cstate="print"/>
          <a:stretch>
            <a:fillRect/>
          </a:stretch>
        </p:blipFill>
        <p:spPr>
          <a:xfrm>
            <a:off x="600029" y="1900148"/>
            <a:ext cx="7943941" cy="3819691"/>
          </a:xfrm>
          <a:prstGeom prst="rect">
            <a:avLst/>
          </a:prstGeom>
        </p:spPr>
      </p:pic>
    </p:spTree>
    <p:extLst>
      <p:ext uri="{BB962C8B-B14F-4D97-AF65-F5344CB8AC3E}">
        <p14:creationId xmlns:p14="http://schemas.microsoft.com/office/powerpoint/2010/main" val="5627626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SAP</a:t>
            </a:r>
          </a:p>
          <a:p>
            <a:r>
              <a:rPr lang="en-US" dirty="0" smtClean="0"/>
              <a:t>SAP HANA DB Background</a:t>
            </a:r>
          </a:p>
          <a:p>
            <a:r>
              <a:rPr lang="en-US" dirty="0" smtClean="0"/>
              <a:t>Architecture</a:t>
            </a:r>
          </a:p>
          <a:p>
            <a:r>
              <a:rPr lang="en-US" dirty="0"/>
              <a:t>Column Store &amp; </a:t>
            </a:r>
            <a:r>
              <a:rPr lang="en-US" dirty="0" smtClean="0"/>
              <a:t>Compression</a:t>
            </a:r>
          </a:p>
          <a:p>
            <a:r>
              <a:rPr lang="en-US" dirty="0" smtClean="0"/>
              <a:t>Snapshot </a:t>
            </a:r>
            <a:r>
              <a:rPr lang="en-US" dirty="0"/>
              <a:t>Isolation</a:t>
            </a:r>
          </a:p>
          <a:p>
            <a:r>
              <a:rPr lang="en-US" dirty="0" smtClean="0"/>
              <a:t>Outlook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757" y="1349827"/>
            <a:ext cx="3804557" cy="507274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divider1.jpg"/>
          <p:cNvPicPr>
            <a:picLocks noGrp="1" noChangeAspect="1"/>
          </p:cNvPicPr>
          <p:nvPr>
            <p:ph type="pic" sz="quarter" idx="11"/>
          </p:nvPr>
        </p:nvPicPr>
        <p:blipFill>
          <a:blip r:embed="rId3" cstate="print"/>
          <a:srcRect l="37" r="37"/>
          <a:stretch>
            <a:fillRect/>
          </a:stretch>
        </p:blipFill>
        <p:spPr/>
      </p:pic>
      <p:sp>
        <p:nvSpPr>
          <p:cNvPr id="3" name="Title 2"/>
          <p:cNvSpPr>
            <a:spLocks noGrp="1"/>
          </p:cNvSpPr>
          <p:nvPr>
            <p:ph type="ctrTitle"/>
          </p:nvPr>
        </p:nvSpPr>
        <p:spPr/>
        <p:txBody>
          <a:bodyPr/>
          <a:lstStyle/>
          <a:p>
            <a:r>
              <a:rPr lang="en-US" dirty="0" smtClean="0"/>
              <a:t>Column Store </a:t>
            </a:r>
            <a:br>
              <a:rPr lang="en-US" dirty="0" smtClean="0"/>
            </a:br>
            <a:r>
              <a:rPr lang="en-US" dirty="0" smtClean="0"/>
              <a:t>&amp; Compression</a:t>
            </a:r>
            <a:endParaRPr lang="en-US" dirty="0"/>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39411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Motivation: Customer System Sizes (Medium-</a:t>
            </a:r>
            <a:r>
              <a:rPr lang="de-DE" dirty="0" err="1" smtClean="0"/>
              <a:t>Sized</a:t>
            </a:r>
            <a:r>
              <a:rPr lang="de-DE" dirty="0" smtClean="0"/>
              <a:t>)</a:t>
            </a:r>
            <a:endParaRPr lang="de-DE" dirty="0"/>
          </a:p>
        </p:txBody>
      </p:sp>
      <p:sp>
        <p:nvSpPr>
          <p:cNvPr id="4" name="Text Placeholder 4"/>
          <p:cNvSpPr txBox="1">
            <a:spLocks/>
          </p:cNvSpPr>
          <p:nvPr/>
        </p:nvSpPr>
        <p:spPr bwMode="gray">
          <a:xfrm>
            <a:off x="181125" y="4605337"/>
            <a:ext cx="8494713" cy="1338263"/>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1620"/>
              </a:spcBef>
              <a:spcAft>
                <a:spcPts val="0"/>
              </a:spcAft>
              <a:buClr>
                <a:schemeClr val="accent1"/>
              </a:buClr>
              <a:buSzPct val="80000"/>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“Within the last (exactly) three months, we managed to reduce the memory footprint</a:t>
            </a:r>
            <a:r>
              <a:rPr kumimoji="0" lang="de-DE"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NewDB</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(for a sample BW system) from initially 480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Gb</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to now 160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Gb</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thus saving customers </a:t>
            </a:r>
            <a:r>
              <a:rPr kumimoji="0" lang="en-US" sz="1800" b="0" i="0" u="none" strike="noStrike" kern="1200" cap="none" spc="0" normalizeH="0" baseline="0" noProof="0" dirty="0" smtClean="0">
                <a:ln>
                  <a:noFill/>
                </a:ln>
                <a:solidFill>
                  <a:schemeClr val="tx1"/>
                </a:solidFill>
                <a:effectLst/>
                <a:uLnTx/>
                <a:uFillTx/>
                <a:latin typeface="+mn-lt"/>
                <a:ea typeface="+mn-ea"/>
                <a:cs typeface="+mn-cs"/>
                <a:sym typeface="Webdings"/>
              </a:rPr>
              <a: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Euros licensing</a:t>
            </a:r>
            <a:r>
              <a:rPr kumimoji="0" lang="de-DE"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costs and making the compression rates even more competitive.”</a:t>
            </a:r>
            <a:br>
              <a:rPr kumimoji="0" lang="en-US" sz="1800" b="0" i="0" u="none" strike="noStrike" kern="1200" cap="none" spc="0" normalizeH="0" baseline="0" noProof="0" dirty="0" smtClean="0">
                <a:ln>
                  <a:noFill/>
                </a:ln>
                <a:solidFill>
                  <a:schemeClr val="tx1"/>
                </a:solidFill>
                <a:effectLst/>
                <a:uLnTx/>
                <a:uFillTx/>
                <a:latin typeface="+mn-lt"/>
                <a:ea typeface="+mn-ea"/>
                <a:cs typeface="+mn-cs"/>
              </a:rPr>
            </a:b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lvl="0">
              <a:spcBef>
                <a:spcPts val="1620"/>
              </a:spcBef>
              <a:buClr>
                <a:schemeClr val="accent1"/>
              </a:buClr>
              <a:buSzPct val="80000"/>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Sizing</a:t>
            </a:r>
            <a:r>
              <a:rPr kumimoji="0" lang="en-US" sz="1800" b="0" i="0" u="none" strike="noStrike" kern="1200" cap="none" spc="0" normalizeH="0" noProof="0" dirty="0" smtClean="0">
                <a:ln>
                  <a:noFill/>
                </a:ln>
                <a:solidFill>
                  <a:schemeClr val="tx1"/>
                </a:solidFill>
                <a:effectLst/>
                <a:uLnTx/>
                <a:uFillTx/>
                <a:latin typeface="+mn-lt"/>
                <a:ea typeface="+mn-ea"/>
                <a:cs typeface="+mn-cs"/>
              </a:rPr>
              <a:t> Tool for BW on HANA: </a:t>
            </a:r>
            <a:r>
              <a:rPr lang="de-DE" dirty="0" smtClean="0">
                <a:hlinkClick r:id="rId2"/>
              </a:rPr>
              <a:t>http://service.sap.com/quicksizer</a:t>
            </a:r>
            <a:endParaRPr kumimoji="0" lang="de-DE"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1620"/>
              </a:spcBef>
              <a:spcAft>
                <a:spcPts val="0"/>
              </a:spcAft>
              <a:buClr>
                <a:schemeClr val="accent1"/>
              </a:buClr>
              <a:buSzPct val="80000"/>
              <a:buFontTx/>
              <a:buNone/>
              <a:tabLst/>
              <a:defRPr/>
            </a:pPr>
            <a:endParaRPr kumimoji="0" lang="de-DE" sz="1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nvGraphicFramePr>
        <p:xfrm>
          <a:off x="257174" y="1644650"/>
          <a:ext cx="8539163" cy="2595880"/>
        </p:xfrm>
        <a:graphic>
          <a:graphicData uri="http://schemas.openxmlformats.org/drawingml/2006/table">
            <a:tbl>
              <a:tblPr firstRow="1" firstCol="1" bandRow="1">
                <a:tableStyleId>{B301B821-A1FF-4177-AEE7-76D212191A09}</a:tableStyleId>
              </a:tblPr>
              <a:tblGrid>
                <a:gridCol w="3375343"/>
                <a:gridCol w="1290955"/>
                <a:gridCol w="1290955"/>
                <a:gridCol w="1290955"/>
                <a:gridCol w="1290955"/>
              </a:tblGrid>
              <a:tr h="370840">
                <a:tc>
                  <a:txBody>
                    <a:bodyPr/>
                    <a:lstStyle/>
                    <a:p>
                      <a:endParaRPr lang="de-DE" sz="1600" b="0" dirty="0">
                        <a:solidFill>
                          <a:schemeClr val="tx1"/>
                        </a:solidFill>
                      </a:endParaRPr>
                    </a:p>
                  </a:txBody>
                  <a:tcPr/>
                </a:tc>
                <a:tc>
                  <a:txBody>
                    <a:bodyPr/>
                    <a:lstStyle/>
                    <a:p>
                      <a:pPr algn="ctr"/>
                      <a:r>
                        <a:rPr lang="de-DE" sz="1600" b="0" dirty="0" smtClean="0">
                          <a:solidFill>
                            <a:schemeClr val="tx1"/>
                          </a:solidFill>
                        </a:rPr>
                        <a:t>Customer</a:t>
                      </a:r>
                      <a:r>
                        <a:rPr lang="de-DE" sz="1600" b="0" baseline="0" dirty="0" smtClean="0">
                          <a:solidFill>
                            <a:schemeClr val="tx1"/>
                          </a:solidFill>
                        </a:rPr>
                        <a:t> </a:t>
                      </a:r>
                      <a:r>
                        <a:rPr lang="de-DE" sz="1600" b="0" dirty="0" smtClean="0">
                          <a:solidFill>
                            <a:schemeClr val="tx1"/>
                          </a:solidFill>
                        </a:rPr>
                        <a:t>1</a:t>
                      </a:r>
                      <a:endParaRPr lang="de-DE" sz="1600" b="0" dirty="0">
                        <a:solidFill>
                          <a:schemeClr val="tx1"/>
                        </a:solidFill>
                      </a:endParaRPr>
                    </a:p>
                  </a:txBody>
                  <a:tcPr/>
                </a:tc>
                <a:tc>
                  <a:txBody>
                    <a:bodyPr/>
                    <a:lstStyle/>
                    <a:p>
                      <a:pPr algn="ctr"/>
                      <a:r>
                        <a:rPr lang="de-DE" sz="1600" b="0" dirty="0" smtClean="0">
                          <a:solidFill>
                            <a:schemeClr val="tx1"/>
                          </a:solidFill>
                        </a:rPr>
                        <a:t>Customer 2</a:t>
                      </a:r>
                      <a:endParaRPr lang="de-DE" sz="1600" b="0" dirty="0">
                        <a:solidFill>
                          <a:schemeClr val="tx1"/>
                        </a:solidFill>
                      </a:endParaRPr>
                    </a:p>
                  </a:txBody>
                  <a:tcPr/>
                </a:tc>
                <a:tc>
                  <a:txBody>
                    <a:bodyPr/>
                    <a:lstStyle/>
                    <a:p>
                      <a:pPr algn="ctr"/>
                      <a:r>
                        <a:rPr lang="de-DE" sz="1600" b="0" dirty="0" smtClean="0">
                          <a:solidFill>
                            <a:schemeClr val="tx1"/>
                          </a:solidFill>
                        </a:rPr>
                        <a:t>Customer 3</a:t>
                      </a:r>
                      <a:endParaRPr lang="de-DE" sz="1600" b="0" dirty="0">
                        <a:solidFill>
                          <a:schemeClr val="tx1"/>
                        </a:solidFill>
                      </a:endParaRPr>
                    </a:p>
                  </a:txBody>
                  <a:tcPr/>
                </a:tc>
                <a:tc>
                  <a:txBody>
                    <a:bodyPr/>
                    <a:lstStyle/>
                    <a:p>
                      <a:pPr algn="ctr"/>
                      <a:r>
                        <a:rPr lang="de-DE" sz="1600" b="0" dirty="0" smtClean="0">
                          <a:solidFill>
                            <a:schemeClr val="tx1"/>
                          </a:solidFill>
                        </a:rPr>
                        <a:t>Customer</a:t>
                      </a:r>
                      <a:r>
                        <a:rPr lang="de-DE" sz="1600" b="0" baseline="0" dirty="0" smtClean="0">
                          <a:solidFill>
                            <a:schemeClr val="tx1"/>
                          </a:solidFill>
                        </a:rPr>
                        <a:t> 4</a:t>
                      </a:r>
                      <a:endParaRPr lang="de-DE" sz="1600" b="0" dirty="0">
                        <a:solidFill>
                          <a:schemeClr val="tx1"/>
                        </a:solidFill>
                      </a:endParaRPr>
                    </a:p>
                  </a:txBody>
                  <a:tcPr/>
                </a:tc>
              </a:tr>
              <a:tr h="370840">
                <a:tc>
                  <a:txBody>
                    <a:bodyPr/>
                    <a:lstStyle/>
                    <a:p>
                      <a:r>
                        <a:rPr lang="de-DE" sz="1600" b="0" dirty="0" smtClean="0"/>
                        <a:t>Row Store (GB)</a:t>
                      </a:r>
                      <a:endParaRPr lang="de-DE" sz="1600" b="0" dirty="0"/>
                    </a:p>
                  </a:txBody>
                  <a:tcPr/>
                </a:tc>
                <a:tc>
                  <a:txBody>
                    <a:bodyPr/>
                    <a:lstStyle/>
                    <a:p>
                      <a:pPr algn="ctr"/>
                      <a:r>
                        <a:rPr lang="de-DE" sz="1600" dirty="0" smtClean="0"/>
                        <a:t>168</a:t>
                      </a:r>
                      <a:endParaRPr lang="de-DE" sz="1600" dirty="0"/>
                    </a:p>
                  </a:txBody>
                  <a:tcPr/>
                </a:tc>
                <a:tc>
                  <a:txBody>
                    <a:bodyPr/>
                    <a:lstStyle/>
                    <a:p>
                      <a:pPr algn="ctr"/>
                      <a:r>
                        <a:rPr lang="de-DE" sz="1600" dirty="0" smtClean="0"/>
                        <a:t>237</a:t>
                      </a:r>
                      <a:endParaRPr lang="de-DE" sz="1600" dirty="0"/>
                    </a:p>
                  </a:txBody>
                  <a:tcPr/>
                </a:tc>
                <a:tc>
                  <a:txBody>
                    <a:bodyPr/>
                    <a:lstStyle/>
                    <a:p>
                      <a:pPr algn="ctr"/>
                      <a:r>
                        <a:rPr lang="de-DE" sz="1600" dirty="0" smtClean="0"/>
                        <a:t>144</a:t>
                      </a:r>
                      <a:endParaRPr lang="de-DE" sz="1600" dirty="0"/>
                    </a:p>
                  </a:txBody>
                  <a:tcPr/>
                </a:tc>
                <a:tc>
                  <a:txBody>
                    <a:bodyPr/>
                    <a:lstStyle/>
                    <a:p>
                      <a:pPr algn="ctr"/>
                      <a:r>
                        <a:rPr lang="de-DE" sz="1600" dirty="0" smtClean="0"/>
                        <a:t>184</a:t>
                      </a:r>
                      <a:endParaRPr lang="de-DE" sz="1600" dirty="0"/>
                    </a:p>
                  </a:txBody>
                  <a:tcPr/>
                </a:tc>
              </a:tr>
              <a:tr h="370840">
                <a:tc>
                  <a:txBody>
                    <a:bodyPr/>
                    <a:lstStyle/>
                    <a:p>
                      <a:r>
                        <a:rPr lang="nn-NO" sz="1600" b="0" dirty="0" smtClean="0"/>
                        <a:t>Column Store (GB)</a:t>
                      </a:r>
                      <a:endParaRPr lang="de-DE" sz="1600" b="0" dirty="0"/>
                    </a:p>
                  </a:txBody>
                  <a:tcPr/>
                </a:tc>
                <a:tc>
                  <a:txBody>
                    <a:bodyPr/>
                    <a:lstStyle/>
                    <a:p>
                      <a:pPr algn="ctr"/>
                      <a:r>
                        <a:rPr lang="nn-NO" sz="1600" dirty="0" smtClean="0"/>
                        <a:t>370</a:t>
                      </a:r>
                      <a:endParaRPr lang="de-DE" sz="1600" dirty="0"/>
                    </a:p>
                  </a:txBody>
                  <a:tcPr/>
                </a:tc>
                <a:tc>
                  <a:txBody>
                    <a:bodyPr/>
                    <a:lstStyle/>
                    <a:p>
                      <a:pPr algn="ctr"/>
                      <a:r>
                        <a:rPr lang="nn-NO" sz="1600" dirty="0" smtClean="0"/>
                        <a:t>413</a:t>
                      </a:r>
                      <a:endParaRPr lang="de-DE" sz="1600" dirty="0"/>
                    </a:p>
                  </a:txBody>
                  <a:tcPr/>
                </a:tc>
                <a:tc>
                  <a:txBody>
                    <a:bodyPr/>
                    <a:lstStyle/>
                    <a:p>
                      <a:pPr algn="ctr"/>
                      <a:r>
                        <a:rPr lang="de-DE" sz="1600" dirty="0" smtClean="0"/>
                        <a:t>911</a:t>
                      </a:r>
                      <a:endParaRPr lang="de-DE" sz="1600" dirty="0"/>
                    </a:p>
                  </a:txBody>
                  <a:tcPr/>
                </a:tc>
                <a:tc>
                  <a:txBody>
                    <a:bodyPr/>
                    <a:lstStyle/>
                    <a:p>
                      <a:pPr algn="ctr"/>
                      <a:r>
                        <a:rPr lang="nn-NO" sz="1600" dirty="0" smtClean="0"/>
                        <a:t>733</a:t>
                      </a:r>
                      <a:endParaRPr lang="de-DE" sz="1600" dirty="0"/>
                    </a:p>
                  </a:txBody>
                  <a:tcPr/>
                </a:tc>
              </a:tr>
              <a:tr h="370840">
                <a:tc>
                  <a:txBody>
                    <a:bodyPr/>
                    <a:lstStyle/>
                    <a:p>
                      <a:r>
                        <a:rPr lang="en-US" sz="1600" b="0" dirty="0" smtClean="0"/>
                        <a:t>Other internal data structures (GB)</a:t>
                      </a:r>
                      <a:endParaRPr lang="de-DE" sz="1600" b="0" dirty="0"/>
                    </a:p>
                  </a:txBody>
                  <a:tcPr/>
                </a:tc>
                <a:tc>
                  <a:txBody>
                    <a:bodyPr/>
                    <a:lstStyle/>
                    <a:p>
                      <a:pPr algn="ctr"/>
                      <a:r>
                        <a:rPr lang="en-US" sz="1600" dirty="0" smtClean="0"/>
                        <a:t>168</a:t>
                      </a:r>
                      <a:endParaRPr lang="de-DE" sz="1600" dirty="0"/>
                    </a:p>
                  </a:txBody>
                  <a:tcPr/>
                </a:tc>
                <a:tc>
                  <a:txBody>
                    <a:bodyPr/>
                    <a:lstStyle/>
                    <a:p>
                      <a:pPr algn="ctr"/>
                      <a:r>
                        <a:rPr lang="en-US" sz="1600" dirty="0" smtClean="0"/>
                        <a:t>237</a:t>
                      </a:r>
                      <a:endParaRPr lang="de-DE" sz="1600" dirty="0"/>
                    </a:p>
                  </a:txBody>
                  <a:tcPr/>
                </a:tc>
                <a:tc>
                  <a:txBody>
                    <a:bodyPr/>
                    <a:lstStyle/>
                    <a:p>
                      <a:pPr algn="ctr"/>
                      <a:r>
                        <a:rPr lang="en-US" sz="1600" dirty="0" smtClean="0"/>
                        <a:t>144</a:t>
                      </a:r>
                      <a:endParaRPr lang="de-DE" sz="1600" dirty="0"/>
                    </a:p>
                  </a:txBody>
                  <a:tcPr/>
                </a:tc>
                <a:tc>
                  <a:txBody>
                    <a:bodyPr/>
                    <a:lstStyle/>
                    <a:p>
                      <a:pPr algn="ctr"/>
                      <a:r>
                        <a:rPr lang="en-US" sz="1600" dirty="0" smtClean="0"/>
                        <a:t>184</a:t>
                      </a:r>
                      <a:endParaRPr lang="de-DE" sz="1600" dirty="0"/>
                    </a:p>
                  </a:txBody>
                  <a:tcPr/>
                </a:tc>
              </a:tr>
              <a:tr h="370840">
                <a:tc>
                  <a:txBody>
                    <a:bodyPr/>
                    <a:lstStyle/>
                    <a:p>
                      <a:r>
                        <a:rPr lang="en-US" sz="1600" b="0" dirty="0" smtClean="0"/>
                        <a:t>Total heap memory used (GB)</a:t>
                      </a:r>
                      <a:endParaRPr lang="de-DE" sz="1600" b="0" dirty="0"/>
                    </a:p>
                  </a:txBody>
                  <a:tcPr/>
                </a:tc>
                <a:tc>
                  <a:txBody>
                    <a:bodyPr/>
                    <a:lstStyle/>
                    <a:p>
                      <a:pPr algn="ctr"/>
                      <a:r>
                        <a:rPr lang="en-US" sz="1600" dirty="0" smtClean="0"/>
                        <a:t>538</a:t>
                      </a:r>
                      <a:endParaRPr lang="de-DE" sz="1600" dirty="0"/>
                    </a:p>
                  </a:txBody>
                  <a:tcPr/>
                </a:tc>
                <a:tc>
                  <a:txBody>
                    <a:bodyPr/>
                    <a:lstStyle/>
                    <a:p>
                      <a:pPr algn="ctr"/>
                      <a:r>
                        <a:rPr lang="en-US" sz="1600" dirty="0" smtClean="0"/>
                        <a:t>650</a:t>
                      </a:r>
                      <a:endParaRPr lang="de-DE" sz="1600" dirty="0"/>
                    </a:p>
                  </a:txBody>
                  <a:tcPr/>
                </a:tc>
                <a:tc>
                  <a:txBody>
                    <a:bodyPr/>
                    <a:lstStyle/>
                    <a:p>
                      <a:pPr algn="ctr"/>
                      <a:r>
                        <a:rPr lang="en-US" sz="1600" dirty="0" smtClean="0"/>
                        <a:t>1055</a:t>
                      </a:r>
                      <a:endParaRPr lang="de-DE" sz="1600" dirty="0"/>
                    </a:p>
                  </a:txBody>
                  <a:tcPr/>
                </a:tc>
                <a:tc>
                  <a:txBody>
                    <a:bodyPr/>
                    <a:lstStyle/>
                    <a:p>
                      <a:pPr algn="ctr"/>
                      <a:r>
                        <a:rPr lang="en-US" sz="1600" dirty="0" smtClean="0"/>
                        <a:t>917</a:t>
                      </a:r>
                      <a:endParaRPr lang="de-DE" sz="1600" dirty="0"/>
                    </a:p>
                  </a:txBody>
                  <a:tcPr/>
                </a:tc>
              </a:tr>
              <a:tr h="370840">
                <a:tc>
                  <a:txBody>
                    <a:bodyPr/>
                    <a:lstStyle/>
                    <a:p>
                      <a:r>
                        <a:rPr lang="en-US" sz="1600" b="0" dirty="0" smtClean="0"/>
                        <a:t>System X Table Size (GB)</a:t>
                      </a:r>
                      <a:endParaRPr lang="de-DE" sz="1600" b="0" dirty="0"/>
                    </a:p>
                  </a:txBody>
                  <a:tcPr/>
                </a:tc>
                <a:tc>
                  <a:txBody>
                    <a:bodyPr/>
                    <a:lstStyle/>
                    <a:p>
                      <a:pPr algn="ctr"/>
                      <a:r>
                        <a:rPr lang="en-US" sz="1600" dirty="0" smtClean="0"/>
                        <a:t>949</a:t>
                      </a:r>
                      <a:endParaRPr lang="de-DE" sz="1600" dirty="0"/>
                    </a:p>
                  </a:txBody>
                  <a:tcPr/>
                </a:tc>
                <a:tc>
                  <a:txBody>
                    <a:bodyPr/>
                    <a:lstStyle/>
                    <a:p>
                      <a:pPr algn="ctr"/>
                      <a:r>
                        <a:rPr lang="en-US" sz="1600" dirty="0" smtClean="0"/>
                        <a:t>1550</a:t>
                      </a:r>
                      <a:endParaRPr lang="de-DE" sz="1600" dirty="0"/>
                    </a:p>
                  </a:txBody>
                  <a:tcPr/>
                </a:tc>
                <a:tc>
                  <a:txBody>
                    <a:bodyPr/>
                    <a:lstStyle/>
                    <a:p>
                      <a:pPr algn="ctr"/>
                      <a:r>
                        <a:rPr lang="en-US" sz="1600" dirty="0" smtClean="0"/>
                        <a:t>3180</a:t>
                      </a:r>
                      <a:endParaRPr lang="de-DE" sz="1600" dirty="0"/>
                    </a:p>
                  </a:txBody>
                  <a:tcPr/>
                </a:tc>
                <a:tc>
                  <a:txBody>
                    <a:bodyPr/>
                    <a:lstStyle/>
                    <a:p>
                      <a:pPr algn="ctr"/>
                      <a:r>
                        <a:rPr lang="en-US" sz="1600" dirty="0" smtClean="0"/>
                        <a:t>1870</a:t>
                      </a:r>
                      <a:endParaRPr lang="de-DE" sz="1600" dirty="0"/>
                    </a:p>
                  </a:txBody>
                  <a:tcPr/>
                </a:tc>
              </a:tr>
              <a:tr h="370840">
                <a:tc>
                  <a:txBody>
                    <a:bodyPr/>
                    <a:lstStyle/>
                    <a:p>
                      <a:r>
                        <a:rPr lang="de-DE" sz="1600" b="0" dirty="0" smtClean="0"/>
                        <a:t>System X Total DB Size (GB)</a:t>
                      </a:r>
                      <a:endParaRPr lang="de-DE" sz="1600" b="0" dirty="0"/>
                    </a:p>
                  </a:txBody>
                  <a:tcPr/>
                </a:tc>
                <a:tc>
                  <a:txBody>
                    <a:bodyPr/>
                    <a:lstStyle/>
                    <a:p>
                      <a:pPr algn="ctr"/>
                      <a:r>
                        <a:rPr lang="de-DE" sz="1600" dirty="0" smtClean="0"/>
                        <a:t>1500</a:t>
                      </a:r>
                      <a:endParaRPr lang="de-DE" sz="1600" dirty="0"/>
                    </a:p>
                  </a:txBody>
                  <a:tcPr/>
                </a:tc>
                <a:tc>
                  <a:txBody>
                    <a:bodyPr/>
                    <a:lstStyle/>
                    <a:p>
                      <a:pPr algn="ctr"/>
                      <a:r>
                        <a:rPr lang="de-DE" sz="1600" dirty="0" smtClean="0"/>
                        <a:t>2520</a:t>
                      </a:r>
                      <a:endParaRPr lang="de-DE" sz="1600" dirty="0"/>
                    </a:p>
                  </a:txBody>
                  <a:tcPr/>
                </a:tc>
                <a:tc>
                  <a:txBody>
                    <a:bodyPr/>
                    <a:lstStyle/>
                    <a:p>
                      <a:pPr algn="ctr"/>
                      <a:r>
                        <a:rPr lang="de-DE" sz="1600" dirty="0" smtClean="0"/>
                        <a:t>5270</a:t>
                      </a:r>
                      <a:endParaRPr lang="de-DE" sz="1600" dirty="0"/>
                    </a:p>
                  </a:txBody>
                  <a:tcPr/>
                </a:tc>
                <a:tc>
                  <a:txBody>
                    <a:bodyPr/>
                    <a:lstStyle/>
                    <a:p>
                      <a:pPr algn="ctr"/>
                      <a:r>
                        <a:rPr lang="de-DE" sz="1600" dirty="0" smtClean="0"/>
                        <a:t>4490</a:t>
                      </a:r>
                      <a:endParaRPr lang="de-DE" sz="1600" dirty="0"/>
                    </a:p>
                  </a:txBody>
                  <a:tcPr/>
                </a:tc>
              </a:tr>
            </a:tbl>
          </a:graphicData>
        </a:graphic>
      </p:graphicFrame>
    </p:spTree>
    <p:extLst>
      <p:ext uri="{BB962C8B-B14F-4D97-AF65-F5344CB8AC3E}">
        <p14:creationId xmlns:p14="http://schemas.microsoft.com/office/powerpoint/2010/main" val="3959574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hteck 42"/>
          <p:cNvSpPr/>
          <p:nvPr/>
        </p:nvSpPr>
        <p:spPr bwMode="gray">
          <a:xfrm>
            <a:off x="4859338" y="1799323"/>
            <a:ext cx="3886200" cy="3100388"/>
          </a:xfrm>
          <a:prstGeom prst="rect">
            <a:avLst/>
          </a:prstGeom>
          <a:solidFill>
            <a:schemeClr val="tx2">
              <a:lumMod val="40000"/>
              <a:lumOff val="60000"/>
            </a:schemeClr>
          </a:solidFill>
          <a:ln w="9525" algn="ctr">
            <a:solidFill>
              <a:srgbClr val="000000">
                <a:alpha val="7843"/>
              </a:srgbClr>
            </a:solidFill>
            <a:miter lim="800000"/>
            <a:headEnd/>
            <a:tailEnd/>
          </a:ln>
        </p:spPr>
        <p:txBody>
          <a:bodyPr lIns="90000" tIns="72000" rIns="90000" bIns="72000" anchor="ctr"/>
          <a:lstStyle/>
          <a:p>
            <a:pPr marL="184150" indent="-184150" algn="ctr">
              <a:spcBef>
                <a:spcPct val="50000"/>
              </a:spcBef>
              <a:buClr>
                <a:srgbClr val="F0AB00"/>
              </a:buClr>
              <a:buSzPct val="80000"/>
              <a:defRPr/>
            </a:pPr>
            <a:endParaRPr lang="de-DE" kern="0">
              <a:latin typeface="Arial" charset="0"/>
              <a:ea typeface="Arial Unicode MS" pitchFamily="34" charset="-128"/>
              <a:cs typeface="Arial Unicode MS" pitchFamily="34" charset="-128"/>
            </a:endParaRPr>
          </a:p>
        </p:txBody>
      </p:sp>
      <p:grpSp>
        <p:nvGrpSpPr>
          <p:cNvPr id="2" name="Gruppieren 80"/>
          <p:cNvGrpSpPr>
            <a:grpSpLocks/>
          </p:cNvGrpSpPr>
          <p:nvPr/>
        </p:nvGrpSpPr>
        <p:grpSpPr bwMode="auto">
          <a:xfrm>
            <a:off x="5024438" y="2866123"/>
            <a:ext cx="3475037" cy="403225"/>
            <a:chOff x="4946425" y="2480135"/>
            <a:chExt cx="3474012" cy="403225"/>
          </a:xfrm>
        </p:grpSpPr>
        <p:sp>
          <p:nvSpPr>
            <p:cNvPr id="83" name="AutoShape 7"/>
            <p:cNvSpPr>
              <a:spLocks noChangeArrowheads="1"/>
            </p:cNvSpPr>
            <p:nvPr/>
          </p:nvSpPr>
          <p:spPr bwMode="gray">
            <a:xfrm rot="16200000" flipH="1">
              <a:off x="6927774" y="1390698"/>
              <a:ext cx="401637" cy="2583688"/>
            </a:xfrm>
            <a:prstGeom prst="roundRect">
              <a:avLst>
                <a:gd name="adj" fmla="val 1648"/>
              </a:avLst>
            </a:prstGeom>
            <a:solidFill>
              <a:srgbClr val="FFF3AB">
                <a:alpha val="83922"/>
              </a:srgbClr>
            </a:solidFill>
            <a:ln w="12700" algn="ctr">
              <a:solidFill>
                <a:schemeClr val="bg1">
                  <a:lumMod val="50000"/>
                </a:schemeClr>
              </a:solidFill>
              <a:round/>
              <a:headEnd/>
              <a:tailEnd/>
            </a:ln>
          </p:spPr>
          <p:txBody>
            <a:bodyPr vert="eaVert" lIns="0" tIns="0" rIns="0" bIns="0" anchor="ctr"/>
            <a:lstStyle/>
            <a:p>
              <a:pPr marL="233363" indent="-233363">
                <a:spcBef>
                  <a:spcPts val="0"/>
                </a:spcBef>
                <a:buClr>
                  <a:srgbClr val="777777"/>
                </a:buClr>
                <a:buSzPct val="80000"/>
                <a:defRPr/>
              </a:pPr>
              <a:r>
                <a:rPr lang="en-US" sz="1400" dirty="0">
                  <a:latin typeface="Arial" charset="0"/>
                  <a:ea typeface="Arial Unicode MS" pitchFamily="34" charset="-128"/>
                  <a:cs typeface="Arial Unicode MS" pitchFamily="34" charset="-128"/>
                </a:rPr>
                <a:t>  </a:t>
              </a:r>
            </a:p>
          </p:txBody>
        </p:sp>
        <p:sp>
          <p:nvSpPr>
            <p:cNvPr id="82" name="AutoShape 7"/>
            <p:cNvSpPr>
              <a:spLocks noChangeArrowheads="1"/>
            </p:cNvSpPr>
            <p:nvPr/>
          </p:nvSpPr>
          <p:spPr bwMode="gray">
            <a:xfrm rot="16200000" flipH="1">
              <a:off x="5201083" y="2225477"/>
              <a:ext cx="403225" cy="912543"/>
            </a:xfrm>
            <a:prstGeom prst="roundRect">
              <a:avLst>
                <a:gd name="adj" fmla="val 1648"/>
              </a:avLst>
            </a:prstGeom>
            <a:solidFill>
              <a:srgbClr val="FFF3AB">
                <a:alpha val="83922"/>
              </a:srgbClr>
            </a:solidFill>
            <a:ln w="12700" algn="ctr">
              <a:solidFill>
                <a:schemeClr val="bg1">
                  <a:lumMod val="50000"/>
                </a:schemeClr>
              </a:solidFill>
              <a:round/>
              <a:headEnd/>
              <a:tailEnd/>
            </a:ln>
          </p:spPr>
          <p:txBody>
            <a:bodyPr vert="eaVert" lIns="0" tIns="0" rIns="0" bIns="0" anchor="ctr"/>
            <a:lstStyle/>
            <a:p>
              <a:pPr marL="233363" indent="-233363">
                <a:spcBef>
                  <a:spcPts val="0"/>
                </a:spcBef>
                <a:buClr>
                  <a:srgbClr val="777777"/>
                </a:buClr>
                <a:buSzPct val="80000"/>
                <a:defRPr/>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Tuple</a:t>
              </a:r>
              <a:r>
                <a:rPr lang="en-US" sz="1400" dirty="0">
                  <a:latin typeface="Arial" charset="0"/>
                  <a:ea typeface="Arial Unicode MS" pitchFamily="34" charset="-128"/>
                  <a:cs typeface="Arial Unicode MS" pitchFamily="34" charset="-128"/>
                </a:rPr>
                <a:t> 2</a:t>
              </a:r>
            </a:p>
          </p:txBody>
        </p:sp>
      </p:grpSp>
      <p:grpSp>
        <p:nvGrpSpPr>
          <p:cNvPr id="3" name="Gruppieren 79"/>
          <p:cNvGrpSpPr>
            <a:grpSpLocks/>
          </p:cNvGrpSpPr>
          <p:nvPr/>
        </p:nvGrpSpPr>
        <p:grpSpPr bwMode="auto">
          <a:xfrm>
            <a:off x="5024438" y="2381936"/>
            <a:ext cx="3475037" cy="403225"/>
            <a:chOff x="4946425" y="2480135"/>
            <a:chExt cx="3474012" cy="403225"/>
          </a:xfrm>
        </p:grpSpPr>
        <p:sp>
          <p:nvSpPr>
            <p:cNvPr id="126" name="AutoShape 7"/>
            <p:cNvSpPr>
              <a:spLocks noChangeArrowheads="1"/>
            </p:cNvSpPr>
            <p:nvPr/>
          </p:nvSpPr>
          <p:spPr bwMode="gray">
            <a:xfrm rot="16200000" flipH="1">
              <a:off x="5201083" y="2225477"/>
              <a:ext cx="403225" cy="912543"/>
            </a:xfrm>
            <a:prstGeom prst="roundRect">
              <a:avLst>
                <a:gd name="adj" fmla="val 1648"/>
              </a:avLst>
            </a:prstGeom>
            <a:solidFill>
              <a:srgbClr val="FFF3AB">
                <a:alpha val="83922"/>
              </a:srgbClr>
            </a:solidFill>
            <a:ln w="12700" algn="ctr">
              <a:solidFill>
                <a:schemeClr val="bg1">
                  <a:lumMod val="50000"/>
                </a:schemeClr>
              </a:solidFill>
              <a:round/>
              <a:headEnd/>
              <a:tailEnd/>
            </a:ln>
          </p:spPr>
          <p:txBody>
            <a:bodyPr vert="eaVert" lIns="0" tIns="0" rIns="0" bIns="0" anchor="ctr"/>
            <a:lstStyle/>
            <a:p>
              <a:pPr marL="233363" indent="-233363">
                <a:spcBef>
                  <a:spcPts val="0"/>
                </a:spcBef>
                <a:buClr>
                  <a:srgbClr val="777777"/>
                </a:buClr>
                <a:buSzPct val="80000"/>
                <a:defRPr/>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Tuple</a:t>
              </a:r>
              <a:r>
                <a:rPr lang="en-US" sz="1400" dirty="0">
                  <a:latin typeface="Arial" charset="0"/>
                  <a:ea typeface="Arial Unicode MS" pitchFamily="34" charset="-128"/>
                  <a:cs typeface="Arial Unicode MS" pitchFamily="34" charset="-128"/>
                </a:rPr>
                <a:t> 1</a:t>
              </a:r>
            </a:p>
          </p:txBody>
        </p:sp>
        <p:sp>
          <p:nvSpPr>
            <p:cNvPr id="125" name="AutoShape 7"/>
            <p:cNvSpPr>
              <a:spLocks noChangeArrowheads="1"/>
            </p:cNvSpPr>
            <p:nvPr/>
          </p:nvSpPr>
          <p:spPr bwMode="gray">
            <a:xfrm rot="16200000" flipH="1">
              <a:off x="6927774" y="1390697"/>
              <a:ext cx="401638" cy="2583688"/>
            </a:xfrm>
            <a:prstGeom prst="roundRect">
              <a:avLst>
                <a:gd name="adj" fmla="val 1648"/>
              </a:avLst>
            </a:prstGeom>
            <a:solidFill>
              <a:srgbClr val="FFF3AB">
                <a:alpha val="83922"/>
              </a:srgbClr>
            </a:solidFill>
            <a:ln w="12700" algn="ctr">
              <a:solidFill>
                <a:schemeClr val="bg1">
                  <a:lumMod val="50000"/>
                </a:schemeClr>
              </a:solidFill>
              <a:round/>
              <a:headEnd/>
              <a:tailEnd/>
            </a:ln>
          </p:spPr>
          <p:txBody>
            <a:bodyPr vert="eaVert" lIns="0" tIns="0" rIns="0" bIns="0" anchor="ctr"/>
            <a:lstStyle/>
            <a:p>
              <a:pPr marL="233363" indent="-233363">
                <a:spcBef>
                  <a:spcPts val="0"/>
                </a:spcBef>
                <a:buClr>
                  <a:srgbClr val="777777"/>
                </a:buClr>
                <a:buSzPct val="80000"/>
                <a:defRPr/>
              </a:pPr>
              <a:r>
                <a:rPr lang="en-US" sz="1400" dirty="0">
                  <a:latin typeface="Arial" charset="0"/>
                  <a:ea typeface="Arial Unicode MS" pitchFamily="34" charset="-128"/>
                  <a:cs typeface="Arial Unicode MS" pitchFamily="34" charset="-128"/>
                </a:rPr>
                <a:t>  </a:t>
              </a:r>
            </a:p>
          </p:txBody>
        </p:sp>
      </p:grpSp>
      <p:grpSp>
        <p:nvGrpSpPr>
          <p:cNvPr id="4" name="Gruppieren 87"/>
          <p:cNvGrpSpPr>
            <a:grpSpLocks/>
          </p:cNvGrpSpPr>
          <p:nvPr/>
        </p:nvGrpSpPr>
        <p:grpSpPr bwMode="auto">
          <a:xfrm>
            <a:off x="5024438" y="3331261"/>
            <a:ext cx="3475037" cy="403225"/>
            <a:chOff x="4946425" y="2480135"/>
            <a:chExt cx="3474012" cy="403225"/>
          </a:xfrm>
        </p:grpSpPr>
        <p:sp>
          <p:nvSpPr>
            <p:cNvPr id="89" name="AutoShape 7"/>
            <p:cNvSpPr>
              <a:spLocks noChangeArrowheads="1"/>
            </p:cNvSpPr>
            <p:nvPr/>
          </p:nvSpPr>
          <p:spPr bwMode="gray">
            <a:xfrm rot="16200000" flipH="1">
              <a:off x="5201083" y="2225477"/>
              <a:ext cx="403225" cy="912543"/>
            </a:xfrm>
            <a:prstGeom prst="roundRect">
              <a:avLst>
                <a:gd name="adj" fmla="val 1648"/>
              </a:avLst>
            </a:prstGeom>
            <a:solidFill>
              <a:srgbClr val="FFF3AB">
                <a:alpha val="83922"/>
              </a:srgbClr>
            </a:solidFill>
            <a:ln w="12700" algn="ctr">
              <a:solidFill>
                <a:schemeClr val="bg1">
                  <a:lumMod val="50000"/>
                </a:schemeClr>
              </a:solidFill>
              <a:round/>
              <a:headEnd/>
              <a:tailEnd/>
            </a:ln>
          </p:spPr>
          <p:txBody>
            <a:bodyPr vert="eaVert" lIns="0" tIns="0" rIns="0" bIns="0" anchor="ctr"/>
            <a:lstStyle/>
            <a:p>
              <a:pPr marL="233363" indent="-233363">
                <a:spcBef>
                  <a:spcPts val="0"/>
                </a:spcBef>
                <a:buClr>
                  <a:srgbClr val="777777"/>
                </a:buClr>
                <a:buSzPct val="80000"/>
                <a:defRPr/>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Tuple</a:t>
              </a:r>
              <a:r>
                <a:rPr lang="en-US" sz="1400" dirty="0">
                  <a:latin typeface="Arial" charset="0"/>
                  <a:ea typeface="Arial Unicode MS" pitchFamily="34" charset="-128"/>
                  <a:cs typeface="Arial Unicode MS" pitchFamily="34" charset="-128"/>
                </a:rPr>
                <a:t> 3</a:t>
              </a:r>
            </a:p>
          </p:txBody>
        </p:sp>
        <p:sp>
          <p:nvSpPr>
            <p:cNvPr id="90" name="AutoShape 7"/>
            <p:cNvSpPr>
              <a:spLocks noChangeArrowheads="1"/>
            </p:cNvSpPr>
            <p:nvPr/>
          </p:nvSpPr>
          <p:spPr bwMode="gray">
            <a:xfrm rot="16200000" flipH="1">
              <a:off x="6927774" y="1390697"/>
              <a:ext cx="401638" cy="2583688"/>
            </a:xfrm>
            <a:prstGeom prst="roundRect">
              <a:avLst>
                <a:gd name="adj" fmla="val 1648"/>
              </a:avLst>
            </a:prstGeom>
            <a:solidFill>
              <a:srgbClr val="FFF3AB">
                <a:alpha val="83922"/>
              </a:srgbClr>
            </a:solidFill>
            <a:ln w="12700" algn="ctr">
              <a:solidFill>
                <a:schemeClr val="bg1">
                  <a:lumMod val="50000"/>
                </a:schemeClr>
              </a:solidFill>
              <a:round/>
              <a:headEnd/>
              <a:tailEnd/>
            </a:ln>
          </p:spPr>
          <p:txBody>
            <a:bodyPr vert="eaVert" lIns="0" tIns="0" rIns="0" bIns="0" anchor="ctr"/>
            <a:lstStyle/>
            <a:p>
              <a:pPr marL="233363" indent="-233363">
                <a:spcBef>
                  <a:spcPts val="0"/>
                </a:spcBef>
                <a:buClr>
                  <a:srgbClr val="777777"/>
                </a:buClr>
                <a:buSzPct val="80000"/>
                <a:defRPr/>
              </a:pPr>
              <a:r>
                <a:rPr lang="en-US" sz="1400" dirty="0">
                  <a:latin typeface="Arial" charset="0"/>
                  <a:ea typeface="Arial Unicode MS" pitchFamily="34" charset="-128"/>
                  <a:cs typeface="Arial Unicode MS" pitchFamily="34" charset="-128"/>
                </a:rPr>
                <a:t>  </a:t>
              </a:r>
            </a:p>
          </p:txBody>
        </p:sp>
      </p:grpSp>
      <p:grpSp>
        <p:nvGrpSpPr>
          <p:cNvPr id="5" name="Gruppieren 96"/>
          <p:cNvGrpSpPr>
            <a:grpSpLocks/>
          </p:cNvGrpSpPr>
          <p:nvPr/>
        </p:nvGrpSpPr>
        <p:grpSpPr bwMode="auto">
          <a:xfrm>
            <a:off x="5024438" y="4050398"/>
            <a:ext cx="3475037" cy="403225"/>
            <a:chOff x="4946425" y="2480135"/>
            <a:chExt cx="3474012" cy="403225"/>
          </a:xfrm>
        </p:grpSpPr>
        <p:sp>
          <p:nvSpPr>
            <p:cNvPr id="98" name="AutoShape 7"/>
            <p:cNvSpPr>
              <a:spLocks noChangeArrowheads="1"/>
            </p:cNvSpPr>
            <p:nvPr/>
          </p:nvSpPr>
          <p:spPr bwMode="gray">
            <a:xfrm rot="16200000" flipH="1">
              <a:off x="5201083" y="2225477"/>
              <a:ext cx="403225" cy="912543"/>
            </a:xfrm>
            <a:prstGeom prst="roundRect">
              <a:avLst>
                <a:gd name="adj" fmla="val 1648"/>
              </a:avLst>
            </a:prstGeom>
            <a:solidFill>
              <a:srgbClr val="FFF3AB">
                <a:alpha val="83922"/>
              </a:srgbClr>
            </a:solidFill>
            <a:ln w="12700" algn="ctr">
              <a:solidFill>
                <a:schemeClr val="bg1">
                  <a:lumMod val="50000"/>
                </a:schemeClr>
              </a:solidFill>
              <a:round/>
              <a:headEnd/>
              <a:tailEnd/>
            </a:ln>
          </p:spPr>
          <p:txBody>
            <a:bodyPr vert="eaVert" lIns="0" tIns="0" rIns="0" bIns="0" anchor="ctr"/>
            <a:lstStyle/>
            <a:p>
              <a:pPr marL="233363" indent="-233363">
                <a:spcBef>
                  <a:spcPts val="0"/>
                </a:spcBef>
                <a:buClr>
                  <a:srgbClr val="777777"/>
                </a:buClr>
                <a:buSzPct val="80000"/>
                <a:defRPr/>
              </a:pPr>
              <a:r>
                <a:rPr lang="en-US" sz="1400" dirty="0">
                  <a:latin typeface="Arial" charset="0"/>
                  <a:ea typeface="Arial Unicode MS" pitchFamily="34" charset="-128"/>
                  <a:cs typeface="Arial Unicode MS" pitchFamily="34" charset="-128"/>
                </a:rPr>
                <a:t>  </a:t>
              </a:r>
              <a:r>
                <a:rPr lang="en-US" sz="1400" dirty="0" err="1">
                  <a:latin typeface="Arial" charset="0"/>
                  <a:ea typeface="Arial Unicode MS" pitchFamily="34" charset="-128"/>
                  <a:cs typeface="Arial Unicode MS" pitchFamily="34" charset="-128"/>
                </a:rPr>
                <a:t>Tuple</a:t>
              </a:r>
              <a:r>
                <a:rPr lang="en-US" sz="1400" dirty="0">
                  <a:latin typeface="Arial" charset="0"/>
                  <a:ea typeface="Arial Unicode MS" pitchFamily="34" charset="-128"/>
                  <a:cs typeface="Arial Unicode MS" pitchFamily="34" charset="-128"/>
                </a:rPr>
                <a:t> n</a:t>
              </a:r>
            </a:p>
          </p:txBody>
        </p:sp>
        <p:sp>
          <p:nvSpPr>
            <p:cNvPr id="103" name="AutoShape 7"/>
            <p:cNvSpPr>
              <a:spLocks noChangeArrowheads="1"/>
            </p:cNvSpPr>
            <p:nvPr/>
          </p:nvSpPr>
          <p:spPr bwMode="gray">
            <a:xfrm rot="16200000" flipH="1">
              <a:off x="6927774" y="1390698"/>
              <a:ext cx="401637" cy="2583688"/>
            </a:xfrm>
            <a:prstGeom prst="roundRect">
              <a:avLst>
                <a:gd name="adj" fmla="val 1648"/>
              </a:avLst>
            </a:prstGeom>
            <a:solidFill>
              <a:srgbClr val="FFF3AB">
                <a:alpha val="83922"/>
              </a:srgbClr>
            </a:solidFill>
            <a:ln w="12700" algn="ctr">
              <a:solidFill>
                <a:schemeClr val="bg1">
                  <a:lumMod val="50000"/>
                </a:schemeClr>
              </a:solidFill>
              <a:round/>
              <a:headEnd/>
              <a:tailEnd/>
            </a:ln>
          </p:spPr>
          <p:txBody>
            <a:bodyPr vert="eaVert" lIns="0" tIns="0" rIns="0" bIns="0" anchor="ctr"/>
            <a:lstStyle/>
            <a:p>
              <a:pPr marL="233363" indent="-233363">
                <a:spcBef>
                  <a:spcPts val="0"/>
                </a:spcBef>
                <a:buClr>
                  <a:srgbClr val="777777"/>
                </a:buClr>
                <a:buSzPct val="80000"/>
                <a:defRPr/>
              </a:pPr>
              <a:r>
                <a:rPr lang="en-US" sz="1400" dirty="0">
                  <a:latin typeface="Arial" charset="0"/>
                  <a:ea typeface="Arial Unicode MS" pitchFamily="34" charset="-128"/>
                  <a:cs typeface="Arial Unicode MS" pitchFamily="34" charset="-128"/>
                </a:rPr>
                <a:t>  </a:t>
              </a:r>
            </a:p>
          </p:txBody>
        </p:sp>
      </p:grpSp>
      <p:sp>
        <p:nvSpPr>
          <p:cNvPr id="28674" name="Rectangle 2"/>
          <p:cNvSpPr>
            <a:spLocks noGrp="1" noChangeArrowheads="1"/>
          </p:cNvSpPr>
          <p:nvPr>
            <p:ph type="title"/>
          </p:nvPr>
        </p:nvSpPr>
        <p:spPr/>
        <p:txBody>
          <a:bodyPr/>
          <a:lstStyle/>
          <a:p>
            <a:pPr>
              <a:defRPr/>
            </a:pPr>
            <a:r>
              <a:rPr lang="en-US" dirty="0"/>
              <a:t>SAP </a:t>
            </a:r>
            <a:r>
              <a:rPr lang="en-US" dirty="0" smtClean="0"/>
              <a:t>HANA </a:t>
            </a:r>
            <a:r>
              <a:rPr lang="en-US" dirty="0"/>
              <a:t>Technology </a:t>
            </a:r>
            <a:br>
              <a:rPr lang="en-US" dirty="0"/>
            </a:br>
            <a:r>
              <a:rPr lang="en-US" b="0" dirty="0"/>
              <a:t>Hybrid Data Storage</a:t>
            </a:r>
          </a:p>
        </p:txBody>
      </p:sp>
      <p:sp>
        <p:nvSpPr>
          <p:cNvPr id="28680" name="Rectangle 2"/>
          <p:cNvSpPr>
            <a:spLocks noChangeArrowheads="1"/>
          </p:cNvSpPr>
          <p:nvPr/>
        </p:nvSpPr>
        <p:spPr bwMode="gray">
          <a:xfrm>
            <a:off x="4856163" y="1215123"/>
            <a:ext cx="3397250" cy="758825"/>
          </a:xfrm>
          <a:prstGeom prst="rect">
            <a:avLst/>
          </a:prstGeom>
          <a:noFill/>
          <a:ln w="12700" algn="ctr">
            <a:noFill/>
            <a:miter lim="800000"/>
            <a:headEnd/>
            <a:tailEnd/>
          </a:ln>
        </p:spPr>
        <p:txBody>
          <a:bodyPr lIns="0" tIns="0" rIns="0" bIns="0"/>
          <a:lstStyle/>
          <a:p>
            <a:pPr marL="49213">
              <a:spcBef>
                <a:spcPct val="75000"/>
              </a:spcBef>
              <a:buClr>
                <a:schemeClr val="tx1"/>
              </a:buClr>
              <a:buSzPct val="80000"/>
              <a:buFont typeface="Wingdings" pitchFamily="2" charset="2"/>
              <a:buNone/>
            </a:pPr>
            <a:r>
              <a:rPr lang="en-US" sz="1800" dirty="0">
                <a:solidFill>
                  <a:srgbClr val="999999"/>
                </a:solidFill>
                <a:latin typeface="Arial Black" pitchFamily="34" charset="0"/>
                <a:ea typeface="Arial Unicode MS" pitchFamily="34" charset="-128"/>
                <a:cs typeface="Arial Unicode MS" pitchFamily="34" charset="-128"/>
              </a:rPr>
              <a:t>SAP </a:t>
            </a:r>
            <a:r>
              <a:rPr lang="en-US" sz="1800" dirty="0" smtClean="0">
                <a:solidFill>
                  <a:srgbClr val="999999"/>
                </a:solidFill>
                <a:latin typeface="Arial Black" pitchFamily="34" charset="0"/>
                <a:ea typeface="Arial Unicode MS" pitchFamily="34" charset="-128"/>
                <a:cs typeface="Arial Unicode MS" pitchFamily="34" charset="-128"/>
              </a:rPr>
              <a:t>HANA </a:t>
            </a:r>
            <a:r>
              <a:rPr lang="en-US" sz="1800" dirty="0">
                <a:solidFill>
                  <a:srgbClr val="999999"/>
                </a:solidFill>
                <a:latin typeface="Arial Black" pitchFamily="34" charset="0"/>
                <a:ea typeface="Arial Unicode MS" pitchFamily="34" charset="-128"/>
                <a:cs typeface="Arial Unicode MS" pitchFamily="34" charset="-128"/>
              </a:rPr>
              <a:t>Column Store </a:t>
            </a:r>
            <a:r>
              <a:rPr lang="en-US" dirty="0">
                <a:solidFill>
                  <a:srgbClr val="999999"/>
                </a:solidFill>
                <a:ea typeface="Arial Unicode MS" pitchFamily="34" charset="-128"/>
                <a:cs typeface="Arial Unicode MS" pitchFamily="34" charset="-128"/>
              </a:rPr>
              <a:t/>
            </a:r>
            <a:br>
              <a:rPr lang="en-US" dirty="0">
                <a:solidFill>
                  <a:srgbClr val="999999"/>
                </a:solidFill>
                <a:ea typeface="Arial Unicode MS" pitchFamily="34" charset="-128"/>
                <a:cs typeface="Arial Unicode MS" pitchFamily="34" charset="-128"/>
              </a:rPr>
            </a:br>
            <a:r>
              <a:rPr lang="en-US" sz="1800" dirty="0">
                <a:solidFill>
                  <a:srgbClr val="999999"/>
                </a:solidFill>
                <a:ea typeface="Arial Unicode MS" pitchFamily="34" charset="-128"/>
                <a:cs typeface="Arial Unicode MS" pitchFamily="34" charset="-128"/>
              </a:rPr>
              <a:t>stores tables by column</a:t>
            </a:r>
            <a:r>
              <a:rPr lang="en-US" dirty="0">
                <a:solidFill>
                  <a:srgbClr val="999999"/>
                </a:solidFill>
                <a:ea typeface="Arial Unicode MS" pitchFamily="34" charset="-128"/>
                <a:cs typeface="Arial Unicode MS" pitchFamily="34" charset="-128"/>
              </a:rPr>
              <a:t/>
            </a:r>
            <a:br>
              <a:rPr lang="en-US" dirty="0">
                <a:solidFill>
                  <a:srgbClr val="999999"/>
                </a:solidFill>
                <a:ea typeface="Arial Unicode MS" pitchFamily="34" charset="-128"/>
                <a:cs typeface="Arial Unicode MS" pitchFamily="34" charset="-128"/>
              </a:rPr>
            </a:br>
            <a:endParaRPr lang="en-US" sz="1400" dirty="0">
              <a:solidFill>
                <a:srgbClr val="999999"/>
              </a:solidFill>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sz="1400" dirty="0">
              <a:solidFill>
                <a:srgbClr val="999999"/>
              </a:solidFill>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r>
              <a:rPr lang="de-DE" sz="1400" dirty="0">
                <a:solidFill>
                  <a:srgbClr val="999999"/>
                </a:solidFill>
                <a:ea typeface="Arial Unicode MS" pitchFamily="34" charset="-128"/>
                <a:cs typeface="Arial Unicode MS" pitchFamily="34" charset="-128"/>
              </a:rPr>
              <a:t/>
            </a:r>
            <a:br>
              <a:rPr lang="de-DE" sz="1400" dirty="0">
                <a:solidFill>
                  <a:srgbClr val="999999"/>
                </a:solidFill>
                <a:ea typeface="Arial Unicode MS" pitchFamily="34" charset="-128"/>
                <a:cs typeface="Arial Unicode MS" pitchFamily="34" charset="-128"/>
              </a:rPr>
            </a:br>
            <a:endParaRPr lang="de-DE" sz="1400" dirty="0">
              <a:solidFill>
                <a:srgbClr val="999999"/>
              </a:solidFill>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sz="1400" dirty="0">
              <a:solidFill>
                <a:srgbClr val="999999"/>
              </a:solidFill>
              <a:ea typeface="Arial Unicode MS" pitchFamily="34" charset="-128"/>
              <a:cs typeface="Arial Unicode MS" pitchFamily="34" charset="-128"/>
            </a:endParaRPr>
          </a:p>
        </p:txBody>
      </p:sp>
      <p:sp>
        <p:nvSpPr>
          <p:cNvPr id="28681" name="Rectangle 4"/>
          <p:cNvSpPr>
            <a:spLocks noChangeArrowheads="1"/>
          </p:cNvSpPr>
          <p:nvPr/>
        </p:nvSpPr>
        <p:spPr bwMode="gray">
          <a:xfrm>
            <a:off x="379413" y="1207186"/>
            <a:ext cx="2951162" cy="790575"/>
          </a:xfrm>
          <a:prstGeom prst="rect">
            <a:avLst/>
          </a:prstGeom>
          <a:noFill/>
          <a:ln w="12700" algn="ctr">
            <a:noFill/>
            <a:miter lim="800000"/>
            <a:headEnd/>
            <a:tailEnd/>
          </a:ln>
        </p:spPr>
        <p:txBody>
          <a:bodyPr lIns="0" tIns="0" rIns="0" bIns="0"/>
          <a:lstStyle/>
          <a:p>
            <a:pPr marL="49213">
              <a:spcBef>
                <a:spcPct val="75000"/>
              </a:spcBef>
              <a:buClr>
                <a:schemeClr val="tx1"/>
              </a:buClr>
              <a:buSzPct val="80000"/>
              <a:buFont typeface="Wingdings" pitchFamily="2" charset="2"/>
              <a:buNone/>
            </a:pPr>
            <a:r>
              <a:rPr lang="en-US" sz="1800" dirty="0" smtClean="0">
                <a:solidFill>
                  <a:srgbClr val="999999"/>
                </a:solidFill>
                <a:latin typeface="Arial Black" pitchFamily="34" charset="0"/>
                <a:ea typeface="Arial Unicode MS" pitchFamily="34" charset="-128"/>
                <a:cs typeface="Arial Unicode MS" pitchFamily="34" charset="-128"/>
              </a:rPr>
              <a:t>SAP HANA Row Store </a:t>
            </a:r>
            <a:r>
              <a:rPr lang="en-US" dirty="0">
                <a:solidFill>
                  <a:srgbClr val="999999"/>
                </a:solidFill>
                <a:latin typeface="Arial Black" pitchFamily="34" charset="0"/>
                <a:ea typeface="Arial Unicode MS" pitchFamily="34" charset="-128"/>
                <a:cs typeface="Arial Unicode MS" pitchFamily="34" charset="-128"/>
              </a:rPr>
              <a:t/>
            </a:r>
            <a:br>
              <a:rPr lang="en-US" dirty="0">
                <a:solidFill>
                  <a:srgbClr val="999999"/>
                </a:solidFill>
                <a:latin typeface="Arial Black" pitchFamily="34" charset="0"/>
                <a:ea typeface="Arial Unicode MS" pitchFamily="34" charset="-128"/>
                <a:cs typeface="Arial Unicode MS" pitchFamily="34" charset="-128"/>
              </a:rPr>
            </a:br>
            <a:r>
              <a:rPr lang="en-US" sz="1800" dirty="0">
                <a:solidFill>
                  <a:srgbClr val="999999"/>
                </a:solidFill>
                <a:ea typeface="Arial Unicode MS" pitchFamily="34" charset="-128"/>
                <a:cs typeface="Arial Unicode MS" pitchFamily="34" charset="-128"/>
              </a:rPr>
              <a:t>stores tables by row</a:t>
            </a:r>
            <a:r>
              <a:rPr lang="en-US" dirty="0">
                <a:solidFill>
                  <a:srgbClr val="999999"/>
                </a:solidFill>
                <a:ea typeface="Arial Unicode MS" pitchFamily="34" charset="-128"/>
                <a:cs typeface="Arial Unicode MS" pitchFamily="34" charset="-128"/>
              </a:rPr>
              <a:t/>
            </a:r>
            <a:br>
              <a:rPr lang="en-US" dirty="0">
                <a:solidFill>
                  <a:srgbClr val="999999"/>
                </a:solidFill>
                <a:ea typeface="Arial Unicode MS" pitchFamily="34" charset="-128"/>
                <a:cs typeface="Arial Unicode MS" pitchFamily="34" charset="-128"/>
              </a:rPr>
            </a:br>
            <a:r>
              <a:rPr lang="en-US" dirty="0">
                <a:solidFill>
                  <a:srgbClr val="999999"/>
                </a:solidFill>
                <a:ea typeface="Arial Unicode MS" pitchFamily="34" charset="-128"/>
                <a:cs typeface="Arial Unicode MS" pitchFamily="34" charset="-128"/>
              </a:rPr>
              <a:t/>
            </a:r>
            <a:br>
              <a:rPr lang="en-US" dirty="0">
                <a:solidFill>
                  <a:srgbClr val="999999"/>
                </a:solidFill>
                <a:ea typeface="Arial Unicode MS" pitchFamily="34" charset="-128"/>
                <a:cs typeface="Arial Unicode MS" pitchFamily="34" charset="-128"/>
              </a:rPr>
            </a:br>
            <a:r>
              <a:rPr lang="en-US" dirty="0">
                <a:solidFill>
                  <a:srgbClr val="999999"/>
                </a:solidFill>
                <a:ea typeface="Arial Unicode MS" pitchFamily="34" charset="-128"/>
                <a:cs typeface="Arial Unicode MS" pitchFamily="34" charset="-128"/>
              </a:rPr>
              <a:t/>
            </a:r>
            <a:br>
              <a:rPr lang="en-US" dirty="0">
                <a:solidFill>
                  <a:srgbClr val="999999"/>
                </a:solidFill>
                <a:ea typeface="Arial Unicode MS" pitchFamily="34" charset="-128"/>
                <a:cs typeface="Arial Unicode MS" pitchFamily="34" charset="-128"/>
              </a:rPr>
            </a:br>
            <a:endParaRPr lang="en-US" dirty="0">
              <a:solidFill>
                <a:srgbClr val="999999"/>
              </a:solidFill>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de-DE" dirty="0">
              <a:solidFill>
                <a:srgbClr val="999999"/>
              </a:solidFill>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dirty="0">
              <a:solidFill>
                <a:srgbClr val="999999"/>
              </a:solidFill>
              <a:ea typeface="Arial Unicode MS" pitchFamily="34" charset="-128"/>
              <a:cs typeface="Arial Unicode MS" pitchFamily="34" charset="-128"/>
            </a:endParaRPr>
          </a:p>
        </p:txBody>
      </p:sp>
      <p:sp>
        <p:nvSpPr>
          <p:cNvPr id="55" name="Rechteck 54"/>
          <p:cNvSpPr/>
          <p:nvPr/>
        </p:nvSpPr>
        <p:spPr bwMode="gray">
          <a:xfrm>
            <a:off x="357188" y="1819961"/>
            <a:ext cx="3570287" cy="3101975"/>
          </a:xfrm>
          <a:prstGeom prst="rect">
            <a:avLst/>
          </a:prstGeom>
          <a:solidFill>
            <a:schemeClr val="tx2">
              <a:lumMod val="40000"/>
              <a:lumOff val="60000"/>
            </a:schemeClr>
          </a:solidFill>
          <a:ln w="9525" algn="ctr">
            <a:solidFill>
              <a:schemeClr val="bg2"/>
            </a:solidFill>
            <a:miter lim="800000"/>
            <a:headEnd/>
            <a:tailEnd/>
          </a:ln>
        </p:spPr>
        <p:txBody>
          <a:bodyPr lIns="90000" tIns="72000" rIns="90000" bIns="72000" anchor="ctr"/>
          <a:lstStyle/>
          <a:p>
            <a:pPr marL="184150" indent="-184150" algn="ctr">
              <a:spcBef>
                <a:spcPct val="50000"/>
              </a:spcBef>
              <a:buClr>
                <a:srgbClr val="F0AB00"/>
              </a:buClr>
              <a:buSzPct val="80000"/>
              <a:defRPr/>
            </a:pPr>
            <a:endParaRPr lang="de-DE" kern="0">
              <a:latin typeface="Arial" charset="0"/>
              <a:ea typeface="Arial Unicode MS" pitchFamily="34" charset="-128"/>
              <a:cs typeface="Arial Unicode MS" pitchFamily="34" charset="-128"/>
            </a:endParaRPr>
          </a:p>
        </p:txBody>
      </p:sp>
      <p:sp>
        <p:nvSpPr>
          <p:cNvPr id="28683" name="AutoShape 7"/>
          <p:cNvSpPr>
            <a:spLocks noChangeArrowheads="1"/>
          </p:cNvSpPr>
          <p:nvPr/>
        </p:nvSpPr>
        <p:spPr bwMode="gray">
          <a:xfrm rot="16200000" flipH="1">
            <a:off x="1913731" y="898417"/>
            <a:ext cx="403225" cy="3386138"/>
          </a:xfrm>
          <a:prstGeom prst="roundRect">
            <a:avLst>
              <a:gd name="adj" fmla="val 1648"/>
            </a:avLst>
          </a:prstGeom>
          <a:solidFill>
            <a:srgbClr val="EDDC87"/>
          </a:solidFill>
          <a:ln w="19050" algn="ctr">
            <a:noFill/>
            <a:round/>
            <a:headEnd/>
            <a:tailEnd/>
          </a:ln>
        </p:spPr>
        <p:txBody>
          <a:bodyPr vert="eaVert" lIns="0" tIns="0" rIns="0" bIns="0" anchor="ctr"/>
          <a:lstStyle/>
          <a:p>
            <a:pPr>
              <a:buClr>
                <a:srgbClr val="777777"/>
              </a:buClr>
            </a:pPr>
            <a:r>
              <a:rPr lang="en-US" sz="1400">
                <a:ea typeface="Arial Unicode MS" pitchFamily="34" charset="-128"/>
                <a:cs typeface="Arial Unicode MS" pitchFamily="34" charset="-128"/>
              </a:rPr>
              <a:t>  Tuple 1</a:t>
            </a:r>
          </a:p>
        </p:txBody>
      </p:sp>
      <p:sp>
        <p:nvSpPr>
          <p:cNvPr id="28684" name="AutoShape 7"/>
          <p:cNvSpPr>
            <a:spLocks noChangeArrowheads="1"/>
          </p:cNvSpPr>
          <p:nvPr/>
        </p:nvSpPr>
        <p:spPr bwMode="gray">
          <a:xfrm rot="16200000" flipH="1">
            <a:off x="1913731" y="1376255"/>
            <a:ext cx="403225" cy="3386138"/>
          </a:xfrm>
          <a:prstGeom prst="roundRect">
            <a:avLst>
              <a:gd name="adj" fmla="val 1648"/>
            </a:avLst>
          </a:prstGeom>
          <a:solidFill>
            <a:srgbClr val="EDDC87"/>
          </a:solidFill>
          <a:ln w="28575" algn="ctr">
            <a:solidFill>
              <a:schemeClr val="bg2"/>
            </a:solidFill>
            <a:round/>
            <a:headEnd/>
            <a:tailEnd/>
          </a:ln>
        </p:spPr>
        <p:txBody>
          <a:bodyPr vert="eaVert" lIns="0" tIns="0" rIns="0" bIns="0" anchor="ctr"/>
          <a:lstStyle/>
          <a:p>
            <a:pPr>
              <a:buClr>
                <a:srgbClr val="777777"/>
              </a:buClr>
              <a:buFont typeface="Wingdings" pitchFamily="2" charset="2"/>
              <a:buNone/>
            </a:pPr>
            <a:r>
              <a:rPr lang="en-US" sz="1400">
                <a:ea typeface="Arial Unicode MS" pitchFamily="34" charset="-128"/>
                <a:cs typeface="Arial Unicode MS" pitchFamily="34" charset="-128"/>
              </a:rPr>
              <a:t>  Tuple 2</a:t>
            </a:r>
          </a:p>
        </p:txBody>
      </p:sp>
      <p:sp>
        <p:nvSpPr>
          <p:cNvPr id="28685" name="AutoShape 7"/>
          <p:cNvSpPr>
            <a:spLocks noChangeArrowheads="1"/>
          </p:cNvSpPr>
          <p:nvPr/>
        </p:nvSpPr>
        <p:spPr bwMode="gray">
          <a:xfrm rot="16200000" flipH="1">
            <a:off x="1913731" y="1855680"/>
            <a:ext cx="403225" cy="3386138"/>
          </a:xfrm>
          <a:prstGeom prst="roundRect">
            <a:avLst>
              <a:gd name="adj" fmla="val 1648"/>
            </a:avLst>
          </a:prstGeom>
          <a:solidFill>
            <a:srgbClr val="EDDC87"/>
          </a:solidFill>
          <a:ln w="12700" algn="ctr">
            <a:solidFill>
              <a:schemeClr val="bg2"/>
            </a:solidFill>
            <a:round/>
            <a:headEnd/>
            <a:tailEnd/>
          </a:ln>
        </p:spPr>
        <p:txBody>
          <a:bodyPr vert="eaVert" lIns="0" tIns="0" rIns="0" bIns="0" anchor="ctr"/>
          <a:lstStyle/>
          <a:p>
            <a:pPr>
              <a:buClr>
                <a:srgbClr val="777777"/>
              </a:buClr>
              <a:buFont typeface="Wingdings" pitchFamily="2" charset="2"/>
              <a:buNone/>
            </a:pPr>
            <a:r>
              <a:rPr lang="en-US" sz="1400">
                <a:ea typeface="Arial Unicode MS" pitchFamily="34" charset="-128"/>
                <a:cs typeface="Arial Unicode MS" pitchFamily="34" charset="-128"/>
              </a:rPr>
              <a:t>  Tuple 3</a:t>
            </a:r>
          </a:p>
        </p:txBody>
      </p:sp>
      <p:sp>
        <p:nvSpPr>
          <p:cNvPr id="28686" name="AutoShape 7"/>
          <p:cNvSpPr>
            <a:spLocks noChangeArrowheads="1"/>
          </p:cNvSpPr>
          <p:nvPr/>
        </p:nvSpPr>
        <p:spPr bwMode="gray">
          <a:xfrm rot="16200000" flipH="1">
            <a:off x="1913731" y="2563705"/>
            <a:ext cx="403225" cy="3386138"/>
          </a:xfrm>
          <a:prstGeom prst="roundRect">
            <a:avLst>
              <a:gd name="adj" fmla="val 1648"/>
            </a:avLst>
          </a:prstGeom>
          <a:solidFill>
            <a:srgbClr val="EDDC87"/>
          </a:solidFill>
          <a:ln w="12700" algn="ctr">
            <a:solidFill>
              <a:schemeClr val="bg2"/>
            </a:solidFill>
            <a:round/>
            <a:headEnd/>
            <a:tailEnd/>
          </a:ln>
        </p:spPr>
        <p:txBody>
          <a:bodyPr vert="eaVert" lIns="0" tIns="0" rIns="0" bIns="0" anchor="ctr"/>
          <a:lstStyle/>
          <a:p>
            <a:pPr>
              <a:buClr>
                <a:srgbClr val="777777"/>
              </a:buClr>
              <a:buFont typeface="Wingdings" pitchFamily="2" charset="2"/>
              <a:buNone/>
            </a:pPr>
            <a:r>
              <a:rPr lang="en-US" sz="1400">
                <a:ea typeface="Arial Unicode MS" pitchFamily="34" charset="-128"/>
                <a:cs typeface="Arial Unicode MS" pitchFamily="34" charset="-128"/>
              </a:rPr>
              <a:t>  Tuple n</a:t>
            </a:r>
          </a:p>
        </p:txBody>
      </p:sp>
      <p:sp>
        <p:nvSpPr>
          <p:cNvPr id="28687" name="Rechteck 36"/>
          <p:cNvSpPr>
            <a:spLocks noChangeArrowheads="1"/>
          </p:cNvSpPr>
          <p:nvPr/>
        </p:nvSpPr>
        <p:spPr bwMode="gray">
          <a:xfrm>
            <a:off x="1146175" y="2381936"/>
            <a:ext cx="476250" cy="39687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688" name="Rechteck 37"/>
          <p:cNvSpPr>
            <a:spLocks noChangeArrowheads="1"/>
          </p:cNvSpPr>
          <p:nvPr/>
        </p:nvSpPr>
        <p:spPr bwMode="gray">
          <a:xfrm>
            <a:off x="1703388" y="2381936"/>
            <a:ext cx="477837" cy="39687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689" name="Rechteck 38"/>
          <p:cNvSpPr>
            <a:spLocks noChangeArrowheads="1"/>
          </p:cNvSpPr>
          <p:nvPr/>
        </p:nvSpPr>
        <p:spPr bwMode="gray">
          <a:xfrm>
            <a:off x="2252663" y="2381936"/>
            <a:ext cx="476250" cy="39687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690" name="Rechteck 39"/>
          <p:cNvSpPr>
            <a:spLocks noChangeArrowheads="1"/>
          </p:cNvSpPr>
          <p:nvPr/>
        </p:nvSpPr>
        <p:spPr bwMode="gray">
          <a:xfrm>
            <a:off x="2794000" y="2381936"/>
            <a:ext cx="477838" cy="39687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691" name="Rechteck 40"/>
          <p:cNvSpPr>
            <a:spLocks noChangeArrowheads="1"/>
          </p:cNvSpPr>
          <p:nvPr/>
        </p:nvSpPr>
        <p:spPr bwMode="gray">
          <a:xfrm>
            <a:off x="3344863" y="2381936"/>
            <a:ext cx="476250" cy="39687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grpSp>
        <p:nvGrpSpPr>
          <p:cNvPr id="6" name="Gruppieren 42"/>
          <p:cNvGrpSpPr>
            <a:grpSpLocks/>
          </p:cNvGrpSpPr>
          <p:nvPr/>
        </p:nvGrpSpPr>
        <p:grpSpPr bwMode="auto">
          <a:xfrm>
            <a:off x="1146175" y="2867711"/>
            <a:ext cx="2674938" cy="398462"/>
            <a:chOff x="1232457" y="2242268"/>
            <a:chExt cx="2675614" cy="397565"/>
          </a:xfrm>
        </p:grpSpPr>
        <p:sp>
          <p:nvSpPr>
            <p:cNvPr id="28745" name="Rechteck 43"/>
            <p:cNvSpPr>
              <a:spLocks noChangeArrowheads="1"/>
            </p:cNvSpPr>
            <p:nvPr/>
          </p:nvSpPr>
          <p:spPr bwMode="gray">
            <a:xfrm>
              <a:off x="1232457"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46" name="Rechteck 44"/>
            <p:cNvSpPr>
              <a:spLocks noChangeArrowheads="1"/>
            </p:cNvSpPr>
            <p:nvPr/>
          </p:nvSpPr>
          <p:spPr bwMode="gray">
            <a:xfrm>
              <a:off x="1790375"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47" name="Rechteck 45"/>
            <p:cNvSpPr>
              <a:spLocks noChangeArrowheads="1"/>
            </p:cNvSpPr>
            <p:nvPr/>
          </p:nvSpPr>
          <p:spPr bwMode="gray">
            <a:xfrm>
              <a:off x="2339014"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48" name="Rechteck 46"/>
            <p:cNvSpPr>
              <a:spLocks noChangeArrowheads="1"/>
            </p:cNvSpPr>
            <p:nvPr/>
          </p:nvSpPr>
          <p:spPr bwMode="gray">
            <a:xfrm>
              <a:off x="2881028"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49" name="Rechteck 47"/>
            <p:cNvSpPr>
              <a:spLocks noChangeArrowheads="1"/>
            </p:cNvSpPr>
            <p:nvPr/>
          </p:nvSpPr>
          <p:spPr bwMode="gray">
            <a:xfrm>
              <a:off x="3430993"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grpSp>
      <p:grpSp>
        <p:nvGrpSpPr>
          <p:cNvPr id="7" name="Gruppieren 48"/>
          <p:cNvGrpSpPr>
            <a:grpSpLocks/>
          </p:cNvGrpSpPr>
          <p:nvPr/>
        </p:nvGrpSpPr>
        <p:grpSpPr bwMode="auto">
          <a:xfrm>
            <a:off x="1146175" y="3347136"/>
            <a:ext cx="2674938" cy="396875"/>
            <a:chOff x="1232457" y="2242268"/>
            <a:chExt cx="2675614" cy="397565"/>
          </a:xfrm>
        </p:grpSpPr>
        <p:sp>
          <p:nvSpPr>
            <p:cNvPr id="28740" name="Rechteck 49"/>
            <p:cNvSpPr>
              <a:spLocks noChangeArrowheads="1"/>
            </p:cNvSpPr>
            <p:nvPr/>
          </p:nvSpPr>
          <p:spPr bwMode="gray">
            <a:xfrm>
              <a:off x="1232457"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41" name="Rechteck 50"/>
            <p:cNvSpPr>
              <a:spLocks noChangeArrowheads="1"/>
            </p:cNvSpPr>
            <p:nvPr/>
          </p:nvSpPr>
          <p:spPr bwMode="gray">
            <a:xfrm>
              <a:off x="1790375"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42" name="Rechteck 51"/>
            <p:cNvSpPr>
              <a:spLocks noChangeArrowheads="1"/>
            </p:cNvSpPr>
            <p:nvPr/>
          </p:nvSpPr>
          <p:spPr bwMode="gray">
            <a:xfrm>
              <a:off x="2339014"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43" name="Rechteck 52"/>
            <p:cNvSpPr>
              <a:spLocks noChangeArrowheads="1"/>
            </p:cNvSpPr>
            <p:nvPr/>
          </p:nvSpPr>
          <p:spPr bwMode="gray">
            <a:xfrm>
              <a:off x="2881028"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44" name="Rechteck 53"/>
            <p:cNvSpPr>
              <a:spLocks noChangeArrowheads="1"/>
            </p:cNvSpPr>
            <p:nvPr/>
          </p:nvSpPr>
          <p:spPr bwMode="gray">
            <a:xfrm>
              <a:off x="3430993"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grpSp>
      <p:grpSp>
        <p:nvGrpSpPr>
          <p:cNvPr id="8" name="Gruppieren 54"/>
          <p:cNvGrpSpPr>
            <a:grpSpLocks/>
          </p:cNvGrpSpPr>
          <p:nvPr/>
        </p:nvGrpSpPr>
        <p:grpSpPr bwMode="auto">
          <a:xfrm>
            <a:off x="1146175" y="4055161"/>
            <a:ext cx="2674938" cy="398462"/>
            <a:chOff x="1232457" y="2242268"/>
            <a:chExt cx="2675614" cy="397565"/>
          </a:xfrm>
        </p:grpSpPr>
        <p:sp>
          <p:nvSpPr>
            <p:cNvPr id="28735" name="Rechteck 55"/>
            <p:cNvSpPr>
              <a:spLocks noChangeArrowheads="1"/>
            </p:cNvSpPr>
            <p:nvPr/>
          </p:nvSpPr>
          <p:spPr bwMode="gray">
            <a:xfrm>
              <a:off x="1232457"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36" name="Rechteck 56"/>
            <p:cNvSpPr>
              <a:spLocks noChangeArrowheads="1"/>
            </p:cNvSpPr>
            <p:nvPr/>
          </p:nvSpPr>
          <p:spPr bwMode="gray">
            <a:xfrm>
              <a:off x="1790375"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37" name="Rechteck 57"/>
            <p:cNvSpPr>
              <a:spLocks noChangeArrowheads="1"/>
            </p:cNvSpPr>
            <p:nvPr/>
          </p:nvSpPr>
          <p:spPr bwMode="gray">
            <a:xfrm>
              <a:off x="2339014"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38" name="Rechteck 58"/>
            <p:cNvSpPr>
              <a:spLocks noChangeArrowheads="1"/>
            </p:cNvSpPr>
            <p:nvPr/>
          </p:nvSpPr>
          <p:spPr bwMode="gray">
            <a:xfrm>
              <a:off x="2881028"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sp>
          <p:nvSpPr>
            <p:cNvPr id="28739" name="Rechteck 59"/>
            <p:cNvSpPr>
              <a:spLocks noChangeArrowheads="1"/>
            </p:cNvSpPr>
            <p:nvPr/>
          </p:nvSpPr>
          <p:spPr bwMode="gray">
            <a:xfrm>
              <a:off x="3430993" y="2242268"/>
              <a:ext cx="477078" cy="397565"/>
            </a:xfrm>
            <a:prstGeom prst="rect">
              <a:avLst/>
            </a:prstGeom>
            <a:solidFill>
              <a:srgbClr val="FFF3AB"/>
            </a:solidFill>
            <a:ln w="12700" algn="ctr">
              <a:solidFill>
                <a:schemeClr val="bg2"/>
              </a:solidFill>
              <a:round/>
              <a:headEnd/>
              <a:tailEnd/>
            </a:ln>
          </p:spPr>
          <p:txBody>
            <a:bodyPr vert="eaVert" lIns="0" tIns="0" rIns="0" bIns="0" anchor="ctr"/>
            <a:lstStyle/>
            <a:p>
              <a:pPr marL="233363" indent="-233363">
                <a:buClr>
                  <a:srgbClr val="777777"/>
                </a:buClr>
                <a:buSzPct val="80000"/>
              </a:pPr>
              <a:endParaRPr lang="de-DE" sz="1400">
                <a:ea typeface="Arial Unicode MS" pitchFamily="34" charset="-128"/>
                <a:cs typeface="Arial Unicode MS" pitchFamily="34" charset="-128"/>
              </a:endParaRPr>
            </a:p>
          </p:txBody>
        </p:sp>
      </p:grpSp>
      <p:sp>
        <p:nvSpPr>
          <p:cNvPr id="61" name="AutoShape 14"/>
          <p:cNvSpPr>
            <a:spLocks noChangeArrowheads="1"/>
          </p:cNvSpPr>
          <p:nvPr/>
        </p:nvSpPr>
        <p:spPr bwMode="gray">
          <a:xfrm rot="10800000" flipV="1">
            <a:off x="1141413" y="1908861"/>
            <a:ext cx="473075" cy="415925"/>
          </a:xfrm>
          <a:prstGeom prst="roundRect">
            <a:avLst>
              <a:gd name="adj" fmla="val 1648"/>
            </a:avLst>
          </a:prstGeom>
          <a:solidFill>
            <a:srgbClr val="DEDEDE"/>
          </a:solidFill>
          <a:ln w="12700" algn="ctr">
            <a:solidFill>
              <a:schemeClr val="bg1">
                <a:lumMod val="50000"/>
              </a:schemeClr>
            </a:solidFill>
            <a:round/>
            <a:headEnd/>
            <a:tailEnd/>
          </a:ln>
        </p:spPr>
        <p:txBody>
          <a:bodyPr lIns="0" tIns="0" rIns="0" bIns="0" anchor="ctr"/>
          <a:lstStyle/>
          <a:p>
            <a:pPr marL="233363" indent="-233363" algn="ctr">
              <a:spcBef>
                <a:spcPct val="75000"/>
              </a:spcBef>
              <a:buClr>
                <a:srgbClr val="777777"/>
              </a:buClr>
              <a:buFont typeface="Wingdings" pitchFamily="2" charset="2"/>
              <a:buNone/>
              <a:defRPr/>
            </a:pPr>
            <a:r>
              <a:rPr lang="en-US" sz="1400" b="1" dirty="0">
                <a:latin typeface="Arial" charset="0"/>
                <a:ea typeface="Arial Unicode MS" pitchFamily="34" charset="-128"/>
                <a:cs typeface="Arial Unicode MS" pitchFamily="34" charset="-128"/>
              </a:rPr>
              <a:t>Att1</a:t>
            </a:r>
          </a:p>
        </p:txBody>
      </p:sp>
      <p:sp>
        <p:nvSpPr>
          <p:cNvPr id="64" name="AutoShape 14"/>
          <p:cNvSpPr>
            <a:spLocks noChangeArrowheads="1"/>
          </p:cNvSpPr>
          <p:nvPr/>
        </p:nvSpPr>
        <p:spPr bwMode="gray">
          <a:xfrm rot="10800000" flipV="1">
            <a:off x="1708150" y="1908861"/>
            <a:ext cx="471488" cy="415925"/>
          </a:xfrm>
          <a:prstGeom prst="roundRect">
            <a:avLst>
              <a:gd name="adj" fmla="val 1648"/>
            </a:avLst>
          </a:prstGeom>
          <a:solidFill>
            <a:srgbClr val="DEDEDE"/>
          </a:solidFill>
          <a:ln w="12700" algn="ctr">
            <a:solidFill>
              <a:schemeClr val="bg1">
                <a:lumMod val="50000"/>
              </a:schemeClr>
            </a:solidFill>
            <a:round/>
            <a:headEnd/>
            <a:tailEnd/>
          </a:ln>
        </p:spPr>
        <p:txBody>
          <a:bodyPr lIns="0" tIns="0" rIns="0" bIns="0" anchor="ctr"/>
          <a:lstStyle/>
          <a:p>
            <a:pPr marL="233363" indent="-233363" algn="ctr">
              <a:spcBef>
                <a:spcPct val="75000"/>
              </a:spcBef>
              <a:buClr>
                <a:srgbClr val="777777"/>
              </a:buClr>
              <a:buFont typeface="Wingdings" pitchFamily="2" charset="2"/>
              <a:buNone/>
              <a:defRPr/>
            </a:pPr>
            <a:r>
              <a:rPr lang="en-US" sz="1400" b="1" dirty="0">
                <a:latin typeface="Arial" charset="0"/>
                <a:ea typeface="Arial Unicode MS" pitchFamily="34" charset="-128"/>
                <a:cs typeface="Arial Unicode MS" pitchFamily="34" charset="-128"/>
              </a:rPr>
              <a:t>Att2</a:t>
            </a:r>
          </a:p>
        </p:txBody>
      </p:sp>
      <p:sp>
        <p:nvSpPr>
          <p:cNvPr id="65" name="AutoShape 14"/>
          <p:cNvSpPr>
            <a:spLocks noChangeArrowheads="1"/>
          </p:cNvSpPr>
          <p:nvPr/>
        </p:nvSpPr>
        <p:spPr bwMode="gray">
          <a:xfrm rot="10800000" flipV="1">
            <a:off x="2251075" y="1908861"/>
            <a:ext cx="471488" cy="415925"/>
          </a:xfrm>
          <a:prstGeom prst="roundRect">
            <a:avLst>
              <a:gd name="adj" fmla="val 1648"/>
            </a:avLst>
          </a:prstGeom>
          <a:solidFill>
            <a:srgbClr val="DEDEDE"/>
          </a:solidFill>
          <a:ln w="12700" algn="ctr">
            <a:solidFill>
              <a:schemeClr val="bg1">
                <a:lumMod val="50000"/>
              </a:schemeClr>
            </a:solidFill>
            <a:round/>
            <a:headEnd/>
            <a:tailEnd/>
          </a:ln>
        </p:spPr>
        <p:txBody>
          <a:bodyPr lIns="0" tIns="0" rIns="0" bIns="0" anchor="ctr"/>
          <a:lstStyle/>
          <a:p>
            <a:pPr marL="233363" indent="-233363" algn="ctr">
              <a:spcBef>
                <a:spcPct val="75000"/>
              </a:spcBef>
              <a:buClr>
                <a:srgbClr val="777777"/>
              </a:buClr>
              <a:buFont typeface="Wingdings" pitchFamily="2" charset="2"/>
              <a:buNone/>
              <a:defRPr/>
            </a:pPr>
            <a:r>
              <a:rPr lang="en-US" sz="1400" b="1" dirty="0">
                <a:latin typeface="Arial" charset="0"/>
                <a:ea typeface="Arial Unicode MS" pitchFamily="34" charset="-128"/>
                <a:cs typeface="Arial Unicode MS" pitchFamily="34" charset="-128"/>
              </a:rPr>
              <a:t>Att3</a:t>
            </a:r>
          </a:p>
        </p:txBody>
      </p:sp>
      <p:sp>
        <p:nvSpPr>
          <p:cNvPr id="66" name="AutoShape 14"/>
          <p:cNvSpPr>
            <a:spLocks noChangeArrowheads="1"/>
          </p:cNvSpPr>
          <p:nvPr/>
        </p:nvSpPr>
        <p:spPr bwMode="gray">
          <a:xfrm rot="10800000" flipV="1">
            <a:off x="2797175" y="1908861"/>
            <a:ext cx="471488" cy="415925"/>
          </a:xfrm>
          <a:prstGeom prst="roundRect">
            <a:avLst>
              <a:gd name="adj" fmla="val 1648"/>
            </a:avLst>
          </a:prstGeom>
          <a:solidFill>
            <a:srgbClr val="DEDEDE"/>
          </a:solidFill>
          <a:ln w="12700" algn="ctr">
            <a:solidFill>
              <a:schemeClr val="bg1">
                <a:lumMod val="50000"/>
              </a:schemeClr>
            </a:solidFill>
            <a:round/>
            <a:headEnd/>
            <a:tailEnd/>
          </a:ln>
        </p:spPr>
        <p:txBody>
          <a:bodyPr lIns="0" tIns="0" rIns="0" bIns="0" anchor="ctr"/>
          <a:lstStyle/>
          <a:p>
            <a:pPr marL="233363" indent="-233363" algn="ctr">
              <a:spcBef>
                <a:spcPct val="75000"/>
              </a:spcBef>
              <a:buClr>
                <a:srgbClr val="777777"/>
              </a:buClr>
              <a:buFont typeface="Wingdings" pitchFamily="2" charset="2"/>
              <a:buNone/>
              <a:defRPr/>
            </a:pPr>
            <a:r>
              <a:rPr lang="en-US" sz="1400" b="1" dirty="0">
                <a:latin typeface="Arial" charset="0"/>
                <a:ea typeface="Arial Unicode MS" pitchFamily="34" charset="-128"/>
                <a:cs typeface="Arial Unicode MS" pitchFamily="34" charset="-128"/>
              </a:rPr>
              <a:t>Att4</a:t>
            </a:r>
          </a:p>
        </p:txBody>
      </p:sp>
      <p:sp>
        <p:nvSpPr>
          <p:cNvPr id="67" name="AutoShape 14"/>
          <p:cNvSpPr>
            <a:spLocks noChangeArrowheads="1"/>
          </p:cNvSpPr>
          <p:nvPr/>
        </p:nvSpPr>
        <p:spPr bwMode="gray">
          <a:xfrm rot="10800000" flipV="1">
            <a:off x="3338513" y="1908861"/>
            <a:ext cx="471487" cy="415925"/>
          </a:xfrm>
          <a:prstGeom prst="roundRect">
            <a:avLst>
              <a:gd name="adj" fmla="val 1648"/>
            </a:avLst>
          </a:prstGeom>
          <a:solidFill>
            <a:srgbClr val="DEDEDE"/>
          </a:solidFill>
          <a:ln w="12700" algn="ctr">
            <a:solidFill>
              <a:schemeClr val="bg1">
                <a:lumMod val="50000"/>
              </a:schemeClr>
            </a:solidFill>
            <a:round/>
            <a:headEnd/>
            <a:tailEnd/>
          </a:ln>
        </p:spPr>
        <p:txBody>
          <a:bodyPr lIns="0" tIns="0" rIns="0" bIns="0" anchor="ctr"/>
          <a:lstStyle/>
          <a:p>
            <a:pPr marL="233363" indent="-233363" algn="ctr">
              <a:spcBef>
                <a:spcPct val="75000"/>
              </a:spcBef>
              <a:buClr>
                <a:srgbClr val="777777"/>
              </a:buClr>
              <a:buFont typeface="Wingdings" pitchFamily="2" charset="2"/>
              <a:buNone/>
              <a:defRPr/>
            </a:pPr>
            <a:r>
              <a:rPr lang="en-US" sz="1400" b="1" dirty="0">
                <a:latin typeface="Arial" charset="0"/>
                <a:ea typeface="Arial Unicode MS" pitchFamily="34" charset="-128"/>
                <a:cs typeface="Arial Unicode MS" pitchFamily="34" charset="-128"/>
              </a:rPr>
              <a:t>Att5</a:t>
            </a:r>
          </a:p>
        </p:txBody>
      </p:sp>
      <p:sp>
        <p:nvSpPr>
          <p:cNvPr id="28700" name="AutoShape 14"/>
          <p:cNvSpPr>
            <a:spLocks noChangeArrowheads="1"/>
          </p:cNvSpPr>
          <p:nvPr/>
        </p:nvSpPr>
        <p:spPr bwMode="gray">
          <a:xfrm rot="10800000" flipV="1">
            <a:off x="6440488" y="1926323"/>
            <a:ext cx="471487" cy="2533650"/>
          </a:xfrm>
          <a:prstGeom prst="roundRect">
            <a:avLst>
              <a:gd name="adj" fmla="val 1648"/>
            </a:avLst>
          </a:prstGeom>
          <a:solidFill>
            <a:srgbClr val="DEDEDE"/>
          </a:solidFill>
          <a:ln w="28575" algn="ctr">
            <a:solidFill>
              <a:schemeClr val="tx1"/>
            </a:solidFill>
            <a:round/>
            <a:headEnd/>
            <a:tailEnd/>
          </a:ln>
        </p:spPr>
        <p:txBody>
          <a:bodyPr lIns="0" tIns="0" rIns="0" bIns="0"/>
          <a:lstStyle/>
          <a:p>
            <a:pPr marL="233363" indent="-233363" algn="ctr">
              <a:spcBef>
                <a:spcPct val="75000"/>
              </a:spcBef>
              <a:buClr>
                <a:srgbClr val="777777"/>
              </a:buClr>
            </a:pPr>
            <a:r>
              <a:rPr lang="en-US" sz="1400" b="1">
                <a:ea typeface="Arial Unicode MS" pitchFamily="34" charset="-128"/>
                <a:cs typeface="Arial Unicode MS" pitchFamily="34" charset="-128"/>
              </a:rPr>
              <a:t>Att2</a:t>
            </a:r>
          </a:p>
        </p:txBody>
      </p:sp>
      <p:sp>
        <p:nvSpPr>
          <p:cNvPr id="28701" name="AutoShape 14"/>
          <p:cNvSpPr>
            <a:spLocks noChangeArrowheads="1"/>
          </p:cNvSpPr>
          <p:nvPr/>
        </p:nvSpPr>
        <p:spPr bwMode="gray">
          <a:xfrm rot="10800000" flipV="1">
            <a:off x="7564438" y="1931086"/>
            <a:ext cx="471487" cy="2524125"/>
          </a:xfrm>
          <a:prstGeom prst="roundRect">
            <a:avLst>
              <a:gd name="adj" fmla="val 1648"/>
            </a:avLst>
          </a:prstGeom>
          <a:solidFill>
            <a:srgbClr val="DEDEDE"/>
          </a:solidFill>
          <a:ln w="28575" algn="ctr">
            <a:solidFill>
              <a:schemeClr val="tx1"/>
            </a:solidFill>
            <a:round/>
            <a:headEnd/>
            <a:tailEnd/>
          </a:ln>
        </p:spPr>
        <p:txBody>
          <a:bodyPr lIns="0" tIns="0" rIns="0" bIns="0"/>
          <a:lstStyle/>
          <a:p>
            <a:pPr marL="233363" indent="-233363" algn="ctr">
              <a:spcBef>
                <a:spcPct val="75000"/>
              </a:spcBef>
              <a:buClr>
                <a:srgbClr val="777777"/>
              </a:buClr>
            </a:pPr>
            <a:r>
              <a:rPr lang="en-US" sz="1400" b="1">
                <a:ea typeface="Arial Unicode MS" pitchFamily="34" charset="-128"/>
                <a:cs typeface="Arial Unicode MS" pitchFamily="34" charset="-128"/>
              </a:rPr>
              <a:t>Att4</a:t>
            </a:r>
          </a:p>
        </p:txBody>
      </p:sp>
      <p:sp>
        <p:nvSpPr>
          <p:cNvPr id="28702" name="AutoShape 14"/>
          <p:cNvSpPr>
            <a:spLocks noChangeArrowheads="1"/>
          </p:cNvSpPr>
          <p:nvPr/>
        </p:nvSpPr>
        <p:spPr bwMode="gray">
          <a:xfrm rot="10800000" flipV="1">
            <a:off x="8129588" y="1931086"/>
            <a:ext cx="471487" cy="2532062"/>
          </a:xfrm>
          <a:prstGeom prst="roundRect">
            <a:avLst>
              <a:gd name="adj" fmla="val 1648"/>
            </a:avLst>
          </a:prstGeom>
          <a:solidFill>
            <a:srgbClr val="DEDEDE"/>
          </a:solidFill>
          <a:ln w="28575" algn="ctr">
            <a:solidFill>
              <a:schemeClr val="tx1"/>
            </a:solidFill>
            <a:round/>
            <a:headEnd/>
            <a:tailEnd/>
          </a:ln>
        </p:spPr>
        <p:txBody>
          <a:bodyPr lIns="0" tIns="0" rIns="0" bIns="0"/>
          <a:lstStyle/>
          <a:p>
            <a:pPr marL="233363" indent="-233363" algn="ctr">
              <a:spcBef>
                <a:spcPct val="75000"/>
              </a:spcBef>
              <a:buClr>
                <a:srgbClr val="777777"/>
              </a:buClr>
            </a:pPr>
            <a:r>
              <a:rPr lang="en-US" sz="1400" b="1">
                <a:ea typeface="Arial Unicode MS" pitchFamily="34" charset="-128"/>
                <a:cs typeface="Arial Unicode MS" pitchFamily="34" charset="-128"/>
              </a:rPr>
              <a:t>Att5</a:t>
            </a:r>
          </a:p>
        </p:txBody>
      </p:sp>
      <p:sp>
        <p:nvSpPr>
          <p:cNvPr id="75" name="Rechteck 74"/>
          <p:cNvSpPr/>
          <p:nvPr/>
        </p:nvSpPr>
        <p:spPr bwMode="gray">
          <a:xfrm>
            <a:off x="420688" y="2388286"/>
            <a:ext cx="3395662" cy="398462"/>
          </a:xfrm>
          <a:prstGeom prst="rect">
            <a:avLst/>
          </a:prstGeom>
          <a:noFill/>
          <a:ln w="28575" algn="ctr">
            <a:solidFill>
              <a:schemeClr val="tx1"/>
            </a:solidFill>
            <a:miter lim="800000"/>
            <a:headEnd/>
            <a:tailEnd/>
          </a:ln>
        </p:spPr>
        <p:txBody>
          <a:bodyPr lIns="90000" tIns="72000" rIns="90000" bIns="72000" anchor="ctr"/>
          <a:lstStyle/>
          <a:p>
            <a:pPr marL="184150" indent="-184150" algn="ctr">
              <a:spcBef>
                <a:spcPct val="50000"/>
              </a:spcBef>
              <a:buClr>
                <a:srgbClr val="F0AB00"/>
              </a:buClr>
              <a:buSzPct val="80000"/>
              <a:defRPr/>
            </a:pPr>
            <a:endParaRPr lang="de-DE" kern="0">
              <a:latin typeface="Arial" charset="0"/>
              <a:ea typeface="Arial Unicode MS" pitchFamily="34" charset="-128"/>
              <a:cs typeface="Arial Unicode MS" pitchFamily="34" charset="-128"/>
            </a:endParaRPr>
          </a:p>
        </p:txBody>
      </p:sp>
      <p:sp>
        <p:nvSpPr>
          <p:cNvPr id="76" name="Rechteck 75"/>
          <p:cNvSpPr/>
          <p:nvPr/>
        </p:nvSpPr>
        <p:spPr bwMode="gray">
          <a:xfrm>
            <a:off x="425450" y="2867711"/>
            <a:ext cx="3394075" cy="396875"/>
          </a:xfrm>
          <a:prstGeom prst="rect">
            <a:avLst/>
          </a:prstGeom>
          <a:noFill/>
          <a:ln w="28575" algn="ctr">
            <a:solidFill>
              <a:schemeClr val="tx1"/>
            </a:solidFill>
            <a:miter lim="800000"/>
            <a:headEnd/>
            <a:tailEnd/>
          </a:ln>
        </p:spPr>
        <p:txBody>
          <a:bodyPr lIns="90000" tIns="72000" rIns="90000" bIns="72000" anchor="ctr"/>
          <a:lstStyle/>
          <a:p>
            <a:pPr marL="184150" indent="-184150" algn="ctr">
              <a:spcBef>
                <a:spcPct val="50000"/>
              </a:spcBef>
              <a:buClr>
                <a:srgbClr val="F0AB00"/>
              </a:buClr>
              <a:buSzPct val="80000"/>
              <a:defRPr/>
            </a:pPr>
            <a:endParaRPr lang="de-DE" kern="0">
              <a:latin typeface="Arial" charset="0"/>
              <a:ea typeface="Arial Unicode MS" pitchFamily="34" charset="-128"/>
              <a:cs typeface="Arial Unicode MS" pitchFamily="34" charset="-128"/>
            </a:endParaRPr>
          </a:p>
        </p:txBody>
      </p:sp>
      <p:sp>
        <p:nvSpPr>
          <p:cNvPr id="77" name="Rechteck 76"/>
          <p:cNvSpPr/>
          <p:nvPr/>
        </p:nvSpPr>
        <p:spPr bwMode="gray">
          <a:xfrm>
            <a:off x="419100" y="3342373"/>
            <a:ext cx="3395663" cy="398463"/>
          </a:xfrm>
          <a:prstGeom prst="rect">
            <a:avLst/>
          </a:prstGeom>
          <a:noFill/>
          <a:ln w="28575" algn="ctr">
            <a:solidFill>
              <a:schemeClr val="tx1"/>
            </a:solidFill>
            <a:miter lim="800000"/>
            <a:headEnd/>
            <a:tailEnd/>
          </a:ln>
        </p:spPr>
        <p:txBody>
          <a:bodyPr lIns="90000" tIns="72000" rIns="90000" bIns="72000" anchor="ctr"/>
          <a:lstStyle/>
          <a:p>
            <a:pPr marL="184150" indent="-184150" algn="ctr">
              <a:spcBef>
                <a:spcPct val="50000"/>
              </a:spcBef>
              <a:buClr>
                <a:srgbClr val="F0AB00"/>
              </a:buClr>
              <a:buSzPct val="80000"/>
              <a:defRPr/>
            </a:pPr>
            <a:endParaRPr lang="de-DE" kern="0">
              <a:latin typeface="Arial" charset="0"/>
              <a:ea typeface="Arial Unicode MS" pitchFamily="34" charset="-128"/>
              <a:cs typeface="Arial Unicode MS" pitchFamily="34" charset="-128"/>
            </a:endParaRPr>
          </a:p>
        </p:txBody>
      </p:sp>
      <p:sp>
        <p:nvSpPr>
          <p:cNvPr id="78" name="Rechteck 77"/>
          <p:cNvSpPr/>
          <p:nvPr/>
        </p:nvSpPr>
        <p:spPr bwMode="gray">
          <a:xfrm>
            <a:off x="417513" y="4058336"/>
            <a:ext cx="3394075" cy="398462"/>
          </a:xfrm>
          <a:prstGeom prst="rect">
            <a:avLst/>
          </a:prstGeom>
          <a:noFill/>
          <a:ln w="28575" algn="ctr">
            <a:solidFill>
              <a:schemeClr val="tx1"/>
            </a:solidFill>
            <a:miter lim="800000"/>
            <a:headEnd/>
            <a:tailEnd/>
          </a:ln>
        </p:spPr>
        <p:txBody>
          <a:bodyPr lIns="90000" tIns="72000" rIns="90000" bIns="72000" anchor="ctr"/>
          <a:lstStyle/>
          <a:p>
            <a:pPr marL="184150" indent="-184150" algn="ctr">
              <a:spcBef>
                <a:spcPct val="50000"/>
              </a:spcBef>
              <a:buClr>
                <a:srgbClr val="F0AB00"/>
              </a:buClr>
              <a:buSzPct val="80000"/>
              <a:defRPr/>
            </a:pPr>
            <a:endParaRPr lang="de-DE" kern="0">
              <a:latin typeface="Arial" charset="0"/>
              <a:ea typeface="Arial Unicode MS" pitchFamily="34" charset="-128"/>
              <a:cs typeface="Arial Unicode MS" pitchFamily="34" charset="-128"/>
            </a:endParaRPr>
          </a:p>
        </p:txBody>
      </p:sp>
      <p:grpSp>
        <p:nvGrpSpPr>
          <p:cNvPr id="9" name="Gruppieren 132"/>
          <p:cNvGrpSpPr>
            <a:grpSpLocks/>
          </p:cNvGrpSpPr>
          <p:nvPr/>
        </p:nvGrpSpPr>
        <p:grpSpPr bwMode="auto">
          <a:xfrm>
            <a:off x="6446838" y="2380348"/>
            <a:ext cx="449262" cy="2070100"/>
            <a:chOff x="5814105" y="2473707"/>
            <a:chExt cx="449272" cy="2070781"/>
          </a:xfrm>
        </p:grpSpPr>
        <p:sp>
          <p:nvSpPr>
            <p:cNvPr id="28731" name="Rechteck 133"/>
            <p:cNvSpPr>
              <a:spLocks noChangeArrowheads="1"/>
            </p:cNvSpPr>
            <p:nvPr/>
          </p:nvSpPr>
          <p:spPr bwMode="gray">
            <a:xfrm>
              <a:off x="5814105" y="2473707"/>
              <a:ext cx="449272" cy="405799"/>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32" name="Rechteck 134"/>
            <p:cNvSpPr>
              <a:spLocks noChangeArrowheads="1"/>
            </p:cNvSpPr>
            <p:nvPr/>
          </p:nvSpPr>
          <p:spPr bwMode="gray">
            <a:xfrm>
              <a:off x="5814105" y="2953831"/>
              <a:ext cx="449272" cy="405799"/>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33" name="Rechteck 135"/>
            <p:cNvSpPr>
              <a:spLocks noChangeArrowheads="1"/>
            </p:cNvSpPr>
            <p:nvPr/>
          </p:nvSpPr>
          <p:spPr bwMode="gray">
            <a:xfrm>
              <a:off x="5814105" y="3423188"/>
              <a:ext cx="449272" cy="405799"/>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34" name="Rechteck 136"/>
            <p:cNvSpPr>
              <a:spLocks noChangeArrowheads="1"/>
            </p:cNvSpPr>
            <p:nvPr/>
          </p:nvSpPr>
          <p:spPr bwMode="gray">
            <a:xfrm>
              <a:off x="5814105" y="4138689"/>
              <a:ext cx="449272" cy="405799"/>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grpSp>
      <p:sp>
        <p:nvSpPr>
          <p:cNvPr id="28708" name="AutoShape 14"/>
          <p:cNvSpPr>
            <a:spLocks noChangeArrowheads="1"/>
          </p:cNvSpPr>
          <p:nvPr/>
        </p:nvSpPr>
        <p:spPr bwMode="gray">
          <a:xfrm rot="10800000" flipV="1">
            <a:off x="7008813" y="1931086"/>
            <a:ext cx="463550" cy="2527300"/>
          </a:xfrm>
          <a:prstGeom prst="roundRect">
            <a:avLst>
              <a:gd name="adj" fmla="val 1648"/>
            </a:avLst>
          </a:prstGeom>
          <a:solidFill>
            <a:srgbClr val="DEDEDE"/>
          </a:solidFill>
          <a:ln w="28575" algn="ctr">
            <a:solidFill>
              <a:schemeClr val="tx1"/>
            </a:solidFill>
            <a:round/>
            <a:headEnd/>
            <a:tailEnd/>
          </a:ln>
        </p:spPr>
        <p:txBody>
          <a:bodyPr lIns="0" tIns="0" rIns="0" bIns="0"/>
          <a:lstStyle/>
          <a:p>
            <a:pPr marL="233363" indent="-233363" algn="ctr">
              <a:spcBef>
                <a:spcPct val="75000"/>
              </a:spcBef>
              <a:buClr>
                <a:srgbClr val="777777"/>
              </a:buClr>
            </a:pPr>
            <a:r>
              <a:rPr lang="en-US" sz="1400" b="1">
                <a:ea typeface="Arial Unicode MS" pitchFamily="34" charset="-128"/>
                <a:cs typeface="Arial Unicode MS" pitchFamily="34" charset="-128"/>
              </a:rPr>
              <a:t>Att3</a:t>
            </a:r>
          </a:p>
        </p:txBody>
      </p:sp>
      <p:grpSp>
        <p:nvGrpSpPr>
          <p:cNvPr id="10" name="Gruppieren 158"/>
          <p:cNvGrpSpPr>
            <a:grpSpLocks/>
          </p:cNvGrpSpPr>
          <p:nvPr/>
        </p:nvGrpSpPr>
        <p:grpSpPr bwMode="auto">
          <a:xfrm>
            <a:off x="7015163" y="2380348"/>
            <a:ext cx="449262" cy="2071688"/>
            <a:chOff x="7016539" y="2729925"/>
            <a:chExt cx="449272" cy="2072745"/>
          </a:xfrm>
        </p:grpSpPr>
        <p:sp>
          <p:nvSpPr>
            <p:cNvPr id="28727" name="Rechteck 138"/>
            <p:cNvSpPr>
              <a:spLocks noChangeArrowheads="1"/>
            </p:cNvSpPr>
            <p:nvPr/>
          </p:nvSpPr>
          <p:spPr bwMode="gray">
            <a:xfrm>
              <a:off x="7016539" y="2729925"/>
              <a:ext cx="449272" cy="406184"/>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28" name="Rechteck 139"/>
            <p:cNvSpPr>
              <a:spLocks noChangeArrowheads="1"/>
            </p:cNvSpPr>
            <p:nvPr/>
          </p:nvSpPr>
          <p:spPr bwMode="gray">
            <a:xfrm>
              <a:off x="7016539" y="3210505"/>
              <a:ext cx="449272" cy="406184"/>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29" name="Rechteck 140"/>
            <p:cNvSpPr>
              <a:spLocks noChangeArrowheads="1"/>
            </p:cNvSpPr>
            <p:nvPr/>
          </p:nvSpPr>
          <p:spPr bwMode="gray">
            <a:xfrm>
              <a:off x="7016539" y="3680307"/>
              <a:ext cx="449272" cy="406184"/>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30" name="Rechteck 141"/>
            <p:cNvSpPr>
              <a:spLocks noChangeArrowheads="1"/>
            </p:cNvSpPr>
            <p:nvPr/>
          </p:nvSpPr>
          <p:spPr bwMode="gray">
            <a:xfrm>
              <a:off x="7016539" y="4396487"/>
              <a:ext cx="449272" cy="406183"/>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grpSp>
      <p:grpSp>
        <p:nvGrpSpPr>
          <p:cNvPr id="11" name="Gruppieren 155"/>
          <p:cNvGrpSpPr>
            <a:grpSpLocks/>
          </p:cNvGrpSpPr>
          <p:nvPr/>
        </p:nvGrpSpPr>
        <p:grpSpPr bwMode="auto">
          <a:xfrm>
            <a:off x="7573963" y="2380348"/>
            <a:ext cx="449262" cy="2071688"/>
            <a:chOff x="7505879" y="2467542"/>
            <a:chExt cx="449272" cy="2072746"/>
          </a:xfrm>
        </p:grpSpPr>
        <p:sp>
          <p:nvSpPr>
            <p:cNvPr id="28723" name="Rechteck 143"/>
            <p:cNvSpPr>
              <a:spLocks noChangeArrowheads="1"/>
            </p:cNvSpPr>
            <p:nvPr/>
          </p:nvSpPr>
          <p:spPr bwMode="gray">
            <a:xfrm>
              <a:off x="7505879" y="2467542"/>
              <a:ext cx="449272" cy="406184"/>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24" name="Rechteck 144"/>
            <p:cNvSpPr>
              <a:spLocks noChangeArrowheads="1"/>
            </p:cNvSpPr>
            <p:nvPr/>
          </p:nvSpPr>
          <p:spPr bwMode="gray">
            <a:xfrm>
              <a:off x="7505879" y="2948122"/>
              <a:ext cx="449272" cy="406184"/>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25" name="Rechteck 145"/>
            <p:cNvSpPr>
              <a:spLocks noChangeArrowheads="1"/>
            </p:cNvSpPr>
            <p:nvPr/>
          </p:nvSpPr>
          <p:spPr bwMode="gray">
            <a:xfrm>
              <a:off x="7505879" y="3417924"/>
              <a:ext cx="449272" cy="406184"/>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26" name="Rechteck 146"/>
            <p:cNvSpPr>
              <a:spLocks noChangeArrowheads="1"/>
            </p:cNvSpPr>
            <p:nvPr/>
          </p:nvSpPr>
          <p:spPr bwMode="gray">
            <a:xfrm>
              <a:off x="7505879" y="4134104"/>
              <a:ext cx="449272" cy="406184"/>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grpSp>
      <p:grpSp>
        <p:nvGrpSpPr>
          <p:cNvPr id="12" name="Gruppieren 156"/>
          <p:cNvGrpSpPr>
            <a:grpSpLocks/>
          </p:cNvGrpSpPr>
          <p:nvPr/>
        </p:nvGrpSpPr>
        <p:grpSpPr bwMode="auto">
          <a:xfrm>
            <a:off x="8139113" y="2385111"/>
            <a:ext cx="449262" cy="2070100"/>
            <a:chOff x="8071747" y="2472828"/>
            <a:chExt cx="449272" cy="2070597"/>
          </a:xfrm>
        </p:grpSpPr>
        <p:sp>
          <p:nvSpPr>
            <p:cNvPr id="28719" name="Rechteck 148"/>
            <p:cNvSpPr>
              <a:spLocks noChangeArrowheads="1"/>
            </p:cNvSpPr>
            <p:nvPr/>
          </p:nvSpPr>
          <p:spPr bwMode="gray">
            <a:xfrm>
              <a:off x="8071747" y="2472828"/>
              <a:ext cx="449272" cy="406184"/>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20" name="Rechteck 149"/>
            <p:cNvSpPr>
              <a:spLocks noChangeArrowheads="1"/>
            </p:cNvSpPr>
            <p:nvPr/>
          </p:nvSpPr>
          <p:spPr bwMode="gray">
            <a:xfrm>
              <a:off x="8071747" y="2953408"/>
              <a:ext cx="449272" cy="406184"/>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21" name="Rechteck 150"/>
            <p:cNvSpPr>
              <a:spLocks noChangeArrowheads="1"/>
            </p:cNvSpPr>
            <p:nvPr/>
          </p:nvSpPr>
          <p:spPr bwMode="gray">
            <a:xfrm>
              <a:off x="8071747" y="3423210"/>
              <a:ext cx="449272" cy="406184"/>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22" name="Rechteck 151"/>
            <p:cNvSpPr>
              <a:spLocks noChangeArrowheads="1"/>
            </p:cNvSpPr>
            <p:nvPr/>
          </p:nvSpPr>
          <p:spPr bwMode="gray">
            <a:xfrm>
              <a:off x="8071747" y="4139390"/>
              <a:ext cx="449272" cy="404035"/>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grpSp>
      <p:sp>
        <p:nvSpPr>
          <p:cNvPr id="28712" name="AutoShape 14"/>
          <p:cNvSpPr>
            <a:spLocks noChangeArrowheads="1"/>
          </p:cNvSpPr>
          <p:nvPr/>
        </p:nvSpPr>
        <p:spPr bwMode="gray">
          <a:xfrm rot="10800000" flipV="1">
            <a:off x="5873750" y="1927911"/>
            <a:ext cx="473075" cy="2533650"/>
          </a:xfrm>
          <a:prstGeom prst="roundRect">
            <a:avLst>
              <a:gd name="adj" fmla="val 1648"/>
            </a:avLst>
          </a:prstGeom>
          <a:solidFill>
            <a:srgbClr val="DEDEDE"/>
          </a:solidFill>
          <a:ln w="28575" algn="ctr">
            <a:solidFill>
              <a:schemeClr val="tx1"/>
            </a:solidFill>
            <a:round/>
            <a:headEnd/>
            <a:tailEnd/>
          </a:ln>
        </p:spPr>
        <p:txBody>
          <a:bodyPr lIns="0" tIns="0" rIns="0" bIns="0"/>
          <a:lstStyle/>
          <a:p>
            <a:pPr marL="233363" indent="-233363" algn="ctr">
              <a:spcBef>
                <a:spcPct val="75000"/>
              </a:spcBef>
              <a:buClr>
                <a:srgbClr val="777777"/>
              </a:buClr>
            </a:pPr>
            <a:r>
              <a:rPr lang="en-US" sz="1400" b="1">
                <a:ea typeface="Arial Unicode MS" pitchFamily="34" charset="-128"/>
                <a:cs typeface="Arial Unicode MS" pitchFamily="34" charset="-128"/>
              </a:rPr>
              <a:t>Att1</a:t>
            </a:r>
          </a:p>
        </p:txBody>
      </p:sp>
      <p:grpSp>
        <p:nvGrpSpPr>
          <p:cNvPr id="13" name="Gruppieren 160"/>
          <p:cNvGrpSpPr>
            <a:grpSpLocks/>
          </p:cNvGrpSpPr>
          <p:nvPr/>
        </p:nvGrpSpPr>
        <p:grpSpPr bwMode="auto">
          <a:xfrm>
            <a:off x="5880100" y="2380348"/>
            <a:ext cx="449263" cy="2071688"/>
            <a:chOff x="5814105" y="2473707"/>
            <a:chExt cx="449272" cy="2070781"/>
          </a:xfrm>
        </p:grpSpPr>
        <p:sp>
          <p:nvSpPr>
            <p:cNvPr id="28715" name="Rechteck 161"/>
            <p:cNvSpPr>
              <a:spLocks noChangeArrowheads="1"/>
            </p:cNvSpPr>
            <p:nvPr/>
          </p:nvSpPr>
          <p:spPr bwMode="gray">
            <a:xfrm>
              <a:off x="5814105" y="2473707"/>
              <a:ext cx="449272" cy="405799"/>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16" name="Rechteck 162"/>
            <p:cNvSpPr>
              <a:spLocks noChangeArrowheads="1"/>
            </p:cNvSpPr>
            <p:nvPr/>
          </p:nvSpPr>
          <p:spPr bwMode="gray">
            <a:xfrm>
              <a:off x="5814105" y="2953831"/>
              <a:ext cx="449272" cy="405799"/>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17" name="Rechteck 163"/>
            <p:cNvSpPr>
              <a:spLocks noChangeArrowheads="1"/>
            </p:cNvSpPr>
            <p:nvPr/>
          </p:nvSpPr>
          <p:spPr bwMode="gray">
            <a:xfrm>
              <a:off x="5814105" y="3423188"/>
              <a:ext cx="449272" cy="405799"/>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sp>
          <p:nvSpPr>
            <p:cNvPr id="28718" name="Rechteck 164"/>
            <p:cNvSpPr>
              <a:spLocks noChangeArrowheads="1"/>
            </p:cNvSpPr>
            <p:nvPr/>
          </p:nvSpPr>
          <p:spPr bwMode="gray">
            <a:xfrm>
              <a:off x="5814105" y="4138689"/>
              <a:ext cx="449272" cy="405799"/>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400" b="1">
                <a:ea typeface="Arial Unicode MS" pitchFamily="34" charset="-128"/>
                <a:cs typeface="Arial Unicode MS" pitchFamily="34" charset="-128"/>
              </a:endParaRPr>
            </a:p>
          </p:txBody>
        </p:sp>
      </p:grpSp>
      <p:sp>
        <p:nvSpPr>
          <p:cNvPr id="86" name="Text Placeholder 5"/>
          <p:cNvSpPr txBox="1">
            <a:spLocks/>
          </p:cNvSpPr>
          <p:nvPr/>
        </p:nvSpPr>
        <p:spPr bwMode="gray">
          <a:xfrm>
            <a:off x="4663976" y="4948812"/>
            <a:ext cx="4344557" cy="2344617"/>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500"/>
              </a:spcBef>
              <a:spcAft>
                <a:spcPts val="0"/>
              </a:spcAft>
              <a:buClr>
                <a:schemeClr val="accent1"/>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Search</a:t>
            </a:r>
            <a:r>
              <a:rPr kumimoji="0" lang="en-US" sz="1400" b="0" i="0" u="none" strike="noStrike" kern="1200" cap="none" spc="0" normalizeH="0" noProof="0" dirty="0" smtClean="0">
                <a:ln>
                  <a:noFill/>
                </a:ln>
                <a:solidFill>
                  <a:schemeClr val="tx1"/>
                </a:solidFill>
                <a:effectLst/>
                <a:uLnTx/>
                <a:uFillTx/>
                <a:latin typeface="+mn-lt"/>
                <a:ea typeface="+mn-ea"/>
                <a:cs typeface="+mn-cs"/>
              </a:rPr>
              <a:t> and calculation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on values of a few columns </a:t>
            </a:r>
          </a:p>
          <a:p>
            <a:pPr marL="180000" marR="0" lvl="1" indent="-180000" algn="l" defTabSz="914400" rtl="0" eaLnBrk="1" fontAlgn="auto" latinLnBrk="0" hangingPunct="1">
              <a:lnSpc>
                <a:spcPct val="100000"/>
              </a:lnSpc>
              <a:spcBef>
                <a:spcPts val="500"/>
              </a:spcBef>
              <a:spcAft>
                <a:spcPts val="0"/>
              </a:spcAft>
              <a:buClr>
                <a:schemeClr val="accent1"/>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Big number of columns</a:t>
            </a:r>
          </a:p>
          <a:p>
            <a:pPr marL="180000" marR="0" lvl="1" indent="-180000" algn="l" defTabSz="914400" rtl="0" eaLnBrk="1" fontAlgn="auto" latinLnBrk="0" hangingPunct="1">
              <a:lnSpc>
                <a:spcPct val="100000"/>
              </a:lnSpc>
              <a:spcBef>
                <a:spcPts val="500"/>
              </a:spcBef>
              <a:spcAft>
                <a:spcPts val="0"/>
              </a:spcAft>
              <a:buClr>
                <a:schemeClr val="accent1"/>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Big number of rows and columnar operations</a:t>
            </a:r>
          </a:p>
          <a:p>
            <a:pPr marL="539750" marR="0" lvl="2" indent="-180000" algn="l" defTabSz="914400" rtl="0" eaLnBrk="1" fontAlgn="auto" latinLnBrk="0" hangingPunct="1">
              <a:lnSpc>
                <a:spcPct val="100000"/>
              </a:lnSpc>
              <a:spcBef>
                <a:spcPts val="500"/>
              </a:spcBef>
              <a:spcAft>
                <a:spcPts val="0"/>
              </a:spcAft>
              <a:buClr>
                <a:schemeClr val="accent2"/>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aggregate, scan, etc. </a:t>
            </a:r>
          </a:p>
          <a:p>
            <a:pPr marL="180000" marR="0" lvl="1" indent="-180000" algn="l" defTabSz="914400" rtl="0" eaLnBrk="1" fontAlgn="auto" latinLnBrk="0" hangingPunct="1">
              <a:lnSpc>
                <a:spcPct val="100000"/>
              </a:lnSpc>
              <a:spcBef>
                <a:spcPts val="500"/>
              </a:spcBef>
              <a:spcAft>
                <a:spcPts val="0"/>
              </a:spcAft>
              <a:buClr>
                <a:schemeClr val="accent1"/>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High compression rates possible</a:t>
            </a:r>
          </a:p>
          <a:p>
            <a:pPr marL="539750" marR="0" lvl="2" indent="-180000" algn="l" defTabSz="914400" rtl="0" eaLnBrk="1" fontAlgn="auto" latinLnBrk="0" hangingPunct="1">
              <a:lnSpc>
                <a:spcPct val="100000"/>
              </a:lnSpc>
              <a:spcBef>
                <a:spcPts val="500"/>
              </a:spcBef>
              <a:spcAft>
                <a:spcPts val="0"/>
              </a:spcAft>
              <a:buClr>
                <a:schemeClr val="accent2"/>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Most columns contain only few distinct values</a:t>
            </a:r>
          </a:p>
        </p:txBody>
      </p:sp>
      <p:sp>
        <p:nvSpPr>
          <p:cNvPr id="87" name="Text Placeholder 5"/>
          <p:cNvSpPr txBox="1">
            <a:spLocks/>
          </p:cNvSpPr>
          <p:nvPr/>
        </p:nvSpPr>
        <p:spPr bwMode="gray">
          <a:xfrm>
            <a:off x="235908" y="4965280"/>
            <a:ext cx="4209091" cy="1716147"/>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500"/>
              </a:spcBef>
              <a:spcAft>
                <a:spcPts val="0"/>
              </a:spcAft>
              <a:buClr>
                <a:schemeClr val="accent1"/>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Application often processes single records at once</a:t>
            </a:r>
          </a:p>
          <a:p>
            <a:pPr marL="539750" marR="0" lvl="2" indent="-180000" algn="l" defTabSz="914400" rtl="0" eaLnBrk="1" fontAlgn="auto" latinLnBrk="0" hangingPunct="1">
              <a:lnSpc>
                <a:spcPct val="100000"/>
              </a:lnSpc>
              <a:spcBef>
                <a:spcPts val="500"/>
              </a:spcBef>
              <a:spcAft>
                <a:spcPts val="0"/>
              </a:spcAft>
              <a:buClr>
                <a:schemeClr val="accent2"/>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many selects and /or updates of single records</a:t>
            </a:r>
          </a:p>
          <a:p>
            <a:pPr marL="180000" marR="0" lvl="1" indent="-180000" algn="l" defTabSz="914400" rtl="0" eaLnBrk="1" fontAlgn="auto" latinLnBrk="0" hangingPunct="1">
              <a:lnSpc>
                <a:spcPct val="100000"/>
              </a:lnSpc>
              <a:spcBef>
                <a:spcPts val="500"/>
              </a:spcBef>
              <a:spcAft>
                <a:spcPts val="0"/>
              </a:spcAft>
              <a:buClr>
                <a:schemeClr val="accent1"/>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Application typically accesses the complete record</a:t>
            </a:r>
          </a:p>
          <a:p>
            <a:pPr marL="180000" marR="0" lvl="1" indent="-180000" algn="l" defTabSz="914400" rtl="0" eaLnBrk="1" fontAlgn="auto" latinLnBrk="0" hangingPunct="1">
              <a:lnSpc>
                <a:spcPct val="100000"/>
              </a:lnSpc>
              <a:spcBef>
                <a:spcPts val="500"/>
              </a:spcBef>
              <a:spcAft>
                <a:spcPts val="0"/>
              </a:spcAft>
              <a:buClr>
                <a:schemeClr val="accent1"/>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Columns contain mainly distinct values</a:t>
            </a:r>
          </a:p>
          <a:p>
            <a:pPr marL="180000" marR="0" lvl="1" indent="-180000" algn="l" defTabSz="914400" rtl="0" eaLnBrk="1" fontAlgn="auto" latinLnBrk="0" hangingPunct="1">
              <a:lnSpc>
                <a:spcPct val="100000"/>
              </a:lnSpc>
              <a:spcBef>
                <a:spcPts val="500"/>
              </a:spcBef>
              <a:spcAft>
                <a:spcPts val="0"/>
              </a:spcAft>
              <a:buClr>
                <a:schemeClr val="accent1"/>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Aggregations and fast searching not required </a:t>
            </a:r>
          </a:p>
          <a:p>
            <a:pPr marL="180000" marR="0" lvl="1" indent="-180000" algn="l" defTabSz="914400" rtl="0" eaLnBrk="1" fontAlgn="auto" latinLnBrk="0" hangingPunct="1">
              <a:lnSpc>
                <a:spcPct val="100000"/>
              </a:lnSpc>
              <a:spcBef>
                <a:spcPts val="500"/>
              </a:spcBef>
              <a:spcAft>
                <a:spcPts val="0"/>
              </a:spcAft>
              <a:buClr>
                <a:schemeClr val="accent1"/>
              </a:buClr>
              <a:buSzPct val="80000"/>
              <a:buFont typeface="Wingdings" pitchFamily="2" charset="2"/>
              <a:buChar char="n"/>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Small number of rows (e.g. configuration tables)</a:t>
            </a:r>
          </a:p>
          <a:p>
            <a:pPr marL="539750" marR="0" lvl="2" indent="-180000" algn="l" defTabSz="914400" rtl="0" eaLnBrk="1" fontAlgn="auto" latinLnBrk="0" hangingPunct="1">
              <a:lnSpc>
                <a:spcPct val="100000"/>
              </a:lnSpc>
              <a:spcBef>
                <a:spcPts val="500"/>
              </a:spcBef>
              <a:spcAft>
                <a:spcPts val="0"/>
              </a:spcAft>
              <a:buClr>
                <a:schemeClr val="accent2"/>
              </a:buClr>
              <a:buSzPct val="80000"/>
              <a:buFont typeface="Wingdings" pitchFamily="2" charset="2"/>
              <a:buChar char="n"/>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75360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886" name="Rectangle 142"/>
          <p:cNvSpPr>
            <a:spLocks noChangeArrowheads="1"/>
          </p:cNvSpPr>
          <p:nvPr/>
        </p:nvSpPr>
        <p:spPr bwMode="gray">
          <a:xfrm>
            <a:off x="300040" y="390531"/>
            <a:ext cx="7272337" cy="671513"/>
          </a:xfrm>
          <a:prstGeom prst="rect">
            <a:avLst/>
          </a:prstGeom>
          <a:noFill/>
          <a:ln w="12700">
            <a:noFill/>
            <a:miter lim="800000"/>
            <a:headEnd/>
            <a:tailEnd/>
          </a:ln>
          <a:effectLst/>
        </p:spPr>
        <p:txBody>
          <a:bodyPr lIns="0" tIns="0" rIns="0" bIns="0" anchor="ctr"/>
          <a:lstStyle/>
          <a:p>
            <a:pPr>
              <a:defRPr/>
            </a:pPr>
            <a:r>
              <a:rPr lang="en-US" sz="2400" b="1" dirty="0">
                <a:solidFill>
                  <a:schemeClr val="accent2"/>
                </a:solidFill>
                <a:latin typeface="+mj-lt"/>
                <a:ea typeface="+mj-ea"/>
                <a:cs typeface="+mj-cs"/>
              </a:rPr>
              <a:t>SAP </a:t>
            </a:r>
            <a:r>
              <a:rPr lang="en-US" sz="2400" b="1" dirty="0" smtClean="0">
                <a:solidFill>
                  <a:schemeClr val="accent2"/>
                </a:solidFill>
                <a:latin typeface="+mj-lt"/>
                <a:ea typeface="+mj-ea"/>
                <a:cs typeface="+mj-cs"/>
              </a:rPr>
              <a:t>HANA </a:t>
            </a:r>
            <a:r>
              <a:rPr lang="en-US" sz="2400" b="1" dirty="0">
                <a:solidFill>
                  <a:schemeClr val="accent2"/>
                </a:solidFill>
                <a:latin typeface="+mj-lt"/>
                <a:ea typeface="+mj-ea"/>
                <a:cs typeface="+mj-cs"/>
              </a:rPr>
              <a:t>Technology</a:t>
            </a:r>
          </a:p>
          <a:p>
            <a:pPr>
              <a:defRPr/>
            </a:pPr>
            <a:r>
              <a:rPr lang="en-US" sz="2400" dirty="0">
                <a:solidFill>
                  <a:schemeClr val="accent2"/>
                </a:solidFill>
                <a:latin typeface="+mj-lt"/>
                <a:ea typeface="+mj-ea"/>
                <a:cs typeface="+mj-cs"/>
                <a:sym typeface="Wingdings" pitchFamily="2" charset="2"/>
              </a:rPr>
              <a:t>Dictionary </a:t>
            </a:r>
            <a:r>
              <a:rPr lang="en-US" sz="2400" dirty="0" smtClean="0">
                <a:solidFill>
                  <a:schemeClr val="accent2"/>
                </a:solidFill>
                <a:latin typeface="+mj-lt"/>
                <a:ea typeface="+mj-ea"/>
                <a:cs typeface="+mj-cs"/>
                <a:sym typeface="Wingdings" pitchFamily="2" charset="2"/>
              </a:rPr>
              <a:t>Compression &amp; N-bit Compression</a:t>
            </a:r>
            <a:endParaRPr lang="en-US" sz="2400" dirty="0">
              <a:solidFill>
                <a:schemeClr val="accent2"/>
              </a:solidFill>
              <a:latin typeface="+mj-lt"/>
              <a:ea typeface="+mj-ea"/>
              <a:cs typeface="+mj-cs"/>
            </a:endParaRPr>
          </a:p>
        </p:txBody>
      </p:sp>
      <p:graphicFrame>
        <p:nvGraphicFramePr>
          <p:cNvPr id="5" name="Tabelle 4"/>
          <p:cNvGraphicFramePr>
            <a:graphicFrameLocks noGrp="1"/>
          </p:cNvGraphicFramePr>
          <p:nvPr/>
        </p:nvGraphicFramePr>
        <p:xfrm>
          <a:off x="492125" y="2465388"/>
          <a:ext cx="2646691" cy="2790616"/>
        </p:xfrm>
        <a:graphic>
          <a:graphicData uri="http://schemas.openxmlformats.org/drawingml/2006/table">
            <a:tbl>
              <a:tblPr firstRow="1" bandRow="1">
                <a:tableStyleId>{F5AB1C69-6EDB-4FF4-983F-18BD219EF322}</a:tableStyleId>
              </a:tblPr>
              <a:tblGrid>
                <a:gridCol w="978833"/>
                <a:gridCol w="867763"/>
                <a:gridCol w="800095"/>
              </a:tblGrid>
              <a:tr h="561766">
                <a:tc>
                  <a:txBody>
                    <a:bodyPr/>
                    <a:lstStyle/>
                    <a:p>
                      <a:pPr algn="ctr"/>
                      <a:r>
                        <a:rPr lang="de-DE" sz="1100" dirty="0" smtClean="0"/>
                        <a:t>Company</a:t>
                      </a:r>
                    </a:p>
                    <a:p>
                      <a:pPr algn="ctr"/>
                      <a:r>
                        <a:rPr lang="de-DE" sz="1100" dirty="0" smtClean="0"/>
                        <a:t>[CHAR5</a:t>
                      </a:r>
                      <a:r>
                        <a:rPr lang="de-DE" sz="1100" baseline="0" dirty="0" smtClean="0"/>
                        <a:t>0]</a:t>
                      </a:r>
                      <a:endParaRPr lang="de-DE" sz="1100" dirty="0"/>
                    </a:p>
                  </a:txBody>
                  <a:tcPr anchor="ctr"/>
                </a:tc>
                <a:tc>
                  <a:txBody>
                    <a:bodyPr/>
                    <a:lstStyle/>
                    <a:p>
                      <a:pPr algn="ctr"/>
                      <a:r>
                        <a:rPr lang="de-DE" sz="1100" dirty="0" smtClean="0"/>
                        <a:t>Region</a:t>
                      </a:r>
                    </a:p>
                    <a:p>
                      <a:pPr marL="0" marR="0" indent="0" algn="ctr" defTabSz="914400" rtl="0" eaLnBrk="1" fontAlgn="auto" latinLnBrk="0" hangingPunct="1">
                        <a:lnSpc>
                          <a:spcPct val="100000"/>
                        </a:lnSpc>
                        <a:spcBef>
                          <a:spcPts val="0"/>
                        </a:spcBef>
                        <a:spcAft>
                          <a:spcPts val="0"/>
                        </a:spcAft>
                        <a:buClrTx/>
                        <a:buSzTx/>
                        <a:buFontTx/>
                        <a:buNone/>
                        <a:tabLst/>
                        <a:defRPr/>
                      </a:pPr>
                      <a:r>
                        <a:rPr lang="de-DE" sz="1100" dirty="0" smtClean="0"/>
                        <a:t>[CHAR</a:t>
                      </a:r>
                      <a:r>
                        <a:rPr lang="de-DE" sz="1100" baseline="0" dirty="0" smtClean="0"/>
                        <a:t>30]</a:t>
                      </a:r>
                      <a:endParaRPr lang="de-DE" sz="1100" dirty="0"/>
                    </a:p>
                  </a:txBody>
                  <a:tcPr anchor="ctr"/>
                </a:tc>
                <a:tc>
                  <a:txBody>
                    <a:bodyPr/>
                    <a:lstStyle/>
                    <a:p>
                      <a:pPr algn="ctr"/>
                      <a:r>
                        <a:rPr lang="de-DE" sz="1100" dirty="0" smtClean="0"/>
                        <a:t>Group</a:t>
                      </a:r>
                      <a:br>
                        <a:rPr lang="de-DE" sz="1100" dirty="0" smtClean="0"/>
                      </a:br>
                      <a:r>
                        <a:rPr lang="de-DE" sz="1100" dirty="0" smtClean="0"/>
                        <a:t>[CHAR5</a:t>
                      </a:r>
                      <a:r>
                        <a:rPr lang="de-DE" sz="1100" baseline="0" dirty="0" smtClean="0"/>
                        <a:t>]</a:t>
                      </a:r>
                      <a:endParaRPr lang="de-DE" sz="1100" dirty="0"/>
                    </a:p>
                  </a:txBody>
                  <a:tcPr anchor="ctr"/>
                </a:tc>
              </a:tr>
              <a:tr h="371475">
                <a:tc>
                  <a:txBody>
                    <a:bodyPr/>
                    <a:lstStyle/>
                    <a:p>
                      <a:pPr algn="ctr"/>
                      <a:r>
                        <a:rPr lang="de-DE" sz="1200" dirty="0" smtClean="0"/>
                        <a:t>INTEL</a:t>
                      </a:r>
                      <a:endParaRPr lang="de-DE" sz="1200" dirty="0"/>
                    </a:p>
                  </a:txBody>
                  <a:tcPr anchor="ctr"/>
                </a:tc>
                <a:tc>
                  <a:txBody>
                    <a:bodyPr/>
                    <a:lstStyle/>
                    <a:p>
                      <a:pPr algn="ctr"/>
                      <a:r>
                        <a:rPr lang="de-DE" sz="1200" dirty="0" smtClean="0"/>
                        <a:t>USA</a:t>
                      </a:r>
                      <a:endParaRPr lang="de-DE" sz="1200" dirty="0"/>
                    </a:p>
                  </a:txBody>
                  <a:tcPr anchor="ctr"/>
                </a:tc>
                <a:tc>
                  <a:txBody>
                    <a:bodyPr/>
                    <a:lstStyle/>
                    <a:p>
                      <a:pPr algn="ctr"/>
                      <a:r>
                        <a:rPr lang="de-DE" sz="1200" dirty="0" smtClean="0"/>
                        <a:t>A</a:t>
                      </a:r>
                      <a:endParaRPr lang="de-DE" sz="1200" dirty="0"/>
                    </a:p>
                  </a:txBody>
                  <a:tcPr anchor="ctr"/>
                </a:tc>
              </a:tr>
              <a:tr h="371475">
                <a:tc>
                  <a:txBody>
                    <a:bodyPr/>
                    <a:lstStyle/>
                    <a:p>
                      <a:pPr algn="ctr"/>
                      <a:r>
                        <a:rPr lang="de-DE" sz="1200" dirty="0" smtClean="0"/>
                        <a:t>Siemens</a:t>
                      </a:r>
                      <a:endParaRPr lang="de-DE" sz="1200" dirty="0"/>
                    </a:p>
                  </a:txBody>
                  <a:tcPr anchor="ctr"/>
                </a:tc>
                <a:tc>
                  <a:txBody>
                    <a:bodyPr/>
                    <a:lstStyle/>
                    <a:p>
                      <a:pPr algn="ctr"/>
                      <a:r>
                        <a:rPr lang="de-DE" sz="1200" dirty="0" smtClean="0"/>
                        <a:t>Europe</a:t>
                      </a:r>
                      <a:endParaRPr lang="de-DE" sz="1200" dirty="0"/>
                    </a:p>
                  </a:txBody>
                  <a:tcPr anchor="ctr"/>
                </a:tc>
                <a:tc>
                  <a:txBody>
                    <a:bodyPr/>
                    <a:lstStyle/>
                    <a:p>
                      <a:pPr algn="ctr"/>
                      <a:r>
                        <a:rPr lang="de-DE" sz="1200" dirty="0" smtClean="0"/>
                        <a:t>B</a:t>
                      </a:r>
                      <a:endParaRPr lang="de-DE" sz="1200" dirty="0"/>
                    </a:p>
                  </a:txBody>
                  <a:tcPr anchor="ctr"/>
                </a:tc>
              </a:tr>
              <a:tr h="371475">
                <a:tc>
                  <a:txBody>
                    <a:bodyPr/>
                    <a:lstStyle/>
                    <a:p>
                      <a:pPr algn="ctr"/>
                      <a:r>
                        <a:rPr lang="de-DE" sz="1200" dirty="0" smtClean="0"/>
                        <a:t>Siemens</a:t>
                      </a:r>
                      <a:endParaRPr lang="de-DE"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t>Europe</a:t>
                      </a:r>
                      <a:endParaRPr lang="de-DE" sz="1200" dirty="0"/>
                    </a:p>
                  </a:txBody>
                  <a:tcPr anchor="ctr"/>
                </a:tc>
                <a:tc>
                  <a:txBody>
                    <a:bodyPr/>
                    <a:lstStyle/>
                    <a:p>
                      <a:pPr algn="ctr"/>
                      <a:r>
                        <a:rPr lang="de-DE" sz="1200" dirty="0" smtClean="0"/>
                        <a:t>C</a:t>
                      </a:r>
                      <a:endParaRPr lang="de-DE" sz="1200" dirty="0"/>
                    </a:p>
                  </a:txBody>
                  <a:tcPr anchor="ctr"/>
                </a:tc>
              </a:tr>
              <a:tr h="371475">
                <a:tc>
                  <a:txBody>
                    <a:bodyPr/>
                    <a:lstStyle/>
                    <a:p>
                      <a:pPr algn="ctr"/>
                      <a:r>
                        <a:rPr lang="de-DE" sz="1200" dirty="0" smtClean="0"/>
                        <a:t>SAP</a:t>
                      </a:r>
                      <a:endParaRPr lang="de-DE"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t>Europe</a:t>
                      </a:r>
                      <a:endParaRPr lang="de-DE" sz="1200" dirty="0"/>
                    </a:p>
                  </a:txBody>
                  <a:tcPr anchor="ctr"/>
                </a:tc>
                <a:tc>
                  <a:txBody>
                    <a:bodyPr/>
                    <a:lstStyle/>
                    <a:p>
                      <a:pPr algn="ctr"/>
                      <a:r>
                        <a:rPr lang="de-DE" sz="1200" dirty="0" smtClean="0"/>
                        <a:t>A</a:t>
                      </a:r>
                      <a:endParaRPr lang="de-DE" sz="1200" dirty="0"/>
                    </a:p>
                  </a:txBody>
                  <a:tcPr anchor="ctr"/>
                </a:tc>
              </a:tr>
              <a:tr h="371475">
                <a:tc>
                  <a:txBody>
                    <a:bodyPr/>
                    <a:lstStyle/>
                    <a:p>
                      <a:pPr algn="ctr"/>
                      <a:r>
                        <a:rPr lang="de-DE" sz="1200" dirty="0" smtClean="0"/>
                        <a:t>SAP</a:t>
                      </a:r>
                      <a:endParaRPr lang="de-DE"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t>Europe</a:t>
                      </a:r>
                      <a:endParaRPr lang="de-DE" sz="1200" dirty="0"/>
                    </a:p>
                  </a:txBody>
                  <a:tcPr anchor="ctr"/>
                </a:tc>
                <a:tc>
                  <a:txBody>
                    <a:bodyPr/>
                    <a:lstStyle/>
                    <a:p>
                      <a:pPr algn="ctr"/>
                      <a:r>
                        <a:rPr lang="de-DE" sz="1200" dirty="0" smtClean="0"/>
                        <a:t>A</a:t>
                      </a:r>
                      <a:endParaRPr lang="de-DE" sz="1200" dirty="0"/>
                    </a:p>
                  </a:txBody>
                  <a:tcPr anchor="ctr"/>
                </a:tc>
              </a:tr>
              <a:tr h="371475">
                <a:tc>
                  <a:txBody>
                    <a:bodyPr/>
                    <a:lstStyle/>
                    <a:p>
                      <a:pPr algn="ctr"/>
                      <a:r>
                        <a:rPr lang="de-DE" sz="1200" dirty="0" smtClean="0"/>
                        <a:t>IBM</a:t>
                      </a:r>
                      <a:endParaRPr lang="de-DE"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t>USA</a:t>
                      </a:r>
                      <a:endParaRPr lang="de-DE" sz="1200" dirty="0"/>
                    </a:p>
                  </a:txBody>
                  <a:tcPr anchor="ctr"/>
                </a:tc>
                <a:tc>
                  <a:txBody>
                    <a:bodyPr/>
                    <a:lstStyle/>
                    <a:p>
                      <a:pPr algn="ctr"/>
                      <a:r>
                        <a:rPr lang="de-DE" sz="1200" dirty="0" smtClean="0"/>
                        <a:t>A</a:t>
                      </a:r>
                      <a:endParaRPr lang="de-DE" sz="1200" dirty="0"/>
                    </a:p>
                  </a:txBody>
                  <a:tcPr anchor="ctr"/>
                </a:tc>
              </a:tr>
            </a:tbl>
          </a:graphicData>
        </a:graphic>
      </p:graphicFrame>
      <p:sp>
        <p:nvSpPr>
          <p:cNvPr id="90" name="Rechteck 89"/>
          <p:cNvSpPr/>
          <p:nvPr/>
        </p:nvSpPr>
        <p:spPr bwMode="gray">
          <a:xfrm>
            <a:off x="3937000" y="2289175"/>
            <a:ext cx="2741613" cy="3011488"/>
          </a:xfrm>
          <a:prstGeom prst="rect">
            <a:avLst/>
          </a:prstGeom>
          <a:solidFill>
            <a:schemeClr val="tx2">
              <a:lumMod val="20000"/>
              <a:lumOff val="80000"/>
            </a:schemeClr>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defRPr/>
            </a:pPr>
            <a:endParaRPr lang="de-DE" kern="0">
              <a:latin typeface="Arial" charset="0"/>
              <a:ea typeface="Arial Unicode MS" pitchFamily="34" charset="-128"/>
              <a:cs typeface="Arial Unicode MS" pitchFamily="34" charset="-128"/>
            </a:endParaRPr>
          </a:p>
        </p:txBody>
      </p:sp>
      <p:sp>
        <p:nvSpPr>
          <p:cNvPr id="31782" name="Rechteck 8"/>
          <p:cNvSpPr>
            <a:spLocks noChangeArrowheads="1"/>
          </p:cNvSpPr>
          <p:nvPr/>
        </p:nvSpPr>
        <p:spPr bwMode="gray">
          <a:xfrm>
            <a:off x="4011613" y="3160713"/>
            <a:ext cx="492125" cy="2081212"/>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100" b="1">
              <a:ea typeface="Arial Unicode MS" pitchFamily="34" charset="-128"/>
              <a:cs typeface="Arial Unicode MS" pitchFamily="34" charset="-128"/>
            </a:endParaRPr>
          </a:p>
        </p:txBody>
      </p:sp>
      <p:cxnSp>
        <p:nvCxnSpPr>
          <p:cNvPr id="11" name="Gerade Verbindung 10"/>
          <p:cNvCxnSpPr/>
          <p:nvPr/>
        </p:nvCxnSpPr>
        <p:spPr>
          <a:xfrm rot="10800000">
            <a:off x="4011613" y="3484563"/>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rot="10800000">
            <a:off x="4011613" y="3832225"/>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rot="10800000">
            <a:off x="4011613" y="4192588"/>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rot="10800000">
            <a:off x="4011613" y="4540250"/>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rot="10800000">
            <a:off x="4011613" y="4889500"/>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4122738" y="3187700"/>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21" name="Textfeld 20"/>
          <p:cNvSpPr txBox="1"/>
          <p:nvPr/>
        </p:nvSpPr>
        <p:spPr>
          <a:xfrm>
            <a:off x="4122738" y="3517900"/>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a:t>
            </a:r>
          </a:p>
        </p:txBody>
      </p:sp>
      <p:sp>
        <p:nvSpPr>
          <p:cNvPr id="22" name="Textfeld 21"/>
          <p:cNvSpPr txBox="1"/>
          <p:nvPr/>
        </p:nvSpPr>
        <p:spPr>
          <a:xfrm>
            <a:off x="4122738" y="3878263"/>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a:t>
            </a:r>
          </a:p>
        </p:txBody>
      </p:sp>
      <p:sp>
        <p:nvSpPr>
          <p:cNvPr id="23" name="Textfeld 22"/>
          <p:cNvSpPr txBox="1"/>
          <p:nvPr/>
        </p:nvSpPr>
        <p:spPr>
          <a:xfrm>
            <a:off x="4122738" y="4238625"/>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2</a:t>
            </a:r>
          </a:p>
        </p:txBody>
      </p:sp>
      <p:sp>
        <p:nvSpPr>
          <p:cNvPr id="24" name="Textfeld 23"/>
          <p:cNvSpPr txBox="1"/>
          <p:nvPr/>
        </p:nvSpPr>
        <p:spPr>
          <a:xfrm>
            <a:off x="4122738" y="4556125"/>
            <a:ext cx="269875"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2</a:t>
            </a:r>
          </a:p>
        </p:txBody>
      </p:sp>
      <p:sp>
        <p:nvSpPr>
          <p:cNvPr id="25" name="Textfeld 24"/>
          <p:cNvSpPr txBox="1"/>
          <p:nvPr/>
        </p:nvSpPr>
        <p:spPr>
          <a:xfrm>
            <a:off x="4122738" y="4929188"/>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3</a:t>
            </a:r>
          </a:p>
        </p:txBody>
      </p:sp>
      <p:sp>
        <p:nvSpPr>
          <p:cNvPr id="27" name="Textfeld 26"/>
          <p:cNvSpPr txBox="1"/>
          <p:nvPr/>
        </p:nvSpPr>
        <p:spPr>
          <a:xfrm>
            <a:off x="4010025" y="2370138"/>
            <a:ext cx="935038" cy="752475"/>
          </a:xfrm>
          <a:prstGeom prst="rect">
            <a:avLst/>
          </a:prstGeom>
          <a:solidFill>
            <a:srgbClr val="FFC32D"/>
          </a:solidFill>
          <a:ln w="9525" algn="ctr">
            <a:solidFill>
              <a:schemeClr val="tx1"/>
            </a:solidFill>
            <a:miter lim="800000"/>
            <a:headEnd/>
            <a:tailEnd/>
          </a:ln>
        </p:spPr>
        <p:txBody>
          <a:bodyPr lIns="36000" tIns="36000" rIns="36000" bIns="36000" anchor="ctr"/>
          <a:lstStyle/>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0  INTEL</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1  Siemens</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2  SAP</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3  IBM</a:t>
            </a:r>
          </a:p>
        </p:txBody>
      </p:sp>
      <p:sp>
        <p:nvSpPr>
          <p:cNvPr id="31795" name="Rechteck 47"/>
          <p:cNvSpPr>
            <a:spLocks noChangeArrowheads="1"/>
          </p:cNvSpPr>
          <p:nvPr/>
        </p:nvSpPr>
        <p:spPr bwMode="gray">
          <a:xfrm>
            <a:off x="5056188" y="3159125"/>
            <a:ext cx="493712" cy="2081213"/>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200" b="1">
              <a:ea typeface="Arial Unicode MS" pitchFamily="34" charset="-128"/>
              <a:cs typeface="Arial Unicode MS" pitchFamily="34" charset="-128"/>
            </a:endParaRPr>
          </a:p>
        </p:txBody>
      </p:sp>
      <p:cxnSp>
        <p:nvCxnSpPr>
          <p:cNvPr id="49" name="Gerade Verbindung 48"/>
          <p:cNvCxnSpPr/>
          <p:nvPr/>
        </p:nvCxnSpPr>
        <p:spPr>
          <a:xfrm rot="10800000">
            <a:off x="5056188" y="3481388"/>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p:nvCxnSpPr>
        <p:spPr>
          <a:xfrm rot="10800000">
            <a:off x="5056188" y="3830638"/>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rot="10800000">
            <a:off x="5056188" y="4191000"/>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p:nvCxnSpPr>
        <p:spPr>
          <a:xfrm rot="10800000">
            <a:off x="5056188" y="4538663"/>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rot="10800000">
            <a:off x="5056188" y="4887913"/>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feld 53"/>
          <p:cNvSpPr txBox="1"/>
          <p:nvPr/>
        </p:nvSpPr>
        <p:spPr>
          <a:xfrm>
            <a:off x="5168900" y="3184525"/>
            <a:ext cx="269875"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a:t>
            </a:r>
          </a:p>
        </p:txBody>
      </p:sp>
      <p:sp>
        <p:nvSpPr>
          <p:cNvPr id="55" name="Textfeld 54"/>
          <p:cNvSpPr txBox="1"/>
          <p:nvPr/>
        </p:nvSpPr>
        <p:spPr>
          <a:xfrm>
            <a:off x="5168900" y="3516313"/>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56" name="Textfeld 55"/>
          <p:cNvSpPr txBox="1"/>
          <p:nvPr/>
        </p:nvSpPr>
        <p:spPr>
          <a:xfrm>
            <a:off x="5168900" y="3876675"/>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57" name="Textfeld 56"/>
          <p:cNvSpPr txBox="1"/>
          <p:nvPr/>
        </p:nvSpPr>
        <p:spPr>
          <a:xfrm>
            <a:off x="5168900" y="4235450"/>
            <a:ext cx="269875"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58" name="Textfeld 57"/>
          <p:cNvSpPr txBox="1"/>
          <p:nvPr/>
        </p:nvSpPr>
        <p:spPr>
          <a:xfrm>
            <a:off x="5168900" y="4554538"/>
            <a:ext cx="269875" cy="277812"/>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59" name="Textfeld 58"/>
          <p:cNvSpPr txBox="1"/>
          <p:nvPr/>
        </p:nvSpPr>
        <p:spPr>
          <a:xfrm>
            <a:off x="5168900" y="4927600"/>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a:t>
            </a:r>
          </a:p>
        </p:txBody>
      </p:sp>
      <p:sp>
        <p:nvSpPr>
          <p:cNvPr id="60" name="Textfeld 59"/>
          <p:cNvSpPr txBox="1"/>
          <p:nvPr/>
        </p:nvSpPr>
        <p:spPr>
          <a:xfrm>
            <a:off x="5056188" y="2741613"/>
            <a:ext cx="906462" cy="381000"/>
          </a:xfrm>
          <a:prstGeom prst="rect">
            <a:avLst/>
          </a:prstGeom>
          <a:solidFill>
            <a:srgbClr val="FFC32D"/>
          </a:solidFill>
          <a:ln w="9525" algn="ctr">
            <a:solidFill>
              <a:schemeClr val="tx1"/>
            </a:solidFill>
            <a:miter lim="800000"/>
            <a:headEnd/>
            <a:tailEnd/>
          </a:ln>
        </p:spPr>
        <p:txBody>
          <a:bodyPr lIns="36000" tIns="36000" rIns="36000" bIns="36000" anchor="ctr"/>
          <a:lstStyle/>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0  </a:t>
            </a:r>
            <a:r>
              <a:rPr lang="de-DE" sz="1200" kern="0" dirty="0" smtClean="0">
                <a:latin typeface="Arial" charset="0"/>
                <a:ea typeface="Arial Unicode MS" pitchFamily="34" charset="-128"/>
                <a:cs typeface="Arial Unicode MS" pitchFamily="34" charset="-128"/>
              </a:rPr>
              <a:t>Europe</a:t>
            </a:r>
            <a:endParaRPr lang="de-DE" sz="1200" kern="0" dirty="0">
              <a:latin typeface="Arial" charset="0"/>
              <a:ea typeface="Arial Unicode MS" pitchFamily="34" charset="-128"/>
              <a:cs typeface="Arial Unicode MS" pitchFamily="34" charset="-128"/>
            </a:endParaRP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1  USA</a:t>
            </a:r>
          </a:p>
        </p:txBody>
      </p:sp>
      <p:sp>
        <p:nvSpPr>
          <p:cNvPr id="31808" name="Rechteck 73"/>
          <p:cNvSpPr>
            <a:spLocks noChangeArrowheads="1"/>
          </p:cNvSpPr>
          <p:nvPr/>
        </p:nvSpPr>
        <p:spPr bwMode="gray">
          <a:xfrm>
            <a:off x="6046788" y="3151188"/>
            <a:ext cx="493712" cy="2081212"/>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200" b="1">
              <a:ea typeface="Arial Unicode MS" pitchFamily="34" charset="-128"/>
              <a:cs typeface="Arial Unicode MS" pitchFamily="34" charset="-128"/>
            </a:endParaRPr>
          </a:p>
        </p:txBody>
      </p:sp>
      <p:cxnSp>
        <p:nvCxnSpPr>
          <p:cNvPr id="75" name="Gerade Verbindung 74"/>
          <p:cNvCxnSpPr/>
          <p:nvPr/>
        </p:nvCxnSpPr>
        <p:spPr>
          <a:xfrm rot="10800000">
            <a:off x="6046788" y="3473450"/>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p:nvCxnSpPr>
        <p:spPr>
          <a:xfrm rot="10800000">
            <a:off x="6046788" y="3822700"/>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p:nvCxnSpPr>
        <p:spPr>
          <a:xfrm rot="10800000">
            <a:off x="6046788" y="4183063"/>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p:nvCxnSpPr>
        <p:spPr>
          <a:xfrm rot="10800000">
            <a:off x="6046788" y="4530725"/>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p:nvCxnSpPr>
        <p:spPr>
          <a:xfrm rot="10800000">
            <a:off x="6046788" y="4879975"/>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p:nvSpPr>
        <p:spPr>
          <a:xfrm>
            <a:off x="6159500" y="3176588"/>
            <a:ext cx="269875" cy="277812"/>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81" name="Textfeld 80"/>
          <p:cNvSpPr txBox="1"/>
          <p:nvPr/>
        </p:nvSpPr>
        <p:spPr>
          <a:xfrm>
            <a:off x="6159500" y="3508375"/>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a:t>
            </a:r>
          </a:p>
        </p:txBody>
      </p:sp>
      <p:sp>
        <p:nvSpPr>
          <p:cNvPr id="82" name="Textfeld 81"/>
          <p:cNvSpPr txBox="1"/>
          <p:nvPr/>
        </p:nvSpPr>
        <p:spPr>
          <a:xfrm>
            <a:off x="6159500" y="3868738"/>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2</a:t>
            </a:r>
          </a:p>
        </p:txBody>
      </p:sp>
      <p:sp>
        <p:nvSpPr>
          <p:cNvPr id="83" name="Textfeld 82"/>
          <p:cNvSpPr txBox="1"/>
          <p:nvPr/>
        </p:nvSpPr>
        <p:spPr>
          <a:xfrm>
            <a:off x="6159500" y="4227513"/>
            <a:ext cx="269875" cy="277812"/>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84" name="Textfeld 83"/>
          <p:cNvSpPr txBox="1"/>
          <p:nvPr/>
        </p:nvSpPr>
        <p:spPr>
          <a:xfrm>
            <a:off x="6159500" y="4546600"/>
            <a:ext cx="269875"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85" name="Textfeld 84"/>
          <p:cNvSpPr txBox="1"/>
          <p:nvPr/>
        </p:nvSpPr>
        <p:spPr>
          <a:xfrm>
            <a:off x="6159500" y="4919663"/>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89" name="Textfeld 88"/>
          <p:cNvSpPr txBox="1"/>
          <p:nvPr/>
        </p:nvSpPr>
        <p:spPr>
          <a:xfrm>
            <a:off x="6049963" y="2479675"/>
            <a:ext cx="438150" cy="635000"/>
          </a:xfrm>
          <a:prstGeom prst="rect">
            <a:avLst/>
          </a:prstGeom>
          <a:solidFill>
            <a:srgbClr val="FFC32D"/>
          </a:solidFill>
          <a:ln w="9525" algn="ctr">
            <a:solidFill>
              <a:schemeClr val="tx1"/>
            </a:solidFill>
            <a:miter lim="800000"/>
            <a:headEnd/>
            <a:tailEnd/>
          </a:ln>
        </p:spPr>
        <p:txBody>
          <a:bodyPr lIns="36000" tIns="36000" rIns="36000" bIns="36000" anchor="ctr"/>
          <a:lstStyle/>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0  A</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1  B</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2  C</a:t>
            </a:r>
          </a:p>
        </p:txBody>
      </p:sp>
      <p:sp>
        <p:nvSpPr>
          <p:cNvPr id="31821" name="Rectangle 2"/>
          <p:cNvSpPr>
            <a:spLocks noChangeArrowheads="1"/>
          </p:cNvSpPr>
          <p:nvPr/>
        </p:nvSpPr>
        <p:spPr bwMode="gray">
          <a:xfrm>
            <a:off x="3889375" y="1792288"/>
            <a:ext cx="2997200" cy="385762"/>
          </a:xfrm>
          <a:prstGeom prst="rect">
            <a:avLst/>
          </a:prstGeom>
          <a:noFill/>
          <a:ln w="12700" algn="ctr">
            <a:noFill/>
            <a:miter lim="800000"/>
            <a:headEnd/>
            <a:tailEnd/>
          </a:ln>
        </p:spPr>
        <p:txBody>
          <a:bodyPr lIns="0" tIns="0" rIns="0" bIns="0"/>
          <a:lstStyle/>
          <a:p>
            <a:pPr marL="49213">
              <a:spcBef>
                <a:spcPct val="75000"/>
              </a:spcBef>
              <a:buClr>
                <a:schemeClr val="tx1"/>
              </a:buClr>
              <a:buSzPct val="80000"/>
              <a:buFont typeface="Wingdings" pitchFamily="2" charset="2"/>
              <a:buNone/>
            </a:pPr>
            <a:r>
              <a:rPr lang="en-US" sz="1800" dirty="0" smtClean="0">
                <a:solidFill>
                  <a:srgbClr val="999999"/>
                </a:solidFill>
                <a:latin typeface="Arial Black" pitchFamily="34" charset="0"/>
                <a:ea typeface="Arial Unicode MS" pitchFamily="34" charset="-128"/>
                <a:cs typeface="Arial Unicode MS" pitchFamily="34" charset="-128"/>
              </a:rPr>
              <a:t>HANA </a:t>
            </a:r>
            <a:r>
              <a:rPr lang="en-US" sz="1800" dirty="0">
                <a:solidFill>
                  <a:srgbClr val="999999"/>
                </a:solidFill>
                <a:latin typeface="Arial Black" pitchFamily="34" charset="0"/>
                <a:ea typeface="Arial Unicode MS" pitchFamily="34" charset="-128"/>
                <a:cs typeface="Arial Unicode MS" pitchFamily="34" charset="-128"/>
              </a:rPr>
              <a:t>Column Store </a:t>
            </a:r>
            <a:r>
              <a:rPr lang="en-US" dirty="0">
                <a:solidFill>
                  <a:srgbClr val="999999"/>
                </a:solidFill>
                <a:ea typeface="Arial Unicode MS" pitchFamily="34" charset="-128"/>
                <a:cs typeface="Arial Unicode MS" pitchFamily="34" charset="-128"/>
              </a:rPr>
              <a:t/>
            </a:r>
            <a:br>
              <a:rPr lang="en-US" dirty="0">
                <a:solidFill>
                  <a:srgbClr val="999999"/>
                </a:solidFill>
                <a:ea typeface="Arial Unicode MS" pitchFamily="34" charset="-128"/>
                <a:cs typeface="Arial Unicode MS" pitchFamily="34" charset="-128"/>
              </a:rPr>
            </a:br>
            <a:endParaRPr lang="en-US" sz="1400" dirty="0">
              <a:solidFill>
                <a:srgbClr val="999999"/>
              </a:solidFill>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sz="1400" dirty="0">
              <a:solidFill>
                <a:srgbClr val="999999"/>
              </a:solidFill>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r>
              <a:rPr lang="de-DE" sz="1400" dirty="0">
                <a:solidFill>
                  <a:srgbClr val="999999"/>
                </a:solidFill>
                <a:ea typeface="Arial Unicode MS" pitchFamily="34" charset="-128"/>
                <a:cs typeface="Arial Unicode MS" pitchFamily="34" charset="-128"/>
              </a:rPr>
              <a:t/>
            </a:r>
            <a:br>
              <a:rPr lang="de-DE" sz="1400" dirty="0">
                <a:solidFill>
                  <a:srgbClr val="999999"/>
                </a:solidFill>
                <a:ea typeface="Arial Unicode MS" pitchFamily="34" charset="-128"/>
                <a:cs typeface="Arial Unicode MS" pitchFamily="34" charset="-128"/>
              </a:rPr>
            </a:br>
            <a:endParaRPr lang="de-DE" sz="1400" dirty="0">
              <a:solidFill>
                <a:srgbClr val="999999"/>
              </a:solidFill>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sz="1400" dirty="0">
              <a:solidFill>
                <a:srgbClr val="999999"/>
              </a:solidFill>
              <a:ea typeface="Arial Unicode MS" pitchFamily="34" charset="-128"/>
              <a:cs typeface="Arial Unicode MS" pitchFamily="34" charset="-128"/>
            </a:endParaRPr>
          </a:p>
        </p:txBody>
      </p:sp>
      <p:sp>
        <p:nvSpPr>
          <p:cNvPr id="31822" name="Rectangle 4"/>
          <p:cNvSpPr>
            <a:spLocks noChangeArrowheads="1"/>
          </p:cNvSpPr>
          <p:nvPr/>
        </p:nvSpPr>
        <p:spPr bwMode="gray">
          <a:xfrm>
            <a:off x="427038" y="1785938"/>
            <a:ext cx="2587095" cy="398462"/>
          </a:xfrm>
          <a:prstGeom prst="rect">
            <a:avLst/>
          </a:prstGeom>
          <a:noFill/>
          <a:ln w="12700" algn="ctr">
            <a:noFill/>
            <a:miter lim="800000"/>
            <a:headEnd/>
            <a:tailEnd/>
          </a:ln>
        </p:spPr>
        <p:txBody>
          <a:bodyPr lIns="0" tIns="0" rIns="0" bIns="0"/>
          <a:lstStyle/>
          <a:p>
            <a:pPr marL="49213">
              <a:spcBef>
                <a:spcPct val="75000"/>
              </a:spcBef>
              <a:buClr>
                <a:schemeClr val="tx1"/>
              </a:buClr>
              <a:buSzPct val="80000"/>
              <a:buFont typeface="Wingdings" pitchFamily="2" charset="2"/>
              <a:buNone/>
            </a:pPr>
            <a:r>
              <a:rPr lang="en-US" sz="1800" dirty="0">
                <a:solidFill>
                  <a:srgbClr val="999999"/>
                </a:solidFill>
                <a:latin typeface="Arial Black" pitchFamily="34" charset="0"/>
                <a:ea typeface="Arial Unicode MS" pitchFamily="34" charset="-128"/>
                <a:cs typeface="Arial Unicode MS" pitchFamily="34" charset="-128"/>
              </a:rPr>
              <a:t>Classical </a:t>
            </a:r>
            <a:r>
              <a:rPr lang="en-US" sz="1800" dirty="0" smtClean="0">
                <a:solidFill>
                  <a:srgbClr val="999999"/>
                </a:solidFill>
                <a:latin typeface="Arial Black" pitchFamily="34" charset="0"/>
                <a:ea typeface="Arial Unicode MS" pitchFamily="34" charset="-128"/>
                <a:cs typeface="Arial Unicode MS" pitchFamily="34" charset="-128"/>
              </a:rPr>
              <a:t>Row Store </a:t>
            </a:r>
            <a:r>
              <a:rPr lang="en-US" dirty="0">
                <a:solidFill>
                  <a:srgbClr val="999999"/>
                </a:solidFill>
                <a:latin typeface="Arial Black" pitchFamily="34" charset="0"/>
                <a:ea typeface="Arial Unicode MS" pitchFamily="34" charset="-128"/>
                <a:cs typeface="Arial Unicode MS" pitchFamily="34" charset="-128"/>
              </a:rPr>
              <a:t/>
            </a:r>
            <a:br>
              <a:rPr lang="en-US" dirty="0">
                <a:solidFill>
                  <a:srgbClr val="999999"/>
                </a:solidFill>
                <a:latin typeface="Arial Black" pitchFamily="34" charset="0"/>
                <a:ea typeface="Arial Unicode MS" pitchFamily="34" charset="-128"/>
                <a:cs typeface="Arial Unicode MS" pitchFamily="34" charset="-128"/>
              </a:rPr>
            </a:br>
            <a:r>
              <a:rPr lang="en-US" dirty="0">
                <a:solidFill>
                  <a:srgbClr val="999999"/>
                </a:solidFill>
                <a:ea typeface="Arial Unicode MS" pitchFamily="34" charset="-128"/>
                <a:cs typeface="Arial Unicode MS" pitchFamily="34" charset="-128"/>
              </a:rPr>
              <a:t/>
            </a:r>
            <a:br>
              <a:rPr lang="en-US" dirty="0">
                <a:solidFill>
                  <a:srgbClr val="999999"/>
                </a:solidFill>
                <a:ea typeface="Arial Unicode MS" pitchFamily="34" charset="-128"/>
                <a:cs typeface="Arial Unicode MS" pitchFamily="34" charset="-128"/>
              </a:rPr>
            </a:br>
            <a:r>
              <a:rPr lang="en-US" dirty="0">
                <a:solidFill>
                  <a:srgbClr val="999999"/>
                </a:solidFill>
                <a:ea typeface="Arial Unicode MS" pitchFamily="34" charset="-128"/>
                <a:cs typeface="Arial Unicode MS" pitchFamily="34" charset="-128"/>
              </a:rPr>
              <a:t/>
            </a:r>
            <a:br>
              <a:rPr lang="en-US" dirty="0">
                <a:solidFill>
                  <a:srgbClr val="999999"/>
                </a:solidFill>
                <a:ea typeface="Arial Unicode MS" pitchFamily="34" charset="-128"/>
                <a:cs typeface="Arial Unicode MS" pitchFamily="34" charset="-128"/>
              </a:rPr>
            </a:br>
            <a:endParaRPr lang="en-US" dirty="0">
              <a:solidFill>
                <a:srgbClr val="999999"/>
              </a:solidFill>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de-DE" dirty="0">
              <a:solidFill>
                <a:srgbClr val="999999"/>
              </a:solidFill>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dirty="0">
              <a:solidFill>
                <a:srgbClr val="999999"/>
              </a:solidFill>
              <a:ea typeface="Arial Unicode MS" pitchFamily="34" charset="-128"/>
              <a:cs typeface="Arial Unicode MS" pitchFamily="34" charset="-128"/>
            </a:endParaRPr>
          </a:p>
        </p:txBody>
      </p:sp>
      <p:sp>
        <p:nvSpPr>
          <p:cNvPr id="31823" name="Abgerundete rechteckige Legende 126"/>
          <p:cNvSpPr>
            <a:spLocks noChangeArrowheads="1"/>
          </p:cNvSpPr>
          <p:nvPr/>
        </p:nvSpPr>
        <p:spPr bwMode="gray">
          <a:xfrm>
            <a:off x="6935788" y="2435225"/>
            <a:ext cx="1992312" cy="434975"/>
          </a:xfrm>
          <a:prstGeom prst="wedgeRoundRectCallout">
            <a:avLst>
              <a:gd name="adj1" fmla="val -78810"/>
              <a:gd name="adj2" fmla="val 40745"/>
              <a:gd name="adj3" fmla="val 16667"/>
            </a:avLst>
          </a:prstGeom>
          <a:solidFill>
            <a:schemeClr val="accent1"/>
          </a:solidFill>
          <a:ln w="9525" algn="ctr">
            <a:noFill/>
            <a:miter lim="800000"/>
            <a:headEnd/>
            <a:tailEnd/>
          </a:ln>
        </p:spPr>
        <p:txBody>
          <a:bodyPr lIns="90000" tIns="72000" rIns="90000" bIns="72000" anchor="ctr"/>
          <a:lstStyle/>
          <a:p>
            <a:r>
              <a:rPr lang="de-DE" sz="1300" b="1" dirty="0" err="1"/>
              <a:t>Dictionary</a:t>
            </a:r>
            <a:r>
              <a:rPr lang="de-DE" sz="1300" b="1" dirty="0"/>
              <a:t> </a:t>
            </a:r>
            <a:r>
              <a:rPr lang="de-DE" sz="1300" dirty="0" err="1"/>
              <a:t>for</a:t>
            </a:r>
            <a:r>
              <a:rPr lang="de-DE" sz="1300" dirty="0"/>
              <a:t> </a:t>
            </a:r>
            <a:r>
              <a:rPr lang="de-DE" sz="1300" dirty="0" err="1"/>
              <a:t>attribute</a:t>
            </a:r>
            <a:r>
              <a:rPr lang="de-DE" sz="1300" dirty="0"/>
              <a:t>/</a:t>
            </a:r>
            <a:br>
              <a:rPr lang="de-DE" sz="1300" dirty="0"/>
            </a:br>
            <a:r>
              <a:rPr lang="de-DE" sz="1300" dirty="0" err="1"/>
              <a:t>column</a:t>
            </a:r>
            <a:r>
              <a:rPr lang="de-DE" sz="1300" dirty="0"/>
              <a:t> „Group“</a:t>
            </a:r>
          </a:p>
        </p:txBody>
      </p:sp>
      <p:grpSp>
        <p:nvGrpSpPr>
          <p:cNvPr id="2" name="Gruppieren 60"/>
          <p:cNvGrpSpPr>
            <a:grpSpLocks/>
          </p:cNvGrpSpPr>
          <p:nvPr/>
        </p:nvGrpSpPr>
        <p:grpSpPr bwMode="auto">
          <a:xfrm>
            <a:off x="6772275" y="3452813"/>
            <a:ext cx="2371725" cy="1062037"/>
            <a:chOff x="6717142" y="3452284"/>
            <a:chExt cx="2372264" cy="1061829"/>
          </a:xfrm>
          <a:solidFill>
            <a:schemeClr val="accent1"/>
          </a:solidFill>
        </p:grpSpPr>
        <p:sp>
          <p:nvSpPr>
            <p:cNvPr id="31825" name="Abgerundete rechteckige Legende 127"/>
            <p:cNvSpPr>
              <a:spLocks noChangeArrowheads="1"/>
            </p:cNvSpPr>
            <p:nvPr/>
          </p:nvSpPr>
          <p:spPr bwMode="gray">
            <a:xfrm>
              <a:off x="6761753" y="3454247"/>
              <a:ext cx="2198002" cy="756087"/>
            </a:xfrm>
            <a:prstGeom prst="wedgeRoundRectCallout">
              <a:avLst>
                <a:gd name="adj1" fmla="val -64111"/>
                <a:gd name="adj2" fmla="val 43417"/>
                <a:gd name="adj3" fmla="val 16667"/>
              </a:avLst>
            </a:prstGeom>
            <a:grpFill/>
            <a:ln w="9525" algn="ctr">
              <a:noFill/>
              <a:miter lim="800000"/>
              <a:headEnd/>
              <a:tailEnd/>
            </a:ln>
          </p:spPr>
          <p:txBody>
            <a:bodyPr lIns="90000" tIns="72000" rIns="90000" bIns="72000" anchor="ctr"/>
            <a:lstStyle/>
            <a:p>
              <a:endParaRPr lang="de-DE" sz="1200"/>
            </a:p>
          </p:txBody>
        </p:sp>
        <p:sp>
          <p:nvSpPr>
            <p:cNvPr id="62" name="Textfeld 61"/>
            <p:cNvSpPr txBox="1"/>
            <p:nvPr/>
          </p:nvSpPr>
          <p:spPr>
            <a:xfrm>
              <a:off x="6717142" y="3452284"/>
              <a:ext cx="2372264" cy="1061829"/>
            </a:xfrm>
            <a:prstGeom prst="rect">
              <a:avLst/>
            </a:prstGeom>
            <a:grpFill/>
          </p:spPr>
          <p:txBody>
            <a:bodyPr>
              <a:spAutoFit/>
            </a:bodyPr>
            <a:lstStyle/>
            <a:p>
              <a:pPr>
                <a:spcBef>
                  <a:spcPts val="0"/>
                </a:spcBef>
                <a:buClr>
                  <a:srgbClr val="F0AB00"/>
                </a:buClr>
                <a:buSzPct val="80000"/>
                <a:defRPr/>
              </a:pPr>
              <a:r>
                <a:rPr lang="de-DE" sz="1300" b="1" kern="0" dirty="0">
                  <a:latin typeface="Arial" charset="0"/>
                  <a:ea typeface="Arial Unicode MS" pitchFamily="34" charset="-128"/>
                  <a:cs typeface="Arial Unicode MS" pitchFamily="34" charset="-128"/>
                </a:rPr>
                <a:t>Index </a:t>
              </a:r>
              <a:r>
                <a:rPr lang="de-DE" sz="1300" b="1" kern="0" dirty="0" err="1">
                  <a:latin typeface="Arial" charset="0"/>
                  <a:ea typeface="Arial Unicode MS" pitchFamily="34" charset="-128"/>
                  <a:cs typeface="Arial Unicode MS" pitchFamily="34" charset="-128"/>
                </a:rPr>
                <a:t>Vector</a:t>
              </a:r>
              <a:endParaRPr lang="de-DE" sz="1300" b="1" kern="0" dirty="0">
                <a:latin typeface="Arial" charset="0"/>
                <a:ea typeface="Arial Unicode MS" pitchFamily="34" charset="-128"/>
                <a:cs typeface="Arial Unicode MS" pitchFamily="34" charset="-128"/>
              </a:endParaRPr>
            </a:p>
            <a:p>
              <a:pPr>
                <a:spcBef>
                  <a:spcPts val="0"/>
                </a:spcBef>
                <a:buClr>
                  <a:srgbClr val="F0AB00"/>
                </a:buClr>
                <a:buSzPct val="80000"/>
                <a:defRPr/>
              </a:pPr>
              <a:r>
                <a:rPr lang="de-DE" sz="1300" kern="0" dirty="0" err="1">
                  <a:latin typeface="Arial" charset="0"/>
                  <a:ea typeface="Arial Unicode MS" pitchFamily="34" charset="-128"/>
                  <a:cs typeface="Arial Unicode MS" pitchFamily="34" charset="-128"/>
                </a:rPr>
                <a:t>Stored</a:t>
              </a:r>
              <a:r>
                <a:rPr lang="de-DE" sz="1300" kern="0" dirty="0">
                  <a:latin typeface="Arial" charset="0"/>
                  <a:ea typeface="Arial Unicode MS" pitchFamily="34" charset="-128"/>
                  <a:cs typeface="Arial Unicode MS" pitchFamily="34" charset="-128"/>
                </a:rPr>
                <a:t> in </a:t>
              </a:r>
              <a:r>
                <a:rPr lang="de-DE" sz="1300" kern="0" dirty="0" err="1">
                  <a:latin typeface="Arial" charset="0"/>
                  <a:ea typeface="Arial Unicode MS" pitchFamily="34" charset="-128"/>
                  <a:cs typeface="Arial Unicode MS" pitchFamily="34" charset="-128"/>
                </a:rPr>
                <a:t>one</a:t>
              </a:r>
              <a:r>
                <a:rPr lang="de-DE" sz="1300" kern="0" dirty="0">
                  <a:latin typeface="Arial" charset="0"/>
                  <a:ea typeface="Arial Unicode MS" pitchFamily="34" charset="-128"/>
                  <a:cs typeface="Arial Unicode MS" pitchFamily="34" charset="-128"/>
                </a:rPr>
                <a:t> </a:t>
              </a:r>
              <a:r>
                <a:rPr lang="de-DE" sz="1300" kern="0" dirty="0" err="1">
                  <a:latin typeface="Arial" charset="0"/>
                  <a:ea typeface="Arial Unicode MS" pitchFamily="34" charset="-128"/>
                  <a:cs typeface="Arial Unicode MS" pitchFamily="34" charset="-128"/>
                </a:rPr>
                <a:t>memory</a:t>
              </a:r>
              <a:r>
                <a:rPr lang="de-DE" sz="1300" kern="0" dirty="0">
                  <a:latin typeface="Arial" charset="0"/>
                  <a:ea typeface="Arial Unicode MS" pitchFamily="34" charset="-128"/>
                  <a:cs typeface="Arial Unicode MS" pitchFamily="34" charset="-128"/>
                </a:rPr>
                <a:t> </a:t>
              </a:r>
              <a:r>
                <a:rPr lang="de-DE" sz="1300" kern="0" dirty="0" err="1">
                  <a:latin typeface="Arial" charset="0"/>
                  <a:ea typeface="Arial Unicode MS" pitchFamily="34" charset="-128"/>
                  <a:cs typeface="Arial Unicode MS" pitchFamily="34" charset="-128"/>
                </a:rPr>
                <a:t>chunk</a:t>
              </a:r>
              <a:endParaRPr lang="de-DE" sz="1300" kern="0" dirty="0">
                <a:latin typeface="Arial" charset="0"/>
                <a:ea typeface="Arial Unicode MS" pitchFamily="34" charset="-128"/>
                <a:cs typeface="Arial Unicode MS" pitchFamily="34" charset="-128"/>
              </a:endParaRPr>
            </a:p>
            <a:p>
              <a:pPr>
                <a:spcBef>
                  <a:spcPts val="0"/>
                </a:spcBef>
                <a:buClr>
                  <a:srgbClr val="F0AB00"/>
                </a:buClr>
                <a:buSzPct val="80000"/>
                <a:defRPr/>
              </a:pPr>
              <a:r>
                <a:rPr lang="de-DE" sz="1300" kern="0" dirty="0">
                  <a:latin typeface="Arial" charset="0"/>
                  <a:ea typeface="Arial Unicode MS" pitchFamily="34" charset="-128"/>
                  <a:cs typeface="Arial Unicode MS" pitchFamily="34" charset="-128"/>
                </a:rPr>
                <a:t>=&gt; </a:t>
              </a:r>
              <a:r>
                <a:rPr lang="de-DE" sz="1300" kern="0" dirty="0" err="1">
                  <a:latin typeface="Arial" charset="0"/>
                  <a:ea typeface="Arial Unicode MS" pitchFamily="34" charset="-128"/>
                  <a:cs typeface="Arial Unicode MS" pitchFamily="34" charset="-128"/>
                </a:rPr>
                <a:t>data</a:t>
              </a:r>
              <a:r>
                <a:rPr lang="de-DE" sz="1300" kern="0" dirty="0">
                  <a:latin typeface="Arial" charset="0"/>
                  <a:ea typeface="Arial Unicode MS" pitchFamily="34" charset="-128"/>
                  <a:cs typeface="Arial Unicode MS" pitchFamily="34" charset="-128"/>
                </a:rPr>
                <a:t> </a:t>
              </a:r>
              <a:r>
                <a:rPr lang="de-DE" sz="1300" kern="0" dirty="0" err="1">
                  <a:latin typeface="Arial" charset="0"/>
                  <a:ea typeface="Arial Unicode MS" pitchFamily="34" charset="-128"/>
                  <a:cs typeface="Arial Unicode MS" pitchFamily="34" charset="-128"/>
                </a:rPr>
                <a:t>locality</a:t>
              </a:r>
              <a:r>
                <a:rPr lang="de-DE" sz="1300" kern="0" dirty="0">
                  <a:latin typeface="Arial" charset="0"/>
                  <a:ea typeface="Arial Unicode MS" pitchFamily="34" charset="-128"/>
                  <a:cs typeface="Arial Unicode MS" pitchFamily="34" charset="-128"/>
                </a:rPr>
                <a:t> </a:t>
              </a:r>
              <a:r>
                <a:rPr lang="de-DE" sz="1300" kern="0" dirty="0" err="1">
                  <a:latin typeface="Arial" charset="0"/>
                  <a:ea typeface="Arial Unicode MS" pitchFamily="34" charset="-128"/>
                  <a:cs typeface="Arial Unicode MS" pitchFamily="34" charset="-128"/>
                </a:rPr>
                <a:t>for</a:t>
              </a:r>
              <a:r>
                <a:rPr lang="de-DE" sz="1300" kern="0" dirty="0">
                  <a:latin typeface="Arial" charset="0"/>
                  <a:ea typeface="Arial Unicode MS" pitchFamily="34" charset="-128"/>
                  <a:cs typeface="Arial Unicode MS" pitchFamily="34" charset="-128"/>
                </a:rPr>
                <a:t> fast </a:t>
              </a:r>
              <a:r>
                <a:rPr lang="de-DE" sz="1300" kern="0" dirty="0" err="1">
                  <a:latin typeface="Arial" charset="0"/>
                  <a:ea typeface="Arial Unicode MS" pitchFamily="34" charset="-128"/>
                  <a:cs typeface="Arial Unicode MS" pitchFamily="34" charset="-128"/>
                </a:rPr>
                <a:t>scans</a:t>
              </a:r>
              <a:endParaRPr lang="de-DE" sz="1300" kern="0" dirty="0">
                <a:latin typeface="Arial" charset="0"/>
                <a:ea typeface="Arial Unicode MS" pitchFamily="34" charset="-128"/>
                <a:cs typeface="Arial Unicode MS" pitchFamily="34" charset="-128"/>
              </a:endParaRPr>
            </a:p>
            <a:p>
              <a:pPr marL="157163" indent="-157163">
                <a:spcBef>
                  <a:spcPct val="50000"/>
                </a:spcBef>
                <a:buClr>
                  <a:srgbClr val="F0AB00"/>
                </a:buClr>
                <a:buSzPct val="80000"/>
                <a:defRPr/>
              </a:pPr>
              <a:endParaRPr lang="de-DE" kern="0" dirty="0">
                <a:latin typeface="Arial" charset="0"/>
                <a:ea typeface="Arial Unicode MS" pitchFamily="34" charset="-128"/>
                <a:cs typeface="Arial Unicode MS" pitchFamily="34" charset="-128"/>
              </a:endParaRPr>
            </a:p>
          </p:txBody>
        </p:sp>
      </p:gr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654595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886" name="Rectangle 142"/>
          <p:cNvSpPr>
            <a:spLocks noChangeArrowheads="1"/>
          </p:cNvSpPr>
          <p:nvPr/>
        </p:nvSpPr>
        <p:spPr bwMode="gray">
          <a:xfrm>
            <a:off x="321812" y="336101"/>
            <a:ext cx="7272337" cy="671513"/>
          </a:xfrm>
          <a:prstGeom prst="rect">
            <a:avLst/>
          </a:prstGeom>
          <a:noFill/>
          <a:ln w="12700">
            <a:noFill/>
            <a:miter lim="800000"/>
            <a:headEnd/>
            <a:tailEnd/>
          </a:ln>
          <a:effectLst/>
        </p:spPr>
        <p:txBody>
          <a:bodyPr lIns="0" tIns="0" rIns="0" bIns="0" anchor="ctr"/>
          <a:lstStyle/>
          <a:p>
            <a:pPr>
              <a:defRPr/>
            </a:pPr>
            <a:r>
              <a:rPr lang="en-US" sz="2400" b="1" dirty="0">
                <a:solidFill>
                  <a:schemeClr val="accent2"/>
                </a:solidFill>
                <a:latin typeface="+mj-lt"/>
                <a:ea typeface="+mj-ea"/>
                <a:cs typeface="+mj-cs"/>
              </a:rPr>
              <a:t>SAP </a:t>
            </a:r>
            <a:r>
              <a:rPr lang="en-US" sz="2400" b="1" dirty="0" smtClean="0">
                <a:solidFill>
                  <a:schemeClr val="accent2"/>
                </a:solidFill>
                <a:latin typeface="+mj-lt"/>
                <a:ea typeface="+mj-ea"/>
                <a:cs typeface="+mj-cs"/>
              </a:rPr>
              <a:t>HANA </a:t>
            </a:r>
            <a:r>
              <a:rPr lang="en-US" sz="2400" b="1" dirty="0">
                <a:solidFill>
                  <a:schemeClr val="accent2"/>
                </a:solidFill>
                <a:latin typeface="+mj-lt"/>
                <a:ea typeface="+mj-ea"/>
                <a:cs typeface="+mj-cs"/>
              </a:rPr>
              <a:t>Technology</a:t>
            </a:r>
          </a:p>
          <a:p>
            <a:pPr>
              <a:defRPr/>
            </a:pPr>
            <a:r>
              <a:rPr lang="en-US" sz="2400" dirty="0">
                <a:solidFill>
                  <a:schemeClr val="accent2"/>
                </a:solidFill>
                <a:latin typeface="+mj-lt"/>
                <a:ea typeface="+mj-ea"/>
                <a:cs typeface="+mj-cs"/>
                <a:sym typeface="Wingdings" pitchFamily="2" charset="2"/>
              </a:rPr>
              <a:t>Compression with run length encoding</a:t>
            </a:r>
            <a:endParaRPr lang="en-US" sz="2400" dirty="0">
              <a:solidFill>
                <a:schemeClr val="accent2"/>
              </a:solidFill>
              <a:latin typeface="+mj-lt"/>
              <a:ea typeface="+mj-ea"/>
              <a:cs typeface="+mj-cs"/>
            </a:endParaRPr>
          </a:p>
        </p:txBody>
      </p:sp>
      <p:graphicFrame>
        <p:nvGraphicFramePr>
          <p:cNvPr id="5" name="Tabelle 4"/>
          <p:cNvGraphicFramePr>
            <a:graphicFrameLocks noGrp="1"/>
          </p:cNvGraphicFramePr>
          <p:nvPr/>
        </p:nvGraphicFramePr>
        <p:xfrm>
          <a:off x="155575" y="2443163"/>
          <a:ext cx="2646691" cy="2790616"/>
        </p:xfrm>
        <a:graphic>
          <a:graphicData uri="http://schemas.openxmlformats.org/drawingml/2006/table">
            <a:tbl>
              <a:tblPr firstRow="1" bandRow="1">
                <a:tableStyleId>{F5AB1C69-6EDB-4FF4-983F-18BD219EF322}</a:tableStyleId>
              </a:tblPr>
              <a:tblGrid>
                <a:gridCol w="978833"/>
                <a:gridCol w="867763"/>
                <a:gridCol w="800095"/>
              </a:tblGrid>
              <a:tr h="561766">
                <a:tc>
                  <a:txBody>
                    <a:bodyPr/>
                    <a:lstStyle/>
                    <a:p>
                      <a:pPr algn="ctr"/>
                      <a:r>
                        <a:rPr lang="de-DE" sz="1100" dirty="0" smtClean="0"/>
                        <a:t>Company</a:t>
                      </a:r>
                    </a:p>
                    <a:p>
                      <a:pPr algn="ctr"/>
                      <a:r>
                        <a:rPr lang="de-DE" sz="1100" dirty="0" smtClean="0"/>
                        <a:t>[CHAR5</a:t>
                      </a:r>
                      <a:r>
                        <a:rPr lang="de-DE" sz="1100" baseline="0" dirty="0" smtClean="0"/>
                        <a:t>0]</a:t>
                      </a:r>
                      <a:endParaRPr lang="de-DE" sz="1100" dirty="0"/>
                    </a:p>
                  </a:txBody>
                  <a:tcPr anchor="ctr"/>
                </a:tc>
                <a:tc>
                  <a:txBody>
                    <a:bodyPr/>
                    <a:lstStyle/>
                    <a:p>
                      <a:pPr algn="ctr"/>
                      <a:r>
                        <a:rPr lang="de-DE" sz="1100" dirty="0" smtClean="0"/>
                        <a:t>Region</a:t>
                      </a:r>
                    </a:p>
                    <a:p>
                      <a:pPr marL="0" marR="0" indent="0" algn="ctr" defTabSz="914400" rtl="0" eaLnBrk="1" fontAlgn="auto" latinLnBrk="0" hangingPunct="1">
                        <a:lnSpc>
                          <a:spcPct val="100000"/>
                        </a:lnSpc>
                        <a:spcBef>
                          <a:spcPts val="0"/>
                        </a:spcBef>
                        <a:spcAft>
                          <a:spcPts val="0"/>
                        </a:spcAft>
                        <a:buClrTx/>
                        <a:buSzTx/>
                        <a:buFontTx/>
                        <a:buNone/>
                        <a:tabLst/>
                        <a:defRPr/>
                      </a:pPr>
                      <a:r>
                        <a:rPr lang="de-DE" sz="1100" dirty="0" smtClean="0"/>
                        <a:t>[CHAR</a:t>
                      </a:r>
                      <a:r>
                        <a:rPr lang="de-DE" sz="1100" baseline="0" dirty="0" smtClean="0"/>
                        <a:t>30]</a:t>
                      </a:r>
                      <a:endParaRPr lang="de-DE" sz="1100" dirty="0"/>
                    </a:p>
                  </a:txBody>
                  <a:tcPr anchor="ctr"/>
                </a:tc>
                <a:tc>
                  <a:txBody>
                    <a:bodyPr/>
                    <a:lstStyle/>
                    <a:p>
                      <a:pPr algn="ctr"/>
                      <a:r>
                        <a:rPr lang="de-DE" sz="1100" dirty="0" smtClean="0"/>
                        <a:t>Group</a:t>
                      </a:r>
                      <a:br>
                        <a:rPr lang="de-DE" sz="1100" dirty="0" smtClean="0"/>
                      </a:br>
                      <a:r>
                        <a:rPr lang="de-DE" sz="1100" dirty="0" smtClean="0"/>
                        <a:t>[CHAR5</a:t>
                      </a:r>
                      <a:r>
                        <a:rPr lang="de-DE" sz="1100" baseline="0" dirty="0" smtClean="0"/>
                        <a:t>]</a:t>
                      </a:r>
                      <a:endParaRPr lang="de-DE" sz="1100" dirty="0"/>
                    </a:p>
                  </a:txBody>
                  <a:tcPr anchor="ctr"/>
                </a:tc>
              </a:tr>
              <a:tr h="371475">
                <a:tc>
                  <a:txBody>
                    <a:bodyPr/>
                    <a:lstStyle/>
                    <a:p>
                      <a:pPr algn="ctr"/>
                      <a:r>
                        <a:rPr lang="de-DE" sz="1200" dirty="0" smtClean="0"/>
                        <a:t>INTEL</a:t>
                      </a:r>
                      <a:endParaRPr lang="de-DE" sz="1200" dirty="0"/>
                    </a:p>
                  </a:txBody>
                  <a:tcPr anchor="ctr"/>
                </a:tc>
                <a:tc>
                  <a:txBody>
                    <a:bodyPr/>
                    <a:lstStyle/>
                    <a:p>
                      <a:pPr algn="ctr"/>
                      <a:r>
                        <a:rPr lang="de-DE" sz="1200" dirty="0" smtClean="0"/>
                        <a:t>USA</a:t>
                      </a:r>
                      <a:endParaRPr lang="de-DE" sz="1200" dirty="0"/>
                    </a:p>
                  </a:txBody>
                  <a:tcPr anchor="ctr"/>
                </a:tc>
                <a:tc>
                  <a:txBody>
                    <a:bodyPr/>
                    <a:lstStyle/>
                    <a:p>
                      <a:pPr algn="ctr"/>
                      <a:r>
                        <a:rPr lang="de-DE" sz="1200" dirty="0" smtClean="0"/>
                        <a:t>A</a:t>
                      </a:r>
                      <a:endParaRPr lang="de-DE" sz="1200" dirty="0"/>
                    </a:p>
                  </a:txBody>
                  <a:tcPr anchor="ctr"/>
                </a:tc>
              </a:tr>
              <a:tr h="371475">
                <a:tc>
                  <a:txBody>
                    <a:bodyPr/>
                    <a:lstStyle/>
                    <a:p>
                      <a:pPr algn="ctr"/>
                      <a:r>
                        <a:rPr lang="de-DE" sz="1200" dirty="0" smtClean="0"/>
                        <a:t>Siemens</a:t>
                      </a:r>
                      <a:endParaRPr lang="de-DE" sz="1200" dirty="0"/>
                    </a:p>
                  </a:txBody>
                  <a:tcPr anchor="ctr"/>
                </a:tc>
                <a:tc>
                  <a:txBody>
                    <a:bodyPr/>
                    <a:lstStyle/>
                    <a:p>
                      <a:pPr algn="ctr"/>
                      <a:r>
                        <a:rPr lang="de-DE" sz="1200" dirty="0" smtClean="0"/>
                        <a:t>Europe</a:t>
                      </a:r>
                      <a:endParaRPr lang="de-DE" sz="1200" dirty="0"/>
                    </a:p>
                  </a:txBody>
                  <a:tcPr anchor="ctr"/>
                </a:tc>
                <a:tc>
                  <a:txBody>
                    <a:bodyPr/>
                    <a:lstStyle/>
                    <a:p>
                      <a:pPr algn="ctr"/>
                      <a:r>
                        <a:rPr lang="de-DE" sz="1200" dirty="0" smtClean="0"/>
                        <a:t>B</a:t>
                      </a:r>
                      <a:endParaRPr lang="de-DE" sz="1200" dirty="0"/>
                    </a:p>
                  </a:txBody>
                  <a:tcPr anchor="ctr"/>
                </a:tc>
              </a:tr>
              <a:tr h="371475">
                <a:tc>
                  <a:txBody>
                    <a:bodyPr/>
                    <a:lstStyle/>
                    <a:p>
                      <a:pPr algn="ctr"/>
                      <a:r>
                        <a:rPr lang="de-DE" sz="1200" dirty="0" smtClean="0"/>
                        <a:t>Siemens</a:t>
                      </a:r>
                      <a:endParaRPr lang="de-DE"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t>Europe</a:t>
                      </a:r>
                      <a:endParaRPr lang="de-DE" sz="1200" dirty="0"/>
                    </a:p>
                  </a:txBody>
                  <a:tcPr anchor="ctr"/>
                </a:tc>
                <a:tc>
                  <a:txBody>
                    <a:bodyPr/>
                    <a:lstStyle/>
                    <a:p>
                      <a:pPr algn="ctr"/>
                      <a:r>
                        <a:rPr lang="de-DE" sz="1200" dirty="0" smtClean="0"/>
                        <a:t>C</a:t>
                      </a:r>
                      <a:endParaRPr lang="de-DE" sz="1200" dirty="0"/>
                    </a:p>
                  </a:txBody>
                  <a:tcPr anchor="ctr"/>
                </a:tc>
              </a:tr>
              <a:tr h="371475">
                <a:tc>
                  <a:txBody>
                    <a:bodyPr/>
                    <a:lstStyle/>
                    <a:p>
                      <a:pPr algn="ctr"/>
                      <a:r>
                        <a:rPr lang="de-DE" sz="1200" dirty="0" smtClean="0"/>
                        <a:t>SAP</a:t>
                      </a:r>
                      <a:endParaRPr lang="de-DE"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t>Europe</a:t>
                      </a:r>
                      <a:endParaRPr lang="de-DE" sz="1200" dirty="0"/>
                    </a:p>
                  </a:txBody>
                  <a:tcPr anchor="ctr"/>
                </a:tc>
                <a:tc>
                  <a:txBody>
                    <a:bodyPr/>
                    <a:lstStyle/>
                    <a:p>
                      <a:pPr algn="ctr"/>
                      <a:r>
                        <a:rPr lang="de-DE" sz="1200" dirty="0" smtClean="0"/>
                        <a:t>A</a:t>
                      </a:r>
                      <a:endParaRPr lang="de-DE" sz="1200" dirty="0"/>
                    </a:p>
                  </a:txBody>
                  <a:tcPr anchor="ctr"/>
                </a:tc>
              </a:tr>
              <a:tr h="371475">
                <a:tc>
                  <a:txBody>
                    <a:bodyPr/>
                    <a:lstStyle/>
                    <a:p>
                      <a:pPr algn="ctr"/>
                      <a:r>
                        <a:rPr lang="de-DE" sz="1200" dirty="0" smtClean="0"/>
                        <a:t>SAP</a:t>
                      </a:r>
                      <a:endParaRPr lang="de-DE"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t>Europe</a:t>
                      </a:r>
                      <a:endParaRPr lang="de-DE" sz="1200" dirty="0"/>
                    </a:p>
                  </a:txBody>
                  <a:tcPr anchor="ctr"/>
                </a:tc>
                <a:tc>
                  <a:txBody>
                    <a:bodyPr/>
                    <a:lstStyle/>
                    <a:p>
                      <a:pPr algn="ctr"/>
                      <a:r>
                        <a:rPr lang="de-DE" sz="1200" dirty="0" smtClean="0"/>
                        <a:t>A</a:t>
                      </a:r>
                      <a:endParaRPr lang="de-DE" sz="1200" dirty="0"/>
                    </a:p>
                  </a:txBody>
                  <a:tcPr anchor="ctr"/>
                </a:tc>
              </a:tr>
              <a:tr h="371475">
                <a:tc>
                  <a:txBody>
                    <a:bodyPr/>
                    <a:lstStyle/>
                    <a:p>
                      <a:pPr algn="ctr"/>
                      <a:r>
                        <a:rPr lang="de-DE" sz="1200" dirty="0" smtClean="0"/>
                        <a:t>IBM</a:t>
                      </a:r>
                      <a:endParaRPr lang="de-DE"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t>USA</a:t>
                      </a:r>
                      <a:endParaRPr lang="de-DE" sz="1200" dirty="0"/>
                    </a:p>
                  </a:txBody>
                  <a:tcPr anchor="ctr"/>
                </a:tc>
                <a:tc>
                  <a:txBody>
                    <a:bodyPr/>
                    <a:lstStyle/>
                    <a:p>
                      <a:pPr algn="ctr"/>
                      <a:r>
                        <a:rPr lang="de-DE" sz="1200" dirty="0" smtClean="0"/>
                        <a:t>A</a:t>
                      </a:r>
                      <a:endParaRPr lang="de-DE" sz="1200" dirty="0"/>
                    </a:p>
                  </a:txBody>
                  <a:tcPr anchor="ctr"/>
                </a:tc>
              </a:tr>
            </a:tbl>
          </a:graphicData>
        </a:graphic>
      </p:graphicFrame>
      <p:sp>
        <p:nvSpPr>
          <p:cNvPr id="90" name="Rechteck 89"/>
          <p:cNvSpPr/>
          <p:nvPr/>
        </p:nvSpPr>
        <p:spPr bwMode="gray">
          <a:xfrm>
            <a:off x="3117850" y="2216150"/>
            <a:ext cx="2716213" cy="3011488"/>
          </a:xfrm>
          <a:prstGeom prst="rect">
            <a:avLst/>
          </a:prstGeom>
          <a:solidFill>
            <a:schemeClr val="tx2">
              <a:lumMod val="20000"/>
              <a:lumOff val="80000"/>
            </a:schemeClr>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defRPr/>
            </a:pPr>
            <a:endParaRPr lang="de-DE" kern="0">
              <a:latin typeface="Arial" charset="0"/>
              <a:ea typeface="Arial Unicode MS" pitchFamily="34" charset="-128"/>
              <a:cs typeface="Arial Unicode MS" pitchFamily="34" charset="-128"/>
            </a:endParaRPr>
          </a:p>
        </p:txBody>
      </p:sp>
      <p:sp>
        <p:nvSpPr>
          <p:cNvPr id="33830" name="Rechteck 8"/>
          <p:cNvSpPr>
            <a:spLocks noChangeArrowheads="1"/>
          </p:cNvSpPr>
          <p:nvPr/>
        </p:nvSpPr>
        <p:spPr bwMode="gray">
          <a:xfrm>
            <a:off x="3192463" y="3087688"/>
            <a:ext cx="492125" cy="2081212"/>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100" b="1">
              <a:ea typeface="Arial Unicode MS" pitchFamily="34" charset="-128"/>
              <a:cs typeface="Arial Unicode MS" pitchFamily="34" charset="-128"/>
            </a:endParaRPr>
          </a:p>
        </p:txBody>
      </p:sp>
      <p:cxnSp>
        <p:nvCxnSpPr>
          <p:cNvPr id="11" name="Gerade Verbindung 10"/>
          <p:cNvCxnSpPr/>
          <p:nvPr/>
        </p:nvCxnSpPr>
        <p:spPr>
          <a:xfrm rot="10800000">
            <a:off x="3192463" y="3411538"/>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rot="10800000">
            <a:off x="3192463" y="3759200"/>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rot="10800000">
            <a:off x="3192463" y="4119563"/>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rot="10800000">
            <a:off x="3192463" y="4467225"/>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rot="10800000">
            <a:off x="3192463" y="4816475"/>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3303588" y="3114675"/>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21" name="Textfeld 20"/>
          <p:cNvSpPr txBox="1"/>
          <p:nvPr/>
        </p:nvSpPr>
        <p:spPr>
          <a:xfrm>
            <a:off x="3303588" y="3444875"/>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a:t>
            </a:r>
          </a:p>
        </p:txBody>
      </p:sp>
      <p:sp>
        <p:nvSpPr>
          <p:cNvPr id="22" name="Textfeld 21"/>
          <p:cNvSpPr txBox="1"/>
          <p:nvPr/>
        </p:nvSpPr>
        <p:spPr>
          <a:xfrm>
            <a:off x="3303588" y="3805238"/>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a:t>
            </a:r>
          </a:p>
        </p:txBody>
      </p:sp>
      <p:sp>
        <p:nvSpPr>
          <p:cNvPr id="23" name="Textfeld 22"/>
          <p:cNvSpPr txBox="1"/>
          <p:nvPr/>
        </p:nvSpPr>
        <p:spPr>
          <a:xfrm>
            <a:off x="3303588" y="4165600"/>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2</a:t>
            </a:r>
          </a:p>
        </p:txBody>
      </p:sp>
      <p:sp>
        <p:nvSpPr>
          <p:cNvPr id="24" name="Textfeld 23"/>
          <p:cNvSpPr txBox="1"/>
          <p:nvPr/>
        </p:nvSpPr>
        <p:spPr>
          <a:xfrm>
            <a:off x="3303588" y="4483100"/>
            <a:ext cx="269875"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2</a:t>
            </a:r>
          </a:p>
        </p:txBody>
      </p:sp>
      <p:sp>
        <p:nvSpPr>
          <p:cNvPr id="25" name="Textfeld 24"/>
          <p:cNvSpPr txBox="1"/>
          <p:nvPr/>
        </p:nvSpPr>
        <p:spPr>
          <a:xfrm>
            <a:off x="3303588" y="4856163"/>
            <a:ext cx="269875"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3</a:t>
            </a:r>
          </a:p>
        </p:txBody>
      </p:sp>
      <p:sp>
        <p:nvSpPr>
          <p:cNvPr id="27" name="Textfeld 26"/>
          <p:cNvSpPr txBox="1"/>
          <p:nvPr/>
        </p:nvSpPr>
        <p:spPr>
          <a:xfrm>
            <a:off x="3190875" y="2297113"/>
            <a:ext cx="935038" cy="750887"/>
          </a:xfrm>
          <a:prstGeom prst="rect">
            <a:avLst/>
          </a:prstGeom>
          <a:solidFill>
            <a:srgbClr val="FFC32D"/>
          </a:solidFill>
          <a:ln w="9525" algn="ctr">
            <a:solidFill>
              <a:schemeClr val="tx1"/>
            </a:solidFill>
            <a:miter lim="800000"/>
            <a:headEnd/>
            <a:tailEnd/>
          </a:ln>
        </p:spPr>
        <p:txBody>
          <a:bodyPr lIns="36000" tIns="36000" rIns="36000" bIns="36000" anchor="ctr"/>
          <a:lstStyle/>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0  INTEL</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1  Siemens</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2  SAP</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3  IBM</a:t>
            </a:r>
          </a:p>
        </p:txBody>
      </p:sp>
      <p:sp>
        <p:nvSpPr>
          <p:cNvPr id="33843" name="Rechteck 47"/>
          <p:cNvSpPr>
            <a:spLocks noChangeArrowheads="1"/>
          </p:cNvSpPr>
          <p:nvPr/>
        </p:nvSpPr>
        <p:spPr bwMode="gray">
          <a:xfrm>
            <a:off x="4237038" y="3086100"/>
            <a:ext cx="493712" cy="2079625"/>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200" b="1">
              <a:ea typeface="Arial Unicode MS" pitchFamily="34" charset="-128"/>
              <a:cs typeface="Arial Unicode MS" pitchFamily="34" charset="-128"/>
            </a:endParaRPr>
          </a:p>
        </p:txBody>
      </p:sp>
      <p:cxnSp>
        <p:nvCxnSpPr>
          <p:cNvPr id="49" name="Gerade Verbindung 48"/>
          <p:cNvCxnSpPr/>
          <p:nvPr/>
        </p:nvCxnSpPr>
        <p:spPr>
          <a:xfrm rot="10800000">
            <a:off x="4237038" y="3408363"/>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p:nvCxnSpPr>
        <p:spPr>
          <a:xfrm rot="10800000">
            <a:off x="4237038" y="3757613"/>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rot="10800000">
            <a:off x="4237038" y="4117975"/>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p:nvCxnSpPr>
        <p:spPr>
          <a:xfrm rot="10800000">
            <a:off x="4237038" y="4465638"/>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rot="10800000">
            <a:off x="4237038" y="4814888"/>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feld 53"/>
          <p:cNvSpPr txBox="1"/>
          <p:nvPr/>
        </p:nvSpPr>
        <p:spPr>
          <a:xfrm>
            <a:off x="4349750" y="3111500"/>
            <a:ext cx="268288"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a:t>
            </a:r>
          </a:p>
        </p:txBody>
      </p:sp>
      <p:sp>
        <p:nvSpPr>
          <p:cNvPr id="55" name="Textfeld 54"/>
          <p:cNvSpPr txBox="1"/>
          <p:nvPr/>
        </p:nvSpPr>
        <p:spPr>
          <a:xfrm>
            <a:off x="4349750" y="3443288"/>
            <a:ext cx="268288"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56" name="Textfeld 55"/>
          <p:cNvSpPr txBox="1"/>
          <p:nvPr/>
        </p:nvSpPr>
        <p:spPr>
          <a:xfrm>
            <a:off x="4349750" y="3802063"/>
            <a:ext cx="268288" cy="277812"/>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57" name="Textfeld 56"/>
          <p:cNvSpPr txBox="1"/>
          <p:nvPr/>
        </p:nvSpPr>
        <p:spPr>
          <a:xfrm>
            <a:off x="4349750" y="4162425"/>
            <a:ext cx="268288"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58" name="Textfeld 57"/>
          <p:cNvSpPr txBox="1"/>
          <p:nvPr/>
        </p:nvSpPr>
        <p:spPr>
          <a:xfrm>
            <a:off x="4349750" y="4481513"/>
            <a:ext cx="268288" cy="277812"/>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59" name="Textfeld 58"/>
          <p:cNvSpPr txBox="1"/>
          <p:nvPr/>
        </p:nvSpPr>
        <p:spPr>
          <a:xfrm>
            <a:off x="4349750" y="4852988"/>
            <a:ext cx="268288" cy="277812"/>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a:t>
            </a:r>
          </a:p>
        </p:txBody>
      </p:sp>
      <p:sp>
        <p:nvSpPr>
          <p:cNvPr id="60" name="Textfeld 59"/>
          <p:cNvSpPr txBox="1"/>
          <p:nvPr/>
        </p:nvSpPr>
        <p:spPr>
          <a:xfrm>
            <a:off x="4237038" y="2668588"/>
            <a:ext cx="904875" cy="379412"/>
          </a:xfrm>
          <a:prstGeom prst="rect">
            <a:avLst/>
          </a:prstGeom>
          <a:solidFill>
            <a:srgbClr val="FFC32D"/>
          </a:solidFill>
          <a:ln w="9525" algn="ctr">
            <a:solidFill>
              <a:schemeClr val="tx1"/>
            </a:solidFill>
            <a:miter lim="800000"/>
            <a:headEnd/>
            <a:tailEnd/>
          </a:ln>
        </p:spPr>
        <p:txBody>
          <a:bodyPr lIns="36000" tIns="36000" rIns="36000" bIns="36000" anchor="ctr"/>
          <a:lstStyle/>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0  Europe</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1  USA</a:t>
            </a:r>
          </a:p>
        </p:txBody>
      </p:sp>
      <p:sp>
        <p:nvSpPr>
          <p:cNvPr id="33856" name="Rechteck 73"/>
          <p:cNvSpPr>
            <a:spLocks noChangeArrowheads="1"/>
          </p:cNvSpPr>
          <p:nvPr/>
        </p:nvSpPr>
        <p:spPr bwMode="gray">
          <a:xfrm>
            <a:off x="5227638" y="3078163"/>
            <a:ext cx="493712" cy="2079625"/>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200" b="1">
              <a:ea typeface="Arial Unicode MS" pitchFamily="34" charset="-128"/>
              <a:cs typeface="Arial Unicode MS" pitchFamily="34" charset="-128"/>
            </a:endParaRPr>
          </a:p>
        </p:txBody>
      </p:sp>
      <p:cxnSp>
        <p:nvCxnSpPr>
          <p:cNvPr id="75" name="Gerade Verbindung 74"/>
          <p:cNvCxnSpPr/>
          <p:nvPr/>
        </p:nvCxnSpPr>
        <p:spPr>
          <a:xfrm rot="10800000">
            <a:off x="5227638" y="3400425"/>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p:nvCxnSpPr>
        <p:spPr>
          <a:xfrm rot="10800000">
            <a:off x="5227638" y="3749675"/>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p:nvCxnSpPr>
        <p:spPr>
          <a:xfrm rot="10800000">
            <a:off x="5227638" y="4110038"/>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p:nvCxnSpPr>
        <p:spPr>
          <a:xfrm rot="10800000">
            <a:off x="5227638" y="4457700"/>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p:nvCxnSpPr>
        <p:spPr>
          <a:xfrm rot="10800000">
            <a:off x="5227638" y="4806950"/>
            <a:ext cx="49371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p:nvSpPr>
        <p:spPr>
          <a:xfrm>
            <a:off x="5340350" y="3103563"/>
            <a:ext cx="268288" cy="277812"/>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81" name="Textfeld 80"/>
          <p:cNvSpPr txBox="1"/>
          <p:nvPr/>
        </p:nvSpPr>
        <p:spPr>
          <a:xfrm>
            <a:off x="5340350" y="3435350"/>
            <a:ext cx="268288"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a:t>
            </a:r>
          </a:p>
        </p:txBody>
      </p:sp>
      <p:sp>
        <p:nvSpPr>
          <p:cNvPr id="82" name="Textfeld 81"/>
          <p:cNvSpPr txBox="1"/>
          <p:nvPr/>
        </p:nvSpPr>
        <p:spPr>
          <a:xfrm>
            <a:off x="5340350" y="3794125"/>
            <a:ext cx="268288"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2</a:t>
            </a:r>
          </a:p>
        </p:txBody>
      </p:sp>
      <p:sp>
        <p:nvSpPr>
          <p:cNvPr id="83" name="Textfeld 82"/>
          <p:cNvSpPr txBox="1"/>
          <p:nvPr/>
        </p:nvSpPr>
        <p:spPr>
          <a:xfrm>
            <a:off x="5340350" y="4154488"/>
            <a:ext cx="268288" cy="277812"/>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84" name="Textfeld 83"/>
          <p:cNvSpPr txBox="1"/>
          <p:nvPr/>
        </p:nvSpPr>
        <p:spPr>
          <a:xfrm>
            <a:off x="5340350" y="4473575"/>
            <a:ext cx="268288"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85" name="Textfeld 84"/>
          <p:cNvSpPr txBox="1"/>
          <p:nvPr/>
        </p:nvSpPr>
        <p:spPr>
          <a:xfrm>
            <a:off x="5340350" y="4846638"/>
            <a:ext cx="268288"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0</a:t>
            </a:r>
          </a:p>
        </p:txBody>
      </p:sp>
      <p:sp>
        <p:nvSpPr>
          <p:cNvPr id="89" name="Textfeld 88"/>
          <p:cNvSpPr txBox="1"/>
          <p:nvPr/>
        </p:nvSpPr>
        <p:spPr>
          <a:xfrm>
            <a:off x="5230813" y="2406650"/>
            <a:ext cx="438150" cy="633413"/>
          </a:xfrm>
          <a:prstGeom prst="rect">
            <a:avLst/>
          </a:prstGeom>
          <a:solidFill>
            <a:srgbClr val="FFC32D"/>
          </a:solidFill>
          <a:ln w="9525" algn="ctr">
            <a:solidFill>
              <a:schemeClr val="tx1"/>
            </a:solidFill>
            <a:miter lim="800000"/>
            <a:headEnd/>
            <a:tailEnd/>
          </a:ln>
        </p:spPr>
        <p:txBody>
          <a:bodyPr lIns="36000" tIns="36000" rIns="36000" bIns="36000" anchor="ctr"/>
          <a:lstStyle/>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0  A</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1  B</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2  C</a:t>
            </a:r>
          </a:p>
        </p:txBody>
      </p:sp>
      <p:sp>
        <p:nvSpPr>
          <p:cNvPr id="33869" name="Rectangle 2"/>
          <p:cNvSpPr>
            <a:spLocks noChangeArrowheads="1"/>
          </p:cNvSpPr>
          <p:nvPr/>
        </p:nvSpPr>
        <p:spPr bwMode="gray">
          <a:xfrm>
            <a:off x="3068638" y="1558925"/>
            <a:ext cx="2871787" cy="569913"/>
          </a:xfrm>
          <a:prstGeom prst="rect">
            <a:avLst/>
          </a:prstGeom>
          <a:noFill/>
          <a:ln w="12700" algn="ctr">
            <a:noFill/>
            <a:miter lim="800000"/>
            <a:headEnd/>
            <a:tailEnd/>
          </a:ln>
        </p:spPr>
        <p:txBody>
          <a:bodyPr lIns="0" tIns="0" rIns="0" bIns="0"/>
          <a:lstStyle/>
          <a:p>
            <a:pPr marL="49213">
              <a:spcBef>
                <a:spcPct val="75000"/>
              </a:spcBef>
              <a:buClr>
                <a:schemeClr val="tx1"/>
              </a:buClr>
              <a:buSzPct val="80000"/>
              <a:buFont typeface="Wingdings" pitchFamily="2" charset="2"/>
              <a:buNone/>
            </a:pPr>
            <a:r>
              <a:rPr lang="en-US" sz="1800" dirty="0" smtClean="0">
                <a:solidFill>
                  <a:srgbClr val="5781AE"/>
                </a:solidFill>
                <a:latin typeface="Arial Black" pitchFamily="34" charset="0"/>
                <a:ea typeface="Arial Unicode MS" pitchFamily="34" charset="-128"/>
                <a:cs typeface="Arial Unicode MS" pitchFamily="34" charset="-128"/>
              </a:rPr>
              <a:t>HANA </a:t>
            </a:r>
            <a:r>
              <a:rPr lang="en-US" sz="1800" dirty="0">
                <a:solidFill>
                  <a:srgbClr val="5781AE"/>
                </a:solidFill>
                <a:latin typeface="Arial Black" pitchFamily="34" charset="0"/>
                <a:ea typeface="Arial Unicode MS" pitchFamily="34" charset="-128"/>
                <a:cs typeface="Arial Unicode MS" pitchFamily="34" charset="-128"/>
              </a:rPr>
              <a:t>Column Store:</a:t>
            </a:r>
            <a:br>
              <a:rPr lang="en-US" sz="1800" dirty="0">
                <a:solidFill>
                  <a:srgbClr val="5781AE"/>
                </a:solidFill>
                <a:latin typeface="Arial Black" pitchFamily="34" charset="0"/>
                <a:ea typeface="Arial Unicode MS" pitchFamily="34" charset="-128"/>
                <a:cs typeface="Arial Unicode MS" pitchFamily="34" charset="-128"/>
              </a:rPr>
            </a:br>
            <a:r>
              <a:rPr lang="en-US" sz="1400" dirty="0">
                <a:solidFill>
                  <a:srgbClr val="5781AE"/>
                </a:solidFill>
                <a:latin typeface="Arial Black" pitchFamily="34" charset="0"/>
                <a:ea typeface="Arial Unicode MS" pitchFamily="34" charset="-128"/>
                <a:cs typeface="Arial Unicode MS" pitchFamily="34" charset="-128"/>
              </a:rPr>
              <a:t>Dictionary compressed</a:t>
            </a:r>
            <a:r>
              <a:rPr lang="en-US" sz="1800" dirty="0">
                <a:solidFill>
                  <a:srgbClr val="5781AE"/>
                </a:solidFill>
                <a:latin typeface="Arial Black" pitchFamily="34" charset="0"/>
                <a:ea typeface="Arial Unicode MS" pitchFamily="34" charset="-128"/>
                <a:cs typeface="Arial Unicode MS" pitchFamily="34" charset="-128"/>
              </a:rPr>
              <a:t/>
            </a:r>
            <a:br>
              <a:rPr lang="en-US" sz="1800" dirty="0">
                <a:solidFill>
                  <a:srgbClr val="5781AE"/>
                </a:solidFill>
                <a:latin typeface="Arial Black" pitchFamily="34" charset="0"/>
                <a:ea typeface="Arial Unicode MS" pitchFamily="34" charset="-128"/>
                <a:cs typeface="Arial Unicode MS" pitchFamily="34" charset="-128"/>
              </a:rPr>
            </a:br>
            <a:r>
              <a:rPr lang="en-US" sz="1800" dirty="0">
                <a:solidFill>
                  <a:srgbClr val="5781AE"/>
                </a:solidFill>
                <a:latin typeface="Arial Black" pitchFamily="34" charset="0"/>
                <a:ea typeface="Arial Unicode MS" pitchFamily="34" charset="-128"/>
                <a:cs typeface="Arial Unicode MS" pitchFamily="34" charset="-128"/>
              </a:rPr>
              <a:t> </a:t>
            </a:r>
            <a:r>
              <a:rPr lang="en-US" dirty="0">
                <a:ea typeface="Arial Unicode MS" pitchFamily="34" charset="-128"/>
                <a:cs typeface="Arial Unicode MS" pitchFamily="34" charset="-128"/>
              </a:rPr>
              <a:t/>
            </a:r>
            <a:br>
              <a:rPr lang="en-US" dirty="0">
                <a:ea typeface="Arial Unicode MS" pitchFamily="34" charset="-128"/>
                <a:cs typeface="Arial Unicode MS" pitchFamily="34" charset="-128"/>
              </a:rPr>
            </a:br>
            <a:endParaRPr lang="en-US" sz="1400" dirty="0">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sz="1400" dirty="0">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r>
              <a:rPr lang="de-DE" sz="1400" dirty="0">
                <a:ea typeface="Arial Unicode MS" pitchFamily="34" charset="-128"/>
                <a:cs typeface="Arial Unicode MS" pitchFamily="34" charset="-128"/>
              </a:rPr>
              <a:t/>
            </a:r>
            <a:br>
              <a:rPr lang="de-DE" sz="1400" dirty="0">
                <a:ea typeface="Arial Unicode MS" pitchFamily="34" charset="-128"/>
                <a:cs typeface="Arial Unicode MS" pitchFamily="34" charset="-128"/>
              </a:rPr>
            </a:br>
            <a:endParaRPr lang="de-DE" sz="1400" dirty="0">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sz="1400" dirty="0">
              <a:ea typeface="Arial Unicode MS" pitchFamily="34" charset="-128"/>
              <a:cs typeface="Arial Unicode MS" pitchFamily="34" charset="-128"/>
            </a:endParaRPr>
          </a:p>
        </p:txBody>
      </p:sp>
      <p:sp>
        <p:nvSpPr>
          <p:cNvPr id="33870" name="Rectangle 4"/>
          <p:cNvSpPr>
            <a:spLocks noChangeArrowheads="1"/>
          </p:cNvSpPr>
          <p:nvPr/>
        </p:nvSpPr>
        <p:spPr bwMode="gray">
          <a:xfrm>
            <a:off x="141288" y="1550988"/>
            <a:ext cx="2618845" cy="400050"/>
          </a:xfrm>
          <a:prstGeom prst="rect">
            <a:avLst/>
          </a:prstGeom>
          <a:noFill/>
          <a:ln w="12700" algn="ctr">
            <a:noFill/>
            <a:miter lim="800000"/>
            <a:headEnd/>
            <a:tailEnd/>
          </a:ln>
        </p:spPr>
        <p:txBody>
          <a:bodyPr lIns="0" tIns="0" rIns="0" bIns="0"/>
          <a:lstStyle/>
          <a:p>
            <a:pPr marL="49213">
              <a:spcBef>
                <a:spcPct val="75000"/>
              </a:spcBef>
              <a:buClr>
                <a:schemeClr val="tx1"/>
              </a:buClr>
              <a:buSzPct val="80000"/>
              <a:buFont typeface="Wingdings" pitchFamily="2" charset="2"/>
              <a:buNone/>
            </a:pPr>
            <a:r>
              <a:rPr lang="en-US" sz="1800" dirty="0">
                <a:solidFill>
                  <a:srgbClr val="5781AE"/>
                </a:solidFill>
                <a:latin typeface="Arial Black" pitchFamily="34" charset="0"/>
                <a:ea typeface="Arial Unicode MS" pitchFamily="34" charset="-128"/>
                <a:cs typeface="Arial Unicode MS" pitchFamily="34" charset="-128"/>
              </a:rPr>
              <a:t>Classical </a:t>
            </a:r>
            <a:r>
              <a:rPr lang="en-US" sz="1800" dirty="0" smtClean="0">
                <a:solidFill>
                  <a:srgbClr val="5781AE"/>
                </a:solidFill>
                <a:latin typeface="Arial Black" pitchFamily="34" charset="0"/>
                <a:ea typeface="Arial Unicode MS" pitchFamily="34" charset="-128"/>
                <a:cs typeface="Arial Unicode MS" pitchFamily="34" charset="-128"/>
              </a:rPr>
              <a:t>Row Store</a:t>
            </a:r>
            <a:br>
              <a:rPr lang="en-US" sz="1800" dirty="0" smtClean="0">
                <a:solidFill>
                  <a:srgbClr val="5781AE"/>
                </a:solidFill>
                <a:latin typeface="Arial Black" pitchFamily="34" charset="0"/>
                <a:ea typeface="Arial Unicode MS" pitchFamily="34" charset="-128"/>
                <a:cs typeface="Arial Unicode MS" pitchFamily="34" charset="-128"/>
              </a:rPr>
            </a:br>
            <a:r>
              <a:rPr lang="en-US" sz="1400" dirty="0" smtClean="0">
                <a:solidFill>
                  <a:srgbClr val="5781AE"/>
                </a:solidFill>
                <a:latin typeface="Arial Black" pitchFamily="34" charset="0"/>
                <a:ea typeface="Arial Unicode MS" pitchFamily="34" charset="-128"/>
                <a:cs typeface="Arial Unicode MS" pitchFamily="34" charset="-128"/>
              </a:rPr>
              <a:t>Difficult to compress</a:t>
            </a:r>
            <a:r>
              <a:rPr lang="en-US" dirty="0">
                <a:solidFill>
                  <a:srgbClr val="5781AE"/>
                </a:solidFill>
                <a:latin typeface="Arial Black" pitchFamily="34" charset="0"/>
                <a:ea typeface="Arial Unicode MS" pitchFamily="34" charset="-128"/>
                <a:cs typeface="Arial Unicode MS" pitchFamily="34" charset="-128"/>
              </a:rPr>
              <a:t/>
            </a:r>
            <a:br>
              <a:rPr lang="en-US" dirty="0">
                <a:solidFill>
                  <a:srgbClr val="5781AE"/>
                </a:solidFill>
                <a:latin typeface="Arial Black" pitchFamily="34" charset="0"/>
                <a:ea typeface="Arial Unicode MS" pitchFamily="34" charset="-128"/>
                <a:cs typeface="Arial Unicode MS" pitchFamily="34" charset="-128"/>
              </a:rPr>
            </a:br>
            <a:r>
              <a:rPr lang="en-US" dirty="0">
                <a:ea typeface="Arial Unicode MS" pitchFamily="34" charset="-128"/>
                <a:cs typeface="Arial Unicode MS" pitchFamily="34" charset="-128"/>
              </a:rPr>
              <a:t/>
            </a:r>
            <a:br>
              <a:rPr lang="en-US" dirty="0">
                <a:ea typeface="Arial Unicode MS" pitchFamily="34" charset="-128"/>
                <a:cs typeface="Arial Unicode MS" pitchFamily="34" charset="-128"/>
              </a:rPr>
            </a:br>
            <a:r>
              <a:rPr lang="en-US" dirty="0">
                <a:ea typeface="Arial Unicode MS" pitchFamily="34" charset="-128"/>
                <a:cs typeface="Arial Unicode MS" pitchFamily="34" charset="-128"/>
              </a:rPr>
              <a:t/>
            </a:r>
            <a:br>
              <a:rPr lang="en-US" dirty="0">
                <a:ea typeface="Arial Unicode MS" pitchFamily="34" charset="-128"/>
                <a:cs typeface="Arial Unicode MS" pitchFamily="34" charset="-128"/>
              </a:rPr>
            </a:br>
            <a:endParaRPr lang="en-US" dirty="0">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de-DE" dirty="0">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dirty="0">
              <a:ea typeface="Arial Unicode MS" pitchFamily="34" charset="-128"/>
              <a:cs typeface="Arial Unicode MS" pitchFamily="34" charset="-128"/>
            </a:endParaRPr>
          </a:p>
        </p:txBody>
      </p:sp>
      <p:sp>
        <p:nvSpPr>
          <p:cNvPr id="135" name="Rechteck 134"/>
          <p:cNvSpPr/>
          <p:nvPr/>
        </p:nvSpPr>
        <p:spPr bwMode="gray">
          <a:xfrm>
            <a:off x="6242050" y="2230438"/>
            <a:ext cx="2690813" cy="2327275"/>
          </a:xfrm>
          <a:prstGeom prst="rect">
            <a:avLst/>
          </a:prstGeom>
          <a:solidFill>
            <a:schemeClr val="tx2">
              <a:lumMod val="20000"/>
              <a:lumOff val="80000"/>
            </a:schemeClr>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defRPr/>
            </a:pPr>
            <a:endParaRPr lang="de-DE" kern="0">
              <a:latin typeface="Arial" charset="0"/>
              <a:ea typeface="Arial Unicode MS" pitchFamily="34" charset="-128"/>
              <a:cs typeface="Arial Unicode MS" pitchFamily="34" charset="-128"/>
            </a:endParaRPr>
          </a:p>
        </p:txBody>
      </p:sp>
      <p:sp>
        <p:nvSpPr>
          <p:cNvPr id="33872" name="Rechteck 135"/>
          <p:cNvSpPr>
            <a:spLocks noChangeArrowheads="1"/>
          </p:cNvSpPr>
          <p:nvPr/>
        </p:nvSpPr>
        <p:spPr bwMode="gray">
          <a:xfrm>
            <a:off x="6315075" y="3101975"/>
            <a:ext cx="493713" cy="1374775"/>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100" b="1">
              <a:ea typeface="Arial Unicode MS" pitchFamily="34" charset="-128"/>
              <a:cs typeface="Arial Unicode MS" pitchFamily="34" charset="-128"/>
            </a:endParaRPr>
          </a:p>
        </p:txBody>
      </p:sp>
      <p:cxnSp>
        <p:nvCxnSpPr>
          <p:cNvPr id="137" name="Gerade Verbindung 136"/>
          <p:cNvCxnSpPr/>
          <p:nvPr/>
        </p:nvCxnSpPr>
        <p:spPr>
          <a:xfrm rot="10800000">
            <a:off x="6315075" y="3424238"/>
            <a:ext cx="49371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Gerade Verbindung 137"/>
          <p:cNvCxnSpPr/>
          <p:nvPr/>
        </p:nvCxnSpPr>
        <p:spPr>
          <a:xfrm rot="10800000">
            <a:off x="6315075" y="3771900"/>
            <a:ext cx="49371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Gerade Verbindung 138"/>
          <p:cNvCxnSpPr/>
          <p:nvPr/>
        </p:nvCxnSpPr>
        <p:spPr>
          <a:xfrm rot="10800000">
            <a:off x="6315075" y="4132263"/>
            <a:ext cx="49371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feld 141"/>
          <p:cNvSpPr txBox="1"/>
          <p:nvPr/>
        </p:nvSpPr>
        <p:spPr>
          <a:xfrm>
            <a:off x="6265863" y="3127375"/>
            <a:ext cx="623887"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 x „0“</a:t>
            </a:r>
          </a:p>
        </p:txBody>
      </p:sp>
      <p:sp>
        <p:nvSpPr>
          <p:cNvPr id="143" name="Textfeld 142"/>
          <p:cNvSpPr txBox="1"/>
          <p:nvPr/>
        </p:nvSpPr>
        <p:spPr>
          <a:xfrm>
            <a:off x="6265863" y="3457575"/>
            <a:ext cx="623887"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2 x „1“</a:t>
            </a:r>
          </a:p>
        </p:txBody>
      </p:sp>
      <p:sp>
        <p:nvSpPr>
          <p:cNvPr id="145" name="Textfeld 144"/>
          <p:cNvSpPr txBox="1"/>
          <p:nvPr/>
        </p:nvSpPr>
        <p:spPr>
          <a:xfrm>
            <a:off x="6265863" y="3797300"/>
            <a:ext cx="620712"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2 x „2“</a:t>
            </a:r>
          </a:p>
        </p:txBody>
      </p:sp>
      <p:sp>
        <p:nvSpPr>
          <p:cNvPr id="148" name="Textfeld 147"/>
          <p:cNvSpPr txBox="1"/>
          <p:nvPr/>
        </p:nvSpPr>
        <p:spPr>
          <a:xfrm>
            <a:off x="6315075" y="2309813"/>
            <a:ext cx="935038" cy="752475"/>
          </a:xfrm>
          <a:prstGeom prst="rect">
            <a:avLst/>
          </a:prstGeom>
          <a:solidFill>
            <a:srgbClr val="FFC32D"/>
          </a:solidFill>
          <a:ln w="9525" algn="ctr">
            <a:solidFill>
              <a:schemeClr val="tx1"/>
            </a:solidFill>
            <a:miter lim="800000"/>
            <a:headEnd/>
            <a:tailEnd/>
          </a:ln>
        </p:spPr>
        <p:txBody>
          <a:bodyPr lIns="36000" tIns="36000" rIns="36000" bIns="36000" anchor="ctr"/>
          <a:lstStyle/>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0  INTEL</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1  Siemens</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2  SAP</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3  IBM</a:t>
            </a:r>
          </a:p>
        </p:txBody>
      </p:sp>
      <p:sp>
        <p:nvSpPr>
          <p:cNvPr id="33880" name="Rechteck 148"/>
          <p:cNvSpPr>
            <a:spLocks noChangeArrowheads="1"/>
          </p:cNvSpPr>
          <p:nvPr/>
        </p:nvSpPr>
        <p:spPr bwMode="gray">
          <a:xfrm>
            <a:off x="7361238" y="3100388"/>
            <a:ext cx="492125" cy="1033462"/>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200" b="1">
              <a:ea typeface="Arial Unicode MS" pitchFamily="34" charset="-128"/>
              <a:cs typeface="Arial Unicode MS" pitchFamily="34" charset="-128"/>
            </a:endParaRPr>
          </a:p>
        </p:txBody>
      </p:sp>
      <p:cxnSp>
        <p:nvCxnSpPr>
          <p:cNvPr id="150" name="Gerade Verbindung 149"/>
          <p:cNvCxnSpPr/>
          <p:nvPr/>
        </p:nvCxnSpPr>
        <p:spPr>
          <a:xfrm rot="10800000">
            <a:off x="7361238" y="3422650"/>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150"/>
          <p:cNvCxnSpPr/>
          <p:nvPr/>
        </p:nvCxnSpPr>
        <p:spPr>
          <a:xfrm rot="10800000">
            <a:off x="7361238" y="3770313"/>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151"/>
          <p:cNvCxnSpPr/>
          <p:nvPr/>
        </p:nvCxnSpPr>
        <p:spPr>
          <a:xfrm rot="10800000">
            <a:off x="7361238" y="4130675"/>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feld 160"/>
          <p:cNvSpPr txBox="1"/>
          <p:nvPr/>
        </p:nvSpPr>
        <p:spPr>
          <a:xfrm>
            <a:off x="7359650" y="2682875"/>
            <a:ext cx="906463" cy="379413"/>
          </a:xfrm>
          <a:prstGeom prst="rect">
            <a:avLst/>
          </a:prstGeom>
          <a:solidFill>
            <a:srgbClr val="FFC32D"/>
          </a:solidFill>
          <a:ln w="9525" algn="ctr">
            <a:solidFill>
              <a:schemeClr val="tx1"/>
            </a:solidFill>
            <a:miter lim="800000"/>
            <a:headEnd/>
            <a:tailEnd/>
          </a:ln>
        </p:spPr>
        <p:txBody>
          <a:bodyPr lIns="36000" tIns="36000" rIns="36000" bIns="36000" anchor="ctr"/>
          <a:lstStyle/>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0  </a:t>
            </a:r>
            <a:r>
              <a:rPr lang="de-DE" sz="1200" kern="0" dirty="0" smtClean="0">
                <a:latin typeface="Arial" charset="0"/>
                <a:ea typeface="Arial Unicode MS" pitchFamily="34" charset="-128"/>
                <a:cs typeface="Arial Unicode MS" pitchFamily="34" charset="-128"/>
              </a:rPr>
              <a:t>Europe</a:t>
            </a:r>
            <a:endParaRPr lang="de-DE" sz="1200" kern="0" dirty="0">
              <a:latin typeface="Arial" charset="0"/>
              <a:ea typeface="Arial Unicode MS" pitchFamily="34" charset="-128"/>
              <a:cs typeface="Arial Unicode MS" pitchFamily="34" charset="-128"/>
            </a:endParaRP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1  USA</a:t>
            </a:r>
          </a:p>
        </p:txBody>
      </p:sp>
      <p:sp>
        <p:nvSpPr>
          <p:cNvPr id="33885" name="Rechteck 161"/>
          <p:cNvSpPr>
            <a:spLocks noChangeArrowheads="1"/>
          </p:cNvSpPr>
          <p:nvPr/>
        </p:nvSpPr>
        <p:spPr bwMode="gray">
          <a:xfrm>
            <a:off x="8351838" y="3092450"/>
            <a:ext cx="492125" cy="1376363"/>
          </a:xfrm>
          <a:prstGeom prst="rect">
            <a:avLst/>
          </a:prstGeom>
          <a:gradFill rotWithShape="1">
            <a:gsLst>
              <a:gs pos="0">
                <a:srgbClr val="DEDEDE"/>
              </a:gs>
              <a:gs pos="100000">
                <a:srgbClr val="FBFBFB"/>
              </a:gs>
            </a:gsLst>
            <a:path path="shape">
              <a:fillToRect l="50000" t="50000" r="50000" b="50000"/>
            </a:path>
          </a:gradFill>
          <a:ln w="9525" algn="ctr">
            <a:solidFill>
              <a:schemeClr val="tx1"/>
            </a:solidFill>
            <a:round/>
            <a:headEnd/>
            <a:tailEnd/>
          </a:ln>
        </p:spPr>
        <p:txBody>
          <a:bodyPr lIns="0" tIns="0" rIns="0" bIns="0"/>
          <a:lstStyle/>
          <a:p>
            <a:pPr marL="233363" indent="-233363" algn="ctr">
              <a:spcBef>
                <a:spcPct val="75000"/>
              </a:spcBef>
              <a:buClr>
                <a:srgbClr val="777777"/>
              </a:buClr>
              <a:buSzPct val="80000"/>
            </a:pPr>
            <a:endParaRPr lang="de-DE" sz="1200" b="1">
              <a:ea typeface="Arial Unicode MS" pitchFamily="34" charset="-128"/>
              <a:cs typeface="Arial Unicode MS" pitchFamily="34" charset="-128"/>
            </a:endParaRPr>
          </a:p>
        </p:txBody>
      </p:sp>
      <p:cxnSp>
        <p:nvCxnSpPr>
          <p:cNvPr id="163" name="Gerade Verbindung 162"/>
          <p:cNvCxnSpPr/>
          <p:nvPr/>
        </p:nvCxnSpPr>
        <p:spPr>
          <a:xfrm rot="10800000">
            <a:off x="8351838" y="3414713"/>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163"/>
          <p:cNvCxnSpPr/>
          <p:nvPr/>
        </p:nvCxnSpPr>
        <p:spPr>
          <a:xfrm rot="10800000">
            <a:off x="8351838" y="3762375"/>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164"/>
          <p:cNvCxnSpPr/>
          <p:nvPr/>
        </p:nvCxnSpPr>
        <p:spPr>
          <a:xfrm rot="10800000">
            <a:off x="8351838" y="4122738"/>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165"/>
          <p:cNvCxnSpPr/>
          <p:nvPr/>
        </p:nvCxnSpPr>
        <p:spPr>
          <a:xfrm rot="10800000">
            <a:off x="8351838" y="4471988"/>
            <a:ext cx="4921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Textfeld 173"/>
          <p:cNvSpPr txBox="1"/>
          <p:nvPr/>
        </p:nvSpPr>
        <p:spPr>
          <a:xfrm>
            <a:off x="8353425" y="2419350"/>
            <a:ext cx="439738" cy="635000"/>
          </a:xfrm>
          <a:prstGeom prst="rect">
            <a:avLst/>
          </a:prstGeom>
          <a:solidFill>
            <a:srgbClr val="FFC32D"/>
          </a:solidFill>
          <a:ln w="9525" algn="ctr">
            <a:solidFill>
              <a:schemeClr val="tx1"/>
            </a:solidFill>
            <a:miter lim="800000"/>
            <a:headEnd/>
            <a:tailEnd/>
          </a:ln>
        </p:spPr>
        <p:txBody>
          <a:bodyPr lIns="36000" tIns="36000" rIns="36000" bIns="36000" anchor="ctr"/>
          <a:lstStyle/>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0  A</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1  B</a:t>
            </a:r>
          </a:p>
          <a:p>
            <a:pPr marL="184150" indent="-184150">
              <a:spcBef>
                <a:spcPts val="0"/>
              </a:spcBef>
              <a:buClr>
                <a:srgbClr val="F0AB00"/>
              </a:buClr>
              <a:buSzPct val="80000"/>
              <a:defRPr/>
            </a:pPr>
            <a:r>
              <a:rPr lang="de-DE" sz="1200" kern="0" dirty="0">
                <a:latin typeface="Arial" charset="0"/>
                <a:ea typeface="Arial Unicode MS" pitchFamily="34" charset="-128"/>
                <a:cs typeface="Arial Unicode MS" pitchFamily="34" charset="-128"/>
              </a:rPr>
              <a:t>2  C</a:t>
            </a:r>
          </a:p>
        </p:txBody>
      </p:sp>
      <p:sp>
        <p:nvSpPr>
          <p:cNvPr id="33891" name="Rectangle 2"/>
          <p:cNvSpPr>
            <a:spLocks noChangeArrowheads="1"/>
          </p:cNvSpPr>
          <p:nvPr/>
        </p:nvSpPr>
        <p:spPr bwMode="gray">
          <a:xfrm>
            <a:off x="6192838" y="1571625"/>
            <a:ext cx="2951162" cy="565150"/>
          </a:xfrm>
          <a:prstGeom prst="rect">
            <a:avLst/>
          </a:prstGeom>
          <a:noFill/>
          <a:ln w="12700" algn="ctr">
            <a:noFill/>
            <a:miter lim="800000"/>
            <a:headEnd/>
            <a:tailEnd/>
          </a:ln>
        </p:spPr>
        <p:txBody>
          <a:bodyPr lIns="0" tIns="0" rIns="0" bIns="0"/>
          <a:lstStyle/>
          <a:p>
            <a:pPr marL="49213">
              <a:spcBef>
                <a:spcPct val="75000"/>
              </a:spcBef>
              <a:buClr>
                <a:schemeClr val="tx1"/>
              </a:buClr>
              <a:buSzPct val="80000"/>
              <a:buFont typeface="Wingdings" pitchFamily="2" charset="2"/>
              <a:buNone/>
            </a:pPr>
            <a:r>
              <a:rPr lang="en-US" sz="1800" dirty="0" smtClean="0">
                <a:solidFill>
                  <a:srgbClr val="5781AE"/>
                </a:solidFill>
                <a:latin typeface="Arial Black" pitchFamily="34" charset="0"/>
                <a:ea typeface="Arial Unicode MS" pitchFamily="34" charset="-128"/>
                <a:cs typeface="Arial Unicode MS" pitchFamily="34" charset="-128"/>
              </a:rPr>
              <a:t>HANA </a:t>
            </a:r>
            <a:r>
              <a:rPr lang="en-US" sz="1800" dirty="0">
                <a:solidFill>
                  <a:srgbClr val="5781AE"/>
                </a:solidFill>
                <a:latin typeface="Arial Black" pitchFamily="34" charset="0"/>
                <a:ea typeface="Arial Unicode MS" pitchFamily="34" charset="-128"/>
                <a:cs typeface="Arial Unicode MS" pitchFamily="34" charset="-128"/>
              </a:rPr>
              <a:t>Column Store:</a:t>
            </a:r>
            <a:br>
              <a:rPr lang="en-US" sz="1800" dirty="0">
                <a:solidFill>
                  <a:srgbClr val="5781AE"/>
                </a:solidFill>
                <a:latin typeface="Arial Black" pitchFamily="34" charset="0"/>
                <a:ea typeface="Arial Unicode MS" pitchFamily="34" charset="-128"/>
                <a:cs typeface="Arial Unicode MS" pitchFamily="34" charset="-128"/>
              </a:rPr>
            </a:br>
            <a:r>
              <a:rPr lang="en-US" sz="1400" dirty="0">
                <a:solidFill>
                  <a:srgbClr val="5781AE"/>
                </a:solidFill>
                <a:latin typeface="Arial Black" pitchFamily="34" charset="0"/>
                <a:ea typeface="Arial Unicode MS" pitchFamily="34" charset="-128"/>
                <a:cs typeface="Arial Unicode MS" pitchFamily="34" charset="-128"/>
              </a:rPr>
              <a:t>Run length compressed*</a:t>
            </a:r>
            <a:r>
              <a:rPr lang="en-US" sz="1800" dirty="0">
                <a:solidFill>
                  <a:srgbClr val="5781AE"/>
                </a:solidFill>
                <a:latin typeface="Arial Black" pitchFamily="34" charset="0"/>
                <a:ea typeface="Arial Unicode MS" pitchFamily="34" charset="-128"/>
                <a:cs typeface="Arial Unicode MS" pitchFamily="34" charset="-128"/>
              </a:rPr>
              <a:t> </a:t>
            </a:r>
            <a:r>
              <a:rPr lang="en-US" dirty="0">
                <a:ea typeface="Arial Unicode MS" pitchFamily="34" charset="-128"/>
                <a:cs typeface="Arial Unicode MS" pitchFamily="34" charset="-128"/>
              </a:rPr>
              <a:t/>
            </a:r>
            <a:br>
              <a:rPr lang="en-US" dirty="0">
                <a:ea typeface="Arial Unicode MS" pitchFamily="34" charset="-128"/>
                <a:cs typeface="Arial Unicode MS" pitchFamily="34" charset="-128"/>
              </a:rPr>
            </a:br>
            <a:endParaRPr lang="en-US" sz="1400" dirty="0">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sz="1400" dirty="0">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r>
              <a:rPr lang="de-DE" sz="1400" dirty="0">
                <a:ea typeface="Arial Unicode MS" pitchFamily="34" charset="-128"/>
                <a:cs typeface="Arial Unicode MS" pitchFamily="34" charset="-128"/>
              </a:rPr>
              <a:t/>
            </a:r>
            <a:br>
              <a:rPr lang="de-DE" sz="1400" dirty="0">
                <a:ea typeface="Arial Unicode MS" pitchFamily="34" charset="-128"/>
                <a:cs typeface="Arial Unicode MS" pitchFamily="34" charset="-128"/>
              </a:rPr>
            </a:br>
            <a:endParaRPr lang="de-DE" sz="1400" dirty="0">
              <a:ea typeface="Arial Unicode MS" pitchFamily="34" charset="-128"/>
              <a:cs typeface="Arial Unicode MS" pitchFamily="34" charset="-128"/>
            </a:endParaRPr>
          </a:p>
          <a:p>
            <a:pPr marL="49213">
              <a:spcBef>
                <a:spcPct val="75000"/>
              </a:spcBef>
              <a:buClr>
                <a:schemeClr val="tx1"/>
              </a:buClr>
              <a:buSzPct val="80000"/>
              <a:buFont typeface="Wingdings" pitchFamily="2" charset="2"/>
              <a:buNone/>
            </a:pPr>
            <a:endParaRPr lang="en-US" sz="1400" dirty="0">
              <a:ea typeface="Arial Unicode MS" pitchFamily="34" charset="-128"/>
              <a:cs typeface="Arial Unicode MS" pitchFamily="34" charset="-128"/>
            </a:endParaRPr>
          </a:p>
        </p:txBody>
      </p:sp>
      <p:sp>
        <p:nvSpPr>
          <p:cNvPr id="179" name="Textfeld 178"/>
          <p:cNvSpPr txBox="1"/>
          <p:nvPr/>
        </p:nvSpPr>
        <p:spPr>
          <a:xfrm>
            <a:off x="7304088" y="3133725"/>
            <a:ext cx="620712"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 x „1“</a:t>
            </a:r>
          </a:p>
        </p:txBody>
      </p:sp>
      <p:sp>
        <p:nvSpPr>
          <p:cNvPr id="180" name="Textfeld 179"/>
          <p:cNvSpPr txBox="1"/>
          <p:nvPr/>
        </p:nvSpPr>
        <p:spPr>
          <a:xfrm>
            <a:off x="7304088" y="3463925"/>
            <a:ext cx="620712"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4 x „0“</a:t>
            </a:r>
          </a:p>
        </p:txBody>
      </p:sp>
      <p:sp>
        <p:nvSpPr>
          <p:cNvPr id="181" name="Textfeld 180"/>
          <p:cNvSpPr txBox="1"/>
          <p:nvPr/>
        </p:nvSpPr>
        <p:spPr>
          <a:xfrm>
            <a:off x="7304088" y="3803650"/>
            <a:ext cx="620712"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 x „1“</a:t>
            </a:r>
          </a:p>
        </p:txBody>
      </p:sp>
      <p:sp>
        <p:nvSpPr>
          <p:cNvPr id="182" name="Textfeld 181"/>
          <p:cNvSpPr txBox="1"/>
          <p:nvPr/>
        </p:nvSpPr>
        <p:spPr>
          <a:xfrm>
            <a:off x="6265863" y="4170363"/>
            <a:ext cx="620712"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 x „3“</a:t>
            </a:r>
          </a:p>
        </p:txBody>
      </p:sp>
      <p:sp>
        <p:nvSpPr>
          <p:cNvPr id="183" name="Textfeld 182"/>
          <p:cNvSpPr txBox="1"/>
          <p:nvPr/>
        </p:nvSpPr>
        <p:spPr>
          <a:xfrm>
            <a:off x="8305800" y="3111500"/>
            <a:ext cx="623888"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 x „0“</a:t>
            </a:r>
          </a:p>
        </p:txBody>
      </p:sp>
      <p:sp>
        <p:nvSpPr>
          <p:cNvPr id="184" name="Textfeld 183"/>
          <p:cNvSpPr txBox="1"/>
          <p:nvPr/>
        </p:nvSpPr>
        <p:spPr>
          <a:xfrm>
            <a:off x="8305800" y="3441700"/>
            <a:ext cx="620713"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 x „1“</a:t>
            </a:r>
          </a:p>
        </p:txBody>
      </p:sp>
      <p:sp>
        <p:nvSpPr>
          <p:cNvPr id="185" name="Textfeld 184"/>
          <p:cNvSpPr txBox="1"/>
          <p:nvPr/>
        </p:nvSpPr>
        <p:spPr>
          <a:xfrm>
            <a:off x="8305800" y="3781425"/>
            <a:ext cx="620713" cy="277813"/>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1 x „2“</a:t>
            </a:r>
          </a:p>
        </p:txBody>
      </p:sp>
      <p:sp>
        <p:nvSpPr>
          <p:cNvPr id="186" name="Textfeld 185"/>
          <p:cNvSpPr txBox="1"/>
          <p:nvPr/>
        </p:nvSpPr>
        <p:spPr>
          <a:xfrm>
            <a:off x="8304213" y="4154488"/>
            <a:ext cx="620712" cy="276225"/>
          </a:xfrm>
          <a:prstGeom prst="rect">
            <a:avLst/>
          </a:prstGeom>
          <a:noFill/>
        </p:spPr>
        <p:txBody>
          <a:bodyPr wrap="none">
            <a:spAutoFit/>
          </a:bodyPr>
          <a:lstStyle/>
          <a:p>
            <a:pPr marL="157163" indent="-157163">
              <a:spcBef>
                <a:spcPct val="50000"/>
              </a:spcBef>
              <a:buClr>
                <a:srgbClr val="F0AB00"/>
              </a:buClr>
              <a:buSzPct val="80000"/>
              <a:defRPr/>
            </a:pPr>
            <a:r>
              <a:rPr lang="de-DE" sz="1200" kern="0" dirty="0">
                <a:latin typeface="Arial" charset="0"/>
                <a:ea typeface="Arial Unicode MS" pitchFamily="34" charset="-128"/>
                <a:cs typeface="Arial Unicode MS" pitchFamily="34" charset="-128"/>
              </a:rPr>
              <a:t>3 x „0“</a:t>
            </a:r>
          </a:p>
        </p:txBody>
      </p:sp>
      <p:sp>
        <p:nvSpPr>
          <p:cNvPr id="86" name="Text Placeholder 2"/>
          <p:cNvSpPr txBox="1">
            <a:spLocks/>
          </p:cNvSpPr>
          <p:nvPr/>
        </p:nvSpPr>
        <p:spPr>
          <a:xfrm>
            <a:off x="4241800" y="5456238"/>
            <a:ext cx="4711700" cy="1092200"/>
          </a:xfrm>
          <a:prstGeom prst="rect">
            <a:avLst/>
          </a:prstGeom>
        </p:spPr>
        <p:txBody>
          <a:bodyPr/>
          <a:lstStyle/>
          <a:p>
            <a:pPr>
              <a:spcBef>
                <a:spcPts val="1625"/>
              </a:spcBef>
              <a:buClr>
                <a:schemeClr val="accent1"/>
              </a:buClr>
              <a:buSzPct val="80000"/>
              <a:defRPr/>
            </a:pPr>
            <a:r>
              <a:rPr lang="en-US" sz="1400" dirty="0">
                <a:latin typeface="+mn-lt"/>
              </a:rPr>
              <a:t>* Note that there is a variety of compression methods </a:t>
            </a:r>
            <a:br>
              <a:rPr lang="en-US" sz="1400" dirty="0">
                <a:latin typeface="+mn-lt"/>
              </a:rPr>
            </a:br>
            <a:r>
              <a:rPr lang="en-US" sz="1400" dirty="0">
                <a:latin typeface="+mn-lt"/>
              </a:rPr>
              <a:t>  and algorithms like run-length </a:t>
            </a:r>
            <a:r>
              <a:rPr lang="en-US" sz="1400" dirty="0" smtClean="0">
                <a:latin typeface="+mn-lt"/>
              </a:rPr>
              <a:t>compression</a:t>
            </a:r>
            <a:endParaRPr lang="en-US" sz="1400" dirty="0">
              <a:latin typeface="+mn-lt"/>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8678115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SAP </a:t>
            </a:r>
            <a:r>
              <a:rPr lang="en-US" dirty="0" smtClean="0"/>
              <a:t>HANA </a:t>
            </a:r>
            <a:r>
              <a:rPr lang="en-US" dirty="0"/>
              <a:t>Technology</a:t>
            </a:r>
            <a:br>
              <a:rPr lang="en-US" dirty="0"/>
            </a:br>
            <a:r>
              <a:rPr lang="en-US" b="0" dirty="0"/>
              <a:t>Dictionary Compression</a:t>
            </a:r>
          </a:p>
        </p:txBody>
      </p:sp>
      <p:sp>
        <p:nvSpPr>
          <p:cNvPr id="9" name="Text Placeholder 5"/>
          <p:cNvSpPr>
            <a:spLocks noGrp="1"/>
          </p:cNvSpPr>
          <p:nvPr>
            <p:ph type="body" sz="quarter" idx="4294967295"/>
          </p:nvPr>
        </p:nvSpPr>
        <p:spPr>
          <a:xfrm>
            <a:off x="5318125" y="1354138"/>
            <a:ext cx="3825875" cy="4954587"/>
          </a:xfrm>
          <a:prstGeom prst="rect">
            <a:avLst/>
          </a:prstGeom>
        </p:spPr>
        <p:txBody>
          <a:bodyPr/>
          <a:lstStyle/>
          <a:p>
            <a:pPr>
              <a:buNone/>
            </a:pPr>
            <a:r>
              <a:rPr lang="en-US" sz="1400" dirty="0" smtClean="0">
                <a:solidFill>
                  <a:schemeClr val="accent1"/>
                </a:solidFill>
              </a:rPr>
              <a:t>Dictionary (Main Storage)</a:t>
            </a:r>
          </a:p>
          <a:p>
            <a:pPr lvl="1"/>
            <a:r>
              <a:rPr lang="en-US" sz="1200" dirty="0" smtClean="0"/>
              <a:t>Sorted array of values</a:t>
            </a:r>
          </a:p>
          <a:p>
            <a:pPr lvl="1"/>
            <a:r>
              <a:rPr lang="en-US" sz="1200" dirty="0" smtClean="0"/>
              <a:t>Implicit value ID = position in array </a:t>
            </a:r>
          </a:p>
          <a:p>
            <a:pPr lvl="1"/>
            <a:r>
              <a:rPr lang="en-US" sz="1200" dirty="0" smtClean="0"/>
              <a:t>Lookup by binary search: works like index </a:t>
            </a:r>
          </a:p>
          <a:p>
            <a:pPr lvl="1"/>
            <a:r>
              <a:rPr lang="en-US" sz="1200" dirty="0" smtClean="0"/>
              <a:t>For strings data: additional front-coding</a:t>
            </a:r>
          </a:p>
          <a:p>
            <a:pPr lvl="1"/>
            <a:r>
              <a:rPr lang="en-US" sz="1200" dirty="0" smtClean="0"/>
              <a:t>Column stored as value ID sequence</a:t>
            </a:r>
          </a:p>
          <a:p>
            <a:pPr lvl="2"/>
            <a:r>
              <a:rPr lang="en-US" sz="1200" dirty="0" smtClean="0"/>
              <a:t>Bit coded using log</a:t>
            </a:r>
            <a:r>
              <a:rPr lang="en-US" sz="1200" baseline="-25000" dirty="0" smtClean="0"/>
              <a:t>2</a:t>
            </a:r>
            <a:r>
              <a:rPr lang="en-US" sz="1200" dirty="0" smtClean="0"/>
              <a:t>(N</a:t>
            </a:r>
            <a:r>
              <a:rPr lang="en-US" sz="1200" baseline="-25000" dirty="0" smtClean="0"/>
              <a:t>DICT</a:t>
            </a:r>
            <a:r>
              <a:rPr lang="en-US" sz="1200" dirty="0" smtClean="0"/>
              <a:t>) bits</a:t>
            </a:r>
          </a:p>
          <a:p>
            <a:pPr lvl="1"/>
            <a:r>
              <a:rPr lang="en-US" sz="1200" dirty="0" smtClean="0"/>
              <a:t>Fast comparison ( =, &lt; , &gt; ) on integers</a:t>
            </a:r>
          </a:p>
          <a:p>
            <a:pPr lvl="1"/>
            <a:r>
              <a:rPr lang="en-US" sz="1200" dirty="0" smtClean="0"/>
              <a:t>Speeds up scan, join, region queries</a:t>
            </a:r>
          </a:p>
          <a:p>
            <a:pPr lvl="1"/>
            <a:endParaRPr lang="en-US" sz="1200" dirty="0" smtClean="0"/>
          </a:p>
          <a:p>
            <a:pPr lvl="1">
              <a:buNone/>
            </a:pPr>
            <a:r>
              <a:rPr lang="en-US" sz="1400" dirty="0" smtClean="0">
                <a:solidFill>
                  <a:schemeClr val="accent1"/>
                </a:solidFill>
              </a:rPr>
              <a:t>Dictionary (Delta)</a:t>
            </a:r>
          </a:p>
          <a:p>
            <a:pPr lvl="1"/>
            <a:r>
              <a:rPr lang="en-US" sz="1200" dirty="0" smtClean="0"/>
              <a:t>Unsorted array</a:t>
            </a:r>
          </a:p>
          <a:p>
            <a:pPr lvl="1"/>
            <a:r>
              <a:rPr lang="en-US" sz="1200" dirty="0" smtClean="0"/>
              <a:t>For lookup: search tree (CSB+ tree)</a:t>
            </a:r>
          </a:p>
          <a:p>
            <a:pPr lvl="1"/>
            <a:endParaRPr lang="en-US" sz="1200" dirty="0" smtClean="0"/>
          </a:p>
          <a:p>
            <a:pPr lvl="1">
              <a:buNone/>
            </a:pPr>
            <a:r>
              <a:rPr lang="en-US" sz="1400" dirty="0" smtClean="0">
                <a:solidFill>
                  <a:schemeClr val="accent1"/>
                </a:solidFill>
              </a:rPr>
              <a:t> Search</a:t>
            </a:r>
          </a:p>
          <a:p>
            <a:pPr lvl="1"/>
            <a:r>
              <a:rPr lang="en-US" sz="1200" dirty="0" smtClean="0"/>
              <a:t>Find Value in dictionary</a:t>
            </a:r>
          </a:p>
          <a:p>
            <a:pPr lvl="1"/>
            <a:r>
              <a:rPr lang="en-US" sz="1200" dirty="0" smtClean="0"/>
              <a:t>scan value ID sequence for occurrences</a:t>
            </a:r>
          </a:p>
          <a:p>
            <a:pPr lvl="1"/>
            <a:r>
              <a:rPr lang="en-US" sz="1200" dirty="0" smtClean="0"/>
              <a:t>Optional index: </a:t>
            </a:r>
          </a:p>
          <a:p>
            <a:pPr marL="266700" lvl="2" indent="-85725"/>
            <a:r>
              <a:rPr lang="en-US" sz="1200" dirty="0" smtClean="0"/>
              <a:t> For each value in dictionary list of rows with value</a:t>
            </a:r>
          </a:p>
          <a:p>
            <a:pPr lvl="1">
              <a:buNone/>
            </a:pPr>
            <a:endParaRPr lang="en-US" sz="1400" dirty="0" smtClean="0"/>
          </a:p>
          <a:p>
            <a:pPr lvl="1">
              <a:buNone/>
            </a:pPr>
            <a:endParaRPr lang="en-US" sz="1400" dirty="0" smtClean="0"/>
          </a:p>
          <a:p>
            <a:pPr lvl="1"/>
            <a:endParaRPr lang="en-US" sz="1400" dirty="0" smtClean="0"/>
          </a:p>
          <a:p>
            <a:pPr lvl="2"/>
            <a:endParaRPr lang="en-US" sz="1200" dirty="0" smtClean="0"/>
          </a:p>
          <a:p>
            <a:pPr lvl="2"/>
            <a:endParaRPr lang="en-US" sz="1200" dirty="0" smtClean="0"/>
          </a:p>
          <a:p>
            <a:pPr lvl="2">
              <a:buNone/>
            </a:pPr>
            <a:endParaRPr lang="en-US" sz="1200" dirty="0" smtClean="0"/>
          </a:p>
        </p:txBody>
      </p:sp>
      <p:pic>
        <p:nvPicPr>
          <p:cNvPr id="6" name="Picture 5" descr="20 C-Store - Illustration Dictionary Compression.emf"/>
          <p:cNvPicPr>
            <a:picLocks noChangeAspect="1"/>
          </p:cNvPicPr>
          <p:nvPr/>
        </p:nvPicPr>
        <p:blipFill>
          <a:blip r:embed="rId2" cstate="print"/>
          <a:stretch>
            <a:fillRect/>
          </a:stretch>
        </p:blipFill>
        <p:spPr>
          <a:xfrm>
            <a:off x="107504" y="1196752"/>
            <a:ext cx="4871473" cy="3096344"/>
          </a:xfrm>
          <a:prstGeom prst="rect">
            <a:avLst/>
          </a:prstGeom>
        </p:spPr>
      </p:pic>
      <p:pic>
        <p:nvPicPr>
          <p:cNvPr id="8" name="Picture 7" descr="22 C-Store - Illustration Dictionary Compression Front Coded.emf"/>
          <p:cNvPicPr>
            <a:picLocks noChangeAspect="1"/>
          </p:cNvPicPr>
          <p:nvPr/>
        </p:nvPicPr>
        <p:blipFill>
          <a:blip r:embed="rId3" cstate="print"/>
          <a:stretch>
            <a:fillRect/>
          </a:stretch>
        </p:blipFill>
        <p:spPr>
          <a:xfrm>
            <a:off x="107504" y="4437112"/>
            <a:ext cx="4154041" cy="2300808"/>
          </a:xfrm>
          <a:prstGeom prst="rect">
            <a:avLst/>
          </a:prstGeom>
        </p:spPr>
      </p:pic>
    </p:spTree>
    <p:extLst>
      <p:ext uri="{BB962C8B-B14F-4D97-AF65-F5344CB8AC3E}">
        <p14:creationId xmlns:p14="http://schemas.microsoft.com/office/powerpoint/2010/main" val="42452760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a:t>
            </a:r>
            <a:r>
              <a:rPr lang="en-US" dirty="0" smtClean="0"/>
              <a:t>HANA </a:t>
            </a:r>
            <a:r>
              <a:rPr lang="en-US" dirty="0"/>
              <a:t>Technology</a:t>
            </a:r>
            <a:r>
              <a:rPr lang="en-US" dirty="0" smtClean="0"/>
              <a:t/>
            </a:r>
            <a:br>
              <a:rPr lang="en-US" dirty="0" smtClean="0"/>
            </a:br>
            <a:r>
              <a:rPr lang="en-US" b="0" dirty="0" smtClean="0">
                <a:latin typeface="+mn-lt"/>
              </a:rPr>
              <a:t>Compression of Value ID Sequence</a:t>
            </a:r>
            <a:endParaRPr lang="en-US" b="0" dirty="0">
              <a:latin typeface="+mn-lt"/>
            </a:endParaRPr>
          </a:p>
        </p:txBody>
      </p:sp>
      <p:pic>
        <p:nvPicPr>
          <p:cNvPr id="10" name="Picture 9" descr="21 CStore -  Illustration Compression Value vector v6 v6.emf"/>
          <p:cNvPicPr>
            <a:picLocks noChangeAspect="1"/>
          </p:cNvPicPr>
          <p:nvPr/>
        </p:nvPicPr>
        <p:blipFill>
          <a:blip r:embed="rId2" cstate="print"/>
          <a:stretch>
            <a:fillRect/>
          </a:stretch>
        </p:blipFill>
        <p:spPr>
          <a:xfrm>
            <a:off x="1763688" y="1126534"/>
            <a:ext cx="6020862" cy="5347722"/>
          </a:xfrm>
          <a:prstGeom prst="rect">
            <a:avLst/>
          </a:prstGeom>
        </p:spPr>
      </p:pic>
    </p:spTree>
    <p:extLst>
      <p:ext uri="{BB962C8B-B14F-4D97-AF65-F5344CB8AC3E}">
        <p14:creationId xmlns:p14="http://schemas.microsoft.com/office/powerpoint/2010/main" val="369506617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Title 1"/>
          <p:cNvSpPr>
            <a:spLocks noGrp="1"/>
          </p:cNvSpPr>
          <p:nvPr>
            <p:ph type="title"/>
          </p:nvPr>
        </p:nvSpPr>
        <p:spPr/>
        <p:txBody>
          <a:bodyPr/>
          <a:lstStyle/>
          <a:p>
            <a:pPr>
              <a:defRPr/>
            </a:pPr>
            <a:r>
              <a:rPr lang="en-US" dirty="0"/>
              <a:t>SAP </a:t>
            </a:r>
            <a:r>
              <a:rPr lang="en-US" dirty="0" smtClean="0"/>
              <a:t>HANA </a:t>
            </a:r>
            <a:r>
              <a:rPr lang="en-US" dirty="0"/>
              <a:t>Technology</a:t>
            </a:r>
            <a:br>
              <a:rPr lang="en-US" dirty="0"/>
            </a:br>
            <a:r>
              <a:rPr lang="en-US" b="0" dirty="0"/>
              <a:t>Dictionary Compression</a:t>
            </a:r>
          </a:p>
        </p:txBody>
      </p:sp>
      <p:pic>
        <p:nvPicPr>
          <p:cNvPr id="32771" name="Picture 2" descr="C-Store - Illustration Dictionary Compression"/>
          <p:cNvPicPr>
            <a:picLocks noChangeAspect="1" noChangeArrowheads="1"/>
          </p:cNvPicPr>
          <p:nvPr/>
        </p:nvPicPr>
        <p:blipFill>
          <a:blip r:embed="rId3" cstate="print"/>
          <a:srcRect/>
          <a:stretch>
            <a:fillRect/>
          </a:stretch>
        </p:blipFill>
        <p:spPr bwMode="auto">
          <a:xfrm>
            <a:off x="957263" y="1423988"/>
            <a:ext cx="7073900" cy="4486275"/>
          </a:xfrm>
          <a:prstGeom prst="rect">
            <a:avLst/>
          </a:prstGeom>
          <a:noFill/>
          <a:ln w="9525">
            <a:noFill/>
            <a:miter lim="800000"/>
            <a:headEnd/>
            <a:tailEnd/>
          </a:ln>
        </p:spPr>
      </p:pic>
      <p:sp>
        <p:nvSpPr>
          <p:cNvPr id="6" name="Textfeld 5"/>
          <p:cNvSpPr txBox="1"/>
          <p:nvPr/>
        </p:nvSpPr>
        <p:spPr>
          <a:xfrm>
            <a:off x="6854825" y="6337300"/>
            <a:ext cx="1810111" cy="276999"/>
          </a:xfrm>
          <a:prstGeom prst="rect">
            <a:avLst/>
          </a:prstGeom>
          <a:noFill/>
        </p:spPr>
        <p:txBody>
          <a:bodyPr wrap="none">
            <a:spAutoFit/>
          </a:bodyPr>
          <a:lstStyle/>
          <a:p>
            <a:pPr marL="157163" indent="-157163">
              <a:spcBef>
                <a:spcPct val="50000"/>
              </a:spcBef>
              <a:buClr>
                <a:srgbClr val="F0AB00"/>
              </a:buClr>
              <a:buSzPct val="80000"/>
              <a:defRPr/>
            </a:pPr>
            <a:r>
              <a:rPr lang="de-DE" sz="1200" b="1" i="1" kern="0" dirty="0" smtClean="0">
                <a:solidFill>
                  <a:srgbClr val="00B0F0"/>
                </a:solidFill>
                <a:ea typeface="Arial Unicode MS" pitchFamily="34" charset="-128"/>
                <a:cs typeface="Arial Unicode MS" pitchFamily="34" charset="-128"/>
              </a:rPr>
              <a:t>HANA </a:t>
            </a:r>
            <a:r>
              <a:rPr lang="de-DE" sz="1200" b="1" i="1" kern="0" dirty="0" err="1">
                <a:solidFill>
                  <a:srgbClr val="00B0F0"/>
                </a:solidFill>
                <a:ea typeface="Arial Unicode MS" pitchFamily="34" charset="-128"/>
                <a:cs typeface="Arial Unicode MS" pitchFamily="34" charset="-128"/>
              </a:rPr>
              <a:t>Bluebook</a:t>
            </a:r>
            <a:r>
              <a:rPr lang="de-DE" sz="1200" b="1" i="1" kern="0" dirty="0">
                <a:solidFill>
                  <a:srgbClr val="00B0F0"/>
                </a:solidFill>
                <a:ea typeface="Arial Unicode MS" pitchFamily="34" charset="-128"/>
                <a:cs typeface="Arial Unicode MS" pitchFamily="34" charset="-128"/>
              </a:rPr>
              <a:t>, p.53 </a:t>
            </a:r>
            <a:endParaRPr lang="de-DE" sz="1200" b="1" kern="0" dirty="0">
              <a:solidFill>
                <a:srgbClr val="00B0F0"/>
              </a:solidFill>
              <a:ea typeface="Arial Unicode MS" pitchFamily="34" charset="-128"/>
              <a:cs typeface="Arial Unicode MS" pitchFamily="34" charset="-128"/>
            </a:endParaRPr>
          </a:p>
        </p:txBody>
      </p:sp>
    </p:spTree>
    <p:extLst>
      <p:ext uri="{BB962C8B-B14F-4D97-AF65-F5344CB8AC3E}">
        <p14:creationId xmlns:p14="http://schemas.microsoft.com/office/powerpoint/2010/main" val="102386990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divider1.jpg"/>
          <p:cNvPicPr>
            <a:picLocks noGrp="1" noChangeAspect="1"/>
          </p:cNvPicPr>
          <p:nvPr>
            <p:ph type="pic" sz="quarter" idx="11"/>
          </p:nvPr>
        </p:nvPicPr>
        <p:blipFill>
          <a:blip r:embed="rId3" cstate="print"/>
          <a:srcRect l="37" r="37"/>
          <a:stretch>
            <a:fillRect/>
          </a:stretch>
        </p:blipFill>
        <p:spPr/>
      </p:pic>
      <p:sp>
        <p:nvSpPr>
          <p:cNvPr id="3" name="Title 2"/>
          <p:cNvSpPr>
            <a:spLocks noGrp="1"/>
          </p:cNvSpPr>
          <p:nvPr>
            <p:ph type="ctrTitle"/>
          </p:nvPr>
        </p:nvSpPr>
        <p:spPr/>
        <p:txBody>
          <a:bodyPr/>
          <a:lstStyle/>
          <a:p>
            <a:r>
              <a:rPr lang="en-US" dirty="0" smtClean="0"/>
              <a:t>Snapshot Isolation</a:t>
            </a:r>
            <a:endParaRPr lang="en-US" dirty="0"/>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49395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Initial Design – set oriented, optimized for OLAP</a:t>
            </a:r>
            <a:endParaRPr lang="en-US" dirty="0"/>
          </a:p>
        </p:txBody>
      </p:sp>
      <p:cxnSp>
        <p:nvCxnSpPr>
          <p:cNvPr id="7" name="Straight Arrow Connector 6"/>
          <p:cNvCxnSpPr>
            <a:stCxn id="8" idx="3"/>
          </p:cNvCxnSpPr>
          <p:nvPr/>
        </p:nvCxnSpPr>
        <p:spPr>
          <a:xfrm>
            <a:off x="1056803" y="5867395"/>
            <a:ext cx="7727976"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0786" y="5728895"/>
            <a:ext cx="43601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time</a:t>
            </a:r>
          </a:p>
        </p:txBody>
      </p:sp>
      <p:cxnSp>
        <p:nvCxnSpPr>
          <p:cNvPr id="12" name="Straight Connector 11"/>
          <p:cNvCxnSpPr>
            <a:endCxn id="13" idx="0"/>
          </p:cNvCxnSpPr>
          <p:nvPr/>
        </p:nvCxnSpPr>
        <p:spPr>
          <a:xfrm>
            <a:off x="1556639" y="1349823"/>
            <a:ext cx="0" cy="4612527"/>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3378" y="5962350"/>
            <a:ext cx="134652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o</a:t>
            </a:r>
            <a:r>
              <a:rPr lang="en-US" sz="1800" kern="0" dirty="0" smtClean="0">
                <a:ea typeface="Arial Unicode MS" pitchFamily="34" charset="-128"/>
                <a:cs typeface="Arial Unicode MS" pitchFamily="34" charset="-128"/>
              </a:rPr>
              <a:t>ldest reader</a:t>
            </a:r>
          </a:p>
        </p:txBody>
      </p:sp>
      <p:sp>
        <p:nvSpPr>
          <p:cNvPr id="16" name="Rectangle 15"/>
          <p:cNvSpPr/>
          <p:nvPr/>
        </p:nvSpPr>
        <p:spPr bwMode="gray">
          <a:xfrm>
            <a:off x="1241421" y="3211286"/>
            <a:ext cx="238604" cy="2517609"/>
          </a:xfrm>
          <a:prstGeom prst="rect">
            <a:avLst/>
          </a:prstGeom>
          <a:solidFill>
            <a:schemeClr val="accent1"/>
          </a:solidFill>
          <a:ln w="6350" algn="ctr">
            <a:noFill/>
            <a:miter lim="800000"/>
            <a:headEnd/>
            <a:tailEnd/>
          </a:ln>
        </p:spPr>
        <p:txBody>
          <a:bodyPr vert="vert270"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111011……………111101</a:t>
            </a:r>
          </a:p>
        </p:txBody>
      </p:sp>
      <p:cxnSp>
        <p:nvCxnSpPr>
          <p:cNvPr id="17" name="Straight Connector 16"/>
          <p:cNvCxnSpPr>
            <a:endCxn id="18" idx="0"/>
          </p:cNvCxnSpPr>
          <p:nvPr/>
        </p:nvCxnSpPr>
        <p:spPr>
          <a:xfrm>
            <a:off x="2903286" y="1349823"/>
            <a:ext cx="0" cy="4612527"/>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45441" y="5962350"/>
            <a:ext cx="111569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smtClean="0">
                <a:solidFill>
                  <a:srgbClr val="FF0000"/>
                </a:solidFill>
                <a:ea typeface="Arial Unicode MS" pitchFamily="34" charset="-128"/>
                <a:cs typeface="Arial Unicode MS" pitchFamily="34" charset="-128"/>
              </a:rPr>
              <a:t>tx</a:t>
            </a:r>
            <a:r>
              <a:rPr lang="en-US" sz="1800" kern="0" dirty="0" smtClean="0">
                <a:solidFill>
                  <a:srgbClr val="FF0000"/>
                </a:solidFill>
                <a:ea typeface="Arial Unicode MS" pitchFamily="34" charset="-128"/>
                <a:cs typeface="Arial Unicode MS" pitchFamily="34" charset="-128"/>
              </a:rPr>
              <a:t>1 commit</a:t>
            </a:r>
          </a:p>
        </p:txBody>
      </p:sp>
      <p:sp>
        <p:nvSpPr>
          <p:cNvPr id="20" name="Rectangle 19"/>
          <p:cNvSpPr/>
          <p:nvPr/>
        </p:nvSpPr>
        <p:spPr bwMode="gray">
          <a:xfrm>
            <a:off x="2308027" y="2503720"/>
            <a:ext cx="231531" cy="827314"/>
          </a:xfrm>
          <a:prstGeom prst="rect">
            <a:avLst/>
          </a:prstGeom>
          <a:solidFill>
            <a:srgbClr val="92D050"/>
          </a:solidFill>
          <a:ln w="6350" algn="ctr">
            <a:noFill/>
            <a:miter lim="800000"/>
            <a:headEnd/>
            <a:tailEnd/>
          </a:ln>
        </p:spPr>
        <p:txBody>
          <a:bodyPr vert="vert270"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11111</a:t>
            </a:r>
          </a:p>
        </p:txBody>
      </p:sp>
      <p:sp>
        <p:nvSpPr>
          <p:cNvPr id="21" name="Rectangle 20"/>
          <p:cNvSpPr/>
          <p:nvPr/>
        </p:nvSpPr>
        <p:spPr bwMode="gray">
          <a:xfrm>
            <a:off x="2591225" y="2492835"/>
            <a:ext cx="232406" cy="3236060"/>
          </a:xfrm>
          <a:prstGeom prst="rect">
            <a:avLst/>
          </a:prstGeom>
          <a:solidFill>
            <a:srgbClr val="FF0000"/>
          </a:solidFill>
          <a:ln w="6350" algn="ctr">
            <a:noFill/>
            <a:miter lim="800000"/>
            <a:headEnd/>
            <a:tailEnd/>
          </a:ln>
        </p:spPr>
        <p:txBody>
          <a:bodyPr vert="vert270"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100010……………01000000010</a:t>
            </a:r>
          </a:p>
        </p:txBody>
      </p:sp>
      <p:sp>
        <p:nvSpPr>
          <p:cNvPr id="22" name="TextBox 21"/>
          <p:cNvSpPr txBox="1"/>
          <p:nvPr/>
        </p:nvSpPr>
        <p:spPr>
          <a:xfrm rot="16200000">
            <a:off x="-357118" y="4128694"/>
            <a:ext cx="293670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base list of rows visible to all</a:t>
            </a:r>
          </a:p>
        </p:txBody>
      </p:sp>
      <p:cxnSp>
        <p:nvCxnSpPr>
          <p:cNvPr id="23" name="Straight Connector 22"/>
          <p:cNvCxnSpPr>
            <a:endCxn id="24" idx="0"/>
          </p:cNvCxnSpPr>
          <p:nvPr/>
        </p:nvCxnSpPr>
        <p:spPr>
          <a:xfrm>
            <a:off x="6871321" y="1349823"/>
            <a:ext cx="0" cy="4612527"/>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26300" y="5962350"/>
            <a:ext cx="109004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smtClean="0">
                <a:solidFill>
                  <a:srgbClr val="0070C0"/>
                </a:solidFill>
                <a:ea typeface="Arial Unicode MS" pitchFamily="34" charset="-128"/>
                <a:cs typeface="Arial Unicode MS" pitchFamily="34" charset="-128"/>
              </a:rPr>
              <a:t>tx2</a:t>
            </a:r>
            <a:r>
              <a:rPr lang="en-US" sz="1800" kern="0" dirty="0" smtClean="0">
                <a:solidFill>
                  <a:srgbClr val="0070C0"/>
                </a:solidFill>
                <a:ea typeface="Arial Unicode MS" pitchFamily="34" charset="-128"/>
                <a:cs typeface="Arial Unicode MS" pitchFamily="34" charset="-128"/>
              </a:rPr>
              <a:t> access</a:t>
            </a:r>
          </a:p>
        </p:txBody>
      </p:sp>
      <p:sp>
        <p:nvSpPr>
          <p:cNvPr id="25" name="TextBox 24"/>
          <p:cNvSpPr txBox="1"/>
          <p:nvPr/>
        </p:nvSpPr>
        <p:spPr>
          <a:xfrm rot="16200000">
            <a:off x="1759159" y="2764705"/>
            <a:ext cx="82073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inserted</a:t>
            </a:r>
          </a:p>
        </p:txBody>
      </p:sp>
      <p:sp>
        <p:nvSpPr>
          <p:cNvPr id="26" name="TextBox 25"/>
          <p:cNvSpPr txBox="1"/>
          <p:nvPr/>
        </p:nvSpPr>
        <p:spPr>
          <a:xfrm rot="16200000">
            <a:off x="2045483" y="5212087"/>
            <a:ext cx="75661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deleted</a:t>
            </a:r>
          </a:p>
        </p:txBody>
      </p:sp>
      <p:sp>
        <p:nvSpPr>
          <p:cNvPr id="28" name="Rectangle 27"/>
          <p:cNvSpPr/>
          <p:nvPr/>
        </p:nvSpPr>
        <p:spPr bwMode="gray">
          <a:xfrm>
            <a:off x="6551751" y="2390230"/>
            <a:ext cx="238605" cy="3349547"/>
          </a:xfrm>
          <a:prstGeom prst="rect">
            <a:avLst/>
          </a:prstGeom>
          <a:solidFill>
            <a:schemeClr val="accent1"/>
          </a:solidFill>
          <a:ln w="6350" algn="ctr">
            <a:noFill/>
            <a:miter lim="800000"/>
            <a:headEnd/>
            <a:tailEnd/>
          </a:ln>
        </p:spPr>
        <p:txBody>
          <a:bodyPr vert="vert270"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b="1" u="none" strike="noStrike" kern="0" cap="none" spc="0" normalizeH="0" baseline="0" noProof="0" dirty="0" smtClean="0">
                <a:ln>
                  <a:noFill/>
                </a:ln>
                <a:solidFill>
                  <a:srgbClr val="C00000"/>
                </a:solidFill>
                <a:effectLst/>
                <a:uLnTx/>
                <a:uFillTx/>
                <a:latin typeface="Courier New" panose="02070309020205020404" pitchFamily="49" charset="0"/>
                <a:ea typeface="Arial Unicode MS" pitchFamily="34" charset="-128"/>
                <a:cs typeface="Courier New" panose="02070309020205020404" pitchFamily="49" charset="0"/>
              </a:rPr>
              <a:t>0</a:t>
            </a: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110</a:t>
            </a:r>
            <a:r>
              <a:rPr kumimoji="0" lang="en-US" b="1" i="0" u="none" strike="noStrike" kern="0" cap="none" spc="0" normalizeH="0" baseline="0" noProof="0" dirty="0" smtClean="0">
                <a:ln>
                  <a:noFill/>
                </a:ln>
                <a:solidFill>
                  <a:srgbClr val="C00000"/>
                </a:solidFill>
                <a:effectLst/>
                <a:uLnTx/>
                <a:uFillTx/>
                <a:latin typeface="Courier New" panose="02070309020205020404" pitchFamily="49" charset="0"/>
                <a:ea typeface="Arial Unicode MS" pitchFamily="34" charset="-128"/>
                <a:cs typeface="Courier New" panose="02070309020205020404" pitchFamily="49" charset="0"/>
              </a:rPr>
              <a:t>0</a:t>
            </a:r>
            <a:r>
              <a:rPr lang="en-US" b="1" kern="0" dirty="0">
                <a:latin typeface="Courier New" panose="02070309020205020404" pitchFamily="49" charset="0"/>
                <a:ea typeface="Arial Unicode MS" pitchFamily="34" charset="-128"/>
                <a:cs typeface="Courier New" panose="02070309020205020404" pitchFamily="49" charset="0"/>
              </a:rPr>
              <a:t>1</a:t>
            </a: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……………1</a:t>
            </a:r>
            <a:r>
              <a:rPr kumimoji="0" lang="en-US" b="1" i="0" u="none" strike="noStrike" kern="0" cap="none" spc="0" normalizeH="0" baseline="0" noProof="0" dirty="0" smtClean="0">
                <a:ln>
                  <a:noFill/>
                </a:ln>
                <a:solidFill>
                  <a:srgbClr val="C00000"/>
                </a:solidFill>
                <a:effectLst/>
                <a:uLnTx/>
                <a:uFillTx/>
                <a:latin typeface="Courier New" panose="02070309020205020404" pitchFamily="49" charset="0"/>
                <a:ea typeface="Arial Unicode MS" pitchFamily="34" charset="-128"/>
                <a:cs typeface="Courier New" panose="02070309020205020404" pitchFamily="49" charset="0"/>
              </a:rPr>
              <a:t>0</a:t>
            </a: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11011</a:t>
            </a:r>
            <a:r>
              <a:rPr kumimoji="0" lang="en-US" b="1" i="0" u="none" strike="noStrike" kern="0" cap="none" spc="0" normalizeH="0" baseline="0" noProof="0" dirty="0" smtClean="0">
                <a:ln>
                  <a:noFill/>
                </a:ln>
                <a:solidFill>
                  <a:srgbClr val="008000"/>
                </a:solidFill>
                <a:effectLst/>
                <a:uLnTx/>
                <a:uFillTx/>
                <a:latin typeface="Courier New" panose="02070309020205020404" pitchFamily="49" charset="0"/>
                <a:ea typeface="Arial Unicode MS" pitchFamily="34" charset="-128"/>
                <a:cs typeface="Courier New" panose="02070309020205020404" pitchFamily="49" charset="0"/>
              </a:rPr>
              <a:t>11</a:t>
            </a:r>
            <a:r>
              <a:rPr kumimoji="0" lang="en-US" b="1" i="0" u="none" strike="noStrike" kern="0" cap="none" spc="0" normalizeH="0" baseline="0" noProof="0" dirty="0" smtClean="0">
                <a:ln>
                  <a:noFill/>
                </a:ln>
                <a:solidFill>
                  <a:srgbClr val="C00000"/>
                </a:solidFill>
                <a:effectLst/>
                <a:uLnTx/>
                <a:uFillTx/>
                <a:latin typeface="Courier New" panose="02070309020205020404" pitchFamily="49" charset="0"/>
                <a:ea typeface="Arial Unicode MS" pitchFamily="34" charset="-128"/>
                <a:cs typeface="Courier New" panose="02070309020205020404" pitchFamily="49" charset="0"/>
              </a:rPr>
              <a:t>0</a:t>
            </a:r>
            <a:r>
              <a:rPr kumimoji="0" lang="en-US" b="1" i="0" u="none" strike="noStrike" kern="0" cap="none" spc="0" normalizeH="0" baseline="0" noProof="0" dirty="0" smtClean="0">
                <a:ln>
                  <a:noFill/>
                </a:ln>
                <a:solidFill>
                  <a:srgbClr val="008000"/>
                </a:solidFill>
                <a:effectLst/>
                <a:uLnTx/>
                <a:uFillTx/>
                <a:latin typeface="Courier New" panose="02070309020205020404" pitchFamily="49" charset="0"/>
                <a:ea typeface="Arial Unicode MS" pitchFamily="34" charset="-128"/>
                <a:cs typeface="Courier New" panose="02070309020205020404" pitchFamily="49" charset="0"/>
              </a:rPr>
              <a:t>11</a:t>
            </a:r>
          </a:p>
        </p:txBody>
      </p:sp>
      <p:cxnSp>
        <p:nvCxnSpPr>
          <p:cNvPr id="29" name="Straight Connector 28"/>
          <p:cNvCxnSpPr>
            <a:endCxn id="30" idx="0"/>
          </p:cNvCxnSpPr>
          <p:nvPr/>
        </p:nvCxnSpPr>
        <p:spPr>
          <a:xfrm>
            <a:off x="5490705" y="1349823"/>
            <a:ext cx="0" cy="461252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932860" y="5962349"/>
            <a:ext cx="111569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smtClean="0">
                <a:solidFill>
                  <a:srgbClr val="FF0000"/>
                </a:solidFill>
                <a:ea typeface="Arial Unicode MS" pitchFamily="34" charset="-128"/>
                <a:cs typeface="Arial Unicode MS" pitchFamily="34" charset="-128"/>
              </a:rPr>
              <a:t>tx3</a:t>
            </a:r>
            <a:r>
              <a:rPr lang="en-US" sz="1800" kern="0" dirty="0" smtClean="0">
                <a:solidFill>
                  <a:srgbClr val="FF0000"/>
                </a:solidFill>
                <a:ea typeface="Arial Unicode MS" pitchFamily="34" charset="-128"/>
                <a:cs typeface="Arial Unicode MS" pitchFamily="34" charset="-128"/>
              </a:rPr>
              <a:t> commit</a:t>
            </a:r>
          </a:p>
        </p:txBody>
      </p:sp>
      <p:sp>
        <p:nvSpPr>
          <p:cNvPr id="31" name="Rectangle 30"/>
          <p:cNvSpPr/>
          <p:nvPr/>
        </p:nvSpPr>
        <p:spPr bwMode="gray">
          <a:xfrm>
            <a:off x="4909716" y="1998335"/>
            <a:ext cx="238605" cy="576943"/>
          </a:xfrm>
          <a:prstGeom prst="rect">
            <a:avLst/>
          </a:prstGeom>
          <a:solidFill>
            <a:srgbClr val="92D050"/>
          </a:solidFill>
          <a:ln w="6350" algn="ctr">
            <a:noFill/>
            <a:miter lim="800000"/>
            <a:headEnd/>
            <a:tailEnd/>
          </a:ln>
        </p:spPr>
        <p:txBody>
          <a:bodyPr vert="vert270"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111</a:t>
            </a:r>
          </a:p>
        </p:txBody>
      </p:sp>
      <p:sp>
        <p:nvSpPr>
          <p:cNvPr id="32" name="Rectangle 31"/>
          <p:cNvSpPr/>
          <p:nvPr/>
        </p:nvSpPr>
        <p:spPr bwMode="gray">
          <a:xfrm>
            <a:off x="5192915" y="1998335"/>
            <a:ext cx="238604" cy="3730561"/>
          </a:xfrm>
          <a:prstGeom prst="rect">
            <a:avLst/>
          </a:prstGeom>
          <a:solidFill>
            <a:srgbClr val="FF0000"/>
          </a:solidFill>
          <a:ln w="6350" algn="ctr">
            <a:noFill/>
            <a:miter lim="800000"/>
            <a:headEnd/>
            <a:tailEnd/>
          </a:ln>
        </p:spPr>
        <p:txBody>
          <a:bodyPr vert="vert270"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b="1" kern="0" dirty="0" smtClean="0">
                <a:latin typeface="Courier New" panose="02070309020205020404" pitchFamily="49" charset="0"/>
                <a:ea typeface="Arial Unicode MS" pitchFamily="34" charset="-128"/>
                <a:cs typeface="Courier New" panose="02070309020205020404" pitchFamily="49" charset="0"/>
              </a:rPr>
              <a:t>0</a:t>
            </a: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00001……………100000000001000</a:t>
            </a:r>
          </a:p>
        </p:txBody>
      </p:sp>
      <p:cxnSp>
        <p:nvCxnSpPr>
          <p:cNvPr id="27" name="Straight Connector 26"/>
          <p:cNvCxnSpPr>
            <a:endCxn id="33" idx="0"/>
          </p:cNvCxnSpPr>
          <p:nvPr/>
        </p:nvCxnSpPr>
        <p:spPr>
          <a:xfrm>
            <a:off x="4105531" y="1376981"/>
            <a:ext cx="0" cy="458536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37454" y="5962346"/>
            <a:ext cx="9361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smtClean="0">
                <a:solidFill>
                  <a:srgbClr val="0070C0"/>
                </a:solidFill>
                <a:ea typeface="Arial Unicode MS" pitchFamily="34" charset="-128"/>
                <a:cs typeface="Arial Unicode MS" pitchFamily="34" charset="-128"/>
              </a:rPr>
              <a:t>tx2</a:t>
            </a:r>
            <a:r>
              <a:rPr lang="en-US" sz="1800" kern="0" dirty="0" smtClean="0">
                <a:solidFill>
                  <a:srgbClr val="0070C0"/>
                </a:solidFill>
                <a:ea typeface="Arial Unicode MS" pitchFamily="34" charset="-128"/>
                <a:cs typeface="Arial Unicode MS" pitchFamily="34" charset="-128"/>
              </a:rPr>
              <a:t> begin</a:t>
            </a:r>
          </a:p>
        </p:txBody>
      </p:sp>
      <p:cxnSp>
        <p:nvCxnSpPr>
          <p:cNvPr id="4" name="Elbow Connector 3"/>
          <p:cNvCxnSpPr>
            <a:stCxn id="33" idx="2"/>
            <a:endCxn id="24" idx="2"/>
          </p:cNvCxnSpPr>
          <p:nvPr/>
        </p:nvCxnSpPr>
        <p:spPr>
          <a:xfrm rot="16200000" flipH="1">
            <a:off x="5488424" y="4856452"/>
            <a:ext cx="4" cy="2765790"/>
          </a:xfrm>
          <a:prstGeom prst="bentConnector3">
            <a:avLst>
              <a:gd name="adj1" fmla="val 2147483647"/>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5" idx="0"/>
          </p:cNvCxnSpPr>
          <p:nvPr/>
        </p:nvCxnSpPr>
        <p:spPr>
          <a:xfrm>
            <a:off x="8361359" y="1349823"/>
            <a:ext cx="0" cy="4612523"/>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61222" y="5962346"/>
            <a:ext cx="1000274" cy="553998"/>
          </a:xfrm>
          <a:prstGeom prst="rect">
            <a:avLst/>
          </a:prstGeom>
          <a:noFill/>
        </p:spPr>
        <p:txBody>
          <a:bodyPr wrap="none" lIns="0" tIns="0" rIns="0" bIns="0" rtlCol="0">
            <a:spAutoFit/>
          </a:bodyPr>
          <a:lstStyle/>
          <a:p>
            <a:pPr fontAlgn="base">
              <a:spcAft>
                <a:spcPct val="0"/>
              </a:spcAft>
              <a:buClr>
                <a:srgbClr val="F0AB00"/>
              </a:buClr>
              <a:buSzPct val="80000"/>
            </a:pPr>
            <a:r>
              <a:rPr lang="en-US" kern="0" dirty="0" smtClean="0">
                <a:solidFill>
                  <a:schemeClr val="accent6"/>
                </a:solidFill>
                <a:ea typeface="Arial Unicode MS" pitchFamily="34" charset="-128"/>
                <a:cs typeface="Arial Unicode MS" pitchFamily="34" charset="-128"/>
              </a:rPr>
              <a:t>tx4</a:t>
            </a:r>
            <a:r>
              <a:rPr lang="en-US" sz="1800" kern="0" dirty="0" smtClean="0">
                <a:solidFill>
                  <a:schemeClr val="accent6"/>
                </a:solidFill>
                <a:ea typeface="Arial Unicode MS" pitchFamily="34" charset="-128"/>
                <a:cs typeface="Arial Unicode MS" pitchFamily="34" charset="-128"/>
              </a:rPr>
              <a:t> begin </a:t>
            </a:r>
          </a:p>
          <a:p>
            <a:pPr fontAlgn="base">
              <a:spcAft>
                <a:spcPct val="0"/>
              </a:spcAft>
              <a:buClr>
                <a:srgbClr val="F0AB00"/>
              </a:buClr>
              <a:buSzPct val="80000"/>
            </a:pPr>
            <a:r>
              <a:rPr lang="de-DE" sz="1800" kern="0" dirty="0" smtClean="0">
                <a:solidFill>
                  <a:schemeClr val="accent6"/>
                </a:solidFill>
                <a:ea typeface="Arial Unicode MS" pitchFamily="34" charset="-128"/>
                <a:cs typeface="Arial Unicode MS" pitchFamily="34" charset="-128"/>
              </a:rPr>
              <a:t>&amp; </a:t>
            </a:r>
            <a:r>
              <a:rPr lang="de-DE" sz="1800" kern="0" dirty="0" err="1" smtClean="0">
                <a:solidFill>
                  <a:schemeClr val="accent6"/>
                </a:solidFill>
                <a:ea typeface="Arial Unicode MS" pitchFamily="34" charset="-128"/>
                <a:cs typeface="Arial Unicode MS" pitchFamily="34" charset="-128"/>
              </a:rPr>
              <a:t>access</a:t>
            </a:r>
            <a:endParaRPr lang="en-US" sz="1800" kern="0" dirty="0" smtClean="0">
              <a:solidFill>
                <a:schemeClr val="accent6"/>
              </a:solidFill>
              <a:ea typeface="Arial Unicode MS" pitchFamily="34" charset="-128"/>
              <a:cs typeface="Arial Unicode MS" pitchFamily="34" charset="-128"/>
            </a:endParaRPr>
          </a:p>
        </p:txBody>
      </p:sp>
      <p:sp>
        <p:nvSpPr>
          <p:cNvPr id="36" name="Rectangle 35"/>
          <p:cNvSpPr/>
          <p:nvPr/>
        </p:nvSpPr>
        <p:spPr bwMode="gray">
          <a:xfrm>
            <a:off x="8054015" y="2030991"/>
            <a:ext cx="230022" cy="3708785"/>
          </a:xfrm>
          <a:prstGeom prst="rect">
            <a:avLst/>
          </a:prstGeom>
          <a:solidFill>
            <a:schemeClr val="accent1"/>
          </a:solidFill>
          <a:ln w="6350" algn="ctr">
            <a:noFill/>
            <a:miter lim="800000"/>
            <a:headEnd/>
            <a:tailEnd/>
          </a:ln>
        </p:spPr>
        <p:txBody>
          <a:bodyPr vert="vert270"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b="1" u="none" strike="noStrike" kern="0" cap="none" spc="0" normalizeH="0" baseline="0" noProof="0" dirty="0" smtClean="0">
                <a:ln>
                  <a:noFill/>
                </a:ln>
                <a:solidFill>
                  <a:srgbClr val="C00000"/>
                </a:solidFill>
                <a:effectLst/>
                <a:uLnTx/>
                <a:uFillTx/>
                <a:latin typeface="Courier New" panose="02070309020205020404" pitchFamily="49" charset="0"/>
                <a:ea typeface="Arial Unicode MS" pitchFamily="34" charset="-128"/>
                <a:cs typeface="Courier New" panose="02070309020205020404" pitchFamily="49" charset="0"/>
              </a:rPr>
              <a:t>0</a:t>
            </a: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110</a:t>
            </a:r>
            <a:r>
              <a:rPr kumimoji="0" lang="en-US" b="1" i="0" u="none" strike="noStrike" kern="0" cap="none" spc="0" normalizeH="0" baseline="0" noProof="0" dirty="0" smtClean="0">
                <a:ln>
                  <a:noFill/>
                </a:ln>
                <a:solidFill>
                  <a:srgbClr val="C00000"/>
                </a:solidFill>
                <a:effectLst/>
                <a:uLnTx/>
                <a:uFillTx/>
                <a:latin typeface="Courier New" panose="02070309020205020404" pitchFamily="49" charset="0"/>
                <a:ea typeface="Arial Unicode MS" pitchFamily="34" charset="-128"/>
                <a:cs typeface="Courier New" panose="02070309020205020404" pitchFamily="49" charset="0"/>
              </a:rPr>
              <a:t>0</a:t>
            </a:r>
            <a:r>
              <a:rPr kumimoji="0" lang="en-US" b="1" i="0" u="none" strike="noStrike" kern="0" cap="none" spc="0" normalizeH="0" baseline="0" noProof="0" dirty="0" smtClean="0">
                <a:ln>
                  <a:noFill/>
                </a:ln>
                <a:solidFill>
                  <a:srgbClr val="FF0000"/>
                </a:solidFill>
                <a:effectLst/>
                <a:uLnTx/>
                <a:uFillTx/>
                <a:latin typeface="Courier New" panose="02070309020205020404" pitchFamily="49" charset="0"/>
                <a:ea typeface="Arial Unicode MS" pitchFamily="34" charset="-128"/>
                <a:cs typeface="Courier New" panose="02070309020205020404" pitchFamily="49" charset="0"/>
              </a:rPr>
              <a:t>0</a:t>
            </a: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a:t>
            </a:r>
            <a:r>
              <a:rPr kumimoji="0" lang="en-US" b="1" i="0" u="none" strike="noStrike" kern="0" cap="none" spc="0" normalizeH="0" baseline="0" noProof="0" dirty="0" smtClean="0">
                <a:ln>
                  <a:noFill/>
                </a:ln>
                <a:solidFill>
                  <a:srgbClr val="FF0000"/>
                </a:solidFill>
                <a:effectLst/>
                <a:uLnTx/>
                <a:uFillTx/>
                <a:latin typeface="Courier New" panose="02070309020205020404" pitchFamily="49" charset="0"/>
                <a:ea typeface="Arial Unicode MS" pitchFamily="34" charset="-128"/>
                <a:cs typeface="Courier New" panose="02070309020205020404" pitchFamily="49" charset="0"/>
              </a:rPr>
              <a:t>0</a:t>
            </a:r>
            <a:r>
              <a:rPr kumimoji="0" lang="en-US" b="1" i="0" u="none" strike="noStrike" kern="0" cap="none" spc="0" normalizeH="0" baseline="0" noProof="0" dirty="0" smtClean="0">
                <a:ln>
                  <a:noFill/>
                </a:ln>
                <a:solidFill>
                  <a:srgbClr val="C00000"/>
                </a:solidFill>
                <a:effectLst/>
                <a:uLnTx/>
                <a:uFillTx/>
                <a:latin typeface="Courier New" panose="02070309020205020404" pitchFamily="49" charset="0"/>
                <a:ea typeface="Arial Unicode MS" pitchFamily="34" charset="-128"/>
                <a:cs typeface="Courier New" panose="02070309020205020404" pitchFamily="49" charset="0"/>
              </a:rPr>
              <a:t>0</a:t>
            </a: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11011</a:t>
            </a:r>
            <a:r>
              <a:rPr kumimoji="0" lang="en-US" b="1" i="0" u="none" strike="noStrike" kern="0" cap="none" spc="0" normalizeH="0" baseline="0" noProof="0" dirty="0" smtClean="0">
                <a:ln>
                  <a:noFill/>
                </a:ln>
                <a:solidFill>
                  <a:srgbClr val="008000"/>
                </a:solidFill>
                <a:effectLst/>
                <a:uLnTx/>
                <a:uFillTx/>
                <a:latin typeface="Courier New" panose="02070309020205020404" pitchFamily="49" charset="0"/>
                <a:ea typeface="Arial Unicode MS" pitchFamily="34" charset="-128"/>
                <a:cs typeface="Courier New" panose="02070309020205020404" pitchFamily="49" charset="0"/>
              </a:rPr>
              <a:t>111</a:t>
            </a:r>
            <a:r>
              <a:rPr kumimoji="0" lang="en-US" b="1" i="0" u="none" strike="noStrike" kern="0" cap="none" spc="0" normalizeH="0" baseline="0" noProof="0" dirty="0" smtClean="0">
                <a:ln>
                  <a:noFill/>
                </a:ln>
                <a:solidFill>
                  <a:srgbClr val="C00000"/>
                </a:solidFill>
                <a:effectLst/>
                <a:uLnTx/>
                <a:uFillTx/>
                <a:latin typeface="Courier New" panose="02070309020205020404" pitchFamily="49" charset="0"/>
                <a:ea typeface="Arial Unicode MS" pitchFamily="34" charset="-128"/>
                <a:cs typeface="Courier New" panose="02070309020205020404" pitchFamily="49" charset="0"/>
              </a:rPr>
              <a:t>0</a:t>
            </a:r>
            <a:r>
              <a:rPr lang="en-US" b="1" kern="0" dirty="0" smtClean="0">
                <a:solidFill>
                  <a:srgbClr val="FF0000"/>
                </a:solidFill>
                <a:latin typeface="Courier New" panose="02070309020205020404" pitchFamily="49" charset="0"/>
                <a:ea typeface="Arial Unicode MS" pitchFamily="34" charset="-128"/>
                <a:cs typeface="Courier New" panose="02070309020205020404" pitchFamily="49" charset="0"/>
              </a:rPr>
              <a:t>0</a:t>
            </a:r>
            <a:r>
              <a:rPr kumimoji="0" lang="en-US" b="1" i="0" u="none" strike="noStrike" kern="0" cap="none" spc="0" normalizeH="0" baseline="0" noProof="0" dirty="0" smtClean="0">
                <a:ln>
                  <a:noFill/>
                </a:ln>
                <a:solidFill>
                  <a:srgbClr val="008000"/>
                </a:solidFill>
                <a:effectLst/>
                <a:uLnTx/>
                <a:uFillTx/>
                <a:latin typeface="Courier New" panose="02070309020205020404" pitchFamily="49" charset="0"/>
                <a:ea typeface="Arial Unicode MS" pitchFamily="34" charset="-128"/>
                <a:cs typeface="Courier New" panose="02070309020205020404" pitchFamily="49" charset="0"/>
              </a:rPr>
              <a:t>111</a:t>
            </a:r>
          </a:p>
        </p:txBody>
      </p:sp>
      <p:sp>
        <p:nvSpPr>
          <p:cNvPr id="10" name="Left Brace 9"/>
          <p:cNvSpPr/>
          <p:nvPr/>
        </p:nvSpPr>
        <p:spPr>
          <a:xfrm rot="5400000">
            <a:off x="1895371" y="1438171"/>
            <a:ext cx="335840" cy="1904119"/>
          </a:xfrm>
          <a:prstGeom prst="lef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37" name="Left Brace 36"/>
          <p:cNvSpPr/>
          <p:nvPr/>
        </p:nvSpPr>
        <p:spPr>
          <a:xfrm rot="5400000">
            <a:off x="3174443" y="-315240"/>
            <a:ext cx="335841" cy="4462265"/>
          </a:xfrm>
          <a:prstGeom prst="lef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Elbow Connector 13"/>
          <p:cNvCxnSpPr>
            <a:stCxn id="10" idx="1"/>
            <a:endCxn id="28" idx="0"/>
          </p:cNvCxnSpPr>
          <p:nvPr/>
        </p:nvCxnSpPr>
        <p:spPr>
          <a:xfrm rot="16200000" flipH="1">
            <a:off x="4283212" y="2389"/>
            <a:ext cx="167919" cy="4607763"/>
          </a:xfrm>
          <a:prstGeom prst="bentConnector3">
            <a:avLst>
              <a:gd name="adj1" fmla="val -47994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7" idx="1"/>
            <a:endCxn id="36" idx="0"/>
          </p:cNvCxnSpPr>
          <p:nvPr/>
        </p:nvCxnSpPr>
        <p:spPr>
          <a:xfrm rot="16200000" flipH="1">
            <a:off x="5614184" y="-523850"/>
            <a:ext cx="283019" cy="4826663"/>
          </a:xfrm>
          <a:prstGeom prst="bentConnector3">
            <a:avLst>
              <a:gd name="adj1" fmla="val -52056"/>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bwMode="gray">
          <a:xfrm>
            <a:off x="315686" y="1915894"/>
            <a:ext cx="361935" cy="3813002"/>
          </a:xfrm>
          <a:prstGeom prst="rect">
            <a:avLst/>
          </a:prstGeom>
          <a:solidFill>
            <a:schemeClr val="bg2"/>
          </a:solidFill>
          <a:ln w="6350" algn="ctr">
            <a:noFill/>
            <a:miter lim="800000"/>
            <a:headEnd/>
            <a:tailEnd/>
          </a:ln>
        </p:spPr>
        <p:txBody>
          <a:bodyPr vert="vert270"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b="1"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DATA-D</a:t>
            </a:r>
            <a:r>
              <a:rPr kumimoji="0" lang="en-US" b="1" i="0" u="none" strike="noStrike" kern="0" cap="none" spc="0" normalizeH="0" baseline="0" noProof="0" dirty="0" smtClean="0">
                <a:ln>
                  <a:noFill/>
                </a:ln>
                <a:effectLst/>
                <a:uLnTx/>
                <a:uFillTx/>
                <a:latin typeface="Courier New" panose="02070309020205020404" pitchFamily="49" charset="0"/>
                <a:ea typeface="Arial Unicode MS" pitchFamily="34" charset="-128"/>
                <a:cs typeface="Courier New" panose="02070309020205020404" pitchFamily="49" charset="0"/>
              </a:rPr>
              <a:t>……………DATA-D</a:t>
            </a:r>
          </a:p>
        </p:txBody>
      </p:sp>
      <p:sp>
        <p:nvSpPr>
          <p:cNvPr id="63" name="TextBox 62"/>
          <p:cNvSpPr txBox="1"/>
          <p:nvPr/>
        </p:nvSpPr>
        <p:spPr>
          <a:xfrm rot="16200000">
            <a:off x="82002" y="2752379"/>
            <a:ext cx="82715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smtClean="0">
                <a:latin typeface="Courier New" panose="02070309020205020404" pitchFamily="49" charset="0"/>
                <a:ea typeface="Arial Unicode MS" pitchFamily="34" charset="-128"/>
                <a:cs typeface="Courier New" panose="02070309020205020404" pitchFamily="49" charset="0"/>
              </a:rPr>
              <a:t>ATA-DA</a:t>
            </a:r>
            <a:endParaRPr lang="en-US" sz="1800" b="1" kern="0" dirty="0" err="1" smtClean="0">
              <a:latin typeface="Courier New" panose="02070309020205020404" pitchFamily="49" charset="0"/>
              <a:ea typeface="Arial Unicode MS" pitchFamily="34" charset="-128"/>
              <a:cs typeface="Courier New" panose="02070309020205020404" pitchFamily="49" charset="0"/>
            </a:endParaRPr>
          </a:p>
        </p:txBody>
      </p:sp>
      <p:sp>
        <p:nvSpPr>
          <p:cNvPr id="64" name="TextBox 63"/>
          <p:cNvSpPr txBox="1"/>
          <p:nvPr/>
        </p:nvSpPr>
        <p:spPr>
          <a:xfrm rot="16200000">
            <a:off x="287812" y="2116152"/>
            <a:ext cx="41357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smtClean="0">
                <a:latin typeface="Courier New" panose="02070309020205020404" pitchFamily="49" charset="0"/>
                <a:ea typeface="Arial Unicode MS" pitchFamily="34" charset="-128"/>
                <a:cs typeface="Courier New" panose="02070309020205020404" pitchFamily="49" charset="0"/>
              </a:rPr>
              <a:t>TA-</a:t>
            </a:r>
            <a:endParaRPr lang="en-US" sz="1800" b="1" kern="0" dirty="0" err="1" smtClean="0">
              <a:latin typeface="Courier New" panose="020703090202050204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25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21" grpId="0" animBg="1"/>
      <p:bldP spid="24" grpId="0"/>
      <p:bldP spid="25" grpId="0"/>
      <p:bldP spid="26" grpId="0"/>
      <p:bldP spid="28" grpId="0" animBg="1"/>
      <p:bldP spid="30" grpId="0"/>
      <p:bldP spid="31" grpId="0" animBg="1"/>
      <p:bldP spid="32" grpId="0" animBg="1"/>
      <p:bldP spid="33" grpId="0"/>
      <p:bldP spid="35" grpId="0"/>
      <p:bldP spid="36" grpId="0" animBg="1"/>
      <p:bldP spid="10" grpId="0" animBg="1"/>
      <p:bldP spid="37" grpId="0" animBg="1"/>
      <p:bldP spid="63" grpId="0"/>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SAP</a:t>
            </a:r>
            <a:endParaRPr lang="en-US" dirty="0"/>
          </a:p>
        </p:txBody>
      </p:sp>
      <p:sp>
        <p:nvSpPr>
          <p:cNvPr id="2" name="Text Placeholder 1"/>
          <p:cNvSpPr>
            <a:spLocks noGrp="1"/>
          </p:cNvSpPr>
          <p:nvPr>
            <p:ph type="body" sz="quarter" idx="10"/>
          </p:nvPr>
        </p:nvSpPr>
        <p:spPr/>
        <p:txBody>
          <a:bodyPr/>
          <a:lstStyle/>
          <a:p>
            <a:endParaRPr lang="en-US"/>
          </a:p>
        </p:txBody>
      </p:sp>
      <p:pic>
        <p:nvPicPr>
          <p:cNvPr id="7" name="Picture Placeholder 6" descr="divider1.jpg"/>
          <p:cNvPicPr>
            <a:picLocks noGrp="1" noChangeAspect="1"/>
          </p:cNvPicPr>
          <p:nvPr>
            <p:ph type="pic" sz="quarter" idx="4294967295"/>
          </p:nvPr>
        </p:nvPicPr>
        <p:blipFill>
          <a:blip r:embed="rId3" cstate="print"/>
          <a:srcRect l="37" r="37"/>
          <a:stretch>
            <a:fillRect/>
          </a:stretch>
        </p:blipFill>
        <p:spPr>
          <a:xfrm>
            <a:off x="0" y="161925"/>
            <a:ext cx="8496300" cy="2135188"/>
          </a:xfrm>
        </p:spPr>
      </p:pic>
    </p:spTree>
    <p:extLst>
      <p:ext uri="{BB962C8B-B14F-4D97-AF65-F5344CB8AC3E}">
        <p14:creationId xmlns:p14="http://schemas.microsoft.com/office/powerpoint/2010/main" val="1417506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Design – OLTP friendly</a:t>
            </a:r>
            <a:endParaRPr lang="en-US" dirty="0"/>
          </a:p>
        </p:txBody>
      </p:sp>
      <p:sp>
        <p:nvSpPr>
          <p:cNvPr id="3" name="Text Placeholder 2"/>
          <p:cNvSpPr>
            <a:spLocks noGrp="1"/>
          </p:cNvSpPr>
          <p:nvPr>
            <p:ph type="body" sz="quarter" idx="4294967295"/>
          </p:nvPr>
        </p:nvSpPr>
        <p:spPr>
          <a:xfrm>
            <a:off x="0" y="4067175"/>
            <a:ext cx="4105275" cy="2254250"/>
          </a:xfrm>
        </p:spPr>
        <p:txBody>
          <a:bodyPr/>
          <a:lstStyle/>
          <a:p>
            <a:r>
              <a:rPr lang="en-US" dirty="0" smtClean="0"/>
              <a:t>Problems to solve</a:t>
            </a:r>
          </a:p>
          <a:p>
            <a:pPr lvl="2"/>
            <a:r>
              <a:rPr lang="en-US" dirty="0" smtClean="0"/>
              <a:t>Memory overhead</a:t>
            </a:r>
          </a:p>
          <a:p>
            <a:pPr lvl="3"/>
            <a:r>
              <a:rPr lang="en-US" dirty="0" smtClean="0"/>
              <a:t>Valid from/to for every row? </a:t>
            </a:r>
          </a:p>
          <a:p>
            <a:pPr lvl="2"/>
            <a:r>
              <a:rPr lang="en-US" dirty="0" smtClean="0"/>
              <a:t>Tx identity: TID vs. CID</a:t>
            </a:r>
          </a:p>
          <a:p>
            <a:pPr lvl="3"/>
            <a:r>
              <a:rPr lang="en-US" dirty="0" smtClean="0"/>
              <a:t>If TID: visibility rules, TCB memory overhead</a:t>
            </a:r>
          </a:p>
          <a:p>
            <a:pPr lvl="3"/>
            <a:r>
              <a:rPr lang="en-US" dirty="0" smtClean="0"/>
              <a:t>If CID: DML time ID, atomic commit, post-commit</a:t>
            </a:r>
          </a:p>
          <a:p>
            <a:pPr lvl="2"/>
            <a:r>
              <a:rPr lang="en-US" dirty="0" smtClean="0"/>
              <a:t>L2/3 cache friendly </a:t>
            </a:r>
          </a:p>
          <a:p>
            <a:pPr lvl="3"/>
            <a:r>
              <a:rPr lang="en-US" dirty="0" smtClean="0"/>
              <a:t>Stay local, avoid dereferencing pointers </a:t>
            </a:r>
          </a:p>
          <a:p>
            <a:pPr lvl="2"/>
            <a:r>
              <a:rPr lang="en-US" dirty="0" smtClean="0"/>
              <a:t>OLAP performance </a:t>
            </a:r>
          </a:p>
        </p:txBody>
      </p:sp>
      <p:sp>
        <p:nvSpPr>
          <p:cNvPr id="5" name="Rectangle 4"/>
          <p:cNvSpPr/>
          <p:nvPr/>
        </p:nvSpPr>
        <p:spPr bwMode="gray">
          <a:xfrm>
            <a:off x="5023082" y="3431438"/>
            <a:ext cx="1709057" cy="2231571"/>
          </a:xfrm>
          <a:prstGeom prst="rect">
            <a:avLst/>
          </a:prstGeom>
          <a:solidFill>
            <a:schemeClr val="bg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dirty="0" smtClean="0">
                <a:ln>
                  <a:noFill/>
                </a:ln>
                <a:effectLst/>
                <a:uLnTx/>
                <a:uFillTx/>
                <a:ea typeface="Arial Unicode MS" pitchFamily="34" charset="-128"/>
                <a:cs typeface="Arial Unicode MS" pitchFamily="34" charset="-128"/>
              </a:rPr>
              <a:t>DATA</a:t>
            </a:r>
          </a:p>
        </p:txBody>
      </p:sp>
      <p:sp>
        <p:nvSpPr>
          <p:cNvPr id="6" name="Rectangle 5"/>
          <p:cNvSpPr/>
          <p:nvPr/>
        </p:nvSpPr>
        <p:spPr bwMode="gray">
          <a:xfrm>
            <a:off x="5023082" y="1848153"/>
            <a:ext cx="1709057" cy="1169627"/>
          </a:xfrm>
          <a:prstGeom prst="rect">
            <a:avLst/>
          </a:prstGeom>
          <a:solidFill>
            <a:schemeClr val="bg2"/>
          </a:solidFill>
          <a:ln w="6350" algn="ctr">
            <a:solidFill>
              <a:schemeClr val="tx1"/>
            </a:solidFill>
            <a:miter lim="800000"/>
            <a:headEnd/>
            <a:tailEnd/>
          </a:ln>
        </p:spPr>
        <p:txBody>
          <a:bodyPr lIns="90000" tIns="72000" rIns="90000" bIns="72000" rtlCol="0" anchor="b"/>
          <a:lstStyle/>
          <a:p>
            <a:pPr marR="0" algn="ctr" defTabSz="914400" eaLnBrk="1" fontAlgn="base" latinLnBrk="0" hangingPunct="1">
              <a:lnSpc>
                <a:spcPct val="100000"/>
              </a:lnSpc>
              <a:spcAft>
                <a:spcPct val="0"/>
              </a:spcAft>
              <a:buClr>
                <a:srgbClr val="F0AB00"/>
              </a:buClr>
              <a:buSzPct val="80000"/>
              <a:tabLst/>
            </a:pPr>
            <a:r>
              <a:rPr kumimoji="0" lang="en-US" b="0" i="0" u="none" strike="noStrike" kern="0" cap="none" spc="0" normalizeH="0" baseline="0" dirty="0" smtClean="0">
                <a:ln>
                  <a:noFill/>
                </a:ln>
                <a:effectLst/>
                <a:uLnTx/>
                <a:uFillTx/>
                <a:ea typeface="Arial Unicode MS" pitchFamily="34" charset="-128"/>
                <a:cs typeface="Arial Unicode MS" pitchFamily="34" charset="-128"/>
              </a:rPr>
              <a:t>New </a:t>
            </a:r>
          </a:p>
          <a:p>
            <a:pPr marR="0" algn="ctr" defTabSz="914400" eaLnBrk="1" fontAlgn="base" latinLnBrk="0" hangingPunct="1">
              <a:lnSpc>
                <a:spcPct val="100000"/>
              </a:lnSpc>
              <a:spcAft>
                <a:spcPct val="0"/>
              </a:spcAft>
              <a:buClr>
                <a:srgbClr val="F0AB00"/>
              </a:buClr>
              <a:buSzPct val="80000"/>
              <a:tabLst/>
            </a:pPr>
            <a:r>
              <a:rPr kumimoji="0" lang="en-US" b="0" i="0" u="none" strike="noStrike" kern="0" cap="none" spc="0" normalizeH="0" baseline="0" dirty="0" smtClean="0">
                <a:ln>
                  <a:noFill/>
                </a:ln>
                <a:effectLst/>
                <a:uLnTx/>
                <a:uFillTx/>
                <a:ea typeface="Arial Unicode MS" pitchFamily="34" charset="-128"/>
                <a:cs typeface="Arial Unicode MS" pitchFamily="34" charset="-128"/>
              </a:rPr>
              <a:t>rows</a:t>
            </a:r>
          </a:p>
        </p:txBody>
      </p:sp>
      <p:sp>
        <p:nvSpPr>
          <p:cNvPr id="7" name="TextBox 6"/>
          <p:cNvSpPr txBox="1"/>
          <p:nvPr/>
        </p:nvSpPr>
        <p:spPr>
          <a:xfrm>
            <a:off x="1887982" y="2294466"/>
            <a:ext cx="174406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tx2: insert n rows</a:t>
            </a:r>
          </a:p>
        </p:txBody>
      </p:sp>
      <p:sp>
        <p:nvSpPr>
          <p:cNvPr id="8" name="Rectangle 7"/>
          <p:cNvSpPr/>
          <p:nvPr/>
        </p:nvSpPr>
        <p:spPr bwMode="gray">
          <a:xfrm>
            <a:off x="6732139" y="1848153"/>
            <a:ext cx="653143" cy="1169627"/>
          </a:xfrm>
          <a:prstGeom prst="rect">
            <a:avLst/>
          </a:prstGeom>
          <a:solidFill>
            <a:srgbClr val="92D050"/>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Aft>
                <a:spcPct val="0"/>
              </a:spcAft>
              <a:buClr>
                <a:srgbClr val="F0AB00"/>
              </a:buClr>
              <a:buSzPct val="80000"/>
              <a:tabLst/>
            </a:pPr>
            <a:r>
              <a:rPr lang="en-US" kern="0" dirty="0" smtClean="0">
                <a:ea typeface="Arial Unicode MS" pitchFamily="34" charset="-128"/>
                <a:cs typeface="Arial Unicode MS" pitchFamily="34" charset="-128"/>
              </a:rPr>
              <a:t>tx2</a:t>
            </a:r>
            <a:endParaRPr kumimoji="0" lang="en-US" b="0" i="0" u="none" strike="noStrike" kern="0" cap="none" spc="0" normalizeH="0" baseline="0" dirty="0" smtClean="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Aft>
                <a:spcPct val="0"/>
              </a:spcAft>
              <a:buClr>
                <a:srgbClr val="F0AB00"/>
              </a:buClr>
              <a:buSzPct val="80000"/>
              <a:tabLst/>
            </a:pPr>
            <a:r>
              <a:rPr lang="en-US" kern="0" dirty="0" smtClean="0">
                <a:ea typeface="Arial Unicode MS" pitchFamily="34" charset="-128"/>
                <a:cs typeface="Arial Unicode MS" pitchFamily="34" charset="-128"/>
              </a:rPr>
              <a:t>…</a:t>
            </a:r>
            <a:endParaRPr kumimoji="0" lang="en-US" b="0" i="0" u="none" strike="noStrike" kern="0" cap="none" spc="0" normalizeH="0" baseline="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5023077" y="3017780"/>
            <a:ext cx="1709057" cy="413664"/>
          </a:xfrm>
          <a:prstGeom prst="rect">
            <a:avLst/>
          </a:prstGeom>
          <a:solidFill>
            <a:schemeClr val="bg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dirty="0" smtClean="0">
                <a:ln>
                  <a:noFill/>
                </a:ln>
                <a:effectLst/>
                <a:uLnTx/>
                <a:uFillTx/>
                <a:ea typeface="Arial Unicode MS" pitchFamily="34" charset="-128"/>
                <a:cs typeface="Arial Unicode MS" pitchFamily="34" charset="-128"/>
              </a:rPr>
              <a:t>New row</a:t>
            </a:r>
          </a:p>
        </p:txBody>
      </p:sp>
      <p:sp>
        <p:nvSpPr>
          <p:cNvPr id="10" name="Rectangle 9"/>
          <p:cNvSpPr/>
          <p:nvPr/>
        </p:nvSpPr>
        <p:spPr bwMode="gray">
          <a:xfrm>
            <a:off x="6732134" y="3017780"/>
            <a:ext cx="653143" cy="413664"/>
          </a:xfrm>
          <a:prstGeom prst="rect">
            <a:avLst/>
          </a:prstGeom>
          <a:solidFill>
            <a:srgbClr val="92D05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Aft>
                <a:spcPct val="0"/>
              </a:spcAft>
              <a:buClr>
                <a:srgbClr val="F0AB00"/>
              </a:buClr>
              <a:buSzPct val="80000"/>
              <a:tabLst/>
            </a:pPr>
            <a:r>
              <a:rPr lang="en-US" kern="0" dirty="0" smtClean="0">
                <a:ea typeface="Arial Unicode MS" pitchFamily="34" charset="-128"/>
                <a:cs typeface="Arial Unicode MS" pitchFamily="34" charset="-128"/>
              </a:rPr>
              <a:t>t</a:t>
            </a:r>
            <a:r>
              <a:rPr kumimoji="0" lang="en-US" b="0" i="0" u="none" strike="noStrike" kern="0" cap="none" spc="0" normalizeH="0" baseline="0" dirty="0" smtClean="0">
                <a:ln>
                  <a:noFill/>
                </a:ln>
                <a:effectLst/>
                <a:uLnTx/>
                <a:uFillTx/>
                <a:ea typeface="Arial Unicode MS" pitchFamily="34" charset="-128"/>
                <a:cs typeface="Arial Unicode MS" pitchFamily="34" charset="-128"/>
              </a:rPr>
              <a:t>x1</a:t>
            </a:r>
          </a:p>
        </p:txBody>
      </p:sp>
      <p:sp>
        <p:nvSpPr>
          <p:cNvPr id="11" name="TextBox 10"/>
          <p:cNvSpPr txBox="1"/>
          <p:nvPr/>
        </p:nvSpPr>
        <p:spPr>
          <a:xfrm>
            <a:off x="1887982" y="3089127"/>
            <a:ext cx="162865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tx1: insert 1 row</a:t>
            </a:r>
          </a:p>
        </p:txBody>
      </p:sp>
      <p:sp>
        <p:nvSpPr>
          <p:cNvPr id="12" name="TextBox 11"/>
          <p:cNvSpPr txBox="1"/>
          <p:nvPr/>
        </p:nvSpPr>
        <p:spPr>
          <a:xfrm>
            <a:off x="6727651" y="1277232"/>
            <a:ext cx="474489" cy="553998"/>
          </a:xfrm>
          <a:prstGeom prst="rect">
            <a:avLst/>
          </a:prstGeom>
          <a:noFill/>
        </p:spPr>
        <p:txBody>
          <a:bodyPr wrap="none" lIns="0" tIns="0" rIns="0" bIns="0" rtlCol="0">
            <a:spAutoFit/>
          </a:bodyPr>
          <a:lstStyle/>
          <a:p>
            <a:pPr fontAlgn="base">
              <a:spcAft>
                <a:spcPct val="0"/>
              </a:spcAft>
              <a:buClr>
                <a:srgbClr val="F0AB00"/>
              </a:buClr>
              <a:buSzPct val="80000"/>
            </a:pPr>
            <a:r>
              <a:rPr lang="en-US" sz="1800" kern="0" dirty="0" smtClean="0">
                <a:ea typeface="Arial Unicode MS" pitchFamily="34" charset="-128"/>
                <a:cs typeface="Arial Unicode MS" pitchFamily="34" charset="-128"/>
              </a:rPr>
              <a:t>valid</a:t>
            </a:r>
          </a:p>
          <a:p>
            <a:pPr fontAlgn="base">
              <a:spcAft>
                <a:spcPct val="0"/>
              </a:spcAft>
              <a:buClr>
                <a:srgbClr val="F0AB00"/>
              </a:buClr>
              <a:buSzPct val="80000"/>
            </a:pPr>
            <a:r>
              <a:rPr lang="en-US" kern="0" dirty="0" smtClean="0">
                <a:ea typeface="Arial Unicode MS" pitchFamily="34" charset="-128"/>
                <a:cs typeface="Arial Unicode MS" pitchFamily="34" charset="-128"/>
              </a:rPr>
              <a:t>from</a:t>
            </a:r>
            <a:endParaRPr lang="en-US" sz="1800" kern="0" dirty="0" smtClean="0">
              <a:ea typeface="Arial Unicode MS" pitchFamily="34" charset="-128"/>
              <a:cs typeface="Arial Unicode MS" pitchFamily="34" charset="-128"/>
            </a:endParaRPr>
          </a:p>
        </p:txBody>
      </p:sp>
      <p:sp>
        <p:nvSpPr>
          <p:cNvPr id="13" name="Left Brace 12"/>
          <p:cNvSpPr/>
          <p:nvPr/>
        </p:nvSpPr>
        <p:spPr>
          <a:xfrm>
            <a:off x="4744542" y="1848153"/>
            <a:ext cx="278535" cy="1169627"/>
          </a:xfrm>
          <a:prstGeom prst="leftBrace">
            <a:avLst/>
          </a:prstGeom>
          <a:ln w="38100">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e 13"/>
          <p:cNvSpPr/>
          <p:nvPr/>
        </p:nvSpPr>
        <p:spPr>
          <a:xfrm>
            <a:off x="4742295" y="3023809"/>
            <a:ext cx="278535" cy="407635"/>
          </a:xfrm>
          <a:prstGeom prst="leftBrace">
            <a:avLst/>
          </a:prstGeom>
          <a:ln w="38100">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Arrow Connector 15"/>
          <p:cNvCxnSpPr>
            <a:stCxn id="11" idx="3"/>
            <a:endCxn id="14" idx="1"/>
          </p:cNvCxnSpPr>
          <p:nvPr/>
        </p:nvCxnSpPr>
        <p:spPr>
          <a:xfrm>
            <a:off x="3516633" y="3227627"/>
            <a:ext cx="1225662" cy="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3" idx="1"/>
          </p:cNvCxnSpPr>
          <p:nvPr/>
        </p:nvCxnSpPr>
        <p:spPr>
          <a:xfrm>
            <a:off x="3632049" y="2432966"/>
            <a:ext cx="1112493" cy="1"/>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87982" y="1899561"/>
            <a:ext cx="219290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tx3: delete where … </a:t>
            </a:r>
          </a:p>
        </p:txBody>
      </p:sp>
      <p:sp>
        <p:nvSpPr>
          <p:cNvPr id="21" name="TextBox 20"/>
          <p:cNvSpPr txBox="1"/>
          <p:nvPr/>
        </p:nvSpPr>
        <p:spPr>
          <a:xfrm>
            <a:off x="7424351" y="1277228"/>
            <a:ext cx="474489" cy="553998"/>
          </a:xfrm>
          <a:prstGeom prst="rect">
            <a:avLst/>
          </a:prstGeom>
          <a:noFill/>
        </p:spPr>
        <p:txBody>
          <a:bodyPr wrap="none" lIns="0" tIns="0" rIns="0" bIns="0" rtlCol="0">
            <a:spAutoFit/>
          </a:bodyPr>
          <a:lstStyle/>
          <a:p>
            <a:pPr fontAlgn="base">
              <a:spcAft>
                <a:spcPct val="0"/>
              </a:spcAft>
              <a:buClr>
                <a:srgbClr val="F0AB00"/>
              </a:buClr>
              <a:buSzPct val="80000"/>
            </a:pPr>
            <a:r>
              <a:rPr lang="en-US" sz="1800" kern="0" dirty="0" smtClean="0">
                <a:ea typeface="Arial Unicode MS" pitchFamily="34" charset="-128"/>
                <a:cs typeface="Arial Unicode MS" pitchFamily="34" charset="-128"/>
              </a:rPr>
              <a:t>valid</a:t>
            </a:r>
          </a:p>
          <a:p>
            <a:pPr fontAlgn="base">
              <a:spcAft>
                <a:spcPct val="0"/>
              </a:spcAft>
              <a:buClr>
                <a:srgbClr val="F0AB00"/>
              </a:buClr>
              <a:buSzPct val="80000"/>
            </a:pPr>
            <a:r>
              <a:rPr lang="en-US" kern="0" dirty="0" smtClean="0">
                <a:ea typeface="Arial Unicode MS" pitchFamily="34" charset="-128"/>
                <a:cs typeface="Arial Unicode MS" pitchFamily="34" charset="-128"/>
              </a:rPr>
              <a:t>to</a:t>
            </a:r>
            <a:endParaRPr lang="en-US" sz="1800" kern="0" dirty="0" smtClean="0">
              <a:ea typeface="Arial Unicode MS" pitchFamily="34" charset="-128"/>
              <a:cs typeface="Arial Unicode MS" pitchFamily="34" charset="-128"/>
            </a:endParaRPr>
          </a:p>
        </p:txBody>
      </p:sp>
      <p:sp>
        <p:nvSpPr>
          <p:cNvPr id="22" name="Rectangle 21"/>
          <p:cNvSpPr/>
          <p:nvPr/>
        </p:nvSpPr>
        <p:spPr bwMode="gray">
          <a:xfrm>
            <a:off x="7385277" y="1839691"/>
            <a:ext cx="672673" cy="413664"/>
          </a:xfrm>
          <a:prstGeom prst="rect">
            <a:avLst/>
          </a:prstGeom>
          <a:solidFill>
            <a:srgbClr val="FF00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Aft>
                <a:spcPct val="0"/>
              </a:spcAft>
              <a:buClr>
                <a:srgbClr val="F0AB00"/>
              </a:buClr>
              <a:buSzPct val="80000"/>
              <a:tabLst/>
            </a:pPr>
            <a:r>
              <a:rPr lang="en-US" kern="0" dirty="0" smtClean="0">
                <a:ea typeface="Arial Unicode MS" pitchFamily="34" charset="-128"/>
                <a:cs typeface="Arial Unicode MS" pitchFamily="34" charset="-128"/>
              </a:rPr>
              <a:t>t</a:t>
            </a:r>
            <a:r>
              <a:rPr kumimoji="0" lang="en-US" b="0" i="0" u="none" strike="noStrike" kern="0" cap="none" spc="0" normalizeH="0" baseline="0" dirty="0" smtClean="0">
                <a:ln>
                  <a:noFill/>
                </a:ln>
                <a:effectLst/>
                <a:uLnTx/>
                <a:uFillTx/>
                <a:ea typeface="Arial Unicode MS" pitchFamily="34" charset="-128"/>
                <a:cs typeface="Arial Unicode MS" pitchFamily="34" charset="-128"/>
              </a:rPr>
              <a:t>x3</a:t>
            </a:r>
          </a:p>
        </p:txBody>
      </p:sp>
      <p:cxnSp>
        <p:nvCxnSpPr>
          <p:cNvPr id="23" name="Straight Arrow Connector 22"/>
          <p:cNvCxnSpPr>
            <a:stCxn id="20" idx="3"/>
            <a:endCxn id="27" idx="1"/>
          </p:cNvCxnSpPr>
          <p:nvPr/>
        </p:nvCxnSpPr>
        <p:spPr>
          <a:xfrm>
            <a:off x="4080890" y="2038061"/>
            <a:ext cx="942193" cy="846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gray">
          <a:xfrm>
            <a:off x="5023083" y="1848152"/>
            <a:ext cx="2362200" cy="396741"/>
          </a:xfrm>
          <a:prstGeom prst="rect">
            <a:avLst/>
          </a:prstGeom>
          <a:noFill/>
          <a:ln w="1270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dirty="0" smtClean="0">
              <a:ln>
                <a:noFill/>
              </a:ln>
              <a:effectLst/>
              <a:uLnTx/>
              <a:uFillTx/>
              <a:ea typeface="Arial Unicode MS" pitchFamily="34" charset="-128"/>
              <a:cs typeface="Arial Unicode MS" pitchFamily="34" charset="-128"/>
            </a:endParaRPr>
          </a:p>
        </p:txBody>
      </p:sp>
      <p:sp>
        <p:nvSpPr>
          <p:cNvPr id="30" name="Rectangle 29"/>
          <p:cNvSpPr/>
          <p:nvPr/>
        </p:nvSpPr>
        <p:spPr bwMode="gray">
          <a:xfrm>
            <a:off x="7385277" y="3877752"/>
            <a:ext cx="672673" cy="413664"/>
          </a:xfrm>
          <a:prstGeom prst="rect">
            <a:avLst/>
          </a:prstGeom>
          <a:solidFill>
            <a:srgbClr val="FF00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Aft>
                <a:spcPct val="0"/>
              </a:spcAft>
              <a:buClr>
                <a:srgbClr val="F0AB00"/>
              </a:buClr>
              <a:buSzPct val="80000"/>
              <a:tabLst/>
            </a:pPr>
            <a:r>
              <a:rPr lang="en-US" kern="0" dirty="0" smtClean="0">
                <a:ea typeface="Arial Unicode MS" pitchFamily="34" charset="-128"/>
                <a:cs typeface="Arial Unicode MS" pitchFamily="34" charset="-128"/>
              </a:rPr>
              <a:t>t</a:t>
            </a:r>
            <a:r>
              <a:rPr kumimoji="0" lang="en-US" b="0" i="0" u="none" strike="noStrike" kern="0" cap="none" spc="0" normalizeH="0" baseline="0" dirty="0" smtClean="0">
                <a:ln>
                  <a:noFill/>
                </a:ln>
                <a:effectLst/>
                <a:uLnTx/>
                <a:uFillTx/>
                <a:ea typeface="Arial Unicode MS" pitchFamily="34" charset="-128"/>
                <a:cs typeface="Arial Unicode MS" pitchFamily="34" charset="-128"/>
              </a:rPr>
              <a:t>x3</a:t>
            </a:r>
          </a:p>
        </p:txBody>
      </p:sp>
      <p:sp>
        <p:nvSpPr>
          <p:cNvPr id="31" name="Rectangle 30"/>
          <p:cNvSpPr/>
          <p:nvPr/>
        </p:nvSpPr>
        <p:spPr bwMode="gray">
          <a:xfrm>
            <a:off x="5023082" y="3877752"/>
            <a:ext cx="2362195" cy="413664"/>
          </a:xfrm>
          <a:prstGeom prst="rect">
            <a:avLst/>
          </a:prstGeom>
          <a:noFill/>
          <a:ln w="1270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dirty="0" smtClean="0">
              <a:ln>
                <a:noFill/>
              </a:ln>
              <a:effectLst/>
              <a:uLnTx/>
              <a:uFillTx/>
              <a:ea typeface="Arial Unicode MS" pitchFamily="34" charset="-128"/>
              <a:cs typeface="Arial Unicode MS" pitchFamily="34" charset="-128"/>
            </a:endParaRPr>
          </a:p>
        </p:txBody>
      </p:sp>
      <p:sp>
        <p:nvSpPr>
          <p:cNvPr id="33" name="Rectangle 32"/>
          <p:cNvSpPr/>
          <p:nvPr/>
        </p:nvSpPr>
        <p:spPr bwMode="gray">
          <a:xfrm>
            <a:off x="6732140" y="1848153"/>
            <a:ext cx="653138" cy="3814856"/>
          </a:xfrm>
          <a:prstGeom prst="rect">
            <a:avLst/>
          </a:prstGeom>
          <a:noFill/>
          <a:ln w="1270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385277" y="1831226"/>
            <a:ext cx="672672" cy="3834797"/>
          </a:xfrm>
          <a:prstGeom prst="rect">
            <a:avLst/>
          </a:prstGeom>
          <a:noFill/>
          <a:ln w="1270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dirty="0" smtClean="0">
              <a:ln>
                <a:noFill/>
              </a:ln>
              <a:effectLst/>
              <a:uLnTx/>
              <a:uFillTx/>
              <a:ea typeface="Arial Unicode MS" pitchFamily="34" charset="-128"/>
              <a:cs typeface="Arial Unicode MS" pitchFamily="34" charset="-128"/>
            </a:endParaRPr>
          </a:p>
        </p:txBody>
      </p:sp>
      <p:cxnSp>
        <p:nvCxnSpPr>
          <p:cNvPr id="38" name="Straight Arrow Connector 37"/>
          <p:cNvCxnSpPr>
            <a:stCxn id="20" idx="3"/>
            <a:endCxn id="31" idx="1"/>
          </p:cNvCxnSpPr>
          <p:nvPr/>
        </p:nvCxnSpPr>
        <p:spPr>
          <a:xfrm>
            <a:off x="4080890" y="2038061"/>
            <a:ext cx="942192" cy="2046523"/>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788730" y="5949630"/>
            <a:ext cx="110286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smtClean="0">
                <a:solidFill>
                  <a:srgbClr val="0070C0"/>
                </a:solidFill>
                <a:ea typeface="Arial Unicode MS" pitchFamily="34" charset="-128"/>
                <a:cs typeface="Arial Unicode MS" pitchFamily="34" charset="-128"/>
              </a:rPr>
              <a:t>txn</a:t>
            </a:r>
            <a:r>
              <a:rPr lang="de-DE" sz="1800" kern="0" dirty="0" smtClean="0">
                <a:solidFill>
                  <a:srgbClr val="0070C0"/>
                </a:solidFill>
                <a:ea typeface="Arial Unicode MS" pitchFamily="34" charset="-128"/>
                <a:cs typeface="Arial Unicode MS" pitchFamily="34" charset="-128"/>
              </a:rPr>
              <a:t>: </a:t>
            </a:r>
            <a:r>
              <a:rPr lang="de-DE" sz="1800" kern="0" dirty="0" err="1" smtClean="0">
                <a:solidFill>
                  <a:srgbClr val="0070C0"/>
                </a:solidFill>
                <a:ea typeface="Arial Unicode MS" pitchFamily="34" charset="-128"/>
                <a:cs typeface="Arial Unicode MS" pitchFamily="34" charset="-128"/>
              </a:rPr>
              <a:t>reader</a:t>
            </a:r>
            <a:endParaRPr lang="en-US" sz="1800" kern="0" dirty="0" err="1" smtClean="0">
              <a:solidFill>
                <a:srgbClr val="0070C0"/>
              </a:solidFill>
              <a:ea typeface="Arial Unicode MS" pitchFamily="34" charset="-128"/>
              <a:cs typeface="Arial Unicode MS" pitchFamily="34" charset="-128"/>
            </a:endParaRPr>
          </a:p>
        </p:txBody>
      </p:sp>
      <p:cxnSp>
        <p:nvCxnSpPr>
          <p:cNvPr id="52" name="Elbow Connector 51"/>
          <p:cNvCxnSpPr>
            <a:stCxn id="50" idx="3"/>
            <a:endCxn id="10" idx="3"/>
          </p:cNvCxnSpPr>
          <p:nvPr/>
        </p:nvCxnSpPr>
        <p:spPr>
          <a:xfrm flipH="1" flipV="1">
            <a:off x="7385277" y="3224612"/>
            <a:ext cx="506319" cy="2863518"/>
          </a:xfrm>
          <a:prstGeom prst="bentConnector3">
            <a:avLst>
              <a:gd name="adj1" fmla="val -85998"/>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50" idx="3"/>
            <a:endCxn id="22" idx="3"/>
          </p:cNvCxnSpPr>
          <p:nvPr/>
        </p:nvCxnSpPr>
        <p:spPr>
          <a:xfrm flipV="1">
            <a:off x="7891596" y="2046523"/>
            <a:ext cx="166354" cy="4041607"/>
          </a:xfrm>
          <a:prstGeom prst="bentConnector3">
            <a:avLst>
              <a:gd name="adj1" fmla="val 499166"/>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41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p:bldP spid="8" grpId="0" animBg="1"/>
      <p:bldP spid="9" grpId="0" animBg="1"/>
      <p:bldP spid="10" grpId="0" animBg="1"/>
      <p:bldP spid="11" grpId="0"/>
      <p:bldP spid="12" grpId="0"/>
      <p:bldP spid="13" grpId="0" animBg="1"/>
      <p:bldP spid="14" grpId="0" animBg="1"/>
      <p:bldP spid="20" grpId="0"/>
      <p:bldP spid="21" grpId="0"/>
      <p:bldP spid="22" grpId="0" animBg="1"/>
      <p:bldP spid="27" grpId="0" animBg="1"/>
      <p:bldP spid="30" grpId="0" animBg="1"/>
      <p:bldP spid="31" grpId="0" animBg="1"/>
      <p:bldP spid="33" grpId="0" animBg="1"/>
      <p:bldP spid="34" grpId="0" animBg="1"/>
      <p:bldP spid="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divider1.jpg"/>
          <p:cNvPicPr>
            <a:picLocks noGrp="1" noChangeAspect="1"/>
          </p:cNvPicPr>
          <p:nvPr>
            <p:ph type="pic" sz="quarter" idx="11"/>
          </p:nvPr>
        </p:nvPicPr>
        <p:blipFill>
          <a:blip r:embed="rId3" cstate="print"/>
          <a:srcRect l="37" r="37"/>
          <a:stretch>
            <a:fillRect/>
          </a:stretch>
        </p:blipFill>
        <p:spPr/>
      </p:pic>
      <p:sp>
        <p:nvSpPr>
          <p:cNvPr id="3" name="Title 2"/>
          <p:cNvSpPr>
            <a:spLocks noGrp="1"/>
          </p:cNvSpPr>
          <p:nvPr>
            <p:ph type="ctrTitle"/>
          </p:nvPr>
        </p:nvSpPr>
        <p:spPr/>
        <p:txBody>
          <a:bodyPr/>
          <a:lstStyle/>
          <a:p>
            <a:r>
              <a:rPr lang="en-US" dirty="0" smtClean="0"/>
              <a:t>Outlook</a:t>
            </a:r>
            <a:endParaRPr lang="en-US" dirty="0"/>
          </a:p>
        </p:txBody>
      </p:sp>
      <p:sp>
        <p:nvSpPr>
          <p:cNvPr id="4" name="Text Placeholder 3"/>
          <p:cNvSpPr>
            <a:spLocks noGrp="1"/>
          </p:cNvSpPr>
          <p:nvPr>
            <p:ph type="body" sz="quarter" idx="10"/>
          </p:nvPr>
        </p:nvSpPr>
        <p:spPr/>
        <p:txBody>
          <a:bodyPr/>
          <a:lstStyle/>
          <a:p>
            <a:r>
              <a:rPr lang="en-US" dirty="0"/>
              <a:t>Where is HANA going next</a:t>
            </a:r>
            <a:r>
              <a:rPr lang="en-US" dirty="0" smtClean="0"/>
              <a:t>?</a:t>
            </a:r>
            <a:endParaRPr lang="en-US" dirty="0"/>
          </a:p>
        </p:txBody>
      </p:sp>
    </p:spTree>
    <p:extLst>
      <p:ext uri="{BB962C8B-B14F-4D97-AF65-F5344CB8AC3E}">
        <p14:creationId xmlns:p14="http://schemas.microsoft.com/office/powerpoint/2010/main" val="4294476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Continuing Challenges of Emerging Hardware</a:t>
            </a:r>
            <a:endParaRPr lang="en-US" dirty="0"/>
          </a:p>
        </p:txBody>
      </p:sp>
      <p:sp>
        <p:nvSpPr>
          <p:cNvPr id="3" name="Text Placeholder 2"/>
          <p:cNvSpPr>
            <a:spLocks noGrp="1"/>
          </p:cNvSpPr>
          <p:nvPr>
            <p:ph type="body" sz="quarter" idx="10"/>
          </p:nvPr>
        </p:nvSpPr>
        <p:spPr/>
        <p:txBody>
          <a:bodyPr/>
          <a:lstStyle/>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r>
              <a:rPr lang="en-US" sz="1600" dirty="0" smtClean="0"/>
              <a:t>Challenge 1:  Parallelism: Take advantage of tens, hundreds, thousands of cores</a:t>
            </a:r>
          </a:p>
          <a:p>
            <a:pPr lvl="2"/>
            <a:r>
              <a:rPr lang="en-US" sz="1600" dirty="0" smtClean="0"/>
              <a:t>Challenge 2:  Large memories &amp; data locality/NUMA</a:t>
            </a:r>
          </a:p>
          <a:p>
            <a:pPr lvl="3"/>
            <a:r>
              <a:rPr lang="en-US" sz="1400" dirty="0" smtClean="0"/>
              <a:t>Yes, DRAM is 125,000 times faster than disk…</a:t>
            </a:r>
          </a:p>
          <a:p>
            <a:pPr lvl="3"/>
            <a:r>
              <a:rPr lang="en-US" sz="1400" dirty="0" smtClean="0"/>
              <a:t>But  DRAM access is still 10-</a:t>
            </a:r>
            <a:r>
              <a:rPr lang="en-US" sz="1400" dirty="0"/>
              <a:t>8</a:t>
            </a:r>
            <a:r>
              <a:rPr lang="en-US" sz="1400" dirty="0" smtClean="0"/>
              <a:t>0 times slower than on-chip caches</a:t>
            </a:r>
          </a:p>
          <a:p>
            <a:pPr lvl="2"/>
            <a:endParaRPr lang="en-US" dirty="0" smtClean="0"/>
          </a:p>
        </p:txBody>
      </p:sp>
      <p:pic>
        <p:nvPicPr>
          <p:cNvPr id="4" name="Picture 3"/>
          <p:cNvPicPr>
            <a:picLocks noChangeAspect="1"/>
          </p:cNvPicPr>
          <p:nvPr/>
        </p:nvPicPr>
        <p:blipFill>
          <a:blip r:embed="rId3"/>
          <a:stretch>
            <a:fillRect/>
          </a:stretch>
        </p:blipFill>
        <p:spPr>
          <a:xfrm>
            <a:off x="455115" y="1286958"/>
            <a:ext cx="7956135" cy="3474720"/>
          </a:xfrm>
          <a:prstGeom prst="rect">
            <a:avLst/>
          </a:prstGeom>
        </p:spPr>
      </p:pic>
    </p:spTree>
    <p:extLst>
      <p:ext uri="{BB962C8B-B14F-4D97-AF65-F5344CB8AC3E}">
        <p14:creationId xmlns:p14="http://schemas.microsoft.com/office/powerpoint/2010/main" val="22253279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HANA Platform On-Going Architectural Evolution</a:t>
            </a:r>
            <a:endParaRPr lang="en-US" dirty="0"/>
          </a:p>
        </p:txBody>
      </p:sp>
      <p:sp>
        <p:nvSpPr>
          <p:cNvPr id="3" name="Text Placeholder 2"/>
          <p:cNvSpPr>
            <a:spLocks noGrp="1"/>
          </p:cNvSpPr>
          <p:nvPr>
            <p:ph type="body" sz="quarter" idx="10"/>
          </p:nvPr>
        </p:nvSpPr>
        <p:spPr/>
        <p:txBody>
          <a:bodyPr/>
          <a:lstStyle/>
          <a:p>
            <a:r>
              <a:rPr lang="en-US" dirty="0" smtClean="0"/>
              <a:t>Data models</a:t>
            </a:r>
          </a:p>
          <a:p>
            <a:pPr lvl="2"/>
            <a:r>
              <a:rPr lang="en-US" dirty="0" smtClean="0"/>
              <a:t>Flexible schemas, graph functionality, geospatial, time series, historical data, </a:t>
            </a:r>
            <a:br>
              <a:rPr lang="en-US" dirty="0" smtClean="0"/>
            </a:br>
            <a:r>
              <a:rPr lang="en-US" dirty="0" smtClean="0"/>
              <a:t>Big Data, external libraries</a:t>
            </a:r>
          </a:p>
          <a:p>
            <a:pPr lvl="0"/>
            <a:r>
              <a:rPr lang="en-US" dirty="0" smtClean="0"/>
              <a:t>Resource and workload management</a:t>
            </a:r>
          </a:p>
          <a:p>
            <a:pPr lvl="2"/>
            <a:r>
              <a:rPr lang="en-US" dirty="0" smtClean="0"/>
              <a:t>Memory, threads, scheduling, admission control, service level management, data aging</a:t>
            </a:r>
          </a:p>
          <a:p>
            <a:pPr lvl="0"/>
            <a:r>
              <a:rPr lang="en-US" dirty="0" smtClean="0"/>
              <a:t>Application services</a:t>
            </a:r>
          </a:p>
          <a:p>
            <a:pPr lvl="2"/>
            <a:r>
              <a:rPr lang="en-US" dirty="0" smtClean="0"/>
              <a:t>XS Engine, CDS and River</a:t>
            </a:r>
          </a:p>
          <a:p>
            <a:r>
              <a:rPr lang="en-US" dirty="0" smtClean="0"/>
              <a:t>Continuing performance improvements</a:t>
            </a:r>
          </a:p>
          <a:p>
            <a:pPr lvl="2"/>
            <a:r>
              <a:rPr lang="en-US" dirty="0" smtClean="0"/>
              <a:t>Hardware advances, NUMA, improved modularization and architecture</a:t>
            </a:r>
          </a:p>
          <a:p>
            <a:r>
              <a:rPr lang="en-US" dirty="0" smtClean="0"/>
              <a:t>Cloud and multi-tenancy</a:t>
            </a:r>
          </a:p>
          <a:p>
            <a:pPr lvl="1"/>
            <a:endParaRPr lang="en-US" dirty="0" smtClean="0"/>
          </a:p>
          <a:p>
            <a:pPr lvl="1"/>
            <a:endParaRPr lang="en-US" dirty="0" smtClean="0"/>
          </a:p>
        </p:txBody>
      </p:sp>
    </p:spTree>
    <p:extLst>
      <p:ext uri="{BB962C8B-B14F-4D97-AF65-F5344CB8AC3E}">
        <p14:creationId xmlns:p14="http://schemas.microsoft.com/office/powerpoint/2010/main" val="33584814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Who was SAP (before HANA)? </a:t>
            </a:r>
          </a:p>
        </p:txBody>
      </p:sp>
      <p:sp>
        <p:nvSpPr>
          <p:cNvPr id="18" name="Text Box 4"/>
          <p:cNvSpPr txBox="1">
            <a:spLocks noChangeArrowheads="1"/>
          </p:cNvSpPr>
          <p:nvPr/>
        </p:nvSpPr>
        <p:spPr bwMode="gray">
          <a:xfrm>
            <a:off x="1118183" y="1576389"/>
            <a:ext cx="181758" cy="463846"/>
          </a:xfrm>
          <a:prstGeom prst="rect">
            <a:avLst/>
          </a:prstGeom>
          <a:noFill/>
          <a:ln w="9525" algn="ctr">
            <a:noFill/>
            <a:miter lim="800000"/>
            <a:headEnd/>
            <a:tailEnd/>
          </a:ln>
        </p:spPr>
        <p:txBody>
          <a:bodyPr wrap="none" lIns="90000" tIns="46800" rIns="90000" bIns="46800">
            <a:spAutoFit/>
          </a:bodyPr>
          <a:lstStyle/>
          <a:p>
            <a:endParaRPr lang="en-US">
              <a:solidFill>
                <a:srgbClr val="000000"/>
              </a:solidFill>
            </a:endParaRPr>
          </a:p>
        </p:txBody>
      </p:sp>
      <p:sp>
        <p:nvSpPr>
          <p:cNvPr id="19" name="Text Box 8"/>
          <p:cNvSpPr txBox="1">
            <a:spLocks noChangeArrowheads="1"/>
          </p:cNvSpPr>
          <p:nvPr/>
        </p:nvSpPr>
        <p:spPr bwMode="gray">
          <a:xfrm>
            <a:off x="309476" y="1712913"/>
            <a:ext cx="2651760" cy="648512"/>
          </a:xfrm>
          <a:prstGeom prst="rect">
            <a:avLst/>
          </a:prstGeom>
          <a:noFill/>
          <a:ln w="9525" algn="ctr">
            <a:noFill/>
            <a:miter lim="800000"/>
            <a:headEnd/>
            <a:tailEnd/>
          </a:ln>
        </p:spPr>
        <p:txBody>
          <a:bodyPr wrap="none" lIns="90000" tIns="46800" rIns="90000" bIns="46800">
            <a:spAutoFit/>
          </a:bodyPr>
          <a:lstStyle/>
          <a:p>
            <a:r>
              <a:rPr lang="en-US" b="1" dirty="0">
                <a:solidFill>
                  <a:srgbClr val="000000"/>
                </a:solidFill>
              </a:rPr>
              <a:t>Sales Order </a:t>
            </a:r>
            <a:br>
              <a:rPr lang="en-US" b="1" dirty="0">
                <a:solidFill>
                  <a:srgbClr val="000000"/>
                </a:solidFill>
              </a:rPr>
            </a:br>
            <a:r>
              <a:rPr lang="en-US" b="1" dirty="0">
                <a:solidFill>
                  <a:srgbClr val="000000"/>
                </a:solidFill>
              </a:rPr>
              <a:t>Management</a:t>
            </a:r>
          </a:p>
        </p:txBody>
      </p:sp>
      <p:sp>
        <p:nvSpPr>
          <p:cNvPr id="20" name="Text Box 9"/>
          <p:cNvSpPr txBox="1">
            <a:spLocks noChangeArrowheads="1"/>
          </p:cNvSpPr>
          <p:nvPr/>
        </p:nvSpPr>
        <p:spPr bwMode="gray">
          <a:xfrm>
            <a:off x="349433" y="4276726"/>
            <a:ext cx="2651760" cy="371513"/>
          </a:xfrm>
          <a:prstGeom prst="rect">
            <a:avLst/>
          </a:prstGeom>
          <a:noFill/>
          <a:ln w="9525" algn="ctr">
            <a:noFill/>
            <a:miter lim="800000"/>
            <a:headEnd/>
            <a:tailEnd/>
          </a:ln>
        </p:spPr>
        <p:txBody>
          <a:bodyPr wrap="none" lIns="90000" tIns="46800" rIns="90000" bIns="46800">
            <a:spAutoFit/>
          </a:bodyPr>
          <a:lstStyle/>
          <a:p>
            <a:r>
              <a:rPr lang="en-US" b="1" dirty="0">
                <a:solidFill>
                  <a:srgbClr val="000000"/>
                </a:solidFill>
              </a:rPr>
              <a:t>Production Planning</a:t>
            </a:r>
          </a:p>
        </p:txBody>
      </p:sp>
      <p:sp>
        <p:nvSpPr>
          <p:cNvPr id="21" name="Text Box 10"/>
          <p:cNvSpPr txBox="1">
            <a:spLocks noChangeArrowheads="1"/>
          </p:cNvSpPr>
          <p:nvPr/>
        </p:nvSpPr>
        <p:spPr bwMode="gray">
          <a:xfrm>
            <a:off x="3318109" y="4276726"/>
            <a:ext cx="2319074" cy="371513"/>
          </a:xfrm>
          <a:prstGeom prst="rect">
            <a:avLst/>
          </a:prstGeom>
          <a:noFill/>
          <a:ln w="9525" algn="ctr">
            <a:noFill/>
            <a:miter lim="800000"/>
            <a:headEnd/>
            <a:tailEnd/>
          </a:ln>
        </p:spPr>
        <p:txBody>
          <a:bodyPr wrap="none" lIns="90000" tIns="46800" rIns="90000" bIns="46800">
            <a:spAutoFit/>
          </a:bodyPr>
          <a:lstStyle/>
          <a:p>
            <a:r>
              <a:rPr lang="en-US" b="1" dirty="0">
                <a:solidFill>
                  <a:srgbClr val="000000"/>
                </a:solidFill>
              </a:rPr>
              <a:t>Talent </a:t>
            </a:r>
            <a:r>
              <a:rPr lang="en-US" b="1" dirty="0" smtClean="0">
                <a:solidFill>
                  <a:srgbClr val="000000"/>
                </a:solidFill>
              </a:rPr>
              <a:t>Management</a:t>
            </a:r>
            <a:endParaRPr lang="en-US" b="1" dirty="0">
              <a:solidFill>
                <a:srgbClr val="000000"/>
              </a:solidFill>
            </a:endParaRPr>
          </a:p>
        </p:txBody>
      </p:sp>
      <p:sp>
        <p:nvSpPr>
          <p:cNvPr id="22" name="Text Box 12"/>
          <p:cNvSpPr txBox="1">
            <a:spLocks noChangeArrowheads="1"/>
          </p:cNvSpPr>
          <p:nvPr/>
        </p:nvSpPr>
        <p:spPr bwMode="gray">
          <a:xfrm>
            <a:off x="3238933" y="1685201"/>
            <a:ext cx="2651760" cy="648512"/>
          </a:xfrm>
          <a:prstGeom prst="rect">
            <a:avLst/>
          </a:prstGeom>
          <a:noFill/>
          <a:ln w="9525" algn="ctr">
            <a:noFill/>
            <a:miter lim="800000"/>
            <a:headEnd/>
            <a:tailEnd/>
          </a:ln>
        </p:spPr>
        <p:txBody>
          <a:bodyPr wrap="none" lIns="90000" tIns="46800" rIns="90000" bIns="46800">
            <a:spAutoFit/>
          </a:bodyPr>
          <a:lstStyle/>
          <a:p>
            <a:r>
              <a:rPr lang="en-US" b="1" dirty="0">
                <a:solidFill>
                  <a:srgbClr val="000000"/>
                </a:solidFill>
              </a:rPr>
              <a:t>Financial/</a:t>
            </a:r>
            <a:r>
              <a:rPr lang="en-US" b="1" dirty="0" err="1">
                <a:solidFill>
                  <a:srgbClr val="000000"/>
                </a:solidFill>
              </a:rPr>
              <a:t>Mgmt</a:t>
            </a:r>
            <a:r>
              <a:rPr lang="en-US" b="1" dirty="0">
                <a:solidFill>
                  <a:srgbClr val="000000"/>
                </a:solidFill>
              </a:rPr>
              <a:t> </a:t>
            </a:r>
            <a:br>
              <a:rPr lang="en-US" b="1" dirty="0">
                <a:solidFill>
                  <a:srgbClr val="000000"/>
                </a:solidFill>
              </a:rPr>
            </a:br>
            <a:r>
              <a:rPr lang="en-US" b="1" dirty="0">
                <a:solidFill>
                  <a:srgbClr val="000000"/>
                </a:solidFill>
              </a:rPr>
              <a:t>Accounting </a:t>
            </a:r>
          </a:p>
        </p:txBody>
      </p:sp>
      <p:pic>
        <p:nvPicPr>
          <p:cNvPr id="23" name="Picture 14" descr="SalesOrderForm"/>
          <p:cNvPicPr>
            <a:picLocks noChangeAspect="1" noChangeArrowheads="1"/>
          </p:cNvPicPr>
          <p:nvPr/>
        </p:nvPicPr>
        <p:blipFill>
          <a:blip r:embed="rId3" cstate="print"/>
          <a:stretch>
            <a:fillRect/>
          </a:stretch>
        </p:blipFill>
        <p:spPr bwMode="auto">
          <a:xfrm>
            <a:off x="249473" y="2423206"/>
            <a:ext cx="1474086" cy="1906587"/>
          </a:xfrm>
          <a:prstGeom prst="rect">
            <a:avLst/>
          </a:prstGeom>
          <a:noFill/>
          <a:ln>
            <a:noFill/>
          </a:ln>
        </p:spPr>
      </p:pic>
      <p:pic>
        <p:nvPicPr>
          <p:cNvPr id="24" name="Picture 15" descr="BMW-National-Geographic-Ultimate-Factory-Tour-main"/>
          <p:cNvPicPr>
            <a:picLocks noChangeAspect="1" noChangeArrowheads="1"/>
          </p:cNvPicPr>
          <p:nvPr/>
        </p:nvPicPr>
        <p:blipFill>
          <a:blip r:embed="rId4" cstate="print"/>
          <a:stretch>
            <a:fillRect/>
          </a:stretch>
        </p:blipFill>
        <p:spPr bwMode="auto">
          <a:xfrm>
            <a:off x="358207" y="4724401"/>
            <a:ext cx="2381250" cy="1590675"/>
          </a:xfrm>
          <a:prstGeom prst="rect">
            <a:avLst/>
          </a:prstGeom>
          <a:noFill/>
          <a:ln>
            <a:noFill/>
          </a:ln>
        </p:spPr>
      </p:pic>
      <p:pic>
        <p:nvPicPr>
          <p:cNvPr id="25" name="Picture 16" descr="grades"/>
          <p:cNvPicPr>
            <a:picLocks noChangeAspect="1" noChangeArrowheads="1"/>
          </p:cNvPicPr>
          <p:nvPr/>
        </p:nvPicPr>
        <p:blipFill>
          <a:blip r:embed="rId5" cstate="print"/>
          <a:stretch>
            <a:fillRect/>
          </a:stretch>
        </p:blipFill>
        <p:spPr bwMode="auto">
          <a:xfrm>
            <a:off x="3787425" y="4705350"/>
            <a:ext cx="1695577" cy="1609726"/>
          </a:xfrm>
          <a:prstGeom prst="rect">
            <a:avLst/>
          </a:prstGeom>
          <a:noFill/>
          <a:ln>
            <a:noFill/>
          </a:ln>
        </p:spPr>
      </p:pic>
      <p:pic>
        <p:nvPicPr>
          <p:cNvPr id="26" name="Picture 18" descr="basicaccounting"/>
          <p:cNvPicPr>
            <a:picLocks noChangeAspect="1" noChangeArrowheads="1"/>
          </p:cNvPicPr>
          <p:nvPr/>
        </p:nvPicPr>
        <p:blipFill>
          <a:blip r:embed="rId6" cstate="print"/>
          <a:stretch>
            <a:fillRect/>
          </a:stretch>
        </p:blipFill>
        <p:spPr bwMode="auto">
          <a:xfrm>
            <a:off x="3318109" y="2422980"/>
            <a:ext cx="2448098" cy="1625138"/>
          </a:xfrm>
          <a:prstGeom prst="rect">
            <a:avLst/>
          </a:prstGeom>
          <a:noFill/>
          <a:ln>
            <a:noFill/>
          </a:ln>
        </p:spPr>
      </p:pic>
      <p:sp>
        <p:nvSpPr>
          <p:cNvPr id="27" name="Text Box 19"/>
          <p:cNvSpPr txBox="1">
            <a:spLocks noChangeArrowheads="1"/>
          </p:cNvSpPr>
          <p:nvPr/>
        </p:nvSpPr>
        <p:spPr bwMode="gray">
          <a:xfrm>
            <a:off x="6168390" y="1665655"/>
            <a:ext cx="2651760" cy="648512"/>
          </a:xfrm>
          <a:prstGeom prst="rect">
            <a:avLst/>
          </a:prstGeom>
          <a:noFill/>
          <a:ln w="9525" algn="ctr">
            <a:noFill/>
            <a:miter lim="800000"/>
            <a:headEnd/>
            <a:tailEnd/>
          </a:ln>
        </p:spPr>
        <p:txBody>
          <a:bodyPr wrap="none" lIns="90000" tIns="46800" rIns="90000" bIns="46800">
            <a:spAutoFit/>
          </a:bodyPr>
          <a:lstStyle/>
          <a:p>
            <a:r>
              <a:rPr lang="en-US" b="1" dirty="0">
                <a:solidFill>
                  <a:srgbClr val="000000"/>
                </a:solidFill>
              </a:rPr>
              <a:t>Business </a:t>
            </a:r>
            <a:r>
              <a:rPr lang="en-US" b="1" dirty="0" smtClean="0">
                <a:solidFill>
                  <a:srgbClr val="000000"/>
                </a:solidFill>
              </a:rPr>
              <a:t/>
            </a:r>
            <a:br>
              <a:rPr lang="en-US" b="1" dirty="0" smtClean="0">
                <a:solidFill>
                  <a:srgbClr val="000000"/>
                </a:solidFill>
              </a:rPr>
            </a:br>
            <a:r>
              <a:rPr lang="en-US" b="1" dirty="0" smtClean="0">
                <a:solidFill>
                  <a:srgbClr val="000000"/>
                </a:solidFill>
              </a:rPr>
              <a:t>Intelligence</a:t>
            </a:r>
            <a:endParaRPr lang="en-US" b="1" dirty="0">
              <a:solidFill>
                <a:srgbClr val="000000"/>
              </a:solidFill>
            </a:endParaRPr>
          </a:p>
        </p:txBody>
      </p:sp>
      <p:pic>
        <p:nvPicPr>
          <p:cNvPr id="28" name="Picture 20" descr="workforce-analytics-dashboard-xcelsius"/>
          <p:cNvPicPr>
            <a:picLocks noChangeAspect="1" noChangeArrowheads="1"/>
          </p:cNvPicPr>
          <p:nvPr/>
        </p:nvPicPr>
        <p:blipFill>
          <a:blip r:embed="rId7" cstate="print"/>
          <a:stretch>
            <a:fillRect/>
          </a:stretch>
        </p:blipFill>
        <p:spPr bwMode="auto">
          <a:xfrm>
            <a:off x="6265647" y="2404950"/>
            <a:ext cx="2554503" cy="1643167"/>
          </a:xfrm>
          <a:prstGeom prst="rect">
            <a:avLst/>
          </a:prstGeom>
          <a:noFill/>
          <a:ln>
            <a:noFill/>
          </a:ln>
        </p:spPr>
      </p:pic>
      <p:cxnSp>
        <p:nvCxnSpPr>
          <p:cNvPr id="3" name="Straight Connector 2"/>
          <p:cNvCxnSpPr/>
          <p:nvPr/>
        </p:nvCxnSpPr>
        <p:spPr>
          <a:xfrm>
            <a:off x="358207" y="2361425"/>
            <a:ext cx="2634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318109" y="2361425"/>
            <a:ext cx="2634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265647" y="2361425"/>
            <a:ext cx="2634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207" y="4656989"/>
            <a:ext cx="2634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18109" y="4656989"/>
            <a:ext cx="2634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936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SAP</a:t>
            </a:r>
            <a:br>
              <a:rPr lang="en-US" dirty="0" smtClean="0"/>
            </a:br>
            <a:r>
              <a:rPr lang="en-US" sz="1800" dirty="0"/>
              <a:t>Business Applications – Database &amp; </a:t>
            </a:r>
            <a:r>
              <a:rPr lang="en-US" sz="1800" dirty="0" smtClean="0"/>
              <a:t>Technology </a:t>
            </a:r>
            <a:r>
              <a:rPr lang="en-US" sz="1800" dirty="0"/>
              <a:t>– Analytics – Cloud – Mobile </a:t>
            </a:r>
          </a:p>
        </p:txBody>
      </p:sp>
      <p:sp>
        <p:nvSpPr>
          <p:cNvPr id="4" name="Text Placeholder 3"/>
          <p:cNvSpPr>
            <a:spLocks noGrp="1"/>
          </p:cNvSpPr>
          <p:nvPr>
            <p:ph type="body" sz="quarter" idx="10"/>
          </p:nvPr>
        </p:nvSpPr>
        <p:spPr/>
        <p:txBody>
          <a:bodyPr/>
          <a:lstStyle/>
          <a:p>
            <a:r>
              <a:rPr lang="en-US" dirty="0" smtClean="0"/>
              <a:t>Annual </a:t>
            </a:r>
            <a:r>
              <a:rPr lang="en-US" dirty="0"/>
              <a:t>revenue (IFRS) of € 16,82 billion</a:t>
            </a:r>
          </a:p>
          <a:p>
            <a:r>
              <a:rPr lang="en-US" dirty="0" smtClean="0"/>
              <a:t>More </a:t>
            </a:r>
            <a:r>
              <a:rPr lang="en-US" dirty="0"/>
              <a:t>than 253,500 customers in 188 countries</a:t>
            </a:r>
          </a:p>
          <a:p>
            <a:r>
              <a:rPr lang="en-US" dirty="0"/>
              <a:t>More than 66,500 employees – and locations in more than 130 countries</a:t>
            </a:r>
          </a:p>
          <a:p>
            <a:r>
              <a:rPr lang="en-US" dirty="0" smtClean="0"/>
              <a:t>A 42-year history of innovation and growth as a true industry leader</a:t>
            </a:r>
          </a:p>
          <a:p>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884" y="3618817"/>
            <a:ext cx="420052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74" y="3618817"/>
            <a:ext cx="420052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4186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086" y="12562"/>
            <a:ext cx="5932713" cy="684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9672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Products &amp; Innovation HANA </a:t>
            </a:r>
            <a:r>
              <a:rPr lang="en-US" dirty="0" smtClean="0"/>
              <a:t>Platform</a:t>
            </a:r>
            <a:br>
              <a:rPr lang="en-US" dirty="0" smtClean="0"/>
            </a:br>
            <a:r>
              <a:rPr lang="en-US" dirty="0" smtClean="0"/>
              <a:t>California Campus – Worldwide</a:t>
            </a:r>
            <a:endParaRPr lang="en-US" dirty="0"/>
          </a:p>
        </p:txBody>
      </p:sp>
      <p:pic>
        <p:nvPicPr>
          <p:cNvPr id="1026" name="Picture 2" descr="C:\Users\I063906\Documents\Adm\SAP\Presentations - Slides\TUM 2014-07-08\HANA Platform worldm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92" y="1251856"/>
            <a:ext cx="6378369" cy="48022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I063906\Documents\Adm\SAP\Presentations - Slides\TUM 2014-07-08\golden-gate-bridge-in-millbrae-california-to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0014" y="5052959"/>
            <a:ext cx="3067652" cy="142404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I063906\Documents\Adm\SAP\Presentations - Slides\TUM 2014-07-08\1280px-USA_CA_San_Francisco_down-town_-_Golden_Gate_20041124_2465_mod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575" y="1399952"/>
            <a:ext cx="2338439" cy="147796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575" y="2877918"/>
            <a:ext cx="235267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392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divider1.jpg"/>
          <p:cNvPicPr>
            <a:picLocks noGrp="1" noChangeAspect="1"/>
          </p:cNvPicPr>
          <p:nvPr>
            <p:ph type="pic" sz="quarter" idx="11"/>
          </p:nvPr>
        </p:nvPicPr>
        <p:blipFill>
          <a:blip r:embed="rId3" cstate="print"/>
          <a:srcRect l="37" r="37"/>
          <a:stretch>
            <a:fillRect/>
          </a:stretch>
        </p:blipFill>
        <p:spPr/>
      </p:pic>
      <p:sp>
        <p:nvSpPr>
          <p:cNvPr id="3" name="Title 2"/>
          <p:cNvSpPr>
            <a:spLocks noGrp="1"/>
          </p:cNvSpPr>
          <p:nvPr>
            <p:ph type="ctrTitle"/>
          </p:nvPr>
        </p:nvSpPr>
        <p:spPr/>
        <p:txBody>
          <a:bodyPr/>
          <a:lstStyle/>
          <a:p>
            <a:r>
              <a:rPr lang="en-US" dirty="0" smtClean="0"/>
              <a:t>SAP HANA DB Background</a:t>
            </a:r>
            <a:endParaRPr lang="en-US" dirty="0"/>
          </a:p>
        </p:txBody>
      </p:sp>
      <p:sp>
        <p:nvSpPr>
          <p:cNvPr id="4" name="Text Placeholder 3"/>
          <p:cNvSpPr>
            <a:spLocks noGrp="1"/>
          </p:cNvSpPr>
          <p:nvPr>
            <p:ph type="body" sz="quarter" idx="10"/>
          </p:nvPr>
        </p:nvSpPr>
        <p:spPr/>
        <p:txBody>
          <a:bodyPr/>
          <a:lstStyle/>
          <a:p>
            <a:r>
              <a:rPr lang="en-US" dirty="0" smtClean="0"/>
              <a:t>Why did we build HANA? </a:t>
            </a:r>
            <a:endParaRPr lang="en-US" dirty="0"/>
          </a:p>
        </p:txBody>
      </p:sp>
    </p:spTree>
    <p:extLst>
      <p:ext uri="{BB962C8B-B14F-4D97-AF65-F5344CB8AC3E}">
        <p14:creationId xmlns:p14="http://schemas.microsoft.com/office/powerpoint/2010/main" val="1249800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r>
              <a:rPr lang="en-US" dirty="0" smtClean="0"/>
              <a:t>How Did the SAP Use Database Before HANA?</a:t>
            </a:r>
            <a:endParaRPr lang="en-US" dirty="0"/>
          </a:p>
        </p:txBody>
      </p:sp>
      <p:sp>
        <p:nvSpPr>
          <p:cNvPr id="115715" name="Rectangle 3"/>
          <p:cNvSpPr>
            <a:spLocks noGrp="1" noChangeArrowheads="1"/>
          </p:cNvSpPr>
          <p:nvPr>
            <p:ph type="body" sz="quarter" idx="10"/>
          </p:nvPr>
        </p:nvSpPr>
        <p:spPr/>
        <p:txBody>
          <a:bodyPr>
            <a:normAutofit/>
          </a:bodyPr>
          <a:lstStyle/>
          <a:p>
            <a:r>
              <a:rPr lang="en-US" dirty="0" smtClean="0"/>
              <a:t>See “</a:t>
            </a:r>
            <a:r>
              <a:rPr lang="en-US" dirty="0" smtClean="0">
                <a:hlinkClick r:id="rId3"/>
              </a:rPr>
              <a:t>The SAP Transaction Model:  Know Your Applications</a:t>
            </a:r>
            <a:r>
              <a:rPr lang="en-US" dirty="0" smtClean="0"/>
              <a:t>”, SIGMOD 2008 Industrial Talk</a:t>
            </a:r>
          </a:p>
          <a:p>
            <a:pPr lvl="2"/>
            <a:r>
              <a:rPr lang="en-US" dirty="0" smtClean="0"/>
              <a:t>Database was mainly a dumb store …</a:t>
            </a:r>
          </a:p>
          <a:p>
            <a:pPr lvl="3"/>
            <a:r>
              <a:rPr lang="en-US" dirty="0" smtClean="0"/>
              <a:t>Retrieve/Store data (Open SQL, no stored procedures)</a:t>
            </a:r>
          </a:p>
          <a:p>
            <a:pPr lvl="3"/>
            <a:r>
              <a:rPr lang="en-US" dirty="0" smtClean="0"/>
              <a:t>Transaction commit, with locks held very briefly</a:t>
            </a:r>
          </a:p>
          <a:p>
            <a:pPr lvl="3"/>
            <a:r>
              <a:rPr lang="en-US" dirty="0" smtClean="0"/>
              <a:t>Operational utilities</a:t>
            </a:r>
          </a:p>
          <a:p>
            <a:pPr lvl="2"/>
            <a:r>
              <a:rPr lang="en-US" dirty="0" smtClean="0"/>
              <a:t>… because SAP kept the following in the application server:</a:t>
            </a:r>
          </a:p>
          <a:p>
            <a:pPr lvl="3"/>
            <a:r>
              <a:rPr lang="en-US" dirty="0" smtClean="0"/>
              <a:t>Application logic</a:t>
            </a:r>
          </a:p>
          <a:p>
            <a:pPr lvl="3"/>
            <a:r>
              <a:rPr lang="en-US" dirty="0" smtClean="0"/>
              <a:t>Business object-level locks</a:t>
            </a:r>
          </a:p>
          <a:p>
            <a:pPr lvl="3"/>
            <a:r>
              <a:rPr lang="en-US" dirty="0" smtClean="0"/>
              <a:t>Queued updates</a:t>
            </a:r>
          </a:p>
          <a:p>
            <a:pPr lvl="3"/>
            <a:r>
              <a:rPr lang="en-US" dirty="0" smtClean="0"/>
              <a:t>Data buffers</a:t>
            </a:r>
          </a:p>
          <a:p>
            <a:pPr lvl="3"/>
            <a:r>
              <a:rPr lang="en-US" dirty="0" smtClean="0"/>
              <a:t>Indexes</a:t>
            </a:r>
          </a:p>
          <a:p>
            <a:r>
              <a:rPr lang="en-US" dirty="0" smtClean="0"/>
              <a:t>With the HANA platform, computation-intensive </a:t>
            </a:r>
            <a:r>
              <a:rPr lang="en-US" dirty="0"/>
              <a:t>data-centric operations </a:t>
            </a:r>
            <a:r>
              <a:rPr lang="en-US" dirty="0" smtClean="0"/>
              <a:t>are moved to the Database</a:t>
            </a:r>
          </a:p>
        </p:txBody>
      </p:sp>
    </p:spTree>
    <p:extLst>
      <p:ext uri="{BB962C8B-B14F-4D97-AF65-F5344CB8AC3E}">
        <p14:creationId xmlns:p14="http://schemas.microsoft.com/office/powerpoint/2010/main" val="23123016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 val="Standard Red"/>
</p:tagLst>
</file>

<file path=ppt/theme/theme1.xml><?xml version="1.0" encoding="utf-8"?>
<a:theme xmlns:a="http://schemas.openxmlformats.org/drawingml/2006/main" name="1_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15761</TotalTime>
  <Words>2168</Words>
  <Application>Microsoft Office PowerPoint</Application>
  <PresentationFormat>On-screen Show (4:3)</PresentationFormat>
  <Paragraphs>572</Paragraphs>
  <Slides>33</Slides>
  <Notes>22</Notes>
  <HiddenSlides>5</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1_SAP_2014_v1.0</vt:lpstr>
      <vt:lpstr>SAP HANA DATABASE</vt:lpstr>
      <vt:lpstr>Agenda</vt:lpstr>
      <vt:lpstr>SAP</vt:lpstr>
      <vt:lpstr>Who was SAP (before HANA)? </vt:lpstr>
      <vt:lpstr>SAP Business Applications – Database &amp; Technology – Analytics – Cloud – Mobile </vt:lpstr>
      <vt:lpstr>PowerPoint Presentation</vt:lpstr>
      <vt:lpstr>Products &amp; Innovation HANA Platform California Campus – Worldwide</vt:lpstr>
      <vt:lpstr>SAP HANA DB Background</vt:lpstr>
      <vt:lpstr>How Did the SAP Use Database Before HANA?</vt:lpstr>
      <vt:lpstr>DRAM Price/GB</vt:lpstr>
      <vt:lpstr>In-Memory Computing</vt:lpstr>
      <vt:lpstr>Enterprise Workloads are Read Dominated </vt:lpstr>
      <vt:lpstr>PowerPoint Presentation</vt:lpstr>
      <vt:lpstr>SAP HANA Database Background</vt:lpstr>
      <vt:lpstr>SAP HANA DB Architecture</vt:lpstr>
      <vt:lpstr>Technological Context</vt:lpstr>
      <vt:lpstr>SAP HANA DB Processes </vt:lpstr>
      <vt:lpstr>PowerPoint Presentation</vt:lpstr>
      <vt:lpstr>Distributed Share-Nothing In-Memory Computing</vt:lpstr>
      <vt:lpstr>Column Store  &amp; Compression</vt:lpstr>
      <vt:lpstr>Motivation: Customer System Sizes (Medium-Sized)</vt:lpstr>
      <vt:lpstr>SAP HANA Technology  Hybrid Data Storage</vt:lpstr>
      <vt:lpstr>PowerPoint Presentation</vt:lpstr>
      <vt:lpstr>PowerPoint Presentation</vt:lpstr>
      <vt:lpstr>SAP HANA Technology Dictionary Compression</vt:lpstr>
      <vt:lpstr>SAP HANA Technology Compression of Value ID Sequence</vt:lpstr>
      <vt:lpstr>SAP HANA Technology Dictionary Compression</vt:lpstr>
      <vt:lpstr>Snapshot Isolation</vt:lpstr>
      <vt:lpstr>Initial Design – set oriented, optimized for OLAP</vt:lpstr>
      <vt:lpstr>New Design – OLTP friendly</vt:lpstr>
      <vt:lpstr>Outlook</vt:lpstr>
      <vt:lpstr>Continuing Challenges of Emerging Hardware</vt:lpstr>
      <vt:lpstr>HANA Platform On-Going Architectural Evolution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Kumar, Vimlesh</cp:lastModifiedBy>
  <cp:revision>270</cp:revision>
  <dcterms:created xsi:type="dcterms:W3CDTF">2011-02-17T10:36:00Z</dcterms:created>
  <dcterms:modified xsi:type="dcterms:W3CDTF">2019-10-14T14:31:43Z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-93846220</vt:i4>
  </property>
  <property fmtid="{D5CDD505-2E9C-101B-9397-08002B2CF9AE}" pid="3" name="_NewReviewCycle">
    <vt:lpwstr/>
  </property>
  <property fmtid="{D5CDD505-2E9C-101B-9397-08002B2CF9AE}" pid="4" name="_EmailSubject">
    <vt:lpwstr>TUM Visit - July 8</vt:lpwstr>
  </property>
  <property fmtid="{D5CDD505-2E9C-101B-9397-08002B2CF9AE}" pid="5" name="_AuthorEmail">
    <vt:lpwstr>norman.may@sap.com</vt:lpwstr>
  </property>
  <property fmtid="{D5CDD505-2E9C-101B-9397-08002B2CF9AE}" pid="6" name="_AuthorEmailDisplayName">
    <vt:lpwstr>May, Norman</vt:lpwstr>
  </property>
  <property fmtid="{D5CDD505-2E9C-101B-9397-08002B2CF9AE}" pid="7" name="_PreviousAdHocReviewCycleID">
    <vt:i4>1357826825</vt:i4>
  </property>
</Properties>
</file>