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tags/tag38.xml" ContentType="application/vnd.openxmlformats-officedocument.presentationml.tags+xml"/>
  <Override PartName="/ppt/notesSlides/notesSlide26.xml" ContentType="application/vnd.openxmlformats-officedocument.presentationml.notesSlide+xml"/>
  <Override PartName="/ppt/tags/tag39.xml" ContentType="application/vnd.openxmlformats-officedocument.presentationml.tags+xml"/>
  <Override PartName="/ppt/notesSlides/notesSlide27.xml" ContentType="application/vnd.openxmlformats-officedocument.presentationml.notesSlide+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notesSlides/notesSlide29.xml" ContentType="application/vnd.openxmlformats-officedocument.presentationml.notesSlide+xml"/>
  <Override PartName="/ppt/tags/tag42.xml" ContentType="application/vnd.openxmlformats-officedocument.presentationml.tags+xml"/>
  <Override PartName="/ppt/notesSlides/notesSlide30.xml" ContentType="application/vnd.openxmlformats-officedocument.presentationml.notesSlide+xml"/>
  <Override PartName="/ppt/tags/tag4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notesSlides/notesSlide32.xml" ContentType="application/vnd.openxmlformats-officedocument.presentationml.notesSlide+xml"/>
  <Override PartName="/ppt/tags/tag45.xml" ContentType="application/vnd.openxmlformats-officedocument.presentationml.tags+xml"/>
  <Override PartName="/ppt/notesSlides/notesSlide33.xml" ContentType="application/vnd.openxmlformats-officedocument.presentationml.notesSlide+xml"/>
  <Override PartName="/ppt/tags/tag46.xml" ContentType="application/vnd.openxmlformats-officedocument.presentationml.tags+xml"/>
  <Override PartName="/ppt/notesSlides/notesSlide34.xml" ContentType="application/vnd.openxmlformats-officedocument.presentationml.notesSlide+xml"/>
  <Override PartName="/ppt/tags/tag47.xml" ContentType="application/vnd.openxmlformats-officedocument.presentationml.tags+xml"/>
  <Override PartName="/ppt/notesSlides/notesSlide35.xml" ContentType="application/vnd.openxmlformats-officedocument.presentationml.notesSlide+xml"/>
  <Override PartName="/ppt/tags/tag48.xml" ContentType="application/vnd.openxmlformats-officedocument.presentationml.tags+xml"/>
  <Override PartName="/ppt/notesSlides/notesSlide36.xml" ContentType="application/vnd.openxmlformats-officedocument.presentationml.notesSlide+xml"/>
  <Override PartName="/ppt/tags/tag49.xml" ContentType="application/vnd.openxmlformats-officedocument.presentationml.tags+xml"/>
  <Override PartName="/ppt/notesSlides/notesSlide37.xml" ContentType="application/vnd.openxmlformats-officedocument.presentationml.notesSlide+xml"/>
  <Override PartName="/ppt/tags/tag50.xml" ContentType="application/vnd.openxmlformats-officedocument.presentationml.tags+xml"/>
  <Override PartName="/ppt/notesSlides/notesSlide38.xml" ContentType="application/vnd.openxmlformats-officedocument.presentationml.notesSlide+xml"/>
  <Override PartName="/ppt/tags/tag5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1"/>
  </p:notesMasterIdLst>
  <p:sldIdLst>
    <p:sldId id="256" r:id="rId2"/>
    <p:sldId id="257" r:id="rId3"/>
    <p:sldId id="260" r:id="rId4"/>
    <p:sldId id="261" r:id="rId5"/>
    <p:sldId id="262" r:id="rId6"/>
    <p:sldId id="263" r:id="rId7"/>
    <p:sldId id="265" r:id="rId8"/>
    <p:sldId id="266" r:id="rId9"/>
    <p:sldId id="267" r:id="rId10"/>
    <p:sldId id="268" r:id="rId11"/>
    <p:sldId id="269" r:id="rId12"/>
    <p:sldId id="288" r:id="rId13"/>
    <p:sldId id="289" r:id="rId14"/>
    <p:sldId id="290" r:id="rId15"/>
    <p:sldId id="270" r:id="rId16"/>
    <p:sldId id="271" r:id="rId17"/>
    <p:sldId id="281" r:id="rId18"/>
    <p:sldId id="272" r:id="rId19"/>
    <p:sldId id="273" r:id="rId20"/>
    <p:sldId id="282" r:id="rId21"/>
    <p:sldId id="274" r:id="rId22"/>
    <p:sldId id="283" r:id="rId23"/>
    <p:sldId id="284" r:id="rId24"/>
    <p:sldId id="286" r:id="rId25"/>
    <p:sldId id="285" r:id="rId26"/>
    <p:sldId id="287" r:id="rId27"/>
    <p:sldId id="291" r:id="rId28"/>
    <p:sldId id="292" r:id="rId29"/>
    <p:sldId id="293" r:id="rId30"/>
    <p:sldId id="294" r:id="rId31"/>
    <p:sldId id="295" r:id="rId32"/>
    <p:sldId id="296" r:id="rId33"/>
    <p:sldId id="297" r:id="rId34"/>
    <p:sldId id="277" r:id="rId35"/>
    <p:sldId id="278" r:id="rId36"/>
    <p:sldId id="279" r:id="rId37"/>
    <p:sldId id="280" r:id="rId38"/>
    <p:sldId id="276" r:id="rId39"/>
    <p:sldId id="275" r:id="rId40"/>
  </p:sldIdLst>
  <p:sldSz cx="9602788" cy="6858000"/>
  <p:notesSz cx="7023100" cy="9309100"/>
  <p:defaultTextStyle>
    <a:defPPr>
      <a:defRPr lang="en-US"/>
    </a:defPPr>
    <a:lvl1pPr algn="ctr" rtl="0" fontAlgn="base">
      <a:lnSpc>
        <a:spcPct val="86000"/>
      </a:lnSpc>
      <a:spcBef>
        <a:spcPct val="0"/>
      </a:spcBef>
      <a:spcAft>
        <a:spcPct val="0"/>
      </a:spcAft>
      <a:defRPr sz="2000" kern="1200">
        <a:solidFill>
          <a:schemeClr val="tx1"/>
        </a:solidFill>
        <a:latin typeface="Arial" charset="0"/>
        <a:ea typeface="+mn-ea"/>
        <a:cs typeface="+mn-cs"/>
      </a:defRPr>
    </a:lvl1pPr>
    <a:lvl2pPr marL="457200" algn="ctr" rtl="0" fontAlgn="base">
      <a:lnSpc>
        <a:spcPct val="86000"/>
      </a:lnSpc>
      <a:spcBef>
        <a:spcPct val="0"/>
      </a:spcBef>
      <a:spcAft>
        <a:spcPct val="0"/>
      </a:spcAft>
      <a:defRPr sz="2000" kern="1200">
        <a:solidFill>
          <a:schemeClr val="tx1"/>
        </a:solidFill>
        <a:latin typeface="Arial" charset="0"/>
        <a:ea typeface="+mn-ea"/>
        <a:cs typeface="+mn-cs"/>
      </a:defRPr>
    </a:lvl2pPr>
    <a:lvl3pPr marL="914400" algn="ctr" rtl="0" fontAlgn="base">
      <a:lnSpc>
        <a:spcPct val="86000"/>
      </a:lnSpc>
      <a:spcBef>
        <a:spcPct val="0"/>
      </a:spcBef>
      <a:spcAft>
        <a:spcPct val="0"/>
      </a:spcAft>
      <a:defRPr sz="2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2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2077"/>
    <a:srgbClr val="828D30"/>
    <a:srgbClr val="008075"/>
    <a:srgbClr val="595997"/>
    <a:srgbClr val="BA2C2B"/>
    <a:srgbClr val="F48132"/>
    <a:srgbClr val="FBAE17"/>
    <a:srgbClr val="72B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530" autoAdjust="0"/>
  </p:normalViewPr>
  <p:slideViewPr>
    <p:cSldViewPr snapToGrid="0">
      <p:cViewPr>
        <p:scale>
          <a:sx n="81" d="100"/>
          <a:sy n="81" d="100"/>
        </p:scale>
        <p:origin x="-846" y="12"/>
      </p:cViewPr>
      <p:guideLst>
        <p:guide orient="horz" pos="3950"/>
        <p:guide orient="horz" pos="808"/>
        <p:guide pos="290"/>
        <p:guide pos="5757"/>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a:lnSpc>
                <a:spcPct val="100000"/>
              </a:lnSpc>
              <a:defRPr sz="1200"/>
            </a:lvl1pPr>
          </a:lstStyle>
          <a:p>
            <a:endParaRPr lang="en-US"/>
          </a:p>
        </p:txBody>
      </p:sp>
      <p:sp>
        <p:nvSpPr>
          <p:cNvPr id="3075" name="Rectangle 3"/>
          <p:cNvSpPr>
            <a:spLocks noGrp="1" noChangeArrowheads="1"/>
          </p:cNvSpPr>
          <p:nvPr>
            <p:ph type="dt" idx="1"/>
          </p:nvPr>
        </p:nvSpPr>
        <p:spPr bwMode="auto">
          <a:xfrm>
            <a:off x="3978132" y="0"/>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a:lnSpc>
                <a:spcPct val="100000"/>
              </a:lnSpc>
              <a:defRPr sz="1200"/>
            </a:lvl1pPr>
          </a:lstStyle>
          <a:p>
            <a:endParaRPr lang="en-US"/>
          </a:p>
        </p:txBody>
      </p:sp>
      <p:sp>
        <p:nvSpPr>
          <p:cNvPr id="3076" name="Rectangle 4"/>
          <p:cNvSpPr>
            <a:spLocks noGrp="1" noRot="1" noChangeAspect="1" noChangeArrowheads="1" noTextEdit="1"/>
          </p:cNvSpPr>
          <p:nvPr>
            <p:ph type="sldImg" idx="2"/>
          </p:nvPr>
        </p:nvSpPr>
        <p:spPr bwMode="auto">
          <a:xfrm>
            <a:off x="1066800" y="698500"/>
            <a:ext cx="4889500" cy="34909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2310" y="4421823"/>
            <a:ext cx="5618480"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42029"/>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a:lnSpc>
                <a:spcPct val="100000"/>
              </a:lnSpc>
              <a:defRPr sz="1200"/>
            </a:lvl1pPr>
          </a:lstStyle>
          <a:p>
            <a:endParaRPr lang="en-US"/>
          </a:p>
        </p:txBody>
      </p:sp>
      <p:sp>
        <p:nvSpPr>
          <p:cNvPr id="3079" name="Rectangle 7"/>
          <p:cNvSpPr>
            <a:spLocks noGrp="1" noChangeArrowheads="1"/>
          </p:cNvSpPr>
          <p:nvPr>
            <p:ph type="sldNum" sz="quarter" idx="5"/>
          </p:nvPr>
        </p:nvSpPr>
        <p:spPr bwMode="auto">
          <a:xfrm>
            <a:off x="3978132" y="8842029"/>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a:lnSpc>
                <a:spcPct val="100000"/>
              </a:lnSpc>
              <a:defRPr sz="1200"/>
            </a:lvl1pPr>
          </a:lstStyle>
          <a:p>
            <a:fld id="{C61667B5-ABEF-4F29-ACE3-51CC3618526D}" type="slidenum">
              <a:rPr lang="en-US"/>
              <a:pPr/>
              <a:t>‹#›</a:t>
            </a:fld>
            <a:endParaRPr lang="en-US"/>
          </a:p>
        </p:txBody>
      </p:sp>
    </p:spTree>
    <p:extLst>
      <p:ext uri="{BB962C8B-B14F-4D97-AF65-F5344CB8AC3E}">
        <p14:creationId xmlns:p14="http://schemas.microsoft.com/office/powerpoint/2010/main" val="25100325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B103BA-BDD3-4D33-92EB-4E16F689736E}" type="slidenum">
              <a:rPr lang="en-US"/>
              <a:pPr/>
              <a:t>0</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9</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10</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17</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18</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19</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20</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27</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28</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29</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30</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37</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141A9-1B6C-40BB-92A2-4D0C560FD91F}" type="slidenum">
              <a:rPr lang="en-US"/>
              <a:pPr/>
              <a:t>38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7</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8</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tiff"/><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MMC_CoverShape"/>
          <p:cNvGrpSpPr/>
          <p:nvPr userDrawn="1">
            <p:custDataLst>
              <p:tags r:id="rId1"/>
            </p:custDataLst>
          </p:nvPr>
        </p:nvGrpSpPr>
        <p:grpSpPr>
          <a:xfrm>
            <a:off x="0" y="3073400"/>
            <a:ext cx="9601201" cy="3200401"/>
            <a:chOff x="0" y="3073400"/>
            <a:chExt cx="9601201" cy="3200401"/>
          </a:xfrm>
        </p:grpSpPr>
        <p:sp>
          <p:nvSpPr>
            <p:cNvPr id="2" name="Freeform 1"/>
            <p:cNvSpPr/>
            <p:nvPr userDrawn="1"/>
          </p:nvSpPr>
          <p:spPr bwMode="auto">
            <a:xfrm>
              <a:off x="0" y="3073400"/>
              <a:ext cx="914401" cy="2540001"/>
            </a:xfrm>
            <a:custGeom>
              <a:avLst/>
              <a:gdLst/>
              <a:ahLst/>
              <a:cxnLst/>
              <a:rect l="0" t="0" r="0" b="0"/>
              <a:pathLst>
                <a:path w="914401" h="2540001">
                  <a:moveTo>
                    <a:pt x="0" y="0"/>
                  </a:moveTo>
                  <a:lnTo>
                    <a:pt x="914400" y="0"/>
                  </a:lnTo>
                  <a:lnTo>
                    <a:pt x="0" y="2540000"/>
                  </a:lnTo>
                </a:path>
              </a:pathLst>
            </a:custGeom>
            <a:solidFill>
              <a:schemeClr val="accent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3" name="Freeform 2"/>
            <p:cNvSpPr/>
            <p:nvPr userDrawn="1"/>
          </p:nvSpPr>
          <p:spPr bwMode="auto">
            <a:xfrm>
              <a:off x="0" y="3073400"/>
              <a:ext cx="5283201" cy="3200401"/>
            </a:xfrm>
            <a:custGeom>
              <a:avLst/>
              <a:gdLst/>
              <a:ahLst/>
              <a:cxnLst/>
              <a:rect l="0" t="0" r="0" b="0"/>
              <a:pathLst>
                <a:path w="5283201" h="3200401">
                  <a:moveTo>
                    <a:pt x="0" y="2286000"/>
                  </a:moveTo>
                  <a:lnTo>
                    <a:pt x="914400" y="0"/>
                  </a:lnTo>
                  <a:lnTo>
                    <a:pt x="5283200" y="3200400"/>
                  </a:lnTo>
                  <a:lnTo>
                    <a:pt x="0" y="3200400"/>
                  </a:lnTo>
                </a:path>
              </a:pathLst>
            </a:custGeom>
            <a:solidFill>
              <a:schemeClr val="accent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4" name="Freeform 3"/>
            <p:cNvSpPr/>
            <p:nvPr userDrawn="1"/>
          </p:nvSpPr>
          <p:spPr bwMode="auto">
            <a:xfrm>
              <a:off x="914400" y="3073400"/>
              <a:ext cx="6654801" cy="3200401"/>
            </a:xfrm>
            <a:custGeom>
              <a:avLst/>
              <a:gdLst/>
              <a:ahLst/>
              <a:cxnLst/>
              <a:rect l="0" t="0" r="0" b="0"/>
              <a:pathLst>
                <a:path w="6654801" h="3200401">
                  <a:moveTo>
                    <a:pt x="4114800" y="3200400"/>
                  </a:moveTo>
                  <a:lnTo>
                    <a:pt x="0" y="0"/>
                  </a:lnTo>
                  <a:lnTo>
                    <a:pt x="6654800" y="3200400"/>
                  </a:lnTo>
                </a:path>
              </a:pathLst>
            </a:custGeom>
            <a:solidFill>
              <a:schemeClr va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5" name="Freeform 4"/>
            <p:cNvSpPr/>
            <p:nvPr userDrawn="1"/>
          </p:nvSpPr>
          <p:spPr bwMode="auto">
            <a:xfrm>
              <a:off x="914400" y="3073400"/>
              <a:ext cx="8686801" cy="3200401"/>
            </a:xfrm>
            <a:custGeom>
              <a:avLst/>
              <a:gdLst/>
              <a:ahLst/>
              <a:cxnLst/>
              <a:rect l="0" t="0" r="0" b="0"/>
              <a:pathLst>
                <a:path w="8686801" h="3200401">
                  <a:moveTo>
                    <a:pt x="6400800" y="3200400"/>
                  </a:moveTo>
                  <a:lnTo>
                    <a:pt x="0" y="0"/>
                  </a:lnTo>
                  <a:lnTo>
                    <a:pt x="8686800" y="1828800"/>
                  </a:lnTo>
                  <a:lnTo>
                    <a:pt x="8686800" y="3200400"/>
                  </a:lnTo>
                </a:path>
              </a:pathLst>
            </a:custGeom>
            <a:solidFill>
              <a:schemeClr val="fo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grpSp>
      <p:sp>
        <p:nvSpPr>
          <p:cNvPr id="8194" name="PresentationTitle"/>
          <p:cNvSpPr>
            <a:spLocks noGrp="1" noChangeArrowheads="1"/>
          </p:cNvSpPr>
          <p:nvPr>
            <p:ph type="ctrTitle"/>
            <p:custDataLst>
              <p:tags r:id="rId2"/>
            </p:custDataLst>
          </p:nvPr>
        </p:nvSpPr>
        <p:spPr>
          <a:xfrm>
            <a:off x="896938" y="1243013"/>
            <a:ext cx="8234362" cy="370551"/>
          </a:xfrm>
        </p:spPr>
        <p:txBody>
          <a:bodyPr tIns="0" rIns="0" bIns="0">
            <a:spAutoFit/>
          </a:bodyPr>
          <a:lstStyle>
            <a:lvl1pPr>
              <a:lnSpc>
                <a:spcPct val="86000"/>
              </a:lnSpc>
              <a:defRPr sz="2800"/>
            </a:lvl1pPr>
          </a:lstStyle>
          <a:p>
            <a:pPr lvl="0"/>
            <a:r>
              <a:rPr lang="en-US" noProof="0" smtClean="0"/>
              <a:t>CLICK TO EDIT MASTER TITLE STYLE</a:t>
            </a:r>
          </a:p>
        </p:txBody>
      </p:sp>
      <p:sp>
        <p:nvSpPr>
          <p:cNvPr id="8388" name="Date"/>
          <p:cNvSpPr>
            <a:spLocks noGrp="1" noChangeArrowheads="1"/>
          </p:cNvSpPr>
          <p:nvPr>
            <p:ph type="subTitle" sz="quarter" idx="1"/>
            <p:custDataLst>
              <p:tags r:id="rId3"/>
            </p:custDataLst>
          </p:nvPr>
        </p:nvSpPr>
        <p:spPr>
          <a:xfrm>
            <a:off x="904875" y="1998663"/>
            <a:ext cx="4852988" cy="228600"/>
          </a:xfrm>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0" indent="0">
              <a:lnSpc>
                <a:spcPct val="83000"/>
              </a:lnSpc>
              <a:spcBef>
                <a:spcPct val="0"/>
              </a:spcBef>
              <a:buFontTx/>
              <a:buNone/>
              <a:defRPr sz="1800">
                <a:solidFill>
                  <a:schemeClr val="accent2"/>
                </a:solidFill>
              </a:defRPr>
            </a:lvl1pPr>
          </a:lstStyle>
          <a:p>
            <a:pPr lvl="0"/>
            <a:r>
              <a:rPr lang="en-US" noProof="0" smtClean="0"/>
              <a:t>Click to edit Master subtitle style</a:t>
            </a:r>
          </a:p>
        </p:txBody>
      </p:sp>
      <p:pic>
        <p:nvPicPr>
          <p:cNvPr id="7" name="Picture 6"/>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716026" y="477901"/>
            <a:ext cx="1650492" cy="228600"/>
          </a:xfrm>
          <a:prstGeom prst="rect">
            <a:avLst/>
          </a:prstGeom>
        </p:spPr>
      </p:pic>
      <p:pic>
        <p:nvPicPr>
          <p:cNvPr id="8" name="Picture 7"/>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7466838" y="6459474"/>
            <a:ext cx="1659636" cy="228600"/>
          </a:xfrm>
          <a:prstGeom prst="rect">
            <a:avLst/>
          </a:prstGeom>
        </p:spPr>
      </p:pic>
      <p:pic>
        <p:nvPicPr>
          <p:cNvPr id="9" name="Picture 8"/>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6296406" y="574675"/>
            <a:ext cx="2830068" cy="899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9A45D69-F780-4143-8E4D-A59F328E22B9}"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7884758A-CBE9-4EE9-A09C-63A3F0F7406A}" type="datetime4">
              <a:rPr lang="en-US"/>
              <a:pPr/>
              <a:t>August 29, 2015</a:t>
            </a:fld>
            <a:endParaRPr lang="en-US"/>
          </a:p>
        </p:txBody>
      </p:sp>
    </p:spTree>
    <p:extLst>
      <p:ext uri="{BB962C8B-B14F-4D97-AF65-F5344CB8AC3E}">
        <p14:creationId xmlns:p14="http://schemas.microsoft.com/office/powerpoint/2010/main" val="291001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0713" y="382588"/>
            <a:ext cx="21717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82588"/>
            <a:ext cx="63627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F04A371-3D7D-4EC3-A09E-4A7C6DEE8F91}"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656751EA-D523-4C20-A5C8-5DFD85138945}" type="datetime4">
              <a:rPr lang="en-US"/>
              <a:pPr/>
              <a:t>August 29, 2015</a:t>
            </a:fld>
            <a:endParaRPr lang="en-US"/>
          </a:p>
        </p:txBody>
      </p:sp>
    </p:spTree>
    <p:extLst>
      <p:ext uri="{BB962C8B-B14F-4D97-AF65-F5344CB8AC3E}">
        <p14:creationId xmlns:p14="http://schemas.microsoft.com/office/powerpoint/2010/main" val="181666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A620FB3-D9BE-49D8-8B7F-1C91EA7AB8A4}"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CE6B958B-D08E-4067-A8B9-0AA4F7C896D8}" type="datetime4">
              <a:rPr lang="en-US"/>
              <a:pPr/>
              <a:t>August 29, 2015</a:t>
            </a:fld>
            <a:endParaRPr lang="en-US"/>
          </a:p>
        </p:txBody>
      </p:sp>
    </p:spTree>
    <p:extLst>
      <p:ext uri="{BB962C8B-B14F-4D97-AF65-F5344CB8AC3E}">
        <p14:creationId xmlns:p14="http://schemas.microsoft.com/office/powerpoint/2010/main" val="73952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406900"/>
            <a:ext cx="8161338"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2906713"/>
            <a:ext cx="816133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D48B065-86AB-45B8-99F9-EA00FD8662BF}"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590BC5A1-C8FD-49E9-BDC6-269175E150D1}" type="datetime4">
              <a:rPr lang="en-US"/>
              <a:pPr/>
              <a:t>August 29, 2015</a:t>
            </a:fld>
            <a:endParaRPr lang="en-US"/>
          </a:p>
        </p:txBody>
      </p:sp>
    </p:spTree>
    <p:extLst>
      <p:ext uri="{BB962C8B-B14F-4D97-AF65-F5344CB8AC3E}">
        <p14:creationId xmlns:p14="http://schemas.microsoft.com/office/powerpoint/2010/main" val="169015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277938"/>
            <a:ext cx="426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277938"/>
            <a:ext cx="426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0E8E37A-D903-468B-AAF1-770B51534DC0}" type="slidenum">
              <a:rPr lang="en-US"/>
              <a:pPr/>
              <a:t>‹#›</a:t>
            </a:fld>
            <a:endParaRPr lang="en-US"/>
          </a:p>
        </p:txBody>
      </p:sp>
      <p:sp>
        <p:nvSpPr>
          <p:cNvPr id="6" name="Date Placeholder 5"/>
          <p:cNvSpPr>
            <a:spLocks noGrp="1"/>
          </p:cNvSpPr>
          <p:nvPr>
            <p:ph type="dt" sz="half" idx="11"/>
          </p:nvPr>
        </p:nvSpPr>
        <p:spPr/>
        <p:txBody>
          <a:bodyPr/>
          <a:lstStyle>
            <a:lvl1pPr>
              <a:defRPr/>
            </a:lvl1pPr>
          </a:lstStyle>
          <a:p>
            <a:fld id="{937F3DD8-94CF-455C-989C-400B519106DD}" type="datetime4">
              <a:rPr lang="en-US"/>
              <a:pPr/>
              <a:t>August 29, 2015</a:t>
            </a:fld>
            <a:endParaRPr lang="en-US"/>
          </a:p>
        </p:txBody>
      </p:sp>
    </p:spTree>
    <p:extLst>
      <p:ext uri="{BB962C8B-B14F-4D97-AF65-F5344CB8AC3E}">
        <p14:creationId xmlns:p14="http://schemas.microsoft.com/office/powerpoint/2010/main" val="87352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4638"/>
            <a:ext cx="864393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535113"/>
            <a:ext cx="4243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174875"/>
            <a:ext cx="4243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8388" y="1535113"/>
            <a:ext cx="4244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8388" y="2174875"/>
            <a:ext cx="4244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73A2BE8-1CDC-4F1F-BFF1-0D0C2BD10200}" type="slidenum">
              <a:rPr lang="en-US"/>
              <a:pPr/>
              <a:t>‹#›</a:t>
            </a:fld>
            <a:endParaRPr lang="en-US"/>
          </a:p>
        </p:txBody>
      </p:sp>
      <p:sp>
        <p:nvSpPr>
          <p:cNvPr id="8" name="Date Placeholder 7"/>
          <p:cNvSpPr>
            <a:spLocks noGrp="1"/>
          </p:cNvSpPr>
          <p:nvPr>
            <p:ph type="dt" sz="half" idx="11"/>
          </p:nvPr>
        </p:nvSpPr>
        <p:spPr/>
        <p:txBody>
          <a:bodyPr/>
          <a:lstStyle>
            <a:lvl1pPr>
              <a:defRPr/>
            </a:lvl1pPr>
          </a:lstStyle>
          <a:p>
            <a:fld id="{17F60B35-AE33-461B-B69D-AE4EEFE67E34}" type="datetime4">
              <a:rPr lang="en-US"/>
              <a:pPr/>
              <a:t>August 29, 2015</a:t>
            </a:fld>
            <a:endParaRPr lang="en-US"/>
          </a:p>
        </p:txBody>
      </p:sp>
    </p:spTree>
    <p:extLst>
      <p:ext uri="{BB962C8B-B14F-4D97-AF65-F5344CB8AC3E}">
        <p14:creationId xmlns:p14="http://schemas.microsoft.com/office/powerpoint/2010/main" val="57293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091A3F30-5D0A-4BB8-8AAC-6A4FA43BB1FD}" type="slidenum">
              <a:rPr lang="en-US"/>
              <a:pPr/>
              <a:t>‹#›</a:t>
            </a:fld>
            <a:endParaRPr lang="en-US"/>
          </a:p>
        </p:txBody>
      </p:sp>
      <p:sp>
        <p:nvSpPr>
          <p:cNvPr id="4" name="Date Placeholder 3"/>
          <p:cNvSpPr>
            <a:spLocks noGrp="1"/>
          </p:cNvSpPr>
          <p:nvPr>
            <p:ph type="dt" sz="half" idx="11"/>
          </p:nvPr>
        </p:nvSpPr>
        <p:spPr/>
        <p:txBody>
          <a:bodyPr/>
          <a:lstStyle>
            <a:lvl1pPr>
              <a:defRPr/>
            </a:lvl1pPr>
          </a:lstStyle>
          <a:p>
            <a:fld id="{5463CF6C-C1FD-495E-9FCE-CB8BF756C768}" type="datetime4">
              <a:rPr lang="en-US"/>
              <a:pPr/>
              <a:t>August 29, 2015</a:t>
            </a:fld>
            <a:endParaRPr lang="en-US"/>
          </a:p>
        </p:txBody>
      </p:sp>
    </p:spTree>
    <p:extLst>
      <p:ext uri="{BB962C8B-B14F-4D97-AF65-F5344CB8AC3E}">
        <p14:creationId xmlns:p14="http://schemas.microsoft.com/office/powerpoint/2010/main" val="408901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9220642-51F6-49A8-95DB-A033205BF920}" type="slidenum">
              <a:rPr lang="en-US"/>
              <a:pPr/>
              <a:t>‹#›</a:t>
            </a:fld>
            <a:endParaRPr lang="en-US"/>
          </a:p>
        </p:txBody>
      </p:sp>
      <p:sp>
        <p:nvSpPr>
          <p:cNvPr id="3" name="Date Placeholder 2"/>
          <p:cNvSpPr>
            <a:spLocks noGrp="1"/>
          </p:cNvSpPr>
          <p:nvPr>
            <p:ph type="dt" sz="half" idx="11"/>
          </p:nvPr>
        </p:nvSpPr>
        <p:spPr/>
        <p:txBody>
          <a:bodyPr/>
          <a:lstStyle>
            <a:lvl1pPr>
              <a:defRPr/>
            </a:lvl1pPr>
          </a:lstStyle>
          <a:p>
            <a:fld id="{00B0D02C-3DB8-4BD2-8558-AB708668C618}" type="datetime4">
              <a:rPr lang="en-US"/>
              <a:pPr/>
              <a:t>August 29, 2015</a:t>
            </a:fld>
            <a:endParaRPr lang="en-US"/>
          </a:p>
        </p:txBody>
      </p:sp>
    </p:spTree>
    <p:extLst>
      <p:ext uri="{BB962C8B-B14F-4D97-AF65-F5344CB8AC3E}">
        <p14:creationId xmlns:p14="http://schemas.microsoft.com/office/powerpoint/2010/main" val="282009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3050"/>
            <a:ext cx="31607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73050"/>
            <a:ext cx="5368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435100"/>
            <a:ext cx="3160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E8C291A-8A8E-4F12-820E-EE33598E1E9D}" type="slidenum">
              <a:rPr lang="en-US"/>
              <a:pPr/>
              <a:t>‹#›</a:t>
            </a:fld>
            <a:endParaRPr lang="en-US"/>
          </a:p>
        </p:txBody>
      </p:sp>
      <p:sp>
        <p:nvSpPr>
          <p:cNvPr id="6" name="Date Placeholder 5"/>
          <p:cNvSpPr>
            <a:spLocks noGrp="1"/>
          </p:cNvSpPr>
          <p:nvPr>
            <p:ph type="dt" sz="half" idx="11"/>
          </p:nvPr>
        </p:nvSpPr>
        <p:spPr/>
        <p:txBody>
          <a:bodyPr/>
          <a:lstStyle>
            <a:lvl1pPr>
              <a:defRPr/>
            </a:lvl1pPr>
          </a:lstStyle>
          <a:p>
            <a:fld id="{14638261-CCB4-40C2-96C3-B2AAF3EA905E}" type="datetime4">
              <a:rPr lang="en-US"/>
              <a:pPr/>
              <a:t>August 29, 2015</a:t>
            </a:fld>
            <a:endParaRPr lang="en-US"/>
          </a:p>
        </p:txBody>
      </p:sp>
    </p:spTree>
    <p:extLst>
      <p:ext uri="{BB962C8B-B14F-4D97-AF65-F5344CB8AC3E}">
        <p14:creationId xmlns:p14="http://schemas.microsoft.com/office/powerpoint/2010/main" val="138132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775" y="4800600"/>
            <a:ext cx="57610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775" y="612775"/>
            <a:ext cx="57610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82775" y="5367338"/>
            <a:ext cx="57610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0AAE963-C74D-450D-B2CE-AB3C2224A4C1}" type="slidenum">
              <a:rPr lang="en-US"/>
              <a:pPr/>
              <a:t>‹#›</a:t>
            </a:fld>
            <a:endParaRPr lang="en-US"/>
          </a:p>
        </p:txBody>
      </p:sp>
      <p:sp>
        <p:nvSpPr>
          <p:cNvPr id="6" name="Date Placeholder 5"/>
          <p:cNvSpPr>
            <a:spLocks noGrp="1"/>
          </p:cNvSpPr>
          <p:nvPr>
            <p:ph type="dt" sz="half" idx="11"/>
          </p:nvPr>
        </p:nvSpPr>
        <p:spPr/>
        <p:txBody>
          <a:bodyPr/>
          <a:lstStyle>
            <a:lvl1pPr>
              <a:defRPr/>
            </a:lvl1pPr>
          </a:lstStyle>
          <a:p>
            <a:fld id="{0901C87D-17D7-4E68-AE4D-00459E08358E}" type="datetime4">
              <a:rPr lang="en-US"/>
              <a:pPr/>
              <a:t>August 29, 2015</a:t>
            </a:fld>
            <a:endParaRPr lang="en-US"/>
          </a:p>
        </p:txBody>
      </p:sp>
    </p:spTree>
    <p:extLst>
      <p:ext uri="{BB962C8B-B14F-4D97-AF65-F5344CB8AC3E}">
        <p14:creationId xmlns:p14="http://schemas.microsoft.com/office/powerpoint/2010/main" val="288458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13"/>
            </p:custDataLst>
          </p:nvPr>
        </p:nvSpPr>
        <p:spPr bwMode="gray">
          <a:xfrm>
            <a:off x="455613" y="382588"/>
            <a:ext cx="86868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1027" name="BodyText"/>
          <p:cNvSpPr>
            <a:spLocks noGrp="1" noChangeArrowheads="1"/>
          </p:cNvSpPr>
          <p:nvPr>
            <p:ph type="body" idx="1"/>
            <p:custDataLst>
              <p:tags r:id="rId14"/>
            </p:custDataLst>
          </p:nvPr>
        </p:nvSpPr>
        <p:spPr bwMode="gray">
          <a:xfrm>
            <a:off x="455613" y="1277938"/>
            <a:ext cx="86868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5" name="Copyright" hidden="1"/>
          <p:cNvSpPr txBox="1">
            <a:spLocks noChangeArrowheads="1"/>
          </p:cNvSpPr>
          <p:nvPr>
            <p:custDataLst>
              <p:tags r:id="rId15"/>
            </p:custDataLst>
          </p:nvPr>
        </p:nvSpPr>
        <p:spPr bwMode="gray">
          <a:xfrm>
            <a:off x="477838" y="6534150"/>
            <a:ext cx="2897187"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smtClean="0">
                <a:solidFill>
                  <a:srgbClr val="7C848A"/>
                </a:solidFill>
                <a:cs typeface="Arial" charset="0"/>
              </a:rPr>
              <a:t>© 2014 Marsh Mercer Holdings (Australia) Pty Ltd</a:t>
            </a:r>
            <a:endParaRPr lang="en-US" sz="700">
              <a:solidFill>
                <a:srgbClr val="7C848A"/>
              </a:solidFill>
            </a:endParaRPr>
          </a:p>
        </p:txBody>
      </p:sp>
      <p:sp>
        <p:nvSpPr>
          <p:cNvPr id="1049" name="SlideNumber"/>
          <p:cNvSpPr>
            <a:spLocks noGrp="1" noChangeArrowheads="1"/>
          </p:cNvSpPr>
          <p:nvPr>
            <p:ph type="sldNum" sz="quarter" idx="4"/>
            <p:custDataLst>
              <p:tags r:id="rId16"/>
            </p:custDataLst>
          </p:nvPr>
        </p:nvSpPr>
        <p:spPr bwMode="gray">
          <a:xfrm>
            <a:off x="8691563" y="6483350"/>
            <a:ext cx="447675"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lnSpc>
                <a:spcPct val="100000"/>
              </a:lnSpc>
              <a:defRPr sz="1100">
                <a:solidFill>
                  <a:schemeClr val="accent1"/>
                </a:solidFill>
              </a:defRPr>
            </a:lvl1pPr>
          </a:lstStyle>
          <a:p>
            <a:fld id="{B418772D-0178-4C65-86CE-EE935E9AD2C7}" type="slidenum">
              <a:rPr lang="en-US" smtClean="0"/>
              <a:pPr/>
              <a:t>‹#›</a:t>
            </a:fld>
            <a:endParaRPr lang="en-US"/>
          </a:p>
        </p:txBody>
      </p:sp>
      <p:sp>
        <p:nvSpPr>
          <p:cNvPr id="1052" name="Date" hidden="1"/>
          <p:cNvSpPr>
            <a:spLocks noGrp="1" noChangeArrowheads="1"/>
          </p:cNvSpPr>
          <p:nvPr>
            <p:ph type="dt" sz="half" idx="2"/>
            <p:custDataLst>
              <p:tags r:id="rId17"/>
            </p:custDataLst>
          </p:nvPr>
        </p:nvSpPr>
        <p:spPr bwMode="gray">
          <a:xfrm>
            <a:off x="4262438" y="6532791"/>
            <a:ext cx="10795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700">
                <a:solidFill>
                  <a:srgbClr val="7C848A"/>
                </a:solidFill>
                <a:cs typeface="Arial" charset="0"/>
              </a:defRPr>
            </a:lvl1pPr>
          </a:lstStyle>
          <a:p>
            <a:fld id="{F32009A5-5EAA-4317-89F9-327FE2C59738}" type="datetime4">
              <a:rPr lang="en-US" smtClean="0"/>
              <a:pPr/>
              <a:t>August 29, 2015</a:t>
            </a:fld>
            <a:endParaRPr lang="en-US"/>
          </a:p>
        </p:txBody>
      </p:sp>
      <p:sp>
        <p:nvSpPr>
          <p:cNvPr id="1059" name="Business"/>
          <p:cNvSpPr txBox="1">
            <a:spLocks noChangeArrowheads="1"/>
          </p:cNvSpPr>
          <p:nvPr>
            <p:custDataLst>
              <p:tags r:id="rId18"/>
            </p:custDataLst>
          </p:nvPr>
        </p:nvSpPr>
        <p:spPr bwMode="gray">
          <a:xfrm>
            <a:off x="477838" y="6534150"/>
            <a:ext cx="288925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smtClean="0">
                <a:solidFill>
                  <a:schemeClr val="bg2"/>
                </a:solidFill>
              </a:rPr>
              <a:t>MERCER</a:t>
            </a:r>
            <a:endParaRPr lang="en-US" sz="700">
              <a:solidFill>
                <a:schemeClr val="bg2"/>
              </a:solidFill>
            </a:endParaRPr>
          </a:p>
        </p:txBody>
      </p:sp>
      <p:sp>
        <p:nvSpPr>
          <p:cNvPr id="1060" name="Filepath"/>
          <p:cNvSpPr txBox="1">
            <a:spLocks noChangeArrowheads="1"/>
          </p:cNvSpPr>
          <p:nvPr>
            <p:custDataLst>
              <p:tags r:id="rId19"/>
            </p:custDataLst>
          </p:nvPr>
        </p:nvSpPr>
        <p:spPr bwMode="gray">
          <a:xfrm>
            <a:off x="2482850" y="6528028"/>
            <a:ext cx="602138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a:lnSpc>
                <a:spcPct val="100000"/>
              </a:lnSpc>
              <a:spcBef>
                <a:spcPct val="50000"/>
              </a:spcBef>
            </a:pPr>
            <a:endParaRPr lang="en-US" sz="700">
              <a:solidFill>
                <a:schemeClr val="bg2"/>
              </a:solidFill>
            </a:endParaRPr>
          </a:p>
        </p:txBody>
      </p:sp>
      <p:sp>
        <p:nvSpPr>
          <p:cNvPr id="2" name="Freeform 1"/>
          <p:cNvSpPr/>
          <p:nvPr userDrawn="1"/>
        </p:nvSpPr>
        <p:spPr bwMode="auto">
          <a:xfrm>
            <a:off x="0" y="0"/>
            <a:ext cx="9601201" cy="292101"/>
          </a:xfrm>
          <a:custGeom>
            <a:avLst/>
            <a:gdLst/>
            <a:ahLst/>
            <a:cxnLst/>
            <a:rect l="0" t="0" r="0" b="0"/>
            <a:pathLst>
              <a:path w="9601201" h="292101">
                <a:moveTo>
                  <a:pt x="0" y="0"/>
                </a:moveTo>
                <a:lnTo>
                  <a:pt x="9601200" y="0"/>
                </a:lnTo>
                <a:lnTo>
                  <a:pt x="9601200" y="292100"/>
                </a:lnTo>
                <a:lnTo>
                  <a:pt x="0" y="114300"/>
                </a:lnTo>
                <a:lnTo>
                  <a:pt x="0" y="0"/>
                </a:lnTo>
                <a:close/>
              </a:path>
            </a:pathLst>
          </a:custGeom>
          <a:solidFill>
            <a:schemeClr val="accent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3" name="Freeform 2"/>
          <p:cNvSpPr/>
          <p:nvPr userDrawn="1"/>
        </p:nvSpPr>
        <p:spPr bwMode="auto">
          <a:xfrm>
            <a:off x="0" y="0"/>
            <a:ext cx="9601201" cy="431801"/>
          </a:xfrm>
          <a:custGeom>
            <a:avLst/>
            <a:gdLst/>
            <a:ahLst/>
            <a:cxnLst/>
            <a:rect l="0" t="0" r="0" b="0"/>
            <a:pathLst>
              <a:path w="9601201" h="431801">
                <a:moveTo>
                  <a:pt x="0" y="88900"/>
                </a:moveTo>
                <a:lnTo>
                  <a:pt x="9601200" y="266700"/>
                </a:lnTo>
                <a:lnTo>
                  <a:pt x="9601200" y="431800"/>
                </a:lnTo>
                <a:lnTo>
                  <a:pt x="0" y="152400"/>
                </a:lnTo>
                <a:lnTo>
                  <a:pt x="0" y="88900"/>
                </a:lnTo>
                <a:lnTo>
                  <a:pt x="0" y="0"/>
                </a:lnTo>
              </a:path>
            </a:pathLst>
          </a:custGeom>
          <a:solidFill>
            <a:schemeClr val="fo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lnSpc>
          <a:spcPct val="83000"/>
        </a:lnSpc>
        <a:spcBef>
          <a:spcPct val="0"/>
        </a:spcBef>
        <a:spcAft>
          <a:spcPct val="0"/>
        </a:spcAft>
        <a:defRPr sz="2100">
          <a:solidFill>
            <a:schemeClr val="accent1"/>
          </a:solidFill>
          <a:latin typeface="+mj-lt"/>
          <a:ea typeface="+mj-ea"/>
          <a:cs typeface="+mj-cs"/>
        </a:defRPr>
      </a:lvl1pPr>
      <a:lvl2pPr algn="l" rtl="0" fontAlgn="base">
        <a:lnSpc>
          <a:spcPct val="83000"/>
        </a:lnSpc>
        <a:spcBef>
          <a:spcPct val="0"/>
        </a:spcBef>
        <a:spcAft>
          <a:spcPct val="0"/>
        </a:spcAft>
        <a:defRPr sz="2100">
          <a:solidFill>
            <a:schemeClr val="accent1"/>
          </a:solidFill>
          <a:latin typeface="Arial" charset="0"/>
        </a:defRPr>
      </a:lvl2pPr>
      <a:lvl3pPr algn="l" rtl="0" fontAlgn="base">
        <a:lnSpc>
          <a:spcPct val="83000"/>
        </a:lnSpc>
        <a:spcBef>
          <a:spcPct val="0"/>
        </a:spcBef>
        <a:spcAft>
          <a:spcPct val="0"/>
        </a:spcAft>
        <a:defRPr sz="2100">
          <a:solidFill>
            <a:schemeClr val="accent1"/>
          </a:solidFill>
          <a:latin typeface="Arial" charset="0"/>
        </a:defRPr>
      </a:lvl3pPr>
      <a:lvl4pPr algn="l" rtl="0" fontAlgn="base">
        <a:lnSpc>
          <a:spcPct val="83000"/>
        </a:lnSpc>
        <a:spcBef>
          <a:spcPct val="0"/>
        </a:spcBef>
        <a:spcAft>
          <a:spcPct val="0"/>
        </a:spcAft>
        <a:defRPr sz="2100">
          <a:solidFill>
            <a:schemeClr val="accent1"/>
          </a:solidFill>
          <a:latin typeface="Arial" charset="0"/>
        </a:defRPr>
      </a:lvl4pPr>
      <a:lvl5pPr algn="l" rtl="0" fontAlgn="base">
        <a:lnSpc>
          <a:spcPct val="83000"/>
        </a:lnSpc>
        <a:spcBef>
          <a:spcPct val="0"/>
        </a:spcBef>
        <a:spcAft>
          <a:spcPct val="0"/>
        </a:spcAft>
        <a:defRPr sz="2100">
          <a:solidFill>
            <a:schemeClr val="accent1"/>
          </a:solidFill>
          <a:latin typeface="Arial" charset="0"/>
        </a:defRPr>
      </a:lvl5pPr>
      <a:lvl6pPr marL="457200" algn="l" rtl="0" fontAlgn="base">
        <a:lnSpc>
          <a:spcPct val="83000"/>
        </a:lnSpc>
        <a:spcBef>
          <a:spcPct val="0"/>
        </a:spcBef>
        <a:spcAft>
          <a:spcPct val="0"/>
        </a:spcAft>
        <a:defRPr sz="2100">
          <a:solidFill>
            <a:schemeClr val="accent1"/>
          </a:solidFill>
          <a:latin typeface="Arial" charset="0"/>
        </a:defRPr>
      </a:lvl6pPr>
      <a:lvl7pPr marL="914400" algn="l" rtl="0" fontAlgn="base">
        <a:lnSpc>
          <a:spcPct val="83000"/>
        </a:lnSpc>
        <a:spcBef>
          <a:spcPct val="0"/>
        </a:spcBef>
        <a:spcAft>
          <a:spcPct val="0"/>
        </a:spcAft>
        <a:defRPr sz="2100">
          <a:solidFill>
            <a:schemeClr val="accent1"/>
          </a:solidFill>
          <a:latin typeface="Arial" charset="0"/>
        </a:defRPr>
      </a:lvl7pPr>
      <a:lvl8pPr marL="1371600" algn="l" rtl="0" fontAlgn="base">
        <a:lnSpc>
          <a:spcPct val="83000"/>
        </a:lnSpc>
        <a:spcBef>
          <a:spcPct val="0"/>
        </a:spcBef>
        <a:spcAft>
          <a:spcPct val="0"/>
        </a:spcAft>
        <a:defRPr sz="2100">
          <a:solidFill>
            <a:schemeClr val="accent1"/>
          </a:solidFill>
          <a:latin typeface="Arial" charset="0"/>
        </a:defRPr>
      </a:lvl8pPr>
      <a:lvl9pPr marL="1828800" algn="l" rtl="0" fontAlgn="base">
        <a:lnSpc>
          <a:spcPct val="83000"/>
        </a:lnSpc>
        <a:spcBef>
          <a:spcPct val="0"/>
        </a:spcBef>
        <a:spcAft>
          <a:spcPct val="0"/>
        </a:spcAft>
        <a:defRPr sz="2100">
          <a:solidFill>
            <a:schemeClr val="accent1"/>
          </a:solidFill>
          <a:latin typeface="Arial" charset="0"/>
        </a:defRPr>
      </a:lvl9pPr>
    </p:titleStyle>
    <p:body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9.gi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51.xml"/><Relationship Id="rId4" Type="http://schemas.openxmlformats.org/officeDocument/2006/relationships/image" Target="../media/image16.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6" name="PresentationTitle"/>
          <p:cNvSpPr>
            <a:spLocks noGrp="1" noChangeArrowheads="1"/>
          </p:cNvSpPr>
          <p:nvPr>
            <p:ph type="ctrTitle"/>
            <p:custDataLst>
              <p:tags r:id="rId2"/>
            </p:custDataLst>
          </p:nvPr>
        </p:nvSpPr>
        <p:spPr>
          <a:xfrm>
            <a:off x="694808" y="1233388"/>
            <a:ext cx="8234362" cy="370551"/>
          </a:xfrm>
        </p:spPr>
        <p:txBody>
          <a:bodyPr/>
          <a:lstStyle/>
          <a:p>
            <a:r>
              <a:rPr lang="en-US" dirty="0" smtClean="0"/>
              <a:t>ISTQB Foundation Programme</a:t>
            </a:r>
            <a:endParaRPr lang="en-US" dirty="0">
              <a:solidFill>
                <a:schemeClr val="accent2"/>
              </a:solidFill>
            </a:endParaRPr>
          </a:p>
        </p:txBody>
      </p:sp>
      <p:sp>
        <p:nvSpPr>
          <p:cNvPr id="2237" name="Date"/>
          <p:cNvSpPr>
            <a:spLocks noGrp="1" noChangeArrowheads="1"/>
          </p:cNvSpPr>
          <p:nvPr>
            <p:ph type="subTitle" idx="1"/>
            <p:custDataLst>
              <p:tags r:id="rId3"/>
            </p:custDataLst>
          </p:nvPr>
        </p:nvSpPr>
        <p:spPr>
          <a:xfrm>
            <a:off x="904875" y="2041263"/>
            <a:ext cx="4852988" cy="228600"/>
          </a:xfrm>
        </p:spPr>
        <p:txBody>
          <a:bodyPr/>
          <a:lstStyle/>
          <a:p>
            <a:r>
              <a:rPr lang="en-US" dirty="0" smtClean="0"/>
              <a:t>2 Sep </a:t>
            </a:r>
            <a:r>
              <a:rPr lang="en-US" dirty="0" smtClean="0"/>
              <a:t>2015</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255370" y="0"/>
            <a:ext cx="6934200" cy="838200"/>
          </a:xfrm>
        </p:spPr>
        <p:txBody>
          <a:bodyPr/>
          <a:lstStyle/>
          <a:p>
            <a:pPr eaLnBrk="1" hangingPunct="1"/>
            <a:r>
              <a:rPr lang="en-GB" sz="2400" b="1" dirty="0" smtClean="0">
                <a:solidFill>
                  <a:schemeClr val="tx1"/>
                </a:solidFill>
                <a:latin typeface="Franklin Gothic Medium Cond" pitchFamily="34" charset="0"/>
              </a:rPr>
              <a:t/>
            </a:r>
            <a:br>
              <a:rPr lang="en-GB" sz="2400" b="1" dirty="0" smtClean="0">
                <a:solidFill>
                  <a:schemeClr val="tx1"/>
                </a:solidFill>
                <a:latin typeface="Franklin Gothic Medium Cond" pitchFamily="34" charset="0"/>
              </a:rPr>
            </a:br>
            <a:r>
              <a:rPr lang="en-GB" sz="2400" b="1" dirty="0" smtClean="0">
                <a:solidFill>
                  <a:schemeClr val="tx1"/>
                </a:solidFill>
                <a:latin typeface="Franklin Gothic Medium Cond" pitchFamily="34" charset="0"/>
              </a:rPr>
              <a:t> Equivalence partitioning (EP)</a:t>
            </a:r>
            <a:endParaRPr lang="en-US" sz="2400" b="1" dirty="0" smtClean="0">
              <a:solidFill>
                <a:schemeClr val="tx1"/>
              </a:solidFill>
              <a:latin typeface="Franklin Gothic Medium Cond" pitchFamily="34" charset="0"/>
            </a:endParaRPr>
          </a:p>
        </p:txBody>
      </p:sp>
      <p:sp>
        <p:nvSpPr>
          <p:cNvPr id="11" name="Rectangle 3"/>
          <p:cNvSpPr>
            <a:spLocks noGrp="1" noChangeArrowheads="1"/>
          </p:cNvSpPr>
          <p:nvPr>
            <p:ph sz="quarter" idx="1"/>
          </p:nvPr>
        </p:nvSpPr>
        <p:spPr>
          <a:xfrm>
            <a:off x="787400" y="1176338"/>
            <a:ext cx="7772400" cy="4572000"/>
          </a:xfrm>
        </p:spPr>
        <p:txBody>
          <a:bodyPr/>
          <a:lstStyle/>
          <a:p>
            <a:pPr lvl="1" eaLnBrk="1" hangingPunct="1"/>
            <a:endParaRPr lang="en-GB" sz="1400" dirty="0" smtClean="0">
              <a:latin typeface="Arial Narrow" pitchFamily="34" charset="0"/>
            </a:endParaRPr>
          </a:p>
          <a:p>
            <a:pPr lvl="1" eaLnBrk="1" hangingPunct="1"/>
            <a:endParaRPr lang="en-GB" sz="1400" dirty="0" smtClean="0">
              <a:latin typeface="Arial Narrow" pitchFamily="34" charset="0"/>
            </a:endParaRPr>
          </a:p>
          <a:p>
            <a:pPr lvl="1" eaLnBrk="1" hangingPunct="1"/>
            <a:endParaRPr lang="en-GB" sz="1400" dirty="0" smtClean="0">
              <a:latin typeface="Arial Narrow" pitchFamily="34" charset="0"/>
            </a:endParaRPr>
          </a:p>
          <a:p>
            <a:pPr lvl="1" eaLnBrk="1" hangingPunct="1"/>
            <a:endParaRPr lang="en-GB" sz="1400" dirty="0" smtClean="0">
              <a:latin typeface="Arial Narrow" pitchFamily="34" charset="0"/>
            </a:endParaRPr>
          </a:p>
          <a:p>
            <a:pPr lvl="1" eaLnBrk="1" hangingPunct="1"/>
            <a:endParaRPr lang="en-GB" sz="1400" dirty="0" smtClean="0">
              <a:latin typeface="Arial Narrow" pitchFamily="34" charset="0"/>
            </a:endParaRPr>
          </a:p>
          <a:p>
            <a:pPr lvl="1" eaLnBrk="1" hangingPunct="1">
              <a:buFont typeface="Wingdings" pitchFamily="2" charset="2"/>
              <a:buChar char="q"/>
            </a:pPr>
            <a:endParaRPr lang="en-GB" sz="1400" dirty="0" smtClean="0">
              <a:latin typeface="Arial Narrow" pitchFamily="34" charset="0"/>
            </a:endParaRPr>
          </a:p>
          <a:p>
            <a:pPr lvl="1" eaLnBrk="1" hangingPunct="1">
              <a:buFont typeface="Wingdings" pitchFamily="2" charset="2"/>
              <a:buChar char="q"/>
            </a:pPr>
            <a:endParaRPr lang="en-GB" sz="1400" dirty="0" smtClean="0">
              <a:latin typeface="Arial Narrow" pitchFamily="34" charset="0"/>
            </a:endParaRPr>
          </a:p>
          <a:p>
            <a:pPr lvl="1" eaLnBrk="1" hangingPunct="1">
              <a:buFont typeface="Wingdings" pitchFamily="2" charset="2"/>
              <a:buChar char="q"/>
            </a:pPr>
            <a:endParaRPr lang="en-GB" sz="1400" dirty="0" smtClean="0">
              <a:latin typeface="Arial Narrow" pitchFamily="34" charset="0"/>
            </a:endParaRPr>
          </a:p>
          <a:p>
            <a:pPr lvl="1" eaLnBrk="1" hangingPunct="1">
              <a:buFont typeface="Wingdings" pitchFamily="2" charset="2"/>
              <a:buChar char="q"/>
            </a:pPr>
            <a:r>
              <a:rPr lang="en-GB" sz="1400" dirty="0" smtClean="0">
                <a:latin typeface="Arial Narrow" pitchFamily="34" charset="0"/>
              </a:rPr>
              <a:t>Divide (partition) the inputs, outputs, etc. into areas which are the same (equivalent)</a:t>
            </a:r>
          </a:p>
          <a:p>
            <a:pPr lvl="1" eaLnBrk="1" hangingPunct="1">
              <a:buFont typeface="Wingdings" pitchFamily="2" charset="2"/>
              <a:buChar char="q"/>
            </a:pPr>
            <a:r>
              <a:rPr lang="en-GB" sz="1400" dirty="0" smtClean="0">
                <a:latin typeface="Arial Narrow" pitchFamily="34" charset="0"/>
              </a:rPr>
              <a:t>assumption: if one value works, all will work</a:t>
            </a:r>
          </a:p>
          <a:p>
            <a:pPr lvl="1" eaLnBrk="1" hangingPunct="1">
              <a:buFont typeface="Wingdings" pitchFamily="2" charset="2"/>
              <a:buChar char="q"/>
            </a:pPr>
            <a:r>
              <a:rPr lang="en-GB" sz="1400" dirty="0" smtClean="0">
                <a:latin typeface="Arial Narrow" pitchFamily="34" charset="0"/>
              </a:rPr>
              <a:t>one from each partition better than all from one</a:t>
            </a:r>
            <a:endParaRPr lang="en-US" sz="1400" dirty="0" smtClean="0">
              <a:latin typeface="Arial Narrow" pitchFamily="34" charset="0"/>
            </a:endParaRPr>
          </a:p>
        </p:txBody>
      </p:sp>
      <p:grpSp>
        <p:nvGrpSpPr>
          <p:cNvPr id="12" name="Group 4"/>
          <p:cNvGrpSpPr>
            <a:grpSpLocks/>
          </p:cNvGrpSpPr>
          <p:nvPr/>
        </p:nvGrpSpPr>
        <p:grpSpPr bwMode="auto">
          <a:xfrm>
            <a:off x="1533525" y="1308100"/>
            <a:ext cx="5908675" cy="1681163"/>
            <a:chOff x="1251" y="751"/>
            <a:chExt cx="3722" cy="1107"/>
          </a:xfrm>
        </p:grpSpPr>
        <p:sp>
          <p:nvSpPr>
            <p:cNvPr id="13" name="Oval 5"/>
            <p:cNvSpPr>
              <a:spLocks noChangeArrowheads="1"/>
            </p:cNvSpPr>
            <p:nvPr/>
          </p:nvSpPr>
          <p:spPr bwMode="auto">
            <a:xfrm>
              <a:off x="1251" y="1006"/>
              <a:ext cx="3722" cy="64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6"/>
            <p:cNvSpPr>
              <a:spLocks noChangeShapeType="1"/>
            </p:cNvSpPr>
            <p:nvPr/>
          </p:nvSpPr>
          <p:spPr bwMode="auto">
            <a:xfrm>
              <a:off x="3281" y="751"/>
              <a:ext cx="0" cy="110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7"/>
            <p:cNvSpPr>
              <a:spLocks noChangeShapeType="1"/>
            </p:cNvSpPr>
            <p:nvPr/>
          </p:nvSpPr>
          <p:spPr bwMode="auto">
            <a:xfrm>
              <a:off x="4056" y="851"/>
              <a:ext cx="0" cy="90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8"/>
            <p:cNvSpPr>
              <a:spLocks noChangeShapeType="1"/>
            </p:cNvSpPr>
            <p:nvPr/>
          </p:nvSpPr>
          <p:spPr bwMode="auto">
            <a:xfrm>
              <a:off x="1828" y="851"/>
              <a:ext cx="0" cy="100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9"/>
          <p:cNvGrpSpPr>
            <a:grpSpLocks/>
          </p:cNvGrpSpPr>
          <p:nvPr/>
        </p:nvGrpSpPr>
        <p:grpSpPr bwMode="auto">
          <a:xfrm>
            <a:off x="1282700" y="5356225"/>
            <a:ext cx="6073775" cy="811213"/>
            <a:chOff x="1199" y="3569"/>
            <a:chExt cx="3826" cy="511"/>
          </a:xfrm>
        </p:grpSpPr>
        <p:sp>
          <p:nvSpPr>
            <p:cNvPr id="18" name="Line 10"/>
            <p:cNvSpPr>
              <a:spLocks noChangeShapeType="1"/>
            </p:cNvSpPr>
            <p:nvPr/>
          </p:nvSpPr>
          <p:spPr bwMode="auto">
            <a:xfrm>
              <a:off x="1199" y="3720"/>
              <a:ext cx="3826"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1"/>
            <p:cNvSpPr>
              <a:spLocks noChangeShapeType="1"/>
            </p:cNvSpPr>
            <p:nvPr/>
          </p:nvSpPr>
          <p:spPr bwMode="auto">
            <a:xfrm>
              <a:off x="2361" y="3569"/>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2"/>
            <p:cNvSpPr>
              <a:spLocks noChangeShapeType="1"/>
            </p:cNvSpPr>
            <p:nvPr/>
          </p:nvSpPr>
          <p:spPr bwMode="auto">
            <a:xfrm>
              <a:off x="4153" y="3569"/>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3"/>
            <p:cNvSpPr>
              <a:spLocks noChangeArrowheads="1"/>
            </p:cNvSpPr>
            <p:nvPr/>
          </p:nvSpPr>
          <p:spPr bwMode="auto">
            <a:xfrm>
              <a:off x="2418" y="3838"/>
              <a:ext cx="18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hlink"/>
                  </a:solidFill>
                </a:rPr>
                <a:t>1</a:t>
              </a:r>
            </a:p>
          </p:txBody>
        </p:sp>
        <p:sp>
          <p:nvSpPr>
            <p:cNvPr id="22" name="Rectangle 14"/>
            <p:cNvSpPr>
              <a:spLocks noChangeArrowheads="1"/>
            </p:cNvSpPr>
            <p:nvPr/>
          </p:nvSpPr>
          <p:spPr bwMode="auto">
            <a:xfrm>
              <a:off x="3629" y="3838"/>
              <a:ext cx="4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hlink"/>
                  </a:solidFill>
                </a:rPr>
                <a:t>100</a:t>
              </a:r>
            </a:p>
          </p:txBody>
        </p:sp>
        <p:sp>
          <p:nvSpPr>
            <p:cNvPr id="23" name="Rectangle 15"/>
            <p:cNvSpPr>
              <a:spLocks noChangeArrowheads="1"/>
            </p:cNvSpPr>
            <p:nvPr/>
          </p:nvSpPr>
          <p:spPr bwMode="auto">
            <a:xfrm>
              <a:off x="4210" y="3838"/>
              <a:ext cx="4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folHlink"/>
                  </a:solidFill>
                </a:rPr>
                <a:t>101</a:t>
              </a:r>
            </a:p>
          </p:txBody>
        </p:sp>
        <p:sp>
          <p:nvSpPr>
            <p:cNvPr id="24" name="Rectangle 16"/>
            <p:cNvSpPr>
              <a:spLocks noChangeArrowheads="1"/>
            </p:cNvSpPr>
            <p:nvPr/>
          </p:nvSpPr>
          <p:spPr bwMode="auto">
            <a:xfrm>
              <a:off x="2079" y="3838"/>
              <a:ext cx="18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folHlink"/>
                  </a:solidFill>
                </a:rPr>
                <a:t>0</a:t>
              </a:r>
            </a:p>
          </p:txBody>
        </p:sp>
      </p:grpSp>
      <p:grpSp>
        <p:nvGrpSpPr>
          <p:cNvPr id="25" name="Group 17"/>
          <p:cNvGrpSpPr>
            <a:grpSpLocks/>
          </p:cNvGrpSpPr>
          <p:nvPr/>
        </p:nvGrpSpPr>
        <p:grpSpPr bwMode="auto">
          <a:xfrm>
            <a:off x="1098550" y="4991100"/>
            <a:ext cx="7140575" cy="723900"/>
            <a:chOff x="960" y="3264"/>
            <a:chExt cx="4498" cy="456"/>
          </a:xfrm>
        </p:grpSpPr>
        <p:sp>
          <p:nvSpPr>
            <p:cNvPr id="26" name="Line 18"/>
            <p:cNvSpPr>
              <a:spLocks noChangeShapeType="1"/>
            </p:cNvSpPr>
            <p:nvPr/>
          </p:nvSpPr>
          <p:spPr bwMode="auto">
            <a:xfrm>
              <a:off x="1683" y="3318"/>
              <a:ext cx="0" cy="402"/>
            </a:xfrm>
            <a:prstGeom prst="line">
              <a:avLst/>
            </a:prstGeom>
            <a:noFill/>
            <a:ln w="25400">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9"/>
            <p:cNvSpPr>
              <a:spLocks noChangeShapeType="1"/>
            </p:cNvSpPr>
            <p:nvPr/>
          </p:nvSpPr>
          <p:spPr bwMode="auto">
            <a:xfrm>
              <a:off x="4686" y="3318"/>
              <a:ext cx="0" cy="402"/>
            </a:xfrm>
            <a:prstGeom prst="line">
              <a:avLst/>
            </a:prstGeom>
            <a:noFill/>
            <a:ln w="25400">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20"/>
            <p:cNvSpPr txBox="1">
              <a:spLocks noChangeArrowheads="1"/>
            </p:cNvSpPr>
            <p:nvPr/>
          </p:nvSpPr>
          <p:spPr bwMode="auto">
            <a:xfrm>
              <a:off x="4790" y="3264"/>
              <a:ext cx="6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r>
                <a:rPr lang="en-US" sz="2400">
                  <a:solidFill>
                    <a:schemeClr val="hlink"/>
                  </a:solidFill>
                </a:rPr>
                <a:t>invalid</a:t>
              </a:r>
            </a:p>
          </p:txBody>
        </p:sp>
        <p:sp>
          <p:nvSpPr>
            <p:cNvPr id="29" name="Text Box 21"/>
            <p:cNvSpPr txBox="1">
              <a:spLocks noChangeArrowheads="1"/>
            </p:cNvSpPr>
            <p:nvPr/>
          </p:nvSpPr>
          <p:spPr bwMode="auto">
            <a:xfrm>
              <a:off x="960" y="3264"/>
              <a:ext cx="6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r>
                <a:rPr lang="en-US" sz="2400">
                  <a:solidFill>
                    <a:schemeClr val="hlink"/>
                  </a:solidFill>
                </a:rPr>
                <a:t>invalid</a:t>
              </a:r>
            </a:p>
          </p:txBody>
        </p:sp>
      </p:grpSp>
      <p:grpSp>
        <p:nvGrpSpPr>
          <p:cNvPr id="30" name="Group 22"/>
          <p:cNvGrpSpPr>
            <a:grpSpLocks/>
          </p:cNvGrpSpPr>
          <p:nvPr/>
        </p:nvGrpSpPr>
        <p:grpSpPr bwMode="auto">
          <a:xfrm>
            <a:off x="4487863" y="4991100"/>
            <a:ext cx="1004887" cy="723900"/>
            <a:chOff x="3233" y="3264"/>
            <a:chExt cx="633" cy="456"/>
          </a:xfrm>
        </p:grpSpPr>
        <p:sp>
          <p:nvSpPr>
            <p:cNvPr id="31" name="Line 23"/>
            <p:cNvSpPr>
              <a:spLocks noChangeShapeType="1"/>
            </p:cNvSpPr>
            <p:nvPr/>
          </p:nvSpPr>
          <p:spPr bwMode="auto">
            <a:xfrm>
              <a:off x="3233" y="3267"/>
              <a:ext cx="0" cy="453"/>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3350" y="3264"/>
              <a:ext cx="5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r>
                <a:rPr lang="en-US" sz="2400">
                  <a:solidFill>
                    <a:schemeClr val="hlink"/>
                  </a:solidFill>
                </a:rPr>
                <a:t>valid</a:t>
              </a:r>
              <a:endParaRPr lang="en-US" sz="2400"/>
            </a:p>
          </p:txBody>
        </p:sp>
      </p:grpSp>
      <p:cxnSp>
        <p:nvCxnSpPr>
          <p:cNvPr id="33" name="Straight Connector 9"/>
          <p:cNvCxnSpPr>
            <a:cxnSpLocks noChangeShapeType="1"/>
          </p:cNvCxnSpPr>
          <p:nvPr/>
        </p:nvCxnSpPr>
        <p:spPr bwMode="auto">
          <a:xfrm>
            <a:off x="373856" y="712268"/>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455613" y="274638"/>
            <a:ext cx="8231187" cy="639762"/>
          </a:xfrm>
        </p:spPr>
        <p:txBody>
          <a:bodyPr/>
          <a:lstStyle/>
          <a:p>
            <a:pPr eaLnBrk="1" hangingPunct="1"/>
            <a:r>
              <a:rPr lang="en-GB" sz="2400" b="1" smtClean="0">
                <a:solidFill>
                  <a:schemeClr val="tx1"/>
                </a:solidFill>
                <a:latin typeface="Franklin Gothic Medium Cond" pitchFamily="34" charset="0"/>
              </a:rPr>
              <a:t>Boundary value analysis (BVA)</a:t>
            </a:r>
            <a:endParaRPr lang="en-US" sz="2400" b="1" smtClean="0">
              <a:solidFill>
                <a:schemeClr val="tx1"/>
              </a:solidFill>
              <a:latin typeface="Franklin Gothic Medium Cond" pitchFamily="34" charset="0"/>
            </a:endParaRPr>
          </a:p>
        </p:txBody>
      </p:sp>
      <p:sp>
        <p:nvSpPr>
          <p:cNvPr id="13" name="Rectangle 3"/>
          <p:cNvSpPr>
            <a:spLocks noGrp="1" noChangeArrowheads="1"/>
          </p:cNvSpPr>
          <p:nvPr>
            <p:ph sz="quarter" idx="1"/>
          </p:nvPr>
        </p:nvSpPr>
        <p:spPr>
          <a:xfrm>
            <a:off x="455613" y="1165225"/>
            <a:ext cx="8231187" cy="4854575"/>
          </a:xfrm>
        </p:spPr>
        <p:txBody>
          <a:bodyPr/>
          <a:lstStyle/>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r>
              <a:rPr lang="en-GB" sz="1400" dirty="0" smtClean="0">
                <a:latin typeface="Franklin Gothic Medium Cond" pitchFamily="34" charset="0"/>
              </a:rPr>
              <a:t>faults tend to lurk near boundaries</a:t>
            </a:r>
          </a:p>
          <a:p>
            <a:pPr lvl="1" eaLnBrk="1" hangingPunct="1">
              <a:buFont typeface="Wingdings" pitchFamily="2" charset="2"/>
              <a:buChar char="q"/>
            </a:pPr>
            <a:r>
              <a:rPr lang="en-GB" sz="1400" dirty="0" smtClean="0">
                <a:latin typeface="Franklin Gothic Medium Cond" pitchFamily="34" charset="0"/>
              </a:rPr>
              <a:t>good place to look for faults</a:t>
            </a:r>
          </a:p>
          <a:p>
            <a:pPr lvl="1" eaLnBrk="1" hangingPunct="1">
              <a:buFont typeface="Wingdings" pitchFamily="2" charset="2"/>
              <a:buChar char="q"/>
            </a:pPr>
            <a:r>
              <a:rPr lang="en-GB" sz="1400" dirty="0" smtClean="0">
                <a:latin typeface="Franklin Gothic Medium Cond" pitchFamily="34" charset="0"/>
              </a:rPr>
              <a:t>test values on both sides of boundaries</a:t>
            </a:r>
          </a:p>
          <a:p>
            <a:pPr eaLnBrk="1" hangingPunct="1">
              <a:buFont typeface="Wingdings" pitchFamily="2" charset="2"/>
              <a:buChar char="q"/>
            </a:pPr>
            <a:endParaRPr lang="en-US" sz="1400" dirty="0" smtClean="0">
              <a:latin typeface="Franklin Gothic Medium Cond" pitchFamily="34" charset="0"/>
            </a:endParaRPr>
          </a:p>
        </p:txBody>
      </p:sp>
      <p:grpSp>
        <p:nvGrpSpPr>
          <p:cNvPr id="14" name="Group 4"/>
          <p:cNvGrpSpPr>
            <a:grpSpLocks/>
          </p:cNvGrpSpPr>
          <p:nvPr/>
        </p:nvGrpSpPr>
        <p:grpSpPr bwMode="auto">
          <a:xfrm>
            <a:off x="762000" y="838200"/>
            <a:ext cx="5060950" cy="2157413"/>
            <a:chOff x="1510" y="700"/>
            <a:chExt cx="3188" cy="1359"/>
          </a:xfrm>
        </p:grpSpPr>
        <p:sp>
          <p:nvSpPr>
            <p:cNvPr id="15" name="Oval 5"/>
            <p:cNvSpPr>
              <a:spLocks noChangeArrowheads="1"/>
            </p:cNvSpPr>
            <p:nvPr/>
          </p:nvSpPr>
          <p:spPr bwMode="auto">
            <a:xfrm>
              <a:off x="1510" y="906"/>
              <a:ext cx="3188" cy="9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6"/>
            <p:cNvSpPr>
              <a:spLocks noChangeArrowheads="1"/>
            </p:cNvSpPr>
            <p:nvPr/>
          </p:nvSpPr>
          <p:spPr bwMode="auto">
            <a:xfrm>
              <a:off x="2478" y="1107"/>
              <a:ext cx="89"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7"/>
            <p:cNvSpPr>
              <a:spLocks noChangeArrowheads="1"/>
            </p:cNvSpPr>
            <p:nvPr/>
          </p:nvSpPr>
          <p:spPr bwMode="auto">
            <a:xfrm>
              <a:off x="1849" y="1409"/>
              <a:ext cx="88"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8"/>
            <p:cNvSpPr>
              <a:spLocks noChangeArrowheads="1"/>
            </p:cNvSpPr>
            <p:nvPr/>
          </p:nvSpPr>
          <p:spPr bwMode="auto">
            <a:xfrm>
              <a:off x="2769" y="1107"/>
              <a:ext cx="89"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9"/>
            <p:cNvSpPr>
              <a:spLocks noChangeArrowheads="1"/>
            </p:cNvSpPr>
            <p:nvPr/>
          </p:nvSpPr>
          <p:spPr bwMode="auto">
            <a:xfrm>
              <a:off x="2236" y="1510"/>
              <a:ext cx="89" cy="9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0"/>
            <p:cNvSpPr>
              <a:spLocks noChangeArrowheads="1"/>
            </p:cNvSpPr>
            <p:nvPr/>
          </p:nvSpPr>
          <p:spPr bwMode="auto">
            <a:xfrm>
              <a:off x="2139" y="1258"/>
              <a:ext cx="89"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1"/>
            <p:cNvSpPr>
              <a:spLocks noChangeArrowheads="1"/>
            </p:cNvSpPr>
            <p:nvPr/>
          </p:nvSpPr>
          <p:spPr bwMode="auto">
            <a:xfrm>
              <a:off x="2624" y="1510"/>
              <a:ext cx="88" cy="9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2"/>
            <p:cNvSpPr>
              <a:spLocks noChangeArrowheads="1"/>
            </p:cNvSpPr>
            <p:nvPr/>
          </p:nvSpPr>
          <p:spPr bwMode="auto">
            <a:xfrm>
              <a:off x="3059" y="1359"/>
              <a:ext cx="89" cy="92"/>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3"/>
            <p:cNvSpPr>
              <a:spLocks noChangeShapeType="1"/>
            </p:cNvSpPr>
            <p:nvPr/>
          </p:nvSpPr>
          <p:spPr bwMode="auto">
            <a:xfrm>
              <a:off x="2959" y="700"/>
              <a:ext cx="0" cy="13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4"/>
            <p:cNvSpPr>
              <a:spLocks noChangeArrowheads="1"/>
            </p:cNvSpPr>
            <p:nvPr/>
          </p:nvSpPr>
          <p:spPr bwMode="auto">
            <a:xfrm>
              <a:off x="4319" y="1409"/>
              <a:ext cx="89" cy="9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5"/>
            <p:cNvSpPr>
              <a:spLocks noChangeArrowheads="1"/>
            </p:cNvSpPr>
            <p:nvPr/>
          </p:nvSpPr>
          <p:spPr bwMode="auto">
            <a:xfrm>
              <a:off x="3253" y="1107"/>
              <a:ext cx="137" cy="9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16"/>
            <p:cNvSpPr>
              <a:spLocks noChangeArrowheads="1"/>
            </p:cNvSpPr>
            <p:nvPr/>
          </p:nvSpPr>
          <p:spPr bwMode="auto">
            <a:xfrm>
              <a:off x="3544" y="1359"/>
              <a:ext cx="137" cy="9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17"/>
            <p:cNvSpPr>
              <a:spLocks noChangeArrowheads="1"/>
            </p:cNvSpPr>
            <p:nvPr/>
          </p:nvSpPr>
          <p:spPr bwMode="auto">
            <a:xfrm>
              <a:off x="3156" y="1661"/>
              <a:ext cx="138" cy="9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18"/>
            <p:cNvSpPr>
              <a:spLocks noChangeArrowheads="1"/>
            </p:cNvSpPr>
            <p:nvPr/>
          </p:nvSpPr>
          <p:spPr bwMode="auto">
            <a:xfrm>
              <a:off x="3834" y="1560"/>
              <a:ext cx="138" cy="9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19"/>
            <p:cNvSpPr>
              <a:spLocks noChangeArrowheads="1"/>
            </p:cNvSpPr>
            <p:nvPr/>
          </p:nvSpPr>
          <p:spPr bwMode="auto">
            <a:xfrm>
              <a:off x="3883" y="1208"/>
              <a:ext cx="137" cy="9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 name="Group 37"/>
          <p:cNvGrpSpPr>
            <a:grpSpLocks/>
          </p:cNvGrpSpPr>
          <p:nvPr/>
        </p:nvGrpSpPr>
        <p:grpSpPr bwMode="auto">
          <a:xfrm>
            <a:off x="1217613" y="5208588"/>
            <a:ext cx="6073775" cy="811212"/>
            <a:chOff x="1199" y="3569"/>
            <a:chExt cx="3826" cy="511"/>
          </a:xfrm>
        </p:grpSpPr>
        <p:sp>
          <p:nvSpPr>
            <p:cNvPr id="41" name="Line 38"/>
            <p:cNvSpPr>
              <a:spLocks noChangeShapeType="1"/>
            </p:cNvSpPr>
            <p:nvPr/>
          </p:nvSpPr>
          <p:spPr bwMode="auto">
            <a:xfrm>
              <a:off x="1199" y="3720"/>
              <a:ext cx="3826"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39"/>
            <p:cNvSpPr>
              <a:spLocks noChangeShapeType="1"/>
            </p:cNvSpPr>
            <p:nvPr/>
          </p:nvSpPr>
          <p:spPr bwMode="auto">
            <a:xfrm>
              <a:off x="2361" y="3569"/>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0"/>
            <p:cNvSpPr>
              <a:spLocks noChangeShapeType="1"/>
            </p:cNvSpPr>
            <p:nvPr/>
          </p:nvSpPr>
          <p:spPr bwMode="auto">
            <a:xfrm>
              <a:off x="4153" y="3569"/>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41"/>
            <p:cNvSpPr>
              <a:spLocks noChangeArrowheads="1"/>
            </p:cNvSpPr>
            <p:nvPr/>
          </p:nvSpPr>
          <p:spPr bwMode="auto">
            <a:xfrm>
              <a:off x="2418" y="3838"/>
              <a:ext cx="18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hlink"/>
                  </a:solidFill>
                </a:rPr>
                <a:t>1</a:t>
              </a:r>
            </a:p>
          </p:txBody>
        </p:sp>
        <p:sp>
          <p:nvSpPr>
            <p:cNvPr id="45" name="Rectangle 42"/>
            <p:cNvSpPr>
              <a:spLocks noChangeArrowheads="1"/>
            </p:cNvSpPr>
            <p:nvPr/>
          </p:nvSpPr>
          <p:spPr bwMode="auto">
            <a:xfrm>
              <a:off x="3725" y="3838"/>
              <a:ext cx="4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hlink"/>
                  </a:solidFill>
                </a:rPr>
                <a:t>100</a:t>
              </a:r>
            </a:p>
          </p:txBody>
        </p:sp>
        <p:sp>
          <p:nvSpPr>
            <p:cNvPr id="46" name="Rectangle 43"/>
            <p:cNvSpPr>
              <a:spLocks noChangeArrowheads="1"/>
            </p:cNvSpPr>
            <p:nvPr/>
          </p:nvSpPr>
          <p:spPr bwMode="auto">
            <a:xfrm>
              <a:off x="4210" y="3838"/>
              <a:ext cx="4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folHlink"/>
                  </a:solidFill>
                </a:rPr>
                <a:t>101</a:t>
              </a:r>
            </a:p>
          </p:txBody>
        </p:sp>
        <p:sp>
          <p:nvSpPr>
            <p:cNvPr id="47" name="Rectangle 44"/>
            <p:cNvSpPr>
              <a:spLocks noChangeArrowheads="1"/>
            </p:cNvSpPr>
            <p:nvPr/>
          </p:nvSpPr>
          <p:spPr bwMode="auto">
            <a:xfrm>
              <a:off x="2079" y="3838"/>
              <a:ext cx="18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eaLnBrk="0" hangingPunct="0">
                <a:lnSpc>
                  <a:spcPct val="90000"/>
                </a:lnSpc>
              </a:pPr>
              <a:r>
                <a:rPr lang="en-GB" sz="2400" b="1">
                  <a:solidFill>
                    <a:schemeClr val="folHlink"/>
                  </a:solidFill>
                </a:rPr>
                <a:t>0</a:t>
              </a:r>
            </a:p>
          </p:txBody>
        </p:sp>
      </p:grpSp>
      <p:grpSp>
        <p:nvGrpSpPr>
          <p:cNvPr id="48" name="Group 45"/>
          <p:cNvGrpSpPr>
            <a:grpSpLocks/>
          </p:cNvGrpSpPr>
          <p:nvPr/>
        </p:nvGrpSpPr>
        <p:grpSpPr bwMode="auto">
          <a:xfrm>
            <a:off x="838200" y="4724400"/>
            <a:ext cx="7140575" cy="723900"/>
            <a:chOff x="960" y="3264"/>
            <a:chExt cx="4498" cy="456"/>
          </a:xfrm>
        </p:grpSpPr>
        <p:sp>
          <p:nvSpPr>
            <p:cNvPr id="49" name="Line 46"/>
            <p:cNvSpPr>
              <a:spLocks noChangeShapeType="1"/>
            </p:cNvSpPr>
            <p:nvPr/>
          </p:nvSpPr>
          <p:spPr bwMode="auto">
            <a:xfrm>
              <a:off x="2216" y="3267"/>
              <a:ext cx="0" cy="453"/>
            </a:xfrm>
            <a:prstGeom prst="line">
              <a:avLst/>
            </a:prstGeom>
            <a:noFill/>
            <a:ln w="25400">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7"/>
            <p:cNvSpPr>
              <a:spLocks noChangeShapeType="1"/>
            </p:cNvSpPr>
            <p:nvPr/>
          </p:nvSpPr>
          <p:spPr bwMode="auto">
            <a:xfrm>
              <a:off x="4347" y="3267"/>
              <a:ext cx="0" cy="453"/>
            </a:xfrm>
            <a:prstGeom prst="line">
              <a:avLst/>
            </a:prstGeom>
            <a:noFill/>
            <a:ln w="25400">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48"/>
            <p:cNvSpPr txBox="1">
              <a:spLocks noChangeArrowheads="1"/>
            </p:cNvSpPr>
            <p:nvPr/>
          </p:nvSpPr>
          <p:spPr bwMode="auto">
            <a:xfrm>
              <a:off x="4790" y="3264"/>
              <a:ext cx="6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r>
                <a:rPr lang="en-US" sz="2400">
                  <a:solidFill>
                    <a:schemeClr val="folHlink"/>
                  </a:solidFill>
                </a:rPr>
                <a:t>invalid</a:t>
              </a:r>
            </a:p>
          </p:txBody>
        </p:sp>
        <p:sp>
          <p:nvSpPr>
            <p:cNvPr id="52" name="Text Box 49"/>
            <p:cNvSpPr txBox="1">
              <a:spLocks noChangeArrowheads="1"/>
            </p:cNvSpPr>
            <p:nvPr/>
          </p:nvSpPr>
          <p:spPr bwMode="auto">
            <a:xfrm>
              <a:off x="960" y="3264"/>
              <a:ext cx="6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r>
                <a:rPr lang="en-US" sz="2400">
                  <a:solidFill>
                    <a:schemeClr val="folHlink"/>
                  </a:solidFill>
                </a:rPr>
                <a:t>invalid</a:t>
              </a:r>
            </a:p>
          </p:txBody>
        </p:sp>
      </p:grpSp>
      <p:grpSp>
        <p:nvGrpSpPr>
          <p:cNvPr id="53" name="Group 50"/>
          <p:cNvGrpSpPr>
            <a:grpSpLocks/>
          </p:cNvGrpSpPr>
          <p:nvPr/>
        </p:nvGrpSpPr>
        <p:grpSpPr bwMode="auto">
          <a:xfrm>
            <a:off x="3254375" y="4724400"/>
            <a:ext cx="2384425" cy="723900"/>
            <a:chOff x="2506" y="3264"/>
            <a:chExt cx="1502" cy="456"/>
          </a:xfrm>
        </p:grpSpPr>
        <p:sp>
          <p:nvSpPr>
            <p:cNvPr id="54" name="Line 51"/>
            <p:cNvSpPr>
              <a:spLocks noChangeShapeType="1"/>
            </p:cNvSpPr>
            <p:nvPr/>
          </p:nvSpPr>
          <p:spPr bwMode="auto">
            <a:xfrm>
              <a:off x="2506" y="3267"/>
              <a:ext cx="0" cy="453"/>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2"/>
            <p:cNvSpPr>
              <a:spLocks noChangeShapeType="1"/>
            </p:cNvSpPr>
            <p:nvPr/>
          </p:nvSpPr>
          <p:spPr bwMode="auto">
            <a:xfrm>
              <a:off x="4008" y="3267"/>
              <a:ext cx="0" cy="453"/>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53"/>
            <p:cNvSpPr txBox="1">
              <a:spLocks noChangeArrowheads="1"/>
            </p:cNvSpPr>
            <p:nvPr/>
          </p:nvSpPr>
          <p:spPr bwMode="auto">
            <a:xfrm>
              <a:off x="3072" y="3264"/>
              <a:ext cx="5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r>
                <a:rPr lang="en-US" sz="2400">
                  <a:solidFill>
                    <a:schemeClr val="hlink"/>
                  </a:solidFill>
                </a:rPr>
                <a:t>valid</a:t>
              </a:r>
              <a:endParaRPr lang="en-US" sz="2400"/>
            </a:p>
          </p:txBody>
        </p:sp>
      </p:grpSp>
      <p:cxnSp>
        <p:nvCxnSpPr>
          <p:cNvPr id="57" name="Straight Connector 9"/>
          <p:cNvCxnSpPr>
            <a:cxnSpLocks noChangeShapeType="1"/>
          </p:cNvCxnSpPr>
          <p:nvPr/>
        </p:nvCxnSpPr>
        <p:spPr bwMode="auto">
          <a:xfrm>
            <a:off x="455613" y="693019"/>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up)">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455613" y="274638"/>
            <a:ext cx="8231187" cy="639762"/>
          </a:xfrm>
        </p:spPr>
        <p:txBody>
          <a:bodyPr/>
          <a:lstStyle/>
          <a:p>
            <a:pPr eaLnBrk="1" hangingPunct="1"/>
            <a:r>
              <a:rPr lang="en-GB" sz="2400" b="1" dirty="0" smtClean="0">
                <a:solidFill>
                  <a:schemeClr val="tx1"/>
                </a:solidFill>
                <a:latin typeface="Franklin Gothic Medium Cond" pitchFamily="34" charset="0"/>
              </a:rPr>
              <a:t>Q n A</a:t>
            </a:r>
            <a:endParaRPr lang="en-US" sz="2400" b="1" dirty="0" smtClean="0">
              <a:solidFill>
                <a:schemeClr val="tx1"/>
              </a:solidFill>
              <a:latin typeface="Franklin Gothic Medium Cond" pitchFamily="34" charset="0"/>
            </a:endParaRPr>
          </a:p>
        </p:txBody>
      </p:sp>
      <p:sp>
        <p:nvSpPr>
          <p:cNvPr id="13" name="Rectangle 3"/>
          <p:cNvSpPr>
            <a:spLocks noGrp="1" noChangeArrowheads="1"/>
          </p:cNvSpPr>
          <p:nvPr>
            <p:ph sz="quarter" idx="1"/>
          </p:nvPr>
        </p:nvSpPr>
        <p:spPr>
          <a:xfrm>
            <a:off x="317635" y="798897"/>
            <a:ext cx="8282538" cy="4874393"/>
          </a:xfrm>
        </p:spPr>
        <p:txBody>
          <a:bodyPr/>
          <a:lstStyle/>
          <a:p>
            <a:pPr marL="228600" lvl="1" indent="0" eaLnBrk="1" hangingPunct="1">
              <a:buNone/>
            </a:pPr>
            <a:r>
              <a:rPr lang="en-US" sz="1400" dirty="0" smtClean="0">
                <a:latin typeface="Franklin Gothic Medium Cond" pitchFamily="34" charset="0"/>
              </a:rPr>
              <a:t>Q1: </a:t>
            </a:r>
            <a:r>
              <a:rPr lang="en-US" sz="1200" dirty="0" smtClean="0"/>
              <a:t>Order </a:t>
            </a:r>
            <a:r>
              <a:rPr lang="en-US" sz="1200" dirty="0"/>
              <a:t>numbers on a stock control system can range between 10000 and 99999</a:t>
            </a:r>
          </a:p>
          <a:p>
            <a:pPr marL="228600" lvl="1" indent="0" eaLnBrk="1" hangingPunct="1">
              <a:buNone/>
            </a:pPr>
            <a:r>
              <a:rPr lang="en-US" sz="1200" dirty="0"/>
              <a:t>inclusive. Which of the following inputs might be a result of designing tests for</a:t>
            </a:r>
          </a:p>
          <a:p>
            <a:pPr marL="228600" lvl="1" indent="0" eaLnBrk="1" hangingPunct="1">
              <a:buNone/>
            </a:pPr>
            <a:r>
              <a:rPr lang="en-US" sz="1200" dirty="0"/>
              <a:t>only valid equivalence classes and valid boundaries:</a:t>
            </a:r>
          </a:p>
          <a:p>
            <a:pPr marL="228600" lvl="1" indent="0" eaLnBrk="1" hangingPunct="1">
              <a:buNone/>
            </a:pPr>
            <a:r>
              <a:rPr lang="en-US" sz="1200" dirty="0"/>
              <a:t>a) 1000, 5000, 99999</a:t>
            </a:r>
          </a:p>
          <a:p>
            <a:pPr marL="228600" lvl="1" indent="0" eaLnBrk="1" hangingPunct="1">
              <a:buNone/>
            </a:pPr>
            <a:r>
              <a:rPr lang="en-US" sz="1200" dirty="0"/>
              <a:t>b) 9999, 50000, 100000</a:t>
            </a:r>
          </a:p>
          <a:p>
            <a:pPr marL="228600" lvl="1" indent="0" eaLnBrk="1" hangingPunct="1">
              <a:buNone/>
            </a:pPr>
            <a:r>
              <a:rPr lang="en-US" sz="1200" dirty="0"/>
              <a:t>c) 10000, 50000, 99999</a:t>
            </a:r>
          </a:p>
          <a:p>
            <a:pPr marL="228600" lvl="1" indent="0" eaLnBrk="1" hangingPunct="1">
              <a:buNone/>
            </a:pPr>
            <a:r>
              <a:rPr lang="en-US" sz="1200" dirty="0"/>
              <a:t>d) 10000, 99999</a:t>
            </a:r>
          </a:p>
          <a:p>
            <a:pPr marL="228600" lvl="1" indent="0" eaLnBrk="1" hangingPunct="1">
              <a:buNone/>
            </a:pPr>
            <a:r>
              <a:rPr lang="en-US" sz="1200" dirty="0"/>
              <a:t>e) 9999, 10000, 50000, 99999, </a:t>
            </a:r>
            <a:r>
              <a:rPr lang="en-US" sz="1200" dirty="0" smtClean="0"/>
              <a:t>10000</a:t>
            </a:r>
          </a:p>
          <a:p>
            <a:pPr lvl="1" eaLnBrk="1" hangingPunct="1">
              <a:buFont typeface="Wingdings" pitchFamily="2" charset="2"/>
              <a:buChar char="q"/>
            </a:pPr>
            <a:endParaRPr lang="en-US" sz="1400" dirty="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marL="228600" lvl="1" indent="0">
              <a:buNone/>
            </a:pPr>
            <a:r>
              <a:rPr lang="en-US" sz="1200" b="1" dirty="0">
                <a:latin typeface="Arial" panose="020B0604020202020204" pitchFamily="34" charset="0"/>
                <a:cs typeface="Arial" panose="020B0604020202020204" pitchFamily="34" charset="0"/>
              </a:rPr>
              <a:t>Q2</a:t>
            </a:r>
            <a:r>
              <a:rPr lang="en-US" sz="1200" dirty="0">
                <a:latin typeface="Arial" panose="020B0604020202020204" pitchFamily="34" charset="0"/>
                <a:cs typeface="Arial" panose="020B0604020202020204" pitchFamily="34" charset="0"/>
              </a:rPr>
              <a:t>: One of the fields on a form contains a text box which accepts numeric values in the range of 18 to 25. Identify the invalid Equivalence class.</a:t>
            </a:r>
          </a:p>
          <a:p>
            <a:pPr marL="228600" lvl="1" indent="0">
              <a:buNone/>
            </a:pPr>
            <a:r>
              <a:rPr lang="en-US" sz="1200" dirty="0">
                <a:latin typeface="Arial" panose="020B0604020202020204" pitchFamily="34" charset="0"/>
                <a:cs typeface="Arial" panose="020B0604020202020204" pitchFamily="34" charset="0"/>
              </a:rPr>
              <a:t>    a) 17</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b) 19</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c) 24</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d) 21</a:t>
            </a:r>
          </a:p>
          <a:p>
            <a:pPr marL="228600" lvl="1" indent="0" eaLnBrk="1" hangingPunct="1">
              <a:buNone/>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lvl="1" eaLnBrk="1" hangingPunct="1">
              <a:buFont typeface="Wingdings" pitchFamily="2" charset="2"/>
              <a:buChar char="q"/>
            </a:pPr>
            <a:endParaRPr lang="en-GB" sz="1400" dirty="0" smtClean="0">
              <a:latin typeface="Franklin Gothic Medium Cond" pitchFamily="34" charset="0"/>
            </a:endParaRPr>
          </a:p>
          <a:p>
            <a:pPr eaLnBrk="1" hangingPunct="1">
              <a:buFont typeface="Wingdings" pitchFamily="2" charset="2"/>
              <a:buChar char="q"/>
            </a:pPr>
            <a:endParaRPr lang="en-US" sz="1400" dirty="0" smtClean="0">
              <a:latin typeface="Franklin Gothic Medium Cond" pitchFamily="34" charset="0"/>
            </a:endParaRPr>
          </a:p>
        </p:txBody>
      </p:sp>
      <p:cxnSp>
        <p:nvCxnSpPr>
          <p:cNvPr id="57" name="Straight Connector 9"/>
          <p:cNvCxnSpPr>
            <a:cxnSpLocks noChangeShapeType="1"/>
          </p:cNvCxnSpPr>
          <p:nvPr/>
        </p:nvCxnSpPr>
        <p:spPr bwMode="auto">
          <a:xfrm>
            <a:off x="455613" y="693019"/>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338906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455613" y="274638"/>
            <a:ext cx="8231187" cy="639762"/>
          </a:xfrm>
        </p:spPr>
        <p:txBody>
          <a:bodyPr/>
          <a:lstStyle/>
          <a:p>
            <a:pPr eaLnBrk="1" hangingPunct="1"/>
            <a:r>
              <a:rPr lang="en-GB" sz="2400" b="1" dirty="0" smtClean="0">
                <a:solidFill>
                  <a:schemeClr val="tx1"/>
                </a:solidFill>
                <a:latin typeface="Franklin Gothic Medium Cond" pitchFamily="34" charset="0"/>
              </a:rPr>
              <a:t>Q n A</a:t>
            </a:r>
            <a:endParaRPr lang="en-US" sz="2400" b="1" dirty="0" smtClean="0">
              <a:solidFill>
                <a:schemeClr val="tx1"/>
              </a:solidFill>
              <a:latin typeface="Franklin Gothic Medium Cond" pitchFamily="34" charset="0"/>
            </a:endParaRPr>
          </a:p>
        </p:txBody>
      </p:sp>
      <p:sp>
        <p:nvSpPr>
          <p:cNvPr id="13" name="Rectangle 3"/>
          <p:cNvSpPr>
            <a:spLocks noGrp="1" noChangeArrowheads="1"/>
          </p:cNvSpPr>
          <p:nvPr>
            <p:ph sz="quarter" idx="1"/>
          </p:nvPr>
        </p:nvSpPr>
        <p:spPr>
          <a:xfrm>
            <a:off x="609600" y="875900"/>
            <a:ext cx="8241323" cy="4856686"/>
          </a:xfrm>
        </p:spPr>
        <p:txBody>
          <a:bodyPr/>
          <a:lstStyle/>
          <a:p>
            <a:pPr marL="0" indent="0">
              <a:buNone/>
            </a:pPr>
            <a:r>
              <a:rPr lang="en-US" sz="1400" dirty="0" smtClean="0">
                <a:latin typeface="Franklin Gothic Medium Cond" pitchFamily="34" charset="0"/>
              </a:rPr>
              <a:t>Q3</a:t>
            </a:r>
            <a:r>
              <a:rPr lang="en-US" sz="1200" dirty="0" smtClean="0"/>
              <a:t>: In </a:t>
            </a:r>
            <a:r>
              <a:rPr lang="en-US" sz="1200" dirty="0"/>
              <a:t>an Examination a candidate has to score minimum of 24 marks in order to clear the exam. The maximum that he can score is 40 marks. Identify the Valid Equivalence values if the student clears the exam.</a:t>
            </a:r>
          </a:p>
          <a:p>
            <a:pPr marL="0" indent="0">
              <a:buNone/>
            </a:pPr>
            <a:r>
              <a:rPr lang="en-US" sz="1200" dirty="0"/>
              <a:t>a) 22,23,26</a:t>
            </a:r>
            <a:br>
              <a:rPr lang="en-US" sz="1200" dirty="0"/>
            </a:br>
            <a:r>
              <a:rPr lang="en-US" sz="1200" dirty="0"/>
              <a:t>b) 21,39,40</a:t>
            </a:r>
            <a:br>
              <a:rPr lang="en-US" sz="1200" dirty="0"/>
            </a:br>
            <a:r>
              <a:rPr lang="en-US" sz="1200" dirty="0"/>
              <a:t>c) 29,30,31</a:t>
            </a:r>
            <a:br>
              <a:rPr lang="en-US" sz="1200" dirty="0"/>
            </a:br>
            <a:r>
              <a:rPr lang="en-US" sz="1200" dirty="0"/>
              <a:t>d) 0,15,22</a:t>
            </a:r>
          </a:p>
          <a:p>
            <a:pPr marL="0" indent="0" eaLnBrk="1" hangingPunct="1">
              <a:buNone/>
            </a:pPr>
            <a:endParaRPr lang="en-US" sz="1200" dirty="0" smtClean="0"/>
          </a:p>
          <a:p>
            <a:pPr marL="0" indent="0" eaLnBrk="1" hangingPunct="1">
              <a:buNone/>
            </a:pPr>
            <a:r>
              <a:rPr lang="en-US" sz="1200" b="1" dirty="0" smtClean="0"/>
              <a:t>Q4</a:t>
            </a:r>
            <a:r>
              <a:rPr lang="en-US" sz="1200" dirty="0" smtClean="0"/>
              <a:t>:One </a:t>
            </a:r>
            <a:r>
              <a:rPr lang="en-US" sz="1200" dirty="0"/>
              <a:t>of the fields on a form contains a text box which accepts alpha numeric values. Identify the Valid Equivalence class</a:t>
            </a:r>
            <a:br>
              <a:rPr lang="en-US" sz="1200" dirty="0"/>
            </a:br>
            <a:r>
              <a:rPr lang="en-US" sz="1200" dirty="0"/>
              <a:t>a) BOOK</a:t>
            </a:r>
            <a:br>
              <a:rPr lang="en-US" sz="1200" dirty="0"/>
            </a:br>
            <a:r>
              <a:rPr lang="en-US" sz="1200" dirty="0"/>
              <a:t>b) Book</a:t>
            </a:r>
            <a:br>
              <a:rPr lang="en-US" sz="1200" dirty="0"/>
            </a:br>
            <a:r>
              <a:rPr lang="en-US" sz="1200" dirty="0"/>
              <a:t>c) Boo01k</a:t>
            </a:r>
            <a:br>
              <a:rPr lang="en-US" sz="1200" dirty="0"/>
            </a:br>
            <a:r>
              <a:rPr lang="en-US" sz="1200" dirty="0"/>
              <a:t>d) </a:t>
            </a:r>
            <a:r>
              <a:rPr lang="en-US" sz="1200" dirty="0" smtClean="0"/>
              <a:t>Book</a:t>
            </a:r>
          </a:p>
          <a:p>
            <a:pPr marL="0" indent="0" eaLnBrk="1" hangingPunct="1">
              <a:buNone/>
            </a:pPr>
            <a:endParaRPr lang="en-US" sz="1200" dirty="0" smtClean="0"/>
          </a:p>
          <a:p>
            <a:pPr marL="0" indent="0">
              <a:buNone/>
            </a:pPr>
            <a:r>
              <a:rPr lang="en-US" sz="1200" b="1" dirty="0" smtClean="0"/>
              <a:t>Q5: </a:t>
            </a:r>
            <a:r>
              <a:rPr lang="en-US" sz="1200" dirty="0" smtClean="0"/>
              <a:t>The </a:t>
            </a:r>
            <a:r>
              <a:rPr lang="en-US" sz="1200" dirty="0"/>
              <a:t>Switch is switched off once the temperature falls below 18 and then it is turned on when the temperature is more than 21. When the temperature is more than 21. Identify the Equivalence values which belong to the same class.</a:t>
            </a:r>
          </a:p>
          <a:p>
            <a:pPr marL="0" indent="0">
              <a:buNone/>
            </a:pPr>
            <a:r>
              <a:rPr lang="en-US" sz="1200" dirty="0" smtClean="0"/>
              <a:t>a)12,16,22</a:t>
            </a:r>
          </a:p>
          <a:p>
            <a:pPr marL="0" indent="0">
              <a:buNone/>
            </a:pPr>
            <a:r>
              <a:rPr lang="en-US" sz="1200" dirty="0" smtClean="0"/>
              <a:t>b</a:t>
            </a:r>
            <a:r>
              <a:rPr lang="en-US" sz="1200" dirty="0"/>
              <a:t>) 24,27,17</a:t>
            </a:r>
            <a:br>
              <a:rPr lang="en-US" sz="1200" dirty="0"/>
            </a:br>
            <a:r>
              <a:rPr lang="en-US" sz="1200" dirty="0"/>
              <a:t>c) 22,23,24</a:t>
            </a:r>
            <a:br>
              <a:rPr lang="en-US" sz="1200" dirty="0"/>
            </a:br>
            <a:r>
              <a:rPr lang="en-US" sz="1200" dirty="0"/>
              <a:t>d) 14,15,19</a:t>
            </a:r>
          </a:p>
          <a:p>
            <a:pPr marL="0" indent="0" eaLnBrk="1" hangingPunct="1">
              <a:buNone/>
            </a:pPr>
            <a:endParaRPr lang="en-US" sz="1200" dirty="0" smtClean="0"/>
          </a:p>
        </p:txBody>
      </p:sp>
      <p:cxnSp>
        <p:nvCxnSpPr>
          <p:cNvPr id="57" name="Straight Connector 9"/>
          <p:cNvCxnSpPr>
            <a:cxnSpLocks noChangeShapeType="1"/>
          </p:cNvCxnSpPr>
          <p:nvPr/>
        </p:nvCxnSpPr>
        <p:spPr bwMode="auto">
          <a:xfrm>
            <a:off x="455613" y="693019"/>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834554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455613" y="274638"/>
            <a:ext cx="8231187" cy="639762"/>
          </a:xfrm>
        </p:spPr>
        <p:txBody>
          <a:bodyPr/>
          <a:lstStyle/>
          <a:p>
            <a:pPr eaLnBrk="1" hangingPunct="1"/>
            <a:r>
              <a:rPr lang="en-GB" sz="2400" b="1" dirty="0" smtClean="0">
                <a:solidFill>
                  <a:schemeClr val="tx1"/>
                </a:solidFill>
                <a:latin typeface="Franklin Gothic Medium Cond" pitchFamily="34" charset="0"/>
              </a:rPr>
              <a:t>Q n A</a:t>
            </a:r>
            <a:endParaRPr lang="en-US" sz="2400" b="1" dirty="0" smtClean="0">
              <a:solidFill>
                <a:schemeClr val="tx1"/>
              </a:solidFill>
              <a:latin typeface="Franklin Gothic Medium Cond" pitchFamily="34" charset="0"/>
            </a:endParaRPr>
          </a:p>
        </p:txBody>
      </p:sp>
      <p:sp>
        <p:nvSpPr>
          <p:cNvPr id="13" name="Rectangle 3"/>
          <p:cNvSpPr>
            <a:spLocks noGrp="1" noChangeArrowheads="1"/>
          </p:cNvSpPr>
          <p:nvPr>
            <p:ph sz="quarter" idx="1"/>
          </p:nvPr>
        </p:nvSpPr>
        <p:spPr>
          <a:xfrm>
            <a:off x="668215" y="949569"/>
            <a:ext cx="8253047" cy="4800724"/>
          </a:xfrm>
        </p:spPr>
        <p:txBody>
          <a:bodyPr/>
          <a:lstStyle/>
          <a:p>
            <a:pPr marL="0" indent="0">
              <a:buNone/>
            </a:pPr>
            <a:r>
              <a:rPr lang="en-US" sz="1400" dirty="0" smtClean="0">
                <a:latin typeface="Franklin Gothic Medium Cond" pitchFamily="34" charset="0"/>
              </a:rPr>
              <a:t>Q6: </a:t>
            </a:r>
            <a:r>
              <a:rPr lang="en-US" sz="1200" dirty="0"/>
              <a:t>A program validates a numeric field as follows: values less than 10 are rejected, values between 10 and 21 are accepted, values greater than or equal to 22 are rejected. Which of the following covers the MOST boundary values?</a:t>
            </a:r>
          </a:p>
          <a:p>
            <a:pPr marL="0" indent="0">
              <a:buNone/>
            </a:pPr>
            <a:r>
              <a:rPr lang="en-US" sz="1200" dirty="0"/>
              <a:t>a. 9,10,11,22</a:t>
            </a:r>
            <a:br>
              <a:rPr lang="en-US" sz="1200" dirty="0"/>
            </a:br>
            <a:r>
              <a:rPr lang="en-US" sz="1200" dirty="0"/>
              <a:t>b. 9,10,21,22</a:t>
            </a:r>
            <a:br>
              <a:rPr lang="en-US" sz="1200" dirty="0"/>
            </a:br>
            <a:r>
              <a:rPr lang="en-US" sz="1200" dirty="0"/>
              <a:t>c. 10,11,21,22</a:t>
            </a:r>
            <a:br>
              <a:rPr lang="en-US" sz="1200" dirty="0"/>
            </a:br>
            <a:r>
              <a:rPr lang="en-US" sz="1200" dirty="0"/>
              <a:t>d. 10,11,20,21</a:t>
            </a:r>
          </a:p>
          <a:p>
            <a:pPr marL="0" indent="0">
              <a:buNone/>
            </a:pPr>
            <a:endParaRPr lang="en-US" sz="1200" dirty="0" smtClean="0"/>
          </a:p>
          <a:p>
            <a:pPr marL="0" indent="0">
              <a:buNone/>
            </a:pPr>
            <a:endParaRPr lang="en-US" sz="1200" dirty="0"/>
          </a:p>
          <a:p>
            <a:pPr marL="0" indent="0">
              <a:buNone/>
            </a:pPr>
            <a:r>
              <a:rPr lang="en-US" sz="1200" b="1" dirty="0"/>
              <a:t>Q7: </a:t>
            </a:r>
            <a:r>
              <a:rPr lang="en-US" sz="1200" dirty="0"/>
              <a:t>In a system designed to work out the tax to be paid:</a:t>
            </a:r>
            <a:br>
              <a:rPr lang="en-US" sz="1200" dirty="0"/>
            </a:br>
            <a:r>
              <a:rPr lang="en-US" sz="1200" dirty="0"/>
              <a:t>An employee has £4000 of salary tax free.</a:t>
            </a:r>
            <a:br>
              <a:rPr lang="en-US" sz="1200" dirty="0"/>
            </a:br>
            <a:r>
              <a:rPr lang="en-US" sz="1200" dirty="0"/>
              <a:t>The next £1500 is taxed at 10%.</a:t>
            </a:r>
            <a:br>
              <a:rPr lang="en-US" sz="1200" dirty="0"/>
            </a:br>
            <a:r>
              <a:rPr lang="en-US" sz="1200" dirty="0"/>
              <a:t>The next £28000 after that is taxed at 22%.</a:t>
            </a:r>
            <a:br>
              <a:rPr lang="en-US" sz="1200" dirty="0"/>
            </a:br>
            <a:r>
              <a:rPr lang="en-US" sz="1200" dirty="0"/>
              <a:t>Any further amount is taxed at 40</a:t>
            </a:r>
            <a:r>
              <a:rPr lang="en-US" sz="1200" dirty="0" smtClean="0"/>
              <a:t>%.</a:t>
            </a:r>
          </a:p>
          <a:p>
            <a:pPr marL="0" indent="0">
              <a:buNone/>
            </a:pPr>
            <a:r>
              <a:rPr lang="en-US" sz="1200" dirty="0"/>
              <a:t>To the nearest whole pound, which of these groups of numbers fall into three DIFFERENT equivalence classes?</a:t>
            </a:r>
            <a:br>
              <a:rPr lang="en-US" sz="1200" dirty="0"/>
            </a:br>
            <a:r>
              <a:rPr lang="en-US" sz="1200" dirty="0"/>
              <a:t>a) £4000; £5000; £5500</a:t>
            </a:r>
            <a:br>
              <a:rPr lang="en-US" sz="1200" dirty="0"/>
            </a:br>
            <a:r>
              <a:rPr lang="en-US" sz="1200" dirty="0"/>
              <a:t>b) £32001; £34000; £36500</a:t>
            </a:r>
            <a:br>
              <a:rPr lang="en-US" sz="1200" dirty="0"/>
            </a:br>
            <a:r>
              <a:rPr lang="en-US" sz="1200" dirty="0"/>
              <a:t>c) £28000; £28001; £32001</a:t>
            </a:r>
            <a:br>
              <a:rPr lang="en-US" sz="1200" dirty="0"/>
            </a:br>
            <a:r>
              <a:rPr lang="en-US" sz="1200" dirty="0"/>
              <a:t>d) £4000; £4200; £</a:t>
            </a:r>
            <a:r>
              <a:rPr lang="en-US" sz="1200" dirty="0" smtClean="0"/>
              <a:t>5600</a:t>
            </a:r>
          </a:p>
          <a:p>
            <a:pPr marL="0" indent="0">
              <a:buNone/>
            </a:pPr>
            <a:endParaRPr lang="en-US" sz="1200" dirty="0"/>
          </a:p>
          <a:p>
            <a:pPr marL="0" indent="0">
              <a:buNone/>
            </a:pPr>
            <a:endParaRPr lang="en-US" sz="1200" dirty="0" smtClean="0"/>
          </a:p>
        </p:txBody>
      </p:sp>
      <p:cxnSp>
        <p:nvCxnSpPr>
          <p:cNvPr id="57" name="Straight Connector 9"/>
          <p:cNvCxnSpPr>
            <a:cxnSpLocks noChangeShapeType="1"/>
          </p:cNvCxnSpPr>
          <p:nvPr/>
        </p:nvCxnSpPr>
        <p:spPr bwMode="auto">
          <a:xfrm>
            <a:off x="455613" y="693019"/>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1526025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304800" y="76200"/>
            <a:ext cx="6934200" cy="838200"/>
          </a:xfrm>
        </p:spPr>
        <p:txBody>
          <a:bodyPr/>
          <a:lstStyle/>
          <a:p>
            <a:pPr eaLnBrk="1" hangingPunct="1"/>
            <a:r>
              <a:rPr lang="en-US" sz="2400" b="1" dirty="0" smtClean="0">
                <a:solidFill>
                  <a:schemeClr val="tx1"/>
                </a:solidFill>
                <a:latin typeface="Franklin Gothic Medium Cond" pitchFamily="34" charset="0"/>
              </a:rPr>
              <a:t/>
            </a:r>
            <a:br>
              <a:rPr lang="en-US" sz="2400" b="1" dirty="0" smtClean="0">
                <a:solidFill>
                  <a:schemeClr val="tx1"/>
                </a:solidFill>
                <a:latin typeface="Franklin Gothic Medium Cond" pitchFamily="34" charset="0"/>
              </a:rPr>
            </a:br>
            <a:r>
              <a:rPr lang="en-US" sz="2400" b="1" dirty="0" smtClean="0">
                <a:solidFill>
                  <a:schemeClr val="tx1"/>
                </a:solidFill>
                <a:latin typeface="Franklin Gothic Medium Cond" pitchFamily="34" charset="0"/>
              </a:rPr>
              <a:t>State Transition Testing</a:t>
            </a:r>
          </a:p>
        </p:txBody>
      </p:sp>
      <p:sp>
        <p:nvSpPr>
          <p:cNvPr id="12" name="Rectangle 3"/>
          <p:cNvSpPr>
            <a:spLocks noGrp="1" noChangeArrowheads="1"/>
          </p:cNvSpPr>
          <p:nvPr>
            <p:ph sz="quarter" idx="1"/>
          </p:nvPr>
        </p:nvSpPr>
        <p:spPr>
          <a:xfrm>
            <a:off x="381000" y="1143000"/>
            <a:ext cx="8305800" cy="4876800"/>
          </a:xfrm>
        </p:spPr>
        <p:txBody>
          <a:bodyPr/>
          <a:lstStyle/>
          <a:p>
            <a:pPr eaLnBrk="1" hangingPunct="1">
              <a:lnSpc>
                <a:spcPct val="145000"/>
              </a:lnSpc>
              <a:buFont typeface="Wingdings" pitchFamily="2" charset="2"/>
              <a:buChar char="q"/>
            </a:pPr>
            <a:r>
              <a:rPr lang="en-US" sz="1400" smtClean="0">
                <a:latin typeface="Arial Narrow" pitchFamily="34" charset="0"/>
              </a:rPr>
              <a:t>Uses a model that shows:</a:t>
            </a:r>
          </a:p>
          <a:p>
            <a:pPr lvl="1" eaLnBrk="1" hangingPunct="1">
              <a:lnSpc>
                <a:spcPct val="145000"/>
              </a:lnSpc>
              <a:buFont typeface="Wingdings" pitchFamily="2" charset="2"/>
              <a:buChar char="q"/>
            </a:pPr>
            <a:r>
              <a:rPr lang="en-US" sz="1400" smtClean="0">
                <a:latin typeface="Arial Narrow" pitchFamily="34" charset="0"/>
              </a:rPr>
              <a:t>States the software may occupy</a:t>
            </a:r>
          </a:p>
          <a:p>
            <a:pPr lvl="1" eaLnBrk="1" hangingPunct="1">
              <a:lnSpc>
                <a:spcPct val="145000"/>
              </a:lnSpc>
              <a:buFont typeface="Wingdings" pitchFamily="2" charset="2"/>
              <a:buChar char="q"/>
            </a:pPr>
            <a:r>
              <a:rPr lang="en-US" sz="1400" smtClean="0">
                <a:latin typeface="Arial Narrow" pitchFamily="34" charset="0"/>
              </a:rPr>
              <a:t>Transition between the states</a:t>
            </a:r>
          </a:p>
          <a:p>
            <a:pPr lvl="1" eaLnBrk="1" hangingPunct="1">
              <a:lnSpc>
                <a:spcPct val="145000"/>
              </a:lnSpc>
              <a:buFont typeface="Wingdings" pitchFamily="2" charset="2"/>
              <a:buChar char="q"/>
            </a:pPr>
            <a:r>
              <a:rPr lang="en-US" sz="1400" smtClean="0">
                <a:latin typeface="Arial Narrow" pitchFamily="34" charset="0"/>
              </a:rPr>
              <a:t>Events which cause the transitions</a:t>
            </a:r>
          </a:p>
          <a:p>
            <a:pPr lvl="1" eaLnBrk="1" hangingPunct="1">
              <a:lnSpc>
                <a:spcPct val="145000"/>
              </a:lnSpc>
              <a:buFont typeface="Wingdings" pitchFamily="2" charset="2"/>
              <a:buChar char="q"/>
            </a:pPr>
            <a:r>
              <a:rPr lang="en-US" sz="1400" smtClean="0">
                <a:latin typeface="Arial Narrow" pitchFamily="34" charset="0"/>
              </a:rPr>
              <a:t>Actions that result from the transitions</a:t>
            </a:r>
          </a:p>
        </p:txBody>
      </p:sp>
      <p:grpSp>
        <p:nvGrpSpPr>
          <p:cNvPr id="13" name="Group 4"/>
          <p:cNvGrpSpPr>
            <a:grpSpLocks/>
          </p:cNvGrpSpPr>
          <p:nvPr/>
        </p:nvGrpSpPr>
        <p:grpSpPr bwMode="auto">
          <a:xfrm>
            <a:off x="6073775" y="4619625"/>
            <a:ext cx="874713" cy="877888"/>
            <a:chOff x="4438" y="2571"/>
            <a:chExt cx="551" cy="553"/>
          </a:xfrm>
        </p:grpSpPr>
        <p:sp>
          <p:nvSpPr>
            <p:cNvPr id="14" name="Oval 5"/>
            <p:cNvSpPr>
              <a:spLocks noChangeArrowheads="1"/>
            </p:cNvSpPr>
            <p:nvPr/>
          </p:nvSpPr>
          <p:spPr bwMode="auto">
            <a:xfrm>
              <a:off x="4438" y="2571"/>
              <a:ext cx="551" cy="551"/>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6"/>
            <p:cNvSpPr>
              <a:spLocks noChangeShapeType="1"/>
            </p:cNvSpPr>
            <p:nvPr/>
          </p:nvSpPr>
          <p:spPr bwMode="auto">
            <a:xfrm flipH="1">
              <a:off x="4726" y="3081"/>
              <a:ext cx="126" cy="43"/>
            </a:xfrm>
            <a:prstGeom prst="line">
              <a:avLst/>
            </a:prstGeom>
            <a:noFill/>
            <a:ln w="381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Rectangle 7"/>
          <p:cNvSpPr>
            <a:spLocks noChangeArrowheads="1"/>
          </p:cNvSpPr>
          <p:nvPr/>
        </p:nvSpPr>
        <p:spPr bwMode="auto">
          <a:xfrm>
            <a:off x="2198688" y="4113213"/>
            <a:ext cx="21717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Card inserted</a:t>
            </a:r>
            <a:endParaRPr lang="en-GB" sz="2400">
              <a:solidFill>
                <a:schemeClr val="folHlink"/>
              </a:solidFill>
            </a:endParaRPr>
          </a:p>
        </p:txBody>
      </p:sp>
      <p:grpSp>
        <p:nvGrpSpPr>
          <p:cNvPr id="17" name="Group 8"/>
          <p:cNvGrpSpPr>
            <a:grpSpLocks/>
          </p:cNvGrpSpPr>
          <p:nvPr/>
        </p:nvGrpSpPr>
        <p:grpSpPr bwMode="auto">
          <a:xfrm>
            <a:off x="2362200" y="4500563"/>
            <a:ext cx="1844675" cy="461962"/>
            <a:chOff x="2373" y="3433"/>
            <a:chExt cx="1162" cy="291"/>
          </a:xfrm>
        </p:grpSpPr>
        <p:sp>
          <p:nvSpPr>
            <p:cNvPr id="18" name="Rectangle 9"/>
            <p:cNvSpPr>
              <a:spLocks noChangeArrowheads="1"/>
            </p:cNvSpPr>
            <p:nvPr/>
          </p:nvSpPr>
          <p:spPr bwMode="auto">
            <a:xfrm>
              <a:off x="2373" y="3433"/>
              <a:ext cx="11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Ask for PIN</a:t>
              </a:r>
              <a:endParaRPr lang="en-GB" sz="2400">
                <a:solidFill>
                  <a:schemeClr val="folHlink"/>
                </a:solidFill>
              </a:endParaRPr>
            </a:p>
          </p:txBody>
        </p:sp>
        <p:sp>
          <p:nvSpPr>
            <p:cNvPr id="19" name="Line 10"/>
            <p:cNvSpPr>
              <a:spLocks noChangeShapeType="1"/>
            </p:cNvSpPr>
            <p:nvPr/>
          </p:nvSpPr>
          <p:spPr bwMode="auto">
            <a:xfrm>
              <a:off x="2640" y="3456"/>
              <a:ext cx="6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 name="Rectangle 11"/>
          <p:cNvSpPr>
            <a:spLocks noChangeArrowheads="1"/>
          </p:cNvSpPr>
          <p:nvPr/>
        </p:nvSpPr>
        <p:spPr bwMode="auto">
          <a:xfrm>
            <a:off x="6378575" y="3886200"/>
            <a:ext cx="17557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Invalid PIN</a:t>
            </a:r>
            <a:endParaRPr lang="en-GB" sz="2400">
              <a:solidFill>
                <a:schemeClr val="folHlink"/>
              </a:solidFill>
            </a:endParaRPr>
          </a:p>
        </p:txBody>
      </p:sp>
      <p:grpSp>
        <p:nvGrpSpPr>
          <p:cNvPr id="21" name="Group 12"/>
          <p:cNvGrpSpPr>
            <a:grpSpLocks/>
          </p:cNvGrpSpPr>
          <p:nvPr/>
        </p:nvGrpSpPr>
        <p:grpSpPr bwMode="auto">
          <a:xfrm>
            <a:off x="6762750" y="4273550"/>
            <a:ext cx="990600" cy="461963"/>
            <a:chOff x="2640" y="3433"/>
            <a:chExt cx="624" cy="291"/>
          </a:xfrm>
        </p:grpSpPr>
        <p:sp>
          <p:nvSpPr>
            <p:cNvPr id="22" name="Rectangle 13"/>
            <p:cNvSpPr>
              <a:spLocks noChangeArrowheads="1"/>
            </p:cNvSpPr>
            <p:nvPr/>
          </p:nvSpPr>
          <p:spPr bwMode="auto">
            <a:xfrm>
              <a:off x="2655" y="3433"/>
              <a:ext cx="5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Beep</a:t>
              </a:r>
              <a:endParaRPr lang="en-GB" sz="2400">
                <a:solidFill>
                  <a:schemeClr val="folHlink"/>
                </a:solidFill>
              </a:endParaRPr>
            </a:p>
          </p:txBody>
        </p:sp>
        <p:sp>
          <p:nvSpPr>
            <p:cNvPr id="23" name="Line 14"/>
            <p:cNvSpPr>
              <a:spLocks noChangeShapeType="1"/>
            </p:cNvSpPr>
            <p:nvPr/>
          </p:nvSpPr>
          <p:spPr bwMode="auto">
            <a:xfrm>
              <a:off x="2640" y="3456"/>
              <a:ext cx="6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AutoShape 15"/>
          <p:cNvSpPr>
            <a:spLocks noChangeArrowheads="1"/>
          </p:cNvSpPr>
          <p:nvPr/>
        </p:nvSpPr>
        <p:spPr bwMode="auto">
          <a:xfrm>
            <a:off x="381000" y="4732338"/>
            <a:ext cx="1216025" cy="1222375"/>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GB" sz="2400" b="1">
                <a:solidFill>
                  <a:schemeClr val="bg1"/>
                </a:solidFill>
              </a:rPr>
              <a:t>Wait for</a:t>
            </a:r>
            <a:br>
              <a:rPr lang="en-GB" sz="2400" b="1">
                <a:solidFill>
                  <a:schemeClr val="bg1"/>
                </a:solidFill>
              </a:rPr>
            </a:br>
            <a:r>
              <a:rPr lang="en-GB" sz="2400" b="1">
                <a:solidFill>
                  <a:schemeClr val="bg1"/>
                </a:solidFill>
              </a:rPr>
              <a:t>card</a:t>
            </a:r>
          </a:p>
        </p:txBody>
      </p:sp>
      <p:sp>
        <p:nvSpPr>
          <p:cNvPr id="25" name="AutoShape 16"/>
          <p:cNvSpPr>
            <a:spLocks noChangeArrowheads="1"/>
          </p:cNvSpPr>
          <p:nvPr/>
        </p:nvSpPr>
        <p:spPr bwMode="auto">
          <a:xfrm>
            <a:off x="5029200" y="5027613"/>
            <a:ext cx="1520825" cy="92710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GB" sz="2400" b="1">
                <a:solidFill>
                  <a:schemeClr val="bg1"/>
                </a:solidFill>
              </a:rPr>
              <a:t>Wait for</a:t>
            </a:r>
            <a:br>
              <a:rPr lang="en-GB" sz="2400" b="1">
                <a:solidFill>
                  <a:schemeClr val="bg1"/>
                </a:solidFill>
              </a:rPr>
            </a:br>
            <a:r>
              <a:rPr lang="en-GB" sz="2400" b="1">
                <a:solidFill>
                  <a:schemeClr val="bg1"/>
                </a:solidFill>
              </a:rPr>
              <a:t>PIN</a:t>
            </a:r>
          </a:p>
        </p:txBody>
      </p:sp>
      <p:sp>
        <p:nvSpPr>
          <p:cNvPr id="26" name="Rectangle 17"/>
          <p:cNvSpPr>
            <a:spLocks noChangeArrowheads="1"/>
          </p:cNvSpPr>
          <p:nvPr/>
        </p:nvSpPr>
        <p:spPr bwMode="auto">
          <a:xfrm>
            <a:off x="2581275" y="5265738"/>
            <a:ext cx="11953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Cancel</a:t>
            </a:r>
            <a:endParaRPr lang="en-GB" sz="2400">
              <a:solidFill>
                <a:schemeClr val="folHlink"/>
              </a:solidFill>
            </a:endParaRPr>
          </a:p>
        </p:txBody>
      </p:sp>
      <p:grpSp>
        <p:nvGrpSpPr>
          <p:cNvPr id="27" name="Group 18"/>
          <p:cNvGrpSpPr>
            <a:grpSpLocks/>
          </p:cNvGrpSpPr>
          <p:nvPr/>
        </p:nvGrpSpPr>
        <p:grpSpPr bwMode="auto">
          <a:xfrm>
            <a:off x="2368550" y="5670550"/>
            <a:ext cx="1914525" cy="477838"/>
            <a:chOff x="2334" y="3354"/>
            <a:chExt cx="1206" cy="301"/>
          </a:xfrm>
        </p:grpSpPr>
        <p:sp>
          <p:nvSpPr>
            <p:cNvPr id="28" name="Rectangle 19"/>
            <p:cNvSpPr>
              <a:spLocks noChangeArrowheads="1"/>
            </p:cNvSpPr>
            <p:nvPr/>
          </p:nvSpPr>
          <p:spPr bwMode="auto">
            <a:xfrm>
              <a:off x="2334" y="3364"/>
              <a:ext cx="12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Return card</a:t>
              </a:r>
              <a:endParaRPr lang="en-GB" sz="2400">
                <a:solidFill>
                  <a:schemeClr val="folHlink"/>
                </a:solidFill>
              </a:endParaRPr>
            </a:p>
          </p:txBody>
        </p:sp>
        <p:sp>
          <p:nvSpPr>
            <p:cNvPr id="29" name="Line 20"/>
            <p:cNvSpPr>
              <a:spLocks noChangeShapeType="1"/>
            </p:cNvSpPr>
            <p:nvPr/>
          </p:nvSpPr>
          <p:spPr bwMode="auto">
            <a:xfrm>
              <a:off x="2559" y="3354"/>
              <a:ext cx="6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 name="Rectangle 21"/>
          <p:cNvSpPr>
            <a:spLocks noChangeArrowheads="1"/>
          </p:cNvSpPr>
          <p:nvPr/>
        </p:nvSpPr>
        <p:spPr bwMode="auto">
          <a:xfrm>
            <a:off x="6746875" y="5414963"/>
            <a:ext cx="15001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Valid PIN</a:t>
            </a:r>
            <a:endParaRPr lang="en-GB" sz="2400">
              <a:solidFill>
                <a:schemeClr val="folHlink"/>
              </a:solidFill>
            </a:endParaRPr>
          </a:p>
        </p:txBody>
      </p:sp>
      <p:grpSp>
        <p:nvGrpSpPr>
          <p:cNvPr id="31" name="Group 22"/>
          <p:cNvGrpSpPr>
            <a:grpSpLocks/>
          </p:cNvGrpSpPr>
          <p:nvPr/>
        </p:nvGrpSpPr>
        <p:grpSpPr bwMode="auto">
          <a:xfrm>
            <a:off x="6530975" y="5802313"/>
            <a:ext cx="1947863" cy="461962"/>
            <a:chOff x="2341" y="3433"/>
            <a:chExt cx="1227" cy="291"/>
          </a:xfrm>
        </p:grpSpPr>
        <p:sp>
          <p:nvSpPr>
            <p:cNvPr id="32" name="Rectangle 23"/>
            <p:cNvSpPr>
              <a:spLocks noChangeArrowheads="1"/>
            </p:cNvSpPr>
            <p:nvPr/>
          </p:nvSpPr>
          <p:spPr bwMode="auto">
            <a:xfrm>
              <a:off x="2341" y="3433"/>
              <a:ext cx="12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sz="2400" b="1">
                  <a:solidFill>
                    <a:schemeClr val="folHlink"/>
                  </a:solidFill>
                </a:rPr>
                <a:t>Ask amount</a:t>
              </a:r>
              <a:endParaRPr lang="en-GB" sz="2400">
                <a:solidFill>
                  <a:schemeClr val="folHlink"/>
                </a:solidFill>
              </a:endParaRPr>
            </a:p>
          </p:txBody>
        </p:sp>
        <p:sp>
          <p:nvSpPr>
            <p:cNvPr id="33" name="Line 24"/>
            <p:cNvSpPr>
              <a:spLocks noChangeShapeType="1"/>
            </p:cNvSpPr>
            <p:nvPr/>
          </p:nvSpPr>
          <p:spPr bwMode="auto">
            <a:xfrm>
              <a:off x="2640" y="3456"/>
              <a:ext cx="6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 name="Freeform 25"/>
          <p:cNvSpPr>
            <a:spLocks/>
          </p:cNvSpPr>
          <p:nvPr/>
        </p:nvSpPr>
        <p:spPr bwMode="auto">
          <a:xfrm>
            <a:off x="1649413" y="4884738"/>
            <a:ext cx="3419475" cy="504825"/>
          </a:xfrm>
          <a:custGeom>
            <a:avLst/>
            <a:gdLst>
              <a:gd name="T0" fmla="*/ 0 w 2154"/>
              <a:gd name="T1" fmla="*/ 2147483647 h 318"/>
              <a:gd name="T2" fmla="*/ 2147483647 w 2154"/>
              <a:gd name="T3" fmla="*/ 2147483647 h 318"/>
              <a:gd name="T4" fmla="*/ 2147483647 w 2154"/>
              <a:gd name="T5" fmla="*/ 2147483647 h 318"/>
              <a:gd name="T6" fmla="*/ 2147483647 w 2154"/>
              <a:gd name="T7" fmla="*/ 2147483647 h 318"/>
              <a:gd name="T8" fmla="*/ 2147483647 w 2154"/>
              <a:gd name="T9" fmla="*/ 2147483647 h 318"/>
              <a:gd name="T10" fmla="*/ 2147483647 w 2154"/>
              <a:gd name="T11" fmla="*/ 2147483647 h 318"/>
              <a:gd name="T12" fmla="*/ 2147483647 w 2154"/>
              <a:gd name="T13" fmla="*/ 2147483647 h 318"/>
              <a:gd name="T14" fmla="*/ 2147483647 w 2154"/>
              <a:gd name="T15" fmla="*/ 2147483647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38100" cap="flat" cmpd="sng">
            <a:solidFill>
              <a:schemeClr val="accent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Freeform 26"/>
          <p:cNvSpPr>
            <a:spLocks/>
          </p:cNvSpPr>
          <p:nvPr/>
        </p:nvSpPr>
        <p:spPr bwMode="auto">
          <a:xfrm rot="10800000">
            <a:off x="1597025" y="5665788"/>
            <a:ext cx="3419475" cy="504825"/>
          </a:xfrm>
          <a:custGeom>
            <a:avLst/>
            <a:gdLst>
              <a:gd name="T0" fmla="*/ 0 w 2154"/>
              <a:gd name="T1" fmla="*/ 2147483647 h 318"/>
              <a:gd name="T2" fmla="*/ 2147483647 w 2154"/>
              <a:gd name="T3" fmla="*/ 2147483647 h 318"/>
              <a:gd name="T4" fmla="*/ 2147483647 w 2154"/>
              <a:gd name="T5" fmla="*/ 2147483647 h 318"/>
              <a:gd name="T6" fmla="*/ 2147483647 w 2154"/>
              <a:gd name="T7" fmla="*/ 2147483647 h 318"/>
              <a:gd name="T8" fmla="*/ 2147483647 w 2154"/>
              <a:gd name="T9" fmla="*/ 2147483647 h 318"/>
              <a:gd name="T10" fmla="*/ 2147483647 w 2154"/>
              <a:gd name="T11" fmla="*/ 2147483647 h 318"/>
              <a:gd name="T12" fmla="*/ 2147483647 w 2154"/>
              <a:gd name="T13" fmla="*/ 2147483647 h 318"/>
              <a:gd name="T14" fmla="*/ 2147483647 w 2154"/>
              <a:gd name="T15" fmla="*/ 2147483647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38100" cap="flat" cmpd="sng">
            <a:solidFill>
              <a:schemeClr val="accent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27"/>
          <p:cNvSpPr>
            <a:spLocks/>
          </p:cNvSpPr>
          <p:nvPr/>
        </p:nvSpPr>
        <p:spPr bwMode="auto">
          <a:xfrm flipV="1">
            <a:off x="6553200" y="5715000"/>
            <a:ext cx="1905000" cy="228600"/>
          </a:xfrm>
          <a:custGeom>
            <a:avLst/>
            <a:gdLst>
              <a:gd name="T0" fmla="*/ 0 w 2154"/>
              <a:gd name="T1" fmla="*/ 2147483647 h 318"/>
              <a:gd name="T2" fmla="*/ 2147483647 w 2154"/>
              <a:gd name="T3" fmla="*/ 2147483647 h 318"/>
              <a:gd name="T4" fmla="*/ 2147483647 w 2154"/>
              <a:gd name="T5" fmla="*/ 2147483647 h 318"/>
              <a:gd name="T6" fmla="*/ 2147483647 w 2154"/>
              <a:gd name="T7" fmla="*/ 2147483647 h 318"/>
              <a:gd name="T8" fmla="*/ 2147483647 w 2154"/>
              <a:gd name="T9" fmla="*/ 2147483647 h 318"/>
              <a:gd name="T10" fmla="*/ 2147483647 w 2154"/>
              <a:gd name="T11" fmla="*/ 2147483647 h 318"/>
              <a:gd name="T12" fmla="*/ 2147483647 w 2154"/>
              <a:gd name="T13" fmla="*/ 2147483647 h 318"/>
              <a:gd name="T14" fmla="*/ 2147483647 w 2154"/>
              <a:gd name="T15" fmla="*/ 2147483647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38100" cap="flat" cmpd="sng">
            <a:solidFill>
              <a:schemeClr val="accent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7" name="Straight Connector 9"/>
          <p:cNvCxnSpPr>
            <a:cxnSpLocks noChangeShapeType="1"/>
          </p:cNvCxnSpPr>
          <p:nvPr/>
        </p:nvCxnSpPr>
        <p:spPr bwMode="auto">
          <a:xfrm>
            <a:off x="381000" y="914400"/>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par>
                          <p:cTn id="12" fill="hold">
                            <p:stCondLst>
                              <p:cond delay="1500"/>
                            </p:stCondLst>
                            <p:childTnLst>
                              <p:par>
                                <p:cTn id="13" presetID="22" presetClass="entr" presetSubtype="8" fill="hold"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2500"/>
                            </p:stCondLst>
                            <p:childTnLst>
                              <p:par>
                                <p:cTn id="17" presetID="1" presetClass="entr" presetSubtype="0" fill="hold" grpId="0" nodeType="afterEffect">
                                  <p:stCondLst>
                                    <p:cond delay="500"/>
                                  </p:stCondLst>
                                  <p:childTnLst>
                                    <p:set>
                                      <p:cBhvr>
                                        <p:cTn id="18" dur="1" fill="hold">
                                          <p:stCondLst>
                                            <p:cond delay="499"/>
                                          </p:stCondLst>
                                        </p:cTn>
                                        <p:tgtEl>
                                          <p:spTgt spid="16"/>
                                        </p:tgtEl>
                                        <p:attrNameLst>
                                          <p:attrName>style.visibility</p:attrName>
                                        </p:attrNameLst>
                                      </p:cBhvr>
                                      <p:to>
                                        <p:strVal val="visible"/>
                                      </p:to>
                                    </p:set>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499"/>
                                          </p:stCondLst>
                                        </p:cTn>
                                        <p:tgtEl>
                                          <p:spTgt spid="26"/>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grpId="0" nodeType="afterEffect">
                                  <p:stCondLst>
                                    <p:cond delay="500"/>
                                  </p:stCondLst>
                                  <p:childTnLst>
                                    <p:set>
                                      <p:cBhvr>
                                        <p:cTn id="24" dur="1" fill="hold">
                                          <p:stCondLst>
                                            <p:cond delay="499"/>
                                          </p:stCondLst>
                                        </p:cTn>
                                        <p:tgtEl>
                                          <p:spTgt spid="20"/>
                                        </p:tgtEl>
                                        <p:attrNameLst>
                                          <p:attrName>style.visibility</p:attrName>
                                        </p:attrNameLst>
                                      </p:cBhvr>
                                      <p:to>
                                        <p:strVal val="visible"/>
                                      </p:to>
                                    </p:set>
                                  </p:childTnLst>
                                </p:cTn>
                              </p:par>
                            </p:childTnLst>
                          </p:cTn>
                        </p:par>
                        <p:par>
                          <p:cTn id="25" fill="hold">
                            <p:stCondLst>
                              <p:cond delay="5500"/>
                            </p:stCondLst>
                            <p:childTnLst>
                              <p:par>
                                <p:cTn id="26" presetID="1" presetClass="entr" presetSubtype="0" fill="hold" grpId="0" nodeType="afterEffect">
                                  <p:stCondLst>
                                    <p:cond delay="500"/>
                                  </p:stCondLst>
                                  <p:childTnLst>
                                    <p:set>
                                      <p:cBhvr>
                                        <p:cTn id="27" dur="1" fill="hold">
                                          <p:stCondLst>
                                            <p:cond delay="499"/>
                                          </p:stCondLst>
                                        </p:cTn>
                                        <p:tgtEl>
                                          <p:spTgt spid="30"/>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nodeType="afterEffect">
                                  <p:stCondLst>
                                    <p:cond delay="50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7500"/>
                            </p:stCondLst>
                            <p:childTnLst>
                              <p:par>
                                <p:cTn id="32" presetID="1" presetClass="entr" presetSubtype="0" fill="hold" nodeType="afterEffect">
                                  <p:stCondLst>
                                    <p:cond delay="500"/>
                                  </p:stCondLst>
                                  <p:childTnLst>
                                    <p:set>
                                      <p:cBhvr>
                                        <p:cTn id="33" dur="1" fill="hold">
                                          <p:stCondLst>
                                            <p:cond delay="499"/>
                                          </p:stCondLst>
                                        </p:cTn>
                                        <p:tgtEl>
                                          <p:spTgt spid="27"/>
                                        </p:tgtEl>
                                        <p:attrNameLst>
                                          <p:attrName>style.visibility</p:attrName>
                                        </p:attrNameLst>
                                      </p:cBhvr>
                                      <p:to>
                                        <p:strVal val="visible"/>
                                      </p:to>
                                    </p:set>
                                  </p:childTnLst>
                                </p:cTn>
                              </p:par>
                            </p:childTnLst>
                          </p:cTn>
                        </p:par>
                        <p:par>
                          <p:cTn id="34" fill="hold">
                            <p:stCondLst>
                              <p:cond delay="8500"/>
                            </p:stCondLst>
                            <p:childTnLst>
                              <p:par>
                                <p:cTn id="35" presetID="1" presetClass="entr" presetSubtype="0" fill="hold" nodeType="afterEffect">
                                  <p:stCondLst>
                                    <p:cond delay="500"/>
                                  </p:stCondLst>
                                  <p:childTnLst>
                                    <p:set>
                                      <p:cBhvr>
                                        <p:cTn id="36" dur="1" fill="hold">
                                          <p:stCondLst>
                                            <p:cond delay="499"/>
                                          </p:stCondLst>
                                        </p:cTn>
                                        <p:tgtEl>
                                          <p:spTgt spid="21"/>
                                        </p:tgtEl>
                                        <p:attrNameLst>
                                          <p:attrName>style.visibility</p:attrName>
                                        </p:attrNameLst>
                                      </p:cBhvr>
                                      <p:to>
                                        <p:strVal val="visible"/>
                                      </p:to>
                                    </p:set>
                                  </p:childTnLst>
                                </p:cTn>
                              </p:par>
                            </p:childTnLst>
                          </p:cTn>
                        </p:par>
                        <p:par>
                          <p:cTn id="37" fill="hold">
                            <p:stCondLst>
                              <p:cond delay="9500"/>
                            </p:stCondLst>
                            <p:childTnLst>
                              <p:par>
                                <p:cTn id="38" presetID="1" presetClass="entr" presetSubtype="0" fill="hold" nodeType="afterEffect">
                                  <p:stCondLst>
                                    <p:cond delay="500"/>
                                  </p:stCondLst>
                                  <p:childTnLst>
                                    <p:set>
                                      <p:cBhvr>
                                        <p:cTn id="39" dur="1" fill="hold">
                                          <p:stCondLst>
                                            <p:cond delay="499"/>
                                          </p:stCondLst>
                                        </p:cTn>
                                        <p:tgtEl>
                                          <p:spTgt spid="31"/>
                                        </p:tgtEl>
                                        <p:attrNameLst>
                                          <p:attrName>style.visibility</p:attrName>
                                        </p:attrNameLst>
                                      </p:cBhvr>
                                      <p:to>
                                        <p:strVal val="visible"/>
                                      </p:to>
                                    </p:set>
                                  </p:childTnLst>
                                </p:cTn>
                              </p:par>
                            </p:childTnLst>
                          </p:cTn>
                        </p:par>
                        <p:par>
                          <p:cTn id="40" fill="hold">
                            <p:stCondLst>
                              <p:cond delay="10500"/>
                            </p:stCondLst>
                            <p:childTnLst>
                              <p:par>
                                <p:cTn id="41" presetID="22" presetClass="entr" presetSubtype="8" fill="hold" grpId="0" nodeType="afterEffect">
                                  <p:stCondLst>
                                    <p:cond delay="50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par>
                          <p:cTn id="44" fill="hold">
                            <p:stCondLst>
                              <p:cond delay="11500"/>
                            </p:stCondLst>
                            <p:childTnLst>
                              <p:par>
                                <p:cTn id="45" presetID="22" presetClass="entr" presetSubtype="2" fill="hold" grpId="0" nodeType="afterEffect">
                                  <p:stCondLst>
                                    <p:cond delay="500"/>
                                  </p:stCondLst>
                                  <p:childTnLst>
                                    <p:set>
                                      <p:cBhvr>
                                        <p:cTn id="46" dur="1" fill="hold">
                                          <p:stCondLst>
                                            <p:cond delay="0"/>
                                          </p:stCondLst>
                                        </p:cTn>
                                        <p:tgtEl>
                                          <p:spTgt spid="35"/>
                                        </p:tgtEl>
                                        <p:attrNameLst>
                                          <p:attrName>style.visibility</p:attrName>
                                        </p:attrNameLst>
                                      </p:cBhvr>
                                      <p:to>
                                        <p:strVal val="visible"/>
                                      </p:to>
                                    </p:set>
                                    <p:animEffect transition="in" filter="wipe(right)">
                                      <p:cBhvr>
                                        <p:cTn id="47" dur="500"/>
                                        <p:tgtEl>
                                          <p:spTgt spid="35"/>
                                        </p:tgtEl>
                                      </p:cBhvr>
                                    </p:animEffect>
                                  </p:childTnLst>
                                </p:cTn>
                              </p:par>
                            </p:childTnLst>
                          </p:cTn>
                        </p:par>
                        <p:par>
                          <p:cTn id="48" fill="hold">
                            <p:stCondLst>
                              <p:cond delay="12500"/>
                            </p:stCondLst>
                            <p:childTnLst>
                              <p:par>
                                <p:cTn id="49" presetID="22" presetClass="entr" presetSubtype="8" fill="hold" grpId="0" nodeType="afterEffect">
                                  <p:stCondLst>
                                    <p:cond delay="50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20" grpId="0" autoUpdateAnimBg="0"/>
      <p:bldP spid="24" grpId="0" animBg="1" autoUpdateAnimBg="0"/>
      <p:bldP spid="25" grpId="0" animBg="1" autoUpdateAnimBg="0"/>
      <p:bldP spid="26" grpId="0" autoUpdateAnimBg="0"/>
      <p:bldP spid="30" grpId="0" autoUpdateAnimBg="0"/>
      <p:bldP spid="34" grpId="0" animBg="1"/>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381000" y="495300"/>
            <a:ext cx="7162800" cy="838200"/>
          </a:xfrm>
        </p:spPr>
        <p:txBody>
          <a:bodyPr/>
          <a:lstStyle/>
          <a:p>
            <a:pPr eaLnBrk="1" hangingPunct="1"/>
            <a:r>
              <a:rPr lang="en-US" sz="2400" b="1" dirty="0" smtClean="0">
                <a:solidFill>
                  <a:schemeClr val="tx1"/>
                </a:solidFill>
                <a:latin typeface="Franklin Gothic Medium Cond" pitchFamily="34" charset="0"/>
              </a:rPr>
              <a:t>Decision Table Testing</a:t>
            </a:r>
          </a:p>
        </p:txBody>
      </p:sp>
      <p:sp>
        <p:nvSpPr>
          <p:cNvPr id="5" name="Rectangle 3"/>
          <p:cNvSpPr txBox="1">
            <a:spLocks noChangeArrowheads="1"/>
          </p:cNvSpPr>
          <p:nvPr/>
        </p:nvSpPr>
        <p:spPr bwMode="gray">
          <a:xfrm>
            <a:off x="381000" y="1265238"/>
            <a:ext cx="81534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274320" indent="-274320" fontAlgn="auto">
              <a:lnSpc>
                <a:spcPct val="130000"/>
              </a:lnSpc>
              <a:spcBef>
                <a:spcPts val="580"/>
              </a:spcBef>
              <a:spcAft>
                <a:spcPts val="0"/>
              </a:spcAft>
              <a:buFont typeface="Wingdings" pitchFamily="2" charset="2"/>
              <a:buChar char="q"/>
              <a:defRPr/>
            </a:pPr>
            <a:r>
              <a:rPr lang="en-US" sz="1400" dirty="0" smtClean="0">
                <a:latin typeface="Arial Narrow" pitchFamily="34" charset="0"/>
              </a:rPr>
              <a:t>Decision table testing</a:t>
            </a:r>
          </a:p>
          <a:p>
            <a:pPr marL="548640" lvl="1" fontAlgn="auto">
              <a:lnSpc>
                <a:spcPct val="130000"/>
              </a:lnSpc>
              <a:spcBef>
                <a:spcPts val="370"/>
              </a:spcBef>
              <a:spcAft>
                <a:spcPts val="0"/>
              </a:spcAft>
              <a:buFont typeface="Wingdings" pitchFamily="2" charset="2"/>
              <a:buChar char="Ø"/>
              <a:defRPr/>
            </a:pPr>
            <a:r>
              <a:rPr lang="en-US" sz="1400" dirty="0" smtClean="0">
                <a:latin typeface="Arial Narrow" pitchFamily="34" charset="0"/>
              </a:rPr>
              <a:t>Helps in condition where there are number of logical decisions to be made</a:t>
            </a:r>
          </a:p>
          <a:p>
            <a:pPr marL="548640" lvl="1" fontAlgn="auto">
              <a:lnSpc>
                <a:spcPct val="130000"/>
              </a:lnSpc>
              <a:spcBef>
                <a:spcPts val="370"/>
              </a:spcBef>
              <a:spcAft>
                <a:spcPts val="0"/>
              </a:spcAft>
              <a:buFont typeface="Wingdings" pitchFamily="2" charset="2"/>
              <a:buChar char="Ø"/>
              <a:defRPr/>
            </a:pPr>
            <a:r>
              <a:rPr lang="en-US" sz="1400" dirty="0" smtClean="0">
                <a:latin typeface="Arial Narrow" pitchFamily="34" charset="0"/>
              </a:rPr>
              <a:t>Example:</a:t>
            </a:r>
          </a:p>
          <a:p>
            <a:pPr marL="0" indent="0" fontAlgn="auto">
              <a:spcBef>
                <a:spcPts val="580"/>
              </a:spcBef>
              <a:spcAft>
                <a:spcPts val="0"/>
              </a:spcAft>
              <a:buFont typeface="Wingdings 2"/>
              <a:buChar char=""/>
              <a:defRPr/>
            </a:pPr>
            <a:endParaRPr lang="en-US" sz="1400" dirty="0" smtClean="0">
              <a:latin typeface="Arial Narrow" pitchFamily="34" charset="0"/>
            </a:endParaRPr>
          </a:p>
        </p:txBody>
      </p:sp>
      <p:graphicFrame>
        <p:nvGraphicFramePr>
          <p:cNvPr id="8" name="Object 5"/>
          <p:cNvGraphicFramePr>
            <a:graphicFrameLocks noGrp="1" noChangeAspect="1"/>
          </p:cNvGraphicFramePr>
          <p:nvPr>
            <p:ph sz="half" idx="4294967295"/>
          </p:nvPr>
        </p:nvGraphicFramePr>
        <p:xfrm>
          <a:off x="2178050" y="2971800"/>
          <a:ext cx="4786313" cy="2895600"/>
        </p:xfrm>
        <a:graphic>
          <a:graphicData uri="http://schemas.openxmlformats.org/presentationml/2006/ole">
            <mc:AlternateContent xmlns:mc="http://schemas.openxmlformats.org/markup-compatibility/2006">
              <mc:Choice xmlns:v="urn:schemas-microsoft-com:vml" Requires="v">
                <p:oleObj spid="_x0000_s1112" name="Worksheet" r:id="rId5" imgW="3813840" imgH="2306160" progId="Excel.Sheet.8">
                  <p:embed/>
                </p:oleObj>
              </mc:Choice>
              <mc:Fallback>
                <p:oleObj name="Worksheet" r:id="rId5" imgW="3813840" imgH="2306160" progId="Excel.Sheet.8">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8050" y="2971800"/>
                        <a:ext cx="4786313" cy="2895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Straight Connector 9"/>
          <p:cNvCxnSpPr>
            <a:cxnSpLocks noChangeShapeType="1"/>
          </p:cNvCxnSpPr>
          <p:nvPr/>
        </p:nvCxnSpPr>
        <p:spPr bwMode="auto">
          <a:xfrm>
            <a:off x="381000" y="914400"/>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2"/>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381000" y="427038"/>
            <a:ext cx="7162800" cy="838200"/>
          </a:xfrm>
        </p:spPr>
        <p:txBody>
          <a:bodyPr/>
          <a:lstStyle/>
          <a:p>
            <a:pPr eaLnBrk="1" hangingPunct="1"/>
            <a:r>
              <a:rPr lang="en-US" sz="2400" b="1" dirty="0" smtClean="0">
                <a:solidFill>
                  <a:schemeClr val="tx1"/>
                </a:solidFill>
                <a:latin typeface="Franklin Gothic Medium Cond" pitchFamily="34" charset="0"/>
              </a:rPr>
              <a:t>Use Case Testing</a:t>
            </a:r>
          </a:p>
        </p:txBody>
      </p:sp>
      <p:sp>
        <p:nvSpPr>
          <p:cNvPr id="5" name="Rectangle 3"/>
          <p:cNvSpPr txBox="1">
            <a:spLocks noChangeArrowheads="1"/>
          </p:cNvSpPr>
          <p:nvPr/>
        </p:nvSpPr>
        <p:spPr bwMode="gray">
          <a:xfrm>
            <a:off x="381000" y="986105"/>
            <a:ext cx="81534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fontAlgn="auto">
              <a:lnSpc>
                <a:spcPct val="130000"/>
              </a:lnSpc>
              <a:spcBef>
                <a:spcPts val="580"/>
              </a:spcBef>
              <a:spcAft>
                <a:spcPts val="0"/>
              </a:spcAft>
              <a:buNone/>
              <a:defRPr/>
            </a:pPr>
            <a:r>
              <a:rPr lang="en-US" sz="1400" dirty="0">
                <a:latin typeface="Arial Narrow" pitchFamily="34" charset="0"/>
              </a:rPr>
              <a:t>Use cases are a sequence of steps that describe the interactions between the actor and the system. Use cases are defined in terms of the actor describing what the actor does and what the actor sees.</a:t>
            </a:r>
          </a:p>
          <a:p>
            <a:pPr marL="0" indent="0" fontAlgn="auto">
              <a:lnSpc>
                <a:spcPct val="130000"/>
              </a:lnSpc>
              <a:spcBef>
                <a:spcPts val="580"/>
              </a:spcBef>
              <a:spcAft>
                <a:spcPts val="0"/>
              </a:spcAft>
              <a:buNone/>
              <a:defRPr/>
            </a:pPr>
            <a:r>
              <a:rPr lang="en-US" sz="1400" dirty="0" smtClean="0">
                <a:latin typeface="Arial Narrow" pitchFamily="34" charset="0"/>
              </a:rPr>
              <a:t>E.g.: The </a:t>
            </a:r>
            <a:r>
              <a:rPr lang="en-US" sz="1400" dirty="0">
                <a:latin typeface="Arial Narrow" pitchFamily="34" charset="0"/>
              </a:rPr>
              <a:t>ATM PIN example is shown below in Figure 4.3. We show successful and unsuccessful scenarios. In this diagram we can see the interactions between the A (actor – in this case it is a human being) and S (system). From step 1 to step 5 that is success scenario it shows that the card and pin both got validated and allows Actor to access the account</a:t>
            </a:r>
            <a:r>
              <a:rPr lang="en-US" sz="1400" dirty="0" smtClean="0">
                <a:latin typeface="Arial Narrow" pitchFamily="34" charset="0"/>
              </a:rPr>
              <a:t>.</a:t>
            </a:r>
          </a:p>
          <a:p>
            <a:pPr marL="0" indent="0" fontAlgn="auto">
              <a:lnSpc>
                <a:spcPct val="130000"/>
              </a:lnSpc>
              <a:spcBef>
                <a:spcPts val="580"/>
              </a:spcBef>
              <a:spcAft>
                <a:spcPts val="0"/>
              </a:spcAft>
              <a:buNone/>
              <a:defRPr/>
            </a:pPr>
            <a:endParaRPr lang="en-US" sz="1400" dirty="0" smtClean="0">
              <a:latin typeface="Arial Narrow" pitchFamily="34" charset="0"/>
            </a:endParaRPr>
          </a:p>
        </p:txBody>
      </p:sp>
      <p:cxnSp>
        <p:nvCxnSpPr>
          <p:cNvPr id="9" name="Straight Connector 9"/>
          <p:cNvCxnSpPr>
            <a:cxnSpLocks noChangeShapeType="1"/>
          </p:cNvCxnSpPr>
          <p:nvPr/>
        </p:nvCxnSpPr>
        <p:spPr bwMode="auto">
          <a:xfrm>
            <a:off x="343693" y="789272"/>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051" y="2926079"/>
            <a:ext cx="5014762" cy="335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37058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gray">
          <a:xfrm>
            <a:off x="407988" y="9906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a:lnSpc>
                <a:spcPct val="105000"/>
              </a:lnSpc>
              <a:buFont typeface="Wingdings" pitchFamily="2" charset="2"/>
              <a:buChar char="q"/>
            </a:pPr>
            <a:r>
              <a:rPr lang="en-US" sz="1400" dirty="0" smtClean="0">
                <a:latin typeface="Arial Narrow" pitchFamily="34" charset="0"/>
              </a:rPr>
              <a:t>White Box Techniques</a:t>
            </a:r>
          </a:p>
          <a:p>
            <a:pPr lvl="2">
              <a:lnSpc>
                <a:spcPct val="105000"/>
              </a:lnSpc>
              <a:buClr>
                <a:srgbClr val="AAB7CB"/>
              </a:buClr>
              <a:buFont typeface="Wingdings" pitchFamily="2" charset="2"/>
              <a:buChar char="q"/>
            </a:pPr>
            <a:r>
              <a:rPr lang="en-US" sz="1400" dirty="0" smtClean="0">
                <a:latin typeface="Arial Narrow" pitchFamily="34" charset="0"/>
              </a:rPr>
              <a:t>Statement Testing</a:t>
            </a:r>
          </a:p>
          <a:p>
            <a:pPr lvl="3">
              <a:lnSpc>
                <a:spcPct val="105000"/>
              </a:lnSpc>
              <a:buClr>
                <a:srgbClr val="FFFFFF"/>
              </a:buClr>
              <a:buFont typeface="Wingdings" pitchFamily="2" charset="2"/>
              <a:buChar char="q"/>
            </a:pPr>
            <a:r>
              <a:rPr lang="en-US" sz="1400" dirty="0" smtClean="0">
                <a:latin typeface="Arial Narrow" pitchFamily="34" charset="0"/>
              </a:rPr>
              <a:t>Exercises statements – based on percentage of statements executed</a:t>
            </a:r>
          </a:p>
          <a:p>
            <a:pPr lvl="2">
              <a:lnSpc>
                <a:spcPct val="105000"/>
              </a:lnSpc>
              <a:buClr>
                <a:srgbClr val="AAB7CB"/>
              </a:buClr>
              <a:buFont typeface="Wingdings" pitchFamily="2" charset="2"/>
              <a:buChar char="q"/>
            </a:pPr>
            <a:r>
              <a:rPr lang="en-US" sz="1400" dirty="0" smtClean="0">
                <a:latin typeface="Arial Narrow" pitchFamily="34" charset="0"/>
              </a:rPr>
              <a:t>Branch / Decision Testing</a:t>
            </a:r>
          </a:p>
          <a:p>
            <a:pPr lvl="3">
              <a:lnSpc>
                <a:spcPct val="105000"/>
              </a:lnSpc>
              <a:buClr>
                <a:srgbClr val="FFFFFF"/>
              </a:buClr>
              <a:buFont typeface="Wingdings" pitchFamily="2" charset="2"/>
              <a:buChar char="q"/>
            </a:pPr>
            <a:r>
              <a:rPr lang="en-US" sz="1400" dirty="0" smtClean="0">
                <a:latin typeface="Arial Narrow" pitchFamily="34" charset="0"/>
              </a:rPr>
              <a:t>Exercises decision points – based on percentage of decisions covered</a:t>
            </a:r>
          </a:p>
          <a:p>
            <a:pPr lvl="3">
              <a:lnSpc>
                <a:spcPct val="105000"/>
              </a:lnSpc>
              <a:buClr>
                <a:srgbClr val="FFFFFF"/>
              </a:buClr>
              <a:buFont typeface="Wingdings" pitchFamily="2" charset="2"/>
              <a:buChar char="q"/>
            </a:pPr>
            <a:r>
              <a:rPr lang="en-US" sz="1400" dirty="0" smtClean="0">
                <a:latin typeface="Arial Narrow" pitchFamily="34" charset="0"/>
              </a:rPr>
              <a:t>100% decision testing covers 100% statement testing but not vice versa</a:t>
            </a:r>
          </a:p>
          <a:p>
            <a:pPr lvl="2">
              <a:lnSpc>
                <a:spcPct val="105000"/>
              </a:lnSpc>
              <a:buClr>
                <a:srgbClr val="AAB7CB"/>
              </a:buClr>
              <a:buFont typeface="Wingdings" pitchFamily="2" charset="2"/>
              <a:buChar char="q"/>
            </a:pPr>
            <a:r>
              <a:rPr lang="en-US" sz="1400" dirty="0" smtClean="0">
                <a:latin typeface="Arial Narrow" pitchFamily="34" charset="0"/>
              </a:rPr>
              <a:t>Other Techniques</a:t>
            </a:r>
          </a:p>
          <a:p>
            <a:pPr lvl="3">
              <a:lnSpc>
                <a:spcPct val="105000"/>
              </a:lnSpc>
              <a:buClr>
                <a:srgbClr val="FFFFFF"/>
              </a:buClr>
              <a:buFont typeface="Wingdings" pitchFamily="2" charset="2"/>
              <a:buChar char="q"/>
            </a:pPr>
            <a:r>
              <a:rPr lang="en-US" sz="1400" dirty="0" smtClean="0">
                <a:latin typeface="Arial Narrow" pitchFamily="34" charset="0"/>
              </a:rPr>
              <a:t>Branch Condition Testing</a:t>
            </a:r>
          </a:p>
          <a:p>
            <a:pPr lvl="3">
              <a:lnSpc>
                <a:spcPct val="105000"/>
              </a:lnSpc>
              <a:buClr>
                <a:srgbClr val="FFFFFF"/>
              </a:buClr>
              <a:buFont typeface="Wingdings" pitchFamily="2" charset="2"/>
              <a:buChar char="q"/>
            </a:pPr>
            <a:r>
              <a:rPr lang="en-US" sz="1400" dirty="0" smtClean="0">
                <a:latin typeface="Arial Narrow" pitchFamily="34" charset="0"/>
              </a:rPr>
              <a:t>Linear code sequence and Jump</a:t>
            </a:r>
          </a:p>
          <a:p>
            <a:pPr lvl="3">
              <a:lnSpc>
                <a:spcPct val="105000"/>
              </a:lnSpc>
              <a:buClr>
                <a:srgbClr val="FFFFFF"/>
              </a:buClr>
              <a:buFont typeface="Wingdings" pitchFamily="2" charset="2"/>
              <a:buChar char="q"/>
            </a:pPr>
            <a:r>
              <a:rPr lang="en-US" sz="1400" dirty="0" smtClean="0">
                <a:latin typeface="Arial Narrow" pitchFamily="34" charset="0"/>
              </a:rPr>
              <a:t>Date Flow Testing</a:t>
            </a:r>
          </a:p>
        </p:txBody>
      </p:sp>
      <p:sp>
        <p:nvSpPr>
          <p:cNvPr id="12" name="Rectangle 4"/>
          <p:cNvSpPr>
            <a:spLocks noGrp="1" noChangeArrowheads="1"/>
          </p:cNvSpPr>
          <p:nvPr>
            <p:ph type="title"/>
          </p:nvPr>
        </p:nvSpPr>
        <p:spPr>
          <a:xfrm>
            <a:off x="228600" y="76200"/>
            <a:ext cx="7010400" cy="838200"/>
          </a:xfrm>
        </p:spPr>
        <p:txBody>
          <a:bodyPr/>
          <a:lstStyle/>
          <a:p>
            <a:pPr eaLnBrk="1" hangingPunct="1">
              <a:defRPr/>
            </a:pPr>
            <a:r>
              <a:rPr lang="en-GB" sz="2400" b="1" dirty="0" smtClean="0">
                <a:solidFill>
                  <a:schemeClr val="tx1">
                    <a:lumMod val="50000"/>
                  </a:schemeClr>
                </a:solidFill>
                <a:latin typeface="Franklin Gothic Medium Cond" pitchFamily="34" charset="0"/>
              </a:rPr>
              <a:t/>
            </a:r>
            <a:br>
              <a:rPr lang="en-GB" sz="2400" b="1" dirty="0" smtClean="0">
                <a:solidFill>
                  <a:schemeClr val="tx1">
                    <a:lumMod val="50000"/>
                  </a:schemeClr>
                </a:solidFill>
                <a:latin typeface="Franklin Gothic Medium Cond" pitchFamily="34" charset="0"/>
              </a:rPr>
            </a:br>
            <a:r>
              <a:rPr lang="en-GB" sz="2400" b="1" dirty="0" smtClean="0">
                <a:solidFill>
                  <a:schemeClr val="tx1">
                    <a:lumMod val="50000"/>
                  </a:schemeClr>
                </a:solidFill>
                <a:latin typeface="Franklin Gothic Medium Cond" pitchFamily="34" charset="0"/>
              </a:rPr>
              <a:t>Test Design Techniques</a:t>
            </a:r>
            <a:endParaRPr lang="en-US" sz="2400" b="1" dirty="0" smtClean="0">
              <a:solidFill>
                <a:schemeClr val="tx1">
                  <a:lumMod val="50000"/>
                </a:schemeClr>
              </a:solidFill>
              <a:latin typeface="Franklin Gothic Medium Cond" pitchFamily="34" charset="0"/>
            </a:endParaRPr>
          </a:p>
        </p:txBody>
      </p:sp>
      <p:cxnSp>
        <p:nvCxnSpPr>
          <p:cNvPr id="13" name="Straight Connector 9"/>
          <p:cNvCxnSpPr>
            <a:cxnSpLocks noChangeShapeType="1"/>
          </p:cNvCxnSpPr>
          <p:nvPr/>
        </p:nvCxnSpPr>
        <p:spPr bwMode="auto">
          <a:xfrm>
            <a:off x="180181" y="789271"/>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Statement Coverage</a:t>
            </a:r>
          </a:p>
        </p:txBody>
      </p:sp>
      <p:sp>
        <p:nvSpPr>
          <p:cNvPr id="11" name="Rectangle 3"/>
          <p:cNvSpPr txBox="1">
            <a:spLocks noChangeArrowheads="1"/>
          </p:cNvSpPr>
          <p:nvPr/>
        </p:nvSpPr>
        <p:spPr bwMode="gray">
          <a:xfrm>
            <a:off x="361950" y="968375"/>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a:buFont typeface="Wingdings" pitchFamily="2" charset="2"/>
              <a:buChar char="q"/>
            </a:pPr>
            <a:r>
              <a:rPr lang="en-GB" sz="1400" dirty="0" smtClean="0">
                <a:latin typeface="Arial Narrow" pitchFamily="34" charset="0"/>
              </a:rPr>
              <a:t>Percentage of executable statements exercised by a test suite</a:t>
            </a:r>
          </a:p>
          <a:p>
            <a:pPr>
              <a:buFontTx/>
              <a:buNone/>
            </a:pPr>
            <a:endParaRPr lang="en-GB" sz="1400" dirty="0" smtClean="0">
              <a:latin typeface="Arial Narrow" pitchFamily="34" charset="0"/>
            </a:endParaRPr>
          </a:p>
          <a:p>
            <a:pPr lvl="1">
              <a:lnSpc>
                <a:spcPct val="85000"/>
              </a:lnSpc>
              <a:buFontTx/>
              <a:buNone/>
            </a:pPr>
            <a:r>
              <a:rPr lang="en-GB" sz="1400" dirty="0" smtClean="0">
                <a:latin typeface="Arial Narrow" pitchFamily="34" charset="0"/>
              </a:rPr>
              <a:t>	  </a:t>
            </a:r>
            <a:r>
              <a:rPr lang="en-GB" sz="1400" b="1" dirty="0" smtClean="0">
                <a:latin typeface="Arial Narrow" pitchFamily="34" charset="0"/>
              </a:rPr>
              <a:t>number of statements exercised</a:t>
            </a:r>
          </a:p>
          <a:p>
            <a:pPr lvl="1">
              <a:lnSpc>
                <a:spcPct val="85000"/>
              </a:lnSpc>
              <a:buFontTx/>
              <a:buNone/>
            </a:pPr>
            <a:r>
              <a:rPr lang="en-GB" sz="1400" dirty="0" smtClean="0">
                <a:latin typeface="Arial Narrow" pitchFamily="34" charset="0"/>
              </a:rPr>
              <a:t>=	    </a:t>
            </a:r>
          </a:p>
          <a:p>
            <a:pPr lvl="1">
              <a:lnSpc>
                <a:spcPct val="85000"/>
              </a:lnSpc>
              <a:buFontTx/>
              <a:buNone/>
            </a:pPr>
            <a:r>
              <a:rPr lang="en-GB" sz="1400" dirty="0" smtClean="0">
                <a:latin typeface="Arial Narrow" pitchFamily="34" charset="0"/>
              </a:rPr>
              <a:t>         </a:t>
            </a:r>
            <a:r>
              <a:rPr lang="en-GB" sz="1400" b="1" dirty="0" smtClean="0">
                <a:latin typeface="Arial Narrow" pitchFamily="34" charset="0"/>
              </a:rPr>
              <a:t>total number of statements</a:t>
            </a:r>
          </a:p>
          <a:p>
            <a:endParaRPr lang="en-GB" sz="1400" b="1" dirty="0" smtClean="0">
              <a:latin typeface="Arial Narrow" pitchFamily="34" charset="0"/>
            </a:endParaRPr>
          </a:p>
          <a:p>
            <a:pPr>
              <a:buFont typeface="Wingdings" pitchFamily="2" charset="2"/>
              <a:buChar char="q"/>
            </a:pPr>
            <a:r>
              <a:rPr lang="en-GB" sz="1400" b="1" dirty="0" smtClean="0">
                <a:latin typeface="Arial Narrow" pitchFamily="34" charset="0"/>
              </a:rPr>
              <a:t>Example:</a:t>
            </a:r>
          </a:p>
          <a:p>
            <a:pPr lvl="1"/>
            <a:r>
              <a:rPr lang="en-GB" sz="1400" dirty="0" smtClean="0">
                <a:latin typeface="Arial Narrow" pitchFamily="34" charset="0"/>
              </a:rPr>
              <a:t>program has 100 statements</a:t>
            </a:r>
          </a:p>
          <a:p>
            <a:pPr lvl="1"/>
            <a:r>
              <a:rPr lang="en-GB" sz="1400" dirty="0" smtClean="0">
                <a:latin typeface="Arial Narrow" pitchFamily="34" charset="0"/>
              </a:rPr>
              <a:t>tests exercise 87 statements</a:t>
            </a:r>
          </a:p>
          <a:p>
            <a:pPr lvl="1"/>
            <a:r>
              <a:rPr lang="en-GB" sz="1400" dirty="0" smtClean="0">
                <a:latin typeface="Arial Narrow" pitchFamily="34" charset="0"/>
              </a:rPr>
              <a:t>statement coverage = 87%</a:t>
            </a:r>
          </a:p>
          <a:p>
            <a:endParaRPr lang="en-US" sz="1400" dirty="0" smtClean="0">
              <a:latin typeface="Arial Narrow" pitchFamily="34" charset="0"/>
            </a:endParaRPr>
          </a:p>
        </p:txBody>
      </p:sp>
      <p:sp>
        <p:nvSpPr>
          <p:cNvPr id="12" name="Line 4"/>
          <p:cNvSpPr>
            <a:spLocks noChangeShapeType="1"/>
          </p:cNvSpPr>
          <p:nvPr/>
        </p:nvSpPr>
        <p:spPr bwMode="auto">
          <a:xfrm>
            <a:off x="859857" y="181048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9"/>
          <p:cNvGrpSpPr>
            <a:grpSpLocks/>
          </p:cNvGrpSpPr>
          <p:nvPr/>
        </p:nvGrpSpPr>
        <p:grpSpPr bwMode="auto">
          <a:xfrm>
            <a:off x="6634163" y="1236663"/>
            <a:ext cx="1362075" cy="3736975"/>
            <a:chOff x="4903" y="929"/>
            <a:chExt cx="849" cy="2244"/>
          </a:xfrm>
        </p:grpSpPr>
        <p:sp>
          <p:nvSpPr>
            <p:cNvPr id="14" name="Line 10"/>
            <p:cNvSpPr>
              <a:spLocks noChangeShapeType="1"/>
            </p:cNvSpPr>
            <p:nvPr/>
          </p:nvSpPr>
          <p:spPr bwMode="auto">
            <a:xfrm>
              <a:off x="5186" y="1724"/>
              <a:ext cx="56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1"/>
            <p:cNvSpPr>
              <a:spLocks noChangeShapeType="1"/>
            </p:cNvSpPr>
            <p:nvPr/>
          </p:nvSpPr>
          <p:spPr bwMode="auto">
            <a:xfrm>
              <a:off x="5150" y="1087"/>
              <a:ext cx="0" cy="193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2"/>
            <p:cNvSpPr>
              <a:spLocks noChangeArrowheads="1"/>
            </p:cNvSpPr>
            <p:nvPr/>
          </p:nvSpPr>
          <p:spPr bwMode="auto">
            <a:xfrm>
              <a:off x="4911" y="1480"/>
              <a:ext cx="479" cy="479"/>
            </a:xfrm>
            <a:prstGeom prst="diamond">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3"/>
            <p:cNvSpPr>
              <a:spLocks noChangeArrowheads="1"/>
            </p:cNvSpPr>
            <p:nvPr/>
          </p:nvSpPr>
          <p:spPr bwMode="auto">
            <a:xfrm>
              <a:off x="4903" y="929"/>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4"/>
            <p:cNvSpPr>
              <a:spLocks noChangeArrowheads="1"/>
            </p:cNvSpPr>
            <p:nvPr/>
          </p:nvSpPr>
          <p:spPr bwMode="auto">
            <a:xfrm>
              <a:off x="4903" y="2177"/>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5"/>
            <p:cNvSpPr>
              <a:spLocks noChangeArrowheads="1"/>
            </p:cNvSpPr>
            <p:nvPr/>
          </p:nvSpPr>
          <p:spPr bwMode="auto">
            <a:xfrm>
              <a:off x="4903" y="2857"/>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6"/>
            <p:cNvSpPr>
              <a:spLocks noChangeShapeType="1"/>
            </p:cNvSpPr>
            <p:nvPr/>
          </p:nvSpPr>
          <p:spPr bwMode="auto">
            <a:xfrm>
              <a:off x="5748" y="1735"/>
              <a:ext cx="0" cy="95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7"/>
            <p:cNvSpPr>
              <a:spLocks noChangeShapeType="1"/>
            </p:cNvSpPr>
            <p:nvPr/>
          </p:nvSpPr>
          <p:spPr bwMode="auto">
            <a:xfrm>
              <a:off x="5187" y="2699"/>
              <a:ext cx="565"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Text Box 18"/>
          <p:cNvSpPr txBox="1">
            <a:spLocks noChangeArrowheads="1"/>
          </p:cNvSpPr>
          <p:nvPr/>
        </p:nvSpPr>
        <p:spPr bwMode="auto">
          <a:xfrm>
            <a:off x="6850063" y="2359025"/>
            <a:ext cx="3635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eaLnBrk="0" hangingPunct="0">
              <a:defRPr sz="1300">
                <a:solidFill>
                  <a:schemeClr val="tx1"/>
                </a:solidFill>
                <a:latin typeface="Arial" pitchFamily="34" charset="0"/>
                <a:ea typeface="MS PGothic" pitchFamily="34" charset="-128"/>
              </a:defRPr>
            </a:lvl1pPr>
            <a:lvl2pPr marL="742950" indent="-285750" defTabSz="936625" eaLnBrk="0" hangingPunct="0">
              <a:defRPr sz="1300">
                <a:solidFill>
                  <a:schemeClr val="tx1"/>
                </a:solidFill>
                <a:latin typeface="Arial" pitchFamily="34" charset="0"/>
                <a:ea typeface="MS PGothic" pitchFamily="34" charset="-128"/>
              </a:defRPr>
            </a:lvl2pPr>
            <a:lvl3pPr marL="1143000" indent="-228600" defTabSz="936625" eaLnBrk="0" hangingPunct="0">
              <a:defRPr sz="1300">
                <a:solidFill>
                  <a:schemeClr val="tx1"/>
                </a:solidFill>
                <a:latin typeface="Arial" pitchFamily="34" charset="0"/>
                <a:ea typeface="MS PGothic" pitchFamily="34" charset="-128"/>
              </a:defRPr>
            </a:lvl3pPr>
            <a:lvl4pPr marL="1600200" indent="-228600" defTabSz="936625" eaLnBrk="0" hangingPunct="0">
              <a:defRPr sz="1300">
                <a:solidFill>
                  <a:schemeClr val="tx1"/>
                </a:solidFill>
                <a:latin typeface="Arial" pitchFamily="34" charset="0"/>
                <a:ea typeface="MS PGothic" pitchFamily="34" charset="-128"/>
              </a:defRPr>
            </a:lvl4pPr>
            <a:lvl5pPr marL="2057400" indent="-228600" defTabSz="936625" eaLnBrk="0" hangingPunct="0">
              <a:defRPr sz="1300">
                <a:solidFill>
                  <a:schemeClr val="tx1"/>
                </a:solidFill>
                <a:latin typeface="Arial" pitchFamily="34" charset="0"/>
                <a:ea typeface="MS PGothic" pitchFamily="34" charset="-128"/>
              </a:defRPr>
            </a:lvl5pPr>
            <a:lvl6pPr marL="2514600" indent="-228600" defTabSz="936625"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defTabSz="936625"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defTabSz="936625"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defTabSz="936625"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ctr"/>
            <a:r>
              <a:rPr lang="en-GB" sz="2500">
                <a:solidFill>
                  <a:srgbClr val="000000"/>
                </a:solidFill>
              </a:rPr>
              <a:t>?</a:t>
            </a:r>
          </a:p>
        </p:txBody>
      </p:sp>
      <p:cxnSp>
        <p:nvCxnSpPr>
          <p:cNvPr id="23" name="Straight Connector 9"/>
          <p:cNvCxnSpPr>
            <a:cxnSpLocks noChangeShapeType="1"/>
          </p:cNvCxnSpPr>
          <p:nvPr/>
        </p:nvCxnSpPr>
        <p:spPr bwMode="auto">
          <a:xfrm>
            <a:off x="293571" y="750770"/>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E94AFE0-398C-4550-8DE3-9C57049DF5C2}" type="slidenum">
              <a:rPr lang="en-US"/>
              <a:pPr/>
              <a:t>1</a:t>
            </a:fld>
            <a:endParaRPr lang="en-US"/>
          </a:p>
        </p:txBody>
      </p:sp>
      <p:sp>
        <p:nvSpPr>
          <p:cNvPr id="5" name="Date Placeholder 4"/>
          <p:cNvSpPr>
            <a:spLocks noGrp="1"/>
          </p:cNvSpPr>
          <p:nvPr>
            <p:ph type="dt" sz="half" idx="11"/>
          </p:nvPr>
        </p:nvSpPr>
        <p:spPr/>
        <p:txBody>
          <a:bodyPr/>
          <a:lstStyle/>
          <a:p>
            <a:fld id="{C2C53EA8-1560-4A3F-922D-B658A41A5631}" type="datetime4">
              <a:rPr lang="en-US"/>
              <a:pPr/>
              <a:t>August 29, 2015</a:t>
            </a:fld>
            <a:endParaRPr lang="en-US"/>
          </a:p>
        </p:txBody>
      </p:sp>
      <p:sp>
        <p:nvSpPr>
          <p:cNvPr id="6" name="Rectangle 5"/>
          <p:cNvSpPr/>
          <p:nvPr/>
        </p:nvSpPr>
        <p:spPr>
          <a:xfrm>
            <a:off x="2012312" y="2759166"/>
            <a:ext cx="5254131" cy="515847"/>
          </a:xfrm>
          <a:prstGeom prst="rect">
            <a:avLst/>
          </a:prstGeom>
        </p:spPr>
        <p:txBody>
          <a:bodyPr wrap="none">
            <a:spAutoFit/>
          </a:bodyPr>
          <a:lstStyle/>
          <a:p>
            <a:pPr algn="ctr">
              <a:defRPr/>
            </a:pPr>
            <a:r>
              <a:rPr lang="en-US" sz="3200" b="1" spc="50" dirty="0">
                <a:ln w="11430"/>
                <a:solidFill>
                  <a:schemeClr val="accent2">
                    <a:lumMod val="75000"/>
                  </a:schemeClr>
                </a:solidFill>
                <a:effectLst>
                  <a:outerShdw blurRad="76200" dist="50800" dir="5400000" algn="tl" rotWithShape="0">
                    <a:srgbClr val="000000">
                      <a:alpha val="65000"/>
                    </a:srgbClr>
                  </a:outerShdw>
                </a:effectLst>
              </a:rPr>
              <a:t>Test Analysis and Design</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Statement Coverage</a:t>
            </a:r>
          </a:p>
        </p:txBody>
      </p:sp>
      <p:sp>
        <p:nvSpPr>
          <p:cNvPr id="11" name="Rectangle 3"/>
          <p:cNvSpPr txBox="1">
            <a:spLocks noChangeArrowheads="1"/>
          </p:cNvSpPr>
          <p:nvPr/>
        </p:nvSpPr>
        <p:spPr bwMode="gray">
          <a:xfrm>
            <a:off x="361950" y="968374"/>
            <a:ext cx="8233410" cy="540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800" u="sng" dirty="0"/>
              <a:t>Example:</a:t>
            </a:r>
          </a:p>
          <a:p>
            <a:pPr marL="0" indent="0">
              <a:buNone/>
            </a:pPr>
            <a:r>
              <a:rPr lang="en-US" sz="1400" dirty="0"/>
              <a:t>Read P </a:t>
            </a:r>
          </a:p>
          <a:p>
            <a:pPr marL="0" indent="0">
              <a:buNone/>
            </a:pPr>
            <a:r>
              <a:rPr lang="en-US" sz="1400" dirty="0"/>
              <a:t>Read Q </a:t>
            </a:r>
          </a:p>
          <a:p>
            <a:pPr marL="0" indent="0">
              <a:buNone/>
            </a:pPr>
            <a:r>
              <a:rPr lang="en-US" sz="1400" dirty="0"/>
              <a:t>IF P+Q &gt; 100 THEN </a:t>
            </a:r>
          </a:p>
          <a:p>
            <a:pPr marL="0" indent="0">
              <a:buNone/>
            </a:pPr>
            <a:r>
              <a:rPr lang="en-US" sz="1400" dirty="0"/>
              <a:t>Print “Large” </a:t>
            </a:r>
          </a:p>
          <a:p>
            <a:pPr marL="0" indent="0">
              <a:buNone/>
            </a:pPr>
            <a:r>
              <a:rPr lang="en-US" sz="1400" dirty="0"/>
              <a:t>ENDIF </a:t>
            </a:r>
          </a:p>
          <a:p>
            <a:pPr marL="0" indent="0">
              <a:buNone/>
            </a:pPr>
            <a:r>
              <a:rPr lang="en-US" sz="1400" dirty="0"/>
              <a:t>If P &gt; 50 THEN </a:t>
            </a:r>
          </a:p>
          <a:p>
            <a:pPr marL="0" indent="0">
              <a:buNone/>
            </a:pPr>
            <a:r>
              <a:rPr lang="en-US" sz="1400" dirty="0"/>
              <a:t>Print “P Large” </a:t>
            </a:r>
          </a:p>
          <a:p>
            <a:pPr marL="0" indent="0">
              <a:buNone/>
            </a:pPr>
            <a:r>
              <a:rPr lang="en-US" sz="1400" dirty="0" smtClean="0"/>
              <a:t>ENDIF</a:t>
            </a:r>
          </a:p>
          <a:p>
            <a:pPr marL="0" indent="0">
              <a:buNone/>
            </a:pPr>
            <a:endParaRPr lang="en-US" sz="1400" dirty="0">
              <a:effectLst/>
            </a:endParaRPr>
          </a:p>
          <a:p>
            <a:pPr marL="0" indent="0">
              <a:buNone/>
            </a:pPr>
            <a:endParaRPr lang="en-US" sz="1400" dirty="0" smtClean="0"/>
          </a:p>
          <a:p>
            <a:pPr marL="0" indent="0">
              <a:buNone/>
            </a:pPr>
            <a:endParaRPr lang="en-US" sz="1400" dirty="0">
              <a:effectLst/>
            </a:endParaRPr>
          </a:p>
          <a:p>
            <a:pPr marL="0" indent="0">
              <a:buNone/>
            </a:pPr>
            <a:endParaRPr lang="en-US" sz="1400" dirty="0" smtClean="0"/>
          </a:p>
          <a:p>
            <a:pPr marL="0" indent="0">
              <a:buNone/>
            </a:pPr>
            <a:endParaRPr lang="en-US" sz="1400" dirty="0">
              <a:effectLst/>
            </a:endParaRPr>
          </a:p>
          <a:p>
            <a:pPr marL="0" indent="0">
              <a:buNone/>
            </a:pPr>
            <a:r>
              <a:rPr lang="en-US" sz="1400" dirty="0" smtClean="0">
                <a:effectLst/>
              </a:rPr>
              <a:t>SC=1</a:t>
            </a:r>
          </a:p>
          <a:p>
            <a:pPr marL="0" indent="0">
              <a:buNone/>
            </a:pPr>
            <a:r>
              <a:rPr lang="en-US" sz="1400" dirty="0" smtClean="0"/>
              <a:t>BC=2</a:t>
            </a:r>
          </a:p>
          <a:p>
            <a:pPr marL="0" indent="0">
              <a:buNone/>
            </a:pPr>
            <a:r>
              <a:rPr lang="en-US" sz="1400" dirty="0" smtClean="0">
                <a:effectLst/>
              </a:rPr>
              <a:t>PC=4</a:t>
            </a:r>
            <a:endParaRPr lang="en-US" sz="1400" dirty="0">
              <a:effectLst/>
            </a:endParaRPr>
          </a:p>
        </p:txBody>
      </p:sp>
      <p:cxnSp>
        <p:nvCxnSpPr>
          <p:cNvPr id="23" name="Straight Connector 9"/>
          <p:cNvCxnSpPr>
            <a:cxnSpLocks noChangeShapeType="1"/>
          </p:cNvCxnSpPr>
          <p:nvPr/>
        </p:nvCxnSpPr>
        <p:spPr bwMode="auto">
          <a:xfrm>
            <a:off x="226995" y="74114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050" name="Picture 2" descr="https://sites.google.com/site/swtestingconcepts/home/test-design-techniques/for-white-box/statement-branch-and-path-coverage/coverage.png?attredirects=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006" y="968375"/>
            <a:ext cx="3657600" cy="50608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41331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1000" y="427038"/>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Decision Coverage (Branch Coverage)</a:t>
            </a:r>
          </a:p>
        </p:txBody>
      </p:sp>
      <p:sp>
        <p:nvSpPr>
          <p:cNvPr id="8" name="Rectangle 3"/>
          <p:cNvSpPr txBox="1">
            <a:spLocks noChangeArrowheads="1"/>
          </p:cNvSpPr>
          <p:nvPr/>
        </p:nvSpPr>
        <p:spPr bwMode="gray">
          <a:xfrm>
            <a:off x="381000" y="1063108"/>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endParaRPr lang="en-GB" sz="1400" b="1" dirty="0" smtClean="0">
              <a:latin typeface="Arial Narrow" pitchFamily="34" charset="0"/>
            </a:endParaRPr>
          </a:p>
          <a:p>
            <a:pPr>
              <a:buFont typeface="Wingdings" pitchFamily="2" charset="2"/>
              <a:buChar char="q"/>
            </a:pPr>
            <a:r>
              <a:rPr lang="en-GB" sz="1400" dirty="0" smtClean="0">
                <a:latin typeface="Arial Narrow" pitchFamily="34" charset="0"/>
              </a:rPr>
              <a:t>Percentage of decision outcomes exercised by a test suite.</a:t>
            </a:r>
          </a:p>
          <a:p>
            <a:pPr>
              <a:buFontTx/>
              <a:buNone/>
            </a:pPr>
            <a:endParaRPr lang="en-GB" sz="1400" dirty="0" smtClean="0">
              <a:latin typeface="Arial Narrow" pitchFamily="34" charset="0"/>
            </a:endParaRPr>
          </a:p>
          <a:p>
            <a:pPr lvl="1">
              <a:lnSpc>
                <a:spcPct val="120000"/>
              </a:lnSpc>
              <a:buFontTx/>
              <a:buNone/>
            </a:pPr>
            <a:r>
              <a:rPr lang="en-GB" sz="1400" b="1" dirty="0" smtClean="0">
                <a:latin typeface="Arial Narrow" pitchFamily="34" charset="0"/>
              </a:rPr>
              <a:t>	number of decisions outcomes exercised</a:t>
            </a:r>
          </a:p>
          <a:p>
            <a:pPr lvl="1">
              <a:lnSpc>
                <a:spcPct val="120000"/>
              </a:lnSpc>
              <a:buFontTx/>
              <a:buNone/>
            </a:pPr>
            <a:r>
              <a:rPr lang="en-GB" sz="1400" b="1" dirty="0" smtClean="0">
                <a:latin typeface="Arial Narrow" pitchFamily="34" charset="0"/>
              </a:rPr>
              <a:t>	total number of decision outcomes</a:t>
            </a:r>
          </a:p>
          <a:p>
            <a:endParaRPr lang="en-GB" sz="1400" dirty="0" smtClean="0">
              <a:latin typeface="Arial Narrow" pitchFamily="34" charset="0"/>
            </a:endParaRPr>
          </a:p>
          <a:p>
            <a:pPr>
              <a:buFont typeface="Wingdings" pitchFamily="2" charset="2"/>
              <a:buChar char="q"/>
            </a:pPr>
            <a:r>
              <a:rPr lang="en-GB" sz="1400" dirty="0" smtClean="0">
                <a:latin typeface="Arial Narrow" pitchFamily="34" charset="0"/>
              </a:rPr>
              <a:t>Example:</a:t>
            </a:r>
          </a:p>
          <a:p>
            <a:pPr lvl="1">
              <a:buFont typeface="Wingdings" pitchFamily="2" charset="2"/>
              <a:buChar char="q"/>
            </a:pPr>
            <a:r>
              <a:rPr lang="en-GB" sz="1400" dirty="0" smtClean="0">
                <a:latin typeface="Arial Narrow" pitchFamily="34" charset="0"/>
              </a:rPr>
              <a:t>program has 120 decision outcomes</a:t>
            </a:r>
          </a:p>
          <a:p>
            <a:pPr lvl="1">
              <a:buFont typeface="Wingdings" pitchFamily="2" charset="2"/>
              <a:buChar char="q"/>
            </a:pPr>
            <a:r>
              <a:rPr lang="en-GB" sz="1400" dirty="0" smtClean="0">
                <a:latin typeface="Arial Narrow" pitchFamily="34" charset="0"/>
              </a:rPr>
              <a:t>tests exercise 60 decision outcomes</a:t>
            </a:r>
          </a:p>
          <a:p>
            <a:pPr lvl="1">
              <a:buFont typeface="Wingdings" pitchFamily="2" charset="2"/>
              <a:buChar char="q"/>
            </a:pPr>
            <a:r>
              <a:rPr lang="en-GB" sz="1400" dirty="0" smtClean="0">
                <a:latin typeface="Arial Narrow" pitchFamily="34" charset="0"/>
              </a:rPr>
              <a:t>decision coverage = 50%</a:t>
            </a:r>
          </a:p>
          <a:p>
            <a:endParaRPr lang="en-US" sz="1400" dirty="0" smtClean="0">
              <a:latin typeface="Arial Narrow" pitchFamily="34" charset="0"/>
            </a:endParaRPr>
          </a:p>
        </p:txBody>
      </p:sp>
      <p:sp>
        <p:nvSpPr>
          <p:cNvPr id="9" name="Line 4"/>
          <p:cNvSpPr>
            <a:spLocks noChangeShapeType="1"/>
          </p:cNvSpPr>
          <p:nvPr/>
        </p:nvSpPr>
        <p:spPr bwMode="auto">
          <a:xfrm>
            <a:off x="857234" y="2178518"/>
            <a:ext cx="295437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5"/>
          <p:cNvSpPr>
            <a:spLocks noChangeArrowheads="1"/>
          </p:cNvSpPr>
          <p:nvPr/>
        </p:nvSpPr>
        <p:spPr bwMode="auto">
          <a:xfrm>
            <a:off x="461169" y="1982461"/>
            <a:ext cx="325437" cy="392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cxnSp>
        <p:nvCxnSpPr>
          <p:cNvPr id="16" name="Straight Connector 9"/>
          <p:cNvCxnSpPr>
            <a:cxnSpLocks noChangeShapeType="1"/>
          </p:cNvCxnSpPr>
          <p:nvPr/>
        </p:nvCxnSpPr>
        <p:spPr bwMode="auto">
          <a:xfrm>
            <a:off x="381000" y="798897"/>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862475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  Path Coverage</a:t>
            </a:r>
          </a:p>
        </p:txBody>
      </p:sp>
      <p:cxnSp>
        <p:nvCxnSpPr>
          <p:cNvPr id="16" name="Straight Connector 9"/>
          <p:cNvCxnSpPr>
            <a:cxnSpLocks noChangeShapeType="1"/>
          </p:cNvCxnSpPr>
          <p:nvPr/>
        </p:nvCxnSpPr>
        <p:spPr bwMode="auto">
          <a:xfrm>
            <a:off x="369369"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2" name="Rectangle 1"/>
          <p:cNvSpPr/>
          <p:nvPr/>
        </p:nvSpPr>
        <p:spPr>
          <a:xfrm>
            <a:off x="369369" y="1002997"/>
            <a:ext cx="7946857" cy="1204176"/>
          </a:xfrm>
          <a:prstGeom prst="rect">
            <a:avLst/>
          </a:prstGeom>
        </p:spPr>
        <p:txBody>
          <a:bodyPr wrap="square">
            <a:spAutoFit/>
          </a:bodyPr>
          <a:lstStyle/>
          <a:p>
            <a:pPr algn="l"/>
            <a:r>
              <a:rPr lang="en-US" sz="1400" dirty="0">
                <a:latin typeface="Arial Narrow" panose="020B0606020202030204" pitchFamily="34" charset="0"/>
              </a:rPr>
              <a:t>In this the test case is executed in such a way that every path is executed at least once</a:t>
            </a:r>
            <a:r>
              <a:rPr lang="en-US" sz="1400" dirty="0" smtClean="0">
                <a:latin typeface="Arial Narrow" panose="020B0606020202030204" pitchFamily="34" charset="0"/>
              </a:rPr>
              <a:t>.</a:t>
            </a:r>
          </a:p>
          <a:p>
            <a:pPr algn="l"/>
            <a:endParaRPr lang="en-US" sz="1400" dirty="0">
              <a:latin typeface="Arial Narrow" panose="020B0606020202030204" pitchFamily="34" charset="0"/>
            </a:endParaRPr>
          </a:p>
          <a:p>
            <a:pPr algn="l"/>
            <a:endParaRPr lang="en-US" sz="1400" dirty="0" smtClean="0">
              <a:latin typeface="Arial Narrow" panose="020B0606020202030204" pitchFamily="34" charset="0"/>
            </a:endParaRPr>
          </a:p>
          <a:p>
            <a:pPr algn="l"/>
            <a:r>
              <a:rPr lang="en-US" sz="1400" dirty="0">
                <a:latin typeface="Arial Narrow" panose="020B0606020202030204" pitchFamily="34" charset="0"/>
              </a:rPr>
              <a:t>All possible control paths taken, including all loop paths taken zero, once, and multiple (ideally, maximum) items in path coverage technique, the test cases are prepared based on the logical complexity measure of a procedural design. In this type of testing every statement in the program is guaranteed to be executed at least one time</a:t>
            </a:r>
            <a:r>
              <a:rPr lang="en-US" sz="1400" dirty="0" smtClean="0">
                <a:latin typeface="Arial Narrow" panose="020B0606020202030204" pitchFamily="34" charset="0"/>
              </a:rPr>
              <a:t> </a:t>
            </a:r>
            <a:endParaRPr lang="en-US" sz="1400" dirty="0">
              <a:latin typeface="Arial Narrow" panose="020B0606020202030204" pitchFamily="34" charset="0"/>
            </a:endParaRPr>
          </a:p>
        </p:txBody>
      </p:sp>
    </p:spTree>
    <p:custDataLst>
      <p:tags r:id="rId1"/>
    </p:custDataLst>
    <p:extLst>
      <p:ext uri="{BB962C8B-B14F-4D97-AF65-F5344CB8AC3E}">
        <p14:creationId xmlns:p14="http://schemas.microsoft.com/office/powerpoint/2010/main" val="2885719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dirty="0"/>
              <a:t>Cyclomatic Complexity</a:t>
            </a:r>
            <a:endParaRPr lang="en-US" sz="2400" b="1" dirty="0" smtClean="0">
              <a:solidFill>
                <a:schemeClr val="tx1">
                  <a:lumMod val="50000"/>
                </a:schemeClr>
              </a:solidFill>
              <a:latin typeface="Franklin Gothic Medium Cond" pitchFamily="34" charset="0"/>
            </a:endParaRPr>
          </a:p>
        </p:txBody>
      </p:sp>
      <p:cxnSp>
        <p:nvCxnSpPr>
          <p:cNvPr id="16" name="Straight Connector 9"/>
          <p:cNvCxnSpPr>
            <a:cxnSpLocks noChangeShapeType="1"/>
          </p:cNvCxnSpPr>
          <p:nvPr/>
        </p:nvCxnSpPr>
        <p:spPr bwMode="auto">
          <a:xfrm>
            <a:off x="178869"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3" name="Rectangle 1"/>
          <p:cNvSpPr>
            <a:spLocks noChangeArrowheads="1"/>
          </p:cNvSpPr>
          <p:nvPr/>
        </p:nvSpPr>
        <p:spPr bwMode="auto">
          <a:xfrm>
            <a:off x="178869" y="852244"/>
            <a:ext cx="505727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Cyclomatic Complexity for a flow graph is computed in one of three ways:</a:t>
            </a:r>
            <a:endParaRPr kumimoji="0" lang="en-US" sz="1400" b="0" i="0" u="none" strike="noStrike" cap="none" normalizeH="0" baseline="0" dirty="0" smtClean="0">
              <a:ln>
                <a:noFill/>
              </a:ln>
              <a:solidFill>
                <a:schemeClr val="tx1"/>
              </a:solidFill>
              <a:effectLst/>
              <a:latin typeface="Arial Narrow" panose="020B0606020202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The numbers of regions of the flow graph correspond to the Cyclomatic complexity.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Cyclomatic complexity, V(G), for a flow graph G is defined as</a:t>
            </a:r>
            <a:b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b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
            </a:r>
            <a:b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b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V(G) = E – N + 2</a:t>
            </a:r>
            <a:b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b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where E is the number of flow graph edges and N is the number of flow graph nodes.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Cyclomatic complexity, V(G), for a graph flow G is also defined as</a:t>
            </a:r>
            <a:b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b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
            </a:r>
            <a:b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b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V(G) = P + 1</a:t>
            </a:r>
            <a:b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b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Where P is the number of predicate nodes contained in the flow graph G.</a:t>
            </a:r>
            <a:endParaRPr kumimoji="0" lang="en-US" sz="1400" b="0" i="0" u="none" strike="noStrike" cap="none" normalizeH="0" baseline="0" dirty="0" smtClean="0">
              <a:ln>
                <a:noFill/>
              </a:ln>
              <a:solidFill>
                <a:schemeClr val="tx1"/>
              </a:solidFill>
              <a:effectLst/>
              <a:latin typeface="Arial Narrow" panose="020B0606020202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Example: Consider the following flow graph</a:t>
            </a:r>
            <a:endParaRPr kumimoji="0" lang="en-US" sz="1400" b="1" i="0" u="none" strike="noStrike" cap="none" normalizeH="0" baseline="0" dirty="0" smtClean="0">
              <a:ln>
                <a:noFill/>
              </a:ln>
              <a:solidFill>
                <a:schemeClr val="tx1"/>
              </a:solidFill>
              <a:effectLst/>
              <a:latin typeface="Arial Narrow" panose="020B0606020202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Narrow" panose="020B0606020202030204" pitchFamily="34" charset="0"/>
                <a:cs typeface="Arial" pitchFamily="34" charset="0"/>
              </a:rPr>
              <a:t>  </a:t>
            </a:r>
          </a:p>
        </p:txBody>
      </p:sp>
      <p:pic>
        <p:nvPicPr>
          <p:cNvPr id="3074" name="Picture 2" descr="http://www.freetutes.com/systemanalysis/images/flowgraph.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262" y="981777"/>
            <a:ext cx="3238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7206" y="3941937"/>
            <a:ext cx="4800600" cy="2157065"/>
          </a:xfrm>
          <a:prstGeom prst="rect">
            <a:avLst/>
          </a:prstGeom>
        </p:spPr>
        <p:txBody>
          <a:bodyPr>
            <a:spAutoFit/>
          </a:bodyPr>
          <a:lstStyle/>
          <a:p>
            <a:pPr algn="l"/>
            <a:r>
              <a:rPr lang="en-US" sz="1200" i="1" dirty="0">
                <a:latin typeface="Arial Narrow" panose="020B0606020202030204" pitchFamily="34" charset="0"/>
              </a:rPr>
              <a:t>Region, R= 6</a:t>
            </a:r>
            <a:br>
              <a:rPr lang="en-US" sz="1200" i="1" dirty="0">
                <a:latin typeface="Arial Narrow" panose="020B0606020202030204" pitchFamily="34" charset="0"/>
              </a:rPr>
            </a:br>
            <a:r>
              <a:rPr lang="en-US" sz="1200" i="1" dirty="0">
                <a:latin typeface="Arial Narrow" panose="020B0606020202030204" pitchFamily="34" charset="0"/>
              </a:rPr>
              <a:t>Number of Nodes = 13</a:t>
            </a:r>
            <a:br>
              <a:rPr lang="en-US" sz="1200" i="1" dirty="0">
                <a:latin typeface="Arial Narrow" panose="020B0606020202030204" pitchFamily="34" charset="0"/>
              </a:rPr>
            </a:br>
            <a:r>
              <a:rPr lang="en-US" sz="1200" i="1" dirty="0">
                <a:latin typeface="Arial Narrow" panose="020B0606020202030204" pitchFamily="34" charset="0"/>
              </a:rPr>
              <a:t>Number of edges = 17</a:t>
            </a:r>
            <a:br>
              <a:rPr lang="en-US" sz="1200" i="1" dirty="0">
                <a:latin typeface="Arial Narrow" panose="020B0606020202030204" pitchFamily="34" charset="0"/>
              </a:rPr>
            </a:br>
            <a:r>
              <a:rPr lang="en-US" sz="1200" i="1" dirty="0">
                <a:latin typeface="Arial Narrow" panose="020B0606020202030204" pitchFamily="34" charset="0"/>
              </a:rPr>
              <a:t>Number of Predicate Nodes = 5</a:t>
            </a:r>
          </a:p>
          <a:p>
            <a:pPr algn="l"/>
            <a:endParaRPr lang="en-US" sz="1200" i="1" dirty="0" smtClean="0">
              <a:latin typeface="Arial Narrow" panose="020B0606020202030204" pitchFamily="34" charset="0"/>
            </a:endParaRPr>
          </a:p>
          <a:p>
            <a:pPr algn="l"/>
            <a:r>
              <a:rPr lang="en-US" sz="1200" i="1" dirty="0" smtClean="0">
                <a:latin typeface="Arial Narrow" panose="020B0606020202030204" pitchFamily="34" charset="0"/>
              </a:rPr>
              <a:t>Cyclomatic </a:t>
            </a:r>
            <a:r>
              <a:rPr lang="en-US" sz="1200" i="1" dirty="0">
                <a:latin typeface="Arial Narrow" panose="020B0606020202030204" pitchFamily="34" charset="0"/>
              </a:rPr>
              <a:t>Complexity, V( C) :</a:t>
            </a:r>
          </a:p>
          <a:p>
            <a:pPr algn="l"/>
            <a:r>
              <a:rPr lang="en-US" sz="1200" i="1" dirty="0">
                <a:latin typeface="Arial Narrow" panose="020B0606020202030204" pitchFamily="34" charset="0"/>
              </a:rPr>
              <a:t>V( C ) = R = 6;</a:t>
            </a:r>
            <a:br>
              <a:rPr lang="en-US" sz="1200" i="1" dirty="0">
                <a:latin typeface="Arial Narrow" panose="020B0606020202030204" pitchFamily="34" charset="0"/>
              </a:rPr>
            </a:br>
            <a:r>
              <a:rPr lang="en-US" sz="1200" i="1" dirty="0">
                <a:latin typeface="Arial Narrow" panose="020B0606020202030204" pitchFamily="34" charset="0"/>
              </a:rPr>
              <a:t>Or</a:t>
            </a:r>
          </a:p>
          <a:p>
            <a:pPr algn="l"/>
            <a:r>
              <a:rPr lang="en-US" sz="1200" i="1" dirty="0">
                <a:latin typeface="Arial Narrow" panose="020B0606020202030204" pitchFamily="34" charset="0"/>
              </a:rPr>
              <a:t>V(C) = Predicate Nodes + 1</a:t>
            </a:r>
            <a:br>
              <a:rPr lang="en-US" sz="1200" i="1" dirty="0">
                <a:latin typeface="Arial Narrow" panose="020B0606020202030204" pitchFamily="34" charset="0"/>
              </a:rPr>
            </a:br>
            <a:r>
              <a:rPr lang="en-US" sz="1200" i="1" dirty="0">
                <a:latin typeface="Arial Narrow" panose="020B0606020202030204" pitchFamily="34" charset="0"/>
              </a:rPr>
              <a:t>=5+1 =6</a:t>
            </a:r>
            <a:br>
              <a:rPr lang="en-US" sz="1200" i="1" dirty="0">
                <a:latin typeface="Arial Narrow" panose="020B0606020202030204" pitchFamily="34" charset="0"/>
              </a:rPr>
            </a:br>
            <a:r>
              <a:rPr lang="en-US" sz="1200" i="1" dirty="0">
                <a:latin typeface="Arial Narrow" panose="020B0606020202030204" pitchFamily="34" charset="0"/>
              </a:rPr>
              <a:t>Or</a:t>
            </a:r>
          </a:p>
          <a:p>
            <a:pPr algn="l"/>
            <a:r>
              <a:rPr lang="en-US" sz="1200" i="1" dirty="0">
                <a:latin typeface="Arial Narrow" panose="020B0606020202030204" pitchFamily="34" charset="0"/>
              </a:rPr>
              <a:t>V( C)= E-N+2</a:t>
            </a:r>
            <a:br>
              <a:rPr lang="en-US" sz="1200" i="1" dirty="0">
                <a:latin typeface="Arial Narrow" panose="020B0606020202030204" pitchFamily="34" charset="0"/>
              </a:rPr>
            </a:br>
            <a:r>
              <a:rPr lang="en-US" sz="1200" i="1" dirty="0">
                <a:latin typeface="Arial Narrow" panose="020B0606020202030204" pitchFamily="34" charset="0"/>
              </a:rPr>
              <a:t>= 17-13+2</a:t>
            </a:r>
          </a:p>
        </p:txBody>
      </p:sp>
    </p:spTree>
    <p:custDataLst>
      <p:tags r:id="rId1"/>
    </p:custDataLst>
    <p:extLst>
      <p:ext uri="{BB962C8B-B14F-4D97-AF65-F5344CB8AC3E}">
        <p14:creationId xmlns:p14="http://schemas.microsoft.com/office/powerpoint/2010/main" val="2078124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198120" y="841727"/>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r>
              <a:rPr lang="en-US" sz="1400" dirty="0">
                <a:latin typeface="Arial Narrow" panose="020B0606020202030204" pitchFamily="34" charset="0"/>
              </a:rPr>
              <a:t>Read A </a:t>
            </a:r>
            <a:endParaRPr lang="en-US" sz="1400" dirty="0" smtClean="0">
              <a:latin typeface="Arial Narrow" panose="020B0606020202030204" pitchFamily="34" charset="0"/>
            </a:endParaRPr>
          </a:p>
          <a:p>
            <a:r>
              <a:rPr lang="en-US" sz="1400" dirty="0" smtClean="0">
                <a:latin typeface="Arial Narrow" panose="020B0606020202030204" pitchFamily="34" charset="0"/>
              </a:rPr>
              <a:t>Read </a:t>
            </a:r>
            <a:r>
              <a:rPr lang="en-US" sz="1400" dirty="0">
                <a:latin typeface="Arial Narrow" panose="020B0606020202030204" pitchFamily="34" charset="0"/>
              </a:rPr>
              <a:t>B </a:t>
            </a:r>
            <a:endParaRPr lang="en-US" sz="1400" dirty="0" smtClean="0">
              <a:latin typeface="Arial Narrow" panose="020B0606020202030204" pitchFamily="34" charset="0"/>
            </a:endParaRPr>
          </a:p>
          <a:p>
            <a:r>
              <a:rPr lang="en-US" sz="1400" dirty="0" smtClean="0">
                <a:latin typeface="Arial Narrow" panose="020B0606020202030204" pitchFamily="34" charset="0"/>
              </a:rPr>
              <a:t>IF </a:t>
            </a:r>
            <a:r>
              <a:rPr lang="en-US" sz="1400" dirty="0">
                <a:latin typeface="Arial Narrow" panose="020B0606020202030204" pitchFamily="34" charset="0"/>
              </a:rPr>
              <a:t>A+B &gt; 10 </a:t>
            </a:r>
            <a:endParaRPr lang="en-US" sz="1400" dirty="0" smtClean="0">
              <a:latin typeface="Arial Narrow" panose="020B0606020202030204" pitchFamily="34" charset="0"/>
            </a:endParaRPr>
          </a:p>
          <a:p>
            <a:r>
              <a:rPr lang="en-US" sz="1400" dirty="0" smtClean="0">
                <a:latin typeface="Arial Narrow" panose="020B0606020202030204" pitchFamily="34" charset="0"/>
              </a:rPr>
              <a:t>THEN </a:t>
            </a:r>
            <a:r>
              <a:rPr lang="en-US" sz="1400" dirty="0">
                <a:latin typeface="Arial Narrow" panose="020B0606020202030204" pitchFamily="34" charset="0"/>
              </a:rPr>
              <a:t>Print "A+B is Large" </a:t>
            </a:r>
            <a:endParaRPr lang="en-US" sz="1400" dirty="0" smtClean="0">
              <a:latin typeface="Arial Narrow" panose="020B0606020202030204" pitchFamily="34" charset="0"/>
            </a:endParaRPr>
          </a:p>
          <a:p>
            <a:r>
              <a:rPr lang="en-US" sz="1400" dirty="0" smtClean="0">
                <a:latin typeface="Arial Narrow" panose="020B0606020202030204" pitchFamily="34" charset="0"/>
              </a:rPr>
              <a:t>ENDIF </a:t>
            </a:r>
          </a:p>
          <a:p>
            <a:r>
              <a:rPr lang="en-US" sz="1400" dirty="0" smtClean="0">
                <a:latin typeface="Arial Narrow" panose="020B0606020202030204" pitchFamily="34" charset="0"/>
              </a:rPr>
              <a:t>If </a:t>
            </a:r>
            <a:r>
              <a:rPr lang="en-US" sz="1400" dirty="0">
                <a:latin typeface="Arial Narrow" panose="020B0606020202030204" pitchFamily="34" charset="0"/>
              </a:rPr>
              <a:t>A &gt; 5 </a:t>
            </a:r>
            <a:endParaRPr lang="en-US" sz="1400" dirty="0" smtClean="0">
              <a:latin typeface="Arial Narrow" panose="020B0606020202030204" pitchFamily="34" charset="0"/>
            </a:endParaRPr>
          </a:p>
          <a:p>
            <a:r>
              <a:rPr lang="en-US" sz="1400" dirty="0" smtClean="0">
                <a:latin typeface="Arial Narrow" panose="020B0606020202030204" pitchFamily="34" charset="0"/>
              </a:rPr>
              <a:t>THEN </a:t>
            </a:r>
            <a:r>
              <a:rPr lang="en-US" sz="1400" dirty="0">
                <a:latin typeface="Arial Narrow" panose="020B0606020202030204" pitchFamily="34" charset="0"/>
              </a:rPr>
              <a:t>Print "A Large" </a:t>
            </a:r>
            <a:endParaRPr lang="en-US" sz="1400" dirty="0" smtClean="0">
              <a:latin typeface="Arial Narrow" pitchFamily="34" charset="0"/>
            </a:endParaRPr>
          </a:p>
          <a:p>
            <a:r>
              <a:rPr lang="en-US" sz="1400" dirty="0" smtClean="0">
                <a:latin typeface="Arial Narrow" pitchFamily="34" charset="0"/>
              </a:rPr>
              <a:t>ENDIF</a:t>
            </a:r>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660" y="1008748"/>
            <a:ext cx="51244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15486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t/>
            </a:r>
            <a:br>
              <a:rPr lang="en-US" sz="2400" b="1" dirty="0" smtClean="0"/>
            </a:br>
            <a:r>
              <a:rPr lang="en-US" sz="2400" b="1" dirty="0" smtClean="0"/>
              <a:t>Statement</a:t>
            </a:r>
            <a:r>
              <a:rPr lang="en-US" sz="2400" b="1" dirty="0"/>
              <a:t>, Branch and Path coverage</a:t>
            </a:r>
            <a:endParaRPr lang="en-US" sz="2400" b="1" dirty="0" smtClean="0">
              <a:solidFill>
                <a:schemeClr val="tx1">
                  <a:lumMod val="50000"/>
                </a:schemeClr>
              </a:solidFill>
              <a:latin typeface="Franklin Gothic Medium Cond" pitchFamily="34" charset="0"/>
            </a:endParaRPr>
          </a:p>
        </p:txBody>
      </p:sp>
      <p:cxnSp>
        <p:nvCxnSpPr>
          <p:cNvPr id="16" name="Straight Connector 9"/>
          <p:cNvCxnSpPr>
            <a:cxnSpLocks noChangeShapeType="1"/>
          </p:cNvCxnSpPr>
          <p:nvPr/>
        </p:nvCxnSpPr>
        <p:spPr bwMode="auto">
          <a:xfrm>
            <a:off x="178869"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2" name="Rectangle 1"/>
          <p:cNvSpPr/>
          <p:nvPr/>
        </p:nvSpPr>
        <p:spPr>
          <a:xfrm>
            <a:off x="178869" y="839367"/>
            <a:ext cx="8836393" cy="5836854"/>
          </a:xfrm>
          <a:prstGeom prst="rect">
            <a:avLst/>
          </a:prstGeom>
        </p:spPr>
        <p:txBody>
          <a:bodyPr wrap="square">
            <a:spAutoFit/>
          </a:bodyPr>
          <a:lstStyle/>
          <a:p>
            <a:pPr algn="l"/>
            <a:r>
              <a:rPr lang="en-US" sz="1400" b="1" dirty="0">
                <a:latin typeface="Arial Narrow" panose="020B0606020202030204" pitchFamily="34" charset="0"/>
              </a:rPr>
              <a:t>Statement Coverage (SC)</a:t>
            </a:r>
            <a:r>
              <a:rPr lang="en-US" sz="1400" dirty="0">
                <a:latin typeface="Arial Narrow" panose="020B0606020202030204" pitchFamily="34" charset="0"/>
              </a:rPr>
              <a:t>:</a:t>
            </a:r>
          </a:p>
          <a:p>
            <a:pPr algn="just"/>
            <a:r>
              <a:rPr lang="en-US" sz="1400" dirty="0">
                <a:latin typeface="Arial Narrow" panose="020B0606020202030204" pitchFamily="34" charset="0"/>
              </a:rPr>
              <a:t>To calculate Statement Coverage, find out the shortest number of paths following </a:t>
            </a:r>
            <a:r>
              <a:rPr lang="en-US" sz="1400" dirty="0" smtClean="0">
                <a:latin typeface="Arial Narrow" panose="020B0606020202030204" pitchFamily="34" charset="0"/>
              </a:rPr>
              <a:t>which </a:t>
            </a:r>
            <a:r>
              <a:rPr lang="en-US" sz="1400" dirty="0">
                <a:latin typeface="Arial Narrow" panose="020B0606020202030204" pitchFamily="34" charset="0"/>
              </a:rPr>
              <a:t>all the nodes will be covered. Here by traversing through path 1A-2C-3D-E-4G-5H all </a:t>
            </a:r>
            <a:r>
              <a:rPr lang="en-US" sz="1400" dirty="0" smtClean="0">
                <a:latin typeface="Arial Narrow" panose="020B0606020202030204" pitchFamily="34" charset="0"/>
              </a:rPr>
              <a:t>the </a:t>
            </a:r>
            <a:r>
              <a:rPr lang="en-US" sz="1400" dirty="0">
                <a:latin typeface="Arial Narrow" panose="020B0606020202030204" pitchFamily="34" charset="0"/>
              </a:rPr>
              <a:t>nodes are covered. So by traveling through only one path all the nodes 12345 are covered, </a:t>
            </a:r>
            <a:r>
              <a:rPr lang="en-US" sz="1400" dirty="0" smtClean="0">
                <a:latin typeface="Arial Narrow" panose="020B0606020202030204" pitchFamily="34" charset="0"/>
              </a:rPr>
              <a:t>so </a:t>
            </a:r>
            <a:r>
              <a:rPr lang="en-US" sz="1400" dirty="0">
                <a:latin typeface="Arial Narrow" panose="020B0606020202030204" pitchFamily="34" charset="0"/>
              </a:rPr>
              <a:t>the Statement coverage in this case is 1.</a:t>
            </a:r>
          </a:p>
          <a:p>
            <a:pPr algn="l"/>
            <a:endParaRPr lang="en-US" sz="1400" b="1" dirty="0" smtClean="0">
              <a:latin typeface="Arial Narrow" panose="020B0606020202030204" pitchFamily="34" charset="0"/>
            </a:endParaRPr>
          </a:p>
          <a:p>
            <a:pPr algn="l"/>
            <a:r>
              <a:rPr lang="en-US" sz="1400" b="1" dirty="0" smtClean="0">
                <a:latin typeface="Arial Narrow" panose="020B0606020202030204" pitchFamily="34" charset="0"/>
              </a:rPr>
              <a:t>Branch </a:t>
            </a:r>
            <a:r>
              <a:rPr lang="en-US" sz="1400" b="1" dirty="0">
                <a:latin typeface="Arial Narrow" panose="020B0606020202030204" pitchFamily="34" charset="0"/>
              </a:rPr>
              <a:t>Coverage (BC)</a:t>
            </a:r>
            <a:r>
              <a:rPr lang="en-US" sz="1400" dirty="0">
                <a:latin typeface="Arial Narrow" panose="020B0606020202030204" pitchFamily="34" charset="0"/>
              </a:rPr>
              <a:t>:</a:t>
            </a:r>
          </a:p>
          <a:p>
            <a:pPr algn="l"/>
            <a:r>
              <a:rPr lang="en-US" sz="1400" dirty="0">
                <a:latin typeface="Arial Narrow" panose="020B0606020202030204" pitchFamily="34" charset="0"/>
              </a:rPr>
              <a:t>To calculate Branch Coverage, find out the minimum number of paths which will </a:t>
            </a:r>
            <a:r>
              <a:rPr lang="en-US" sz="1400" dirty="0" smtClean="0">
                <a:latin typeface="Arial Narrow" panose="020B0606020202030204" pitchFamily="34" charset="0"/>
              </a:rPr>
              <a:t>ensure </a:t>
            </a:r>
            <a:r>
              <a:rPr lang="en-US" sz="1400" dirty="0">
                <a:latin typeface="Arial Narrow" panose="020B0606020202030204" pitchFamily="34" charset="0"/>
              </a:rPr>
              <a:t>covering of all the edges. In this case there is no single path which will ensure coverage </a:t>
            </a:r>
            <a:r>
              <a:rPr lang="en-US" sz="1400" dirty="0" smtClean="0">
                <a:latin typeface="Arial Narrow" panose="020B0606020202030204" pitchFamily="34" charset="0"/>
              </a:rPr>
              <a:t>of </a:t>
            </a:r>
            <a:r>
              <a:rPr lang="en-US" sz="1400" dirty="0">
                <a:latin typeface="Arial Narrow" panose="020B0606020202030204" pitchFamily="34" charset="0"/>
              </a:rPr>
              <a:t>all the edges at one go. By following paths 1A-2C-3D-E-4G-5H, maximum numbers of </a:t>
            </a:r>
          </a:p>
          <a:p>
            <a:pPr algn="l"/>
            <a:r>
              <a:rPr lang="en-US" sz="1400" dirty="0">
                <a:latin typeface="Arial Narrow" panose="020B0606020202030204" pitchFamily="34" charset="0"/>
              </a:rPr>
              <a:t>edges (A, C, D, E, G and H) are covered but edges B and F are left. To covers these edges </a:t>
            </a:r>
            <a:r>
              <a:rPr lang="en-US" sz="1400" dirty="0" smtClean="0">
                <a:latin typeface="Arial Narrow" panose="020B0606020202030204" pitchFamily="34" charset="0"/>
              </a:rPr>
              <a:t>we can </a:t>
            </a:r>
            <a:r>
              <a:rPr lang="en-US" sz="1400" dirty="0">
                <a:latin typeface="Arial Narrow" panose="020B0606020202030204" pitchFamily="34" charset="0"/>
              </a:rPr>
              <a:t>follow 1A-2B-E-4F. By the combining the above two paths we can ensure of traveling </a:t>
            </a:r>
            <a:r>
              <a:rPr lang="en-US" sz="1400" dirty="0" smtClean="0">
                <a:latin typeface="Arial Narrow" panose="020B0606020202030204" pitchFamily="34" charset="0"/>
              </a:rPr>
              <a:t>through </a:t>
            </a:r>
            <a:r>
              <a:rPr lang="en-US" sz="1400" dirty="0">
                <a:latin typeface="Arial Narrow" panose="020B0606020202030204" pitchFamily="34" charset="0"/>
              </a:rPr>
              <a:t>all the paths. Hence Branch Coverage is 2. </a:t>
            </a:r>
          </a:p>
          <a:p>
            <a:pPr algn="l"/>
            <a:endParaRPr lang="en-US" sz="1400" b="1" dirty="0" smtClean="0">
              <a:latin typeface="Arial Narrow" panose="020B0606020202030204" pitchFamily="34" charset="0"/>
            </a:endParaRPr>
          </a:p>
          <a:p>
            <a:pPr algn="l"/>
            <a:r>
              <a:rPr lang="en-US" sz="1400" b="1" dirty="0" smtClean="0">
                <a:latin typeface="Arial Narrow" panose="020B0606020202030204" pitchFamily="34" charset="0"/>
              </a:rPr>
              <a:t>Path </a:t>
            </a:r>
            <a:r>
              <a:rPr lang="en-US" sz="1400" b="1" dirty="0">
                <a:latin typeface="Arial Narrow" panose="020B0606020202030204" pitchFamily="34" charset="0"/>
              </a:rPr>
              <a:t>Coverage (PC)</a:t>
            </a:r>
            <a:r>
              <a:rPr lang="en-US" sz="1400" dirty="0">
                <a:latin typeface="Arial Narrow" panose="020B0606020202030204" pitchFamily="34" charset="0"/>
              </a:rPr>
              <a:t>:</a:t>
            </a:r>
          </a:p>
          <a:p>
            <a:pPr algn="l"/>
            <a:r>
              <a:rPr lang="en-US" sz="1400" dirty="0">
                <a:latin typeface="Arial Narrow" panose="020B0606020202030204" pitchFamily="34" charset="0"/>
              </a:rPr>
              <a:t>Path Coverage ensures covering of all the paths from start to end.</a:t>
            </a:r>
          </a:p>
          <a:p>
            <a:pPr algn="l"/>
            <a:r>
              <a:rPr lang="en-US" sz="1400" dirty="0">
                <a:latin typeface="Arial Narrow" panose="020B0606020202030204" pitchFamily="34" charset="0"/>
              </a:rPr>
              <a:t>All possible paths are-</a:t>
            </a:r>
          </a:p>
          <a:p>
            <a:pPr algn="l"/>
            <a:r>
              <a:rPr lang="en-US" sz="1400" dirty="0">
                <a:latin typeface="Arial Narrow" panose="020B0606020202030204" pitchFamily="34" charset="0"/>
              </a:rPr>
              <a:t>1A-2B-E-4F</a:t>
            </a:r>
          </a:p>
          <a:p>
            <a:pPr algn="l"/>
            <a:r>
              <a:rPr lang="en-US" sz="1400" dirty="0">
                <a:latin typeface="Arial Narrow" panose="020B0606020202030204" pitchFamily="34" charset="0"/>
              </a:rPr>
              <a:t>1A-2B-E-4G-5H</a:t>
            </a:r>
          </a:p>
          <a:p>
            <a:pPr algn="l"/>
            <a:r>
              <a:rPr lang="en-US" sz="1400" dirty="0">
                <a:latin typeface="Arial Narrow" panose="020B0606020202030204" pitchFamily="34" charset="0"/>
              </a:rPr>
              <a:t>1A-2C-3D-E-4G-5H</a:t>
            </a:r>
          </a:p>
          <a:p>
            <a:pPr algn="l"/>
            <a:r>
              <a:rPr lang="en-US" sz="1400" dirty="0">
                <a:latin typeface="Arial Narrow" panose="020B0606020202030204" pitchFamily="34" charset="0"/>
              </a:rPr>
              <a:t>1A-2C-3D-E-4F</a:t>
            </a:r>
          </a:p>
          <a:p>
            <a:pPr algn="l"/>
            <a:r>
              <a:rPr lang="en-US" sz="1400" dirty="0">
                <a:latin typeface="Arial Narrow" panose="020B0606020202030204" pitchFamily="34" charset="0"/>
              </a:rPr>
              <a:t>So path coverage is 4.</a:t>
            </a:r>
          </a:p>
          <a:p>
            <a:pPr algn="l"/>
            <a:r>
              <a:rPr lang="en-US" sz="1400" dirty="0">
                <a:latin typeface="Arial Narrow" panose="020B0606020202030204" pitchFamily="34" charset="0"/>
              </a:rPr>
              <a:t>Thus for the above example SC=1, BC=2 and PC=4.</a:t>
            </a:r>
          </a:p>
          <a:p>
            <a:pPr algn="l"/>
            <a:endParaRPr lang="en-US" sz="1400" dirty="0">
              <a:latin typeface="Arial Narrow" panose="020B0606020202030204" pitchFamily="34" charset="0"/>
            </a:endParaRPr>
          </a:p>
          <a:p>
            <a:pPr algn="l"/>
            <a:r>
              <a:rPr lang="en-US" sz="1400" dirty="0">
                <a:latin typeface="Arial Narrow" panose="020B0606020202030204" pitchFamily="34" charset="0"/>
              </a:rPr>
              <a:t>Memorize these….</a:t>
            </a:r>
          </a:p>
          <a:p>
            <a:pPr algn="l"/>
            <a:r>
              <a:rPr lang="en-US" sz="1400" dirty="0">
                <a:latin typeface="Arial Narrow" panose="020B0606020202030204" pitchFamily="34" charset="0"/>
              </a:rPr>
              <a:t>100% LCSAJ coverage will imply 100% Branch/Decision coverage</a:t>
            </a:r>
          </a:p>
          <a:p>
            <a:pPr algn="l"/>
            <a:r>
              <a:rPr lang="en-US" sz="1400" dirty="0">
                <a:latin typeface="Arial Narrow" panose="020B0606020202030204" pitchFamily="34" charset="0"/>
              </a:rPr>
              <a:t>100% Path coverage will imply 100% Statement coverage</a:t>
            </a:r>
          </a:p>
          <a:p>
            <a:pPr algn="l"/>
            <a:r>
              <a:rPr lang="en-US" sz="1400" dirty="0">
                <a:latin typeface="Arial Narrow" panose="020B0606020202030204" pitchFamily="34" charset="0"/>
              </a:rPr>
              <a:t>100% Branch/Decision coverage will imply 100% Statement coverage</a:t>
            </a:r>
          </a:p>
          <a:p>
            <a:pPr algn="l"/>
            <a:r>
              <a:rPr lang="en-US" sz="1400" dirty="0">
                <a:latin typeface="Arial Narrow" panose="020B0606020202030204" pitchFamily="34" charset="0"/>
              </a:rPr>
              <a:t>100% Path coverage will imply 100% Branch/Decision coverage</a:t>
            </a:r>
          </a:p>
          <a:p>
            <a:pPr algn="l"/>
            <a:r>
              <a:rPr lang="en-US" sz="1400" dirty="0">
                <a:latin typeface="Arial Narrow" panose="020B0606020202030204" pitchFamily="34" charset="0"/>
              </a:rPr>
              <a:t>Branch coverage and Decision coverage are same.</a:t>
            </a:r>
          </a:p>
          <a:p>
            <a:pPr algn="l"/>
            <a:r>
              <a:rPr lang="en-US" sz="1400" dirty="0">
                <a:latin typeface="Arial Narrow" panose="020B0606020202030204" pitchFamily="34" charset="0"/>
              </a:rPr>
              <a:t/>
            </a:r>
            <a:br>
              <a:rPr lang="en-US" sz="1400" dirty="0">
                <a:latin typeface="Arial Narrow" panose="020B0606020202030204" pitchFamily="34" charset="0"/>
              </a:rPr>
            </a:br>
            <a:endParaRPr lang="en-US" sz="1400" dirty="0">
              <a:latin typeface="Arial Narrow" panose="020B0606020202030204" pitchFamily="34" charset="0"/>
            </a:endParaRPr>
          </a:p>
          <a:p>
            <a:pPr algn="l"/>
            <a:r>
              <a:rPr lang="en-US" sz="1400" dirty="0">
                <a:latin typeface="Arial Narrow" panose="020B0606020202030204" pitchFamily="34" charset="0"/>
              </a:rPr>
              <a:t>*LCSAJ = Linear Code Sequence and Jump</a:t>
            </a:r>
            <a:endParaRPr lang="en-US" sz="1400" dirty="0">
              <a:effectLst/>
              <a:latin typeface="Arial Narrow" panose="020B0606020202030204" pitchFamily="34" charset="0"/>
            </a:endParaRPr>
          </a:p>
        </p:txBody>
      </p:sp>
    </p:spTree>
    <p:custDataLst>
      <p:tags r:id="rId1"/>
    </p:custDataLst>
    <p:extLst>
      <p:ext uri="{BB962C8B-B14F-4D97-AF65-F5344CB8AC3E}">
        <p14:creationId xmlns:p14="http://schemas.microsoft.com/office/powerpoint/2010/main" val="1160195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536176" y="886285"/>
            <a:ext cx="8395636"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200" b="1" dirty="0" smtClean="0"/>
              <a:t>Q8</a:t>
            </a:r>
            <a:r>
              <a:rPr lang="en-US" sz="1200" dirty="0" smtClean="0"/>
              <a:t>: Minimum </a:t>
            </a:r>
            <a:r>
              <a:rPr lang="en-US" sz="1200" dirty="0"/>
              <a:t>Test Required for Statement Coverage:</a:t>
            </a:r>
            <a:r>
              <a:rPr lang="en-US" sz="1200" b="1" dirty="0"/>
              <a:t/>
            </a:r>
            <a:br>
              <a:rPr lang="en-US" sz="1200" b="1" dirty="0"/>
            </a:br>
            <a:r>
              <a:rPr lang="en-US" sz="1200" dirty="0"/>
              <a:t>Disc = 0</a:t>
            </a:r>
            <a:r>
              <a:rPr lang="en-US" sz="1200" b="1" dirty="0"/>
              <a:t/>
            </a:r>
            <a:br>
              <a:rPr lang="en-US" sz="1200" b="1" dirty="0"/>
            </a:br>
            <a:r>
              <a:rPr lang="en-US" sz="1200" dirty="0"/>
              <a:t>Order-</a:t>
            </a:r>
            <a:r>
              <a:rPr lang="en-US" sz="1200" dirty="0" err="1"/>
              <a:t>qty</a:t>
            </a:r>
            <a:r>
              <a:rPr lang="en-US" sz="1200" dirty="0"/>
              <a:t> = 0</a:t>
            </a:r>
            <a:r>
              <a:rPr lang="en-US" sz="1200" b="1" dirty="0"/>
              <a:t/>
            </a:r>
            <a:br>
              <a:rPr lang="en-US" sz="1200" b="1" dirty="0"/>
            </a:br>
            <a:r>
              <a:rPr lang="en-US" sz="1200" dirty="0"/>
              <a:t>Read Order-</a:t>
            </a:r>
            <a:r>
              <a:rPr lang="en-US" sz="1200" dirty="0" err="1"/>
              <a:t>qty</a:t>
            </a:r>
            <a:r>
              <a:rPr lang="en-US" sz="1200" b="1" dirty="0"/>
              <a:t/>
            </a:r>
            <a:br>
              <a:rPr lang="en-US" sz="1200" b="1" dirty="0"/>
            </a:br>
            <a:r>
              <a:rPr lang="en-US" sz="1200" dirty="0"/>
              <a:t>If Order-</a:t>
            </a:r>
            <a:r>
              <a:rPr lang="en-US" sz="1200" dirty="0" err="1"/>
              <a:t>qty</a:t>
            </a:r>
            <a:r>
              <a:rPr lang="en-US" sz="1200" dirty="0"/>
              <a:t> &gt;=20 then</a:t>
            </a:r>
            <a:r>
              <a:rPr lang="en-US" sz="1200" b="1" dirty="0"/>
              <a:t/>
            </a:r>
            <a:br>
              <a:rPr lang="en-US" sz="1200" b="1" dirty="0"/>
            </a:br>
            <a:r>
              <a:rPr lang="en-US" sz="1200" dirty="0"/>
              <a:t>Disc = 0.05</a:t>
            </a:r>
            <a:r>
              <a:rPr lang="en-US" sz="1200" b="1" dirty="0"/>
              <a:t/>
            </a:r>
            <a:br>
              <a:rPr lang="en-US" sz="1200" b="1" dirty="0"/>
            </a:br>
            <a:r>
              <a:rPr lang="en-US" sz="1200" dirty="0"/>
              <a:t>If Order-</a:t>
            </a:r>
            <a:r>
              <a:rPr lang="en-US" sz="1200" dirty="0" err="1"/>
              <a:t>qty</a:t>
            </a:r>
            <a:r>
              <a:rPr lang="en-US" sz="1200" dirty="0"/>
              <a:t> &gt;=100 then</a:t>
            </a:r>
            <a:r>
              <a:rPr lang="en-US" sz="1200" b="1" dirty="0"/>
              <a:t/>
            </a:r>
            <a:br>
              <a:rPr lang="en-US" sz="1200" b="1" dirty="0"/>
            </a:br>
            <a:r>
              <a:rPr lang="en-US" sz="1200" dirty="0"/>
              <a:t>Disc =0.1</a:t>
            </a:r>
            <a:r>
              <a:rPr lang="en-US" sz="1200" b="1" dirty="0"/>
              <a:t/>
            </a:r>
            <a:br>
              <a:rPr lang="en-US" sz="1200" b="1" dirty="0"/>
            </a:br>
            <a:r>
              <a:rPr lang="en-US" sz="1200" dirty="0"/>
              <a:t>End if</a:t>
            </a:r>
            <a:r>
              <a:rPr lang="en-US" sz="1200" b="1" dirty="0"/>
              <a:t/>
            </a:r>
            <a:br>
              <a:rPr lang="en-US" sz="1200" b="1" dirty="0"/>
            </a:br>
            <a:r>
              <a:rPr lang="en-US" sz="1200" dirty="0"/>
              <a:t>End </a:t>
            </a:r>
            <a:r>
              <a:rPr lang="en-US" sz="1200" dirty="0" smtClean="0"/>
              <a:t>if</a:t>
            </a:r>
          </a:p>
          <a:p>
            <a:pPr marL="0" indent="0">
              <a:buNone/>
            </a:pPr>
            <a:r>
              <a:rPr lang="en-US" sz="1200" b="1" dirty="0"/>
              <a:t/>
            </a:r>
            <a:br>
              <a:rPr lang="en-US" sz="1200" b="1" dirty="0"/>
            </a:br>
            <a:r>
              <a:rPr lang="en-US" sz="1200" b="1" dirty="0" smtClean="0"/>
              <a:t> </a:t>
            </a:r>
            <a:r>
              <a:rPr lang="en-US" sz="1200" dirty="0" smtClean="0"/>
              <a:t>A</a:t>
            </a:r>
            <a:r>
              <a:rPr lang="en-US" sz="1200" dirty="0"/>
              <a:t>. Statement coverage is 4</a:t>
            </a:r>
            <a:r>
              <a:rPr lang="en-US" sz="1200" b="1" dirty="0"/>
              <a:t/>
            </a:r>
            <a:br>
              <a:rPr lang="en-US" sz="1200" b="1" dirty="0"/>
            </a:br>
            <a:r>
              <a:rPr lang="en-US" sz="1200" b="1" dirty="0" smtClean="0"/>
              <a:t> B</a:t>
            </a:r>
            <a:r>
              <a:rPr lang="en-US" sz="1200" b="1" dirty="0"/>
              <a:t>. Statement coverage is 1</a:t>
            </a:r>
            <a:br>
              <a:rPr lang="en-US" sz="1200" b="1" dirty="0"/>
            </a:br>
            <a:r>
              <a:rPr lang="en-US" sz="1200" b="1" dirty="0" smtClean="0"/>
              <a:t> </a:t>
            </a:r>
            <a:r>
              <a:rPr lang="en-US" sz="1200" dirty="0" smtClean="0"/>
              <a:t>C</a:t>
            </a:r>
            <a:r>
              <a:rPr lang="en-US" sz="1200" dirty="0"/>
              <a:t>. Statement coverage is 3</a:t>
            </a:r>
            <a:r>
              <a:rPr lang="en-US" sz="1200" b="1" dirty="0"/>
              <a:t/>
            </a:r>
            <a:br>
              <a:rPr lang="en-US" sz="1200" b="1" dirty="0"/>
            </a:br>
            <a:r>
              <a:rPr lang="en-US" sz="1200" b="1" dirty="0" smtClean="0"/>
              <a:t> </a:t>
            </a:r>
            <a:r>
              <a:rPr lang="en-US" sz="1200" dirty="0" smtClean="0"/>
              <a:t>D</a:t>
            </a:r>
            <a:r>
              <a:rPr lang="en-US" sz="1200" dirty="0"/>
              <a:t>. Statement Coverage is </a:t>
            </a:r>
            <a:r>
              <a:rPr lang="en-US" sz="1200" dirty="0" smtClean="0"/>
              <a:t>2</a:t>
            </a:r>
          </a:p>
          <a:p>
            <a:endParaRPr lang="en-US" sz="1200" dirty="0" smtClean="0"/>
          </a:p>
          <a:p>
            <a:pPr marL="0" indent="0">
              <a:buNone/>
            </a:pPr>
            <a:r>
              <a:rPr lang="en-US" sz="1200" b="1" dirty="0" smtClean="0"/>
              <a:t>Q9: </a:t>
            </a:r>
            <a:r>
              <a:rPr lang="en-US" sz="1200" dirty="0" smtClean="0"/>
              <a:t>Given </a:t>
            </a:r>
            <a:r>
              <a:rPr lang="en-US" sz="1200" dirty="0"/>
              <a:t>the </a:t>
            </a:r>
            <a:r>
              <a:rPr lang="en-US" sz="1200" dirty="0" smtClean="0"/>
              <a:t>following:</a:t>
            </a:r>
            <a:r>
              <a:rPr lang="en-US" sz="1200" b="1" dirty="0"/>
              <a:t/>
            </a:r>
            <a:br>
              <a:rPr lang="en-US" sz="1200" b="1" dirty="0"/>
            </a:br>
            <a:r>
              <a:rPr lang="en-US" sz="1200" dirty="0"/>
              <a:t>Switch PC on</a:t>
            </a:r>
            <a:r>
              <a:rPr lang="en-US" sz="1200" b="1" dirty="0"/>
              <a:t/>
            </a:r>
            <a:br>
              <a:rPr lang="en-US" sz="1200" b="1" dirty="0"/>
            </a:br>
            <a:r>
              <a:rPr lang="en-US" sz="1200" dirty="0"/>
              <a:t>Start "outlook"</a:t>
            </a:r>
            <a:r>
              <a:rPr lang="en-US" sz="1200" b="1" dirty="0"/>
              <a:t/>
            </a:r>
            <a:br>
              <a:rPr lang="en-US" sz="1200" b="1" dirty="0"/>
            </a:br>
            <a:r>
              <a:rPr lang="en-US" sz="1200" dirty="0"/>
              <a:t>IF outlook appears THEN</a:t>
            </a:r>
            <a:r>
              <a:rPr lang="en-US" sz="1200" b="1" dirty="0"/>
              <a:t/>
            </a:r>
            <a:br>
              <a:rPr lang="en-US" sz="1200" b="1" dirty="0"/>
            </a:br>
            <a:r>
              <a:rPr lang="en-US" sz="1200" dirty="0"/>
              <a:t>Send an email</a:t>
            </a:r>
            <a:r>
              <a:rPr lang="en-US" sz="1200" b="1" dirty="0"/>
              <a:t/>
            </a:r>
            <a:br>
              <a:rPr lang="en-US" sz="1200" b="1" dirty="0"/>
            </a:br>
            <a:r>
              <a:rPr lang="en-US" sz="1200" dirty="0"/>
              <a:t>Close </a:t>
            </a:r>
            <a:r>
              <a:rPr lang="en-US" sz="1200" dirty="0" smtClean="0"/>
              <a:t>outlook</a:t>
            </a:r>
          </a:p>
          <a:p>
            <a:pPr marL="0" indent="0">
              <a:buNone/>
            </a:pPr>
            <a:r>
              <a:rPr lang="en-US" sz="1200" b="1" dirty="0"/>
              <a:t/>
            </a:r>
            <a:br>
              <a:rPr lang="en-US" sz="1200" b="1" dirty="0"/>
            </a:br>
            <a:r>
              <a:rPr lang="en-US" sz="1200" dirty="0"/>
              <a:t>A. 1 test for statement coverage, 1 for branch coverage</a:t>
            </a:r>
            <a:r>
              <a:rPr lang="en-US" sz="1200" b="1" dirty="0"/>
              <a:t/>
            </a:r>
            <a:br>
              <a:rPr lang="en-US" sz="1200" b="1" dirty="0"/>
            </a:br>
            <a:r>
              <a:rPr lang="en-US" sz="1200" b="1" dirty="0"/>
              <a:t>B. 1 test for statement coverage, 2 for branch coverage</a:t>
            </a:r>
            <a:br>
              <a:rPr lang="en-US" sz="1200" b="1" dirty="0"/>
            </a:br>
            <a:r>
              <a:rPr lang="en-US" sz="1200" dirty="0"/>
              <a:t>C. 1 test for statement coverage. 3 for branch coverage</a:t>
            </a:r>
            <a:r>
              <a:rPr lang="en-US" sz="1200" b="1" dirty="0"/>
              <a:t/>
            </a:r>
            <a:br>
              <a:rPr lang="en-US" sz="1200" b="1" dirty="0"/>
            </a:br>
            <a:r>
              <a:rPr lang="en-US" sz="1200" dirty="0"/>
              <a:t>D. 2 tests for statement coverage, 2 for branch coverage</a:t>
            </a:r>
            <a:r>
              <a:rPr lang="en-US" sz="1200" b="1" dirty="0"/>
              <a:t/>
            </a:r>
            <a:br>
              <a:rPr lang="en-US" sz="1200" b="1" dirty="0"/>
            </a:br>
            <a:r>
              <a:rPr lang="en-US" sz="1200" dirty="0"/>
              <a:t>E. 2 tests for statement coverage, 3 for branch coverage</a:t>
            </a:r>
            <a:endParaRPr lang="en-US" sz="1200" dirty="0" smtClean="0">
              <a:latin typeface="Arial Narrow" pitchFamily="34" charset="0"/>
            </a:endParaRPr>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436491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561535" y="886285"/>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200" b="1" dirty="0" smtClean="0"/>
              <a:t>Q10 : </a:t>
            </a:r>
            <a:r>
              <a:rPr lang="en-US" sz="1200" dirty="0"/>
              <a:t>Consider the following statements:</a:t>
            </a:r>
          </a:p>
          <a:p>
            <a:pPr marL="0" indent="0">
              <a:buNone/>
            </a:pPr>
            <a:r>
              <a:rPr lang="en-US" sz="1200" dirty="0"/>
              <a:t>i.100% statement coverage guarantees 100% branch coverage.</a:t>
            </a:r>
          </a:p>
          <a:p>
            <a:pPr marL="0" indent="0">
              <a:buNone/>
            </a:pPr>
            <a:r>
              <a:rPr lang="en-US" sz="1200" dirty="0"/>
              <a:t>ii.100% branch coverage guarantees 100% statement coverage.</a:t>
            </a:r>
          </a:p>
          <a:p>
            <a:pPr marL="0" indent="0">
              <a:buNone/>
            </a:pPr>
            <a:r>
              <a:rPr lang="en-US" sz="1200" dirty="0"/>
              <a:t>iii.100% branch coverage guarantees 100% decision coverage.</a:t>
            </a:r>
          </a:p>
          <a:p>
            <a:pPr marL="0" indent="0">
              <a:buNone/>
            </a:pPr>
            <a:r>
              <a:rPr lang="en-US" sz="1200" dirty="0"/>
              <a:t>iv.100% decision coverage guarantees 100% branch coverage.</a:t>
            </a:r>
          </a:p>
          <a:p>
            <a:pPr marL="0" indent="0">
              <a:buNone/>
            </a:pPr>
            <a:r>
              <a:rPr lang="en-US" sz="1200" dirty="0"/>
              <a:t>v.100% statement coverage guarantees 100% decision coverage.</a:t>
            </a:r>
          </a:p>
          <a:p>
            <a:pPr marL="0" indent="0">
              <a:buNone/>
            </a:pPr>
            <a:endParaRPr lang="en-US" sz="1200" dirty="0" smtClean="0"/>
          </a:p>
          <a:p>
            <a:pPr marL="0" indent="0">
              <a:buNone/>
            </a:pPr>
            <a:r>
              <a:rPr lang="en-US" sz="1200" dirty="0" smtClean="0"/>
              <a:t>a)ii </a:t>
            </a:r>
            <a:r>
              <a:rPr lang="en-US" sz="1200" dirty="0"/>
              <a:t>is True; </a:t>
            </a:r>
            <a:r>
              <a:rPr lang="en-US" sz="1200" dirty="0" err="1"/>
              <a:t>i</a:t>
            </a:r>
            <a:r>
              <a:rPr lang="en-US" sz="1200" dirty="0"/>
              <a:t>, iii, iv &amp; v are False</a:t>
            </a:r>
          </a:p>
          <a:p>
            <a:pPr marL="0" indent="0">
              <a:buNone/>
            </a:pPr>
            <a:r>
              <a:rPr lang="en-US" sz="1200" dirty="0"/>
              <a:t>b)</a:t>
            </a:r>
            <a:r>
              <a:rPr lang="en-US" sz="1200" dirty="0" err="1"/>
              <a:t>i</a:t>
            </a:r>
            <a:r>
              <a:rPr lang="en-US" sz="1200" dirty="0"/>
              <a:t> &amp; v are True; ii, iii &amp; iv are False</a:t>
            </a:r>
          </a:p>
          <a:p>
            <a:pPr marL="0" indent="0">
              <a:buNone/>
            </a:pPr>
            <a:r>
              <a:rPr lang="en-US" sz="1200" dirty="0"/>
              <a:t>c)ii &amp; iii are True; </a:t>
            </a:r>
            <a:r>
              <a:rPr lang="en-US" sz="1200" dirty="0" err="1"/>
              <a:t>i</a:t>
            </a:r>
            <a:r>
              <a:rPr lang="en-US" sz="1200" dirty="0"/>
              <a:t>, iv &amp; v are False</a:t>
            </a:r>
          </a:p>
          <a:p>
            <a:pPr marL="0" indent="0">
              <a:buNone/>
            </a:pPr>
            <a:r>
              <a:rPr lang="en-US" sz="1200" dirty="0"/>
              <a:t>d)ii, iii &amp; iv are True; </a:t>
            </a:r>
            <a:r>
              <a:rPr lang="en-US" sz="1200" dirty="0" err="1"/>
              <a:t>i</a:t>
            </a:r>
            <a:r>
              <a:rPr lang="en-US" sz="1200" dirty="0"/>
              <a:t> &amp; v are </a:t>
            </a:r>
            <a:r>
              <a:rPr lang="en-US" sz="1200" dirty="0" smtClean="0"/>
              <a:t>False</a:t>
            </a:r>
          </a:p>
          <a:p>
            <a:endParaRPr lang="en-US" sz="1200" dirty="0"/>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203845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538089" y="851116"/>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200" b="1" dirty="0" smtClean="0"/>
              <a:t>Q11: </a:t>
            </a:r>
            <a:r>
              <a:rPr lang="en-US" sz="1200" dirty="0" smtClean="0"/>
              <a:t>If </a:t>
            </a:r>
            <a:r>
              <a:rPr lang="en-US" sz="1200" dirty="0"/>
              <a:t>the pseudocode below were a programming language ,how many tests are</a:t>
            </a:r>
          </a:p>
          <a:p>
            <a:pPr marL="0" indent="0">
              <a:buNone/>
            </a:pPr>
            <a:r>
              <a:rPr lang="en-US" sz="1200" dirty="0" smtClean="0"/>
              <a:t>        required </a:t>
            </a:r>
            <a:r>
              <a:rPr lang="en-US" sz="1200" dirty="0"/>
              <a:t>to achieve 100% statement coverage?</a:t>
            </a:r>
          </a:p>
          <a:p>
            <a:pPr marL="0" indent="0">
              <a:buNone/>
            </a:pPr>
            <a:r>
              <a:rPr lang="en-US" sz="1200" dirty="0" smtClean="0"/>
              <a:t>	 </a:t>
            </a:r>
            <a:r>
              <a:rPr lang="en-US" sz="1200" dirty="0"/>
              <a:t>If x=3 then</a:t>
            </a:r>
          </a:p>
          <a:p>
            <a:pPr marL="0" indent="0">
              <a:buNone/>
            </a:pPr>
            <a:r>
              <a:rPr lang="en-US" sz="1200" dirty="0" smtClean="0"/>
              <a:t>	Display_messageX</a:t>
            </a:r>
            <a:r>
              <a:rPr lang="en-US" sz="1200" dirty="0"/>
              <a:t>;</a:t>
            </a:r>
          </a:p>
          <a:p>
            <a:pPr marL="0" indent="0">
              <a:buNone/>
            </a:pPr>
            <a:r>
              <a:rPr lang="en-US" sz="1200" dirty="0" smtClean="0"/>
              <a:t>	If </a:t>
            </a:r>
            <a:r>
              <a:rPr lang="en-US" sz="1200" dirty="0"/>
              <a:t>y=2 then</a:t>
            </a:r>
          </a:p>
          <a:p>
            <a:pPr marL="0" indent="0">
              <a:buNone/>
            </a:pPr>
            <a:r>
              <a:rPr lang="en-US" sz="1200" dirty="0" smtClean="0"/>
              <a:t>	Display_messageY;</a:t>
            </a:r>
          </a:p>
          <a:p>
            <a:pPr marL="0" indent="0">
              <a:buNone/>
            </a:pPr>
            <a:r>
              <a:rPr lang="en-US" sz="1200" dirty="0"/>
              <a:t>	</a:t>
            </a:r>
            <a:r>
              <a:rPr lang="en-US" sz="1200" dirty="0" smtClean="0"/>
              <a:t> </a:t>
            </a:r>
            <a:r>
              <a:rPr lang="en-US" sz="1200" dirty="0"/>
              <a:t>Else</a:t>
            </a:r>
          </a:p>
          <a:p>
            <a:pPr marL="0" indent="0">
              <a:buNone/>
            </a:pPr>
            <a:r>
              <a:rPr lang="en-US" sz="1200" dirty="0" smtClean="0"/>
              <a:t>	Display_messageZ</a:t>
            </a:r>
            <a:r>
              <a:rPr lang="en-US" sz="1200" dirty="0"/>
              <a:t>;</a:t>
            </a:r>
          </a:p>
          <a:p>
            <a:pPr marL="0" indent="0">
              <a:buNone/>
            </a:pPr>
            <a:r>
              <a:rPr lang="en-US" sz="1200" dirty="0" smtClean="0"/>
              <a:t>	Else</a:t>
            </a:r>
            <a:endParaRPr lang="en-US" sz="1200" dirty="0"/>
          </a:p>
          <a:p>
            <a:pPr marL="0" indent="0">
              <a:buNone/>
            </a:pPr>
            <a:r>
              <a:rPr lang="en-US" sz="1200" dirty="0"/>
              <a:t>	</a:t>
            </a:r>
            <a:r>
              <a:rPr lang="en-US" sz="1200" dirty="0" smtClean="0"/>
              <a:t>Display_messageZ</a:t>
            </a:r>
            <a:r>
              <a:rPr lang="en-US" sz="1200" dirty="0"/>
              <a:t>;</a:t>
            </a:r>
          </a:p>
          <a:p>
            <a:pPr marL="0" indent="0">
              <a:buNone/>
            </a:pPr>
            <a:endParaRPr lang="en-US" sz="1200" dirty="0" smtClean="0"/>
          </a:p>
          <a:p>
            <a:pPr marL="0" indent="0">
              <a:buNone/>
            </a:pPr>
            <a:r>
              <a:rPr lang="en-US" sz="1200" dirty="0" smtClean="0"/>
              <a:t>a</a:t>
            </a:r>
            <a:r>
              <a:rPr lang="en-US" sz="1200" dirty="0"/>
              <a:t>. 1</a:t>
            </a:r>
          </a:p>
          <a:p>
            <a:pPr marL="0" indent="0">
              <a:buNone/>
            </a:pPr>
            <a:r>
              <a:rPr lang="en-US" sz="1200" dirty="0"/>
              <a:t>b. 2</a:t>
            </a:r>
          </a:p>
          <a:p>
            <a:pPr marL="0" indent="0">
              <a:buNone/>
            </a:pPr>
            <a:r>
              <a:rPr lang="en-US" sz="1200" dirty="0"/>
              <a:t>c. 3</a:t>
            </a:r>
          </a:p>
          <a:p>
            <a:pPr marL="0" indent="0">
              <a:buNone/>
            </a:pPr>
            <a:r>
              <a:rPr lang="en-US" sz="1200" dirty="0"/>
              <a:t>d. </a:t>
            </a:r>
            <a:r>
              <a:rPr lang="en-US" sz="1200" dirty="0" smtClean="0"/>
              <a:t>4</a:t>
            </a:r>
          </a:p>
          <a:p>
            <a:endParaRPr lang="en-US" sz="1200" dirty="0"/>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448874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385689" y="862839"/>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200" b="1" dirty="0" smtClean="0"/>
              <a:t>Q12: </a:t>
            </a:r>
            <a:r>
              <a:rPr lang="en-US" sz="1200" dirty="0" smtClean="0"/>
              <a:t>One </a:t>
            </a:r>
            <a:r>
              <a:rPr lang="en-US" sz="1200" dirty="0"/>
              <a:t>of the fields on a form contains a text box which accepts alphabets in </a:t>
            </a:r>
            <a:r>
              <a:rPr lang="en-US" sz="1200" dirty="0" smtClean="0"/>
              <a:t>lower or </a:t>
            </a:r>
            <a:r>
              <a:rPr lang="en-US" sz="1200" dirty="0"/>
              <a:t>upper case. </a:t>
            </a:r>
            <a:r>
              <a:rPr lang="en-US" sz="1200" dirty="0" err="1"/>
              <a:t>Indentify</a:t>
            </a:r>
            <a:r>
              <a:rPr lang="en-US" sz="1200" dirty="0"/>
              <a:t> the invalid </a:t>
            </a:r>
            <a:r>
              <a:rPr lang="en-US" sz="1200" dirty="0" err="1"/>
              <a:t>Equivalance</a:t>
            </a:r>
            <a:r>
              <a:rPr lang="en-US" sz="1200" dirty="0"/>
              <a:t> class value.</a:t>
            </a:r>
          </a:p>
          <a:p>
            <a:pPr marL="0" indent="0">
              <a:buNone/>
            </a:pPr>
            <a:r>
              <a:rPr lang="en-US" sz="1200" dirty="0"/>
              <a:t>a. CLASS</a:t>
            </a:r>
          </a:p>
          <a:p>
            <a:pPr marL="0" indent="0">
              <a:buNone/>
            </a:pPr>
            <a:r>
              <a:rPr lang="en-US" sz="1200" dirty="0"/>
              <a:t>b. </a:t>
            </a:r>
            <a:r>
              <a:rPr lang="en-US" sz="1200" dirty="0" err="1"/>
              <a:t>cLASS</a:t>
            </a:r>
            <a:endParaRPr lang="en-US" sz="1200" dirty="0"/>
          </a:p>
          <a:p>
            <a:pPr marL="0" indent="0">
              <a:buNone/>
            </a:pPr>
            <a:r>
              <a:rPr lang="en-US" sz="1200" dirty="0"/>
              <a:t>c. </a:t>
            </a:r>
            <a:r>
              <a:rPr lang="en-US" sz="1200" dirty="0" err="1"/>
              <a:t>CLass</a:t>
            </a:r>
            <a:endParaRPr lang="en-US" sz="1200" dirty="0"/>
          </a:p>
          <a:p>
            <a:pPr marL="0" indent="0">
              <a:buNone/>
            </a:pPr>
            <a:r>
              <a:rPr lang="en-US" sz="1200" dirty="0"/>
              <a:t>d. </a:t>
            </a:r>
            <a:r>
              <a:rPr lang="en-US" sz="1200" dirty="0" smtClean="0"/>
              <a:t>CLa01ss</a:t>
            </a:r>
          </a:p>
          <a:p>
            <a:endParaRPr lang="en-US" sz="1200" dirty="0"/>
          </a:p>
          <a:p>
            <a:pPr marL="0" indent="0">
              <a:buNone/>
            </a:pPr>
            <a:endParaRPr lang="en-US" sz="1200" dirty="0" smtClean="0"/>
          </a:p>
          <a:p>
            <a:pPr marL="0" indent="0">
              <a:buNone/>
            </a:pPr>
            <a:r>
              <a:rPr lang="en-US" sz="1200" b="1" dirty="0" smtClean="0"/>
              <a:t>Q13: </a:t>
            </a:r>
            <a:r>
              <a:rPr lang="en-US" sz="1200" dirty="0" smtClean="0"/>
              <a:t>What </a:t>
            </a:r>
            <a:r>
              <a:rPr lang="en-US" sz="1200" dirty="0"/>
              <a:t>is the smallest number of test cases required to</a:t>
            </a:r>
          </a:p>
          <a:p>
            <a:pPr marL="0" indent="0">
              <a:buNone/>
            </a:pPr>
            <a:r>
              <a:rPr lang="en-US" sz="1200" dirty="0"/>
              <a:t>Provide 100% branch coverage?</a:t>
            </a:r>
          </a:p>
          <a:p>
            <a:pPr marL="0" indent="0">
              <a:buNone/>
            </a:pPr>
            <a:r>
              <a:rPr lang="en-US" sz="1200" dirty="0"/>
              <a:t>If(x&gt;y) x=x+1; else y=y+1;</a:t>
            </a:r>
          </a:p>
          <a:p>
            <a:pPr marL="0" indent="0">
              <a:buNone/>
            </a:pPr>
            <a:r>
              <a:rPr lang="en-US" sz="1200" dirty="0"/>
              <a:t>while(x&gt;y)</a:t>
            </a:r>
          </a:p>
          <a:p>
            <a:pPr marL="0" indent="0">
              <a:buNone/>
            </a:pPr>
            <a:r>
              <a:rPr lang="en-US" sz="1200" dirty="0"/>
              <a:t>{</a:t>
            </a:r>
          </a:p>
          <a:p>
            <a:pPr marL="0" indent="0">
              <a:buNone/>
            </a:pPr>
            <a:r>
              <a:rPr lang="en-US" sz="1200" dirty="0"/>
              <a:t>y=x*y; x=x+1;</a:t>
            </a:r>
          </a:p>
          <a:p>
            <a:pPr marL="0" indent="0">
              <a:buNone/>
            </a:pPr>
            <a:r>
              <a:rPr lang="en-US" sz="1200" dirty="0"/>
              <a:t>}</a:t>
            </a:r>
          </a:p>
          <a:p>
            <a:pPr marL="0" indent="0">
              <a:buNone/>
            </a:pPr>
            <a:r>
              <a:rPr lang="en-US" sz="1200" dirty="0"/>
              <a:t>A. 1</a:t>
            </a:r>
          </a:p>
          <a:p>
            <a:pPr marL="0" indent="0">
              <a:buNone/>
            </a:pPr>
            <a:r>
              <a:rPr lang="en-US" sz="1200" dirty="0"/>
              <a:t>B. 2</a:t>
            </a:r>
          </a:p>
          <a:p>
            <a:pPr marL="0" indent="0">
              <a:buNone/>
            </a:pPr>
            <a:r>
              <a:rPr lang="en-US" sz="1200" dirty="0"/>
              <a:t>C. 3</a:t>
            </a:r>
          </a:p>
          <a:p>
            <a:pPr marL="0" indent="0">
              <a:buNone/>
            </a:pPr>
            <a:r>
              <a:rPr lang="en-US" sz="1200" dirty="0"/>
              <a:t>D. </a:t>
            </a:r>
            <a:r>
              <a:rPr lang="en-US" sz="1200" dirty="0" smtClean="0"/>
              <a:t>4</a:t>
            </a:r>
          </a:p>
          <a:p>
            <a:pPr marL="0" indent="0">
              <a:buNone/>
            </a:pPr>
            <a:endParaRPr lang="en-US" sz="1200" dirty="0"/>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242461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Grp="1" noChangeArrowheads="1"/>
          </p:cNvSpPr>
          <p:nvPr>
            <p:ph type="title" idx="4294967295"/>
          </p:nvPr>
        </p:nvSpPr>
        <p:spPr>
          <a:xfrm>
            <a:off x="0" y="261938"/>
            <a:ext cx="8229600" cy="542925"/>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t>
            </a:r>
            <a:r>
              <a:rPr lang="en-US" sz="2400" b="1" dirty="0" smtClean="0">
                <a:solidFill>
                  <a:schemeClr val="tx1"/>
                </a:solidFill>
                <a:latin typeface="Franklin Gothic Medium Cond" pitchFamily="34" charset="0"/>
              </a:rPr>
              <a:t>CONTENTS</a:t>
            </a:r>
          </a:p>
        </p:txBody>
      </p:sp>
      <p:cxnSp>
        <p:nvCxnSpPr>
          <p:cNvPr id="7" name="Straight Connector 7"/>
          <p:cNvCxnSpPr>
            <a:cxnSpLocks noChangeShapeType="1"/>
          </p:cNvCxnSpPr>
          <p:nvPr/>
        </p:nvCxnSpPr>
        <p:spPr bwMode="auto">
          <a:xfrm>
            <a:off x="2987675" y="6435725"/>
            <a:ext cx="569595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9"/>
          <p:cNvCxnSpPr>
            <a:cxnSpLocks noChangeShapeType="1"/>
          </p:cNvCxnSpPr>
          <p:nvPr/>
        </p:nvCxnSpPr>
        <p:spPr bwMode="auto">
          <a:xfrm>
            <a:off x="431800" y="762000"/>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9" name="Picture 9" descr="content-writing-importa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28670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228600" y="1295400"/>
            <a:ext cx="84582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Approaches to Testing</a:t>
            </a:r>
            <a:endParaRPr lang="en-US" sz="1600" dirty="0" smtClean="0"/>
          </a:p>
          <a:p>
            <a:pPr algn="l">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Fundamentals of Test Analysis and Design</a:t>
            </a:r>
          </a:p>
          <a:p>
            <a:pPr algn="l">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Test Design techniques and Test Types</a:t>
            </a:r>
          </a:p>
          <a:p>
            <a:pPr algn="l">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Test Coverage</a:t>
            </a:r>
          </a:p>
          <a:p>
            <a:pPr algn="l">
              <a:lnSpc>
                <a:spcPts val="1600"/>
              </a:lnSpc>
              <a:spcBef>
                <a:spcPts val="800"/>
              </a:spcBef>
              <a:buClr>
                <a:srgbClr val="3399FF"/>
              </a:buClr>
              <a:buSzPct val="65000"/>
              <a:buFont typeface="Wingdings" pitchFamily="2" charset="2"/>
              <a:buChar char="q"/>
              <a:defRPr/>
            </a:pPr>
            <a:r>
              <a:rPr lang="en-US" sz="1600" dirty="0" smtClean="0">
                <a:latin typeface="Arial Narrow" pitchFamily="34" charset="0"/>
              </a:rPr>
              <a:t>Scenario Analysis</a:t>
            </a:r>
          </a:p>
          <a:p>
            <a:pPr marL="0" indent="0">
              <a:lnSpc>
                <a:spcPts val="1600"/>
              </a:lnSpc>
              <a:spcBef>
                <a:spcPts val="800"/>
              </a:spcBef>
              <a:buClr>
                <a:srgbClr val="3399FF"/>
              </a:buClr>
              <a:buSzPct val="65000"/>
              <a:defRPr/>
            </a:pPr>
            <a:endParaRPr lang="en-US" sz="1800" dirty="0" smtClean="0">
              <a:latin typeface="High Tower Text" pitchFamily="18" charset="0"/>
            </a:endParaRPr>
          </a:p>
        </p:txBody>
      </p:sp>
    </p:spTree>
    <p:custDataLst>
      <p:tags r:id="rId1"/>
    </p:custDataLst>
    <p:extLst>
      <p:ext uri="{BB962C8B-B14F-4D97-AF65-F5344CB8AC3E}">
        <p14:creationId xmlns:p14="http://schemas.microsoft.com/office/powerpoint/2010/main" val="1870075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491197" y="874562"/>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200" b="1" dirty="0" smtClean="0"/>
              <a:t>Q14: </a:t>
            </a:r>
            <a:r>
              <a:rPr lang="en-US" sz="1200" b="1" dirty="0" err="1" smtClean="0"/>
              <a:t>Analyse</a:t>
            </a:r>
            <a:r>
              <a:rPr lang="en-US" sz="1200" b="1" dirty="0" smtClean="0"/>
              <a:t> </a:t>
            </a:r>
            <a:r>
              <a:rPr lang="en-US" sz="1200" b="1" dirty="0"/>
              <a:t>the following highly simplified procedure:</a:t>
            </a:r>
          </a:p>
          <a:p>
            <a:pPr marL="0" indent="0">
              <a:buNone/>
            </a:pPr>
            <a:r>
              <a:rPr lang="en-US" sz="1200" dirty="0"/>
              <a:t>Ask: “What type of ticket do you require, single or return?”</a:t>
            </a:r>
          </a:p>
          <a:p>
            <a:pPr marL="0" indent="0">
              <a:buNone/>
            </a:pPr>
            <a:r>
              <a:rPr lang="en-US" sz="1200" dirty="0"/>
              <a:t>IF the customer wants ‘return’</a:t>
            </a:r>
          </a:p>
          <a:p>
            <a:pPr marL="0" indent="0">
              <a:buNone/>
            </a:pPr>
            <a:r>
              <a:rPr lang="en-US" sz="1200" dirty="0"/>
              <a:t>Ask: “What rate, Standard or Cheap-day?”</a:t>
            </a:r>
          </a:p>
          <a:p>
            <a:pPr marL="0" indent="0">
              <a:buNone/>
            </a:pPr>
            <a:r>
              <a:rPr lang="en-US" sz="1200" dirty="0"/>
              <a:t>IF the customer replies ‘Cheap-day’</a:t>
            </a:r>
          </a:p>
          <a:p>
            <a:pPr marL="0" indent="0">
              <a:buNone/>
            </a:pPr>
            <a:r>
              <a:rPr lang="en-US" sz="1200" dirty="0"/>
              <a:t>Say: “That will be £11:20”</a:t>
            </a:r>
          </a:p>
          <a:p>
            <a:pPr marL="0" indent="0">
              <a:buNone/>
            </a:pPr>
            <a:r>
              <a:rPr lang="en-US" sz="1200" dirty="0"/>
              <a:t>ELSE</a:t>
            </a:r>
          </a:p>
          <a:p>
            <a:pPr marL="0" indent="0">
              <a:buNone/>
            </a:pPr>
            <a:r>
              <a:rPr lang="en-US" sz="1200" dirty="0"/>
              <a:t>Say: “That will be £19:50”</a:t>
            </a:r>
          </a:p>
          <a:p>
            <a:pPr marL="0" indent="0">
              <a:buNone/>
            </a:pPr>
            <a:r>
              <a:rPr lang="en-US" sz="1200" dirty="0"/>
              <a:t>ENDIF</a:t>
            </a:r>
          </a:p>
          <a:p>
            <a:pPr marL="0" indent="0">
              <a:buNone/>
            </a:pPr>
            <a:r>
              <a:rPr lang="en-US" sz="1200" dirty="0"/>
              <a:t>ELSE</a:t>
            </a:r>
          </a:p>
          <a:p>
            <a:pPr marL="0" indent="0">
              <a:buNone/>
            </a:pPr>
            <a:r>
              <a:rPr lang="en-US" sz="1200" dirty="0"/>
              <a:t>Say: “That will be £9:75”</a:t>
            </a:r>
          </a:p>
          <a:p>
            <a:pPr marL="0" indent="0">
              <a:buNone/>
            </a:pPr>
            <a:r>
              <a:rPr lang="en-US" sz="1200" dirty="0"/>
              <a:t>ENDIF</a:t>
            </a:r>
          </a:p>
          <a:p>
            <a:pPr marL="0" indent="0">
              <a:buNone/>
            </a:pPr>
            <a:r>
              <a:rPr lang="en-US" sz="1200" b="1" dirty="0"/>
              <a:t>Now decide the minimum number of tests that are needed to ensure that all</a:t>
            </a:r>
          </a:p>
          <a:p>
            <a:pPr marL="0" indent="0">
              <a:buNone/>
            </a:pPr>
            <a:r>
              <a:rPr lang="en-US" sz="1200" b="1" dirty="0"/>
              <a:t>the questions have been asked, all combinations have occurred and all</a:t>
            </a:r>
          </a:p>
          <a:p>
            <a:pPr marL="0" indent="0">
              <a:buNone/>
            </a:pPr>
            <a:r>
              <a:rPr lang="en-US" sz="1200" b="1" dirty="0"/>
              <a:t>replies given.</a:t>
            </a:r>
          </a:p>
          <a:p>
            <a:pPr marL="0" indent="0">
              <a:buNone/>
            </a:pPr>
            <a:endParaRPr lang="en-US" sz="1200" dirty="0" smtClean="0"/>
          </a:p>
          <a:p>
            <a:pPr marL="0" indent="0">
              <a:buNone/>
            </a:pPr>
            <a:r>
              <a:rPr lang="en-US" sz="1200" dirty="0" smtClean="0"/>
              <a:t>a</a:t>
            </a:r>
            <a:r>
              <a:rPr lang="en-US" sz="1200" dirty="0"/>
              <a:t>) 3</a:t>
            </a:r>
          </a:p>
          <a:p>
            <a:pPr marL="0" indent="0">
              <a:buNone/>
            </a:pPr>
            <a:r>
              <a:rPr lang="en-US" sz="1200" dirty="0"/>
              <a:t>b) 4</a:t>
            </a:r>
          </a:p>
          <a:p>
            <a:pPr marL="0" indent="0">
              <a:buNone/>
            </a:pPr>
            <a:r>
              <a:rPr lang="en-US" sz="1200" dirty="0"/>
              <a:t>c) 5</a:t>
            </a:r>
          </a:p>
          <a:p>
            <a:pPr marL="0" indent="0">
              <a:buNone/>
            </a:pPr>
            <a:r>
              <a:rPr lang="en-US" sz="1200" dirty="0"/>
              <a:t>d) </a:t>
            </a:r>
            <a:r>
              <a:rPr lang="en-US" sz="1200" dirty="0" smtClean="0"/>
              <a:t>6</a:t>
            </a:r>
          </a:p>
          <a:p>
            <a:pPr marL="0" indent="0">
              <a:buNone/>
            </a:pPr>
            <a:endParaRPr lang="en-US" sz="1200" dirty="0"/>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473497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198120" y="841727"/>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endParaRPr lang="en-US" sz="1200" dirty="0"/>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04" y="893045"/>
            <a:ext cx="5403783" cy="4462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08035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444304" y="851116"/>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200" dirty="0" smtClean="0"/>
              <a:t>Q16: Consider the state transition diagram of a switch.</a:t>
            </a:r>
          </a:p>
          <a:p>
            <a:pPr marL="0" indent="0">
              <a:buNone/>
            </a:pPr>
            <a:endParaRPr lang="en-US" sz="1200" dirty="0" smtClean="0"/>
          </a:p>
          <a:p>
            <a:pPr marL="0" indent="0">
              <a:buNone/>
            </a:pPr>
            <a:r>
              <a:rPr lang="en-US" sz="1200" dirty="0" smtClean="0"/>
              <a:t>Which of the following represents an invalid state transition?</a:t>
            </a:r>
          </a:p>
          <a:p>
            <a:pPr marL="0" indent="0">
              <a:buNone/>
            </a:pPr>
            <a:r>
              <a:rPr lang="en-US" sz="1200" dirty="0" smtClean="0"/>
              <a:t>a) OFF to ON</a:t>
            </a:r>
          </a:p>
          <a:p>
            <a:pPr marL="0" indent="0">
              <a:buNone/>
            </a:pPr>
            <a:r>
              <a:rPr lang="en-US" sz="1200" dirty="0" smtClean="0"/>
              <a:t>b) ON to OFF</a:t>
            </a:r>
          </a:p>
          <a:p>
            <a:pPr marL="0" indent="0">
              <a:buNone/>
            </a:pPr>
            <a:r>
              <a:rPr lang="en-US" sz="1200" dirty="0" smtClean="0"/>
              <a:t>c) FAULT to ON</a:t>
            </a:r>
            <a:endParaRPr lang="en-US" sz="1200" dirty="0"/>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 y="3012221"/>
            <a:ext cx="2057400" cy="1521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809500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76200"/>
            <a:ext cx="7010400" cy="838200"/>
          </a:xfrm>
        </p:spPr>
        <p:txBody>
          <a:bodyPr/>
          <a:lstStyle/>
          <a:p>
            <a:pPr eaLnBrk="1" hangingPunct="1">
              <a:defRPr/>
            </a:pPr>
            <a:r>
              <a:rPr lang="en-US" sz="2400" b="1" dirty="0" smtClean="0">
                <a:solidFill>
                  <a:schemeClr val="tx1">
                    <a:lumMod val="50000"/>
                  </a:schemeClr>
                </a:solidFill>
                <a:latin typeface="Franklin Gothic Medium Cond" pitchFamily="34" charset="0"/>
              </a:rPr>
              <a:t/>
            </a:r>
            <a:br>
              <a:rPr lang="en-US" sz="2400" b="1" dirty="0" smtClean="0">
                <a:solidFill>
                  <a:schemeClr val="tx1">
                    <a:lumMod val="50000"/>
                  </a:schemeClr>
                </a:solidFill>
                <a:latin typeface="Franklin Gothic Medium Cond" pitchFamily="34" charset="0"/>
              </a:rPr>
            </a:br>
            <a:r>
              <a:rPr lang="en-US" sz="2400" b="1" dirty="0" smtClean="0">
                <a:solidFill>
                  <a:schemeClr val="tx1">
                    <a:lumMod val="50000"/>
                  </a:schemeClr>
                </a:solidFill>
                <a:latin typeface="Franklin Gothic Medium Cond" pitchFamily="34" charset="0"/>
              </a:rPr>
              <a:t>Examples</a:t>
            </a:r>
          </a:p>
        </p:txBody>
      </p:sp>
      <p:sp>
        <p:nvSpPr>
          <p:cNvPr id="8" name="Rectangle 3"/>
          <p:cNvSpPr txBox="1">
            <a:spLocks noChangeArrowheads="1"/>
          </p:cNvSpPr>
          <p:nvPr/>
        </p:nvSpPr>
        <p:spPr bwMode="gray">
          <a:xfrm>
            <a:off x="491197" y="851116"/>
            <a:ext cx="85344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a:lstStyle>
          <a:p>
            <a:pPr marL="0" indent="0">
              <a:buNone/>
            </a:pPr>
            <a:r>
              <a:rPr lang="en-US" sz="1200" b="1" dirty="0" smtClean="0"/>
              <a:t>Q17: Structural </a:t>
            </a:r>
            <a:r>
              <a:rPr lang="en-US" sz="1200" b="1" dirty="0"/>
              <a:t>Testing</a:t>
            </a:r>
          </a:p>
          <a:p>
            <a:pPr marL="0" indent="0">
              <a:buNone/>
            </a:pPr>
            <a:r>
              <a:rPr lang="en-US" sz="1200" dirty="0"/>
              <a:t>a.same as black box testing</a:t>
            </a:r>
          </a:p>
          <a:p>
            <a:pPr marL="0" indent="0">
              <a:buNone/>
            </a:pPr>
            <a:r>
              <a:rPr lang="en-US" sz="1200" dirty="0"/>
              <a:t>b.same as white box testing</a:t>
            </a:r>
          </a:p>
          <a:p>
            <a:pPr marL="0" indent="0">
              <a:buNone/>
            </a:pPr>
            <a:r>
              <a:rPr lang="en-US" sz="1200" dirty="0" smtClean="0"/>
              <a:t>c.same </a:t>
            </a:r>
            <a:r>
              <a:rPr lang="en-US" sz="1200" dirty="0"/>
              <a:t>as functional testing</a:t>
            </a:r>
          </a:p>
          <a:p>
            <a:pPr marL="0" indent="0">
              <a:buNone/>
            </a:pPr>
            <a:r>
              <a:rPr lang="en-US" sz="1200" dirty="0"/>
              <a:t>d.none of the above</a:t>
            </a:r>
            <a:r>
              <a:rPr lang="en-US" sz="1200" dirty="0" smtClean="0"/>
              <a:t>.</a:t>
            </a:r>
          </a:p>
          <a:p>
            <a:pPr marL="0" indent="0">
              <a:buNone/>
            </a:pPr>
            <a:endParaRPr lang="en-US" sz="1200" dirty="0"/>
          </a:p>
          <a:p>
            <a:pPr marL="0" indent="0">
              <a:buNone/>
            </a:pPr>
            <a:r>
              <a:rPr lang="en-US" sz="1200" b="1" dirty="0" smtClean="0"/>
              <a:t>Q18: </a:t>
            </a:r>
            <a:r>
              <a:rPr lang="en-US" sz="1200" b="1" dirty="0"/>
              <a:t>An input field takes the year of birth between 1900 and 2004</a:t>
            </a:r>
          </a:p>
          <a:p>
            <a:pPr marL="0" indent="0">
              <a:buNone/>
            </a:pPr>
            <a:r>
              <a:rPr lang="en-US" sz="1200" dirty="0" smtClean="0"/>
              <a:t>The </a:t>
            </a:r>
            <a:r>
              <a:rPr lang="en-US" sz="1200" dirty="0"/>
              <a:t>boundary values for testing this field are</a:t>
            </a:r>
          </a:p>
          <a:p>
            <a:pPr marL="0" indent="0">
              <a:buNone/>
            </a:pPr>
            <a:r>
              <a:rPr lang="en-US" sz="1200" dirty="0"/>
              <a:t>a. 0,1900,2004,2005</a:t>
            </a:r>
          </a:p>
          <a:p>
            <a:pPr marL="0" indent="0">
              <a:buNone/>
            </a:pPr>
            <a:r>
              <a:rPr lang="en-US" sz="1200" dirty="0"/>
              <a:t>b. 1900, 2004</a:t>
            </a:r>
          </a:p>
          <a:p>
            <a:pPr marL="0" indent="0">
              <a:buNone/>
            </a:pPr>
            <a:r>
              <a:rPr lang="en-US" sz="1200" dirty="0"/>
              <a:t>c. 1899,1900,2004,2005</a:t>
            </a:r>
          </a:p>
          <a:p>
            <a:pPr marL="0" indent="0">
              <a:buNone/>
            </a:pPr>
            <a:r>
              <a:rPr lang="en-US" sz="1200" dirty="0"/>
              <a:t>d. 1899, 1900, </a:t>
            </a:r>
            <a:r>
              <a:rPr lang="en-US" sz="1200" dirty="0" smtClean="0"/>
              <a:t>1901,2003,2004,2005</a:t>
            </a:r>
          </a:p>
          <a:p>
            <a:pPr marL="0" indent="0">
              <a:buNone/>
            </a:pPr>
            <a:endParaRPr lang="en-US" sz="1200" dirty="0"/>
          </a:p>
          <a:p>
            <a:pPr marL="0" indent="0">
              <a:buNone/>
            </a:pPr>
            <a:r>
              <a:rPr lang="en-US" sz="1200" b="1" dirty="0" smtClean="0"/>
              <a:t>Q19: What </a:t>
            </a:r>
            <a:r>
              <a:rPr lang="en-US" sz="1200" b="1" dirty="0"/>
              <a:t>can static analysis NOT find?</a:t>
            </a:r>
          </a:p>
          <a:p>
            <a:pPr marL="0" indent="0">
              <a:buNone/>
            </a:pPr>
            <a:r>
              <a:rPr lang="en-US" sz="1200" dirty="0"/>
              <a:t>a) the use of a variable before it has been defined</a:t>
            </a:r>
          </a:p>
          <a:p>
            <a:pPr marL="0" indent="0">
              <a:buNone/>
            </a:pPr>
            <a:r>
              <a:rPr lang="en-US" sz="1200" dirty="0"/>
              <a:t>b) unreachable (“dead”) code</a:t>
            </a:r>
          </a:p>
          <a:p>
            <a:pPr marL="0" indent="0">
              <a:buNone/>
            </a:pPr>
            <a:r>
              <a:rPr lang="en-US" sz="1200" dirty="0"/>
              <a:t>c) memory leaks</a:t>
            </a:r>
          </a:p>
          <a:p>
            <a:pPr marL="0" indent="0">
              <a:buNone/>
            </a:pPr>
            <a:r>
              <a:rPr lang="en-US" sz="1200" dirty="0"/>
              <a:t>d) array bound violations</a:t>
            </a:r>
            <a:endParaRPr lang="en-US" sz="1200" dirty="0" smtClean="0"/>
          </a:p>
          <a:p>
            <a:pPr marL="0" indent="0">
              <a:buNone/>
            </a:pPr>
            <a:endParaRPr lang="en-US" sz="1200" dirty="0" smtClean="0"/>
          </a:p>
          <a:p>
            <a:pPr marL="0" indent="0">
              <a:buNone/>
            </a:pPr>
            <a:endParaRPr lang="en-US" sz="1200" dirty="0"/>
          </a:p>
        </p:txBody>
      </p:sp>
      <p:cxnSp>
        <p:nvCxnSpPr>
          <p:cNvPr id="16" name="Straight Connector 9"/>
          <p:cNvCxnSpPr>
            <a:cxnSpLocks noChangeShapeType="1"/>
          </p:cNvCxnSpPr>
          <p:nvPr/>
        </p:nvCxnSpPr>
        <p:spPr bwMode="auto">
          <a:xfrm>
            <a:off x="198120" y="721895"/>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1540610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228600" y="1176337"/>
            <a:ext cx="84582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285750" indent="-285750" algn="l">
              <a:lnSpc>
                <a:spcPts val="1600"/>
              </a:lnSpc>
              <a:spcBef>
                <a:spcPts val="800"/>
              </a:spcBef>
              <a:buClr>
                <a:srgbClr val="3399FF"/>
              </a:buClr>
              <a:buSzPct val="65000"/>
              <a:buFont typeface="Wingdings" pitchFamily="2" charset="2"/>
              <a:buChar char="q"/>
              <a:defRPr/>
            </a:pPr>
            <a:r>
              <a:rPr lang="en-US" sz="1400" b="1" dirty="0" smtClean="0">
                <a:cs typeface="Arial" pitchFamily="34" charset="0"/>
              </a:rPr>
              <a:t>Experience Based Techniques</a:t>
            </a:r>
            <a:endParaRPr lang="en-US" sz="1400" dirty="0" smtClean="0">
              <a:cs typeface="Arial" pitchFamily="34" charset="0"/>
            </a:endParaRPr>
          </a:p>
          <a:p>
            <a:pPr marL="685800" lvl="1" algn="l">
              <a:lnSpc>
                <a:spcPts val="1600"/>
              </a:lnSpc>
              <a:spcBef>
                <a:spcPts val="800"/>
              </a:spcBef>
              <a:buClr>
                <a:srgbClr val="3399FF"/>
              </a:buClr>
              <a:buSzPct val="65000"/>
              <a:buFont typeface="Wingdings" pitchFamily="2" charset="2"/>
              <a:buChar char="q"/>
              <a:defRPr/>
            </a:pPr>
            <a:r>
              <a:rPr lang="en-US" sz="1200" dirty="0" smtClean="0">
                <a:cs typeface="Arial" pitchFamily="34" charset="0"/>
              </a:rPr>
              <a:t>Error Guessing</a:t>
            </a:r>
          </a:p>
          <a:p>
            <a:pPr marL="685800" lvl="1" algn="l">
              <a:lnSpc>
                <a:spcPts val="1600"/>
              </a:lnSpc>
              <a:spcBef>
                <a:spcPts val="800"/>
              </a:spcBef>
              <a:buClr>
                <a:srgbClr val="3399FF"/>
              </a:buClr>
              <a:buSzPct val="65000"/>
              <a:buFont typeface="Wingdings" pitchFamily="2" charset="2"/>
              <a:buChar char="q"/>
              <a:defRPr/>
            </a:pPr>
            <a:r>
              <a:rPr lang="en-US" sz="1200" dirty="0" smtClean="0">
                <a:cs typeface="Arial" pitchFamily="34" charset="0"/>
              </a:rPr>
              <a:t>Exploratory Testing</a:t>
            </a:r>
            <a:endParaRPr lang="en-US" sz="1200" dirty="0">
              <a:cs typeface="Arial" pitchFamily="34" charset="0"/>
            </a:endParaRPr>
          </a:p>
          <a:p>
            <a:pPr algn="l" fontAlgn="t">
              <a:defRPr/>
            </a:pPr>
            <a:endParaRPr lang="en-US" dirty="0" smtClean="0"/>
          </a:p>
          <a:p>
            <a:pPr algn="l" fontAlgn="t">
              <a:buFont typeface="Wingdings" pitchFamily="2" charset="2"/>
              <a:buChar char="q"/>
              <a:defRPr/>
            </a:pPr>
            <a:r>
              <a:rPr lang="en-US" sz="1200" dirty="0" smtClean="0"/>
              <a:t>Experience-based </a:t>
            </a:r>
            <a:r>
              <a:rPr lang="en-US" sz="1200" dirty="0"/>
              <a:t>techniques are also known as </a:t>
            </a:r>
            <a:r>
              <a:rPr lang="en-US" sz="1200" dirty="0" smtClean="0"/>
              <a:t>Black-box </a:t>
            </a:r>
            <a:r>
              <a:rPr lang="en-US" sz="1200" dirty="0"/>
              <a:t>techniques, together with specification-based techniques.</a:t>
            </a:r>
          </a:p>
          <a:p>
            <a:pPr algn="l" fontAlgn="t">
              <a:buFont typeface="Wingdings" pitchFamily="2" charset="2"/>
              <a:buChar char="q"/>
              <a:defRPr/>
            </a:pPr>
            <a:endParaRPr lang="en-US" sz="1200" dirty="0" smtClean="0"/>
          </a:p>
          <a:p>
            <a:pPr algn="l" fontAlgn="t">
              <a:buFont typeface="Wingdings" pitchFamily="2" charset="2"/>
              <a:buChar char="q"/>
              <a:defRPr/>
            </a:pPr>
            <a:r>
              <a:rPr lang="en-US" sz="1200" dirty="0" smtClean="0"/>
              <a:t>Uses </a:t>
            </a:r>
            <a:r>
              <a:rPr lang="en-US" sz="1200" dirty="0"/>
              <a:t>the knowledge and experience of users, testers or developers to generate test </a:t>
            </a:r>
            <a:r>
              <a:rPr lang="en-US" sz="1200" dirty="0" smtClean="0"/>
              <a:t>cases based </a:t>
            </a:r>
            <a:r>
              <a:rPr lang="en-US" sz="1200" dirty="0"/>
              <a:t>on likely areas of failure</a:t>
            </a:r>
            <a:r>
              <a:rPr lang="en-US" sz="1200" dirty="0" smtClean="0"/>
              <a:t>.</a:t>
            </a:r>
          </a:p>
          <a:p>
            <a:pPr algn="l" fontAlgn="t">
              <a:buFont typeface="Wingdings" pitchFamily="2" charset="2"/>
              <a:buChar char="q"/>
              <a:defRPr/>
            </a:pPr>
            <a:endParaRPr lang="en-US" sz="1200" dirty="0" smtClean="0"/>
          </a:p>
          <a:p>
            <a:pPr algn="l" fontAlgn="t">
              <a:buFont typeface="Wingdings" pitchFamily="2" charset="2"/>
              <a:buChar char="q"/>
              <a:defRPr/>
            </a:pPr>
            <a:r>
              <a:rPr lang="en-US" sz="1200" b="1" dirty="0" smtClean="0">
                <a:cs typeface="Arial" pitchFamily="34" charset="0"/>
              </a:rPr>
              <a:t>Benefits and Pitfalls of Test Design Techniques</a:t>
            </a:r>
          </a:p>
          <a:p>
            <a:pPr fontAlgn="t">
              <a:buFont typeface="Wingdings" pitchFamily="2" charset="2"/>
              <a:buChar char="q"/>
              <a:defRPr/>
            </a:pPr>
            <a:endParaRPr lang="en-US" sz="1200" dirty="0">
              <a:cs typeface="Arial" pitchFamily="34" charset="0"/>
            </a:endParaRPr>
          </a:p>
          <a:p>
            <a:pPr fontAlgn="t">
              <a:buFont typeface="Wingdings" pitchFamily="2" charset="2"/>
              <a:buChar char="q"/>
              <a:defRPr/>
            </a:pPr>
            <a:endParaRPr lang="en-US" sz="1400" dirty="0" smtClean="0">
              <a:cs typeface="Arial" pitchFamily="34" charset="0"/>
            </a:endParaRPr>
          </a:p>
          <a:p>
            <a:pPr marL="0" indent="0">
              <a:lnSpc>
                <a:spcPts val="1600"/>
              </a:lnSpc>
              <a:spcBef>
                <a:spcPts val="800"/>
              </a:spcBef>
              <a:buClr>
                <a:srgbClr val="3399FF"/>
              </a:buClr>
              <a:buSzPct val="65000"/>
              <a:defRPr/>
            </a:pPr>
            <a:r>
              <a:rPr lang="en-US" sz="1400" dirty="0">
                <a:cs typeface="Arial" pitchFamily="34" charset="0"/>
              </a:rPr>
              <a:t>	</a:t>
            </a:r>
            <a:r>
              <a:rPr lang="en-US" sz="1400" dirty="0" smtClean="0">
                <a:cs typeface="Arial" pitchFamily="34" charset="0"/>
              </a:rPr>
              <a:t> </a:t>
            </a:r>
          </a:p>
        </p:txBody>
      </p:sp>
      <p:sp>
        <p:nvSpPr>
          <p:cNvPr id="11" name="Rectangle 2"/>
          <p:cNvSpPr>
            <a:spLocks noChangeArrowheads="1"/>
          </p:cNvSpPr>
          <p:nvPr/>
        </p:nvSpPr>
        <p:spPr bwMode="auto">
          <a:xfrm>
            <a:off x="317634" y="457200"/>
            <a:ext cx="6006966" cy="40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sz="2400" b="1" dirty="0">
                <a:solidFill>
                  <a:schemeClr val="tx1">
                    <a:lumMod val="50000"/>
                  </a:schemeClr>
                </a:solidFill>
                <a:latin typeface="Franklin Gothic Medium Cond" pitchFamily="34" charset="0"/>
              </a:rPr>
              <a:t>TEST  DESIGN TECHNIQUES (Contd ..)</a:t>
            </a:r>
            <a:endParaRPr lang="en-US" dirty="0">
              <a:solidFill>
                <a:schemeClr val="tx1">
                  <a:lumMod val="50000"/>
                </a:schemeClr>
              </a:solidFill>
            </a:endParaRPr>
          </a:p>
        </p:txBody>
      </p:sp>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00450"/>
            <a:ext cx="50292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65688"/>
            <a:ext cx="507682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9"/>
          <p:cNvCxnSpPr>
            <a:cxnSpLocks noChangeShapeType="1"/>
          </p:cNvCxnSpPr>
          <p:nvPr/>
        </p:nvCxnSpPr>
        <p:spPr bwMode="auto">
          <a:xfrm>
            <a:off x="458788" y="867184"/>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3266469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7"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FC2757D-32CD-4A01-A7D8-2B2B234BF561}" type="slidenum">
              <a:rPr lang="en-US" sz="700">
                <a:ea typeface="Arial Unicode MS" pitchFamily="34" charset="-128"/>
                <a:cs typeface="Arial Unicode MS" pitchFamily="34" charset="-128"/>
              </a:rPr>
              <a:pPr algn="r"/>
              <a:t>34</a:t>
            </a:fld>
            <a:endParaRPr lang="en-US" sz="700">
              <a:ea typeface="Arial Unicode MS" pitchFamily="34" charset="-128"/>
              <a:cs typeface="Arial Unicode MS" pitchFamily="34" charset="-128"/>
            </a:endParaRPr>
          </a:p>
        </p:txBody>
      </p:sp>
      <p:cxnSp>
        <p:nvCxnSpPr>
          <p:cNvPr id="8" name="Straight Connector 7"/>
          <p:cNvCxnSpPr>
            <a:cxnSpLocks noChangeShapeType="1"/>
          </p:cNvCxnSpPr>
          <p:nvPr/>
        </p:nvCxnSpPr>
        <p:spPr bwMode="auto">
          <a:xfrm>
            <a:off x="2987675" y="6435725"/>
            <a:ext cx="569595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2438400" y="2438401"/>
            <a:ext cx="4191000" cy="461665"/>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pPr algn="ctr">
              <a:defRPr/>
            </a:pPr>
            <a:r>
              <a:rPr lang="en-US"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TEST COVERAGE</a:t>
            </a:r>
          </a:p>
        </p:txBody>
      </p:sp>
      <p:pic>
        <p:nvPicPr>
          <p:cNvPr id="1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4521200"/>
            <a:ext cx="1798637"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868825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457200" y="4572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400" b="1" dirty="0">
                <a:solidFill>
                  <a:schemeClr val="tx1">
                    <a:lumMod val="50000"/>
                  </a:schemeClr>
                </a:solidFill>
                <a:latin typeface="Franklin Gothic Medium Cond" pitchFamily="34" charset="0"/>
              </a:rPr>
              <a:t>TEST COVERAGE</a:t>
            </a:r>
            <a:endParaRPr lang="en-US" dirty="0">
              <a:solidFill>
                <a:schemeClr val="tx1">
                  <a:lumMod val="50000"/>
                </a:schemeClr>
              </a:solidFill>
            </a:endParaRPr>
          </a:p>
        </p:txBody>
      </p:sp>
      <p:sp>
        <p:nvSpPr>
          <p:cNvPr id="8" name="Rectangle 3"/>
          <p:cNvSpPr txBox="1">
            <a:spLocks noChangeArrowheads="1"/>
          </p:cNvSpPr>
          <p:nvPr/>
        </p:nvSpPr>
        <p:spPr bwMode="auto">
          <a:xfrm>
            <a:off x="228600" y="1295400"/>
            <a:ext cx="84582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3399FF"/>
              </a:buClr>
              <a:buSzPct val="65000"/>
              <a:buFont typeface="Wingdings" pitchFamily="2" charset="2"/>
              <a:buChar char="q"/>
            </a:pPr>
            <a:r>
              <a:rPr lang="en-US" sz="1400" b="1" dirty="0">
                <a:cs typeface="Arial" pitchFamily="34" charset="0"/>
              </a:rPr>
              <a:t>Test coverage </a:t>
            </a:r>
            <a:r>
              <a:rPr lang="en-US" sz="1400" dirty="0">
                <a:cs typeface="Arial" pitchFamily="34" charset="0"/>
              </a:rPr>
              <a:t>is a way of defining the extent of testing and is usually driven by the level of risk that needs to be mitigated.</a:t>
            </a:r>
          </a:p>
          <a:p>
            <a:pPr algn="l">
              <a:lnSpc>
                <a:spcPts val="1600"/>
              </a:lnSpc>
              <a:spcBef>
                <a:spcPts val="800"/>
              </a:spcBef>
              <a:buClr>
                <a:srgbClr val="3399FF"/>
              </a:buClr>
              <a:buSzPct val="65000"/>
              <a:buFont typeface="Wingdings" pitchFamily="2" charset="2"/>
              <a:buChar char="q"/>
            </a:pPr>
            <a:r>
              <a:rPr lang="en-US" sz="1400" dirty="0">
                <a:cs typeface="Arial" pitchFamily="34" charset="0"/>
              </a:rPr>
              <a:t>Can be defined as t</a:t>
            </a:r>
            <a:r>
              <a:rPr lang="en-US" sz="1400" dirty="0"/>
              <a:t>he degree, expressed as a percentage, to which a specified coverage item has been exercised by a test suite.</a:t>
            </a:r>
          </a:p>
          <a:p>
            <a:pPr algn="l">
              <a:lnSpc>
                <a:spcPts val="1600"/>
              </a:lnSpc>
              <a:spcBef>
                <a:spcPts val="800"/>
              </a:spcBef>
              <a:buClr>
                <a:srgbClr val="3399FF"/>
              </a:buClr>
              <a:buSzPct val="65000"/>
              <a:buFont typeface="Wingdings" pitchFamily="2" charset="2"/>
              <a:buChar char="q"/>
            </a:pPr>
            <a:r>
              <a:rPr lang="en-US" sz="1400" dirty="0"/>
              <a:t>Coverage items can be anything for which coverage can be measured.</a:t>
            </a:r>
          </a:p>
          <a:p>
            <a:pPr>
              <a:lnSpc>
                <a:spcPts val="1600"/>
              </a:lnSpc>
              <a:spcBef>
                <a:spcPts val="800"/>
              </a:spcBef>
              <a:buClr>
                <a:srgbClr val="3399FF"/>
              </a:buClr>
              <a:buSzPct val="65000"/>
              <a:buFont typeface="Wingdings" pitchFamily="2" charset="2"/>
              <a:buChar char="q"/>
            </a:pPr>
            <a:endParaRPr lang="en-US" sz="1400" dirty="0"/>
          </a:p>
          <a:p>
            <a:pPr>
              <a:lnSpc>
                <a:spcPts val="1600"/>
              </a:lnSpc>
              <a:spcBef>
                <a:spcPts val="800"/>
              </a:spcBef>
              <a:buClr>
                <a:srgbClr val="3399FF"/>
              </a:buClr>
              <a:buSzPct val="65000"/>
              <a:buFont typeface="Wingdings" pitchFamily="2" charset="2"/>
              <a:buChar char="q"/>
            </a:pPr>
            <a:endParaRPr lang="en-US" sz="1400" dirty="0">
              <a:cs typeface="Arial" pitchFamily="34" charset="0"/>
            </a:endParaRPr>
          </a:p>
          <a:p>
            <a:pPr>
              <a:lnSpc>
                <a:spcPts val="1600"/>
              </a:lnSpc>
              <a:spcBef>
                <a:spcPts val="800"/>
              </a:spcBef>
              <a:buClr>
                <a:srgbClr val="3399FF"/>
              </a:buClr>
              <a:buSzPct val="65000"/>
              <a:buFont typeface="Wingdings" pitchFamily="2" charset="2"/>
              <a:buChar char="q"/>
            </a:pPr>
            <a:endParaRPr lang="en-US" sz="1400" dirty="0">
              <a:cs typeface="Arial" pitchFamily="34" charset="0"/>
            </a:endParaRPr>
          </a:p>
          <a:p>
            <a:pPr>
              <a:lnSpc>
                <a:spcPts val="1600"/>
              </a:lnSpc>
              <a:spcBef>
                <a:spcPts val="800"/>
              </a:spcBef>
              <a:buClr>
                <a:srgbClr val="3399FF"/>
              </a:buClr>
              <a:buSzPct val="65000"/>
              <a:buFont typeface="Wingdings" pitchFamily="2" charset="2"/>
              <a:buChar char="q"/>
            </a:pPr>
            <a:endParaRPr lang="en-US" sz="1400" dirty="0">
              <a:cs typeface="Arial" pitchFamily="34" charset="0"/>
            </a:endParaRPr>
          </a:p>
          <a:p>
            <a:pPr>
              <a:lnSpc>
                <a:spcPts val="1600"/>
              </a:lnSpc>
              <a:spcBef>
                <a:spcPts val="800"/>
              </a:spcBef>
              <a:buClr>
                <a:srgbClr val="3399FF"/>
              </a:buClr>
              <a:buSzPct val="65000"/>
              <a:buFont typeface="Wingdings" pitchFamily="2" charset="2"/>
              <a:buChar char="q"/>
            </a:pPr>
            <a:endParaRPr lang="en-US" sz="1400" dirty="0">
              <a:cs typeface="Arial" pitchFamily="34" charset="0"/>
            </a:endParaRPr>
          </a:p>
        </p:txBody>
      </p:sp>
      <p:cxnSp>
        <p:nvCxnSpPr>
          <p:cNvPr id="9"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8688251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57200" y="4572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400" b="1" dirty="0">
                <a:solidFill>
                  <a:schemeClr val="accent2">
                    <a:lumMod val="50000"/>
                  </a:schemeClr>
                </a:solidFill>
                <a:latin typeface="Franklin Gothic Medium Cond" pitchFamily="34" charset="0"/>
              </a:rPr>
              <a:t>QUIZ TIME</a:t>
            </a:r>
            <a:endParaRPr lang="en-US" dirty="0">
              <a:solidFill>
                <a:schemeClr val="accent2">
                  <a:lumMod val="50000"/>
                </a:schemeClr>
              </a:solidFill>
            </a:endParaRPr>
          </a:p>
        </p:txBody>
      </p:sp>
      <p:sp>
        <p:nvSpPr>
          <p:cNvPr id="6" name="Rectangle 3"/>
          <p:cNvSpPr txBox="1">
            <a:spLocks noChangeArrowheads="1"/>
          </p:cNvSpPr>
          <p:nvPr/>
        </p:nvSpPr>
        <p:spPr bwMode="auto">
          <a:xfrm>
            <a:off x="228600" y="1323975"/>
            <a:ext cx="84582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fontAlgn="t">
              <a:buFont typeface="Wingdings" pitchFamily="2" charset="2"/>
              <a:buChar char="q"/>
              <a:defRPr/>
            </a:pPr>
            <a:r>
              <a:rPr lang="en-US" sz="1400" dirty="0" smtClean="0">
                <a:cs typeface="Arial" pitchFamily="34" charset="0"/>
              </a:rPr>
              <a:t>Which of the following are test coverage measures and which are test progress measures?</a:t>
            </a:r>
          </a:p>
          <a:p>
            <a:pPr marL="0" indent="0" fontAlgn="t">
              <a:defRPr/>
            </a:pPr>
            <a:endParaRPr lang="en-US" sz="1400" dirty="0" smtClean="0">
              <a:cs typeface="Arial" pitchFamily="34" charset="0"/>
            </a:endParaRPr>
          </a:p>
          <a:p>
            <a:pPr lvl="1" fontAlgn="t">
              <a:buFont typeface="Wingdings" pitchFamily="2" charset="2"/>
              <a:buChar char="§"/>
              <a:defRPr/>
            </a:pPr>
            <a:r>
              <a:rPr lang="en-US" sz="1400" dirty="0" smtClean="0">
                <a:cs typeface="Arial" pitchFamily="34" charset="0"/>
              </a:rPr>
              <a:t>Percentage of equivalence partitions tested.</a:t>
            </a:r>
          </a:p>
          <a:p>
            <a:pPr lvl="1" fontAlgn="t">
              <a:buFont typeface="Wingdings" pitchFamily="2" charset="2"/>
              <a:buChar char="§"/>
              <a:defRPr/>
            </a:pPr>
            <a:r>
              <a:rPr lang="en-US" sz="1400" dirty="0" smtClean="0">
                <a:cs typeface="Arial" pitchFamily="34" charset="0"/>
              </a:rPr>
              <a:t>Percentage of decisions tested.</a:t>
            </a:r>
          </a:p>
          <a:p>
            <a:pPr lvl="1" fontAlgn="t">
              <a:buFont typeface="Wingdings" pitchFamily="2" charset="2"/>
              <a:buChar char="§"/>
              <a:defRPr/>
            </a:pPr>
            <a:r>
              <a:rPr lang="en-US" sz="1400" dirty="0" smtClean="0">
                <a:cs typeface="Arial" pitchFamily="34" charset="0"/>
              </a:rPr>
              <a:t>Percentage of tests passed.</a:t>
            </a:r>
          </a:p>
          <a:p>
            <a:pPr lvl="1" fontAlgn="t">
              <a:buFont typeface="Wingdings" pitchFamily="2" charset="2"/>
              <a:buChar char="§"/>
              <a:defRPr/>
            </a:pPr>
            <a:r>
              <a:rPr lang="en-US" sz="1400" dirty="0" smtClean="0">
                <a:cs typeface="Arial" pitchFamily="34" charset="0"/>
              </a:rPr>
              <a:t>Percentage of statements tested.</a:t>
            </a:r>
          </a:p>
          <a:p>
            <a:pPr>
              <a:lnSpc>
                <a:spcPts val="1600"/>
              </a:lnSpc>
              <a:spcBef>
                <a:spcPts val="800"/>
              </a:spcBef>
              <a:buClr>
                <a:srgbClr val="3399FF"/>
              </a:buClr>
              <a:buSzPct val="65000"/>
              <a:buFont typeface="Wingdings" pitchFamily="2" charset="2"/>
              <a:buChar char="q"/>
              <a:defRPr/>
            </a:pPr>
            <a:endParaRPr lang="en-US" sz="1400" b="1" dirty="0" smtClean="0"/>
          </a:p>
          <a:p>
            <a:pPr>
              <a:lnSpc>
                <a:spcPts val="1600"/>
              </a:lnSpc>
              <a:spcBef>
                <a:spcPts val="800"/>
              </a:spcBef>
              <a:buClr>
                <a:srgbClr val="3399FF"/>
              </a:buClr>
              <a:buSzPct val="65000"/>
              <a:buFont typeface="Wingdings" pitchFamily="2" charset="2"/>
              <a:buChar char="q"/>
              <a:defRPr/>
            </a:pPr>
            <a:r>
              <a:rPr lang="en-US" sz="1400" b="1" dirty="0" smtClean="0"/>
              <a:t>Answer :</a:t>
            </a:r>
            <a:r>
              <a:rPr lang="en-US" sz="1400" dirty="0" smtClean="0"/>
              <a:t> </a:t>
            </a:r>
            <a:r>
              <a:rPr lang="en-US" sz="1200" dirty="0" smtClean="0"/>
              <a:t>A, B and D are test quality measures, while answer C is a test progress measure</a:t>
            </a:r>
            <a:r>
              <a:rPr lang="en-US" sz="1400" dirty="0" smtClean="0"/>
              <a:t>.</a:t>
            </a:r>
          </a:p>
          <a:p>
            <a:pPr marL="0" indent="0">
              <a:lnSpc>
                <a:spcPts val="1600"/>
              </a:lnSpc>
              <a:spcBef>
                <a:spcPts val="800"/>
              </a:spcBef>
              <a:buClr>
                <a:srgbClr val="3399FF"/>
              </a:buClr>
              <a:buSzPct val="65000"/>
              <a:defRPr/>
            </a:pPr>
            <a:endParaRPr lang="en-US" sz="1400" dirty="0" smtClean="0"/>
          </a:p>
          <a:p>
            <a:pPr>
              <a:lnSpc>
                <a:spcPts val="1600"/>
              </a:lnSpc>
              <a:spcBef>
                <a:spcPts val="800"/>
              </a:spcBef>
              <a:buClr>
                <a:srgbClr val="3399FF"/>
              </a:buClr>
              <a:buSzPct val="65000"/>
              <a:buFont typeface="Wingdings" pitchFamily="2" charset="2"/>
              <a:buChar char="q"/>
              <a:defRPr/>
            </a:pPr>
            <a:endParaRPr lang="en-US" sz="1400" dirty="0" smtClean="0"/>
          </a:p>
          <a:p>
            <a:pPr>
              <a:lnSpc>
                <a:spcPts val="1600"/>
              </a:lnSpc>
              <a:spcBef>
                <a:spcPts val="800"/>
              </a:spcBef>
              <a:buClr>
                <a:srgbClr val="3399FF"/>
              </a:buClr>
              <a:buSzPct val="65000"/>
              <a:buFont typeface="Wingdings" pitchFamily="2" charset="2"/>
              <a:buChar char="q"/>
              <a:defRPr/>
            </a:pPr>
            <a:endParaRPr lang="en-US" sz="1400" dirty="0" smtClean="0"/>
          </a:p>
          <a:p>
            <a:pPr>
              <a:lnSpc>
                <a:spcPts val="1600"/>
              </a:lnSpc>
              <a:spcBef>
                <a:spcPts val="800"/>
              </a:spcBef>
              <a:buClr>
                <a:srgbClr val="3399FF"/>
              </a:buClr>
              <a:buSzPct val="65000"/>
              <a:buFont typeface="Wingdings" pitchFamily="2" charset="2"/>
              <a:buChar char="q"/>
              <a:defRPr/>
            </a:pPr>
            <a:endParaRPr lang="en-US" sz="1400" dirty="0" smtClean="0">
              <a:cs typeface="Arial" pitchFamily="34" charset="0"/>
            </a:endParaRPr>
          </a:p>
          <a:p>
            <a:pPr>
              <a:lnSpc>
                <a:spcPts val="1600"/>
              </a:lnSpc>
              <a:spcBef>
                <a:spcPts val="800"/>
              </a:spcBef>
              <a:buClr>
                <a:srgbClr val="3399FF"/>
              </a:buClr>
              <a:buSzPct val="65000"/>
              <a:buFont typeface="Wingdings" pitchFamily="2" charset="2"/>
              <a:buChar char="q"/>
              <a:defRPr/>
            </a:pPr>
            <a:endParaRPr lang="en-US" sz="1400" dirty="0" smtClean="0">
              <a:cs typeface="Arial" pitchFamily="34" charset="0"/>
            </a:endParaRPr>
          </a:p>
          <a:p>
            <a:pPr>
              <a:lnSpc>
                <a:spcPts val="1600"/>
              </a:lnSpc>
              <a:spcBef>
                <a:spcPts val="800"/>
              </a:spcBef>
              <a:buClr>
                <a:srgbClr val="3399FF"/>
              </a:buClr>
              <a:buSzPct val="65000"/>
              <a:buFont typeface="Wingdings" pitchFamily="2" charset="2"/>
              <a:buChar char="q"/>
              <a:defRPr/>
            </a:pPr>
            <a:endParaRPr lang="en-US" sz="1400" dirty="0" smtClean="0">
              <a:cs typeface="Arial" pitchFamily="34" charset="0"/>
            </a:endParaRPr>
          </a:p>
          <a:p>
            <a:pPr>
              <a:lnSpc>
                <a:spcPts val="1600"/>
              </a:lnSpc>
              <a:spcBef>
                <a:spcPts val="800"/>
              </a:spcBef>
              <a:buClr>
                <a:srgbClr val="3399FF"/>
              </a:buClr>
              <a:buSzPct val="65000"/>
              <a:buFont typeface="Wingdings" pitchFamily="2" charset="2"/>
              <a:buChar char="q"/>
              <a:defRPr/>
            </a:pPr>
            <a:endParaRPr lang="en-US" sz="1400" dirty="0" smtClean="0">
              <a:cs typeface="Arial" pitchFamily="34" charset="0"/>
            </a:endParaRPr>
          </a:p>
        </p:txBody>
      </p:sp>
      <p:cxnSp>
        <p:nvCxnSpPr>
          <p:cNvPr id="10"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23691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2590800"/>
            <a:ext cx="8229600" cy="542925"/>
          </a:xfrm>
        </p:spPr>
        <p:txBody>
          <a:bodyPr/>
          <a:lstStyle/>
          <a:p>
            <a:pPr eaLnBrk="1" hangingPunct="1"/>
            <a:r>
              <a:rPr lang="en-US" sz="2400" b="1" smtClean="0">
                <a:latin typeface="Century Schoolbook" pitchFamily="18" charset="0"/>
              </a:rPr>
              <a:t>		Any Questions</a:t>
            </a:r>
          </a:p>
        </p:txBody>
      </p:sp>
      <p:pic>
        <p:nvPicPr>
          <p:cNvPr id="8" name="Picture 6" descr="man_with_question_mark-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219200"/>
            <a:ext cx="27432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57553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0796" y="2878074"/>
            <a:ext cx="3456432" cy="484632"/>
          </a:xfrm>
          <a:prstGeom prst="rect">
            <a:avLst/>
          </a:prstGeom>
        </p:spPr>
      </p:pic>
    </p:spTree>
    <p:custDataLst>
      <p:tags r:id="rId1"/>
    </p:custDataLst>
    <p:extLst>
      <p:ext uri="{BB962C8B-B14F-4D97-AF65-F5344CB8AC3E}">
        <p14:creationId xmlns:p14="http://schemas.microsoft.com/office/powerpoint/2010/main" val="182792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endParaRPr lang="en-US" sz="700">
              <a:ea typeface="Arial Unicode MS" pitchFamily="34" charset="-128"/>
              <a:cs typeface="Arial Unicode MS" pitchFamily="34" charset="-128"/>
            </a:endParaRPr>
          </a:p>
        </p:txBody>
      </p:sp>
      <p:cxnSp>
        <p:nvCxnSpPr>
          <p:cNvPr id="12" name="Straight Connector 7"/>
          <p:cNvCxnSpPr>
            <a:cxnSpLocks noChangeShapeType="1"/>
          </p:cNvCxnSpPr>
          <p:nvPr/>
        </p:nvCxnSpPr>
        <p:spPr bwMode="auto">
          <a:xfrm>
            <a:off x="2987675" y="6435725"/>
            <a:ext cx="569595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14" name="Rectangle 13"/>
          <p:cNvSpPr/>
          <p:nvPr/>
        </p:nvSpPr>
        <p:spPr>
          <a:xfrm>
            <a:off x="1406070" y="2819401"/>
            <a:ext cx="6331862" cy="646331"/>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none">
            <a:spAutoFit/>
          </a:bodyPr>
          <a:lstStyle/>
          <a:p>
            <a:pPr algn="ctr">
              <a:defRPr/>
            </a:pPr>
            <a:r>
              <a:rPr lang="en-U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APPROACHES TO TESTING</a:t>
            </a:r>
          </a:p>
        </p:txBody>
      </p:sp>
      <p:pic>
        <p:nvPicPr>
          <p:cNvPr id="1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4521200"/>
            <a:ext cx="1798637"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20"/>
          <p:cNvSpPr>
            <a:spLocks noGrp="1" noChangeArrowheads="1"/>
          </p:cNvSpPr>
          <p:nvPr>
            <p:ph type="title" idx="4294967295"/>
          </p:nvPr>
        </p:nvSpPr>
        <p:spPr>
          <a:xfrm>
            <a:off x="0" y="261938"/>
            <a:ext cx="8229600" cy="542925"/>
          </a:xfrm>
        </p:spPr>
        <p:txBody>
          <a:bodyPr>
            <a:normAutofit fontScale="90000"/>
          </a:bodyPr>
          <a:lstStyle/>
          <a:p>
            <a:pPr eaLnBrk="1" fontAlgn="auto" hangingPunct="1">
              <a:spcAft>
                <a:spcPts val="0"/>
              </a:spcAft>
              <a:defRPr/>
            </a:pPr>
            <a:r>
              <a:rPr lang="en-US" b="1" dirty="0" smtClean="0">
                <a:solidFill>
                  <a:schemeClr val="accent2">
                    <a:lumMod val="50000"/>
                  </a:schemeClr>
                </a:solidFill>
              </a:rPr>
              <a:t/>
            </a:r>
            <a:br>
              <a:rPr lang="en-US" b="1" dirty="0" smtClean="0">
                <a:solidFill>
                  <a:schemeClr val="accent2">
                    <a:lumMod val="50000"/>
                  </a:schemeClr>
                </a:solidFill>
              </a:rPr>
            </a:br>
            <a:r>
              <a:rPr lang="en-US" b="1" dirty="0" smtClean="0">
                <a:solidFill>
                  <a:schemeClr val="accent2">
                    <a:lumMod val="50000"/>
                  </a:schemeClr>
                </a:solidFill>
              </a:rPr>
              <a:t>      </a:t>
            </a:r>
            <a:r>
              <a:rPr lang="en-US" sz="2400" b="1" dirty="0" smtClean="0">
                <a:solidFill>
                  <a:schemeClr val="accent2">
                    <a:lumMod val="50000"/>
                  </a:schemeClr>
                </a:solidFill>
                <a:latin typeface="Franklin Gothic Medium Cond" pitchFamily="34" charset="0"/>
              </a:rPr>
              <a:t>APPROACHES TO TESTING</a:t>
            </a:r>
          </a:p>
        </p:txBody>
      </p:sp>
      <p:cxnSp>
        <p:nvCxnSpPr>
          <p:cNvPr id="103" name="Straight Connector 7"/>
          <p:cNvCxnSpPr>
            <a:cxnSpLocks noChangeShapeType="1"/>
          </p:cNvCxnSpPr>
          <p:nvPr/>
        </p:nvCxnSpPr>
        <p:spPr bwMode="auto">
          <a:xfrm>
            <a:off x="2987675" y="6435725"/>
            <a:ext cx="569595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104" name="Straight Connector 9"/>
          <p:cNvCxnSpPr>
            <a:cxnSpLocks noChangeShapeType="1"/>
          </p:cNvCxnSpPr>
          <p:nvPr/>
        </p:nvCxnSpPr>
        <p:spPr bwMode="auto">
          <a:xfrm>
            <a:off x="431800" y="838200"/>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105" name="Rectangle 3"/>
          <p:cNvSpPr txBox="1">
            <a:spLocks noChangeArrowheads="1"/>
          </p:cNvSpPr>
          <p:nvPr/>
        </p:nvSpPr>
        <p:spPr bwMode="auto">
          <a:xfrm>
            <a:off x="228600" y="1066800"/>
            <a:ext cx="8839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285750" indent="-285750" algn="l">
              <a:lnSpc>
                <a:spcPts val="1600"/>
              </a:lnSpc>
              <a:spcBef>
                <a:spcPts val="800"/>
              </a:spcBef>
              <a:buClr>
                <a:srgbClr val="3399FF"/>
              </a:buClr>
              <a:buSzPct val="65000"/>
              <a:buFont typeface="Wingdings" pitchFamily="2" charset="2"/>
              <a:buChar char="q"/>
              <a:defRPr/>
            </a:pPr>
            <a:r>
              <a:rPr lang="en-US" sz="1400" dirty="0" smtClean="0"/>
              <a:t>There are many ways to test a software component or system, including approaches such as static testing, dynamic testing.</a:t>
            </a:r>
          </a:p>
          <a:p>
            <a:pPr marL="1028700" lvl="1" algn="l">
              <a:lnSpc>
                <a:spcPts val="1600"/>
              </a:lnSpc>
              <a:spcBef>
                <a:spcPts val="800"/>
              </a:spcBef>
              <a:buClr>
                <a:srgbClr val="3399FF"/>
              </a:buClr>
              <a:buSzPct val="65000"/>
              <a:buFont typeface="Wingdings" pitchFamily="2" charset="2"/>
              <a:buChar char="q"/>
              <a:defRPr/>
            </a:pPr>
            <a:r>
              <a:rPr lang="en-US" sz="1200" b="1" dirty="0" smtClean="0"/>
              <a:t>Static Testing: </a:t>
            </a:r>
            <a:r>
              <a:rPr lang="en-US" sz="1200" dirty="0" smtClean="0"/>
              <a:t>Static testing is the term used for testing a component or code level without execution of the software. The benefit of static testing is the detection of defects as early in the life cycle as possible, where they should be cheaper to fix, as well as reducing the possibility of fault multiplication downstream.</a:t>
            </a:r>
          </a:p>
          <a:p>
            <a:pPr marL="1028700" lvl="1" algn="l">
              <a:lnSpc>
                <a:spcPts val="1600"/>
              </a:lnSpc>
              <a:spcBef>
                <a:spcPts val="800"/>
              </a:spcBef>
              <a:buClr>
                <a:srgbClr val="3399FF"/>
              </a:buClr>
              <a:buSzPct val="65000"/>
              <a:buFont typeface="Wingdings" pitchFamily="2" charset="2"/>
              <a:buChar char="q"/>
              <a:defRPr/>
            </a:pPr>
            <a:r>
              <a:rPr lang="en-US" sz="1200" b="1" dirty="0" smtClean="0"/>
              <a:t>Dynamic Analysis and Testing: </a:t>
            </a:r>
            <a:r>
              <a:rPr lang="en-US" sz="1200" dirty="0" smtClean="0"/>
              <a:t>Dynamic testing and analysis involves execution of the software under test. It seeks to uncover defects in the system while it is running.</a:t>
            </a:r>
          </a:p>
          <a:p>
            <a:pPr marL="1028700" lvl="1" algn="l">
              <a:lnSpc>
                <a:spcPts val="1600"/>
              </a:lnSpc>
              <a:spcBef>
                <a:spcPts val="800"/>
              </a:spcBef>
              <a:buClr>
                <a:srgbClr val="3399FF"/>
              </a:buClr>
              <a:buSzPct val="65000"/>
              <a:buFont typeface="Wingdings" pitchFamily="2" charset="2"/>
              <a:buChar char="q"/>
              <a:defRPr/>
            </a:pPr>
            <a:r>
              <a:rPr lang="en-US" sz="1200" b="1" dirty="0" smtClean="0"/>
              <a:t>Error Guessing/ Exploratory Testing:</a:t>
            </a:r>
            <a:r>
              <a:rPr lang="en-US" sz="1200" dirty="0" smtClean="0"/>
              <a:t>  In error guessing, a list of errors may be produced prior to test execution. In exploratory testing, the tester   explores system behavior at will, but the test steps should be recorded for future use, especially if a defect is  detected. </a:t>
            </a:r>
          </a:p>
          <a:p>
            <a:pPr algn="l" fontAlgn="t">
              <a:defRPr/>
            </a:pPr>
            <a:endParaRPr lang="en-US" sz="1200" dirty="0" smtClean="0"/>
          </a:p>
          <a:p>
            <a:pPr algn="l" fontAlgn="t">
              <a:defRPr/>
            </a:pPr>
            <a:r>
              <a:rPr lang="en-US" sz="1200" dirty="0" smtClean="0"/>
              <a:t>	</a:t>
            </a:r>
            <a:endParaRPr lang="en-US" sz="1400" dirty="0" smtClean="0"/>
          </a:p>
          <a:p>
            <a:pPr>
              <a:lnSpc>
                <a:spcPts val="1600"/>
              </a:lnSpc>
              <a:spcBef>
                <a:spcPts val="800"/>
              </a:spcBef>
              <a:buClr>
                <a:srgbClr val="3399FF"/>
              </a:buClr>
              <a:buSzPct val="65000"/>
              <a:defRPr/>
            </a:pPr>
            <a:endParaRPr lang="en-US" sz="1600" b="1" dirty="0" smtClean="0"/>
          </a:p>
          <a:p>
            <a:pPr>
              <a:lnSpc>
                <a:spcPts val="1600"/>
              </a:lnSpc>
              <a:spcBef>
                <a:spcPts val="800"/>
              </a:spcBef>
              <a:buClr>
                <a:srgbClr val="3399FF"/>
              </a:buClr>
              <a:buSzPct val="65000"/>
              <a:defRPr/>
            </a:pPr>
            <a:endParaRPr lang="en-US" sz="1400" dirty="0" smtClean="0">
              <a:latin typeface="High Tower Text" pitchFamily="18" charset="0"/>
            </a:endParaRP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1"/>
          <p:cNvSpPr txBox="1">
            <a:spLocks noGrp="1"/>
          </p:cNvSpPr>
          <p:nvPr/>
        </p:nvSpPr>
        <p:spPr bwMode="auto">
          <a:xfrm>
            <a:off x="8355013" y="6513513"/>
            <a:ext cx="304800" cy="152400"/>
          </a:xfrm>
          <a:prstGeom prst="rect">
            <a:avLst/>
          </a:prstGeom>
          <a:solidFill>
            <a:schemeClr val="accent2">
              <a:lumMod val="75000"/>
            </a:schemeClr>
          </a:solidFill>
          <a:ln>
            <a:noFill/>
          </a:ln>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D364815C-56B0-4599-A352-1E42ACF877A7}" type="slidenum">
              <a:rPr lang="en-US" sz="700">
                <a:ea typeface="Arial Unicode MS" pitchFamily="34" charset="-128"/>
                <a:cs typeface="Arial Unicode MS" pitchFamily="34" charset="-128"/>
              </a:rPr>
              <a:pPr algn="r"/>
              <a:t>5</a:t>
            </a:fld>
            <a:endParaRPr lang="en-US" sz="700">
              <a:ea typeface="Arial Unicode MS" pitchFamily="34" charset="-128"/>
              <a:cs typeface="Arial Unicode MS" pitchFamily="34" charset="-128"/>
            </a:endParaRPr>
          </a:p>
        </p:txBody>
      </p:sp>
      <p:cxnSp>
        <p:nvCxnSpPr>
          <p:cNvPr id="39" name="Straight Connector 7"/>
          <p:cNvCxnSpPr>
            <a:cxnSpLocks noChangeShapeType="1"/>
          </p:cNvCxnSpPr>
          <p:nvPr/>
        </p:nvCxnSpPr>
        <p:spPr bwMode="auto">
          <a:xfrm>
            <a:off x="2987675" y="6435725"/>
            <a:ext cx="569595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41" name="Rectangle 40"/>
          <p:cNvSpPr/>
          <p:nvPr/>
        </p:nvSpPr>
        <p:spPr>
          <a:xfrm>
            <a:off x="1219201" y="2438401"/>
            <a:ext cx="6804025" cy="954107"/>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a:spAutoFit/>
          </a:bodyPr>
          <a:lstStyle/>
          <a:p>
            <a:pPr algn="ctr">
              <a:defRPr/>
            </a:pPr>
            <a:r>
              <a:rPr lang="en-US"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FUNDAMENTALS OF TEST ANALYSIS AND DESIGN</a:t>
            </a:r>
          </a:p>
        </p:txBody>
      </p:sp>
      <p:pic>
        <p:nvPicPr>
          <p:cNvPr id="4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4521200"/>
            <a:ext cx="1798637" cy="1879600"/>
          </a:xfrm>
          <a:prstGeom prst="rect">
            <a:avLst/>
          </a:prstGeom>
          <a:solidFill>
            <a:schemeClr val="accent2">
              <a:lumMod val="75000"/>
            </a:schemeClr>
          </a:solidFill>
          <a:ln>
            <a:noFill/>
          </a:ln>
        </p:spPr>
      </p:pic>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381000" y="457200"/>
            <a:ext cx="5486400" cy="40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lang="en-US" sz="2400" b="1" dirty="0">
                <a:solidFill>
                  <a:schemeClr val="accent2">
                    <a:lumMod val="50000"/>
                  </a:schemeClr>
                </a:solidFill>
                <a:latin typeface="Franklin Gothic Medium Cond" pitchFamily="34" charset="0"/>
              </a:rPr>
              <a:t>TEST  ANALYSIS AND DESIGN</a:t>
            </a:r>
            <a:endParaRPr lang="en-US" dirty="0">
              <a:solidFill>
                <a:schemeClr val="accent2">
                  <a:lumMod val="50000"/>
                </a:schemeClr>
              </a:solidFill>
            </a:endParaRPr>
          </a:p>
        </p:txBody>
      </p:sp>
      <p:sp>
        <p:nvSpPr>
          <p:cNvPr id="34" name="Rectangle 3"/>
          <p:cNvSpPr txBox="1">
            <a:spLocks noChangeArrowheads="1"/>
          </p:cNvSpPr>
          <p:nvPr/>
        </p:nvSpPr>
        <p:spPr bwMode="auto">
          <a:xfrm>
            <a:off x="228600" y="1066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285750" indent="-285750" algn="l">
              <a:lnSpc>
                <a:spcPts val="1600"/>
              </a:lnSpc>
              <a:spcBef>
                <a:spcPts val="800"/>
              </a:spcBef>
              <a:buClr>
                <a:srgbClr val="3399FF"/>
              </a:buClr>
              <a:buSzPct val="65000"/>
              <a:buFont typeface="Wingdings" pitchFamily="2" charset="2"/>
              <a:buChar char="q"/>
              <a:defRPr/>
            </a:pPr>
            <a:r>
              <a:rPr lang="en-US" sz="1600" b="1" dirty="0" smtClean="0">
                <a:latin typeface="Arial Narrow" pitchFamily="34" charset="0"/>
              </a:rPr>
              <a:t>Test </a:t>
            </a:r>
            <a:r>
              <a:rPr lang="en-US" sz="1600" b="1" dirty="0">
                <a:latin typeface="Arial Narrow" pitchFamily="34" charset="0"/>
              </a:rPr>
              <a:t>Analysis : </a:t>
            </a:r>
            <a:r>
              <a:rPr lang="en-US" sz="1200" dirty="0" smtClean="0">
                <a:latin typeface="+mj-lt"/>
              </a:rPr>
              <a:t>Test </a:t>
            </a:r>
            <a:r>
              <a:rPr lang="en-US" sz="1200" dirty="0">
                <a:latin typeface="+mj-lt"/>
              </a:rPr>
              <a:t>analysis begins with the analysis of the test basis in order to identify the test objectives (or test conditions and test scenarios</a:t>
            </a:r>
            <a:r>
              <a:rPr lang="en-US" sz="1200" dirty="0" smtClean="0">
                <a:latin typeface="+mj-lt"/>
              </a:rPr>
              <a:t>).</a:t>
            </a:r>
          </a:p>
          <a:p>
            <a:pPr marL="685800" lvl="1" algn="l">
              <a:lnSpc>
                <a:spcPts val="1600"/>
              </a:lnSpc>
              <a:spcBef>
                <a:spcPts val="800"/>
              </a:spcBef>
              <a:buClr>
                <a:srgbClr val="3399FF"/>
              </a:buClr>
              <a:buSzPct val="65000"/>
              <a:buFont typeface="Wingdings" pitchFamily="2" charset="2"/>
              <a:buChar char="q"/>
              <a:defRPr/>
            </a:pPr>
            <a:r>
              <a:rPr lang="en-US" sz="1200" b="1" dirty="0">
                <a:latin typeface="+mj-lt"/>
              </a:rPr>
              <a:t>Creation of a Test Basis: </a:t>
            </a:r>
            <a:r>
              <a:rPr lang="en-US" sz="1200" dirty="0">
                <a:latin typeface="+mj-lt"/>
              </a:rPr>
              <a:t>All documents from which the requirements of a component or system can be inferred. The documentation on which the test cases are based. These may be constructed from existing documentation, such as a user manual for an earlier version of the system or from documents used to explore requirements, including relevant emails, memos or other fragments of </a:t>
            </a:r>
            <a:r>
              <a:rPr lang="en-US" sz="1200" dirty="0" smtClean="0">
                <a:latin typeface="+mj-lt"/>
              </a:rPr>
              <a:t>information.</a:t>
            </a:r>
          </a:p>
          <a:p>
            <a:pPr marL="685800" lvl="1" algn="l">
              <a:lnSpc>
                <a:spcPts val="1600"/>
              </a:lnSpc>
              <a:spcBef>
                <a:spcPts val="800"/>
              </a:spcBef>
              <a:buClr>
                <a:srgbClr val="3399FF"/>
              </a:buClr>
              <a:buSzPct val="65000"/>
              <a:buFont typeface="Wingdings" pitchFamily="2" charset="2"/>
              <a:buChar char="q"/>
              <a:defRPr/>
            </a:pPr>
            <a:r>
              <a:rPr lang="en-US" sz="1200" b="1" dirty="0" smtClean="0">
                <a:latin typeface="+mj-lt"/>
              </a:rPr>
              <a:t>Analysis of Test Basis</a:t>
            </a:r>
            <a:r>
              <a:rPr lang="en-US" sz="1200" b="1" dirty="0">
                <a:latin typeface="+mj-lt"/>
              </a:rPr>
              <a:t>: </a:t>
            </a:r>
            <a:r>
              <a:rPr lang="en-US" sz="1200" dirty="0">
                <a:latin typeface="+mj-lt"/>
              </a:rPr>
              <a:t>Analysis identifies the test conditions that form the definition of the test basis from which tests will be constructed. </a:t>
            </a:r>
            <a:r>
              <a:rPr lang="en-US" sz="1200" dirty="0" smtClean="0">
                <a:latin typeface="+mj-lt"/>
              </a:rPr>
              <a:t>It recognizes </a:t>
            </a:r>
            <a:r>
              <a:rPr lang="en-US" sz="1200" dirty="0">
                <a:latin typeface="+mj-lt"/>
              </a:rPr>
              <a:t>where the test basis is not adequately defined to enable unambiguous and complete test </a:t>
            </a:r>
            <a:r>
              <a:rPr lang="en-US" sz="1200" dirty="0" smtClean="0">
                <a:latin typeface="+mj-lt"/>
              </a:rPr>
              <a:t>conditions </a:t>
            </a:r>
            <a:r>
              <a:rPr lang="en-US" sz="1200" dirty="0">
                <a:latin typeface="+mj-lt"/>
              </a:rPr>
              <a:t>to be identified, and thus contributes to enhancing the quality of the test basis</a:t>
            </a:r>
            <a:r>
              <a:rPr lang="en-US" sz="1200" dirty="0" smtClean="0">
                <a:latin typeface="+mj-lt"/>
              </a:rPr>
              <a:t>.</a:t>
            </a:r>
          </a:p>
          <a:p>
            <a:pPr marL="685800" lvl="1" algn="l">
              <a:lnSpc>
                <a:spcPts val="1600"/>
              </a:lnSpc>
              <a:spcBef>
                <a:spcPts val="800"/>
              </a:spcBef>
              <a:buClr>
                <a:srgbClr val="3399FF"/>
              </a:buClr>
              <a:buSzPct val="65000"/>
              <a:buFont typeface="Wingdings" pitchFamily="2" charset="2"/>
              <a:buChar char="q"/>
              <a:defRPr/>
            </a:pPr>
            <a:r>
              <a:rPr lang="en-US" sz="1200" b="1" dirty="0" smtClean="0">
                <a:latin typeface="+mj-lt"/>
              </a:rPr>
              <a:t>Generation of </a:t>
            </a:r>
            <a:r>
              <a:rPr lang="en-US" sz="1200" b="1" dirty="0">
                <a:latin typeface="+mj-lt"/>
              </a:rPr>
              <a:t>Test Cases: </a:t>
            </a:r>
            <a:r>
              <a:rPr lang="en-US" sz="1200" dirty="0">
                <a:latin typeface="+mj-lt"/>
              </a:rPr>
              <a:t>A set of input values, execution preconditions, expected results and execution </a:t>
            </a:r>
            <a:r>
              <a:rPr lang="en-US" sz="1200" dirty="0" smtClean="0">
                <a:latin typeface="+mj-lt"/>
              </a:rPr>
              <a:t>post conditions, </a:t>
            </a:r>
            <a:r>
              <a:rPr lang="en-US" sz="1200" dirty="0">
                <a:latin typeface="+mj-lt"/>
              </a:rPr>
              <a:t>developed for a particular objective or test condition, such as to exercise a particular program path or to verify compliance with a specific requirement</a:t>
            </a:r>
            <a:r>
              <a:rPr lang="en-US" sz="1200" dirty="0" smtClean="0">
                <a:latin typeface="+mj-lt"/>
              </a:rPr>
              <a:t>.</a:t>
            </a:r>
            <a:r>
              <a:rPr lang="en-US" sz="1200" dirty="0"/>
              <a:t> Test cases identify the nature of the inputs and expected results needed to verify a given test condition, and so form the framework for test </a:t>
            </a:r>
            <a:r>
              <a:rPr lang="en-US" sz="1200" dirty="0" smtClean="0"/>
              <a:t>scripts.</a:t>
            </a:r>
          </a:p>
          <a:p>
            <a:pPr marL="685800" lvl="1" algn="l">
              <a:lnSpc>
                <a:spcPts val="1600"/>
              </a:lnSpc>
              <a:spcBef>
                <a:spcPts val="800"/>
              </a:spcBef>
              <a:buClr>
                <a:srgbClr val="3399FF"/>
              </a:buClr>
              <a:buSzPct val="65000"/>
              <a:buFont typeface="Wingdings" pitchFamily="2" charset="2"/>
              <a:buChar char="q"/>
              <a:defRPr/>
            </a:pPr>
            <a:r>
              <a:rPr lang="en-US" sz="1200" b="1" dirty="0" smtClean="0">
                <a:latin typeface="+mj-lt"/>
              </a:rPr>
              <a:t>Construction of </a:t>
            </a:r>
            <a:r>
              <a:rPr lang="en-US" sz="1200" b="1" dirty="0">
                <a:latin typeface="+mj-lt"/>
              </a:rPr>
              <a:t>Test Procedures: </a:t>
            </a:r>
            <a:r>
              <a:rPr lang="en-US" sz="1200" dirty="0" smtClean="0">
                <a:latin typeface="+mj-lt"/>
              </a:rPr>
              <a:t>A </a:t>
            </a:r>
            <a:r>
              <a:rPr lang="en-US" sz="1200" dirty="0">
                <a:latin typeface="+mj-lt"/>
              </a:rPr>
              <a:t>document specifying a sequence of actions for the execution of a </a:t>
            </a:r>
            <a:r>
              <a:rPr lang="en-US" sz="1200" dirty="0" smtClean="0">
                <a:latin typeface="+mj-lt"/>
              </a:rPr>
              <a:t>test.</a:t>
            </a:r>
            <a:r>
              <a:rPr lang="en-US" sz="1200" dirty="0"/>
              <a:t> Also known as test script or manual test </a:t>
            </a:r>
            <a:r>
              <a:rPr lang="en-US" sz="1200" dirty="0" smtClean="0"/>
              <a:t>script. </a:t>
            </a:r>
            <a:r>
              <a:rPr lang="en-US" sz="1200" dirty="0"/>
              <a:t>A test script may be run once or many times with each run using a different data set. In some cases the tests may be progressive, so that the </a:t>
            </a:r>
            <a:r>
              <a:rPr lang="en-US" sz="1200" dirty="0" smtClean="0"/>
              <a:t>post conditions </a:t>
            </a:r>
            <a:r>
              <a:rPr lang="en-US" sz="1200" dirty="0"/>
              <a:t>of one test match the preconditions for the next </a:t>
            </a:r>
            <a:r>
              <a:rPr lang="en-US" sz="1200" dirty="0" smtClean="0"/>
              <a:t>test.</a:t>
            </a:r>
          </a:p>
          <a:p>
            <a:pPr marL="685800" lvl="1" algn="l">
              <a:lnSpc>
                <a:spcPts val="1600"/>
              </a:lnSpc>
              <a:spcBef>
                <a:spcPts val="800"/>
              </a:spcBef>
              <a:buClr>
                <a:srgbClr val="3399FF"/>
              </a:buClr>
              <a:buSzPct val="65000"/>
              <a:buFont typeface="Wingdings" pitchFamily="2" charset="2"/>
              <a:buChar char="q"/>
              <a:defRPr/>
            </a:pPr>
            <a:r>
              <a:rPr lang="en-US" sz="1200" b="1" dirty="0" smtClean="0">
                <a:latin typeface="+mj-lt"/>
              </a:rPr>
              <a:t>Test Environment Requirements: </a:t>
            </a:r>
            <a:r>
              <a:rPr lang="en-US" sz="1200" dirty="0" smtClean="0"/>
              <a:t>The purpose of a test environment is to facilitate the successful execution of a test, and at the intended level. At </a:t>
            </a:r>
            <a:r>
              <a:rPr lang="en-US" sz="1200" b="1" dirty="0"/>
              <a:t>unit and integration test levels</a:t>
            </a:r>
            <a:r>
              <a:rPr lang="en-US" sz="1200" dirty="0"/>
              <a:t>, the test environment would be expected to include the necessary test harnesses, stubs and drivers. At </a:t>
            </a:r>
            <a:r>
              <a:rPr lang="en-US" sz="1200" b="1" dirty="0"/>
              <a:t>system test level</a:t>
            </a:r>
            <a:r>
              <a:rPr lang="en-US" sz="1200" dirty="0"/>
              <a:t>, the environment would be expected to facilitate </a:t>
            </a:r>
            <a:r>
              <a:rPr lang="en-US" sz="1200" b="1" dirty="0"/>
              <a:t>end-to-end testing</a:t>
            </a:r>
            <a:r>
              <a:rPr lang="en-US" sz="1200" dirty="0" smtClean="0"/>
              <a:t>.</a:t>
            </a:r>
            <a:r>
              <a:rPr lang="en-US" sz="1200" dirty="0"/>
              <a:t> At acceptance test level the test environment may be required to be as ‘like live’ as </a:t>
            </a:r>
            <a:r>
              <a:rPr lang="en-US" sz="1200" dirty="0" smtClean="0"/>
              <a:t>possible.</a:t>
            </a:r>
            <a:endParaRPr lang="en-US" sz="1200" dirty="0" smtClean="0">
              <a:latin typeface="+mj-lt"/>
            </a:endParaRPr>
          </a:p>
          <a:p>
            <a:pPr marL="685800" lvl="1">
              <a:lnSpc>
                <a:spcPts val="1600"/>
              </a:lnSpc>
              <a:spcBef>
                <a:spcPts val="800"/>
              </a:spcBef>
              <a:buClr>
                <a:srgbClr val="3399FF"/>
              </a:buClr>
              <a:buSzPct val="65000"/>
              <a:buFont typeface="Wingdings" pitchFamily="2" charset="2"/>
              <a:buChar char="q"/>
              <a:defRPr/>
            </a:pPr>
            <a:endParaRPr lang="en-US" sz="1200" dirty="0">
              <a:latin typeface="+mj-lt"/>
            </a:endParaRPr>
          </a:p>
          <a:p>
            <a:pPr marL="685800" lvl="1">
              <a:lnSpc>
                <a:spcPts val="1600"/>
              </a:lnSpc>
              <a:spcBef>
                <a:spcPts val="800"/>
              </a:spcBef>
              <a:buClr>
                <a:srgbClr val="3399FF"/>
              </a:buClr>
              <a:buSzPct val="65000"/>
              <a:buFont typeface="Wingdings" pitchFamily="2" charset="2"/>
              <a:buChar char="q"/>
              <a:defRPr/>
            </a:pPr>
            <a:endParaRPr lang="en-US" sz="1200" dirty="0">
              <a:latin typeface="+mj-lt"/>
            </a:endParaRPr>
          </a:p>
          <a:p>
            <a:pPr marL="685800" lvl="1">
              <a:lnSpc>
                <a:spcPts val="1600"/>
              </a:lnSpc>
              <a:spcBef>
                <a:spcPts val="800"/>
              </a:spcBef>
              <a:buClr>
                <a:srgbClr val="3399FF"/>
              </a:buClr>
              <a:buSzPct val="65000"/>
              <a:buFont typeface="Wingdings" pitchFamily="2" charset="2"/>
              <a:buChar char="q"/>
              <a:defRPr/>
            </a:pPr>
            <a:endParaRPr lang="en-US" sz="1200" dirty="0" smtClean="0">
              <a:latin typeface="+mj-lt"/>
            </a:endParaRPr>
          </a:p>
          <a:p>
            <a:pPr marL="685800" lvl="1">
              <a:lnSpc>
                <a:spcPts val="1600"/>
              </a:lnSpc>
              <a:spcBef>
                <a:spcPts val="800"/>
              </a:spcBef>
              <a:buClr>
                <a:srgbClr val="3399FF"/>
              </a:buClr>
              <a:buSzPct val="65000"/>
              <a:buFont typeface="Wingdings" pitchFamily="2" charset="2"/>
              <a:buChar char="q"/>
              <a:defRPr/>
            </a:pPr>
            <a:endParaRPr lang="en-US" sz="1200" dirty="0">
              <a:latin typeface="+mj-lt"/>
            </a:endParaRPr>
          </a:p>
          <a:p>
            <a:pPr marL="685800" lvl="1">
              <a:lnSpc>
                <a:spcPts val="1600"/>
              </a:lnSpc>
              <a:spcBef>
                <a:spcPts val="800"/>
              </a:spcBef>
              <a:buClr>
                <a:srgbClr val="3399FF"/>
              </a:buClr>
              <a:buSzPct val="65000"/>
              <a:buFont typeface="Wingdings" pitchFamily="2" charset="2"/>
              <a:buChar char="q"/>
              <a:defRPr/>
            </a:pPr>
            <a:endParaRPr lang="en-US" sz="1200" dirty="0">
              <a:latin typeface="+mj-lt"/>
            </a:endParaRPr>
          </a:p>
          <a:p>
            <a:pPr marL="285750" indent="-285750">
              <a:lnSpc>
                <a:spcPts val="1600"/>
              </a:lnSpc>
              <a:spcBef>
                <a:spcPts val="800"/>
              </a:spcBef>
              <a:buClr>
                <a:srgbClr val="3399FF"/>
              </a:buClr>
              <a:buSzPct val="65000"/>
              <a:buFont typeface="Wingdings" pitchFamily="2" charset="2"/>
              <a:buChar char="q"/>
              <a:defRPr/>
            </a:pPr>
            <a:endParaRPr lang="en-US" sz="1200" dirty="0" smtClean="0">
              <a:cs typeface="Arial" pitchFamily="34" charset="0"/>
            </a:endParaRPr>
          </a:p>
          <a:p>
            <a:pPr marL="0" indent="0">
              <a:lnSpc>
                <a:spcPts val="1600"/>
              </a:lnSpc>
              <a:spcBef>
                <a:spcPts val="800"/>
              </a:spcBef>
              <a:buClr>
                <a:srgbClr val="3399FF"/>
              </a:buClr>
              <a:buSzPct val="65000"/>
              <a:defRPr/>
            </a:pPr>
            <a:r>
              <a:rPr lang="en-US" sz="1400" dirty="0">
                <a:cs typeface="Arial" pitchFamily="34" charset="0"/>
              </a:rPr>
              <a:t>	</a:t>
            </a:r>
            <a:r>
              <a:rPr lang="en-US" sz="1400" dirty="0" smtClean="0">
                <a:cs typeface="Arial" pitchFamily="34" charset="0"/>
              </a:rPr>
              <a:t> </a:t>
            </a:r>
          </a:p>
        </p:txBody>
      </p:sp>
      <p:cxnSp>
        <p:nvCxnSpPr>
          <p:cNvPr id="35"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457200" y="457200"/>
            <a:ext cx="2971800" cy="40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lang="en-US" sz="2400" b="1" dirty="0">
                <a:solidFill>
                  <a:schemeClr val="accent2">
                    <a:lumMod val="50000"/>
                  </a:schemeClr>
                </a:solidFill>
                <a:latin typeface="Franklin Gothic Medium Cond" pitchFamily="34" charset="0"/>
              </a:rPr>
              <a:t>QUIZ TIME</a:t>
            </a:r>
            <a:endParaRPr lang="en-US" dirty="0">
              <a:solidFill>
                <a:schemeClr val="accent2">
                  <a:lumMod val="50000"/>
                </a:schemeClr>
              </a:solidFill>
            </a:endParaRPr>
          </a:p>
        </p:txBody>
      </p:sp>
      <p:sp>
        <p:nvSpPr>
          <p:cNvPr id="34" name="Rectangle 3"/>
          <p:cNvSpPr txBox="1">
            <a:spLocks noChangeArrowheads="1"/>
          </p:cNvSpPr>
          <p:nvPr/>
        </p:nvSpPr>
        <p:spPr bwMode="auto">
          <a:xfrm>
            <a:off x="228600" y="1323975"/>
            <a:ext cx="84582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285750" indent="-285750" algn="l">
              <a:lnSpc>
                <a:spcPts val="1600"/>
              </a:lnSpc>
              <a:spcBef>
                <a:spcPts val="800"/>
              </a:spcBef>
              <a:buClr>
                <a:srgbClr val="3399FF"/>
              </a:buClr>
              <a:buSzPct val="65000"/>
              <a:buFont typeface="Wingdings" pitchFamily="2" charset="2"/>
              <a:buChar char="q"/>
              <a:defRPr/>
            </a:pPr>
            <a:r>
              <a:rPr lang="en-US" sz="1200" b="1" dirty="0" smtClean="0">
                <a:latin typeface="+mj-lt"/>
              </a:rPr>
              <a:t>Which </a:t>
            </a:r>
            <a:r>
              <a:rPr lang="en-US" sz="1200" b="1" dirty="0">
                <a:latin typeface="+mj-lt"/>
              </a:rPr>
              <a:t>of the following best describes the purpose of a test environment</a:t>
            </a:r>
            <a:r>
              <a:rPr lang="en-US" sz="1200" b="1" dirty="0" smtClean="0">
                <a:latin typeface="+mj-lt"/>
              </a:rPr>
              <a:t>?</a:t>
            </a:r>
            <a:endParaRPr lang="en-US" sz="1200" b="1" dirty="0">
              <a:latin typeface="+mj-lt"/>
            </a:endParaRPr>
          </a:p>
          <a:p>
            <a:pPr marL="685800" lvl="1" algn="l">
              <a:lnSpc>
                <a:spcPts val="1600"/>
              </a:lnSpc>
              <a:spcBef>
                <a:spcPts val="800"/>
              </a:spcBef>
              <a:buClr>
                <a:srgbClr val="3399FF"/>
              </a:buClr>
              <a:buSzPct val="65000"/>
              <a:buFont typeface="+mj-lt"/>
              <a:buAutoNum type="alphaUcPeriod"/>
              <a:defRPr/>
            </a:pPr>
            <a:r>
              <a:rPr lang="en-US" sz="1200" dirty="0">
                <a:latin typeface="+mn-lt"/>
              </a:rPr>
              <a:t>To ensure that all stubs and drivers are available for unit and integration testing</a:t>
            </a:r>
            <a:r>
              <a:rPr lang="en-US" sz="1200" dirty="0" smtClean="0">
                <a:latin typeface="+mn-lt"/>
              </a:rPr>
              <a:t>.</a:t>
            </a:r>
            <a:endParaRPr lang="en-US" sz="1200" dirty="0">
              <a:latin typeface="+mn-lt"/>
            </a:endParaRPr>
          </a:p>
          <a:p>
            <a:pPr marL="685800" lvl="1" algn="l">
              <a:lnSpc>
                <a:spcPts val="1600"/>
              </a:lnSpc>
              <a:spcBef>
                <a:spcPts val="800"/>
              </a:spcBef>
              <a:buClr>
                <a:srgbClr val="3399FF"/>
              </a:buClr>
              <a:buSzPct val="65000"/>
              <a:buFont typeface="+mj-lt"/>
              <a:buAutoNum type="alphaUcPeriod"/>
              <a:defRPr/>
            </a:pPr>
            <a:r>
              <a:rPr lang="en-US" sz="1200" dirty="0">
                <a:latin typeface="+mn-lt"/>
              </a:rPr>
              <a:t>To ensure that all data copied from the live environment has been made anonymous</a:t>
            </a:r>
            <a:r>
              <a:rPr lang="en-US" sz="1200" dirty="0" smtClean="0">
                <a:latin typeface="+mn-lt"/>
              </a:rPr>
              <a:t>.</a:t>
            </a:r>
            <a:endParaRPr lang="en-US" sz="1200" dirty="0">
              <a:latin typeface="+mn-lt"/>
            </a:endParaRPr>
          </a:p>
          <a:p>
            <a:pPr marL="685800" lvl="1" algn="l">
              <a:lnSpc>
                <a:spcPts val="1600"/>
              </a:lnSpc>
              <a:spcBef>
                <a:spcPts val="800"/>
              </a:spcBef>
              <a:buClr>
                <a:srgbClr val="3399FF"/>
              </a:buClr>
              <a:buSzPct val="65000"/>
              <a:buFont typeface="+mj-lt"/>
              <a:buAutoNum type="alphaUcPeriod"/>
              <a:defRPr/>
            </a:pPr>
            <a:r>
              <a:rPr lang="en-US" sz="1200" dirty="0">
                <a:latin typeface="+mn-lt"/>
              </a:rPr>
              <a:t>To ensure that the testers can carry out testing as quickly as possible</a:t>
            </a:r>
            <a:r>
              <a:rPr lang="en-US" sz="1200" dirty="0" smtClean="0">
                <a:latin typeface="+mn-lt"/>
              </a:rPr>
              <a:t>.</a:t>
            </a:r>
            <a:endParaRPr lang="en-US" sz="1200" dirty="0">
              <a:latin typeface="+mn-lt"/>
            </a:endParaRPr>
          </a:p>
          <a:p>
            <a:pPr marL="685800" lvl="1" algn="l">
              <a:lnSpc>
                <a:spcPts val="1600"/>
              </a:lnSpc>
              <a:spcBef>
                <a:spcPts val="800"/>
              </a:spcBef>
              <a:buClr>
                <a:srgbClr val="3399FF"/>
              </a:buClr>
              <a:buSzPct val="65000"/>
              <a:buFont typeface="+mj-lt"/>
              <a:buAutoNum type="alphaUcPeriod"/>
              <a:defRPr/>
            </a:pPr>
            <a:r>
              <a:rPr lang="en-US" sz="1200" dirty="0">
                <a:latin typeface="+mn-lt"/>
              </a:rPr>
              <a:t>To facilitate the testing of a component or system against its requirements</a:t>
            </a:r>
            <a:r>
              <a:rPr lang="en-US" sz="1200" dirty="0" smtClean="0">
                <a:latin typeface="+mn-lt"/>
              </a:rPr>
              <a:t>.</a:t>
            </a:r>
          </a:p>
          <a:p>
            <a:pPr marL="400050" lvl="1" indent="0" algn="l">
              <a:lnSpc>
                <a:spcPts val="1600"/>
              </a:lnSpc>
              <a:spcBef>
                <a:spcPts val="800"/>
              </a:spcBef>
              <a:buClr>
                <a:srgbClr val="3399FF"/>
              </a:buClr>
              <a:buSzPct val="65000"/>
              <a:defRPr/>
            </a:pPr>
            <a:endParaRPr lang="en-US" sz="1200" dirty="0" smtClean="0">
              <a:latin typeface="+mn-lt"/>
              <a:cs typeface="Arial" pitchFamily="34" charset="0"/>
            </a:endParaRPr>
          </a:p>
          <a:p>
            <a:pPr marL="400050" lvl="1" indent="0" algn="l">
              <a:lnSpc>
                <a:spcPts val="1600"/>
              </a:lnSpc>
              <a:spcBef>
                <a:spcPts val="800"/>
              </a:spcBef>
              <a:buClr>
                <a:srgbClr val="3399FF"/>
              </a:buClr>
              <a:buSzPct val="65000"/>
              <a:defRPr/>
            </a:pPr>
            <a:r>
              <a:rPr lang="en-US" sz="1200" dirty="0" smtClean="0">
                <a:latin typeface="+mn-lt"/>
                <a:cs typeface="Arial" pitchFamily="34" charset="0"/>
              </a:rPr>
              <a:t>Answer: D</a:t>
            </a:r>
          </a:p>
          <a:p>
            <a:pPr marL="400050" lvl="1" indent="0">
              <a:lnSpc>
                <a:spcPts val="1600"/>
              </a:lnSpc>
              <a:spcBef>
                <a:spcPts val="800"/>
              </a:spcBef>
              <a:buClr>
                <a:srgbClr val="3399FF"/>
              </a:buClr>
              <a:buSzPct val="65000"/>
              <a:defRPr/>
            </a:pPr>
            <a:endParaRPr lang="en-US" sz="1200" dirty="0" smtClean="0">
              <a:cs typeface="Arial" pitchFamily="34" charset="0"/>
            </a:endParaRPr>
          </a:p>
          <a:p>
            <a:pPr marL="400050" lvl="1" indent="0">
              <a:lnSpc>
                <a:spcPts val="1600"/>
              </a:lnSpc>
              <a:spcBef>
                <a:spcPts val="800"/>
              </a:spcBef>
              <a:buClr>
                <a:srgbClr val="3399FF"/>
              </a:buClr>
              <a:buSzPct val="65000"/>
              <a:defRPr/>
            </a:pPr>
            <a:endParaRPr lang="en-US" sz="1200" dirty="0" smtClean="0">
              <a:cs typeface="Arial" pitchFamily="34" charset="0"/>
            </a:endParaRPr>
          </a:p>
          <a:p>
            <a:pPr marL="0" indent="0">
              <a:lnSpc>
                <a:spcPts val="1600"/>
              </a:lnSpc>
              <a:spcBef>
                <a:spcPts val="800"/>
              </a:spcBef>
              <a:buClr>
                <a:srgbClr val="3399FF"/>
              </a:buClr>
              <a:buSzPct val="65000"/>
              <a:defRPr/>
            </a:pPr>
            <a:r>
              <a:rPr lang="en-US" sz="1400" dirty="0">
                <a:cs typeface="Arial" pitchFamily="34" charset="0"/>
              </a:rPr>
              <a:t>	</a:t>
            </a:r>
            <a:r>
              <a:rPr lang="en-US" sz="1400" dirty="0" smtClean="0">
                <a:cs typeface="Arial" pitchFamily="34" charset="0"/>
              </a:rPr>
              <a:t> </a:t>
            </a:r>
          </a:p>
        </p:txBody>
      </p:sp>
      <p:cxnSp>
        <p:nvCxnSpPr>
          <p:cNvPr id="35"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xEl>
                                              <p:pRg st="6" end="6"/>
                                            </p:txEl>
                                          </p:spTgt>
                                        </p:tgtEl>
                                        <p:attrNameLst>
                                          <p:attrName>style.visibility</p:attrName>
                                        </p:attrNameLst>
                                      </p:cBhvr>
                                      <p:to>
                                        <p:strVal val="visible"/>
                                      </p:to>
                                    </p:set>
                                    <p:anim calcmode="lin" valueType="num">
                                      <p:cBhvr>
                                        <p:cTn id="7" dur="1000" fill="hold"/>
                                        <p:tgtEl>
                                          <p:spTgt spid="34">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34">
                                            <p:txEl>
                                              <p:pRg st="6" end="6"/>
                                            </p:txEl>
                                          </p:spTgt>
                                        </p:tgtEl>
                                        <p:attrNameLst>
                                          <p:attrName>ppt_h</p:attrName>
                                        </p:attrNameLst>
                                      </p:cBhvr>
                                      <p:tavLst>
                                        <p:tav tm="0">
                                          <p:val>
                                            <p:fltVal val="0"/>
                                          </p:val>
                                        </p:tav>
                                        <p:tav tm="100000">
                                          <p:val>
                                            <p:strVal val="#ppt_h"/>
                                          </p:val>
                                        </p:tav>
                                      </p:tavLst>
                                    </p:anim>
                                    <p:animEffect transition="in" filter="fade">
                                      <p:cBhvr>
                                        <p:cTn id="9" dur="1000"/>
                                        <p:tgtEl>
                                          <p:spTgt spid="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457200" y="457200"/>
            <a:ext cx="5181600" cy="40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lang="en-US" sz="2400" b="1" dirty="0">
                <a:solidFill>
                  <a:schemeClr val="accent2">
                    <a:lumMod val="50000"/>
                  </a:schemeClr>
                </a:solidFill>
                <a:latin typeface="Franklin Gothic Medium Cond" pitchFamily="34" charset="0"/>
              </a:rPr>
              <a:t>TEST  DESIGN TECHNIQUES</a:t>
            </a:r>
            <a:endParaRPr lang="en-US" dirty="0">
              <a:solidFill>
                <a:schemeClr val="accent2">
                  <a:lumMod val="50000"/>
                </a:schemeClr>
              </a:solidFill>
            </a:endParaRPr>
          </a:p>
        </p:txBody>
      </p:sp>
      <p:sp>
        <p:nvSpPr>
          <p:cNvPr id="11" name="Rectangle 3"/>
          <p:cNvSpPr txBox="1">
            <a:spLocks noChangeArrowheads="1"/>
          </p:cNvSpPr>
          <p:nvPr/>
        </p:nvSpPr>
        <p:spPr bwMode="auto">
          <a:xfrm>
            <a:off x="228600" y="1143000"/>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marL="285750" indent="-285750" algn="l">
              <a:lnSpc>
                <a:spcPts val="1600"/>
              </a:lnSpc>
              <a:spcBef>
                <a:spcPts val="800"/>
              </a:spcBef>
              <a:buClr>
                <a:srgbClr val="3399FF"/>
              </a:buClr>
              <a:buSzPct val="65000"/>
              <a:buFont typeface="Wingdings" pitchFamily="2" charset="2"/>
              <a:buChar char="q"/>
              <a:defRPr/>
            </a:pPr>
            <a:r>
              <a:rPr lang="en-US" sz="1400" b="1" dirty="0" smtClean="0"/>
              <a:t>Test </a:t>
            </a:r>
            <a:r>
              <a:rPr lang="en-US" sz="1400" b="1" dirty="0"/>
              <a:t>design techniques </a:t>
            </a:r>
            <a:r>
              <a:rPr lang="en-US" sz="1400" dirty="0"/>
              <a:t>fall into three main categories:</a:t>
            </a:r>
            <a:endParaRPr lang="en-US" sz="1400" dirty="0" smtClean="0">
              <a:cs typeface="Arial" pitchFamily="34" charset="0"/>
            </a:endParaRPr>
          </a:p>
          <a:p>
            <a:pPr marL="685800" lvl="1" algn="l">
              <a:lnSpc>
                <a:spcPts val="1600"/>
              </a:lnSpc>
              <a:spcBef>
                <a:spcPts val="800"/>
              </a:spcBef>
              <a:buClr>
                <a:srgbClr val="3399FF"/>
              </a:buClr>
              <a:buSzPct val="65000"/>
              <a:buFont typeface="Wingdings" pitchFamily="2" charset="2"/>
              <a:buChar char="q"/>
              <a:defRPr/>
            </a:pPr>
            <a:r>
              <a:rPr lang="en-US" sz="1200" dirty="0" smtClean="0"/>
              <a:t>Specification-based</a:t>
            </a:r>
            <a:endParaRPr lang="en-US" sz="1200" dirty="0" smtClean="0">
              <a:cs typeface="Arial" pitchFamily="34" charset="0"/>
            </a:endParaRPr>
          </a:p>
          <a:p>
            <a:pPr marL="685800" lvl="1" algn="l">
              <a:lnSpc>
                <a:spcPts val="1600"/>
              </a:lnSpc>
              <a:spcBef>
                <a:spcPts val="800"/>
              </a:spcBef>
              <a:buClr>
                <a:srgbClr val="3399FF"/>
              </a:buClr>
              <a:buSzPct val="65000"/>
              <a:buFont typeface="Wingdings" pitchFamily="2" charset="2"/>
              <a:buChar char="q"/>
              <a:defRPr/>
            </a:pPr>
            <a:r>
              <a:rPr lang="en-US" sz="1200" dirty="0" smtClean="0"/>
              <a:t>Structure-based </a:t>
            </a:r>
            <a:endParaRPr lang="en-US" sz="1200" dirty="0" smtClean="0">
              <a:cs typeface="Arial" pitchFamily="34" charset="0"/>
            </a:endParaRPr>
          </a:p>
          <a:p>
            <a:pPr marL="685800" lvl="1" algn="l">
              <a:lnSpc>
                <a:spcPts val="1600"/>
              </a:lnSpc>
              <a:spcBef>
                <a:spcPts val="800"/>
              </a:spcBef>
              <a:buClr>
                <a:srgbClr val="3399FF"/>
              </a:buClr>
              <a:buSzPct val="65000"/>
              <a:buFont typeface="Wingdings" pitchFamily="2" charset="2"/>
              <a:buChar char="q"/>
              <a:defRPr/>
            </a:pPr>
            <a:r>
              <a:rPr lang="en-US" sz="1200" dirty="0" smtClean="0">
                <a:cs typeface="Arial" pitchFamily="34" charset="0"/>
              </a:rPr>
              <a:t>Experience based</a:t>
            </a:r>
          </a:p>
          <a:p>
            <a:pPr marL="285750" indent="-285750" algn="l">
              <a:lnSpc>
                <a:spcPts val="1600"/>
              </a:lnSpc>
              <a:spcBef>
                <a:spcPts val="800"/>
              </a:spcBef>
              <a:buClr>
                <a:srgbClr val="3399FF"/>
              </a:buClr>
              <a:buSzPct val="65000"/>
              <a:buFont typeface="Wingdings" pitchFamily="2" charset="2"/>
              <a:buChar char="q"/>
              <a:defRPr/>
            </a:pPr>
            <a:r>
              <a:rPr lang="en-US" sz="1200" dirty="0" smtClean="0">
                <a:latin typeface="+mn-lt"/>
              </a:rPr>
              <a:t>Specification-based </a:t>
            </a:r>
            <a:r>
              <a:rPr lang="en-US" sz="1200" dirty="0">
                <a:latin typeface="+mn-lt"/>
              </a:rPr>
              <a:t>and </a:t>
            </a:r>
            <a:r>
              <a:rPr lang="en-US" sz="1200" dirty="0" smtClean="0">
                <a:latin typeface="+mn-lt"/>
              </a:rPr>
              <a:t>Experience-based </a:t>
            </a:r>
            <a:r>
              <a:rPr lang="en-US" sz="1200" dirty="0">
                <a:latin typeface="+mn-lt"/>
              </a:rPr>
              <a:t>techniques, taken together, are collectively known as </a:t>
            </a:r>
            <a:r>
              <a:rPr lang="en-US" sz="1200" b="1" dirty="0" smtClean="0">
                <a:latin typeface="+mn-lt"/>
              </a:rPr>
              <a:t>Black-box techniques </a:t>
            </a:r>
            <a:r>
              <a:rPr lang="en-US" sz="1200" dirty="0" smtClean="0">
                <a:latin typeface="+mn-lt"/>
              </a:rPr>
              <a:t>and </a:t>
            </a:r>
            <a:r>
              <a:rPr lang="en-US" sz="1200" dirty="0">
                <a:latin typeface="+mn-lt"/>
              </a:rPr>
              <a:t>structure-based techniques are known as </a:t>
            </a:r>
            <a:r>
              <a:rPr lang="en-US" sz="1200" b="1" dirty="0">
                <a:latin typeface="+mn-lt"/>
              </a:rPr>
              <a:t>white-box techniques</a:t>
            </a:r>
            <a:r>
              <a:rPr lang="en-US" sz="1200" dirty="0" smtClean="0">
                <a:latin typeface="+mn-lt"/>
              </a:rPr>
              <a:t>.</a:t>
            </a:r>
          </a:p>
          <a:p>
            <a:pPr marL="285750" indent="-285750" algn="l">
              <a:lnSpc>
                <a:spcPts val="1600"/>
              </a:lnSpc>
              <a:spcBef>
                <a:spcPts val="800"/>
              </a:spcBef>
              <a:buClr>
                <a:srgbClr val="3399FF"/>
              </a:buClr>
              <a:buSzPct val="65000"/>
              <a:buFont typeface="Wingdings" pitchFamily="2" charset="2"/>
              <a:buChar char="q"/>
              <a:defRPr/>
            </a:pPr>
            <a:r>
              <a:rPr lang="en-US" sz="1200" b="1" dirty="0" smtClean="0">
                <a:cs typeface="Arial" pitchFamily="34" charset="0"/>
              </a:rPr>
              <a:t>Specification Based Techniques</a:t>
            </a:r>
          </a:p>
          <a:p>
            <a:pPr marL="685800" lvl="1" algn="l">
              <a:lnSpc>
                <a:spcPts val="1600"/>
              </a:lnSpc>
              <a:spcBef>
                <a:spcPts val="800"/>
              </a:spcBef>
              <a:buClr>
                <a:srgbClr val="3399FF"/>
              </a:buClr>
              <a:buSzPct val="65000"/>
              <a:buFont typeface="+mj-lt"/>
              <a:buAutoNum type="alphaUcPeriod"/>
              <a:defRPr/>
            </a:pPr>
            <a:r>
              <a:rPr lang="en-US" sz="1200" dirty="0" smtClean="0">
                <a:latin typeface="+mn-lt"/>
              </a:rPr>
              <a:t>Equivalence partitioning</a:t>
            </a:r>
            <a:endParaRPr lang="en-US" sz="1200" dirty="0">
              <a:latin typeface="+mn-lt"/>
            </a:endParaRPr>
          </a:p>
          <a:p>
            <a:pPr marL="685800" lvl="1" algn="l">
              <a:lnSpc>
                <a:spcPts val="1600"/>
              </a:lnSpc>
              <a:spcBef>
                <a:spcPts val="800"/>
              </a:spcBef>
              <a:buClr>
                <a:srgbClr val="3399FF"/>
              </a:buClr>
              <a:buSzPct val="65000"/>
              <a:buFont typeface="+mj-lt"/>
              <a:buAutoNum type="alphaUcPeriod"/>
              <a:defRPr/>
            </a:pPr>
            <a:r>
              <a:rPr lang="en-US" sz="1200" dirty="0" smtClean="0">
                <a:latin typeface="+mn-lt"/>
              </a:rPr>
              <a:t>Boundary </a:t>
            </a:r>
            <a:r>
              <a:rPr lang="en-US" sz="1200" dirty="0">
                <a:latin typeface="+mn-lt"/>
              </a:rPr>
              <a:t>value </a:t>
            </a:r>
            <a:r>
              <a:rPr lang="en-US" sz="1200" dirty="0" smtClean="0">
                <a:latin typeface="+mn-lt"/>
              </a:rPr>
              <a:t>analysis</a:t>
            </a:r>
            <a:endParaRPr lang="en-US" sz="1200" dirty="0">
              <a:latin typeface="+mn-lt"/>
            </a:endParaRPr>
          </a:p>
          <a:p>
            <a:pPr marL="685800" lvl="1" algn="l">
              <a:lnSpc>
                <a:spcPts val="1600"/>
              </a:lnSpc>
              <a:spcBef>
                <a:spcPts val="800"/>
              </a:spcBef>
              <a:buClr>
                <a:srgbClr val="3399FF"/>
              </a:buClr>
              <a:buSzPct val="65000"/>
              <a:buFont typeface="+mj-lt"/>
              <a:buAutoNum type="alphaUcPeriod"/>
              <a:defRPr/>
            </a:pPr>
            <a:r>
              <a:rPr lang="en-US" sz="1200" dirty="0" smtClean="0">
                <a:latin typeface="+mn-lt"/>
              </a:rPr>
              <a:t>Decision </a:t>
            </a:r>
            <a:r>
              <a:rPr lang="en-US" sz="1200" dirty="0">
                <a:latin typeface="+mn-lt"/>
              </a:rPr>
              <a:t>table </a:t>
            </a:r>
            <a:r>
              <a:rPr lang="en-US" sz="1200" dirty="0" smtClean="0">
                <a:latin typeface="+mn-lt"/>
              </a:rPr>
              <a:t>testing</a:t>
            </a:r>
            <a:endParaRPr lang="en-US" sz="1200" dirty="0">
              <a:latin typeface="+mn-lt"/>
            </a:endParaRPr>
          </a:p>
          <a:p>
            <a:pPr marL="685800" lvl="1" algn="l">
              <a:lnSpc>
                <a:spcPts val="1600"/>
              </a:lnSpc>
              <a:spcBef>
                <a:spcPts val="800"/>
              </a:spcBef>
              <a:buClr>
                <a:srgbClr val="3399FF"/>
              </a:buClr>
              <a:buSzPct val="65000"/>
              <a:buFont typeface="+mj-lt"/>
              <a:buAutoNum type="alphaUcPeriod"/>
              <a:defRPr/>
            </a:pPr>
            <a:r>
              <a:rPr lang="en-US" sz="1200" dirty="0" smtClean="0">
                <a:latin typeface="+mn-lt"/>
              </a:rPr>
              <a:t>State </a:t>
            </a:r>
            <a:r>
              <a:rPr lang="en-US" sz="1200" dirty="0">
                <a:latin typeface="+mn-lt"/>
              </a:rPr>
              <a:t>transition </a:t>
            </a:r>
            <a:r>
              <a:rPr lang="en-US" sz="1200" dirty="0" smtClean="0">
                <a:latin typeface="+mn-lt"/>
              </a:rPr>
              <a:t>testing</a:t>
            </a:r>
            <a:endParaRPr lang="en-US" sz="1200" dirty="0">
              <a:latin typeface="+mn-lt"/>
            </a:endParaRPr>
          </a:p>
          <a:p>
            <a:pPr marL="685800" lvl="1" algn="l">
              <a:lnSpc>
                <a:spcPts val="1600"/>
              </a:lnSpc>
              <a:spcBef>
                <a:spcPts val="800"/>
              </a:spcBef>
              <a:buClr>
                <a:srgbClr val="3399FF"/>
              </a:buClr>
              <a:buSzPct val="65000"/>
              <a:buFont typeface="+mj-lt"/>
              <a:buAutoNum type="alphaUcPeriod"/>
              <a:defRPr/>
            </a:pPr>
            <a:r>
              <a:rPr lang="en-US" sz="1200" dirty="0" smtClean="0">
                <a:latin typeface="+mn-lt"/>
              </a:rPr>
              <a:t>Use </a:t>
            </a:r>
            <a:r>
              <a:rPr lang="en-US" sz="1200" dirty="0">
                <a:latin typeface="+mn-lt"/>
              </a:rPr>
              <a:t>case testing</a:t>
            </a:r>
            <a:r>
              <a:rPr lang="en-US" sz="1200" dirty="0" smtClean="0">
                <a:latin typeface="+mn-lt"/>
              </a:rPr>
              <a:t>.</a:t>
            </a:r>
            <a:r>
              <a:rPr lang="en-US" sz="1200" b="1" dirty="0" smtClean="0"/>
              <a:t>  </a:t>
            </a:r>
          </a:p>
          <a:p>
            <a:pPr marL="171450" indent="-171450" algn="l">
              <a:lnSpc>
                <a:spcPts val="1600"/>
              </a:lnSpc>
              <a:spcBef>
                <a:spcPts val="800"/>
              </a:spcBef>
              <a:buClr>
                <a:srgbClr val="3399FF"/>
              </a:buClr>
              <a:buSzPct val="65000"/>
              <a:buFont typeface="Wingdings" pitchFamily="2" charset="2"/>
              <a:buChar char="q"/>
              <a:defRPr/>
            </a:pPr>
            <a:r>
              <a:rPr lang="en-US" sz="1200" b="1" dirty="0" smtClean="0"/>
              <a:t>   Structure Based Techniques</a:t>
            </a:r>
          </a:p>
          <a:p>
            <a:pPr marL="628650" lvl="1" indent="-228600" algn="l">
              <a:lnSpc>
                <a:spcPts val="1600"/>
              </a:lnSpc>
              <a:spcBef>
                <a:spcPts val="800"/>
              </a:spcBef>
              <a:buClr>
                <a:srgbClr val="3399FF"/>
              </a:buClr>
              <a:buSzPct val="65000"/>
              <a:buFont typeface="+mj-lt"/>
              <a:buAutoNum type="alphaUcPeriod"/>
              <a:defRPr/>
            </a:pPr>
            <a:r>
              <a:rPr lang="en-US" sz="1200" dirty="0" smtClean="0"/>
              <a:t>Statement testing</a:t>
            </a:r>
            <a:endParaRPr lang="en-US" sz="1200" dirty="0"/>
          </a:p>
          <a:p>
            <a:pPr marL="628650" lvl="1" indent="-228600" algn="l">
              <a:lnSpc>
                <a:spcPts val="1600"/>
              </a:lnSpc>
              <a:spcBef>
                <a:spcPts val="800"/>
              </a:spcBef>
              <a:buClr>
                <a:srgbClr val="3399FF"/>
              </a:buClr>
              <a:buSzPct val="65000"/>
              <a:buFont typeface="+mj-lt"/>
              <a:buAutoNum type="alphaUcPeriod"/>
              <a:defRPr/>
            </a:pPr>
            <a:r>
              <a:rPr lang="en-US" sz="1200" dirty="0" smtClean="0"/>
              <a:t>Decision testing</a:t>
            </a:r>
          </a:p>
          <a:p>
            <a:pPr marL="628650" lvl="1" indent="-228600" algn="l">
              <a:lnSpc>
                <a:spcPts val="1600"/>
              </a:lnSpc>
              <a:spcBef>
                <a:spcPts val="800"/>
              </a:spcBef>
              <a:buClr>
                <a:srgbClr val="3399FF"/>
              </a:buClr>
              <a:buSzPct val="65000"/>
              <a:buFont typeface="+mj-lt"/>
              <a:buAutoNum type="alphaUcPeriod"/>
              <a:defRPr/>
            </a:pPr>
            <a:r>
              <a:rPr lang="en-US" sz="1200" dirty="0" smtClean="0"/>
              <a:t>Other techniques like LCSAJ</a:t>
            </a:r>
            <a:endParaRPr lang="en-US" sz="1200" dirty="0"/>
          </a:p>
          <a:p>
            <a:pPr marL="285750" indent="-285750">
              <a:lnSpc>
                <a:spcPts val="1600"/>
              </a:lnSpc>
              <a:spcBef>
                <a:spcPts val="800"/>
              </a:spcBef>
              <a:buClr>
                <a:srgbClr val="3399FF"/>
              </a:buClr>
              <a:buSzPct val="65000"/>
              <a:buFont typeface="+mj-lt"/>
              <a:buAutoNum type="alphaUcPeriod"/>
              <a:defRPr/>
            </a:pPr>
            <a:endParaRPr lang="en-US" sz="1200" b="1" dirty="0">
              <a:latin typeface="+mn-lt"/>
            </a:endParaRPr>
          </a:p>
          <a:p>
            <a:pPr marL="285750" indent="-285750">
              <a:lnSpc>
                <a:spcPts val="1600"/>
              </a:lnSpc>
              <a:spcBef>
                <a:spcPts val="800"/>
              </a:spcBef>
              <a:buClr>
                <a:srgbClr val="3399FF"/>
              </a:buClr>
              <a:buSzPct val="65000"/>
              <a:buFont typeface="Wingdings" pitchFamily="2" charset="2"/>
              <a:buChar char="q"/>
              <a:defRPr/>
            </a:pPr>
            <a:endParaRPr lang="en-US" sz="1200" b="1" dirty="0">
              <a:latin typeface="+mn-lt"/>
            </a:endParaRPr>
          </a:p>
          <a:p>
            <a:pPr marL="285750" indent="-285750">
              <a:lnSpc>
                <a:spcPts val="1600"/>
              </a:lnSpc>
              <a:spcBef>
                <a:spcPts val="800"/>
              </a:spcBef>
              <a:buClr>
                <a:srgbClr val="3399FF"/>
              </a:buClr>
              <a:buSzPct val="65000"/>
              <a:buFont typeface="Wingdings" pitchFamily="2" charset="2"/>
              <a:buChar char="q"/>
              <a:defRPr/>
            </a:pPr>
            <a:endParaRPr lang="en-US" sz="1200" b="1" dirty="0" smtClean="0">
              <a:latin typeface="+mn-lt"/>
            </a:endParaRPr>
          </a:p>
          <a:p>
            <a:pPr marL="0" indent="0">
              <a:lnSpc>
                <a:spcPts val="1600"/>
              </a:lnSpc>
              <a:spcBef>
                <a:spcPts val="800"/>
              </a:spcBef>
              <a:buClr>
                <a:srgbClr val="3399FF"/>
              </a:buClr>
              <a:buSzPct val="65000"/>
              <a:defRPr/>
            </a:pPr>
            <a:r>
              <a:rPr lang="en-US" sz="1400" dirty="0">
                <a:cs typeface="Arial" pitchFamily="34" charset="0"/>
              </a:rPr>
              <a:t>	</a:t>
            </a:r>
            <a:r>
              <a:rPr lang="en-US" sz="1400" dirty="0" smtClean="0">
                <a:cs typeface="Arial" pitchFamily="34" charset="0"/>
              </a:rPr>
              <a:t> </a:t>
            </a:r>
          </a:p>
        </p:txBody>
      </p:sp>
      <p:cxnSp>
        <p:nvCxnSpPr>
          <p:cNvPr id="12"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10.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18"/>
  <p:tag name="MMCOA_FONTSIZE_M" val="18"/>
  <p:tag name="MMCOA_FONTSIZE_S" val="18"/>
  <p:tag name="MMCOA_FONTSIZE_T" val="18"/>
  <p:tag name="MMCOA_POSITION_L" val="71.25;157.375;18;382.125"/>
  <p:tag name="MMCOA_POSITION_M" val="71.25;157.375;18;382.125"/>
  <p:tag name="MMCOA_POSITION_S" val="71.25;157.375;18;382.125"/>
  <p:tag name="MMCOA_POSITION_T" val="71.25;157.375;18;382.125"/>
  <p:tag name="MMCOA_HIDEONCOLOUR" val="N"/>
  <p:tag name="MMCOA_HIDEONWHITE" val="N"/>
  <p:tag name="MMCOA_HIDEONBALLROOM" val="N"/>
  <p:tag name="MMCOA_HIDEONCLASSIC" val="N"/>
  <p:tag name="MMCOA_HIDEONTEXT" val="N"/>
  <p:tag name="MMCOA_HIDEONECO" val="N"/>
</p:tagLst>
</file>

<file path=ppt/tags/tag1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 name="MMCOA_TRANSPARENT" val="False"/>
  <p:tag name="MMC_SLIDETYPE" val="Cover"/>
</p:tagLst>
</file>

<file path=ppt/tags/tag1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8"/>
  <p:tag name="MMCOA_FONTSIZE_S" val="28"/>
  <p:tag name="MMCOA_FONTSIZE_T" val="28"/>
  <p:tag name="MMCOA_POSITION_L" val="70.625;97.875;55;648.375"/>
  <p:tag name="MMCOA_POSITION_M" val="70.625;97.875;55;648.375"/>
  <p:tag name="MMCOA_POSITION_S" val="70.625;97.875;55;648.375"/>
  <p:tag name="MMCOA_POSITION_T" val="70.625;97.875;55;648.375"/>
  <p:tag name="MMCOA_HIDEONCOLOUR" val="N"/>
  <p:tag name="MMCOA_HIDEONWHITE" val="N"/>
  <p:tag name="MMCOA_HIDEONBALLROOM" val="N"/>
  <p:tag name="MMCOA_HIDEONCLASSIC" val="N"/>
  <p:tag name="MMCOA_HIDEONTEXT" val="N"/>
  <p:tag name="MMCOA_HIDEONECO" val="N"/>
</p:tagLst>
</file>

<file path=ppt/tags/tag1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18"/>
  <p:tag name="MMCOA_FONTSIZE_M" val="18"/>
  <p:tag name="MMCOA_FONTSIZE_S" val="18"/>
  <p:tag name="MMCOA_FONTSIZE_T" val="18"/>
  <p:tag name="MMCOA_POSITION_L" val="71.25;157.375;18;382.125"/>
  <p:tag name="MMCOA_POSITION_M" val="71.25;157.375;18;382.125"/>
  <p:tag name="MMCOA_POSITION_S" val="71.25;157.375;18;382.125"/>
  <p:tag name="MMCOA_POSITION_T" val="71.25;157.375;18;382.125"/>
  <p:tag name="MMCOA_HIDEONCOLOUR" val="N"/>
  <p:tag name="MMCOA_HIDEONWHITE" val="N"/>
  <p:tag name="MMCOA_HIDEONBALLROOM" val="N"/>
  <p:tag name="MMCOA_HIDEONCLASSIC" val="N"/>
  <p:tag name="MMCOA_HIDEONTEXT" val="N"/>
  <p:tag name="MMCOA_HIDEONECO" val="N"/>
</p:tagLst>
</file>

<file path=ppt/tags/tag14.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5.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6.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7.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8.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9.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20.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2.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3.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4.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5.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6.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7.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8.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9.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30.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2.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3.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4.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5.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6.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7.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8.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9.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xml><?xml version="1.0" encoding="utf-8"?>
<p:tagLst xmlns:a="http://schemas.openxmlformats.org/drawingml/2006/main" xmlns:r="http://schemas.openxmlformats.org/officeDocument/2006/relationships" xmlns:p="http://schemas.openxmlformats.org/presentationml/2006/main">
  <p:tag name="MMCOA_SMARTSHAPE" val="Y"/>
  <p:tag name="MMCOA_FONTSIZE_L" val="11"/>
  <p:tag name="MMCOA_FONTSIZE_M" val="11"/>
  <p:tag name="MMCOA_FONTSIZE_S" val="11"/>
  <p:tag name="MMCOA_FONTSIZE_T" val="11"/>
  <p:tag name="MMCOA_POSITION_L" val="543.125;510.5;13.25;176.5"/>
  <p:tag name="MMCOA_POSITION_M" val="543.125;510.5;13.25;176.5"/>
  <p:tag name="MMCOA_POSITION_S" val="543.125;510.5;13.25;176.5"/>
  <p:tag name="MMCOA_POSITION_T" val="543.125;510.5;13.25;176.5"/>
  <p:tag name="MMCOA_HIDEONCOLOUR" val="N"/>
  <p:tag name="MMCOA_HIDEONWHITE" val="N"/>
  <p:tag name="MMCOA_HIDEONBALLROOM" val="N"/>
  <p:tag name="MMCOA_HIDEONCLASSIC" val="N"/>
  <p:tag name="MMCOA_HIDEONTEXT" val="N"/>
  <p:tag name="MMCOA_HIDEONECO" val="N"/>
</p:tagLst>
</file>

<file path=ppt/tags/tag40.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2.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3.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4.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5.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6.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7.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8.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49.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50.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51.xml><?xml version="1.0" encoding="utf-8"?>
<p:tagLst xmlns:a="http://schemas.openxmlformats.org/drawingml/2006/main" xmlns:r="http://schemas.openxmlformats.org/officeDocument/2006/relationships" xmlns:p="http://schemas.openxmlformats.org/presentationml/2006/main">
  <p:tag name="MMCOA_DISPLAYMASTERSHAPES" val="N"/>
  <p:tag name="MMCOA_FOLLOWMASTERBACKGROUND" val="N"/>
  <p:tag name="MMCOA_FORCESCHEME" val="N"/>
  <p:tag name="MMCOA_CANACTASDIVIDER" val="N"/>
  <p:tag name="MMCOA_PROMPTCOLOUR" val="N"/>
</p:tagLst>
</file>

<file path=ppt/tags/tag6.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7.625;514.5;8;227.5"/>
  <p:tag name="MMCOA_POSITION_M" val="37.625;514.5;8;227.5"/>
  <p:tag name="MMCOA_POSITION_S" val="37.625;514.5;8;227.5"/>
  <p:tag name="MMCOA_POSITION_T" val="37.625;514.5;8;227.5"/>
  <p:tag name="MMCOA_HIDEONCOLOUR" val="N"/>
  <p:tag name="MMCOA_HIDEONWHITE" val="N"/>
  <p:tag name="MMCOA_HIDEONBALLROOM" val="N"/>
  <p:tag name="MMCOA_HIDEONCLASSIC" val="N"/>
  <p:tag name="MMCOA_HIDEONTEXT" val="N"/>
  <p:tag name="MMCOA_HIDEONECO" val="N"/>
</p:tagLst>
</file>

<file path=ppt/tags/tag7.xml><?xml version="1.0" encoding="utf-8"?>
<p:tagLst xmlns:a="http://schemas.openxmlformats.org/drawingml/2006/main" xmlns:r="http://schemas.openxmlformats.org/officeDocument/2006/relationships" xmlns:p="http://schemas.openxmlformats.org/presentationml/2006/main">
  <p:tag name="MMCOA_POSITION_L" val=";;;"/>
  <p:tag name="MMCOA_POSITION_M" val=";;;"/>
  <p:tag name="MMCOA_POSITION_S" val=";;;"/>
  <p:tag name="MMCOA_POSITION_T" val=";;;"/>
  <p:tag name="MMCOA_HIDEONCOLOUR" val="N"/>
  <p:tag name="MMCOA_HIDEONWHITE" val="N"/>
  <p:tag name="MMCOA_HIDEONBALLROOM" val="N"/>
  <p:tag name="MMCOA_HIDEONCLASSIC" val="N"/>
  <p:tag name="MMCOA_HIDEONTEXT" val="N"/>
  <p:tag name="MMCOA_HIDEONECO" val="N"/>
  <p:tag name="MMCOA_SMARTSHAPE" val="N"/>
</p:tagLst>
</file>

<file path=ppt/tags/tag8.xml><?xml version="1.0" encoding="utf-8"?>
<p:tagLst xmlns:a="http://schemas.openxmlformats.org/drawingml/2006/main" xmlns:r="http://schemas.openxmlformats.org/officeDocument/2006/relationships" xmlns:p="http://schemas.openxmlformats.org/presentationml/2006/main">
  <p:tag name="MMC_COVERDESIGN" val="&lt;?xml version=&quot;1.0&quot; encoding=&quot;utf-16&quot;?&gt;&#10;&lt;ImageControl xmlns:xsi=&quot;http://www.w3.org/2001/XMLSchema-instance&quot; xmlns:xsd=&quot;http://www.w3.org/2001/XMLSchema&quot;&gt;&#10;  &lt;TypeOfImage&gt;SolidColour&lt;/TypeOfImage&gt;&#10;  &lt;ThumbNailFile&gt;C:\Documents and Settings\jjohns44\Local Settings\Application Data\MMC\ILM\Recent\T0D1000020.jpg&lt;/ThumbNailFile&gt;&#10;  &lt;Usage&gt;PowerPointTitle&lt;/Usage&gt;&#10;  &lt;PaletteName&gt;Sapphire&lt;/PaletteName&gt;&#10;  &lt;Design&gt;&#10;    &lt;FocalNumber&gt;2&lt;/FocalNumber&gt;&#10;    &lt;Facets&gt;&#10;      &lt;SideOfTick&gt;Left&lt;/SideOfTick&gt;&#10;      &lt;TickPosition&gt;&#10;        &lt;X&gt;0&lt;/X&gt;&#10;        &lt;Y&gt;2&lt;/Y&gt;&#10;      &lt;/TickPosition&gt;&#10;      &lt;EndTickPosition&gt;&#10;        &lt;X&gt;0&lt;/X&gt;&#10;        &lt;Y&gt;0&lt;/Y&gt;&#10;      &lt;/EndTickPosition&gt;&#10;      &lt;FacetNumber&gt;0&lt;/FacetNumber&gt;&#10;      &lt;Brightness&gt;0&lt;/Brightness&gt;&#10;      &lt;Colour&gt;#002C77&lt;/Colour&gt;&#10;      &lt;ColourNumber&gt;0&lt;/ColourNumber&gt;&#10;    &lt;/Facets&gt;&#10;    &lt;Facets&gt;&#10;      &lt;SideOfTick&gt;Left&lt;/SideOfTick&gt;&#10;      &lt;TickPosition&gt;&#10;        &lt;X&gt;0&lt;/X&gt;&#10;        &lt;Y&gt;7&lt;/Y&gt;&#10;      &lt;/TickPosition&gt;&#10;      &lt;EndTickPosition&gt;&#10;        &lt;X&gt;0&lt;/X&gt;&#10;        &lt;Y&gt;0&lt;/Y&gt;&#10;      &lt;/EndTickPosition&gt;&#10;      &lt;FacetNumber&gt;1&lt;/FacetNumber&gt;&#10;      &lt;Brightness&gt;0&lt;/Brightness&gt;&#10;      &lt;Colour&gt;#00A8C8&lt;/Colour&gt;&#10;      &lt;ColourNumber&gt;2&lt;/ColourNumber&gt;&#10;    &lt;/Facets&gt;&#10;    &lt;Facets&gt;&#10;      &lt;SideOfTick&gt;Bottom&lt;/SideOfTick&gt;&#10;      &lt;TickPosition&gt;&#10;        &lt;X&gt;10&lt;/X&gt;&#10;        &lt;Y&gt;10&lt;/Y&gt;&#10;      &lt;/TickPosition&gt;&#10;      &lt;EndTickPosition&gt;&#10;        &lt;X&gt;0&lt;/X&gt;&#10;        &lt;Y&gt;0&lt;/Y&gt;&#10;      &lt;/EndTickPosition&gt;&#10;      &lt;FacetNumber&gt;2&lt;/FacetNumber&gt;&#10;      &lt;Brightness&gt;0&lt;/Brightness&gt;&#10;      &lt;Colour&gt;#006D9E&lt;/Colour&gt;&#10;      &lt;ColourNumber&gt;1&lt;/ColourNumber&gt;&#10;    &lt;/Facets&gt;&#10;    &lt;Facets&gt;&#10;      &lt;SideOfTick&gt;Bottom&lt;/SideOfTick&gt;&#10;      &lt;TickPosition&gt;&#10;        &lt;X&gt;15&lt;/X&gt;&#10;        &lt;Y&gt;10&lt;/Y&gt;&#10;      &lt;/TickPosition&gt;&#10;      &lt;EndTickPosition&gt;&#10;        &lt;X&gt;0&lt;/X&gt;&#10;        &lt;Y&gt;0&lt;/Y&gt;&#10;      &lt;/EndTickPosition&gt;&#10;      &lt;FacetNumber&gt;3&lt;/FacetNumber&gt;&#10;      &lt;Brightness&gt;0&lt;/Brightness&gt;&#10;      &lt;Colour&gt;#A6E2EF&lt;/Colour&gt;&#10;      &lt;ColourNumber&gt;3&lt;/ColourNumber&gt;&#10;    &lt;/Facets&gt;&#10;    &lt;Facets&gt;&#10;      &lt;SideOfTick&gt;Right&lt;/SideOfTick&gt;&#10;      &lt;TickPosition&gt;&#10;        &lt;X&gt;21&lt;/X&gt;&#10;        &lt;Y&gt;6&lt;/Y&gt;&#10;      &lt;/TickPosition&gt;&#10;      &lt;EndTickPosition&gt;&#10;        &lt;X&gt;0&lt;/X&gt;&#10;        &lt;Y&gt;0&lt;/Y&gt;&#10;      &lt;/EndTickPosition&gt;&#10;      &lt;FacetNumber&gt;4&lt;/FacetNumber&gt;&#10;      &lt;Brightness&gt;0&lt;/Brightness&gt;&#10;      &lt;Colour /&gt;&#10;      &lt;ColourNumber&gt;-1&lt;/ColourNumber&gt;&#10;    &lt;/Facets&gt;&#10;    &lt;SectionColour&gt;#002C77&lt;/SectionColour&gt;&#10;    &lt;SectionColourNumber&gt;0&lt;/SectionColourNumber&gt;&#10;    &lt;SectionBrightness&gt;0&lt;/SectionBrightness&gt;&#10;  &lt;/Design&gt;&#10;&lt;/ImageControl&gt;"/>
  <p:tag name="MMC_PRESENTATIONTYPE" val="2"/>
</p:tagLst>
</file>

<file path=ppt/tags/tag9.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8"/>
  <p:tag name="MMCOA_FONTSIZE_S" val="28"/>
  <p:tag name="MMCOA_FONTSIZE_T" val="28"/>
  <p:tag name="MMCOA_POSITION_L" val="70.625;97.875;28.875;648.375"/>
  <p:tag name="MMCOA_POSITION_M" val="70.625;97.875;28.875;648.375"/>
  <p:tag name="MMCOA_POSITION_S" val="70.625;97.875;28.875;648.375"/>
  <p:tag name="MMCOA_POSITION_T" val="70.625;97.875;28.875;648.375"/>
  <p:tag name="MMCOA_HIDEONCOLOUR" val="N"/>
  <p:tag name="MMCOA_HIDEONWHITE" val="N"/>
  <p:tag name="MMCOA_HIDEONBALLROOM" val="N"/>
  <p:tag name="MMCOA_HIDEONCLASSIC" val="N"/>
  <p:tag name="MMCOA_HIDEONTEXT" val="N"/>
  <p:tag name="MMCOA_HIDEONECO" val="N"/>
</p:tagLst>
</file>

<file path=ppt/theme/theme1.xml><?xml version="1.0" encoding="utf-8"?>
<a:theme xmlns:a="http://schemas.openxmlformats.org/drawingml/2006/main" name="Default Design">
  <a:themeElements>
    <a:clrScheme name="Default Design 1">
      <a:dk1>
        <a:srgbClr val="000000"/>
      </a:dk1>
      <a:lt1>
        <a:srgbClr val="FFFFFF"/>
      </a:lt1>
      <a:dk2>
        <a:srgbClr val="BFBFBF"/>
      </a:dk2>
      <a:lt2>
        <a:srgbClr val="7C848A"/>
      </a:lt2>
      <a:accent1>
        <a:srgbClr val="002C77"/>
      </a:accent1>
      <a:accent2>
        <a:srgbClr val="00A8C8"/>
      </a:accent2>
      <a:accent3>
        <a:srgbClr val="FFFFFF"/>
      </a:accent3>
      <a:accent4>
        <a:srgbClr val="000000"/>
      </a:accent4>
      <a:accent5>
        <a:srgbClr val="AAACBD"/>
      </a:accent5>
      <a:accent6>
        <a:srgbClr val="0098B5"/>
      </a:accent6>
      <a:hlink>
        <a:srgbClr val="006D9E"/>
      </a:hlink>
      <a:folHlink>
        <a:srgbClr val="A6E2EF"/>
      </a:folHlink>
    </a:clrScheme>
    <a:fontScheme name="Default Design">
      <a:majorFont>
        <a:latin typeface="Arial"/>
        <a:ea typeface=""/>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91440" bIns="45720" numCol="1" anchor="ctr" anchorCtr="0" compatLnSpc="1">
        <a:prstTxWarp prst="textNoShape">
          <a:avLst/>
        </a:prstTxWarp>
      </a:bodyPr>
      <a:lstStyle>
        <a:defPPr marL="0" marR="0" indent="0" algn="ctr" defTabSz="914400" rtl="0" eaLnBrk="1" fontAlgn="base" latinLnBrk="0" hangingPunct="1">
          <a:lnSpc>
            <a:spcPct val="86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91440" bIns="45720" numCol="1" anchor="ctr" anchorCtr="0" compatLnSpc="1">
        <a:prstTxWarp prst="textNoShape">
          <a:avLst/>
        </a:prstTxWarp>
      </a:bodyPr>
      <a:lstStyle>
        <a:defPPr marL="0" marR="0" indent="0" algn="ctr" defTabSz="914400" rtl="0" eaLnBrk="1" fontAlgn="base" latinLnBrk="0" hangingPunct="1">
          <a:lnSpc>
            <a:spcPct val="86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BFBFBF"/>
        </a:dk2>
        <a:lt2>
          <a:srgbClr val="7C848A"/>
        </a:lt2>
        <a:accent1>
          <a:srgbClr val="002C77"/>
        </a:accent1>
        <a:accent2>
          <a:srgbClr val="00A8C8"/>
        </a:accent2>
        <a:accent3>
          <a:srgbClr val="FFFFFF"/>
        </a:accent3>
        <a:accent4>
          <a:srgbClr val="000000"/>
        </a:accent4>
        <a:accent5>
          <a:srgbClr val="AAACBD"/>
        </a:accent5>
        <a:accent6>
          <a:srgbClr val="0098B5"/>
        </a:accent6>
        <a:hlink>
          <a:srgbClr val="006D9E"/>
        </a:hlink>
        <a:folHlink>
          <a:srgbClr val="A6E2EF"/>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BFBFBF"/>
        </a:dk2>
        <a:lt2>
          <a:srgbClr val="7C848A"/>
        </a:lt2>
        <a:accent1>
          <a:srgbClr val="43276D"/>
        </a:accent1>
        <a:accent2>
          <a:srgbClr val="6F83C1"/>
        </a:accent2>
        <a:accent3>
          <a:srgbClr val="FFFFFF"/>
        </a:accent3>
        <a:accent4>
          <a:srgbClr val="000000"/>
        </a:accent4>
        <a:accent5>
          <a:srgbClr val="B0ACBA"/>
        </a:accent5>
        <a:accent6>
          <a:srgbClr val="6476AF"/>
        </a:accent6>
        <a:hlink>
          <a:srgbClr val="595997"/>
        </a:hlink>
        <a:folHlink>
          <a:srgbClr val="C4CAE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BFBFBF"/>
        </a:dk2>
        <a:lt2>
          <a:srgbClr val="7C848A"/>
        </a:lt2>
        <a:accent1>
          <a:srgbClr val="560054"/>
        </a:accent1>
        <a:accent2>
          <a:srgbClr val="CE3D95"/>
        </a:accent2>
        <a:accent3>
          <a:srgbClr val="FFFFFF"/>
        </a:accent3>
        <a:accent4>
          <a:srgbClr val="000000"/>
        </a:accent4>
        <a:accent5>
          <a:srgbClr val="B4AAB3"/>
        </a:accent5>
        <a:accent6>
          <a:srgbClr val="BA3687"/>
        </a:accent6>
        <a:hlink>
          <a:srgbClr val="932077"/>
        </a:hlink>
        <a:folHlink>
          <a:srgbClr val="E7B8D5"/>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BFBFBF"/>
        </a:dk2>
        <a:lt2>
          <a:srgbClr val="7C848A"/>
        </a:lt2>
        <a:accent1>
          <a:srgbClr val="690031"/>
        </a:accent1>
        <a:accent2>
          <a:srgbClr val="ED2C67"/>
        </a:accent2>
        <a:accent3>
          <a:srgbClr val="FFFFFF"/>
        </a:accent3>
        <a:accent4>
          <a:srgbClr val="000000"/>
        </a:accent4>
        <a:accent5>
          <a:srgbClr val="B9AAAD"/>
        </a:accent5>
        <a:accent6>
          <a:srgbClr val="D7275D"/>
        </a:accent6>
        <a:hlink>
          <a:srgbClr val="A9194F"/>
        </a:hlink>
        <a:folHlink>
          <a:srgbClr val="F7B6BB"/>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BFBFBF"/>
        </a:dk2>
        <a:lt2>
          <a:srgbClr val="7C848A"/>
        </a:lt2>
        <a:accent1>
          <a:srgbClr val="810009"/>
        </a:accent1>
        <a:accent2>
          <a:srgbClr val="EF4E45"/>
        </a:accent2>
        <a:accent3>
          <a:srgbClr val="FFFFFF"/>
        </a:accent3>
        <a:accent4>
          <a:srgbClr val="000000"/>
        </a:accent4>
        <a:accent5>
          <a:srgbClr val="C1AAAA"/>
        </a:accent5>
        <a:accent6>
          <a:srgbClr val="D9463E"/>
        </a:accent6>
        <a:hlink>
          <a:srgbClr val="BA2C2B"/>
        </a:hlink>
        <a:folHlink>
          <a:srgbClr val="F9BEAD"/>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BFBFBF"/>
        </a:dk2>
        <a:lt2>
          <a:srgbClr val="7C848A"/>
        </a:lt2>
        <a:accent1>
          <a:srgbClr val="8C3709"/>
        </a:accent1>
        <a:accent2>
          <a:srgbClr val="F48132"/>
        </a:accent2>
        <a:accent3>
          <a:srgbClr val="FFFFFF"/>
        </a:accent3>
        <a:accent4>
          <a:srgbClr val="000000"/>
        </a:accent4>
        <a:accent5>
          <a:srgbClr val="C5AEAA"/>
        </a:accent5>
        <a:accent6>
          <a:srgbClr val="DD742C"/>
        </a:accent6>
        <a:hlink>
          <a:srgbClr val="C45F24"/>
        </a:hlink>
        <a:folHlink>
          <a:srgbClr val="FCCFAB"/>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BFBFBF"/>
        </a:dk2>
        <a:lt2>
          <a:srgbClr val="7C848A"/>
        </a:lt2>
        <a:accent1>
          <a:srgbClr val="8E5501"/>
        </a:accent1>
        <a:accent2>
          <a:srgbClr val="FBAE17"/>
        </a:accent2>
        <a:accent3>
          <a:srgbClr val="FFFFFF"/>
        </a:accent3>
        <a:accent4>
          <a:srgbClr val="000000"/>
        </a:accent4>
        <a:accent5>
          <a:srgbClr val="C6B4AA"/>
        </a:accent5>
        <a:accent6>
          <a:srgbClr val="E39D14"/>
        </a:accent6>
        <a:hlink>
          <a:srgbClr val="C98314"/>
        </a:hlink>
        <a:folHlink>
          <a:srgbClr val="FFDDAC"/>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BFBFBF"/>
        </a:dk2>
        <a:lt2>
          <a:srgbClr val="7C848A"/>
        </a:lt2>
        <a:accent1>
          <a:srgbClr val="505F21"/>
        </a:accent1>
        <a:accent2>
          <a:srgbClr val="B2B935"/>
        </a:accent2>
        <a:accent3>
          <a:srgbClr val="FFFFFF"/>
        </a:accent3>
        <a:accent4>
          <a:srgbClr val="000000"/>
        </a:accent4>
        <a:accent5>
          <a:srgbClr val="B3B6AB"/>
        </a:accent5>
        <a:accent6>
          <a:srgbClr val="A1A72F"/>
        </a:accent6>
        <a:hlink>
          <a:srgbClr val="828D30"/>
        </a:hlink>
        <a:folHlink>
          <a:srgbClr val="D9D99E"/>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BFBFBF"/>
        </a:dk2>
        <a:lt2>
          <a:srgbClr val="7C848A"/>
        </a:lt2>
        <a:accent1>
          <a:srgbClr val="00582D"/>
        </a:accent1>
        <a:accent2>
          <a:srgbClr val="72BE44"/>
        </a:accent2>
        <a:accent3>
          <a:srgbClr val="FFFFFF"/>
        </a:accent3>
        <a:accent4>
          <a:srgbClr val="000000"/>
        </a:accent4>
        <a:accent5>
          <a:srgbClr val="AAB4AD"/>
        </a:accent5>
        <a:accent6>
          <a:srgbClr val="67AC3D"/>
        </a:accent6>
        <a:hlink>
          <a:srgbClr val="118B3F"/>
        </a:hlink>
        <a:folHlink>
          <a:srgbClr val="BDDDA3"/>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BFBFBF"/>
        </a:dk2>
        <a:lt2>
          <a:srgbClr val="7C848A"/>
        </a:lt2>
        <a:accent1>
          <a:srgbClr val="004C4F"/>
        </a:accent1>
        <a:accent2>
          <a:srgbClr val="0FB694"/>
        </a:accent2>
        <a:accent3>
          <a:srgbClr val="FFFFFF"/>
        </a:accent3>
        <a:accent4>
          <a:srgbClr val="000000"/>
        </a:accent4>
        <a:accent5>
          <a:srgbClr val="AAB2B2"/>
        </a:accent5>
        <a:accent6>
          <a:srgbClr val="0CA586"/>
        </a:accent6>
        <a:hlink>
          <a:srgbClr val="008075"/>
        </a:hlink>
        <a:folHlink>
          <a:srgbClr val="A7D9C8"/>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FF"/>
        </a:lt1>
        <a:dk2>
          <a:srgbClr val="BFBFBF"/>
        </a:dk2>
        <a:lt2>
          <a:srgbClr val="7C848A"/>
        </a:lt2>
        <a:accent1>
          <a:srgbClr val="000000"/>
        </a:accent1>
        <a:accent2>
          <a:srgbClr val="808080"/>
        </a:accent2>
        <a:accent3>
          <a:srgbClr val="FFFFFF"/>
        </a:accent3>
        <a:accent4>
          <a:srgbClr val="000000"/>
        </a:accent4>
        <a:accent5>
          <a:srgbClr val="AAAAAA"/>
        </a:accent5>
        <a:accent6>
          <a:srgbClr val="737373"/>
        </a:accent6>
        <a:hlink>
          <a:srgbClr val="404040"/>
        </a:hlink>
        <a:folHlink>
          <a:srgbClr val="BFBF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TotalTime>
  <Words>2457</Words>
  <Application>Microsoft Office PowerPoint</Application>
  <PresentationFormat>Custom</PresentationFormat>
  <Paragraphs>441</Paragraphs>
  <Slides>39</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Default Design</vt:lpstr>
      <vt:lpstr>Worksheet</vt:lpstr>
      <vt:lpstr>ISTQB Foundation Programme</vt:lpstr>
      <vt:lpstr>PowerPoint Presentation</vt:lpstr>
      <vt:lpstr>       CONTENTS</vt:lpstr>
      <vt:lpstr>PowerPoint Presentation</vt:lpstr>
      <vt:lpstr>       APPROACHES TO TESTING</vt:lpstr>
      <vt:lpstr>PowerPoint Presentation</vt:lpstr>
      <vt:lpstr>PowerPoint Presentation</vt:lpstr>
      <vt:lpstr>PowerPoint Presentation</vt:lpstr>
      <vt:lpstr>PowerPoint Presentation</vt:lpstr>
      <vt:lpstr>  Equivalence partitioning (EP)</vt:lpstr>
      <vt:lpstr>Boundary value analysis (BVA)</vt:lpstr>
      <vt:lpstr>Q n A</vt:lpstr>
      <vt:lpstr>Q n A</vt:lpstr>
      <vt:lpstr>Q n A</vt:lpstr>
      <vt:lpstr> State Transition Testing</vt:lpstr>
      <vt:lpstr>Decision Table Testing</vt:lpstr>
      <vt:lpstr>Use Case Testing</vt:lpstr>
      <vt:lpstr> Test Design Techniques</vt:lpstr>
      <vt:lpstr> Statement Coverage</vt:lpstr>
      <vt:lpstr> Statement Coverage</vt:lpstr>
      <vt:lpstr>Decision Coverage (Branch Coverage)</vt:lpstr>
      <vt:lpstr>   Path Coverage</vt:lpstr>
      <vt:lpstr> Cyclomatic Complexity</vt:lpstr>
      <vt:lpstr> Examples</vt:lpstr>
      <vt:lpstr> Statement, Branch and Path coverage</vt:lpstr>
      <vt:lpstr> Examples</vt:lpstr>
      <vt:lpstr> Examples</vt:lpstr>
      <vt:lpstr> Examples</vt:lpstr>
      <vt:lpstr> Examples</vt:lpstr>
      <vt:lpstr> Examples</vt:lpstr>
      <vt:lpstr> Examples</vt:lpstr>
      <vt:lpstr> Examples</vt:lpstr>
      <vt:lpstr> Examples</vt:lpstr>
      <vt:lpstr>PowerPoint Presentation</vt:lpstr>
      <vt:lpstr>PowerPoint Presentation</vt:lpstr>
      <vt:lpstr>PowerPoint Presentation</vt:lpstr>
      <vt:lpstr>PowerPoint Presentation</vt:lpstr>
      <vt:lpstr>  Any Questions</vt:lpstr>
      <vt:lpstr>PowerPoint Presentation</vt:lpstr>
    </vt:vector>
  </TitlesOfParts>
  <Company>Mercer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Ritu</dc:creator>
  <cp:lastModifiedBy>Sabharwal, Pooja</cp:lastModifiedBy>
  <cp:revision>194</cp:revision>
  <cp:lastPrinted>2015-01-20T08:04:23Z</cp:lastPrinted>
  <dcterms:created xsi:type="dcterms:W3CDTF">2011-02-16T15:14:35Z</dcterms:created>
  <dcterms:modified xsi:type="dcterms:W3CDTF">2015-08-29T18:17:24Z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SmallWedge</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