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Override PartName="/ppt/tags/tag205.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189.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41.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notesSlides/notesSlide13.xml" ContentType="application/vnd.openxmlformats-officedocument.presentationml.notesSlide+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131.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87.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76.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notesSlides/notesSlide32.xml" ContentType="application/vnd.openxmlformats-officedocument.presentationml.notesSlide+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136.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19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tags/tag208.xml" ContentType="application/vnd.openxmlformats-officedocument.presentationml.tags+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188.xml" ContentType="application/vnd.openxmlformats-officedocument.presentationml.tags+xml"/>
  <Override PartName="/ppt/notesSlides/notesSlide26.xml" ContentType="application/vnd.openxmlformats-officedocument.presentationml.notesSlide+xml"/>
  <Override PartName="/ppt/tags/tag199.xml" ContentType="application/vnd.openxmlformats-officedocument.presentationml.tags+xml"/>
  <Override PartName="/ppt/tags/tag204.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notesSlides/notesSlide22.xml" ContentType="application/vnd.openxmlformats-officedocument.presentationml.notesSlide+xml"/>
  <Override PartName="/ppt/tags/tag177.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09.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notesSlides/notesSlide23.xml" ContentType="application/vnd.openxmlformats-officedocument.presentationml.notesSlide+xml"/>
  <Override PartName="/ppt/tags/tag196.xml" ContentType="application/vnd.openxmlformats-officedocument.presentationml.tags+xml"/>
  <Override PartName="/ppt/tags/tag201.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Override PartName="/ppt/tags/tag141.xml" ContentType="application/vnd.openxmlformats-officedocument.presentationml.tags+xml"/>
  <Override PartName="/ppt/slides/slide26.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tags/tag206.xml" ContentType="application/vnd.openxmlformats-officedocument.presentationml.tags+xml"/>
  <Override PartName="/ppt/notesSlides/notesSlide28.xml" ContentType="application/vnd.openxmlformats-officedocument.presentationml.notesSlide+xml"/>
  <Override PartName="/ppt/tags/tag1.xml" ContentType="application/vnd.openxmlformats-officedocument.presentationml.tags+xml"/>
  <Override PartName="/ppt/slideLayouts/slideLayout14.xml" ContentType="application/vnd.openxmlformats-officedocument.presentationml.slideLayout+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tags/tag157.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tags/tag198.xml" ContentType="application/vnd.openxmlformats-officedocument.presentationml.tags+xml"/>
  <Override PartName="/ppt/tags/tag203.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6" r:id="rId4"/>
    <p:sldMasterId id="2147483758" r:id="rId5"/>
    <p:sldMasterId id="2147483767" r:id="rId6"/>
  </p:sldMasterIdLst>
  <p:notesMasterIdLst>
    <p:notesMasterId r:id="rId41"/>
  </p:notesMasterIdLst>
  <p:handoutMasterIdLst>
    <p:handoutMasterId r:id="rId42"/>
  </p:handoutMasterIdLst>
  <p:sldIdLst>
    <p:sldId id="389" r:id="rId7"/>
    <p:sldId id="390" r:id="rId8"/>
    <p:sldId id="391" r:id="rId9"/>
    <p:sldId id="392" r:id="rId10"/>
    <p:sldId id="393" r:id="rId11"/>
    <p:sldId id="424"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25" r:id="rId28"/>
    <p:sldId id="410" r:id="rId29"/>
    <p:sldId id="411" r:id="rId30"/>
    <p:sldId id="412" r:id="rId31"/>
    <p:sldId id="413" r:id="rId32"/>
    <p:sldId id="414" r:id="rId33"/>
    <p:sldId id="415" r:id="rId34"/>
    <p:sldId id="416" r:id="rId35"/>
    <p:sldId id="417" r:id="rId36"/>
    <p:sldId id="418" r:id="rId37"/>
    <p:sldId id="420" r:id="rId38"/>
    <p:sldId id="421" r:id="rId39"/>
    <p:sldId id="423" r:id="rId40"/>
  </p:sldIdLst>
  <p:sldSz cx="9144000" cy="6858000" type="screen4x3"/>
  <p:notesSz cx="6997700" cy="9283700"/>
  <p:custDataLst>
    <p:tags r:id="rId43"/>
  </p:custDataLst>
  <p:defaultTextStyle>
    <a:defPPr>
      <a:defRPr lang="en-US"/>
    </a:defPPr>
    <a:lvl1pPr algn="ctr" rtl="0" fontAlgn="base">
      <a:spcBef>
        <a:spcPct val="0"/>
      </a:spcBef>
      <a:spcAft>
        <a:spcPct val="40000"/>
      </a:spcAft>
      <a:defRPr sz="2400" kern="1200">
        <a:solidFill>
          <a:srgbClr val="0095D3"/>
        </a:solidFill>
        <a:latin typeface="Arial" charset="0"/>
        <a:ea typeface="ＭＳ Ｐゴシック" pitchFamily="34" charset="-128"/>
        <a:cs typeface="+mn-cs"/>
      </a:defRPr>
    </a:lvl1pPr>
    <a:lvl2pPr marL="457200" algn="ctr" rtl="0" fontAlgn="base">
      <a:spcBef>
        <a:spcPct val="0"/>
      </a:spcBef>
      <a:spcAft>
        <a:spcPct val="40000"/>
      </a:spcAft>
      <a:defRPr sz="2400" kern="1200">
        <a:solidFill>
          <a:srgbClr val="0095D3"/>
        </a:solidFill>
        <a:latin typeface="Arial" charset="0"/>
        <a:ea typeface="ＭＳ Ｐゴシック" pitchFamily="34" charset="-128"/>
        <a:cs typeface="+mn-cs"/>
      </a:defRPr>
    </a:lvl2pPr>
    <a:lvl3pPr marL="914400" algn="ctr" rtl="0" fontAlgn="base">
      <a:spcBef>
        <a:spcPct val="0"/>
      </a:spcBef>
      <a:spcAft>
        <a:spcPct val="40000"/>
      </a:spcAft>
      <a:defRPr sz="2400" kern="1200">
        <a:solidFill>
          <a:srgbClr val="0095D3"/>
        </a:solidFill>
        <a:latin typeface="Arial" charset="0"/>
        <a:ea typeface="ＭＳ Ｐゴシック" pitchFamily="34" charset="-128"/>
        <a:cs typeface="+mn-cs"/>
      </a:defRPr>
    </a:lvl3pPr>
    <a:lvl4pPr marL="1371600" algn="ctr" rtl="0" fontAlgn="base">
      <a:spcBef>
        <a:spcPct val="0"/>
      </a:spcBef>
      <a:spcAft>
        <a:spcPct val="40000"/>
      </a:spcAft>
      <a:defRPr sz="2400" kern="1200">
        <a:solidFill>
          <a:srgbClr val="0095D3"/>
        </a:solidFill>
        <a:latin typeface="Arial" charset="0"/>
        <a:ea typeface="ＭＳ Ｐゴシック" pitchFamily="34" charset="-128"/>
        <a:cs typeface="+mn-cs"/>
      </a:defRPr>
    </a:lvl4pPr>
    <a:lvl5pPr marL="1828800" algn="ctr" rtl="0" fontAlgn="base">
      <a:spcBef>
        <a:spcPct val="0"/>
      </a:spcBef>
      <a:spcAft>
        <a:spcPct val="40000"/>
      </a:spcAft>
      <a:defRPr sz="2400" kern="1200">
        <a:solidFill>
          <a:srgbClr val="0095D3"/>
        </a:solidFill>
        <a:latin typeface="Arial" charset="0"/>
        <a:ea typeface="ＭＳ Ｐゴシック" pitchFamily="34" charset="-128"/>
        <a:cs typeface="+mn-cs"/>
      </a:defRPr>
    </a:lvl5pPr>
    <a:lvl6pPr marL="2286000" algn="l" defTabSz="914400" rtl="0" eaLnBrk="1" latinLnBrk="0" hangingPunct="1">
      <a:defRPr sz="2400" kern="1200">
        <a:solidFill>
          <a:srgbClr val="0095D3"/>
        </a:solidFill>
        <a:latin typeface="Arial" charset="0"/>
        <a:ea typeface="ＭＳ Ｐゴシック" pitchFamily="34" charset="-128"/>
        <a:cs typeface="+mn-cs"/>
      </a:defRPr>
    </a:lvl6pPr>
    <a:lvl7pPr marL="2743200" algn="l" defTabSz="914400" rtl="0" eaLnBrk="1" latinLnBrk="0" hangingPunct="1">
      <a:defRPr sz="2400" kern="1200">
        <a:solidFill>
          <a:srgbClr val="0095D3"/>
        </a:solidFill>
        <a:latin typeface="Arial" charset="0"/>
        <a:ea typeface="ＭＳ Ｐゴシック" pitchFamily="34" charset="-128"/>
        <a:cs typeface="+mn-cs"/>
      </a:defRPr>
    </a:lvl7pPr>
    <a:lvl8pPr marL="3200400" algn="l" defTabSz="914400" rtl="0" eaLnBrk="1" latinLnBrk="0" hangingPunct="1">
      <a:defRPr sz="2400" kern="1200">
        <a:solidFill>
          <a:srgbClr val="0095D3"/>
        </a:solidFill>
        <a:latin typeface="Arial" charset="0"/>
        <a:ea typeface="ＭＳ Ｐゴシック" pitchFamily="34" charset="-128"/>
        <a:cs typeface="+mn-cs"/>
      </a:defRPr>
    </a:lvl8pPr>
    <a:lvl9pPr marL="3657600" algn="l" defTabSz="914400" rtl="0" eaLnBrk="1" latinLnBrk="0" hangingPunct="1">
      <a:defRPr sz="2400" kern="1200">
        <a:solidFill>
          <a:srgbClr val="0095D3"/>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2AEDC"/>
    <a:srgbClr val="ACE0F2"/>
    <a:srgbClr val="B3E3F3"/>
    <a:srgbClr val="61C0E0"/>
    <a:srgbClr val="59B1DD"/>
    <a:srgbClr val="68B9E0"/>
    <a:srgbClr val="808080"/>
    <a:srgbClr val="B9B8B9"/>
    <a:srgbClr val="1288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7821" autoAdjust="0"/>
    <p:restoredTop sz="65667" autoAdjust="0"/>
  </p:normalViewPr>
  <p:slideViewPr>
    <p:cSldViewPr snapToGrid="0">
      <p:cViewPr varScale="1">
        <p:scale>
          <a:sx n="75" d="100"/>
          <a:sy n="75" d="100"/>
        </p:scale>
        <p:origin x="-1212" y="-84"/>
      </p:cViewPr>
      <p:guideLst>
        <p:guide orient="horz" pos="4143"/>
        <p:guide orient="horz" pos="3243"/>
        <p:guide orient="horz" pos="1112"/>
        <p:guide pos="2880"/>
        <p:guide pos="1747"/>
        <p:guide pos="5526"/>
        <p:guide pos="4650"/>
        <p:guide pos="3871"/>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3948" y="-672"/>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7171" name="Rectangle 3"/>
          <p:cNvSpPr>
            <a:spLocks noGrp="1" noChangeArrowheads="1"/>
          </p:cNvSpPr>
          <p:nvPr>
            <p:ph type="dt" sz="quarter"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dirty="0"/>
          </a:p>
        </p:txBody>
      </p:sp>
      <p:sp>
        <p:nvSpPr>
          <p:cNvPr id="7172" name="Rectangle 4"/>
          <p:cNvSpPr>
            <a:spLocks noGrp="1" noChangeArrowheads="1"/>
          </p:cNvSpPr>
          <p:nvPr>
            <p:ph type="ftr" sz="quarter" idx="2"/>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7173" name="Rectangle 5"/>
          <p:cNvSpPr>
            <a:spLocks noGrp="1" noChangeArrowheads="1"/>
          </p:cNvSpPr>
          <p:nvPr>
            <p:ph type="sldNum" sz="quarter" idx="3"/>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6273D68B-0CA8-4788-90D5-2D086E039DB9}"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4099" name="Rectangle 3"/>
          <p:cNvSpPr>
            <a:spLocks noGrp="1" noChangeArrowheads="1"/>
          </p:cNvSpPr>
          <p:nvPr>
            <p:ph type="dt"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028" y="4409758"/>
            <a:ext cx="5131647" cy="417766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30ED41AE-736E-48F5-8701-1355F6D9E97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6843EB8-94ED-4AA0-ACA2-1F68D0EE206C}" type="slidenum">
              <a:rPr lang="en-US" smtClean="0"/>
              <a:pPr/>
              <a:t>1</a:t>
            </a:fld>
            <a:endParaRPr lang="en-US" dirty="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buFont typeface="Arial" pitchFamily="34" charset="0"/>
              <a:buChar char="•"/>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vShield</a:t>
            </a:r>
            <a:r>
              <a:rPr lang="en-US" dirty="0" smtClean="0"/>
              <a:t> drastically reduces the complexity and the number of steps it takes for VI admins to implement clearly defined policies , and along with vCenter this solution enables security, network and VI admin teams to work closely together where the policies can be clearly defined, implemented, viewed and changed seamlessly.</a:t>
            </a:r>
            <a:endParaRPr lang="en-US" baseline="0" dirty="0" smtClean="0"/>
          </a:p>
          <a:p>
            <a:endParaRPr lang="en-US" dirty="0" smtClean="0"/>
          </a:p>
          <a:p>
            <a:r>
              <a:rPr lang="en-US" baseline="0" dirty="0" smtClean="0"/>
              <a:t>With role-based access to administration and reporting interfaces, administration is clear and simple.</a:t>
            </a:r>
            <a:r>
              <a:rPr lang="en-US" dirty="0" smtClean="0"/>
              <a:t> VI admins are empowered to implement the security policies .The lead times it takes to provision the right set of security services is greatly reduced, and these can be done through UI’s or through scriptable, REST based APIs.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dirty="0" smtClean="0"/>
              <a:t>vShield technology also helps eliminate the sprawl in VLANs, firewall rules and agents. We’ll talk more about this in a few minutes when we get into the products overview.</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Industry regulations often</a:t>
            </a:r>
            <a:r>
              <a:rPr lang="en-US" baseline="0" dirty="0" smtClean="0"/>
              <a:t> dictate that ‘in-scope’ systems – ones where regulated/sensitive data are stored or processed – have special policies applied to them. Traditional security solutions are tied to physical hosts and don’t allow flexible groupings of resources to implement these policies.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results in what is known</a:t>
            </a:r>
            <a:r>
              <a:rPr lang="en-US" dirty="0" smtClean="0"/>
              <a:t> as ‘air-gapped’ solutions. Air gaps are created by the need for dedicated hardware and appliances. They are also created because traditional IT security requires dedicated hardware resources/clusters for specific application tiers or groups, since mixing and matching applications across tiers/groups is not possible because of the implied exposure and infection risks.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In virtualized environments, the airgap effect is just as bad, since it implies that specific groups of VMs must be limited to specific hosts. This reduces overall efficiency, imposes constraints on how applications /workloads are scaled, load balanced or otherwise managed. This also means that where datacenter-level or user driven infrastructure changes are required, a lot of manual work and cost is incurred to support such change – this leads to a very rigid infrastructure that does not adapt to changing business needs.</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But with vShield, virtual machines can be grouped to comply with these policies, without the need</a:t>
            </a:r>
            <a:r>
              <a:rPr lang="en-US" dirty="0" smtClean="0"/>
              <a:t> for any dedicated resources/clusters or the need to specifically ‘pin’ VMs to hosts/clusters. </a:t>
            </a:r>
          </a:p>
          <a:p>
            <a:endParaRPr lang="en-US" dirty="0" smtClean="0"/>
          </a:p>
          <a:p>
            <a:r>
              <a:rPr lang="en-US" dirty="0" smtClean="0"/>
              <a:t>vShield now fully unlocks the benefits of the cloud environment – dynamic load balancing, HA, DRS etc can be fully leveraged , and policies are tied to virtual machines as they migrate across hosts. </a:t>
            </a:r>
          </a:p>
          <a:p>
            <a:endParaRPr lang="en-US" dirty="0" smtClean="0"/>
          </a:p>
          <a:p>
            <a:r>
              <a:rPr lang="en-US" dirty="0" smtClean="0"/>
              <a:t>Now where security policies need to change, or where business needs dictate scaling / load balancing/user driven changes in the infrastructure, these can be made very easily and dynamically. – allowing your security to morph along with your virtualized or cloud infrastructure.</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 it’s clear that virtualized infrastructure requires virtualized security. Implementing</a:t>
            </a:r>
            <a:r>
              <a:rPr lang="en-US" baseline="0" dirty="0" smtClean="0"/>
              <a:t> security in the virtual environment allows for introspection at the hypervisor layer – something which physical solutions are simply not designed to do.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Since security isn’t hard-wired to the physical infrastructure, policies can be created once – with the assurance that they will be enforced regardless of how virtual machines are created, defined, or decommissioned.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And transforming all the hardware capabilities into virtualization software allows for security which is cost-effective, simple, and adaptive.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ctr"/>
            <a:endParaRPr lang="en-US" sz="1200" b="1" kern="1200" dirty="0" smtClean="0">
              <a:solidFill>
                <a:schemeClr val="tx1"/>
              </a:solidFill>
              <a:latin typeface="Arial" charset="0"/>
              <a:ea typeface="ＭＳ Ｐゴシック" pitchFamily="34" charset="-128"/>
              <a:cs typeface="+mn-cs"/>
            </a:endParaRPr>
          </a:p>
          <a:p>
            <a:r>
              <a:rPr lang="en-US" sz="1200" b="1" kern="1200" dirty="0" smtClean="0">
                <a:solidFill>
                  <a:schemeClr val="tx1"/>
                </a:solidFill>
                <a:latin typeface="Arial" charset="0"/>
                <a:ea typeface="ＭＳ Ｐゴシック" pitchFamily="34" charset="-128"/>
                <a:cs typeface="+mn-cs"/>
              </a:rPr>
              <a:t>Unique Introspection Capabilities Provide Comprehensive Host and VM Protection</a:t>
            </a:r>
            <a:endParaRPr lang="en-US" sz="1200" kern="1200" dirty="0" smtClean="0">
              <a:solidFill>
                <a:schemeClr val="tx1"/>
              </a:solidFill>
              <a:latin typeface="Arial" charset="0"/>
              <a:ea typeface="ＭＳ Ｐゴシック" pitchFamily="34" charset="-128"/>
              <a:cs typeface="+mn-cs"/>
            </a:endParaRPr>
          </a:p>
          <a:p>
            <a:r>
              <a:rPr lang="en-US" sz="1200" kern="1200" dirty="0" smtClean="0">
                <a:solidFill>
                  <a:schemeClr val="tx1"/>
                </a:solidFill>
                <a:latin typeface="Arial" charset="0"/>
                <a:ea typeface="ＭＳ Ｐゴシック" pitchFamily="34" charset="-128"/>
                <a:cs typeface="+mn-cs"/>
              </a:rPr>
              <a:t>Traditional approaches to protecting the operating system and applications have relied exclusively on agents, which are vulnerable themselves, offer protection only within limited layers of the application + OS stack, and create sprawl and management/update issues on a large scale. </a:t>
            </a:r>
          </a:p>
          <a:p>
            <a:r>
              <a:rPr lang="en-US" sz="1200" kern="1200" dirty="0" smtClean="0">
                <a:solidFill>
                  <a:schemeClr val="tx1"/>
                </a:solidFill>
                <a:latin typeface="Arial" charset="0"/>
                <a:ea typeface="ＭＳ Ｐゴシック" pitchFamily="34" charset="-128"/>
                <a:cs typeface="+mn-cs"/>
              </a:rPr>
              <a:t> </a:t>
            </a:r>
          </a:p>
          <a:p>
            <a:r>
              <a:rPr lang="en-US" sz="1200" kern="1200" dirty="0" smtClean="0">
                <a:solidFill>
                  <a:schemeClr val="tx1"/>
                </a:solidFill>
                <a:latin typeface="Arial" charset="0"/>
                <a:ea typeface="ＭＳ Ｐゴシック" pitchFamily="34" charset="-128"/>
                <a:cs typeface="+mn-cs"/>
              </a:rPr>
              <a:t>The vSphere platform has unique introspection abilities and can therefore provide very comprehensive and efficient access for security controls, while obviating the need for security agents in each virtual machine. The introspection capabilities of vSphere are to security what CAT-scanners are to medical diagnostics: they can help identify hard-to-detect problems precisely and efficiently, and enable comprehensive security controls such as File Integrity Monitoring (FIM), root-kit virus protection, discovery of sensitive information, and Data Leak Protection (DLP). The introspection capabilities of vSphere result in much better performance, reduced complexity, more comprehensive host and VM protection. VMware is leveraging these introspection capabilities in the vShield security products and also exposing interfaces to our key security industry partners for integration with broader solutions such as Security Information and Event Management (SIEM), and Data Leak Protection (DLP) . </a:t>
            </a: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84" name="Text Box 3"/>
          <p:cNvSpPr txBox="1">
            <a:spLocks noChangeArrowheads="1"/>
          </p:cNvSpPr>
          <p:nvPr/>
        </p:nvSpPr>
        <p:spPr bwMode="grayWhite">
          <a:xfrm>
            <a:off x="1166284" y="696277"/>
            <a:ext cx="4665133" cy="3481388"/>
          </a:xfrm>
          <a:prstGeom prst="rect">
            <a:avLst/>
          </a:prstGeom>
          <a:solidFill>
            <a:srgbClr val="FFFFFF"/>
          </a:solidFill>
          <a:ln w="9525">
            <a:solidFill>
              <a:srgbClr val="000000"/>
            </a:solidFill>
            <a:miter lim="800000"/>
            <a:headEnd/>
            <a:tailEnd/>
          </a:ln>
        </p:spPr>
        <p:txBody>
          <a:bodyPr wrap="none" lIns="93031" tIns="46516" rIns="93031" bIns="46516" anchor="ctr"/>
          <a:lstStyle/>
          <a:p>
            <a:pPr algn="ctr">
              <a:buClr>
                <a:srgbClr val="000000"/>
              </a:buClr>
              <a:buSzPct val="100000"/>
              <a:buFont typeface="Arial" charset="0"/>
              <a:buNone/>
            </a:pPr>
            <a:endParaRPr lang="en-US" sz="1800" dirty="0">
              <a:solidFill>
                <a:schemeClr val="bg1"/>
              </a:solidFill>
            </a:endParaRPr>
          </a:p>
        </p:txBody>
      </p:sp>
      <p:sp>
        <p:nvSpPr>
          <p:cNvPr id="276482" name="Rectangle 4"/>
          <p:cNvSpPr txBox="1">
            <a:spLocks noGrp="1" noChangeArrowheads="1"/>
          </p:cNvSpPr>
          <p:nvPr/>
        </p:nvSpPr>
        <p:spPr bwMode="auto">
          <a:xfrm>
            <a:off x="3963744" y="8817904"/>
            <a:ext cx="3030716" cy="462573"/>
          </a:xfrm>
          <a:prstGeom prst="rect">
            <a:avLst/>
          </a:prstGeom>
          <a:noFill/>
          <a:ln w="9525">
            <a:noFill/>
            <a:round/>
            <a:headEnd/>
            <a:tailEnd/>
          </a:ln>
        </p:spPr>
        <p:txBody>
          <a:bodyPr lIns="91566" tIns="47614" rIns="91566" bIns="47614" anchor="b"/>
          <a:lstStyle/>
          <a:p>
            <a:pPr>
              <a:buClr>
                <a:srgbClr val="000000"/>
              </a:buClr>
              <a:buSzPct val="45000"/>
              <a:tabLst>
                <a:tab pos="736496" algn="l"/>
                <a:tab pos="1472992" algn="l"/>
                <a:tab pos="2209488" algn="l"/>
                <a:tab pos="2945983" algn="l"/>
              </a:tabLst>
            </a:pPr>
            <a:fld id="{AAF0E923-C38F-461E-91B8-B2267CFF391C}" type="slidenum">
              <a:rPr lang="en-US" sz="1200">
                <a:solidFill>
                  <a:srgbClr val="000000"/>
                </a:solidFill>
                <a:ea typeface="Arial Unicode MS" pitchFamily="34" charset="-128"/>
              </a:rPr>
              <a:pPr>
                <a:buClr>
                  <a:srgbClr val="000000"/>
                </a:buClr>
                <a:buSzPct val="45000"/>
                <a:tabLst>
                  <a:tab pos="736496" algn="l"/>
                  <a:tab pos="1472992" algn="l"/>
                  <a:tab pos="2209488" algn="l"/>
                  <a:tab pos="2945983" algn="l"/>
                </a:tabLst>
              </a:pPr>
              <a:t>16</a:t>
            </a:fld>
            <a:endParaRPr lang="en-US" sz="1200" dirty="0">
              <a:solidFill>
                <a:srgbClr val="000000"/>
              </a:solidFill>
              <a:ea typeface="Arial Unicode MS" pitchFamily="34" charset="-128"/>
            </a:endParaRPr>
          </a:p>
        </p:txBody>
      </p:sp>
      <p:sp>
        <p:nvSpPr>
          <p:cNvPr id="276483" name="Text Box 2"/>
          <p:cNvSpPr txBox="1">
            <a:spLocks noChangeArrowheads="1"/>
          </p:cNvSpPr>
          <p:nvPr/>
        </p:nvSpPr>
        <p:spPr bwMode="auto">
          <a:xfrm>
            <a:off x="3963744" y="8817904"/>
            <a:ext cx="3032337" cy="464185"/>
          </a:xfrm>
          <a:prstGeom prst="rect">
            <a:avLst/>
          </a:prstGeom>
          <a:noFill/>
          <a:ln w="9525">
            <a:noFill/>
            <a:round/>
            <a:headEnd/>
            <a:tailEnd/>
          </a:ln>
        </p:spPr>
        <p:txBody>
          <a:bodyPr lIns="91566" tIns="47614" rIns="91566" bIns="47614" anchor="b"/>
          <a:lstStyle/>
          <a:p>
            <a:pPr>
              <a:buClr>
                <a:srgbClr val="000000"/>
              </a:buClr>
              <a:buSzPct val="100000"/>
              <a:tabLst>
                <a:tab pos="0" algn="l"/>
                <a:tab pos="930311" algn="l"/>
                <a:tab pos="1860621" algn="l"/>
                <a:tab pos="2790932" algn="l"/>
                <a:tab pos="3721242" algn="l"/>
                <a:tab pos="4651553" algn="l"/>
                <a:tab pos="5581863" algn="l"/>
                <a:tab pos="6512174" algn="l"/>
                <a:tab pos="7442484" algn="l"/>
                <a:tab pos="8372795" algn="l"/>
                <a:tab pos="9303106" algn="l"/>
                <a:tab pos="10233416" algn="l"/>
              </a:tabLst>
            </a:pPr>
            <a:fld id="{D4E55406-DF90-4F3E-B7E9-BA725FE8DB6F}" type="slidenum">
              <a:rPr lang="en-US" sz="1200">
                <a:solidFill>
                  <a:srgbClr val="000000"/>
                </a:solidFill>
              </a:rPr>
              <a:pPr>
                <a:buClr>
                  <a:srgbClr val="000000"/>
                </a:buClr>
                <a:buSzPct val="100000"/>
                <a:tabLst>
                  <a:tab pos="0" algn="l"/>
                  <a:tab pos="930311" algn="l"/>
                  <a:tab pos="1860621" algn="l"/>
                  <a:tab pos="2790932" algn="l"/>
                  <a:tab pos="3721242" algn="l"/>
                  <a:tab pos="4651553" algn="l"/>
                  <a:tab pos="5581863" algn="l"/>
                  <a:tab pos="6512174" algn="l"/>
                  <a:tab pos="7442484" algn="l"/>
                  <a:tab pos="8372795" algn="l"/>
                  <a:tab pos="9303106" algn="l"/>
                  <a:tab pos="10233416" algn="l"/>
                </a:tabLst>
              </a:pPr>
              <a:t>16</a:t>
            </a:fld>
            <a:endParaRPr lang="en-US" sz="1200" dirty="0">
              <a:solidFill>
                <a:srgbClr val="000000"/>
              </a:solidFill>
            </a:endParaRPr>
          </a:p>
        </p:txBody>
      </p:sp>
      <p:sp>
        <p:nvSpPr>
          <p:cNvPr id="276485" name="Text Box 4"/>
          <p:cNvSpPr>
            <a:spLocks noGrp="1" noChangeArrowheads="1"/>
          </p:cNvSpPr>
          <p:nvPr>
            <p:ph type="body"/>
          </p:nvPr>
        </p:nvSpPr>
        <p:spPr>
          <a:xfrm>
            <a:off x="699770" y="4409758"/>
            <a:ext cx="5598160" cy="4177665"/>
          </a:xfrm>
          <a:noFill/>
          <a:ln/>
        </p:spPr>
        <p:txBody>
          <a:bodyPr/>
          <a:lstStyle/>
          <a:p>
            <a:pPr marL="348866" lvl="1" indent="-113059" eaLnBrk="1" hangingPunct="1">
              <a:lnSpc>
                <a:spcPct val="150000"/>
              </a:lnSpc>
              <a:spcBef>
                <a:spcPts val="458"/>
              </a:spcBef>
              <a:tabLst>
                <a:tab pos="1158043" algn="l"/>
                <a:tab pos="2088354" algn="l"/>
                <a:tab pos="3018664" algn="l"/>
                <a:tab pos="3948975" algn="l"/>
                <a:tab pos="4879286" algn="l"/>
                <a:tab pos="5809596" algn="l"/>
                <a:tab pos="6739907" algn="l"/>
                <a:tab pos="7670217" algn="l"/>
                <a:tab pos="8600528" algn="l"/>
                <a:tab pos="9530838" algn="l"/>
                <a:tab pos="10461149" algn="l"/>
              </a:tabLst>
            </a:pPr>
            <a:r>
              <a:rPr lang="en-US" sz="1400" baseline="0" dirty="0" smtClean="0">
                <a:latin typeface="Arial" pitchFamily="34" charset="0"/>
                <a:cs typeface="Arial" pitchFamily="34" charset="0"/>
              </a:rPr>
              <a:t>Traditional security requires that policies be anchored to the physical systems which host the critical data and services. </a:t>
            </a:r>
          </a:p>
          <a:p>
            <a:pPr marL="348866" lvl="1" indent="-113059" eaLnBrk="1" hangingPunct="1">
              <a:lnSpc>
                <a:spcPct val="150000"/>
              </a:lnSpc>
              <a:spcBef>
                <a:spcPts val="458"/>
              </a:spcBef>
              <a:tabLst>
                <a:tab pos="1158043" algn="l"/>
                <a:tab pos="2088354" algn="l"/>
                <a:tab pos="3018664" algn="l"/>
                <a:tab pos="3948975" algn="l"/>
                <a:tab pos="4879286" algn="l"/>
                <a:tab pos="5809596" algn="l"/>
                <a:tab pos="6739907" algn="l"/>
                <a:tab pos="7670217" algn="l"/>
                <a:tab pos="8600528" algn="l"/>
                <a:tab pos="9530838" algn="l"/>
                <a:tab pos="10461149" algn="l"/>
              </a:tabLst>
            </a:pPr>
            <a:r>
              <a:rPr lang="en-US" sz="1400" baseline="0" dirty="0" smtClean="0">
                <a:latin typeface="Arial" pitchFamily="34" charset="0"/>
                <a:cs typeface="Arial" pitchFamily="34" charset="0"/>
              </a:rPr>
              <a:t>With </a:t>
            </a:r>
            <a:r>
              <a:rPr lang="en-US" sz="1400" baseline="0" dirty="0" err="1" smtClean="0">
                <a:latin typeface="Arial" pitchFamily="34" charset="0"/>
                <a:cs typeface="Arial" pitchFamily="34" charset="0"/>
              </a:rPr>
              <a:t>vshield</a:t>
            </a:r>
            <a:r>
              <a:rPr lang="en-US" sz="1400" baseline="0" dirty="0" smtClean="0">
                <a:latin typeface="Arial" pitchFamily="34" charset="0"/>
                <a:cs typeface="Arial" pitchFamily="34" charset="0"/>
              </a:rPr>
              <a:t>,</a:t>
            </a:r>
            <a:r>
              <a:rPr lang="en-US" sz="1400" dirty="0" smtClean="0">
                <a:latin typeface="Arial" pitchFamily="34" charset="0"/>
                <a:cs typeface="Arial" pitchFamily="34" charset="0"/>
              </a:rPr>
              <a:t> security policies are tied to logical, not physical, attributes. With the decoupling and abstraction of the entire IT stack and movement to private and hybrid cloud-computing models mean that workloads and information  will no longer be tied to specific devices, fixed IP or MAC addresses, breaking static security policies based on physical attributes. </a:t>
            </a:r>
          </a:p>
          <a:p>
            <a:pPr>
              <a:lnSpc>
                <a:spcPct val="150000"/>
              </a:lnSpc>
            </a:pPr>
            <a:r>
              <a:rPr lang="en-US" sz="1400" dirty="0" smtClean="0">
                <a:latin typeface="Arial" pitchFamily="34" charset="0"/>
                <a:cs typeface="Arial" pitchFamily="34" charset="0"/>
              </a:rPr>
              <a:t>      To assist enterprises move beyond </a:t>
            </a:r>
            <a:r>
              <a:rPr lang="en-US" sz="1400" dirty="0" err="1" smtClean="0">
                <a:latin typeface="Arial" pitchFamily="34" charset="0"/>
                <a:cs typeface="Arial" pitchFamily="34" charset="0"/>
              </a:rPr>
              <a:t>virtualizing</a:t>
            </a:r>
            <a:r>
              <a:rPr lang="en-US" sz="1400" dirty="0" smtClean="0">
                <a:latin typeface="Arial" pitchFamily="34" charset="0"/>
                <a:cs typeface="Arial" pitchFamily="34" charset="0"/>
              </a:rPr>
              <a:t> their data centers to build private cloud-computing infrastructures </a:t>
            </a:r>
            <a:r>
              <a:rPr lang="en-US" sz="1400" dirty="0" err="1" smtClean="0">
                <a:latin typeface="Arial" pitchFamily="34" charset="0"/>
                <a:cs typeface="Arial" pitchFamily="34" charset="0"/>
              </a:rPr>
              <a:t>vShield</a:t>
            </a:r>
            <a:r>
              <a:rPr lang="en-US" sz="1400" dirty="0" smtClean="0">
                <a:latin typeface="Arial" pitchFamily="34" charset="0"/>
                <a:cs typeface="Arial" pitchFamily="34" charset="0"/>
              </a:rPr>
              <a:t> security policies shift "up the stack" to logical attributes, such as the identity, group or role of the VM being protected; the identity, group or role of the application and the sensitivity of the workload  being processed.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three products in the </a:t>
            </a:r>
            <a:r>
              <a:rPr lang="en-US" dirty="0" err="1" smtClean="0"/>
              <a:t>vShield</a:t>
            </a:r>
            <a:r>
              <a:rPr lang="en-US" dirty="0" smtClean="0"/>
              <a:t> family  - </a:t>
            </a:r>
            <a:r>
              <a:rPr lang="en-US" dirty="0" err="1" smtClean="0"/>
              <a:t>vShield</a:t>
            </a:r>
            <a:r>
              <a:rPr lang="en-US" dirty="0" smtClean="0"/>
              <a:t> Edge, </a:t>
            </a:r>
            <a:r>
              <a:rPr lang="en-US" dirty="0" err="1" smtClean="0"/>
              <a:t>vShield</a:t>
            </a:r>
            <a:r>
              <a:rPr lang="en-US" dirty="0" smtClean="0"/>
              <a:t> App and </a:t>
            </a:r>
            <a:r>
              <a:rPr lang="en-US" dirty="0" err="1" smtClean="0"/>
              <a:t>vShield</a:t>
            </a:r>
            <a:r>
              <a:rPr lang="en-US" dirty="0" smtClean="0"/>
              <a:t> Endpoint. </a:t>
            </a:r>
          </a:p>
          <a:p>
            <a:r>
              <a:rPr lang="en-US" dirty="0" smtClean="0"/>
              <a:t>First, the </a:t>
            </a:r>
            <a:r>
              <a:rPr lang="en-US" dirty="0" err="1" smtClean="0"/>
              <a:t>vShield</a:t>
            </a:r>
            <a:r>
              <a:rPr lang="en-US" dirty="0" smtClean="0"/>
              <a:t> Edge- It secures the  edge  of the virtual data center.  </a:t>
            </a:r>
          </a:p>
          <a:p>
            <a:r>
              <a:rPr lang="en-US" dirty="0" smtClean="0"/>
              <a:t> The second product that I want to talk to you about is </a:t>
            </a:r>
            <a:r>
              <a:rPr lang="en-US" dirty="0" err="1" smtClean="0"/>
              <a:t>vShield</a:t>
            </a:r>
            <a:r>
              <a:rPr lang="en-US" dirty="0" smtClean="0"/>
              <a:t> App. </a:t>
            </a:r>
          </a:p>
          <a:p>
            <a:r>
              <a:rPr lang="en-US" dirty="0" smtClean="0"/>
              <a:t> </a:t>
            </a:r>
            <a:r>
              <a:rPr lang="en-US" dirty="0" err="1" smtClean="0"/>
              <a:t>vShield</a:t>
            </a:r>
            <a:r>
              <a:rPr lang="en-US" dirty="0" smtClean="0"/>
              <a:t> App protects applications in your Virtual Data Center from network based threats</a:t>
            </a:r>
          </a:p>
          <a:p>
            <a:r>
              <a:rPr lang="en-US" dirty="0" smtClean="0"/>
              <a:t> The third product  is called </a:t>
            </a:r>
            <a:r>
              <a:rPr lang="en-US" dirty="0" err="1" smtClean="0"/>
              <a:t>vShield</a:t>
            </a:r>
            <a:r>
              <a:rPr lang="en-US" dirty="0" smtClean="0"/>
              <a:t> Endpoint, </a:t>
            </a:r>
          </a:p>
          <a:p>
            <a:r>
              <a:rPr lang="en-US" dirty="0" err="1" smtClean="0"/>
              <a:t>vShield</a:t>
            </a:r>
            <a:r>
              <a:rPr lang="en-US" dirty="0" smtClean="0"/>
              <a:t> Endpoint is all about strengthening  security for virtual machines and their hosts, while improving performance . The key benefit of this product is it streamlines and accelerates antivirus and anti-malware processing</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So what is </a:t>
            </a:r>
            <a:r>
              <a:rPr lang="en-US" dirty="0" err="1" smtClean="0"/>
              <a:t>vshield</a:t>
            </a:r>
            <a:r>
              <a:rPr lang="en-US" dirty="0" smtClean="0"/>
              <a:t> edge and how is it LIKE what you’ve already seen in the physical data center? The solution provides a virtual appliance with the following capabilities:</a:t>
            </a:r>
          </a:p>
          <a:p>
            <a:r>
              <a:rPr lang="en-US" dirty="0" smtClean="0"/>
              <a:t>DHCP – to automate IP address assignment to virtual machines in the </a:t>
            </a:r>
            <a:r>
              <a:rPr lang="en-US" dirty="0" err="1" smtClean="0"/>
              <a:t>vDC</a:t>
            </a:r>
            <a:endParaRPr lang="en-US" dirty="0" smtClean="0"/>
          </a:p>
          <a:p>
            <a:r>
              <a:rPr lang="en-US" dirty="0" smtClean="0"/>
              <a:t>NAT – network address translation to mask private IP addresses in the </a:t>
            </a:r>
            <a:r>
              <a:rPr lang="en-US" dirty="0" err="1" smtClean="0"/>
              <a:t>vDC</a:t>
            </a:r>
            <a:r>
              <a:rPr lang="en-US" dirty="0" smtClean="0"/>
              <a:t> when they send traffic to </a:t>
            </a:r>
            <a:r>
              <a:rPr lang="en-US" dirty="0" err="1" smtClean="0"/>
              <a:t>untrusted</a:t>
            </a:r>
            <a:r>
              <a:rPr lang="en-US" dirty="0" smtClean="0"/>
              <a:t> networks</a:t>
            </a:r>
          </a:p>
          <a:p>
            <a:r>
              <a:rPr lang="en-US" dirty="0" smtClean="0"/>
              <a:t>Firewall – inbound and outbound connection control based on source/destination IP address and application port</a:t>
            </a:r>
          </a:p>
          <a:p>
            <a:r>
              <a:rPr lang="en-US" dirty="0" smtClean="0"/>
              <a:t>Site to site VPN: to encrypt traffic between </a:t>
            </a:r>
            <a:r>
              <a:rPr lang="en-US" dirty="0" err="1" smtClean="0"/>
              <a:t>vDCs</a:t>
            </a:r>
            <a:r>
              <a:rPr lang="en-US" dirty="0" smtClean="0"/>
              <a:t> to allow for confidentiality between organizations or partner extranets</a:t>
            </a:r>
          </a:p>
          <a:p>
            <a:r>
              <a:rPr lang="en-US" dirty="0" smtClean="0"/>
              <a:t>Web load balancer – actually load balancing based on IP address but in practice, since over 70% of server virtualization is for the web tier, organizations use load balancing for HTTP/S traffic</a:t>
            </a:r>
          </a:p>
          <a:p>
            <a:endParaRPr lang="en-US" dirty="0" smtClean="0"/>
          </a:p>
          <a:p>
            <a:r>
              <a:rPr lang="en-US" dirty="0" smtClean="0"/>
              <a:t>And for each </a:t>
            </a:r>
            <a:r>
              <a:rPr lang="en-US" dirty="0" err="1" smtClean="0"/>
              <a:t>vSphere</a:t>
            </a:r>
            <a:r>
              <a:rPr lang="en-US" dirty="0" smtClean="0"/>
              <a:t> host, the virtual network can be carved up just as a physical network can be carved up using VLANs. This “Network Isolation” keeps traffic within the organization contained within a single port group.</a:t>
            </a:r>
          </a:p>
          <a:p>
            <a:endParaRPr lang="en-US" dirty="0" smtClean="0"/>
          </a:p>
          <a:p>
            <a:r>
              <a:rPr lang="en-US" dirty="0" smtClean="0"/>
              <a:t>But while there are similarities with security in the physical world, there are key differences – and benefits – to </a:t>
            </a:r>
            <a:r>
              <a:rPr lang="en-US" dirty="0" err="1" smtClean="0"/>
              <a:t>vshield</a:t>
            </a:r>
            <a:r>
              <a:rPr lang="en-US" dirty="0" smtClean="0"/>
              <a:t> Edge over the alternatives:</a:t>
            </a:r>
          </a:p>
          <a:p>
            <a:r>
              <a:rPr lang="en-US" dirty="0" smtClean="0"/>
              <a:t>1. No additional hardware: the virtual appliance with all the aforementioned edge features is provisioned using existing </a:t>
            </a:r>
            <a:r>
              <a:rPr lang="en-US" dirty="0" err="1" smtClean="0"/>
              <a:t>vsphere</a:t>
            </a:r>
            <a:r>
              <a:rPr lang="en-US" dirty="0" smtClean="0"/>
              <a:t> resources</a:t>
            </a:r>
          </a:p>
          <a:p>
            <a:r>
              <a:rPr lang="en-US" dirty="0" smtClean="0"/>
              <a:t>2. No complicated VLAN rules: network isolation is enforced at the hypervisor layer, not requiring VLAN-enabled switches</a:t>
            </a:r>
          </a:p>
          <a:p>
            <a:r>
              <a:rPr lang="en-US" dirty="0" smtClean="0"/>
              <a:t>3. Rapid and scalable provisioning: each ‘tenant’ gets their edge security virtually on-demand, rather than through some complicated change management process which would require budget and rack space for new edge security hardware</a:t>
            </a:r>
          </a:p>
          <a:p>
            <a:r>
              <a:rPr lang="en-US" dirty="0" smtClean="0"/>
              <a:t>4. Centralized management and logging: with traditional security, each point solution would require its own management interface and logging infrastructure. With </a:t>
            </a:r>
            <a:r>
              <a:rPr lang="en-US" dirty="0" err="1" smtClean="0"/>
              <a:t>vShield</a:t>
            </a:r>
            <a:r>
              <a:rPr lang="en-US" dirty="0" smtClean="0"/>
              <a:t>, all policy management is done from one interface and logs written in </a:t>
            </a:r>
            <a:r>
              <a:rPr lang="en-US" dirty="0" err="1" smtClean="0"/>
              <a:t>syslog</a:t>
            </a:r>
            <a:r>
              <a:rPr lang="en-US" dirty="0" smtClean="0"/>
              <a:t> format to a single location. Demonstrating compliance is a breeze.</a:t>
            </a: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1" indent="-165100" algn="l" eaLnBrk="0" hangingPunct="0">
              <a:lnSpc>
                <a:spcPct val="90000"/>
              </a:lnSpc>
              <a:spcBef>
                <a:spcPct val="50000"/>
              </a:spcBef>
              <a:spcAft>
                <a:spcPct val="10000"/>
              </a:spcAft>
              <a:buClr>
                <a:srgbClr val="00529B"/>
              </a:buClr>
              <a:buFont typeface="Times"/>
              <a:buChar char="•"/>
            </a:pPr>
            <a:r>
              <a:rPr lang="en-US" sz="1300" dirty="0" smtClean="0"/>
              <a:t>BEFORE</a:t>
            </a:r>
          </a:p>
          <a:p>
            <a:pPr marL="342900" lvl="1" indent="-165100" algn="l" eaLnBrk="0" hangingPunct="0">
              <a:lnSpc>
                <a:spcPct val="90000"/>
              </a:lnSpc>
              <a:spcBef>
                <a:spcPct val="50000"/>
              </a:spcBef>
              <a:spcAft>
                <a:spcPct val="10000"/>
              </a:spcAft>
              <a:buClr>
                <a:srgbClr val="00529B"/>
              </a:buClr>
              <a:buFont typeface="Times"/>
              <a:buChar char="•"/>
            </a:pPr>
            <a:endParaRPr lang="en-US" sz="1300" dirty="0" smtClean="0"/>
          </a:p>
          <a:p>
            <a:pPr marL="342900" lvl="1" indent="-165100" algn="l" eaLnBrk="0" hangingPunct="0">
              <a:lnSpc>
                <a:spcPct val="90000"/>
              </a:lnSpc>
              <a:spcBef>
                <a:spcPct val="50000"/>
              </a:spcBef>
              <a:spcAft>
                <a:spcPct val="10000"/>
              </a:spcAft>
              <a:buClr>
                <a:srgbClr val="00529B"/>
              </a:buClr>
              <a:buFont typeface="Times"/>
              <a:buChar char="•"/>
            </a:pPr>
            <a:r>
              <a:rPr lang="en-US" sz="1300" dirty="0" smtClean="0"/>
              <a:t>Approximately $25K per Gbps FW and IPS </a:t>
            </a:r>
          </a:p>
          <a:p>
            <a:pPr marL="342900" lvl="1" indent="-165100" algn="l" eaLnBrk="0" hangingPunct="0">
              <a:lnSpc>
                <a:spcPct val="90000"/>
              </a:lnSpc>
              <a:spcBef>
                <a:spcPct val="50000"/>
              </a:spcBef>
              <a:spcAft>
                <a:spcPct val="10000"/>
              </a:spcAft>
              <a:buClr>
                <a:srgbClr val="00529B"/>
              </a:buClr>
              <a:buFont typeface="Times"/>
              <a:buChar char="•"/>
            </a:pPr>
            <a:r>
              <a:rPr lang="en-US" sz="1300" dirty="0" smtClean="0"/>
              <a:t>Approximately $150K for 10 Gbps FW/IPS</a:t>
            </a:r>
          </a:p>
          <a:p>
            <a:pPr marL="342900" lvl="1" indent="-165100" algn="l" eaLnBrk="0" hangingPunct="0">
              <a:lnSpc>
                <a:spcPct val="90000"/>
              </a:lnSpc>
              <a:spcBef>
                <a:spcPct val="50000"/>
              </a:spcBef>
              <a:spcAft>
                <a:spcPct val="10000"/>
              </a:spcAft>
              <a:buClr>
                <a:srgbClr val="00529B"/>
              </a:buClr>
              <a:buFont typeface="Times"/>
              <a:buChar char="•"/>
            </a:pPr>
            <a:r>
              <a:rPr lang="en-US" sz="1300" dirty="0" smtClean="0"/>
              <a:t>State of the art today is about 20 Gbps FW/IPS inspection speed for $250K; chassis alone</a:t>
            </a:r>
            <a:br>
              <a:rPr lang="en-US" sz="1300" dirty="0" smtClean="0"/>
            </a:br>
            <a:r>
              <a:rPr lang="en-US" sz="1300" dirty="0" smtClean="0"/>
              <a:t>is about $30K</a:t>
            </a:r>
          </a:p>
          <a:p>
            <a:pPr marL="342900" lvl="1" indent="-165100" algn="l" eaLnBrk="0" hangingPunct="0">
              <a:lnSpc>
                <a:spcPct val="90000"/>
              </a:lnSpc>
              <a:spcBef>
                <a:spcPct val="50000"/>
              </a:spcBef>
              <a:spcAft>
                <a:spcPct val="10000"/>
              </a:spcAft>
              <a:buClr>
                <a:srgbClr val="00529B"/>
              </a:buClr>
              <a:buFont typeface="Times"/>
              <a:buChar char="•"/>
            </a:pPr>
            <a:endParaRPr lang="en-US" sz="1300" dirty="0" smtClean="0"/>
          </a:p>
          <a:p>
            <a:pPr marL="342900" lvl="1" indent="-165100" algn="l" eaLnBrk="0" hangingPunct="0">
              <a:lnSpc>
                <a:spcPct val="90000"/>
              </a:lnSpc>
              <a:spcBef>
                <a:spcPct val="50000"/>
              </a:spcBef>
              <a:spcAft>
                <a:spcPct val="10000"/>
              </a:spcAft>
              <a:buClr>
                <a:srgbClr val="00529B"/>
              </a:buClr>
              <a:buFont typeface="Times"/>
              <a:buChar char="•"/>
            </a:pPr>
            <a:r>
              <a:rPr lang="en-US" sz="1300" dirty="0" smtClean="0"/>
              <a:t>AFTER – Assuming</a:t>
            </a:r>
            <a:r>
              <a:rPr lang="en-US" sz="1300" baseline="0" dirty="0" smtClean="0"/>
              <a:t> the edge protects 100 virtual machines</a:t>
            </a:r>
            <a:endParaRPr lang="en-US" sz="1300" dirty="0" smtClean="0"/>
          </a:p>
          <a:p>
            <a:pPr marL="342900" lvl="1" indent="-165100" algn="l" eaLnBrk="0" hangingPunct="0">
              <a:lnSpc>
                <a:spcPct val="90000"/>
              </a:lnSpc>
              <a:spcBef>
                <a:spcPct val="50000"/>
              </a:spcBef>
              <a:spcAft>
                <a:spcPct val="10000"/>
              </a:spcAft>
              <a:buClr>
                <a:srgbClr val="00529B"/>
              </a:buClr>
              <a:buFont typeface="Times"/>
              <a:buChar char="•"/>
            </a:pPr>
            <a:endParaRPr lang="en-US" sz="1300" dirty="0" smtClean="0"/>
          </a:p>
          <a:p>
            <a:pPr marL="342900" lvl="1" indent="-165100" algn="l" eaLnBrk="0" hangingPunct="0">
              <a:lnSpc>
                <a:spcPct val="90000"/>
              </a:lnSpc>
              <a:spcBef>
                <a:spcPct val="50000"/>
              </a:spcBef>
              <a:spcAft>
                <a:spcPct val="10000"/>
              </a:spcAft>
              <a:buClr>
                <a:srgbClr val="00529B"/>
              </a:buClr>
              <a:buFont typeface="Times"/>
              <a:buChar char="•"/>
            </a:pPr>
            <a:r>
              <a:rPr lang="en-US" sz="1300" dirty="0" smtClean="0"/>
              <a:t>Approximately $4K per 500 Mbps on </a:t>
            </a:r>
            <a:r>
              <a:rPr lang="en-US" sz="1300" dirty="0" err="1" smtClean="0"/>
              <a:t>vShield</a:t>
            </a:r>
            <a:r>
              <a:rPr lang="en-US" sz="1300" baseline="0" dirty="0" smtClean="0"/>
              <a:t> Edge( includes </a:t>
            </a:r>
            <a:r>
              <a:rPr lang="en-US" sz="1300" baseline="0" dirty="0" err="1" smtClean="0"/>
              <a:t>vSphere</a:t>
            </a:r>
            <a:r>
              <a:rPr lang="en-US" sz="1300" baseline="0" dirty="0" smtClean="0"/>
              <a:t> cost) </a:t>
            </a:r>
            <a:endParaRPr lang="en-US" sz="1300" dirty="0" smtClean="0"/>
          </a:p>
          <a:p>
            <a:pPr>
              <a:buFont typeface="Arial"/>
              <a:buNone/>
            </a:pP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err="1" smtClean="0"/>
              <a:t>vShield</a:t>
            </a:r>
            <a:r>
              <a:rPr lang="en-US" dirty="0" smtClean="0"/>
              <a:t> App picks up where </a:t>
            </a:r>
            <a:r>
              <a:rPr lang="en-US" dirty="0" err="1" smtClean="0"/>
              <a:t>vShield</a:t>
            </a:r>
            <a:r>
              <a:rPr lang="en-US" dirty="0" smtClean="0"/>
              <a:t> Edge leaves off – the interior of the </a:t>
            </a:r>
            <a:r>
              <a:rPr lang="en-US" dirty="0" err="1" smtClean="0"/>
              <a:t>vDC</a:t>
            </a:r>
            <a:r>
              <a:rPr lang="en-US" dirty="0" smtClean="0"/>
              <a:t>. Since edge security cannot completely lock down all </a:t>
            </a:r>
          </a:p>
          <a:p>
            <a:r>
              <a:rPr lang="en-US" dirty="0" err="1" smtClean="0"/>
              <a:t>vShield</a:t>
            </a:r>
            <a:r>
              <a:rPr lang="en-US" dirty="0" smtClean="0"/>
              <a:t> App protects applications in your Virtual Data Center from network based threats.</a:t>
            </a:r>
          </a:p>
          <a:p>
            <a:r>
              <a:rPr lang="en-US" dirty="0" err="1" smtClean="0"/>
              <a:t>vShield</a:t>
            </a:r>
            <a:r>
              <a:rPr lang="en-US" dirty="0" smtClean="0"/>
              <a:t> App provides a hypervisor-based  application-aware firewall to dynamically define and enforce policies for virtual machines that are supporting business critical applications.</a:t>
            </a:r>
          </a:p>
          <a:p>
            <a:r>
              <a:rPr lang="en-US" dirty="0" smtClean="0"/>
              <a:t>With this product customers can define a security group, to protect a  group of virtual machines that might hold credit card data that need to be PCI compliant, or another group of virtual machines that hold patient health records and need to HIPAA compliant. </a:t>
            </a:r>
          </a:p>
          <a:p>
            <a:r>
              <a:rPr lang="en-US" dirty="0" smtClean="0"/>
              <a:t> So in all these cases </a:t>
            </a:r>
            <a:r>
              <a:rPr lang="en-US" dirty="0" err="1" smtClean="0"/>
              <a:t>vShield</a:t>
            </a:r>
            <a:r>
              <a:rPr lang="en-US" dirty="0" smtClean="0"/>
              <a:t> App provides a very flexible way to define policies for creating security groups  where the policies can follow these virtual machines automatically in a dynamic environment.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But with vShield, virtual machines can be grouped to comply with these policies, without the need</a:t>
            </a:r>
            <a:r>
              <a:rPr lang="en-US" dirty="0" smtClean="0"/>
              <a:t> for any dedicated resources/clusters or the need to specifically ‘pin’ VMs to hosts/clusters. </a:t>
            </a:r>
          </a:p>
          <a:p>
            <a:endParaRPr lang="en-US" dirty="0" smtClean="0"/>
          </a:p>
          <a:p>
            <a:r>
              <a:rPr lang="en-US" dirty="0" smtClean="0"/>
              <a:t>vShield now fully unlocks the benefits of the cloud environment – dynamic load balancing, HA, DRS etc can be fully leveraged , and policies are tied to virtual machines as they migrate across hosts. </a:t>
            </a:r>
          </a:p>
          <a:p>
            <a:endParaRPr lang="en-US" dirty="0" smtClean="0"/>
          </a:p>
          <a:p>
            <a:r>
              <a:rPr lang="en-US" dirty="0" smtClean="0"/>
              <a:t>Now where security policies need to change, or where business needs dictate scaling / load balancing/user driven changes in the infrastructure, these can be made very easily and dynamically. – allowing your security to morph along with your virtualized or cloud infrastructure.</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key benefits of this product are – </a:t>
            </a:r>
          </a:p>
          <a:p>
            <a:r>
              <a:rPr lang="en-US" dirty="0" smtClean="0"/>
              <a:t>First,  It gives organizations deep visibility into network communications between virtual machines. </a:t>
            </a:r>
          </a:p>
          <a:p>
            <a:r>
              <a:rPr lang="en-US" dirty="0" smtClean="0"/>
              <a:t>Second, it eliminates the hardware and policy sprawl associated with using traditional appliances to secure virtualized applications and</a:t>
            </a:r>
          </a:p>
          <a:p>
            <a:r>
              <a:rPr lang="en-US" dirty="0" smtClean="0"/>
              <a:t>finally it optimizes hardware resource utilization while maintaining strong security. </a:t>
            </a:r>
          </a:p>
          <a:p>
            <a:r>
              <a:rPr lang="en-US" dirty="0" smtClean="0"/>
              <a:t> </a:t>
            </a:r>
            <a:r>
              <a:rPr lang="en-US" dirty="0" err="1" smtClean="0"/>
              <a:t>vShield</a:t>
            </a:r>
            <a:r>
              <a:rPr lang="en-US" dirty="0" smtClean="0"/>
              <a:t> App provides a hypervisor-based  application-aware firewall to dynamically define and enforce policies for virtual machines that are supporting business critical applications.</a:t>
            </a:r>
          </a:p>
          <a:p>
            <a:r>
              <a:rPr lang="en-US" dirty="0" smtClean="0"/>
              <a:t>With this product customers can define a security group, to protect a  group of virtual machines that might hold credit card data that need to be PCI compliant, or another group of virtual machines that hold patient health records and need to HIPAA compliant. </a:t>
            </a:r>
          </a:p>
          <a:p>
            <a:r>
              <a:rPr lang="en-US" dirty="0" smtClean="0"/>
              <a:t> So in all these cases </a:t>
            </a:r>
            <a:r>
              <a:rPr lang="en-US" dirty="0" err="1" smtClean="0"/>
              <a:t>vShield</a:t>
            </a:r>
            <a:r>
              <a:rPr lang="en-US" dirty="0" smtClean="0"/>
              <a:t> App provides a very flexible way to define policies for creating security groups  where the policies can follow these virtual machines automatically in a dynamic environment.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third product we are introducing  is called </a:t>
            </a:r>
            <a:r>
              <a:rPr lang="en-US" dirty="0" err="1" smtClean="0"/>
              <a:t>vShield</a:t>
            </a:r>
            <a:r>
              <a:rPr lang="en-US" dirty="0" smtClean="0"/>
              <a:t> Endpoint, </a:t>
            </a:r>
          </a:p>
          <a:p>
            <a:r>
              <a:rPr lang="en-US" dirty="0" err="1" smtClean="0"/>
              <a:t>vShield</a:t>
            </a:r>
            <a:r>
              <a:rPr lang="en-US" dirty="0" smtClean="0"/>
              <a:t> Endpoint is all about strengthening  security for virtual machines and their hosts, while improving performance . The key benefit of this product is it streamlines and accelerates antivirus and anti-malware processing. </a:t>
            </a:r>
          </a:p>
          <a:p>
            <a:r>
              <a:rPr lang="en-US" dirty="0" smtClean="0"/>
              <a:t> Today, customers deploy an agent in every virtual machine to secure them,  but that's very expensive because it causes AV storms and performance issues, and the agents are themselves vulnerable to attack. </a:t>
            </a:r>
          </a:p>
          <a:p>
            <a:r>
              <a:rPr lang="en-US" dirty="0" smtClean="0"/>
              <a:t>So </a:t>
            </a:r>
            <a:r>
              <a:rPr lang="en-US" dirty="0" err="1" smtClean="0"/>
              <a:t>vShield</a:t>
            </a:r>
            <a:r>
              <a:rPr lang="en-US" dirty="0" smtClean="0"/>
              <a:t> Endpoint enables the ability to offload anti-virus processing to a single security virtual machine. </a:t>
            </a:r>
          </a:p>
          <a:p>
            <a:r>
              <a:rPr lang="en-US" dirty="0" smtClean="0"/>
              <a:t> And our security partners such as Trend Micro are going to be shipping a solution based on Endpoint in 2010, </a:t>
            </a:r>
          </a:p>
          <a:p>
            <a:r>
              <a:rPr lang="en-US" dirty="0" smtClean="0"/>
              <a:t> and additional partners such as McAfee and Symantec will be shipping solutions in the near future based on this solution. </a:t>
            </a:r>
          </a:p>
          <a:p>
            <a:endParaRPr lang="en-US" dirty="0" smtClean="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Cloud computing requires that multiple tenants are assured of availability and privacy through network isolation, a private IP address space, encrypted communication to enterprise networks, and continuous monitoring of traffic crossing the edge of the virtual data center. </a:t>
            </a:r>
          </a:p>
          <a:p>
            <a:r>
              <a:rPr lang="en-US" dirty="0" smtClean="0"/>
              <a:t>VMware vShield edge addresses these requirements with a single solution encompassing a stateful firewall, site-to-site VPN, load balancing, network isolation, NAT, and DHCP services. </a:t>
            </a: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corporate governance and industry regulations mandate that confidential data only be made accessible on a need-to-know basis within the enterprise.</a:t>
            </a:r>
          </a:p>
          <a:p>
            <a:r>
              <a:rPr lang="en-US" dirty="0" smtClean="0"/>
              <a:t> Enterprises segregate and isolate networks based on business function – such as finance, sales, software development – using VLANs and departmental application firewalls. </a:t>
            </a:r>
          </a:p>
          <a:p>
            <a:endParaRPr lang="en-US" dirty="0" smtClean="0"/>
          </a:p>
          <a:p>
            <a:r>
              <a:rPr lang="en-US" dirty="0" smtClean="0"/>
              <a:t>VMware vShield App eliminates the complexity and cost of these approaches through Security Groups to segregate traffic and an application firewall with deep visibility to filter traffic between virtual machines. </a:t>
            </a:r>
          </a:p>
          <a:p>
            <a:endParaRPr lang="en-US" dirty="0" smtClean="0"/>
          </a:p>
          <a:p>
            <a:r>
              <a:rPr lang="en-US" dirty="0" smtClean="0"/>
              <a:t>The solution goes even further to monitor ‘flows’ of traffic, independent from firewall rules,.</a:t>
            </a:r>
          </a:p>
          <a:p>
            <a:r>
              <a:rPr lang="en-US" dirty="0" smtClean="0"/>
              <a:t>It reports on all applications, sessions, bytes and other details, allowing administrators to define and refine their policies based on actual traffic patterns.</a:t>
            </a: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3"/>
          <p:cNvSpPr>
            <a:spLocks noGrp="1" noChangeArrowheads="1"/>
          </p:cNvSpPr>
          <p:nvPr>
            <p:ph type="body" idx="1"/>
          </p:nvPr>
        </p:nvSpPr>
        <p:spPr/>
        <p:txBody>
          <a:bodyPr>
            <a:normAutofit/>
          </a:bodyPr>
          <a:lstStyle/>
          <a:p>
            <a:r>
              <a:rPr lang="en-US" dirty="0" smtClean="0"/>
              <a:t>Finally the virtual desktops and ThinApp applications</a:t>
            </a:r>
            <a:r>
              <a:rPr lang="en-US" baseline="0" dirty="0" smtClean="0"/>
              <a:t> can be expanded to external end-users who are mobile or in remote offices.</a:t>
            </a:r>
          </a:p>
          <a:p>
            <a:endParaRPr lang="en-US" dirty="0" smtClean="0"/>
          </a:p>
          <a:p>
            <a:r>
              <a:rPr lang="en-US" dirty="0" smtClean="0"/>
              <a:t>VMWare View customers enjoy the simplicity and flexibility of the desktop as a managed service, yet many customers contend with sluggish performance, high resource utilization, and complicated anti-virus management by requiring that anti-virus be deployed in every virtual desktop image. </a:t>
            </a:r>
          </a:p>
          <a:p>
            <a:endParaRPr lang="en-US" dirty="0" smtClean="0"/>
          </a:p>
          <a:p>
            <a:r>
              <a:rPr lang="en-US" dirty="0" smtClean="0"/>
              <a:t>VMware vShield Endpoint offloads AV functions to a hardened security virtual machine (SVM), which is provided by endpoint security partners, to address management, performance and resource utilization issues while improving security.</a:t>
            </a:r>
          </a:p>
          <a:p>
            <a:endParaRPr lang="en-US" dirty="0" smtClean="0"/>
          </a:p>
        </p:txBody>
      </p:sp>
      <p:sp>
        <p:nvSpPr>
          <p:cNvPr id="8" name="Slide Image Placeholder 7"/>
          <p:cNvSpPr>
            <a:spLocks noGrp="1" noRot="1" noChangeAspect="1"/>
          </p:cNvSpPr>
          <p:nvPr>
            <p:ph type="sldImg"/>
          </p:nvPr>
        </p:nvSpPr>
        <p:spPr/>
      </p:sp>
      <p:sp>
        <p:nvSpPr>
          <p:cNvPr id="9" name="Slide Number Placeholder 3"/>
          <p:cNvSpPr>
            <a:spLocks noGrp="1"/>
          </p:cNvSpPr>
          <p:nvPr>
            <p:ph type="sldNum" sz="quarter" idx="5"/>
          </p:nvPr>
        </p:nvSpPr>
        <p:spPr>
          <a:xfrm>
            <a:off x="3965363" y="8819518"/>
            <a:ext cx="3032337" cy="464185"/>
          </a:xfrm>
        </p:spPr>
        <p:txBody>
          <a:bodyPr/>
          <a:lstStyle/>
          <a:p>
            <a:fld id="{E5C39E37-42DD-4FE5-8CC8-615DB5296F12}" type="slidenum">
              <a:rPr lang="en-US" smtClean="0"/>
              <a:pPr/>
              <a:t>28</a:t>
            </a:fld>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start with an overview of the broad security market.</a:t>
            </a:r>
          </a:p>
          <a:p>
            <a:endParaRPr lang="en-US" dirty="0" smtClean="0"/>
          </a:p>
          <a:p>
            <a:r>
              <a:rPr lang="en-US" dirty="0" smtClean="0"/>
              <a:t>The traditional security market  is a mature market segment which has over 27Billion spend –  the larger segments in this market include network security, along with Identity Management, Antivirus/endpoint.</a:t>
            </a:r>
          </a:p>
          <a:p>
            <a:endParaRPr lang="en-US" baseline="0" dirty="0" smtClean="0"/>
          </a:p>
          <a:p>
            <a:r>
              <a:rPr lang="en-US" dirty="0" smtClean="0"/>
              <a:t>VMware </a:t>
            </a:r>
            <a:r>
              <a:rPr lang="en-US" dirty="0" err="1" smtClean="0"/>
              <a:t>vShield</a:t>
            </a:r>
            <a:r>
              <a:rPr lang="en-US" dirty="0" smtClean="0"/>
              <a:t> in it’s initial version is targeting the network security, endpoint security and application security segments to begin with.  We also plan to partner closely with key vendor such as RSA, Trend, McAfee, Symantec etc to jointly address other segments.</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summary of the products and features.</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p:spPr>
        <p:txBody>
          <a:bodyPr/>
          <a:lstStyle/>
          <a:p>
            <a:r>
              <a:rPr lang="en-US" dirty="0" smtClean="0">
                <a:latin typeface="Arial" pitchFamily="34" charset="0"/>
                <a:cs typeface="Arial" pitchFamily="34" charset="0"/>
              </a:rPr>
              <a:t>The products are priced on a per VM model.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All products work with </a:t>
            </a:r>
            <a:r>
              <a:rPr lang="en-US" dirty="0" err="1" smtClean="0">
                <a:latin typeface="Arial" pitchFamily="34" charset="0"/>
                <a:cs typeface="Arial" pitchFamily="34" charset="0"/>
              </a:rPr>
              <a:t>vSphere</a:t>
            </a:r>
            <a:r>
              <a:rPr lang="en-US" dirty="0" smtClean="0">
                <a:latin typeface="Arial" pitchFamily="34" charset="0"/>
                <a:cs typeface="Arial" pitchFamily="34" charset="0"/>
              </a:rPr>
              <a:t> Essentials plus and above. </a:t>
            </a:r>
          </a:p>
          <a:p>
            <a:endParaRPr lang="en-US" dirty="0" smtClean="0">
              <a:latin typeface="Arial" pitchFamily="34" charset="0"/>
              <a:cs typeface="Arial" pitchFamily="34" charset="0"/>
            </a:endParaRPr>
          </a:p>
          <a:p>
            <a:r>
              <a:rPr lang="en-US" dirty="0" smtClean="0">
                <a:latin typeface="Arial" pitchFamily="34" charset="0"/>
                <a:cs typeface="Arial" pitchFamily="34" charset="0"/>
              </a:rPr>
              <a:t>The firewall in </a:t>
            </a:r>
            <a:r>
              <a:rPr lang="en-US" dirty="0" err="1" smtClean="0">
                <a:latin typeface="Arial" pitchFamily="34" charset="0"/>
                <a:cs typeface="Arial" pitchFamily="34" charset="0"/>
              </a:rPr>
              <a:t>vShield</a:t>
            </a:r>
            <a:r>
              <a:rPr lang="en-US" dirty="0" smtClean="0">
                <a:latin typeface="Arial" pitchFamily="34" charset="0"/>
                <a:cs typeface="Arial" pitchFamily="34" charset="0"/>
              </a:rPr>
              <a:t> Edge product is bundled with </a:t>
            </a:r>
            <a:r>
              <a:rPr lang="en-US" dirty="0" err="1" smtClean="0">
                <a:latin typeface="Arial" pitchFamily="34" charset="0"/>
                <a:cs typeface="Arial" pitchFamily="34" charset="0"/>
              </a:rPr>
              <a:t>vCloud</a:t>
            </a:r>
            <a:r>
              <a:rPr lang="en-US" dirty="0" smtClean="0">
                <a:latin typeface="Arial" pitchFamily="34" charset="0"/>
                <a:cs typeface="Arial" pitchFamily="34" charset="0"/>
              </a:rPr>
              <a:t> director. By upgrading to full </a:t>
            </a:r>
            <a:r>
              <a:rPr lang="en-US" dirty="0" err="1" smtClean="0">
                <a:latin typeface="Arial" pitchFamily="34" charset="0"/>
                <a:cs typeface="Arial" pitchFamily="34" charset="0"/>
              </a:rPr>
              <a:t>vShield</a:t>
            </a:r>
            <a:r>
              <a:rPr lang="en-US" dirty="0" smtClean="0">
                <a:latin typeface="Arial" pitchFamily="34" charset="0"/>
                <a:cs typeface="Arial" pitchFamily="34" charset="0"/>
              </a:rPr>
              <a:t> Edge product , you get the VPN and </a:t>
            </a:r>
            <a:r>
              <a:rPr lang="en-US" dirty="0" err="1" smtClean="0">
                <a:latin typeface="Arial" pitchFamily="34" charset="0"/>
                <a:cs typeface="Arial" pitchFamily="34" charset="0"/>
              </a:rPr>
              <a:t>loadbalancing</a:t>
            </a:r>
            <a:r>
              <a:rPr lang="en-US" dirty="0" smtClean="0">
                <a:latin typeface="Arial" pitchFamily="34" charset="0"/>
                <a:cs typeface="Arial" pitchFamily="34" charset="0"/>
              </a:rPr>
              <a:t> features.</a:t>
            </a:r>
          </a:p>
          <a:p>
            <a:endParaRPr lang="en-US" dirty="0" smtClean="0">
              <a:latin typeface="Arial" pitchFamily="34" charset="0"/>
              <a:cs typeface="Arial" pitchFamily="34" charset="0"/>
            </a:endParaRPr>
          </a:p>
          <a:p>
            <a:r>
              <a:rPr lang="en-US" dirty="0" err="1" smtClean="0">
                <a:latin typeface="Arial" pitchFamily="34" charset="0"/>
                <a:cs typeface="Arial" pitchFamily="34" charset="0"/>
              </a:rPr>
              <a:t>vShield</a:t>
            </a:r>
            <a:r>
              <a:rPr lang="en-US" dirty="0" smtClean="0">
                <a:latin typeface="Arial" pitchFamily="34" charset="0"/>
                <a:cs typeface="Arial" pitchFamily="34" charset="0"/>
              </a:rPr>
              <a:t> Endpoint is bundled with View Premier 4.5.</a:t>
            </a:r>
          </a:p>
        </p:txBody>
      </p:sp>
      <p:sp>
        <p:nvSpPr>
          <p:cNvPr id="4" name="Slide Number Placeholder 3"/>
          <p:cNvSpPr>
            <a:spLocks noGrp="1"/>
          </p:cNvSpPr>
          <p:nvPr>
            <p:ph type="sldNum" sz="quarter" idx="5"/>
          </p:nvPr>
        </p:nvSpPr>
        <p:spPr/>
        <p:txBody>
          <a:bodyPr/>
          <a:lstStyle/>
          <a:p>
            <a:pPr>
              <a:defRPr/>
            </a:pPr>
            <a:fld id="{D16A41E7-EDD4-4E3B-A9CF-672EF1FF63ED}"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vShield</a:t>
            </a:r>
            <a:r>
              <a:rPr lang="en-US" dirty="0" smtClean="0"/>
              <a:t> won Best of </a:t>
            </a:r>
            <a:r>
              <a:rPr lang="en-US" dirty="0" err="1" smtClean="0"/>
              <a:t>VMworld</a:t>
            </a:r>
            <a:r>
              <a:rPr lang="en-US" dirty="0" smtClean="0"/>
              <a:t> 2010 in Security and  Virtualization category.</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some quotes….</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analyst and VMware surveys have clearly shown that the top concerns around cloud computing are security, control and compliance.</a:t>
            </a:r>
          </a:p>
          <a:p>
            <a:endParaRPr lang="en-US" dirty="0" smtClean="0"/>
          </a:p>
          <a:p>
            <a:r>
              <a:rPr lang="en-US" dirty="0" smtClean="0"/>
              <a:t>Specifically, customers are concerned about securing their applications and data in the cloud, issues around jurisdiction and data location,  ability to control the security policies and to meet IT compliance requirements.</a:t>
            </a:r>
          </a:p>
          <a:p>
            <a:endParaRPr lang="en-US" dirty="0" smtClean="0"/>
          </a:p>
          <a:p>
            <a:r>
              <a:rPr lang="en-US" dirty="0" smtClean="0"/>
              <a:t>VMware </a:t>
            </a:r>
            <a:r>
              <a:rPr lang="en-US" dirty="0" err="1" smtClean="0"/>
              <a:t>vShield</a:t>
            </a:r>
            <a:r>
              <a:rPr lang="en-US" dirty="0" smtClean="0"/>
              <a:t> is intended to create disruptive change in the market - to truly help VMware based cloud deployments be more secure than any other deployment model, while also unlocking cloud benefits.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Traditional IT security has imposed many limitations and constraints that impede cloud deployments. </a:t>
            </a:r>
          </a:p>
          <a:p>
            <a:endParaRPr lang="en-US" dirty="0" smtClean="0"/>
          </a:p>
          <a:p>
            <a:r>
              <a:rPr lang="en-US" dirty="0" smtClean="0"/>
              <a:t>First, traditional solutions tend to be very expensive because of the reliance on stacking hardware based point solutions for firewalls, load balancers, VPN etc capabilities. Customers and service providers literally need to rack and stack this gear to provision security services – this greatly increases both </a:t>
            </a:r>
            <a:r>
              <a:rPr lang="en-US" dirty="0" err="1" smtClean="0"/>
              <a:t>capex</a:t>
            </a:r>
            <a:r>
              <a:rPr lang="en-US" dirty="0" smtClean="0"/>
              <a:t> as well as </a:t>
            </a:r>
            <a:r>
              <a:rPr lang="en-US" dirty="0" err="1" smtClean="0"/>
              <a:t>opex</a:t>
            </a:r>
            <a:r>
              <a:rPr lang="en-US" dirty="0" smtClean="0"/>
              <a:t> (power, space, cooling etc.). </a:t>
            </a:r>
          </a:p>
          <a:p>
            <a:endParaRPr lang="en-US" dirty="0" smtClean="0"/>
          </a:p>
          <a:p>
            <a:r>
              <a:rPr lang="en-US" dirty="0" smtClean="0"/>
              <a:t>Second, these solutions tend to be very complex to deploy – they rely on complex VLANs, sprawl in firewall rules, sprawl in the number of agents deployed – management of these solutions becomes very complex. This also complicates how security, network and VI </a:t>
            </a:r>
            <a:r>
              <a:rPr lang="en-US" dirty="0" err="1" smtClean="0"/>
              <a:t>admins</a:t>
            </a:r>
            <a:r>
              <a:rPr lang="en-US" dirty="0" smtClean="0"/>
              <a:t> work together to accomplish security and compliance goals</a:t>
            </a:r>
          </a:p>
          <a:p>
            <a:endParaRPr lang="en-US" dirty="0" smtClean="0"/>
          </a:p>
          <a:p>
            <a:r>
              <a:rPr lang="en-US" dirty="0" smtClean="0"/>
              <a:t>Third, these solutions are very rigid and brittle – there is no clear separation of security policy from implementation, and where infrastructure change is required , it takes many steps and long lead times to provision new services or change existing services.</a:t>
            </a:r>
          </a:p>
          <a:p>
            <a:endParaRPr lang="en-US" dirty="0" smtClean="0"/>
          </a:p>
          <a:p>
            <a:r>
              <a:rPr lang="en-US" dirty="0" smtClean="0"/>
              <a:t>All of these limitations increase the overall risk exposure for customers.</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34576" indent="-234576" defTabSz="919155">
              <a:lnSpc>
                <a:spcPts val="2412"/>
              </a:lnSpc>
              <a:spcBef>
                <a:spcPts val="1005"/>
              </a:spcBef>
              <a:buClr>
                <a:schemeClr val="accent1">
                  <a:lumMod val="75000"/>
                </a:schemeClr>
              </a:buClr>
              <a:buSzPct val="115000"/>
              <a:defRPr/>
            </a:pPr>
            <a:r>
              <a:rPr lang="en-US" kern="0" dirty="0" smtClean="0">
                <a:solidFill>
                  <a:srgbClr val="333333"/>
                </a:solidFill>
                <a:latin typeface="Arial" charset="0"/>
              </a:rPr>
              <a:t>VMware vShield turns this all around  - clouds built on VMware  are actually more secure than any other deployment model.</a:t>
            </a:r>
          </a:p>
          <a:p>
            <a:pPr marL="234576" indent="-234576" defTabSz="919155">
              <a:lnSpc>
                <a:spcPts val="2412"/>
              </a:lnSpc>
              <a:spcBef>
                <a:spcPts val="1005"/>
              </a:spcBef>
              <a:buClr>
                <a:schemeClr val="accent1">
                  <a:lumMod val="75000"/>
                </a:schemeClr>
              </a:buClr>
              <a:buSzPct val="115000"/>
              <a:defRPr/>
            </a:pPr>
            <a:r>
              <a:rPr lang="en-US" kern="0" baseline="0" dirty="0" smtClean="0">
                <a:solidFill>
                  <a:srgbClr val="333333"/>
                </a:solidFill>
              </a:rPr>
              <a:t>vShield delivers cost effective solutions that are integrated services, and based on a single</a:t>
            </a:r>
            <a:r>
              <a:rPr lang="en-US" kern="0" dirty="0" smtClean="0">
                <a:solidFill>
                  <a:srgbClr val="333333"/>
                </a:solidFill>
              </a:rPr>
              <a:t> comprehensive framework that protects virtual datacenters from the perimeter through internal applications, data and endpoints.</a:t>
            </a:r>
          </a:p>
          <a:p>
            <a:pPr marL="234576" indent="-234576" defTabSz="919155">
              <a:lnSpc>
                <a:spcPts val="2412"/>
              </a:lnSpc>
              <a:spcBef>
                <a:spcPts val="1005"/>
              </a:spcBef>
              <a:buClr>
                <a:schemeClr val="accent1">
                  <a:lumMod val="75000"/>
                </a:schemeClr>
              </a:buClr>
              <a:buSzPct val="115000"/>
              <a:defRPr/>
            </a:pPr>
            <a:r>
              <a:rPr lang="en-US" kern="0" baseline="0" dirty="0" smtClean="0">
                <a:solidFill>
                  <a:srgbClr val="333333"/>
                </a:solidFill>
              </a:rPr>
              <a:t>vShield</a:t>
            </a:r>
            <a:r>
              <a:rPr lang="en-US" kern="0" dirty="0" smtClean="0">
                <a:solidFill>
                  <a:srgbClr val="333333"/>
                </a:solidFill>
              </a:rPr>
              <a:t> also significantly removes complexity by eliminating VLAN sprawl, rule sprawl and giving better control and visibility across security, network and VI admin teams.</a:t>
            </a:r>
          </a:p>
          <a:p>
            <a:pPr marL="234576" indent="-234576" defTabSz="919155">
              <a:lnSpc>
                <a:spcPts val="2412"/>
              </a:lnSpc>
              <a:spcBef>
                <a:spcPts val="1005"/>
              </a:spcBef>
              <a:buClr>
                <a:schemeClr val="accent1">
                  <a:lumMod val="75000"/>
                </a:schemeClr>
              </a:buClr>
              <a:buSzPct val="115000"/>
              <a:defRPr/>
            </a:pPr>
            <a:r>
              <a:rPr lang="en-US" kern="0" baseline="0" dirty="0" smtClean="0">
                <a:solidFill>
                  <a:srgbClr val="333333"/>
                </a:solidFill>
              </a:rPr>
              <a:t>Finally, vShield is virtualization-aware, adaptive and programmable security infrastructure</a:t>
            </a:r>
            <a:r>
              <a:rPr lang="en-US" kern="0" dirty="0" smtClean="0">
                <a:solidFill>
                  <a:srgbClr val="333333"/>
                </a:solidFill>
              </a:rPr>
              <a:t> – this means that VMware based clouds can be the most secure, policy-driven and react very rapidly to new security threats.</a:t>
            </a:r>
            <a:endParaRPr lang="en-US" kern="0" baseline="0" dirty="0" smtClean="0">
              <a:solidFill>
                <a:srgbClr val="333333"/>
              </a:solidFill>
            </a:endParaRPr>
          </a:p>
          <a:p>
            <a:pPr marL="234576" indent="-234576" defTabSz="919155">
              <a:lnSpc>
                <a:spcPts val="2412"/>
              </a:lnSpc>
              <a:spcBef>
                <a:spcPts val="1005"/>
              </a:spcBef>
              <a:buClr>
                <a:schemeClr val="accent1">
                  <a:lumMod val="75000"/>
                </a:schemeClr>
              </a:buClr>
              <a:buSzPct val="115000"/>
              <a:defRPr/>
            </a:pPr>
            <a:endParaRPr lang="en-US" kern="0" baseline="0" dirty="0" smtClean="0">
              <a:solidFill>
                <a:srgbClr val="333333"/>
              </a:solidFill>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defRPr/>
            </a:pPr>
            <a:r>
              <a:rPr lang="en-US" dirty="0" smtClean="0"/>
              <a:t>vShield eliminates the need for special purposed appliances and hardware – by providing an integrated virtual appliance for firewall, web load balancing, VPN capabilities. </a:t>
            </a:r>
          </a:p>
          <a:p>
            <a:pPr>
              <a:defRPr/>
            </a:pPr>
            <a:endParaRPr lang="en-US" dirty="0" smtClean="0"/>
          </a:p>
          <a:p>
            <a:pPr>
              <a:defRPr/>
            </a:pPr>
            <a:r>
              <a:rPr lang="en-US" dirty="0" smtClean="0"/>
              <a:t>By transforming the solution from hardware appliances to software, the solution is less expensive to acquire and deploy. These virtualized network security services run very efficiently, are more scalable  and deliver high performance solutions, since  they can be provisioned on existing pools of </a:t>
            </a:r>
            <a:r>
              <a:rPr lang="en-US" dirty="0" err="1" smtClean="0"/>
              <a:t>vSphere</a:t>
            </a:r>
            <a:r>
              <a:rPr lang="en-US" dirty="0" smtClean="0"/>
              <a:t> resources. </a:t>
            </a:r>
          </a:p>
          <a:p>
            <a:pPr>
              <a:defRPr/>
            </a:pPr>
            <a:r>
              <a:rPr lang="en-US" dirty="0" smtClean="0"/>
              <a:t> In addition it delivers a solution that is more  highly available, consumes less power and rack space than traditional security solutions</a:t>
            </a:r>
          </a:p>
          <a:p>
            <a:pPr>
              <a:defRPr/>
            </a:pPr>
            <a:r>
              <a:rPr lang="en-US" dirty="0" smtClean="0"/>
              <a:t>In summary, this reduces both </a:t>
            </a:r>
            <a:r>
              <a:rPr lang="en-US" dirty="0" err="1" smtClean="0"/>
              <a:t>Capex</a:t>
            </a:r>
            <a:r>
              <a:rPr lang="en-US" dirty="0" smtClean="0"/>
              <a:t> and </a:t>
            </a:r>
            <a:r>
              <a:rPr lang="en-US" dirty="0" err="1" smtClean="0"/>
              <a:t>Opex</a:t>
            </a:r>
            <a:r>
              <a:rPr lang="en-US" dirty="0" smtClean="0"/>
              <a:t> costs. </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Traditional IT security is very complex to provision and deploy.  VI admins, network and security teams have overlapping roles and it takes a lot of manual coordination to properly configure and setup the network, firewall rules and vSphere configurations. Agents also get deployed in every virtual machine for basic AV, anti-malware protection.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teams are also limited in terms of the proper role based views into policy and implementation. This results in slow provisioning,  very complex configuration and sprawl in VLANs /rules/agents, significant requirements on coordination, and lack of role based views into policy and implementation details.</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729169"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2009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solidFill>
                <a:srgbClr val="333333"/>
              </a:solidFill>
            </a:endParaRPr>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trips dir="rd"/>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strips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ctrTitle"/>
          </p:nvPr>
        </p:nvSpPr>
        <p:spPr>
          <a:xfrm>
            <a:off x="455613" y="328613"/>
            <a:ext cx="8382000" cy="530225"/>
          </a:xfrm>
        </p:spPr>
        <p:txBody>
          <a:bodyPr/>
          <a:lstStyle>
            <a:lvl1pPr>
              <a:defRPr sz="3000" smtClean="0"/>
            </a:lvl1pPr>
          </a:lstStyle>
          <a:p>
            <a:r>
              <a:rPr lang="en-US" smtClean="0"/>
              <a:t>Click to edit Master title style</a:t>
            </a:r>
          </a:p>
        </p:txBody>
      </p:sp>
      <p:sp>
        <p:nvSpPr>
          <p:cNvPr id="63491" name="Rectangle 3"/>
          <p:cNvSpPr>
            <a:spLocks noGrp="1" noChangeArrowheads="1"/>
          </p:cNvSpPr>
          <p:nvPr>
            <p:ph type="subTitle" idx="1"/>
          </p:nvPr>
        </p:nvSpPr>
        <p:spPr>
          <a:xfrm>
            <a:off x="455613" y="1095375"/>
            <a:ext cx="8382000" cy="1298575"/>
          </a:xfrm>
        </p:spPr>
        <p:txBody>
          <a:bodyPr/>
          <a:lstStyle>
            <a:lvl1pPr marL="0" indent="0">
              <a:defRPr sz="1800" b="0" i="1" smtClean="0"/>
            </a:lvl1pPr>
          </a:lstStyle>
          <a:p>
            <a:r>
              <a:rPr lang="en-US" smtClean="0"/>
              <a:t>Click to edit Master subtitle style</a:t>
            </a:r>
          </a:p>
        </p:txBody>
      </p:sp>
      <p:sp>
        <p:nvSpPr>
          <p:cNvPr id="4" name="Date Placeholder 8"/>
          <p:cNvSpPr>
            <a:spLocks noGrp="1"/>
          </p:cNvSpPr>
          <p:nvPr>
            <p:ph type="dt" sz="half" idx="10"/>
          </p:nvPr>
        </p:nvSpPr>
        <p:spPr>
          <a:xfrm>
            <a:off x="382588" y="6253163"/>
            <a:ext cx="2133600" cy="476250"/>
          </a:xfrm>
        </p:spPr>
        <p:txBody>
          <a:bodyPr wrap="square" numCol="1" anchorCtr="0" compatLnSpc="1">
            <a:prstTxWarp prst="textNoShape">
              <a:avLst/>
            </a:prstTxWarp>
          </a:bodyPr>
          <a:lstStyle>
            <a:lvl1pPr algn="l">
              <a:defRPr sz="1200" b="1"/>
            </a:lvl1pPr>
          </a:lstStyle>
          <a:p>
            <a:pPr>
              <a:defRPr/>
            </a:pPr>
            <a:r>
              <a:rPr dirty="0">
                <a:solidFill>
                  <a:srgbClr val="FFFFFF"/>
                </a:solidFill>
              </a:rPr>
              <a:t>Confidential</a:t>
            </a:r>
          </a:p>
        </p:txBody>
      </p:sp>
    </p:spTree>
  </p:cSld>
  <p:clrMapOvr>
    <a:masterClrMapping/>
  </p:clrMapOvr>
  <p:transition>
    <p:fade/>
  </p:transition>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79"/>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E6D3EFC-6C05-4ED0-97AC-FAA87210D737}" type="slidenum">
              <a:rPr lang="en-US"/>
              <a:pPr>
                <a:defRPr/>
              </a:pPr>
              <a:t>‹#›</a:t>
            </a:fld>
            <a:endParaRPr lang="en-US" dirty="0"/>
          </a:p>
        </p:txBody>
      </p:sp>
      <p:sp>
        <p:nvSpPr>
          <p:cNvPr id="5" name="Rectangle 9"/>
          <p:cNvSpPr>
            <a:spLocks noGrp="1" noChangeArrowheads="1"/>
          </p:cNvSpPr>
          <p:nvPr>
            <p:ph type="ftr" sz="quarter" idx="11"/>
          </p:nvPr>
        </p:nvSpPr>
        <p:spPr>
          <a:ln/>
        </p:spPr>
        <p:txBody>
          <a:bodyPr/>
          <a:lstStyle>
            <a:lvl1pPr>
              <a:defRPr/>
            </a:lvl1pPr>
          </a:lstStyle>
          <a:p>
            <a:pPr>
              <a:defRPr/>
            </a:pPr>
            <a:endParaRPr lang="en-US" dirty="0">
              <a:solidFill>
                <a:srgbClr val="FFFFFF"/>
              </a:solidFill>
            </a:endParaRPr>
          </a:p>
        </p:txBody>
      </p:sp>
      <p:sp>
        <p:nvSpPr>
          <p:cNvPr id="6" name="Date Placeholder 8"/>
          <p:cNvSpPr>
            <a:spLocks noGrp="1"/>
          </p:cNvSpPr>
          <p:nvPr>
            <p:ph type="dt" sz="half" idx="12"/>
          </p:nvPr>
        </p:nvSpPr>
        <p:spPr/>
        <p:txBody>
          <a:bodyPr/>
          <a:lstStyle>
            <a:lvl1pPr>
              <a:defRPr/>
            </a:lvl1pPr>
          </a:lstStyle>
          <a:p>
            <a:pPr>
              <a:defRPr/>
            </a:pPr>
            <a:r>
              <a:rPr dirty="0">
                <a:solidFill>
                  <a:srgbClr val="FFFFFF"/>
                </a:solidFill>
              </a:rPr>
              <a:t>Confidential</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B3731B92-EC62-419E-B86F-A504F03F36B4}" type="slidenum">
              <a:rPr lang="en-US"/>
              <a:pPr>
                <a:defRPr/>
              </a:pPr>
              <a:t>‹#›</a:t>
            </a:fld>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solidFill>
                <a:srgbClr val="FFFFFF"/>
              </a:solidFill>
            </a:endParaRPr>
          </a:p>
        </p:txBody>
      </p:sp>
      <p:sp>
        <p:nvSpPr>
          <p:cNvPr id="5" name="Date Placeholder 8"/>
          <p:cNvSpPr>
            <a:spLocks noGrp="1"/>
          </p:cNvSpPr>
          <p:nvPr>
            <p:ph type="dt" sz="half" idx="12"/>
          </p:nvPr>
        </p:nvSpPr>
        <p:spPr/>
        <p:txBody>
          <a:bodyPr/>
          <a:lstStyle>
            <a:lvl1pPr>
              <a:defRPr/>
            </a:lvl1pPr>
          </a:lstStyle>
          <a:p>
            <a:pPr>
              <a:defRPr/>
            </a:pPr>
            <a:r>
              <a:rPr dirty="0">
                <a:solidFill>
                  <a:srgbClr val="FFFFFF"/>
                </a:solidFill>
              </a:rPr>
              <a:t>Confidential</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6725" y="784225"/>
            <a:ext cx="4038600" cy="5006975"/>
          </a:xfrm>
        </p:spPr>
        <p:txBody>
          <a:bodyPr/>
          <a:lstStyle>
            <a:lvl1pPr marL="0" indent="0">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33925" y="784225"/>
            <a:ext cx="4038600" cy="5006975"/>
          </a:xfrm>
        </p:spPr>
        <p:txBody>
          <a:bodyPr/>
          <a:lstStyle>
            <a:lvl1pPr marL="0" indent="0">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sldNum" sz="quarter" idx="10"/>
          </p:nvPr>
        </p:nvSpPr>
        <p:spPr>
          <a:ln/>
        </p:spPr>
        <p:txBody>
          <a:bodyPr/>
          <a:lstStyle>
            <a:lvl1pPr>
              <a:defRPr/>
            </a:lvl1pPr>
          </a:lstStyle>
          <a:p>
            <a:pPr>
              <a:defRPr/>
            </a:pPr>
            <a:fld id="{3E52AF1B-746F-44DB-A8ED-B1FDCEDC9E8B}" type="slidenum">
              <a:rPr lang="en-US"/>
              <a:pPr>
                <a:defRPr/>
              </a:pPr>
              <a:t>‹#›</a:t>
            </a:fld>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solidFill>
                <a:srgbClr val="FFFFFF"/>
              </a:solidFill>
            </a:endParaRPr>
          </a:p>
        </p:txBody>
      </p:sp>
      <p:sp>
        <p:nvSpPr>
          <p:cNvPr id="7" name="Date Placeholder 8"/>
          <p:cNvSpPr>
            <a:spLocks noGrp="1"/>
          </p:cNvSpPr>
          <p:nvPr>
            <p:ph type="dt" sz="half" idx="12"/>
          </p:nvPr>
        </p:nvSpPr>
        <p:spPr/>
        <p:txBody>
          <a:bodyPr/>
          <a:lstStyle>
            <a:lvl1pPr>
              <a:defRPr/>
            </a:lvl1pPr>
          </a:lstStyle>
          <a:p>
            <a:pPr>
              <a:defRPr/>
            </a:pPr>
            <a:r>
              <a:rPr dirty="0">
                <a:solidFill>
                  <a:srgbClr val="FFFFFF"/>
                </a:solidFill>
              </a:rPr>
              <a:t>Confidential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AE0AD0F6-BC42-4700-90A5-C4DA80C234C5}" type="slidenum">
              <a:rPr lang="en-US"/>
              <a:pPr>
                <a:defRPr/>
              </a:pPr>
              <a:t>‹#›</a:t>
            </a:fld>
            <a:endParaRPr lang="en-US" dirty="0"/>
          </a:p>
        </p:txBody>
      </p:sp>
      <p:sp>
        <p:nvSpPr>
          <p:cNvPr id="3" name="Rectangle 9"/>
          <p:cNvSpPr>
            <a:spLocks noGrp="1" noChangeArrowheads="1"/>
          </p:cNvSpPr>
          <p:nvPr>
            <p:ph type="ftr" sz="quarter" idx="11"/>
          </p:nvPr>
        </p:nvSpPr>
        <p:spPr>
          <a:ln/>
        </p:spPr>
        <p:txBody>
          <a:bodyPr/>
          <a:lstStyle>
            <a:lvl1pPr>
              <a:defRPr/>
            </a:lvl1pPr>
          </a:lstStyle>
          <a:p>
            <a:pPr>
              <a:defRPr/>
            </a:pPr>
            <a:endParaRPr lang="en-US" dirty="0">
              <a:solidFill>
                <a:srgbClr val="FFFFFF"/>
              </a:solidFill>
            </a:endParaRPr>
          </a:p>
        </p:txBody>
      </p:sp>
      <p:sp>
        <p:nvSpPr>
          <p:cNvPr id="4" name="Date Placeholder 8"/>
          <p:cNvSpPr>
            <a:spLocks noGrp="1"/>
          </p:cNvSpPr>
          <p:nvPr>
            <p:ph type="dt" sz="half" idx="12"/>
          </p:nvPr>
        </p:nvSpPr>
        <p:spPr/>
        <p:txBody>
          <a:bodyPr/>
          <a:lstStyle>
            <a:lvl1pPr>
              <a:defRPr/>
            </a:lvl1pPr>
          </a:lstStyle>
          <a:p>
            <a:pPr>
              <a:defRPr/>
            </a:pPr>
            <a:r>
              <a:rPr dirty="0">
                <a:solidFill>
                  <a:srgbClr val="FFFFFF"/>
                </a:solidFill>
              </a:rPr>
              <a:t>Confidential</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dirty="0">
              <a:solidFill>
                <a:srgbClr val="FFFFFF"/>
              </a:solidFill>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sp useBgFill="1">
        <p:nvSpPr>
          <p:cNvPr id="5" name="Rectangle 4"/>
          <p:cNvSpPr/>
          <p:nvPr userDrawn="1"/>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useBgFill="1">
        <p:nvSpPr>
          <p:cNvPr id="7" name="Rectangle 6"/>
          <p:cNvSpPr/>
          <p:nvPr userDrawn="1"/>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 useBgFill="1">
        <p:nvSpPr>
          <p:cNvPr id="7" name="Rectangle 6"/>
          <p:cNvSpPr/>
          <p:nvPr userDrawn="1"/>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 useBgFill="1">
        <p:nvSpPr>
          <p:cNvPr id="7" name="Rectangle 6"/>
          <p:cNvSpPr/>
          <p:nvPr userDrawn="1"/>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useBgFill="1">
        <p:nvSpPr>
          <p:cNvPr id="4" name="Rectangle 3"/>
          <p:cNvSpPr/>
          <p:nvPr userDrawn="1"/>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strips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729169" y="6696045"/>
            <a:ext cx="2343150" cy="184666"/>
          </a:xfrm>
          <a:prstGeom prst="rect">
            <a:avLst/>
          </a:prstGeom>
          <a:noFill/>
        </p:spPr>
        <p:txBody>
          <a:bodyPr wrap="square" rtlCol="0">
            <a:spAutoFit/>
          </a:bodyPr>
          <a:lstStyle/>
          <a:p>
            <a:pPr algn="r"/>
            <a:r>
              <a:rPr lang="en-US" sz="600" dirty="0" smtClean="0">
                <a:solidFill>
                  <a:srgbClr val="C0C0C0">
                    <a:lumMod val="75000"/>
                  </a:srgbClr>
                </a:solidFill>
              </a:rPr>
              <a:t>© 2009 VMware Inc. All rights reserved</a:t>
            </a: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dirty="0">
              <a:solidFill>
                <a:srgbClr val="333333"/>
              </a:solidFill>
            </a:endParaRPr>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1.jpe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userDrawn="1"/>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
        <p:nvSpPr>
          <p:cNvPr id="13" name="Date Placeholder 8"/>
          <p:cNvSpPr txBox="1">
            <a:spLocks/>
          </p:cNvSpPr>
          <p:nvPr userDrawn="1"/>
        </p:nvSpPr>
        <p:spPr bwMode="white">
          <a:xfrm>
            <a:off x="2971800" y="6325268"/>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FFFFFF"/>
                </a:solidFill>
                <a:effectLst/>
                <a:uLnTx/>
                <a:uFillTx/>
                <a:latin typeface="+mn-lt"/>
                <a:ea typeface="+mn-ea"/>
                <a:cs typeface="+mn-cs"/>
              </a:rPr>
              <a:t>Confidential</a:t>
            </a:r>
            <a:endParaRPr kumimoji="0" lang="en-US" sz="1000" b="0" i="0" u="none" strike="noStrike" kern="1200" cap="none" spc="0" normalizeH="0" baseline="0" noProof="0" dirty="0">
              <a:ln>
                <a:noFill/>
              </a:ln>
              <a:solidFill>
                <a:srgbClr val="FFFFFF"/>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solidFill>
                <a:srgbClr val="333333"/>
              </a:solidFill>
            </a:endParaRPr>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a:defRPr/>
            </a:pPr>
            <a:fld id="{A0A03F51-2955-4EA9-BE4E-42B6F90C747F}" type="slidenum">
              <a:rPr lang="en-US" smtClean="0"/>
              <a:pPr>
                <a:defRPr/>
              </a:pPr>
              <a:t>‹#›</a:t>
            </a:fld>
            <a:endParaRPr lang="en-US" dirty="0"/>
          </a:p>
        </p:txBody>
      </p:sp>
      <p:sp>
        <p:nvSpPr>
          <p:cNvPr id="13" name="Date Placeholder 8"/>
          <p:cNvSpPr txBox="1">
            <a:spLocks/>
          </p:cNvSpPr>
          <p:nvPr/>
        </p:nvSpPr>
        <p:spPr bwMode="white">
          <a:xfrm>
            <a:off x="2971800" y="6325268"/>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a:defRPr/>
            </a:pPr>
            <a:r>
              <a:rPr dirty="0"/>
              <a:t>Confidential</a:t>
            </a:r>
          </a:p>
        </p:txBody>
      </p:sp>
      <p:sp useBgFill="1">
        <p:nvSpPr>
          <p:cNvPr id="9" name="Rectangle 8"/>
          <p:cNvSpPr/>
          <p:nvPr userDrawn="1"/>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66725" y="171450"/>
            <a:ext cx="8382000"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667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0" name="Rectangle 4"/>
          <p:cNvSpPr>
            <a:spLocks noGrp="1" noChangeArrowheads="1"/>
          </p:cNvSpPr>
          <p:nvPr>
            <p:ph type="sldNum" sz="quarter" idx="4"/>
          </p:nvPr>
        </p:nvSpPr>
        <p:spPr bwMode="white">
          <a:xfrm>
            <a:off x="454025" y="644683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ea typeface="ＭＳ Ｐゴシック" pitchFamily="34" charset="-128"/>
              </a:defRPr>
            </a:lvl1pPr>
          </a:lstStyle>
          <a:p>
            <a:pPr>
              <a:defRPr/>
            </a:pPr>
            <a:fld id="{E7171D3E-21F4-4523-A45A-2EFC7F69A550}" type="slidenum">
              <a:rPr lang="en-US"/>
              <a:pPr>
                <a:defRPr/>
              </a:pPr>
              <a:t>‹#›</a:t>
            </a:fld>
            <a:endParaRPr lang="en-US" dirty="0"/>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userDrawn="1"/>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81000"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ea typeface="ＭＳ Ｐゴシック" pitchFamily="34" charset="-128"/>
              </a:defRPr>
            </a:lvl1pPr>
          </a:lstStyle>
          <a:p>
            <a:pPr>
              <a:defRPr/>
            </a:pPr>
            <a:endParaRPr lang="en-US" dirty="0">
              <a:solidFill>
                <a:srgbClr val="FFFFFF"/>
              </a:solidFill>
            </a:endParaRPr>
          </a:p>
        </p:txBody>
      </p:sp>
      <p:sp>
        <p:nvSpPr>
          <p:cNvPr id="9" name="Date Placeholder 8"/>
          <p:cNvSpPr>
            <a:spLocks noGrp="1"/>
          </p:cNvSpPr>
          <p:nvPr>
            <p:ph type="dt" sz="half" idx="2"/>
          </p:nvPr>
        </p:nvSpPr>
        <p:spPr bwMode="white">
          <a:xfrm>
            <a:off x="2971800" y="6337300"/>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a:solidFill>
                  <a:schemeClr val="tx1"/>
                </a:solidFill>
                <a:latin typeface="+mn-lt"/>
                <a:ea typeface="+mn-ea"/>
                <a:cs typeface="+mn-cs"/>
              </a:defRPr>
            </a:lvl1pPr>
          </a:lstStyle>
          <a:p>
            <a:pPr>
              <a:defRPr/>
            </a:pPr>
            <a:r>
              <a:rPr dirty="0">
                <a:solidFill>
                  <a:srgbClr val="FFFFFF"/>
                </a:solidFill>
              </a:rPr>
              <a:t>Confidential</a:t>
            </a:r>
          </a:p>
        </p:txBody>
      </p:sp>
    </p:spTree>
  </p:cSld>
  <p:clrMap bg1="dk2" tx1="lt1" bg2="dk1"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p:fade/>
  </p:transition>
  <p:hf hdr="0" ftr="0"/>
  <p:txStyles>
    <p:titleStyle>
      <a:lvl1pPr algn="l" rtl="0" eaLnBrk="0" fontAlgn="base" hangingPunct="0">
        <a:spcBef>
          <a:spcPct val="0"/>
        </a:spcBef>
        <a:spcAft>
          <a:spcPct val="0"/>
        </a:spcAft>
        <a:defRPr sz="2200" b="1">
          <a:solidFill>
            <a:schemeClr val="accent2"/>
          </a:solidFill>
          <a:latin typeface="+mj-lt"/>
          <a:ea typeface="MS PGothic" pitchFamily="34" charset="-128"/>
          <a:cs typeface="+mj-cs"/>
        </a:defRPr>
      </a:lvl1pPr>
      <a:lvl2pPr algn="l" rtl="0" eaLnBrk="0" fontAlgn="base" hangingPunct="0">
        <a:spcBef>
          <a:spcPct val="0"/>
        </a:spcBef>
        <a:spcAft>
          <a:spcPct val="0"/>
        </a:spcAft>
        <a:defRPr sz="2200" b="1">
          <a:solidFill>
            <a:schemeClr val="accent2"/>
          </a:solidFill>
          <a:latin typeface="Arial" charset="0"/>
          <a:ea typeface="MS PGothic" pitchFamily="34" charset="-128"/>
        </a:defRPr>
      </a:lvl2pPr>
      <a:lvl3pPr algn="l" rtl="0" eaLnBrk="0" fontAlgn="base" hangingPunct="0">
        <a:spcBef>
          <a:spcPct val="0"/>
        </a:spcBef>
        <a:spcAft>
          <a:spcPct val="0"/>
        </a:spcAft>
        <a:defRPr sz="2200" b="1">
          <a:solidFill>
            <a:schemeClr val="accent2"/>
          </a:solidFill>
          <a:latin typeface="Arial" charset="0"/>
          <a:ea typeface="MS PGothic" pitchFamily="34" charset="-128"/>
        </a:defRPr>
      </a:lvl3pPr>
      <a:lvl4pPr algn="l" rtl="0" eaLnBrk="0" fontAlgn="base" hangingPunct="0">
        <a:spcBef>
          <a:spcPct val="0"/>
        </a:spcBef>
        <a:spcAft>
          <a:spcPct val="0"/>
        </a:spcAft>
        <a:defRPr sz="2200" b="1">
          <a:solidFill>
            <a:schemeClr val="accent2"/>
          </a:solidFill>
          <a:latin typeface="Arial" charset="0"/>
          <a:ea typeface="MS PGothic" pitchFamily="34" charset="-128"/>
        </a:defRPr>
      </a:lvl4pPr>
      <a:lvl5pPr algn="l" rtl="0" eaLnBrk="0" fontAlgn="base" hangingPunct="0">
        <a:spcBef>
          <a:spcPct val="0"/>
        </a:spcBef>
        <a:spcAft>
          <a:spcPct val="0"/>
        </a:spcAft>
        <a:defRPr sz="2200" b="1">
          <a:solidFill>
            <a:schemeClr val="accent2"/>
          </a:solidFill>
          <a:latin typeface="Arial" charset="0"/>
          <a:ea typeface="MS PGothic"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342900" indent="-342900" algn="l" rtl="0" eaLnBrk="0" fontAlgn="base" hangingPunct="0">
        <a:lnSpc>
          <a:spcPts val="2400"/>
        </a:lnSpc>
        <a:spcBef>
          <a:spcPts val="1000"/>
        </a:spcBef>
        <a:spcAft>
          <a:spcPct val="0"/>
        </a:spcAft>
        <a:buChar char="•"/>
        <a:defRPr sz="2000" b="1">
          <a:solidFill>
            <a:srgbClr val="333333"/>
          </a:solidFill>
          <a:latin typeface="+mn-lt"/>
          <a:ea typeface="MS PGothic" pitchFamily="34" charset="-128"/>
          <a:cs typeface="+mn-cs"/>
        </a:defRPr>
      </a:lvl1pPr>
      <a:lvl2pPr marL="285750" indent="-171450" algn="l" rtl="0" eaLnBrk="0" fontAlgn="base" hangingPunct="0">
        <a:lnSpc>
          <a:spcPts val="2200"/>
        </a:lnSpc>
        <a:spcBef>
          <a:spcPts val="800"/>
        </a:spcBef>
        <a:spcAft>
          <a:spcPct val="0"/>
        </a:spcAft>
        <a:buClr>
          <a:srgbClr val="246978"/>
        </a:buClr>
        <a:buSzPct val="110000"/>
        <a:buFont typeface="Times" pitchFamily="18" charset="0"/>
        <a:buChar char="•"/>
        <a:defRPr sz="2800">
          <a:solidFill>
            <a:srgbClr val="333333"/>
          </a:solidFill>
          <a:latin typeface="+mn-lt"/>
          <a:ea typeface="MS PGothic" pitchFamily="34" charset="-128"/>
        </a:defRPr>
      </a:lvl2pPr>
      <a:lvl3pPr marL="571500" indent="-171450" algn="l" rtl="0" eaLnBrk="0" fontAlgn="base" hangingPunct="0">
        <a:lnSpc>
          <a:spcPts val="2000"/>
        </a:lnSpc>
        <a:spcBef>
          <a:spcPts val="600"/>
        </a:spcBef>
        <a:spcAft>
          <a:spcPct val="0"/>
        </a:spcAft>
        <a:buClr>
          <a:srgbClr val="246978"/>
        </a:buClr>
        <a:buFont typeface="Wingdings" pitchFamily="2" charset="2"/>
        <a:buChar char="§"/>
        <a:defRPr sz="1600">
          <a:solidFill>
            <a:srgbClr val="333333"/>
          </a:solidFill>
          <a:latin typeface="+mn-lt"/>
          <a:ea typeface="MS PGothic" pitchFamily="34" charset="-128"/>
        </a:defRPr>
      </a:lvl3pPr>
      <a:lvl4pPr marL="857250" indent="-171450" algn="l" rtl="0" eaLnBrk="0" fontAlgn="base" hangingPunct="0">
        <a:lnSpc>
          <a:spcPts val="2000"/>
        </a:lnSpc>
        <a:spcBef>
          <a:spcPts val="600"/>
        </a:spcBef>
        <a:spcAft>
          <a:spcPct val="0"/>
        </a:spcAft>
        <a:buClr>
          <a:srgbClr val="246978"/>
        </a:buClr>
        <a:buFont typeface="Arial" charset="0"/>
        <a:buChar char="­"/>
        <a:defRPr sz="1600">
          <a:solidFill>
            <a:srgbClr val="333333"/>
          </a:solidFill>
          <a:latin typeface="+mn-lt"/>
          <a:ea typeface="MS PGothic" pitchFamily="34" charset="-128"/>
        </a:defRPr>
      </a:lvl4pPr>
      <a:lvl5pPr marL="1143000" indent="-171450" algn="l" rtl="0" eaLnBrk="0" fontAlgn="base" hangingPunct="0">
        <a:lnSpc>
          <a:spcPts val="2000"/>
        </a:lnSpc>
        <a:spcBef>
          <a:spcPts val="600"/>
        </a:spcBef>
        <a:spcAft>
          <a:spcPct val="0"/>
        </a:spcAft>
        <a:buClr>
          <a:srgbClr val="246978"/>
        </a:buClr>
        <a:buFont typeface="Arial" charset="0"/>
        <a:buChar char="­"/>
        <a:defRPr sz="1600">
          <a:solidFill>
            <a:srgbClr val="333333"/>
          </a:solidFill>
          <a:latin typeface="+mn-lt"/>
          <a:ea typeface="MS PGothic" pitchFamily="34" charset="-128"/>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slideLayout" Target="../slideLayouts/slideLayout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2.png"/><Relationship Id="rId2" Type="http://schemas.openxmlformats.org/officeDocument/2006/relationships/tags" Target="../tags/tag61.xml"/><Relationship Id="rId16" Type="http://schemas.openxmlformats.org/officeDocument/2006/relationships/image" Target="../media/image16.pn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image" Target="../media/image15.png"/><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oleObject" Target="../embeddings/oleObject3.bin"/><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notesSlide" Target="../notesSlides/notesSlide11.xml"/><Relationship Id="rId2" Type="http://schemas.openxmlformats.org/officeDocument/2006/relationships/tags" Target="../tags/tag72.xml"/><Relationship Id="rId1" Type="http://schemas.openxmlformats.org/officeDocument/2006/relationships/vmlDrawing" Target="../drawings/vmlDrawing3.vml"/><Relationship Id="rId6" Type="http://schemas.openxmlformats.org/officeDocument/2006/relationships/tags" Target="../tags/tag76.xml"/><Relationship Id="rId11" Type="http://schemas.openxmlformats.org/officeDocument/2006/relationships/slideLayout" Target="../slideLayouts/slideLayout2.xml"/><Relationship Id="rId5" Type="http://schemas.openxmlformats.org/officeDocument/2006/relationships/tags" Target="../tags/tag75.xml"/><Relationship Id="rId15" Type="http://schemas.openxmlformats.org/officeDocument/2006/relationships/image" Target="../media/image17.png"/><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slideLayout" Target="../slideLayouts/slideLayout2.xml"/><Relationship Id="rId3" Type="http://schemas.openxmlformats.org/officeDocument/2006/relationships/tags" Target="../tags/tag82.xml"/><Relationship Id="rId21" Type="http://schemas.openxmlformats.org/officeDocument/2006/relationships/image" Target="../media/image13.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oleObject" Target="../embeddings/oleObject4.bin"/><Relationship Id="rId1" Type="http://schemas.openxmlformats.org/officeDocument/2006/relationships/vmlDrawing" Target="../drawings/vmlDrawing4.v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image" Target="../media/image17.png"/><Relationship Id="rId10" Type="http://schemas.openxmlformats.org/officeDocument/2006/relationships/tags" Target="../tags/tag89.xml"/><Relationship Id="rId19" Type="http://schemas.openxmlformats.org/officeDocument/2006/relationships/notesSlide" Target="../notesSlides/notesSlide12.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9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2.png"/><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image" Target="../media/image20.png"/><Relationship Id="rId2" Type="http://schemas.openxmlformats.org/officeDocument/2006/relationships/tags" Target="../tags/tag98.xml"/><Relationship Id="rId1" Type="http://schemas.openxmlformats.org/officeDocument/2006/relationships/vmlDrawing" Target="../drawings/vmlDrawing5.vml"/><Relationship Id="rId6" Type="http://schemas.openxmlformats.org/officeDocument/2006/relationships/tags" Target="../tags/tag102.xml"/><Relationship Id="rId11" Type="http://schemas.openxmlformats.org/officeDocument/2006/relationships/image" Target="../media/image11.png"/><Relationship Id="rId5" Type="http://schemas.openxmlformats.org/officeDocument/2006/relationships/tags" Target="../tags/tag101.xml"/><Relationship Id="rId10" Type="http://schemas.openxmlformats.org/officeDocument/2006/relationships/oleObject" Target="../embeddings/oleObject5.bin"/><Relationship Id="rId4" Type="http://schemas.openxmlformats.org/officeDocument/2006/relationships/tags" Target="../tags/tag100.xml"/><Relationship Id="rId9" Type="http://schemas.openxmlformats.org/officeDocument/2006/relationships/notesSlide" Target="../notesSlides/notesSlide16.xml"/><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image" Target="../media/image13.png"/><Relationship Id="rId3" Type="http://schemas.openxmlformats.org/officeDocument/2006/relationships/tags" Target="../tags/tag106.xml"/><Relationship Id="rId21" Type="http://schemas.openxmlformats.org/officeDocument/2006/relationships/image" Target="../media/image25.png"/><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image" Target="../media/image11.png"/><Relationship Id="rId2" Type="http://schemas.openxmlformats.org/officeDocument/2006/relationships/tags" Target="../tags/tag105.xml"/><Relationship Id="rId16" Type="http://schemas.openxmlformats.org/officeDocument/2006/relationships/notesSlide" Target="../notesSlides/notesSlide18.xml"/><Relationship Id="rId20" Type="http://schemas.openxmlformats.org/officeDocument/2006/relationships/image" Target="../media/image14.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slideLayout" Target="../slideLayouts/slideLayout3.xml"/><Relationship Id="rId10" Type="http://schemas.openxmlformats.org/officeDocument/2006/relationships/tags" Target="../tags/tag113.xml"/><Relationship Id="rId19" Type="http://schemas.openxmlformats.org/officeDocument/2006/relationships/image" Target="../media/image24.png"/><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s/_rels/slide19.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tags" Target="../tags/tag143.xml"/><Relationship Id="rId3" Type="http://schemas.openxmlformats.org/officeDocument/2006/relationships/tags" Target="../tags/tag120.xml"/><Relationship Id="rId21" Type="http://schemas.openxmlformats.org/officeDocument/2006/relationships/tags" Target="../tags/tag138.xml"/><Relationship Id="rId34" Type="http://schemas.openxmlformats.org/officeDocument/2006/relationships/image" Target="../media/image27.png"/><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33" Type="http://schemas.openxmlformats.org/officeDocument/2006/relationships/image" Target="../media/image26.png"/><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29" Type="http://schemas.openxmlformats.org/officeDocument/2006/relationships/notesSlide" Target="../notesSlides/notesSlide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32" Type="http://schemas.openxmlformats.org/officeDocument/2006/relationships/image" Target="../media/image13.png"/><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slideLayout" Target="../slideLayouts/slideLayout3.xml"/><Relationship Id="rId36" Type="http://schemas.openxmlformats.org/officeDocument/2006/relationships/image" Target="../media/image9.png"/><Relationship Id="rId10" Type="http://schemas.openxmlformats.org/officeDocument/2006/relationships/tags" Target="../tags/tag127.xml"/><Relationship Id="rId19" Type="http://schemas.openxmlformats.org/officeDocument/2006/relationships/tags" Target="../tags/tag136.xml"/><Relationship Id="rId31" Type="http://schemas.openxmlformats.org/officeDocument/2006/relationships/image" Target="../media/image11.png"/><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tags" Target="../tags/tag144.xml"/><Relationship Id="rId30" Type="http://schemas.openxmlformats.org/officeDocument/2006/relationships/image" Target="../media/image6.png"/><Relationship Id="rId35"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45.xml"/><Relationship Id="rId5" Type="http://schemas.openxmlformats.org/officeDocument/2006/relationships/image" Target="../media/image1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3" Type="http://schemas.openxmlformats.org/officeDocument/2006/relationships/tags" Target="../tags/tag147.xml"/><Relationship Id="rId21" Type="http://schemas.openxmlformats.org/officeDocument/2006/relationships/oleObject" Target="../embeddings/oleObject6.bin"/><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notesSlide" Target="../notesSlides/notesSlide22.xml"/><Relationship Id="rId1" Type="http://schemas.openxmlformats.org/officeDocument/2006/relationships/vmlDrawing" Target="../drawings/vmlDrawing6.v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image" Target="../media/image17.png"/><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image" Target="../media/image11.png"/><Relationship Id="rId10" Type="http://schemas.openxmlformats.org/officeDocument/2006/relationships/tags" Target="../tags/tag154.xml"/><Relationship Id="rId19" Type="http://schemas.openxmlformats.org/officeDocument/2006/relationships/slideLayout" Target="../slideLayouts/slideLayout2.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18" Type="http://schemas.openxmlformats.org/officeDocument/2006/relationships/tags" Target="../tags/tag179.xml"/><Relationship Id="rId26" Type="http://schemas.openxmlformats.org/officeDocument/2006/relationships/tags" Target="../tags/tag187.xml"/><Relationship Id="rId39" Type="http://schemas.openxmlformats.org/officeDocument/2006/relationships/image" Target="../media/image35.png"/><Relationship Id="rId3" Type="http://schemas.openxmlformats.org/officeDocument/2006/relationships/tags" Target="../tags/tag164.xml"/><Relationship Id="rId21" Type="http://schemas.openxmlformats.org/officeDocument/2006/relationships/tags" Target="../tags/tag182.xml"/><Relationship Id="rId34" Type="http://schemas.openxmlformats.org/officeDocument/2006/relationships/tags" Target="../tags/tag195.xml"/><Relationship Id="rId42" Type="http://schemas.openxmlformats.org/officeDocument/2006/relationships/image" Target="../media/image13.png"/><Relationship Id="rId7" Type="http://schemas.openxmlformats.org/officeDocument/2006/relationships/tags" Target="../tags/tag168.xml"/><Relationship Id="rId12" Type="http://schemas.openxmlformats.org/officeDocument/2006/relationships/tags" Target="../tags/tag173.xml"/><Relationship Id="rId17" Type="http://schemas.openxmlformats.org/officeDocument/2006/relationships/tags" Target="../tags/tag178.xml"/><Relationship Id="rId25" Type="http://schemas.openxmlformats.org/officeDocument/2006/relationships/tags" Target="../tags/tag186.xml"/><Relationship Id="rId33" Type="http://schemas.openxmlformats.org/officeDocument/2006/relationships/tags" Target="../tags/tag194.xml"/><Relationship Id="rId38" Type="http://schemas.openxmlformats.org/officeDocument/2006/relationships/image" Target="../media/image34.png"/><Relationship Id="rId2" Type="http://schemas.openxmlformats.org/officeDocument/2006/relationships/tags" Target="../tags/tag163.xml"/><Relationship Id="rId16" Type="http://schemas.openxmlformats.org/officeDocument/2006/relationships/tags" Target="../tags/tag177.xml"/><Relationship Id="rId20" Type="http://schemas.openxmlformats.org/officeDocument/2006/relationships/tags" Target="../tags/tag181.xml"/><Relationship Id="rId29" Type="http://schemas.openxmlformats.org/officeDocument/2006/relationships/tags" Target="../tags/tag190.xml"/><Relationship Id="rId41" Type="http://schemas.openxmlformats.org/officeDocument/2006/relationships/image" Target="../media/image11.png"/><Relationship Id="rId1" Type="http://schemas.openxmlformats.org/officeDocument/2006/relationships/vmlDrawing" Target="../drawings/vmlDrawing7.vml"/><Relationship Id="rId6" Type="http://schemas.openxmlformats.org/officeDocument/2006/relationships/tags" Target="../tags/tag167.xml"/><Relationship Id="rId11" Type="http://schemas.openxmlformats.org/officeDocument/2006/relationships/tags" Target="../tags/tag172.xml"/><Relationship Id="rId24" Type="http://schemas.openxmlformats.org/officeDocument/2006/relationships/tags" Target="../tags/tag185.xml"/><Relationship Id="rId32" Type="http://schemas.openxmlformats.org/officeDocument/2006/relationships/tags" Target="../tags/tag193.xml"/><Relationship Id="rId37" Type="http://schemas.openxmlformats.org/officeDocument/2006/relationships/oleObject" Target="../embeddings/oleObject7.bin"/><Relationship Id="rId40" Type="http://schemas.openxmlformats.org/officeDocument/2006/relationships/image" Target="../media/image6.png"/><Relationship Id="rId45" Type="http://schemas.openxmlformats.org/officeDocument/2006/relationships/image" Target="../media/image26.png"/><Relationship Id="rId5" Type="http://schemas.openxmlformats.org/officeDocument/2006/relationships/tags" Target="../tags/tag166.xml"/><Relationship Id="rId15" Type="http://schemas.openxmlformats.org/officeDocument/2006/relationships/tags" Target="../tags/tag176.xml"/><Relationship Id="rId23" Type="http://schemas.openxmlformats.org/officeDocument/2006/relationships/tags" Target="../tags/tag184.xml"/><Relationship Id="rId28" Type="http://schemas.openxmlformats.org/officeDocument/2006/relationships/tags" Target="../tags/tag189.xml"/><Relationship Id="rId36" Type="http://schemas.openxmlformats.org/officeDocument/2006/relationships/notesSlide" Target="../notesSlides/notesSlide26.xml"/><Relationship Id="rId10" Type="http://schemas.openxmlformats.org/officeDocument/2006/relationships/tags" Target="../tags/tag171.xml"/><Relationship Id="rId19" Type="http://schemas.openxmlformats.org/officeDocument/2006/relationships/tags" Target="../tags/tag180.xml"/><Relationship Id="rId31" Type="http://schemas.openxmlformats.org/officeDocument/2006/relationships/tags" Target="../tags/tag192.xml"/><Relationship Id="rId44" Type="http://schemas.openxmlformats.org/officeDocument/2006/relationships/image" Target="../media/image37.png"/><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 Id="rId22" Type="http://schemas.openxmlformats.org/officeDocument/2006/relationships/tags" Target="../tags/tag183.xml"/><Relationship Id="rId27" Type="http://schemas.openxmlformats.org/officeDocument/2006/relationships/tags" Target="../tags/tag188.xml"/><Relationship Id="rId30" Type="http://schemas.openxmlformats.org/officeDocument/2006/relationships/tags" Target="../tags/tag191.xml"/><Relationship Id="rId35" Type="http://schemas.openxmlformats.org/officeDocument/2006/relationships/slideLayout" Target="../slideLayouts/slideLayout6.xml"/><Relationship Id="rId43"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image" Target="../media/image16.png"/><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image" Target="../media/image13.png"/><Relationship Id="rId2" Type="http://schemas.openxmlformats.org/officeDocument/2006/relationships/tags" Target="../tags/tag197.xml"/><Relationship Id="rId16" Type="http://schemas.openxmlformats.org/officeDocument/2006/relationships/image" Target="../media/image26.png"/><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image" Target="../media/image11.png"/><Relationship Id="rId5" Type="http://schemas.openxmlformats.org/officeDocument/2006/relationships/tags" Target="../tags/tag200.xml"/><Relationship Id="rId15" Type="http://schemas.openxmlformats.org/officeDocument/2006/relationships/image" Target="../media/image14.png"/><Relationship Id="rId10" Type="http://schemas.openxmlformats.org/officeDocument/2006/relationships/notesSlide" Target="../notesSlides/notesSlide27.xml"/><Relationship Id="rId4" Type="http://schemas.openxmlformats.org/officeDocument/2006/relationships/tags" Target="../tags/tag199.xml"/><Relationship Id="rId9" Type="http://schemas.openxmlformats.org/officeDocument/2006/relationships/slideLayout" Target="../slideLayouts/slideLayout6.xml"/><Relationship Id="rId1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38.png"/><Relationship Id="rId18" Type="http://schemas.openxmlformats.org/officeDocument/2006/relationships/image" Target="../media/image42.png"/><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image" Target="../media/image16.png"/><Relationship Id="rId17" Type="http://schemas.openxmlformats.org/officeDocument/2006/relationships/image" Target="../media/image41.png"/><Relationship Id="rId2" Type="http://schemas.openxmlformats.org/officeDocument/2006/relationships/tags" Target="../tags/tag205.xml"/><Relationship Id="rId16" Type="http://schemas.openxmlformats.org/officeDocument/2006/relationships/image" Target="../media/image40.png"/><Relationship Id="rId20" Type="http://schemas.openxmlformats.org/officeDocument/2006/relationships/image" Target="../media/image26.png"/><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image" Target="../media/image13.png"/><Relationship Id="rId5" Type="http://schemas.openxmlformats.org/officeDocument/2006/relationships/tags" Target="../tags/tag208.xml"/><Relationship Id="rId15" Type="http://schemas.openxmlformats.org/officeDocument/2006/relationships/image" Target="../media/image39.png"/><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tags" Target="../tags/tag207.xml"/><Relationship Id="rId9" Type="http://schemas.openxmlformats.org/officeDocument/2006/relationships/notesSlide" Target="../notesSlides/notesSlide28.xml"/><Relationship Id="rId1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10.png"/><Relationship Id="rId3" Type="http://schemas.openxmlformats.org/officeDocument/2006/relationships/tags" Target="../tags/tag3.xml"/><Relationship Id="rId21" Type="http://schemas.openxmlformats.org/officeDocument/2006/relationships/slideLayout" Target="../slideLayouts/slideLayout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9.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oleObject" Target="../embeddings/oleObject1.bin"/><Relationship Id="rId28" Type="http://schemas.openxmlformats.org/officeDocument/2006/relationships/image" Target="../media/image12.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notesSlide" Target="../notesSlides/notesSlide8.xml"/><Relationship Id="rId27"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39" Type="http://schemas.openxmlformats.org/officeDocument/2006/relationships/tags" Target="../tags/tag58.xml"/><Relationship Id="rId3" Type="http://schemas.openxmlformats.org/officeDocument/2006/relationships/tags" Target="../tags/tag22.xml"/><Relationship Id="rId21" Type="http://schemas.openxmlformats.org/officeDocument/2006/relationships/tags" Target="../tags/tag40.xml"/><Relationship Id="rId34" Type="http://schemas.openxmlformats.org/officeDocument/2006/relationships/tags" Target="../tags/tag53.xml"/><Relationship Id="rId42" Type="http://schemas.openxmlformats.org/officeDocument/2006/relationships/notesSlide" Target="../notesSlides/notesSlide9.xml"/><Relationship Id="rId47" Type="http://schemas.openxmlformats.org/officeDocument/2006/relationships/image" Target="../media/image16.pn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tags" Target="../tags/tag52.xml"/><Relationship Id="rId38" Type="http://schemas.openxmlformats.org/officeDocument/2006/relationships/tags" Target="../tags/tag57.xml"/><Relationship Id="rId46" Type="http://schemas.openxmlformats.org/officeDocument/2006/relationships/image" Target="../media/image15.png"/><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tags" Target="../tags/tag39.xml"/><Relationship Id="rId29" Type="http://schemas.openxmlformats.org/officeDocument/2006/relationships/tags" Target="../tags/tag48.xml"/><Relationship Id="rId41"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tags" Target="../tags/tag51.xml"/><Relationship Id="rId37" Type="http://schemas.openxmlformats.org/officeDocument/2006/relationships/tags" Target="../tags/tag56.xml"/><Relationship Id="rId40" Type="http://schemas.openxmlformats.org/officeDocument/2006/relationships/tags" Target="../tags/tag59.xml"/><Relationship Id="rId45" Type="http://schemas.openxmlformats.org/officeDocument/2006/relationships/image" Target="../media/image14.png"/><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tags" Target="../tags/tag47.xml"/><Relationship Id="rId36" Type="http://schemas.openxmlformats.org/officeDocument/2006/relationships/tags" Target="../tags/tag55.xml"/><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tags" Target="../tags/tag50.xml"/><Relationship Id="rId44" Type="http://schemas.openxmlformats.org/officeDocument/2006/relationships/image" Target="../media/image13.png"/><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tags" Target="../tags/tag49.xml"/><Relationship Id="rId35" Type="http://schemas.openxmlformats.org/officeDocument/2006/relationships/tags" Target="../tags/tag54.xml"/><Relationship Id="rId43"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p:txBody>
          <a:bodyPr/>
          <a:lstStyle/>
          <a:p>
            <a:r>
              <a:rPr lang="en-US" dirty="0" smtClean="0"/>
              <a:t>VMware </a:t>
            </a:r>
            <a:r>
              <a:rPr lang="en-US" dirty="0" err="1" smtClean="0"/>
              <a:t>vShield</a:t>
            </a:r>
            <a:r>
              <a:rPr lang="en-US" dirty="0" smtClean="0"/>
              <a:t> – Foundation for the Most Secure Cloud Deployments </a:t>
            </a:r>
            <a:br>
              <a:rPr lang="en-US" dirty="0" smtClean="0"/>
            </a:br>
            <a:r>
              <a:rPr lang="en-US" dirty="0" smtClean="0"/>
              <a:t> </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To Disruptively Simple</a:t>
            </a:r>
            <a:endParaRPr lang="en-US" dirty="0"/>
          </a:p>
        </p:txBody>
      </p:sp>
      <p:sp>
        <p:nvSpPr>
          <p:cNvPr id="199" name="Rounded Rectangle 198"/>
          <p:cNvSpPr/>
          <p:nvPr>
            <p:custDataLst>
              <p:tags r:id="rId1"/>
            </p:custDataLst>
          </p:nvPr>
        </p:nvSpPr>
        <p:spPr bwMode="auto">
          <a:xfrm>
            <a:off x="1295729" y="3870756"/>
            <a:ext cx="6061674" cy="37776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b="1" dirty="0" smtClean="0">
                <a:gradFill>
                  <a:gsLst>
                    <a:gs pos="0">
                      <a:srgbClr val="FFFFFF"/>
                    </a:gs>
                    <a:gs pos="83000">
                      <a:srgbClr val="FFFFFF"/>
                    </a:gs>
                  </a:gsLst>
                  <a:lin ang="16200000" scaled="0"/>
                </a:gradFill>
              </a:rPr>
              <a:t>VMware vSphere</a:t>
            </a:r>
            <a:endParaRPr lang="en-US" sz="1400" b="1" dirty="0">
              <a:gradFill>
                <a:gsLst>
                  <a:gs pos="0">
                    <a:srgbClr val="FFFFFF"/>
                  </a:gs>
                  <a:gs pos="83000">
                    <a:srgbClr val="FFFFFF"/>
                  </a:gs>
                </a:gsLst>
                <a:lin ang="16200000" scaled="0"/>
              </a:gradFill>
            </a:endParaRPr>
          </a:p>
        </p:txBody>
      </p:sp>
      <p:cxnSp>
        <p:nvCxnSpPr>
          <p:cNvPr id="215" name="Elbow Connector 214"/>
          <p:cNvCxnSpPr/>
          <p:nvPr/>
        </p:nvCxnSpPr>
        <p:spPr bwMode="auto">
          <a:xfrm>
            <a:off x="6557981" y="2271734"/>
            <a:ext cx="914400" cy="914400"/>
          </a:xfrm>
          <a:prstGeom prst="bentConnector3">
            <a:avLst/>
          </a:prstGeom>
          <a:solidFill>
            <a:srgbClr val="0095D3"/>
          </a:solidFill>
          <a:ln w="9525" cap="flat" cmpd="sng" algn="ctr">
            <a:noFill/>
            <a:prstDash val="solid"/>
            <a:round/>
            <a:headEnd type="none" w="med" len="med"/>
            <a:tailEnd type="arrow"/>
          </a:ln>
          <a:effectLst/>
        </p:spPr>
      </p:cxnSp>
      <p:sp>
        <p:nvSpPr>
          <p:cNvPr id="44" name="Rounded Rectangle 43"/>
          <p:cNvSpPr/>
          <p:nvPr>
            <p:custDataLst>
              <p:tags r:id="rId2"/>
            </p:custDataLst>
          </p:nvPr>
        </p:nvSpPr>
        <p:spPr bwMode="auto">
          <a:xfrm>
            <a:off x="1289870" y="2374012"/>
            <a:ext cx="6050476" cy="60748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800" b="1" dirty="0" smtClean="0">
                <a:gradFill>
                  <a:gsLst>
                    <a:gs pos="0">
                      <a:srgbClr val="FFFFFF"/>
                    </a:gs>
                    <a:gs pos="83000">
                      <a:srgbClr val="FFFFFF"/>
                    </a:gs>
                  </a:gsLst>
                  <a:lin ang="16200000" scaled="0"/>
                </a:gradFill>
              </a:rPr>
              <a:t>vShield Manager + vCenter</a:t>
            </a:r>
            <a:endParaRPr lang="en-US" sz="1800" b="1" dirty="0">
              <a:gradFill>
                <a:gsLst>
                  <a:gs pos="0">
                    <a:srgbClr val="FFFFFF"/>
                  </a:gs>
                  <a:gs pos="83000">
                    <a:srgbClr val="FFFFFF"/>
                  </a:gs>
                </a:gsLst>
                <a:lin ang="16200000" scaled="0"/>
              </a:gradFill>
            </a:endParaRPr>
          </a:p>
        </p:txBody>
      </p:sp>
      <p:grpSp>
        <p:nvGrpSpPr>
          <p:cNvPr id="2" name="Group 25"/>
          <p:cNvGrpSpPr>
            <a:grpSpLocks/>
          </p:cNvGrpSpPr>
          <p:nvPr/>
        </p:nvGrpSpPr>
        <p:grpSpPr bwMode="auto">
          <a:xfrm>
            <a:off x="4061411" y="3408004"/>
            <a:ext cx="433364" cy="90060"/>
            <a:chOff x="3552" y="2168"/>
            <a:chExt cx="240" cy="48"/>
          </a:xfrm>
        </p:grpSpPr>
        <p:sp>
          <p:nvSpPr>
            <p:cNvPr id="28" name="Oval 26"/>
            <p:cNvSpPr>
              <a:spLocks noChangeArrowheads="1"/>
            </p:cNvSpPr>
            <p:nvPr/>
          </p:nvSpPr>
          <p:spPr bwMode="auto">
            <a:xfrm>
              <a:off x="3552"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29" name="Oval 27"/>
            <p:cNvSpPr>
              <a:spLocks noChangeArrowheads="1"/>
            </p:cNvSpPr>
            <p:nvPr/>
          </p:nvSpPr>
          <p:spPr bwMode="auto">
            <a:xfrm>
              <a:off x="3648"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30" name="Oval 28"/>
            <p:cNvSpPr>
              <a:spLocks noChangeArrowheads="1"/>
            </p:cNvSpPr>
            <p:nvPr/>
          </p:nvSpPr>
          <p:spPr bwMode="auto">
            <a:xfrm>
              <a:off x="3744"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grpSp>
      <p:sp>
        <p:nvSpPr>
          <p:cNvPr id="33" name="Rectangular Callout 32"/>
          <p:cNvSpPr/>
          <p:nvPr/>
        </p:nvSpPr>
        <p:spPr bwMode="auto">
          <a:xfrm>
            <a:off x="142612" y="1308683"/>
            <a:ext cx="1090569" cy="796954"/>
          </a:xfrm>
          <a:prstGeom prst="wedgeRectCallout">
            <a:avLst>
              <a:gd name="adj1" fmla="val 96917"/>
              <a:gd name="adj2" fmla="val 135719"/>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ctr"/>
          <a:lstStyle/>
          <a:p>
            <a:pPr algn="l"/>
            <a:r>
              <a:rPr lang="en-US" sz="1000" b="1" dirty="0" smtClean="0">
                <a:solidFill>
                  <a:srgbClr val="333333"/>
                </a:solidFill>
                <a:latin typeface="+mn-lt"/>
                <a:ea typeface="+mn-ea"/>
              </a:rPr>
              <a:t>Few steps:</a:t>
            </a:r>
          </a:p>
          <a:p>
            <a:pPr algn="l"/>
            <a:r>
              <a:rPr lang="en-US" sz="1000" b="1" dirty="0" smtClean="0">
                <a:solidFill>
                  <a:srgbClr val="333333"/>
                </a:solidFill>
                <a:latin typeface="+mn-lt"/>
                <a:ea typeface="+mn-ea"/>
              </a:rPr>
              <a:t>Configure vShield</a:t>
            </a:r>
          </a:p>
        </p:txBody>
      </p:sp>
      <p:sp>
        <p:nvSpPr>
          <p:cNvPr id="36" name="Rounded Rectangle 35"/>
          <p:cNvSpPr/>
          <p:nvPr/>
        </p:nvSpPr>
        <p:spPr bwMode="auto">
          <a:xfrm>
            <a:off x="1181013" y="4574957"/>
            <a:ext cx="5958018" cy="1509320"/>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Simple</a:t>
            </a:r>
          </a:p>
          <a:p>
            <a:pPr marL="114300" indent="-114300" algn="l">
              <a:spcAft>
                <a:spcPts val="0"/>
              </a:spcAft>
              <a:buFont typeface="Arial" pitchFamily="34" charset="0"/>
              <a:buChar char="•"/>
              <a:defRPr/>
            </a:pPr>
            <a:r>
              <a:rPr lang="en-US" sz="1600" dirty="0" smtClean="0">
                <a:solidFill>
                  <a:srgbClr val="FFFFFF"/>
                </a:solidFill>
              </a:rPr>
              <a:t>Clear separation of duties</a:t>
            </a:r>
          </a:p>
          <a:p>
            <a:pPr marL="114300" indent="-114300" algn="l">
              <a:spcAft>
                <a:spcPts val="0"/>
              </a:spcAft>
              <a:buFont typeface="Arial" pitchFamily="34" charset="0"/>
              <a:buChar char="•"/>
              <a:defRPr/>
            </a:pPr>
            <a:r>
              <a:rPr lang="en-US" sz="1600" dirty="0" smtClean="0">
                <a:solidFill>
                  <a:srgbClr val="FFFFFF"/>
                </a:solidFill>
              </a:rPr>
              <a:t>Few steps – configure vShield</a:t>
            </a:r>
          </a:p>
          <a:p>
            <a:pPr marL="114300" indent="-114300" algn="l">
              <a:spcAft>
                <a:spcPts val="0"/>
              </a:spcAft>
              <a:buFont typeface="Arial" pitchFamily="34" charset="0"/>
              <a:buChar char="•"/>
              <a:defRPr/>
            </a:pPr>
            <a:r>
              <a:rPr lang="en-US" sz="1600" dirty="0" smtClean="0">
                <a:solidFill>
                  <a:srgbClr val="FFFFFF"/>
                </a:solidFill>
              </a:rPr>
              <a:t>Eliminate VLAN sprawl – vNIC firewalls </a:t>
            </a:r>
          </a:p>
          <a:p>
            <a:pPr marL="114300" indent="-114300" algn="l">
              <a:spcAft>
                <a:spcPts val="0"/>
              </a:spcAft>
              <a:buFont typeface="Arial" pitchFamily="34" charset="0"/>
              <a:buChar char="•"/>
              <a:defRPr/>
            </a:pPr>
            <a:r>
              <a:rPr lang="en-US" sz="1600" dirty="0" smtClean="0">
                <a:solidFill>
                  <a:srgbClr val="FFFFFF"/>
                </a:solidFill>
              </a:rPr>
              <a:t>Eliminate firewall rules, agents sprawl </a:t>
            </a:r>
          </a:p>
        </p:txBody>
      </p:sp>
      <p:pic>
        <p:nvPicPr>
          <p:cNvPr id="41" name="Picture 25" descr="ICON_Script_Q308"/>
          <p:cNvPicPr>
            <a:picLocks noChangeAspect="1" noChangeArrowheads="1"/>
          </p:cNvPicPr>
          <p:nvPr>
            <p:custDataLst>
              <p:tags r:id="rId3"/>
            </p:custDataLst>
          </p:nvPr>
        </p:nvPicPr>
        <p:blipFill>
          <a:blip r:embed="rId15" cstate="email"/>
          <a:srcRect/>
          <a:stretch>
            <a:fillRect/>
          </a:stretch>
        </p:blipFill>
        <p:spPr bwMode="auto">
          <a:xfrm>
            <a:off x="6322419" y="882912"/>
            <a:ext cx="1022944" cy="1335874"/>
          </a:xfrm>
          <a:prstGeom prst="rect">
            <a:avLst/>
          </a:prstGeom>
          <a:noFill/>
          <a:ln w="9525">
            <a:noFill/>
            <a:miter lim="800000"/>
            <a:headEnd/>
            <a:tailEnd/>
          </a:ln>
        </p:spPr>
      </p:pic>
      <p:sp>
        <p:nvSpPr>
          <p:cNvPr id="42" name="TextBox 41"/>
          <p:cNvSpPr txBox="1"/>
          <p:nvPr>
            <p:custDataLst>
              <p:tags r:id="rId4"/>
            </p:custDataLst>
          </p:nvPr>
        </p:nvSpPr>
        <p:spPr>
          <a:xfrm>
            <a:off x="2924414" y="779192"/>
            <a:ext cx="758913" cy="400110"/>
          </a:xfrm>
          <a:prstGeom prst="rect">
            <a:avLst/>
          </a:prstGeom>
          <a:noFill/>
        </p:spPr>
        <p:txBody>
          <a:bodyPr wrap="square" rtlCol="0">
            <a:spAutoFit/>
          </a:bodyPr>
          <a:lstStyle/>
          <a:p>
            <a:pPr algn="l"/>
            <a:r>
              <a:rPr lang="en-US" sz="1000" b="1" dirty="0" smtClean="0">
                <a:solidFill>
                  <a:srgbClr val="333333"/>
                </a:solidFill>
                <a:latin typeface="+mn-lt"/>
                <a:ea typeface="+mn-ea"/>
              </a:rPr>
              <a:t>Network admin</a:t>
            </a:r>
          </a:p>
        </p:txBody>
      </p:sp>
      <p:sp>
        <p:nvSpPr>
          <p:cNvPr id="45" name="TextBox 44"/>
          <p:cNvSpPr txBox="1"/>
          <p:nvPr>
            <p:custDataLst>
              <p:tags r:id="rId5"/>
            </p:custDataLst>
          </p:nvPr>
        </p:nvSpPr>
        <p:spPr>
          <a:xfrm>
            <a:off x="2962515" y="1312593"/>
            <a:ext cx="872886" cy="400110"/>
          </a:xfrm>
          <a:prstGeom prst="rect">
            <a:avLst/>
          </a:prstGeom>
          <a:noFill/>
        </p:spPr>
        <p:txBody>
          <a:bodyPr wrap="square" rtlCol="0">
            <a:spAutoFit/>
          </a:bodyPr>
          <a:lstStyle/>
          <a:p>
            <a:pPr algn="l"/>
            <a:r>
              <a:rPr lang="en-US" sz="1000" b="1" dirty="0" smtClean="0">
                <a:solidFill>
                  <a:srgbClr val="333333"/>
                </a:solidFill>
                <a:latin typeface="+mn-lt"/>
                <a:ea typeface="+mn-ea"/>
              </a:rPr>
              <a:t>Security admin</a:t>
            </a:r>
          </a:p>
        </p:txBody>
      </p:sp>
      <p:sp>
        <p:nvSpPr>
          <p:cNvPr id="46" name="TextBox 45"/>
          <p:cNvSpPr txBox="1"/>
          <p:nvPr>
            <p:custDataLst>
              <p:tags r:id="rId6"/>
            </p:custDataLst>
          </p:nvPr>
        </p:nvSpPr>
        <p:spPr>
          <a:xfrm>
            <a:off x="2949814" y="1996901"/>
            <a:ext cx="716863" cy="246221"/>
          </a:xfrm>
          <a:prstGeom prst="rect">
            <a:avLst/>
          </a:prstGeom>
          <a:noFill/>
        </p:spPr>
        <p:txBody>
          <a:bodyPr wrap="none" rtlCol="0">
            <a:spAutoFit/>
          </a:bodyPr>
          <a:lstStyle/>
          <a:p>
            <a:pPr algn="l"/>
            <a:r>
              <a:rPr lang="en-US" sz="1000" b="1" dirty="0" smtClean="0">
                <a:solidFill>
                  <a:srgbClr val="333333"/>
                </a:solidFill>
                <a:latin typeface="+mn-lt"/>
                <a:ea typeface="+mn-ea"/>
              </a:rPr>
              <a:t>VI admin</a:t>
            </a:r>
          </a:p>
        </p:txBody>
      </p:sp>
      <p:pic>
        <p:nvPicPr>
          <p:cNvPr id="49" name="Picture 16" descr="ICON_Person_Green_Q408.png"/>
          <p:cNvPicPr>
            <a:picLocks noChangeAspect="1"/>
          </p:cNvPicPr>
          <p:nvPr>
            <p:custDataLst>
              <p:tags r:id="rId7"/>
            </p:custDataLst>
          </p:nvPr>
        </p:nvPicPr>
        <p:blipFill>
          <a:blip r:embed="rId16" cstate="print"/>
          <a:srcRect/>
          <a:stretch>
            <a:fillRect/>
          </a:stretch>
        </p:blipFill>
        <p:spPr bwMode="auto">
          <a:xfrm>
            <a:off x="2678333" y="713458"/>
            <a:ext cx="265420" cy="460483"/>
          </a:xfrm>
          <a:prstGeom prst="rect">
            <a:avLst/>
          </a:prstGeom>
          <a:noFill/>
          <a:ln w="9525">
            <a:noFill/>
            <a:miter lim="800000"/>
            <a:headEnd/>
            <a:tailEnd/>
          </a:ln>
        </p:spPr>
      </p:pic>
      <p:pic>
        <p:nvPicPr>
          <p:cNvPr id="52" name="Picture 16" descr="ICON_Person_Green_Q408.png"/>
          <p:cNvPicPr>
            <a:picLocks noChangeAspect="1"/>
          </p:cNvPicPr>
          <p:nvPr>
            <p:custDataLst>
              <p:tags r:id="rId8"/>
            </p:custDataLst>
          </p:nvPr>
        </p:nvPicPr>
        <p:blipFill>
          <a:blip r:embed="rId16" cstate="print"/>
          <a:srcRect/>
          <a:stretch>
            <a:fillRect/>
          </a:stretch>
        </p:blipFill>
        <p:spPr bwMode="auto">
          <a:xfrm>
            <a:off x="2678333" y="1263636"/>
            <a:ext cx="265420" cy="460483"/>
          </a:xfrm>
          <a:prstGeom prst="rect">
            <a:avLst/>
          </a:prstGeom>
          <a:noFill/>
          <a:ln w="9525">
            <a:noFill/>
            <a:miter lim="800000"/>
            <a:headEnd/>
            <a:tailEnd/>
          </a:ln>
        </p:spPr>
      </p:pic>
      <p:pic>
        <p:nvPicPr>
          <p:cNvPr id="53" name="Picture 16" descr="ICON_Person_Green_Q408.png"/>
          <p:cNvPicPr>
            <a:picLocks noChangeAspect="1"/>
          </p:cNvPicPr>
          <p:nvPr>
            <p:custDataLst>
              <p:tags r:id="rId9"/>
            </p:custDataLst>
          </p:nvPr>
        </p:nvPicPr>
        <p:blipFill>
          <a:blip r:embed="rId16" cstate="print"/>
          <a:srcRect/>
          <a:stretch>
            <a:fillRect/>
          </a:stretch>
        </p:blipFill>
        <p:spPr bwMode="auto">
          <a:xfrm>
            <a:off x="2678333" y="1898222"/>
            <a:ext cx="265420" cy="460483"/>
          </a:xfrm>
          <a:prstGeom prst="rect">
            <a:avLst/>
          </a:prstGeom>
          <a:noFill/>
          <a:ln w="9525">
            <a:noFill/>
            <a:miter lim="800000"/>
            <a:headEnd/>
            <a:tailEnd/>
          </a:ln>
        </p:spPr>
      </p:pic>
      <p:sp>
        <p:nvSpPr>
          <p:cNvPr id="54" name="Rectangular Callout 53"/>
          <p:cNvSpPr/>
          <p:nvPr>
            <p:custDataLst>
              <p:tags r:id="rId10"/>
            </p:custDataLst>
          </p:nvPr>
        </p:nvSpPr>
        <p:spPr bwMode="auto">
          <a:xfrm>
            <a:off x="1336386" y="813141"/>
            <a:ext cx="1142863" cy="828675"/>
          </a:xfrm>
          <a:prstGeom prst="wedgeRectCallout">
            <a:avLst>
              <a:gd name="adj1" fmla="val 70625"/>
              <a:gd name="adj2" fmla="val 47300"/>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ctr"/>
          <a:lstStyle/>
          <a:p>
            <a:pPr algn="l"/>
            <a:r>
              <a:rPr lang="en-US" sz="1000" b="1" dirty="0" smtClean="0">
                <a:solidFill>
                  <a:srgbClr val="333333"/>
                </a:solidFill>
              </a:rPr>
              <a:t>Clear separation of Roles / Responsibilities</a:t>
            </a:r>
          </a:p>
        </p:txBody>
      </p:sp>
      <p:sp>
        <p:nvSpPr>
          <p:cNvPr id="55" name="Striped Right Arrow 54"/>
          <p:cNvSpPr/>
          <p:nvPr>
            <p:custDataLst>
              <p:tags r:id="rId11"/>
            </p:custDataLst>
          </p:nvPr>
        </p:nvSpPr>
        <p:spPr bwMode="auto">
          <a:xfrm>
            <a:off x="3657598" y="938184"/>
            <a:ext cx="2630659" cy="581126"/>
          </a:xfrm>
          <a:prstGeom prst="stripedRightArrow">
            <a:avLst>
              <a:gd name="adj1" fmla="val 79268"/>
              <a:gd name="adj2" fmla="val 35366"/>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rtlCol="0" anchor="ctr"/>
          <a:lstStyle/>
          <a:p>
            <a:pPr algn="l"/>
            <a:r>
              <a:rPr lang="en-US" sz="1600" b="1" dirty="0" smtClean="0">
                <a:solidFill>
                  <a:srgbClr val="333333"/>
                </a:solidFill>
              </a:rPr>
              <a:t>Define, Monitor,  Refine, </a:t>
            </a:r>
          </a:p>
        </p:txBody>
      </p:sp>
      <p:sp>
        <p:nvSpPr>
          <p:cNvPr id="56" name="Striped Right Arrow 55"/>
          <p:cNvSpPr/>
          <p:nvPr>
            <p:custDataLst>
              <p:tags r:id="rId12"/>
            </p:custDataLst>
          </p:nvPr>
        </p:nvSpPr>
        <p:spPr bwMode="auto">
          <a:xfrm>
            <a:off x="3676356" y="1835835"/>
            <a:ext cx="2604869" cy="499403"/>
          </a:xfrm>
          <a:prstGeom prst="stripedRightArrow">
            <a:avLst>
              <a:gd name="adj1" fmla="val 79268"/>
              <a:gd name="adj2" fmla="val 35366"/>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rtlCol="0" anchor="ctr"/>
          <a:lstStyle/>
          <a:p>
            <a:pPr algn="l"/>
            <a:r>
              <a:rPr lang="en-US" sz="1600" b="1" dirty="0" smtClean="0">
                <a:solidFill>
                  <a:srgbClr val="333333"/>
                </a:solidFill>
              </a:rPr>
              <a:t>Implement </a:t>
            </a:r>
          </a:p>
        </p:txBody>
      </p:sp>
      <p:grpSp>
        <p:nvGrpSpPr>
          <p:cNvPr id="51" name="Group 50"/>
          <p:cNvGrpSpPr/>
          <p:nvPr/>
        </p:nvGrpSpPr>
        <p:grpSpPr>
          <a:xfrm>
            <a:off x="4621235" y="3213298"/>
            <a:ext cx="2567133" cy="479473"/>
            <a:chOff x="4621235" y="3213298"/>
            <a:chExt cx="2567133" cy="479473"/>
          </a:xfrm>
        </p:grpSpPr>
        <p:pic>
          <p:nvPicPr>
            <p:cNvPr id="31" name="Picture 17" descr="ICON_VM_basic_flat_R2_Q408.png"/>
            <p:cNvPicPr>
              <a:picLocks noChangeAspect="1"/>
            </p:cNvPicPr>
            <p:nvPr/>
          </p:nvPicPr>
          <p:blipFill>
            <a:blip r:embed="rId17" cstate="print"/>
            <a:srcRect/>
            <a:stretch>
              <a:fillRect/>
            </a:stretch>
          </p:blipFill>
          <p:spPr bwMode="auto">
            <a:xfrm>
              <a:off x="4621235" y="3213298"/>
              <a:ext cx="527316" cy="479473"/>
            </a:xfrm>
            <a:prstGeom prst="rect">
              <a:avLst/>
            </a:prstGeom>
            <a:noFill/>
            <a:ln w="9525">
              <a:noFill/>
              <a:miter lim="800000"/>
              <a:headEnd/>
              <a:tailEnd/>
            </a:ln>
          </p:spPr>
        </p:pic>
        <p:pic>
          <p:nvPicPr>
            <p:cNvPr id="32" name="Picture 17" descr="ICON_VM_basic_flat_R2_Q408.png"/>
            <p:cNvPicPr>
              <a:picLocks noChangeAspect="1"/>
            </p:cNvPicPr>
            <p:nvPr/>
          </p:nvPicPr>
          <p:blipFill>
            <a:blip r:embed="rId17" cstate="print"/>
            <a:srcRect/>
            <a:stretch>
              <a:fillRect/>
            </a:stretch>
          </p:blipFill>
          <p:spPr bwMode="auto">
            <a:xfrm>
              <a:off x="5301174" y="3213298"/>
              <a:ext cx="527316" cy="479473"/>
            </a:xfrm>
            <a:prstGeom prst="rect">
              <a:avLst/>
            </a:prstGeom>
            <a:noFill/>
            <a:ln w="9525">
              <a:noFill/>
              <a:miter lim="800000"/>
              <a:headEnd/>
              <a:tailEnd/>
            </a:ln>
          </p:spPr>
        </p:pic>
        <p:pic>
          <p:nvPicPr>
            <p:cNvPr id="34" name="Picture 17" descr="ICON_VM_basic_flat_R2_Q408.png"/>
            <p:cNvPicPr>
              <a:picLocks noChangeAspect="1"/>
            </p:cNvPicPr>
            <p:nvPr/>
          </p:nvPicPr>
          <p:blipFill>
            <a:blip r:embed="rId17" cstate="print"/>
            <a:srcRect/>
            <a:stretch>
              <a:fillRect/>
            </a:stretch>
          </p:blipFill>
          <p:spPr bwMode="auto">
            <a:xfrm>
              <a:off x="5981113" y="3213298"/>
              <a:ext cx="527316" cy="479473"/>
            </a:xfrm>
            <a:prstGeom prst="rect">
              <a:avLst/>
            </a:prstGeom>
            <a:noFill/>
            <a:ln w="9525">
              <a:noFill/>
              <a:miter lim="800000"/>
              <a:headEnd/>
              <a:tailEnd/>
            </a:ln>
          </p:spPr>
        </p:pic>
        <p:pic>
          <p:nvPicPr>
            <p:cNvPr id="35" name="Picture 17" descr="ICON_VM_basic_flat_R2_Q408.png"/>
            <p:cNvPicPr>
              <a:picLocks noChangeAspect="1"/>
            </p:cNvPicPr>
            <p:nvPr/>
          </p:nvPicPr>
          <p:blipFill>
            <a:blip r:embed="rId17" cstate="print"/>
            <a:srcRect/>
            <a:stretch>
              <a:fillRect/>
            </a:stretch>
          </p:blipFill>
          <p:spPr bwMode="auto">
            <a:xfrm>
              <a:off x="6661052" y="3213298"/>
              <a:ext cx="527316" cy="479473"/>
            </a:xfrm>
            <a:prstGeom prst="rect">
              <a:avLst/>
            </a:prstGeom>
            <a:noFill/>
            <a:ln w="9525">
              <a:noFill/>
              <a:miter lim="800000"/>
              <a:headEnd/>
              <a:tailEnd/>
            </a:ln>
          </p:spPr>
        </p:pic>
      </p:grpSp>
      <p:grpSp>
        <p:nvGrpSpPr>
          <p:cNvPr id="57" name="Group 56"/>
          <p:cNvGrpSpPr/>
          <p:nvPr/>
        </p:nvGrpSpPr>
        <p:grpSpPr>
          <a:xfrm>
            <a:off x="1369253" y="3213298"/>
            <a:ext cx="2567133" cy="479473"/>
            <a:chOff x="1369253" y="3213298"/>
            <a:chExt cx="2567133" cy="479473"/>
          </a:xfrm>
        </p:grpSpPr>
        <p:pic>
          <p:nvPicPr>
            <p:cNvPr id="43" name="Picture 17" descr="ICON_VM_basic_flat_R2_Q408.png"/>
            <p:cNvPicPr>
              <a:picLocks noChangeAspect="1"/>
            </p:cNvPicPr>
            <p:nvPr/>
          </p:nvPicPr>
          <p:blipFill>
            <a:blip r:embed="rId17" cstate="print"/>
            <a:srcRect/>
            <a:stretch>
              <a:fillRect/>
            </a:stretch>
          </p:blipFill>
          <p:spPr bwMode="auto">
            <a:xfrm>
              <a:off x="1369253" y="3213298"/>
              <a:ext cx="527316" cy="479473"/>
            </a:xfrm>
            <a:prstGeom prst="rect">
              <a:avLst/>
            </a:prstGeom>
            <a:noFill/>
            <a:ln w="9525">
              <a:noFill/>
              <a:miter lim="800000"/>
              <a:headEnd/>
              <a:tailEnd/>
            </a:ln>
          </p:spPr>
        </p:pic>
        <p:pic>
          <p:nvPicPr>
            <p:cNvPr id="47" name="Picture 17" descr="ICON_VM_basic_flat_R2_Q408.png"/>
            <p:cNvPicPr>
              <a:picLocks noChangeAspect="1"/>
            </p:cNvPicPr>
            <p:nvPr/>
          </p:nvPicPr>
          <p:blipFill>
            <a:blip r:embed="rId17" cstate="print"/>
            <a:srcRect/>
            <a:stretch>
              <a:fillRect/>
            </a:stretch>
          </p:blipFill>
          <p:spPr bwMode="auto">
            <a:xfrm>
              <a:off x="2049192" y="3213298"/>
              <a:ext cx="527316" cy="479473"/>
            </a:xfrm>
            <a:prstGeom prst="rect">
              <a:avLst/>
            </a:prstGeom>
            <a:noFill/>
            <a:ln w="9525">
              <a:noFill/>
              <a:miter lim="800000"/>
              <a:headEnd/>
              <a:tailEnd/>
            </a:ln>
          </p:spPr>
        </p:pic>
        <p:pic>
          <p:nvPicPr>
            <p:cNvPr id="48" name="Picture 17" descr="ICON_VM_basic_flat_R2_Q408.png"/>
            <p:cNvPicPr>
              <a:picLocks noChangeAspect="1"/>
            </p:cNvPicPr>
            <p:nvPr/>
          </p:nvPicPr>
          <p:blipFill>
            <a:blip r:embed="rId17" cstate="print"/>
            <a:srcRect/>
            <a:stretch>
              <a:fillRect/>
            </a:stretch>
          </p:blipFill>
          <p:spPr bwMode="auto">
            <a:xfrm>
              <a:off x="2729131" y="3213298"/>
              <a:ext cx="527316" cy="479473"/>
            </a:xfrm>
            <a:prstGeom prst="rect">
              <a:avLst/>
            </a:prstGeom>
            <a:noFill/>
            <a:ln w="9525">
              <a:noFill/>
              <a:miter lim="800000"/>
              <a:headEnd/>
              <a:tailEnd/>
            </a:ln>
          </p:spPr>
        </p:pic>
        <p:pic>
          <p:nvPicPr>
            <p:cNvPr id="50" name="Picture 17" descr="ICON_VM_basic_flat_R2_Q408.png"/>
            <p:cNvPicPr>
              <a:picLocks noChangeAspect="1"/>
            </p:cNvPicPr>
            <p:nvPr/>
          </p:nvPicPr>
          <p:blipFill>
            <a:blip r:embed="rId17" cstate="print"/>
            <a:srcRect/>
            <a:stretch>
              <a:fillRect/>
            </a:stretch>
          </p:blipFill>
          <p:spPr bwMode="auto">
            <a:xfrm>
              <a:off x="3409070" y="3213298"/>
              <a:ext cx="527316" cy="479473"/>
            </a:xfrm>
            <a:prstGeom prst="rect">
              <a:avLst/>
            </a:prstGeom>
            <a:noFill/>
            <a:ln w="9525">
              <a:noFill/>
              <a:miter lim="800000"/>
              <a:headEnd/>
              <a:tailEnd/>
            </a:ln>
          </p:spPr>
        </p:pic>
      </p:grpSp>
      <p:sp useBgFill="1">
        <p:nvSpPr>
          <p:cNvPr id="37" name="Rectangle 36"/>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bg/>
                                          </p:spTgt>
                                        </p:tgtEl>
                                        <p:attrNameLst>
                                          <p:attrName>style.visibility</p:attrName>
                                        </p:attrNameLst>
                                      </p:cBhvr>
                                      <p:to>
                                        <p:strVal val="visible"/>
                                      </p:to>
                                    </p:set>
                                    <p:animEffect transition="in" filter="fade">
                                      <p:cBhvr>
                                        <p:cTn id="7" dur="500"/>
                                        <p:tgtEl>
                                          <p:spTgt spid="3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0" end="0"/>
                                            </p:txEl>
                                          </p:spTgt>
                                        </p:tgtEl>
                                        <p:attrNameLst>
                                          <p:attrName>style.visibility</p:attrName>
                                        </p:attrNameLst>
                                      </p:cBhvr>
                                      <p:to>
                                        <p:strVal val="visible"/>
                                      </p:to>
                                    </p:set>
                                    <p:animEffect transition="in" filter="fade">
                                      <p:cBhvr>
                                        <p:cTn id="10" dur="2000"/>
                                        <p:tgtEl>
                                          <p:spTgt spid="3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xEl>
                                              <p:pRg st="1" end="1"/>
                                            </p:txEl>
                                          </p:spTgt>
                                        </p:tgtEl>
                                        <p:attrNameLst>
                                          <p:attrName>style.visibility</p:attrName>
                                        </p:attrNameLst>
                                      </p:cBhvr>
                                      <p:to>
                                        <p:strVal val="visible"/>
                                      </p:to>
                                    </p:set>
                                    <p:animEffect transition="in" filter="fade">
                                      <p:cBhvr>
                                        <p:cTn id="13" dur="2000"/>
                                        <p:tgtEl>
                                          <p:spTgt spid="3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xEl>
                                              <p:pRg st="2" end="2"/>
                                            </p:txEl>
                                          </p:spTgt>
                                        </p:tgtEl>
                                        <p:attrNameLst>
                                          <p:attrName>style.visibility</p:attrName>
                                        </p:attrNameLst>
                                      </p:cBhvr>
                                      <p:to>
                                        <p:strVal val="visible"/>
                                      </p:to>
                                    </p:set>
                                    <p:animEffect transition="in" filter="fade">
                                      <p:cBhvr>
                                        <p:cTn id="18" dur="2000"/>
                                        <p:tgtEl>
                                          <p:spTgt spid="36">
                                            <p:txEl>
                                              <p:pRg st="2" end="2"/>
                                            </p:txEl>
                                          </p:spTgt>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
                                            <p:txEl>
                                              <p:pRg st="3" end="3"/>
                                            </p:txEl>
                                          </p:spTgt>
                                        </p:tgtEl>
                                        <p:attrNameLst>
                                          <p:attrName>style.visibility</p:attrName>
                                        </p:attrNameLst>
                                      </p:cBhvr>
                                      <p:to>
                                        <p:strVal val="visible"/>
                                      </p:to>
                                    </p:set>
                                    <p:animEffect transition="in" filter="fade">
                                      <p:cBhvr>
                                        <p:cTn id="28" dur="2000"/>
                                        <p:tgtEl>
                                          <p:spTgt spid="3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xEl>
                                              <p:pRg st="4" end="4"/>
                                            </p:txEl>
                                          </p:spTgt>
                                        </p:tgtEl>
                                        <p:attrNameLst>
                                          <p:attrName>style.visibility</p:attrName>
                                        </p:attrNameLst>
                                      </p:cBhvr>
                                      <p:to>
                                        <p:strVal val="visible"/>
                                      </p:to>
                                    </p:set>
                                    <p:animEffect transition="in" filter="fade">
                                      <p:cBhvr>
                                        <p:cTn id="33" dur="5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ct 66" hidden="1"/>
          <p:cNvGraphicFramePr>
            <a:graphicFrameLocks/>
          </p:cNvGraphicFramePr>
          <p:nvPr/>
        </p:nvGraphicFramePr>
        <p:xfrm>
          <a:off x="0" y="0"/>
          <a:ext cx="158750" cy="158750"/>
        </p:xfrm>
        <a:graphic>
          <a:graphicData uri="http://schemas.openxmlformats.org/presentationml/2006/ole">
            <p:oleObj spid="_x0000_s313346" name="think-cell Slide" r:id="rId13" imgW="0" imgH="0" progId="">
              <p:embed/>
            </p:oleObj>
          </a:graphicData>
        </a:graphic>
      </p:graphicFrame>
      <p:sp>
        <p:nvSpPr>
          <p:cNvPr id="2" name="Title 1"/>
          <p:cNvSpPr>
            <a:spLocks noGrp="1"/>
          </p:cNvSpPr>
          <p:nvPr>
            <p:ph type="title"/>
            <p:custDataLst>
              <p:tags r:id="rId2"/>
            </p:custDataLst>
          </p:nvPr>
        </p:nvSpPr>
        <p:spPr/>
        <p:txBody>
          <a:bodyPr/>
          <a:lstStyle/>
          <a:p>
            <a:r>
              <a:rPr lang="en-US" dirty="0" smtClean="0"/>
              <a:t>VMware Turns Security from Rigid…</a:t>
            </a:r>
            <a:endParaRPr lang="en-US" u="sng" dirty="0"/>
          </a:p>
        </p:txBody>
      </p:sp>
      <p:sp>
        <p:nvSpPr>
          <p:cNvPr id="130" name="Text Placeholder 129"/>
          <p:cNvSpPr>
            <a:spLocks noGrp="1"/>
          </p:cNvSpPr>
          <p:nvPr>
            <p:ph type="body" sz="quarter" idx="13"/>
          </p:nvPr>
        </p:nvSpPr>
        <p:spPr>
          <a:xfrm>
            <a:off x="3037488" y="893064"/>
            <a:ext cx="3076575" cy="5010912"/>
          </a:xfrm>
        </p:spPr>
        <p:txBody>
          <a:bodyPr/>
          <a:lstStyle/>
          <a:p>
            <a:pPr>
              <a:spcBef>
                <a:spcPts val="0"/>
              </a:spcBef>
            </a:pPr>
            <a:r>
              <a:rPr lang="en-US" sz="1800" dirty="0" smtClean="0"/>
              <a:t>BEFORE vShield</a:t>
            </a:r>
          </a:p>
          <a:p>
            <a:pPr lvl="1">
              <a:spcBef>
                <a:spcPts val="0"/>
              </a:spcBef>
            </a:pPr>
            <a:r>
              <a:rPr lang="en-US" sz="1600" dirty="0" smtClean="0"/>
              <a:t>Security groups tied to physical servers</a:t>
            </a:r>
          </a:p>
          <a:p>
            <a:pPr lvl="1">
              <a:spcBef>
                <a:spcPts val="0"/>
              </a:spcBef>
            </a:pPr>
            <a:r>
              <a:rPr lang="en-US" sz="1600" dirty="0" smtClean="0"/>
              <a:t>“Air gaps”, i.e. physical isolation, between security groups</a:t>
            </a:r>
          </a:p>
          <a:p>
            <a:pPr lvl="1">
              <a:spcBef>
                <a:spcPts val="0"/>
              </a:spcBef>
            </a:pPr>
            <a:r>
              <a:rPr lang="en-US" sz="1600" dirty="0" smtClean="0"/>
              <a:t>VMs in a security group cannot be vMotioned to other hosts</a:t>
            </a:r>
          </a:p>
          <a:p>
            <a:pPr lvl="1">
              <a:spcBef>
                <a:spcPts val="0"/>
              </a:spcBef>
            </a:pPr>
            <a:endParaRPr lang="en-US" sz="1600" dirty="0"/>
          </a:p>
        </p:txBody>
      </p:sp>
      <p:sp>
        <p:nvSpPr>
          <p:cNvPr id="89" name="Rounded Rectangle 88"/>
          <p:cNvSpPr/>
          <p:nvPr>
            <p:custDataLst>
              <p:tags r:id="rId3"/>
            </p:custDataLst>
          </p:nvPr>
        </p:nvSpPr>
        <p:spPr bwMode="auto">
          <a:xfrm>
            <a:off x="908701" y="1156436"/>
            <a:ext cx="1638951" cy="4864836"/>
          </a:xfrm>
          <a:prstGeom prst="roundRect">
            <a:avLst>
              <a:gd name="adj" fmla="val 11111"/>
            </a:avLst>
          </a:prstGeom>
          <a:solidFill>
            <a:schemeClr val="accent2">
              <a:lumMod val="20000"/>
              <a:lumOff val="80000"/>
            </a:schemeClr>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lstStyle/>
          <a:p>
            <a:pPr marL="0" marR="0" indent="0" algn="ctr" defTabSz="914400" eaLnBrk="1" latinLnBrk="0" hangingPunct="1">
              <a:lnSpc>
                <a:spcPct val="100000"/>
              </a:lnSpc>
              <a:buClrTx/>
              <a:buSzTx/>
              <a:buFontTx/>
              <a:buNone/>
              <a:tabLst/>
            </a:pPr>
            <a:r>
              <a:rPr lang="en-US" sz="1400" b="1" dirty="0" smtClean="0">
                <a:solidFill>
                  <a:schemeClr val="tx1"/>
                </a:solidFill>
              </a:rPr>
              <a:t>DMZ</a:t>
            </a:r>
          </a:p>
        </p:txBody>
      </p:sp>
      <p:sp>
        <p:nvSpPr>
          <p:cNvPr id="106" name="Rounded Rectangle 105"/>
          <p:cNvSpPr/>
          <p:nvPr>
            <p:custDataLst>
              <p:tags r:id="rId4"/>
            </p:custDataLst>
          </p:nvPr>
        </p:nvSpPr>
        <p:spPr bwMode="auto">
          <a:xfrm>
            <a:off x="6603899" y="1156436"/>
            <a:ext cx="1638951" cy="4864536"/>
          </a:xfrm>
          <a:prstGeom prst="roundRect">
            <a:avLst>
              <a:gd name="adj" fmla="val 11111"/>
            </a:avLst>
          </a:prstGeom>
          <a:solidFill>
            <a:schemeClr val="accent4">
              <a:lumMod val="40000"/>
              <a:lumOff val="60000"/>
            </a:schemeClr>
          </a:solidFill>
          <a:ln>
            <a:headEnd/>
            <a:tailEnd/>
          </a:ln>
        </p:spPr>
        <p:style>
          <a:lnRef idx="2">
            <a:schemeClr val="accent4"/>
          </a:lnRef>
          <a:fillRef idx="1">
            <a:schemeClr val="lt1"/>
          </a:fillRef>
          <a:effectRef idx="0">
            <a:schemeClr val="accent4"/>
          </a:effectRef>
          <a:fontRef idx="minor">
            <a:schemeClr val="dk1"/>
          </a:fontRef>
        </p:style>
        <p:txBody>
          <a:bodyPr wrap="square" lIns="0" tIns="0" rIns="0" bIns="0" rtlCol="0" anchor="t"/>
          <a:lstStyle/>
          <a:p>
            <a:pPr marL="0" marR="0" indent="0" algn="ctr" defTabSz="914400" eaLnBrk="1" latinLnBrk="0" hangingPunct="1">
              <a:lnSpc>
                <a:spcPct val="100000"/>
              </a:lnSpc>
              <a:buClrTx/>
              <a:buSzTx/>
              <a:buFontTx/>
              <a:buNone/>
              <a:tabLst/>
            </a:pPr>
            <a:r>
              <a:rPr lang="en-US" sz="1400" b="1" dirty="0" smtClean="0">
                <a:solidFill>
                  <a:schemeClr val="tx1"/>
                </a:solidFill>
              </a:rPr>
              <a:t>PCI compliant</a:t>
            </a:r>
          </a:p>
        </p:txBody>
      </p:sp>
      <p:sp>
        <p:nvSpPr>
          <p:cNvPr id="69" name="Rounded Rectangle 68"/>
          <p:cNvSpPr/>
          <p:nvPr>
            <p:custDataLst>
              <p:tags r:id="rId5"/>
            </p:custDataLst>
          </p:nvPr>
        </p:nvSpPr>
        <p:spPr bwMode="auto">
          <a:xfrm>
            <a:off x="941284" y="4614192"/>
            <a:ext cx="1598716" cy="541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200" b="1" dirty="0" smtClean="0">
                <a:gradFill>
                  <a:gsLst>
                    <a:gs pos="0">
                      <a:srgbClr val="FFFFFF"/>
                    </a:gs>
                    <a:gs pos="83000">
                      <a:srgbClr val="FFFFFF"/>
                    </a:gs>
                  </a:gsLst>
                  <a:lin ang="16200000" scaled="0"/>
                </a:gradFill>
              </a:rPr>
              <a:t>VMware vSphere + vCenter</a:t>
            </a:r>
            <a:endParaRPr lang="en-US" sz="1200" b="1" dirty="0">
              <a:gradFill>
                <a:gsLst>
                  <a:gs pos="0">
                    <a:srgbClr val="FFFFFF"/>
                  </a:gs>
                  <a:gs pos="83000">
                    <a:srgbClr val="FFFFFF"/>
                  </a:gs>
                </a:gsLst>
                <a:lin ang="16200000" scaled="0"/>
              </a:gradFill>
            </a:endParaRPr>
          </a:p>
        </p:txBody>
      </p:sp>
      <p:pic>
        <p:nvPicPr>
          <p:cNvPr id="71" name="Picture 8" descr="ICON_Server_flat_Q408.png"/>
          <p:cNvPicPr>
            <a:picLocks noChangeAspect="1"/>
          </p:cNvPicPr>
          <p:nvPr>
            <p:custDataLst>
              <p:tags r:id="rId6"/>
            </p:custDataLst>
          </p:nvPr>
        </p:nvPicPr>
        <p:blipFill>
          <a:blip r:embed="rId14" cstate="email"/>
          <a:srcRect/>
          <a:stretch>
            <a:fillRect/>
          </a:stretch>
        </p:blipFill>
        <p:spPr bwMode="auto">
          <a:xfrm>
            <a:off x="6647691" y="5309231"/>
            <a:ext cx="1544328" cy="500045"/>
          </a:xfrm>
          <a:prstGeom prst="rect">
            <a:avLst/>
          </a:prstGeom>
          <a:noFill/>
          <a:ln w="9525">
            <a:noFill/>
            <a:miter lim="800000"/>
            <a:headEnd/>
            <a:tailEnd/>
          </a:ln>
        </p:spPr>
      </p:pic>
      <p:pic>
        <p:nvPicPr>
          <p:cNvPr id="72" name="Picture 8" descr="ICON_Server_flat_Q408.png"/>
          <p:cNvPicPr>
            <a:picLocks noChangeAspect="1"/>
          </p:cNvPicPr>
          <p:nvPr>
            <p:custDataLst>
              <p:tags r:id="rId7"/>
            </p:custDataLst>
          </p:nvPr>
        </p:nvPicPr>
        <p:blipFill>
          <a:blip r:embed="rId14" cstate="email"/>
          <a:srcRect/>
          <a:stretch>
            <a:fillRect/>
          </a:stretch>
        </p:blipFill>
        <p:spPr bwMode="auto">
          <a:xfrm>
            <a:off x="961238" y="5309231"/>
            <a:ext cx="1544328" cy="500045"/>
          </a:xfrm>
          <a:prstGeom prst="rect">
            <a:avLst/>
          </a:prstGeom>
          <a:noFill/>
          <a:ln w="9525">
            <a:noFill/>
            <a:miter lim="800000"/>
            <a:headEnd/>
            <a:tailEnd/>
          </a:ln>
        </p:spPr>
      </p:pic>
      <p:sp>
        <p:nvSpPr>
          <p:cNvPr id="43" name="Left-Right Arrow 42"/>
          <p:cNvSpPr/>
          <p:nvPr/>
        </p:nvSpPr>
        <p:spPr bwMode="auto">
          <a:xfrm>
            <a:off x="2984720" y="3609848"/>
            <a:ext cx="3182112" cy="1234440"/>
          </a:xfrm>
          <a:prstGeom prst="leftRightArrow">
            <a:avLst/>
          </a:prstGeom>
          <a:solidFill>
            <a:srgbClr val="FF0000"/>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800" dirty="0" smtClean="0">
                <a:solidFill>
                  <a:schemeClr val="bg1"/>
                </a:solidFill>
              </a:rPr>
              <a:t>“Air gap”</a:t>
            </a:r>
          </a:p>
        </p:txBody>
      </p:sp>
      <p:sp>
        <p:nvSpPr>
          <p:cNvPr id="41" name="Rounded Rectangle 40"/>
          <p:cNvSpPr/>
          <p:nvPr>
            <p:custDataLst>
              <p:tags r:id="rId8"/>
            </p:custDataLst>
          </p:nvPr>
        </p:nvSpPr>
        <p:spPr bwMode="auto">
          <a:xfrm>
            <a:off x="6618184" y="4614192"/>
            <a:ext cx="1598716" cy="541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200" b="1" dirty="0" smtClean="0">
                <a:gradFill>
                  <a:gsLst>
                    <a:gs pos="0">
                      <a:srgbClr val="FFFFFF"/>
                    </a:gs>
                    <a:gs pos="83000">
                      <a:srgbClr val="FFFFFF"/>
                    </a:gs>
                  </a:gsLst>
                  <a:lin ang="16200000" scaled="0"/>
                </a:gradFill>
              </a:rPr>
              <a:t>VMware vSphere + vCenter</a:t>
            </a:r>
            <a:endParaRPr lang="en-US" sz="1200" b="1" dirty="0">
              <a:gradFill>
                <a:gsLst>
                  <a:gs pos="0">
                    <a:srgbClr val="FFFFFF"/>
                  </a:gs>
                  <a:gs pos="83000">
                    <a:srgbClr val="FFFFFF"/>
                  </a:gs>
                </a:gsLst>
                <a:lin ang="16200000" scaled="0"/>
              </a:gradFill>
            </a:endParaRPr>
          </a:p>
        </p:txBody>
      </p:sp>
      <p:grpSp>
        <p:nvGrpSpPr>
          <p:cNvPr id="142" name="Group 141"/>
          <p:cNvGrpSpPr/>
          <p:nvPr/>
        </p:nvGrpSpPr>
        <p:grpSpPr>
          <a:xfrm>
            <a:off x="2724965" y="5309231"/>
            <a:ext cx="3703328" cy="500045"/>
            <a:chOff x="2586838" y="5309231"/>
            <a:chExt cx="3703328" cy="500045"/>
          </a:xfrm>
        </p:grpSpPr>
        <p:pic>
          <p:nvPicPr>
            <p:cNvPr id="42" name="Picture 8" descr="ICON_Server_flat_Q408.png"/>
            <p:cNvPicPr>
              <a:picLocks noChangeAspect="1"/>
            </p:cNvPicPr>
            <p:nvPr>
              <p:custDataLst>
                <p:tags r:id="rId9"/>
              </p:custDataLst>
            </p:nvPr>
          </p:nvPicPr>
          <p:blipFill>
            <a:blip r:embed="rId14" cstate="email"/>
            <a:srcRect/>
            <a:stretch>
              <a:fillRect/>
            </a:stretch>
          </p:blipFill>
          <p:spPr bwMode="auto">
            <a:xfrm>
              <a:off x="2586838" y="5309231"/>
              <a:ext cx="1544328" cy="500045"/>
            </a:xfrm>
            <a:prstGeom prst="rect">
              <a:avLst/>
            </a:prstGeom>
            <a:noFill/>
            <a:ln w="9525">
              <a:noFill/>
              <a:miter lim="800000"/>
              <a:headEnd/>
              <a:tailEnd/>
            </a:ln>
          </p:spPr>
        </p:pic>
        <p:pic>
          <p:nvPicPr>
            <p:cNvPr id="44" name="Picture 8" descr="ICON_Server_flat_Q408.png"/>
            <p:cNvPicPr>
              <a:picLocks noChangeAspect="1"/>
            </p:cNvPicPr>
            <p:nvPr>
              <p:custDataLst>
                <p:tags r:id="rId10"/>
              </p:custDataLst>
            </p:nvPr>
          </p:nvPicPr>
          <p:blipFill>
            <a:blip r:embed="rId14" cstate="email"/>
            <a:srcRect/>
            <a:stretch>
              <a:fillRect/>
            </a:stretch>
          </p:blipFill>
          <p:spPr bwMode="auto">
            <a:xfrm>
              <a:off x="4745838" y="5309231"/>
              <a:ext cx="1544328" cy="500045"/>
            </a:xfrm>
            <a:prstGeom prst="rect">
              <a:avLst/>
            </a:prstGeom>
            <a:noFill/>
            <a:ln w="9525">
              <a:noFill/>
              <a:miter lim="800000"/>
              <a:headEnd/>
              <a:tailEnd/>
            </a:ln>
          </p:spPr>
        </p:pic>
        <p:grpSp>
          <p:nvGrpSpPr>
            <p:cNvPr id="3" name="Group 25"/>
            <p:cNvGrpSpPr>
              <a:grpSpLocks/>
            </p:cNvGrpSpPr>
            <p:nvPr/>
          </p:nvGrpSpPr>
          <p:grpSpPr bwMode="auto">
            <a:xfrm>
              <a:off x="4222568" y="5514223"/>
              <a:ext cx="433364" cy="90060"/>
              <a:chOff x="3552" y="2168"/>
              <a:chExt cx="240" cy="48"/>
            </a:xfrm>
          </p:grpSpPr>
          <p:sp>
            <p:nvSpPr>
              <p:cNvPr id="49" name="Oval 26"/>
              <p:cNvSpPr>
                <a:spLocks noChangeArrowheads="1"/>
              </p:cNvSpPr>
              <p:nvPr/>
            </p:nvSpPr>
            <p:spPr bwMode="auto">
              <a:xfrm>
                <a:off x="3552"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50" name="Oval 27"/>
              <p:cNvSpPr>
                <a:spLocks noChangeArrowheads="1"/>
              </p:cNvSpPr>
              <p:nvPr/>
            </p:nvSpPr>
            <p:spPr bwMode="auto">
              <a:xfrm>
                <a:off x="3648"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51" name="Oval 28"/>
              <p:cNvSpPr>
                <a:spLocks noChangeArrowheads="1"/>
              </p:cNvSpPr>
              <p:nvPr/>
            </p:nvSpPr>
            <p:spPr bwMode="auto">
              <a:xfrm>
                <a:off x="3744"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grpSp>
      </p:grpSp>
      <p:grpSp>
        <p:nvGrpSpPr>
          <p:cNvPr id="66" name="Group 65"/>
          <p:cNvGrpSpPr/>
          <p:nvPr/>
        </p:nvGrpSpPr>
        <p:grpSpPr>
          <a:xfrm>
            <a:off x="1139091" y="2097258"/>
            <a:ext cx="1178170" cy="352865"/>
            <a:chOff x="1127759" y="2097258"/>
            <a:chExt cx="1178170" cy="352865"/>
          </a:xfrm>
        </p:grpSpPr>
        <p:pic>
          <p:nvPicPr>
            <p:cNvPr id="48"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52"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53"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68" name="Group 67"/>
          <p:cNvGrpSpPr/>
          <p:nvPr/>
        </p:nvGrpSpPr>
        <p:grpSpPr>
          <a:xfrm>
            <a:off x="1139091" y="2571463"/>
            <a:ext cx="1178170" cy="352865"/>
            <a:chOff x="1127759" y="2097258"/>
            <a:chExt cx="1178170" cy="352865"/>
          </a:xfrm>
        </p:grpSpPr>
        <p:pic>
          <p:nvPicPr>
            <p:cNvPr id="70"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73"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90"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07" name="Group 106"/>
          <p:cNvGrpSpPr/>
          <p:nvPr/>
        </p:nvGrpSpPr>
        <p:grpSpPr>
          <a:xfrm>
            <a:off x="1139091" y="3045669"/>
            <a:ext cx="1178170" cy="352865"/>
            <a:chOff x="1127759" y="2097258"/>
            <a:chExt cx="1178170" cy="352865"/>
          </a:xfrm>
        </p:grpSpPr>
        <p:pic>
          <p:nvPicPr>
            <p:cNvPr id="108"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09"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10"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11" name="Group 110"/>
          <p:cNvGrpSpPr/>
          <p:nvPr/>
        </p:nvGrpSpPr>
        <p:grpSpPr>
          <a:xfrm>
            <a:off x="1139091" y="3519874"/>
            <a:ext cx="1178170" cy="352865"/>
            <a:chOff x="1127759" y="2097258"/>
            <a:chExt cx="1178170" cy="352865"/>
          </a:xfrm>
        </p:grpSpPr>
        <p:pic>
          <p:nvPicPr>
            <p:cNvPr id="112"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13"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14"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15" name="Group 114"/>
          <p:cNvGrpSpPr/>
          <p:nvPr/>
        </p:nvGrpSpPr>
        <p:grpSpPr>
          <a:xfrm>
            <a:off x="1139091" y="3994080"/>
            <a:ext cx="1178170" cy="352865"/>
            <a:chOff x="1127759" y="2097258"/>
            <a:chExt cx="1178170" cy="352865"/>
          </a:xfrm>
        </p:grpSpPr>
        <p:pic>
          <p:nvPicPr>
            <p:cNvPr id="116"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17"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18"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20" name="Group 119"/>
          <p:cNvGrpSpPr/>
          <p:nvPr/>
        </p:nvGrpSpPr>
        <p:grpSpPr>
          <a:xfrm>
            <a:off x="6834289" y="2097258"/>
            <a:ext cx="1178170" cy="2249687"/>
            <a:chOff x="1019891" y="2097258"/>
            <a:chExt cx="1178170" cy="2249687"/>
          </a:xfrm>
        </p:grpSpPr>
        <p:grpSp>
          <p:nvGrpSpPr>
            <p:cNvPr id="121" name="Group 65"/>
            <p:cNvGrpSpPr/>
            <p:nvPr/>
          </p:nvGrpSpPr>
          <p:grpSpPr>
            <a:xfrm>
              <a:off x="1019891" y="2097258"/>
              <a:ext cx="1178170" cy="352865"/>
              <a:chOff x="1127759" y="2097258"/>
              <a:chExt cx="1178170" cy="352865"/>
            </a:xfrm>
          </p:grpSpPr>
          <p:pic>
            <p:nvPicPr>
              <p:cNvPr id="139"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40"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41"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22" name="Group 67"/>
            <p:cNvGrpSpPr/>
            <p:nvPr/>
          </p:nvGrpSpPr>
          <p:grpSpPr>
            <a:xfrm>
              <a:off x="1019891" y="2571463"/>
              <a:ext cx="1178170" cy="352865"/>
              <a:chOff x="1127759" y="2097258"/>
              <a:chExt cx="1178170" cy="352865"/>
            </a:xfrm>
          </p:grpSpPr>
          <p:pic>
            <p:nvPicPr>
              <p:cNvPr id="136"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37"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38"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23" name="Group 106"/>
            <p:cNvGrpSpPr/>
            <p:nvPr/>
          </p:nvGrpSpPr>
          <p:grpSpPr>
            <a:xfrm>
              <a:off x="1019891" y="3045669"/>
              <a:ext cx="1178170" cy="352865"/>
              <a:chOff x="1127759" y="2097258"/>
              <a:chExt cx="1178170" cy="352865"/>
            </a:xfrm>
          </p:grpSpPr>
          <p:pic>
            <p:nvPicPr>
              <p:cNvPr id="133"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34"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35"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24" name="Group 110"/>
            <p:cNvGrpSpPr/>
            <p:nvPr/>
          </p:nvGrpSpPr>
          <p:grpSpPr>
            <a:xfrm>
              <a:off x="1019891" y="3519874"/>
              <a:ext cx="1178170" cy="352865"/>
              <a:chOff x="1127759" y="2097258"/>
              <a:chExt cx="1178170" cy="352865"/>
            </a:xfrm>
          </p:grpSpPr>
          <p:pic>
            <p:nvPicPr>
              <p:cNvPr id="129"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31"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32"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25" name="Group 114"/>
            <p:cNvGrpSpPr/>
            <p:nvPr/>
          </p:nvGrpSpPr>
          <p:grpSpPr>
            <a:xfrm>
              <a:off x="1019891" y="3994080"/>
              <a:ext cx="1178170" cy="352865"/>
              <a:chOff x="1127759" y="2097258"/>
              <a:chExt cx="1178170" cy="352865"/>
            </a:xfrm>
          </p:grpSpPr>
          <p:pic>
            <p:nvPicPr>
              <p:cNvPr id="126" name="Picture 17" descr="ICON_VM_basic_flat_R2_Q408.png"/>
              <p:cNvPicPr>
                <a:picLocks noChangeAspect="1"/>
              </p:cNvPicPr>
              <p:nvPr/>
            </p:nvPicPr>
            <p:blipFill>
              <a:blip r:embed="rId15" cstate="print"/>
              <a:srcRect/>
              <a:stretch>
                <a:fillRect/>
              </a:stretch>
            </p:blipFill>
            <p:spPr bwMode="auto">
              <a:xfrm>
                <a:off x="1127759" y="2097258"/>
                <a:ext cx="352865" cy="352865"/>
              </a:xfrm>
              <a:prstGeom prst="rect">
                <a:avLst/>
              </a:prstGeom>
              <a:noFill/>
              <a:ln w="9525">
                <a:noFill/>
                <a:miter lim="800000"/>
                <a:headEnd/>
                <a:tailEnd/>
              </a:ln>
            </p:spPr>
          </p:pic>
          <p:pic>
            <p:nvPicPr>
              <p:cNvPr id="127" name="Picture 17" descr="ICON_VM_basic_flat_R2_Q408.png"/>
              <p:cNvPicPr>
                <a:picLocks noChangeAspect="1"/>
              </p:cNvPicPr>
              <p:nvPr/>
            </p:nvPicPr>
            <p:blipFill>
              <a:blip r:embed="rId15" cstate="print"/>
              <a:srcRect/>
              <a:stretch>
                <a:fillRect/>
              </a:stretch>
            </p:blipFill>
            <p:spPr bwMode="auto">
              <a:xfrm>
                <a:off x="1540412" y="2097258"/>
                <a:ext cx="352865" cy="352865"/>
              </a:xfrm>
              <a:prstGeom prst="rect">
                <a:avLst/>
              </a:prstGeom>
              <a:noFill/>
              <a:ln w="9525">
                <a:noFill/>
                <a:miter lim="800000"/>
                <a:headEnd/>
                <a:tailEnd/>
              </a:ln>
            </p:spPr>
          </p:pic>
          <p:pic>
            <p:nvPicPr>
              <p:cNvPr id="128" name="Picture 17" descr="ICON_VM_basic_flat_R2_Q408.png"/>
              <p:cNvPicPr>
                <a:picLocks noChangeAspect="1"/>
              </p:cNvPicPr>
              <p:nvPr/>
            </p:nvPicPr>
            <p:blipFill>
              <a:blip r:embed="rId15" cstate="print"/>
              <a:srcRect/>
              <a:stretch>
                <a:fillRect/>
              </a:stretch>
            </p:blipFill>
            <p:spPr bwMode="auto">
              <a:xfrm>
                <a:off x="1953064" y="2097258"/>
                <a:ext cx="352865" cy="352865"/>
              </a:xfrm>
              <a:prstGeom prst="rect">
                <a:avLst/>
              </a:prstGeom>
              <a:noFill/>
              <a:ln w="9525">
                <a:noFill/>
                <a:miter lim="800000"/>
                <a:headEnd/>
                <a:tailEnd/>
              </a:ln>
            </p:spPr>
          </p:pic>
        </p:grpSp>
      </p:grpSp>
      <p:sp useBgFill="1">
        <p:nvSpPr>
          <p:cNvPr id="60" name="Rectangle 59"/>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ct 66" hidden="1"/>
          <p:cNvGraphicFramePr>
            <a:graphicFrameLocks/>
          </p:cNvGraphicFramePr>
          <p:nvPr/>
        </p:nvGraphicFramePr>
        <p:xfrm>
          <a:off x="0" y="0"/>
          <a:ext cx="158750" cy="158750"/>
        </p:xfrm>
        <a:graphic>
          <a:graphicData uri="http://schemas.openxmlformats.org/presentationml/2006/ole">
            <p:oleObj spid="_x0000_s314370" name="think-cell Slide" r:id="rId20" imgW="0" imgH="0" progId="">
              <p:embed/>
            </p:oleObj>
          </a:graphicData>
        </a:graphic>
      </p:graphicFrame>
      <p:sp>
        <p:nvSpPr>
          <p:cNvPr id="49" name="Freeform 48"/>
          <p:cNvSpPr/>
          <p:nvPr>
            <p:custDataLst>
              <p:tags r:id="rId2"/>
            </p:custDataLst>
          </p:nvPr>
        </p:nvSpPr>
        <p:spPr bwMode="auto">
          <a:xfrm>
            <a:off x="4284065" y="1173480"/>
            <a:ext cx="3595015"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123406 h 3291840"/>
              <a:gd name="connsiteX8" fmla="*/ 0 w 1706880"/>
              <a:gd name="connsiteY8" fmla="*/ 152400 h 3291840"/>
              <a:gd name="connsiteX9" fmla="*/ 167640 w 1706880"/>
              <a:gd name="connsiteY9" fmla="*/ 0 h 3291840"/>
              <a:gd name="connsiteX0" fmla="*/ 178526 w 1717766"/>
              <a:gd name="connsiteY0" fmla="*/ 0 h 3291840"/>
              <a:gd name="connsiteX1" fmla="*/ 1595846 w 1717766"/>
              <a:gd name="connsiteY1" fmla="*/ 0 h 3291840"/>
              <a:gd name="connsiteX2" fmla="*/ 1702526 w 1717766"/>
              <a:gd name="connsiteY2" fmla="*/ 152400 h 3291840"/>
              <a:gd name="connsiteX3" fmla="*/ 1717766 w 1717766"/>
              <a:gd name="connsiteY3" fmla="*/ 3169920 h 3291840"/>
              <a:gd name="connsiteX4" fmla="*/ 1504406 w 1717766"/>
              <a:gd name="connsiteY4" fmla="*/ 3291840 h 3291840"/>
              <a:gd name="connsiteX5" fmla="*/ 163286 w 1717766"/>
              <a:gd name="connsiteY5" fmla="*/ 3276600 h 3291840"/>
              <a:gd name="connsiteX6" fmla="*/ 26126 w 1717766"/>
              <a:gd name="connsiteY6" fmla="*/ 3108960 h 3291840"/>
              <a:gd name="connsiteX7" fmla="*/ 0 w 1717766"/>
              <a:gd name="connsiteY7" fmla="*/ 1362891 h 3291840"/>
              <a:gd name="connsiteX8" fmla="*/ 10886 w 1717766"/>
              <a:gd name="connsiteY8" fmla="*/ 1123406 h 3291840"/>
              <a:gd name="connsiteX9" fmla="*/ 10886 w 1717766"/>
              <a:gd name="connsiteY9" fmla="*/ 152400 h 3291840"/>
              <a:gd name="connsiteX10" fmla="*/ 178526 w 1717766"/>
              <a:gd name="connsiteY10" fmla="*/ 0 h 3291840"/>
              <a:gd name="connsiteX0" fmla="*/ 178526 w 1717766"/>
              <a:gd name="connsiteY0" fmla="*/ 0 h 3291840"/>
              <a:gd name="connsiteX1" fmla="*/ 1595846 w 1717766"/>
              <a:gd name="connsiteY1" fmla="*/ 0 h 3291840"/>
              <a:gd name="connsiteX2" fmla="*/ 1702526 w 1717766"/>
              <a:gd name="connsiteY2" fmla="*/ 152400 h 3291840"/>
              <a:gd name="connsiteX3" fmla="*/ 1717766 w 1717766"/>
              <a:gd name="connsiteY3" fmla="*/ 3169920 h 3291840"/>
              <a:gd name="connsiteX4" fmla="*/ 1504406 w 1717766"/>
              <a:gd name="connsiteY4" fmla="*/ 3291840 h 3291840"/>
              <a:gd name="connsiteX5" fmla="*/ 163286 w 1717766"/>
              <a:gd name="connsiteY5" fmla="*/ 3276600 h 3291840"/>
              <a:gd name="connsiteX6" fmla="*/ 26126 w 1717766"/>
              <a:gd name="connsiteY6" fmla="*/ 3108960 h 3291840"/>
              <a:gd name="connsiteX7" fmla="*/ 0 w 1717766"/>
              <a:gd name="connsiteY7" fmla="*/ 1841863 h 3291840"/>
              <a:gd name="connsiteX8" fmla="*/ 0 w 1717766"/>
              <a:gd name="connsiteY8" fmla="*/ 1362891 h 3291840"/>
              <a:gd name="connsiteX9" fmla="*/ 10886 w 1717766"/>
              <a:gd name="connsiteY9" fmla="*/ 1123406 h 3291840"/>
              <a:gd name="connsiteX10" fmla="*/ 10886 w 1717766"/>
              <a:gd name="connsiteY10" fmla="*/ 152400 h 3291840"/>
              <a:gd name="connsiteX11" fmla="*/ 178526 w 1717766"/>
              <a:gd name="connsiteY11" fmla="*/ 0 h 3291840"/>
              <a:gd name="connsiteX0" fmla="*/ 2007326 w 3546566"/>
              <a:gd name="connsiteY0" fmla="*/ 0 h 3291840"/>
              <a:gd name="connsiteX1" fmla="*/ 3424646 w 3546566"/>
              <a:gd name="connsiteY1" fmla="*/ 0 h 3291840"/>
              <a:gd name="connsiteX2" fmla="*/ 3531326 w 3546566"/>
              <a:gd name="connsiteY2" fmla="*/ 152400 h 3291840"/>
              <a:gd name="connsiteX3" fmla="*/ 3546566 w 3546566"/>
              <a:gd name="connsiteY3" fmla="*/ 3169920 h 3291840"/>
              <a:gd name="connsiteX4" fmla="*/ 3333206 w 3546566"/>
              <a:gd name="connsiteY4" fmla="*/ 3291840 h 3291840"/>
              <a:gd name="connsiteX5" fmla="*/ 1992086 w 3546566"/>
              <a:gd name="connsiteY5" fmla="*/ 3276600 h 3291840"/>
              <a:gd name="connsiteX6" fmla="*/ 1854926 w 3546566"/>
              <a:gd name="connsiteY6" fmla="*/ 3108960 h 3291840"/>
              <a:gd name="connsiteX7" fmla="*/ 1828800 w 3546566"/>
              <a:gd name="connsiteY7" fmla="*/ 1841863 h 3291840"/>
              <a:gd name="connsiteX8" fmla="*/ 0 w 3546566"/>
              <a:gd name="connsiteY8" fmla="*/ 1123406 h 3291840"/>
              <a:gd name="connsiteX9" fmla="*/ 1839686 w 3546566"/>
              <a:gd name="connsiteY9" fmla="*/ 1123406 h 3291840"/>
              <a:gd name="connsiteX10" fmla="*/ 1839686 w 3546566"/>
              <a:gd name="connsiteY10" fmla="*/ 152400 h 3291840"/>
              <a:gd name="connsiteX11" fmla="*/ 2007326 w 3546566"/>
              <a:gd name="connsiteY11" fmla="*/ 0 h 3291840"/>
              <a:gd name="connsiteX0" fmla="*/ 2007326 w 3546566"/>
              <a:gd name="connsiteY0" fmla="*/ 0 h 3291840"/>
              <a:gd name="connsiteX1" fmla="*/ 3424646 w 3546566"/>
              <a:gd name="connsiteY1" fmla="*/ 0 h 3291840"/>
              <a:gd name="connsiteX2" fmla="*/ 3531326 w 3546566"/>
              <a:gd name="connsiteY2" fmla="*/ 152400 h 3291840"/>
              <a:gd name="connsiteX3" fmla="*/ 3546566 w 3546566"/>
              <a:gd name="connsiteY3" fmla="*/ 3169920 h 3291840"/>
              <a:gd name="connsiteX4" fmla="*/ 3333206 w 3546566"/>
              <a:gd name="connsiteY4" fmla="*/ 3291840 h 3291840"/>
              <a:gd name="connsiteX5" fmla="*/ 1992086 w 3546566"/>
              <a:gd name="connsiteY5" fmla="*/ 3276600 h 3291840"/>
              <a:gd name="connsiteX6" fmla="*/ 1854926 w 3546566"/>
              <a:gd name="connsiteY6" fmla="*/ 3108960 h 3291840"/>
              <a:gd name="connsiteX7" fmla="*/ 1828800 w 3546566"/>
              <a:gd name="connsiteY7" fmla="*/ 1841863 h 3291840"/>
              <a:gd name="connsiteX8" fmla="*/ 979715 w 3546566"/>
              <a:gd name="connsiteY8" fmla="*/ 1493520 h 3291840"/>
              <a:gd name="connsiteX9" fmla="*/ 0 w 3546566"/>
              <a:gd name="connsiteY9" fmla="*/ 1123406 h 3291840"/>
              <a:gd name="connsiteX10" fmla="*/ 1839686 w 3546566"/>
              <a:gd name="connsiteY10" fmla="*/ 1123406 h 3291840"/>
              <a:gd name="connsiteX11" fmla="*/ 1839686 w 3546566"/>
              <a:gd name="connsiteY11" fmla="*/ 152400 h 3291840"/>
              <a:gd name="connsiteX12" fmla="*/ 2007326 w 3546566"/>
              <a:gd name="connsiteY12" fmla="*/ 0 h 3291840"/>
              <a:gd name="connsiteX0" fmla="*/ 2061754 w 3600994"/>
              <a:gd name="connsiteY0" fmla="*/ 0 h 3291840"/>
              <a:gd name="connsiteX1" fmla="*/ 3479074 w 3600994"/>
              <a:gd name="connsiteY1" fmla="*/ 0 h 3291840"/>
              <a:gd name="connsiteX2" fmla="*/ 3585754 w 3600994"/>
              <a:gd name="connsiteY2" fmla="*/ 152400 h 3291840"/>
              <a:gd name="connsiteX3" fmla="*/ 3600994 w 3600994"/>
              <a:gd name="connsiteY3" fmla="*/ 3169920 h 3291840"/>
              <a:gd name="connsiteX4" fmla="*/ 3387634 w 3600994"/>
              <a:gd name="connsiteY4" fmla="*/ 3291840 h 3291840"/>
              <a:gd name="connsiteX5" fmla="*/ 2046514 w 3600994"/>
              <a:gd name="connsiteY5" fmla="*/ 3276600 h 3291840"/>
              <a:gd name="connsiteX6" fmla="*/ 1909354 w 3600994"/>
              <a:gd name="connsiteY6" fmla="*/ 3108960 h 3291840"/>
              <a:gd name="connsiteX7" fmla="*/ 1883228 w 3600994"/>
              <a:gd name="connsiteY7" fmla="*/ 1841863 h 3291840"/>
              <a:gd name="connsiteX8" fmla="*/ 0 w 3600994"/>
              <a:gd name="connsiteY8" fmla="*/ 2636520 h 3291840"/>
              <a:gd name="connsiteX9" fmla="*/ 54428 w 3600994"/>
              <a:gd name="connsiteY9" fmla="*/ 1123406 h 3291840"/>
              <a:gd name="connsiteX10" fmla="*/ 1894114 w 3600994"/>
              <a:gd name="connsiteY10" fmla="*/ 1123406 h 3291840"/>
              <a:gd name="connsiteX11" fmla="*/ 1894114 w 3600994"/>
              <a:gd name="connsiteY11" fmla="*/ 152400 h 3291840"/>
              <a:gd name="connsiteX12" fmla="*/ 2061754 w 3600994"/>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15886 w 3633652"/>
              <a:gd name="connsiteY7" fmla="*/ 1841863 h 3291840"/>
              <a:gd name="connsiteX8" fmla="*/ 32658 w 3633652"/>
              <a:gd name="connsiteY8" fmla="*/ 2636520 h 3291840"/>
              <a:gd name="connsiteX9" fmla="*/ 0 w 3633652"/>
              <a:gd name="connsiteY9" fmla="*/ 2135778 h 3291840"/>
              <a:gd name="connsiteX10" fmla="*/ 1926772 w 3633652"/>
              <a:gd name="connsiteY10" fmla="*/ 1123406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59429 w 3633652"/>
              <a:gd name="connsiteY7" fmla="*/ 2636520 h 3291840"/>
              <a:gd name="connsiteX8" fmla="*/ 32658 w 3633652"/>
              <a:gd name="connsiteY8" fmla="*/ 2636520 h 3291840"/>
              <a:gd name="connsiteX9" fmla="*/ 0 w 3633652"/>
              <a:gd name="connsiteY9" fmla="*/ 2135778 h 3291840"/>
              <a:gd name="connsiteX10" fmla="*/ 1926772 w 3633652"/>
              <a:gd name="connsiteY10" fmla="*/ 1123406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59429 w 3633652"/>
              <a:gd name="connsiteY7" fmla="*/ 2636520 h 3291840"/>
              <a:gd name="connsiteX8" fmla="*/ 32658 w 3633652"/>
              <a:gd name="connsiteY8" fmla="*/ 2636520 h 3291840"/>
              <a:gd name="connsiteX9" fmla="*/ 0 w 3633652"/>
              <a:gd name="connsiteY9" fmla="*/ 2135778 h 3291840"/>
              <a:gd name="connsiteX10" fmla="*/ 1948543 w 3633652"/>
              <a:gd name="connsiteY10" fmla="*/ 2092235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26772 w 3633652"/>
              <a:gd name="connsiteY7" fmla="*/ 2636520 h 3291840"/>
              <a:gd name="connsiteX8" fmla="*/ 32658 w 3633652"/>
              <a:gd name="connsiteY8" fmla="*/ 2636520 h 3291840"/>
              <a:gd name="connsiteX9" fmla="*/ 0 w 3633652"/>
              <a:gd name="connsiteY9" fmla="*/ 2135778 h 3291840"/>
              <a:gd name="connsiteX10" fmla="*/ 1948543 w 3633652"/>
              <a:gd name="connsiteY10" fmla="*/ 2092235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26772 w 3633652"/>
              <a:gd name="connsiteY7" fmla="*/ 2636520 h 3291840"/>
              <a:gd name="connsiteX8" fmla="*/ 32658 w 3633652"/>
              <a:gd name="connsiteY8" fmla="*/ 2636520 h 3291840"/>
              <a:gd name="connsiteX9" fmla="*/ 0 w 3633652"/>
              <a:gd name="connsiteY9" fmla="*/ 2135778 h 3291840"/>
              <a:gd name="connsiteX10" fmla="*/ 1926772 w 3633652"/>
              <a:gd name="connsiteY10" fmla="*/ 2124892 h 3291840"/>
              <a:gd name="connsiteX11" fmla="*/ 1926772 w 3633652"/>
              <a:gd name="connsiteY11" fmla="*/ 152400 h 3291840"/>
              <a:gd name="connsiteX12" fmla="*/ 2094412 w 3633652"/>
              <a:gd name="connsiteY12" fmla="*/ 0 h 3291840"/>
              <a:gd name="connsiteX0" fmla="*/ 2061754 w 3600994"/>
              <a:gd name="connsiteY0" fmla="*/ 0 h 3291840"/>
              <a:gd name="connsiteX1" fmla="*/ 3479074 w 3600994"/>
              <a:gd name="connsiteY1" fmla="*/ 0 h 3291840"/>
              <a:gd name="connsiteX2" fmla="*/ 3585754 w 3600994"/>
              <a:gd name="connsiteY2" fmla="*/ 152400 h 3291840"/>
              <a:gd name="connsiteX3" fmla="*/ 3600994 w 3600994"/>
              <a:gd name="connsiteY3" fmla="*/ 3169920 h 3291840"/>
              <a:gd name="connsiteX4" fmla="*/ 3387634 w 3600994"/>
              <a:gd name="connsiteY4" fmla="*/ 3291840 h 3291840"/>
              <a:gd name="connsiteX5" fmla="*/ 2046514 w 3600994"/>
              <a:gd name="connsiteY5" fmla="*/ 3276600 h 3291840"/>
              <a:gd name="connsiteX6" fmla="*/ 1909354 w 3600994"/>
              <a:gd name="connsiteY6" fmla="*/ 3108960 h 3291840"/>
              <a:gd name="connsiteX7" fmla="*/ 1894114 w 3600994"/>
              <a:gd name="connsiteY7" fmla="*/ 2636520 h 3291840"/>
              <a:gd name="connsiteX8" fmla="*/ 0 w 3600994"/>
              <a:gd name="connsiteY8" fmla="*/ 2636520 h 3291840"/>
              <a:gd name="connsiteX9" fmla="*/ 5979 w 3600994"/>
              <a:gd name="connsiteY9" fmla="*/ 2135778 h 3291840"/>
              <a:gd name="connsiteX10" fmla="*/ 1894114 w 3600994"/>
              <a:gd name="connsiteY10" fmla="*/ 2124892 h 3291840"/>
              <a:gd name="connsiteX11" fmla="*/ 1894114 w 3600994"/>
              <a:gd name="connsiteY11" fmla="*/ 152400 h 3291840"/>
              <a:gd name="connsiteX12" fmla="*/ 2061754 w 3600994"/>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36520 h 3291840"/>
              <a:gd name="connsiteX8" fmla="*/ 13340 w 3595015"/>
              <a:gd name="connsiteY8" fmla="*/ 2630080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36520 h 3291840"/>
              <a:gd name="connsiteX8" fmla="*/ 461 w 3595015"/>
              <a:gd name="connsiteY8" fmla="*/ 2623641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36520 h 3291840"/>
              <a:gd name="connsiteX8" fmla="*/ 461 w 3595015"/>
              <a:gd name="connsiteY8" fmla="*/ 2681596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81596 h 3291840"/>
              <a:gd name="connsiteX8" fmla="*/ 461 w 3595015"/>
              <a:gd name="connsiteY8" fmla="*/ 2681596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5015" h="3291840">
                <a:moveTo>
                  <a:pt x="2055775" y="0"/>
                </a:moveTo>
                <a:lnTo>
                  <a:pt x="3473095" y="0"/>
                </a:lnTo>
                <a:lnTo>
                  <a:pt x="3579775" y="152400"/>
                </a:lnTo>
                <a:lnTo>
                  <a:pt x="3595015" y="3169920"/>
                </a:lnTo>
                <a:lnTo>
                  <a:pt x="3381655" y="3291840"/>
                </a:lnTo>
                <a:lnTo>
                  <a:pt x="2040535" y="3276600"/>
                </a:lnTo>
                <a:lnTo>
                  <a:pt x="1903375" y="3108960"/>
                </a:lnTo>
                <a:lnTo>
                  <a:pt x="1888135" y="2681596"/>
                </a:lnTo>
                <a:lnTo>
                  <a:pt x="461" y="2681596"/>
                </a:lnTo>
                <a:cubicBezTo>
                  <a:pt x="307" y="2518975"/>
                  <a:pt x="154" y="2298399"/>
                  <a:pt x="0" y="2135778"/>
                </a:cubicBezTo>
                <a:lnTo>
                  <a:pt x="1888135" y="2124892"/>
                </a:lnTo>
                <a:lnTo>
                  <a:pt x="1888135" y="152400"/>
                </a:lnTo>
                <a:lnTo>
                  <a:pt x="2055775" y="0"/>
                </a:lnTo>
                <a:close/>
              </a:path>
            </a:pathLst>
          </a:custGeom>
          <a:solidFill>
            <a:schemeClr val="accent4">
              <a:lumMod val="40000"/>
              <a:lumOff val="60000"/>
            </a:schemeClr>
          </a:solidFill>
          <a:ln>
            <a:headEnd/>
            <a:tailEnd/>
          </a:ln>
        </p:spPr>
        <p:style>
          <a:lnRef idx="2">
            <a:schemeClr val="accent4"/>
          </a:lnRef>
          <a:fillRef idx="1">
            <a:schemeClr val="lt1"/>
          </a:fillRef>
          <a:effectRef idx="0">
            <a:schemeClr val="accent4"/>
          </a:effectRef>
          <a:fontRef idx="minor">
            <a:schemeClr val="dk1"/>
          </a:fontRef>
        </p:style>
        <p:txBody>
          <a:bodyPr wrap="square" lIns="0" tIns="91440" rIns="0" bIns="0" rtlCol="0" anchor="t"/>
          <a:lstStyle/>
          <a:p>
            <a:r>
              <a:rPr lang="en-US" sz="1400" dirty="0" smtClean="0">
                <a:solidFill>
                  <a:schemeClr val="tx1"/>
                </a:solidFill>
              </a:rPr>
              <a:t>                                       PCI Compliant</a:t>
            </a:r>
          </a:p>
        </p:txBody>
      </p:sp>
      <p:sp>
        <p:nvSpPr>
          <p:cNvPr id="48" name="Freeform 47"/>
          <p:cNvSpPr/>
          <p:nvPr>
            <p:custDataLst>
              <p:tags r:id="rId3"/>
            </p:custDataLst>
          </p:nvPr>
        </p:nvSpPr>
        <p:spPr bwMode="auto">
          <a:xfrm>
            <a:off x="964470" y="1177830"/>
            <a:ext cx="5159828"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706880 w 1706880"/>
              <a:gd name="connsiteY4" fmla="*/ 3169920 h 3291840"/>
              <a:gd name="connsiteX5" fmla="*/ 1493520 w 1706880"/>
              <a:gd name="connsiteY5" fmla="*/ 3291840 h 3291840"/>
              <a:gd name="connsiteX6" fmla="*/ 152400 w 1706880"/>
              <a:gd name="connsiteY6" fmla="*/ 3276600 h 3291840"/>
              <a:gd name="connsiteX7" fmla="*/ 15240 w 1706880"/>
              <a:gd name="connsiteY7" fmla="*/ 3108960 h 3291840"/>
              <a:gd name="connsiteX8" fmla="*/ 0 w 1706880"/>
              <a:gd name="connsiteY8" fmla="*/ 152400 h 3291840"/>
              <a:gd name="connsiteX9" fmla="*/ 167640 w 1706880"/>
              <a:gd name="connsiteY9"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691640 w 1706880"/>
              <a:gd name="connsiteY4" fmla="*/ 2651760 h 3291840"/>
              <a:gd name="connsiteX5" fmla="*/ 1706880 w 1706880"/>
              <a:gd name="connsiteY5" fmla="*/ 3169920 h 3291840"/>
              <a:gd name="connsiteX6" fmla="*/ 1493520 w 1706880"/>
              <a:gd name="connsiteY6" fmla="*/ 3291840 h 3291840"/>
              <a:gd name="connsiteX7" fmla="*/ 152400 w 1706880"/>
              <a:gd name="connsiteY7" fmla="*/ 3276600 h 3291840"/>
              <a:gd name="connsiteX8" fmla="*/ 15240 w 1706880"/>
              <a:gd name="connsiteY8" fmla="*/ 3108960 h 3291840"/>
              <a:gd name="connsiteX9" fmla="*/ 0 w 1706880"/>
              <a:gd name="connsiteY9" fmla="*/ 152400 h 3291840"/>
              <a:gd name="connsiteX10" fmla="*/ 167640 w 1706880"/>
              <a:gd name="connsiteY10" fmla="*/ 0 h 3291840"/>
              <a:gd name="connsiteX0" fmla="*/ 167640 w 2438400"/>
              <a:gd name="connsiteY0" fmla="*/ 0 h 3291840"/>
              <a:gd name="connsiteX1" fmla="*/ 1584960 w 2438400"/>
              <a:gd name="connsiteY1" fmla="*/ 0 h 3291840"/>
              <a:gd name="connsiteX2" fmla="*/ 1691640 w 2438400"/>
              <a:gd name="connsiteY2" fmla="*/ 152400 h 3291840"/>
              <a:gd name="connsiteX3" fmla="*/ 1691640 w 2438400"/>
              <a:gd name="connsiteY3" fmla="*/ 2133600 h 3291840"/>
              <a:gd name="connsiteX4" fmla="*/ 2438400 w 2438400"/>
              <a:gd name="connsiteY4" fmla="*/ 2164080 h 3291840"/>
              <a:gd name="connsiteX5" fmla="*/ 1706880 w 2438400"/>
              <a:gd name="connsiteY5" fmla="*/ 3169920 h 3291840"/>
              <a:gd name="connsiteX6" fmla="*/ 1493520 w 2438400"/>
              <a:gd name="connsiteY6" fmla="*/ 3291840 h 3291840"/>
              <a:gd name="connsiteX7" fmla="*/ 152400 w 2438400"/>
              <a:gd name="connsiteY7" fmla="*/ 3276600 h 3291840"/>
              <a:gd name="connsiteX8" fmla="*/ 15240 w 2438400"/>
              <a:gd name="connsiteY8" fmla="*/ 3108960 h 3291840"/>
              <a:gd name="connsiteX9" fmla="*/ 0 w 2438400"/>
              <a:gd name="connsiteY9" fmla="*/ 152400 h 3291840"/>
              <a:gd name="connsiteX10" fmla="*/ 167640 w 243840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2438400 w 3093720"/>
              <a:gd name="connsiteY4" fmla="*/ 216408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3093720 w 3093720"/>
              <a:gd name="connsiteY4" fmla="*/ 214884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261360"/>
              <a:gd name="connsiteY0" fmla="*/ 0 h 3291840"/>
              <a:gd name="connsiteX1" fmla="*/ 1584960 w 3261360"/>
              <a:gd name="connsiteY1" fmla="*/ 0 h 3291840"/>
              <a:gd name="connsiteX2" fmla="*/ 1691640 w 3261360"/>
              <a:gd name="connsiteY2" fmla="*/ 152400 h 3291840"/>
              <a:gd name="connsiteX3" fmla="*/ 1691640 w 3261360"/>
              <a:gd name="connsiteY3" fmla="*/ 2133600 h 3291840"/>
              <a:gd name="connsiteX4" fmla="*/ 3261360 w 3261360"/>
              <a:gd name="connsiteY4" fmla="*/ 2118360 h 3291840"/>
              <a:gd name="connsiteX5" fmla="*/ 3093720 w 3261360"/>
              <a:gd name="connsiteY5" fmla="*/ 3291840 h 3291840"/>
              <a:gd name="connsiteX6" fmla="*/ 1493520 w 3261360"/>
              <a:gd name="connsiteY6" fmla="*/ 3291840 h 3291840"/>
              <a:gd name="connsiteX7" fmla="*/ 152400 w 3261360"/>
              <a:gd name="connsiteY7" fmla="*/ 3276600 h 3291840"/>
              <a:gd name="connsiteX8" fmla="*/ 15240 w 3261360"/>
              <a:gd name="connsiteY8" fmla="*/ 3108960 h 3291840"/>
              <a:gd name="connsiteX9" fmla="*/ 0 w 3261360"/>
              <a:gd name="connsiteY9" fmla="*/ 152400 h 3291840"/>
              <a:gd name="connsiteX10" fmla="*/ 167640 w 326136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09372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27660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76600 w 5159828"/>
              <a:gd name="connsiteY4" fmla="*/ 2133600 h 3291840"/>
              <a:gd name="connsiteX5" fmla="*/ 5159828 w 5159828"/>
              <a:gd name="connsiteY5" fmla="*/ 3291840 h 3291840"/>
              <a:gd name="connsiteX6" fmla="*/ 1493520 w 5159828"/>
              <a:gd name="connsiteY6" fmla="*/ 3291840 h 3291840"/>
              <a:gd name="connsiteX7" fmla="*/ 152400 w 5159828"/>
              <a:gd name="connsiteY7" fmla="*/ 3276600 h 3291840"/>
              <a:gd name="connsiteX8" fmla="*/ 15240 w 5159828"/>
              <a:gd name="connsiteY8" fmla="*/ 3108960 h 3291840"/>
              <a:gd name="connsiteX9" fmla="*/ 0 w 5159828"/>
              <a:gd name="connsiteY9" fmla="*/ 152400 h 3291840"/>
              <a:gd name="connsiteX10" fmla="*/ 167640 w 5159828"/>
              <a:gd name="connsiteY10" fmla="*/ 0 h 3291840"/>
              <a:gd name="connsiteX0" fmla="*/ 167640 w 5159829"/>
              <a:gd name="connsiteY0" fmla="*/ 0 h 3291840"/>
              <a:gd name="connsiteX1" fmla="*/ 1584960 w 5159829"/>
              <a:gd name="connsiteY1" fmla="*/ 0 h 3291840"/>
              <a:gd name="connsiteX2" fmla="*/ 1691640 w 5159829"/>
              <a:gd name="connsiteY2" fmla="*/ 152400 h 3291840"/>
              <a:gd name="connsiteX3" fmla="*/ 1691640 w 5159829"/>
              <a:gd name="connsiteY3" fmla="*/ 2133600 h 3291840"/>
              <a:gd name="connsiteX4" fmla="*/ 5159829 w 5159829"/>
              <a:gd name="connsiteY4" fmla="*/ 2122714 h 3291840"/>
              <a:gd name="connsiteX5" fmla="*/ 5159828 w 5159829"/>
              <a:gd name="connsiteY5" fmla="*/ 3291840 h 3291840"/>
              <a:gd name="connsiteX6" fmla="*/ 1493520 w 5159829"/>
              <a:gd name="connsiteY6" fmla="*/ 3291840 h 3291840"/>
              <a:gd name="connsiteX7" fmla="*/ 152400 w 5159829"/>
              <a:gd name="connsiteY7" fmla="*/ 3276600 h 3291840"/>
              <a:gd name="connsiteX8" fmla="*/ 15240 w 5159829"/>
              <a:gd name="connsiteY8" fmla="*/ 3108960 h 3291840"/>
              <a:gd name="connsiteX9" fmla="*/ 0 w 5159829"/>
              <a:gd name="connsiteY9" fmla="*/ 152400 h 3291840"/>
              <a:gd name="connsiteX10" fmla="*/ 167640 w 5159829"/>
              <a:gd name="connsiteY10"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5170715 w 5170715"/>
              <a:gd name="connsiteY4" fmla="*/ 2122714 h 3291840"/>
              <a:gd name="connsiteX5" fmla="*/ 5159828 w 5170715"/>
              <a:gd name="connsiteY5" fmla="*/ 3291840 h 3291840"/>
              <a:gd name="connsiteX6" fmla="*/ 1493520 w 5170715"/>
              <a:gd name="connsiteY6" fmla="*/ 3291840 h 3291840"/>
              <a:gd name="connsiteX7" fmla="*/ 152400 w 5170715"/>
              <a:gd name="connsiteY7" fmla="*/ 3276600 h 3291840"/>
              <a:gd name="connsiteX8" fmla="*/ 15240 w 5170715"/>
              <a:gd name="connsiteY8" fmla="*/ 3108960 h 3291840"/>
              <a:gd name="connsiteX9" fmla="*/ 0 w 5170715"/>
              <a:gd name="connsiteY9" fmla="*/ 152400 h 3291840"/>
              <a:gd name="connsiteX10" fmla="*/ 167640 w 5170715"/>
              <a:gd name="connsiteY10"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095901 w 5170715"/>
              <a:gd name="connsiteY4" fmla="*/ 2120541 h 3291840"/>
              <a:gd name="connsiteX5" fmla="*/ 5170715 w 5170715"/>
              <a:gd name="connsiteY5" fmla="*/ 2122714 h 3291840"/>
              <a:gd name="connsiteX6" fmla="*/ 5159828 w 5170715"/>
              <a:gd name="connsiteY6" fmla="*/ 3291840 h 3291840"/>
              <a:gd name="connsiteX7" fmla="*/ 1493520 w 5170715"/>
              <a:gd name="connsiteY7" fmla="*/ 3291840 h 3291840"/>
              <a:gd name="connsiteX8" fmla="*/ 152400 w 5170715"/>
              <a:gd name="connsiteY8" fmla="*/ 3276600 h 3291840"/>
              <a:gd name="connsiteX9" fmla="*/ 15240 w 5170715"/>
              <a:gd name="connsiteY9" fmla="*/ 3108960 h 3291840"/>
              <a:gd name="connsiteX10" fmla="*/ 0 w 5170715"/>
              <a:gd name="connsiteY10" fmla="*/ 152400 h 3291840"/>
              <a:gd name="connsiteX11" fmla="*/ 167640 w 5170715"/>
              <a:gd name="connsiteY11"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095901 w 5170715"/>
              <a:gd name="connsiteY4" fmla="*/ 2120541 h 3291840"/>
              <a:gd name="connsiteX5" fmla="*/ 4130044 w 5170715"/>
              <a:gd name="connsiteY5" fmla="*/ 2109656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095901 w 5170715"/>
              <a:gd name="connsiteY4" fmla="*/ 2120541 h 3291840"/>
              <a:gd name="connsiteX5" fmla="*/ 3498673 w 5170715"/>
              <a:gd name="connsiteY5" fmla="*/ 2664828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42313 h 3291840"/>
              <a:gd name="connsiteX5" fmla="*/ 3498673 w 5170715"/>
              <a:gd name="connsiteY5" fmla="*/ 2664828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42313 h 3291840"/>
              <a:gd name="connsiteX5" fmla="*/ 3313615 w 5170715"/>
              <a:gd name="connsiteY5" fmla="*/ 2643057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31428 h 3291840"/>
              <a:gd name="connsiteX5" fmla="*/ 3313615 w 5170715"/>
              <a:gd name="connsiteY5" fmla="*/ 2643057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31428 h 3291840"/>
              <a:gd name="connsiteX5" fmla="*/ 3291844 w 5170715"/>
              <a:gd name="connsiteY5" fmla="*/ 2643057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91844 w 5159828"/>
              <a:gd name="connsiteY4" fmla="*/ 2131428 h 3291840"/>
              <a:gd name="connsiteX5" fmla="*/ 3291844 w 5159828"/>
              <a:gd name="connsiteY5" fmla="*/ 2643057 h 3291840"/>
              <a:gd name="connsiteX6" fmla="*/ 5148944 w 5159828"/>
              <a:gd name="connsiteY6" fmla="*/ 2634343 h 3291840"/>
              <a:gd name="connsiteX7" fmla="*/ 5159828 w 5159828"/>
              <a:gd name="connsiteY7" fmla="*/ 3291840 h 3291840"/>
              <a:gd name="connsiteX8" fmla="*/ 1493520 w 5159828"/>
              <a:gd name="connsiteY8" fmla="*/ 3291840 h 3291840"/>
              <a:gd name="connsiteX9" fmla="*/ 152400 w 5159828"/>
              <a:gd name="connsiteY9" fmla="*/ 3276600 h 3291840"/>
              <a:gd name="connsiteX10" fmla="*/ 15240 w 5159828"/>
              <a:gd name="connsiteY10" fmla="*/ 3108960 h 3291840"/>
              <a:gd name="connsiteX11" fmla="*/ 0 w 5159828"/>
              <a:gd name="connsiteY11" fmla="*/ 152400 h 3291840"/>
              <a:gd name="connsiteX12" fmla="*/ 167640 w 5159828"/>
              <a:gd name="connsiteY12"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91844 w 5159828"/>
              <a:gd name="connsiteY4" fmla="*/ 2131428 h 3291840"/>
              <a:gd name="connsiteX5" fmla="*/ 3291844 w 5159828"/>
              <a:gd name="connsiteY5" fmla="*/ 2643057 h 3291840"/>
              <a:gd name="connsiteX6" fmla="*/ 5148944 w 5159828"/>
              <a:gd name="connsiteY6" fmla="*/ 2718056 h 3291840"/>
              <a:gd name="connsiteX7" fmla="*/ 5159828 w 5159828"/>
              <a:gd name="connsiteY7" fmla="*/ 3291840 h 3291840"/>
              <a:gd name="connsiteX8" fmla="*/ 1493520 w 5159828"/>
              <a:gd name="connsiteY8" fmla="*/ 3291840 h 3291840"/>
              <a:gd name="connsiteX9" fmla="*/ 152400 w 5159828"/>
              <a:gd name="connsiteY9" fmla="*/ 3276600 h 3291840"/>
              <a:gd name="connsiteX10" fmla="*/ 15240 w 5159828"/>
              <a:gd name="connsiteY10" fmla="*/ 3108960 h 3291840"/>
              <a:gd name="connsiteX11" fmla="*/ 0 w 5159828"/>
              <a:gd name="connsiteY11" fmla="*/ 152400 h 3291840"/>
              <a:gd name="connsiteX12" fmla="*/ 167640 w 5159828"/>
              <a:gd name="connsiteY12"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91844 w 5159828"/>
              <a:gd name="connsiteY4" fmla="*/ 2131428 h 3291840"/>
              <a:gd name="connsiteX5" fmla="*/ 3291844 w 5159828"/>
              <a:gd name="connsiteY5" fmla="*/ 2720330 h 3291840"/>
              <a:gd name="connsiteX6" fmla="*/ 5148944 w 5159828"/>
              <a:gd name="connsiteY6" fmla="*/ 2718056 h 3291840"/>
              <a:gd name="connsiteX7" fmla="*/ 5159828 w 5159828"/>
              <a:gd name="connsiteY7" fmla="*/ 3291840 h 3291840"/>
              <a:gd name="connsiteX8" fmla="*/ 1493520 w 5159828"/>
              <a:gd name="connsiteY8" fmla="*/ 3291840 h 3291840"/>
              <a:gd name="connsiteX9" fmla="*/ 152400 w 5159828"/>
              <a:gd name="connsiteY9" fmla="*/ 3276600 h 3291840"/>
              <a:gd name="connsiteX10" fmla="*/ 15240 w 5159828"/>
              <a:gd name="connsiteY10" fmla="*/ 3108960 h 3291840"/>
              <a:gd name="connsiteX11" fmla="*/ 0 w 5159828"/>
              <a:gd name="connsiteY11" fmla="*/ 152400 h 3291840"/>
              <a:gd name="connsiteX12" fmla="*/ 167640 w 5159828"/>
              <a:gd name="connsiteY12"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59828" h="3291840">
                <a:moveTo>
                  <a:pt x="167640" y="0"/>
                </a:moveTo>
                <a:lnTo>
                  <a:pt x="1584960" y="0"/>
                </a:lnTo>
                <a:lnTo>
                  <a:pt x="1691640" y="152400"/>
                </a:lnTo>
                <a:lnTo>
                  <a:pt x="1691640" y="2133600"/>
                </a:lnTo>
                <a:lnTo>
                  <a:pt x="3291844" y="2131428"/>
                </a:lnTo>
                <a:lnTo>
                  <a:pt x="3291844" y="2720330"/>
                </a:lnTo>
                <a:lnTo>
                  <a:pt x="5148944" y="2718056"/>
                </a:lnTo>
                <a:cubicBezTo>
                  <a:pt x="5148944" y="3107765"/>
                  <a:pt x="5159828" y="2902131"/>
                  <a:pt x="5159828" y="3291840"/>
                </a:cubicBezTo>
                <a:lnTo>
                  <a:pt x="1493520" y="3291840"/>
                </a:lnTo>
                <a:lnTo>
                  <a:pt x="152400" y="3276600"/>
                </a:lnTo>
                <a:lnTo>
                  <a:pt x="15240" y="3108960"/>
                </a:lnTo>
                <a:lnTo>
                  <a:pt x="0" y="152400"/>
                </a:lnTo>
                <a:lnTo>
                  <a:pt x="167640" y="0"/>
                </a:lnTo>
                <a:close/>
              </a:path>
            </a:pathLst>
          </a:custGeom>
          <a:solidFill>
            <a:schemeClr val="accent2">
              <a:lumMod val="20000"/>
              <a:lumOff val="80000"/>
            </a:schemeClr>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91440" rIns="0" bIns="0" rtlCol="0" anchor="t"/>
          <a:lstStyle/>
          <a:p>
            <a:pPr algn="l"/>
            <a:r>
              <a:rPr lang="en-US" sz="1400" dirty="0" smtClean="0">
                <a:solidFill>
                  <a:schemeClr val="tx1"/>
                </a:solidFill>
                <a:latin typeface="+mn-lt"/>
                <a:ea typeface="+mn-ea"/>
              </a:rPr>
              <a:t>             DMZ</a:t>
            </a:r>
          </a:p>
        </p:txBody>
      </p:sp>
      <p:sp>
        <p:nvSpPr>
          <p:cNvPr id="46" name="Freeform 45"/>
          <p:cNvSpPr/>
          <p:nvPr>
            <p:custDataLst>
              <p:tags r:id="rId4"/>
            </p:custDataLst>
          </p:nvPr>
        </p:nvSpPr>
        <p:spPr bwMode="auto">
          <a:xfrm>
            <a:off x="960611" y="1177711"/>
            <a:ext cx="3276600"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706880 w 1706880"/>
              <a:gd name="connsiteY4" fmla="*/ 3169920 h 3291840"/>
              <a:gd name="connsiteX5" fmla="*/ 1493520 w 1706880"/>
              <a:gd name="connsiteY5" fmla="*/ 3291840 h 3291840"/>
              <a:gd name="connsiteX6" fmla="*/ 152400 w 1706880"/>
              <a:gd name="connsiteY6" fmla="*/ 3276600 h 3291840"/>
              <a:gd name="connsiteX7" fmla="*/ 15240 w 1706880"/>
              <a:gd name="connsiteY7" fmla="*/ 3108960 h 3291840"/>
              <a:gd name="connsiteX8" fmla="*/ 0 w 1706880"/>
              <a:gd name="connsiteY8" fmla="*/ 152400 h 3291840"/>
              <a:gd name="connsiteX9" fmla="*/ 167640 w 1706880"/>
              <a:gd name="connsiteY9"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691640 w 1706880"/>
              <a:gd name="connsiteY4" fmla="*/ 2651760 h 3291840"/>
              <a:gd name="connsiteX5" fmla="*/ 1706880 w 1706880"/>
              <a:gd name="connsiteY5" fmla="*/ 3169920 h 3291840"/>
              <a:gd name="connsiteX6" fmla="*/ 1493520 w 1706880"/>
              <a:gd name="connsiteY6" fmla="*/ 3291840 h 3291840"/>
              <a:gd name="connsiteX7" fmla="*/ 152400 w 1706880"/>
              <a:gd name="connsiteY7" fmla="*/ 3276600 h 3291840"/>
              <a:gd name="connsiteX8" fmla="*/ 15240 w 1706880"/>
              <a:gd name="connsiteY8" fmla="*/ 3108960 h 3291840"/>
              <a:gd name="connsiteX9" fmla="*/ 0 w 1706880"/>
              <a:gd name="connsiteY9" fmla="*/ 152400 h 3291840"/>
              <a:gd name="connsiteX10" fmla="*/ 167640 w 1706880"/>
              <a:gd name="connsiteY10" fmla="*/ 0 h 3291840"/>
              <a:gd name="connsiteX0" fmla="*/ 167640 w 2438400"/>
              <a:gd name="connsiteY0" fmla="*/ 0 h 3291840"/>
              <a:gd name="connsiteX1" fmla="*/ 1584960 w 2438400"/>
              <a:gd name="connsiteY1" fmla="*/ 0 h 3291840"/>
              <a:gd name="connsiteX2" fmla="*/ 1691640 w 2438400"/>
              <a:gd name="connsiteY2" fmla="*/ 152400 h 3291840"/>
              <a:gd name="connsiteX3" fmla="*/ 1691640 w 2438400"/>
              <a:gd name="connsiteY3" fmla="*/ 2133600 h 3291840"/>
              <a:gd name="connsiteX4" fmla="*/ 2438400 w 2438400"/>
              <a:gd name="connsiteY4" fmla="*/ 2164080 h 3291840"/>
              <a:gd name="connsiteX5" fmla="*/ 1706880 w 2438400"/>
              <a:gd name="connsiteY5" fmla="*/ 3169920 h 3291840"/>
              <a:gd name="connsiteX6" fmla="*/ 1493520 w 2438400"/>
              <a:gd name="connsiteY6" fmla="*/ 3291840 h 3291840"/>
              <a:gd name="connsiteX7" fmla="*/ 152400 w 2438400"/>
              <a:gd name="connsiteY7" fmla="*/ 3276600 h 3291840"/>
              <a:gd name="connsiteX8" fmla="*/ 15240 w 2438400"/>
              <a:gd name="connsiteY8" fmla="*/ 3108960 h 3291840"/>
              <a:gd name="connsiteX9" fmla="*/ 0 w 2438400"/>
              <a:gd name="connsiteY9" fmla="*/ 152400 h 3291840"/>
              <a:gd name="connsiteX10" fmla="*/ 167640 w 243840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2438400 w 3093720"/>
              <a:gd name="connsiteY4" fmla="*/ 216408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3093720 w 3093720"/>
              <a:gd name="connsiteY4" fmla="*/ 214884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261360"/>
              <a:gd name="connsiteY0" fmla="*/ 0 h 3291840"/>
              <a:gd name="connsiteX1" fmla="*/ 1584960 w 3261360"/>
              <a:gd name="connsiteY1" fmla="*/ 0 h 3291840"/>
              <a:gd name="connsiteX2" fmla="*/ 1691640 w 3261360"/>
              <a:gd name="connsiteY2" fmla="*/ 152400 h 3291840"/>
              <a:gd name="connsiteX3" fmla="*/ 1691640 w 3261360"/>
              <a:gd name="connsiteY3" fmla="*/ 2133600 h 3291840"/>
              <a:gd name="connsiteX4" fmla="*/ 3261360 w 3261360"/>
              <a:gd name="connsiteY4" fmla="*/ 2118360 h 3291840"/>
              <a:gd name="connsiteX5" fmla="*/ 3093720 w 3261360"/>
              <a:gd name="connsiteY5" fmla="*/ 3291840 h 3291840"/>
              <a:gd name="connsiteX6" fmla="*/ 1493520 w 3261360"/>
              <a:gd name="connsiteY6" fmla="*/ 3291840 h 3291840"/>
              <a:gd name="connsiteX7" fmla="*/ 152400 w 3261360"/>
              <a:gd name="connsiteY7" fmla="*/ 3276600 h 3291840"/>
              <a:gd name="connsiteX8" fmla="*/ 15240 w 3261360"/>
              <a:gd name="connsiteY8" fmla="*/ 3108960 h 3291840"/>
              <a:gd name="connsiteX9" fmla="*/ 0 w 3261360"/>
              <a:gd name="connsiteY9" fmla="*/ 152400 h 3291840"/>
              <a:gd name="connsiteX10" fmla="*/ 167640 w 326136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09372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27660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6600" h="3291840">
                <a:moveTo>
                  <a:pt x="167640" y="0"/>
                </a:moveTo>
                <a:lnTo>
                  <a:pt x="1584960" y="0"/>
                </a:lnTo>
                <a:lnTo>
                  <a:pt x="1691640" y="152400"/>
                </a:lnTo>
                <a:lnTo>
                  <a:pt x="1691640" y="2133600"/>
                </a:lnTo>
                <a:lnTo>
                  <a:pt x="3276600" y="2133600"/>
                </a:lnTo>
                <a:lnTo>
                  <a:pt x="3276600" y="3291840"/>
                </a:lnTo>
                <a:lnTo>
                  <a:pt x="1493520" y="3291840"/>
                </a:lnTo>
                <a:lnTo>
                  <a:pt x="152400" y="3276600"/>
                </a:lnTo>
                <a:lnTo>
                  <a:pt x="15240" y="3108960"/>
                </a:lnTo>
                <a:lnTo>
                  <a:pt x="0" y="152400"/>
                </a:lnTo>
                <a:lnTo>
                  <a:pt x="167640" y="0"/>
                </a:lnTo>
                <a:close/>
              </a:path>
            </a:pathLst>
          </a:custGeom>
          <a:solidFill>
            <a:schemeClr val="accent2">
              <a:lumMod val="20000"/>
              <a:lumOff val="80000"/>
            </a:schemeClr>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91440" rIns="0" bIns="0" rtlCol="0" anchor="t"/>
          <a:lstStyle/>
          <a:p>
            <a:pPr algn="l"/>
            <a:r>
              <a:rPr lang="en-US" sz="1400" dirty="0" smtClean="0">
                <a:solidFill>
                  <a:schemeClr val="tx1"/>
                </a:solidFill>
                <a:latin typeface="+mn-lt"/>
                <a:ea typeface="+mn-ea"/>
              </a:rPr>
              <a:t>             DMZ</a:t>
            </a:r>
          </a:p>
        </p:txBody>
      </p:sp>
      <p:sp>
        <p:nvSpPr>
          <p:cNvPr id="44" name="Freeform 43"/>
          <p:cNvSpPr/>
          <p:nvPr>
            <p:custDataLst>
              <p:tags r:id="rId5"/>
            </p:custDataLst>
          </p:nvPr>
        </p:nvSpPr>
        <p:spPr bwMode="auto">
          <a:xfrm>
            <a:off x="962482" y="1173490"/>
            <a:ext cx="1706880"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880" h="3291840">
                <a:moveTo>
                  <a:pt x="167640" y="0"/>
                </a:moveTo>
                <a:lnTo>
                  <a:pt x="1584960" y="0"/>
                </a:lnTo>
                <a:lnTo>
                  <a:pt x="1691640" y="152400"/>
                </a:lnTo>
                <a:lnTo>
                  <a:pt x="1706880" y="3169920"/>
                </a:lnTo>
                <a:lnTo>
                  <a:pt x="1493520" y="3291840"/>
                </a:lnTo>
                <a:lnTo>
                  <a:pt x="152400" y="3276600"/>
                </a:lnTo>
                <a:lnTo>
                  <a:pt x="15240" y="3108960"/>
                </a:lnTo>
                <a:lnTo>
                  <a:pt x="0" y="152400"/>
                </a:lnTo>
                <a:lnTo>
                  <a:pt x="167640" y="0"/>
                </a:lnTo>
                <a:close/>
              </a:path>
            </a:pathLst>
          </a:custGeom>
          <a:solidFill>
            <a:schemeClr val="accent2">
              <a:lumMod val="20000"/>
              <a:lumOff val="80000"/>
            </a:schemeClr>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91440" rIns="0" bIns="0" rtlCol="0" anchor="t"/>
          <a:lstStyle/>
          <a:p>
            <a:r>
              <a:rPr lang="en-US" sz="1400" b="1" dirty="0" smtClean="0">
                <a:solidFill>
                  <a:schemeClr val="tx1"/>
                </a:solidFill>
                <a:latin typeface="+mn-lt"/>
                <a:ea typeface="+mn-ea"/>
              </a:rPr>
              <a:t>DMZ</a:t>
            </a:r>
          </a:p>
        </p:txBody>
      </p:sp>
      <p:sp>
        <p:nvSpPr>
          <p:cNvPr id="45" name="Freeform 44"/>
          <p:cNvSpPr/>
          <p:nvPr>
            <p:custDataLst>
              <p:tags r:id="rId6"/>
            </p:custDataLst>
          </p:nvPr>
        </p:nvSpPr>
        <p:spPr bwMode="auto">
          <a:xfrm>
            <a:off x="6172200" y="1173480"/>
            <a:ext cx="1706880"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880" h="3291840">
                <a:moveTo>
                  <a:pt x="167640" y="0"/>
                </a:moveTo>
                <a:lnTo>
                  <a:pt x="1584960" y="0"/>
                </a:lnTo>
                <a:lnTo>
                  <a:pt x="1691640" y="152400"/>
                </a:lnTo>
                <a:lnTo>
                  <a:pt x="1706880" y="3169920"/>
                </a:lnTo>
                <a:lnTo>
                  <a:pt x="1493520" y="3291840"/>
                </a:lnTo>
                <a:lnTo>
                  <a:pt x="152400" y="3276600"/>
                </a:lnTo>
                <a:lnTo>
                  <a:pt x="15240" y="3108960"/>
                </a:lnTo>
                <a:lnTo>
                  <a:pt x="0" y="152400"/>
                </a:lnTo>
                <a:lnTo>
                  <a:pt x="167640" y="0"/>
                </a:lnTo>
                <a:close/>
              </a:path>
            </a:pathLst>
          </a:custGeom>
          <a:solidFill>
            <a:schemeClr val="accent4">
              <a:lumMod val="40000"/>
              <a:lumOff val="60000"/>
            </a:schemeClr>
          </a:solidFill>
          <a:ln>
            <a:headEnd/>
            <a:tailEnd/>
          </a:ln>
        </p:spPr>
        <p:style>
          <a:lnRef idx="2">
            <a:schemeClr val="accent4"/>
          </a:lnRef>
          <a:fillRef idx="1">
            <a:schemeClr val="lt1"/>
          </a:fillRef>
          <a:effectRef idx="0">
            <a:schemeClr val="accent4"/>
          </a:effectRef>
          <a:fontRef idx="minor">
            <a:schemeClr val="dk1"/>
          </a:fontRef>
        </p:style>
        <p:txBody>
          <a:bodyPr wrap="square" lIns="0" tIns="91440" rIns="0" bIns="0" rtlCol="0" anchor="t"/>
          <a:lstStyle/>
          <a:p>
            <a:r>
              <a:rPr lang="en-US" sz="1400" b="1" dirty="0" smtClean="0">
                <a:solidFill>
                  <a:schemeClr val="tx1"/>
                </a:solidFill>
              </a:rPr>
              <a:t>PCI Compliant</a:t>
            </a:r>
          </a:p>
        </p:txBody>
      </p:sp>
      <p:sp>
        <p:nvSpPr>
          <p:cNvPr id="2" name="Title 1"/>
          <p:cNvSpPr>
            <a:spLocks noGrp="1"/>
          </p:cNvSpPr>
          <p:nvPr>
            <p:ph type="title"/>
            <p:custDataLst>
              <p:tags r:id="rId7"/>
            </p:custDataLst>
          </p:nvPr>
        </p:nvSpPr>
        <p:spPr/>
        <p:txBody>
          <a:bodyPr/>
          <a:lstStyle/>
          <a:p>
            <a:r>
              <a:rPr lang="en-US" dirty="0" smtClean="0"/>
              <a:t>….to Adaptive</a:t>
            </a:r>
            <a:endParaRPr lang="en-US" u="sng" dirty="0"/>
          </a:p>
        </p:txBody>
      </p:sp>
      <p:sp>
        <p:nvSpPr>
          <p:cNvPr id="130" name="Text Placeholder 129"/>
          <p:cNvSpPr>
            <a:spLocks noGrp="1"/>
          </p:cNvSpPr>
          <p:nvPr>
            <p:ph type="body" sz="quarter" idx="13"/>
            <p:custDataLst>
              <p:tags r:id="rId8"/>
            </p:custDataLst>
          </p:nvPr>
        </p:nvSpPr>
        <p:spPr>
          <a:xfrm>
            <a:off x="2836545" y="893064"/>
            <a:ext cx="3076575" cy="5010912"/>
          </a:xfrm>
        </p:spPr>
        <p:txBody>
          <a:bodyPr/>
          <a:lstStyle/>
          <a:p>
            <a:pPr>
              <a:spcBef>
                <a:spcPts val="0"/>
              </a:spcBef>
            </a:pPr>
            <a:r>
              <a:rPr lang="en-US" sz="1800" dirty="0" smtClean="0"/>
              <a:t>AFTER vShield</a:t>
            </a:r>
          </a:p>
          <a:p>
            <a:pPr lvl="1">
              <a:spcBef>
                <a:spcPts val="0"/>
              </a:spcBef>
            </a:pPr>
            <a:r>
              <a:rPr lang="en-US" sz="1600" dirty="0" smtClean="0"/>
              <a:t>Security groups becomes a VM construct rather than physical server construct</a:t>
            </a:r>
          </a:p>
          <a:p>
            <a:pPr lvl="1">
              <a:spcBef>
                <a:spcPts val="0"/>
              </a:spcBef>
            </a:pPr>
            <a:r>
              <a:rPr lang="en-US" sz="1600" dirty="0" smtClean="0"/>
              <a:t>Security groups enforced with VM movement</a:t>
            </a:r>
          </a:p>
          <a:p>
            <a:pPr lvl="1">
              <a:spcBef>
                <a:spcPts val="0"/>
              </a:spcBef>
            </a:pPr>
            <a:r>
              <a:rPr lang="en-US" sz="1600" dirty="0" smtClean="0"/>
              <a:t>Mix VMs from different groups on the same host</a:t>
            </a:r>
          </a:p>
          <a:p>
            <a:pPr lvl="1">
              <a:spcBef>
                <a:spcPts val="0"/>
              </a:spcBef>
            </a:pPr>
            <a:endParaRPr lang="en-US" sz="1600" dirty="0"/>
          </a:p>
        </p:txBody>
      </p:sp>
      <p:grpSp>
        <p:nvGrpSpPr>
          <p:cNvPr id="3" name="Group 46"/>
          <p:cNvGrpSpPr/>
          <p:nvPr>
            <p:custDataLst>
              <p:tags r:id="rId9"/>
            </p:custDataLst>
          </p:nvPr>
        </p:nvGrpSpPr>
        <p:grpSpPr>
          <a:xfrm>
            <a:off x="1244990" y="2567715"/>
            <a:ext cx="1188721" cy="365596"/>
            <a:chOff x="1187036" y="2522552"/>
            <a:chExt cx="1231894" cy="366382"/>
          </a:xfrm>
        </p:grpSpPr>
        <p:pic>
          <p:nvPicPr>
            <p:cNvPr id="83" name="Picture 10" descr="ICON_VM_basic_flat_R2_Q408.png"/>
            <p:cNvPicPr>
              <a:picLocks noChangeAspect="1"/>
            </p:cNvPicPr>
            <p:nvPr>
              <p:custDataLst>
                <p:tags r:id="rId15"/>
              </p:custDataLst>
            </p:nvPr>
          </p:nvPicPr>
          <p:blipFill>
            <a:blip r:embed="rId21" cstate="email"/>
            <a:srcRect/>
            <a:stretch>
              <a:fillRect/>
            </a:stretch>
          </p:blipFill>
          <p:spPr bwMode="auto">
            <a:xfrm>
              <a:off x="1187036" y="2522552"/>
              <a:ext cx="366382" cy="366382"/>
            </a:xfrm>
            <a:prstGeom prst="rect">
              <a:avLst/>
            </a:prstGeom>
            <a:noFill/>
            <a:ln w="9525">
              <a:noFill/>
              <a:miter lim="800000"/>
              <a:headEnd/>
              <a:tailEnd/>
            </a:ln>
          </p:spPr>
        </p:pic>
        <p:pic>
          <p:nvPicPr>
            <p:cNvPr id="84" name="Picture 12" descr="ICON_VM_basic_flat_R2_Q408.png"/>
            <p:cNvPicPr>
              <a:picLocks noChangeAspect="1"/>
            </p:cNvPicPr>
            <p:nvPr>
              <p:custDataLst>
                <p:tags r:id="rId16"/>
              </p:custDataLst>
            </p:nvPr>
          </p:nvPicPr>
          <p:blipFill>
            <a:blip r:embed="rId21" cstate="email"/>
            <a:srcRect/>
            <a:stretch>
              <a:fillRect/>
            </a:stretch>
          </p:blipFill>
          <p:spPr bwMode="auto">
            <a:xfrm>
              <a:off x="1619792" y="2522552"/>
              <a:ext cx="366382" cy="366382"/>
            </a:xfrm>
            <a:prstGeom prst="rect">
              <a:avLst/>
            </a:prstGeom>
            <a:noFill/>
            <a:ln w="9525">
              <a:noFill/>
              <a:miter lim="800000"/>
              <a:headEnd/>
              <a:tailEnd/>
            </a:ln>
          </p:spPr>
        </p:pic>
        <p:pic>
          <p:nvPicPr>
            <p:cNvPr id="85" name="Picture 13" descr="ICON_VM_basic_flat_R2_Q408.png"/>
            <p:cNvPicPr>
              <a:picLocks noChangeAspect="1"/>
            </p:cNvPicPr>
            <p:nvPr>
              <p:custDataLst>
                <p:tags r:id="rId17"/>
              </p:custDataLst>
            </p:nvPr>
          </p:nvPicPr>
          <p:blipFill>
            <a:blip r:embed="rId21" cstate="email"/>
            <a:srcRect/>
            <a:stretch>
              <a:fillRect/>
            </a:stretch>
          </p:blipFill>
          <p:spPr bwMode="auto">
            <a:xfrm>
              <a:off x="2052548" y="2522552"/>
              <a:ext cx="366382" cy="366382"/>
            </a:xfrm>
            <a:prstGeom prst="rect">
              <a:avLst/>
            </a:prstGeom>
            <a:noFill/>
            <a:ln w="9525">
              <a:noFill/>
              <a:miter lim="800000"/>
              <a:headEnd/>
              <a:tailEnd/>
            </a:ln>
          </p:spPr>
        </p:pic>
      </p:grpSp>
      <p:pic>
        <p:nvPicPr>
          <p:cNvPr id="68" name="Picture 8" descr="ICON_Server_flat_Q408.png"/>
          <p:cNvPicPr>
            <a:picLocks noChangeAspect="1"/>
          </p:cNvPicPr>
          <p:nvPr>
            <p:custDataLst>
              <p:tags r:id="rId10"/>
            </p:custDataLst>
          </p:nvPr>
        </p:nvPicPr>
        <p:blipFill>
          <a:blip r:embed="rId22" cstate="email"/>
          <a:srcRect/>
          <a:stretch>
            <a:fillRect/>
          </a:stretch>
        </p:blipFill>
        <p:spPr bwMode="auto">
          <a:xfrm>
            <a:off x="2774792" y="5428809"/>
            <a:ext cx="1544328" cy="500045"/>
          </a:xfrm>
          <a:prstGeom prst="rect">
            <a:avLst/>
          </a:prstGeom>
          <a:noFill/>
          <a:ln w="9525">
            <a:noFill/>
            <a:miter lim="800000"/>
            <a:headEnd/>
            <a:tailEnd/>
          </a:ln>
        </p:spPr>
      </p:pic>
      <p:sp>
        <p:nvSpPr>
          <p:cNvPr id="69" name="Rounded Rectangle 68"/>
          <p:cNvSpPr/>
          <p:nvPr>
            <p:custDataLst>
              <p:tags r:id="rId11"/>
            </p:custDataLst>
          </p:nvPr>
        </p:nvSpPr>
        <p:spPr bwMode="auto">
          <a:xfrm>
            <a:off x="1004784" y="4690392"/>
            <a:ext cx="6920016" cy="541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600" b="1" dirty="0" smtClean="0">
                <a:gradFill>
                  <a:gsLst>
                    <a:gs pos="0">
                      <a:srgbClr val="FFFFFF"/>
                    </a:gs>
                    <a:gs pos="83000">
                      <a:srgbClr val="FFFFFF"/>
                    </a:gs>
                  </a:gsLst>
                  <a:lin ang="16200000" scaled="0"/>
                </a:gradFill>
              </a:rPr>
              <a:t>VMware </a:t>
            </a:r>
            <a:r>
              <a:rPr lang="en-US" sz="1600" b="1" dirty="0" err="1" smtClean="0">
                <a:gradFill>
                  <a:gsLst>
                    <a:gs pos="0">
                      <a:srgbClr val="FFFFFF"/>
                    </a:gs>
                    <a:gs pos="83000">
                      <a:srgbClr val="FFFFFF"/>
                    </a:gs>
                  </a:gsLst>
                  <a:lin ang="16200000" scaled="0"/>
                </a:gradFill>
              </a:rPr>
              <a:t>vSphere</a:t>
            </a:r>
            <a:r>
              <a:rPr lang="en-US" sz="1600" b="1" dirty="0" smtClean="0">
                <a:gradFill>
                  <a:gsLst>
                    <a:gs pos="0">
                      <a:srgbClr val="FFFFFF"/>
                    </a:gs>
                    <a:gs pos="83000">
                      <a:srgbClr val="FFFFFF"/>
                    </a:gs>
                  </a:gsLst>
                  <a:lin ang="16200000" scaled="0"/>
                </a:gradFill>
              </a:rPr>
              <a:t> + </a:t>
            </a:r>
            <a:r>
              <a:rPr lang="en-US" sz="1600" b="1" dirty="0" smtClean="0">
                <a:gradFill>
                  <a:gsLst>
                    <a:gs pos="0">
                      <a:srgbClr val="FFFFFF"/>
                    </a:gs>
                    <a:gs pos="83000">
                      <a:srgbClr val="FFFFFF"/>
                    </a:gs>
                  </a:gsLst>
                  <a:lin ang="16200000" scaled="0"/>
                </a:gradFill>
              </a:rPr>
              <a:t>vCenter</a:t>
            </a:r>
            <a:endParaRPr lang="en-US" sz="1600" b="1" dirty="0">
              <a:gradFill>
                <a:gsLst>
                  <a:gs pos="0">
                    <a:srgbClr val="FFFFFF"/>
                  </a:gs>
                  <a:gs pos="83000">
                    <a:srgbClr val="FFFFFF"/>
                  </a:gs>
                </a:gsLst>
                <a:lin ang="16200000" scaled="0"/>
              </a:gradFill>
            </a:endParaRPr>
          </a:p>
        </p:txBody>
      </p:sp>
      <p:pic>
        <p:nvPicPr>
          <p:cNvPr id="70" name="Picture 8" descr="ICON_Server_flat_Q408.png"/>
          <p:cNvPicPr>
            <a:picLocks noChangeAspect="1"/>
          </p:cNvPicPr>
          <p:nvPr>
            <p:custDataLst>
              <p:tags r:id="rId12"/>
            </p:custDataLst>
          </p:nvPr>
        </p:nvPicPr>
        <p:blipFill>
          <a:blip r:embed="rId22" cstate="email"/>
          <a:srcRect/>
          <a:stretch>
            <a:fillRect/>
          </a:stretch>
        </p:blipFill>
        <p:spPr bwMode="auto">
          <a:xfrm>
            <a:off x="4539108" y="5428809"/>
            <a:ext cx="1544328" cy="500045"/>
          </a:xfrm>
          <a:prstGeom prst="rect">
            <a:avLst/>
          </a:prstGeom>
          <a:noFill/>
          <a:ln w="9525">
            <a:noFill/>
            <a:miter lim="800000"/>
            <a:headEnd/>
            <a:tailEnd/>
          </a:ln>
        </p:spPr>
      </p:pic>
      <p:pic>
        <p:nvPicPr>
          <p:cNvPr id="71" name="Picture 8" descr="ICON_Server_flat_Q408.png"/>
          <p:cNvPicPr>
            <a:picLocks noChangeAspect="1"/>
          </p:cNvPicPr>
          <p:nvPr>
            <p:custDataLst>
              <p:tags r:id="rId13"/>
            </p:custDataLst>
          </p:nvPr>
        </p:nvPicPr>
        <p:blipFill>
          <a:blip r:embed="rId22" cstate="email"/>
          <a:srcRect/>
          <a:stretch>
            <a:fillRect/>
          </a:stretch>
        </p:blipFill>
        <p:spPr bwMode="auto">
          <a:xfrm>
            <a:off x="6303423" y="5428809"/>
            <a:ext cx="1544328" cy="500045"/>
          </a:xfrm>
          <a:prstGeom prst="rect">
            <a:avLst/>
          </a:prstGeom>
          <a:noFill/>
          <a:ln w="9525">
            <a:noFill/>
            <a:miter lim="800000"/>
            <a:headEnd/>
            <a:tailEnd/>
          </a:ln>
        </p:spPr>
      </p:pic>
      <p:pic>
        <p:nvPicPr>
          <p:cNvPr id="72" name="Picture 8" descr="ICON_Server_flat_Q408.png"/>
          <p:cNvPicPr>
            <a:picLocks noChangeAspect="1"/>
          </p:cNvPicPr>
          <p:nvPr>
            <p:custDataLst>
              <p:tags r:id="rId14"/>
            </p:custDataLst>
          </p:nvPr>
        </p:nvPicPr>
        <p:blipFill>
          <a:blip r:embed="rId22" cstate="email"/>
          <a:srcRect/>
          <a:stretch>
            <a:fillRect/>
          </a:stretch>
        </p:blipFill>
        <p:spPr bwMode="auto">
          <a:xfrm>
            <a:off x="1010476" y="5428809"/>
            <a:ext cx="1544328" cy="500045"/>
          </a:xfrm>
          <a:prstGeom prst="rect">
            <a:avLst/>
          </a:prstGeom>
          <a:noFill/>
          <a:ln w="9525">
            <a:noFill/>
            <a:miter lim="800000"/>
            <a:headEnd/>
            <a:tailEnd/>
          </a:ln>
        </p:spPr>
      </p:pic>
      <p:grpSp>
        <p:nvGrpSpPr>
          <p:cNvPr id="51" name="Group 50"/>
          <p:cNvGrpSpPr/>
          <p:nvPr/>
        </p:nvGrpSpPr>
        <p:grpSpPr>
          <a:xfrm>
            <a:off x="1240760" y="3036807"/>
            <a:ext cx="1178170" cy="352865"/>
            <a:chOff x="1127759" y="2097258"/>
            <a:chExt cx="1178170" cy="352865"/>
          </a:xfrm>
        </p:grpSpPr>
        <p:pic>
          <p:nvPicPr>
            <p:cNvPr id="52"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53"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54"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55" name="Group 54"/>
          <p:cNvGrpSpPr/>
          <p:nvPr/>
        </p:nvGrpSpPr>
        <p:grpSpPr>
          <a:xfrm>
            <a:off x="1240760" y="3493168"/>
            <a:ext cx="1178170" cy="352865"/>
            <a:chOff x="1127759" y="2097258"/>
            <a:chExt cx="1178170" cy="352865"/>
          </a:xfrm>
        </p:grpSpPr>
        <p:pic>
          <p:nvPicPr>
            <p:cNvPr id="56"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57"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58"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59" name="Group 58"/>
          <p:cNvGrpSpPr/>
          <p:nvPr/>
        </p:nvGrpSpPr>
        <p:grpSpPr>
          <a:xfrm>
            <a:off x="1240760" y="3949530"/>
            <a:ext cx="1178170" cy="352865"/>
            <a:chOff x="1127759" y="2097258"/>
            <a:chExt cx="1178170" cy="352865"/>
          </a:xfrm>
        </p:grpSpPr>
        <p:pic>
          <p:nvPicPr>
            <p:cNvPr id="60"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61"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62"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64" name="Group 63"/>
          <p:cNvGrpSpPr/>
          <p:nvPr/>
        </p:nvGrpSpPr>
        <p:grpSpPr>
          <a:xfrm>
            <a:off x="6481444" y="3027740"/>
            <a:ext cx="1178170" cy="352865"/>
            <a:chOff x="1127759" y="2097258"/>
            <a:chExt cx="1178170" cy="352865"/>
          </a:xfrm>
        </p:grpSpPr>
        <p:pic>
          <p:nvPicPr>
            <p:cNvPr id="65"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66"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73"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89" name="Group 88"/>
          <p:cNvGrpSpPr/>
          <p:nvPr/>
        </p:nvGrpSpPr>
        <p:grpSpPr>
          <a:xfrm>
            <a:off x="6481444" y="3488636"/>
            <a:ext cx="1178170" cy="352865"/>
            <a:chOff x="1127759" y="2097258"/>
            <a:chExt cx="1178170" cy="352865"/>
          </a:xfrm>
        </p:grpSpPr>
        <p:pic>
          <p:nvPicPr>
            <p:cNvPr id="90"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106"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107"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08" name="Group 107"/>
          <p:cNvGrpSpPr/>
          <p:nvPr/>
        </p:nvGrpSpPr>
        <p:grpSpPr>
          <a:xfrm>
            <a:off x="6481444" y="3949530"/>
            <a:ext cx="1178170" cy="352865"/>
            <a:chOff x="1127759" y="2097258"/>
            <a:chExt cx="1178170" cy="352865"/>
          </a:xfrm>
        </p:grpSpPr>
        <p:pic>
          <p:nvPicPr>
            <p:cNvPr id="109"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110"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111"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12" name="Group 111"/>
          <p:cNvGrpSpPr/>
          <p:nvPr/>
        </p:nvGrpSpPr>
        <p:grpSpPr>
          <a:xfrm>
            <a:off x="6481444" y="2566844"/>
            <a:ext cx="1178170" cy="352865"/>
            <a:chOff x="1127759" y="2097258"/>
            <a:chExt cx="1178170" cy="352865"/>
          </a:xfrm>
        </p:grpSpPr>
        <p:pic>
          <p:nvPicPr>
            <p:cNvPr id="113"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114"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115"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16" name="Group 115"/>
          <p:cNvGrpSpPr/>
          <p:nvPr/>
        </p:nvGrpSpPr>
        <p:grpSpPr>
          <a:xfrm>
            <a:off x="1240760" y="2111353"/>
            <a:ext cx="1178170" cy="352865"/>
            <a:chOff x="1127759" y="2097258"/>
            <a:chExt cx="1178170" cy="352865"/>
          </a:xfrm>
        </p:grpSpPr>
        <p:pic>
          <p:nvPicPr>
            <p:cNvPr id="117"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118"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119"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20" name="Group 119"/>
          <p:cNvGrpSpPr/>
          <p:nvPr/>
        </p:nvGrpSpPr>
        <p:grpSpPr>
          <a:xfrm>
            <a:off x="6479099" y="2105948"/>
            <a:ext cx="1178170" cy="352865"/>
            <a:chOff x="1127759" y="2097258"/>
            <a:chExt cx="1178170" cy="352865"/>
          </a:xfrm>
        </p:grpSpPr>
        <p:pic>
          <p:nvPicPr>
            <p:cNvPr id="121" name="Picture 17" descr="ICON_VM_basic_flat_R2_Q408.png"/>
            <p:cNvPicPr>
              <a:picLocks noChangeAspect="1"/>
            </p:cNvPicPr>
            <p:nvPr/>
          </p:nvPicPr>
          <p:blipFill>
            <a:blip r:embed="rId23" cstate="print"/>
            <a:srcRect/>
            <a:stretch>
              <a:fillRect/>
            </a:stretch>
          </p:blipFill>
          <p:spPr bwMode="auto">
            <a:xfrm>
              <a:off x="1127759" y="2097258"/>
              <a:ext cx="352865" cy="352865"/>
            </a:xfrm>
            <a:prstGeom prst="rect">
              <a:avLst/>
            </a:prstGeom>
            <a:noFill/>
            <a:ln w="9525">
              <a:noFill/>
              <a:miter lim="800000"/>
              <a:headEnd/>
              <a:tailEnd/>
            </a:ln>
          </p:spPr>
        </p:pic>
        <p:pic>
          <p:nvPicPr>
            <p:cNvPr id="122" name="Picture 17" descr="ICON_VM_basic_flat_R2_Q408.png"/>
            <p:cNvPicPr>
              <a:picLocks noChangeAspect="1"/>
            </p:cNvPicPr>
            <p:nvPr/>
          </p:nvPicPr>
          <p:blipFill>
            <a:blip r:embed="rId23" cstate="print"/>
            <a:srcRect/>
            <a:stretch>
              <a:fillRect/>
            </a:stretch>
          </p:blipFill>
          <p:spPr bwMode="auto">
            <a:xfrm>
              <a:off x="1540412" y="2097258"/>
              <a:ext cx="352865" cy="352865"/>
            </a:xfrm>
            <a:prstGeom prst="rect">
              <a:avLst/>
            </a:prstGeom>
            <a:noFill/>
            <a:ln w="9525">
              <a:noFill/>
              <a:miter lim="800000"/>
              <a:headEnd/>
              <a:tailEnd/>
            </a:ln>
          </p:spPr>
        </p:pic>
        <p:pic>
          <p:nvPicPr>
            <p:cNvPr id="123" name="Picture 17" descr="ICON_VM_basic_flat_R2_Q408.png"/>
            <p:cNvPicPr>
              <a:picLocks noChangeAspect="1"/>
            </p:cNvPicPr>
            <p:nvPr/>
          </p:nvPicPr>
          <p:blipFill>
            <a:blip r:embed="rId23" cstate="print"/>
            <a:srcRect/>
            <a:stretch>
              <a:fillRect/>
            </a:stretch>
          </p:blipFill>
          <p:spPr bwMode="auto">
            <a:xfrm>
              <a:off x="1953064" y="2097258"/>
              <a:ext cx="352865" cy="352865"/>
            </a:xfrm>
            <a:prstGeom prst="rect">
              <a:avLst/>
            </a:prstGeom>
            <a:noFill/>
            <a:ln w="9525">
              <a:noFill/>
              <a:miter lim="800000"/>
              <a:headEnd/>
              <a:tailEnd/>
            </a:ln>
          </p:spPr>
        </p:pic>
      </p:grpSp>
      <p:sp useBgFill="1">
        <p:nvSpPr>
          <p:cNvPr id="63" name="Rectangle 62"/>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9" presetClass="path" presetSubtype="0" accel="50000" decel="50000" fill="hold" nodeType="clickEffect">
                                  <p:stCondLst>
                                    <p:cond delay="0"/>
                                  </p:stCondLst>
                                  <p:childTnLst>
                                    <p:animMotion origin="layout" path="M -2.22222E-6 -4.44444E-6 L 0.17674 0.13727 " pathEditMode="relative" rAng="0" ptsTypes="AA">
                                      <p:cBhvr>
                                        <p:cTn id="12" dur="2000" fill="hold"/>
                                        <p:tgtEl>
                                          <p:spTgt spid="3"/>
                                        </p:tgtEl>
                                        <p:attrNameLst>
                                          <p:attrName>ppt_x</p:attrName>
                                          <p:attrName>ppt_y</p:attrName>
                                        </p:attrNameLst>
                                      </p:cBhvr>
                                      <p:rCtr x="88" y="69"/>
                                    </p:animMotion>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0.17674 0.13727 L 0.37656 0.20857 " pathEditMode="relative" rAng="0" ptsTypes="AA">
                                      <p:cBhvr>
                                        <p:cTn id="16" dur="2000" fill="hold"/>
                                        <p:tgtEl>
                                          <p:spTgt spid="3"/>
                                        </p:tgtEl>
                                        <p:attrNameLst>
                                          <p:attrName>ppt_x</p:attrName>
                                          <p:attrName>ppt_y</p:attrName>
                                        </p:attrNameLst>
                                      </p:cBhvr>
                                      <p:rCtr x="100" y="36"/>
                                    </p:animMotion>
                                  </p:childTnLst>
                                </p:cTn>
                              </p:par>
                              <p:par>
                                <p:cTn id="17" presetID="1" presetClass="exit" presetSubtype="0" fill="hold" grpId="1"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9" presetClass="path" presetSubtype="0" accel="50000" decel="50000" fill="hold" nodeType="clickEffect">
                                  <p:stCondLst>
                                    <p:cond delay="0"/>
                                  </p:stCondLst>
                                  <p:childTnLst>
                                    <p:animMotion origin="layout" path="M -4.16667E-6 -4.81481E-6 L 0.17778 0.26667 " pathEditMode="relative" rAng="0" ptsTypes="AA">
                                      <p:cBhvr>
                                        <p:cTn id="28" dur="2000" fill="hold"/>
                                        <p:tgtEl>
                                          <p:spTgt spid="116"/>
                                        </p:tgtEl>
                                        <p:attrNameLst>
                                          <p:attrName>ppt_x</p:attrName>
                                          <p:attrName>ppt_y</p:attrName>
                                        </p:attrNameLst>
                                      </p:cBhvr>
                                      <p:rCtr x="89" y="133"/>
                                    </p:animMotion>
                                  </p:childTnLst>
                                </p:cTn>
                              </p:par>
                            </p:childTnLst>
                          </p:cTn>
                        </p:par>
                      </p:childTnLst>
                    </p:cTn>
                  </p:par>
                  <p:par>
                    <p:cTn id="29" fill="hold">
                      <p:stCondLst>
                        <p:cond delay="indefinite"/>
                      </p:stCondLst>
                      <p:childTnLst>
                        <p:par>
                          <p:cTn id="30" fill="hold">
                            <p:stCondLst>
                              <p:cond delay="0"/>
                            </p:stCondLst>
                            <p:childTnLst>
                              <p:par>
                                <p:cTn id="31" presetID="49" presetClass="path" presetSubtype="0" accel="50000" decel="50000" fill="hold" nodeType="clickEffect">
                                  <p:stCondLst>
                                    <p:cond delay="0"/>
                                  </p:stCondLst>
                                  <p:childTnLst>
                                    <p:animMotion origin="layout" path="M -0.00382 0.01019 L -0.20295 0.18982 " pathEditMode="relative" rAng="0" ptsTypes="AA">
                                      <p:cBhvr>
                                        <p:cTn id="32" dur="2000" fill="hold"/>
                                        <p:tgtEl>
                                          <p:spTgt spid="120"/>
                                        </p:tgtEl>
                                        <p:attrNameLst>
                                          <p:attrName>ppt_x</p:attrName>
                                          <p:attrName>ppt_y</p:attrName>
                                        </p:attrNameLst>
                                      </p:cBhvr>
                                      <p:rCtr x="-100" y="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46" grpId="0" animBg="1"/>
      <p:bldP spid="46" grpId="1" animBg="1"/>
      <p:bldP spid="44"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Agenda</a:t>
            </a:r>
          </a:p>
        </p:txBody>
      </p:sp>
      <p:sp>
        <p:nvSpPr>
          <p:cNvPr id="5" name="Text Placeholder 4"/>
          <p:cNvSpPr>
            <a:spLocks noGrp="1"/>
          </p:cNvSpPr>
          <p:nvPr>
            <p:ph type="body" sz="quarter" idx="12"/>
          </p:nvPr>
        </p:nvSpPr>
        <p:spPr/>
        <p:txBody>
          <a:bodyPr/>
          <a:lstStyle/>
          <a:p>
            <a:r>
              <a:rPr lang="en-US" dirty="0" smtClean="0">
                <a:solidFill>
                  <a:schemeClr val="bg2"/>
                </a:solidFill>
              </a:rPr>
              <a:t>Cloud Computing &amp; Security </a:t>
            </a:r>
          </a:p>
          <a:p>
            <a:r>
              <a:rPr lang="en-US" dirty="0" smtClean="0">
                <a:solidFill>
                  <a:schemeClr val="bg2"/>
                </a:solidFill>
              </a:rPr>
              <a:t>Security – State of the Market</a:t>
            </a:r>
          </a:p>
          <a:p>
            <a:r>
              <a:rPr lang="en-US" dirty="0" smtClean="0">
                <a:solidFill>
                  <a:schemeClr val="tx1"/>
                </a:solidFill>
              </a:rPr>
              <a:t>Virtualization – Key Security Enabler</a:t>
            </a:r>
          </a:p>
          <a:p>
            <a:r>
              <a:rPr lang="en-US" dirty="0" smtClean="0">
                <a:solidFill>
                  <a:schemeClr val="bg2"/>
                </a:solidFill>
              </a:rPr>
              <a:t>vShield Products</a:t>
            </a:r>
          </a:p>
          <a:p>
            <a:r>
              <a:rPr lang="en-US" dirty="0" smtClean="0">
                <a:solidFill>
                  <a:schemeClr val="bg2"/>
                </a:solidFill>
              </a:rPr>
              <a:t>Use cases</a:t>
            </a:r>
          </a:p>
          <a:p>
            <a:r>
              <a:rPr lang="en-US" dirty="0" smtClean="0">
                <a:solidFill>
                  <a:schemeClr val="bg2"/>
                </a:solidFill>
              </a:rPr>
              <a:t>Summary</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rot="5400000">
            <a:off x="4020651" y="3020383"/>
            <a:ext cx="1005114" cy="1026885"/>
          </a:xfrm>
          <a:prstGeom prst="rightArrow">
            <a:avLst/>
          </a:prstGeom>
          <a:gradFill>
            <a:gsLst>
              <a:gs pos="0">
                <a:srgbClr val="0A59D6"/>
              </a:gs>
              <a:gs pos="100000">
                <a:srgbClr val="30A0E6"/>
              </a:gs>
            </a:gsLst>
          </a:gradFill>
          <a:ln>
            <a:solidFill>
              <a:srgbClr val="0070C0"/>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u="sng" dirty="0">
              <a:solidFill>
                <a:srgbClr val="FFFFFF"/>
              </a:solidFill>
            </a:endParaRPr>
          </a:p>
        </p:txBody>
      </p:sp>
      <p:sp>
        <p:nvSpPr>
          <p:cNvPr id="2" name="Title 1"/>
          <p:cNvSpPr>
            <a:spLocks noGrp="1"/>
          </p:cNvSpPr>
          <p:nvPr>
            <p:ph type="title"/>
          </p:nvPr>
        </p:nvSpPr>
        <p:spPr>
          <a:xfrm>
            <a:off x="290238" y="171447"/>
            <a:ext cx="8473821" cy="333375"/>
          </a:xfrm>
        </p:spPr>
        <p:txBody>
          <a:bodyPr/>
          <a:lstStyle/>
          <a:p>
            <a:r>
              <a:rPr lang="en-US" dirty="0" smtClean="0"/>
              <a:t>Why VMware vShield is a Security Enabler ?</a:t>
            </a:r>
            <a:endParaRPr lang="en-US" dirty="0"/>
          </a:p>
        </p:txBody>
      </p:sp>
      <p:sp>
        <p:nvSpPr>
          <p:cNvPr id="47" name="TextBox 46"/>
          <p:cNvSpPr txBox="1"/>
          <p:nvPr/>
        </p:nvSpPr>
        <p:spPr>
          <a:xfrm>
            <a:off x="263466" y="932382"/>
            <a:ext cx="8632884" cy="1405704"/>
          </a:xfrm>
          <a:prstGeom prst="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marL="342900" indent="-342900" algn="l">
              <a:lnSpc>
                <a:spcPct val="150000"/>
              </a:lnSpc>
              <a:spcAft>
                <a:spcPct val="0"/>
              </a:spcAft>
              <a:buClr>
                <a:schemeClr val="bg1"/>
              </a:buClr>
              <a:buFont typeface="+mj-lt"/>
              <a:buAutoNum type="arabicPeriod"/>
              <a:defRPr/>
            </a:pPr>
            <a:r>
              <a:rPr lang="en-US" sz="2000" b="1" dirty="0" smtClean="0">
                <a:solidFill>
                  <a:srgbClr val="FFFFFF"/>
                </a:solidFill>
              </a:rPr>
              <a:t>Unique introspection</a:t>
            </a:r>
          </a:p>
          <a:p>
            <a:pPr marL="342900" indent="-342900" algn="l">
              <a:lnSpc>
                <a:spcPct val="150000"/>
              </a:lnSpc>
              <a:spcAft>
                <a:spcPct val="0"/>
              </a:spcAft>
              <a:buClr>
                <a:schemeClr val="bg1"/>
              </a:buClr>
              <a:buFont typeface="+mj-lt"/>
              <a:buAutoNum type="arabicPeriod"/>
              <a:defRPr/>
            </a:pPr>
            <a:r>
              <a:rPr lang="en-US" sz="2000" b="1" dirty="0" smtClean="0">
                <a:solidFill>
                  <a:srgbClr val="FFFFFF"/>
                </a:solidFill>
              </a:rPr>
              <a:t>Policy abstraction</a:t>
            </a:r>
          </a:p>
        </p:txBody>
      </p:sp>
      <p:sp>
        <p:nvSpPr>
          <p:cNvPr id="10" name="Rounded Rectangle 9"/>
          <p:cNvSpPr/>
          <p:nvPr/>
        </p:nvSpPr>
        <p:spPr bwMode="auto">
          <a:xfrm>
            <a:off x="65989" y="4525997"/>
            <a:ext cx="2895600" cy="1399032"/>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Cost Effective</a:t>
            </a:r>
          </a:p>
          <a:p>
            <a:pPr marL="114300" indent="-114300" algn="l">
              <a:spcAft>
                <a:spcPts val="0"/>
              </a:spcAft>
              <a:buFont typeface="Arial" pitchFamily="34" charset="0"/>
              <a:buChar char="•"/>
              <a:defRPr/>
            </a:pPr>
            <a:r>
              <a:rPr lang="en-US" sz="1200" dirty="0" smtClean="0">
                <a:solidFill>
                  <a:srgbClr val="FFFFFF"/>
                </a:solidFill>
              </a:rPr>
              <a:t>Single virtual appliance with breadth of functionality</a:t>
            </a:r>
          </a:p>
          <a:p>
            <a:pPr marL="114300" indent="-114300" algn="l">
              <a:spcAft>
                <a:spcPts val="0"/>
              </a:spcAft>
              <a:buFont typeface="Arial" pitchFamily="34" charset="0"/>
              <a:buChar char="•"/>
              <a:defRPr/>
            </a:pPr>
            <a:r>
              <a:rPr lang="en-US" sz="1200" dirty="0" smtClean="0">
                <a:solidFill>
                  <a:srgbClr val="FFFFFF"/>
                </a:solidFill>
              </a:rPr>
              <a:t>Single framework for comprehensive protection</a:t>
            </a:r>
          </a:p>
          <a:p>
            <a:pPr>
              <a:defRPr/>
            </a:pPr>
            <a:endParaRPr lang="en-US" sz="1600" b="1" dirty="0">
              <a:solidFill>
                <a:srgbClr val="FFFFFF"/>
              </a:solidFill>
            </a:endParaRPr>
          </a:p>
        </p:txBody>
      </p:sp>
      <p:sp>
        <p:nvSpPr>
          <p:cNvPr id="11" name="Rounded Rectangle 10"/>
          <p:cNvSpPr/>
          <p:nvPr/>
        </p:nvSpPr>
        <p:spPr bwMode="auto">
          <a:xfrm>
            <a:off x="3104514" y="4525997"/>
            <a:ext cx="2895600" cy="1399032"/>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Simple</a:t>
            </a:r>
          </a:p>
          <a:p>
            <a:pPr marL="114300" indent="-114300" algn="l">
              <a:spcAft>
                <a:spcPts val="0"/>
              </a:spcAft>
              <a:buFont typeface="Arial" pitchFamily="34" charset="0"/>
              <a:buChar char="•"/>
              <a:defRPr/>
            </a:pPr>
            <a:r>
              <a:rPr lang="en-US" sz="1200" dirty="0" smtClean="0">
                <a:solidFill>
                  <a:srgbClr val="FFFFFF"/>
                </a:solidFill>
              </a:rPr>
              <a:t>No sprawl in rules, VLANs, agents</a:t>
            </a:r>
          </a:p>
          <a:p>
            <a:pPr marL="114300" indent="-114300" algn="l">
              <a:spcAft>
                <a:spcPts val="0"/>
              </a:spcAft>
              <a:buFont typeface="Arial" pitchFamily="34" charset="0"/>
              <a:buChar char="•"/>
              <a:defRPr/>
            </a:pPr>
            <a:r>
              <a:rPr lang="en-US" sz="1200" dirty="0" smtClean="0">
                <a:solidFill>
                  <a:srgbClr val="FFFFFF"/>
                </a:solidFill>
              </a:rPr>
              <a:t>Relevant visibility for VI Admins, network and security teams</a:t>
            </a:r>
          </a:p>
          <a:p>
            <a:pPr marL="114300" indent="-114300" algn="l">
              <a:spcAft>
                <a:spcPts val="0"/>
              </a:spcAft>
              <a:buFont typeface="Arial" pitchFamily="34" charset="0"/>
              <a:buChar char="•"/>
              <a:defRPr/>
            </a:pPr>
            <a:r>
              <a:rPr lang="en-US" sz="1200" dirty="0" smtClean="0">
                <a:solidFill>
                  <a:srgbClr val="FFFFFF"/>
                </a:solidFill>
              </a:rPr>
              <a:t>Simplified compliance</a:t>
            </a:r>
          </a:p>
          <a:p>
            <a:pPr marL="114300" indent="-114300" algn="l">
              <a:spcAft>
                <a:spcPts val="0"/>
              </a:spcAft>
              <a:defRPr/>
            </a:pPr>
            <a:endParaRPr lang="en-US" sz="1200" dirty="0" smtClean="0">
              <a:solidFill>
                <a:srgbClr val="FFFFFF"/>
              </a:solidFill>
            </a:endParaRPr>
          </a:p>
          <a:p>
            <a:pPr>
              <a:defRPr/>
            </a:pPr>
            <a:endParaRPr lang="en-US" sz="1600" b="1" dirty="0" smtClean="0">
              <a:solidFill>
                <a:srgbClr val="FFFFFF"/>
              </a:solidFill>
            </a:endParaRPr>
          </a:p>
          <a:p>
            <a:pPr>
              <a:defRPr/>
            </a:pPr>
            <a:endParaRPr lang="en-US" sz="1600" dirty="0">
              <a:solidFill>
                <a:srgbClr val="FFFFFF"/>
              </a:solidFill>
            </a:endParaRPr>
          </a:p>
        </p:txBody>
      </p:sp>
      <p:sp>
        <p:nvSpPr>
          <p:cNvPr id="12" name="Rounded Rectangle 11"/>
          <p:cNvSpPr/>
          <p:nvPr/>
        </p:nvSpPr>
        <p:spPr bwMode="auto">
          <a:xfrm>
            <a:off x="6143038" y="4525997"/>
            <a:ext cx="2895600" cy="1399032"/>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Adaptive</a:t>
            </a:r>
          </a:p>
          <a:p>
            <a:pPr marL="114300" indent="-114300" algn="l">
              <a:spcAft>
                <a:spcPts val="0"/>
              </a:spcAft>
              <a:buFont typeface="Arial" pitchFamily="34" charset="0"/>
              <a:buChar char="•"/>
              <a:defRPr/>
            </a:pPr>
            <a:r>
              <a:rPr lang="en-US" sz="1200" dirty="0" smtClean="0">
                <a:solidFill>
                  <a:srgbClr val="FFFFFF"/>
                </a:solidFill>
              </a:rPr>
              <a:t>Virtualization and change aware</a:t>
            </a:r>
          </a:p>
          <a:p>
            <a:pPr marL="114300" indent="-114300" algn="l">
              <a:spcAft>
                <a:spcPts val="0"/>
              </a:spcAft>
              <a:buFont typeface="Arial" pitchFamily="34" charset="0"/>
              <a:buChar char="•"/>
              <a:defRPr/>
            </a:pPr>
            <a:r>
              <a:rPr lang="en-US" sz="1200" dirty="0" smtClean="0">
                <a:solidFill>
                  <a:srgbClr val="FFFFFF"/>
                </a:solidFill>
              </a:rPr>
              <a:t>Program once, execute everywhere</a:t>
            </a:r>
          </a:p>
          <a:p>
            <a:pPr marL="114300" indent="-114300" algn="l">
              <a:spcAft>
                <a:spcPts val="0"/>
              </a:spcAft>
              <a:buFont typeface="Arial" pitchFamily="34" charset="0"/>
              <a:buChar char="•"/>
              <a:defRPr/>
            </a:pPr>
            <a:r>
              <a:rPr lang="en-US" sz="1200" dirty="0" smtClean="0">
                <a:solidFill>
                  <a:srgbClr val="FFFFFF"/>
                </a:solidFill>
              </a:rPr>
              <a:t>Rapid remediation</a:t>
            </a:r>
            <a:endParaRPr lang="en-US" sz="1200" dirty="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47"/>
                                        </p:tgtEl>
                                        <p:attrNameLst>
                                          <p:attrName>style.visibility</p:attrName>
                                        </p:attrNameLst>
                                      </p:cBhvr>
                                      <p:to>
                                        <p:strVal val="visible"/>
                                      </p:to>
                                    </p:set>
                                    <p:animEffect transition="in" filter="slide(fromBottom)">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accel="50000" decel="5000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7"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Enabler: Unique Introspection</a:t>
            </a:r>
            <a:endParaRPr lang="en-US" dirty="0"/>
          </a:p>
        </p:txBody>
      </p:sp>
      <p:sp>
        <p:nvSpPr>
          <p:cNvPr id="3" name="Rounded Rectangle 2"/>
          <p:cNvSpPr/>
          <p:nvPr/>
        </p:nvSpPr>
        <p:spPr bwMode="auto">
          <a:xfrm>
            <a:off x="558800" y="835190"/>
            <a:ext cx="7890680" cy="842782"/>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r>
              <a:rPr lang="en-US" dirty="0" smtClean="0"/>
              <a:t>Introspect detailed VM state and VM-to-VM communications</a:t>
            </a:r>
            <a:endParaRPr lang="en-US" b="1" dirty="0" smtClean="0">
              <a:solidFill>
                <a:srgbClr val="FFFFFF"/>
              </a:solidFill>
            </a:endParaRPr>
          </a:p>
        </p:txBody>
      </p:sp>
      <p:pic>
        <p:nvPicPr>
          <p:cNvPr id="13" name="Picture 4" descr="ICON_VirtTriangle_flat_Q408.png"/>
          <p:cNvPicPr>
            <a:picLocks noChangeAspect="1"/>
          </p:cNvPicPr>
          <p:nvPr/>
        </p:nvPicPr>
        <p:blipFill>
          <a:blip r:embed="rId4" cstate="email"/>
          <a:srcRect/>
          <a:stretch>
            <a:fillRect/>
          </a:stretch>
        </p:blipFill>
        <p:spPr bwMode="auto">
          <a:xfrm>
            <a:off x="899584" y="5095141"/>
            <a:ext cx="3359150" cy="472739"/>
          </a:xfrm>
          <a:prstGeom prst="rect">
            <a:avLst/>
          </a:prstGeom>
          <a:noFill/>
          <a:ln w="9525">
            <a:noFill/>
            <a:miter lim="800000"/>
            <a:headEnd/>
            <a:tailEnd/>
          </a:ln>
        </p:spPr>
      </p:pic>
      <p:pic>
        <p:nvPicPr>
          <p:cNvPr id="14" name="Picture 8" descr="ICON_Server_flat_Q408.png"/>
          <p:cNvPicPr>
            <a:picLocks noChangeAspect="1"/>
          </p:cNvPicPr>
          <p:nvPr/>
        </p:nvPicPr>
        <p:blipFill>
          <a:blip r:embed="rId5" cstate="email"/>
          <a:srcRect/>
          <a:stretch>
            <a:fillRect/>
          </a:stretch>
        </p:blipFill>
        <p:spPr bwMode="auto">
          <a:xfrm>
            <a:off x="1693334" y="5766318"/>
            <a:ext cx="1905000" cy="484187"/>
          </a:xfrm>
          <a:prstGeom prst="rect">
            <a:avLst/>
          </a:prstGeom>
          <a:noFill/>
          <a:ln w="9525">
            <a:noFill/>
            <a:miter lim="800000"/>
            <a:headEnd/>
            <a:tailEnd/>
          </a:ln>
        </p:spPr>
      </p:pic>
      <p:pic>
        <p:nvPicPr>
          <p:cNvPr id="15" name="Picture 9" descr="ICON_VM_detail_flat_R2_Q408.png"/>
          <p:cNvPicPr>
            <a:picLocks noChangeAspect="1"/>
          </p:cNvPicPr>
          <p:nvPr/>
        </p:nvPicPr>
        <p:blipFill>
          <a:blip r:embed="rId6" cstate="email"/>
          <a:srcRect/>
          <a:stretch>
            <a:fillRect/>
          </a:stretch>
        </p:blipFill>
        <p:spPr bwMode="auto">
          <a:xfrm>
            <a:off x="763190" y="3423522"/>
            <a:ext cx="762000" cy="762000"/>
          </a:xfrm>
          <a:prstGeom prst="rect">
            <a:avLst/>
          </a:prstGeom>
          <a:noFill/>
          <a:ln w="9525">
            <a:noFill/>
            <a:miter lim="800000"/>
            <a:headEnd/>
            <a:tailEnd/>
          </a:ln>
        </p:spPr>
      </p:pic>
      <p:sp>
        <p:nvSpPr>
          <p:cNvPr id="21" name="Rounded Rectangle 20"/>
          <p:cNvSpPr/>
          <p:nvPr/>
        </p:nvSpPr>
        <p:spPr bwMode="auto">
          <a:xfrm>
            <a:off x="524934" y="4416414"/>
            <a:ext cx="4191000" cy="65616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800" dirty="0" smtClean="0">
                <a:solidFill>
                  <a:schemeClr val="bg1"/>
                </a:solidFill>
              </a:rPr>
              <a:t>vSphere + vShield</a:t>
            </a:r>
          </a:p>
        </p:txBody>
      </p:sp>
      <p:pic>
        <p:nvPicPr>
          <p:cNvPr id="22" name="Picture 9" descr="ICON_VM_detail_flat_R2_Q408.png"/>
          <p:cNvPicPr>
            <a:picLocks noChangeAspect="1"/>
          </p:cNvPicPr>
          <p:nvPr/>
        </p:nvPicPr>
        <p:blipFill>
          <a:blip r:embed="rId6" cstate="email"/>
          <a:srcRect/>
          <a:stretch>
            <a:fillRect/>
          </a:stretch>
        </p:blipFill>
        <p:spPr bwMode="auto">
          <a:xfrm>
            <a:off x="1717500" y="3423522"/>
            <a:ext cx="762000" cy="762000"/>
          </a:xfrm>
          <a:prstGeom prst="rect">
            <a:avLst/>
          </a:prstGeom>
          <a:noFill/>
          <a:ln w="9525">
            <a:noFill/>
            <a:miter lim="800000"/>
            <a:headEnd/>
            <a:tailEnd/>
          </a:ln>
        </p:spPr>
      </p:pic>
      <p:pic>
        <p:nvPicPr>
          <p:cNvPr id="23" name="Picture 9" descr="ICON_VM_detail_flat_R2_Q408.png"/>
          <p:cNvPicPr>
            <a:picLocks noChangeAspect="1"/>
          </p:cNvPicPr>
          <p:nvPr/>
        </p:nvPicPr>
        <p:blipFill>
          <a:blip r:embed="rId6" cstate="email"/>
          <a:srcRect/>
          <a:stretch>
            <a:fillRect/>
          </a:stretch>
        </p:blipFill>
        <p:spPr bwMode="auto">
          <a:xfrm>
            <a:off x="2671810" y="3423522"/>
            <a:ext cx="762000" cy="762000"/>
          </a:xfrm>
          <a:prstGeom prst="rect">
            <a:avLst/>
          </a:prstGeom>
          <a:noFill/>
          <a:ln w="9525">
            <a:noFill/>
            <a:miter lim="800000"/>
            <a:headEnd/>
            <a:tailEnd/>
          </a:ln>
        </p:spPr>
      </p:pic>
      <p:pic>
        <p:nvPicPr>
          <p:cNvPr id="25" name="Picture 9" descr="ICON_VM_detail_flat_R2_Q408.png"/>
          <p:cNvPicPr>
            <a:picLocks noChangeAspect="1"/>
          </p:cNvPicPr>
          <p:nvPr/>
        </p:nvPicPr>
        <p:blipFill>
          <a:blip r:embed="rId6" cstate="email"/>
          <a:srcRect/>
          <a:stretch>
            <a:fillRect/>
          </a:stretch>
        </p:blipFill>
        <p:spPr bwMode="auto">
          <a:xfrm>
            <a:off x="3626119" y="3423522"/>
            <a:ext cx="762000" cy="762000"/>
          </a:xfrm>
          <a:prstGeom prst="rect">
            <a:avLst/>
          </a:prstGeom>
          <a:noFill/>
          <a:ln w="9525">
            <a:noFill/>
            <a:miter lim="800000"/>
            <a:headEnd/>
            <a:tailEnd/>
          </a:ln>
        </p:spPr>
      </p:pic>
      <p:sp>
        <p:nvSpPr>
          <p:cNvPr id="27" name="Rectangular Callout 26"/>
          <p:cNvSpPr/>
          <p:nvPr>
            <p:custDataLst>
              <p:tags r:id="rId1"/>
            </p:custDataLst>
          </p:nvPr>
        </p:nvSpPr>
        <p:spPr bwMode="auto">
          <a:xfrm>
            <a:off x="581809" y="1810602"/>
            <a:ext cx="3065033" cy="1089529"/>
          </a:xfrm>
          <a:prstGeom prst="wedgeRectCallout">
            <a:avLst>
              <a:gd name="adj1" fmla="val -16741"/>
              <a:gd name="adj2" fmla="val 105820"/>
            </a:avLst>
          </a:prstGeom>
          <a:ln>
            <a:headEnd/>
            <a:tailEnd/>
          </a:ln>
        </p:spPr>
        <p:style>
          <a:lnRef idx="2">
            <a:schemeClr val="accent5"/>
          </a:lnRef>
          <a:fillRef idx="1">
            <a:schemeClr val="lt1"/>
          </a:fillRef>
          <a:effectRef idx="0">
            <a:schemeClr val="accent5"/>
          </a:effectRef>
          <a:fontRef idx="minor">
            <a:schemeClr val="dk1"/>
          </a:fontRef>
        </p:style>
        <p:txBody>
          <a:bodyPr wrap="square" lIns="91440" tIns="91440" rIns="9144" bIns="91440" numCol="2" rtlCol="0" anchor="t">
            <a:spAutoFit/>
          </a:bodyPr>
          <a:lstStyle/>
          <a:p>
            <a:pPr marL="231775" indent="-231775" algn="l">
              <a:buClr>
                <a:schemeClr val="accent4">
                  <a:lumMod val="75000"/>
                </a:schemeClr>
              </a:buClr>
              <a:buSzPct val="150000"/>
              <a:buFont typeface="Wingdings" pitchFamily="2" charset="2"/>
              <a:buChar char="ü"/>
            </a:pPr>
            <a:r>
              <a:rPr lang="en-US" sz="1400" b="1" dirty="0" smtClean="0">
                <a:solidFill>
                  <a:schemeClr val="tx1"/>
                </a:solidFill>
              </a:rPr>
              <a:t>Processor</a:t>
            </a:r>
          </a:p>
          <a:p>
            <a:pPr marL="231775" indent="-231775" algn="l">
              <a:buClr>
                <a:schemeClr val="accent4">
                  <a:lumMod val="75000"/>
                </a:schemeClr>
              </a:buClr>
              <a:buSzPct val="150000"/>
              <a:buFont typeface="Wingdings" pitchFamily="2" charset="2"/>
              <a:buChar char="ü"/>
            </a:pPr>
            <a:r>
              <a:rPr lang="en-US" sz="1400" b="1" dirty="0" smtClean="0">
                <a:solidFill>
                  <a:schemeClr val="tx1"/>
                </a:solidFill>
              </a:rPr>
              <a:t>memory</a:t>
            </a:r>
          </a:p>
          <a:p>
            <a:pPr marL="231775" indent="-231775" algn="l">
              <a:buClr>
                <a:schemeClr val="accent4">
                  <a:lumMod val="75000"/>
                </a:schemeClr>
              </a:buClr>
              <a:buSzPct val="150000"/>
              <a:buFont typeface="Wingdings" pitchFamily="2" charset="2"/>
              <a:buChar char="ü"/>
            </a:pPr>
            <a:r>
              <a:rPr lang="en-US" sz="1400" b="1" dirty="0" smtClean="0">
                <a:solidFill>
                  <a:schemeClr val="tx1"/>
                </a:solidFill>
              </a:rPr>
              <a:t>Network</a:t>
            </a:r>
          </a:p>
        </p:txBody>
      </p:sp>
      <p:sp>
        <p:nvSpPr>
          <p:cNvPr id="29" name="Isosceles Triangle 28"/>
          <p:cNvSpPr/>
          <p:nvPr/>
        </p:nvSpPr>
        <p:spPr bwMode="auto">
          <a:xfrm rot="5400000">
            <a:off x="3496235" y="3840481"/>
            <a:ext cx="3248809" cy="355002"/>
          </a:xfrm>
          <a:prstGeom prs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endParaRPr>
          </a:p>
        </p:txBody>
      </p:sp>
      <p:sp>
        <p:nvSpPr>
          <p:cNvPr id="16" name="Rounded Rectangle 15"/>
          <p:cNvSpPr/>
          <p:nvPr/>
        </p:nvSpPr>
        <p:spPr bwMode="auto">
          <a:xfrm>
            <a:off x="5586905" y="2988512"/>
            <a:ext cx="3385639" cy="2452168"/>
          </a:xfrm>
          <a:prstGeom prst="roundRect">
            <a:avLst>
              <a:gd name="adj" fmla="val 9209"/>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Benefits</a:t>
            </a:r>
          </a:p>
          <a:p>
            <a:pPr marL="114300" indent="-114300" algn="l">
              <a:spcAft>
                <a:spcPts val="0"/>
              </a:spcAft>
              <a:buFont typeface="Arial" pitchFamily="34" charset="0"/>
              <a:buChar char="•"/>
              <a:defRPr/>
            </a:pPr>
            <a:r>
              <a:rPr lang="en-US" sz="1400" dirty="0" smtClean="0">
                <a:solidFill>
                  <a:srgbClr val="FFFFFF"/>
                </a:solidFill>
              </a:rPr>
              <a:t>Comprehensive host and VM protection</a:t>
            </a:r>
          </a:p>
          <a:p>
            <a:pPr marL="114300" indent="-114300" algn="l">
              <a:spcAft>
                <a:spcPts val="0"/>
              </a:spcAft>
              <a:buFont typeface="Arial" pitchFamily="34" charset="0"/>
              <a:buChar char="•"/>
              <a:defRPr/>
            </a:pPr>
            <a:r>
              <a:rPr lang="en-US" sz="1400" dirty="0" smtClean="0">
                <a:solidFill>
                  <a:srgbClr val="FFFFFF"/>
                </a:solidFill>
              </a:rPr>
              <a:t>Reduced configuration errors</a:t>
            </a:r>
          </a:p>
          <a:p>
            <a:pPr marL="114300" indent="-114300" algn="l">
              <a:spcAft>
                <a:spcPts val="0"/>
              </a:spcAft>
              <a:buFont typeface="Arial" pitchFamily="34" charset="0"/>
              <a:buChar char="•"/>
              <a:defRPr/>
            </a:pPr>
            <a:r>
              <a:rPr lang="en-US" sz="1400" dirty="0" smtClean="0">
                <a:solidFill>
                  <a:srgbClr val="FFFFFF"/>
                </a:solidFill>
              </a:rPr>
              <a:t>Quick problem identification</a:t>
            </a:r>
          </a:p>
          <a:p>
            <a:pPr marL="114300" indent="-114300" algn="l">
              <a:spcAft>
                <a:spcPts val="0"/>
              </a:spcAft>
              <a:buFont typeface="Arial" pitchFamily="34" charset="0"/>
              <a:buChar char="•"/>
              <a:defRPr/>
            </a:pPr>
            <a:r>
              <a:rPr lang="en-US" sz="1400" dirty="0" smtClean="0">
                <a:solidFill>
                  <a:srgbClr val="FFFFFF"/>
                </a:solidFill>
              </a:rPr>
              <a:t>Reduced complexity –  no security agents per VM required</a:t>
            </a:r>
          </a:p>
          <a:p>
            <a:pPr marL="114300" indent="-114300" algn="l">
              <a:spcAft>
                <a:spcPts val="0"/>
              </a:spcAft>
              <a:buFont typeface="Arial" pitchFamily="34" charset="0"/>
              <a:buChar char="•"/>
              <a:defRPr/>
            </a:pPr>
            <a:endParaRPr lang="en-US" sz="1200" dirty="0" smtClean="0">
              <a:solidFill>
                <a:srgbClr val="FFFFFF"/>
              </a:solidFill>
            </a:endParaRPr>
          </a:p>
          <a:p>
            <a:pPr marL="114300" indent="-114300" algn="l">
              <a:spcAft>
                <a:spcPts val="0"/>
              </a:spcAft>
              <a:buFont typeface="Arial" pitchFamily="34" charset="0"/>
              <a:buChar char="•"/>
              <a:defRPr/>
            </a:pPr>
            <a:endParaRPr lang="en-US" sz="1200" dirty="0">
              <a:solidFill>
                <a:srgbClr val="FFFFFF"/>
              </a:solidFill>
            </a:endParaRPr>
          </a:p>
        </p:txBody>
      </p:sp>
      <p:pic>
        <p:nvPicPr>
          <p:cNvPr id="17" name="Picture 23" descr="magnifying glass"/>
          <p:cNvPicPr>
            <a:picLocks noChangeAspect="1" noChangeArrowheads="1"/>
          </p:cNvPicPr>
          <p:nvPr/>
        </p:nvPicPr>
        <p:blipFill>
          <a:blip r:embed="rId7" cstate="print"/>
          <a:srcRect/>
          <a:stretch>
            <a:fillRect/>
          </a:stretch>
        </p:blipFill>
        <p:spPr bwMode="gray">
          <a:xfrm>
            <a:off x="1421629" y="3971499"/>
            <a:ext cx="609600" cy="453803"/>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accel="50000" decel="5000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Object 75" hidden="1"/>
          <p:cNvGraphicFramePr>
            <a:graphicFrameLocks/>
          </p:cNvGraphicFramePr>
          <p:nvPr/>
        </p:nvGraphicFramePr>
        <p:xfrm>
          <a:off x="0" y="0"/>
          <a:ext cx="158750" cy="158750"/>
        </p:xfrm>
        <a:graphic>
          <a:graphicData uri="http://schemas.openxmlformats.org/presentationml/2006/ole">
            <p:oleObj spid="_x0000_s315394" name="think-cell Slide" r:id="rId10" imgW="0" imgH="0" progId="">
              <p:embed/>
            </p:oleObj>
          </a:graphicData>
        </a:graphic>
      </p:graphicFrame>
      <p:sp>
        <p:nvSpPr>
          <p:cNvPr id="275636" name="Rectangle 180"/>
          <p:cNvSpPr>
            <a:spLocks noGrp="1" noChangeArrowheads="1"/>
          </p:cNvSpPr>
          <p:nvPr>
            <p:ph type="title"/>
            <p:custDataLst>
              <p:tags r:id="rId2"/>
            </p:custDataLst>
          </p:nvPr>
        </p:nvSpPr>
        <p:spPr/>
        <p:txBody>
          <a:bodyPr/>
          <a:lstStyle/>
          <a:p>
            <a:r>
              <a:rPr lang="en-US" dirty="0" smtClean="0"/>
              <a:t>Security Enabler: Policy Abstraction </a:t>
            </a:r>
            <a:endParaRPr lang="en-US" dirty="0"/>
          </a:p>
        </p:txBody>
      </p:sp>
      <p:sp>
        <p:nvSpPr>
          <p:cNvPr id="52" name="Text Placeholder 129"/>
          <p:cNvSpPr>
            <a:spLocks noGrp="1"/>
          </p:cNvSpPr>
          <p:nvPr>
            <p:ph type="body" sz="quarter" idx="13"/>
          </p:nvPr>
        </p:nvSpPr>
        <p:spPr>
          <a:xfrm>
            <a:off x="414787" y="1982286"/>
            <a:ext cx="1627465" cy="664307"/>
          </a:xfrm>
        </p:spPr>
        <p:txBody>
          <a:bodyPr/>
          <a:lstStyle/>
          <a:p>
            <a:pPr algn="ctr">
              <a:spcBef>
                <a:spcPts val="0"/>
              </a:spcBef>
              <a:buNone/>
            </a:pPr>
            <a:r>
              <a:rPr lang="en-US" dirty="0" smtClean="0"/>
              <a:t>Before</a:t>
            </a:r>
          </a:p>
          <a:p>
            <a:pPr algn="ctr">
              <a:spcBef>
                <a:spcPts val="0"/>
              </a:spcBef>
              <a:buNone/>
            </a:pPr>
            <a:r>
              <a:rPr lang="en-US" dirty="0" smtClean="0"/>
              <a:t> vShield</a:t>
            </a:r>
          </a:p>
        </p:txBody>
      </p:sp>
      <p:sp>
        <p:nvSpPr>
          <p:cNvPr id="65" name="Rounded Rectangle 64"/>
          <p:cNvSpPr/>
          <p:nvPr>
            <p:custDataLst>
              <p:tags r:id="rId3"/>
            </p:custDataLst>
          </p:nvPr>
        </p:nvSpPr>
        <p:spPr bwMode="auto">
          <a:xfrm>
            <a:off x="782094" y="4672382"/>
            <a:ext cx="3149617" cy="607484"/>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b="1" dirty="0" smtClean="0">
                <a:gradFill>
                  <a:gsLst>
                    <a:gs pos="0">
                      <a:srgbClr val="FFFFFF"/>
                    </a:gs>
                    <a:gs pos="83000">
                      <a:srgbClr val="FFFFFF"/>
                    </a:gs>
                  </a:gsLst>
                  <a:lin ang="16200000" scaled="0"/>
                </a:gradFill>
              </a:rPr>
              <a:t>VMware vSphere </a:t>
            </a:r>
            <a:endParaRPr lang="en-US" sz="1400" b="1" dirty="0">
              <a:gradFill>
                <a:gsLst>
                  <a:gs pos="0">
                    <a:srgbClr val="FFFFFF"/>
                  </a:gs>
                  <a:gs pos="83000">
                    <a:srgbClr val="FFFFFF"/>
                  </a:gs>
                </a:gsLst>
                <a:lin ang="16200000" scaled="0"/>
              </a:gradFill>
            </a:endParaRPr>
          </a:p>
        </p:txBody>
      </p:sp>
      <p:pic>
        <p:nvPicPr>
          <p:cNvPr id="66" name="Picture 8" descr="ICON_Server_flat_Q408.png"/>
          <p:cNvPicPr>
            <a:picLocks noChangeAspect="1"/>
          </p:cNvPicPr>
          <p:nvPr>
            <p:custDataLst>
              <p:tags r:id="rId4"/>
            </p:custDataLst>
          </p:nvPr>
        </p:nvPicPr>
        <p:blipFill>
          <a:blip r:embed="rId11" cstate="email"/>
          <a:srcRect/>
          <a:stretch>
            <a:fillRect/>
          </a:stretch>
        </p:blipFill>
        <p:spPr bwMode="auto">
          <a:xfrm>
            <a:off x="721713" y="5539662"/>
            <a:ext cx="1498764" cy="485292"/>
          </a:xfrm>
          <a:prstGeom prst="rect">
            <a:avLst/>
          </a:prstGeom>
          <a:noFill/>
          <a:ln w="9525">
            <a:noFill/>
            <a:miter lim="800000"/>
            <a:headEnd/>
            <a:tailEnd/>
          </a:ln>
        </p:spPr>
      </p:pic>
      <p:pic>
        <p:nvPicPr>
          <p:cNvPr id="67" name="Picture 8" descr="ICON_Server_flat_Q408.png"/>
          <p:cNvPicPr>
            <a:picLocks noChangeAspect="1"/>
          </p:cNvPicPr>
          <p:nvPr>
            <p:custDataLst>
              <p:tags r:id="rId5"/>
            </p:custDataLst>
          </p:nvPr>
        </p:nvPicPr>
        <p:blipFill>
          <a:blip r:embed="rId11" cstate="email"/>
          <a:srcRect/>
          <a:stretch>
            <a:fillRect/>
          </a:stretch>
        </p:blipFill>
        <p:spPr bwMode="auto">
          <a:xfrm>
            <a:off x="2474313" y="5554902"/>
            <a:ext cx="1498764" cy="485292"/>
          </a:xfrm>
          <a:prstGeom prst="rect">
            <a:avLst/>
          </a:prstGeom>
          <a:noFill/>
          <a:ln w="9525">
            <a:noFill/>
            <a:miter lim="800000"/>
            <a:headEnd/>
            <a:tailEnd/>
          </a:ln>
        </p:spPr>
      </p:pic>
      <p:pic>
        <p:nvPicPr>
          <p:cNvPr id="69" name="Picture 9" descr="ICON_VM_detail_flat_R2_Q408.png"/>
          <p:cNvPicPr>
            <a:picLocks noChangeAspect="1"/>
          </p:cNvPicPr>
          <p:nvPr>
            <p:custDataLst>
              <p:tags r:id="rId6"/>
            </p:custDataLst>
          </p:nvPr>
        </p:nvPicPr>
        <p:blipFill>
          <a:blip r:embed="rId12" cstate="email"/>
          <a:srcRect/>
          <a:stretch>
            <a:fillRect/>
          </a:stretch>
        </p:blipFill>
        <p:spPr bwMode="auto">
          <a:xfrm>
            <a:off x="1085741" y="3618859"/>
            <a:ext cx="762000" cy="762000"/>
          </a:xfrm>
          <a:prstGeom prst="rect">
            <a:avLst/>
          </a:prstGeom>
          <a:noFill/>
          <a:ln w="9525">
            <a:noFill/>
            <a:miter lim="800000"/>
            <a:headEnd/>
            <a:tailEnd/>
          </a:ln>
        </p:spPr>
      </p:pic>
      <p:pic>
        <p:nvPicPr>
          <p:cNvPr id="74" name="Picture 25" descr="ICON_Script_Q308"/>
          <p:cNvPicPr>
            <a:picLocks noChangeAspect="1" noChangeArrowheads="1"/>
          </p:cNvPicPr>
          <p:nvPr/>
        </p:nvPicPr>
        <p:blipFill>
          <a:blip r:embed="rId13" cstate="print"/>
          <a:srcRect/>
          <a:stretch>
            <a:fillRect/>
          </a:stretch>
        </p:blipFill>
        <p:spPr bwMode="auto">
          <a:xfrm>
            <a:off x="1201172" y="3957408"/>
            <a:ext cx="531139" cy="597017"/>
          </a:xfrm>
          <a:prstGeom prst="rect">
            <a:avLst/>
          </a:prstGeom>
          <a:noFill/>
          <a:ln w="9525">
            <a:noFill/>
            <a:miter lim="800000"/>
            <a:headEnd/>
            <a:tailEnd/>
          </a:ln>
        </p:spPr>
      </p:pic>
      <p:sp>
        <p:nvSpPr>
          <p:cNvPr id="77" name="Rectangular Callout 76"/>
          <p:cNvSpPr/>
          <p:nvPr/>
        </p:nvSpPr>
        <p:spPr bwMode="auto">
          <a:xfrm>
            <a:off x="551082" y="2690204"/>
            <a:ext cx="1354875" cy="792716"/>
          </a:xfrm>
          <a:prstGeom prst="wedgeRectCallout">
            <a:avLst>
              <a:gd name="adj1" fmla="val 10079"/>
              <a:gd name="adj2" fmla="val 73977"/>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ctr"/>
          <a:lstStyle/>
          <a:p>
            <a:pPr marL="0" marR="0" indent="0" algn="l" defTabSz="914400" eaLnBrk="1" latinLnBrk="0" hangingPunct="1">
              <a:lnSpc>
                <a:spcPct val="100000"/>
              </a:lnSpc>
              <a:buClrTx/>
              <a:buSzTx/>
              <a:buFontTx/>
              <a:buNone/>
              <a:tabLst/>
            </a:pPr>
            <a:r>
              <a:rPr lang="en-US" sz="1200" b="1" dirty="0" smtClean="0">
                <a:solidFill>
                  <a:srgbClr val="333333"/>
                </a:solidFill>
                <a:latin typeface="+mn-lt"/>
                <a:ea typeface="+mn-ea"/>
              </a:rPr>
              <a:t>Policy tied to the physical host; lost during vMotion</a:t>
            </a:r>
          </a:p>
        </p:txBody>
      </p:sp>
      <p:sp>
        <p:nvSpPr>
          <p:cNvPr id="20" name="Freeform 21"/>
          <p:cNvSpPr>
            <a:spLocks/>
          </p:cNvSpPr>
          <p:nvPr/>
        </p:nvSpPr>
        <p:spPr bwMode="auto">
          <a:xfrm>
            <a:off x="1337360" y="4104655"/>
            <a:ext cx="258762" cy="327818"/>
          </a:xfrm>
          <a:custGeom>
            <a:avLst/>
            <a:gdLst/>
            <a:ahLst/>
            <a:cxnLst>
              <a:cxn ang="0">
                <a:pos x="229" y="210"/>
              </a:cxn>
              <a:cxn ang="0">
                <a:pos x="388" y="0"/>
              </a:cxn>
              <a:cxn ang="0">
                <a:pos x="331" y="0"/>
              </a:cxn>
              <a:cxn ang="0">
                <a:pos x="328" y="4"/>
              </a:cxn>
              <a:cxn ang="0">
                <a:pos x="323" y="11"/>
              </a:cxn>
              <a:cxn ang="0">
                <a:pos x="315" y="20"/>
              </a:cxn>
              <a:cxn ang="0">
                <a:pos x="306" y="32"/>
              </a:cxn>
              <a:cxn ang="0">
                <a:pos x="297" y="45"/>
              </a:cxn>
              <a:cxn ang="0">
                <a:pos x="286" y="60"/>
              </a:cxn>
              <a:cxn ang="0">
                <a:pos x="274" y="75"/>
              </a:cxn>
              <a:cxn ang="0">
                <a:pos x="263" y="90"/>
              </a:cxn>
              <a:cxn ang="0">
                <a:pos x="250" y="106"/>
              </a:cxn>
              <a:cxn ang="0">
                <a:pos x="240" y="121"/>
              </a:cxn>
              <a:cxn ang="0">
                <a:pos x="229" y="135"/>
              </a:cxn>
              <a:cxn ang="0">
                <a:pos x="220" y="147"/>
              </a:cxn>
              <a:cxn ang="0">
                <a:pos x="212" y="158"/>
              </a:cxn>
              <a:cxn ang="0">
                <a:pos x="206" y="166"/>
              </a:cxn>
              <a:cxn ang="0">
                <a:pos x="202" y="171"/>
              </a:cxn>
              <a:cxn ang="0">
                <a:pos x="201" y="173"/>
              </a:cxn>
              <a:cxn ang="0">
                <a:pos x="70" y="0"/>
              </a:cxn>
              <a:cxn ang="0">
                <a:pos x="9" y="0"/>
              </a:cxn>
              <a:cxn ang="0">
                <a:pos x="15" y="6"/>
              </a:cxn>
              <a:cxn ang="0">
                <a:pos x="22" y="16"/>
              </a:cxn>
              <a:cxn ang="0">
                <a:pos x="31" y="29"/>
              </a:cxn>
              <a:cxn ang="0">
                <a:pos x="42" y="43"/>
              </a:cxn>
              <a:cxn ang="0">
                <a:pos x="55" y="60"/>
              </a:cxn>
              <a:cxn ang="0">
                <a:pos x="68" y="78"/>
              </a:cxn>
              <a:cxn ang="0">
                <a:pos x="82" y="95"/>
              </a:cxn>
              <a:cxn ang="0">
                <a:pos x="96" y="114"/>
              </a:cxn>
              <a:cxn ang="0">
                <a:pos x="110" y="132"/>
              </a:cxn>
              <a:cxn ang="0">
                <a:pos x="124" y="150"/>
              </a:cxn>
              <a:cxn ang="0">
                <a:pos x="136" y="166"/>
              </a:cxn>
              <a:cxn ang="0">
                <a:pos x="147" y="180"/>
              </a:cxn>
              <a:cxn ang="0">
                <a:pos x="155" y="192"/>
              </a:cxn>
              <a:cxn ang="0">
                <a:pos x="163" y="202"/>
              </a:cxn>
              <a:cxn ang="0">
                <a:pos x="167" y="207"/>
              </a:cxn>
              <a:cxn ang="0">
                <a:pos x="169" y="210"/>
              </a:cxn>
              <a:cxn ang="0">
                <a:pos x="0" y="430"/>
              </a:cxn>
              <a:cxn ang="0">
                <a:pos x="58" y="430"/>
              </a:cxn>
              <a:cxn ang="0">
                <a:pos x="197" y="245"/>
              </a:cxn>
              <a:cxn ang="0">
                <a:pos x="335" y="430"/>
              </a:cxn>
              <a:cxn ang="0">
                <a:pos x="395" y="430"/>
              </a:cxn>
              <a:cxn ang="0">
                <a:pos x="390" y="423"/>
              </a:cxn>
              <a:cxn ang="0">
                <a:pos x="383" y="413"/>
              </a:cxn>
              <a:cxn ang="0">
                <a:pos x="372" y="400"/>
              </a:cxn>
              <a:cxn ang="0">
                <a:pos x="361" y="385"/>
              </a:cxn>
              <a:cxn ang="0">
                <a:pos x="347" y="367"/>
              </a:cxn>
              <a:cxn ang="0">
                <a:pos x="334" y="349"/>
              </a:cxn>
              <a:cxn ang="0">
                <a:pos x="319" y="329"/>
              </a:cxn>
              <a:cxn ang="0">
                <a:pos x="304" y="310"/>
              </a:cxn>
              <a:cxn ang="0">
                <a:pos x="290" y="291"/>
              </a:cxn>
              <a:cxn ang="0">
                <a:pos x="276" y="272"/>
              </a:cxn>
              <a:cxn ang="0">
                <a:pos x="263" y="256"/>
              </a:cxn>
              <a:cxn ang="0">
                <a:pos x="252" y="240"/>
              </a:cxn>
              <a:cxn ang="0">
                <a:pos x="242" y="227"/>
              </a:cxn>
              <a:cxn ang="0">
                <a:pos x="235" y="218"/>
              </a:cxn>
              <a:cxn ang="0">
                <a:pos x="230" y="212"/>
              </a:cxn>
              <a:cxn ang="0">
                <a:pos x="229" y="210"/>
              </a:cxn>
            </a:cxnLst>
            <a:rect l="0" t="0" r="r" b="b"/>
            <a:pathLst>
              <a:path w="395" h="430">
                <a:moveTo>
                  <a:pt x="229" y="210"/>
                </a:moveTo>
                <a:lnTo>
                  <a:pt x="388" y="0"/>
                </a:lnTo>
                <a:lnTo>
                  <a:pt x="331" y="0"/>
                </a:lnTo>
                <a:lnTo>
                  <a:pt x="328" y="4"/>
                </a:lnTo>
                <a:lnTo>
                  <a:pt x="323" y="11"/>
                </a:lnTo>
                <a:lnTo>
                  <a:pt x="315" y="20"/>
                </a:lnTo>
                <a:lnTo>
                  <a:pt x="306" y="32"/>
                </a:lnTo>
                <a:lnTo>
                  <a:pt x="297" y="45"/>
                </a:lnTo>
                <a:lnTo>
                  <a:pt x="286" y="60"/>
                </a:lnTo>
                <a:lnTo>
                  <a:pt x="274" y="75"/>
                </a:lnTo>
                <a:lnTo>
                  <a:pt x="263" y="90"/>
                </a:lnTo>
                <a:lnTo>
                  <a:pt x="250" y="106"/>
                </a:lnTo>
                <a:lnTo>
                  <a:pt x="240" y="121"/>
                </a:lnTo>
                <a:lnTo>
                  <a:pt x="229" y="135"/>
                </a:lnTo>
                <a:lnTo>
                  <a:pt x="220" y="147"/>
                </a:lnTo>
                <a:lnTo>
                  <a:pt x="212" y="158"/>
                </a:lnTo>
                <a:lnTo>
                  <a:pt x="206" y="166"/>
                </a:lnTo>
                <a:lnTo>
                  <a:pt x="202" y="171"/>
                </a:lnTo>
                <a:lnTo>
                  <a:pt x="201" y="173"/>
                </a:lnTo>
                <a:lnTo>
                  <a:pt x="70" y="0"/>
                </a:lnTo>
                <a:lnTo>
                  <a:pt x="9" y="0"/>
                </a:lnTo>
                <a:lnTo>
                  <a:pt x="15" y="6"/>
                </a:lnTo>
                <a:lnTo>
                  <a:pt x="22" y="16"/>
                </a:lnTo>
                <a:lnTo>
                  <a:pt x="31" y="29"/>
                </a:lnTo>
                <a:lnTo>
                  <a:pt x="42" y="43"/>
                </a:lnTo>
                <a:lnTo>
                  <a:pt x="55" y="60"/>
                </a:lnTo>
                <a:lnTo>
                  <a:pt x="68" y="78"/>
                </a:lnTo>
                <a:lnTo>
                  <a:pt x="82" y="95"/>
                </a:lnTo>
                <a:lnTo>
                  <a:pt x="96" y="114"/>
                </a:lnTo>
                <a:lnTo>
                  <a:pt x="110" y="132"/>
                </a:lnTo>
                <a:lnTo>
                  <a:pt x="124" y="150"/>
                </a:lnTo>
                <a:lnTo>
                  <a:pt x="136" y="166"/>
                </a:lnTo>
                <a:lnTo>
                  <a:pt x="147" y="180"/>
                </a:lnTo>
                <a:lnTo>
                  <a:pt x="155" y="192"/>
                </a:lnTo>
                <a:lnTo>
                  <a:pt x="163" y="202"/>
                </a:lnTo>
                <a:lnTo>
                  <a:pt x="167" y="207"/>
                </a:lnTo>
                <a:lnTo>
                  <a:pt x="169" y="210"/>
                </a:lnTo>
                <a:lnTo>
                  <a:pt x="0" y="430"/>
                </a:lnTo>
                <a:lnTo>
                  <a:pt x="58" y="430"/>
                </a:lnTo>
                <a:lnTo>
                  <a:pt x="197" y="245"/>
                </a:lnTo>
                <a:lnTo>
                  <a:pt x="335" y="430"/>
                </a:lnTo>
                <a:lnTo>
                  <a:pt x="395" y="430"/>
                </a:lnTo>
                <a:lnTo>
                  <a:pt x="390" y="423"/>
                </a:lnTo>
                <a:lnTo>
                  <a:pt x="383" y="413"/>
                </a:lnTo>
                <a:lnTo>
                  <a:pt x="372" y="400"/>
                </a:lnTo>
                <a:lnTo>
                  <a:pt x="361" y="385"/>
                </a:lnTo>
                <a:lnTo>
                  <a:pt x="347" y="367"/>
                </a:lnTo>
                <a:lnTo>
                  <a:pt x="334" y="349"/>
                </a:lnTo>
                <a:lnTo>
                  <a:pt x="319" y="329"/>
                </a:lnTo>
                <a:lnTo>
                  <a:pt x="304" y="310"/>
                </a:lnTo>
                <a:lnTo>
                  <a:pt x="290" y="291"/>
                </a:lnTo>
                <a:lnTo>
                  <a:pt x="276" y="272"/>
                </a:lnTo>
                <a:lnTo>
                  <a:pt x="263" y="256"/>
                </a:lnTo>
                <a:lnTo>
                  <a:pt x="252" y="240"/>
                </a:lnTo>
                <a:lnTo>
                  <a:pt x="242" y="227"/>
                </a:lnTo>
                <a:lnTo>
                  <a:pt x="235" y="218"/>
                </a:lnTo>
                <a:lnTo>
                  <a:pt x="230" y="212"/>
                </a:lnTo>
                <a:lnTo>
                  <a:pt x="229" y="210"/>
                </a:lnTo>
                <a:close/>
              </a:path>
            </a:pathLst>
          </a:custGeom>
          <a:solidFill>
            <a:srgbClr val="FF0000"/>
          </a:solidFill>
          <a:ln w="9525" cmpd="sng">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Isosceles Triangle 26"/>
          <p:cNvSpPr/>
          <p:nvPr/>
        </p:nvSpPr>
        <p:spPr bwMode="auto">
          <a:xfrm rot="5400000">
            <a:off x="2792436" y="4002258"/>
            <a:ext cx="3248809" cy="355002"/>
          </a:xfrm>
          <a:prstGeom prst="triangl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endParaRPr>
          </a:p>
        </p:txBody>
      </p:sp>
      <p:grpSp>
        <p:nvGrpSpPr>
          <p:cNvPr id="2" name="Group 33"/>
          <p:cNvGrpSpPr/>
          <p:nvPr/>
        </p:nvGrpSpPr>
        <p:grpSpPr>
          <a:xfrm>
            <a:off x="1187722" y="4555219"/>
            <a:ext cx="558039" cy="1316694"/>
            <a:chOff x="772934" y="3374569"/>
            <a:chExt cx="558039" cy="1316694"/>
          </a:xfrm>
        </p:grpSpPr>
        <p:pic>
          <p:nvPicPr>
            <p:cNvPr id="410626" name="Picture 2"/>
            <p:cNvPicPr>
              <a:picLocks noChangeAspect="1" noChangeArrowheads="1"/>
            </p:cNvPicPr>
            <p:nvPr/>
          </p:nvPicPr>
          <p:blipFill>
            <a:blip r:embed="rId14" cstate="print"/>
            <a:srcRect/>
            <a:stretch>
              <a:fillRect/>
            </a:stretch>
          </p:blipFill>
          <p:spPr bwMode="auto">
            <a:xfrm>
              <a:off x="772934" y="4133224"/>
              <a:ext cx="558039" cy="558039"/>
            </a:xfrm>
            <a:prstGeom prst="rect">
              <a:avLst/>
            </a:prstGeom>
            <a:noFill/>
            <a:ln w="9525">
              <a:noFill/>
              <a:miter lim="800000"/>
              <a:headEnd/>
              <a:tailEnd/>
            </a:ln>
          </p:spPr>
        </p:pic>
        <p:cxnSp>
          <p:nvCxnSpPr>
            <p:cNvPr id="38" name="Elbow Connector 37"/>
            <p:cNvCxnSpPr/>
            <p:nvPr/>
          </p:nvCxnSpPr>
          <p:spPr bwMode="auto">
            <a:xfrm rot="5400000" flipH="1" flipV="1">
              <a:off x="672229" y="3753500"/>
              <a:ext cx="759449" cy="1588"/>
            </a:xfrm>
            <a:prstGeom prst="bentConnector3">
              <a:avLst>
                <a:gd name="adj1"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3" name="Group 28"/>
          <p:cNvGrpSpPr/>
          <p:nvPr/>
        </p:nvGrpSpPr>
        <p:grpSpPr>
          <a:xfrm>
            <a:off x="1085156" y="3620622"/>
            <a:ext cx="762000" cy="898422"/>
            <a:chOff x="5753162" y="2431583"/>
            <a:chExt cx="762000" cy="898422"/>
          </a:xfrm>
        </p:grpSpPr>
        <p:pic>
          <p:nvPicPr>
            <p:cNvPr id="45" name="Picture 9" descr="ICON_VM_detail_flat_R2_Q408.png"/>
            <p:cNvPicPr>
              <a:picLocks noChangeAspect="1"/>
            </p:cNvPicPr>
            <p:nvPr>
              <p:custDataLst>
                <p:tags r:id="rId7"/>
              </p:custDataLst>
            </p:nvPr>
          </p:nvPicPr>
          <p:blipFill>
            <a:blip r:embed="rId12" cstate="email"/>
            <a:srcRect/>
            <a:stretch>
              <a:fillRect/>
            </a:stretch>
          </p:blipFill>
          <p:spPr bwMode="auto">
            <a:xfrm>
              <a:off x="5753162" y="2431583"/>
              <a:ext cx="762000" cy="762000"/>
            </a:xfrm>
            <a:prstGeom prst="rect">
              <a:avLst/>
            </a:prstGeom>
            <a:noFill/>
            <a:ln w="9525">
              <a:noFill/>
              <a:miter lim="800000"/>
              <a:headEnd/>
              <a:tailEnd/>
            </a:ln>
          </p:spPr>
        </p:pic>
        <p:pic>
          <p:nvPicPr>
            <p:cNvPr id="46" name="Picture 25" descr="ICON_Script_Q308"/>
            <p:cNvPicPr>
              <a:picLocks noChangeAspect="1" noChangeArrowheads="1"/>
            </p:cNvPicPr>
            <p:nvPr/>
          </p:nvPicPr>
          <p:blipFill>
            <a:blip r:embed="rId13" cstate="print"/>
            <a:srcRect/>
            <a:stretch>
              <a:fillRect/>
            </a:stretch>
          </p:blipFill>
          <p:spPr bwMode="auto">
            <a:xfrm>
              <a:off x="5898963" y="2878764"/>
              <a:ext cx="401449" cy="451241"/>
            </a:xfrm>
            <a:prstGeom prst="rect">
              <a:avLst/>
            </a:prstGeom>
            <a:noFill/>
            <a:ln w="9525">
              <a:noFill/>
              <a:miter lim="800000"/>
              <a:headEnd/>
              <a:tailEnd/>
            </a:ln>
          </p:spPr>
        </p:pic>
      </p:grpSp>
      <p:sp>
        <p:nvSpPr>
          <p:cNvPr id="47" name="Rectangular Callout 46"/>
          <p:cNvSpPr/>
          <p:nvPr/>
        </p:nvSpPr>
        <p:spPr bwMode="auto">
          <a:xfrm>
            <a:off x="2462068" y="2711770"/>
            <a:ext cx="1125202" cy="743680"/>
          </a:xfrm>
          <a:prstGeom prst="wedgeRectCallout">
            <a:avLst>
              <a:gd name="adj1" fmla="val -104567"/>
              <a:gd name="adj2" fmla="val 73321"/>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ctr"/>
          <a:lstStyle/>
          <a:p>
            <a:pPr algn="l"/>
            <a:r>
              <a:rPr lang="en-US" sz="1200" b="1" dirty="0" smtClean="0">
                <a:solidFill>
                  <a:srgbClr val="333333"/>
                </a:solidFill>
              </a:rPr>
              <a:t>Policy tied to logical attributes</a:t>
            </a:r>
            <a:endParaRPr lang="en-US" sz="1200" b="1" dirty="0" smtClean="0">
              <a:solidFill>
                <a:srgbClr val="333333"/>
              </a:solidFill>
              <a:latin typeface="+mn-lt"/>
              <a:ea typeface="+mn-ea"/>
            </a:endParaRPr>
          </a:p>
        </p:txBody>
      </p:sp>
      <p:sp>
        <p:nvSpPr>
          <p:cNvPr id="54" name="Text Placeholder 129"/>
          <p:cNvSpPr txBox="1">
            <a:spLocks/>
          </p:cNvSpPr>
          <p:nvPr/>
        </p:nvSpPr>
        <p:spPr bwMode="auto">
          <a:xfrm>
            <a:off x="2370270" y="1992438"/>
            <a:ext cx="1300261" cy="5807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3363" marR="0" lvl="0" indent="-233363" algn="ctr" defTabSz="914400" rtl="0" eaLnBrk="1" fontAlgn="base" latinLnBrk="0" hangingPunct="1">
              <a:lnSpc>
                <a:spcPts val="2400"/>
              </a:lnSpc>
              <a:spcBef>
                <a:spcPts val="0"/>
              </a:spcBef>
              <a:spcAft>
                <a:spcPct val="0"/>
              </a:spcAft>
              <a:buClr>
                <a:schemeClr val="accent1">
                  <a:lumMod val="75000"/>
                </a:schemeClr>
              </a:buClr>
              <a:buSzPct val="115000"/>
              <a:buFont typeface="Wingdings" pitchFamily="2" charset="2"/>
              <a:buNone/>
              <a:tabLst/>
              <a:defRPr/>
            </a:pPr>
            <a:r>
              <a:rPr lang="en-US" sz="2000" b="1" kern="0" dirty="0" smtClean="0">
                <a:solidFill>
                  <a:srgbClr val="333333"/>
                </a:solidFill>
                <a:latin typeface="+mn-lt"/>
                <a:ea typeface="+mn-ea"/>
              </a:rPr>
              <a:t>After </a:t>
            </a:r>
          </a:p>
          <a:p>
            <a:pPr marL="233363" marR="0" lvl="0" indent="-233363" algn="ctr" defTabSz="914400" rtl="0" eaLnBrk="1" fontAlgn="base" latinLnBrk="0" hangingPunct="1">
              <a:lnSpc>
                <a:spcPts val="2400"/>
              </a:lnSpc>
              <a:spcBef>
                <a:spcPts val="0"/>
              </a:spcBef>
              <a:spcAft>
                <a:spcPct val="0"/>
              </a:spcAft>
              <a:buClr>
                <a:schemeClr val="accent1">
                  <a:lumMod val="75000"/>
                </a:schemeClr>
              </a:buClr>
              <a:buSzPct val="115000"/>
              <a:buFont typeface="Wingdings" pitchFamily="2" charset="2"/>
              <a:buNone/>
              <a:tabLst/>
              <a:defRPr/>
            </a:pPr>
            <a:r>
              <a:rPr kumimoji="0" lang="en-US" sz="2000" b="1" i="0" u="none" strike="noStrike" kern="0" cap="none" spc="0" normalizeH="0" baseline="0" noProof="0" dirty="0" smtClean="0">
                <a:ln>
                  <a:noFill/>
                </a:ln>
                <a:solidFill>
                  <a:srgbClr val="333333"/>
                </a:solidFill>
                <a:effectLst/>
                <a:uLnTx/>
                <a:uFillTx/>
                <a:latin typeface="+mn-lt"/>
                <a:ea typeface="+mn-ea"/>
                <a:cs typeface="+mn-cs"/>
              </a:rPr>
              <a:t>vShield</a:t>
            </a:r>
          </a:p>
        </p:txBody>
      </p:sp>
      <p:sp>
        <p:nvSpPr>
          <p:cNvPr id="32" name="TextBox 31"/>
          <p:cNvSpPr txBox="1"/>
          <p:nvPr/>
        </p:nvSpPr>
        <p:spPr>
          <a:xfrm>
            <a:off x="2983850" y="4822236"/>
            <a:ext cx="974947" cy="307777"/>
          </a:xfrm>
          <a:prstGeom prst="rect">
            <a:avLst/>
          </a:prstGeom>
          <a:noFill/>
        </p:spPr>
        <p:txBody>
          <a:bodyPr wrap="none" rtlCol="0">
            <a:spAutoFit/>
          </a:bodyPr>
          <a:lstStyle/>
          <a:p>
            <a:pPr>
              <a:spcAft>
                <a:spcPct val="0"/>
              </a:spcAft>
              <a:defRPr/>
            </a:pPr>
            <a:r>
              <a:rPr lang="en-US" sz="1400" b="1" dirty="0" smtClean="0">
                <a:gradFill>
                  <a:gsLst>
                    <a:gs pos="0">
                      <a:srgbClr val="FFFFFF"/>
                    </a:gs>
                    <a:gs pos="83000">
                      <a:srgbClr val="FFFFFF"/>
                    </a:gs>
                  </a:gsLst>
                  <a:lin ang="16200000" scaled="0"/>
                </a:gradFill>
                <a:latin typeface="+mn-lt"/>
                <a:ea typeface="+mn-ea"/>
              </a:rPr>
              <a:t>+ </a:t>
            </a:r>
            <a:r>
              <a:rPr lang="en-US" sz="1400" b="1" dirty="0" err="1" smtClean="0">
                <a:gradFill>
                  <a:gsLst>
                    <a:gs pos="0">
                      <a:srgbClr val="FFFFFF"/>
                    </a:gs>
                    <a:gs pos="83000">
                      <a:srgbClr val="FFFFFF"/>
                    </a:gs>
                  </a:gsLst>
                  <a:lin ang="16200000" scaled="0"/>
                </a:gradFill>
                <a:latin typeface="+mn-lt"/>
                <a:ea typeface="+mn-ea"/>
              </a:rPr>
              <a:t>vShield</a:t>
            </a:r>
            <a:endParaRPr lang="en-US" sz="1400" b="1" dirty="0" smtClean="0">
              <a:gradFill>
                <a:gsLst>
                  <a:gs pos="0">
                    <a:srgbClr val="FFFFFF"/>
                  </a:gs>
                  <a:gs pos="83000">
                    <a:srgbClr val="FFFFFF"/>
                  </a:gs>
                </a:gsLst>
                <a:lin ang="16200000" scaled="0"/>
              </a:gradFill>
              <a:latin typeface="+mn-lt"/>
              <a:ea typeface="+mn-ea"/>
            </a:endParaRPr>
          </a:p>
        </p:txBody>
      </p:sp>
      <p:sp>
        <p:nvSpPr>
          <p:cNvPr id="35" name="Rounded Rectangle 34"/>
          <p:cNvSpPr/>
          <p:nvPr/>
        </p:nvSpPr>
        <p:spPr bwMode="auto">
          <a:xfrm>
            <a:off x="5187950" y="2651475"/>
            <a:ext cx="3385639" cy="2846508"/>
          </a:xfrm>
          <a:prstGeom prst="roundRect">
            <a:avLst>
              <a:gd name="adj" fmla="val 9209"/>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800" b="1" dirty="0" smtClean="0">
                <a:solidFill>
                  <a:srgbClr val="FFFFFF"/>
                </a:solidFill>
              </a:rPr>
              <a:t>Benefits</a:t>
            </a:r>
          </a:p>
          <a:p>
            <a:pPr marL="114300" indent="-114300" algn="l">
              <a:spcAft>
                <a:spcPts val="0"/>
              </a:spcAft>
              <a:buFont typeface="Arial" pitchFamily="34" charset="0"/>
              <a:buChar char="•"/>
              <a:defRPr/>
            </a:pPr>
            <a:r>
              <a:rPr lang="en-US" sz="1600" dirty="0" smtClean="0">
                <a:solidFill>
                  <a:srgbClr val="FFFFFF"/>
                </a:solidFill>
              </a:rPr>
              <a:t>Create and enforce security policies with live migration, automated VM load balancing and automated VM restart   </a:t>
            </a:r>
          </a:p>
          <a:p>
            <a:pPr marL="114300" indent="-114300" algn="l">
              <a:spcAft>
                <a:spcPts val="0"/>
              </a:spcAft>
              <a:buFont typeface="Arial" pitchFamily="34" charset="0"/>
              <a:buChar char="•"/>
              <a:defRPr/>
            </a:pPr>
            <a:r>
              <a:rPr lang="en-US" sz="1600" dirty="0" smtClean="0">
                <a:solidFill>
                  <a:srgbClr val="FFFFFF"/>
                </a:solidFill>
              </a:rPr>
              <a:t>Rapid provisioning of security policies</a:t>
            </a:r>
          </a:p>
          <a:p>
            <a:pPr marL="114300" indent="-114300" algn="l">
              <a:spcAft>
                <a:spcPts val="0"/>
              </a:spcAft>
              <a:buFont typeface="Arial" pitchFamily="34" charset="0"/>
              <a:buChar char="•"/>
              <a:defRPr/>
            </a:pPr>
            <a:r>
              <a:rPr lang="en-US" sz="1600" dirty="0" smtClean="0">
                <a:solidFill>
                  <a:srgbClr val="FFFFFF"/>
                </a:solidFill>
              </a:rPr>
              <a:t>Easier compliance with continuous monitoring and comprehensive logging</a:t>
            </a:r>
            <a:endParaRPr lang="en-US" sz="1400" dirty="0" smtClean="0">
              <a:solidFill>
                <a:srgbClr val="FFFFFF"/>
              </a:solidFill>
            </a:endParaRPr>
          </a:p>
          <a:p>
            <a:pPr marL="114300" indent="-114300" algn="l">
              <a:spcAft>
                <a:spcPts val="0"/>
              </a:spcAft>
              <a:buFont typeface="Arial" pitchFamily="34" charset="0"/>
              <a:buChar char="•"/>
              <a:defRPr/>
            </a:pPr>
            <a:endParaRPr lang="en-US" sz="1400" dirty="0">
              <a:solidFill>
                <a:srgbClr val="FFFFFF"/>
              </a:solidFill>
            </a:endParaRPr>
          </a:p>
        </p:txBody>
      </p:sp>
      <p:sp>
        <p:nvSpPr>
          <p:cNvPr id="23" name="Rounded Rectangle 22"/>
          <p:cNvSpPr/>
          <p:nvPr/>
        </p:nvSpPr>
        <p:spPr bwMode="auto">
          <a:xfrm>
            <a:off x="558800" y="835189"/>
            <a:ext cx="7890680" cy="904837"/>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r>
              <a:rPr lang="en-US" dirty="0" smtClean="0"/>
              <a:t>Separate the policy definition from the policy implementation</a:t>
            </a:r>
            <a:endParaRPr lang="en-US" b="1" dirty="0" smtClean="0">
              <a:solidFill>
                <a:srgbClr val="FFFFFF"/>
              </a:solidFill>
            </a:endParaRPr>
          </a:p>
        </p:txBody>
      </p:sp>
      <p:sp>
        <p:nvSpPr>
          <p:cNvPr id="24" name="Rectangular Callout 23"/>
          <p:cNvSpPr/>
          <p:nvPr/>
        </p:nvSpPr>
        <p:spPr bwMode="auto">
          <a:xfrm>
            <a:off x="2319098" y="2710717"/>
            <a:ext cx="1402605" cy="743680"/>
          </a:xfrm>
          <a:prstGeom prst="wedgeRectCallout">
            <a:avLst>
              <a:gd name="adj1" fmla="val 10915"/>
              <a:gd name="adj2" fmla="val 68468"/>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ctr"/>
          <a:lstStyle/>
          <a:p>
            <a:pPr algn="l"/>
            <a:r>
              <a:rPr lang="en-US" sz="1200" b="1" dirty="0" smtClean="0">
                <a:solidFill>
                  <a:srgbClr val="333333"/>
                </a:solidFill>
                <a:latin typeface="+mn-lt"/>
                <a:ea typeface="+mn-ea"/>
              </a:rPr>
              <a:t>Policy tied to logical attributes; follow virtual machine</a:t>
            </a:r>
          </a:p>
        </p:txBody>
      </p:sp>
      <p:sp useBgFill="1">
        <p:nvSpPr>
          <p:cNvPr id="25" name="Rectangle 24"/>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6 2.48844E-6 L 0.21771 2.48844E-6 " pathEditMode="relative" rAng="0" ptsTypes="AA">
                                      <p:cBhvr>
                                        <p:cTn id="6" dur="2000" fill="hold"/>
                                        <p:tgtEl>
                                          <p:spTgt spid="69"/>
                                        </p:tgtEl>
                                        <p:attrNameLst>
                                          <p:attrName>ppt_x</p:attrName>
                                          <p:attrName>ppt_y</p:attrName>
                                        </p:attrNameLst>
                                      </p:cBhvr>
                                      <p:rCtr x="109" y="0"/>
                                    </p:animMotion>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77"/>
                                        </p:tgtEl>
                                      </p:cBhvr>
                                    </p:animEffect>
                                    <p:set>
                                      <p:cBhvr>
                                        <p:cTn id="16" dur="1" fill="hold">
                                          <p:stCondLst>
                                            <p:cond delay="499"/>
                                          </p:stCondLst>
                                        </p:cTn>
                                        <p:tgtEl>
                                          <p:spTgt spid="77"/>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52">
                                            <p:txEl>
                                              <p:pRg st="0" end="0"/>
                                            </p:txEl>
                                          </p:spTgt>
                                        </p:tgtEl>
                                      </p:cBhvr>
                                    </p:animEffect>
                                    <p:set>
                                      <p:cBhvr>
                                        <p:cTn id="19" dur="1" fill="hold">
                                          <p:stCondLst>
                                            <p:cond delay="499"/>
                                          </p:stCondLst>
                                        </p:cTn>
                                        <p:tgtEl>
                                          <p:spTgt spid="52">
                                            <p:txEl>
                                              <p:pRg st="0" end="0"/>
                                            </p:txEl>
                                          </p:spTgt>
                                        </p:tgtEl>
                                        <p:attrNameLst>
                                          <p:attrName>style.visibility</p:attrName>
                                        </p:attrNameLst>
                                      </p:cBhvr>
                                      <p:to>
                                        <p:strVal val="hidden"/>
                                      </p:to>
                                    </p:set>
                                  </p:childTnLst>
                                </p:cTn>
                              </p:par>
                              <p:par>
                                <p:cTn id="20" presetID="9" presetClass="exit" presetSubtype="0" fill="hold" grpId="0" nodeType="withEffect">
                                  <p:stCondLst>
                                    <p:cond delay="0"/>
                                  </p:stCondLst>
                                  <p:childTnLst>
                                    <p:animEffect transition="out" filter="dissolve">
                                      <p:cBhvr>
                                        <p:cTn id="21" dur="500"/>
                                        <p:tgtEl>
                                          <p:spTgt spid="52">
                                            <p:txEl>
                                              <p:pRg st="1" end="1"/>
                                            </p:txEl>
                                          </p:spTgt>
                                        </p:tgtEl>
                                      </p:cBhvr>
                                    </p:animEffect>
                                    <p:set>
                                      <p:cBhvr>
                                        <p:cTn id="22" dur="1" fill="hold">
                                          <p:stCondLst>
                                            <p:cond delay="499"/>
                                          </p:stCondLst>
                                        </p:cTn>
                                        <p:tgtEl>
                                          <p:spTgt spid="52">
                                            <p:txEl>
                                              <p:pRg st="1" end="1"/>
                                            </p:txEl>
                                          </p:spTgt>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69"/>
                                        </p:tgtEl>
                                      </p:cBhvr>
                                    </p:animEffect>
                                    <p:set>
                                      <p:cBhvr>
                                        <p:cTn id="25" dur="1" fill="hold">
                                          <p:stCondLst>
                                            <p:cond delay="499"/>
                                          </p:stCondLst>
                                        </p:cTn>
                                        <p:tgtEl>
                                          <p:spTgt spid="69"/>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74"/>
                                        </p:tgtEl>
                                      </p:cBhvr>
                                    </p:animEffect>
                                    <p:set>
                                      <p:cBhvr>
                                        <p:cTn id="28" dur="1" fill="hold">
                                          <p:stCondLst>
                                            <p:cond delay="499"/>
                                          </p:stCondLst>
                                        </p:cTn>
                                        <p:tgtEl>
                                          <p:spTgt spid="74"/>
                                        </p:tgtEl>
                                        <p:attrNameLst>
                                          <p:attrName>style.visibility</p:attrName>
                                        </p:attrNameLst>
                                      </p:cBhvr>
                                      <p:to>
                                        <p:strVal val="hidden"/>
                                      </p:to>
                                    </p:set>
                                  </p:childTnLst>
                                </p:cTn>
                              </p:par>
                            </p:childTnLst>
                          </p:cTn>
                        </p:par>
                        <p:par>
                          <p:cTn id="29" fill="hold">
                            <p:stCondLst>
                              <p:cond delay="500"/>
                            </p:stCondLst>
                            <p:childTnLst>
                              <p:par>
                                <p:cTn id="30" presetID="9" presetClass="exit" presetSubtype="0" fill="hold" grpId="2" nodeType="afterEffect">
                                  <p:stCondLst>
                                    <p:cond delay="0"/>
                                  </p:stCondLst>
                                  <p:childTnLst>
                                    <p:animEffect transition="out" filter="dissolv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42"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par>
                                <p:cTn id="42" presetID="1"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1" nodeType="clickEffect">
                                  <p:stCondLst>
                                    <p:cond delay="0"/>
                                  </p:stCondLst>
                                  <p:childTnLst>
                                    <p:animEffect transition="out" filter="dissolve">
                                      <p:cBhvr>
                                        <p:cTn id="49" dur="500"/>
                                        <p:tgtEl>
                                          <p:spTgt spid="47"/>
                                        </p:tgtEl>
                                      </p:cBhvr>
                                    </p:animEffect>
                                    <p:set>
                                      <p:cBhvr>
                                        <p:cTn id="50" dur="1" fill="hold">
                                          <p:stCondLst>
                                            <p:cond delay="499"/>
                                          </p:stCondLst>
                                        </p:cTn>
                                        <p:tgtEl>
                                          <p:spTgt spid="47"/>
                                        </p:tgtEl>
                                        <p:attrNameLst>
                                          <p:attrName>style.visibility</p:attrName>
                                        </p:attrNameLst>
                                      </p:cBhvr>
                                      <p:to>
                                        <p:strVal val="hidden"/>
                                      </p:to>
                                    </p:set>
                                  </p:childTnLst>
                                </p:cTn>
                              </p:par>
                              <p:par>
                                <p:cTn id="51" presetID="9"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par>
                                <p:cTn id="54" presetID="63" presetClass="path" presetSubtype="0" accel="50000" decel="50000" fill="hold" nodeType="withEffect">
                                  <p:stCondLst>
                                    <p:cond delay="0"/>
                                  </p:stCondLst>
                                  <p:childTnLst>
                                    <p:animMotion origin="layout" path="M -5.55556E-7 2.34043E-6 L 0.21684 -0.0007 " pathEditMode="relative" rAng="0" ptsTypes="AA">
                                      <p:cBhvr>
                                        <p:cTn id="55" dur="2000" fill="hold"/>
                                        <p:tgtEl>
                                          <p:spTgt spid="3"/>
                                        </p:tgtEl>
                                        <p:attrNameLst>
                                          <p:attrName>ppt_x</p:attrName>
                                          <p:attrName>ppt_y</p:attrName>
                                        </p:attrNameLst>
                                      </p:cBhvr>
                                      <p:rCtr x="109" y="0"/>
                                    </p:animMotion>
                                  </p:childTnLst>
                                </p:cTn>
                              </p:par>
                            </p:childTnLst>
                          </p:cTn>
                        </p:par>
                        <p:par>
                          <p:cTn id="56" fill="hold">
                            <p:stCondLst>
                              <p:cond delay="2000"/>
                            </p:stCondLst>
                            <p:childTnLst>
                              <p:par>
                                <p:cTn id="57" presetID="22" presetClass="entr" presetSubtype="4"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childTnLst>
                          </p:cTn>
                        </p:par>
                        <p:par>
                          <p:cTn id="60" fill="hold">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par>
                                <p:cTn id="64" presetID="9" presetClass="exit" presetSubtype="0" fill="hold" grpId="1" nodeType="withEffect">
                                  <p:stCondLst>
                                    <p:cond delay="0"/>
                                  </p:stCondLst>
                                  <p:childTnLst>
                                    <p:animEffect transition="out" filter="dissolv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1" accel="50000" decel="5000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P spid="77" grpId="0" animBg="1"/>
      <p:bldP spid="20" grpId="0" animBg="1"/>
      <p:bldP spid="20" grpId="1" animBg="1"/>
      <p:bldP spid="20" grpId="2" animBg="1"/>
      <p:bldP spid="27" grpId="0" animBg="1"/>
      <p:bldP spid="47" grpId="0" animBg="1"/>
      <p:bldP spid="47" grpId="1" animBg="1"/>
      <p:bldP spid="54" grpId="0"/>
      <p:bldP spid="32" grpId="0"/>
      <p:bldP spid="35"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Agenda</a:t>
            </a:r>
          </a:p>
        </p:txBody>
      </p:sp>
      <p:sp>
        <p:nvSpPr>
          <p:cNvPr id="5" name="Text Placeholder 4"/>
          <p:cNvSpPr>
            <a:spLocks noGrp="1"/>
          </p:cNvSpPr>
          <p:nvPr>
            <p:ph type="body" sz="quarter" idx="12"/>
          </p:nvPr>
        </p:nvSpPr>
        <p:spPr/>
        <p:txBody>
          <a:bodyPr/>
          <a:lstStyle/>
          <a:p>
            <a:r>
              <a:rPr lang="en-US" dirty="0" smtClean="0">
                <a:solidFill>
                  <a:schemeClr val="bg2"/>
                </a:solidFill>
              </a:rPr>
              <a:t>Cloud Computing &amp; Security </a:t>
            </a:r>
          </a:p>
          <a:p>
            <a:r>
              <a:rPr lang="en-US" dirty="0" smtClean="0">
                <a:solidFill>
                  <a:schemeClr val="bg2"/>
                </a:solidFill>
              </a:rPr>
              <a:t>Security – State of the Market</a:t>
            </a:r>
          </a:p>
          <a:p>
            <a:r>
              <a:rPr lang="en-US" dirty="0" smtClean="0">
                <a:solidFill>
                  <a:schemeClr val="bg2"/>
                </a:solidFill>
              </a:rPr>
              <a:t>Virtualization – Key Security Enabler</a:t>
            </a:r>
          </a:p>
          <a:p>
            <a:r>
              <a:rPr lang="en-US" dirty="0" smtClean="0">
                <a:solidFill>
                  <a:schemeClr val="tx1"/>
                </a:solidFill>
              </a:rPr>
              <a:t>vShield Products</a:t>
            </a:r>
          </a:p>
          <a:p>
            <a:r>
              <a:rPr lang="en-US" dirty="0" smtClean="0">
                <a:solidFill>
                  <a:schemeClr val="bg2"/>
                </a:solidFill>
              </a:rPr>
              <a:t>Use cases</a:t>
            </a:r>
          </a:p>
          <a:p>
            <a:r>
              <a:rPr lang="en-US" dirty="0" smtClean="0">
                <a:solidFill>
                  <a:schemeClr val="bg2"/>
                </a:solidFill>
              </a:rPr>
              <a:t>Summary</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p:cNvSpPr>
            <a:spLocks noGrp="1"/>
          </p:cNvSpPr>
          <p:nvPr>
            <p:ph type="title"/>
            <p:custDataLst>
              <p:tags r:id="rId1"/>
            </p:custDataLst>
          </p:nvPr>
        </p:nvSpPr>
        <p:spPr/>
        <p:txBody>
          <a:bodyPr/>
          <a:lstStyle/>
          <a:p>
            <a:r>
              <a:rPr lang="en-US" dirty="0" smtClean="0">
                <a:ea typeface="MS PGothic"/>
              </a:rPr>
              <a:t>2010 – Introducing vShield Products</a:t>
            </a:r>
            <a:endParaRPr lang="en-US" dirty="0"/>
          </a:p>
        </p:txBody>
      </p:sp>
      <p:pic>
        <p:nvPicPr>
          <p:cNvPr id="59" name="Picture 8" descr="ICON_Server_flat_Q408.png"/>
          <p:cNvPicPr>
            <a:picLocks noChangeAspect="1"/>
          </p:cNvPicPr>
          <p:nvPr>
            <p:custDataLst>
              <p:tags r:id="rId2"/>
            </p:custDataLst>
          </p:nvPr>
        </p:nvPicPr>
        <p:blipFill>
          <a:blip r:embed="rId17" cstate="email"/>
          <a:srcRect/>
          <a:stretch>
            <a:fillRect/>
          </a:stretch>
        </p:blipFill>
        <p:spPr bwMode="auto">
          <a:xfrm>
            <a:off x="1558314" y="5604279"/>
            <a:ext cx="1077010" cy="348730"/>
          </a:xfrm>
          <a:prstGeom prst="rect">
            <a:avLst/>
          </a:prstGeom>
          <a:noFill/>
          <a:ln w="9525">
            <a:noFill/>
            <a:miter lim="800000"/>
            <a:headEnd/>
            <a:tailEnd/>
          </a:ln>
        </p:spPr>
      </p:pic>
      <p:sp>
        <p:nvSpPr>
          <p:cNvPr id="61" name="Rounded Rectangle 60"/>
          <p:cNvSpPr/>
          <p:nvPr>
            <p:custDataLst>
              <p:tags r:id="rId3"/>
            </p:custDataLst>
          </p:nvPr>
        </p:nvSpPr>
        <p:spPr bwMode="auto">
          <a:xfrm>
            <a:off x="393699" y="5129415"/>
            <a:ext cx="8257005" cy="37776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600" b="1" dirty="0" smtClean="0">
                <a:gradFill>
                  <a:gsLst>
                    <a:gs pos="0">
                      <a:srgbClr val="FFFFFF"/>
                    </a:gs>
                    <a:gs pos="83000">
                      <a:srgbClr val="FFFFFF"/>
                    </a:gs>
                  </a:gsLst>
                  <a:lin ang="16200000" scaled="0"/>
                </a:gradFill>
              </a:rPr>
              <a:t>VMware vSphere + vCenter</a:t>
            </a:r>
            <a:endParaRPr lang="en-US" sz="1600" b="1" dirty="0">
              <a:gradFill>
                <a:gsLst>
                  <a:gs pos="0">
                    <a:srgbClr val="FFFFFF"/>
                  </a:gs>
                  <a:gs pos="83000">
                    <a:srgbClr val="FFFFFF"/>
                  </a:gs>
                </a:gsLst>
                <a:lin ang="16200000" scaled="0"/>
              </a:gradFill>
            </a:endParaRPr>
          </a:p>
        </p:txBody>
      </p:sp>
      <p:pic>
        <p:nvPicPr>
          <p:cNvPr id="82" name="Picture 8" descr="ICON_Server_flat_Q408.png"/>
          <p:cNvPicPr>
            <a:picLocks noChangeAspect="1"/>
          </p:cNvPicPr>
          <p:nvPr>
            <p:custDataLst>
              <p:tags r:id="rId4"/>
            </p:custDataLst>
          </p:nvPr>
        </p:nvPicPr>
        <p:blipFill>
          <a:blip r:embed="rId17" cstate="email"/>
          <a:srcRect/>
          <a:stretch>
            <a:fillRect/>
          </a:stretch>
        </p:blipFill>
        <p:spPr bwMode="auto">
          <a:xfrm>
            <a:off x="2761472" y="5604279"/>
            <a:ext cx="1077010" cy="348730"/>
          </a:xfrm>
          <a:prstGeom prst="rect">
            <a:avLst/>
          </a:prstGeom>
          <a:noFill/>
          <a:ln w="9525">
            <a:noFill/>
            <a:miter lim="800000"/>
            <a:headEnd/>
            <a:tailEnd/>
          </a:ln>
        </p:spPr>
      </p:pic>
      <p:pic>
        <p:nvPicPr>
          <p:cNvPr id="83" name="Picture 8" descr="ICON_Server_flat_Q408.png"/>
          <p:cNvPicPr>
            <a:picLocks noChangeAspect="1"/>
          </p:cNvPicPr>
          <p:nvPr>
            <p:custDataLst>
              <p:tags r:id="rId5"/>
            </p:custDataLst>
          </p:nvPr>
        </p:nvPicPr>
        <p:blipFill>
          <a:blip r:embed="rId17" cstate="email"/>
          <a:srcRect/>
          <a:stretch>
            <a:fillRect/>
          </a:stretch>
        </p:blipFill>
        <p:spPr bwMode="auto">
          <a:xfrm>
            <a:off x="3964630" y="5604279"/>
            <a:ext cx="1077010" cy="348730"/>
          </a:xfrm>
          <a:prstGeom prst="rect">
            <a:avLst/>
          </a:prstGeom>
          <a:noFill/>
          <a:ln w="9525">
            <a:noFill/>
            <a:miter lim="800000"/>
            <a:headEnd/>
            <a:tailEnd/>
          </a:ln>
        </p:spPr>
      </p:pic>
      <p:pic>
        <p:nvPicPr>
          <p:cNvPr id="85" name="Picture 8" descr="ICON_Server_flat_Q408.png"/>
          <p:cNvPicPr>
            <a:picLocks noChangeAspect="1"/>
          </p:cNvPicPr>
          <p:nvPr>
            <p:custDataLst>
              <p:tags r:id="rId6"/>
            </p:custDataLst>
          </p:nvPr>
        </p:nvPicPr>
        <p:blipFill>
          <a:blip r:embed="rId17" cstate="email"/>
          <a:srcRect/>
          <a:stretch>
            <a:fillRect/>
          </a:stretch>
        </p:blipFill>
        <p:spPr bwMode="auto">
          <a:xfrm>
            <a:off x="355156" y="5604279"/>
            <a:ext cx="1077010" cy="348730"/>
          </a:xfrm>
          <a:prstGeom prst="rect">
            <a:avLst/>
          </a:prstGeom>
          <a:noFill/>
          <a:ln w="9525">
            <a:noFill/>
            <a:miter lim="800000"/>
            <a:headEnd/>
            <a:tailEnd/>
          </a:ln>
        </p:spPr>
      </p:pic>
      <p:pic>
        <p:nvPicPr>
          <p:cNvPr id="88" name="Picture 10" descr="ICON_VM_basic_flat_R2_Q408.png"/>
          <p:cNvPicPr>
            <a:picLocks noChangeAspect="1"/>
          </p:cNvPicPr>
          <p:nvPr/>
        </p:nvPicPr>
        <p:blipFill>
          <a:blip r:embed="rId18" cstate="email"/>
          <a:srcRect/>
          <a:stretch>
            <a:fillRect/>
          </a:stretch>
        </p:blipFill>
        <p:spPr bwMode="auto">
          <a:xfrm>
            <a:off x="636840" y="3954908"/>
            <a:ext cx="255514" cy="255514"/>
          </a:xfrm>
          <a:prstGeom prst="rect">
            <a:avLst/>
          </a:prstGeom>
          <a:noFill/>
          <a:ln w="9525">
            <a:noFill/>
            <a:miter lim="800000"/>
            <a:headEnd/>
            <a:tailEnd/>
          </a:ln>
        </p:spPr>
      </p:pic>
      <p:pic>
        <p:nvPicPr>
          <p:cNvPr id="89" name="Picture 12" descr="ICON_VM_basic_flat_R2_Q408.png"/>
          <p:cNvPicPr>
            <a:picLocks noChangeAspect="1"/>
          </p:cNvPicPr>
          <p:nvPr/>
        </p:nvPicPr>
        <p:blipFill>
          <a:blip r:embed="rId18" cstate="email"/>
          <a:srcRect/>
          <a:stretch>
            <a:fillRect/>
          </a:stretch>
        </p:blipFill>
        <p:spPr bwMode="auto">
          <a:xfrm>
            <a:off x="938643" y="3954908"/>
            <a:ext cx="255514" cy="255514"/>
          </a:xfrm>
          <a:prstGeom prst="rect">
            <a:avLst/>
          </a:prstGeom>
          <a:noFill/>
          <a:ln w="9525">
            <a:noFill/>
            <a:miter lim="800000"/>
            <a:headEnd/>
            <a:tailEnd/>
          </a:ln>
        </p:spPr>
      </p:pic>
      <p:pic>
        <p:nvPicPr>
          <p:cNvPr id="90" name="Picture 13" descr="ICON_VM_basic_flat_R2_Q408.png"/>
          <p:cNvPicPr>
            <a:picLocks noChangeAspect="1"/>
          </p:cNvPicPr>
          <p:nvPr/>
        </p:nvPicPr>
        <p:blipFill>
          <a:blip r:embed="rId18" cstate="email"/>
          <a:srcRect/>
          <a:stretch>
            <a:fillRect/>
          </a:stretch>
        </p:blipFill>
        <p:spPr bwMode="auto">
          <a:xfrm>
            <a:off x="1240446" y="3954908"/>
            <a:ext cx="255514" cy="255514"/>
          </a:xfrm>
          <a:prstGeom prst="rect">
            <a:avLst/>
          </a:prstGeom>
          <a:noFill/>
          <a:ln w="9525">
            <a:noFill/>
            <a:miter lim="800000"/>
            <a:headEnd/>
            <a:tailEnd/>
          </a:ln>
        </p:spPr>
      </p:pic>
      <p:pic>
        <p:nvPicPr>
          <p:cNvPr id="98" name="Picture 10" descr="ICON_VM_basic_flat_R2_Q408.png"/>
          <p:cNvPicPr>
            <a:picLocks noChangeAspect="1"/>
          </p:cNvPicPr>
          <p:nvPr/>
        </p:nvPicPr>
        <p:blipFill>
          <a:blip r:embed="rId18" cstate="email"/>
          <a:srcRect/>
          <a:stretch>
            <a:fillRect/>
          </a:stretch>
        </p:blipFill>
        <p:spPr bwMode="auto">
          <a:xfrm>
            <a:off x="636838" y="3650108"/>
            <a:ext cx="255514" cy="255514"/>
          </a:xfrm>
          <a:prstGeom prst="rect">
            <a:avLst/>
          </a:prstGeom>
          <a:noFill/>
          <a:ln w="9525">
            <a:noFill/>
            <a:miter lim="800000"/>
            <a:headEnd/>
            <a:tailEnd/>
          </a:ln>
        </p:spPr>
      </p:pic>
      <p:pic>
        <p:nvPicPr>
          <p:cNvPr id="99" name="Picture 12" descr="ICON_VM_basic_flat_R2_Q408.png"/>
          <p:cNvPicPr>
            <a:picLocks noChangeAspect="1"/>
          </p:cNvPicPr>
          <p:nvPr/>
        </p:nvPicPr>
        <p:blipFill>
          <a:blip r:embed="rId18" cstate="email"/>
          <a:srcRect/>
          <a:stretch>
            <a:fillRect/>
          </a:stretch>
        </p:blipFill>
        <p:spPr bwMode="auto">
          <a:xfrm>
            <a:off x="938641" y="3650108"/>
            <a:ext cx="255514" cy="255514"/>
          </a:xfrm>
          <a:prstGeom prst="rect">
            <a:avLst/>
          </a:prstGeom>
          <a:noFill/>
          <a:ln w="9525">
            <a:noFill/>
            <a:miter lim="800000"/>
            <a:headEnd/>
            <a:tailEnd/>
          </a:ln>
        </p:spPr>
      </p:pic>
      <p:pic>
        <p:nvPicPr>
          <p:cNvPr id="100" name="Picture 13" descr="ICON_VM_basic_flat_R2_Q408.png"/>
          <p:cNvPicPr>
            <a:picLocks noChangeAspect="1"/>
          </p:cNvPicPr>
          <p:nvPr/>
        </p:nvPicPr>
        <p:blipFill>
          <a:blip r:embed="rId18" cstate="email"/>
          <a:srcRect/>
          <a:stretch>
            <a:fillRect/>
          </a:stretch>
        </p:blipFill>
        <p:spPr bwMode="auto">
          <a:xfrm>
            <a:off x="1240444" y="3650108"/>
            <a:ext cx="255514" cy="255514"/>
          </a:xfrm>
          <a:prstGeom prst="rect">
            <a:avLst/>
          </a:prstGeom>
          <a:noFill/>
          <a:ln w="9525">
            <a:noFill/>
            <a:miter lim="800000"/>
            <a:headEnd/>
            <a:tailEnd/>
          </a:ln>
        </p:spPr>
      </p:pic>
      <p:pic>
        <p:nvPicPr>
          <p:cNvPr id="108" name="Picture 10" descr="ICON_VM_basic_flat_R2_Q408.png"/>
          <p:cNvPicPr>
            <a:picLocks noChangeAspect="1"/>
          </p:cNvPicPr>
          <p:nvPr/>
        </p:nvPicPr>
        <p:blipFill>
          <a:blip r:embed="rId18" cstate="email"/>
          <a:srcRect/>
          <a:stretch>
            <a:fillRect/>
          </a:stretch>
        </p:blipFill>
        <p:spPr bwMode="auto">
          <a:xfrm>
            <a:off x="636840" y="3336343"/>
            <a:ext cx="255514" cy="255514"/>
          </a:xfrm>
          <a:prstGeom prst="rect">
            <a:avLst/>
          </a:prstGeom>
          <a:noFill/>
          <a:ln w="9525">
            <a:noFill/>
            <a:miter lim="800000"/>
            <a:headEnd/>
            <a:tailEnd/>
          </a:ln>
        </p:spPr>
      </p:pic>
      <p:pic>
        <p:nvPicPr>
          <p:cNvPr id="109" name="Picture 12" descr="ICON_VM_basic_flat_R2_Q408.png"/>
          <p:cNvPicPr>
            <a:picLocks noChangeAspect="1"/>
          </p:cNvPicPr>
          <p:nvPr/>
        </p:nvPicPr>
        <p:blipFill>
          <a:blip r:embed="rId18" cstate="email"/>
          <a:srcRect/>
          <a:stretch>
            <a:fillRect/>
          </a:stretch>
        </p:blipFill>
        <p:spPr bwMode="auto">
          <a:xfrm>
            <a:off x="938643" y="3336343"/>
            <a:ext cx="255514" cy="255514"/>
          </a:xfrm>
          <a:prstGeom prst="rect">
            <a:avLst/>
          </a:prstGeom>
          <a:noFill/>
          <a:ln w="9525">
            <a:noFill/>
            <a:miter lim="800000"/>
            <a:headEnd/>
            <a:tailEnd/>
          </a:ln>
        </p:spPr>
      </p:pic>
      <p:pic>
        <p:nvPicPr>
          <p:cNvPr id="110" name="Picture 13" descr="ICON_VM_basic_flat_R2_Q408.png"/>
          <p:cNvPicPr>
            <a:picLocks noChangeAspect="1"/>
          </p:cNvPicPr>
          <p:nvPr/>
        </p:nvPicPr>
        <p:blipFill>
          <a:blip r:embed="rId18" cstate="email"/>
          <a:srcRect/>
          <a:stretch>
            <a:fillRect/>
          </a:stretch>
        </p:blipFill>
        <p:spPr bwMode="auto">
          <a:xfrm>
            <a:off x="1240446" y="3336343"/>
            <a:ext cx="255514" cy="255514"/>
          </a:xfrm>
          <a:prstGeom prst="rect">
            <a:avLst/>
          </a:prstGeom>
          <a:noFill/>
          <a:ln w="9525">
            <a:noFill/>
            <a:miter lim="800000"/>
            <a:headEnd/>
            <a:tailEnd/>
          </a:ln>
        </p:spPr>
      </p:pic>
      <p:pic>
        <p:nvPicPr>
          <p:cNvPr id="93" name="Picture 10" descr="ICON_VM_basic_flat_R2_Q408.png"/>
          <p:cNvPicPr>
            <a:picLocks noChangeAspect="1"/>
          </p:cNvPicPr>
          <p:nvPr/>
        </p:nvPicPr>
        <p:blipFill>
          <a:blip r:embed="rId18" cstate="email"/>
          <a:srcRect/>
          <a:stretch>
            <a:fillRect/>
          </a:stretch>
        </p:blipFill>
        <p:spPr bwMode="auto">
          <a:xfrm>
            <a:off x="1881151" y="3954908"/>
            <a:ext cx="255514" cy="255514"/>
          </a:xfrm>
          <a:prstGeom prst="rect">
            <a:avLst/>
          </a:prstGeom>
          <a:noFill/>
          <a:ln w="9525">
            <a:noFill/>
            <a:miter lim="800000"/>
            <a:headEnd/>
            <a:tailEnd/>
          </a:ln>
        </p:spPr>
      </p:pic>
      <p:pic>
        <p:nvPicPr>
          <p:cNvPr id="94" name="Picture 12" descr="ICON_VM_basic_flat_R2_Q408.png"/>
          <p:cNvPicPr>
            <a:picLocks noChangeAspect="1"/>
          </p:cNvPicPr>
          <p:nvPr/>
        </p:nvPicPr>
        <p:blipFill>
          <a:blip r:embed="rId18" cstate="email"/>
          <a:srcRect/>
          <a:stretch>
            <a:fillRect/>
          </a:stretch>
        </p:blipFill>
        <p:spPr bwMode="auto">
          <a:xfrm>
            <a:off x="2182954" y="3954908"/>
            <a:ext cx="255514" cy="255514"/>
          </a:xfrm>
          <a:prstGeom prst="rect">
            <a:avLst/>
          </a:prstGeom>
          <a:noFill/>
          <a:ln w="9525">
            <a:noFill/>
            <a:miter lim="800000"/>
            <a:headEnd/>
            <a:tailEnd/>
          </a:ln>
        </p:spPr>
      </p:pic>
      <p:pic>
        <p:nvPicPr>
          <p:cNvPr id="95" name="Picture 13" descr="ICON_VM_basic_flat_R2_Q408.png"/>
          <p:cNvPicPr>
            <a:picLocks noChangeAspect="1"/>
          </p:cNvPicPr>
          <p:nvPr/>
        </p:nvPicPr>
        <p:blipFill>
          <a:blip r:embed="rId18" cstate="email"/>
          <a:srcRect/>
          <a:stretch>
            <a:fillRect/>
          </a:stretch>
        </p:blipFill>
        <p:spPr bwMode="auto">
          <a:xfrm>
            <a:off x="2484757" y="3954908"/>
            <a:ext cx="255514" cy="255514"/>
          </a:xfrm>
          <a:prstGeom prst="rect">
            <a:avLst/>
          </a:prstGeom>
          <a:noFill/>
          <a:ln w="9525">
            <a:noFill/>
            <a:miter lim="800000"/>
            <a:headEnd/>
            <a:tailEnd/>
          </a:ln>
        </p:spPr>
      </p:pic>
      <p:pic>
        <p:nvPicPr>
          <p:cNvPr id="103" name="Picture 10" descr="ICON_VM_basic_flat_R2_Q408.png"/>
          <p:cNvPicPr>
            <a:picLocks noChangeAspect="1"/>
          </p:cNvPicPr>
          <p:nvPr/>
        </p:nvPicPr>
        <p:blipFill>
          <a:blip r:embed="rId18" cstate="email"/>
          <a:srcRect/>
          <a:stretch>
            <a:fillRect/>
          </a:stretch>
        </p:blipFill>
        <p:spPr bwMode="auto">
          <a:xfrm>
            <a:off x="1881149" y="3650108"/>
            <a:ext cx="255514" cy="255514"/>
          </a:xfrm>
          <a:prstGeom prst="rect">
            <a:avLst/>
          </a:prstGeom>
          <a:noFill/>
          <a:ln w="9525">
            <a:noFill/>
            <a:miter lim="800000"/>
            <a:headEnd/>
            <a:tailEnd/>
          </a:ln>
        </p:spPr>
      </p:pic>
      <p:pic>
        <p:nvPicPr>
          <p:cNvPr id="104" name="Picture 12" descr="ICON_VM_basic_flat_R2_Q408.png"/>
          <p:cNvPicPr>
            <a:picLocks noChangeAspect="1"/>
          </p:cNvPicPr>
          <p:nvPr/>
        </p:nvPicPr>
        <p:blipFill>
          <a:blip r:embed="rId18" cstate="email"/>
          <a:srcRect/>
          <a:stretch>
            <a:fillRect/>
          </a:stretch>
        </p:blipFill>
        <p:spPr bwMode="auto">
          <a:xfrm>
            <a:off x="2182952" y="3650108"/>
            <a:ext cx="255514" cy="255514"/>
          </a:xfrm>
          <a:prstGeom prst="rect">
            <a:avLst/>
          </a:prstGeom>
          <a:noFill/>
          <a:ln w="9525">
            <a:noFill/>
            <a:miter lim="800000"/>
            <a:headEnd/>
            <a:tailEnd/>
          </a:ln>
        </p:spPr>
      </p:pic>
      <p:pic>
        <p:nvPicPr>
          <p:cNvPr id="105" name="Picture 13" descr="ICON_VM_basic_flat_R2_Q408.png"/>
          <p:cNvPicPr>
            <a:picLocks noChangeAspect="1"/>
          </p:cNvPicPr>
          <p:nvPr/>
        </p:nvPicPr>
        <p:blipFill>
          <a:blip r:embed="rId18" cstate="email"/>
          <a:srcRect/>
          <a:stretch>
            <a:fillRect/>
          </a:stretch>
        </p:blipFill>
        <p:spPr bwMode="auto">
          <a:xfrm>
            <a:off x="2484755" y="3650108"/>
            <a:ext cx="255514" cy="255514"/>
          </a:xfrm>
          <a:prstGeom prst="rect">
            <a:avLst/>
          </a:prstGeom>
          <a:noFill/>
          <a:ln w="9525">
            <a:noFill/>
            <a:miter lim="800000"/>
            <a:headEnd/>
            <a:tailEnd/>
          </a:ln>
        </p:spPr>
      </p:pic>
      <p:pic>
        <p:nvPicPr>
          <p:cNvPr id="113" name="Picture 10" descr="ICON_VM_basic_flat_R2_Q408.png"/>
          <p:cNvPicPr>
            <a:picLocks noChangeAspect="1"/>
          </p:cNvPicPr>
          <p:nvPr/>
        </p:nvPicPr>
        <p:blipFill>
          <a:blip r:embed="rId18" cstate="email"/>
          <a:srcRect/>
          <a:stretch>
            <a:fillRect/>
          </a:stretch>
        </p:blipFill>
        <p:spPr bwMode="auto">
          <a:xfrm>
            <a:off x="1881151" y="3336343"/>
            <a:ext cx="255514" cy="255514"/>
          </a:xfrm>
          <a:prstGeom prst="rect">
            <a:avLst/>
          </a:prstGeom>
          <a:noFill/>
          <a:ln w="9525">
            <a:noFill/>
            <a:miter lim="800000"/>
            <a:headEnd/>
            <a:tailEnd/>
          </a:ln>
        </p:spPr>
      </p:pic>
      <p:pic>
        <p:nvPicPr>
          <p:cNvPr id="114" name="Picture 12" descr="ICON_VM_basic_flat_R2_Q408.png"/>
          <p:cNvPicPr>
            <a:picLocks noChangeAspect="1"/>
          </p:cNvPicPr>
          <p:nvPr/>
        </p:nvPicPr>
        <p:blipFill>
          <a:blip r:embed="rId18" cstate="email"/>
          <a:srcRect/>
          <a:stretch>
            <a:fillRect/>
          </a:stretch>
        </p:blipFill>
        <p:spPr bwMode="auto">
          <a:xfrm>
            <a:off x="2182954" y="3336343"/>
            <a:ext cx="255514" cy="255514"/>
          </a:xfrm>
          <a:prstGeom prst="rect">
            <a:avLst/>
          </a:prstGeom>
          <a:noFill/>
          <a:ln w="9525">
            <a:noFill/>
            <a:miter lim="800000"/>
            <a:headEnd/>
            <a:tailEnd/>
          </a:ln>
        </p:spPr>
      </p:pic>
      <p:pic>
        <p:nvPicPr>
          <p:cNvPr id="115" name="Picture 13" descr="ICON_VM_basic_flat_R2_Q408.png"/>
          <p:cNvPicPr>
            <a:picLocks noChangeAspect="1"/>
          </p:cNvPicPr>
          <p:nvPr/>
        </p:nvPicPr>
        <p:blipFill>
          <a:blip r:embed="rId18" cstate="email"/>
          <a:srcRect/>
          <a:stretch>
            <a:fillRect/>
          </a:stretch>
        </p:blipFill>
        <p:spPr bwMode="auto">
          <a:xfrm>
            <a:off x="2484757" y="3336343"/>
            <a:ext cx="255514" cy="255514"/>
          </a:xfrm>
          <a:prstGeom prst="rect">
            <a:avLst/>
          </a:prstGeom>
          <a:noFill/>
          <a:ln w="9525">
            <a:noFill/>
            <a:miter lim="800000"/>
            <a:headEnd/>
            <a:tailEnd/>
          </a:ln>
        </p:spPr>
      </p:pic>
      <p:pic>
        <p:nvPicPr>
          <p:cNvPr id="118" name="Picture 10" descr="ICON_VM_basic_flat_R2_Q408.png"/>
          <p:cNvPicPr>
            <a:picLocks noChangeAspect="1"/>
          </p:cNvPicPr>
          <p:nvPr/>
        </p:nvPicPr>
        <p:blipFill>
          <a:blip r:embed="rId18" cstate="email"/>
          <a:srcRect/>
          <a:stretch>
            <a:fillRect/>
          </a:stretch>
        </p:blipFill>
        <p:spPr bwMode="auto">
          <a:xfrm>
            <a:off x="3627380" y="3959390"/>
            <a:ext cx="255514" cy="255514"/>
          </a:xfrm>
          <a:prstGeom prst="rect">
            <a:avLst/>
          </a:prstGeom>
          <a:noFill/>
          <a:ln w="9525">
            <a:noFill/>
            <a:miter lim="800000"/>
            <a:headEnd/>
            <a:tailEnd/>
          </a:ln>
        </p:spPr>
      </p:pic>
      <p:pic>
        <p:nvPicPr>
          <p:cNvPr id="119" name="Picture 12" descr="ICON_VM_basic_flat_R2_Q408.png"/>
          <p:cNvPicPr>
            <a:picLocks noChangeAspect="1"/>
          </p:cNvPicPr>
          <p:nvPr/>
        </p:nvPicPr>
        <p:blipFill>
          <a:blip r:embed="rId18" cstate="email"/>
          <a:srcRect/>
          <a:stretch>
            <a:fillRect/>
          </a:stretch>
        </p:blipFill>
        <p:spPr bwMode="auto">
          <a:xfrm>
            <a:off x="3929183" y="3959390"/>
            <a:ext cx="255514" cy="255514"/>
          </a:xfrm>
          <a:prstGeom prst="rect">
            <a:avLst/>
          </a:prstGeom>
          <a:noFill/>
          <a:ln w="9525">
            <a:noFill/>
            <a:miter lim="800000"/>
            <a:headEnd/>
            <a:tailEnd/>
          </a:ln>
        </p:spPr>
      </p:pic>
      <p:pic>
        <p:nvPicPr>
          <p:cNvPr id="120" name="Picture 13" descr="ICON_VM_basic_flat_R2_Q408.png"/>
          <p:cNvPicPr>
            <a:picLocks noChangeAspect="1"/>
          </p:cNvPicPr>
          <p:nvPr/>
        </p:nvPicPr>
        <p:blipFill>
          <a:blip r:embed="rId18" cstate="email"/>
          <a:srcRect/>
          <a:stretch>
            <a:fillRect/>
          </a:stretch>
        </p:blipFill>
        <p:spPr bwMode="auto">
          <a:xfrm>
            <a:off x="4230986" y="3959390"/>
            <a:ext cx="255514" cy="255514"/>
          </a:xfrm>
          <a:prstGeom prst="rect">
            <a:avLst/>
          </a:prstGeom>
          <a:noFill/>
          <a:ln w="9525">
            <a:noFill/>
            <a:miter lim="800000"/>
            <a:headEnd/>
            <a:tailEnd/>
          </a:ln>
        </p:spPr>
      </p:pic>
      <p:pic>
        <p:nvPicPr>
          <p:cNvPr id="124" name="Picture 10" descr="ICON_VM_basic_flat_R2_Q408.png"/>
          <p:cNvPicPr>
            <a:picLocks noChangeAspect="1"/>
          </p:cNvPicPr>
          <p:nvPr/>
        </p:nvPicPr>
        <p:blipFill>
          <a:blip r:embed="rId18" cstate="email"/>
          <a:srcRect/>
          <a:stretch>
            <a:fillRect/>
          </a:stretch>
        </p:blipFill>
        <p:spPr bwMode="auto">
          <a:xfrm>
            <a:off x="3627378" y="3654590"/>
            <a:ext cx="255514" cy="255514"/>
          </a:xfrm>
          <a:prstGeom prst="rect">
            <a:avLst/>
          </a:prstGeom>
          <a:noFill/>
          <a:ln w="9525">
            <a:noFill/>
            <a:miter lim="800000"/>
            <a:headEnd/>
            <a:tailEnd/>
          </a:ln>
        </p:spPr>
      </p:pic>
      <p:pic>
        <p:nvPicPr>
          <p:cNvPr id="125" name="Picture 12" descr="ICON_VM_basic_flat_R2_Q408.png"/>
          <p:cNvPicPr>
            <a:picLocks noChangeAspect="1"/>
          </p:cNvPicPr>
          <p:nvPr/>
        </p:nvPicPr>
        <p:blipFill>
          <a:blip r:embed="rId18" cstate="email"/>
          <a:srcRect/>
          <a:stretch>
            <a:fillRect/>
          </a:stretch>
        </p:blipFill>
        <p:spPr bwMode="auto">
          <a:xfrm>
            <a:off x="3929181" y="3654590"/>
            <a:ext cx="255514" cy="255514"/>
          </a:xfrm>
          <a:prstGeom prst="rect">
            <a:avLst/>
          </a:prstGeom>
          <a:noFill/>
          <a:ln w="9525">
            <a:noFill/>
            <a:miter lim="800000"/>
            <a:headEnd/>
            <a:tailEnd/>
          </a:ln>
        </p:spPr>
      </p:pic>
      <p:pic>
        <p:nvPicPr>
          <p:cNvPr id="126" name="Picture 13" descr="ICON_VM_basic_flat_R2_Q408.png"/>
          <p:cNvPicPr>
            <a:picLocks noChangeAspect="1"/>
          </p:cNvPicPr>
          <p:nvPr/>
        </p:nvPicPr>
        <p:blipFill>
          <a:blip r:embed="rId18" cstate="email"/>
          <a:srcRect/>
          <a:stretch>
            <a:fillRect/>
          </a:stretch>
        </p:blipFill>
        <p:spPr bwMode="auto">
          <a:xfrm>
            <a:off x="4230984" y="3654590"/>
            <a:ext cx="255514" cy="255514"/>
          </a:xfrm>
          <a:prstGeom prst="rect">
            <a:avLst/>
          </a:prstGeom>
          <a:noFill/>
          <a:ln w="9525">
            <a:noFill/>
            <a:miter lim="800000"/>
            <a:headEnd/>
            <a:tailEnd/>
          </a:ln>
        </p:spPr>
      </p:pic>
      <p:pic>
        <p:nvPicPr>
          <p:cNvPr id="130" name="Picture 10" descr="ICON_VM_basic_flat_R2_Q408.png"/>
          <p:cNvPicPr>
            <a:picLocks noChangeAspect="1"/>
          </p:cNvPicPr>
          <p:nvPr/>
        </p:nvPicPr>
        <p:blipFill>
          <a:blip r:embed="rId18" cstate="email"/>
          <a:srcRect/>
          <a:stretch>
            <a:fillRect/>
          </a:stretch>
        </p:blipFill>
        <p:spPr bwMode="auto">
          <a:xfrm>
            <a:off x="3627380" y="3340825"/>
            <a:ext cx="255514" cy="255514"/>
          </a:xfrm>
          <a:prstGeom prst="rect">
            <a:avLst/>
          </a:prstGeom>
          <a:noFill/>
          <a:ln w="9525">
            <a:noFill/>
            <a:miter lim="800000"/>
            <a:headEnd/>
            <a:tailEnd/>
          </a:ln>
        </p:spPr>
      </p:pic>
      <p:pic>
        <p:nvPicPr>
          <p:cNvPr id="131" name="Picture 12" descr="ICON_VM_basic_flat_R2_Q408.png"/>
          <p:cNvPicPr>
            <a:picLocks noChangeAspect="1"/>
          </p:cNvPicPr>
          <p:nvPr/>
        </p:nvPicPr>
        <p:blipFill>
          <a:blip r:embed="rId18" cstate="email"/>
          <a:srcRect/>
          <a:stretch>
            <a:fillRect/>
          </a:stretch>
        </p:blipFill>
        <p:spPr bwMode="auto">
          <a:xfrm>
            <a:off x="3929183" y="3340825"/>
            <a:ext cx="255514" cy="255514"/>
          </a:xfrm>
          <a:prstGeom prst="rect">
            <a:avLst/>
          </a:prstGeom>
          <a:noFill/>
          <a:ln w="9525">
            <a:noFill/>
            <a:miter lim="800000"/>
            <a:headEnd/>
            <a:tailEnd/>
          </a:ln>
        </p:spPr>
      </p:pic>
      <p:pic>
        <p:nvPicPr>
          <p:cNvPr id="132" name="Picture 13" descr="ICON_VM_basic_flat_R2_Q408.png"/>
          <p:cNvPicPr>
            <a:picLocks noChangeAspect="1"/>
          </p:cNvPicPr>
          <p:nvPr/>
        </p:nvPicPr>
        <p:blipFill>
          <a:blip r:embed="rId18" cstate="email"/>
          <a:srcRect/>
          <a:stretch>
            <a:fillRect/>
          </a:stretch>
        </p:blipFill>
        <p:spPr bwMode="auto">
          <a:xfrm>
            <a:off x="4230986" y="3340825"/>
            <a:ext cx="255514" cy="255514"/>
          </a:xfrm>
          <a:prstGeom prst="rect">
            <a:avLst/>
          </a:prstGeom>
          <a:noFill/>
          <a:ln w="9525">
            <a:noFill/>
            <a:miter lim="800000"/>
            <a:headEnd/>
            <a:tailEnd/>
          </a:ln>
        </p:spPr>
      </p:pic>
      <p:sp>
        <p:nvSpPr>
          <p:cNvPr id="179" name="Rounded Rectangle 178"/>
          <p:cNvSpPr/>
          <p:nvPr/>
        </p:nvSpPr>
        <p:spPr bwMode="auto">
          <a:xfrm>
            <a:off x="381000" y="802246"/>
            <a:ext cx="7890680" cy="408623"/>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spAutoFit/>
          </a:bodyPr>
          <a:lstStyle/>
          <a:p>
            <a:r>
              <a:rPr lang="en-US" sz="1800" b="1" dirty="0" smtClean="0">
                <a:solidFill>
                  <a:srgbClr val="FFFFFF"/>
                </a:solidFill>
              </a:rPr>
              <a:t>Securing the Private Cloud End to End: from the Edge to the Endpoint</a:t>
            </a:r>
          </a:p>
        </p:txBody>
      </p:sp>
      <p:sp>
        <p:nvSpPr>
          <p:cNvPr id="87" name="Oval 26"/>
          <p:cNvSpPr>
            <a:spLocks noChangeArrowheads="1"/>
          </p:cNvSpPr>
          <p:nvPr/>
        </p:nvSpPr>
        <p:spPr bwMode="auto">
          <a:xfrm>
            <a:off x="2989106" y="3529424"/>
            <a:ext cx="86673" cy="90060"/>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91" name="Oval 27"/>
          <p:cNvSpPr>
            <a:spLocks noChangeArrowheads="1"/>
          </p:cNvSpPr>
          <p:nvPr/>
        </p:nvSpPr>
        <p:spPr bwMode="auto">
          <a:xfrm>
            <a:off x="3162452" y="3529424"/>
            <a:ext cx="86673" cy="90060"/>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92" name="Oval 28"/>
          <p:cNvSpPr>
            <a:spLocks noChangeArrowheads="1"/>
          </p:cNvSpPr>
          <p:nvPr/>
        </p:nvSpPr>
        <p:spPr bwMode="auto">
          <a:xfrm>
            <a:off x="3335797" y="3529424"/>
            <a:ext cx="86673" cy="90060"/>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172" name="Rounded Rectangle 171"/>
          <p:cNvSpPr/>
          <p:nvPr>
            <p:custDataLst>
              <p:tags r:id="rId7"/>
            </p:custDataLst>
          </p:nvPr>
        </p:nvSpPr>
        <p:spPr bwMode="auto">
          <a:xfrm>
            <a:off x="409074" y="2550678"/>
            <a:ext cx="4319337" cy="1887955"/>
          </a:xfrm>
          <a:prstGeom prst="roundRect">
            <a:avLst>
              <a:gd name="adj" fmla="val 6944"/>
            </a:avLst>
          </a:prstGeom>
          <a:noFill/>
          <a:ln w="38100">
            <a:solidFill>
              <a:schemeClr val="accent1">
                <a:lumMod val="50000"/>
              </a:schemeClr>
            </a:solidFill>
            <a:prstDash val="sysDash"/>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endParaRPr>
          </a:p>
        </p:txBody>
      </p:sp>
      <p:grpSp>
        <p:nvGrpSpPr>
          <p:cNvPr id="2" name="Group 61"/>
          <p:cNvGrpSpPr/>
          <p:nvPr/>
        </p:nvGrpSpPr>
        <p:grpSpPr>
          <a:xfrm>
            <a:off x="733927" y="1338897"/>
            <a:ext cx="1990725" cy="999471"/>
            <a:chOff x="819150" y="1533524"/>
            <a:chExt cx="1990725" cy="999471"/>
          </a:xfrm>
        </p:grpSpPr>
        <p:sp>
          <p:nvSpPr>
            <p:cNvPr id="177" name="Rectangular Callout 176"/>
            <p:cNvSpPr/>
            <p:nvPr/>
          </p:nvSpPr>
          <p:spPr bwMode="auto">
            <a:xfrm>
              <a:off x="819150" y="1533524"/>
              <a:ext cx="1971675" cy="962025"/>
            </a:xfrm>
            <a:prstGeom prst="wedgeRectCallout">
              <a:avLst>
                <a:gd name="adj1" fmla="val -14643"/>
                <a:gd name="adj2" fmla="val 71680"/>
              </a:avLst>
            </a:prstGeom>
            <a:solidFill>
              <a:schemeClr val="bg1"/>
            </a:solidFill>
            <a:ln w="12700">
              <a:solidFill>
                <a:schemeClr val="accent3"/>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r>
                <a:rPr lang="en-US" sz="1100" dirty="0" smtClean="0">
                  <a:solidFill>
                    <a:schemeClr val="bg1"/>
                  </a:solidFill>
                </a:rPr>
                <a:t>Edge</a:t>
              </a:r>
            </a:p>
          </p:txBody>
        </p:sp>
        <p:sp>
          <p:nvSpPr>
            <p:cNvPr id="78" name="Rounded Rectangle 77"/>
            <p:cNvSpPr/>
            <p:nvPr/>
          </p:nvSpPr>
          <p:spPr bwMode="auto">
            <a:xfrm>
              <a:off x="844174" y="1549101"/>
              <a:ext cx="1953001" cy="432099"/>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r>
                <a:rPr lang="en-US" sz="1600" b="1" dirty="0" smtClean="0">
                  <a:solidFill>
                    <a:srgbClr val="FFFFFF"/>
                  </a:solidFill>
                </a:rPr>
                <a:t>vShield Edge 1.0</a:t>
              </a:r>
            </a:p>
          </p:txBody>
        </p:sp>
        <p:sp>
          <p:nvSpPr>
            <p:cNvPr id="96" name="TextBox 95"/>
            <p:cNvSpPr txBox="1"/>
            <p:nvPr/>
          </p:nvSpPr>
          <p:spPr>
            <a:xfrm>
              <a:off x="857250" y="2009775"/>
              <a:ext cx="1952625" cy="523220"/>
            </a:xfrm>
            <a:prstGeom prst="rect">
              <a:avLst/>
            </a:prstGeom>
            <a:noFill/>
          </p:spPr>
          <p:txBody>
            <a:bodyPr wrap="square" rtlCol="0">
              <a:spAutoFit/>
            </a:bodyPr>
            <a:lstStyle/>
            <a:p>
              <a:pPr algn="l"/>
              <a:r>
                <a:rPr lang="en-US" sz="1400" dirty="0" smtClean="0">
                  <a:solidFill>
                    <a:srgbClr val="333333"/>
                  </a:solidFill>
                  <a:latin typeface="+mn-lt"/>
                  <a:ea typeface="+mn-ea"/>
                </a:rPr>
                <a:t>Secure the edge of the virtual datacenter</a:t>
              </a:r>
            </a:p>
          </p:txBody>
        </p:sp>
      </p:grpSp>
      <p:grpSp>
        <p:nvGrpSpPr>
          <p:cNvPr id="3" name="Group 62"/>
          <p:cNvGrpSpPr/>
          <p:nvPr/>
        </p:nvGrpSpPr>
        <p:grpSpPr>
          <a:xfrm>
            <a:off x="3131977" y="1338897"/>
            <a:ext cx="2647950" cy="1024775"/>
            <a:chOff x="3162300" y="1495314"/>
            <a:chExt cx="2647950" cy="1024775"/>
          </a:xfrm>
        </p:grpSpPr>
        <p:sp>
          <p:nvSpPr>
            <p:cNvPr id="176" name="Rectangular Callout 175"/>
            <p:cNvSpPr/>
            <p:nvPr/>
          </p:nvSpPr>
          <p:spPr bwMode="auto">
            <a:xfrm>
              <a:off x="3190875" y="1511298"/>
              <a:ext cx="2209799" cy="950547"/>
            </a:xfrm>
            <a:prstGeom prst="wedgeRectCallout">
              <a:avLst>
                <a:gd name="adj1" fmla="val -27452"/>
                <a:gd name="adj2" fmla="val 100520"/>
              </a:avLst>
            </a:prstGeom>
            <a:solidFill>
              <a:schemeClr val="bg1"/>
            </a:solidFill>
            <a:ln w="12700">
              <a:solidFill>
                <a:schemeClr val="accent3"/>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r>
                <a:rPr lang="en-US" sz="1100" dirty="0" smtClean="0">
                  <a:solidFill>
                    <a:schemeClr val="bg1"/>
                  </a:solidFill>
                </a:rPr>
                <a:t>Security Zone</a:t>
              </a:r>
            </a:p>
          </p:txBody>
        </p:sp>
        <p:sp>
          <p:nvSpPr>
            <p:cNvPr id="77" name="Rounded Rectangle 76"/>
            <p:cNvSpPr/>
            <p:nvPr/>
          </p:nvSpPr>
          <p:spPr bwMode="auto">
            <a:xfrm>
              <a:off x="3219450" y="1495314"/>
              <a:ext cx="2171700" cy="463662"/>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r>
                <a:rPr lang="en-US" sz="1600" b="1" dirty="0" smtClean="0">
                  <a:solidFill>
                    <a:srgbClr val="FFFFFF"/>
                  </a:solidFill>
                </a:rPr>
                <a:t>vShield App 1.0 and Zones</a:t>
              </a:r>
            </a:p>
          </p:txBody>
        </p:sp>
        <p:sp>
          <p:nvSpPr>
            <p:cNvPr id="97" name="TextBox 96"/>
            <p:cNvSpPr txBox="1"/>
            <p:nvPr/>
          </p:nvSpPr>
          <p:spPr>
            <a:xfrm>
              <a:off x="3162300" y="1996869"/>
              <a:ext cx="2647950" cy="523220"/>
            </a:xfrm>
            <a:prstGeom prst="rect">
              <a:avLst/>
            </a:prstGeom>
            <a:noFill/>
          </p:spPr>
          <p:txBody>
            <a:bodyPr wrap="square" rtlCol="0">
              <a:spAutoFit/>
            </a:bodyPr>
            <a:lstStyle/>
            <a:p>
              <a:pPr algn="l"/>
              <a:r>
                <a:rPr lang="en-US" sz="1400" dirty="0" smtClean="0">
                  <a:solidFill>
                    <a:srgbClr val="333333"/>
                  </a:solidFill>
                  <a:latin typeface="+mn-lt"/>
                  <a:ea typeface="+mn-ea"/>
                </a:rPr>
                <a:t>Application protection from network based threats</a:t>
              </a:r>
            </a:p>
          </p:txBody>
        </p:sp>
      </p:grpSp>
      <p:grpSp>
        <p:nvGrpSpPr>
          <p:cNvPr id="4" name="Group 63"/>
          <p:cNvGrpSpPr/>
          <p:nvPr/>
        </p:nvGrpSpPr>
        <p:grpSpPr>
          <a:xfrm>
            <a:off x="5802229" y="1338897"/>
            <a:ext cx="2676525" cy="936386"/>
            <a:chOff x="6019800" y="1549101"/>
            <a:chExt cx="2676525" cy="936386"/>
          </a:xfrm>
        </p:grpSpPr>
        <p:sp>
          <p:nvSpPr>
            <p:cNvPr id="175" name="Rectangular Callout 174"/>
            <p:cNvSpPr/>
            <p:nvPr/>
          </p:nvSpPr>
          <p:spPr bwMode="auto">
            <a:xfrm>
              <a:off x="6019800" y="1562098"/>
              <a:ext cx="2457450" cy="923389"/>
            </a:xfrm>
            <a:prstGeom prst="wedgeRectCallout">
              <a:avLst>
                <a:gd name="adj1" fmla="val 27430"/>
                <a:gd name="adj2" fmla="val 121532"/>
              </a:avLst>
            </a:prstGeom>
            <a:solidFill>
              <a:schemeClr val="bg1"/>
            </a:solidFill>
            <a:ln w="12700">
              <a:solidFill>
                <a:schemeClr val="accent3"/>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r>
                <a:rPr lang="en-US" sz="1100" dirty="0" smtClean="0">
                  <a:solidFill>
                    <a:schemeClr val="bg1"/>
                  </a:solidFill>
                </a:rPr>
                <a:t>Endpoint  = VM </a:t>
              </a:r>
            </a:p>
          </p:txBody>
        </p:sp>
        <p:sp>
          <p:nvSpPr>
            <p:cNvPr id="76" name="Rounded Rectangle 75"/>
            <p:cNvSpPr/>
            <p:nvPr/>
          </p:nvSpPr>
          <p:spPr bwMode="auto">
            <a:xfrm>
              <a:off x="6038849" y="1549101"/>
              <a:ext cx="2428875" cy="463849"/>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r>
                <a:rPr lang="en-US" sz="1600" b="1" dirty="0" smtClean="0">
                  <a:solidFill>
                    <a:srgbClr val="FFFFFF"/>
                  </a:solidFill>
                </a:rPr>
                <a:t>vShield Endpoint 1.0</a:t>
              </a:r>
            </a:p>
          </p:txBody>
        </p:sp>
        <p:sp>
          <p:nvSpPr>
            <p:cNvPr id="101" name="TextBox 100"/>
            <p:cNvSpPr txBox="1"/>
            <p:nvPr/>
          </p:nvSpPr>
          <p:spPr>
            <a:xfrm>
              <a:off x="6048375" y="2038350"/>
              <a:ext cx="2647950" cy="307777"/>
            </a:xfrm>
            <a:prstGeom prst="rect">
              <a:avLst/>
            </a:prstGeom>
            <a:noFill/>
          </p:spPr>
          <p:txBody>
            <a:bodyPr wrap="square" rtlCol="0">
              <a:spAutoFit/>
            </a:bodyPr>
            <a:lstStyle/>
            <a:p>
              <a:pPr algn="l"/>
              <a:r>
                <a:rPr lang="en-US" sz="1400" dirty="0" smtClean="0">
                  <a:solidFill>
                    <a:srgbClr val="333333"/>
                  </a:solidFill>
                </a:rPr>
                <a:t>Enables offloaded anti-virus</a:t>
              </a:r>
            </a:p>
          </p:txBody>
        </p:sp>
      </p:grpSp>
      <p:pic>
        <p:nvPicPr>
          <p:cNvPr id="69" name="Picture 8" descr="ICON_Server_flat_Q408.png"/>
          <p:cNvPicPr>
            <a:picLocks noChangeAspect="1"/>
          </p:cNvPicPr>
          <p:nvPr>
            <p:custDataLst>
              <p:tags r:id="rId8"/>
            </p:custDataLst>
          </p:nvPr>
        </p:nvPicPr>
        <p:blipFill>
          <a:blip r:embed="rId17" cstate="email"/>
          <a:srcRect/>
          <a:stretch>
            <a:fillRect/>
          </a:stretch>
        </p:blipFill>
        <p:spPr bwMode="auto">
          <a:xfrm>
            <a:off x="5167788" y="5604279"/>
            <a:ext cx="1077010" cy="348730"/>
          </a:xfrm>
          <a:prstGeom prst="rect">
            <a:avLst/>
          </a:prstGeom>
          <a:noFill/>
          <a:ln w="9525">
            <a:noFill/>
            <a:miter lim="800000"/>
            <a:headEnd/>
            <a:tailEnd/>
          </a:ln>
        </p:spPr>
      </p:pic>
      <p:pic>
        <p:nvPicPr>
          <p:cNvPr id="72" name="Picture 8" descr="ICON_Server_flat_Q408.png"/>
          <p:cNvPicPr>
            <a:picLocks noChangeAspect="1"/>
          </p:cNvPicPr>
          <p:nvPr>
            <p:custDataLst>
              <p:tags r:id="rId9"/>
            </p:custDataLst>
          </p:nvPr>
        </p:nvPicPr>
        <p:blipFill>
          <a:blip r:embed="rId17" cstate="email"/>
          <a:srcRect/>
          <a:stretch>
            <a:fillRect/>
          </a:stretch>
        </p:blipFill>
        <p:spPr bwMode="auto">
          <a:xfrm>
            <a:off x="6370946" y="5604279"/>
            <a:ext cx="1077010" cy="348730"/>
          </a:xfrm>
          <a:prstGeom prst="rect">
            <a:avLst/>
          </a:prstGeom>
          <a:noFill/>
          <a:ln w="9525">
            <a:noFill/>
            <a:miter lim="800000"/>
            <a:headEnd/>
            <a:tailEnd/>
          </a:ln>
        </p:spPr>
      </p:pic>
      <p:pic>
        <p:nvPicPr>
          <p:cNvPr id="79" name="Picture 8" descr="ICON_Server_flat_Q408.png"/>
          <p:cNvPicPr>
            <a:picLocks noChangeAspect="1"/>
          </p:cNvPicPr>
          <p:nvPr>
            <p:custDataLst>
              <p:tags r:id="rId10"/>
            </p:custDataLst>
          </p:nvPr>
        </p:nvPicPr>
        <p:blipFill>
          <a:blip r:embed="rId17" cstate="email"/>
          <a:srcRect/>
          <a:stretch>
            <a:fillRect/>
          </a:stretch>
        </p:blipFill>
        <p:spPr bwMode="auto">
          <a:xfrm>
            <a:off x="7574103" y="5604279"/>
            <a:ext cx="1077010" cy="348730"/>
          </a:xfrm>
          <a:prstGeom prst="rect">
            <a:avLst/>
          </a:prstGeom>
          <a:noFill/>
          <a:ln w="9525">
            <a:noFill/>
            <a:miter lim="800000"/>
            <a:headEnd/>
            <a:tailEnd/>
          </a:ln>
        </p:spPr>
      </p:pic>
      <p:sp>
        <p:nvSpPr>
          <p:cNvPr id="102" name="TextBox 101"/>
          <p:cNvSpPr txBox="1"/>
          <p:nvPr/>
        </p:nvSpPr>
        <p:spPr>
          <a:xfrm>
            <a:off x="1764639" y="2567725"/>
            <a:ext cx="1862946" cy="276999"/>
          </a:xfrm>
          <a:prstGeom prst="rect">
            <a:avLst/>
          </a:prstGeom>
          <a:noFill/>
        </p:spPr>
        <p:txBody>
          <a:bodyPr wrap="square" rtlCol="0">
            <a:spAutoFit/>
          </a:bodyPr>
          <a:lstStyle/>
          <a:p>
            <a:pPr algn="l"/>
            <a:r>
              <a:rPr lang="en-US" sz="1200" b="1" dirty="0" smtClean="0">
                <a:solidFill>
                  <a:srgbClr val="333333"/>
                </a:solidFill>
                <a:latin typeface="+mn-lt"/>
                <a:ea typeface="+mn-ea"/>
              </a:rPr>
              <a:t>Virtual Datacenter 1</a:t>
            </a:r>
          </a:p>
        </p:txBody>
      </p:sp>
      <p:sp>
        <p:nvSpPr>
          <p:cNvPr id="106" name="Rounded Rectangle 105"/>
          <p:cNvSpPr/>
          <p:nvPr>
            <p:custDataLst>
              <p:tags r:id="rId11"/>
            </p:custDataLst>
          </p:nvPr>
        </p:nvSpPr>
        <p:spPr bwMode="auto">
          <a:xfrm>
            <a:off x="5329988" y="2546666"/>
            <a:ext cx="3176337" cy="1887955"/>
          </a:xfrm>
          <a:prstGeom prst="roundRect">
            <a:avLst>
              <a:gd name="adj" fmla="val 6944"/>
            </a:avLst>
          </a:prstGeom>
          <a:noFill/>
          <a:ln w="38100">
            <a:solidFill>
              <a:schemeClr val="accent1">
                <a:lumMod val="50000"/>
              </a:schemeClr>
            </a:solidFill>
            <a:prstDash val="sysDash"/>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endParaRPr>
          </a:p>
        </p:txBody>
      </p:sp>
      <p:sp>
        <p:nvSpPr>
          <p:cNvPr id="107" name="TextBox 106"/>
          <p:cNvSpPr txBox="1"/>
          <p:nvPr/>
        </p:nvSpPr>
        <p:spPr>
          <a:xfrm>
            <a:off x="6160167" y="2562712"/>
            <a:ext cx="1925051" cy="276999"/>
          </a:xfrm>
          <a:prstGeom prst="rect">
            <a:avLst/>
          </a:prstGeom>
          <a:noFill/>
        </p:spPr>
        <p:txBody>
          <a:bodyPr wrap="square" rtlCol="0">
            <a:spAutoFit/>
          </a:bodyPr>
          <a:lstStyle/>
          <a:p>
            <a:pPr algn="l"/>
            <a:r>
              <a:rPr lang="en-US" sz="1200" b="1" dirty="0" smtClean="0">
                <a:solidFill>
                  <a:srgbClr val="333333"/>
                </a:solidFill>
                <a:latin typeface="+mn-lt"/>
                <a:ea typeface="+mn-ea"/>
              </a:rPr>
              <a:t>Virtual Datacenter 2</a:t>
            </a:r>
          </a:p>
        </p:txBody>
      </p:sp>
      <p:pic>
        <p:nvPicPr>
          <p:cNvPr id="112" name="Picture 10" descr="ICON_VM_basic_flat_R2_Q408.png"/>
          <p:cNvPicPr>
            <a:picLocks noChangeAspect="1"/>
          </p:cNvPicPr>
          <p:nvPr/>
        </p:nvPicPr>
        <p:blipFill>
          <a:blip r:embed="rId18" cstate="email"/>
          <a:srcRect/>
          <a:stretch>
            <a:fillRect/>
          </a:stretch>
        </p:blipFill>
        <p:spPr bwMode="auto">
          <a:xfrm>
            <a:off x="5565787" y="3974958"/>
            <a:ext cx="255514" cy="255514"/>
          </a:xfrm>
          <a:prstGeom prst="rect">
            <a:avLst/>
          </a:prstGeom>
          <a:noFill/>
          <a:ln w="9525">
            <a:noFill/>
            <a:miter lim="800000"/>
            <a:headEnd/>
            <a:tailEnd/>
          </a:ln>
        </p:spPr>
      </p:pic>
      <p:pic>
        <p:nvPicPr>
          <p:cNvPr id="116" name="Picture 12" descr="ICON_VM_basic_flat_R2_Q408.png"/>
          <p:cNvPicPr>
            <a:picLocks noChangeAspect="1"/>
          </p:cNvPicPr>
          <p:nvPr/>
        </p:nvPicPr>
        <p:blipFill>
          <a:blip r:embed="rId18" cstate="email"/>
          <a:srcRect/>
          <a:stretch>
            <a:fillRect/>
          </a:stretch>
        </p:blipFill>
        <p:spPr bwMode="auto">
          <a:xfrm>
            <a:off x="5867590" y="3974958"/>
            <a:ext cx="255514" cy="255514"/>
          </a:xfrm>
          <a:prstGeom prst="rect">
            <a:avLst/>
          </a:prstGeom>
          <a:noFill/>
          <a:ln w="9525">
            <a:noFill/>
            <a:miter lim="800000"/>
            <a:headEnd/>
            <a:tailEnd/>
          </a:ln>
        </p:spPr>
      </p:pic>
      <p:pic>
        <p:nvPicPr>
          <p:cNvPr id="117" name="Picture 13" descr="ICON_VM_basic_flat_R2_Q408.png"/>
          <p:cNvPicPr>
            <a:picLocks noChangeAspect="1"/>
          </p:cNvPicPr>
          <p:nvPr/>
        </p:nvPicPr>
        <p:blipFill>
          <a:blip r:embed="rId18" cstate="email"/>
          <a:srcRect/>
          <a:stretch>
            <a:fillRect/>
          </a:stretch>
        </p:blipFill>
        <p:spPr bwMode="auto">
          <a:xfrm>
            <a:off x="6169393" y="3974958"/>
            <a:ext cx="255514" cy="255514"/>
          </a:xfrm>
          <a:prstGeom prst="rect">
            <a:avLst/>
          </a:prstGeom>
          <a:noFill/>
          <a:ln w="9525">
            <a:noFill/>
            <a:miter lim="800000"/>
            <a:headEnd/>
            <a:tailEnd/>
          </a:ln>
        </p:spPr>
      </p:pic>
      <p:pic>
        <p:nvPicPr>
          <p:cNvPr id="121" name="Picture 10" descr="ICON_VM_basic_flat_R2_Q408.png"/>
          <p:cNvPicPr>
            <a:picLocks noChangeAspect="1"/>
          </p:cNvPicPr>
          <p:nvPr/>
        </p:nvPicPr>
        <p:blipFill>
          <a:blip r:embed="rId18" cstate="email"/>
          <a:srcRect/>
          <a:stretch>
            <a:fillRect/>
          </a:stretch>
        </p:blipFill>
        <p:spPr bwMode="auto">
          <a:xfrm>
            <a:off x="5565785" y="3670158"/>
            <a:ext cx="255514" cy="255514"/>
          </a:xfrm>
          <a:prstGeom prst="rect">
            <a:avLst/>
          </a:prstGeom>
          <a:noFill/>
          <a:ln w="9525">
            <a:noFill/>
            <a:miter lim="800000"/>
            <a:headEnd/>
            <a:tailEnd/>
          </a:ln>
        </p:spPr>
      </p:pic>
      <p:pic>
        <p:nvPicPr>
          <p:cNvPr id="122" name="Picture 12" descr="ICON_VM_basic_flat_R2_Q408.png"/>
          <p:cNvPicPr>
            <a:picLocks noChangeAspect="1"/>
          </p:cNvPicPr>
          <p:nvPr/>
        </p:nvPicPr>
        <p:blipFill>
          <a:blip r:embed="rId18" cstate="email"/>
          <a:srcRect/>
          <a:stretch>
            <a:fillRect/>
          </a:stretch>
        </p:blipFill>
        <p:spPr bwMode="auto">
          <a:xfrm>
            <a:off x="5867588" y="3670158"/>
            <a:ext cx="255514" cy="255514"/>
          </a:xfrm>
          <a:prstGeom prst="rect">
            <a:avLst/>
          </a:prstGeom>
          <a:noFill/>
          <a:ln w="9525">
            <a:noFill/>
            <a:miter lim="800000"/>
            <a:headEnd/>
            <a:tailEnd/>
          </a:ln>
        </p:spPr>
      </p:pic>
      <p:pic>
        <p:nvPicPr>
          <p:cNvPr id="123" name="Picture 13" descr="ICON_VM_basic_flat_R2_Q408.png"/>
          <p:cNvPicPr>
            <a:picLocks noChangeAspect="1"/>
          </p:cNvPicPr>
          <p:nvPr/>
        </p:nvPicPr>
        <p:blipFill>
          <a:blip r:embed="rId18" cstate="email"/>
          <a:srcRect/>
          <a:stretch>
            <a:fillRect/>
          </a:stretch>
        </p:blipFill>
        <p:spPr bwMode="auto">
          <a:xfrm>
            <a:off x="6169391" y="3670158"/>
            <a:ext cx="255514" cy="255514"/>
          </a:xfrm>
          <a:prstGeom prst="rect">
            <a:avLst/>
          </a:prstGeom>
          <a:noFill/>
          <a:ln w="9525">
            <a:noFill/>
            <a:miter lim="800000"/>
            <a:headEnd/>
            <a:tailEnd/>
          </a:ln>
        </p:spPr>
      </p:pic>
      <p:pic>
        <p:nvPicPr>
          <p:cNvPr id="127" name="Picture 10" descr="ICON_VM_basic_flat_R2_Q408.png"/>
          <p:cNvPicPr>
            <a:picLocks noChangeAspect="1"/>
          </p:cNvPicPr>
          <p:nvPr/>
        </p:nvPicPr>
        <p:blipFill>
          <a:blip r:embed="rId18" cstate="email"/>
          <a:srcRect/>
          <a:stretch>
            <a:fillRect/>
          </a:stretch>
        </p:blipFill>
        <p:spPr bwMode="auto">
          <a:xfrm>
            <a:off x="5565787" y="3356393"/>
            <a:ext cx="255514" cy="255514"/>
          </a:xfrm>
          <a:prstGeom prst="rect">
            <a:avLst/>
          </a:prstGeom>
          <a:noFill/>
          <a:ln w="9525">
            <a:noFill/>
            <a:miter lim="800000"/>
            <a:headEnd/>
            <a:tailEnd/>
          </a:ln>
        </p:spPr>
      </p:pic>
      <p:pic>
        <p:nvPicPr>
          <p:cNvPr id="128" name="Picture 12" descr="ICON_VM_basic_flat_R2_Q408.png"/>
          <p:cNvPicPr>
            <a:picLocks noChangeAspect="1"/>
          </p:cNvPicPr>
          <p:nvPr/>
        </p:nvPicPr>
        <p:blipFill>
          <a:blip r:embed="rId18" cstate="email"/>
          <a:srcRect/>
          <a:stretch>
            <a:fillRect/>
          </a:stretch>
        </p:blipFill>
        <p:spPr bwMode="auto">
          <a:xfrm>
            <a:off x="5867590" y="3356393"/>
            <a:ext cx="255514" cy="255514"/>
          </a:xfrm>
          <a:prstGeom prst="rect">
            <a:avLst/>
          </a:prstGeom>
          <a:noFill/>
          <a:ln w="9525">
            <a:noFill/>
            <a:miter lim="800000"/>
            <a:headEnd/>
            <a:tailEnd/>
          </a:ln>
        </p:spPr>
      </p:pic>
      <p:pic>
        <p:nvPicPr>
          <p:cNvPr id="129" name="Picture 13" descr="ICON_VM_basic_flat_R2_Q408.png"/>
          <p:cNvPicPr>
            <a:picLocks noChangeAspect="1"/>
          </p:cNvPicPr>
          <p:nvPr/>
        </p:nvPicPr>
        <p:blipFill>
          <a:blip r:embed="rId18" cstate="email"/>
          <a:srcRect/>
          <a:stretch>
            <a:fillRect/>
          </a:stretch>
        </p:blipFill>
        <p:spPr bwMode="auto">
          <a:xfrm>
            <a:off x="6169393" y="3356393"/>
            <a:ext cx="255514" cy="255514"/>
          </a:xfrm>
          <a:prstGeom prst="rect">
            <a:avLst/>
          </a:prstGeom>
          <a:noFill/>
          <a:ln w="9525">
            <a:noFill/>
            <a:miter lim="800000"/>
            <a:headEnd/>
            <a:tailEnd/>
          </a:ln>
        </p:spPr>
      </p:pic>
      <p:grpSp>
        <p:nvGrpSpPr>
          <p:cNvPr id="5" name="Group 148"/>
          <p:cNvGrpSpPr/>
          <p:nvPr/>
        </p:nvGrpSpPr>
        <p:grpSpPr>
          <a:xfrm>
            <a:off x="498640" y="2844784"/>
            <a:ext cx="7900737" cy="1511300"/>
            <a:chOff x="498640" y="2844784"/>
            <a:chExt cx="7900737" cy="1511300"/>
          </a:xfrm>
        </p:grpSpPr>
        <p:sp>
          <p:nvSpPr>
            <p:cNvPr id="168" name="Rounded Rectangle 167"/>
            <p:cNvSpPr/>
            <p:nvPr/>
          </p:nvSpPr>
          <p:spPr bwMode="auto">
            <a:xfrm>
              <a:off x="498640" y="2844784"/>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400" dirty="0" smtClean="0">
                  <a:solidFill>
                    <a:schemeClr val="tx1"/>
                  </a:solidFill>
                </a:rPr>
                <a:t>DMZ</a:t>
              </a:r>
            </a:p>
          </p:txBody>
        </p:sp>
        <p:sp>
          <p:nvSpPr>
            <p:cNvPr id="169" name="Rounded Rectangle 168"/>
            <p:cNvSpPr/>
            <p:nvPr/>
          </p:nvSpPr>
          <p:spPr bwMode="auto">
            <a:xfrm>
              <a:off x="1745236" y="2857484"/>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400" dirty="0" smtClean="0">
                  <a:solidFill>
                    <a:schemeClr val="tx1"/>
                  </a:solidFill>
                </a:rPr>
                <a:t>PCI compliant</a:t>
              </a:r>
            </a:p>
          </p:txBody>
        </p:sp>
        <p:sp>
          <p:nvSpPr>
            <p:cNvPr id="170" name="Rounded Rectangle 169"/>
            <p:cNvSpPr/>
            <p:nvPr/>
          </p:nvSpPr>
          <p:spPr bwMode="auto">
            <a:xfrm>
              <a:off x="3495156" y="2870184"/>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400" dirty="0" smtClean="0">
                  <a:solidFill>
                    <a:schemeClr val="tx1"/>
                  </a:solidFill>
                </a:rPr>
                <a:t>HIPAA compliant</a:t>
              </a:r>
            </a:p>
          </p:txBody>
        </p:sp>
        <p:sp>
          <p:nvSpPr>
            <p:cNvPr id="133" name="Rounded Rectangle 132"/>
            <p:cNvSpPr/>
            <p:nvPr/>
          </p:nvSpPr>
          <p:spPr bwMode="auto">
            <a:xfrm>
              <a:off x="5427587" y="2864834"/>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400" dirty="0" smtClean="0">
                  <a:solidFill>
                    <a:schemeClr val="tx1"/>
                  </a:solidFill>
                </a:rPr>
                <a:t>Web</a:t>
              </a:r>
            </a:p>
          </p:txBody>
        </p:sp>
        <p:sp>
          <p:nvSpPr>
            <p:cNvPr id="144" name="Rounded Rectangle 143"/>
            <p:cNvSpPr/>
            <p:nvPr/>
          </p:nvSpPr>
          <p:spPr bwMode="auto">
            <a:xfrm>
              <a:off x="7256377" y="2864836"/>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400" dirty="0" smtClean="0">
                  <a:solidFill>
                    <a:schemeClr val="tx1"/>
                  </a:solidFill>
                </a:rPr>
                <a:t>View</a:t>
              </a:r>
            </a:p>
          </p:txBody>
        </p:sp>
      </p:grpSp>
      <p:grpSp>
        <p:nvGrpSpPr>
          <p:cNvPr id="6" name="Group 151"/>
          <p:cNvGrpSpPr/>
          <p:nvPr/>
        </p:nvGrpSpPr>
        <p:grpSpPr>
          <a:xfrm>
            <a:off x="4469317" y="2337275"/>
            <a:ext cx="4846133" cy="799427"/>
            <a:chOff x="4469317" y="2337275"/>
            <a:chExt cx="4846133" cy="799427"/>
          </a:xfrm>
        </p:grpSpPr>
        <p:pic>
          <p:nvPicPr>
            <p:cNvPr id="134" name="Picture 133" descr="VMW_10Q2_ICONvShield_Silver.png"/>
            <p:cNvPicPr>
              <a:picLocks noChangeAspect="1"/>
            </p:cNvPicPr>
            <p:nvPr/>
          </p:nvPicPr>
          <p:blipFill>
            <a:blip r:embed="rId19" cstate="print"/>
            <a:stretch>
              <a:fillRect/>
            </a:stretch>
          </p:blipFill>
          <p:spPr>
            <a:xfrm>
              <a:off x="8298367" y="2337275"/>
              <a:ext cx="503255" cy="596425"/>
            </a:xfrm>
            <a:prstGeom prst="rect">
              <a:avLst/>
            </a:prstGeom>
          </p:spPr>
        </p:pic>
        <p:pic>
          <p:nvPicPr>
            <p:cNvPr id="111" name="Picture 110" descr="VMW_10Q2_ICONvShield_Silver.png"/>
            <p:cNvPicPr>
              <a:picLocks noChangeAspect="1"/>
            </p:cNvPicPr>
            <p:nvPr/>
          </p:nvPicPr>
          <p:blipFill>
            <a:blip r:embed="rId19" cstate="print"/>
            <a:stretch>
              <a:fillRect/>
            </a:stretch>
          </p:blipFill>
          <p:spPr>
            <a:xfrm>
              <a:off x="4469317" y="2337275"/>
              <a:ext cx="503255" cy="596425"/>
            </a:xfrm>
            <a:prstGeom prst="rect">
              <a:avLst/>
            </a:prstGeom>
          </p:spPr>
        </p:pic>
        <p:sp>
          <p:nvSpPr>
            <p:cNvPr id="146" name="TextBox 145"/>
            <p:cNvSpPr txBox="1"/>
            <p:nvPr/>
          </p:nvSpPr>
          <p:spPr>
            <a:xfrm>
              <a:off x="4543425" y="2828925"/>
              <a:ext cx="952500" cy="307777"/>
            </a:xfrm>
            <a:prstGeom prst="rect">
              <a:avLst/>
            </a:prstGeom>
            <a:noFill/>
          </p:spPr>
          <p:txBody>
            <a:bodyPr wrap="square" rtlCol="0">
              <a:spAutoFit/>
            </a:bodyPr>
            <a:lstStyle/>
            <a:p>
              <a:pPr>
                <a:spcAft>
                  <a:spcPts val="0"/>
                </a:spcAft>
              </a:pPr>
              <a:r>
                <a:rPr lang="en-US" sz="700" b="1" dirty="0" smtClean="0">
                  <a:solidFill>
                    <a:srgbClr val="333333"/>
                  </a:solidFill>
                  <a:latin typeface="+mn-lt"/>
                  <a:ea typeface="+mn-ea"/>
                </a:rPr>
                <a:t>VMware</a:t>
              </a:r>
            </a:p>
            <a:p>
              <a:pPr>
                <a:spcAft>
                  <a:spcPts val="0"/>
                </a:spcAft>
              </a:pPr>
              <a:r>
                <a:rPr lang="en-US" sz="700" b="1" dirty="0" smtClean="0">
                  <a:solidFill>
                    <a:srgbClr val="333333"/>
                  </a:solidFill>
                  <a:latin typeface="+mn-lt"/>
                  <a:ea typeface="+mn-ea"/>
                </a:rPr>
                <a:t>vShield  </a:t>
              </a:r>
            </a:p>
          </p:txBody>
        </p:sp>
        <p:sp>
          <p:nvSpPr>
            <p:cNvPr id="147" name="TextBox 146"/>
            <p:cNvSpPr txBox="1"/>
            <p:nvPr/>
          </p:nvSpPr>
          <p:spPr>
            <a:xfrm>
              <a:off x="8362950" y="2828925"/>
              <a:ext cx="952500" cy="307777"/>
            </a:xfrm>
            <a:prstGeom prst="rect">
              <a:avLst/>
            </a:prstGeom>
            <a:noFill/>
          </p:spPr>
          <p:txBody>
            <a:bodyPr wrap="square" rtlCol="0">
              <a:spAutoFit/>
            </a:bodyPr>
            <a:lstStyle/>
            <a:p>
              <a:pPr>
                <a:spcAft>
                  <a:spcPts val="0"/>
                </a:spcAft>
              </a:pPr>
              <a:r>
                <a:rPr lang="en-US" sz="700" b="1" dirty="0" smtClean="0">
                  <a:solidFill>
                    <a:srgbClr val="333333"/>
                  </a:solidFill>
                  <a:latin typeface="+mn-lt"/>
                  <a:ea typeface="+mn-ea"/>
                </a:rPr>
                <a:t>VMware</a:t>
              </a:r>
            </a:p>
            <a:p>
              <a:pPr>
                <a:spcAft>
                  <a:spcPts val="0"/>
                </a:spcAft>
              </a:pPr>
              <a:r>
                <a:rPr lang="en-US" sz="700" b="1" dirty="0" smtClean="0">
                  <a:solidFill>
                    <a:srgbClr val="333333"/>
                  </a:solidFill>
                  <a:latin typeface="+mn-lt"/>
                  <a:ea typeface="+mn-ea"/>
                </a:rPr>
                <a:t>vShield  </a:t>
              </a:r>
            </a:p>
          </p:txBody>
        </p:sp>
      </p:grpSp>
      <p:sp>
        <p:nvSpPr>
          <p:cNvPr id="145" name="Rounded Rectangle 144"/>
          <p:cNvSpPr/>
          <p:nvPr>
            <p:custDataLst>
              <p:tags r:id="rId12"/>
            </p:custDataLst>
          </p:nvPr>
        </p:nvSpPr>
        <p:spPr bwMode="auto">
          <a:xfrm>
            <a:off x="389982" y="4657347"/>
            <a:ext cx="8257005" cy="377767"/>
          </a:xfrm>
          <a:prstGeom prst="round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defRPr/>
            </a:pPr>
            <a:r>
              <a:rPr lang="en-US" sz="1600" b="1" dirty="0" smtClean="0">
                <a:solidFill>
                  <a:srgbClr val="FFFFFF"/>
                </a:solidFill>
                <a:latin typeface="Arial" charset="0"/>
                <a:ea typeface="ＭＳ Ｐゴシック" pitchFamily="34" charset="-128"/>
              </a:rPr>
              <a:t>VMware vShield Manager</a:t>
            </a:r>
            <a:endParaRPr lang="en-US" sz="1600" b="1" dirty="0">
              <a:solidFill>
                <a:srgbClr val="FFFFFF"/>
              </a:solidFill>
              <a:latin typeface="Arial" charset="0"/>
              <a:ea typeface="ＭＳ Ｐゴシック" pitchFamily="34" charset="-128"/>
            </a:endParaRPr>
          </a:p>
        </p:txBody>
      </p:sp>
      <p:grpSp>
        <p:nvGrpSpPr>
          <p:cNvPr id="7" name="Group 150"/>
          <p:cNvGrpSpPr/>
          <p:nvPr/>
        </p:nvGrpSpPr>
        <p:grpSpPr>
          <a:xfrm>
            <a:off x="428332" y="2185723"/>
            <a:ext cx="5572179" cy="588711"/>
            <a:chOff x="428332" y="2185723"/>
            <a:chExt cx="5572179" cy="588711"/>
          </a:xfrm>
        </p:grpSpPr>
        <p:pic>
          <p:nvPicPr>
            <p:cNvPr id="86" name="Picture 45" descr="ICON_Firewall_Q308"/>
            <p:cNvPicPr>
              <a:picLocks noChangeAspect="1" noChangeArrowheads="1"/>
            </p:cNvPicPr>
            <p:nvPr>
              <p:custDataLst>
                <p:tags r:id="rId13"/>
              </p:custDataLst>
            </p:nvPr>
          </p:nvPicPr>
          <p:blipFill>
            <a:blip r:embed="rId20" cstate="print"/>
            <a:srcRect/>
            <a:stretch>
              <a:fillRect/>
            </a:stretch>
          </p:blipFill>
          <p:spPr bwMode="auto">
            <a:xfrm>
              <a:off x="428332" y="2189734"/>
              <a:ext cx="631210" cy="584700"/>
            </a:xfrm>
            <a:prstGeom prst="rect">
              <a:avLst/>
            </a:prstGeom>
            <a:noFill/>
            <a:ln w="9525">
              <a:noFill/>
              <a:miter lim="800000"/>
              <a:headEnd/>
              <a:tailEnd/>
            </a:ln>
          </p:spPr>
        </p:pic>
        <p:pic>
          <p:nvPicPr>
            <p:cNvPr id="150" name="Picture 45" descr="ICON_Firewall_Q308"/>
            <p:cNvPicPr>
              <a:picLocks noChangeAspect="1" noChangeArrowheads="1"/>
            </p:cNvPicPr>
            <p:nvPr>
              <p:custDataLst>
                <p:tags r:id="rId14"/>
              </p:custDataLst>
            </p:nvPr>
          </p:nvPicPr>
          <p:blipFill>
            <a:blip r:embed="rId20" cstate="print"/>
            <a:srcRect/>
            <a:stretch>
              <a:fillRect/>
            </a:stretch>
          </p:blipFill>
          <p:spPr bwMode="auto">
            <a:xfrm>
              <a:off x="5369301" y="2185723"/>
              <a:ext cx="631210" cy="584700"/>
            </a:xfrm>
            <a:prstGeom prst="rect">
              <a:avLst/>
            </a:prstGeom>
            <a:noFill/>
            <a:ln w="9525">
              <a:noFill/>
              <a:miter lim="800000"/>
              <a:headEnd/>
              <a:tailEnd/>
            </a:ln>
          </p:spPr>
        </p:pic>
      </p:grpSp>
      <p:pic>
        <p:nvPicPr>
          <p:cNvPr id="148" name="Picture 147" descr="VMW_10Q2_DGRM_vShield_Enterprise_Secure_View_Deployments_R3.png"/>
          <p:cNvPicPr>
            <a:picLocks noChangeAspect="1"/>
          </p:cNvPicPr>
          <p:nvPr/>
        </p:nvPicPr>
        <p:blipFill>
          <a:blip r:embed="rId21" cstate="print"/>
          <a:srcRect l="59402" t="12495" r="18809" b="72423"/>
          <a:stretch>
            <a:fillRect/>
          </a:stretch>
        </p:blipFill>
        <p:spPr>
          <a:xfrm>
            <a:off x="7336302" y="3312942"/>
            <a:ext cx="949568" cy="61194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slide(fromBottom)">
                                      <p:cBhvr>
                                        <p:cTn id="7" dur="500"/>
                                        <p:tgtEl>
                                          <p:spTgt spid="172"/>
                                        </p:tgtEl>
                                      </p:cBhvr>
                                    </p:animEffect>
                                  </p:childTnLst>
                                </p:cTn>
                              </p:par>
                              <p:par>
                                <p:cTn id="8" presetID="12" presetClass="entr" presetSubtype="4" fill="hold" grpId="1"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slide(fromBottom)">
                                      <p:cBhvr>
                                        <p:cTn id="10" dur="500"/>
                                        <p:tgtEl>
                                          <p:spTgt spid="172"/>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slide(fromBottom)">
                                      <p:cBhvr>
                                        <p:cTn id="13" dur="500"/>
                                        <p:tgtEl>
                                          <p:spTgt spid="106"/>
                                        </p:tgtEl>
                                      </p:cBhvr>
                                    </p:animEffect>
                                  </p:childTnLst>
                                </p:cTn>
                              </p:par>
                              <p:par>
                                <p:cTn id="14" presetID="1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lide(fromBottom)">
                                      <p:cBhvr>
                                        <p:cTn id="16" dur="500"/>
                                        <p:tgtEl>
                                          <p:spTgt spid="7"/>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lide(fromBottom)">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9"/>
                                        </p:tgtEl>
                                        <p:attrNameLst>
                                          <p:attrName>style.visibility</p:attrName>
                                        </p:attrNameLst>
                                      </p:cBhvr>
                                      <p:to>
                                        <p:strVal val="visible"/>
                                      </p:to>
                                    </p:set>
                                    <p:anim calcmode="lin" valueType="num">
                                      <p:cBhvr additive="base">
                                        <p:cTn id="49" dur="500" fill="hold"/>
                                        <p:tgtEl>
                                          <p:spTgt spid="179"/>
                                        </p:tgtEl>
                                        <p:attrNameLst>
                                          <p:attrName>ppt_x</p:attrName>
                                        </p:attrNameLst>
                                      </p:cBhvr>
                                      <p:tavLst>
                                        <p:tav tm="0">
                                          <p:val>
                                            <p:strVal val="#ppt_x"/>
                                          </p:val>
                                        </p:tav>
                                        <p:tav tm="100000">
                                          <p:val>
                                            <p:strVal val="#ppt_x"/>
                                          </p:val>
                                        </p:tav>
                                      </p:tavLst>
                                    </p:anim>
                                    <p:anim calcmode="lin" valueType="num">
                                      <p:cBhvr additive="base">
                                        <p:cTn id="50"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172" grpId="0" animBg="1"/>
      <p:bldP spid="172" grpId="1" animBg="1"/>
      <p:bldP spid="1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4308642" y="1258678"/>
            <a:ext cx="4814255" cy="2882328"/>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Multiple edge security services in one appliance</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Stateful inspection firewall</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Network Address Translation (NAT)</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Dynamic Host Configuration Protocol (DHCP)</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Site to site VPN (IPsec)</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Web Load Balancer</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Network isolation(edge port group isolation)</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Detailed network flow statistics for chargebacks, etc</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Policy management through UI or REST APIs</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Logging and auditing based on industry standard syslog format</a:t>
            </a:r>
          </a:p>
        </p:txBody>
      </p:sp>
      <p:sp>
        <p:nvSpPr>
          <p:cNvPr id="4" name="Title 3"/>
          <p:cNvSpPr>
            <a:spLocks noGrp="1"/>
          </p:cNvSpPr>
          <p:nvPr>
            <p:ph type="title"/>
            <p:custDataLst>
              <p:tags r:id="rId1"/>
            </p:custDataLst>
          </p:nvPr>
        </p:nvSpPr>
        <p:spPr/>
        <p:txBody>
          <a:bodyPr/>
          <a:lstStyle/>
          <a:p>
            <a:r>
              <a:rPr lang="en-US" dirty="0" smtClean="0"/>
              <a:t>vShield Edge</a:t>
            </a:r>
            <a:br>
              <a:rPr lang="en-US" dirty="0" smtClean="0"/>
            </a:br>
            <a:r>
              <a:rPr lang="en-US" sz="1800" dirty="0" smtClean="0"/>
              <a:t>Secure the Edge of the Virtual Data Center</a:t>
            </a:r>
            <a:endParaRPr lang="en-US" sz="1800" dirty="0"/>
          </a:p>
        </p:txBody>
      </p:sp>
      <p:sp>
        <p:nvSpPr>
          <p:cNvPr id="78" name="Rectangle 77"/>
          <p:cNvSpPr/>
          <p:nvPr/>
        </p:nvSpPr>
        <p:spPr bwMode="auto">
          <a:xfrm>
            <a:off x="4304714" y="726745"/>
            <a:ext cx="4818183" cy="572465"/>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sz="1800" b="1" dirty="0" smtClean="0">
                <a:solidFill>
                  <a:srgbClr val="FFFFFF"/>
                </a:solidFill>
              </a:rPr>
              <a:t>Features</a:t>
            </a:r>
          </a:p>
        </p:txBody>
      </p:sp>
      <p:grpSp>
        <p:nvGrpSpPr>
          <p:cNvPr id="2" name="Group 183"/>
          <p:cNvGrpSpPr/>
          <p:nvPr/>
        </p:nvGrpSpPr>
        <p:grpSpPr>
          <a:xfrm>
            <a:off x="4341577" y="4250310"/>
            <a:ext cx="4781320" cy="2392880"/>
            <a:chOff x="4296578" y="4250310"/>
            <a:chExt cx="4781320" cy="2392880"/>
          </a:xfrm>
        </p:grpSpPr>
        <p:sp>
          <p:nvSpPr>
            <p:cNvPr id="89" name="Rectangle 88"/>
            <p:cNvSpPr/>
            <p:nvPr/>
          </p:nvSpPr>
          <p:spPr bwMode="auto">
            <a:xfrm>
              <a:off x="4296578" y="4250310"/>
              <a:ext cx="4781320" cy="403443"/>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Benefits</a:t>
              </a:r>
              <a:endParaRPr lang="en-US" sz="1800" dirty="0">
                <a:solidFill>
                  <a:srgbClr val="FFFFFF"/>
                </a:solidFill>
              </a:endParaRPr>
            </a:p>
          </p:txBody>
        </p:sp>
        <p:sp>
          <p:nvSpPr>
            <p:cNvPr id="90" name="TextBox 89"/>
            <p:cNvSpPr txBox="1"/>
            <p:nvPr/>
          </p:nvSpPr>
          <p:spPr>
            <a:xfrm>
              <a:off x="4318728" y="4654953"/>
              <a:ext cx="4740866" cy="1988237"/>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Lower cost and complexity by eliminating multiple special purpose appliances</a:t>
              </a:r>
            </a:p>
            <a:p>
              <a:pPr marL="115888" lvl="0"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cs typeface="Arial" charset="0"/>
                </a:rPr>
                <a:t>Ensure policy enforcement with network isolation</a:t>
              </a:r>
            </a:p>
            <a:p>
              <a:pPr marL="115888" lvl="0"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cs typeface="Arial" charset="0"/>
                </a:rPr>
                <a:t>Simplify management with vCenter integration and programmable interfaces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cs typeface="Arial" charset="0"/>
                </a:rPr>
                <a:t>Easier scalability with one edge per org/tenant</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cs typeface="Arial" charset="0"/>
                </a:rPr>
                <a:t>Rapid provisioning of edge security services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cs typeface="Arial" charset="0"/>
                </a:rPr>
                <a:t>Simplify IT compliance with detailed logging</a:t>
              </a:r>
            </a:p>
          </p:txBody>
        </p:sp>
      </p:grpSp>
      <p:grpSp>
        <p:nvGrpSpPr>
          <p:cNvPr id="3" name="Group 81"/>
          <p:cNvGrpSpPr/>
          <p:nvPr/>
        </p:nvGrpSpPr>
        <p:grpSpPr>
          <a:xfrm>
            <a:off x="301452" y="1349829"/>
            <a:ext cx="4140531" cy="3423833"/>
            <a:chOff x="301452" y="1349829"/>
            <a:chExt cx="4140531" cy="3423833"/>
          </a:xfrm>
        </p:grpSpPr>
        <p:pic>
          <p:nvPicPr>
            <p:cNvPr id="83" name="Picture 27" descr="ICON_Cloud_Q308"/>
            <p:cNvPicPr>
              <a:picLocks noChangeAspect="1" noChangeArrowheads="1"/>
            </p:cNvPicPr>
            <p:nvPr>
              <p:custDataLst>
                <p:tags r:id="rId18"/>
              </p:custDataLst>
            </p:nvPr>
          </p:nvPicPr>
          <p:blipFill>
            <a:blip r:embed="rId30" cstate="email"/>
            <a:srcRect/>
            <a:stretch>
              <a:fillRect/>
            </a:stretch>
          </p:blipFill>
          <p:spPr bwMode="auto">
            <a:xfrm>
              <a:off x="636489" y="2797620"/>
              <a:ext cx="3105648" cy="1976042"/>
            </a:xfrm>
            <a:prstGeom prst="rect">
              <a:avLst/>
            </a:prstGeom>
            <a:noFill/>
            <a:ln w="9525">
              <a:noFill/>
              <a:miter lim="800000"/>
              <a:headEnd/>
              <a:tailEnd/>
            </a:ln>
          </p:spPr>
        </p:pic>
        <p:pic>
          <p:nvPicPr>
            <p:cNvPr id="84" name="Picture 8" descr="ICON_Server_flat_Q408.png"/>
            <p:cNvPicPr>
              <a:picLocks noChangeAspect="1"/>
            </p:cNvPicPr>
            <p:nvPr>
              <p:custDataLst>
                <p:tags r:id="rId19"/>
              </p:custDataLst>
            </p:nvPr>
          </p:nvPicPr>
          <p:blipFill>
            <a:blip r:embed="rId31" cstate="email"/>
            <a:srcRect/>
            <a:stretch>
              <a:fillRect/>
            </a:stretch>
          </p:blipFill>
          <p:spPr bwMode="auto">
            <a:xfrm>
              <a:off x="1259388" y="4013690"/>
              <a:ext cx="828946" cy="268408"/>
            </a:xfrm>
            <a:prstGeom prst="rect">
              <a:avLst/>
            </a:prstGeom>
            <a:noFill/>
            <a:ln w="9525">
              <a:noFill/>
              <a:miter lim="800000"/>
              <a:headEnd/>
              <a:tailEnd/>
            </a:ln>
          </p:spPr>
        </p:pic>
        <p:sp>
          <p:nvSpPr>
            <p:cNvPr id="85" name="Rounded Rectangle 84"/>
            <p:cNvSpPr/>
            <p:nvPr>
              <p:custDataLst>
                <p:tags r:id="rId20"/>
              </p:custDataLst>
            </p:nvPr>
          </p:nvSpPr>
          <p:spPr bwMode="auto">
            <a:xfrm>
              <a:off x="331118" y="3617331"/>
              <a:ext cx="3714443" cy="29075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000" b="1" dirty="0" smtClean="0">
                  <a:gradFill>
                    <a:gsLst>
                      <a:gs pos="0">
                        <a:srgbClr val="FFFFFF"/>
                      </a:gs>
                      <a:gs pos="83000">
                        <a:srgbClr val="FFFFFF"/>
                      </a:gs>
                    </a:gsLst>
                    <a:lin ang="16200000" scaled="0"/>
                  </a:gradFill>
                </a:rPr>
                <a:t>VMware </a:t>
              </a:r>
              <a:r>
                <a:rPr lang="en-US" sz="1000" b="1" dirty="0" err="1" smtClean="0">
                  <a:gradFill>
                    <a:gsLst>
                      <a:gs pos="0">
                        <a:srgbClr val="FFFFFF"/>
                      </a:gs>
                      <a:gs pos="83000">
                        <a:srgbClr val="FFFFFF"/>
                      </a:gs>
                    </a:gsLst>
                    <a:lin ang="16200000" scaled="0"/>
                  </a:gradFill>
                </a:rPr>
                <a:t>vSphere</a:t>
              </a:r>
              <a:endParaRPr lang="en-US" sz="1000" b="1" dirty="0">
                <a:gradFill>
                  <a:gsLst>
                    <a:gs pos="0">
                      <a:srgbClr val="FFFFFF"/>
                    </a:gs>
                    <a:gs pos="83000">
                      <a:srgbClr val="FFFFFF"/>
                    </a:gs>
                  </a:gsLst>
                  <a:lin ang="16200000" scaled="0"/>
                </a:gradFill>
              </a:endParaRPr>
            </a:p>
          </p:txBody>
        </p:sp>
        <p:pic>
          <p:nvPicPr>
            <p:cNvPr id="87" name="Picture 8" descr="ICON_Server_flat_Q408.png"/>
            <p:cNvPicPr>
              <a:picLocks noChangeAspect="1"/>
            </p:cNvPicPr>
            <p:nvPr>
              <p:custDataLst>
                <p:tags r:id="rId21"/>
              </p:custDataLst>
            </p:nvPr>
          </p:nvPicPr>
          <p:blipFill>
            <a:blip r:embed="rId31" cstate="email"/>
            <a:srcRect/>
            <a:stretch>
              <a:fillRect/>
            </a:stretch>
          </p:blipFill>
          <p:spPr bwMode="auto">
            <a:xfrm>
              <a:off x="2217322" y="4013690"/>
              <a:ext cx="828946" cy="268408"/>
            </a:xfrm>
            <a:prstGeom prst="rect">
              <a:avLst/>
            </a:prstGeom>
            <a:noFill/>
            <a:ln w="9525">
              <a:noFill/>
              <a:miter lim="800000"/>
              <a:headEnd/>
              <a:tailEnd/>
            </a:ln>
          </p:spPr>
        </p:pic>
        <p:pic>
          <p:nvPicPr>
            <p:cNvPr id="88" name="Picture 8" descr="ICON_Server_flat_Q408.png"/>
            <p:cNvPicPr>
              <a:picLocks noChangeAspect="1"/>
            </p:cNvPicPr>
            <p:nvPr>
              <p:custDataLst>
                <p:tags r:id="rId22"/>
              </p:custDataLst>
            </p:nvPr>
          </p:nvPicPr>
          <p:blipFill>
            <a:blip r:embed="rId31" cstate="email"/>
            <a:srcRect/>
            <a:stretch>
              <a:fillRect/>
            </a:stretch>
          </p:blipFill>
          <p:spPr bwMode="auto">
            <a:xfrm>
              <a:off x="3175258" y="4013690"/>
              <a:ext cx="828946" cy="268408"/>
            </a:xfrm>
            <a:prstGeom prst="rect">
              <a:avLst/>
            </a:prstGeom>
            <a:noFill/>
            <a:ln w="9525">
              <a:noFill/>
              <a:miter lim="800000"/>
              <a:headEnd/>
              <a:tailEnd/>
            </a:ln>
          </p:spPr>
        </p:pic>
        <p:pic>
          <p:nvPicPr>
            <p:cNvPr id="91" name="Picture 8" descr="ICON_Server_flat_Q408.png"/>
            <p:cNvPicPr>
              <a:picLocks noChangeAspect="1"/>
            </p:cNvPicPr>
            <p:nvPr>
              <p:custDataLst>
                <p:tags r:id="rId23"/>
              </p:custDataLst>
            </p:nvPr>
          </p:nvPicPr>
          <p:blipFill>
            <a:blip r:embed="rId31" cstate="email"/>
            <a:srcRect/>
            <a:stretch>
              <a:fillRect/>
            </a:stretch>
          </p:blipFill>
          <p:spPr bwMode="auto">
            <a:xfrm>
              <a:off x="301452" y="4013690"/>
              <a:ext cx="828946" cy="268408"/>
            </a:xfrm>
            <a:prstGeom prst="rect">
              <a:avLst/>
            </a:prstGeom>
            <a:noFill/>
            <a:ln w="9525">
              <a:noFill/>
              <a:miter lim="800000"/>
              <a:headEnd/>
              <a:tailEnd/>
            </a:ln>
          </p:spPr>
        </p:pic>
        <p:grpSp>
          <p:nvGrpSpPr>
            <p:cNvPr id="5" name="Group 21"/>
            <p:cNvGrpSpPr/>
            <p:nvPr>
              <p:custDataLst>
                <p:tags r:id="rId24"/>
              </p:custDataLst>
            </p:nvPr>
          </p:nvGrpSpPr>
          <p:grpSpPr>
            <a:xfrm>
              <a:off x="458192" y="1744172"/>
              <a:ext cx="879734" cy="1730152"/>
              <a:chOff x="558800" y="2540000"/>
              <a:chExt cx="1143000" cy="2247900"/>
            </a:xfrm>
          </p:grpSpPr>
          <p:pic>
            <p:nvPicPr>
              <p:cNvPr id="137" name="Picture 10" descr="ICON_VM_basic_flat_R2_Q408.png"/>
              <p:cNvPicPr>
                <a:picLocks noChangeAspect="1"/>
              </p:cNvPicPr>
              <p:nvPr/>
            </p:nvPicPr>
            <p:blipFill>
              <a:blip r:embed="rId32" cstate="email"/>
              <a:srcRect/>
              <a:stretch>
                <a:fillRect/>
              </a:stretch>
            </p:blipFill>
            <p:spPr bwMode="auto">
              <a:xfrm>
                <a:off x="697000" y="4412124"/>
                <a:ext cx="255514" cy="255514"/>
              </a:xfrm>
              <a:prstGeom prst="rect">
                <a:avLst/>
              </a:prstGeom>
              <a:noFill/>
              <a:ln w="9525">
                <a:noFill/>
                <a:miter lim="800000"/>
                <a:headEnd/>
                <a:tailEnd/>
              </a:ln>
            </p:spPr>
          </p:pic>
          <p:pic>
            <p:nvPicPr>
              <p:cNvPr id="138" name="Picture 12" descr="ICON_VM_basic_flat_R2_Q408.png"/>
              <p:cNvPicPr>
                <a:picLocks noChangeAspect="1"/>
              </p:cNvPicPr>
              <p:nvPr/>
            </p:nvPicPr>
            <p:blipFill>
              <a:blip r:embed="rId32" cstate="email"/>
              <a:srcRect/>
              <a:stretch>
                <a:fillRect/>
              </a:stretch>
            </p:blipFill>
            <p:spPr bwMode="auto">
              <a:xfrm>
                <a:off x="998803" y="4412124"/>
                <a:ext cx="255514" cy="255514"/>
              </a:xfrm>
              <a:prstGeom prst="rect">
                <a:avLst/>
              </a:prstGeom>
              <a:noFill/>
              <a:ln w="9525">
                <a:noFill/>
                <a:miter lim="800000"/>
                <a:headEnd/>
                <a:tailEnd/>
              </a:ln>
            </p:spPr>
          </p:pic>
          <p:pic>
            <p:nvPicPr>
              <p:cNvPr id="139" name="Picture 13" descr="ICON_VM_basic_flat_R2_Q408.png"/>
              <p:cNvPicPr>
                <a:picLocks noChangeAspect="1"/>
              </p:cNvPicPr>
              <p:nvPr/>
            </p:nvPicPr>
            <p:blipFill>
              <a:blip r:embed="rId32" cstate="email"/>
              <a:srcRect/>
              <a:stretch>
                <a:fillRect/>
              </a:stretch>
            </p:blipFill>
            <p:spPr bwMode="auto">
              <a:xfrm>
                <a:off x="1300606" y="4412124"/>
                <a:ext cx="255514" cy="255514"/>
              </a:xfrm>
              <a:prstGeom prst="rect">
                <a:avLst/>
              </a:prstGeom>
              <a:noFill/>
              <a:ln w="9525">
                <a:noFill/>
                <a:miter lim="800000"/>
                <a:headEnd/>
                <a:tailEnd/>
              </a:ln>
            </p:spPr>
          </p:pic>
          <p:pic>
            <p:nvPicPr>
              <p:cNvPr id="140" name="Picture 10" descr="ICON_VM_basic_flat_R2_Q408.png"/>
              <p:cNvPicPr>
                <a:picLocks noChangeAspect="1"/>
              </p:cNvPicPr>
              <p:nvPr/>
            </p:nvPicPr>
            <p:blipFill>
              <a:blip r:embed="rId32" cstate="email"/>
              <a:srcRect/>
              <a:stretch>
                <a:fillRect/>
              </a:stretch>
            </p:blipFill>
            <p:spPr bwMode="auto">
              <a:xfrm>
                <a:off x="696998" y="4107324"/>
                <a:ext cx="255514" cy="255514"/>
              </a:xfrm>
              <a:prstGeom prst="rect">
                <a:avLst/>
              </a:prstGeom>
              <a:noFill/>
              <a:ln w="9525">
                <a:noFill/>
                <a:miter lim="800000"/>
                <a:headEnd/>
                <a:tailEnd/>
              </a:ln>
            </p:spPr>
          </p:pic>
          <p:pic>
            <p:nvPicPr>
              <p:cNvPr id="141" name="Picture 12" descr="ICON_VM_basic_flat_R2_Q408.png"/>
              <p:cNvPicPr>
                <a:picLocks noChangeAspect="1"/>
              </p:cNvPicPr>
              <p:nvPr/>
            </p:nvPicPr>
            <p:blipFill>
              <a:blip r:embed="rId32" cstate="email"/>
              <a:srcRect/>
              <a:stretch>
                <a:fillRect/>
              </a:stretch>
            </p:blipFill>
            <p:spPr bwMode="auto">
              <a:xfrm>
                <a:off x="998801" y="4107324"/>
                <a:ext cx="255514" cy="255514"/>
              </a:xfrm>
              <a:prstGeom prst="rect">
                <a:avLst/>
              </a:prstGeom>
              <a:noFill/>
              <a:ln w="9525">
                <a:noFill/>
                <a:miter lim="800000"/>
                <a:headEnd/>
                <a:tailEnd/>
              </a:ln>
            </p:spPr>
          </p:pic>
          <p:pic>
            <p:nvPicPr>
              <p:cNvPr id="142" name="Picture 13" descr="ICON_VM_basic_flat_R2_Q408.png"/>
              <p:cNvPicPr>
                <a:picLocks noChangeAspect="1"/>
              </p:cNvPicPr>
              <p:nvPr/>
            </p:nvPicPr>
            <p:blipFill>
              <a:blip r:embed="rId32" cstate="email"/>
              <a:srcRect/>
              <a:stretch>
                <a:fillRect/>
              </a:stretch>
            </p:blipFill>
            <p:spPr bwMode="auto">
              <a:xfrm>
                <a:off x="1300604" y="4107324"/>
                <a:ext cx="255514" cy="255514"/>
              </a:xfrm>
              <a:prstGeom prst="rect">
                <a:avLst/>
              </a:prstGeom>
              <a:noFill/>
              <a:ln w="9525">
                <a:noFill/>
                <a:miter lim="800000"/>
                <a:headEnd/>
                <a:tailEnd/>
              </a:ln>
            </p:spPr>
          </p:pic>
          <p:pic>
            <p:nvPicPr>
              <p:cNvPr id="143" name="Picture 10" descr="ICON_VM_basic_flat_R2_Q408.png"/>
              <p:cNvPicPr>
                <a:picLocks noChangeAspect="1"/>
              </p:cNvPicPr>
              <p:nvPr/>
            </p:nvPicPr>
            <p:blipFill>
              <a:blip r:embed="rId32" cstate="email"/>
              <a:srcRect/>
              <a:stretch>
                <a:fillRect/>
              </a:stretch>
            </p:blipFill>
            <p:spPr bwMode="auto">
              <a:xfrm>
                <a:off x="697000" y="3793559"/>
                <a:ext cx="255514" cy="255514"/>
              </a:xfrm>
              <a:prstGeom prst="rect">
                <a:avLst/>
              </a:prstGeom>
              <a:noFill/>
              <a:ln w="9525">
                <a:noFill/>
                <a:miter lim="800000"/>
                <a:headEnd/>
                <a:tailEnd/>
              </a:ln>
            </p:spPr>
          </p:pic>
          <p:pic>
            <p:nvPicPr>
              <p:cNvPr id="144" name="Picture 12" descr="ICON_VM_basic_flat_R2_Q408.png"/>
              <p:cNvPicPr>
                <a:picLocks noChangeAspect="1"/>
              </p:cNvPicPr>
              <p:nvPr/>
            </p:nvPicPr>
            <p:blipFill>
              <a:blip r:embed="rId32" cstate="email"/>
              <a:srcRect/>
              <a:stretch>
                <a:fillRect/>
              </a:stretch>
            </p:blipFill>
            <p:spPr bwMode="auto">
              <a:xfrm>
                <a:off x="998803" y="3793559"/>
                <a:ext cx="255514" cy="255514"/>
              </a:xfrm>
              <a:prstGeom prst="rect">
                <a:avLst/>
              </a:prstGeom>
              <a:noFill/>
              <a:ln w="9525">
                <a:noFill/>
                <a:miter lim="800000"/>
                <a:headEnd/>
                <a:tailEnd/>
              </a:ln>
            </p:spPr>
          </p:pic>
          <p:pic>
            <p:nvPicPr>
              <p:cNvPr id="145" name="Picture 13" descr="ICON_VM_basic_flat_R2_Q408.png"/>
              <p:cNvPicPr>
                <a:picLocks noChangeAspect="1"/>
              </p:cNvPicPr>
              <p:nvPr/>
            </p:nvPicPr>
            <p:blipFill>
              <a:blip r:embed="rId32" cstate="email"/>
              <a:srcRect/>
              <a:stretch>
                <a:fillRect/>
              </a:stretch>
            </p:blipFill>
            <p:spPr bwMode="auto">
              <a:xfrm>
                <a:off x="1300606" y="3793559"/>
                <a:ext cx="255514" cy="255514"/>
              </a:xfrm>
              <a:prstGeom prst="rect">
                <a:avLst/>
              </a:prstGeom>
              <a:noFill/>
              <a:ln w="9525">
                <a:noFill/>
                <a:miter lim="800000"/>
                <a:headEnd/>
                <a:tailEnd/>
              </a:ln>
            </p:spPr>
          </p:pic>
          <p:pic>
            <p:nvPicPr>
              <p:cNvPr id="146" name="Picture 10" descr="ICON_VM_basic_flat_R2_Q408.png"/>
              <p:cNvPicPr>
                <a:picLocks noChangeAspect="1"/>
              </p:cNvPicPr>
              <p:nvPr/>
            </p:nvPicPr>
            <p:blipFill>
              <a:blip r:embed="rId32" cstate="email"/>
              <a:srcRect/>
              <a:stretch>
                <a:fillRect/>
              </a:stretch>
            </p:blipFill>
            <p:spPr bwMode="auto">
              <a:xfrm>
                <a:off x="701483" y="3461867"/>
                <a:ext cx="255514" cy="255514"/>
              </a:xfrm>
              <a:prstGeom prst="rect">
                <a:avLst/>
              </a:prstGeom>
              <a:noFill/>
              <a:ln w="9525">
                <a:noFill/>
                <a:miter lim="800000"/>
                <a:headEnd/>
                <a:tailEnd/>
              </a:ln>
            </p:spPr>
          </p:pic>
          <p:pic>
            <p:nvPicPr>
              <p:cNvPr id="147" name="Picture 12" descr="ICON_VM_basic_flat_R2_Q408.png"/>
              <p:cNvPicPr>
                <a:picLocks noChangeAspect="1"/>
              </p:cNvPicPr>
              <p:nvPr/>
            </p:nvPicPr>
            <p:blipFill>
              <a:blip r:embed="rId32" cstate="email"/>
              <a:srcRect/>
              <a:stretch>
                <a:fillRect/>
              </a:stretch>
            </p:blipFill>
            <p:spPr bwMode="auto">
              <a:xfrm>
                <a:off x="1003286" y="3461867"/>
                <a:ext cx="255514" cy="255514"/>
              </a:xfrm>
              <a:prstGeom prst="rect">
                <a:avLst/>
              </a:prstGeom>
              <a:noFill/>
              <a:ln w="9525">
                <a:noFill/>
                <a:miter lim="800000"/>
                <a:headEnd/>
                <a:tailEnd/>
              </a:ln>
            </p:spPr>
          </p:pic>
          <p:pic>
            <p:nvPicPr>
              <p:cNvPr id="148" name="Picture 13" descr="ICON_VM_basic_flat_R2_Q408.png"/>
              <p:cNvPicPr>
                <a:picLocks noChangeAspect="1"/>
              </p:cNvPicPr>
              <p:nvPr/>
            </p:nvPicPr>
            <p:blipFill>
              <a:blip r:embed="rId32" cstate="email"/>
              <a:srcRect/>
              <a:stretch>
                <a:fillRect/>
              </a:stretch>
            </p:blipFill>
            <p:spPr bwMode="auto">
              <a:xfrm>
                <a:off x="1305089" y="3461867"/>
                <a:ext cx="255514" cy="255514"/>
              </a:xfrm>
              <a:prstGeom prst="rect">
                <a:avLst/>
              </a:prstGeom>
              <a:noFill/>
              <a:ln w="9525">
                <a:noFill/>
                <a:miter lim="800000"/>
                <a:headEnd/>
                <a:tailEnd/>
              </a:ln>
            </p:spPr>
          </p:pic>
          <p:pic>
            <p:nvPicPr>
              <p:cNvPr id="149" name="Picture 10" descr="ICON_VM_basic_flat_R2_Q408.png"/>
              <p:cNvPicPr>
                <a:picLocks noChangeAspect="1"/>
              </p:cNvPicPr>
              <p:nvPr/>
            </p:nvPicPr>
            <p:blipFill>
              <a:blip r:embed="rId32" cstate="email"/>
              <a:srcRect/>
              <a:stretch>
                <a:fillRect/>
              </a:stretch>
            </p:blipFill>
            <p:spPr bwMode="auto">
              <a:xfrm>
                <a:off x="705966" y="3143622"/>
                <a:ext cx="255514" cy="255514"/>
              </a:xfrm>
              <a:prstGeom prst="rect">
                <a:avLst/>
              </a:prstGeom>
              <a:noFill/>
              <a:ln w="9525">
                <a:noFill/>
                <a:miter lim="800000"/>
                <a:headEnd/>
                <a:tailEnd/>
              </a:ln>
            </p:spPr>
          </p:pic>
          <p:pic>
            <p:nvPicPr>
              <p:cNvPr id="150" name="Picture 12" descr="ICON_VM_basic_flat_R2_Q408.png"/>
              <p:cNvPicPr>
                <a:picLocks noChangeAspect="1"/>
              </p:cNvPicPr>
              <p:nvPr/>
            </p:nvPicPr>
            <p:blipFill>
              <a:blip r:embed="rId32" cstate="email"/>
              <a:srcRect/>
              <a:stretch>
                <a:fillRect/>
              </a:stretch>
            </p:blipFill>
            <p:spPr bwMode="auto">
              <a:xfrm>
                <a:off x="1007769" y="3143622"/>
                <a:ext cx="255514" cy="255514"/>
              </a:xfrm>
              <a:prstGeom prst="rect">
                <a:avLst/>
              </a:prstGeom>
              <a:noFill/>
              <a:ln w="9525">
                <a:noFill/>
                <a:miter lim="800000"/>
                <a:headEnd/>
                <a:tailEnd/>
              </a:ln>
            </p:spPr>
          </p:pic>
          <p:pic>
            <p:nvPicPr>
              <p:cNvPr id="151" name="Picture 13" descr="ICON_VM_basic_flat_R2_Q408.png"/>
              <p:cNvPicPr>
                <a:picLocks noChangeAspect="1"/>
              </p:cNvPicPr>
              <p:nvPr/>
            </p:nvPicPr>
            <p:blipFill>
              <a:blip r:embed="rId32" cstate="email"/>
              <a:srcRect/>
              <a:stretch>
                <a:fillRect/>
              </a:stretch>
            </p:blipFill>
            <p:spPr bwMode="auto">
              <a:xfrm>
                <a:off x="1309572" y="3143622"/>
                <a:ext cx="255514" cy="255514"/>
              </a:xfrm>
              <a:prstGeom prst="rect">
                <a:avLst/>
              </a:prstGeom>
              <a:noFill/>
              <a:ln w="9525">
                <a:noFill/>
                <a:miter lim="800000"/>
                <a:headEnd/>
                <a:tailEnd/>
              </a:ln>
            </p:spPr>
          </p:pic>
          <p:sp>
            <p:nvSpPr>
              <p:cNvPr id="152" name="Rounded Rectangle 151"/>
              <p:cNvSpPr/>
              <p:nvPr/>
            </p:nvSpPr>
            <p:spPr bwMode="auto">
              <a:xfrm>
                <a:off x="558800" y="2540000"/>
                <a:ext cx="1143000" cy="2247900"/>
              </a:xfrm>
              <a:prstGeom prst="roundRect">
                <a:avLst>
                  <a:gd name="adj" fmla="val 11111"/>
                </a:avLst>
              </a:prstGeom>
              <a:noFill/>
              <a:ln w="38100">
                <a:solidFill>
                  <a:schemeClr val="accent1">
                    <a:lumMod val="50000"/>
                  </a:schemeClr>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100" dirty="0" smtClean="0">
                    <a:solidFill>
                      <a:schemeClr val="tx1"/>
                    </a:solidFill>
                  </a:rPr>
                  <a:t>Tenant A</a:t>
                </a:r>
              </a:p>
            </p:txBody>
          </p:sp>
        </p:grpSp>
        <p:grpSp>
          <p:nvGrpSpPr>
            <p:cNvPr id="6" name="Group 38"/>
            <p:cNvGrpSpPr/>
            <p:nvPr>
              <p:custDataLst>
                <p:tags r:id="rId25"/>
              </p:custDataLst>
            </p:nvPr>
          </p:nvGrpSpPr>
          <p:grpSpPr>
            <a:xfrm>
              <a:off x="1621397" y="1753947"/>
              <a:ext cx="879734" cy="1730152"/>
              <a:chOff x="2070100" y="2552700"/>
              <a:chExt cx="1143000" cy="2247900"/>
            </a:xfrm>
          </p:grpSpPr>
          <p:pic>
            <p:nvPicPr>
              <p:cNvPr id="121" name="Picture 10" descr="ICON_VM_basic_flat_R2_Q408.png"/>
              <p:cNvPicPr>
                <a:picLocks noChangeAspect="1"/>
              </p:cNvPicPr>
              <p:nvPr/>
            </p:nvPicPr>
            <p:blipFill>
              <a:blip r:embed="rId32" cstate="email"/>
              <a:srcRect/>
              <a:stretch>
                <a:fillRect/>
              </a:stretch>
            </p:blipFill>
            <p:spPr bwMode="auto">
              <a:xfrm>
                <a:off x="2206015" y="4412124"/>
                <a:ext cx="255514" cy="255514"/>
              </a:xfrm>
              <a:prstGeom prst="rect">
                <a:avLst/>
              </a:prstGeom>
              <a:noFill/>
              <a:ln w="9525">
                <a:noFill/>
                <a:miter lim="800000"/>
                <a:headEnd/>
                <a:tailEnd/>
              </a:ln>
            </p:spPr>
          </p:pic>
          <p:pic>
            <p:nvPicPr>
              <p:cNvPr id="122" name="Picture 12" descr="ICON_VM_basic_flat_R2_Q408.png"/>
              <p:cNvPicPr>
                <a:picLocks noChangeAspect="1"/>
              </p:cNvPicPr>
              <p:nvPr/>
            </p:nvPicPr>
            <p:blipFill>
              <a:blip r:embed="rId32" cstate="email"/>
              <a:srcRect/>
              <a:stretch>
                <a:fillRect/>
              </a:stretch>
            </p:blipFill>
            <p:spPr bwMode="auto">
              <a:xfrm>
                <a:off x="2507818" y="4412124"/>
                <a:ext cx="255514" cy="255514"/>
              </a:xfrm>
              <a:prstGeom prst="rect">
                <a:avLst/>
              </a:prstGeom>
              <a:noFill/>
              <a:ln w="9525">
                <a:noFill/>
                <a:miter lim="800000"/>
                <a:headEnd/>
                <a:tailEnd/>
              </a:ln>
            </p:spPr>
          </p:pic>
          <p:pic>
            <p:nvPicPr>
              <p:cNvPr id="123" name="Picture 13" descr="ICON_VM_basic_flat_R2_Q408.png"/>
              <p:cNvPicPr>
                <a:picLocks noChangeAspect="1"/>
              </p:cNvPicPr>
              <p:nvPr/>
            </p:nvPicPr>
            <p:blipFill>
              <a:blip r:embed="rId32" cstate="email"/>
              <a:srcRect/>
              <a:stretch>
                <a:fillRect/>
              </a:stretch>
            </p:blipFill>
            <p:spPr bwMode="auto">
              <a:xfrm>
                <a:off x="2809621" y="4412124"/>
                <a:ext cx="255514" cy="255514"/>
              </a:xfrm>
              <a:prstGeom prst="rect">
                <a:avLst/>
              </a:prstGeom>
              <a:noFill/>
              <a:ln w="9525">
                <a:noFill/>
                <a:miter lim="800000"/>
                <a:headEnd/>
                <a:tailEnd/>
              </a:ln>
            </p:spPr>
          </p:pic>
          <p:pic>
            <p:nvPicPr>
              <p:cNvPr id="124" name="Picture 10" descr="ICON_VM_basic_flat_R2_Q408.png"/>
              <p:cNvPicPr>
                <a:picLocks noChangeAspect="1"/>
              </p:cNvPicPr>
              <p:nvPr/>
            </p:nvPicPr>
            <p:blipFill>
              <a:blip r:embed="rId32" cstate="email"/>
              <a:srcRect/>
              <a:stretch>
                <a:fillRect/>
              </a:stretch>
            </p:blipFill>
            <p:spPr bwMode="auto">
              <a:xfrm>
                <a:off x="2206013" y="4107324"/>
                <a:ext cx="255514" cy="255514"/>
              </a:xfrm>
              <a:prstGeom prst="rect">
                <a:avLst/>
              </a:prstGeom>
              <a:noFill/>
              <a:ln w="9525">
                <a:noFill/>
                <a:miter lim="800000"/>
                <a:headEnd/>
                <a:tailEnd/>
              </a:ln>
            </p:spPr>
          </p:pic>
          <p:pic>
            <p:nvPicPr>
              <p:cNvPr id="125" name="Picture 12" descr="ICON_VM_basic_flat_R2_Q408.png"/>
              <p:cNvPicPr>
                <a:picLocks noChangeAspect="1"/>
              </p:cNvPicPr>
              <p:nvPr/>
            </p:nvPicPr>
            <p:blipFill>
              <a:blip r:embed="rId32" cstate="email"/>
              <a:srcRect/>
              <a:stretch>
                <a:fillRect/>
              </a:stretch>
            </p:blipFill>
            <p:spPr bwMode="auto">
              <a:xfrm>
                <a:off x="2507816" y="4107324"/>
                <a:ext cx="255514" cy="255514"/>
              </a:xfrm>
              <a:prstGeom prst="rect">
                <a:avLst/>
              </a:prstGeom>
              <a:noFill/>
              <a:ln w="9525">
                <a:noFill/>
                <a:miter lim="800000"/>
                <a:headEnd/>
                <a:tailEnd/>
              </a:ln>
            </p:spPr>
          </p:pic>
          <p:pic>
            <p:nvPicPr>
              <p:cNvPr id="126" name="Picture 13" descr="ICON_VM_basic_flat_R2_Q408.png"/>
              <p:cNvPicPr>
                <a:picLocks noChangeAspect="1"/>
              </p:cNvPicPr>
              <p:nvPr/>
            </p:nvPicPr>
            <p:blipFill>
              <a:blip r:embed="rId32" cstate="email"/>
              <a:srcRect/>
              <a:stretch>
                <a:fillRect/>
              </a:stretch>
            </p:blipFill>
            <p:spPr bwMode="auto">
              <a:xfrm>
                <a:off x="2809619" y="4107324"/>
                <a:ext cx="255514" cy="255514"/>
              </a:xfrm>
              <a:prstGeom prst="rect">
                <a:avLst/>
              </a:prstGeom>
              <a:noFill/>
              <a:ln w="9525">
                <a:noFill/>
                <a:miter lim="800000"/>
                <a:headEnd/>
                <a:tailEnd/>
              </a:ln>
            </p:spPr>
          </p:pic>
          <p:pic>
            <p:nvPicPr>
              <p:cNvPr id="127" name="Picture 10" descr="ICON_VM_basic_flat_R2_Q408.png"/>
              <p:cNvPicPr>
                <a:picLocks noChangeAspect="1"/>
              </p:cNvPicPr>
              <p:nvPr/>
            </p:nvPicPr>
            <p:blipFill>
              <a:blip r:embed="rId32" cstate="email"/>
              <a:srcRect/>
              <a:stretch>
                <a:fillRect/>
              </a:stretch>
            </p:blipFill>
            <p:spPr bwMode="auto">
              <a:xfrm>
                <a:off x="2206015" y="3793559"/>
                <a:ext cx="255514" cy="255514"/>
              </a:xfrm>
              <a:prstGeom prst="rect">
                <a:avLst/>
              </a:prstGeom>
              <a:noFill/>
              <a:ln w="9525">
                <a:noFill/>
                <a:miter lim="800000"/>
                <a:headEnd/>
                <a:tailEnd/>
              </a:ln>
            </p:spPr>
          </p:pic>
          <p:pic>
            <p:nvPicPr>
              <p:cNvPr id="128" name="Picture 12" descr="ICON_VM_basic_flat_R2_Q408.png"/>
              <p:cNvPicPr>
                <a:picLocks noChangeAspect="1"/>
              </p:cNvPicPr>
              <p:nvPr/>
            </p:nvPicPr>
            <p:blipFill>
              <a:blip r:embed="rId32" cstate="email"/>
              <a:srcRect/>
              <a:stretch>
                <a:fillRect/>
              </a:stretch>
            </p:blipFill>
            <p:spPr bwMode="auto">
              <a:xfrm>
                <a:off x="2507818" y="3793559"/>
                <a:ext cx="255514" cy="255514"/>
              </a:xfrm>
              <a:prstGeom prst="rect">
                <a:avLst/>
              </a:prstGeom>
              <a:noFill/>
              <a:ln w="9525">
                <a:noFill/>
                <a:miter lim="800000"/>
                <a:headEnd/>
                <a:tailEnd/>
              </a:ln>
            </p:spPr>
          </p:pic>
          <p:pic>
            <p:nvPicPr>
              <p:cNvPr id="129" name="Picture 13" descr="ICON_VM_basic_flat_R2_Q408.png"/>
              <p:cNvPicPr>
                <a:picLocks noChangeAspect="1"/>
              </p:cNvPicPr>
              <p:nvPr/>
            </p:nvPicPr>
            <p:blipFill>
              <a:blip r:embed="rId32" cstate="email"/>
              <a:srcRect/>
              <a:stretch>
                <a:fillRect/>
              </a:stretch>
            </p:blipFill>
            <p:spPr bwMode="auto">
              <a:xfrm>
                <a:off x="2809621" y="3793559"/>
                <a:ext cx="255514" cy="255514"/>
              </a:xfrm>
              <a:prstGeom prst="rect">
                <a:avLst/>
              </a:prstGeom>
              <a:noFill/>
              <a:ln w="9525">
                <a:noFill/>
                <a:miter lim="800000"/>
                <a:headEnd/>
                <a:tailEnd/>
              </a:ln>
            </p:spPr>
          </p:pic>
          <p:pic>
            <p:nvPicPr>
              <p:cNvPr id="130" name="Picture 10" descr="ICON_VM_basic_flat_R2_Q408.png"/>
              <p:cNvPicPr>
                <a:picLocks noChangeAspect="1"/>
              </p:cNvPicPr>
              <p:nvPr/>
            </p:nvPicPr>
            <p:blipFill>
              <a:blip r:embed="rId32" cstate="email"/>
              <a:srcRect/>
              <a:stretch>
                <a:fillRect/>
              </a:stretch>
            </p:blipFill>
            <p:spPr bwMode="auto">
              <a:xfrm>
                <a:off x="2210498" y="3461867"/>
                <a:ext cx="255514" cy="255514"/>
              </a:xfrm>
              <a:prstGeom prst="rect">
                <a:avLst/>
              </a:prstGeom>
              <a:noFill/>
              <a:ln w="9525">
                <a:noFill/>
                <a:miter lim="800000"/>
                <a:headEnd/>
                <a:tailEnd/>
              </a:ln>
            </p:spPr>
          </p:pic>
          <p:pic>
            <p:nvPicPr>
              <p:cNvPr id="131" name="Picture 12" descr="ICON_VM_basic_flat_R2_Q408.png"/>
              <p:cNvPicPr>
                <a:picLocks noChangeAspect="1"/>
              </p:cNvPicPr>
              <p:nvPr/>
            </p:nvPicPr>
            <p:blipFill>
              <a:blip r:embed="rId32" cstate="email"/>
              <a:srcRect/>
              <a:stretch>
                <a:fillRect/>
              </a:stretch>
            </p:blipFill>
            <p:spPr bwMode="auto">
              <a:xfrm>
                <a:off x="2512301" y="3461867"/>
                <a:ext cx="255514" cy="255514"/>
              </a:xfrm>
              <a:prstGeom prst="rect">
                <a:avLst/>
              </a:prstGeom>
              <a:noFill/>
              <a:ln w="9525">
                <a:noFill/>
                <a:miter lim="800000"/>
                <a:headEnd/>
                <a:tailEnd/>
              </a:ln>
            </p:spPr>
          </p:pic>
          <p:pic>
            <p:nvPicPr>
              <p:cNvPr id="132" name="Picture 13" descr="ICON_VM_basic_flat_R2_Q408.png"/>
              <p:cNvPicPr>
                <a:picLocks noChangeAspect="1"/>
              </p:cNvPicPr>
              <p:nvPr/>
            </p:nvPicPr>
            <p:blipFill>
              <a:blip r:embed="rId32" cstate="email"/>
              <a:srcRect/>
              <a:stretch>
                <a:fillRect/>
              </a:stretch>
            </p:blipFill>
            <p:spPr bwMode="auto">
              <a:xfrm>
                <a:off x="2814104" y="3461867"/>
                <a:ext cx="255514" cy="255514"/>
              </a:xfrm>
              <a:prstGeom prst="rect">
                <a:avLst/>
              </a:prstGeom>
              <a:noFill/>
              <a:ln w="9525">
                <a:noFill/>
                <a:miter lim="800000"/>
                <a:headEnd/>
                <a:tailEnd/>
              </a:ln>
            </p:spPr>
          </p:pic>
          <p:pic>
            <p:nvPicPr>
              <p:cNvPr id="133" name="Picture 10" descr="ICON_VM_basic_flat_R2_Q408.png"/>
              <p:cNvPicPr>
                <a:picLocks noChangeAspect="1"/>
              </p:cNvPicPr>
              <p:nvPr/>
            </p:nvPicPr>
            <p:blipFill>
              <a:blip r:embed="rId32" cstate="email"/>
              <a:srcRect/>
              <a:stretch>
                <a:fillRect/>
              </a:stretch>
            </p:blipFill>
            <p:spPr bwMode="auto">
              <a:xfrm>
                <a:off x="2214981" y="3143622"/>
                <a:ext cx="255514" cy="255514"/>
              </a:xfrm>
              <a:prstGeom prst="rect">
                <a:avLst/>
              </a:prstGeom>
              <a:noFill/>
              <a:ln w="9525">
                <a:noFill/>
                <a:miter lim="800000"/>
                <a:headEnd/>
                <a:tailEnd/>
              </a:ln>
            </p:spPr>
          </p:pic>
          <p:pic>
            <p:nvPicPr>
              <p:cNvPr id="134" name="Picture 12" descr="ICON_VM_basic_flat_R2_Q408.png"/>
              <p:cNvPicPr>
                <a:picLocks noChangeAspect="1"/>
              </p:cNvPicPr>
              <p:nvPr/>
            </p:nvPicPr>
            <p:blipFill>
              <a:blip r:embed="rId32" cstate="email"/>
              <a:srcRect/>
              <a:stretch>
                <a:fillRect/>
              </a:stretch>
            </p:blipFill>
            <p:spPr bwMode="auto">
              <a:xfrm>
                <a:off x="2516784" y="3143622"/>
                <a:ext cx="255514" cy="255514"/>
              </a:xfrm>
              <a:prstGeom prst="rect">
                <a:avLst/>
              </a:prstGeom>
              <a:noFill/>
              <a:ln w="9525">
                <a:noFill/>
                <a:miter lim="800000"/>
                <a:headEnd/>
                <a:tailEnd/>
              </a:ln>
            </p:spPr>
          </p:pic>
          <p:pic>
            <p:nvPicPr>
              <p:cNvPr id="135" name="Picture 13" descr="ICON_VM_basic_flat_R2_Q408.png"/>
              <p:cNvPicPr>
                <a:picLocks noChangeAspect="1"/>
              </p:cNvPicPr>
              <p:nvPr/>
            </p:nvPicPr>
            <p:blipFill>
              <a:blip r:embed="rId32" cstate="email"/>
              <a:srcRect/>
              <a:stretch>
                <a:fillRect/>
              </a:stretch>
            </p:blipFill>
            <p:spPr bwMode="auto">
              <a:xfrm>
                <a:off x="2818587" y="3143622"/>
                <a:ext cx="255514" cy="255514"/>
              </a:xfrm>
              <a:prstGeom prst="rect">
                <a:avLst/>
              </a:prstGeom>
              <a:noFill/>
              <a:ln w="9525">
                <a:noFill/>
                <a:miter lim="800000"/>
                <a:headEnd/>
                <a:tailEnd/>
              </a:ln>
            </p:spPr>
          </p:pic>
          <p:sp>
            <p:nvSpPr>
              <p:cNvPr id="136" name="Rounded Rectangle 135"/>
              <p:cNvSpPr/>
              <p:nvPr/>
            </p:nvSpPr>
            <p:spPr bwMode="auto">
              <a:xfrm>
                <a:off x="2070100" y="2552700"/>
                <a:ext cx="1143000" cy="2247900"/>
              </a:xfrm>
              <a:prstGeom prst="roundRect">
                <a:avLst>
                  <a:gd name="adj" fmla="val 11111"/>
                </a:avLst>
              </a:prstGeom>
              <a:noFill/>
              <a:ln w="38100">
                <a:solidFill>
                  <a:schemeClr val="accent1">
                    <a:lumMod val="50000"/>
                  </a:schemeClr>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100" dirty="0" smtClean="0">
                    <a:solidFill>
                      <a:schemeClr val="tx1"/>
                    </a:solidFill>
                  </a:rPr>
                  <a:t>Tenant C</a:t>
                </a:r>
              </a:p>
            </p:txBody>
          </p:sp>
        </p:grpSp>
        <p:grpSp>
          <p:nvGrpSpPr>
            <p:cNvPr id="7" name="Group 55"/>
            <p:cNvGrpSpPr/>
            <p:nvPr>
              <p:custDataLst>
                <p:tags r:id="rId26"/>
              </p:custDataLst>
            </p:nvPr>
          </p:nvGrpSpPr>
          <p:grpSpPr>
            <a:xfrm>
              <a:off x="3107168" y="1763720"/>
              <a:ext cx="879734" cy="1730152"/>
              <a:chOff x="3581400" y="2565400"/>
              <a:chExt cx="1143000" cy="2247900"/>
            </a:xfrm>
          </p:grpSpPr>
          <p:pic>
            <p:nvPicPr>
              <p:cNvPr id="105" name="Picture 10" descr="ICON_VM_basic_flat_R2_Q408.png"/>
              <p:cNvPicPr>
                <a:picLocks noChangeAspect="1"/>
              </p:cNvPicPr>
              <p:nvPr/>
            </p:nvPicPr>
            <p:blipFill>
              <a:blip r:embed="rId32" cstate="email"/>
              <a:srcRect/>
              <a:stretch>
                <a:fillRect/>
              </a:stretch>
            </p:blipFill>
            <p:spPr bwMode="auto">
              <a:xfrm>
                <a:off x="3713624" y="4416606"/>
                <a:ext cx="255514" cy="255514"/>
              </a:xfrm>
              <a:prstGeom prst="rect">
                <a:avLst/>
              </a:prstGeom>
              <a:noFill/>
              <a:ln w="9525">
                <a:noFill/>
                <a:miter lim="800000"/>
                <a:headEnd/>
                <a:tailEnd/>
              </a:ln>
            </p:spPr>
          </p:pic>
          <p:pic>
            <p:nvPicPr>
              <p:cNvPr id="106" name="Picture 12" descr="ICON_VM_basic_flat_R2_Q408.png"/>
              <p:cNvPicPr>
                <a:picLocks noChangeAspect="1"/>
              </p:cNvPicPr>
              <p:nvPr/>
            </p:nvPicPr>
            <p:blipFill>
              <a:blip r:embed="rId32" cstate="email"/>
              <a:srcRect/>
              <a:stretch>
                <a:fillRect/>
              </a:stretch>
            </p:blipFill>
            <p:spPr bwMode="auto">
              <a:xfrm>
                <a:off x="4015427" y="4416606"/>
                <a:ext cx="255514" cy="255514"/>
              </a:xfrm>
              <a:prstGeom prst="rect">
                <a:avLst/>
              </a:prstGeom>
              <a:noFill/>
              <a:ln w="9525">
                <a:noFill/>
                <a:miter lim="800000"/>
                <a:headEnd/>
                <a:tailEnd/>
              </a:ln>
            </p:spPr>
          </p:pic>
          <p:pic>
            <p:nvPicPr>
              <p:cNvPr id="107" name="Picture 13" descr="ICON_VM_basic_flat_R2_Q408.png"/>
              <p:cNvPicPr>
                <a:picLocks noChangeAspect="1"/>
              </p:cNvPicPr>
              <p:nvPr/>
            </p:nvPicPr>
            <p:blipFill>
              <a:blip r:embed="rId32" cstate="email"/>
              <a:srcRect/>
              <a:stretch>
                <a:fillRect/>
              </a:stretch>
            </p:blipFill>
            <p:spPr bwMode="auto">
              <a:xfrm>
                <a:off x="4317230" y="4416606"/>
                <a:ext cx="255514" cy="255514"/>
              </a:xfrm>
              <a:prstGeom prst="rect">
                <a:avLst/>
              </a:prstGeom>
              <a:noFill/>
              <a:ln w="9525">
                <a:noFill/>
                <a:miter lim="800000"/>
                <a:headEnd/>
                <a:tailEnd/>
              </a:ln>
            </p:spPr>
          </p:pic>
          <p:pic>
            <p:nvPicPr>
              <p:cNvPr id="108" name="Picture 10" descr="ICON_VM_basic_flat_R2_Q408.png"/>
              <p:cNvPicPr>
                <a:picLocks noChangeAspect="1"/>
              </p:cNvPicPr>
              <p:nvPr/>
            </p:nvPicPr>
            <p:blipFill>
              <a:blip r:embed="rId32" cstate="email"/>
              <a:srcRect/>
              <a:stretch>
                <a:fillRect/>
              </a:stretch>
            </p:blipFill>
            <p:spPr bwMode="auto">
              <a:xfrm>
                <a:off x="3713622" y="4111806"/>
                <a:ext cx="255514" cy="255514"/>
              </a:xfrm>
              <a:prstGeom prst="rect">
                <a:avLst/>
              </a:prstGeom>
              <a:noFill/>
              <a:ln w="9525">
                <a:noFill/>
                <a:miter lim="800000"/>
                <a:headEnd/>
                <a:tailEnd/>
              </a:ln>
            </p:spPr>
          </p:pic>
          <p:pic>
            <p:nvPicPr>
              <p:cNvPr id="109" name="Picture 12" descr="ICON_VM_basic_flat_R2_Q408.png"/>
              <p:cNvPicPr>
                <a:picLocks noChangeAspect="1"/>
              </p:cNvPicPr>
              <p:nvPr/>
            </p:nvPicPr>
            <p:blipFill>
              <a:blip r:embed="rId32" cstate="email"/>
              <a:srcRect/>
              <a:stretch>
                <a:fillRect/>
              </a:stretch>
            </p:blipFill>
            <p:spPr bwMode="auto">
              <a:xfrm>
                <a:off x="4015425" y="4111806"/>
                <a:ext cx="255514" cy="255514"/>
              </a:xfrm>
              <a:prstGeom prst="rect">
                <a:avLst/>
              </a:prstGeom>
              <a:noFill/>
              <a:ln w="9525">
                <a:noFill/>
                <a:miter lim="800000"/>
                <a:headEnd/>
                <a:tailEnd/>
              </a:ln>
            </p:spPr>
          </p:pic>
          <p:pic>
            <p:nvPicPr>
              <p:cNvPr id="110" name="Picture 13" descr="ICON_VM_basic_flat_R2_Q408.png"/>
              <p:cNvPicPr>
                <a:picLocks noChangeAspect="1"/>
              </p:cNvPicPr>
              <p:nvPr/>
            </p:nvPicPr>
            <p:blipFill>
              <a:blip r:embed="rId32" cstate="email"/>
              <a:srcRect/>
              <a:stretch>
                <a:fillRect/>
              </a:stretch>
            </p:blipFill>
            <p:spPr bwMode="auto">
              <a:xfrm>
                <a:off x="4317228" y="4111806"/>
                <a:ext cx="255514" cy="255514"/>
              </a:xfrm>
              <a:prstGeom prst="rect">
                <a:avLst/>
              </a:prstGeom>
              <a:noFill/>
              <a:ln w="9525">
                <a:noFill/>
                <a:miter lim="800000"/>
                <a:headEnd/>
                <a:tailEnd/>
              </a:ln>
            </p:spPr>
          </p:pic>
          <p:pic>
            <p:nvPicPr>
              <p:cNvPr id="111" name="Picture 10" descr="ICON_VM_basic_flat_R2_Q408.png"/>
              <p:cNvPicPr>
                <a:picLocks noChangeAspect="1"/>
              </p:cNvPicPr>
              <p:nvPr/>
            </p:nvPicPr>
            <p:blipFill>
              <a:blip r:embed="rId32" cstate="email"/>
              <a:srcRect/>
              <a:stretch>
                <a:fillRect/>
              </a:stretch>
            </p:blipFill>
            <p:spPr bwMode="auto">
              <a:xfrm>
                <a:off x="3713624" y="3798041"/>
                <a:ext cx="255514" cy="255514"/>
              </a:xfrm>
              <a:prstGeom prst="rect">
                <a:avLst/>
              </a:prstGeom>
              <a:noFill/>
              <a:ln w="9525">
                <a:noFill/>
                <a:miter lim="800000"/>
                <a:headEnd/>
                <a:tailEnd/>
              </a:ln>
            </p:spPr>
          </p:pic>
          <p:pic>
            <p:nvPicPr>
              <p:cNvPr id="112" name="Picture 12" descr="ICON_VM_basic_flat_R2_Q408.png"/>
              <p:cNvPicPr>
                <a:picLocks noChangeAspect="1"/>
              </p:cNvPicPr>
              <p:nvPr/>
            </p:nvPicPr>
            <p:blipFill>
              <a:blip r:embed="rId32" cstate="email"/>
              <a:srcRect/>
              <a:stretch>
                <a:fillRect/>
              </a:stretch>
            </p:blipFill>
            <p:spPr bwMode="auto">
              <a:xfrm>
                <a:off x="4015427" y="3798041"/>
                <a:ext cx="255514" cy="255514"/>
              </a:xfrm>
              <a:prstGeom prst="rect">
                <a:avLst/>
              </a:prstGeom>
              <a:noFill/>
              <a:ln w="9525">
                <a:noFill/>
                <a:miter lim="800000"/>
                <a:headEnd/>
                <a:tailEnd/>
              </a:ln>
            </p:spPr>
          </p:pic>
          <p:pic>
            <p:nvPicPr>
              <p:cNvPr id="113" name="Picture 13" descr="ICON_VM_basic_flat_R2_Q408.png"/>
              <p:cNvPicPr>
                <a:picLocks noChangeAspect="1"/>
              </p:cNvPicPr>
              <p:nvPr/>
            </p:nvPicPr>
            <p:blipFill>
              <a:blip r:embed="rId32" cstate="email"/>
              <a:srcRect/>
              <a:stretch>
                <a:fillRect/>
              </a:stretch>
            </p:blipFill>
            <p:spPr bwMode="auto">
              <a:xfrm>
                <a:off x="4317230" y="3798041"/>
                <a:ext cx="255514" cy="255514"/>
              </a:xfrm>
              <a:prstGeom prst="rect">
                <a:avLst/>
              </a:prstGeom>
              <a:noFill/>
              <a:ln w="9525">
                <a:noFill/>
                <a:miter lim="800000"/>
                <a:headEnd/>
                <a:tailEnd/>
              </a:ln>
            </p:spPr>
          </p:pic>
          <p:pic>
            <p:nvPicPr>
              <p:cNvPr id="114" name="Picture 10" descr="ICON_VM_basic_flat_R2_Q408.png"/>
              <p:cNvPicPr>
                <a:picLocks noChangeAspect="1"/>
              </p:cNvPicPr>
              <p:nvPr/>
            </p:nvPicPr>
            <p:blipFill>
              <a:blip r:embed="rId32" cstate="email"/>
              <a:srcRect/>
              <a:stretch>
                <a:fillRect/>
              </a:stretch>
            </p:blipFill>
            <p:spPr bwMode="auto">
              <a:xfrm>
                <a:off x="3718107" y="3466349"/>
                <a:ext cx="255514" cy="255514"/>
              </a:xfrm>
              <a:prstGeom prst="rect">
                <a:avLst/>
              </a:prstGeom>
              <a:noFill/>
              <a:ln w="9525">
                <a:noFill/>
                <a:miter lim="800000"/>
                <a:headEnd/>
                <a:tailEnd/>
              </a:ln>
            </p:spPr>
          </p:pic>
          <p:pic>
            <p:nvPicPr>
              <p:cNvPr id="115" name="Picture 12" descr="ICON_VM_basic_flat_R2_Q408.png"/>
              <p:cNvPicPr>
                <a:picLocks noChangeAspect="1"/>
              </p:cNvPicPr>
              <p:nvPr/>
            </p:nvPicPr>
            <p:blipFill>
              <a:blip r:embed="rId32" cstate="email"/>
              <a:srcRect/>
              <a:stretch>
                <a:fillRect/>
              </a:stretch>
            </p:blipFill>
            <p:spPr bwMode="auto">
              <a:xfrm>
                <a:off x="4019910" y="3466349"/>
                <a:ext cx="255514" cy="255514"/>
              </a:xfrm>
              <a:prstGeom prst="rect">
                <a:avLst/>
              </a:prstGeom>
              <a:noFill/>
              <a:ln w="9525">
                <a:noFill/>
                <a:miter lim="800000"/>
                <a:headEnd/>
                <a:tailEnd/>
              </a:ln>
            </p:spPr>
          </p:pic>
          <p:pic>
            <p:nvPicPr>
              <p:cNvPr id="116" name="Picture 13" descr="ICON_VM_basic_flat_R2_Q408.png"/>
              <p:cNvPicPr>
                <a:picLocks noChangeAspect="1"/>
              </p:cNvPicPr>
              <p:nvPr/>
            </p:nvPicPr>
            <p:blipFill>
              <a:blip r:embed="rId32" cstate="email"/>
              <a:srcRect/>
              <a:stretch>
                <a:fillRect/>
              </a:stretch>
            </p:blipFill>
            <p:spPr bwMode="auto">
              <a:xfrm>
                <a:off x="4321713" y="3466349"/>
                <a:ext cx="255514" cy="255514"/>
              </a:xfrm>
              <a:prstGeom prst="rect">
                <a:avLst/>
              </a:prstGeom>
              <a:noFill/>
              <a:ln w="9525">
                <a:noFill/>
                <a:miter lim="800000"/>
                <a:headEnd/>
                <a:tailEnd/>
              </a:ln>
            </p:spPr>
          </p:pic>
          <p:pic>
            <p:nvPicPr>
              <p:cNvPr id="117" name="Picture 10" descr="ICON_VM_basic_flat_R2_Q408.png"/>
              <p:cNvPicPr>
                <a:picLocks noChangeAspect="1"/>
              </p:cNvPicPr>
              <p:nvPr/>
            </p:nvPicPr>
            <p:blipFill>
              <a:blip r:embed="rId32" cstate="email"/>
              <a:srcRect/>
              <a:stretch>
                <a:fillRect/>
              </a:stretch>
            </p:blipFill>
            <p:spPr bwMode="auto">
              <a:xfrm>
                <a:off x="3722590" y="3148104"/>
                <a:ext cx="255514" cy="255514"/>
              </a:xfrm>
              <a:prstGeom prst="rect">
                <a:avLst/>
              </a:prstGeom>
              <a:noFill/>
              <a:ln w="9525">
                <a:noFill/>
                <a:miter lim="800000"/>
                <a:headEnd/>
                <a:tailEnd/>
              </a:ln>
            </p:spPr>
          </p:pic>
          <p:pic>
            <p:nvPicPr>
              <p:cNvPr id="118" name="Picture 12" descr="ICON_VM_basic_flat_R2_Q408.png"/>
              <p:cNvPicPr>
                <a:picLocks noChangeAspect="1"/>
              </p:cNvPicPr>
              <p:nvPr/>
            </p:nvPicPr>
            <p:blipFill>
              <a:blip r:embed="rId32" cstate="email"/>
              <a:srcRect/>
              <a:stretch>
                <a:fillRect/>
              </a:stretch>
            </p:blipFill>
            <p:spPr bwMode="auto">
              <a:xfrm>
                <a:off x="4024393" y="3148104"/>
                <a:ext cx="255514" cy="255514"/>
              </a:xfrm>
              <a:prstGeom prst="rect">
                <a:avLst/>
              </a:prstGeom>
              <a:noFill/>
              <a:ln w="9525">
                <a:noFill/>
                <a:miter lim="800000"/>
                <a:headEnd/>
                <a:tailEnd/>
              </a:ln>
            </p:spPr>
          </p:pic>
          <p:pic>
            <p:nvPicPr>
              <p:cNvPr id="119" name="Picture 13" descr="ICON_VM_basic_flat_R2_Q408.png"/>
              <p:cNvPicPr>
                <a:picLocks noChangeAspect="1"/>
              </p:cNvPicPr>
              <p:nvPr/>
            </p:nvPicPr>
            <p:blipFill>
              <a:blip r:embed="rId32" cstate="email"/>
              <a:srcRect/>
              <a:stretch>
                <a:fillRect/>
              </a:stretch>
            </p:blipFill>
            <p:spPr bwMode="auto">
              <a:xfrm>
                <a:off x="4326196" y="3148104"/>
                <a:ext cx="255514" cy="255514"/>
              </a:xfrm>
              <a:prstGeom prst="rect">
                <a:avLst/>
              </a:prstGeom>
              <a:noFill/>
              <a:ln w="9525">
                <a:noFill/>
                <a:miter lim="800000"/>
                <a:headEnd/>
                <a:tailEnd/>
              </a:ln>
            </p:spPr>
          </p:pic>
          <p:sp>
            <p:nvSpPr>
              <p:cNvPr id="120" name="Rounded Rectangle 119"/>
              <p:cNvSpPr/>
              <p:nvPr/>
            </p:nvSpPr>
            <p:spPr bwMode="auto">
              <a:xfrm>
                <a:off x="3581400" y="2565400"/>
                <a:ext cx="1143000" cy="2247900"/>
              </a:xfrm>
              <a:prstGeom prst="roundRect">
                <a:avLst>
                  <a:gd name="adj" fmla="val 11111"/>
                </a:avLst>
              </a:prstGeom>
              <a:noFill/>
              <a:ln w="38100">
                <a:solidFill>
                  <a:schemeClr val="accent1">
                    <a:lumMod val="50000"/>
                  </a:schemeClr>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r>
                  <a:rPr lang="en-US" sz="1100" dirty="0" smtClean="0">
                    <a:solidFill>
                      <a:schemeClr val="tx1"/>
                    </a:solidFill>
                  </a:rPr>
                  <a:t>Tenant X</a:t>
                </a:r>
              </a:p>
            </p:txBody>
          </p:sp>
        </p:grpSp>
        <p:grpSp>
          <p:nvGrpSpPr>
            <p:cNvPr id="8" name="Group 25"/>
            <p:cNvGrpSpPr>
              <a:grpSpLocks/>
            </p:cNvGrpSpPr>
            <p:nvPr>
              <p:custDataLst>
                <p:tags r:id="rId27"/>
              </p:custDataLst>
            </p:nvPr>
          </p:nvGrpSpPr>
          <p:grpSpPr bwMode="auto">
            <a:xfrm>
              <a:off x="2641621" y="2535037"/>
              <a:ext cx="333545" cy="69317"/>
              <a:chOff x="3552" y="2168"/>
              <a:chExt cx="240" cy="48"/>
            </a:xfrm>
          </p:grpSpPr>
          <p:sp>
            <p:nvSpPr>
              <p:cNvPr id="102" name="Oval 26"/>
              <p:cNvSpPr>
                <a:spLocks noChangeArrowheads="1"/>
              </p:cNvSpPr>
              <p:nvPr/>
            </p:nvSpPr>
            <p:spPr bwMode="auto">
              <a:xfrm>
                <a:off x="3552"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sz="1800" dirty="0"/>
              </a:p>
            </p:txBody>
          </p:sp>
          <p:sp>
            <p:nvSpPr>
              <p:cNvPr id="103" name="Oval 27"/>
              <p:cNvSpPr>
                <a:spLocks noChangeArrowheads="1"/>
              </p:cNvSpPr>
              <p:nvPr/>
            </p:nvSpPr>
            <p:spPr bwMode="auto">
              <a:xfrm>
                <a:off x="3648"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sz="1800" dirty="0"/>
              </a:p>
            </p:txBody>
          </p:sp>
          <p:sp>
            <p:nvSpPr>
              <p:cNvPr id="104" name="Oval 28"/>
              <p:cNvSpPr>
                <a:spLocks noChangeArrowheads="1"/>
              </p:cNvSpPr>
              <p:nvPr/>
            </p:nvSpPr>
            <p:spPr bwMode="auto">
              <a:xfrm>
                <a:off x="3744"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sz="1800" dirty="0"/>
              </a:p>
            </p:txBody>
          </p:sp>
        </p:grpSp>
        <p:pic>
          <p:nvPicPr>
            <p:cNvPr id="96" name="Picture 95" descr="VMW_10Q3_ICON_Shield_blk.png"/>
            <p:cNvPicPr>
              <a:picLocks noChangeAspect="1"/>
            </p:cNvPicPr>
            <p:nvPr/>
          </p:nvPicPr>
          <p:blipFill>
            <a:blip r:embed="rId33" cstate="print"/>
            <a:stretch>
              <a:fillRect/>
            </a:stretch>
          </p:blipFill>
          <p:spPr>
            <a:xfrm>
              <a:off x="1193511" y="1857991"/>
              <a:ext cx="344344" cy="407052"/>
            </a:xfrm>
            <a:prstGeom prst="rect">
              <a:avLst/>
            </a:prstGeom>
          </p:spPr>
        </p:pic>
        <p:pic>
          <p:nvPicPr>
            <p:cNvPr id="97" name="Picture 96" descr="VMW_10Q3_ICON_Shield_blk.png"/>
            <p:cNvPicPr>
              <a:picLocks noChangeAspect="1"/>
            </p:cNvPicPr>
            <p:nvPr/>
          </p:nvPicPr>
          <p:blipFill>
            <a:blip r:embed="rId33" cstate="print"/>
            <a:stretch>
              <a:fillRect/>
            </a:stretch>
          </p:blipFill>
          <p:spPr>
            <a:xfrm>
              <a:off x="2357326" y="1871841"/>
              <a:ext cx="344344" cy="407052"/>
            </a:xfrm>
            <a:prstGeom prst="rect">
              <a:avLst/>
            </a:prstGeom>
          </p:spPr>
        </p:pic>
        <p:pic>
          <p:nvPicPr>
            <p:cNvPr id="98" name="Picture 97" descr="VMW_10Q3_ICON_Shield_blk.png"/>
            <p:cNvPicPr>
              <a:picLocks noChangeAspect="1"/>
            </p:cNvPicPr>
            <p:nvPr/>
          </p:nvPicPr>
          <p:blipFill>
            <a:blip r:embed="rId33" cstate="print"/>
            <a:stretch>
              <a:fillRect/>
            </a:stretch>
          </p:blipFill>
          <p:spPr>
            <a:xfrm>
              <a:off x="3839763" y="1871840"/>
              <a:ext cx="344344" cy="407052"/>
            </a:xfrm>
            <a:prstGeom prst="rect">
              <a:avLst/>
            </a:prstGeom>
          </p:spPr>
        </p:pic>
        <p:sp>
          <p:nvSpPr>
            <p:cNvPr id="99" name="TextBox 98"/>
            <p:cNvSpPr txBox="1"/>
            <p:nvPr/>
          </p:nvSpPr>
          <p:spPr>
            <a:xfrm>
              <a:off x="940526" y="1371600"/>
              <a:ext cx="832279" cy="387798"/>
            </a:xfrm>
            <a:prstGeom prst="rect">
              <a:avLst/>
            </a:prstGeom>
            <a:noFill/>
          </p:spPr>
          <p:txBody>
            <a:bodyPr wrap="none" rtlCol="0">
              <a:spAutoFit/>
            </a:bodyPr>
            <a:lstStyle/>
            <a:p>
              <a:pPr algn="l"/>
              <a:r>
                <a:rPr lang="en-US" sz="800" b="1" dirty="0" smtClean="0">
                  <a:solidFill>
                    <a:srgbClr val="333333"/>
                  </a:solidFill>
                  <a:latin typeface="+mn-lt"/>
                  <a:ea typeface="+mn-ea"/>
                </a:rPr>
                <a:t>VMware</a:t>
              </a:r>
            </a:p>
            <a:p>
              <a:pPr algn="l"/>
              <a:r>
                <a:rPr lang="en-US" sz="800" b="1" dirty="0" err="1" smtClean="0">
                  <a:solidFill>
                    <a:srgbClr val="333333"/>
                  </a:solidFill>
                  <a:latin typeface="+mn-lt"/>
                  <a:ea typeface="+mn-ea"/>
                </a:rPr>
                <a:t>vShield</a:t>
              </a:r>
              <a:r>
                <a:rPr lang="en-US" sz="800" b="1" dirty="0" smtClean="0">
                  <a:solidFill>
                    <a:srgbClr val="333333"/>
                  </a:solidFill>
                  <a:latin typeface="+mn-lt"/>
                  <a:ea typeface="+mn-ea"/>
                </a:rPr>
                <a:t> Edge</a:t>
              </a:r>
            </a:p>
          </p:txBody>
        </p:sp>
        <p:sp>
          <p:nvSpPr>
            <p:cNvPr id="100" name="TextBox 99"/>
            <p:cNvSpPr txBox="1"/>
            <p:nvPr/>
          </p:nvSpPr>
          <p:spPr>
            <a:xfrm>
              <a:off x="2164081" y="1367246"/>
              <a:ext cx="832279" cy="387798"/>
            </a:xfrm>
            <a:prstGeom prst="rect">
              <a:avLst/>
            </a:prstGeom>
            <a:noFill/>
          </p:spPr>
          <p:txBody>
            <a:bodyPr wrap="none" rtlCol="0">
              <a:spAutoFit/>
            </a:bodyPr>
            <a:lstStyle/>
            <a:p>
              <a:pPr algn="l"/>
              <a:r>
                <a:rPr lang="en-US" sz="800" b="1" dirty="0" smtClean="0">
                  <a:solidFill>
                    <a:srgbClr val="333333"/>
                  </a:solidFill>
                  <a:latin typeface="+mn-lt"/>
                  <a:ea typeface="+mn-ea"/>
                </a:rPr>
                <a:t>VMware</a:t>
              </a:r>
            </a:p>
            <a:p>
              <a:pPr algn="l"/>
              <a:r>
                <a:rPr lang="en-US" sz="800" b="1" dirty="0" err="1" smtClean="0">
                  <a:solidFill>
                    <a:srgbClr val="333333"/>
                  </a:solidFill>
                  <a:latin typeface="+mn-lt"/>
                  <a:ea typeface="+mn-ea"/>
                </a:rPr>
                <a:t>vShield</a:t>
              </a:r>
              <a:r>
                <a:rPr lang="en-US" sz="800" b="1" dirty="0" smtClean="0">
                  <a:solidFill>
                    <a:srgbClr val="333333"/>
                  </a:solidFill>
                  <a:latin typeface="+mn-lt"/>
                  <a:ea typeface="+mn-ea"/>
                </a:rPr>
                <a:t> Edge</a:t>
              </a:r>
            </a:p>
          </p:txBody>
        </p:sp>
        <p:sp>
          <p:nvSpPr>
            <p:cNvPr id="101" name="TextBox 100"/>
            <p:cNvSpPr txBox="1"/>
            <p:nvPr/>
          </p:nvSpPr>
          <p:spPr>
            <a:xfrm>
              <a:off x="3609704" y="1349829"/>
              <a:ext cx="832279" cy="387798"/>
            </a:xfrm>
            <a:prstGeom prst="rect">
              <a:avLst/>
            </a:prstGeom>
            <a:noFill/>
          </p:spPr>
          <p:txBody>
            <a:bodyPr wrap="none" rtlCol="0">
              <a:spAutoFit/>
            </a:bodyPr>
            <a:lstStyle/>
            <a:p>
              <a:pPr algn="l"/>
              <a:r>
                <a:rPr lang="en-US" sz="800" b="1" dirty="0" smtClean="0">
                  <a:solidFill>
                    <a:srgbClr val="333333"/>
                  </a:solidFill>
                  <a:latin typeface="+mn-lt"/>
                  <a:ea typeface="+mn-ea"/>
                </a:rPr>
                <a:t>VMware</a:t>
              </a:r>
            </a:p>
            <a:p>
              <a:pPr algn="l"/>
              <a:r>
                <a:rPr lang="en-US" sz="800" b="1" dirty="0" err="1" smtClean="0">
                  <a:solidFill>
                    <a:srgbClr val="333333"/>
                  </a:solidFill>
                  <a:latin typeface="+mn-lt"/>
                  <a:ea typeface="+mn-ea"/>
                </a:rPr>
                <a:t>vShield</a:t>
              </a:r>
              <a:r>
                <a:rPr lang="en-US" sz="800" b="1" dirty="0" smtClean="0">
                  <a:solidFill>
                    <a:srgbClr val="333333"/>
                  </a:solidFill>
                  <a:latin typeface="+mn-lt"/>
                  <a:ea typeface="+mn-ea"/>
                </a:rPr>
                <a:t> Edge</a:t>
              </a:r>
            </a:p>
          </p:txBody>
        </p:sp>
      </p:grpSp>
      <p:grpSp>
        <p:nvGrpSpPr>
          <p:cNvPr id="9" name="Group 121"/>
          <p:cNvGrpSpPr/>
          <p:nvPr>
            <p:custDataLst>
              <p:tags r:id="rId2"/>
            </p:custDataLst>
          </p:nvPr>
        </p:nvGrpSpPr>
        <p:grpSpPr>
          <a:xfrm>
            <a:off x="3350234" y="5551056"/>
            <a:ext cx="705765" cy="775026"/>
            <a:chOff x="1133634" y="4768635"/>
            <a:chExt cx="1021198" cy="1121412"/>
          </a:xfrm>
        </p:grpSpPr>
        <p:pic>
          <p:nvPicPr>
            <p:cNvPr id="157" name="Picture 2"/>
            <p:cNvPicPr>
              <a:picLocks noChangeAspect="1" noChangeArrowheads="1"/>
            </p:cNvPicPr>
            <p:nvPr>
              <p:custDataLst>
                <p:tags r:id="rId17"/>
              </p:custDataLst>
            </p:nvPr>
          </p:nvPicPr>
          <p:blipFill>
            <a:blip r:embed="rId34" cstate="email">
              <a:clrChange>
                <a:clrFrom>
                  <a:srgbClr val="FEFFFF"/>
                </a:clrFrom>
                <a:clrTo>
                  <a:srgbClr val="FEFFFF">
                    <a:alpha val="0"/>
                  </a:srgbClr>
                </a:clrTo>
              </a:clrChange>
            </a:blip>
            <a:srcRect/>
            <a:stretch>
              <a:fillRect/>
            </a:stretch>
          </p:blipFill>
          <p:spPr bwMode="auto">
            <a:xfrm>
              <a:off x="1133634" y="4768635"/>
              <a:ext cx="1021198" cy="1021198"/>
            </a:xfrm>
            <a:prstGeom prst="rect">
              <a:avLst/>
            </a:prstGeom>
            <a:noFill/>
            <a:ln w="9525">
              <a:noFill/>
              <a:miter lim="800000"/>
              <a:headEnd/>
              <a:tailEnd/>
            </a:ln>
          </p:spPr>
        </p:pic>
        <p:sp>
          <p:nvSpPr>
            <p:cNvPr id="158" name="TextBox 157"/>
            <p:cNvSpPr txBox="1"/>
            <p:nvPr/>
          </p:nvSpPr>
          <p:spPr>
            <a:xfrm>
              <a:off x="1278587" y="5533781"/>
              <a:ext cx="647589" cy="356266"/>
            </a:xfrm>
            <a:prstGeom prst="rect">
              <a:avLst/>
            </a:prstGeom>
            <a:noFill/>
          </p:spPr>
          <p:txBody>
            <a:bodyPr wrap="none" rtlCol="0">
              <a:spAutoFit/>
            </a:bodyPr>
            <a:lstStyle/>
            <a:p>
              <a:pPr algn="l"/>
              <a:r>
                <a:rPr lang="en-US" sz="1000" dirty="0" smtClean="0">
                  <a:solidFill>
                    <a:srgbClr val="333333"/>
                  </a:solidFill>
                  <a:latin typeface="+mn-lt"/>
                  <a:ea typeface="+mn-ea"/>
                </a:rPr>
                <a:t>VPN</a:t>
              </a:r>
            </a:p>
          </p:txBody>
        </p:sp>
      </p:grpSp>
      <p:grpSp>
        <p:nvGrpSpPr>
          <p:cNvPr id="10" name="Group 123"/>
          <p:cNvGrpSpPr/>
          <p:nvPr>
            <p:custDataLst>
              <p:tags r:id="rId3"/>
            </p:custDataLst>
          </p:nvPr>
        </p:nvGrpSpPr>
        <p:grpSpPr>
          <a:xfrm>
            <a:off x="1918010" y="5513003"/>
            <a:ext cx="1219409" cy="813079"/>
            <a:chOff x="777544" y="2468109"/>
            <a:chExt cx="1764408" cy="1176474"/>
          </a:xfrm>
        </p:grpSpPr>
        <p:pic>
          <p:nvPicPr>
            <p:cNvPr id="160" name="Picture 159" descr="ICON_NetworkSwitch_Q308"/>
            <p:cNvPicPr>
              <a:picLocks noChangeAspect="1" noChangeArrowheads="1"/>
            </p:cNvPicPr>
            <p:nvPr>
              <p:custDataLst>
                <p:tags r:id="rId16"/>
              </p:custDataLst>
            </p:nvPr>
          </p:nvPicPr>
          <p:blipFill>
            <a:blip r:embed="rId35" cstate="email"/>
            <a:srcRect/>
            <a:stretch>
              <a:fillRect/>
            </a:stretch>
          </p:blipFill>
          <p:spPr bwMode="auto">
            <a:xfrm>
              <a:off x="983102" y="2468109"/>
              <a:ext cx="1181100" cy="842963"/>
            </a:xfrm>
            <a:prstGeom prst="rect">
              <a:avLst/>
            </a:prstGeom>
            <a:noFill/>
          </p:spPr>
        </p:pic>
        <p:sp>
          <p:nvSpPr>
            <p:cNvPr id="161" name="TextBox 160"/>
            <p:cNvSpPr txBox="1"/>
            <p:nvPr/>
          </p:nvSpPr>
          <p:spPr>
            <a:xfrm>
              <a:off x="777544" y="3288317"/>
              <a:ext cx="1764408" cy="356266"/>
            </a:xfrm>
            <a:prstGeom prst="rect">
              <a:avLst/>
            </a:prstGeom>
            <a:noFill/>
          </p:spPr>
          <p:txBody>
            <a:bodyPr wrap="square" rtlCol="0">
              <a:spAutoFit/>
            </a:bodyPr>
            <a:lstStyle/>
            <a:p>
              <a:pPr algn="l"/>
              <a:r>
                <a:rPr lang="en-US" sz="1000" dirty="0" smtClean="0">
                  <a:solidFill>
                    <a:srgbClr val="333333"/>
                  </a:solidFill>
                  <a:latin typeface="+mn-lt"/>
                  <a:ea typeface="+mn-ea"/>
                </a:rPr>
                <a:t>Load balancer</a:t>
              </a:r>
            </a:p>
          </p:txBody>
        </p:sp>
      </p:grpSp>
      <p:grpSp>
        <p:nvGrpSpPr>
          <p:cNvPr id="11" name="Group 122"/>
          <p:cNvGrpSpPr/>
          <p:nvPr>
            <p:custDataLst>
              <p:tags r:id="rId4"/>
            </p:custDataLst>
          </p:nvPr>
        </p:nvGrpSpPr>
        <p:grpSpPr>
          <a:xfrm>
            <a:off x="508840" y="5742028"/>
            <a:ext cx="1381617" cy="584054"/>
            <a:chOff x="-790764" y="4639609"/>
            <a:chExt cx="1999111" cy="845090"/>
          </a:xfrm>
        </p:grpSpPr>
        <p:pic>
          <p:nvPicPr>
            <p:cNvPr id="163" name="Picture 1"/>
            <p:cNvPicPr>
              <a:picLocks noChangeAspect="1" noChangeArrowheads="1"/>
            </p:cNvPicPr>
            <p:nvPr>
              <p:custDataLst>
                <p:tags r:id="rId15"/>
              </p:custDataLst>
            </p:nvPr>
          </p:nvPicPr>
          <p:blipFill>
            <a:blip r:embed="rId36" cstate="email"/>
            <a:srcRect t="36339" b="33622"/>
            <a:stretch>
              <a:fillRect/>
            </a:stretch>
          </p:blipFill>
          <p:spPr bwMode="auto">
            <a:xfrm>
              <a:off x="-790764" y="4639609"/>
              <a:ext cx="1999111" cy="600502"/>
            </a:xfrm>
            <a:prstGeom prst="rect">
              <a:avLst/>
            </a:prstGeom>
            <a:noFill/>
            <a:ln w="9525">
              <a:noFill/>
              <a:miter lim="800000"/>
              <a:headEnd/>
              <a:tailEnd/>
            </a:ln>
          </p:spPr>
        </p:pic>
        <p:sp>
          <p:nvSpPr>
            <p:cNvPr id="164" name="TextBox 163"/>
            <p:cNvSpPr txBox="1"/>
            <p:nvPr/>
          </p:nvSpPr>
          <p:spPr>
            <a:xfrm>
              <a:off x="-166102" y="5128432"/>
              <a:ext cx="907366" cy="356267"/>
            </a:xfrm>
            <a:prstGeom prst="rect">
              <a:avLst/>
            </a:prstGeom>
            <a:noFill/>
          </p:spPr>
          <p:txBody>
            <a:bodyPr wrap="none" rtlCol="0">
              <a:spAutoFit/>
            </a:bodyPr>
            <a:lstStyle/>
            <a:p>
              <a:pPr algn="l"/>
              <a:r>
                <a:rPr lang="en-US" sz="1000" dirty="0" smtClean="0">
                  <a:solidFill>
                    <a:srgbClr val="333333"/>
                  </a:solidFill>
                  <a:latin typeface="+mn-lt"/>
                  <a:ea typeface="+mn-ea"/>
                </a:rPr>
                <a:t>Firewall</a:t>
              </a:r>
            </a:p>
          </p:txBody>
        </p:sp>
      </p:grpSp>
      <p:grpSp>
        <p:nvGrpSpPr>
          <p:cNvPr id="12" name="Group 122"/>
          <p:cNvGrpSpPr/>
          <p:nvPr>
            <p:custDataLst>
              <p:tags r:id="rId5"/>
            </p:custDataLst>
          </p:nvPr>
        </p:nvGrpSpPr>
        <p:grpSpPr>
          <a:xfrm>
            <a:off x="356440" y="5382576"/>
            <a:ext cx="1381617" cy="584054"/>
            <a:chOff x="-790764" y="4639609"/>
            <a:chExt cx="1999111" cy="845090"/>
          </a:xfrm>
        </p:grpSpPr>
        <p:pic>
          <p:nvPicPr>
            <p:cNvPr id="169" name="Picture 1"/>
            <p:cNvPicPr>
              <a:picLocks noChangeAspect="1" noChangeArrowheads="1"/>
            </p:cNvPicPr>
            <p:nvPr>
              <p:custDataLst>
                <p:tags r:id="rId14"/>
              </p:custDataLst>
            </p:nvPr>
          </p:nvPicPr>
          <p:blipFill>
            <a:blip r:embed="rId36" cstate="email"/>
            <a:srcRect t="36339" b="33622"/>
            <a:stretch>
              <a:fillRect/>
            </a:stretch>
          </p:blipFill>
          <p:spPr bwMode="auto">
            <a:xfrm>
              <a:off x="-790764" y="4639609"/>
              <a:ext cx="1999111" cy="600502"/>
            </a:xfrm>
            <a:prstGeom prst="rect">
              <a:avLst/>
            </a:prstGeom>
            <a:noFill/>
            <a:ln w="9525">
              <a:noFill/>
              <a:miter lim="800000"/>
              <a:headEnd/>
              <a:tailEnd/>
            </a:ln>
          </p:spPr>
        </p:pic>
        <p:sp>
          <p:nvSpPr>
            <p:cNvPr id="170" name="TextBox 169"/>
            <p:cNvSpPr txBox="1"/>
            <p:nvPr/>
          </p:nvSpPr>
          <p:spPr>
            <a:xfrm>
              <a:off x="-166102" y="5128432"/>
              <a:ext cx="267294" cy="356267"/>
            </a:xfrm>
            <a:prstGeom prst="rect">
              <a:avLst/>
            </a:prstGeom>
            <a:noFill/>
          </p:spPr>
          <p:txBody>
            <a:bodyPr wrap="none" rtlCol="0">
              <a:spAutoFit/>
            </a:bodyPr>
            <a:lstStyle/>
            <a:p>
              <a:pPr algn="l"/>
              <a:endParaRPr lang="en-US" sz="1000" dirty="0" smtClean="0">
                <a:solidFill>
                  <a:srgbClr val="333333"/>
                </a:solidFill>
                <a:latin typeface="+mn-lt"/>
                <a:ea typeface="+mn-ea"/>
              </a:endParaRPr>
            </a:p>
          </p:txBody>
        </p:sp>
      </p:grpSp>
      <p:grpSp>
        <p:nvGrpSpPr>
          <p:cNvPr id="13" name="Group 123"/>
          <p:cNvGrpSpPr/>
          <p:nvPr>
            <p:custDataLst>
              <p:tags r:id="rId6"/>
            </p:custDataLst>
          </p:nvPr>
        </p:nvGrpSpPr>
        <p:grpSpPr>
          <a:xfrm>
            <a:off x="1661337" y="5216350"/>
            <a:ext cx="1219409" cy="813079"/>
            <a:chOff x="777544" y="2468109"/>
            <a:chExt cx="1764408" cy="1176474"/>
          </a:xfrm>
        </p:grpSpPr>
        <p:pic>
          <p:nvPicPr>
            <p:cNvPr id="172" name="Picture 171" descr="ICON_NetworkSwitch_Q308"/>
            <p:cNvPicPr>
              <a:picLocks noChangeAspect="1" noChangeArrowheads="1"/>
            </p:cNvPicPr>
            <p:nvPr>
              <p:custDataLst>
                <p:tags r:id="rId13"/>
              </p:custDataLst>
            </p:nvPr>
          </p:nvPicPr>
          <p:blipFill>
            <a:blip r:embed="rId35" cstate="email"/>
            <a:srcRect/>
            <a:stretch>
              <a:fillRect/>
            </a:stretch>
          </p:blipFill>
          <p:spPr bwMode="auto">
            <a:xfrm>
              <a:off x="983102" y="2468109"/>
              <a:ext cx="1181100" cy="842963"/>
            </a:xfrm>
            <a:prstGeom prst="rect">
              <a:avLst/>
            </a:prstGeom>
            <a:noFill/>
          </p:spPr>
        </p:pic>
        <p:sp>
          <p:nvSpPr>
            <p:cNvPr id="173" name="TextBox 172"/>
            <p:cNvSpPr txBox="1"/>
            <p:nvPr/>
          </p:nvSpPr>
          <p:spPr>
            <a:xfrm>
              <a:off x="777544" y="3288317"/>
              <a:ext cx="1764408" cy="356266"/>
            </a:xfrm>
            <a:prstGeom prst="rect">
              <a:avLst/>
            </a:prstGeom>
            <a:noFill/>
          </p:spPr>
          <p:txBody>
            <a:bodyPr wrap="square" rtlCol="0">
              <a:spAutoFit/>
            </a:bodyPr>
            <a:lstStyle/>
            <a:p>
              <a:pPr algn="l"/>
              <a:endParaRPr lang="en-US" sz="1000" dirty="0" smtClean="0">
                <a:solidFill>
                  <a:srgbClr val="333333"/>
                </a:solidFill>
                <a:latin typeface="+mn-lt"/>
                <a:ea typeface="+mn-ea"/>
              </a:endParaRPr>
            </a:p>
          </p:txBody>
        </p:sp>
      </p:grpSp>
      <p:grpSp>
        <p:nvGrpSpPr>
          <p:cNvPr id="14" name="Group 121"/>
          <p:cNvGrpSpPr/>
          <p:nvPr>
            <p:custDataLst>
              <p:tags r:id="rId7"/>
            </p:custDataLst>
          </p:nvPr>
        </p:nvGrpSpPr>
        <p:grpSpPr>
          <a:xfrm>
            <a:off x="3141687" y="5167544"/>
            <a:ext cx="705765" cy="775026"/>
            <a:chOff x="1133634" y="4768635"/>
            <a:chExt cx="1021198" cy="1121412"/>
          </a:xfrm>
        </p:grpSpPr>
        <p:pic>
          <p:nvPicPr>
            <p:cNvPr id="178" name="Picture 2"/>
            <p:cNvPicPr>
              <a:picLocks noChangeAspect="1" noChangeArrowheads="1"/>
            </p:cNvPicPr>
            <p:nvPr>
              <p:custDataLst>
                <p:tags r:id="rId12"/>
              </p:custDataLst>
            </p:nvPr>
          </p:nvPicPr>
          <p:blipFill>
            <a:blip r:embed="rId34" cstate="email">
              <a:clrChange>
                <a:clrFrom>
                  <a:srgbClr val="FEFFFF"/>
                </a:clrFrom>
                <a:clrTo>
                  <a:srgbClr val="FEFFFF">
                    <a:alpha val="0"/>
                  </a:srgbClr>
                </a:clrTo>
              </a:clrChange>
            </a:blip>
            <a:srcRect/>
            <a:stretch>
              <a:fillRect/>
            </a:stretch>
          </p:blipFill>
          <p:spPr bwMode="auto">
            <a:xfrm>
              <a:off x="1133634" y="4768635"/>
              <a:ext cx="1021198" cy="1021198"/>
            </a:xfrm>
            <a:prstGeom prst="rect">
              <a:avLst/>
            </a:prstGeom>
            <a:noFill/>
            <a:ln w="9525">
              <a:noFill/>
              <a:miter lim="800000"/>
              <a:headEnd/>
              <a:tailEnd/>
            </a:ln>
          </p:spPr>
        </p:pic>
        <p:sp>
          <p:nvSpPr>
            <p:cNvPr id="179" name="TextBox 178"/>
            <p:cNvSpPr txBox="1"/>
            <p:nvPr/>
          </p:nvSpPr>
          <p:spPr>
            <a:xfrm>
              <a:off x="1278587" y="5533781"/>
              <a:ext cx="267294" cy="356266"/>
            </a:xfrm>
            <a:prstGeom prst="rect">
              <a:avLst/>
            </a:prstGeom>
            <a:noFill/>
          </p:spPr>
          <p:txBody>
            <a:bodyPr wrap="none" rtlCol="0">
              <a:spAutoFit/>
            </a:bodyPr>
            <a:lstStyle/>
            <a:p>
              <a:pPr algn="l"/>
              <a:endParaRPr lang="en-US" sz="1000" dirty="0" smtClean="0">
                <a:solidFill>
                  <a:srgbClr val="333333"/>
                </a:solidFill>
                <a:latin typeface="+mn-lt"/>
                <a:ea typeface="+mn-ea"/>
              </a:endParaRPr>
            </a:p>
          </p:txBody>
        </p:sp>
      </p:grpSp>
      <p:sp>
        <p:nvSpPr>
          <p:cNvPr id="155" name="Freeform 154"/>
          <p:cNvSpPr/>
          <p:nvPr>
            <p:custDataLst>
              <p:tags r:id="rId8"/>
            </p:custDataLst>
          </p:nvPr>
        </p:nvSpPr>
        <p:spPr bwMode="auto">
          <a:xfrm>
            <a:off x="386129" y="3400607"/>
            <a:ext cx="3358609" cy="2119078"/>
          </a:xfrm>
          <a:custGeom>
            <a:avLst/>
            <a:gdLst>
              <a:gd name="connsiteX0" fmla="*/ 0 w 4067033"/>
              <a:gd name="connsiteY0" fmla="*/ 1310185 h 2988860"/>
              <a:gd name="connsiteX1" fmla="*/ 2402006 w 4067033"/>
              <a:gd name="connsiteY1" fmla="*/ 2988860 h 2988860"/>
              <a:gd name="connsiteX2" fmla="*/ 4067033 w 4067033"/>
              <a:gd name="connsiteY2" fmla="*/ 491320 h 2988860"/>
              <a:gd name="connsiteX3" fmla="*/ 3452883 w 4067033"/>
              <a:gd name="connsiteY3" fmla="*/ 0 h 2988860"/>
              <a:gd name="connsiteX4" fmla="*/ 0 w 4067033"/>
              <a:gd name="connsiteY4" fmla="*/ 1310185 h 2988860"/>
              <a:gd name="connsiteX0" fmla="*/ 0 w 4067033"/>
              <a:gd name="connsiteY0" fmla="*/ 1120271 h 2798946"/>
              <a:gd name="connsiteX1" fmla="*/ 2402006 w 4067033"/>
              <a:gd name="connsiteY1" fmla="*/ 2798946 h 2798946"/>
              <a:gd name="connsiteX2" fmla="*/ 4067033 w 4067033"/>
              <a:gd name="connsiteY2" fmla="*/ 301406 h 2798946"/>
              <a:gd name="connsiteX3" fmla="*/ 294686 w 4067033"/>
              <a:gd name="connsiteY3" fmla="*/ 0 h 2798946"/>
              <a:gd name="connsiteX4" fmla="*/ 0 w 4067033"/>
              <a:gd name="connsiteY4" fmla="*/ 1120271 h 2798946"/>
              <a:gd name="connsiteX0" fmla="*/ 0 w 2402006"/>
              <a:gd name="connsiteY0" fmla="*/ 1120271 h 2798946"/>
              <a:gd name="connsiteX1" fmla="*/ 2402006 w 2402006"/>
              <a:gd name="connsiteY1" fmla="*/ 2798946 h 2798946"/>
              <a:gd name="connsiteX2" fmla="*/ 690787 w 2402006"/>
              <a:gd name="connsiteY2" fmla="*/ 13018 h 2798946"/>
              <a:gd name="connsiteX3" fmla="*/ 294686 w 2402006"/>
              <a:gd name="connsiteY3" fmla="*/ 0 h 2798946"/>
              <a:gd name="connsiteX4" fmla="*/ 0 w 2402006"/>
              <a:gd name="connsiteY4" fmla="*/ 1120271 h 2798946"/>
              <a:gd name="connsiteX0" fmla="*/ 0 w 3548523"/>
              <a:gd name="connsiteY0" fmla="*/ 1120271 h 1891580"/>
              <a:gd name="connsiteX1" fmla="*/ 3548523 w 3548523"/>
              <a:gd name="connsiteY1" fmla="*/ 1891580 h 1891580"/>
              <a:gd name="connsiteX2" fmla="*/ 690787 w 3548523"/>
              <a:gd name="connsiteY2" fmla="*/ 13018 h 1891580"/>
              <a:gd name="connsiteX3" fmla="*/ 294686 w 3548523"/>
              <a:gd name="connsiteY3" fmla="*/ 0 h 1891580"/>
              <a:gd name="connsiteX4" fmla="*/ 0 w 3548523"/>
              <a:gd name="connsiteY4" fmla="*/ 1120271 h 1891580"/>
              <a:gd name="connsiteX0" fmla="*/ 0 w 3358609"/>
              <a:gd name="connsiteY0" fmla="*/ 2119078 h 2119078"/>
              <a:gd name="connsiteX1" fmla="*/ 3358609 w 3358609"/>
              <a:gd name="connsiteY1" fmla="*/ 1891580 h 2119078"/>
              <a:gd name="connsiteX2" fmla="*/ 500873 w 3358609"/>
              <a:gd name="connsiteY2" fmla="*/ 13018 h 2119078"/>
              <a:gd name="connsiteX3" fmla="*/ 104772 w 3358609"/>
              <a:gd name="connsiteY3" fmla="*/ 0 h 2119078"/>
              <a:gd name="connsiteX4" fmla="*/ 0 w 3358609"/>
              <a:gd name="connsiteY4" fmla="*/ 2119078 h 2119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8609" h="2119078">
                <a:moveTo>
                  <a:pt x="0" y="2119078"/>
                </a:moveTo>
                <a:lnTo>
                  <a:pt x="3358609" y="1891580"/>
                </a:lnTo>
                <a:lnTo>
                  <a:pt x="500873" y="13018"/>
                </a:lnTo>
                <a:lnTo>
                  <a:pt x="104772" y="0"/>
                </a:lnTo>
                <a:lnTo>
                  <a:pt x="0" y="2119078"/>
                </a:lnTo>
                <a:close/>
              </a:path>
            </a:pathLst>
          </a:custGeom>
          <a:solidFill>
            <a:schemeClr val="accent5">
              <a:lumMod val="40000"/>
              <a:lumOff val="60000"/>
              <a:alpha val="47000"/>
            </a:schemeClr>
          </a:solid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endParaRPr>
          </a:p>
        </p:txBody>
      </p:sp>
      <p:sp>
        <p:nvSpPr>
          <p:cNvPr id="166" name="Rectangle 165"/>
          <p:cNvSpPr/>
          <p:nvPr>
            <p:custDataLst>
              <p:tags r:id="rId9"/>
            </p:custDataLst>
          </p:nvPr>
        </p:nvSpPr>
        <p:spPr bwMode="auto">
          <a:xfrm>
            <a:off x="459081" y="3130061"/>
            <a:ext cx="399048" cy="281354"/>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0" tIns="0" rIns="0" bIns="0" rtlCol="0" anchor="ctr"/>
          <a:lstStyle/>
          <a:p>
            <a:pPr marL="0" marR="0" indent="0" algn="ctr" defTabSz="914400" eaLnBrk="1" latinLnBrk="0" hangingPunct="1">
              <a:lnSpc>
                <a:spcPct val="100000"/>
              </a:lnSpc>
              <a:buClrTx/>
              <a:buSzTx/>
              <a:buFontTx/>
              <a:buNone/>
              <a:tabLst/>
            </a:pPr>
            <a:r>
              <a:rPr lang="en-US" sz="600" b="1" dirty="0" smtClean="0">
                <a:solidFill>
                  <a:srgbClr val="FFFFFF"/>
                </a:solidFill>
              </a:rPr>
              <a:t>Secure Virtual Appliance</a:t>
            </a:r>
          </a:p>
        </p:txBody>
      </p:sp>
      <p:sp>
        <p:nvSpPr>
          <p:cNvPr id="167" name="Rectangle 166"/>
          <p:cNvSpPr/>
          <p:nvPr>
            <p:custDataLst>
              <p:tags r:id="rId10"/>
            </p:custDataLst>
          </p:nvPr>
        </p:nvSpPr>
        <p:spPr bwMode="auto">
          <a:xfrm>
            <a:off x="1610288" y="3141784"/>
            <a:ext cx="399048" cy="281354"/>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0" tIns="0" rIns="0" bIns="0" rtlCol="0" anchor="ctr"/>
          <a:lstStyle/>
          <a:p>
            <a:pPr marL="0" marR="0" indent="0" algn="ctr" defTabSz="914400" eaLnBrk="1" latinLnBrk="0" hangingPunct="1">
              <a:lnSpc>
                <a:spcPct val="100000"/>
              </a:lnSpc>
              <a:buClrTx/>
              <a:buSzTx/>
              <a:buFontTx/>
              <a:buNone/>
              <a:tabLst/>
            </a:pPr>
            <a:r>
              <a:rPr lang="en-US" sz="600" b="1" dirty="0" smtClean="0">
                <a:solidFill>
                  <a:srgbClr val="FFFFFF"/>
                </a:solidFill>
              </a:rPr>
              <a:t>Secure Virtual Appliance</a:t>
            </a:r>
          </a:p>
        </p:txBody>
      </p:sp>
      <p:sp>
        <p:nvSpPr>
          <p:cNvPr id="174" name="Rectangle 173"/>
          <p:cNvSpPr/>
          <p:nvPr>
            <p:custDataLst>
              <p:tags r:id="rId11"/>
            </p:custDataLst>
          </p:nvPr>
        </p:nvSpPr>
        <p:spPr bwMode="auto">
          <a:xfrm>
            <a:off x="3085051" y="3160541"/>
            <a:ext cx="399048" cy="281354"/>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0" tIns="0" rIns="0" bIns="0" rtlCol="0" anchor="ctr"/>
          <a:lstStyle/>
          <a:p>
            <a:pPr marL="0" marR="0" indent="0" algn="ctr" defTabSz="914400" eaLnBrk="1" latinLnBrk="0" hangingPunct="1">
              <a:lnSpc>
                <a:spcPct val="100000"/>
              </a:lnSpc>
              <a:buClrTx/>
              <a:buSzTx/>
              <a:buFontTx/>
              <a:buNone/>
              <a:tabLst/>
            </a:pPr>
            <a:r>
              <a:rPr lang="en-US" sz="600" b="1" dirty="0" smtClean="0">
                <a:solidFill>
                  <a:srgbClr val="FFFFFF"/>
                </a:solidFill>
              </a:rPr>
              <a:t>Secure Virtual Appliance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025 -0.06248 L -0.32292 -0.38563 " pathEditMode="fixed" rAng="0" ptsTypes="AA">
                                      <p:cBhvr>
                                        <p:cTn id="8" dur="3000" fill="hold"/>
                                        <p:tgtEl>
                                          <p:spTgt spid="9"/>
                                        </p:tgtEl>
                                        <p:attrNameLst>
                                          <p:attrName>ppt_x</p:attrName>
                                          <p:attrName>ppt_y</p:attrName>
                                        </p:attrNameLst>
                                      </p:cBhvr>
                                      <p:rCtr x="-149" y="-162"/>
                                    </p:animMotion>
                                  </p:childTnLst>
                                </p:cTn>
                              </p:par>
                              <p:par>
                                <p:cTn id="9" presetID="64" presetClass="path" presetSubtype="0" accel="50000" decel="50000" fill="hold" nodeType="withEffect">
                                  <p:stCondLst>
                                    <p:cond delay="0"/>
                                  </p:stCondLst>
                                  <p:childTnLst>
                                    <p:animMotion origin="layout" path="M -0.03021 -0.06016 L -0.20608 -0.38493 " pathEditMode="fixed" rAng="0" ptsTypes="AA">
                                      <p:cBhvr>
                                        <p:cTn id="10" dur="3000" fill="hold"/>
                                        <p:tgtEl>
                                          <p:spTgt spid="10"/>
                                        </p:tgtEl>
                                        <p:attrNameLst>
                                          <p:attrName>ppt_x</p:attrName>
                                          <p:attrName>ppt_y</p:attrName>
                                        </p:attrNameLst>
                                      </p:cBhvr>
                                      <p:rCtr x="-88" y="-162"/>
                                    </p:animMotion>
                                  </p:childTnLst>
                                </p:cTn>
                              </p:par>
                              <p:par>
                                <p:cTn id="11" presetID="64" presetClass="path" presetSubtype="0" accel="50000" decel="50000" fill="hold" nodeType="withEffect">
                                  <p:stCondLst>
                                    <p:cond delay="0"/>
                                  </p:stCondLst>
                                  <p:childTnLst>
                                    <p:animMotion origin="layout" path="M -0.01076 -0.05807 L -0.05365 -0.39025 " pathEditMode="fixed" rAng="0" ptsTypes="AA">
                                      <p:cBhvr>
                                        <p:cTn id="12" dur="3000" fill="hold"/>
                                        <p:tgtEl>
                                          <p:spTgt spid="11"/>
                                        </p:tgtEl>
                                        <p:attrNameLst>
                                          <p:attrName>ppt_x</p:attrName>
                                          <p:attrName>ppt_y</p:attrName>
                                        </p:attrNameLst>
                                      </p:cBhvr>
                                      <p:rCtr x="-22" y="-166"/>
                                    </p:animMotion>
                                  </p:childTnLst>
                                </p:cTn>
                              </p:par>
                              <p:par>
                                <p:cTn id="13" presetID="10" presetClass="exit" presetSubtype="0" fill="hold" nodeType="withEffect">
                                  <p:stCondLst>
                                    <p:cond delay="0"/>
                                  </p:stCondLst>
                                  <p:childTnLst>
                                    <p:animEffect transition="out" filter="fade">
                                      <p:cBhvr>
                                        <p:cTn id="14" dur="2000"/>
                                        <p:tgtEl>
                                          <p:spTgt spid="9"/>
                                        </p:tgtEl>
                                      </p:cBhvr>
                                    </p:animEffect>
                                    <p:set>
                                      <p:cBhvr>
                                        <p:cTn id="15" dur="1" fill="hold">
                                          <p:stCondLst>
                                            <p:cond delay="19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2000"/>
                                        <p:tgtEl>
                                          <p:spTgt spid="10"/>
                                        </p:tgtEl>
                                      </p:cBhvr>
                                    </p:animEffect>
                                    <p:set>
                                      <p:cBhvr>
                                        <p:cTn id="18" dur="1" fill="hold">
                                          <p:stCondLst>
                                            <p:cond delay="1999"/>
                                          </p:stCondLst>
                                        </p:cTn>
                                        <p:tgtEl>
                                          <p:spTgt spid="1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2000"/>
                                        <p:tgtEl>
                                          <p:spTgt spid="11"/>
                                        </p:tgtEl>
                                      </p:cBhvr>
                                    </p:animEffect>
                                    <p:set>
                                      <p:cBhvr>
                                        <p:cTn id="21" dur="1" fill="hold">
                                          <p:stCondLst>
                                            <p:cond delay="1999"/>
                                          </p:stCondLst>
                                        </p:cTn>
                                        <p:tgtEl>
                                          <p:spTgt spid="11"/>
                                        </p:tgtEl>
                                        <p:attrNameLst>
                                          <p:attrName>style.visibility</p:attrName>
                                        </p:attrNameLst>
                                      </p:cBhvr>
                                      <p:to>
                                        <p:strVal val="hidden"/>
                                      </p:to>
                                    </p:set>
                                  </p:childTnLst>
                                </p:cTn>
                              </p:par>
                            </p:childTnLst>
                          </p:cTn>
                        </p:par>
                        <p:par>
                          <p:cTn id="22" fill="hold">
                            <p:stCondLst>
                              <p:cond delay="3000"/>
                            </p:stCondLst>
                            <p:childTnLst>
                              <p:par>
                                <p:cTn id="23" presetID="9" presetClass="entr" presetSubtype="0" fill="hold" grpId="1" nodeType="after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dissolve">
                                      <p:cBhvr>
                                        <p:cTn id="25" dur="500"/>
                                        <p:tgtEl>
                                          <p:spTgt spid="166"/>
                                        </p:tgtEl>
                                      </p:cBhvr>
                                    </p:animEffect>
                                  </p:childTnLst>
                                </p:cTn>
                              </p:par>
                            </p:childTnLst>
                          </p:cTn>
                        </p:par>
                        <p:par>
                          <p:cTn id="26" fill="hold">
                            <p:stCondLst>
                              <p:cond delay="3500"/>
                            </p:stCondLst>
                            <p:childTnLst>
                              <p:par>
                                <p:cTn id="27" presetID="9" presetClass="exit" presetSubtype="0" fill="hold" grpId="1" nodeType="afterEffect">
                                  <p:stCondLst>
                                    <p:cond delay="0"/>
                                  </p:stCondLst>
                                  <p:childTnLst>
                                    <p:animEffect transition="out" filter="dissolve">
                                      <p:cBhvr>
                                        <p:cTn id="28" dur="500"/>
                                        <p:tgtEl>
                                          <p:spTgt spid="155"/>
                                        </p:tgtEl>
                                      </p:cBhvr>
                                    </p:animEffect>
                                    <p:set>
                                      <p:cBhvr>
                                        <p:cTn id="29" dur="1" fill="hold">
                                          <p:stCondLst>
                                            <p:cond delay="499"/>
                                          </p:stCondLst>
                                        </p:cTn>
                                        <p:tgtEl>
                                          <p:spTgt spid="155"/>
                                        </p:tgtEl>
                                        <p:attrNameLst>
                                          <p:attrName>style.visibility</p:attrName>
                                        </p:attrNameLst>
                                      </p:cBhvr>
                                      <p:to>
                                        <p:strVal val="hidden"/>
                                      </p:to>
                                    </p:set>
                                  </p:childTnLst>
                                </p:cTn>
                              </p:par>
                            </p:childTnLst>
                          </p:cTn>
                        </p:par>
                        <p:par>
                          <p:cTn id="30" fill="hold">
                            <p:stCondLst>
                              <p:cond delay="4000"/>
                            </p:stCondLst>
                            <p:childTnLst>
                              <p:par>
                                <p:cTn id="31" presetID="64" presetClass="path" presetSubtype="0" accel="50000" decel="50000" fill="hold" nodeType="afterEffect">
                                  <p:stCondLst>
                                    <p:cond delay="0"/>
                                  </p:stCondLst>
                                  <p:childTnLst>
                                    <p:animMotion origin="layout" path="M 0.1842 0.02615 L 0.08334 -0.35486 " pathEditMode="fixed" rAng="0" ptsTypes="AA">
                                      <p:cBhvr>
                                        <p:cTn id="32" dur="2000" fill="hold"/>
                                        <p:tgtEl>
                                          <p:spTgt spid="12"/>
                                        </p:tgtEl>
                                        <p:attrNameLst>
                                          <p:attrName>ppt_x</p:attrName>
                                          <p:attrName>ppt_y</p:attrName>
                                        </p:attrNameLst>
                                      </p:cBhvr>
                                      <p:rCtr x="-51" y="-191"/>
                                    </p:animMotion>
                                  </p:childTnLst>
                                </p:cTn>
                              </p:par>
                              <p:par>
                                <p:cTn id="33" presetID="10" presetClass="exit" presetSubtype="0" fill="hold" nodeType="withEffect">
                                  <p:stCondLst>
                                    <p:cond delay="0"/>
                                  </p:stCondLst>
                                  <p:childTnLst>
                                    <p:animEffect transition="out" filter="fade">
                                      <p:cBhvr>
                                        <p:cTn id="34" dur="2000"/>
                                        <p:tgtEl>
                                          <p:spTgt spid="12"/>
                                        </p:tgtEl>
                                      </p:cBhvr>
                                    </p:animEffect>
                                    <p:set>
                                      <p:cBhvr>
                                        <p:cTn id="35" dur="1" fill="hold">
                                          <p:stCondLst>
                                            <p:cond delay="1999"/>
                                          </p:stCondLst>
                                        </p:cTn>
                                        <p:tgtEl>
                                          <p:spTgt spid="12"/>
                                        </p:tgtEl>
                                        <p:attrNameLst>
                                          <p:attrName>style.visibility</p:attrName>
                                        </p:attrNameLst>
                                      </p:cBhvr>
                                      <p:to>
                                        <p:strVal val="hidden"/>
                                      </p:to>
                                    </p:set>
                                  </p:childTnLst>
                                </p:cTn>
                              </p:par>
                              <p:par>
                                <p:cTn id="36" presetID="64" presetClass="path" presetSubtype="0" accel="50000" decel="50000" fill="hold" nodeType="withEffect">
                                  <p:stCondLst>
                                    <p:cond delay="0"/>
                                  </p:stCondLst>
                                  <p:childTnLst>
                                    <p:animMotion origin="layout" path="M -0.13229 0.06296 L -0.04584 -0.32361 " pathEditMode="fixed" rAng="0" ptsTypes="AA">
                                      <p:cBhvr>
                                        <p:cTn id="37" dur="2000" fill="hold"/>
                                        <p:tgtEl>
                                          <p:spTgt spid="13"/>
                                        </p:tgtEl>
                                        <p:attrNameLst>
                                          <p:attrName>ppt_x</p:attrName>
                                          <p:attrName>ppt_y</p:attrName>
                                        </p:attrNameLst>
                                      </p:cBhvr>
                                      <p:rCtr x="43" y="-193"/>
                                    </p:animMotion>
                                  </p:childTnLst>
                                </p:cTn>
                              </p:par>
                              <p:par>
                                <p:cTn id="38" presetID="10" presetClass="exit" presetSubtype="0" fill="hold" nodeType="withEffect">
                                  <p:stCondLst>
                                    <p:cond delay="0"/>
                                  </p:stCondLst>
                                  <p:childTnLst>
                                    <p:animEffect transition="out" filter="fade">
                                      <p:cBhvr>
                                        <p:cTn id="39" dur="2000"/>
                                        <p:tgtEl>
                                          <p:spTgt spid="13"/>
                                        </p:tgtEl>
                                      </p:cBhvr>
                                    </p:animEffect>
                                    <p:set>
                                      <p:cBhvr>
                                        <p:cTn id="40" dur="1" fill="hold">
                                          <p:stCondLst>
                                            <p:cond delay="1999"/>
                                          </p:stCondLst>
                                        </p:cTn>
                                        <p:tgtEl>
                                          <p:spTgt spid="13"/>
                                        </p:tgtEl>
                                        <p:attrNameLst>
                                          <p:attrName>style.visibility</p:attrName>
                                        </p:attrNameLst>
                                      </p:cBhvr>
                                      <p:to>
                                        <p:strVal val="hidden"/>
                                      </p:to>
                                    </p:set>
                                  </p:childTnLst>
                                </p:cTn>
                              </p:par>
                              <p:par>
                                <p:cTn id="41" presetID="64" presetClass="path" presetSubtype="0" accel="50000" decel="50000" fill="hold" nodeType="withEffect">
                                  <p:stCondLst>
                                    <p:cond delay="0"/>
                                  </p:stCondLst>
                                  <p:childTnLst>
                                    <p:animMotion origin="layout" path="M 0.03559 0.05625 L -0.16754 -0.32801 " pathEditMode="fixed" rAng="0" ptsTypes="AA">
                                      <p:cBhvr>
                                        <p:cTn id="42" dur="2000" fill="hold"/>
                                        <p:tgtEl>
                                          <p:spTgt spid="14"/>
                                        </p:tgtEl>
                                        <p:attrNameLst>
                                          <p:attrName>ppt_x</p:attrName>
                                          <p:attrName>ppt_y</p:attrName>
                                        </p:attrNameLst>
                                      </p:cBhvr>
                                      <p:rCtr x="-102" y="-192"/>
                                    </p:animMotion>
                                  </p:childTnLst>
                                </p:cTn>
                              </p:par>
                              <p:par>
                                <p:cTn id="43" presetID="10" presetClass="exit" presetSubtype="0" fill="hold" nodeType="withEffect">
                                  <p:stCondLst>
                                    <p:cond delay="0"/>
                                  </p:stCondLst>
                                  <p:childTnLst>
                                    <p:animEffect transition="out" filter="fade">
                                      <p:cBhvr>
                                        <p:cTn id="44" dur="2000"/>
                                        <p:tgtEl>
                                          <p:spTgt spid="14"/>
                                        </p:tgtEl>
                                      </p:cBhvr>
                                    </p:animEffect>
                                    <p:set>
                                      <p:cBhvr>
                                        <p:cTn id="45" dur="1" fill="hold">
                                          <p:stCondLst>
                                            <p:cond delay="1999"/>
                                          </p:stCondLst>
                                        </p:cTn>
                                        <p:tgtEl>
                                          <p:spTgt spid="14"/>
                                        </p:tgtEl>
                                        <p:attrNameLst>
                                          <p:attrName>style.visibility</p:attrName>
                                        </p:attrNameLst>
                                      </p:cBhvr>
                                      <p:to>
                                        <p:strVal val="hidden"/>
                                      </p:to>
                                    </p:set>
                                  </p:childTnLst>
                                </p:cTn>
                              </p:par>
                            </p:childTnLst>
                          </p:cTn>
                        </p:par>
                        <p:par>
                          <p:cTn id="46" fill="hold">
                            <p:stCondLst>
                              <p:cond delay="6000"/>
                            </p:stCondLst>
                            <p:childTnLst>
                              <p:par>
                                <p:cTn id="47" presetID="9" presetClass="entr" presetSubtype="0" fill="hold" grpId="1" nodeType="afterEffect">
                                  <p:stCondLst>
                                    <p:cond delay="0"/>
                                  </p:stCondLst>
                                  <p:childTnLst>
                                    <p:set>
                                      <p:cBhvr>
                                        <p:cTn id="48" dur="1" fill="hold">
                                          <p:stCondLst>
                                            <p:cond delay="0"/>
                                          </p:stCondLst>
                                        </p:cTn>
                                        <p:tgtEl>
                                          <p:spTgt spid="167"/>
                                        </p:tgtEl>
                                        <p:attrNameLst>
                                          <p:attrName>style.visibility</p:attrName>
                                        </p:attrNameLst>
                                      </p:cBhvr>
                                      <p:to>
                                        <p:strVal val="visible"/>
                                      </p:to>
                                    </p:set>
                                    <p:animEffect transition="in" filter="dissolve">
                                      <p:cBhvr>
                                        <p:cTn id="49" dur="500"/>
                                        <p:tgtEl>
                                          <p:spTgt spid="167"/>
                                        </p:tgtEl>
                                      </p:cBhvr>
                                    </p:animEffect>
                                  </p:childTnLst>
                                </p:cTn>
                              </p:par>
                            </p:childTnLst>
                          </p:cTn>
                        </p:par>
                        <p:par>
                          <p:cTn id="50" fill="hold">
                            <p:stCondLst>
                              <p:cond delay="6500"/>
                            </p:stCondLst>
                            <p:childTnLst>
                              <p:par>
                                <p:cTn id="51" presetID="9" presetClass="entr" presetSubtype="0" fill="hold" grpId="0" nodeType="afterEffect">
                                  <p:stCondLst>
                                    <p:cond delay="0"/>
                                  </p:stCondLst>
                                  <p:childTnLst>
                                    <p:set>
                                      <p:cBhvr>
                                        <p:cTn id="52" dur="1" fill="hold">
                                          <p:stCondLst>
                                            <p:cond delay="0"/>
                                          </p:stCondLst>
                                        </p:cTn>
                                        <p:tgtEl>
                                          <p:spTgt spid="174"/>
                                        </p:tgtEl>
                                        <p:attrNameLst>
                                          <p:attrName>style.visibility</p:attrName>
                                        </p:attrNameLst>
                                      </p:cBhvr>
                                      <p:to>
                                        <p:strVal val="visible"/>
                                      </p:to>
                                    </p:set>
                                    <p:animEffect transition="in" filter="dissolve">
                                      <p:cBhvr>
                                        <p:cTn id="53" dur="500"/>
                                        <p:tgtEl>
                                          <p:spTgt spid="17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500" fill="hold"/>
                                        <p:tgtEl>
                                          <p:spTgt spid="2"/>
                                        </p:tgtEl>
                                        <p:attrNameLst>
                                          <p:attrName>ppt_x</p:attrName>
                                        </p:attrNameLst>
                                      </p:cBhvr>
                                      <p:tavLst>
                                        <p:tav tm="0">
                                          <p:val>
                                            <p:strVal val="#ppt_x"/>
                                          </p:val>
                                        </p:tav>
                                        <p:tav tm="100000">
                                          <p:val>
                                            <p:strVal val="#ppt_x"/>
                                          </p:val>
                                        </p:tav>
                                      </p:tavLst>
                                    </p:anim>
                                    <p:anim calcmode="lin" valueType="num">
                                      <p:cBhvr additive="base">
                                        <p:cTn id="59" dur="500" fill="hold"/>
                                        <p:tgtEl>
                                          <p:spTgt spid="2"/>
                                        </p:tgtEl>
                                        <p:attrNameLst>
                                          <p:attrName>ppt_y</p:attrName>
                                        </p:attrNameLst>
                                      </p:cBhvr>
                                      <p:tavLst>
                                        <p:tav tm="0">
                                          <p:val>
                                            <p:strVal val="1+#ppt_h/2"/>
                                          </p:val>
                                        </p:tav>
                                        <p:tav tm="100000">
                                          <p:val>
                                            <p:strVal val="#ppt_y"/>
                                          </p:val>
                                        </p:tav>
                                      </p:tavLst>
                                    </p:anim>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5" grpId="1" animBg="1"/>
      <p:bldP spid="166" grpId="0" animBg="1"/>
      <p:bldP spid="166" grpId="1" animBg="1"/>
      <p:bldP spid="167" grpId="0" animBg="1"/>
      <p:bldP spid="167" grpId="1" animBg="1"/>
      <p:bldP spid="1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Agenda</a:t>
            </a:r>
          </a:p>
        </p:txBody>
      </p:sp>
      <p:sp>
        <p:nvSpPr>
          <p:cNvPr id="5" name="Text Placeholder 4"/>
          <p:cNvSpPr>
            <a:spLocks noGrp="1"/>
          </p:cNvSpPr>
          <p:nvPr>
            <p:ph type="body" sz="quarter" idx="12"/>
          </p:nvPr>
        </p:nvSpPr>
        <p:spPr/>
        <p:txBody>
          <a:bodyPr/>
          <a:lstStyle/>
          <a:p>
            <a:r>
              <a:rPr lang="en-US" dirty="0" smtClean="0"/>
              <a:t>Cloud Computing &amp; Security </a:t>
            </a:r>
          </a:p>
          <a:p>
            <a:r>
              <a:rPr lang="en-US" dirty="0" smtClean="0"/>
              <a:t>Security – State of the Market</a:t>
            </a:r>
          </a:p>
          <a:p>
            <a:r>
              <a:rPr lang="en-US" dirty="0" smtClean="0"/>
              <a:t>Virtualization – Key Security Enabler</a:t>
            </a:r>
          </a:p>
          <a:p>
            <a:r>
              <a:rPr lang="en-US" dirty="0" smtClean="0"/>
              <a:t>vShield Products</a:t>
            </a:r>
          </a:p>
          <a:p>
            <a:r>
              <a:rPr lang="en-US" dirty="0" smtClean="0"/>
              <a:t>Use Cases</a:t>
            </a:r>
          </a:p>
          <a:p>
            <a:r>
              <a:rPr lang="en-US" dirty="0" smtClean="0"/>
              <a:t>Summary</a:t>
            </a:r>
          </a:p>
          <a:p>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bwMode="auto">
          <a:xfrm>
            <a:off x="723901" y="787400"/>
            <a:ext cx="65" cy="215444"/>
          </a:xfrm>
          <a:prstGeom prst="rect">
            <a:avLst/>
          </a:prstGeom>
          <a:noFill/>
          <a:ln w="9525">
            <a:noFill/>
            <a:miter lim="800000"/>
            <a:headEnd/>
            <a:tailEnd/>
          </a:ln>
        </p:spPr>
        <p:txBody>
          <a:bodyPr wrap="none" lIns="0" tIns="0" rIns="0" bIns="0">
            <a:prstTxWarp prst="textNoShape">
              <a:avLst/>
            </a:prstTxWarp>
            <a:spAutoFit/>
          </a:bodyPr>
          <a:lstStyle/>
          <a:p>
            <a:pPr algn="l"/>
            <a:endParaRPr lang="en-US" sz="1400" b="1" dirty="0" smtClean="0">
              <a:solidFill>
                <a:srgbClr val="003D79"/>
              </a:solidFill>
            </a:endParaRPr>
          </a:p>
        </p:txBody>
      </p:sp>
      <p:sp>
        <p:nvSpPr>
          <p:cNvPr id="84" name="Rectangle 83"/>
          <p:cNvSpPr/>
          <p:nvPr/>
        </p:nvSpPr>
        <p:spPr bwMode="auto">
          <a:xfrm>
            <a:off x="1782500" y="1539433"/>
            <a:ext cx="5983549" cy="3819645"/>
          </a:xfrm>
          <a:prstGeom prst="rect">
            <a:avLst/>
          </a:prstGeom>
          <a:solidFill>
            <a:schemeClr val="bg1">
              <a:lumMod val="95000"/>
            </a:schemeClr>
          </a:solidFill>
          <a:ln w="19050">
            <a:noFill/>
            <a:round/>
            <a:headEnd/>
            <a:tailEnd/>
          </a:ln>
        </p:spPr>
        <p:txBody>
          <a:bodyPr wrap="none" lIns="0" tIns="0" rIns="0" bIns="0" rtlCol="0" anchor="ctr"/>
          <a:lstStyle/>
          <a:p>
            <a:endParaRPr lang="en-US" sz="1800" dirty="0" smtClean="0">
              <a:solidFill>
                <a:srgbClr val="FFFFFF"/>
              </a:solidFill>
            </a:endParaRPr>
          </a:p>
        </p:txBody>
      </p:sp>
      <p:pic>
        <p:nvPicPr>
          <p:cNvPr id="198" name="Picture 197" descr="line1.png"/>
          <p:cNvPicPr>
            <a:picLocks noChangeAspect="1"/>
          </p:cNvPicPr>
          <p:nvPr/>
        </p:nvPicPr>
        <p:blipFill>
          <a:blip r:embed="rId3" cstate="print"/>
          <a:stretch>
            <a:fillRect/>
          </a:stretch>
        </p:blipFill>
        <p:spPr>
          <a:xfrm rot="21284480">
            <a:off x="1865414" y="1870179"/>
            <a:ext cx="5638800" cy="2219325"/>
          </a:xfrm>
          <a:prstGeom prst="rect">
            <a:avLst/>
          </a:prstGeom>
          <a:effectLst>
            <a:outerShdw blurRad="114300" dist="152400" dir="5400000" algn="t" rotWithShape="0">
              <a:prstClr val="black">
                <a:alpha val="40000"/>
              </a:prstClr>
            </a:outerShdw>
          </a:effectLst>
        </p:spPr>
      </p:pic>
      <p:sp>
        <p:nvSpPr>
          <p:cNvPr id="4" name="Title 3"/>
          <p:cNvSpPr>
            <a:spLocks noGrp="1"/>
          </p:cNvSpPr>
          <p:nvPr>
            <p:ph type="title"/>
          </p:nvPr>
        </p:nvSpPr>
        <p:spPr/>
        <p:txBody>
          <a:bodyPr/>
          <a:lstStyle/>
          <a:p>
            <a:r>
              <a:rPr lang="en-US" dirty="0" smtClean="0"/>
              <a:t>vShield Lowers Cost of Security Significantly</a:t>
            </a:r>
            <a:endParaRPr lang="en-US" dirty="0"/>
          </a:p>
        </p:txBody>
      </p:sp>
      <p:sp>
        <p:nvSpPr>
          <p:cNvPr id="5" name="TextBox 30"/>
          <p:cNvSpPr txBox="1">
            <a:spLocks noChangeArrowheads="1"/>
          </p:cNvSpPr>
          <p:nvPr/>
        </p:nvSpPr>
        <p:spPr bwMode="auto">
          <a:xfrm>
            <a:off x="453503" y="1408527"/>
            <a:ext cx="930797" cy="646331"/>
          </a:xfrm>
          <a:prstGeom prst="rect">
            <a:avLst/>
          </a:prstGeom>
          <a:noFill/>
          <a:ln w="9525">
            <a:noFill/>
            <a:miter lim="800000"/>
            <a:headEnd/>
            <a:tailEnd/>
          </a:ln>
        </p:spPr>
        <p:txBody>
          <a:bodyPr wrap="square" lIns="0" tIns="0" rIns="0" bIns="0">
            <a:prstTxWarp prst="textNoShape">
              <a:avLst/>
            </a:prstTxWarp>
            <a:spAutoFit/>
          </a:bodyPr>
          <a:lstStyle/>
          <a:p>
            <a:pPr algn="l"/>
            <a:r>
              <a:rPr lang="en-US" sz="1400" b="1" dirty="0">
                <a:solidFill>
                  <a:srgbClr val="003D79"/>
                </a:solidFill>
              </a:rPr>
              <a:t>Cost per </a:t>
            </a:r>
            <a:r>
              <a:rPr lang="en-US" sz="1400" b="1" dirty="0" smtClean="0">
                <a:solidFill>
                  <a:srgbClr val="003D79"/>
                </a:solidFill>
              </a:rPr>
              <a:t>Mbps</a:t>
            </a:r>
            <a:br>
              <a:rPr lang="en-US" sz="1400" b="1" dirty="0" smtClean="0">
                <a:solidFill>
                  <a:srgbClr val="003D79"/>
                </a:solidFill>
              </a:rPr>
            </a:br>
            <a:endParaRPr lang="en-US" sz="1400" dirty="0">
              <a:solidFill>
                <a:srgbClr val="003D79"/>
              </a:solidFill>
            </a:endParaRPr>
          </a:p>
        </p:txBody>
      </p:sp>
      <p:sp>
        <p:nvSpPr>
          <p:cNvPr id="8" name="Freeform 17"/>
          <p:cNvSpPr>
            <a:spLocks/>
          </p:cNvSpPr>
          <p:nvPr/>
        </p:nvSpPr>
        <p:spPr bwMode="auto">
          <a:xfrm>
            <a:off x="1780567" y="1523392"/>
            <a:ext cx="5819775" cy="3819525"/>
          </a:xfrm>
          <a:custGeom>
            <a:avLst/>
            <a:gdLst>
              <a:gd name="T0" fmla="*/ 0 w 3840"/>
              <a:gd name="T1" fmla="*/ 0 h 2406"/>
              <a:gd name="T2" fmla="*/ 0 w 3840"/>
              <a:gd name="T3" fmla="*/ 2147483647 h 2406"/>
              <a:gd name="T4" fmla="*/ 2147483647 w 3840"/>
              <a:gd name="T5" fmla="*/ 2147483647 h 2406"/>
              <a:gd name="T6" fmla="*/ 0 60000 65536"/>
              <a:gd name="T7" fmla="*/ 0 60000 65536"/>
              <a:gd name="T8" fmla="*/ 0 60000 65536"/>
              <a:gd name="T9" fmla="*/ 0 w 3840"/>
              <a:gd name="T10" fmla="*/ 0 h 2406"/>
              <a:gd name="T11" fmla="*/ 3840 w 3840"/>
              <a:gd name="T12" fmla="*/ 2406 h 2406"/>
            </a:gdLst>
            <a:ahLst/>
            <a:cxnLst>
              <a:cxn ang="T6">
                <a:pos x="T0" y="T1"/>
              </a:cxn>
              <a:cxn ang="T7">
                <a:pos x="T2" y="T3"/>
              </a:cxn>
              <a:cxn ang="T8">
                <a:pos x="T4" y="T5"/>
              </a:cxn>
            </a:cxnLst>
            <a:rect l="T9" t="T10" r="T11" b="T12"/>
            <a:pathLst>
              <a:path w="3840" h="2406">
                <a:moveTo>
                  <a:pt x="0" y="0"/>
                </a:moveTo>
                <a:lnTo>
                  <a:pt x="0" y="2406"/>
                </a:lnTo>
                <a:lnTo>
                  <a:pt x="3840" y="2406"/>
                </a:lnTo>
              </a:path>
            </a:pathLst>
          </a:custGeom>
          <a:noFill/>
          <a:ln w="28575" cmpd="sng">
            <a:solidFill>
              <a:schemeClr val="bg2"/>
            </a:solidFill>
            <a:round/>
            <a:headEnd/>
            <a:tailEnd/>
          </a:ln>
        </p:spPr>
        <p:txBody>
          <a:bodyPr>
            <a:prstTxWarp prst="textNoShape">
              <a:avLst/>
            </a:prstTxWarp>
          </a:bodyPr>
          <a:lstStyle/>
          <a:p>
            <a:endParaRPr lang="en-US" dirty="0"/>
          </a:p>
        </p:txBody>
      </p:sp>
      <p:sp>
        <p:nvSpPr>
          <p:cNvPr id="9" name="Line 18"/>
          <p:cNvSpPr>
            <a:spLocks noChangeShapeType="1"/>
          </p:cNvSpPr>
          <p:nvPr/>
        </p:nvSpPr>
        <p:spPr bwMode="auto">
          <a:xfrm flipH="1">
            <a:off x="1704367" y="1523392"/>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0" name="Line 19"/>
          <p:cNvSpPr>
            <a:spLocks noChangeShapeType="1"/>
          </p:cNvSpPr>
          <p:nvPr/>
        </p:nvSpPr>
        <p:spPr bwMode="auto">
          <a:xfrm flipH="1">
            <a:off x="1704367" y="1904392"/>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1" name="Line 20"/>
          <p:cNvSpPr>
            <a:spLocks noChangeShapeType="1"/>
          </p:cNvSpPr>
          <p:nvPr/>
        </p:nvSpPr>
        <p:spPr bwMode="auto">
          <a:xfrm flipH="1">
            <a:off x="1704367" y="2286980"/>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2" name="Line 21"/>
          <p:cNvSpPr>
            <a:spLocks noChangeShapeType="1"/>
          </p:cNvSpPr>
          <p:nvPr/>
        </p:nvSpPr>
        <p:spPr bwMode="auto">
          <a:xfrm flipH="1">
            <a:off x="1704367" y="2667980"/>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3" name="Line 22"/>
          <p:cNvSpPr>
            <a:spLocks noChangeShapeType="1"/>
          </p:cNvSpPr>
          <p:nvPr/>
        </p:nvSpPr>
        <p:spPr bwMode="auto">
          <a:xfrm flipH="1">
            <a:off x="1704367" y="3050567"/>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4" name="Line 23"/>
          <p:cNvSpPr>
            <a:spLocks noChangeShapeType="1"/>
          </p:cNvSpPr>
          <p:nvPr/>
        </p:nvSpPr>
        <p:spPr bwMode="auto">
          <a:xfrm flipH="1">
            <a:off x="2948967" y="3697201"/>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5" name="Line 24"/>
          <p:cNvSpPr>
            <a:spLocks noChangeShapeType="1"/>
          </p:cNvSpPr>
          <p:nvPr/>
        </p:nvSpPr>
        <p:spPr bwMode="auto">
          <a:xfrm flipH="1">
            <a:off x="2948967" y="4078201"/>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6" name="Line 25"/>
          <p:cNvSpPr>
            <a:spLocks noChangeShapeType="1"/>
          </p:cNvSpPr>
          <p:nvPr/>
        </p:nvSpPr>
        <p:spPr bwMode="auto">
          <a:xfrm flipH="1">
            <a:off x="2948967" y="4460788"/>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grpSp>
        <p:nvGrpSpPr>
          <p:cNvPr id="2" name="Group 75"/>
          <p:cNvGrpSpPr/>
          <p:nvPr/>
        </p:nvGrpSpPr>
        <p:grpSpPr>
          <a:xfrm>
            <a:off x="1403452" y="1440004"/>
            <a:ext cx="254878" cy="3985141"/>
            <a:chOff x="1085952" y="1429730"/>
            <a:chExt cx="254878" cy="3985141"/>
          </a:xfrm>
        </p:grpSpPr>
        <p:sp>
          <p:nvSpPr>
            <p:cNvPr id="20" name="TextBox 30"/>
            <p:cNvSpPr txBox="1">
              <a:spLocks noChangeArrowheads="1"/>
            </p:cNvSpPr>
            <p:nvPr/>
          </p:nvSpPr>
          <p:spPr bwMode="auto">
            <a:xfrm>
              <a:off x="1085952" y="1429730"/>
              <a:ext cx="25487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50$</a:t>
              </a:r>
              <a:endParaRPr lang="en-US" sz="1200" b="1" dirty="0">
                <a:solidFill>
                  <a:srgbClr val="4D4D4D"/>
                </a:solidFill>
                <a:ea typeface="Arial" pitchFamily="29" charset="0"/>
                <a:cs typeface="Arial" pitchFamily="29" charset="0"/>
              </a:endParaRPr>
            </a:p>
          </p:txBody>
        </p:sp>
        <p:sp>
          <p:nvSpPr>
            <p:cNvPr id="21" name="TextBox 30"/>
            <p:cNvSpPr txBox="1">
              <a:spLocks noChangeArrowheads="1"/>
            </p:cNvSpPr>
            <p:nvPr/>
          </p:nvSpPr>
          <p:spPr bwMode="auto">
            <a:xfrm>
              <a:off x="1085953" y="1809142"/>
              <a:ext cx="254877"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45$</a:t>
              </a:r>
              <a:endParaRPr lang="en-US" sz="1200" b="1" dirty="0">
                <a:solidFill>
                  <a:srgbClr val="4D4D4D"/>
                </a:solidFill>
                <a:ea typeface="Arial" pitchFamily="29" charset="0"/>
                <a:cs typeface="Arial" pitchFamily="29" charset="0"/>
              </a:endParaRPr>
            </a:p>
          </p:txBody>
        </p:sp>
        <p:sp>
          <p:nvSpPr>
            <p:cNvPr id="22" name="TextBox 30"/>
            <p:cNvSpPr txBox="1">
              <a:spLocks noChangeArrowheads="1"/>
            </p:cNvSpPr>
            <p:nvPr/>
          </p:nvSpPr>
          <p:spPr bwMode="auto">
            <a:xfrm>
              <a:off x="1085952" y="2188555"/>
              <a:ext cx="25487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40$</a:t>
              </a:r>
              <a:endParaRPr lang="en-US" sz="1200" b="1" dirty="0">
                <a:solidFill>
                  <a:srgbClr val="4D4D4D"/>
                </a:solidFill>
                <a:ea typeface="Arial" pitchFamily="29" charset="0"/>
                <a:cs typeface="Arial" pitchFamily="29" charset="0"/>
              </a:endParaRPr>
            </a:p>
          </p:txBody>
        </p:sp>
        <p:sp>
          <p:nvSpPr>
            <p:cNvPr id="23" name="TextBox 30"/>
            <p:cNvSpPr txBox="1">
              <a:spLocks noChangeArrowheads="1"/>
            </p:cNvSpPr>
            <p:nvPr/>
          </p:nvSpPr>
          <p:spPr bwMode="auto">
            <a:xfrm>
              <a:off x="1085953" y="2569555"/>
              <a:ext cx="254877"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35$</a:t>
              </a:r>
              <a:endParaRPr lang="en-US" sz="1200" b="1" dirty="0">
                <a:solidFill>
                  <a:srgbClr val="4D4D4D"/>
                </a:solidFill>
                <a:ea typeface="Arial" pitchFamily="29" charset="0"/>
                <a:cs typeface="Arial" pitchFamily="29" charset="0"/>
              </a:endParaRPr>
            </a:p>
          </p:txBody>
        </p:sp>
        <p:sp>
          <p:nvSpPr>
            <p:cNvPr id="24" name="TextBox 30"/>
            <p:cNvSpPr txBox="1">
              <a:spLocks noChangeArrowheads="1"/>
            </p:cNvSpPr>
            <p:nvPr/>
          </p:nvSpPr>
          <p:spPr bwMode="auto">
            <a:xfrm>
              <a:off x="1085952" y="2948967"/>
              <a:ext cx="25487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30$</a:t>
              </a:r>
              <a:endParaRPr lang="en-US" sz="1200" b="1" dirty="0">
                <a:solidFill>
                  <a:srgbClr val="4D4D4D"/>
                </a:solidFill>
                <a:ea typeface="Arial" pitchFamily="29" charset="0"/>
                <a:cs typeface="Arial" pitchFamily="29" charset="0"/>
              </a:endParaRPr>
            </a:p>
          </p:txBody>
        </p:sp>
        <p:sp>
          <p:nvSpPr>
            <p:cNvPr id="25" name="TextBox 30"/>
            <p:cNvSpPr txBox="1">
              <a:spLocks noChangeArrowheads="1"/>
            </p:cNvSpPr>
            <p:nvPr/>
          </p:nvSpPr>
          <p:spPr bwMode="auto">
            <a:xfrm>
              <a:off x="1085953" y="3329967"/>
              <a:ext cx="254877"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25$</a:t>
              </a:r>
              <a:endParaRPr lang="en-US" sz="1200" b="1" dirty="0">
                <a:solidFill>
                  <a:srgbClr val="4D4D4D"/>
                </a:solidFill>
                <a:ea typeface="Arial" pitchFamily="29" charset="0"/>
                <a:cs typeface="Arial" pitchFamily="29" charset="0"/>
              </a:endParaRPr>
            </a:p>
          </p:txBody>
        </p:sp>
        <p:sp>
          <p:nvSpPr>
            <p:cNvPr id="26" name="TextBox 30"/>
            <p:cNvSpPr txBox="1">
              <a:spLocks noChangeArrowheads="1"/>
            </p:cNvSpPr>
            <p:nvPr/>
          </p:nvSpPr>
          <p:spPr bwMode="auto">
            <a:xfrm>
              <a:off x="1085952" y="3709380"/>
              <a:ext cx="25487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20$</a:t>
              </a:r>
              <a:endParaRPr lang="en-US" sz="1200" b="1" dirty="0">
                <a:solidFill>
                  <a:srgbClr val="4D4D4D"/>
                </a:solidFill>
                <a:ea typeface="Arial" pitchFamily="29" charset="0"/>
                <a:cs typeface="Arial" pitchFamily="29" charset="0"/>
              </a:endParaRPr>
            </a:p>
          </p:txBody>
        </p:sp>
        <p:sp>
          <p:nvSpPr>
            <p:cNvPr id="27" name="TextBox 30"/>
            <p:cNvSpPr txBox="1">
              <a:spLocks noChangeArrowheads="1"/>
            </p:cNvSpPr>
            <p:nvPr/>
          </p:nvSpPr>
          <p:spPr bwMode="auto">
            <a:xfrm>
              <a:off x="1085952" y="4088792"/>
              <a:ext cx="25487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15$</a:t>
              </a:r>
              <a:endParaRPr lang="en-US" sz="1200" b="1" dirty="0">
                <a:solidFill>
                  <a:srgbClr val="4D4D4D"/>
                </a:solidFill>
                <a:ea typeface="Arial" pitchFamily="29" charset="0"/>
                <a:cs typeface="Arial" pitchFamily="29" charset="0"/>
              </a:endParaRPr>
            </a:p>
          </p:txBody>
        </p:sp>
        <p:sp>
          <p:nvSpPr>
            <p:cNvPr id="28" name="TextBox 30"/>
            <p:cNvSpPr txBox="1">
              <a:spLocks noChangeArrowheads="1"/>
            </p:cNvSpPr>
            <p:nvPr/>
          </p:nvSpPr>
          <p:spPr bwMode="auto">
            <a:xfrm>
              <a:off x="1085952" y="4469792"/>
              <a:ext cx="25487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10$</a:t>
              </a:r>
              <a:endParaRPr lang="en-US" sz="1200" b="1" dirty="0">
                <a:solidFill>
                  <a:srgbClr val="4D4D4D"/>
                </a:solidFill>
                <a:ea typeface="Arial" pitchFamily="29" charset="0"/>
                <a:cs typeface="Arial" pitchFamily="29" charset="0"/>
              </a:endParaRPr>
            </a:p>
          </p:txBody>
        </p:sp>
        <p:sp>
          <p:nvSpPr>
            <p:cNvPr id="29" name="TextBox 30"/>
            <p:cNvSpPr txBox="1">
              <a:spLocks noChangeArrowheads="1"/>
            </p:cNvSpPr>
            <p:nvPr/>
          </p:nvSpPr>
          <p:spPr bwMode="auto">
            <a:xfrm>
              <a:off x="1170912" y="4849205"/>
              <a:ext cx="16991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5$</a:t>
              </a:r>
              <a:endParaRPr lang="en-US" sz="1200" b="1" dirty="0">
                <a:solidFill>
                  <a:srgbClr val="4D4D4D"/>
                </a:solidFill>
                <a:ea typeface="Arial" pitchFamily="29" charset="0"/>
                <a:cs typeface="Arial" pitchFamily="29" charset="0"/>
              </a:endParaRPr>
            </a:p>
          </p:txBody>
        </p:sp>
        <p:sp>
          <p:nvSpPr>
            <p:cNvPr id="30" name="TextBox 30"/>
            <p:cNvSpPr txBox="1">
              <a:spLocks noChangeArrowheads="1"/>
            </p:cNvSpPr>
            <p:nvPr/>
          </p:nvSpPr>
          <p:spPr bwMode="auto">
            <a:xfrm>
              <a:off x="1170912" y="5230205"/>
              <a:ext cx="169918" cy="184666"/>
            </a:xfrm>
            <a:prstGeom prst="rect">
              <a:avLst/>
            </a:prstGeom>
            <a:noFill/>
            <a:ln w="9525">
              <a:noFill/>
              <a:miter lim="800000"/>
              <a:headEnd/>
              <a:tailEnd/>
            </a:ln>
          </p:spPr>
          <p:txBody>
            <a:bodyPr wrap="none" lIns="0" tIns="0" rIns="0" bIns="0">
              <a:prstTxWarp prst="textNoShape">
                <a:avLst/>
              </a:prstTxWarp>
              <a:spAutoFit/>
            </a:bodyPr>
            <a:lstStyle/>
            <a:p>
              <a:pPr algn="r"/>
              <a:r>
                <a:rPr lang="en-US" sz="1200" b="1" dirty="0" smtClean="0">
                  <a:solidFill>
                    <a:srgbClr val="4D4D4D"/>
                  </a:solidFill>
                </a:rPr>
                <a:t>0</a:t>
              </a:r>
              <a:r>
                <a:rPr lang="en-US" sz="1200" b="1" dirty="0" smtClean="0">
                  <a:solidFill>
                    <a:srgbClr val="4D4D4D"/>
                  </a:solidFill>
                  <a:ea typeface="Arial" pitchFamily="29" charset="0"/>
                  <a:cs typeface="Arial" pitchFamily="29" charset="0"/>
                </a:rPr>
                <a:t>$</a:t>
              </a:r>
              <a:endParaRPr lang="en-US" sz="1200" b="1" dirty="0">
                <a:solidFill>
                  <a:srgbClr val="4D4D4D"/>
                </a:solidFill>
                <a:ea typeface="Arial" pitchFamily="29" charset="0"/>
                <a:cs typeface="Arial" pitchFamily="29" charset="0"/>
              </a:endParaRPr>
            </a:p>
          </p:txBody>
        </p:sp>
      </p:grpSp>
      <p:grpSp>
        <p:nvGrpSpPr>
          <p:cNvPr id="3" name="Group 76"/>
          <p:cNvGrpSpPr/>
          <p:nvPr/>
        </p:nvGrpSpPr>
        <p:grpSpPr>
          <a:xfrm>
            <a:off x="1782008" y="5344505"/>
            <a:ext cx="6177076" cy="270391"/>
            <a:chOff x="1464508" y="5344505"/>
            <a:chExt cx="6177076" cy="270391"/>
          </a:xfrm>
        </p:grpSpPr>
        <p:sp>
          <p:nvSpPr>
            <p:cNvPr id="31" name="Line 40"/>
            <p:cNvSpPr>
              <a:spLocks noChangeShapeType="1"/>
            </p:cNvSpPr>
            <p:nvPr/>
          </p:nvSpPr>
          <p:spPr bwMode="auto">
            <a:xfrm rot="16200000" flipH="1">
              <a:off x="1663092"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2" name="Line 41"/>
            <p:cNvSpPr>
              <a:spLocks noChangeShapeType="1"/>
            </p:cNvSpPr>
            <p:nvPr/>
          </p:nvSpPr>
          <p:spPr bwMode="auto">
            <a:xfrm rot="16200000" flipH="1">
              <a:off x="2218717"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3" name="Line 42"/>
            <p:cNvSpPr>
              <a:spLocks noChangeShapeType="1"/>
            </p:cNvSpPr>
            <p:nvPr/>
          </p:nvSpPr>
          <p:spPr bwMode="auto">
            <a:xfrm rot="16200000" flipH="1">
              <a:off x="2774342"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4" name="Line 43"/>
            <p:cNvSpPr>
              <a:spLocks noChangeShapeType="1"/>
            </p:cNvSpPr>
            <p:nvPr/>
          </p:nvSpPr>
          <p:spPr bwMode="auto">
            <a:xfrm rot="16200000" flipH="1">
              <a:off x="3329967"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5" name="Line 44"/>
            <p:cNvSpPr>
              <a:spLocks noChangeShapeType="1"/>
            </p:cNvSpPr>
            <p:nvPr/>
          </p:nvSpPr>
          <p:spPr bwMode="auto">
            <a:xfrm rot="16200000" flipH="1">
              <a:off x="3885592"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6" name="Line 45"/>
            <p:cNvSpPr>
              <a:spLocks noChangeShapeType="1"/>
            </p:cNvSpPr>
            <p:nvPr/>
          </p:nvSpPr>
          <p:spPr bwMode="auto">
            <a:xfrm rot="16200000" flipH="1">
              <a:off x="4441217"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7" name="Line 46"/>
            <p:cNvSpPr>
              <a:spLocks noChangeShapeType="1"/>
            </p:cNvSpPr>
            <p:nvPr/>
          </p:nvSpPr>
          <p:spPr bwMode="auto">
            <a:xfrm rot="16200000" flipH="1">
              <a:off x="4996842"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8" name="Line 47"/>
            <p:cNvSpPr>
              <a:spLocks noChangeShapeType="1"/>
            </p:cNvSpPr>
            <p:nvPr/>
          </p:nvSpPr>
          <p:spPr bwMode="auto">
            <a:xfrm rot="16200000" flipH="1">
              <a:off x="5552467"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39" name="Line 48"/>
            <p:cNvSpPr>
              <a:spLocks noChangeShapeType="1"/>
            </p:cNvSpPr>
            <p:nvPr/>
          </p:nvSpPr>
          <p:spPr bwMode="auto">
            <a:xfrm rot="16200000" flipH="1">
              <a:off x="6108092"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40" name="Line 49"/>
            <p:cNvSpPr>
              <a:spLocks noChangeShapeType="1"/>
            </p:cNvSpPr>
            <p:nvPr/>
          </p:nvSpPr>
          <p:spPr bwMode="auto">
            <a:xfrm rot="16200000" flipH="1">
              <a:off x="6663717"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41" name="Line 50"/>
            <p:cNvSpPr>
              <a:spLocks noChangeShapeType="1"/>
            </p:cNvSpPr>
            <p:nvPr/>
          </p:nvSpPr>
          <p:spPr bwMode="auto">
            <a:xfrm rot="16200000" flipH="1">
              <a:off x="7239979" y="5377843"/>
              <a:ext cx="66675" cy="0"/>
            </a:xfrm>
            <a:prstGeom prst="line">
              <a:avLst/>
            </a:prstGeom>
            <a:noFill/>
            <a:ln w="9525">
              <a:solidFill>
                <a:schemeClr val="bg2"/>
              </a:solidFill>
              <a:round/>
              <a:headEnd/>
              <a:tailEnd/>
            </a:ln>
          </p:spPr>
          <p:txBody>
            <a:bodyPr>
              <a:prstTxWarp prst="textNoShape">
                <a:avLst/>
              </a:prstTxWarp>
            </a:bodyPr>
            <a:lstStyle/>
            <a:p>
              <a:endParaRPr lang="en-US" sz="1200" dirty="0">
                <a:solidFill>
                  <a:srgbClr val="4D4D4D"/>
                </a:solidFill>
              </a:endParaRPr>
            </a:p>
          </p:txBody>
        </p:sp>
        <p:sp>
          <p:nvSpPr>
            <p:cNvPr id="42" name="TextBox 30"/>
            <p:cNvSpPr txBox="1">
              <a:spLocks noChangeArrowheads="1"/>
            </p:cNvSpPr>
            <p:nvPr/>
          </p:nvSpPr>
          <p:spPr bwMode="auto">
            <a:xfrm>
              <a:off x="1464508" y="5430230"/>
              <a:ext cx="522580" cy="184666"/>
            </a:xfrm>
            <a:prstGeom prst="rect">
              <a:avLst/>
            </a:prstGeom>
            <a:noFill/>
            <a:ln w="9525">
              <a:noFill/>
              <a:miter lim="800000"/>
              <a:headEnd/>
              <a:tailEnd/>
            </a:ln>
          </p:spPr>
          <p:txBody>
            <a:bodyPr wrap="none" lIns="0" tIns="0" rIns="0" bIns="0">
              <a:prstTxWarp prst="textNoShape">
                <a:avLst/>
              </a:prstTxWarp>
              <a:spAutoFit/>
            </a:bodyPr>
            <a:lstStyle/>
            <a:p>
              <a:r>
                <a:rPr lang="en-US" sz="1200" b="1" dirty="0" smtClean="0">
                  <a:solidFill>
                    <a:srgbClr val="4D4D4D"/>
                  </a:solidFill>
                </a:rPr>
                <a:t>.5Gbps</a:t>
              </a:r>
              <a:endParaRPr lang="en-US" sz="1200" b="1" dirty="0">
                <a:solidFill>
                  <a:srgbClr val="4D4D4D"/>
                </a:solidFill>
                <a:ea typeface="Arial" pitchFamily="29" charset="0"/>
                <a:cs typeface="Arial" pitchFamily="29" charset="0"/>
              </a:endParaRPr>
            </a:p>
          </p:txBody>
        </p:sp>
        <p:sp>
          <p:nvSpPr>
            <p:cNvPr id="43" name="TextBox 30"/>
            <p:cNvSpPr txBox="1">
              <a:spLocks noChangeArrowheads="1"/>
            </p:cNvSpPr>
            <p:nvPr/>
          </p:nvSpPr>
          <p:spPr bwMode="auto">
            <a:xfrm>
              <a:off x="2287741" y="5430230"/>
              <a:ext cx="64" cy="184666"/>
            </a:xfrm>
            <a:prstGeom prst="rect">
              <a:avLst/>
            </a:prstGeom>
            <a:noFill/>
            <a:ln w="9525">
              <a:noFill/>
              <a:miter lim="800000"/>
              <a:headEnd/>
              <a:tailEnd/>
            </a:ln>
          </p:spPr>
          <p:txBody>
            <a:bodyPr wrap="none" lIns="0" tIns="0" rIns="0" bIns="0">
              <a:prstTxWarp prst="textNoShape">
                <a:avLst/>
              </a:prstTxWarp>
              <a:spAutoFit/>
            </a:bodyPr>
            <a:lstStyle/>
            <a:p>
              <a:endParaRPr lang="en-US" sz="1200" b="1" dirty="0">
                <a:solidFill>
                  <a:srgbClr val="4D4D4D"/>
                </a:solidFill>
                <a:ea typeface="Arial" pitchFamily="29" charset="0"/>
                <a:cs typeface="Arial" pitchFamily="29" charset="0"/>
              </a:endParaRPr>
            </a:p>
          </p:txBody>
        </p:sp>
        <p:sp>
          <p:nvSpPr>
            <p:cNvPr id="44" name="TextBox 30"/>
            <p:cNvSpPr txBox="1">
              <a:spLocks noChangeArrowheads="1"/>
            </p:cNvSpPr>
            <p:nvPr/>
          </p:nvSpPr>
          <p:spPr bwMode="auto">
            <a:xfrm>
              <a:off x="2610100" y="5430230"/>
              <a:ext cx="479298" cy="184666"/>
            </a:xfrm>
            <a:prstGeom prst="rect">
              <a:avLst/>
            </a:prstGeom>
            <a:noFill/>
            <a:ln w="9525">
              <a:noFill/>
              <a:miter lim="800000"/>
              <a:headEnd/>
              <a:tailEnd/>
            </a:ln>
          </p:spPr>
          <p:txBody>
            <a:bodyPr wrap="none" lIns="0" tIns="0" rIns="0" bIns="0">
              <a:prstTxWarp prst="textNoShape">
                <a:avLst/>
              </a:prstTxWarp>
              <a:spAutoFit/>
            </a:bodyPr>
            <a:lstStyle/>
            <a:p>
              <a:r>
                <a:rPr lang="en-US" sz="1200" b="1" dirty="0" smtClean="0">
                  <a:solidFill>
                    <a:srgbClr val="4D4D4D"/>
                  </a:solidFill>
                </a:rPr>
                <a:t>1Gbps</a:t>
              </a:r>
              <a:endParaRPr lang="en-US" sz="1200" b="1" dirty="0">
                <a:solidFill>
                  <a:srgbClr val="4D4D4D"/>
                </a:solidFill>
                <a:ea typeface="Arial" pitchFamily="29" charset="0"/>
                <a:cs typeface="Arial" pitchFamily="29" charset="0"/>
              </a:endParaRPr>
            </a:p>
          </p:txBody>
        </p:sp>
        <p:sp>
          <p:nvSpPr>
            <p:cNvPr id="45" name="TextBox 30"/>
            <p:cNvSpPr txBox="1">
              <a:spLocks noChangeArrowheads="1"/>
            </p:cNvSpPr>
            <p:nvPr/>
          </p:nvSpPr>
          <p:spPr bwMode="auto">
            <a:xfrm>
              <a:off x="3411691" y="5430230"/>
              <a:ext cx="64" cy="184666"/>
            </a:xfrm>
            <a:prstGeom prst="rect">
              <a:avLst/>
            </a:prstGeom>
            <a:noFill/>
            <a:ln w="9525">
              <a:noFill/>
              <a:miter lim="800000"/>
              <a:headEnd/>
              <a:tailEnd/>
            </a:ln>
          </p:spPr>
          <p:txBody>
            <a:bodyPr wrap="none" lIns="0" tIns="0" rIns="0" bIns="0">
              <a:prstTxWarp prst="textNoShape">
                <a:avLst/>
              </a:prstTxWarp>
              <a:spAutoFit/>
            </a:bodyPr>
            <a:lstStyle/>
            <a:p>
              <a:endParaRPr lang="en-US" sz="1200" b="1" dirty="0">
                <a:solidFill>
                  <a:srgbClr val="4D4D4D"/>
                </a:solidFill>
                <a:ea typeface="Arial" pitchFamily="29" charset="0"/>
                <a:cs typeface="Arial" pitchFamily="29" charset="0"/>
              </a:endParaRPr>
            </a:p>
          </p:txBody>
        </p:sp>
        <p:sp>
          <p:nvSpPr>
            <p:cNvPr id="47" name="TextBox 30"/>
            <p:cNvSpPr txBox="1">
              <a:spLocks noChangeArrowheads="1"/>
            </p:cNvSpPr>
            <p:nvPr/>
          </p:nvSpPr>
          <p:spPr bwMode="auto">
            <a:xfrm>
              <a:off x="4516591" y="5430230"/>
              <a:ext cx="64" cy="184666"/>
            </a:xfrm>
            <a:prstGeom prst="rect">
              <a:avLst/>
            </a:prstGeom>
            <a:noFill/>
            <a:ln w="9525">
              <a:noFill/>
              <a:miter lim="800000"/>
              <a:headEnd/>
              <a:tailEnd/>
            </a:ln>
          </p:spPr>
          <p:txBody>
            <a:bodyPr wrap="none" lIns="0" tIns="0" rIns="0" bIns="0">
              <a:prstTxWarp prst="textNoShape">
                <a:avLst/>
              </a:prstTxWarp>
              <a:spAutoFit/>
            </a:bodyPr>
            <a:lstStyle/>
            <a:p>
              <a:endParaRPr lang="en-US" sz="1200" b="1" dirty="0">
                <a:solidFill>
                  <a:srgbClr val="4D4D4D"/>
                </a:solidFill>
                <a:ea typeface="Arial" pitchFamily="29" charset="0"/>
                <a:cs typeface="Arial" pitchFamily="29" charset="0"/>
              </a:endParaRPr>
            </a:p>
          </p:txBody>
        </p:sp>
        <p:sp>
          <p:nvSpPr>
            <p:cNvPr id="48" name="TextBox 30"/>
            <p:cNvSpPr txBox="1">
              <a:spLocks noChangeArrowheads="1"/>
            </p:cNvSpPr>
            <p:nvPr/>
          </p:nvSpPr>
          <p:spPr bwMode="auto">
            <a:xfrm>
              <a:off x="4796469" y="5430230"/>
              <a:ext cx="564258" cy="184666"/>
            </a:xfrm>
            <a:prstGeom prst="rect">
              <a:avLst/>
            </a:prstGeom>
            <a:noFill/>
            <a:ln w="9525">
              <a:noFill/>
              <a:miter lim="800000"/>
              <a:headEnd/>
              <a:tailEnd/>
            </a:ln>
          </p:spPr>
          <p:txBody>
            <a:bodyPr wrap="none" lIns="0" tIns="0" rIns="0" bIns="0">
              <a:prstTxWarp prst="textNoShape">
                <a:avLst/>
              </a:prstTxWarp>
              <a:spAutoFit/>
            </a:bodyPr>
            <a:lstStyle/>
            <a:p>
              <a:r>
                <a:rPr lang="en-US" sz="1200" b="1" dirty="0" smtClean="0">
                  <a:solidFill>
                    <a:srgbClr val="4D4D4D"/>
                  </a:solidFill>
                </a:rPr>
                <a:t>10Gbps</a:t>
              </a:r>
              <a:endParaRPr lang="en-US" sz="1200" b="1" dirty="0">
                <a:solidFill>
                  <a:srgbClr val="4D4D4D"/>
                </a:solidFill>
                <a:ea typeface="Arial" pitchFamily="29" charset="0"/>
                <a:cs typeface="Arial" pitchFamily="29" charset="0"/>
              </a:endParaRPr>
            </a:p>
          </p:txBody>
        </p:sp>
        <p:sp>
          <p:nvSpPr>
            <p:cNvPr id="49" name="TextBox 30"/>
            <p:cNvSpPr txBox="1">
              <a:spLocks noChangeArrowheads="1"/>
            </p:cNvSpPr>
            <p:nvPr/>
          </p:nvSpPr>
          <p:spPr bwMode="auto">
            <a:xfrm>
              <a:off x="5640541" y="5430230"/>
              <a:ext cx="64" cy="184666"/>
            </a:xfrm>
            <a:prstGeom prst="rect">
              <a:avLst/>
            </a:prstGeom>
            <a:noFill/>
            <a:ln w="9525">
              <a:noFill/>
              <a:miter lim="800000"/>
              <a:headEnd/>
              <a:tailEnd/>
            </a:ln>
          </p:spPr>
          <p:txBody>
            <a:bodyPr wrap="none" lIns="0" tIns="0" rIns="0" bIns="0">
              <a:prstTxWarp prst="textNoShape">
                <a:avLst/>
              </a:prstTxWarp>
              <a:spAutoFit/>
            </a:bodyPr>
            <a:lstStyle/>
            <a:p>
              <a:endParaRPr lang="en-US" sz="1200" b="1" dirty="0">
                <a:solidFill>
                  <a:srgbClr val="4D4D4D"/>
                </a:solidFill>
                <a:ea typeface="Arial" pitchFamily="29" charset="0"/>
                <a:cs typeface="Arial" pitchFamily="29" charset="0"/>
              </a:endParaRPr>
            </a:p>
          </p:txBody>
        </p:sp>
        <p:sp>
          <p:nvSpPr>
            <p:cNvPr id="50" name="TextBox 30"/>
            <p:cNvSpPr txBox="1">
              <a:spLocks noChangeArrowheads="1"/>
            </p:cNvSpPr>
            <p:nvPr/>
          </p:nvSpPr>
          <p:spPr bwMode="auto">
            <a:xfrm>
              <a:off x="6183464" y="5430230"/>
              <a:ext cx="65" cy="184666"/>
            </a:xfrm>
            <a:prstGeom prst="rect">
              <a:avLst/>
            </a:prstGeom>
            <a:noFill/>
            <a:ln w="9525">
              <a:noFill/>
              <a:miter lim="800000"/>
              <a:headEnd/>
              <a:tailEnd/>
            </a:ln>
          </p:spPr>
          <p:txBody>
            <a:bodyPr wrap="none" lIns="0" tIns="0" rIns="0" bIns="0">
              <a:prstTxWarp prst="textNoShape">
                <a:avLst/>
              </a:prstTxWarp>
              <a:spAutoFit/>
            </a:bodyPr>
            <a:lstStyle/>
            <a:p>
              <a:endParaRPr lang="en-US" sz="1200" b="1" dirty="0">
                <a:solidFill>
                  <a:srgbClr val="4D4D4D"/>
                </a:solidFill>
                <a:ea typeface="Arial" pitchFamily="29" charset="0"/>
                <a:cs typeface="Arial" pitchFamily="29" charset="0"/>
              </a:endParaRPr>
            </a:p>
          </p:txBody>
        </p:sp>
        <p:sp>
          <p:nvSpPr>
            <p:cNvPr id="51" name="TextBox 30"/>
            <p:cNvSpPr txBox="1">
              <a:spLocks noChangeArrowheads="1"/>
            </p:cNvSpPr>
            <p:nvPr/>
          </p:nvSpPr>
          <p:spPr bwMode="auto">
            <a:xfrm>
              <a:off x="6745441" y="5430230"/>
              <a:ext cx="64" cy="184666"/>
            </a:xfrm>
            <a:prstGeom prst="rect">
              <a:avLst/>
            </a:prstGeom>
            <a:noFill/>
            <a:ln w="9525">
              <a:noFill/>
              <a:miter lim="800000"/>
              <a:headEnd/>
              <a:tailEnd/>
            </a:ln>
          </p:spPr>
          <p:txBody>
            <a:bodyPr wrap="none" lIns="0" tIns="0" rIns="0" bIns="0">
              <a:prstTxWarp prst="textNoShape">
                <a:avLst/>
              </a:prstTxWarp>
              <a:spAutoFit/>
            </a:bodyPr>
            <a:lstStyle/>
            <a:p>
              <a:endParaRPr lang="en-US" sz="1200" b="1" dirty="0">
                <a:solidFill>
                  <a:srgbClr val="4D4D4D"/>
                </a:solidFill>
                <a:ea typeface="Arial" pitchFamily="29" charset="0"/>
                <a:cs typeface="Arial" pitchFamily="29" charset="0"/>
              </a:endParaRPr>
            </a:p>
          </p:txBody>
        </p:sp>
        <p:sp>
          <p:nvSpPr>
            <p:cNvPr id="52" name="TextBox 30"/>
            <p:cNvSpPr txBox="1">
              <a:spLocks noChangeArrowheads="1"/>
            </p:cNvSpPr>
            <p:nvPr/>
          </p:nvSpPr>
          <p:spPr bwMode="auto">
            <a:xfrm>
              <a:off x="6992367" y="5430230"/>
              <a:ext cx="649217" cy="184666"/>
            </a:xfrm>
            <a:prstGeom prst="rect">
              <a:avLst/>
            </a:prstGeom>
            <a:noFill/>
            <a:ln w="9525">
              <a:noFill/>
              <a:miter lim="800000"/>
              <a:headEnd/>
              <a:tailEnd/>
            </a:ln>
          </p:spPr>
          <p:txBody>
            <a:bodyPr wrap="none" lIns="0" tIns="0" rIns="0" bIns="0">
              <a:prstTxWarp prst="textNoShape">
                <a:avLst/>
              </a:prstTxWarp>
              <a:spAutoFit/>
            </a:bodyPr>
            <a:lstStyle/>
            <a:p>
              <a:r>
                <a:rPr lang="en-US" sz="1200" b="1" dirty="0" smtClean="0">
                  <a:solidFill>
                    <a:srgbClr val="4D4D4D"/>
                  </a:solidFill>
                </a:rPr>
                <a:t>100Gbps</a:t>
              </a:r>
              <a:endParaRPr lang="en-US" sz="1200" b="1" dirty="0">
                <a:solidFill>
                  <a:srgbClr val="4D4D4D"/>
                </a:solidFill>
                <a:ea typeface="Arial" pitchFamily="29" charset="0"/>
                <a:cs typeface="Arial" pitchFamily="29" charset="0"/>
              </a:endParaRPr>
            </a:p>
          </p:txBody>
        </p:sp>
      </p:grpSp>
      <p:sp>
        <p:nvSpPr>
          <p:cNvPr id="75" name="TextBox 30"/>
          <p:cNvSpPr txBox="1">
            <a:spLocks noChangeArrowheads="1"/>
          </p:cNvSpPr>
          <p:nvPr/>
        </p:nvSpPr>
        <p:spPr bwMode="auto">
          <a:xfrm>
            <a:off x="4240769" y="5782397"/>
            <a:ext cx="1001877" cy="215444"/>
          </a:xfrm>
          <a:prstGeom prst="rect">
            <a:avLst/>
          </a:prstGeom>
          <a:noFill/>
          <a:ln w="9525">
            <a:noFill/>
            <a:miter lim="800000"/>
            <a:headEnd/>
            <a:tailEnd/>
          </a:ln>
        </p:spPr>
        <p:txBody>
          <a:bodyPr wrap="none" lIns="0" tIns="0" rIns="0" bIns="0">
            <a:prstTxWarp prst="textNoShape">
              <a:avLst/>
            </a:prstTxWarp>
            <a:spAutoFit/>
          </a:bodyPr>
          <a:lstStyle/>
          <a:p>
            <a:pPr algn="l"/>
            <a:r>
              <a:rPr lang="en-US" sz="1400" b="1" dirty="0" smtClean="0">
                <a:solidFill>
                  <a:srgbClr val="003D79"/>
                </a:solidFill>
              </a:rPr>
              <a:t>Throughput</a:t>
            </a:r>
            <a:endParaRPr lang="en-US" sz="1400" dirty="0">
              <a:solidFill>
                <a:srgbClr val="003D79"/>
              </a:solidFill>
            </a:endParaRPr>
          </a:p>
        </p:txBody>
      </p:sp>
      <p:sp>
        <p:nvSpPr>
          <p:cNvPr id="17" name="Line 26"/>
          <p:cNvSpPr>
            <a:spLocks noChangeShapeType="1"/>
          </p:cNvSpPr>
          <p:nvPr/>
        </p:nvSpPr>
        <p:spPr bwMode="auto">
          <a:xfrm flipH="1">
            <a:off x="2948967" y="4841788"/>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8" name="Line 27"/>
          <p:cNvSpPr>
            <a:spLocks noChangeShapeType="1"/>
          </p:cNvSpPr>
          <p:nvPr/>
        </p:nvSpPr>
        <p:spPr bwMode="auto">
          <a:xfrm flipH="1">
            <a:off x="2948967" y="4896830"/>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sp>
        <p:nvSpPr>
          <p:cNvPr id="19" name="Line 28"/>
          <p:cNvSpPr>
            <a:spLocks noChangeShapeType="1"/>
          </p:cNvSpPr>
          <p:nvPr/>
        </p:nvSpPr>
        <p:spPr bwMode="auto">
          <a:xfrm flipH="1">
            <a:off x="1704367" y="5342917"/>
            <a:ext cx="66675" cy="0"/>
          </a:xfrm>
          <a:prstGeom prst="line">
            <a:avLst/>
          </a:prstGeom>
          <a:noFill/>
          <a:ln w="9525">
            <a:solidFill>
              <a:schemeClr val="bg2"/>
            </a:solidFill>
            <a:round/>
            <a:headEnd/>
            <a:tailEnd/>
          </a:ln>
        </p:spPr>
        <p:txBody>
          <a:bodyPr>
            <a:prstTxWarp prst="textNoShape">
              <a:avLst/>
            </a:prstTxWarp>
          </a:bodyPr>
          <a:lstStyle/>
          <a:p>
            <a:endParaRPr lang="en-US" dirty="0"/>
          </a:p>
        </p:txBody>
      </p:sp>
      <p:cxnSp>
        <p:nvCxnSpPr>
          <p:cNvPr id="148" name="Straight Arrow Connector 147"/>
          <p:cNvCxnSpPr/>
          <p:nvPr/>
        </p:nvCxnSpPr>
        <p:spPr bwMode="auto">
          <a:xfrm>
            <a:off x="1755018" y="4797188"/>
            <a:ext cx="5893557" cy="3412"/>
          </a:xfrm>
          <a:prstGeom prst="straightConnector1">
            <a:avLst/>
          </a:prstGeom>
          <a:solidFill>
            <a:srgbClr val="0095D3"/>
          </a:solidFill>
          <a:ln w="76200" cap="flat" cmpd="sng" algn="ctr">
            <a:solidFill>
              <a:schemeClr val="accent3">
                <a:lumMod val="75000"/>
              </a:schemeClr>
            </a:solidFill>
            <a:prstDash val="solid"/>
            <a:round/>
            <a:headEnd type="none" w="med" len="med"/>
            <a:tailEnd type="arrow"/>
          </a:ln>
          <a:effectLst/>
        </p:spPr>
      </p:cxnSp>
      <p:sp>
        <p:nvSpPr>
          <p:cNvPr id="162" name="TextBox 30"/>
          <p:cNvSpPr txBox="1">
            <a:spLocks noChangeArrowheads="1"/>
          </p:cNvSpPr>
          <p:nvPr/>
        </p:nvSpPr>
        <p:spPr bwMode="auto">
          <a:xfrm>
            <a:off x="2825396" y="862414"/>
            <a:ext cx="3872855" cy="861774"/>
          </a:xfrm>
          <a:prstGeom prst="rect">
            <a:avLst/>
          </a:prstGeom>
          <a:noFill/>
          <a:ln w="9525">
            <a:noFill/>
            <a:miter lim="800000"/>
            <a:headEnd/>
            <a:tailEnd/>
          </a:ln>
        </p:spPr>
        <p:txBody>
          <a:bodyPr wrap="none" lIns="0" tIns="0" rIns="0" bIns="0">
            <a:prstTxWarp prst="textNoShape">
              <a:avLst/>
            </a:prstTxWarp>
            <a:spAutoFit/>
          </a:bodyPr>
          <a:lstStyle/>
          <a:p>
            <a:pPr algn="l"/>
            <a:r>
              <a:rPr lang="en-US" sz="2000" b="1" dirty="0" smtClean="0">
                <a:solidFill>
                  <a:srgbClr val="003D79"/>
                </a:solidFill>
              </a:rPr>
              <a:t>Network edge security solution </a:t>
            </a:r>
            <a:br>
              <a:rPr lang="en-US" sz="2000" b="1" dirty="0" smtClean="0">
                <a:solidFill>
                  <a:srgbClr val="003D79"/>
                </a:solidFill>
              </a:rPr>
            </a:br>
            <a:r>
              <a:rPr lang="en-US" sz="1600" b="1" dirty="0" smtClean="0">
                <a:solidFill>
                  <a:srgbClr val="003D79"/>
                </a:solidFill>
              </a:rPr>
              <a:t>(Firewall + VPN + Load balancer)</a:t>
            </a:r>
            <a:r>
              <a:rPr lang="en-US" sz="2000" b="1" dirty="0" smtClean="0">
                <a:solidFill>
                  <a:srgbClr val="003D79"/>
                </a:solidFill>
              </a:rPr>
              <a:t/>
            </a:r>
            <a:br>
              <a:rPr lang="en-US" sz="2000" b="1" dirty="0" smtClean="0">
                <a:solidFill>
                  <a:srgbClr val="003D79"/>
                </a:solidFill>
              </a:rPr>
            </a:br>
            <a:endParaRPr lang="en-US" sz="2000" dirty="0">
              <a:solidFill>
                <a:srgbClr val="003D79"/>
              </a:solidFill>
            </a:endParaRPr>
          </a:p>
        </p:txBody>
      </p:sp>
      <p:sp>
        <p:nvSpPr>
          <p:cNvPr id="163" name="TextBox 30"/>
          <p:cNvSpPr txBox="1">
            <a:spLocks noChangeArrowheads="1"/>
          </p:cNvSpPr>
          <p:nvPr/>
        </p:nvSpPr>
        <p:spPr bwMode="auto">
          <a:xfrm>
            <a:off x="5727576" y="4489116"/>
            <a:ext cx="1123706" cy="215444"/>
          </a:xfrm>
          <a:prstGeom prst="rect">
            <a:avLst/>
          </a:prstGeom>
          <a:noFill/>
          <a:ln w="9525">
            <a:noFill/>
            <a:miter lim="800000"/>
            <a:headEnd/>
            <a:tailEnd/>
          </a:ln>
        </p:spPr>
        <p:txBody>
          <a:bodyPr wrap="none" lIns="0" tIns="0" rIns="0" bIns="0">
            <a:prstTxWarp prst="textNoShape">
              <a:avLst/>
            </a:prstTxWarp>
            <a:spAutoFit/>
          </a:bodyPr>
          <a:lstStyle/>
          <a:p>
            <a:pPr algn="l"/>
            <a:r>
              <a:rPr lang="en-US" sz="1400" b="1" dirty="0" smtClean="0">
                <a:solidFill>
                  <a:srgbClr val="003D79"/>
                </a:solidFill>
              </a:rPr>
              <a:t>vShield Edge</a:t>
            </a:r>
            <a:endParaRPr lang="en-US" sz="1400" dirty="0">
              <a:solidFill>
                <a:srgbClr val="003D79"/>
              </a:solidFill>
            </a:endParaRPr>
          </a:p>
        </p:txBody>
      </p:sp>
      <p:pic>
        <p:nvPicPr>
          <p:cNvPr id="200" name="Picture 150" descr="ICON_VM_basic_label_Q308"/>
          <p:cNvPicPr>
            <a:picLocks noChangeAspect="1" noChangeArrowheads="1"/>
          </p:cNvPicPr>
          <p:nvPr/>
        </p:nvPicPr>
        <p:blipFill>
          <a:blip r:embed="rId4" cstate="print"/>
          <a:srcRect/>
          <a:stretch>
            <a:fillRect/>
          </a:stretch>
        </p:blipFill>
        <p:spPr bwMode="auto">
          <a:xfrm>
            <a:off x="3723774" y="3986911"/>
            <a:ext cx="514361" cy="596978"/>
          </a:xfrm>
          <a:prstGeom prst="rect">
            <a:avLst/>
          </a:prstGeom>
          <a:noFill/>
          <a:ln w="9525">
            <a:noFill/>
            <a:miter lim="800000"/>
            <a:headEnd/>
            <a:tailEnd/>
          </a:ln>
        </p:spPr>
      </p:pic>
      <p:pic>
        <p:nvPicPr>
          <p:cNvPr id="201" name="Picture 150" descr="ICON_VM_basic_label_Q308"/>
          <p:cNvPicPr>
            <a:picLocks noChangeAspect="1" noChangeArrowheads="1"/>
          </p:cNvPicPr>
          <p:nvPr/>
        </p:nvPicPr>
        <p:blipFill>
          <a:blip r:embed="rId4" cstate="print"/>
          <a:srcRect/>
          <a:stretch>
            <a:fillRect/>
          </a:stretch>
        </p:blipFill>
        <p:spPr bwMode="auto">
          <a:xfrm>
            <a:off x="4252591" y="4017132"/>
            <a:ext cx="514361" cy="596978"/>
          </a:xfrm>
          <a:prstGeom prst="rect">
            <a:avLst/>
          </a:prstGeom>
          <a:noFill/>
          <a:ln w="9525">
            <a:noFill/>
            <a:miter lim="800000"/>
            <a:headEnd/>
            <a:tailEnd/>
          </a:ln>
        </p:spPr>
      </p:pic>
      <p:sp>
        <p:nvSpPr>
          <p:cNvPr id="204" name="TextBox 203"/>
          <p:cNvSpPr txBox="1"/>
          <p:nvPr/>
        </p:nvSpPr>
        <p:spPr>
          <a:xfrm>
            <a:off x="5966091" y="3198365"/>
            <a:ext cx="1914307" cy="307777"/>
          </a:xfrm>
          <a:prstGeom prst="rect">
            <a:avLst/>
          </a:prstGeom>
          <a:noFill/>
        </p:spPr>
        <p:txBody>
          <a:bodyPr wrap="none" rtlCol="0">
            <a:spAutoFit/>
          </a:bodyPr>
          <a:lstStyle/>
          <a:p>
            <a:pPr algn="l"/>
            <a:r>
              <a:rPr lang="en-US" sz="1400" b="1" dirty="0" smtClean="0">
                <a:solidFill>
                  <a:srgbClr val="003D79"/>
                </a:solidFill>
              </a:rPr>
              <a:t> Security appliances</a:t>
            </a:r>
          </a:p>
        </p:txBody>
      </p:sp>
      <p:pic>
        <p:nvPicPr>
          <p:cNvPr id="203" name="Picture 150" descr="ICON_VM_basic_label_Q308"/>
          <p:cNvPicPr>
            <a:picLocks noChangeAspect="1" noChangeArrowheads="1"/>
          </p:cNvPicPr>
          <p:nvPr/>
        </p:nvPicPr>
        <p:blipFill>
          <a:blip r:embed="rId4" cstate="print"/>
          <a:srcRect/>
          <a:stretch>
            <a:fillRect/>
          </a:stretch>
        </p:blipFill>
        <p:spPr bwMode="auto">
          <a:xfrm>
            <a:off x="4782553" y="4043058"/>
            <a:ext cx="514361" cy="596978"/>
          </a:xfrm>
          <a:prstGeom prst="rect">
            <a:avLst/>
          </a:prstGeom>
          <a:noFill/>
          <a:ln w="9525">
            <a:noFill/>
            <a:miter lim="800000"/>
            <a:headEnd/>
            <a:tailEnd/>
          </a:ln>
        </p:spPr>
      </p:pic>
      <p:cxnSp>
        <p:nvCxnSpPr>
          <p:cNvPr id="139" name="Straight Connector 138"/>
          <p:cNvCxnSpPr/>
          <p:nvPr/>
        </p:nvCxnSpPr>
        <p:spPr bwMode="auto">
          <a:xfrm rot="16200000" flipH="1">
            <a:off x="1006475" y="3584574"/>
            <a:ext cx="2136775" cy="15875"/>
          </a:xfrm>
          <a:prstGeom prst="line">
            <a:avLst/>
          </a:prstGeom>
          <a:ln w="57150">
            <a:solidFill>
              <a:srgbClr val="FF0000"/>
            </a:solidFill>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42" name="TextBox 141"/>
          <p:cNvSpPr txBox="1"/>
          <p:nvPr/>
        </p:nvSpPr>
        <p:spPr>
          <a:xfrm>
            <a:off x="2159000" y="3746500"/>
            <a:ext cx="990600" cy="400110"/>
          </a:xfrm>
          <a:prstGeom prst="rect">
            <a:avLst/>
          </a:prstGeom>
          <a:noFill/>
        </p:spPr>
        <p:txBody>
          <a:bodyPr wrap="square" rtlCol="0">
            <a:spAutoFit/>
          </a:bodyPr>
          <a:lstStyle/>
          <a:p>
            <a:pPr algn="l"/>
            <a:r>
              <a:rPr lang="en-US" sz="2000" dirty="0" smtClean="0">
                <a:solidFill>
                  <a:srgbClr val="333333"/>
                </a:solidFill>
                <a:latin typeface="+mn-lt"/>
                <a:ea typeface="+mn-ea"/>
              </a:rPr>
              <a:t>&gt;5x</a:t>
            </a:r>
          </a:p>
        </p:txBody>
      </p:sp>
      <p:sp>
        <p:nvSpPr>
          <p:cNvPr id="128" name="TextBox 127"/>
          <p:cNvSpPr txBox="1"/>
          <p:nvPr/>
        </p:nvSpPr>
        <p:spPr>
          <a:xfrm>
            <a:off x="7054967" y="1540041"/>
            <a:ext cx="2082621" cy="1052596"/>
          </a:xfrm>
          <a:prstGeom prst="rect">
            <a:avLst/>
          </a:prstGeom>
          <a:solidFill>
            <a:schemeClr val="accent5">
              <a:lumMod val="60000"/>
              <a:lumOff val="40000"/>
            </a:schemeClr>
          </a:solidFill>
        </p:spPr>
        <p:txBody>
          <a:bodyPr wrap="none" rtlCol="0">
            <a:spAutoFit/>
          </a:bodyPr>
          <a:lstStyle/>
          <a:p>
            <a:pPr algn="l"/>
            <a:r>
              <a:rPr lang="en-US" sz="1200" dirty="0" smtClean="0">
                <a:solidFill>
                  <a:srgbClr val="333333"/>
                </a:solidFill>
                <a:latin typeface="+mn-lt"/>
                <a:ea typeface="+mn-ea"/>
              </a:rPr>
              <a:t>Assumptions</a:t>
            </a:r>
          </a:p>
          <a:p>
            <a:pPr marL="228600" indent="-228600" algn="l">
              <a:buFont typeface="Arial" pitchFamily="34" charset="0"/>
              <a:buChar char="•"/>
            </a:pPr>
            <a:r>
              <a:rPr lang="en-US" sz="1200" dirty="0" smtClean="0">
                <a:solidFill>
                  <a:srgbClr val="333333"/>
                </a:solidFill>
                <a:latin typeface="+mn-lt"/>
                <a:ea typeface="+mn-ea"/>
              </a:rPr>
              <a:t>100 VM per edge</a:t>
            </a:r>
          </a:p>
          <a:p>
            <a:pPr marL="228600" indent="-228600" algn="l">
              <a:buFont typeface="Arial" pitchFamily="34" charset="0"/>
              <a:buChar char="•"/>
            </a:pPr>
            <a:r>
              <a:rPr lang="en-US" sz="1200" dirty="0" smtClean="0">
                <a:solidFill>
                  <a:srgbClr val="333333"/>
                </a:solidFill>
                <a:latin typeface="+mn-lt"/>
                <a:ea typeface="+mn-ea"/>
              </a:rPr>
              <a:t>vSphere &amp; server costs</a:t>
            </a:r>
          </a:p>
          <a:p>
            <a:pPr marL="228600" indent="-228600" algn="l">
              <a:buFont typeface="Arial" pitchFamily="34" charset="0"/>
              <a:buChar char="•"/>
            </a:pPr>
            <a:r>
              <a:rPr lang="en-US" sz="1200" dirty="0" smtClean="0">
                <a:solidFill>
                  <a:srgbClr val="333333"/>
                </a:solidFill>
                <a:latin typeface="+mn-lt"/>
                <a:ea typeface="+mn-ea"/>
              </a:rPr>
              <a:t>High availability </a:t>
            </a:r>
          </a:p>
        </p:txBody>
      </p:sp>
      <p:sp>
        <p:nvSpPr>
          <p:cNvPr id="133" name="TextBox 132"/>
          <p:cNvSpPr txBox="1"/>
          <p:nvPr/>
        </p:nvSpPr>
        <p:spPr>
          <a:xfrm>
            <a:off x="250539" y="5830362"/>
            <a:ext cx="1467068" cy="461665"/>
          </a:xfrm>
          <a:prstGeom prst="rect">
            <a:avLst/>
          </a:prstGeom>
          <a:noFill/>
        </p:spPr>
        <p:txBody>
          <a:bodyPr wrap="none" rtlCol="0">
            <a:spAutoFit/>
          </a:bodyPr>
          <a:lstStyle/>
          <a:p>
            <a:pPr algn="l"/>
            <a:r>
              <a:rPr lang="en-US" sz="1000" b="1" dirty="0" smtClean="0">
                <a:solidFill>
                  <a:srgbClr val="333333"/>
                </a:solidFill>
                <a:latin typeface="+mn-lt"/>
                <a:ea typeface="+mn-ea"/>
              </a:rPr>
              <a:t>Mbps = Megabits/sec</a:t>
            </a:r>
          </a:p>
          <a:p>
            <a:pPr algn="l"/>
            <a:r>
              <a:rPr lang="en-US" sz="1000" b="1" dirty="0" smtClean="0">
                <a:solidFill>
                  <a:srgbClr val="333333"/>
                </a:solidFill>
                <a:latin typeface="+mn-lt"/>
                <a:ea typeface="+mn-ea"/>
              </a:rPr>
              <a:t>Gbps = Gigabits/sec</a:t>
            </a:r>
          </a:p>
        </p:txBody>
      </p:sp>
      <p:pic>
        <p:nvPicPr>
          <p:cNvPr id="154" name="Picture 20" descr="ICON_NetSwitch_LG_Q408"/>
          <p:cNvPicPr>
            <a:picLocks noChangeAspect="1" noChangeArrowheads="1"/>
          </p:cNvPicPr>
          <p:nvPr/>
        </p:nvPicPr>
        <p:blipFill>
          <a:blip r:embed="rId5" cstate="print"/>
          <a:srcRect/>
          <a:stretch>
            <a:fillRect/>
          </a:stretch>
        </p:blipFill>
        <p:spPr bwMode="auto">
          <a:xfrm>
            <a:off x="3327400" y="2271713"/>
            <a:ext cx="1251538" cy="814387"/>
          </a:xfrm>
          <a:prstGeom prst="rect">
            <a:avLst/>
          </a:prstGeom>
          <a:noFill/>
          <a:ln w="9525">
            <a:noFill/>
            <a:miter lim="800000"/>
            <a:headEnd/>
            <a:tailEnd/>
          </a:ln>
        </p:spPr>
      </p:pic>
      <p:pic>
        <p:nvPicPr>
          <p:cNvPr id="177" name="Picture 20" descr="ICON_NetSwitch_LG_Q408"/>
          <p:cNvPicPr>
            <a:picLocks noChangeAspect="1" noChangeArrowheads="1"/>
          </p:cNvPicPr>
          <p:nvPr/>
        </p:nvPicPr>
        <p:blipFill>
          <a:blip r:embed="rId5" cstate="print"/>
          <a:srcRect/>
          <a:stretch>
            <a:fillRect/>
          </a:stretch>
        </p:blipFill>
        <p:spPr bwMode="auto">
          <a:xfrm>
            <a:off x="3670300" y="2398713"/>
            <a:ext cx="1251538" cy="814387"/>
          </a:xfrm>
          <a:prstGeom prst="rect">
            <a:avLst/>
          </a:prstGeom>
          <a:noFill/>
          <a:ln w="9525">
            <a:noFill/>
            <a:miter lim="800000"/>
            <a:headEnd/>
            <a:tailEnd/>
          </a:ln>
        </p:spPr>
      </p:pic>
      <p:pic>
        <p:nvPicPr>
          <p:cNvPr id="199" name="Picture 20" descr="ICON_NetSwitch_LG_Q408"/>
          <p:cNvPicPr>
            <a:picLocks noChangeAspect="1" noChangeArrowheads="1"/>
          </p:cNvPicPr>
          <p:nvPr/>
        </p:nvPicPr>
        <p:blipFill>
          <a:blip r:embed="rId5" cstate="print"/>
          <a:srcRect/>
          <a:stretch>
            <a:fillRect/>
          </a:stretch>
        </p:blipFill>
        <p:spPr bwMode="auto">
          <a:xfrm>
            <a:off x="3949700" y="2487613"/>
            <a:ext cx="1251538" cy="814387"/>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dissolve">
                                      <p:cBhvr>
                                        <p:cTn id="7" dur="1000"/>
                                        <p:tgtEl>
                                          <p:spTgt spid="200"/>
                                        </p:tgtEl>
                                      </p:cBhvr>
                                    </p:animEffect>
                                  </p:childTnLst>
                                </p:cTn>
                              </p:par>
                              <p:par>
                                <p:cTn id="8" presetID="9" presetClass="entr" presetSubtype="0" fill="hold" nodeType="with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dissolve">
                                      <p:cBhvr>
                                        <p:cTn id="10" dur="1000"/>
                                        <p:tgtEl>
                                          <p:spTgt spid="201"/>
                                        </p:tgtEl>
                                      </p:cBhvr>
                                    </p:animEffect>
                                  </p:childTnLst>
                                </p:cTn>
                              </p:par>
                              <p:par>
                                <p:cTn id="11" presetID="9" presetClass="entr" presetSubtype="0" fill="hold" nodeType="withEffect">
                                  <p:stCondLst>
                                    <p:cond delay="0"/>
                                  </p:stCondLst>
                                  <p:childTnLst>
                                    <p:set>
                                      <p:cBhvr>
                                        <p:cTn id="12" dur="1" fill="hold">
                                          <p:stCondLst>
                                            <p:cond delay="0"/>
                                          </p:stCondLst>
                                        </p:cTn>
                                        <p:tgtEl>
                                          <p:spTgt spid="203"/>
                                        </p:tgtEl>
                                        <p:attrNameLst>
                                          <p:attrName>style.visibility</p:attrName>
                                        </p:attrNameLst>
                                      </p:cBhvr>
                                      <p:to>
                                        <p:strVal val="visible"/>
                                      </p:to>
                                    </p:set>
                                    <p:animEffect transition="in" filter="dissolve">
                                      <p:cBhvr>
                                        <p:cTn id="13"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vShield App </a:t>
            </a:r>
            <a:br>
              <a:rPr lang="en-US" dirty="0" smtClean="0"/>
            </a:br>
            <a:r>
              <a:rPr lang="en-US" sz="1800" dirty="0" smtClean="0"/>
              <a:t>Application Protection for Network Based Threats</a:t>
            </a:r>
            <a:endParaRPr lang="en-US" sz="1800" dirty="0"/>
          </a:p>
        </p:txBody>
      </p:sp>
      <p:pic>
        <p:nvPicPr>
          <p:cNvPr id="83" name="Picture 82" descr="VMW_10Q2_DGRM_vShield_App_R3.png"/>
          <p:cNvPicPr>
            <a:picLocks noChangeAspect="1"/>
          </p:cNvPicPr>
          <p:nvPr/>
        </p:nvPicPr>
        <p:blipFill>
          <a:blip r:embed="rId4" cstate="print"/>
          <a:stretch>
            <a:fillRect/>
          </a:stretch>
        </p:blipFill>
        <p:spPr>
          <a:xfrm>
            <a:off x="0" y="1798340"/>
            <a:ext cx="4429125" cy="3074532"/>
          </a:xfrm>
          <a:prstGeom prst="rect">
            <a:avLst/>
          </a:prstGeom>
        </p:spPr>
      </p:pic>
      <p:sp>
        <p:nvSpPr>
          <p:cNvPr id="8" name="Rounded Rectangle 7"/>
          <p:cNvSpPr/>
          <p:nvPr/>
        </p:nvSpPr>
        <p:spPr bwMode="auto">
          <a:xfrm>
            <a:off x="205195" y="2063400"/>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endParaRPr lang="en-US" sz="1400" dirty="0" smtClean="0">
              <a:solidFill>
                <a:schemeClr val="tx1"/>
              </a:solidFill>
            </a:endParaRPr>
          </a:p>
        </p:txBody>
      </p:sp>
      <p:sp>
        <p:nvSpPr>
          <p:cNvPr id="9" name="Rounded Rectangle 8"/>
          <p:cNvSpPr/>
          <p:nvPr/>
        </p:nvSpPr>
        <p:spPr bwMode="auto">
          <a:xfrm>
            <a:off x="1475976" y="2089191"/>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endParaRPr lang="en-US" sz="1400" dirty="0" smtClean="0">
              <a:solidFill>
                <a:schemeClr val="tx1"/>
              </a:solidFill>
            </a:endParaRPr>
          </a:p>
        </p:txBody>
      </p:sp>
      <p:sp>
        <p:nvSpPr>
          <p:cNvPr id="10" name="Rounded Rectangle 9"/>
          <p:cNvSpPr/>
          <p:nvPr/>
        </p:nvSpPr>
        <p:spPr bwMode="auto">
          <a:xfrm>
            <a:off x="2964806" y="2079812"/>
            <a:ext cx="1143000" cy="1485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endParaRPr lang="en-US" sz="1400" dirty="0" smtClean="0">
              <a:solidFill>
                <a:schemeClr val="tx1"/>
              </a:solidFill>
            </a:endParaRPr>
          </a:p>
        </p:txBody>
      </p:sp>
      <p:pic>
        <p:nvPicPr>
          <p:cNvPr id="12" name="Picture 45" descr="ICON_Firewall_Q308"/>
          <p:cNvPicPr>
            <a:picLocks noChangeAspect="1" noChangeArrowheads="1"/>
          </p:cNvPicPr>
          <p:nvPr>
            <p:custDataLst>
              <p:tags r:id="rId1"/>
            </p:custDataLst>
          </p:nvPr>
        </p:nvPicPr>
        <p:blipFill>
          <a:blip r:embed="rId5" cstate="print"/>
          <a:srcRect/>
          <a:stretch>
            <a:fillRect/>
          </a:stretch>
        </p:blipFill>
        <p:spPr bwMode="auto">
          <a:xfrm>
            <a:off x="2588077" y="2758949"/>
            <a:ext cx="408226" cy="378146"/>
          </a:xfrm>
          <a:prstGeom prst="rect">
            <a:avLst/>
          </a:prstGeom>
          <a:noFill/>
          <a:ln w="9525">
            <a:noFill/>
            <a:miter lim="800000"/>
            <a:headEnd/>
            <a:tailEnd/>
          </a:ln>
        </p:spPr>
      </p:pic>
      <p:grpSp>
        <p:nvGrpSpPr>
          <p:cNvPr id="2" name="Group 14"/>
          <p:cNvGrpSpPr/>
          <p:nvPr/>
        </p:nvGrpSpPr>
        <p:grpSpPr>
          <a:xfrm>
            <a:off x="4450814" y="1758472"/>
            <a:ext cx="4614998" cy="3341056"/>
            <a:chOff x="4450814" y="898356"/>
            <a:chExt cx="4614998" cy="3341056"/>
          </a:xfrm>
        </p:grpSpPr>
        <p:sp>
          <p:nvSpPr>
            <p:cNvPr id="13" name="Rectangle 12"/>
            <p:cNvSpPr/>
            <p:nvPr/>
          </p:nvSpPr>
          <p:spPr bwMode="auto">
            <a:xfrm>
              <a:off x="4450814" y="898356"/>
              <a:ext cx="4614998" cy="542441"/>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sz="1800" b="1" dirty="0" smtClean="0">
                  <a:solidFill>
                    <a:srgbClr val="FFFFFF"/>
                  </a:solidFill>
                </a:rPr>
                <a:t>Features</a:t>
              </a:r>
            </a:p>
          </p:txBody>
        </p:sp>
        <p:sp>
          <p:nvSpPr>
            <p:cNvPr id="14" name="TextBox 13"/>
            <p:cNvSpPr txBox="1"/>
            <p:nvPr/>
          </p:nvSpPr>
          <p:spPr>
            <a:xfrm>
              <a:off x="4459458" y="1448975"/>
              <a:ext cx="4586068" cy="2790437"/>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Hypervisor-level firewall </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Inbound, outbound connection control applied at vNIC level</a:t>
              </a:r>
            </a:p>
            <a:p>
              <a:pPr marL="1158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Elastic security groups  - “stretch” as virtual machines migrate to new hosts</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Robust flow monitoring </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Policy Management</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Simple and business-relevant policies</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Managed through UI or REST APIs</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Logging and auditing based on industry standard syslog format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plus(in)">
                                      <p:cBhvr>
                                        <p:cTn id="7" dur="2000"/>
                                        <p:tgtEl>
                                          <p:spTgt spid="9"/>
                                        </p:tgtEl>
                                      </p:cBhvr>
                                    </p:animEffect>
                                  </p:childTnLst>
                                </p:cTn>
                              </p:par>
                            </p:childTnLst>
                          </p:cTn>
                        </p:par>
                        <p:par>
                          <p:cTn id="8" fill="hold">
                            <p:stCondLst>
                              <p:cond delay="2000"/>
                            </p:stCondLst>
                            <p:childTnLst>
                              <p:par>
                                <p:cTn id="9" presetID="1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plus(in)">
                                      <p:cBhvr>
                                        <p:cTn id="11" dur="2000"/>
                                        <p:tgtEl>
                                          <p:spTgt spid="10"/>
                                        </p:tgtEl>
                                      </p:cBhvr>
                                    </p:animEffec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ct 66" hidden="1"/>
          <p:cNvGraphicFramePr>
            <a:graphicFrameLocks/>
          </p:cNvGraphicFramePr>
          <p:nvPr/>
        </p:nvGraphicFramePr>
        <p:xfrm>
          <a:off x="0" y="0"/>
          <a:ext cx="158750" cy="158750"/>
        </p:xfrm>
        <a:graphic>
          <a:graphicData uri="http://schemas.openxmlformats.org/presentationml/2006/ole">
            <p:oleObj spid="_x0000_s389122" name="think-cell Slide" r:id="rId21" imgW="0" imgH="0" progId="">
              <p:embed/>
            </p:oleObj>
          </a:graphicData>
        </a:graphic>
      </p:graphicFrame>
      <p:sp>
        <p:nvSpPr>
          <p:cNvPr id="49" name="Freeform 48"/>
          <p:cNvSpPr/>
          <p:nvPr>
            <p:custDataLst>
              <p:tags r:id="rId2"/>
            </p:custDataLst>
          </p:nvPr>
        </p:nvSpPr>
        <p:spPr bwMode="auto">
          <a:xfrm>
            <a:off x="4284065" y="1173480"/>
            <a:ext cx="3595015"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123406 h 3291840"/>
              <a:gd name="connsiteX8" fmla="*/ 0 w 1706880"/>
              <a:gd name="connsiteY8" fmla="*/ 152400 h 3291840"/>
              <a:gd name="connsiteX9" fmla="*/ 167640 w 1706880"/>
              <a:gd name="connsiteY9" fmla="*/ 0 h 3291840"/>
              <a:gd name="connsiteX0" fmla="*/ 178526 w 1717766"/>
              <a:gd name="connsiteY0" fmla="*/ 0 h 3291840"/>
              <a:gd name="connsiteX1" fmla="*/ 1595846 w 1717766"/>
              <a:gd name="connsiteY1" fmla="*/ 0 h 3291840"/>
              <a:gd name="connsiteX2" fmla="*/ 1702526 w 1717766"/>
              <a:gd name="connsiteY2" fmla="*/ 152400 h 3291840"/>
              <a:gd name="connsiteX3" fmla="*/ 1717766 w 1717766"/>
              <a:gd name="connsiteY3" fmla="*/ 3169920 h 3291840"/>
              <a:gd name="connsiteX4" fmla="*/ 1504406 w 1717766"/>
              <a:gd name="connsiteY4" fmla="*/ 3291840 h 3291840"/>
              <a:gd name="connsiteX5" fmla="*/ 163286 w 1717766"/>
              <a:gd name="connsiteY5" fmla="*/ 3276600 h 3291840"/>
              <a:gd name="connsiteX6" fmla="*/ 26126 w 1717766"/>
              <a:gd name="connsiteY6" fmla="*/ 3108960 h 3291840"/>
              <a:gd name="connsiteX7" fmla="*/ 0 w 1717766"/>
              <a:gd name="connsiteY7" fmla="*/ 1362891 h 3291840"/>
              <a:gd name="connsiteX8" fmla="*/ 10886 w 1717766"/>
              <a:gd name="connsiteY8" fmla="*/ 1123406 h 3291840"/>
              <a:gd name="connsiteX9" fmla="*/ 10886 w 1717766"/>
              <a:gd name="connsiteY9" fmla="*/ 152400 h 3291840"/>
              <a:gd name="connsiteX10" fmla="*/ 178526 w 1717766"/>
              <a:gd name="connsiteY10" fmla="*/ 0 h 3291840"/>
              <a:gd name="connsiteX0" fmla="*/ 178526 w 1717766"/>
              <a:gd name="connsiteY0" fmla="*/ 0 h 3291840"/>
              <a:gd name="connsiteX1" fmla="*/ 1595846 w 1717766"/>
              <a:gd name="connsiteY1" fmla="*/ 0 h 3291840"/>
              <a:gd name="connsiteX2" fmla="*/ 1702526 w 1717766"/>
              <a:gd name="connsiteY2" fmla="*/ 152400 h 3291840"/>
              <a:gd name="connsiteX3" fmla="*/ 1717766 w 1717766"/>
              <a:gd name="connsiteY3" fmla="*/ 3169920 h 3291840"/>
              <a:gd name="connsiteX4" fmla="*/ 1504406 w 1717766"/>
              <a:gd name="connsiteY4" fmla="*/ 3291840 h 3291840"/>
              <a:gd name="connsiteX5" fmla="*/ 163286 w 1717766"/>
              <a:gd name="connsiteY5" fmla="*/ 3276600 h 3291840"/>
              <a:gd name="connsiteX6" fmla="*/ 26126 w 1717766"/>
              <a:gd name="connsiteY6" fmla="*/ 3108960 h 3291840"/>
              <a:gd name="connsiteX7" fmla="*/ 0 w 1717766"/>
              <a:gd name="connsiteY7" fmla="*/ 1841863 h 3291840"/>
              <a:gd name="connsiteX8" fmla="*/ 0 w 1717766"/>
              <a:gd name="connsiteY8" fmla="*/ 1362891 h 3291840"/>
              <a:gd name="connsiteX9" fmla="*/ 10886 w 1717766"/>
              <a:gd name="connsiteY9" fmla="*/ 1123406 h 3291840"/>
              <a:gd name="connsiteX10" fmla="*/ 10886 w 1717766"/>
              <a:gd name="connsiteY10" fmla="*/ 152400 h 3291840"/>
              <a:gd name="connsiteX11" fmla="*/ 178526 w 1717766"/>
              <a:gd name="connsiteY11" fmla="*/ 0 h 3291840"/>
              <a:gd name="connsiteX0" fmla="*/ 2007326 w 3546566"/>
              <a:gd name="connsiteY0" fmla="*/ 0 h 3291840"/>
              <a:gd name="connsiteX1" fmla="*/ 3424646 w 3546566"/>
              <a:gd name="connsiteY1" fmla="*/ 0 h 3291840"/>
              <a:gd name="connsiteX2" fmla="*/ 3531326 w 3546566"/>
              <a:gd name="connsiteY2" fmla="*/ 152400 h 3291840"/>
              <a:gd name="connsiteX3" fmla="*/ 3546566 w 3546566"/>
              <a:gd name="connsiteY3" fmla="*/ 3169920 h 3291840"/>
              <a:gd name="connsiteX4" fmla="*/ 3333206 w 3546566"/>
              <a:gd name="connsiteY4" fmla="*/ 3291840 h 3291840"/>
              <a:gd name="connsiteX5" fmla="*/ 1992086 w 3546566"/>
              <a:gd name="connsiteY5" fmla="*/ 3276600 h 3291840"/>
              <a:gd name="connsiteX6" fmla="*/ 1854926 w 3546566"/>
              <a:gd name="connsiteY6" fmla="*/ 3108960 h 3291840"/>
              <a:gd name="connsiteX7" fmla="*/ 1828800 w 3546566"/>
              <a:gd name="connsiteY7" fmla="*/ 1841863 h 3291840"/>
              <a:gd name="connsiteX8" fmla="*/ 0 w 3546566"/>
              <a:gd name="connsiteY8" fmla="*/ 1123406 h 3291840"/>
              <a:gd name="connsiteX9" fmla="*/ 1839686 w 3546566"/>
              <a:gd name="connsiteY9" fmla="*/ 1123406 h 3291840"/>
              <a:gd name="connsiteX10" fmla="*/ 1839686 w 3546566"/>
              <a:gd name="connsiteY10" fmla="*/ 152400 h 3291840"/>
              <a:gd name="connsiteX11" fmla="*/ 2007326 w 3546566"/>
              <a:gd name="connsiteY11" fmla="*/ 0 h 3291840"/>
              <a:gd name="connsiteX0" fmla="*/ 2007326 w 3546566"/>
              <a:gd name="connsiteY0" fmla="*/ 0 h 3291840"/>
              <a:gd name="connsiteX1" fmla="*/ 3424646 w 3546566"/>
              <a:gd name="connsiteY1" fmla="*/ 0 h 3291840"/>
              <a:gd name="connsiteX2" fmla="*/ 3531326 w 3546566"/>
              <a:gd name="connsiteY2" fmla="*/ 152400 h 3291840"/>
              <a:gd name="connsiteX3" fmla="*/ 3546566 w 3546566"/>
              <a:gd name="connsiteY3" fmla="*/ 3169920 h 3291840"/>
              <a:gd name="connsiteX4" fmla="*/ 3333206 w 3546566"/>
              <a:gd name="connsiteY4" fmla="*/ 3291840 h 3291840"/>
              <a:gd name="connsiteX5" fmla="*/ 1992086 w 3546566"/>
              <a:gd name="connsiteY5" fmla="*/ 3276600 h 3291840"/>
              <a:gd name="connsiteX6" fmla="*/ 1854926 w 3546566"/>
              <a:gd name="connsiteY6" fmla="*/ 3108960 h 3291840"/>
              <a:gd name="connsiteX7" fmla="*/ 1828800 w 3546566"/>
              <a:gd name="connsiteY7" fmla="*/ 1841863 h 3291840"/>
              <a:gd name="connsiteX8" fmla="*/ 979715 w 3546566"/>
              <a:gd name="connsiteY8" fmla="*/ 1493520 h 3291840"/>
              <a:gd name="connsiteX9" fmla="*/ 0 w 3546566"/>
              <a:gd name="connsiteY9" fmla="*/ 1123406 h 3291840"/>
              <a:gd name="connsiteX10" fmla="*/ 1839686 w 3546566"/>
              <a:gd name="connsiteY10" fmla="*/ 1123406 h 3291840"/>
              <a:gd name="connsiteX11" fmla="*/ 1839686 w 3546566"/>
              <a:gd name="connsiteY11" fmla="*/ 152400 h 3291840"/>
              <a:gd name="connsiteX12" fmla="*/ 2007326 w 3546566"/>
              <a:gd name="connsiteY12" fmla="*/ 0 h 3291840"/>
              <a:gd name="connsiteX0" fmla="*/ 2061754 w 3600994"/>
              <a:gd name="connsiteY0" fmla="*/ 0 h 3291840"/>
              <a:gd name="connsiteX1" fmla="*/ 3479074 w 3600994"/>
              <a:gd name="connsiteY1" fmla="*/ 0 h 3291840"/>
              <a:gd name="connsiteX2" fmla="*/ 3585754 w 3600994"/>
              <a:gd name="connsiteY2" fmla="*/ 152400 h 3291840"/>
              <a:gd name="connsiteX3" fmla="*/ 3600994 w 3600994"/>
              <a:gd name="connsiteY3" fmla="*/ 3169920 h 3291840"/>
              <a:gd name="connsiteX4" fmla="*/ 3387634 w 3600994"/>
              <a:gd name="connsiteY4" fmla="*/ 3291840 h 3291840"/>
              <a:gd name="connsiteX5" fmla="*/ 2046514 w 3600994"/>
              <a:gd name="connsiteY5" fmla="*/ 3276600 h 3291840"/>
              <a:gd name="connsiteX6" fmla="*/ 1909354 w 3600994"/>
              <a:gd name="connsiteY6" fmla="*/ 3108960 h 3291840"/>
              <a:gd name="connsiteX7" fmla="*/ 1883228 w 3600994"/>
              <a:gd name="connsiteY7" fmla="*/ 1841863 h 3291840"/>
              <a:gd name="connsiteX8" fmla="*/ 0 w 3600994"/>
              <a:gd name="connsiteY8" fmla="*/ 2636520 h 3291840"/>
              <a:gd name="connsiteX9" fmla="*/ 54428 w 3600994"/>
              <a:gd name="connsiteY9" fmla="*/ 1123406 h 3291840"/>
              <a:gd name="connsiteX10" fmla="*/ 1894114 w 3600994"/>
              <a:gd name="connsiteY10" fmla="*/ 1123406 h 3291840"/>
              <a:gd name="connsiteX11" fmla="*/ 1894114 w 3600994"/>
              <a:gd name="connsiteY11" fmla="*/ 152400 h 3291840"/>
              <a:gd name="connsiteX12" fmla="*/ 2061754 w 3600994"/>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15886 w 3633652"/>
              <a:gd name="connsiteY7" fmla="*/ 1841863 h 3291840"/>
              <a:gd name="connsiteX8" fmla="*/ 32658 w 3633652"/>
              <a:gd name="connsiteY8" fmla="*/ 2636520 h 3291840"/>
              <a:gd name="connsiteX9" fmla="*/ 0 w 3633652"/>
              <a:gd name="connsiteY9" fmla="*/ 2135778 h 3291840"/>
              <a:gd name="connsiteX10" fmla="*/ 1926772 w 3633652"/>
              <a:gd name="connsiteY10" fmla="*/ 1123406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59429 w 3633652"/>
              <a:gd name="connsiteY7" fmla="*/ 2636520 h 3291840"/>
              <a:gd name="connsiteX8" fmla="*/ 32658 w 3633652"/>
              <a:gd name="connsiteY8" fmla="*/ 2636520 h 3291840"/>
              <a:gd name="connsiteX9" fmla="*/ 0 w 3633652"/>
              <a:gd name="connsiteY9" fmla="*/ 2135778 h 3291840"/>
              <a:gd name="connsiteX10" fmla="*/ 1926772 w 3633652"/>
              <a:gd name="connsiteY10" fmla="*/ 1123406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59429 w 3633652"/>
              <a:gd name="connsiteY7" fmla="*/ 2636520 h 3291840"/>
              <a:gd name="connsiteX8" fmla="*/ 32658 w 3633652"/>
              <a:gd name="connsiteY8" fmla="*/ 2636520 h 3291840"/>
              <a:gd name="connsiteX9" fmla="*/ 0 w 3633652"/>
              <a:gd name="connsiteY9" fmla="*/ 2135778 h 3291840"/>
              <a:gd name="connsiteX10" fmla="*/ 1948543 w 3633652"/>
              <a:gd name="connsiteY10" fmla="*/ 2092235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26772 w 3633652"/>
              <a:gd name="connsiteY7" fmla="*/ 2636520 h 3291840"/>
              <a:gd name="connsiteX8" fmla="*/ 32658 w 3633652"/>
              <a:gd name="connsiteY8" fmla="*/ 2636520 h 3291840"/>
              <a:gd name="connsiteX9" fmla="*/ 0 w 3633652"/>
              <a:gd name="connsiteY9" fmla="*/ 2135778 h 3291840"/>
              <a:gd name="connsiteX10" fmla="*/ 1948543 w 3633652"/>
              <a:gd name="connsiteY10" fmla="*/ 2092235 h 3291840"/>
              <a:gd name="connsiteX11" fmla="*/ 1926772 w 3633652"/>
              <a:gd name="connsiteY11" fmla="*/ 152400 h 3291840"/>
              <a:gd name="connsiteX12" fmla="*/ 2094412 w 3633652"/>
              <a:gd name="connsiteY12" fmla="*/ 0 h 3291840"/>
              <a:gd name="connsiteX0" fmla="*/ 2094412 w 3633652"/>
              <a:gd name="connsiteY0" fmla="*/ 0 h 3291840"/>
              <a:gd name="connsiteX1" fmla="*/ 3511732 w 3633652"/>
              <a:gd name="connsiteY1" fmla="*/ 0 h 3291840"/>
              <a:gd name="connsiteX2" fmla="*/ 3618412 w 3633652"/>
              <a:gd name="connsiteY2" fmla="*/ 152400 h 3291840"/>
              <a:gd name="connsiteX3" fmla="*/ 3633652 w 3633652"/>
              <a:gd name="connsiteY3" fmla="*/ 3169920 h 3291840"/>
              <a:gd name="connsiteX4" fmla="*/ 3420292 w 3633652"/>
              <a:gd name="connsiteY4" fmla="*/ 3291840 h 3291840"/>
              <a:gd name="connsiteX5" fmla="*/ 2079172 w 3633652"/>
              <a:gd name="connsiteY5" fmla="*/ 3276600 h 3291840"/>
              <a:gd name="connsiteX6" fmla="*/ 1942012 w 3633652"/>
              <a:gd name="connsiteY6" fmla="*/ 3108960 h 3291840"/>
              <a:gd name="connsiteX7" fmla="*/ 1926772 w 3633652"/>
              <a:gd name="connsiteY7" fmla="*/ 2636520 h 3291840"/>
              <a:gd name="connsiteX8" fmla="*/ 32658 w 3633652"/>
              <a:gd name="connsiteY8" fmla="*/ 2636520 h 3291840"/>
              <a:gd name="connsiteX9" fmla="*/ 0 w 3633652"/>
              <a:gd name="connsiteY9" fmla="*/ 2135778 h 3291840"/>
              <a:gd name="connsiteX10" fmla="*/ 1926772 w 3633652"/>
              <a:gd name="connsiteY10" fmla="*/ 2124892 h 3291840"/>
              <a:gd name="connsiteX11" fmla="*/ 1926772 w 3633652"/>
              <a:gd name="connsiteY11" fmla="*/ 152400 h 3291840"/>
              <a:gd name="connsiteX12" fmla="*/ 2094412 w 3633652"/>
              <a:gd name="connsiteY12" fmla="*/ 0 h 3291840"/>
              <a:gd name="connsiteX0" fmla="*/ 2061754 w 3600994"/>
              <a:gd name="connsiteY0" fmla="*/ 0 h 3291840"/>
              <a:gd name="connsiteX1" fmla="*/ 3479074 w 3600994"/>
              <a:gd name="connsiteY1" fmla="*/ 0 h 3291840"/>
              <a:gd name="connsiteX2" fmla="*/ 3585754 w 3600994"/>
              <a:gd name="connsiteY2" fmla="*/ 152400 h 3291840"/>
              <a:gd name="connsiteX3" fmla="*/ 3600994 w 3600994"/>
              <a:gd name="connsiteY3" fmla="*/ 3169920 h 3291840"/>
              <a:gd name="connsiteX4" fmla="*/ 3387634 w 3600994"/>
              <a:gd name="connsiteY4" fmla="*/ 3291840 h 3291840"/>
              <a:gd name="connsiteX5" fmla="*/ 2046514 w 3600994"/>
              <a:gd name="connsiteY5" fmla="*/ 3276600 h 3291840"/>
              <a:gd name="connsiteX6" fmla="*/ 1909354 w 3600994"/>
              <a:gd name="connsiteY6" fmla="*/ 3108960 h 3291840"/>
              <a:gd name="connsiteX7" fmla="*/ 1894114 w 3600994"/>
              <a:gd name="connsiteY7" fmla="*/ 2636520 h 3291840"/>
              <a:gd name="connsiteX8" fmla="*/ 0 w 3600994"/>
              <a:gd name="connsiteY8" fmla="*/ 2636520 h 3291840"/>
              <a:gd name="connsiteX9" fmla="*/ 5979 w 3600994"/>
              <a:gd name="connsiteY9" fmla="*/ 2135778 h 3291840"/>
              <a:gd name="connsiteX10" fmla="*/ 1894114 w 3600994"/>
              <a:gd name="connsiteY10" fmla="*/ 2124892 h 3291840"/>
              <a:gd name="connsiteX11" fmla="*/ 1894114 w 3600994"/>
              <a:gd name="connsiteY11" fmla="*/ 152400 h 3291840"/>
              <a:gd name="connsiteX12" fmla="*/ 2061754 w 3600994"/>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36520 h 3291840"/>
              <a:gd name="connsiteX8" fmla="*/ 13340 w 3595015"/>
              <a:gd name="connsiteY8" fmla="*/ 2630080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36520 h 3291840"/>
              <a:gd name="connsiteX8" fmla="*/ 461 w 3595015"/>
              <a:gd name="connsiteY8" fmla="*/ 2623641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36520 h 3291840"/>
              <a:gd name="connsiteX8" fmla="*/ 461 w 3595015"/>
              <a:gd name="connsiteY8" fmla="*/ 2681596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 name="connsiteX0" fmla="*/ 2055775 w 3595015"/>
              <a:gd name="connsiteY0" fmla="*/ 0 h 3291840"/>
              <a:gd name="connsiteX1" fmla="*/ 3473095 w 3595015"/>
              <a:gd name="connsiteY1" fmla="*/ 0 h 3291840"/>
              <a:gd name="connsiteX2" fmla="*/ 3579775 w 3595015"/>
              <a:gd name="connsiteY2" fmla="*/ 152400 h 3291840"/>
              <a:gd name="connsiteX3" fmla="*/ 3595015 w 3595015"/>
              <a:gd name="connsiteY3" fmla="*/ 3169920 h 3291840"/>
              <a:gd name="connsiteX4" fmla="*/ 3381655 w 3595015"/>
              <a:gd name="connsiteY4" fmla="*/ 3291840 h 3291840"/>
              <a:gd name="connsiteX5" fmla="*/ 2040535 w 3595015"/>
              <a:gd name="connsiteY5" fmla="*/ 3276600 h 3291840"/>
              <a:gd name="connsiteX6" fmla="*/ 1903375 w 3595015"/>
              <a:gd name="connsiteY6" fmla="*/ 3108960 h 3291840"/>
              <a:gd name="connsiteX7" fmla="*/ 1888135 w 3595015"/>
              <a:gd name="connsiteY7" fmla="*/ 2681596 h 3291840"/>
              <a:gd name="connsiteX8" fmla="*/ 461 w 3595015"/>
              <a:gd name="connsiteY8" fmla="*/ 2681596 h 3291840"/>
              <a:gd name="connsiteX9" fmla="*/ 0 w 3595015"/>
              <a:gd name="connsiteY9" fmla="*/ 2135778 h 3291840"/>
              <a:gd name="connsiteX10" fmla="*/ 1888135 w 3595015"/>
              <a:gd name="connsiteY10" fmla="*/ 2124892 h 3291840"/>
              <a:gd name="connsiteX11" fmla="*/ 1888135 w 3595015"/>
              <a:gd name="connsiteY11" fmla="*/ 152400 h 3291840"/>
              <a:gd name="connsiteX12" fmla="*/ 2055775 w 3595015"/>
              <a:gd name="connsiteY12"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95015" h="3291840">
                <a:moveTo>
                  <a:pt x="2055775" y="0"/>
                </a:moveTo>
                <a:lnTo>
                  <a:pt x="3473095" y="0"/>
                </a:lnTo>
                <a:lnTo>
                  <a:pt x="3579775" y="152400"/>
                </a:lnTo>
                <a:lnTo>
                  <a:pt x="3595015" y="3169920"/>
                </a:lnTo>
                <a:lnTo>
                  <a:pt x="3381655" y="3291840"/>
                </a:lnTo>
                <a:lnTo>
                  <a:pt x="2040535" y="3276600"/>
                </a:lnTo>
                <a:lnTo>
                  <a:pt x="1903375" y="3108960"/>
                </a:lnTo>
                <a:lnTo>
                  <a:pt x="1888135" y="2681596"/>
                </a:lnTo>
                <a:lnTo>
                  <a:pt x="461" y="2681596"/>
                </a:lnTo>
                <a:cubicBezTo>
                  <a:pt x="307" y="2518975"/>
                  <a:pt x="154" y="2298399"/>
                  <a:pt x="0" y="2135778"/>
                </a:cubicBezTo>
                <a:lnTo>
                  <a:pt x="1888135" y="2124892"/>
                </a:lnTo>
                <a:lnTo>
                  <a:pt x="1888135" y="152400"/>
                </a:lnTo>
                <a:lnTo>
                  <a:pt x="2055775" y="0"/>
                </a:lnTo>
                <a:close/>
              </a:path>
            </a:pathLst>
          </a:custGeom>
          <a:solidFill>
            <a:schemeClr val="accent4">
              <a:lumMod val="40000"/>
              <a:lumOff val="60000"/>
            </a:schemeClr>
          </a:solidFill>
          <a:ln>
            <a:headEnd/>
            <a:tailEnd/>
          </a:ln>
        </p:spPr>
        <p:style>
          <a:lnRef idx="2">
            <a:schemeClr val="accent4"/>
          </a:lnRef>
          <a:fillRef idx="1">
            <a:schemeClr val="lt1"/>
          </a:fillRef>
          <a:effectRef idx="0">
            <a:schemeClr val="accent4"/>
          </a:effectRef>
          <a:fontRef idx="minor">
            <a:schemeClr val="dk1"/>
          </a:fontRef>
        </p:style>
        <p:txBody>
          <a:bodyPr wrap="square" lIns="0" tIns="91440" rIns="0" bIns="0" rtlCol="0" anchor="t"/>
          <a:lstStyle/>
          <a:p>
            <a:r>
              <a:rPr lang="en-US" sz="1400" dirty="0" smtClean="0">
                <a:solidFill>
                  <a:schemeClr val="tx1"/>
                </a:solidFill>
              </a:rPr>
              <a:t>                                       PCI Compliant</a:t>
            </a:r>
          </a:p>
        </p:txBody>
      </p:sp>
      <p:sp>
        <p:nvSpPr>
          <p:cNvPr id="48" name="Freeform 47"/>
          <p:cNvSpPr/>
          <p:nvPr>
            <p:custDataLst>
              <p:tags r:id="rId3"/>
            </p:custDataLst>
          </p:nvPr>
        </p:nvSpPr>
        <p:spPr bwMode="auto">
          <a:xfrm>
            <a:off x="964470" y="1177830"/>
            <a:ext cx="5159828"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706880 w 1706880"/>
              <a:gd name="connsiteY4" fmla="*/ 3169920 h 3291840"/>
              <a:gd name="connsiteX5" fmla="*/ 1493520 w 1706880"/>
              <a:gd name="connsiteY5" fmla="*/ 3291840 h 3291840"/>
              <a:gd name="connsiteX6" fmla="*/ 152400 w 1706880"/>
              <a:gd name="connsiteY6" fmla="*/ 3276600 h 3291840"/>
              <a:gd name="connsiteX7" fmla="*/ 15240 w 1706880"/>
              <a:gd name="connsiteY7" fmla="*/ 3108960 h 3291840"/>
              <a:gd name="connsiteX8" fmla="*/ 0 w 1706880"/>
              <a:gd name="connsiteY8" fmla="*/ 152400 h 3291840"/>
              <a:gd name="connsiteX9" fmla="*/ 167640 w 1706880"/>
              <a:gd name="connsiteY9"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691640 w 1706880"/>
              <a:gd name="connsiteY4" fmla="*/ 2651760 h 3291840"/>
              <a:gd name="connsiteX5" fmla="*/ 1706880 w 1706880"/>
              <a:gd name="connsiteY5" fmla="*/ 3169920 h 3291840"/>
              <a:gd name="connsiteX6" fmla="*/ 1493520 w 1706880"/>
              <a:gd name="connsiteY6" fmla="*/ 3291840 h 3291840"/>
              <a:gd name="connsiteX7" fmla="*/ 152400 w 1706880"/>
              <a:gd name="connsiteY7" fmla="*/ 3276600 h 3291840"/>
              <a:gd name="connsiteX8" fmla="*/ 15240 w 1706880"/>
              <a:gd name="connsiteY8" fmla="*/ 3108960 h 3291840"/>
              <a:gd name="connsiteX9" fmla="*/ 0 w 1706880"/>
              <a:gd name="connsiteY9" fmla="*/ 152400 h 3291840"/>
              <a:gd name="connsiteX10" fmla="*/ 167640 w 1706880"/>
              <a:gd name="connsiteY10" fmla="*/ 0 h 3291840"/>
              <a:gd name="connsiteX0" fmla="*/ 167640 w 2438400"/>
              <a:gd name="connsiteY0" fmla="*/ 0 h 3291840"/>
              <a:gd name="connsiteX1" fmla="*/ 1584960 w 2438400"/>
              <a:gd name="connsiteY1" fmla="*/ 0 h 3291840"/>
              <a:gd name="connsiteX2" fmla="*/ 1691640 w 2438400"/>
              <a:gd name="connsiteY2" fmla="*/ 152400 h 3291840"/>
              <a:gd name="connsiteX3" fmla="*/ 1691640 w 2438400"/>
              <a:gd name="connsiteY3" fmla="*/ 2133600 h 3291840"/>
              <a:gd name="connsiteX4" fmla="*/ 2438400 w 2438400"/>
              <a:gd name="connsiteY4" fmla="*/ 2164080 h 3291840"/>
              <a:gd name="connsiteX5" fmla="*/ 1706880 w 2438400"/>
              <a:gd name="connsiteY5" fmla="*/ 3169920 h 3291840"/>
              <a:gd name="connsiteX6" fmla="*/ 1493520 w 2438400"/>
              <a:gd name="connsiteY6" fmla="*/ 3291840 h 3291840"/>
              <a:gd name="connsiteX7" fmla="*/ 152400 w 2438400"/>
              <a:gd name="connsiteY7" fmla="*/ 3276600 h 3291840"/>
              <a:gd name="connsiteX8" fmla="*/ 15240 w 2438400"/>
              <a:gd name="connsiteY8" fmla="*/ 3108960 h 3291840"/>
              <a:gd name="connsiteX9" fmla="*/ 0 w 2438400"/>
              <a:gd name="connsiteY9" fmla="*/ 152400 h 3291840"/>
              <a:gd name="connsiteX10" fmla="*/ 167640 w 243840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2438400 w 3093720"/>
              <a:gd name="connsiteY4" fmla="*/ 216408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3093720 w 3093720"/>
              <a:gd name="connsiteY4" fmla="*/ 214884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261360"/>
              <a:gd name="connsiteY0" fmla="*/ 0 h 3291840"/>
              <a:gd name="connsiteX1" fmla="*/ 1584960 w 3261360"/>
              <a:gd name="connsiteY1" fmla="*/ 0 h 3291840"/>
              <a:gd name="connsiteX2" fmla="*/ 1691640 w 3261360"/>
              <a:gd name="connsiteY2" fmla="*/ 152400 h 3291840"/>
              <a:gd name="connsiteX3" fmla="*/ 1691640 w 3261360"/>
              <a:gd name="connsiteY3" fmla="*/ 2133600 h 3291840"/>
              <a:gd name="connsiteX4" fmla="*/ 3261360 w 3261360"/>
              <a:gd name="connsiteY4" fmla="*/ 2118360 h 3291840"/>
              <a:gd name="connsiteX5" fmla="*/ 3093720 w 3261360"/>
              <a:gd name="connsiteY5" fmla="*/ 3291840 h 3291840"/>
              <a:gd name="connsiteX6" fmla="*/ 1493520 w 3261360"/>
              <a:gd name="connsiteY6" fmla="*/ 3291840 h 3291840"/>
              <a:gd name="connsiteX7" fmla="*/ 152400 w 3261360"/>
              <a:gd name="connsiteY7" fmla="*/ 3276600 h 3291840"/>
              <a:gd name="connsiteX8" fmla="*/ 15240 w 3261360"/>
              <a:gd name="connsiteY8" fmla="*/ 3108960 h 3291840"/>
              <a:gd name="connsiteX9" fmla="*/ 0 w 3261360"/>
              <a:gd name="connsiteY9" fmla="*/ 152400 h 3291840"/>
              <a:gd name="connsiteX10" fmla="*/ 167640 w 326136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09372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27660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76600 w 5159828"/>
              <a:gd name="connsiteY4" fmla="*/ 2133600 h 3291840"/>
              <a:gd name="connsiteX5" fmla="*/ 5159828 w 5159828"/>
              <a:gd name="connsiteY5" fmla="*/ 3291840 h 3291840"/>
              <a:gd name="connsiteX6" fmla="*/ 1493520 w 5159828"/>
              <a:gd name="connsiteY6" fmla="*/ 3291840 h 3291840"/>
              <a:gd name="connsiteX7" fmla="*/ 152400 w 5159828"/>
              <a:gd name="connsiteY7" fmla="*/ 3276600 h 3291840"/>
              <a:gd name="connsiteX8" fmla="*/ 15240 w 5159828"/>
              <a:gd name="connsiteY8" fmla="*/ 3108960 h 3291840"/>
              <a:gd name="connsiteX9" fmla="*/ 0 w 5159828"/>
              <a:gd name="connsiteY9" fmla="*/ 152400 h 3291840"/>
              <a:gd name="connsiteX10" fmla="*/ 167640 w 5159828"/>
              <a:gd name="connsiteY10" fmla="*/ 0 h 3291840"/>
              <a:gd name="connsiteX0" fmla="*/ 167640 w 5159829"/>
              <a:gd name="connsiteY0" fmla="*/ 0 h 3291840"/>
              <a:gd name="connsiteX1" fmla="*/ 1584960 w 5159829"/>
              <a:gd name="connsiteY1" fmla="*/ 0 h 3291840"/>
              <a:gd name="connsiteX2" fmla="*/ 1691640 w 5159829"/>
              <a:gd name="connsiteY2" fmla="*/ 152400 h 3291840"/>
              <a:gd name="connsiteX3" fmla="*/ 1691640 w 5159829"/>
              <a:gd name="connsiteY3" fmla="*/ 2133600 h 3291840"/>
              <a:gd name="connsiteX4" fmla="*/ 5159829 w 5159829"/>
              <a:gd name="connsiteY4" fmla="*/ 2122714 h 3291840"/>
              <a:gd name="connsiteX5" fmla="*/ 5159828 w 5159829"/>
              <a:gd name="connsiteY5" fmla="*/ 3291840 h 3291840"/>
              <a:gd name="connsiteX6" fmla="*/ 1493520 w 5159829"/>
              <a:gd name="connsiteY6" fmla="*/ 3291840 h 3291840"/>
              <a:gd name="connsiteX7" fmla="*/ 152400 w 5159829"/>
              <a:gd name="connsiteY7" fmla="*/ 3276600 h 3291840"/>
              <a:gd name="connsiteX8" fmla="*/ 15240 w 5159829"/>
              <a:gd name="connsiteY8" fmla="*/ 3108960 h 3291840"/>
              <a:gd name="connsiteX9" fmla="*/ 0 w 5159829"/>
              <a:gd name="connsiteY9" fmla="*/ 152400 h 3291840"/>
              <a:gd name="connsiteX10" fmla="*/ 167640 w 5159829"/>
              <a:gd name="connsiteY10"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5170715 w 5170715"/>
              <a:gd name="connsiteY4" fmla="*/ 2122714 h 3291840"/>
              <a:gd name="connsiteX5" fmla="*/ 5159828 w 5170715"/>
              <a:gd name="connsiteY5" fmla="*/ 3291840 h 3291840"/>
              <a:gd name="connsiteX6" fmla="*/ 1493520 w 5170715"/>
              <a:gd name="connsiteY6" fmla="*/ 3291840 h 3291840"/>
              <a:gd name="connsiteX7" fmla="*/ 152400 w 5170715"/>
              <a:gd name="connsiteY7" fmla="*/ 3276600 h 3291840"/>
              <a:gd name="connsiteX8" fmla="*/ 15240 w 5170715"/>
              <a:gd name="connsiteY8" fmla="*/ 3108960 h 3291840"/>
              <a:gd name="connsiteX9" fmla="*/ 0 w 5170715"/>
              <a:gd name="connsiteY9" fmla="*/ 152400 h 3291840"/>
              <a:gd name="connsiteX10" fmla="*/ 167640 w 5170715"/>
              <a:gd name="connsiteY10"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095901 w 5170715"/>
              <a:gd name="connsiteY4" fmla="*/ 2120541 h 3291840"/>
              <a:gd name="connsiteX5" fmla="*/ 5170715 w 5170715"/>
              <a:gd name="connsiteY5" fmla="*/ 2122714 h 3291840"/>
              <a:gd name="connsiteX6" fmla="*/ 5159828 w 5170715"/>
              <a:gd name="connsiteY6" fmla="*/ 3291840 h 3291840"/>
              <a:gd name="connsiteX7" fmla="*/ 1493520 w 5170715"/>
              <a:gd name="connsiteY7" fmla="*/ 3291840 h 3291840"/>
              <a:gd name="connsiteX8" fmla="*/ 152400 w 5170715"/>
              <a:gd name="connsiteY8" fmla="*/ 3276600 h 3291840"/>
              <a:gd name="connsiteX9" fmla="*/ 15240 w 5170715"/>
              <a:gd name="connsiteY9" fmla="*/ 3108960 h 3291840"/>
              <a:gd name="connsiteX10" fmla="*/ 0 w 5170715"/>
              <a:gd name="connsiteY10" fmla="*/ 152400 h 3291840"/>
              <a:gd name="connsiteX11" fmla="*/ 167640 w 5170715"/>
              <a:gd name="connsiteY11"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095901 w 5170715"/>
              <a:gd name="connsiteY4" fmla="*/ 2120541 h 3291840"/>
              <a:gd name="connsiteX5" fmla="*/ 4130044 w 5170715"/>
              <a:gd name="connsiteY5" fmla="*/ 2109656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095901 w 5170715"/>
              <a:gd name="connsiteY4" fmla="*/ 2120541 h 3291840"/>
              <a:gd name="connsiteX5" fmla="*/ 3498673 w 5170715"/>
              <a:gd name="connsiteY5" fmla="*/ 2664828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42313 h 3291840"/>
              <a:gd name="connsiteX5" fmla="*/ 3498673 w 5170715"/>
              <a:gd name="connsiteY5" fmla="*/ 2664828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42313 h 3291840"/>
              <a:gd name="connsiteX5" fmla="*/ 3313615 w 5170715"/>
              <a:gd name="connsiteY5" fmla="*/ 2643057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31428 h 3291840"/>
              <a:gd name="connsiteX5" fmla="*/ 3313615 w 5170715"/>
              <a:gd name="connsiteY5" fmla="*/ 2643057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70715"/>
              <a:gd name="connsiteY0" fmla="*/ 0 h 3291840"/>
              <a:gd name="connsiteX1" fmla="*/ 1584960 w 5170715"/>
              <a:gd name="connsiteY1" fmla="*/ 0 h 3291840"/>
              <a:gd name="connsiteX2" fmla="*/ 1691640 w 5170715"/>
              <a:gd name="connsiteY2" fmla="*/ 152400 h 3291840"/>
              <a:gd name="connsiteX3" fmla="*/ 1691640 w 5170715"/>
              <a:gd name="connsiteY3" fmla="*/ 2133600 h 3291840"/>
              <a:gd name="connsiteX4" fmla="*/ 3291844 w 5170715"/>
              <a:gd name="connsiteY4" fmla="*/ 2131428 h 3291840"/>
              <a:gd name="connsiteX5" fmla="*/ 3291844 w 5170715"/>
              <a:gd name="connsiteY5" fmla="*/ 2643057 h 3291840"/>
              <a:gd name="connsiteX6" fmla="*/ 5170715 w 5170715"/>
              <a:gd name="connsiteY6" fmla="*/ 2122714 h 3291840"/>
              <a:gd name="connsiteX7" fmla="*/ 5159828 w 5170715"/>
              <a:gd name="connsiteY7" fmla="*/ 3291840 h 3291840"/>
              <a:gd name="connsiteX8" fmla="*/ 1493520 w 5170715"/>
              <a:gd name="connsiteY8" fmla="*/ 3291840 h 3291840"/>
              <a:gd name="connsiteX9" fmla="*/ 152400 w 5170715"/>
              <a:gd name="connsiteY9" fmla="*/ 3276600 h 3291840"/>
              <a:gd name="connsiteX10" fmla="*/ 15240 w 5170715"/>
              <a:gd name="connsiteY10" fmla="*/ 3108960 h 3291840"/>
              <a:gd name="connsiteX11" fmla="*/ 0 w 5170715"/>
              <a:gd name="connsiteY11" fmla="*/ 152400 h 3291840"/>
              <a:gd name="connsiteX12" fmla="*/ 167640 w 5170715"/>
              <a:gd name="connsiteY12"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91844 w 5159828"/>
              <a:gd name="connsiteY4" fmla="*/ 2131428 h 3291840"/>
              <a:gd name="connsiteX5" fmla="*/ 3291844 w 5159828"/>
              <a:gd name="connsiteY5" fmla="*/ 2643057 h 3291840"/>
              <a:gd name="connsiteX6" fmla="*/ 5148944 w 5159828"/>
              <a:gd name="connsiteY6" fmla="*/ 2634343 h 3291840"/>
              <a:gd name="connsiteX7" fmla="*/ 5159828 w 5159828"/>
              <a:gd name="connsiteY7" fmla="*/ 3291840 h 3291840"/>
              <a:gd name="connsiteX8" fmla="*/ 1493520 w 5159828"/>
              <a:gd name="connsiteY8" fmla="*/ 3291840 h 3291840"/>
              <a:gd name="connsiteX9" fmla="*/ 152400 w 5159828"/>
              <a:gd name="connsiteY9" fmla="*/ 3276600 h 3291840"/>
              <a:gd name="connsiteX10" fmla="*/ 15240 w 5159828"/>
              <a:gd name="connsiteY10" fmla="*/ 3108960 h 3291840"/>
              <a:gd name="connsiteX11" fmla="*/ 0 w 5159828"/>
              <a:gd name="connsiteY11" fmla="*/ 152400 h 3291840"/>
              <a:gd name="connsiteX12" fmla="*/ 167640 w 5159828"/>
              <a:gd name="connsiteY12"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91844 w 5159828"/>
              <a:gd name="connsiteY4" fmla="*/ 2131428 h 3291840"/>
              <a:gd name="connsiteX5" fmla="*/ 3291844 w 5159828"/>
              <a:gd name="connsiteY5" fmla="*/ 2643057 h 3291840"/>
              <a:gd name="connsiteX6" fmla="*/ 5148944 w 5159828"/>
              <a:gd name="connsiteY6" fmla="*/ 2718056 h 3291840"/>
              <a:gd name="connsiteX7" fmla="*/ 5159828 w 5159828"/>
              <a:gd name="connsiteY7" fmla="*/ 3291840 h 3291840"/>
              <a:gd name="connsiteX8" fmla="*/ 1493520 w 5159828"/>
              <a:gd name="connsiteY8" fmla="*/ 3291840 h 3291840"/>
              <a:gd name="connsiteX9" fmla="*/ 152400 w 5159828"/>
              <a:gd name="connsiteY9" fmla="*/ 3276600 h 3291840"/>
              <a:gd name="connsiteX10" fmla="*/ 15240 w 5159828"/>
              <a:gd name="connsiteY10" fmla="*/ 3108960 h 3291840"/>
              <a:gd name="connsiteX11" fmla="*/ 0 w 5159828"/>
              <a:gd name="connsiteY11" fmla="*/ 152400 h 3291840"/>
              <a:gd name="connsiteX12" fmla="*/ 167640 w 5159828"/>
              <a:gd name="connsiteY12" fmla="*/ 0 h 3291840"/>
              <a:gd name="connsiteX0" fmla="*/ 167640 w 5159828"/>
              <a:gd name="connsiteY0" fmla="*/ 0 h 3291840"/>
              <a:gd name="connsiteX1" fmla="*/ 1584960 w 5159828"/>
              <a:gd name="connsiteY1" fmla="*/ 0 h 3291840"/>
              <a:gd name="connsiteX2" fmla="*/ 1691640 w 5159828"/>
              <a:gd name="connsiteY2" fmla="*/ 152400 h 3291840"/>
              <a:gd name="connsiteX3" fmla="*/ 1691640 w 5159828"/>
              <a:gd name="connsiteY3" fmla="*/ 2133600 h 3291840"/>
              <a:gd name="connsiteX4" fmla="*/ 3291844 w 5159828"/>
              <a:gd name="connsiteY4" fmla="*/ 2131428 h 3291840"/>
              <a:gd name="connsiteX5" fmla="*/ 3291844 w 5159828"/>
              <a:gd name="connsiteY5" fmla="*/ 2720330 h 3291840"/>
              <a:gd name="connsiteX6" fmla="*/ 5148944 w 5159828"/>
              <a:gd name="connsiteY6" fmla="*/ 2718056 h 3291840"/>
              <a:gd name="connsiteX7" fmla="*/ 5159828 w 5159828"/>
              <a:gd name="connsiteY7" fmla="*/ 3291840 h 3291840"/>
              <a:gd name="connsiteX8" fmla="*/ 1493520 w 5159828"/>
              <a:gd name="connsiteY8" fmla="*/ 3291840 h 3291840"/>
              <a:gd name="connsiteX9" fmla="*/ 152400 w 5159828"/>
              <a:gd name="connsiteY9" fmla="*/ 3276600 h 3291840"/>
              <a:gd name="connsiteX10" fmla="*/ 15240 w 5159828"/>
              <a:gd name="connsiteY10" fmla="*/ 3108960 h 3291840"/>
              <a:gd name="connsiteX11" fmla="*/ 0 w 5159828"/>
              <a:gd name="connsiteY11" fmla="*/ 152400 h 3291840"/>
              <a:gd name="connsiteX12" fmla="*/ 167640 w 5159828"/>
              <a:gd name="connsiteY12"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59828" h="3291840">
                <a:moveTo>
                  <a:pt x="167640" y="0"/>
                </a:moveTo>
                <a:lnTo>
                  <a:pt x="1584960" y="0"/>
                </a:lnTo>
                <a:lnTo>
                  <a:pt x="1691640" y="152400"/>
                </a:lnTo>
                <a:lnTo>
                  <a:pt x="1691640" y="2133600"/>
                </a:lnTo>
                <a:lnTo>
                  <a:pt x="3291844" y="2131428"/>
                </a:lnTo>
                <a:lnTo>
                  <a:pt x="3291844" y="2720330"/>
                </a:lnTo>
                <a:lnTo>
                  <a:pt x="5148944" y="2718056"/>
                </a:lnTo>
                <a:cubicBezTo>
                  <a:pt x="5148944" y="3107765"/>
                  <a:pt x="5159828" y="2902131"/>
                  <a:pt x="5159828" y="3291840"/>
                </a:cubicBezTo>
                <a:lnTo>
                  <a:pt x="1493520" y="3291840"/>
                </a:lnTo>
                <a:lnTo>
                  <a:pt x="152400" y="3276600"/>
                </a:lnTo>
                <a:lnTo>
                  <a:pt x="15240" y="3108960"/>
                </a:lnTo>
                <a:lnTo>
                  <a:pt x="0" y="152400"/>
                </a:lnTo>
                <a:lnTo>
                  <a:pt x="167640" y="0"/>
                </a:lnTo>
                <a:close/>
              </a:path>
            </a:pathLst>
          </a:custGeom>
          <a:solidFill>
            <a:schemeClr val="accent2">
              <a:lumMod val="20000"/>
              <a:lumOff val="80000"/>
            </a:schemeClr>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91440" rIns="0" bIns="0" rtlCol="0" anchor="t"/>
          <a:lstStyle/>
          <a:p>
            <a:pPr algn="l"/>
            <a:r>
              <a:rPr lang="en-US" sz="1400" dirty="0" smtClean="0">
                <a:solidFill>
                  <a:schemeClr val="tx1"/>
                </a:solidFill>
                <a:latin typeface="+mn-lt"/>
                <a:ea typeface="+mn-ea"/>
              </a:rPr>
              <a:t>             DMZ</a:t>
            </a:r>
          </a:p>
        </p:txBody>
      </p:sp>
      <p:sp>
        <p:nvSpPr>
          <p:cNvPr id="46" name="Freeform 45"/>
          <p:cNvSpPr/>
          <p:nvPr>
            <p:custDataLst>
              <p:tags r:id="rId4"/>
            </p:custDataLst>
          </p:nvPr>
        </p:nvSpPr>
        <p:spPr bwMode="auto">
          <a:xfrm>
            <a:off x="960611" y="1177711"/>
            <a:ext cx="3276600"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706880 w 1706880"/>
              <a:gd name="connsiteY4" fmla="*/ 3169920 h 3291840"/>
              <a:gd name="connsiteX5" fmla="*/ 1493520 w 1706880"/>
              <a:gd name="connsiteY5" fmla="*/ 3291840 h 3291840"/>
              <a:gd name="connsiteX6" fmla="*/ 152400 w 1706880"/>
              <a:gd name="connsiteY6" fmla="*/ 3276600 h 3291840"/>
              <a:gd name="connsiteX7" fmla="*/ 15240 w 1706880"/>
              <a:gd name="connsiteY7" fmla="*/ 3108960 h 3291840"/>
              <a:gd name="connsiteX8" fmla="*/ 0 w 1706880"/>
              <a:gd name="connsiteY8" fmla="*/ 152400 h 3291840"/>
              <a:gd name="connsiteX9" fmla="*/ 167640 w 1706880"/>
              <a:gd name="connsiteY9"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691640 w 1706880"/>
              <a:gd name="connsiteY3" fmla="*/ 2133600 h 3291840"/>
              <a:gd name="connsiteX4" fmla="*/ 1691640 w 1706880"/>
              <a:gd name="connsiteY4" fmla="*/ 2651760 h 3291840"/>
              <a:gd name="connsiteX5" fmla="*/ 1706880 w 1706880"/>
              <a:gd name="connsiteY5" fmla="*/ 3169920 h 3291840"/>
              <a:gd name="connsiteX6" fmla="*/ 1493520 w 1706880"/>
              <a:gd name="connsiteY6" fmla="*/ 3291840 h 3291840"/>
              <a:gd name="connsiteX7" fmla="*/ 152400 w 1706880"/>
              <a:gd name="connsiteY7" fmla="*/ 3276600 h 3291840"/>
              <a:gd name="connsiteX8" fmla="*/ 15240 w 1706880"/>
              <a:gd name="connsiteY8" fmla="*/ 3108960 h 3291840"/>
              <a:gd name="connsiteX9" fmla="*/ 0 w 1706880"/>
              <a:gd name="connsiteY9" fmla="*/ 152400 h 3291840"/>
              <a:gd name="connsiteX10" fmla="*/ 167640 w 1706880"/>
              <a:gd name="connsiteY10" fmla="*/ 0 h 3291840"/>
              <a:gd name="connsiteX0" fmla="*/ 167640 w 2438400"/>
              <a:gd name="connsiteY0" fmla="*/ 0 h 3291840"/>
              <a:gd name="connsiteX1" fmla="*/ 1584960 w 2438400"/>
              <a:gd name="connsiteY1" fmla="*/ 0 h 3291840"/>
              <a:gd name="connsiteX2" fmla="*/ 1691640 w 2438400"/>
              <a:gd name="connsiteY2" fmla="*/ 152400 h 3291840"/>
              <a:gd name="connsiteX3" fmla="*/ 1691640 w 2438400"/>
              <a:gd name="connsiteY3" fmla="*/ 2133600 h 3291840"/>
              <a:gd name="connsiteX4" fmla="*/ 2438400 w 2438400"/>
              <a:gd name="connsiteY4" fmla="*/ 2164080 h 3291840"/>
              <a:gd name="connsiteX5" fmla="*/ 1706880 w 2438400"/>
              <a:gd name="connsiteY5" fmla="*/ 3169920 h 3291840"/>
              <a:gd name="connsiteX6" fmla="*/ 1493520 w 2438400"/>
              <a:gd name="connsiteY6" fmla="*/ 3291840 h 3291840"/>
              <a:gd name="connsiteX7" fmla="*/ 152400 w 2438400"/>
              <a:gd name="connsiteY7" fmla="*/ 3276600 h 3291840"/>
              <a:gd name="connsiteX8" fmla="*/ 15240 w 2438400"/>
              <a:gd name="connsiteY8" fmla="*/ 3108960 h 3291840"/>
              <a:gd name="connsiteX9" fmla="*/ 0 w 2438400"/>
              <a:gd name="connsiteY9" fmla="*/ 152400 h 3291840"/>
              <a:gd name="connsiteX10" fmla="*/ 167640 w 243840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2438400 w 3093720"/>
              <a:gd name="connsiteY4" fmla="*/ 216408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093720"/>
              <a:gd name="connsiteY0" fmla="*/ 0 h 3291840"/>
              <a:gd name="connsiteX1" fmla="*/ 1584960 w 3093720"/>
              <a:gd name="connsiteY1" fmla="*/ 0 h 3291840"/>
              <a:gd name="connsiteX2" fmla="*/ 1691640 w 3093720"/>
              <a:gd name="connsiteY2" fmla="*/ 152400 h 3291840"/>
              <a:gd name="connsiteX3" fmla="*/ 1691640 w 3093720"/>
              <a:gd name="connsiteY3" fmla="*/ 2133600 h 3291840"/>
              <a:gd name="connsiteX4" fmla="*/ 3093720 w 3093720"/>
              <a:gd name="connsiteY4" fmla="*/ 2148840 h 3291840"/>
              <a:gd name="connsiteX5" fmla="*/ 3093720 w 3093720"/>
              <a:gd name="connsiteY5" fmla="*/ 3291840 h 3291840"/>
              <a:gd name="connsiteX6" fmla="*/ 1493520 w 3093720"/>
              <a:gd name="connsiteY6" fmla="*/ 3291840 h 3291840"/>
              <a:gd name="connsiteX7" fmla="*/ 152400 w 3093720"/>
              <a:gd name="connsiteY7" fmla="*/ 3276600 h 3291840"/>
              <a:gd name="connsiteX8" fmla="*/ 15240 w 3093720"/>
              <a:gd name="connsiteY8" fmla="*/ 3108960 h 3291840"/>
              <a:gd name="connsiteX9" fmla="*/ 0 w 3093720"/>
              <a:gd name="connsiteY9" fmla="*/ 152400 h 3291840"/>
              <a:gd name="connsiteX10" fmla="*/ 167640 w 3093720"/>
              <a:gd name="connsiteY10" fmla="*/ 0 h 3291840"/>
              <a:gd name="connsiteX0" fmla="*/ 167640 w 3261360"/>
              <a:gd name="connsiteY0" fmla="*/ 0 h 3291840"/>
              <a:gd name="connsiteX1" fmla="*/ 1584960 w 3261360"/>
              <a:gd name="connsiteY1" fmla="*/ 0 h 3291840"/>
              <a:gd name="connsiteX2" fmla="*/ 1691640 w 3261360"/>
              <a:gd name="connsiteY2" fmla="*/ 152400 h 3291840"/>
              <a:gd name="connsiteX3" fmla="*/ 1691640 w 3261360"/>
              <a:gd name="connsiteY3" fmla="*/ 2133600 h 3291840"/>
              <a:gd name="connsiteX4" fmla="*/ 3261360 w 3261360"/>
              <a:gd name="connsiteY4" fmla="*/ 2118360 h 3291840"/>
              <a:gd name="connsiteX5" fmla="*/ 3093720 w 3261360"/>
              <a:gd name="connsiteY5" fmla="*/ 3291840 h 3291840"/>
              <a:gd name="connsiteX6" fmla="*/ 1493520 w 3261360"/>
              <a:gd name="connsiteY6" fmla="*/ 3291840 h 3291840"/>
              <a:gd name="connsiteX7" fmla="*/ 152400 w 3261360"/>
              <a:gd name="connsiteY7" fmla="*/ 3276600 h 3291840"/>
              <a:gd name="connsiteX8" fmla="*/ 15240 w 3261360"/>
              <a:gd name="connsiteY8" fmla="*/ 3108960 h 3291840"/>
              <a:gd name="connsiteX9" fmla="*/ 0 w 3261360"/>
              <a:gd name="connsiteY9" fmla="*/ 152400 h 3291840"/>
              <a:gd name="connsiteX10" fmla="*/ 167640 w 326136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09372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 name="connsiteX0" fmla="*/ 167640 w 3276600"/>
              <a:gd name="connsiteY0" fmla="*/ 0 h 3291840"/>
              <a:gd name="connsiteX1" fmla="*/ 1584960 w 3276600"/>
              <a:gd name="connsiteY1" fmla="*/ 0 h 3291840"/>
              <a:gd name="connsiteX2" fmla="*/ 1691640 w 3276600"/>
              <a:gd name="connsiteY2" fmla="*/ 152400 h 3291840"/>
              <a:gd name="connsiteX3" fmla="*/ 1691640 w 3276600"/>
              <a:gd name="connsiteY3" fmla="*/ 2133600 h 3291840"/>
              <a:gd name="connsiteX4" fmla="*/ 3276600 w 3276600"/>
              <a:gd name="connsiteY4" fmla="*/ 2133600 h 3291840"/>
              <a:gd name="connsiteX5" fmla="*/ 3276600 w 3276600"/>
              <a:gd name="connsiteY5" fmla="*/ 3291840 h 3291840"/>
              <a:gd name="connsiteX6" fmla="*/ 1493520 w 3276600"/>
              <a:gd name="connsiteY6" fmla="*/ 3291840 h 3291840"/>
              <a:gd name="connsiteX7" fmla="*/ 152400 w 3276600"/>
              <a:gd name="connsiteY7" fmla="*/ 3276600 h 3291840"/>
              <a:gd name="connsiteX8" fmla="*/ 15240 w 3276600"/>
              <a:gd name="connsiteY8" fmla="*/ 3108960 h 3291840"/>
              <a:gd name="connsiteX9" fmla="*/ 0 w 3276600"/>
              <a:gd name="connsiteY9" fmla="*/ 152400 h 3291840"/>
              <a:gd name="connsiteX10" fmla="*/ 167640 w 3276600"/>
              <a:gd name="connsiteY10"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6600" h="3291840">
                <a:moveTo>
                  <a:pt x="167640" y="0"/>
                </a:moveTo>
                <a:lnTo>
                  <a:pt x="1584960" y="0"/>
                </a:lnTo>
                <a:lnTo>
                  <a:pt x="1691640" y="152400"/>
                </a:lnTo>
                <a:lnTo>
                  <a:pt x="1691640" y="2133600"/>
                </a:lnTo>
                <a:lnTo>
                  <a:pt x="3276600" y="2133600"/>
                </a:lnTo>
                <a:lnTo>
                  <a:pt x="3276600" y="3291840"/>
                </a:lnTo>
                <a:lnTo>
                  <a:pt x="1493520" y="3291840"/>
                </a:lnTo>
                <a:lnTo>
                  <a:pt x="152400" y="3276600"/>
                </a:lnTo>
                <a:lnTo>
                  <a:pt x="15240" y="3108960"/>
                </a:lnTo>
                <a:lnTo>
                  <a:pt x="0" y="152400"/>
                </a:lnTo>
                <a:lnTo>
                  <a:pt x="167640" y="0"/>
                </a:lnTo>
                <a:close/>
              </a:path>
            </a:pathLst>
          </a:custGeom>
          <a:solidFill>
            <a:schemeClr val="accent2">
              <a:lumMod val="20000"/>
              <a:lumOff val="80000"/>
            </a:schemeClr>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91440" rIns="0" bIns="0" rtlCol="0" anchor="t"/>
          <a:lstStyle/>
          <a:p>
            <a:pPr algn="l"/>
            <a:r>
              <a:rPr lang="en-US" sz="1400" dirty="0" smtClean="0">
                <a:solidFill>
                  <a:schemeClr val="tx1"/>
                </a:solidFill>
                <a:latin typeface="+mn-lt"/>
                <a:ea typeface="+mn-ea"/>
              </a:rPr>
              <a:t>             DMZ</a:t>
            </a:r>
          </a:p>
        </p:txBody>
      </p:sp>
      <p:sp>
        <p:nvSpPr>
          <p:cNvPr id="44" name="Freeform 43"/>
          <p:cNvSpPr/>
          <p:nvPr>
            <p:custDataLst>
              <p:tags r:id="rId5"/>
            </p:custDataLst>
          </p:nvPr>
        </p:nvSpPr>
        <p:spPr bwMode="auto">
          <a:xfrm>
            <a:off x="962482" y="1173490"/>
            <a:ext cx="1706880"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880" h="3291840">
                <a:moveTo>
                  <a:pt x="167640" y="0"/>
                </a:moveTo>
                <a:lnTo>
                  <a:pt x="1584960" y="0"/>
                </a:lnTo>
                <a:lnTo>
                  <a:pt x="1691640" y="152400"/>
                </a:lnTo>
                <a:lnTo>
                  <a:pt x="1706880" y="3169920"/>
                </a:lnTo>
                <a:lnTo>
                  <a:pt x="1493520" y="3291840"/>
                </a:lnTo>
                <a:lnTo>
                  <a:pt x="152400" y="3276600"/>
                </a:lnTo>
                <a:lnTo>
                  <a:pt x="15240" y="3108960"/>
                </a:lnTo>
                <a:lnTo>
                  <a:pt x="0" y="152400"/>
                </a:lnTo>
                <a:lnTo>
                  <a:pt x="167640" y="0"/>
                </a:lnTo>
                <a:close/>
              </a:path>
            </a:pathLst>
          </a:custGeom>
          <a:solidFill>
            <a:schemeClr val="accent2">
              <a:lumMod val="20000"/>
              <a:lumOff val="80000"/>
            </a:schemeClr>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0" tIns="91440" rIns="0" bIns="0" rtlCol="0" anchor="t"/>
          <a:lstStyle/>
          <a:p>
            <a:r>
              <a:rPr lang="en-US" sz="1400" b="1" dirty="0" smtClean="0">
                <a:solidFill>
                  <a:schemeClr val="tx1"/>
                </a:solidFill>
                <a:latin typeface="+mn-lt"/>
                <a:ea typeface="+mn-ea"/>
              </a:rPr>
              <a:t>DMZ</a:t>
            </a:r>
          </a:p>
        </p:txBody>
      </p:sp>
      <p:sp>
        <p:nvSpPr>
          <p:cNvPr id="45" name="Freeform 44"/>
          <p:cNvSpPr/>
          <p:nvPr>
            <p:custDataLst>
              <p:tags r:id="rId6"/>
            </p:custDataLst>
          </p:nvPr>
        </p:nvSpPr>
        <p:spPr bwMode="auto">
          <a:xfrm>
            <a:off x="6172200" y="1173480"/>
            <a:ext cx="1706880" cy="3291840"/>
          </a:xfrm>
          <a:custGeom>
            <a:avLst/>
            <a:gdLst>
              <a:gd name="connsiteX0" fmla="*/ 441960 w 1143000"/>
              <a:gd name="connsiteY0" fmla="*/ 45720 h 868680"/>
              <a:gd name="connsiteX1" fmla="*/ 1143000 w 1143000"/>
              <a:gd name="connsiteY1" fmla="*/ 15240 h 868680"/>
              <a:gd name="connsiteX2" fmla="*/ 960120 w 1143000"/>
              <a:gd name="connsiteY2" fmla="*/ 396240 h 868680"/>
              <a:gd name="connsiteX3" fmla="*/ 548640 w 1143000"/>
              <a:gd name="connsiteY3" fmla="*/ 396240 h 868680"/>
              <a:gd name="connsiteX4" fmla="*/ 335280 w 1143000"/>
              <a:gd name="connsiteY4" fmla="*/ 868680 h 868680"/>
              <a:gd name="connsiteX5" fmla="*/ 0 w 1143000"/>
              <a:gd name="connsiteY5" fmla="*/ 548640 h 868680"/>
              <a:gd name="connsiteX6" fmla="*/ 15240 w 1143000"/>
              <a:gd name="connsiteY6" fmla="*/ 289560 h 868680"/>
              <a:gd name="connsiteX7" fmla="*/ 60960 w 1143000"/>
              <a:gd name="connsiteY7" fmla="*/ 0 h 868680"/>
              <a:gd name="connsiteX8" fmla="*/ 441960 w 1143000"/>
              <a:gd name="connsiteY8" fmla="*/ 45720 h 868680"/>
              <a:gd name="connsiteX0" fmla="*/ 441960 w 2240280"/>
              <a:gd name="connsiteY0" fmla="*/ 45720 h 3550920"/>
              <a:gd name="connsiteX1" fmla="*/ 1143000 w 2240280"/>
              <a:gd name="connsiteY1" fmla="*/ 15240 h 3550920"/>
              <a:gd name="connsiteX2" fmla="*/ 960120 w 2240280"/>
              <a:gd name="connsiteY2" fmla="*/ 396240 h 3550920"/>
              <a:gd name="connsiteX3" fmla="*/ 2240280 w 2240280"/>
              <a:gd name="connsiteY3" fmla="*/ 3550920 h 3550920"/>
              <a:gd name="connsiteX4" fmla="*/ 335280 w 2240280"/>
              <a:gd name="connsiteY4" fmla="*/ 868680 h 3550920"/>
              <a:gd name="connsiteX5" fmla="*/ 0 w 2240280"/>
              <a:gd name="connsiteY5" fmla="*/ 548640 h 3550920"/>
              <a:gd name="connsiteX6" fmla="*/ 15240 w 2240280"/>
              <a:gd name="connsiteY6" fmla="*/ 289560 h 3550920"/>
              <a:gd name="connsiteX7" fmla="*/ 60960 w 2240280"/>
              <a:gd name="connsiteY7" fmla="*/ 0 h 3550920"/>
              <a:gd name="connsiteX8" fmla="*/ 441960 w 2240280"/>
              <a:gd name="connsiteY8" fmla="*/ 45720 h 3550920"/>
              <a:gd name="connsiteX0" fmla="*/ 441960 w 2407920"/>
              <a:gd name="connsiteY0" fmla="*/ 45720 h 3550920"/>
              <a:gd name="connsiteX1" fmla="*/ 1143000 w 2407920"/>
              <a:gd name="connsiteY1" fmla="*/ 15240 h 3550920"/>
              <a:gd name="connsiteX2" fmla="*/ 2407920 w 2407920"/>
              <a:gd name="connsiteY2" fmla="*/ 411480 h 3550920"/>
              <a:gd name="connsiteX3" fmla="*/ 2240280 w 2407920"/>
              <a:gd name="connsiteY3" fmla="*/ 3550920 h 3550920"/>
              <a:gd name="connsiteX4" fmla="*/ 335280 w 2407920"/>
              <a:gd name="connsiteY4" fmla="*/ 868680 h 3550920"/>
              <a:gd name="connsiteX5" fmla="*/ 0 w 2407920"/>
              <a:gd name="connsiteY5" fmla="*/ 548640 h 3550920"/>
              <a:gd name="connsiteX6" fmla="*/ 15240 w 2407920"/>
              <a:gd name="connsiteY6" fmla="*/ 289560 h 3550920"/>
              <a:gd name="connsiteX7" fmla="*/ 60960 w 2407920"/>
              <a:gd name="connsiteY7" fmla="*/ 0 h 3550920"/>
              <a:gd name="connsiteX8" fmla="*/ 441960 w 2407920"/>
              <a:gd name="connsiteY8" fmla="*/ 45720 h 3550920"/>
              <a:gd name="connsiteX0" fmla="*/ 441960 w 2407920"/>
              <a:gd name="connsiteY0" fmla="*/ 45720 h 3429000"/>
              <a:gd name="connsiteX1" fmla="*/ 1143000 w 2407920"/>
              <a:gd name="connsiteY1" fmla="*/ 15240 h 3429000"/>
              <a:gd name="connsiteX2" fmla="*/ 2407920 w 2407920"/>
              <a:gd name="connsiteY2" fmla="*/ 411480 h 3429000"/>
              <a:gd name="connsiteX3" fmla="*/ 2377440 w 2407920"/>
              <a:gd name="connsiteY3" fmla="*/ 3429000 h 3429000"/>
              <a:gd name="connsiteX4" fmla="*/ 335280 w 2407920"/>
              <a:gd name="connsiteY4" fmla="*/ 868680 h 3429000"/>
              <a:gd name="connsiteX5" fmla="*/ 0 w 2407920"/>
              <a:gd name="connsiteY5" fmla="*/ 548640 h 3429000"/>
              <a:gd name="connsiteX6" fmla="*/ 15240 w 2407920"/>
              <a:gd name="connsiteY6" fmla="*/ 289560 h 3429000"/>
              <a:gd name="connsiteX7" fmla="*/ 60960 w 2407920"/>
              <a:gd name="connsiteY7" fmla="*/ 0 h 3429000"/>
              <a:gd name="connsiteX8" fmla="*/ 441960 w 2407920"/>
              <a:gd name="connsiteY8" fmla="*/ 45720 h 3429000"/>
              <a:gd name="connsiteX0" fmla="*/ 441960 w 2407920"/>
              <a:gd name="connsiteY0" fmla="*/ 45720 h 3566160"/>
              <a:gd name="connsiteX1" fmla="*/ 1143000 w 2407920"/>
              <a:gd name="connsiteY1" fmla="*/ 15240 h 3566160"/>
              <a:gd name="connsiteX2" fmla="*/ 2407920 w 2407920"/>
              <a:gd name="connsiteY2" fmla="*/ 411480 h 3566160"/>
              <a:gd name="connsiteX3" fmla="*/ 2377440 w 2407920"/>
              <a:gd name="connsiteY3" fmla="*/ 3429000 h 3566160"/>
              <a:gd name="connsiteX4" fmla="*/ 335280 w 2407920"/>
              <a:gd name="connsiteY4" fmla="*/ 868680 h 3566160"/>
              <a:gd name="connsiteX5" fmla="*/ 0 w 2407920"/>
              <a:gd name="connsiteY5" fmla="*/ 548640 h 3566160"/>
              <a:gd name="connsiteX6" fmla="*/ 15240 w 2407920"/>
              <a:gd name="connsiteY6" fmla="*/ 289560 h 3566160"/>
              <a:gd name="connsiteX7" fmla="*/ 60960 w 2407920"/>
              <a:gd name="connsiteY7" fmla="*/ 0 h 3566160"/>
              <a:gd name="connsiteX8" fmla="*/ 441960 w 2407920"/>
              <a:gd name="connsiteY8" fmla="*/ 45720 h 3566160"/>
              <a:gd name="connsiteX0" fmla="*/ 441960 w 2407920"/>
              <a:gd name="connsiteY0" fmla="*/ 45720 h 4389120"/>
              <a:gd name="connsiteX1" fmla="*/ 1143000 w 2407920"/>
              <a:gd name="connsiteY1" fmla="*/ 15240 h 4389120"/>
              <a:gd name="connsiteX2" fmla="*/ 2407920 w 2407920"/>
              <a:gd name="connsiteY2" fmla="*/ 411480 h 4389120"/>
              <a:gd name="connsiteX3" fmla="*/ 2377440 w 2407920"/>
              <a:gd name="connsiteY3" fmla="*/ 3429000 h 4389120"/>
              <a:gd name="connsiteX4" fmla="*/ 868680 w 2407920"/>
              <a:gd name="connsiteY4" fmla="*/ 3535680 h 4389120"/>
              <a:gd name="connsiteX5" fmla="*/ 0 w 2407920"/>
              <a:gd name="connsiteY5" fmla="*/ 548640 h 4389120"/>
              <a:gd name="connsiteX6" fmla="*/ 15240 w 2407920"/>
              <a:gd name="connsiteY6" fmla="*/ 289560 h 4389120"/>
              <a:gd name="connsiteX7" fmla="*/ 60960 w 2407920"/>
              <a:gd name="connsiteY7" fmla="*/ 0 h 4389120"/>
              <a:gd name="connsiteX8" fmla="*/ 441960 w 2407920"/>
              <a:gd name="connsiteY8" fmla="*/ 45720 h 4389120"/>
              <a:gd name="connsiteX0" fmla="*/ 441960 w 2407920"/>
              <a:gd name="connsiteY0" fmla="*/ 45720 h 3451860"/>
              <a:gd name="connsiteX1" fmla="*/ 1143000 w 2407920"/>
              <a:gd name="connsiteY1" fmla="*/ 15240 h 3451860"/>
              <a:gd name="connsiteX2" fmla="*/ 2407920 w 2407920"/>
              <a:gd name="connsiteY2" fmla="*/ 411480 h 3451860"/>
              <a:gd name="connsiteX3" fmla="*/ 2377440 w 2407920"/>
              <a:gd name="connsiteY3" fmla="*/ 3429000 h 3451860"/>
              <a:gd name="connsiteX4" fmla="*/ 0 w 2407920"/>
              <a:gd name="connsiteY4" fmla="*/ 548640 h 3451860"/>
              <a:gd name="connsiteX5" fmla="*/ 15240 w 2407920"/>
              <a:gd name="connsiteY5" fmla="*/ 289560 h 3451860"/>
              <a:gd name="connsiteX6" fmla="*/ 60960 w 2407920"/>
              <a:gd name="connsiteY6" fmla="*/ 0 h 3451860"/>
              <a:gd name="connsiteX7" fmla="*/ 441960 w 2407920"/>
              <a:gd name="connsiteY7" fmla="*/ 45720 h 34518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1127760 w 2392680"/>
              <a:gd name="connsiteY1" fmla="*/ 1524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426720 w 2392680"/>
              <a:gd name="connsiteY0" fmla="*/ 4572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426720 w 2392680"/>
              <a:gd name="connsiteY7" fmla="*/ 45720 h 4074160"/>
              <a:gd name="connsiteX0" fmla="*/ 1066800 w 2392680"/>
              <a:gd name="connsiteY0" fmla="*/ 228600 h 4074160"/>
              <a:gd name="connsiteX1" fmla="*/ 2316480 w 2392680"/>
              <a:gd name="connsiteY1" fmla="*/ 259080 h 4074160"/>
              <a:gd name="connsiteX2" fmla="*/ 2392680 w 2392680"/>
              <a:gd name="connsiteY2" fmla="*/ 411480 h 4074160"/>
              <a:gd name="connsiteX3" fmla="*/ 2362200 w 2392680"/>
              <a:gd name="connsiteY3" fmla="*/ 3429000 h 4074160"/>
              <a:gd name="connsiteX4" fmla="*/ 929640 w 2392680"/>
              <a:gd name="connsiteY4" fmla="*/ 3550920 h 4074160"/>
              <a:gd name="connsiteX5" fmla="*/ 0 w 2392680"/>
              <a:gd name="connsiteY5" fmla="*/ 289560 h 4074160"/>
              <a:gd name="connsiteX6" fmla="*/ 45720 w 2392680"/>
              <a:gd name="connsiteY6" fmla="*/ 0 h 4074160"/>
              <a:gd name="connsiteX7" fmla="*/ 1066800 w 2392680"/>
              <a:gd name="connsiteY7" fmla="*/ 228600 h 4074160"/>
              <a:gd name="connsiteX0" fmla="*/ 1066800 w 2392680"/>
              <a:gd name="connsiteY0" fmla="*/ 0 h 3845560"/>
              <a:gd name="connsiteX1" fmla="*/ 2316480 w 2392680"/>
              <a:gd name="connsiteY1" fmla="*/ 30480 h 3845560"/>
              <a:gd name="connsiteX2" fmla="*/ 2392680 w 2392680"/>
              <a:gd name="connsiteY2" fmla="*/ 182880 h 3845560"/>
              <a:gd name="connsiteX3" fmla="*/ 2362200 w 2392680"/>
              <a:gd name="connsiteY3" fmla="*/ 3200400 h 3845560"/>
              <a:gd name="connsiteX4" fmla="*/ 929640 w 2392680"/>
              <a:gd name="connsiteY4" fmla="*/ 3322320 h 3845560"/>
              <a:gd name="connsiteX5" fmla="*/ 0 w 2392680"/>
              <a:gd name="connsiteY5" fmla="*/ 60960 h 3845560"/>
              <a:gd name="connsiteX6" fmla="*/ 762000 w 2392680"/>
              <a:gd name="connsiteY6" fmla="*/ 365760 h 3845560"/>
              <a:gd name="connsiteX7" fmla="*/ 1066800 w 2392680"/>
              <a:gd name="connsiteY7" fmla="*/ 0 h 3845560"/>
              <a:gd name="connsiteX0" fmla="*/ 652780 w 1978660"/>
              <a:gd name="connsiteY0" fmla="*/ 0 h 3845560"/>
              <a:gd name="connsiteX1" fmla="*/ 1902460 w 1978660"/>
              <a:gd name="connsiteY1" fmla="*/ 30480 h 3845560"/>
              <a:gd name="connsiteX2" fmla="*/ 1978660 w 1978660"/>
              <a:gd name="connsiteY2" fmla="*/ 182880 h 3845560"/>
              <a:gd name="connsiteX3" fmla="*/ 1948180 w 1978660"/>
              <a:gd name="connsiteY3" fmla="*/ 3200400 h 3845560"/>
              <a:gd name="connsiteX4" fmla="*/ 515620 w 1978660"/>
              <a:gd name="connsiteY4" fmla="*/ 3322320 h 3845560"/>
              <a:gd name="connsiteX5" fmla="*/ 256540 w 1978660"/>
              <a:gd name="connsiteY5" fmla="*/ 1356360 h 3845560"/>
              <a:gd name="connsiteX6" fmla="*/ 347980 w 1978660"/>
              <a:gd name="connsiteY6" fmla="*/ 365760 h 3845560"/>
              <a:gd name="connsiteX7" fmla="*/ 652780 w 1978660"/>
              <a:gd name="connsiteY7"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99060 w 1729740"/>
              <a:gd name="connsiteY5" fmla="*/ 365760 h 3845560"/>
              <a:gd name="connsiteX6" fmla="*/ 403860 w 1729740"/>
              <a:gd name="connsiteY6" fmla="*/ 0 h 3845560"/>
              <a:gd name="connsiteX0" fmla="*/ 403860 w 1729740"/>
              <a:gd name="connsiteY0" fmla="*/ 0 h 3845560"/>
              <a:gd name="connsiteX1" fmla="*/ 1653540 w 1729740"/>
              <a:gd name="connsiteY1" fmla="*/ 30480 h 3845560"/>
              <a:gd name="connsiteX2" fmla="*/ 1729740 w 1729740"/>
              <a:gd name="connsiteY2" fmla="*/ 182880 h 3845560"/>
              <a:gd name="connsiteX3" fmla="*/ 1699260 w 1729740"/>
              <a:gd name="connsiteY3" fmla="*/ 3200400 h 3845560"/>
              <a:gd name="connsiteX4" fmla="*/ 266700 w 1729740"/>
              <a:gd name="connsiteY4" fmla="*/ 3322320 h 3845560"/>
              <a:gd name="connsiteX5" fmla="*/ 38100 w 1729740"/>
              <a:gd name="connsiteY5" fmla="*/ 182880 h 3845560"/>
              <a:gd name="connsiteX6" fmla="*/ 403860 w 1729740"/>
              <a:gd name="connsiteY6" fmla="*/ 0 h 3845560"/>
              <a:gd name="connsiteX0" fmla="*/ 205740 w 1729740"/>
              <a:gd name="connsiteY0" fmla="*/ 0 h 3815080"/>
              <a:gd name="connsiteX1" fmla="*/ 1653540 w 1729740"/>
              <a:gd name="connsiteY1" fmla="*/ 0 h 3815080"/>
              <a:gd name="connsiteX2" fmla="*/ 1729740 w 1729740"/>
              <a:gd name="connsiteY2" fmla="*/ 152400 h 3815080"/>
              <a:gd name="connsiteX3" fmla="*/ 1699260 w 1729740"/>
              <a:gd name="connsiteY3" fmla="*/ 3169920 h 3815080"/>
              <a:gd name="connsiteX4" fmla="*/ 266700 w 1729740"/>
              <a:gd name="connsiteY4" fmla="*/ 3291840 h 3815080"/>
              <a:gd name="connsiteX5" fmla="*/ 38100 w 1729740"/>
              <a:gd name="connsiteY5" fmla="*/ 152400 h 3815080"/>
              <a:gd name="connsiteX6" fmla="*/ 205740 w 1729740"/>
              <a:gd name="connsiteY6" fmla="*/ 0 h 3815080"/>
              <a:gd name="connsiteX0" fmla="*/ 388620 w 1912620"/>
              <a:gd name="connsiteY0" fmla="*/ 0 h 3632200"/>
              <a:gd name="connsiteX1" fmla="*/ 1836420 w 1912620"/>
              <a:gd name="connsiteY1" fmla="*/ 0 h 3632200"/>
              <a:gd name="connsiteX2" fmla="*/ 1912620 w 1912620"/>
              <a:gd name="connsiteY2" fmla="*/ 152400 h 3632200"/>
              <a:gd name="connsiteX3" fmla="*/ 1882140 w 1912620"/>
              <a:gd name="connsiteY3" fmla="*/ 3169920 h 3632200"/>
              <a:gd name="connsiteX4" fmla="*/ 266700 w 1912620"/>
              <a:gd name="connsiteY4" fmla="*/ 3108960 h 3632200"/>
              <a:gd name="connsiteX5" fmla="*/ 220980 w 1912620"/>
              <a:gd name="connsiteY5" fmla="*/ 152400 h 3632200"/>
              <a:gd name="connsiteX6" fmla="*/ 388620 w 191262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45720 w 1691640"/>
              <a:gd name="connsiteY4" fmla="*/ 3108960 h 3632200"/>
              <a:gd name="connsiteX5" fmla="*/ 0 w 1691640"/>
              <a:gd name="connsiteY5" fmla="*/ 152400 h 3632200"/>
              <a:gd name="connsiteX6" fmla="*/ 167640 w 1691640"/>
              <a:gd name="connsiteY6" fmla="*/ 0 h 3632200"/>
              <a:gd name="connsiteX0" fmla="*/ 167640 w 1691640"/>
              <a:gd name="connsiteY0" fmla="*/ 0 h 3632200"/>
              <a:gd name="connsiteX1" fmla="*/ 1615440 w 1691640"/>
              <a:gd name="connsiteY1" fmla="*/ 0 h 3632200"/>
              <a:gd name="connsiteX2" fmla="*/ 1691640 w 1691640"/>
              <a:gd name="connsiteY2" fmla="*/ 152400 h 3632200"/>
              <a:gd name="connsiteX3" fmla="*/ 1661160 w 1691640"/>
              <a:gd name="connsiteY3" fmla="*/ 3169920 h 3632200"/>
              <a:gd name="connsiteX4" fmla="*/ 15240 w 1691640"/>
              <a:gd name="connsiteY4" fmla="*/ 3108960 h 3632200"/>
              <a:gd name="connsiteX5" fmla="*/ 0 w 1691640"/>
              <a:gd name="connsiteY5" fmla="*/ 152400 h 3632200"/>
              <a:gd name="connsiteX6" fmla="*/ 167640 w 1691640"/>
              <a:gd name="connsiteY6" fmla="*/ 0 h 363220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15240 w 1691640"/>
              <a:gd name="connsiteY4" fmla="*/ 3108960 h 3169920"/>
              <a:gd name="connsiteX5" fmla="*/ 0 w 1691640"/>
              <a:gd name="connsiteY5" fmla="*/ 152400 h 3169920"/>
              <a:gd name="connsiteX6" fmla="*/ 167640 w 1691640"/>
              <a:gd name="connsiteY6" fmla="*/ 0 h 3169920"/>
              <a:gd name="connsiteX0" fmla="*/ 167640 w 1691640"/>
              <a:gd name="connsiteY0" fmla="*/ 0 h 3169920"/>
              <a:gd name="connsiteX1" fmla="*/ 1615440 w 1691640"/>
              <a:gd name="connsiteY1" fmla="*/ 0 h 3169920"/>
              <a:gd name="connsiteX2" fmla="*/ 1691640 w 1691640"/>
              <a:gd name="connsiteY2" fmla="*/ 152400 h 3169920"/>
              <a:gd name="connsiteX3" fmla="*/ 1661160 w 1691640"/>
              <a:gd name="connsiteY3" fmla="*/ 3169920 h 3169920"/>
              <a:gd name="connsiteX4" fmla="*/ 670560 w 1691640"/>
              <a:gd name="connsiteY4" fmla="*/ 3124200 h 3169920"/>
              <a:gd name="connsiteX5" fmla="*/ 15240 w 1691640"/>
              <a:gd name="connsiteY5" fmla="*/ 3108960 h 3169920"/>
              <a:gd name="connsiteX6" fmla="*/ 0 w 1691640"/>
              <a:gd name="connsiteY6" fmla="*/ 152400 h 3169920"/>
              <a:gd name="connsiteX7" fmla="*/ 167640 w 1691640"/>
              <a:gd name="connsiteY7" fmla="*/ 0 h 3169920"/>
              <a:gd name="connsiteX0" fmla="*/ 167640 w 1691640"/>
              <a:gd name="connsiteY0" fmla="*/ 0 h 3225800"/>
              <a:gd name="connsiteX1" fmla="*/ 1615440 w 1691640"/>
              <a:gd name="connsiteY1" fmla="*/ 0 h 3225800"/>
              <a:gd name="connsiteX2" fmla="*/ 1691640 w 1691640"/>
              <a:gd name="connsiteY2" fmla="*/ 152400 h 3225800"/>
              <a:gd name="connsiteX3" fmla="*/ 1661160 w 1691640"/>
              <a:gd name="connsiteY3" fmla="*/ 3169920 h 3225800"/>
              <a:gd name="connsiteX4" fmla="*/ 670560 w 1691640"/>
              <a:gd name="connsiteY4" fmla="*/ 3124200 h 3225800"/>
              <a:gd name="connsiteX5" fmla="*/ 15240 w 1691640"/>
              <a:gd name="connsiteY5" fmla="*/ 3108960 h 3225800"/>
              <a:gd name="connsiteX6" fmla="*/ 0 w 1691640"/>
              <a:gd name="connsiteY6" fmla="*/ 152400 h 3225800"/>
              <a:gd name="connsiteX7" fmla="*/ 167640 w 1691640"/>
              <a:gd name="connsiteY7" fmla="*/ 0 h 3225800"/>
              <a:gd name="connsiteX0" fmla="*/ 477520 w 2001520"/>
              <a:gd name="connsiteY0" fmla="*/ 0 h 3362960"/>
              <a:gd name="connsiteX1" fmla="*/ 1925320 w 2001520"/>
              <a:gd name="connsiteY1" fmla="*/ 0 h 3362960"/>
              <a:gd name="connsiteX2" fmla="*/ 2001520 w 2001520"/>
              <a:gd name="connsiteY2" fmla="*/ 152400 h 3362960"/>
              <a:gd name="connsiteX3" fmla="*/ 1971040 w 2001520"/>
              <a:gd name="connsiteY3" fmla="*/ 3169920 h 3362960"/>
              <a:gd name="connsiteX4" fmla="*/ 492760 w 2001520"/>
              <a:gd name="connsiteY4" fmla="*/ 3261360 h 3362960"/>
              <a:gd name="connsiteX5" fmla="*/ 325120 w 2001520"/>
              <a:gd name="connsiteY5" fmla="*/ 3108960 h 3362960"/>
              <a:gd name="connsiteX6" fmla="*/ 309880 w 2001520"/>
              <a:gd name="connsiteY6" fmla="*/ 152400 h 3362960"/>
              <a:gd name="connsiteX7" fmla="*/ 477520 w 2001520"/>
              <a:gd name="connsiteY7" fmla="*/ 0 h 33629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82880 w 1691640"/>
              <a:gd name="connsiteY4" fmla="*/ 3261360 h 3261360"/>
              <a:gd name="connsiteX5" fmla="*/ 15240 w 1691640"/>
              <a:gd name="connsiteY5" fmla="*/ 3108960 h 3261360"/>
              <a:gd name="connsiteX6" fmla="*/ 0 w 1691640"/>
              <a:gd name="connsiteY6" fmla="*/ 152400 h 3261360"/>
              <a:gd name="connsiteX7" fmla="*/ 167640 w 1691640"/>
              <a:gd name="connsiteY7" fmla="*/ 0 h 3261360"/>
              <a:gd name="connsiteX0" fmla="*/ 167640 w 1691640"/>
              <a:gd name="connsiteY0" fmla="*/ 0 h 3261360"/>
              <a:gd name="connsiteX1" fmla="*/ 1615440 w 1691640"/>
              <a:gd name="connsiteY1" fmla="*/ 0 h 3261360"/>
              <a:gd name="connsiteX2" fmla="*/ 1691640 w 1691640"/>
              <a:gd name="connsiteY2" fmla="*/ 152400 h 3261360"/>
              <a:gd name="connsiteX3" fmla="*/ 1661160 w 1691640"/>
              <a:gd name="connsiteY3" fmla="*/ 3169920 h 3261360"/>
              <a:gd name="connsiteX4" fmla="*/ 1341120 w 1691640"/>
              <a:gd name="connsiteY4" fmla="*/ 3169920 h 3261360"/>
              <a:gd name="connsiteX5" fmla="*/ 182880 w 1691640"/>
              <a:gd name="connsiteY5" fmla="*/ 3261360 h 3261360"/>
              <a:gd name="connsiteX6" fmla="*/ 15240 w 1691640"/>
              <a:gd name="connsiteY6" fmla="*/ 3108960 h 3261360"/>
              <a:gd name="connsiteX7" fmla="*/ 0 w 1691640"/>
              <a:gd name="connsiteY7" fmla="*/ 152400 h 3261360"/>
              <a:gd name="connsiteX8" fmla="*/ 167640 w 1691640"/>
              <a:gd name="connsiteY8" fmla="*/ 0 h 326136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82880 w 1691640"/>
              <a:gd name="connsiteY5" fmla="*/ 326136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61544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691640"/>
              <a:gd name="connsiteY0" fmla="*/ 0 h 3291840"/>
              <a:gd name="connsiteX1" fmla="*/ 1584960 w 1691640"/>
              <a:gd name="connsiteY1" fmla="*/ 0 h 3291840"/>
              <a:gd name="connsiteX2" fmla="*/ 1691640 w 1691640"/>
              <a:gd name="connsiteY2" fmla="*/ 152400 h 3291840"/>
              <a:gd name="connsiteX3" fmla="*/ 1661160 w 1691640"/>
              <a:gd name="connsiteY3" fmla="*/ 3169920 h 3291840"/>
              <a:gd name="connsiteX4" fmla="*/ 1493520 w 1691640"/>
              <a:gd name="connsiteY4" fmla="*/ 3291840 h 3291840"/>
              <a:gd name="connsiteX5" fmla="*/ 152400 w 1691640"/>
              <a:gd name="connsiteY5" fmla="*/ 3276600 h 3291840"/>
              <a:gd name="connsiteX6" fmla="*/ 15240 w 1691640"/>
              <a:gd name="connsiteY6" fmla="*/ 3108960 h 3291840"/>
              <a:gd name="connsiteX7" fmla="*/ 0 w 1691640"/>
              <a:gd name="connsiteY7" fmla="*/ 152400 h 3291840"/>
              <a:gd name="connsiteX8" fmla="*/ 167640 w 1691640"/>
              <a:gd name="connsiteY8" fmla="*/ 0 h 3291840"/>
              <a:gd name="connsiteX0" fmla="*/ 167640 w 1706880"/>
              <a:gd name="connsiteY0" fmla="*/ 0 h 3291840"/>
              <a:gd name="connsiteX1" fmla="*/ 1584960 w 1706880"/>
              <a:gd name="connsiteY1" fmla="*/ 0 h 3291840"/>
              <a:gd name="connsiteX2" fmla="*/ 1691640 w 1706880"/>
              <a:gd name="connsiteY2" fmla="*/ 152400 h 3291840"/>
              <a:gd name="connsiteX3" fmla="*/ 1706880 w 1706880"/>
              <a:gd name="connsiteY3" fmla="*/ 3169920 h 3291840"/>
              <a:gd name="connsiteX4" fmla="*/ 1493520 w 1706880"/>
              <a:gd name="connsiteY4" fmla="*/ 3291840 h 3291840"/>
              <a:gd name="connsiteX5" fmla="*/ 152400 w 1706880"/>
              <a:gd name="connsiteY5" fmla="*/ 3276600 h 3291840"/>
              <a:gd name="connsiteX6" fmla="*/ 15240 w 1706880"/>
              <a:gd name="connsiteY6" fmla="*/ 3108960 h 3291840"/>
              <a:gd name="connsiteX7" fmla="*/ 0 w 1706880"/>
              <a:gd name="connsiteY7" fmla="*/ 152400 h 3291840"/>
              <a:gd name="connsiteX8" fmla="*/ 167640 w 1706880"/>
              <a:gd name="connsiteY8" fmla="*/ 0 h 329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6880" h="3291840">
                <a:moveTo>
                  <a:pt x="167640" y="0"/>
                </a:moveTo>
                <a:lnTo>
                  <a:pt x="1584960" y="0"/>
                </a:lnTo>
                <a:lnTo>
                  <a:pt x="1691640" y="152400"/>
                </a:lnTo>
                <a:lnTo>
                  <a:pt x="1706880" y="3169920"/>
                </a:lnTo>
                <a:lnTo>
                  <a:pt x="1493520" y="3291840"/>
                </a:lnTo>
                <a:lnTo>
                  <a:pt x="152400" y="3276600"/>
                </a:lnTo>
                <a:lnTo>
                  <a:pt x="15240" y="3108960"/>
                </a:lnTo>
                <a:lnTo>
                  <a:pt x="0" y="152400"/>
                </a:lnTo>
                <a:lnTo>
                  <a:pt x="167640" y="0"/>
                </a:lnTo>
                <a:close/>
              </a:path>
            </a:pathLst>
          </a:custGeom>
          <a:solidFill>
            <a:schemeClr val="accent4">
              <a:lumMod val="40000"/>
              <a:lumOff val="60000"/>
            </a:schemeClr>
          </a:solidFill>
          <a:ln>
            <a:headEnd/>
            <a:tailEnd/>
          </a:ln>
        </p:spPr>
        <p:style>
          <a:lnRef idx="2">
            <a:schemeClr val="accent4"/>
          </a:lnRef>
          <a:fillRef idx="1">
            <a:schemeClr val="lt1"/>
          </a:fillRef>
          <a:effectRef idx="0">
            <a:schemeClr val="accent4"/>
          </a:effectRef>
          <a:fontRef idx="minor">
            <a:schemeClr val="dk1"/>
          </a:fontRef>
        </p:style>
        <p:txBody>
          <a:bodyPr wrap="square" lIns="0" tIns="91440" rIns="0" bIns="0" rtlCol="0" anchor="t"/>
          <a:lstStyle/>
          <a:p>
            <a:r>
              <a:rPr lang="en-US" sz="1400" b="1" dirty="0" smtClean="0">
                <a:solidFill>
                  <a:schemeClr val="tx1"/>
                </a:solidFill>
              </a:rPr>
              <a:t>PCI Compliant</a:t>
            </a:r>
          </a:p>
        </p:txBody>
      </p:sp>
      <p:sp>
        <p:nvSpPr>
          <p:cNvPr id="2" name="Title 1"/>
          <p:cNvSpPr>
            <a:spLocks noGrp="1"/>
          </p:cNvSpPr>
          <p:nvPr>
            <p:ph type="title"/>
            <p:custDataLst>
              <p:tags r:id="rId7"/>
            </p:custDataLst>
          </p:nvPr>
        </p:nvSpPr>
        <p:spPr/>
        <p:txBody>
          <a:bodyPr/>
          <a:lstStyle/>
          <a:p>
            <a:r>
              <a:rPr lang="en-US" dirty="0" err="1" smtClean="0"/>
              <a:t>vShield</a:t>
            </a:r>
            <a:r>
              <a:rPr lang="en-US" dirty="0" smtClean="0"/>
              <a:t> App Provides Adaptive Security with Policy Abstraction</a:t>
            </a:r>
            <a:endParaRPr lang="en-US" u="sng" dirty="0"/>
          </a:p>
        </p:txBody>
      </p:sp>
      <p:grpSp>
        <p:nvGrpSpPr>
          <p:cNvPr id="3" name="Group 46"/>
          <p:cNvGrpSpPr/>
          <p:nvPr>
            <p:custDataLst>
              <p:tags r:id="rId8"/>
            </p:custDataLst>
          </p:nvPr>
        </p:nvGrpSpPr>
        <p:grpSpPr>
          <a:xfrm>
            <a:off x="1244990" y="2567715"/>
            <a:ext cx="1188721" cy="365596"/>
            <a:chOff x="1187036" y="2522552"/>
            <a:chExt cx="1231894" cy="366382"/>
          </a:xfrm>
        </p:grpSpPr>
        <p:pic>
          <p:nvPicPr>
            <p:cNvPr id="83" name="Picture 10" descr="ICON_VM_basic_flat_R2_Q408.png"/>
            <p:cNvPicPr>
              <a:picLocks noChangeAspect="1"/>
            </p:cNvPicPr>
            <p:nvPr>
              <p:custDataLst>
                <p:tags r:id="rId16"/>
              </p:custDataLst>
            </p:nvPr>
          </p:nvPicPr>
          <p:blipFill>
            <a:blip r:embed="rId22" cstate="email"/>
            <a:srcRect/>
            <a:stretch>
              <a:fillRect/>
            </a:stretch>
          </p:blipFill>
          <p:spPr bwMode="auto">
            <a:xfrm>
              <a:off x="1187036" y="2522552"/>
              <a:ext cx="366382" cy="366382"/>
            </a:xfrm>
            <a:prstGeom prst="rect">
              <a:avLst/>
            </a:prstGeom>
            <a:noFill/>
            <a:ln w="9525">
              <a:noFill/>
              <a:miter lim="800000"/>
              <a:headEnd/>
              <a:tailEnd/>
            </a:ln>
          </p:spPr>
        </p:pic>
        <p:pic>
          <p:nvPicPr>
            <p:cNvPr id="84" name="Picture 12" descr="ICON_VM_basic_flat_R2_Q408.png"/>
            <p:cNvPicPr>
              <a:picLocks noChangeAspect="1"/>
            </p:cNvPicPr>
            <p:nvPr>
              <p:custDataLst>
                <p:tags r:id="rId17"/>
              </p:custDataLst>
            </p:nvPr>
          </p:nvPicPr>
          <p:blipFill>
            <a:blip r:embed="rId22" cstate="email"/>
            <a:srcRect/>
            <a:stretch>
              <a:fillRect/>
            </a:stretch>
          </p:blipFill>
          <p:spPr bwMode="auto">
            <a:xfrm>
              <a:off x="1619792" y="2522552"/>
              <a:ext cx="366382" cy="366382"/>
            </a:xfrm>
            <a:prstGeom prst="rect">
              <a:avLst/>
            </a:prstGeom>
            <a:noFill/>
            <a:ln w="9525">
              <a:noFill/>
              <a:miter lim="800000"/>
              <a:headEnd/>
              <a:tailEnd/>
            </a:ln>
          </p:spPr>
        </p:pic>
        <p:pic>
          <p:nvPicPr>
            <p:cNvPr id="85" name="Picture 13" descr="ICON_VM_basic_flat_R2_Q408.png"/>
            <p:cNvPicPr>
              <a:picLocks noChangeAspect="1"/>
            </p:cNvPicPr>
            <p:nvPr>
              <p:custDataLst>
                <p:tags r:id="rId18"/>
              </p:custDataLst>
            </p:nvPr>
          </p:nvPicPr>
          <p:blipFill>
            <a:blip r:embed="rId22" cstate="email"/>
            <a:srcRect/>
            <a:stretch>
              <a:fillRect/>
            </a:stretch>
          </p:blipFill>
          <p:spPr bwMode="auto">
            <a:xfrm>
              <a:off x="2052548" y="2522552"/>
              <a:ext cx="366382" cy="366382"/>
            </a:xfrm>
            <a:prstGeom prst="rect">
              <a:avLst/>
            </a:prstGeom>
            <a:noFill/>
            <a:ln w="9525">
              <a:noFill/>
              <a:miter lim="800000"/>
              <a:headEnd/>
              <a:tailEnd/>
            </a:ln>
          </p:spPr>
        </p:pic>
      </p:grpSp>
      <p:pic>
        <p:nvPicPr>
          <p:cNvPr id="68" name="Picture 8" descr="ICON_Server_flat_Q408.png"/>
          <p:cNvPicPr>
            <a:picLocks noChangeAspect="1"/>
          </p:cNvPicPr>
          <p:nvPr>
            <p:custDataLst>
              <p:tags r:id="rId9"/>
            </p:custDataLst>
          </p:nvPr>
        </p:nvPicPr>
        <p:blipFill>
          <a:blip r:embed="rId23" cstate="email"/>
          <a:srcRect/>
          <a:stretch>
            <a:fillRect/>
          </a:stretch>
        </p:blipFill>
        <p:spPr bwMode="auto">
          <a:xfrm>
            <a:off x="2734152" y="5428809"/>
            <a:ext cx="1544328" cy="500045"/>
          </a:xfrm>
          <a:prstGeom prst="rect">
            <a:avLst/>
          </a:prstGeom>
          <a:noFill/>
          <a:ln w="9525">
            <a:noFill/>
            <a:miter lim="800000"/>
            <a:headEnd/>
            <a:tailEnd/>
          </a:ln>
        </p:spPr>
      </p:pic>
      <p:sp>
        <p:nvSpPr>
          <p:cNvPr id="69" name="Rounded Rectangle 68"/>
          <p:cNvSpPr/>
          <p:nvPr>
            <p:custDataLst>
              <p:tags r:id="rId10"/>
            </p:custDataLst>
          </p:nvPr>
        </p:nvSpPr>
        <p:spPr bwMode="auto">
          <a:xfrm>
            <a:off x="1004784" y="4690392"/>
            <a:ext cx="6920016" cy="541681"/>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600" b="1" dirty="0" smtClean="0">
                <a:gradFill>
                  <a:gsLst>
                    <a:gs pos="0">
                      <a:srgbClr val="FFFFFF"/>
                    </a:gs>
                    <a:gs pos="83000">
                      <a:srgbClr val="FFFFFF"/>
                    </a:gs>
                  </a:gsLst>
                  <a:lin ang="16200000" scaled="0"/>
                </a:gradFill>
              </a:rPr>
              <a:t>VMware </a:t>
            </a:r>
            <a:r>
              <a:rPr lang="en-US" sz="1600" b="1" dirty="0" err="1" smtClean="0">
                <a:gradFill>
                  <a:gsLst>
                    <a:gs pos="0">
                      <a:srgbClr val="FFFFFF"/>
                    </a:gs>
                    <a:gs pos="83000">
                      <a:srgbClr val="FFFFFF"/>
                    </a:gs>
                  </a:gsLst>
                  <a:lin ang="16200000" scaled="0"/>
                </a:gradFill>
              </a:rPr>
              <a:t>vSphere</a:t>
            </a:r>
            <a:r>
              <a:rPr lang="en-US" sz="1600" b="1" dirty="0" smtClean="0">
                <a:gradFill>
                  <a:gsLst>
                    <a:gs pos="0">
                      <a:srgbClr val="FFFFFF"/>
                    </a:gs>
                    <a:gs pos="83000">
                      <a:srgbClr val="FFFFFF"/>
                    </a:gs>
                  </a:gsLst>
                  <a:lin ang="16200000" scaled="0"/>
                </a:gradFill>
              </a:rPr>
              <a:t> </a:t>
            </a:r>
            <a:r>
              <a:rPr lang="en-US" sz="1600" b="1" dirty="0" smtClean="0">
                <a:gradFill>
                  <a:gsLst>
                    <a:gs pos="0">
                      <a:srgbClr val="FFFFFF"/>
                    </a:gs>
                    <a:gs pos="83000">
                      <a:srgbClr val="FFFFFF"/>
                    </a:gs>
                  </a:gsLst>
                  <a:lin ang="16200000" scaled="0"/>
                </a:gradFill>
              </a:rPr>
              <a:t>+ </a:t>
            </a:r>
            <a:r>
              <a:rPr lang="en-US" sz="1600" b="1" dirty="0" err="1" smtClean="0">
                <a:gradFill>
                  <a:gsLst>
                    <a:gs pos="0">
                      <a:srgbClr val="FFFFFF"/>
                    </a:gs>
                    <a:gs pos="83000">
                      <a:srgbClr val="FFFFFF"/>
                    </a:gs>
                  </a:gsLst>
                  <a:lin ang="16200000" scaled="0"/>
                </a:gradFill>
              </a:rPr>
              <a:t>vCenter</a:t>
            </a:r>
            <a:endParaRPr lang="en-US" sz="1600" b="1" dirty="0">
              <a:gradFill>
                <a:gsLst>
                  <a:gs pos="0">
                    <a:srgbClr val="FFFFFF"/>
                  </a:gs>
                  <a:gs pos="83000">
                    <a:srgbClr val="FFFFFF"/>
                  </a:gs>
                </a:gsLst>
                <a:lin ang="16200000" scaled="0"/>
              </a:gradFill>
            </a:endParaRPr>
          </a:p>
        </p:txBody>
      </p:sp>
      <p:pic>
        <p:nvPicPr>
          <p:cNvPr id="70" name="Picture 8" descr="ICON_Server_flat_Q408.png"/>
          <p:cNvPicPr>
            <a:picLocks noChangeAspect="1"/>
          </p:cNvPicPr>
          <p:nvPr>
            <p:custDataLst>
              <p:tags r:id="rId11"/>
            </p:custDataLst>
          </p:nvPr>
        </p:nvPicPr>
        <p:blipFill>
          <a:blip r:embed="rId23" cstate="email"/>
          <a:srcRect/>
          <a:stretch>
            <a:fillRect/>
          </a:stretch>
        </p:blipFill>
        <p:spPr bwMode="auto">
          <a:xfrm>
            <a:off x="4518787" y="5428809"/>
            <a:ext cx="1544328" cy="500045"/>
          </a:xfrm>
          <a:prstGeom prst="rect">
            <a:avLst/>
          </a:prstGeom>
          <a:noFill/>
          <a:ln w="9525">
            <a:noFill/>
            <a:miter lim="800000"/>
            <a:headEnd/>
            <a:tailEnd/>
          </a:ln>
        </p:spPr>
      </p:pic>
      <p:pic>
        <p:nvPicPr>
          <p:cNvPr id="71" name="Picture 8" descr="ICON_Server_flat_Q408.png"/>
          <p:cNvPicPr>
            <a:picLocks noChangeAspect="1"/>
          </p:cNvPicPr>
          <p:nvPr>
            <p:custDataLst>
              <p:tags r:id="rId12"/>
            </p:custDataLst>
          </p:nvPr>
        </p:nvPicPr>
        <p:blipFill>
          <a:blip r:embed="rId23" cstate="email"/>
          <a:srcRect/>
          <a:stretch>
            <a:fillRect/>
          </a:stretch>
        </p:blipFill>
        <p:spPr bwMode="auto">
          <a:xfrm>
            <a:off x="6303423" y="5428809"/>
            <a:ext cx="1544328" cy="500045"/>
          </a:xfrm>
          <a:prstGeom prst="rect">
            <a:avLst/>
          </a:prstGeom>
          <a:noFill/>
          <a:ln w="9525">
            <a:noFill/>
            <a:miter lim="800000"/>
            <a:headEnd/>
            <a:tailEnd/>
          </a:ln>
        </p:spPr>
      </p:pic>
      <p:pic>
        <p:nvPicPr>
          <p:cNvPr id="72" name="Picture 8" descr="ICON_Server_flat_Q408.png"/>
          <p:cNvPicPr>
            <a:picLocks noChangeAspect="1"/>
          </p:cNvPicPr>
          <p:nvPr>
            <p:custDataLst>
              <p:tags r:id="rId13"/>
            </p:custDataLst>
          </p:nvPr>
        </p:nvPicPr>
        <p:blipFill>
          <a:blip r:embed="rId23" cstate="email"/>
          <a:srcRect/>
          <a:stretch>
            <a:fillRect/>
          </a:stretch>
        </p:blipFill>
        <p:spPr bwMode="auto">
          <a:xfrm>
            <a:off x="1010476" y="5428809"/>
            <a:ext cx="1544328" cy="500045"/>
          </a:xfrm>
          <a:prstGeom prst="rect">
            <a:avLst/>
          </a:prstGeom>
          <a:noFill/>
          <a:ln w="9525">
            <a:noFill/>
            <a:miter lim="800000"/>
            <a:headEnd/>
            <a:tailEnd/>
          </a:ln>
        </p:spPr>
      </p:pic>
      <p:grpSp>
        <p:nvGrpSpPr>
          <p:cNvPr id="4" name="Group 50"/>
          <p:cNvGrpSpPr/>
          <p:nvPr/>
        </p:nvGrpSpPr>
        <p:grpSpPr>
          <a:xfrm>
            <a:off x="1240760" y="3036807"/>
            <a:ext cx="1178170" cy="352865"/>
            <a:chOff x="1127759" y="2097258"/>
            <a:chExt cx="1178170" cy="352865"/>
          </a:xfrm>
        </p:grpSpPr>
        <p:pic>
          <p:nvPicPr>
            <p:cNvPr id="52"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53"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54"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5" name="Group 54"/>
          <p:cNvGrpSpPr/>
          <p:nvPr/>
        </p:nvGrpSpPr>
        <p:grpSpPr>
          <a:xfrm>
            <a:off x="1240760" y="3493168"/>
            <a:ext cx="1178170" cy="352865"/>
            <a:chOff x="1127759" y="2097258"/>
            <a:chExt cx="1178170" cy="352865"/>
          </a:xfrm>
        </p:grpSpPr>
        <p:pic>
          <p:nvPicPr>
            <p:cNvPr id="56"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57"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58"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6" name="Group 58"/>
          <p:cNvGrpSpPr/>
          <p:nvPr/>
        </p:nvGrpSpPr>
        <p:grpSpPr>
          <a:xfrm>
            <a:off x="1240760" y="3949530"/>
            <a:ext cx="1178170" cy="352865"/>
            <a:chOff x="1127759" y="2097258"/>
            <a:chExt cx="1178170" cy="352865"/>
          </a:xfrm>
        </p:grpSpPr>
        <p:pic>
          <p:nvPicPr>
            <p:cNvPr id="60"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61"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62"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7" name="Group 63"/>
          <p:cNvGrpSpPr/>
          <p:nvPr/>
        </p:nvGrpSpPr>
        <p:grpSpPr>
          <a:xfrm>
            <a:off x="6481444" y="3027740"/>
            <a:ext cx="1178170" cy="352865"/>
            <a:chOff x="1127759" y="2097258"/>
            <a:chExt cx="1178170" cy="352865"/>
          </a:xfrm>
        </p:grpSpPr>
        <p:pic>
          <p:nvPicPr>
            <p:cNvPr id="65"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66"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73"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8" name="Group 88"/>
          <p:cNvGrpSpPr/>
          <p:nvPr/>
        </p:nvGrpSpPr>
        <p:grpSpPr>
          <a:xfrm>
            <a:off x="6481444" y="3488636"/>
            <a:ext cx="1178170" cy="352865"/>
            <a:chOff x="1127759" y="2097258"/>
            <a:chExt cx="1178170" cy="352865"/>
          </a:xfrm>
        </p:grpSpPr>
        <p:pic>
          <p:nvPicPr>
            <p:cNvPr id="90"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106"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107"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9" name="Group 107"/>
          <p:cNvGrpSpPr/>
          <p:nvPr/>
        </p:nvGrpSpPr>
        <p:grpSpPr>
          <a:xfrm>
            <a:off x="6481444" y="3949530"/>
            <a:ext cx="1178170" cy="352865"/>
            <a:chOff x="1127759" y="2097258"/>
            <a:chExt cx="1178170" cy="352865"/>
          </a:xfrm>
        </p:grpSpPr>
        <p:pic>
          <p:nvPicPr>
            <p:cNvPr id="109"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110"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111"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0" name="Group 111"/>
          <p:cNvGrpSpPr/>
          <p:nvPr/>
        </p:nvGrpSpPr>
        <p:grpSpPr>
          <a:xfrm>
            <a:off x="6481444" y="2566844"/>
            <a:ext cx="1178170" cy="352865"/>
            <a:chOff x="1127759" y="2097258"/>
            <a:chExt cx="1178170" cy="352865"/>
          </a:xfrm>
        </p:grpSpPr>
        <p:pic>
          <p:nvPicPr>
            <p:cNvPr id="113"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114"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115"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1" name="Group 115"/>
          <p:cNvGrpSpPr/>
          <p:nvPr/>
        </p:nvGrpSpPr>
        <p:grpSpPr>
          <a:xfrm>
            <a:off x="1240760" y="2111353"/>
            <a:ext cx="1178170" cy="352865"/>
            <a:chOff x="1127759" y="2097258"/>
            <a:chExt cx="1178170" cy="352865"/>
          </a:xfrm>
        </p:grpSpPr>
        <p:pic>
          <p:nvPicPr>
            <p:cNvPr id="117"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118"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119"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grpSp>
        <p:nvGrpSpPr>
          <p:cNvPr id="12" name="Group 119"/>
          <p:cNvGrpSpPr/>
          <p:nvPr/>
        </p:nvGrpSpPr>
        <p:grpSpPr>
          <a:xfrm>
            <a:off x="6479099" y="2105948"/>
            <a:ext cx="1178170" cy="352865"/>
            <a:chOff x="1127759" y="2097258"/>
            <a:chExt cx="1178170" cy="352865"/>
          </a:xfrm>
        </p:grpSpPr>
        <p:pic>
          <p:nvPicPr>
            <p:cNvPr id="121" name="Picture 17" descr="ICON_VM_basic_flat_R2_Q408.png"/>
            <p:cNvPicPr>
              <a:picLocks noChangeAspect="1"/>
            </p:cNvPicPr>
            <p:nvPr/>
          </p:nvPicPr>
          <p:blipFill>
            <a:blip r:embed="rId24" cstate="print"/>
            <a:srcRect/>
            <a:stretch>
              <a:fillRect/>
            </a:stretch>
          </p:blipFill>
          <p:spPr bwMode="auto">
            <a:xfrm>
              <a:off x="1127759" y="2097258"/>
              <a:ext cx="352865" cy="352865"/>
            </a:xfrm>
            <a:prstGeom prst="rect">
              <a:avLst/>
            </a:prstGeom>
            <a:noFill/>
            <a:ln w="9525">
              <a:noFill/>
              <a:miter lim="800000"/>
              <a:headEnd/>
              <a:tailEnd/>
            </a:ln>
          </p:spPr>
        </p:pic>
        <p:pic>
          <p:nvPicPr>
            <p:cNvPr id="122" name="Picture 17" descr="ICON_VM_basic_flat_R2_Q408.png"/>
            <p:cNvPicPr>
              <a:picLocks noChangeAspect="1"/>
            </p:cNvPicPr>
            <p:nvPr/>
          </p:nvPicPr>
          <p:blipFill>
            <a:blip r:embed="rId24" cstate="print"/>
            <a:srcRect/>
            <a:stretch>
              <a:fillRect/>
            </a:stretch>
          </p:blipFill>
          <p:spPr bwMode="auto">
            <a:xfrm>
              <a:off x="1540412" y="2097258"/>
              <a:ext cx="352865" cy="352865"/>
            </a:xfrm>
            <a:prstGeom prst="rect">
              <a:avLst/>
            </a:prstGeom>
            <a:noFill/>
            <a:ln w="9525">
              <a:noFill/>
              <a:miter lim="800000"/>
              <a:headEnd/>
              <a:tailEnd/>
            </a:ln>
          </p:spPr>
        </p:pic>
        <p:pic>
          <p:nvPicPr>
            <p:cNvPr id="123" name="Picture 17" descr="ICON_VM_basic_flat_R2_Q408.png"/>
            <p:cNvPicPr>
              <a:picLocks noChangeAspect="1"/>
            </p:cNvPicPr>
            <p:nvPr/>
          </p:nvPicPr>
          <p:blipFill>
            <a:blip r:embed="rId24" cstate="print"/>
            <a:srcRect/>
            <a:stretch>
              <a:fillRect/>
            </a:stretch>
          </p:blipFill>
          <p:spPr bwMode="auto">
            <a:xfrm>
              <a:off x="1953064" y="2097258"/>
              <a:ext cx="352865" cy="352865"/>
            </a:xfrm>
            <a:prstGeom prst="rect">
              <a:avLst/>
            </a:prstGeom>
            <a:noFill/>
            <a:ln w="9525">
              <a:noFill/>
              <a:miter lim="800000"/>
              <a:headEnd/>
              <a:tailEnd/>
            </a:ln>
          </p:spPr>
        </p:pic>
      </p:grpSp>
      <p:sp>
        <p:nvSpPr>
          <p:cNvPr id="63" name="Rectangular Callout 62"/>
          <p:cNvSpPr/>
          <p:nvPr>
            <p:custDataLst>
              <p:tags r:id="rId14"/>
            </p:custDataLst>
          </p:nvPr>
        </p:nvSpPr>
        <p:spPr bwMode="auto">
          <a:xfrm>
            <a:off x="3130017" y="2177707"/>
            <a:ext cx="1142863" cy="828675"/>
          </a:xfrm>
          <a:prstGeom prst="wedgeRectCallout">
            <a:avLst>
              <a:gd name="adj1" fmla="val 12157"/>
              <a:gd name="adj2" fmla="val 87194"/>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ctr"/>
          <a:lstStyle/>
          <a:p>
            <a:pPr algn="l"/>
            <a:r>
              <a:rPr lang="en-US" sz="1000" b="1" dirty="0" smtClean="0">
                <a:solidFill>
                  <a:srgbClr val="333333"/>
                </a:solidFill>
              </a:rPr>
              <a:t>Security groups enforced with VM movement</a:t>
            </a:r>
          </a:p>
        </p:txBody>
      </p:sp>
      <p:sp>
        <p:nvSpPr>
          <p:cNvPr id="64" name="Rectangular Callout 63"/>
          <p:cNvSpPr/>
          <p:nvPr>
            <p:custDataLst>
              <p:tags r:id="rId15"/>
            </p:custDataLst>
          </p:nvPr>
        </p:nvSpPr>
        <p:spPr bwMode="auto">
          <a:xfrm>
            <a:off x="4576645" y="1148421"/>
            <a:ext cx="1142863" cy="828675"/>
          </a:xfrm>
          <a:prstGeom prst="wedgeRectCallout">
            <a:avLst>
              <a:gd name="adj1" fmla="val 103860"/>
              <a:gd name="adj2" fmla="val -18058"/>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ctr"/>
          <a:lstStyle/>
          <a:p>
            <a:pPr algn="l"/>
            <a:r>
              <a:rPr lang="en-US" sz="1000" b="1" dirty="0" smtClean="0">
                <a:solidFill>
                  <a:srgbClr val="333333"/>
                </a:solidFill>
              </a:rPr>
              <a:t>Policies based on logical attributes</a:t>
            </a:r>
          </a:p>
        </p:txBody>
      </p:sp>
      <p:sp useBgFill="1">
        <p:nvSpPr>
          <p:cNvPr id="59" name="Rectangle 58"/>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9" presetClass="path" presetSubtype="0" accel="50000" decel="50000" fill="hold" nodeType="clickEffect">
                                  <p:stCondLst>
                                    <p:cond delay="0"/>
                                  </p:stCondLst>
                                  <p:childTnLst>
                                    <p:animMotion origin="layout" path="M -2.22222E-6 -4.44444E-6 L 0.17674 0.13727 " pathEditMode="relative" rAng="0" ptsTypes="AA">
                                      <p:cBhvr>
                                        <p:cTn id="12" dur="2000" fill="hold"/>
                                        <p:tgtEl>
                                          <p:spTgt spid="3"/>
                                        </p:tgtEl>
                                        <p:attrNameLst>
                                          <p:attrName>ppt_x</p:attrName>
                                          <p:attrName>ppt_y</p:attrName>
                                        </p:attrNameLst>
                                      </p:cBhvr>
                                      <p:rCtr x="88" y="69"/>
                                    </p:animMotion>
                                  </p:childTnLst>
                                </p:cTn>
                              </p:par>
                            </p:childTnLst>
                          </p:cTn>
                        </p:par>
                        <p:par>
                          <p:cTn id="13" fill="hold">
                            <p:stCondLst>
                              <p:cond delay="2000"/>
                            </p:stCondLst>
                            <p:childTnLst>
                              <p:par>
                                <p:cTn id="14" presetID="63" presetClass="path" presetSubtype="0" accel="50000" decel="50000" fill="hold" nodeType="afterEffect">
                                  <p:stCondLst>
                                    <p:cond delay="0"/>
                                  </p:stCondLst>
                                  <p:childTnLst>
                                    <p:animMotion origin="layout" path="M 0.17674 0.13727 L 0.37656 0.20857 " pathEditMode="relative" rAng="0" ptsTypes="AA">
                                      <p:cBhvr>
                                        <p:cTn id="15" dur="2000" fill="hold"/>
                                        <p:tgtEl>
                                          <p:spTgt spid="3"/>
                                        </p:tgtEl>
                                        <p:attrNameLst>
                                          <p:attrName>ppt_x</p:attrName>
                                          <p:attrName>ppt_y</p:attrName>
                                        </p:attrNameLst>
                                      </p:cBhvr>
                                      <p:rCtr x="100" y="36"/>
                                    </p:animMotion>
                                  </p:childTnLst>
                                </p:cTn>
                              </p:par>
                              <p:par>
                                <p:cTn id="16" presetID="1" presetClass="exit" presetSubtype="0" fill="hold" grpId="1" nodeType="withEffect">
                                  <p:stCondLst>
                                    <p:cond delay="0"/>
                                  </p:stCondLst>
                                  <p:childTnLst>
                                    <p:set>
                                      <p:cBhvr>
                                        <p:cTn id="17" dur="1" fill="hold">
                                          <p:stCondLst>
                                            <p:cond delay="0"/>
                                          </p:stCondLst>
                                        </p:cTn>
                                        <p:tgtEl>
                                          <p:spTgt spid="4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childTnLst>
                                </p:cTn>
                              </p:par>
                              <p:par>
                                <p:cTn id="20" presetID="1" presetClass="exit"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par>
                          <p:cTn id="24" fill="hold">
                            <p:stCondLst>
                              <p:cond delay="4000"/>
                            </p:stCondLst>
                            <p:childTnLst>
                              <p:par>
                                <p:cTn id="25" presetID="49" presetClass="path" presetSubtype="0" accel="50000" decel="50000" fill="hold" nodeType="afterEffect">
                                  <p:stCondLst>
                                    <p:cond delay="0"/>
                                  </p:stCondLst>
                                  <p:childTnLst>
                                    <p:animMotion origin="layout" path="M -4.16667E-6 -4.81481E-6 L 0.17778 0.26667 " pathEditMode="relative" rAng="0" ptsTypes="AA">
                                      <p:cBhvr>
                                        <p:cTn id="26" dur="2000" fill="hold"/>
                                        <p:tgtEl>
                                          <p:spTgt spid="11"/>
                                        </p:tgtEl>
                                        <p:attrNameLst>
                                          <p:attrName>ppt_x</p:attrName>
                                          <p:attrName>ppt_y</p:attrName>
                                        </p:attrNameLst>
                                      </p:cBhvr>
                                      <p:rCtr x="89" y="133"/>
                                    </p:animMotion>
                                  </p:childTnLst>
                                </p:cTn>
                              </p:par>
                            </p:childTnLst>
                          </p:cTn>
                        </p:par>
                        <p:par>
                          <p:cTn id="27" fill="hold">
                            <p:stCondLst>
                              <p:cond delay="6000"/>
                            </p:stCondLst>
                            <p:childTnLst>
                              <p:par>
                                <p:cTn id="28" presetID="49" presetClass="path" presetSubtype="0" accel="50000" decel="50000" fill="hold" nodeType="afterEffect">
                                  <p:stCondLst>
                                    <p:cond delay="0"/>
                                  </p:stCondLst>
                                  <p:childTnLst>
                                    <p:animMotion origin="layout" path="M -0.00382 0.01019 L -0.20295 0.18982 " pathEditMode="relative" rAng="0" ptsTypes="AA">
                                      <p:cBhvr>
                                        <p:cTn id="29" dur="2000" fill="hold"/>
                                        <p:tgtEl>
                                          <p:spTgt spid="12"/>
                                        </p:tgtEl>
                                        <p:attrNameLst>
                                          <p:attrName>ppt_x</p:attrName>
                                          <p:attrName>ppt_y</p:attrName>
                                        </p:attrNameLst>
                                      </p:cBhvr>
                                      <p:rCtr x="-100" y="90"/>
                                    </p:animMotion>
                                  </p:childTnLst>
                                </p:cTn>
                              </p:par>
                            </p:childTnLst>
                          </p:cTn>
                        </p:par>
                        <p:par>
                          <p:cTn id="30" fill="hold">
                            <p:stCondLst>
                              <p:cond delay="8000"/>
                            </p:stCondLst>
                            <p:childTnLst>
                              <p:par>
                                <p:cTn id="31" presetID="1"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46" grpId="0" animBg="1"/>
      <p:bldP spid="46" grpId="1" animBg="1"/>
      <p:bldP spid="44" grpId="0" animBg="1"/>
      <p:bldP spid="45" grpId="0" animBg="1"/>
      <p:bldP spid="63" grpId="0" animBg="1"/>
      <p:bldP spid="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vShield App </a:t>
            </a:r>
            <a:br>
              <a:rPr lang="en-US" dirty="0" smtClean="0"/>
            </a:br>
            <a:r>
              <a:rPr lang="en-US" sz="1800" dirty="0" smtClean="0"/>
              <a:t>Application Protection for Network Based Threats</a:t>
            </a:r>
            <a:endParaRPr lang="en-US" sz="1800" dirty="0"/>
          </a:p>
        </p:txBody>
      </p:sp>
      <p:sp>
        <p:nvSpPr>
          <p:cNvPr id="91" name="Rectangle 90"/>
          <p:cNvSpPr/>
          <p:nvPr/>
        </p:nvSpPr>
        <p:spPr bwMode="auto">
          <a:xfrm>
            <a:off x="4450814" y="792846"/>
            <a:ext cx="4614998" cy="542441"/>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sz="1800" b="1" dirty="0" smtClean="0">
                <a:solidFill>
                  <a:srgbClr val="FFFFFF"/>
                </a:solidFill>
              </a:rPr>
              <a:t>Features</a:t>
            </a:r>
          </a:p>
        </p:txBody>
      </p:sp>
      <p:sp>
        <p:nvSpPr>
          <p:cNvPr id="95" name="TextBox 94"/>
          <p:cNvSpPr txBox="1"/>
          <p:nvPr/>
        </p:nvSpPr>
        <p:spPr>
          <a:xfrm>
            <a:off x="4459458" y="1343465"/>
            <a:ext cx="4586068" cy="2790437"/>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Hypervisor-level firewall </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Inbound, outbound connection control applied at vNIC level</a:t>
            </a:r>
          </a:p>
          <a:p>
            <a:pPr marL="1158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Elastic security groups  - “stretch” as virtual machines migrate to new hosts</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Robust flow monitoring </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Policy Management</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Simple and business-relevant policies</a:t>
            </a:r>
          </a:p>
          <a:p>
            <a:pPr marL="573088" lvl="1"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Managed through UI or REST APIs</a:t>
            </a:r>
          </a:p>
          <a:p>
            <a:pPr marL="115888" indent="-115888" algn="l">
              <a:lnSpc>
                <a:spcPct val="85000"/>
              </a:lnSpc>
              <a:spcBef>
                <a:spcPct val="15000"/>
              </a:spcBef>
              <a:spcAft>
                <a:spcPct val="25000"/>
              </a:spcAft>
              <a:buClr>
                <a:srgbClr val="0070C0"/>
              </a:buClr>
              <a:buFont typeface="Arial"/>
              <a:buChar char="•"/>
              <a:defRPr/>
            </a:pPr>
            <a:r>
              <a:rPr lang="en-US" sz="1400" dirty="0" smtClean="0">
                <a:solidFill>
                  <a:schemeClr val="tx1"/>
                </a:solidFill>
                <a:cs typeface="Arial" charset="0"/>
              </a:rPr>
              <a:t>Logging and auditing based on industry standard syslog format</a:t>
            </a:r>
          </a:p>
        </p:txBody>
      </p:sp>
      <p:sp>
        <p:nvSpPr>
          <p:cNvPr id="98" name="Rectangle 97"/>
          <p:cNvSpPr/>
          <p:nvPr/>
        </p:nvSpPr>
        <p:spPr bwMode="auto">
          <a:xfrm>
            <a:off x="4473917" y="4195232"/>
            <a:ext cx="4614998" cy="542441"/>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US" sz="1800" b="1" dirty="0" smtClean="0">
                <a:solidFill>
                  <a:srgbClr val="FFFFFF"/>
                </a:solidFill>
              </a:rPr>
              <a:t>Benefits</a:t>
            </a:r>
          </a:p>
        </p:txBody>
      </p:sp>
      <p:sp>
        <p:nvSpPr>
          <p:cNvPr id="99" name="TextBox 98"/>
          <p:cNvSpPr txBox="1"/>
          <p:nvPr/>
        </p:nvSpPr>
        <p:spPr>
          <a:xfrm>
            <a:off x="4501662" y="4749198"/>
            <a:ext cx="4508695" cy="1632755"/>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chemeClr val="tx1"/>
                </a:solidFill>
              </a:rPr>
              <a:t>Increase visibility for inter-VM communications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cs typeface="Arial" charset="0"/>
              </a:rPr>
              <a:t>Eliminate dedicated hardware and VLANs for different security groups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rPr>
              <a:t>Optimize resource utilization while maintaining strict security </a:t>
            </a:r>
          </a:p>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chemeClr val="tx1"/>
                </a:solidFill>
              </a:rPr>
              <a:t>Simplified compliance with comprehensive logging of inter VM activity</a:t>
            </a:r>
            <a:endParaRPr lang="en-US" sz="1400" dirty="0">
              <a:solidFill>
                <a:schemeClr val="tx1"/>
              </a:solidFill>
            </a:endParaRPr>
          </a:p>
        </p:txBody>
      </p:sp>
      <p:pic>
        <p:nvPicPr>
          <p:cNvPr id="83" name="Picture 82" descr="VMW_10Q2_DGRM_vShield_App_R3.png"/>
          <p:cNvPicPr>
            <a:picLocks noChangeAspect="1"/>
          </p:cNvPicPr>
          <p:nvPr/>
        </p:nvPicPr>
        <p:blipFill>
          <a:blip r:embed="rId3" cstate="print"/>
          <a:stretch>
            <a:fillRect/>
          </a:stretch>
        </p:blipFill>
        <p:spPr>
          <a:xfrm>
            <a:off x="0" y="1798340"/>
            <a:ext cx="4429125" cy="3074532"/>
          </a:xfrm>
          <a:prstGeom prst="rect">
            <a:avLst/>
          </a:prstGeom>
        </p:spPr>
      </p:pic>
      <p:sp>
        <p:nvSpPr>
          <p:cNvPr id="8" name="Rounded Rectangle 7"/>
          <p:cNvSpPr/>
          <p:nvPr/>
        </p:nvSpPr>
        <p:spPr bwMode="auto">
          <a:xfrm>
            <a:off x="198161" y="2236763"/>
            <a:ext cx="1117168" cy="128485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endParaRPr lang="en-US" sz="1400" dirty="0" smtClean="0">
              <a:solidFill>
                <a:schemeClr val="tx1"/>
              </a:solidFill>
            </a:endParaRPr>
          </a:p>
        </p:txBody>
      </p:sp>
      <p:sp>
        <p:nvSpPr>
          <p:cNvPr id="9" name="Rounded Rectangle 8"/>
          <p:cNvSpPr/>
          <p:nvPr/>
        </p:nvSpPr>
        <p:spPr bwMode="auto">
          <a:xfrm>
            <a:off x="1468942" y="2248486"/>
            <a:ext cx="1126547" cy="128485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endParaRPr lang="en-US" sz="1400" dirty="0" smtClean="0">
              <a:solidFill>
                <a:schemeClr val="tx1"/>
              </a:solidFill>
            </a:endParaRPr>
          </a:p>
        </p:txBody>
      </p:sp>
      <p:sp>
        <p:nvSpPr>
          <p:cNvPr id="10" name="Rounded Rectangle 9"/>
          <p:cNvSpPr/>
          <p:nvPr/>
        </p:nvSpPr>
        <p:spPr bwMode="auto">
          <a:xfrm>
            <a:off x="2957772" y="2253175"/>
            <a:ext cx="1143000" cy="1284850"/>
          </a:xfrm>
          <a:prstGeom prst="roundRect">
            <a:avLst>
              <a:gd name="adj" fmla="val 11111"/>
            </a:avLst>
          </a:prstGeom>
          <a:noFill/>
          <a:ln w="38100">
            <a:solidFill>
              <a:srgbClr val="FF0000"/>
            </a:solidFill>
            <a:prstDash val="sysDash"/>
            <a:round/>
            <a:headEnd/>
            <a:tailEnd/>
          </a:ln>
        </p:spPr>
        <p:txBody>
          <a:bodyPr wrap="square" lIns="0" tIns="0" rIns="0" bIns="0" rtlCol="0" anchor="t"/>
          <a:lstStyle/>
          <a:p>
            <a:pPr marL="0" marR="0" indent="0" algn="ctr" defTabSz="914400" eaLnBrk="1" latinLnBrk="0" hangingPunct="1">
              <a:lnSpc>
                <a:spcPct val="100000"/>
              </a:lnSpc>
              <a:buClrTx/>
              <a:buSzTx/>
              <a:buFontTx/>
              <a:buNone/>
              <a:tabLst/>
            </a:pPr>
            <a:endParaRPr lang="en-US" sz="1400" dirty="0" smtClean="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ppt_x"/>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anim calcmode="lin" valueType="num">
                                      <p:cBhvr additive="base">
                                        <p:cTn id="11" dur="500" fill="hold"/>
                                        <p:tgtEl>
                                          <p:spTgt spid="99"/>
                                        </p:tgtEl>
                                        <p:attrNameLst>
                                          <p:attrName>ppt_x</p:attrName>
                                        </p:attrNameLst>
                                      </p:cBhvr>
                                      <p:tavLst>
                                        <p:tav tm="0">
                                          <p:val>
                                            <p:strVal val="#ppt_x"/>
                                          </p:val>
                                        </p:tav>
                                        <p:tav tm="100000">
                                          <p:val>
                                            <p:strVal val="#ppt_x"/>
                                          </p:val>
                                        </p:tav>
                                      </p:tavLst>
                                    </p:anim>
                                    <p:anim calcmode="lin" valueType="num">
                                      <p:cBhvr additive="base">
                                        <p:cTn id="1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vShield Endpoint</a:t>
            </a:r>
            <a:br>
              <a:rPr lang="en-US" dirty="0" smtClean="0"/>
            </a:br>
            <a:r>
              <a:rPr lang="en-US" sz="1800" dirty="0" smtClean="0"/>
              <a:t>Offload Anti-virus Processing for Endpoints</a:t>
            </a:r>
            <a:endParaRPr lang="en-US" sz="1800" dirty="0"/>
          </a:p>
        </p:txBody>
      </p:sp>
      <p:sp>
        <p:nvSpPr>
          <p:cNvPr id="74" name="Rectangle 73"/>
          <p:cNvSpPr/>
          <p:nvPr/>
        </p:nvSpPr>
        <p:spPr bwMode="auto">
          <a:xfrm>
            <a:off x="4205945" y="3537478"/>
            <a:ext cx="4781320" cy="403443"/>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Benefits</a:t>
            </a:r>
            <a:endParaRPr lang="en-US" sz="1800" dirty="0">
              <a:solidFill>
                <a:srgbClr val="FFFFFF"/>
              </a:solidFill>
            </a:endParaRPr>
          </a:p>
        </p:txBody>
      </p:sp>
      <p:sp>
        <p:nvSpPr>
          <p:cNvPr id="78" name="TextBox 77"/>
          <p:cNvSpPr txBox="1"/>
          <p:nvPr/>
        </p:nvSpPr>
        <p:spPr>
          <a:xfrm>
            <a:off x="4213860" y="3945988"/>
            <a:ext cx="4754879" cy="1815882"/>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chemeClr val="tx1"/>
                </a:solidFill>
              </a:rPr>
              <a:t>Improve performance by offloading anti-virus functions in tandem with AV partners</a:t>
            </a:r>
          </a:p>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chemeClr val="tx1"/>
                </a:solidFill>
              </a:rPr>
              <a:t>Improve VM performance by eliminating anti-virus storms</a:t>
            </a:r>
          </a:p>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chemeClr val="tx1"/>
                </a:solidFill>
              </a:rPr>
              <a:t>Reduce risk by eliminating agents susceptible to attacks and enforced remediation</a:t>
            </a:r>
          </a:p>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chemeClr val="tx1"/>
                </a:solidFill>
              </a:rPr>
              <a:t>Satisfy audit requirements with detailed logging of AV tasks</a:t>
            </a:r>
            <a:endParaRPr lang="en-US" sz="1400" dirty="0">
              <a:solidFill>
                <a:schemeClr val="tx1"/>
              </a:solidFill>
            </a:endParaRPr>
          </a:p>
        </p:txBody>
      </p:sp>
      <p:sp>
        <p:nvSpPr>
          <p:cNvPr id="85" name="Rectangle 84"/>
          <p:cNvSpPr/>
          <p:nvPr/>
        </p:nvSpPr>
        <p:spPr bwMode="auto">
          <a:xfrm>
            <a:off x="4182075" y="858543"/>
            <a:ext cx="4781320" cy="403443"/>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Features</a:t>
            </a:r>
            <a:endParaRPr lang="en-US" sz="1800" dirty="0">
              <a:solidFill>
                <a:srgbClr val="FFFFFF"/>
              </a:solidFill>
            </a:endParaRPr>
          </a:p>
        </p:txBody>
      </p:sp>
      <p:sp>
        <p:nvSpPr>
          <p:cNvPr id="86" name="TextBox 85"/>
          <p:cNvSpPr txBox="1"/>
          <p:nvPr/>
        </p:nvSpPr>
        <p:spPr>
          <a:xfrm>
            <a:off x="4185726" y="1262054"/>
            <a:ext cx="4790048" cy="1449628"/>
          </a:xfrm>
          <a:prstGeom prst="rect">
            <a:avLst/>
          </a:prstGeom>
          <a:solidFill>
            <a:schemeClr val="bg1">
              <a:lumMod val="95000"/>
            </a:schemeClr>
          </a:solidFill>
          <a:scene3d>
            <a:camera prst="orthographicFront"/>
            <a:lightRig rig="threePt" dir="t"/>
          </a:scene3d>
          <a:sp3d>
            <a:bevelT/>
          </a:sp3d>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rPr>
              <a:t>Eliminate anti-virus agents in each VM; anti-virus off-loaded to a security VM delivered by AV partners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rPr>
              <a:t>Enforce remediation using driver in VM   </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rPr>
              <a:t>Policy and configuration Management: through UI or REST APIs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chemeClr val="tx1"/>
                </a:solidFill>
              </a:rPr>
              <a:t>Logging and auditing</a:t>
            </a:r>
            <a:endParaRPr lang="en-US" sz="1400" dirty="0">
              <a:solidFill>
                <a:schemeClr val="tx1"/>
              </a:solidFill>
            </a:endParaRPr>
          </a:p>
        </p:txBody>
      </p:sp>
      <p:pic>
        <p:nvPicPr>
          <p:cNvPr id="8" name="Picture 7" descr="VMW_10Q2_DGRM_vShieldEndpoint_R6.png"/>
          <p:cNvPicPr>
            <a:picLocks noChangeAspect="1"/>
          </p:cNvPicPr>
          <p:nvPr/>
        </p:nvPicPr>
        <p:blipFill>
          <a:blip r:embed="rId3" cstate="print"/>
          <a:stretch>
            <a:fillRect/>
          </a:stretch>
        </p:blipFill>
        <p:spPr>
          <a:xfrm>
            <a:off x="190500" y="915053"/>
            <a:ext cx="3790950" cy="519268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Agenda</a:t>
            </a:r>
          </a:p>
        </p:txBody>
      </p:sp>
      <p:sp>
        <p:nvSpPr>
          <p:cNvPr id="5" name="Text Placeholder 4"/>
          <p:cNvSpPr>
            <a:spLocks noGrp="1"/>
          </p:cNvSpPr>
          <p:nvPr>
            <p:ph type="body" sz="quarter" idx="12"/>
          </p:nvPr>
        </p:nvSpPr>
        <p:spPr/>
        <p:txBody>
          <a:bodyPr/>
          <a:lstStyle/>
          <a:p>
            <a:r>
              <a:rPr lang="en-US" dirty="0" smtClean="0">
                <a:solidFill>
                  <a:schemeClr val="bg2"/>
                </a:solidFill>
              </a:rPr>
              <a:t>Cloud Computing &amp; Security </a:t>
            </a:r>
          </a:p>
          <a:p>
            <a:r>
              <a:rPr lang="en-US" dirty="0" smtClean="0">
                <a:solidFill>
                  <a:schemeClr val="bg2"/>
                </a:solidFill>
              </a:rPr>
              <a:t>Security – State of the Market</a:t>
            </a:r>
          </a:p>
          <a:p>
            <a:r>
              <a:rPr lang="en-US" dirty="0" smtClean="0">
                <a:solidFill>
                  <a:schemeClr val="bg2"/>
                </a:solidFill>
              </a:rPr>
              <a:t>Virtualization - Key Security Enabler</a:t>
            </a:r>
          </a:p>
          <a:p>
            <a:r>
              <a:rPr lang="en-US" dirty="0" smtClean="0">
                <a:solidFill>
                  <a:schemeClr val="bg2"/>
                </a:solidFill>
              </a:rPr>
              <a:t>vShield Products</a:t>
            </a:r>
          </a:p>
          <a:p>
            <a:r>
              <a:rPr lang="en-US" dirty="0" smtClean="0">
                <a:solidFill>
                  <a:schemeClr val="tx1"/>
                </a:solidFill>
              </a:rPr>
              <a:t>Use cases</a:t>
            </a:r>
          </a:p>
          <a:p>
            <a:r>
              <a:rPr lang="en-US" dirty="0" smtClean="0">
                <a:solidFill>
                  <a:schemeClr val="bg2"/>
                </a:solidFill>
              </a:rPr>
              <a:t>Summary</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125"/>
          <p:cNvSpPr/>
          <p:nvPr>
            <p:custDataLst>
              <p:tags r:id="rId2"/>
            </p:custDataLst>
          </p:nvPr>
        </p:nvSpPr>
        <p:spPr bwMode="auto">
          <a:xfrm>
            <a:off x="673766" y="1010654"/>
            <a:ext cx="3224463" cy="1864896"/>
          </a:xfrm>
          <a:prstGeom prst="roundRect">
            <a:avLst>
              <a:gd name="adj" fmla="val 6944"/>
            </a:avLst>
          </a:prstGeom>
          <a:solidFill>
            <a:schemeClr val="accent4">
              <a:lumMod val="60000"/>
              <a:lumOff val="40000"/>
            </a:schemeClr>
          </a:solidFill>
          <a:ln w="19050">
            <a:solidFill>
              <a:schemeClr val="accent4">
                <a:lumMod val="75000"/>
              </a:schemeClr>
            </a:solidFill>
            <a:prstDash val="sysDash"/>
            <a:round/>
            <a:headEnd/>
            <a:tailEnd/>
          </a:ln>
          <a:effectLst>
            <a:innerShdw blurRad="63500" dist="50800" dir="8100000">
              <a:prstClr val="black">
                <a:alpha val="50000"/>
              </a:prstClr>
            </a:innerShdw>
            <a:softEdge rad="63500"/>
          </a:effectLst>
        </p:spPr>
        <p:txBody>
          <a:bodyPr wrap="none" lIns="0" tIns="0" rIns="0" bIns="0" rtlCol="0" anchor="ctr"/>
          <a:lstStyle/>
          <a:p>
            <a:endParaRPr lang="en-US" sz="1800" dirty="0" smtClean="0">
              <a:solidFill>
                <a:srgbClr val="FFFFFF"/>
              </a:solidFill>
            </a:endParaRPr>
          </a:p>
        </p:txBody>
      </p:sp>
      <p:graphicFrame>
        <p:nvGraphicFramePr>
          <p:cNvPr id="125" name="Object 124" hidden="1"/>
          <p:cNvGraphicFramePr>
            <a:graphicFrameLocks/>
          </p:cNvGraphicFramePr>
          <p:nvPr/>
        </p:nvGraphicFramePr>
        <p:xfrm>
          <a:off x="0" y="0"/>
          <a:ext cx="158750" cy="158750"/>
        </p:xfrm>
        <a:graphic>
          <a:graphicData uri="http://schemas.openxmlformats.org/presentationml/2006/ole">
            <p:oleObj spid="_x0000_s316418" name="think-cell Slide" r:id="rId37" imgW="0" imgH="0" progId="">
              <p:embed/>
            </p:oleObj>
          </a:graphicData>
        </a:graphic>
      </p:graphicFrame>
      <p:sp>
        <p:nvSpPr>
          <p:cNvPr id="2" name="Title 1"/>
          <p:cNvSpPr>
            <a:spLocks noGrp="1"/>
          </p:cNvSpPr>
          <p:nvPr>
            <p:ph type="title"/>
            <p:custDataLst>
              <p:tags r:id="rId3"/>
            </p:custDataLst>
          </p:nvPr>
        </p:nvSpPr>
        <p:spPr>
          <a:noFill/>
          <a:ln w="9525">
            <a:noFill/>
            <a:miter lim="800000"/>
            <a:headEnd/>
            <a:tailEnd/>
          </a:ln>
        </p:spPr>
        <p:txBody>
          <a:bodyPr vert="horz" wrap="square" lIns="0" tIns="0" rIns="0" bIns="0" numCol="1" anchor="ctr" anchorCtr="0" compatLnSpc="1">
            <a:prstTxWarp prst="textNoShape">
              <a:avLst/>
            </a:prstTxWarp>
          </a:bodyPr>
          <a:lstStyle/>
          <a:p>
            <a:pPr marL="457200" lvl="0" indent="-457200">
              <a:lnSpc>
                <a:spcPts val="2400"/>
              </a:lnSpc>
            </a:pPr>
            <a:r>
              <a:rPr lang="en-US" dirty="0" smtClean="0"/>
              <a:t>Service Provider - Offering Multi-Tenant Hosting Service  </a:t>
            </a:r>
          </a:p>
        </p:txBody>
      </p:sp>
      <p:sp>
        <p:nvSpPr>
          <p:cNvPr id="66" name="Right Triangle 65"/>
          <p:cNvSpPr/>
          <p:nvPr>
            <p:custDataLst>
              <p:tags r:id="rId4"/>
            </p:custDataLst>
          </p:nvPr>
        </p:nvSpPr>
        <p:spPr bwMode="auto">
          <a:xfrm flipH="1" flipV="1">
            <a:off x="1066799" y="3641558"/>
            <a:ext cx="1090864" cy="288758"/>
          </a:xfrm>
          <a:prstGeom prst="rtTriangle">
            <a:avLst/>
          </a:prstGeom>
          <a:solidFill>
            <a:schemeClr val="bg1"/>
          </a:solidFill>
          <a:ln w="19050">
            <a:noFill/>
            <a:round/>
            <a:headEnd/>
            <a:tailEnd/>
          </a:ln>
        </p:spPr>
        <p:txBody>
          <a:bodyPr wrap="none" lIns="0" tIns="0" rIns="0" bIns="0" rtlCol="0" anchor="ctr"/>
          <a:lstStyle/>
          <a:p>
            <a:endParaRPr lang="en-US" sz="1800" dirty="0" smtClean="0">
              <a:solidFill>
                <a:srgbClr val="FFFFFF"/>
              </a:solidFill>
            </a:endParaRPr>
          </a:p>
        </p:txBody>
      </p:sp>
      <p:sp>
        <p:nvSpPr>
          <p:cNvPr id="67" name="TextBox 66"/>
          <p:cNvSpPr txBox="1"/>
          <p:nvPr>
            <p:custDataLst>
              <p:tags r:id="rId5"/>
            </p:custDataLst>
          </p:nvPr>
        </p:nvSpPr>
        <p:spPr>
          <a:xfrm>
            <a:off x="519379" y="5805289"/>
            <a:ext cx="977704" cy="276999"/>
          </a:xfrm>
          <a:prstGeom prst="rect">
            <a:avLst/>
          </a:prstGeom>
          <a:solidFill>
            <a:srgbClr val="F8F8F8"/>
          </a:solidFill>
        </p:spPr>
        <p:txBody>
          <a:bodyPr wrap="none" rtlCol="0">
            <a:spAutoFit/>
          </a:bodyPr>
          <a:lstStyle/>
          <a:p>
            <a:pPr algn="l"/>
            <a:r>
              <a:rPr lang="en-US" sz="1200" dirty="0" smtClean="0">
                <a:solidFill>
                  <a:srgbClr val="333333"/>
                </a:solidFill>
                <a:latin typeface="Arial"/>
                <a:ea typeface="ＭＳ Ｐゴシック"/>
              </a:rPr>
              <a:t>Company A</a:t>
            </a:r>
          </a:p>
        </p:txBody>
      </p:sp>
      <p:cxnSp>
        <p:nvCxnSpPr>
          <p:cNvPr id="70" name="Straight Connector 69"/>
          <p:cNvCxnSpPr/>
          <p:nvPr>
            <p:custDataLst>
              <p:tags r:id="rId6"/>
            </p:custDataLst>
          </p:nvPr>
        </p:nvCxnSpPr>
        <p:spPr bwMode="auto">
          <a:xfrm flipV="1">
            <a:off x="972152" y="4171071"/>
            <a:ext cx="1053596" cy="904897"/>
          </a:xfrm>
          <a:prstGeom prst="line">
            <a:avLst/>
          </a:prstGeom>
          <a:solidFill>
            <a:srgbClr val="0095D3"/>
          </a:solidFill>
          <a:ln w="76200" cap="flat" cmpd="sng" algn="ctr">
            <a:solidFill>
              <a:srgbClr val="FF0000"/>
            </a:solidFill>
            <a:prstDash val="solid"/>
            <a:round/>
            <a:headEnd type="none" w="med" len="med"/>
            <a:tailEnd type="none" w="med" len="med"/>
          </a:ln>
          <a:effectLst/>
        </p:spPr>
      </p:cxnSp>
      <p:sp>
        <p:nvSpPr>
          <p:cNvPr id="84" name="Right Triangle 83"/>
          <p:cNvSpPr/>
          <p:nvPr>
            <p:custDataLst>
              <p:tags r:id="rId7"/>
            </p:custDataLst>
          </p:nvPr>
        </p:nvSpPr>
        <p:spPr bwMode="auto">
          <a:xfrm flipH="1" flipV="1">
            <a:off x="1179093" y="5005137"/>
            <a:ext cx="1090864" cy="288758"/>
          </a:xfrm>
          <a:prstGeom prst="rtTriangle">
            <a:avLst/>
          </a:prstGeom>
          <a:solidFill>
            <a:schemeClr val="bg1"/>
          </a:solidFill>
          <a:ln w="19050">
            <a:noFill/>
            <a:round/>
            <a:headEnd/>
            <a:tailEnd/>
          </a:ln>
        </p:spPr>
        <p:txBody>
          <a:bodyPr wrap="none" lIns="0" tIns="0" rIns="0" bIns="0" rtlCol="0" anchor="ctr"/>
          <a:lstStyle/>
          <a:p>
            <a:endParaRPr lang="en-US" sz="1800" dirty="0" smtClean="0">
              <a:solidFill>
                <a:srgbClr val="FFFFFF"/>
              </a:solidFill>
            </a:endParaRPr>
          </a:p>
        </p:txBody>
      </p:sp>
      <p:sp>
        <p:nvSpPr>
          <p:cNvPr id="85" name="Right Triangle 84"/>
          <p:cNvSpPr/>
          <p:nvPr>
            <p:custDataLst>
              <p:tags r:id="rId8"/>
            </p:custDataLst>
          </p:nvPr>
        </p:nvSpPr>
        <p:spPr bwMode="auto">
          <a:xfrm flipH="1" flipV="1">
            <a:off x="1692441" y="4981074"/>
            <a:ext cx="890338" cy="288758"/>
          </a:xfrm>
          <a:prstGeom prst="rtTriangle">
            <a:avLst/>
          </a:prstGeom>
          <a:solidFill>
            <a:schemeClr val="bg1"/>
          </a:solidFill>
          <a:ln w="19050">
            <a:noFill/>
            <a:round/>
            <a:headEnd/>
            <a:tailEnd/>
          </a:ln>
        </p:spPr>
        <p:txBody>
          <a:bodyPr wrap="none" lIns="0" tIns="0" rIns="0" bIns="0" rtlCol="0" anchor="ctr"/>
          <a:lstStyle/>
          <a:p>
            <a:endParaRPr lang="en-US" sz="1800" dirty="0" smtClean="0">
              <a:solidFill>
                <a:srgbClr val="FFFFFF"/>
              </a:solidFill>
            </a:endParaRPr>
          </a:p>
        </p:txBody>
      </p:sp>
      <p:sp>
        <p:nvSpPr>
          <p:cNvPr id="86" name="TextBox 85"/>
          <p:cNvSpPr txBox="1"/>
          <p:nvPr>
            <p:custDataLst>
              <p:tags r:id="rId9"/>
            </p:custDataLst>
          </p:nvPr>
        </p:nvSpPr>
        <p:spPr>
          <a:xfrm>
            <a:off x="1885689" y="5803046"/>
            <a:ext cx="986167" cy="276999"/>
          </a:xfrm>
          <a:prstGeom prst="rect">
            <a:avLst/>
          </a:prstGeom>
          <a:solidFill>
            <a:srgbClr val="F8F8F8"/>
          </a:solidFill>
        </p:spPr>
        <p:txBody>
          <a:bodyPr wrap="none" rtlCol="0">
            <a:spAutoFit/>
          </a:bodyPr>
          <a:lstStyle/>
          <a:p>
            <a:pPr algn="l"/>
            <a:r>
              <a:rPr lang="en-US" sz="1200" dirty="0" smtClean="0">
                <a:solidFill>
                  <a:srgbClr val="333333"/>
                </a:solidFill>
                <a:latin typeface="Arial"/>
                <a:ea typeface="ＭＳ Ｐゴシック"/>
              </a:rPr>
              <a:t>Company B</a:t>
            </a:r>
          </a:p>
        </p:txBody>
      </p:sp>
      <p:cxnSp>
        <p:nvCxnSpPr>
          <p:cNvPr id="89" name="Straight Connector 88"/>
          <p:cNvCxnSpPr/>
          <p:nvPr>
            <p:custDataLst>
              <p:tags r:id="rId10"/>
            </p:custDataLst>
          </p:nvPr>
        </p:nvCxnSpPr>
        <p:spPr bwMode="auto">
          <a:xfrm rot="5400000" flipH="1" flipV="1">
            <a:off x="1970181" y="3322790"/>
            <a:ext cx="1438420" cy="244075"/>
          </a:xfrm>
          <a:prstGeom prst="line">
            <a:avLst/>
          </a:prstGeom>
          <a:solidFill>
            <a:srgbClr val="0095D3"/>
          </a:solidFill>
          <a:ln w="76200" cap="flat" cmpd="sng" algn="ctr">
            <a:solidFill>
              <a:srgbClr val="00B050"/>
            </a:solidFill>
            <a:prstDash val="solid"/>
            <a:round/>
            <a:headEnd type="none" w="med" len="med"/>
            <a:tailEnd type="none" w="med" len="med"/>
          </a:ln>
          <a:effectLst/>
        </p:spPr>
      </p:cxnSp>
      <p:cxnSp>
        <p:nvCxnSpPr>
          <p:cNvPr id="91" name="Straight Connector 90"/>
          <p:cNvCxnSpPr/>
          <p:nvPr>
            <p:custDataLst>
              <p:tags r:id="rId11"/>
            </p:custDataLst>
          </p:nvPr>
        </p:nvCxnSpPr>
        <p:spPr bwMode="auto">
          <a:xfrm flipV="1">
            <a:off x="2195998" y="2585641"/>
            <a:ext cx="35138" cy="1518245"/>
          </a:xfrm>
          <a:prstGeom prst="line">
            <a:avLst/>
          </a:prstGeom>
          <a:solidFill>
            <a:srgbClr val="0095D3"/>
          </a:solidFill>
          <a:ln w="76200" cap="flat" cmpd="sng" algn="ctr">
            <a:solidFill>
              <a:srgbClr val="002060"/>
            </a:solidFill>
            <a:prstDash val="solid"/>
            <a:round/>
            <a:headEnd type="none" w="med" len="med"/>
            <a:tailEnd type="none" w="med" len="med"/>
          </a:ln>
          <a:effectLst/>
        </p:spPr>
      </p:cxnSp>
      <p:cxnSp>
        <p:nvCxnSpPr>
          <p:cNvPr id="93" name="Straight Connector 92"/>
          <p:cNvCxnSpPr>
            <a:endCxn id="44" idx="0"/>
          </p:cNvCxnSpPr>
          <p:nvPr>
            <p:custDataLst>
              <p:tags r:id="rId12"/>
            </p:custDataLst>
          </p:nvPr>
        </p:nvCxnSpPr>
        <p:spPr bwMode="auto">
          <a:xfrm rot="16200000" flipH="1">
            <a:off x="1900085" y="4502320"/>
            <a:ext cx="805066" cy="201801"/>
          </a:xfrm>
          <a:prstGeom prst="line">
            <a:avLst/>
          </a:prstGeom>
          <a:solidFill>
            <a:srgbClr val="0095D3"/>
          </a:solidFill>
          <a:ln w="76200" cap="flat" cmpd="sng" algn="ctr">
            <a:solidFill>
              <a:srgbClr val="002060"/>
            </a:solidFill>
            <a:prstDash val="solid"/>
            <a:round/>
            <a:headEnd type="none" w="med" len="med"/>
            <a:tailEnd type="none" w="med" len="med"/>
          </a:ln>
          <a:effectLst/>
        </p:spPr>
      </p:cxnSp>
      <p:pic>
        <p:nvPicPr>
          <p:cNvPr id="43" name="Picture 26" descr="ICON_Building_Q308"/>
          <p:cNvPicPr>
            <a:picLocks noChangeAspect="1" noChangeArrowheads="1"/>
          </p:cNvPicPr>
          <p:nvPr>
            <p:custDataLst>
              <p:tags r:id="rId13"/>
            </p:custDataLst>
          </p:nvPr>
        </p:nvPicPr>
        <p:blipFill>
          <a:blip r:embed="rId38" cstate="email"/>
          <a:srcRect/>
          <a:stretch>
            <a:fillRect/>
          </a:stretch>
        </p:blipFill>
        <p:spPr bwMode="auto">
          <a:xfrm>
            <a:off x="3212009" y="4977178"/>
            <a:ext cx="702347" cy="811678"/>
          </a:xfrm>
          <a:prstGeom prst="rect">
            <a:avLst/>
          </a:prstGeom>
          <a:noFill/>
          <a:ln w="9525">
            <a:noFill/>
            <a:miter lim="800000"/>
            <a:headEnd/>
            <a:tailEnd/>
          </a:ln>
        </p:spPr>
      </p:pic>
      <p:pic>
        <p:nvPicPr>
          <p:cNvPr id="44" name="Picture 26" descr="ICON_Building_Q308"/>
          <p:cNvPicPr>
            <a:picLocks noChangeAspect="1" noChangeArrowheads="1"/>
          </p:cNvPicPr>
          <p:nvPr>
            <p:custDataLst>
              <p:tags r:id="rId14"/>
            </p:custDataLst>
          </p:nvPr>
        </p:nvPicPr>
        <p:blipFill>
          <a:blip r:embed="rId39" cstate="email"/>
          <a:srcRect/>
          <a:stretch>
            <a:fillRect/>
          </a:stretch>
        </p:blipFill>
        <p:spPr bwMode="auto">
          <a:xfrm>
            <a:off x="2084939" y="5005754"/>
            <a:ext cx="637159" cy="736343"/>
          </a:xfrm>
          <a:prstGeom prst="rect">
            <a:avLst/>
          </a:prstGeom>
          <a:noFill/>
          <a:ln w="9525">
            <a:noFill/>
            <a:miter lim="800000"/>
            <a:headEnd/>
            <a:tailEnd/>
          </a:ln>
        </p:spPr>
      </p:pic>
      <p:cxnSp>
        <p:nvCxnSpPr>
          <p:cNvPr id="49" name="Straight Connector 48"/>
          <p:cNvCxnSpPr/>
          <p:nvPr>
            <p:custDataLst>
              <p:tags r:id="rId15"/>
            </p:custDataLst>
          </p:nvPr>
        </p:nvCxnSpPr>
        <p:spPr bwMode="auto">
          <a:xfrm rot="16200000" flipH="1">
            <a:off x="1120653" y="3191093"/>
            <a:ext cx="1291241" cy="367317"/>
          </a:xfrm>
          <a:prstGeom prst="line">
            <a:avLst/>
          </a:prstGeom>
          <a:solidFill>
            <a:srgbClr val="0095D3"/>
          </a:solidFill>
          <a:ln w="76200" cap="flat" cmpd="sng" algn="ctr">
            <a:solidFill>
              <a:srgbClr val="FF0000"/>
            </a:solidFill>
            <a:prstDash val="solid"/>
            <a:round/>
            <a:headEnd type="none" w="med" len="med"/>
            <a:tailEnd type="none" w="med" len="med"/>
          </a:ln>
          <a:effectLst/>
        </p:spPr>
      </p:cxnSp>
      <p:grpSp>
        <p:nvGrpSpPr>
          <p:cNvPr id="3" name="Group 37"/>
          <p:cNvGrpSpPr/>
          <p:nvPr>
            <p:custDataLst>
              <p:tags r:id="rId16"/>
            </p:custDataLst>
          </p:nvPr>
        </p:nvGrpSpPr>
        <p:grpSpPr>
          <a:xfrm>
            <a:off x="989934" y="1305244"/>
            <a:ext cx="2535317" cy="2051260"/>
            <a:chOff x="567056" y="1072941"/>
            <a:chExt cx="3510025" cy="2753359"/>
          </a:xfrm>
        </p:grpSpPr>
        <p:pic>
          <p:nvPicPr>
            <p:cNvPr id="39" name="Picture 27" descr="ICON_Cloud_Q308"/>
            <p:cNvPicPr>
              <a:picLocks noChangeAspect="1" noChangeArrowheads="1"/>
            </p:cNvPicPr>
            <p:nvPr>
              <p:custDataLst>
                <p:tags r:id="rId25"/>
              </p:custDataLst>
            </p:nvPr>
          </p:nvPicPr>
          <p:blipFill>
            <a:blip r:embed="rId40" cstate="email"/>
            <a:srcRect/>
            <a:stretch>
              <a:fillRect/>
            </a:stretch>
          </p:blipFill>
          <p:spPr bwMode="auto">
            <a:xfrm>
              <a:off x="911224" y="2030370"/>
              <a:ext cx="2822575" cy="1795930"/>
            </a:xfrm>
            <a:prstGeom prst="rect">
              <a:avLst/>
            </a:prstGeom>
            <a:noFill/>
            <a:ln w="9525">
              <a:noFill/>
              <a:miter lim="800000"/>
              <a:headEnd/>
              <a:tailEnd/>
            </a:ln>
          </p:spPr>
        </p:pic>
        <p:pic>
          <p:nvPicPr>
            <p:cNvPr id="42" name="Picture 8" descr="ICON_Server_flat_Q408.png"/>
            <p:cNvPicPr>
              <a:picLocks noChangeAspect="1"/>
            </p:cNvPicPr>
            <p:nvPr>
              <p:custDataLst>
                <p:tags r:id="rId26"/>
              </p:custDataLst>
            </p:nvPr>
          </p:nvPicPr>
          <p:blipFill>
            <a:blip r:embed="rId41" cstate="email"/>
            <a:srcRect/>
            <a:stretch>
              <a:fillRect/>
            </a:stretch>
          </p:blipFill>
          <p:spPr bwMode="auto">
            <a:xfrm>
              <a:off x="1477347" y="3135598"/>
              <a:ext cx="753389" cy="243943"/>
            </a:xfrm>
            <a:prstGeom prst="rect">
              <a:avLst/>
            </a:prstGeom>
            <a:noFill/>
            <a:ln w="9525">
              <a:noFill/>
              <a:miter lim="800000"/>
              <a:headEnd/>
              <a:tailEnd/>
            </a:ln>
          </p:spPr>
        </p:pic>
        <p:sp>
          <p:nvSpPr>
            <p:cNvPr id="50" name="Rounded Rectangle 49"/>
            <p:cNvSpPr/>
            <p:nvPr>
              <p:custDataLst>
                <p:tags r:id="rId27"/>
              </p:custDataLst>
            </p:nvPr>
          </p:nvSpPr>
          <p:spPr bwMode="auto">
            <a:xfrm>
              <a:off x="567056" y="2775366"/>
              <a:ext cx="3510025" cy="27616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000" b="1" dirty="0" smtClean="0">
                  <a:gradFill>
                    <a:gsLst>
                      <a:gs pos="0">
                        <a:srgbClr val="FFFFFF"/>
                      </a:gs>
                      <a:gs pos="83000">
                        <a:srgbClr val="FFFFFF"/>
                      </a:gs>
                    </a:gsLst>
                    <a:lin ang="16200000" scaled="0"/>
                  </a:gradFill>
                </a:rPr>
                <a:t>VMware vSphere +  vCenter + vShield</a:t>
              </a:r>
              <a:endParaRPr lang="en-US" sz="1000" b="1" dirty="0">
                <a:gradFill>
                  <a:gsLst>
                    <a:gs pos="0">
                      <a:srgbClr val="FFFFFF"/>
                    </a:gs>
                    <a:gs pos="83000">
                      <a:srgbClr val="FFFFFF"/>
                    </a:gs>
                  </a:gsLst>
                  <a:lin ang="16200000" scaled="0"/>
                </a:gradFill>
              </a:endParaRPr>
            </a:p>
          </p:txBody>
        </p:sp>
        <p:pic>
          <p:nvPicPr>
            <p:cNvPr id="51" name="Picture 8" descr="ICON_Server_flat_Q408.png"/>
            <p:cNvPicPr>
              <a:picLocks noChangeAspect="1"/>
            </p:cNvPicPr>
            <p:nvPr>
              <p:custDataLst>
                <p:tags r:id="rId28"/>
              </p:custDataLst>
            </p:nvPr>
          </p:nvPicPr>
          <p:blipFill>
            <a:blip r:embed="rId41" cstate="email"/>
            <a:srcRect/>
            <a:stretch>
              <a:fillRect/>
            </a:stretch>
          </p:blipFill>
          <p:spPr bwMode="auto">
            <a:xfrm>
              <a:off x="2347968" y="3135598"/>
              <a:ext cx="753389" cy="243943"/>
            </a:xfrm>
            <a:prstGeom prst="rect">
              <a:avLst/>
            </a:prstGeom>
            <a:noFill/>
            <a:ln w="9525">
              <a:noFill/>
              <a:miter lim="800000"/>
              <a:headEnd/>
              <a:tailEnd/>
            </a:ln>
          </p:spPr>
        </p:pic>
        <p:pic>
          <p:nvPicPr>
            <p:cNvPr id="52" name="Picture 8" descr="ICON_Server_flat_Q408.png"/>
            <p:cNvPicPr>
              <a:picLocks noChangeAspect="1"/>
            </p:cNvPicPr>
            <p:nvPr>
              <p:custDataLst>
                <p:tags r:id="rId29"/>
              </p:custDataLst>
            </p:nvPr>
          </p:nvPicPr>
          <p:blipFill>
            <a:blip r:embed="rId41" cstate="email"/>
            <a:srcRect/>
            <a:stretch>
              <a:fillRect/>
            </a:stretch>
          </p:blipFill>
          <p:spPr bwMode="auto">
            <a:xfrm>
              <a:off x="3218590" y="3135598"/>
              <a:ext cx="753389" cy="243943"/>
            </a:xfrm>
            <a:prstGeom prst="rect">
              <a:avLst/>
            </a:prstGeom>
            <a:noFill/>
            <a:ln w="9525">
              <a:noFill/>
              <a:miter lim="800000"/>
              <a:headEnd/>
              <a:tailEnd/>
            </a:ln>
          </p:spPr>
        </p:pic>
        <p:pic>
          <p:nvPicPr>
            <p:cNvPr id="53" name="Picture 8" descr="ICON_Server_flat_Q408.png"/>
            <p:cNvPicPr>
              <a:picLocks noChangeAspect="1"/>
            </p:cNvPicPr>
            <p:nvPr>
              <p:custDataLst>
                <p:tags r:id="rId30"/>
              </p:custDataLst>
            </p:nvPr>
          </p:nvPicPr>
          <p:blipFill>
            <a:blip r:embed="rId41" cstate="email"/>
            <a:srcRect/>
            <a:stretch>
              <a:fillRect/>
            </a:stretch>
          </p:blipFill>
          <p:spPr bwMode="auto">
            <a:xfrm>
              <a:off x="606725" y="3135598"/>
              <a:ext cx="753389" cy="243943"/>
            </a:xfrm>
            <a:prstGeom prst="rect">
              <a:avLst/>
            </a:prstGeom>
            <a:noFill/>
            <a:ln w="9525">
              <a:noFill/>
              <a:miter lim="800000"/>
              <a:headEnd/>
              <a:tailEnd/>
            </a:ln>
          </p:spPr>
        </p:pic>
        <p:grpSp>
          <p:nvGrpSpPr>
            <p:cNvPr id="4" name="Group 21"/>
            <p:cNvGrpSpPr/>
            <p:nvPr>
              <p:custDataLst>
                <p:tags r:id="rId31"/>
              </p:custDataLst>
            </p:nvPr>
          </p:nvGrpSpPr>
          <p:grpSpPr>
            <a:xfrm>
              <a:off x="749178" y="1072941"/>
              <a:ext cx="799550" cy="1572451"/>
              <a:chOff x="558800" y="2540000"/>
              <a:chExt cx="1143000" cy="2247900"/>
            </a:xfrm>
          </p:grpSpPr>
          <p:pic>
            <p:nvPicPr>
              <p:cNvPr id="109" name="Picture 10" descr="ICON_VM_basic_flat_R2_Q408.png"/>
              <p:cNvPicPr>
                <a:picLocks noChangeAspect="1"/>
              </p:cNvPicPr>
              <p:nvPr/>
            </p:nvPicPr>
            <p:blipFill>
              <a:blip r:embed="rId42" cstate="email"/>
              <a:srcRect/>
              <a:stretch>
                <a:fillRect/>
              </a:stretch>
            </p:blipFill>
            <p:spPr bwMode="auto">
              <a:xfrm>
                <a:off x="697000" y="4412124"/>
                <a:ext cx="255514" cy="255514"/>
              </a:xfrm>
              <a:prstGeom prst="rect">
                <a:avLst/>
              </a:prstGeom>
              <a:noFill/>
              <a:ln w="9525">
                <a:noFill/>
                <a:miter lim="800000"/>
                <a:headEnd/>
                <a:tailEnd/>
              </a:ln>
            </p:spPr>
          </p:pic>
          <p:pic>
            <p:nvPicPr>
              <p:cNvPr id="110" name="Picture 12" descr="ICON_VM_basic_flat_R2_Q408.png"/>
              <p:cNvPicPr>
                <a:picLocks noChangeAspect="1"/>
              </p:cNvPicPr>
              <p:nvPr/>
            </p:nvPicPr>
            <p:blipFill>
              <a:blip r:embed="rId42" cstate="email"/>
              <a:srcRect/>
              <a:stretch>
                <a:fillRect/>
              </a:stretch>
            </p:blipFill>
            <p:spPr bwMode="auto">
              <a:xfrm>
                <a:off x="998803" y="4412124"/>
                <a:ext cx="255514" cy="255514"/>
              </a:xfrm>
              <a:prstGeom prst="rect">
                <a:avLst/>
              </a:prstGeom>
              <a:noFill/>
              <a:ln w="9525">
                <a:noFill/>
                <a:miter lim="800000"/>
                <a:headEnd/>
                <a:tailEnd/>
              </a:ln>
            </p:spPr>
          </p:pic>
          <p:pic>
            <p:nvPicPr>
              <p:cNvPr id="111" name="Picture 13" descr="ICON_VM_basic_flat_R2_Q408.png"/>
              <p:cNvPicPr>
                <a:picLocks noChangeAspect="1"/>
              </p:cNvPicPr>
              <p:nvPr/>
            </p:nvPicPr>
            <p:blipFill>
              <a:blip r:embed="rId42" cstate="email"/>
              <a:srcRect/>
              <a:stretch>
                <a:fillRect/>
              </a:stretch>
            </p:blipFill>
            <p:spPr bwMode="auto">
              <a:xfrm>
                <a:off x="1300606" y="4412124"/>
                <a:ext cx="255514" cy="255514"/>
              </a:xfrm>
              <a:prstGeom prst="rect">
                <a:avLst/>
              </a:prstGeom>
              <a:noFill/>
              <a:ln w="9525">
                <a:noFill/>
                <a:miter lim="800000"/>
                <a:headEnd/>
                <a:tailEnd/>
              </a:ln>
            </p:spPr>
          </p:pic>
          <p:pic>
            <p:nvPicPr>
              <p:cNvPr id="112" name="Picture 10" descr="ICON_VM_basic_flat_R2_Q408.png"/>
              <p:cNvPicPr>
                <a:picLocks noChangeAspect="1"/>
              </p:cNvPicPr>
              <p:nvPr/>
            </p:nvPicPr>
            <p:blipFill>
              <a:blip r:embed="rId42" cstate="email"/>
              <a:srcRect/>
              <a:stretch>
                <a:fillRect/>
              </a:stretch>
            </p:blipFill>
            <p:spPr bwMode="auto">
              <a:xfrm>
                <a:off x="696998" y="4107324"/>
                <a:ext cx="255514" cy="255514"/>
              </a:xfrm>
              <a:prstGeom prst="rect">
                <a:avLst/>
              </a:prstGeom>
              <a:noFill/>
              <a:ln w="9525">
                <a:noFill/>
                <a:miter lim="800000"/>
                <a:headEnd/>
                <a:tailEnd/>
              </a:ln>
            </p:spPr>
          </p:pic>
          <p:pic>
            <p:nvPicPr>
              <p:cNvPr id="113" name="Picture 12" descr="ICON_VM_basic_flat_R2_Q408.png"/>
              <p:cNvPicPr>
                <a:picLocks noChangeAspect="1"/>
              </p:cNvPicPr>
              <p:nvPr/>
            </p:nvPicPr>
            <p:blipFill>
              <a:blip r:embed="rId42" cstate="email"/>
              <a:srcRect/>
              <a:stretch>
                <a:fillRect/>
              </a:stretch>
            </p:blipFill>
            <p:spPr bwMode="auto">
              <a:xfrm>
                <a:off x="998801" y="4107324"/>
                <a:ext cx="255514" cy="255514"/>
              </a:xfrm>
              <a:prstGeom prst="rect">
                <a:avLst/>
              </a:prstGeom>
              <a:noFill/>
              <a:ln w="9525">
                <a:noFill/>
                <a:miter lim="800000"/>
                <a:headEnd/>
                <a:tailEnd/>
              </a:ln>
            </p:spPr>
          </p:pic>
          <p:pic>
            <p:nvPicPr>
              <p:cNvPr id="114" name="Picture 13" descr="ICON_VM_basic_flat_R2_Q408.png"/>
              <p:cNvPicPr>
                <a:picLocks noChangeAspect="1"/>
              </p:cNvPicPr>
              <p:nvPr/>
            </p:nvPicPr>
            <p:blipFill>
              <a:blip r:embed="rId42" cstate="email"/>
              <a:srcRect/>
              <a:stretch>
                <a:fillRect/>
              </a:stretch>
            </p:blipFill>
            <p:spPr bwMode="auto">
              <a:xfrm>
                <a:off x="1300604" y="4107324"/>
                <a:ext cx="255514" cy="255514"/>
              </a:xfrm>
              <a:prstGeom prst="rect">
                <a:avLst/>
              </a:prstGeom>
              <a:noFill/>
              <a:ln w="9525">
                <a:noFill/>
                <a:miter lim="800000"/>
                <a:headEnd/>
                <a:tailEnd/>
              </a:ln>
            </p:spPr>
          </p:pic>
          <p:pic>
            <p:nvPicPr>
              <p:cNvPr id="115" name="Picture 10" descr="ICON_VM_basic_flat_R2_Q408.png"/>
              <p:cNvPicPr>
                <a:picLocks noChangeAspect="1"/>
              </p:cNvPicPr>
              <p:nvPr/>
            </p:nvPicPr>
            <p:blipFill>
              <a:blip r:embed="rId42" cstate="email"/>
              <a:srcRect/>
              <a:stretch>
                <a:fillRect/>
              </a:stretch>
            </p:blipFill>
            <p:spPr bwMode="auto">
              <a:xfrm>
                <a:off x="697000" y="3793559"/>
                <a:ext cx="255514" cy="255514"/>
              </a:xfrm>
              <a:prstGeom prst="rect">
                <a:avLst/>
              </a:prstGeom>
              <a:noFill/>
              <a:ln w="9525">
                <a:noFill/>
                <a:miter lim="800000"/>
                <a:headEnd/>
                <a:tailEnd/>
              </a:ln>
            </p:spPr>
          </p:pic>
          <p:pic>
            <p:nvPicPr>
              <p:cNvPr id="116" name="Picture 12" descr="ICON_VM_basic_flat_R2_Q408.png"/>
              <p:cNvPicPr>
                <a:picLocks noChangeAspect="1"/>
              </p:cNvPicPr>
              <p:nvPr/>
            </p:nvPicPr>
            <p:blipFill>
              <a:blip r:embed="rId42" cstate="email"/>
              <a:srcRect/>
              <a:stretch>
                <a:fillRect/>
              </a:stretch>
            </p:blipFill>
            <p:spPr bwMode="auto">
              <a:xfrm>
                <a:off x="998803" y="3793559"/>
                <a:ext cx="255514" cy="255514"/>
              </a:xfrm>
              <a:prstGeom prst="rect">
                <a:avLst/>
              </a:prstGeom>
              <a:noFill/>
              <a:ln w="9525">
                <a:noFill/>
                <a:miter lim="800000"/>
                <a:headEnd/>
                <a:tailEnd/>
              </a:ln>
            </p:spPr>
          </p:pic>
          <p:pic>
            <p:nvPicPr>
              <p:cNvPr id="117" name="Picture 13" descr="ICON_VM_basic_flat_R2_Q408.png"/>
              <p:cNvPicPr>
                <a:picLocks noChangeAspect="1"/>
              </p:cNvPicPr>
              <p:nvPr/>
            </p:nvPicPr>
            <p:blipFill>
              <a:blip r:embed="rId42" cstate="email"/>
              <a:srcRect/>
              <a:stretch>
                <a:fillRect/>
              </a:stretch>
            </p:blipFill>
            <p:spPr bwMode="auto">
              <a:xfrm>
                <a:off x="1300606" y="3793559"/>
                <a:ext cx="255514" cy="255514"/>
              </a:xfrm>
              <a:prstGeom prst="rect">
                <a:avLst/>
              </a:prstGeom>
              <a:noFill/>
              <a:ln w="9525">
                <a:noFill/>
                <a:miter lim="800000"/>
                <a:headEnd/>
                <a:tailEnd/>
              </a:ln>
            </p:spPr>
          </p:pic>
          <p:pic>
            <p:nvPicPr>
              <p:cNvPr id="118" name="Picture 10" descr="ICON_VM_basic_flat_R2_Q408.png"/>
              <p:cNvPicPr>
                <a:picLocks noChangeAspect="1"/>
              </p:cNvPicPr>
              <p:nvPr/>
            </p:nvPicPr>
            <p:blipFill>
              <a:blip r:embed="rId42" cstate="email"/>
              <a:srcRect/>
              <a:stretch>
                <a:fillRect/>
              </a:stretch>
            </p:blipFill>
            <p:spPr bwMode="auto">
              <a:xfrm>
                <a:off x="701483" y="3461867"/>
                <a:ext cx="255514" cy="255514"/>
              </a:xfrm>
              <a:prstGeom prst="rect">
                <a:avLst/>
              </a:prstGeom>
              <a:noFill/>
              <a:ln w="9525">
                <a:noFill/>
                <a:miter lim="800000"/>
                <a:headEnd/>
                <a:tailEnd/>
              </a:ln>
            </p:spPr>
          </p:pic>
          <p:pic>
            <p:nvPicPr>
              <p:cNvPr id="119" name="Picture 12" descr="ICON_VM_basic_flat_R2_Q408.png"/>
              <p:cNvPicPr>
                <a:picLocks noChangeAspect="1"/>
              </p:cNvPicPr>
              <p:nvPr/>
            </p:nvPicPr>
            <p:blipFill>
              <a:blip r:embed="rId42" cstate="email"/>
              <a:srcRect/>
              <a:stretch>
                <a:fillRect/>
              </a:stretch>
            </p:blipFill>
            <p:spPr bwMode="auto">
              <a:xfrm>
                <a:off x="1003286" y="3461867"/>
                <a:ext cx="255514" cy="255514"/>
              </a:xfrm>
              <a:prstGeom prst="rect">
                <a:avLst/>
              </a:prstGeom>
              <a:noFill/>
              <a:ln w="9525">
                <a:noFill/>
                <a:miter lim="800000"/>
                <a:headEnd/>
                <a:tailEnd/>
              </a:ln>
            </p:spPr>
          </p:pic>
          <p:pic>
            <p:nvPicPr>
              <p:cNvPr id="120" name="Picture 13" descr="ICON_VM_basic_flat_R2_Q408.png"/>
              <p:cNvPicPr>
                <a:picLocks noChangeAspect="1"/>
              </p:cNvPicPr>
              <p:nvPr/>
            </p:nvPicPr>
            <p:blipFill>
              <a:blip r:embed="rId42" cstate="email"/>
              <a:srcRect/>
              <a:stretch>
                <a:fillRect/>
              </a:stretch>
            </p:blipFill>
            <p:spPr bwMode="auto">
              <a:xfrm>
                <a:off x="1305089" y="3461867"/>
                <a:ext cx="255514" cy="255514"/>
              </a:xfrm>
              <a:prstGeom prst="rect">
                <a:avLst/>
              </a:prstGeom>
              <a:noFill/>
              <a:ln w="9525">
                <a:noFill/>
                <a:miter lim="800000"/>
                <a:headEnd/>
                <a:tailEnd/>
              </a:ln>
            </p:spPr>
          </p:pic>
          <p:pic>
            <p:nvPicPr>
              <p:cNvPr id="121" name="Picture 10" descr="ICON_VM_basic_flat_R2_Q408.png"/>
              <p:cNvPicPr>
                <a:picLocks noChangeAspect="1"/>
              </p:cNvPicPr>
              <p:nvPr/>
            </p:nvPicPr>
            <p:blipFill>
              <a:blip r:embed="rId42" cstate="email"/>
              <a:srcRect/>
              <a:stretch>
                <a:fillRect/>
              </a:stretch>
            </p:blipFill>
            <p:spPr bwMode="auto">
              <a:xfrm>
                <a:off x="705966" y="3143622"/>
                <a:ext cx="255514" cy="255514"/>
              </a:xfrm>
              <a:prstGeom prst="rect">
                <a:avLst/>
              </a:prstGeom>
              <a:noFill/>
              <a:ln w="9525">
                <a:noFill/>
                <a:miter lim="800000"/>
                <a:headEnd/>
                <a:tailEnd/>
              </a:ln>
            </p:spPr>
          </p:pic>
          <p:pic>
            <p:nvPicPr>
              <p:cNvPr id="122" name="Picture 12" descr="ICON_VM_basic_flat_R2_Q408.png"/>
              <p:cNvPicPr>
                <a:picLocks noChangeAspect="1"/>
              </p:cNvPicPr>
              <p:nvPr/>
            </p:nvPicPr>
            <p:blipFill>
              <a:blip r:embed="rId42" cstate="email"/>
              <a:srcRect/>
              <a:stretch>
                <a:fillRect/>
              </a:stretch>
            </p:blipFill>
            <p:spPr bwMode="auto">
              <a:xfrm>
                <a:off x="1007769" y="3143622"/>
                <a:ext cx="255514" cy="255514"/>
              </a:xfrm>
              <a:prstGeom prst="rect">
                <a:avLst/>
              </a:prstGeom>
              <a:noFill/>
              <a:ln w="9525">
                <a:noFill/>
                <a:miter lim="800000"/>
                <a:headEnd/>
                <a:tailEnd/>
              </a:ln>
            </p:spPr>
          </p:pic>
          <p:pic>
            <p:nvPicPr>
              <p:cNvPr id="123" name="Picture 13" descr="ICON_VM_basic_flat_R2_Q408.png"/>
              <p:cNvPicPr>
                <a:picLocks noChangeAspect="1"/>
              </p:cNvPicPr>
              <p:nvPr/>
            </p:nvPicPr>
            <p:blipFill>
              <a:blip r:embed="rId42" cstate="email"/>
              <a:srcRect/>
              <a:stretch>
                <a:fillRect/>
              </a:stretch>
            </p:blipFill>
            <p:spPr bwMode="auto">
              <a:xfrm>
                <a:off x="1309572" y="3143622"/>
                <a:ext cx="255514" cy="255514"/>
              </a:xfrm>
              <a:prstGeom prst="rect">
                <a:avLst/>
              </a:prstGeom>
              <a:noFill/>
              <a:ln w="9525">
                <a:noFill/>
                <a:miter lim="800000"/>
                <a:headEnd/>
                <a:tailEnd/>
              </a:ln>
            </p:spPr>
          </p:pic>
          <p:sp>
            <p:nvSpPr>
              <p:cNvPr id="124" name="Rounded Rectangle 123"/>
              <p:cNvSpPr/>
              <p:nvPr/>
            </p:nvSpPr>
            <p:spPr bwMode="auto">
              <a:xfrm>
                <a:off x="558800" y="2540000"/>
                <a:ext cx="1143000" cy="2247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r>
                  <a:rPr lang="en-US" sz="800" dirty="0" smtClean="0">
                    <a:solidFill>
                      <a:srgbClr val="333333"/>
                    </a:solidFill>
                  </a:rPr>
                  <a:t>Company A</a:t>
                </a:r>
              </a:p>
            </p:txBody>
          </p:sp>
        </p:grpSp>
        <p:grpSp>
          <p:nvGrpSpPr>
            <p:cNvPr id="5" name="Group 38"/>
            <p:cNvGrpSpPr/>
            <p:nvPr>
              <p:custDataLst>
                <p:tags r:id="rId32"/>
              </p:custDataLst>
            </p:nvPr>
          </p:nvGrpSpPr>
          <p:grpSpPr>
            <a:xfrm>
              <a:off x="1806361" y="1081825"/>
              <a:ext cx="799550" cy="1572451"/>
              <a:chOff x="2070100" y="2552700"/>
              <a:chExt cx="1143000" cy="2247900"/>
            </a:xfrm>
          </p:grpSpPr>
          <p:pic>
            <p:nvPicPr>
              <p:cNvPr id="92" name="Picture 10" descr="ICON_VM_basic_flat_R2_Q408.png"/>
              <p:cNvPicPr>
                <a:picLocks noChangeAspect="1"/>
              </p:cNvPicPr>
              <p:nvPr/>
            </p:nvPicPr>
            <p:blipFill>
              <a:blip r:embed="rId42" cstate="email"/>
              <a:srcRect/>
              <a:stretch>
                <a:fillRect/>
              </a:stretch>
            </p:blipFill>
            <p:spPr bwMode="auto">
              <a:xfrm>
                <a:off x="2206015" y="4412124"/>
                <a:ext cx="255514" cy="255514"/>
              </a:xfrm>
              <a:prstGeom prst="rect">
                <a:avLst/>
              </a:prstGeom>
              <a:noFill/>
              <a:ln w="9525">
                <a:noFill/>
                <a:miter lim="800000"/>
                <a:headEnd/>
                <a:tailEnd/>
              </a:ln>
            </p:spPr>
          </p:pic>
          <p:pic>
            <p:nvPicPr>
              <p:cNvPr id="94" name="Picture 12" descr="ICON_VM_basic_flat_R2_Q408.png"/>
              <p:cNvPicPr>
                <a:picLocks noChangeAspect="1"/>
              </p:cNvPicPr>
              <p:nvPr/>
            </p:nvPicPr>
            <p:blipFill>
              <a:blip r:embed="rId42" cstate="email"/>
              <a:srcRect/>
              <a:stretch>
                <a:fillRect/>
              </a:stretch>
            </p:blipFill>
            <p:spPr bwMode="auto">
              <a:xfrm>
                <a:off x="2507818" y="4412124"/>
                <a:ext cx="255514" cy="255514"/>
              </a:xfrm>
              <a:prstGeom prst="rect">
                <a:avLst/>
              </a:prstGeom>
              <a:noFill/>
              <a:ln w="9525">
                <a:noFill/>
                <a:miter lim="800000"/>
                <a:headEnd/>
                <a:tailEnd/>
              </a:ln>
            </p:spPr>
          </p:pic>
          <p:pic>
            <p:nvPicPr>
              <p:cNvPr id="95" name="Picture 13" descr="ICON_VM_basic_flat_R2_Q408.png"/>
              <p:cNvPicPr>
                <a:picLocks noChangeAspect="1"/>
              </p:cNvPicPr>
              <p:nvPr/>
            </p:nvPicPr>
            <p:blipFill>
              <a:blip r:embed="rId42" cstate="email"/>
              <a:srcRect/>
              <a:stretch>
                <a:fillRect/>
              </a:stretch>
            </p:blipFill>
            <p:spPr bwMode="auto">
              <a:xfrm>
                <a:off x="2809621" y="4412124"/>
                <a:ext cx="255514" cy="255514"/>
              </a:xfrm>
              <a:prstGeom prst="rect">
                <a:avLst/>
              </a:prstGeom>
              <a:noFill/>
              <a:ln w="9525">
                <a:noFill/>
                <a:miter lim="800000"/>
                <a:headEnd/>
                <a:tailEnd/>
              </a:ln>
            </p:spPr>
          </p:pic>
          <p:pic>
            <p:nvPicPr>
              <p:cNvPr id="96" name="Picture 10" descr="ICON_VM_basic_flat_R2_Q408.png"/>
              <p:cNvPicPr>
                <a:picLocks noChangeAspect="1"/>
              </p:cNvPicPr>
              <p:nvPr/>
            </p:nvPicPr>
            <p:blipFill>
              <a:blip r:embed="rId42" cstate="email"/>
              <a:srcRect/>
              <a:stretch>
                <a:fillRect/>
              </a:stretch>
            </p:blipFill>
            <p:spPr bwMode="auto">
              <a:xfrm>
                <a:off x="2206013" y="4107324"/>
                <a:ext cx="255514" cy="255514"/>
              </a:xfrm>
              <a:prstGeom prst="rect">
                <a:avLst/>
              </a:prstGeom>
              <a:noFill/>
              <a:ln w="9525">
                <a:noFill/>
                <a:miter lim="800000"/>
                <a:headEnd/>
                <a:tailEnd/>
              </a:ln>
            </p:spPr>
          </p:pic>
          <p:pic>
            <p:nvPicPr>
              <p:cNvPr id="97" name="Picture 12" descr="ICON_VM_basic_flat_R2_Q408.png"/>
              <p:cNvPicPr>
                <a:picLocks noChangeAspect="1"/>
              </p:cNvPicPr>
              <p:nvPr/>
            </p:nvPicPr>
            <p:blipFill>
              <a:blip r:embed="rId42" cstate="email"/>
              <a:srcRect/>
              <a:stretch>
                <a:fillRect/>
              </a:stretch>
            </p:blipFill>
            <p:spPr bwMode="auto">
              <a:xfrm>
                <a:off x="2507816" y="4107324"/>
                <a:ext cx="255514" cy="255514"/>
              </a:xfrm>
              <a:prstGeom prst="rect">
                <a:avLst/>
              </a:prstGeom>
              <a:noFill/>
              <a:ln w="9525">
                <a:noFill/>
                <a:miter lim="800000"/>
                <a:headEnd/>
                <a:tailEnd/>
              </a:ln>
            </p:spPr>
          </p:pic>
          <p:pic>
            <p:nvPicPr>
              <p:cNvPr id="98" name="Picture 13" descr="ICON_VM_basic_flat_R2_Q408.png"/>
              <p:cNvPicPr>
                <a:picLocks noChangeAspect="1"/>
              </p:cNvPicPr>
              <p:nvPr/>
            </p:nvPicPr>
            <p:blipFill>
              <a:blip r:embed="rId42" cstate="email"/>
              <a:srcRect/>
              <a:stretch>
                <a:fillRect/>
              </a:stretch>
            </p:blipFill>
            <p:spPr bwMode="auto">
              <a:xfrm>
                <a:off x="2809619" y="4107324"/>
                <a:ext cx="255514" cy="255514"/>
              </a:xfrm>
              <a:prstGeom prst="rect">
                <a:avLst/>
              </a:prstGeom>
              <a:noFill/>
              <a:ln w="9525">
                <a:noFill/>
                <a:miter lim="800000"/>
                <a:headEnd/>
                <a:tailEnd/>
              </a:ln>
            </p:spPr>
          </p:pic>
          <p:pic>
            <p:nvPicPr>
              <p:cNvPr id="99" name="Picture 10" descr="ICON_VM_basic_flat_R2_Q408.png"/>
              <p:cNvPicPr>
                <a:picLocks noChangeAspect="1"/>
              </p:cNvPicPr>
              <p:nvPr/>
            </p:nvPicPr>
            <p:blipFill>
              <a:blip r:embed="rId42" cstate="email"/>
              <a:srcRect/>
              <a:stretch>
                <a:fillRect/>
              </a:stretch>
            </p:blipFill>
            <p:spPr bwMode="auto">
              <a:xfrm>
                <a:off x="2206015" y="3793559"/>
                <a:ext cx="255514" cy="255514"/>
              </a:xfrm>
              <a:prstGeom prst="rect">
                <a:avLst/>
              </a:prstGeom>
              <a:noFill/>
              <a:ln w="9525">
                <a:noFill/>
                <a:miter lim="800000"/>
                <a:headEnd/>
                <a:tailEnd/>
              </a:ln>
            </p:spPr>
          </p:pic>
          <p:pic>
            <p:nvPicPr>
              <p:cNvPr id="100" name="Picture 12" descr="ICON_VM_basic_flat_R2_Q408.png"/>
              <p:cNvPicPr>
                <a:picLocks noChangeAspect="1"/>
              </p:cNvPicPr>
              <p:nvPr/>
            </p:nvPicPr>
            <p:blipFill>
              <a:blip r:embed="rId42" cstate="email"/>
              <a:srcRect/>
              <a:stretch>
                <a:fillRect/>
              </a:stretch>
            </p:blipFill>
            <p:spPr bwMode="auto">
              <a:xfrm>
                <a:off x="2507818" y="3793559"/>
                <a:ext cx="255514" cy="255514"/>
              </a:xfrm>
              <a:prstGeom prst="rect">
                <a:avLst/>
              </a:prstGeom>
              <a:noFill/>
              <a:ln w="9525">
                <a:noFill/>
                <a:miter lim="800000"/>
                <a:headEnd/>
                <a:tailEnd/>
              </a:ln>
            </p:spPr>
          </p:pic>
          <p:pic>
            <p:nvPicPr>
              <p:cNvPr id="101" name="Picture 13" descr="ICON_VM_basic_flat_R2_Q408.png"/>
              <p:cNvPicPr>
                <a:picLocks noChangeAspect="1"/>
              </p:cNvPicPr>
              <p:nvPr/>
            </p:nvPicPr>
            <p:blipFill>
              <a:blip r:embed="rId42" cstate="email"/>
              <a:srcRect/>
              <a:stretch>
                <a:fillRect/>
              </a:stretch>
            </p:blipFill>
            <p:spPr bwMode="auto">
              <a:xfrm>
                <a:off x="2809621" y="3793559"/>
                <a:ext cx="255514" cy="255514"/>
              </a:xfrm>
              <a:prstGeom prst="rect">
                <a:avLst/>
              </a:prstGeom>
              <a:noFill/>
              <a:ln w="9525">
                <a:noFill/>
                <a:miter lim="800000"/>
                <a:headEnd/>
                <a:tailEnd/>
              </a:ln>
            </p:spPr>
          </p:pic>
          <p:pic>
            <p:nvPicPr>
              <p:cNvPr id="102" name="Picture 10" descr="ICON_VM_basic_flat_R2_Q408.png"/>
              <p:cNvPicPr>
                <a:picLocks noChangeAspect="1"/>
              </p:cNvPicPr>
              <p:nvPr/>
            </p:nvPicPr>
            <p:blipFill>
              <a:blip r:embed="rId42" cstate="email"/>
              <a:srcRect/>
              <a:stretch>
                <a:fillRect/>
              </a:stretch>
            </p:blipFill>
            <p:spPr bwMode="auto">
              <a:xfrm>
                <a:off x="2210498" y="3461867"/>
                <a:ext cx="255514" cy="255514"/>
              </a:xfrm>
              <a:prstGeom prst="rect">
                <a:avLst/>
              </a:prstGeom>
              <a:noFill/>
              <a:ln w="9525">
                <a:noFill/>
                <a:miter lim="800000"/>
                <a:headEnd/>
                <a:tailEnd/>
              </a:ln>
            </p:spPr>
          </p:pic>
          <p:pic>
            <p:nvPicPr>
              <p:cNvPr id="103" name="Picture 12" descr="ICON_VM_basic_flat_R2_Q408.png"/>
              <p:cNvPicPr>
                <a:picLocks noChangeAspect="1"/>
              </p:cNvPicPr>
              <p:nvPr/>
            </p:nvPicPr>
            <p:blipFill>
              <a:blip r:embed="rId42" cstate="email"/>
              <a:srcRect/>
              <a:stretch>
                <a:fillRect/>
              </a:stretch>
            </p:blipFill>
            <p:spPr bwMode="auto">
              <a:xfrm>
                <a:off x="2512301" y="3461867"/>
                <a:ext cx="255514" cy="255514"/>
              </a:xfrm>
              <a:prstGeom prst="rect">
                <a:avLst/>
              </a:prstGeom>
              <a:noFill/>
              <a:ln w="9525">
                <a:noFill/>
                <a:miter lim="800000"/>
                <a:headEnd/>
                <a:tailEnd/>
              </a:ln>
            </p:spPr>
          </p:pic>
          <p:pic>
            <p:nvPicPr>
              <p:cNvPr id="104" name="Picture 13" descr="ICON_VM_basic_flat_R2_Q408.png"/>
              <p:cNvPicPr>
                <a:picLocks noChangeAspect="1"/>
              </p:cNvPicPr>
              <p:nvPr/>
            </p:nvPicPr>
            <p:blipFill>
              <a:blip r:embed="rId42" cstate="email"/>
              <a:srcRect/>
              <a:stretch>
                <a:fillRect/>
              </a:stretch>
            </p:blipFill>
            <p:spPr bwMode="auto">
              <a:xfrm>
                <a:off x="2814104" y="3461867"/>
                <a:ext cx="255514" cy="255514"/>
              </a:xfrm>
              <a:prstGeom prst="rect">
                <a:avLst/>
              </a:prstGeom>
              <a:noFill/>
              <a:ln w="9525">
                <a:noFill/>
                <a:miter lim="800000"/>
                <a:headEnd/>
                <a:tailEnd/>
              </a:ln>
            </p:spPr>
          </p:pic>
          <p:pic>
            <p:nvPicPr>
              <p:cNvPr id="105" name="Picture 10" descr="ICON_VM_basic_flat_R2_Q408.png"/>
              <p:cNvPicPr>
                <a:picLocks noChangeAspect="1"/>
              </p:cNvPicPr>
              <p:nvPr/>
            </p:nvPicPr>
            <p:blipFill>
              <a:blip r:embed="rId42" cstate="email"/>
              <a:srcRect/>
              <a:stretch>
                <a:fillRect/>
              </a:stretch>
            </p:blipFill>
            <p:spPr bwMode="auto">
              <a:xfrm>
                <a:off x="2214981" y="3143622"/>
                <a:ext cx="255514" cy="255514"/>
              </a:xfrm>
              <a:prstGeom prst="rect">
                <a:avLst/>
              </a:prstGeom>
              <a:noFill/>
              <a:ln w="9525">
                <a:noFill/>
                <a:miter lim="800000"/>
                <a:headEnd/>
                <a:tailEnd/>
              </a:ln>
            </p:spPr>
          </p:pic>
          <p:pic>
            <p:nvPicPr>
              <p:cNvPr id="106" name="Picture 12" descr="ICON_VM_basic_flat_R2_Q408.png"/>
              <p:cNvPicPr>
                <a:picLocks noChangeAspect="1"/>
              </p:cNvPicPr>
              <p:nvPr/>
            </p:nvPicPr>
            <p:blipFill>
              <a:blip r:embed="rId42" cstate="email"/>
              <a:srcRect/>
              <a:stretch>
                <a:fillRect/>
              </a:stretch>
            </p:blipFill>
            <p:spPr bwMode="auto">
              <a:xfrm>
                <a:off x="2516784" y="3143622"/>
                <a:ext cx="255514" cy="255514"/>
              </a:xfrm>
              <a:prstGeom prst="rect">
                <a:avLst/>
              </a:prstGeom>
              <a:noFill/>
              <a:ln w="9525">
                <a:noFill/>
                <a:miter lim="800000"/>
                <a:headEnd/>
                <a:tailEnd/>
              </a:ln>
            </p:spPr>
          </p:pic>
          <p:pic>
            <p:nvPicPr>
              <p:cNvPr id="107" name="Picture 13" descr="ICON_VM_basic_flat_R2_Q408.png"/>
              <p:cNvPicPr>
                <a:picLocks noChangeAspect="1"/>
              </p:cNvPicPr>
              <p:nvPr/>
            </p:nvPicPr>
            <p:blipFill>
              <a:blip r:embed="rId42" cstate="email"/>
              <a:srcRect/>
              <a:stretch>
                <a:fillRect/>
              </a:stretch>
            </p:blipFill>
            <p:spPr bwMode="auto">
              <a:xfrm>
                <a:off x="2818587" y="3143622"/>
                <a:ext cx="255514" cy="255514"/>
              </a:xfrm>
              <a:prstGeom prst="rect">
                <a:avLst/>
              </a:prstGeom>
              <a:noFill/>
              <a:ln w="9525">
                <a:noFill/>
                <a:miter lim="800000"/>
                <a:headEnd/>
                <a:tailEnd/>
              </a:ln>
            </p:spPr>
          </p:pic>
          <p:sp>
            <p:nvSpPr>
              <p:cNvPr id="108" name="Rounded Rectangle 107"/>
              <p:cNvSpPr/>
              <p:nvPr/>
            </p:nvSpPr>
            <p:spPr bwMode="auto">
              <a:xfrm>
                <a:off x="2070100" y="2552700"/>
                <a:ext cx="1143000" cy="2247900"/>
              </a:xfrm>
              <a:prstGeom prst="roundRect">
                <a:avLst>
                  <a:gd name="adj" fmla="val 11111"/>
                </a:avLst>
              </a:prstGeom>
              <a:noFill/>
              <a:ln w="38100">
                <a:solidFill>
                  <a:schemeClr val="accent3">
                    <a:lumMod val="75000"/>
                  </a:schemeClr>
                </a:solidFill>
                <a:prstDash val="sysDash"/>
                <a:round/>
                <a:headEnd/>
                <a:tailEnd/>
              </a:ln>
            </p:spPr>
            <p:txBody>
              <a:bodyPr wrap="square" lIns="0" tIns="0" rIns="0" bIns="0" rtlCol="0" anchor="t"/>
              <a:lstStyle/>
              <a:p>
                <a:r>
                  <a:rPr lang="en-US" sz="800" dirty="0" smtClean="0">
                    <a:solidFill>
                      <a:srgbClr val="333333"/>
                    </a:solidFill>
                  </a:rPr>
                  <a:t>Company B</a:t>
                </a:r>
              </a:p>
            </p:txBody>
          </p:sp>
        </p:grpSp>
        <p:grpSp>
          <p:nvGrpSpPr>
            <p:cNvPr id="6" name="Group 55"/>
            <p:cNvGrpSpPr/>
            <p:nvPr>
              <p:custDataLst>
                <p:tags r:id="rId33"/>
              </p:custDataLst>
            </p:nvPr>
          </p:nvGrpSpPr>
          <p:grpSpPr>
            <a:xfrm>
              <a:off x="3156713" y="1090707"/>
              <a:ext cx="799550" cy="1572451"/>
              <a:chOff x="3581400" y="2565400"/>
              <a:chExt cx="1143000" cy="2247900"/>
            </a:xfrm>
          </p:grpSpPr>
          <p:pic>
            <p:nvPicPr>
              <p:cNvPr id="64" name="Picture 10" descr="ICON_VM_basic_flat_R2_Q408.png"/>
              <p:cNvPicPr>
                <a:picLocks noChangeAspect="1"/>
              </p:cNvPicPr>
              <p:nvPr/>
            </p:nvPicPr>
            <p:blipFill>
              <a:blip r:embed="rId42" cstate="email"/>
              <a:srcRect/>
              <a:stretch>
                <a:fillRect/>
              </a:stretch>
            </p:blipFill>
            <p:spPr bwMode="auto">
              <a:xfrm>
                <a:off x="3713624" y="4416606"/>
                <a:ext cx="255514" cy="255514"/>
              </a:xfrm>
              <a:prstGeom prst="rect">
                <a:avLst/>
              </a:prstGeom>
              <a:noFill/>
              <a:ln w="9525">
                <a:noFill/>
                <a:miter lim="800000"/>
                <a:headEnd/>
                <a:tailEnd/>
              </a:ln>
            </p:spPr>
          </p:pic>
          <p:pic>
            <p:nvPicPr>
              <p:cNvPr id="65" name="Picture 12" descr="ICON_VM_basic_flat_R2_Q408.png"/>
              <p:cNvPicPr>
                <a:picLocks noChangeAspect="1"/>
              </p:cNvPicPr>
              <p:nvPr/>
            </p:nvPicPr>
            <p:blipFill>
              <a:blip r:embed="rId42" cstate="email"/>
              <a:srcRect/>
              <a:stretch>
                <a:fillRect/>
              </a:stretch>
            </p:blipFill>
            <p:spPr bwMode="auto">
              <a:xfrm>
                <a:off x="4015427" y="4416606"/>
                <a:ext cx="255514" cy="255514"/>
              </a:xfrm>
              <a:prstGeom prst="rect">
                <a:avLst/>
              </a:prstGeom>
              <a:noFill/>
              <a:ln w="9525">
                <a:noFill/>
                <a:miter lim="800000"/>
                <a:headEnd/>
                <a:tailEnd/>
              </a:ln>
            </p:spPr>
          </p:pic>
          <p:pic>
            <p:nvPicPr>
              <p:cNvPr id="68" name="Picture 13" descr="ICON_VM_basic_flat_R2_Q408.png"/>
              <p:cNvPicPr>
                <a:picLocks noChangeAspect="1"/>
              </p:cNvPicPr>
              <p:nvPr/>
            </p:nvPicPr>
            <p:blipFill>
              <a:blip r:embed="rId42" cstate="email"/>
              <a:srcRect/>
              <a:stretch>
                <a:fillRect/>
              </a:stretch>
            </p:blipFill>
            <p:spPr bwMode="auto">
              <a:xfrm>
                <a:off x="4317230" y="4416606"/>
                <a:ext cx="255514" cy="255514"/>
              </a:xfrm>
              <a:prstGeom prst="rect">
                <a:avLst/>
              </a:prstGeom>
              <a:noFill/>
              <a:ln w="9525">
                <a:noFill/>
                <a:miter lim="800000"/>
                <a:headEnd/>
                <a:tailEnd/>
              </a:ln>
            </p:spPr>
          </p:pic>
          <p:pic>
            <p:nvPicPr>
              <p:cNvPr id="69" name="Picture 10" descr="ICON_VM_basic_flat_R2_Q408.png"/>
              <p:cNvPicPr>
                <a:picLocks noChangeAspect="1"/>
              </p:cNvPicPr>
              <p:nvPr/>
            </p:nvPicPr>
            <p:blipFill>
              <a:blip r:embed="rId42" cstate="email"/>
              <a:srcRect/>
              <a:stretch>
                <a:fillRect/>
              </a:stretch>
            </p:blipFill>
            <p:spPr bwMode="auto">
              <a:xfrm>
                <a:off x="3713622" y="4111806"/>
                <a:ext cx="255514" cy="255514"/>
              </a:xfrm>
              <a:prstGeom prst="rect">
                <a:avLst/>
              </a:prstGeom>
              <a:noFill/>
              <a:ln w="9525">
                <a:noFill/>
                <a:miter lim="800000"/>
                <a:headEnd/>
                <a:tailEnd/>
              </a:ln>
            </p:spPr>
          </p:pic>
          <p:pic>
            <p:nvPicPr>
              <p:cNvPr id="71" name="Picture 12" descr="ICON_VM_basic_flat_R2_Q408.png"/>
              <p:cNvPicPr>
                <a:picLocks noChangeAspect="1"/>
              </p:cNvPicPr>
              <p:nvPr/>
            </p:nvPicPr>
            <p:blipFill>
              <a:blip r:embed="rId42" cstate="email"/>
              <a:srcRect/>
              <a:stretch>
                <a:fillRect/>
              </a:stretch>
            </p:blipFill>
            <p:spPr bwMode="auto">
              <a:xfrm>
                <a:off x="4015425" y="4111806"/>
                <a:ext cx="255514" cy="255514"/>
              </a:xfrm>
              <a:prstGeom prst="rect">
                <a:avLst/>
              </a:prstGeom>
              <a:noFill/>
              <a:ln w="9525">
                <a:noFill/>
                <a:miter lim="800000"/>
                <a:headEnd/>
                <a:tailEnd/>
              </a:ln>
            </p:spPr>
          </p:pic>
          <p:pic>
            <p:nvPicPr>
              <p:cNvPr id="72" name="Picture 13" descr="ICON_VM_basic_flat_R2_Q408.png"/>
              <p:cNvPicPr>
                <a:picLocks noChangeAspect="1"/>
              </p:cNvPicPr>
              <p:nvPr/>
            </p:nvPicPr>
            <p:blipFill>
              <a:blip r:embed="rId42" cstate="email"/>
              <a:srcRect/>
              <a:stretch>
                <a:fillRect/>
              </a:stretch>
            </p:blipFill>
            <p:spPr bwMode="auto">
              <a:xfrm>
                <a:off x="4317228" y="4111806"/>
                <a:ext cx="255514" cy="255514"/>
              </a:xfrm>
              <a:prstGeom prst="rect">
                <a:avLst/>
              </a:prstGeom>
              <a:noFill/>
              <a:ln w="9525">
                <a:noFill/>
                <a:miter lim="800000"/>
                <a:headEnd/>
                <a:tailEnd/>
              </a:ln>
            </p:spPr>
          </p:pic>
          <p:pic>
            <p:nvPicPr>
              <p:cNvPr id="73" name="Picture 10" descr="ICON_VM_basic_flat_R2_Q408.png"/>
              <p:cNvPicPr>
                <a:picLocks noChangeAspect="1"/>
              </p:cNvPicPr>
              <p:nvPr/>
            </p:nvPicPr>
            <p:blipFill>
              <a:blip r:embed="rId42" cstate="email"/>
              <a:srcRect/>
              <a:stretch>
                <a:fillRect/>
              </a:stretch>
            </p:blipFill>
            <p:spPr bwMode="auto">
              <a:xfrm>
                <a:off x="3713624" y="3798041"/>
                <a:ext cx="255514" cy="255514"/>
              </a:xfrm>
              <a:prstGeom prst="rect">
                <a:avLst/>
              </a:prstGeom>
              <a:noFill/>
              <a:ln w="9525">
                <a:noFill/>
                <a:miter lim="800000"/>
                <a:headEnd/>
                <a:tailEnd/>
              </a:ln>
            </p:spPr>
          </p:pic>
          <p:pic>
            <p:nvPicPr>
              <p:cNvPr id="76" name="Picture 12" descr="ICON_VM_basic_flat_R2_Q408.png"/>
              <p:cNvPicPr>
                <a:picLocks noChangeAspect="1"/>
              </p:cNvPicPr>
              <p:nvPr/>
            </p:nvPicPr>
            <p:blipFill>
              <a:blip r:embed="rId42" cstate="email"/>
              <a:srcRect/>
              <a:stretch>
                <a:fillRect/>
              </a:stretch>
            </p:blipFill>
            <p:spPr bwMode="auto">
              <a:xfrm>
                <a:off x="4015427" y="3798041"/>
                <a:ext cx="255514" cy="255514"/>
              </a:xfrm>
              <a:prstGeom prst="rect">
                <a:avLst/>
              </a:prstGeom>
              <a:noFill/>
              <a:ln w="9525">
                <a:noFill/>
                <a:miter lim="800000"/>
                <a:headEnd/>
                <a:tailEnd/>
              </a:ln>
            </p:spPr>
          </p:pic>
          <p:pic>
            <p:nvPicPr>
              <p:cNvPr id="79" name="Picture 13" descr="ICON_VM_basic_flat_R2_Q408.png"/>
              <p:cNvPicPr>
                <a:picLocks noChangeAspect="1"/>
              </p:cNvPicPr>
              <p:nvPr/>
            </p:nvPicPr>
            <p:blipFill>
              <a:blip r:embed="rId42" cstate="email"/>
              <a:srcRect/>
              <a:stretch>
                <a:fillRect/>
              </a:stretch>
            </p:blipFill>
            <p:spPr bwMode="auto">
              <a:xfrm>
                <a:off x="4317230" y="3798041"/>
                <a:ext cx="255514" cy="255514"/>
              </a:xfrm>
              <a:prstGeom prst="rect">
                <a:avLst/>
              </a:prstGeom>
              <a:noFill/>
              <a:ln w="9525">
                <a:noFill/>
                <a:miter lim="800000"/>
                <a:headEnd/>
                <a:tailEnd/>
              </a:ln>
            </p:spPr>
          </p:pic>
          <p:pic>
            <p:nvPicPr>
              <p:cNvPr id="80" name="Picture 10" descr="ICON_VM_basic_flat_R2_Q408.png"/>
              <p:cNvPicPr>
                <a:picLocks noChangeAspect="1"/>
              </p:cNvPicPr>
              <p:nvPr/>
            </p:nvPicPr>
            <p:blipFill>
              <a:blip r:embed="rId42" cstate="email"/>
              <a:srcRect/>
              <a:stretch>
                <a:fillRect/>
              </a:stretch>
            </p:blipFill>
            <p:spPr bwMode="auto">
              <a:xfrm>
                <a:off x="3718107" y="3466349"/>
                <a:ext cx="255514" cy="255514"/>
              </a:xfrm>
              <a:prstGeom prst="rect">
                <a:avLst/>
              </a:prstGeom>
              <a:noFill/>
              <a:ln w="9525">
                <a:noFill/>
                <a:miter lim="800000"/>
                <a:headEnd/>
                <a:tailEnd/>
              </a:ln>
            </p:spPr>
          </p:pic>
          <p:pic>
            <p:nvPicPr>
              <p:cNvPr id="81" name="Picture 12" descr="ICON_VM_basic_flat_R2_Q408.png"/>
              <p:cNvPicPr>
                <a:picLocks noChangeAspect="1"/>
              </p:cNvPicPr>
              <p:nvPr/>
            </p:nvPicPr>
            <p:blipFill>
              <a:blip r:embed="rId42" cstate="email"/>
              <a:srcRect/>
              <a:stretch>
                <a:fillRect/>
              </a:stretch>
            </p:blipFill>
            <p:spPr bwMode="auto">
              <a:xfrm>
                <a:off x="4019910" y="3466349"/>
                <a:ext cx="255514" cy="255514"/>
              </a:xfrm>
              <a:prstGeom prst="rect">
                <a:avLst/>
              </a:prstGeom>
              <a:noFill/>
              <a:ln w="9525">
                <a:noFill/>
                <a:miter lim="800000"/>
                <a:headEnd/>
                <a:tailEnd/>
              </a:ln>
            </p:spPr>
          </p:pic>
          <p:pic>
            <p:nvPicPr>
              <p:cNvPr id="82" name="Picture 13" descr="ICON_VM_basic_flat_R2_Q408.png"/>
              <p:cNvPicPr>
                <a:picLocks noChangeAspect="1"/>
              </p:cNvPicPr>
              <p:nvPr/>
            </p:nvPicPr>
            <p:blipFill>
              <a:blip r:embed="rId42" cstate="email"/>
              <a:srcRect/>
              <a:stretch>
                <a:fillRect/>
              </a:stretch>
            </p:blipFill>
            <p:spPr bwMode="auto">
              <a:xfrm>
                <a:off x="4321713" y="3466349"/>
                <a:ext cx="255514" cy="255514"/>
              </a:xfrm>
              <a:prstGeom prst="rect">
                <a:avLst/>
              </a:prstGeom>
              <a:noFill/>
              <a:ln w="9525">
                <a:noFill/>
                <a:miter lim="800000"/>
                <a:headEnd/>
                <a:tailEnd/>
              </a:ln>
            </p:spPr>
          </p:pic>
          <p:pic>
            <p:nvPicPr>
              <p:cNvPr id="83" name="Picture 10" descr="ICON_VM_basic_flat_R2_Q408.png"/>
              <p:cNvPicPr>
                <a:picLocks noChangeAspect="1"/>
              </p:cNvPicPr>
              <p:nvPr/>
            </p:nvPicPr>
            <p:blipFill>
              <a:blip r:embed="rId42" cstate="email"/>
              <a:srcRect/>
              <a:stretch>
                <a:fillRect/>
              </a:stretch>
            </p:blipFill>
            <p:spPr bwMode="auto">
              <a:xfrm>
                <a:off x="3722590" y="3148104"/>
                <a:ext cx="255514" cy="255514"/>
              </a:xfrm>
              <a:prstGeom prst="rect">
                <a:avLst/>
              </a:prstGeom>
              <a:noFill/>
              <a:ln w="9525">
                <a:noFill/>
                <a:miter lim="800000"/>
                <a:headEnd/>
                <a:tailEnd/>
              </a:ln>
            </p:spPr>
          </p:pic>
          <p:pic>
            <p:nvPicPr>
              <p:cNvPr id="87" name="Picture 12" descr="ICON_VM_basic_flat_R2_Q408.png"/>
              <p:cNvPicPr>
                <a:picLocks noChangeAspect="1"/>
              </p:cNvPicPr>
              <p:nvPr/>
            </p:nvPicPr>
            <p:blipFill>
              <a:blip r:embed="rId42" cstate="email"/>
              <a:srcRect/>
              <a:stretch>
                <a:fillRect/>
              </a:stretch>
            </p:blipFill>
            <p:spPr bwMode="auto">
              <a:xfrm>
                <a:off x="4024393" y="3148104"/>
                <a:ext cx="255514" cy="255514"/>
              </a:xfrm>
              <a:prstGeom prst="rect">
                <a:avLst/>
              </a:prstGeom>
              <a:noFill/>
              <a:ln w="9525">
                <a:noFill/>
                <a:miter lim="800000"/>
                <a:headEnd/>
                <a:tailEnd/>
              </a:ln>
            </p:spPr>
          </p:pic>
          <p:pic>
            <p:nvPicPr>
              <p:cNvPr id="88" name="Picture 13" descr="ICON_VM_basic_flat_R2_Q408.png"/>
              <p:cNvPicPr>
                <a:picLocks noChangeAspect="1"/>
              </p:cNvPicPr>
              <p:nvPr/>
            </p:nvPicPr>
            <p:blipFill>
              <a:blip r:embed="rId42" cstate="email"/>
              <a:srcRect/>
              <a:stretch>
                <a:fillRect/>
              </a:stretch>
            </p:blipFill>
            <p:spPr bwMode="auto">
              <a:xfrm>
                <a:off x="4326196" y="3148104"/>
                <a:ext cx="255514" cy="255514"/>
              </a:xfrm>
              <a:prstGeom prst="rect">
                <a:avLst/>
              </a:prstGeom>
              <a:noFill/>
              <a:ln w="9525">
                <a:noFill/>
                <a:miter lim="800000"/>
                <a:headEnd/>
                <a:tailEnd/>
              </a:ln>
            </p:spPr>
          </p:pic>
          <p:sp>
            <p:nvSpPr>
              <p:cNvPr id="90" name="Rounded Rectangle 89"/>
              <p:cNvSpPr/>
              <p:nvPr/>
            </p:nvSpPr>
            <p:spPr bwMode="auto">
              <a:xfrm>
                <a:off x="3581400" y="2565400"/>
                <a:ext cx="1143000" cy="2247900"/>
              </a:xfrm>
              <a:prstGeom prst="roundRect">
                <a:avLst>
                  <a:gd name="adj" fmla="val 11111"/>
                </a:avLst>
              </a:prstGeom>
              <a:noFill/>
              <a:ln w="38100">
                <a:solidFill>
                  <a:srgbClr val="00B050"/>
                </a:solidFill>
                <a:prstDash val="sysDash"/>
                <a:round/>
                <a:headEnd/>
                <a:tailEnd/>
              </a:ln>
            </p:spPr>
            <p:txBody>
              <a:bodyPr wrap="square" lIns="0" tIns="0" rIns="0" bIns="0" rtlCol="0" anchor="t"/>
              <a:lstStyle/>
              <a:p>
                <a:r>
                  <a:rPr lang="en-US" sz="800" dirty="0" smtClean="0">
                    <a:solidFill>
                      <a:srgbClr val="333333"/>
                    </a:solidFill>
                  </a:rPr>
                  <a:t>Company C</a:t>
                </a:r>
              </a:p>
            </p:txBody>
          </p:sp>
        </p:grpSp>
        <p:grpSp>
          <p:nvGrpSpPr>
            <p:cNvPr id="7" name="Group 25"/>
            <p:cNvGrpSpPr>
              <a:grpSpLocks/>
            </p:cNvGrpSpPr>
            <p:nvPr>
              <p:custDataLst>
                <p:tags r:id="rId34"/>
              </p:custDataLst>
            </p:nvPr>
          </p:nvGrpSpPr>
          <p:grpSpPr bwMode="auto">
            <a:xfrm>
              <a:off x="2733620" y="1791721"/>
              <a:ext cx="303145" cy="62999"/>
              <a:chOff x="3552" y="2168"/>
              <a:chExt cx="240" cy="48"/>
            </a:xfrm>
          </p:grpSpPr>
          <p:sp>
            <p:nvSpPr>
              <p:cNvPr id="61" name="Oval 26"/>
              <p:cNvSpPr>
                <a:spLocks noChangeArrowheads="1"/>
              </p:cNvSpPr>
              <p:nvPr/>
            </p:nvSpPr>
            <p:spPr bwMode="auto">
              <a:xfrm>
                <a:off x="3552"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sz="1800" dirty="0">
                  <a:solidFill>
                    <a:srgbClr val="FFFFFF"/>
                  </a:solidFill>
                </a:endParaRPr>
              </a:p>
            </p:txBody>
          </p:sp>
          <p:sp>
            <p:nvSpPr>
              <p:cNvPr id="62" name="Oval 27"/>
              <p:cNvSpPr>
                <a:spLocks noChangeArrowheads="1"/>
              </p:cNvSpPr>
              <p:nvPr/>
            </p:nvSpPr>
            <p:spPr bwMode="auto">
              <a:xfrm>
                <a:off x="3648"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sz="1800" dirty="0">
                  <a:solidFill>
                    <a:srgbClr val="FFFFFF"/>
                  </a:solidFill>
                </a:endParaRPr>
              </a:p>
            </p:txBody>
          </p:sp>
          <p:sp>
            <p:nvSpPr>
              <p:cNvPr id="63" name="Oval 28"/>
              <p:cNvSpPr>
                <a:spLocks noChangeArrowheads="1"/>
              </p:cNvSpPr>
              <p:nvPr/>
            </p:nvSpPr>
            <p:spPr bwMode="auto">
              <a:xfrm>
                <a:off x="3744"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sz="1800" dirty="0">
                  <a:solidFill>
                    <a:srgbClr val="FFFFFF"/>
                  </a:solidFill>
                </a:endParaRPr>
              </a:p>
            </p:txBody>
          </p:sp>
        </p:grpSp>
      </p:grpSp>
      <p:pic>
        <p:nvPicPr>
          <p:cNvPr id="127" name="Picture 26" descr="ICON_Building_Q308"/>
          <p:cNvPicPr>
            <a:picLocks noChangeAspect="1" noChangeArrowheads="1"/>
          </p:cNvPicPr>
          <p:nvPr>
            <p:custDataLst>
              <p:tags r:id="rId17"/>
            </p:custDataLst>
          </p:nvPr>
        </p:nvPicPr>
        <p:blipFill>
          <a:blip r:embed="rId39" cstate="email"/>
          <a:srcRect/>
          <a:stretch>
            <a:fillRect/>
          </a:stretch>
        </p:blipFill>
        <p:spPr bwMode="auto">
          <a:xfrm>
            <a:off x="626590" y="5045614"/>
            <a:ext cx="637159" cy="736343"/>
          </a:xfrm>
          <a:prstGeom prst="rect">
            <a:avLst/>
          </a:prstGeom>
          <a:noFill/>
          <a:ln w="9525">
            <a:noFill/>
            <a:miter lim="800000"/>
            <a:headEnd/>
            <a:tailEnd/>
          </a:ln>
        </p:spPr>
      </p:pic>
      <p:sp>
        <p:nvSpPr>
          <p:cNvPr id="128" name="TextBox 127"/>
          <p:cNvSpPr txBox="1"/>
          <p:nvPr>
            <p:custDataLst>
              <p:tags r:id="rId18"/>
            </p:custDataLst>
          </p:nvPr>
        </p:nvSpPr>
        <p:spPr>
          <a:xfrm>
            <a:off x="3057997" y="5807735"/>
            <a:ext cx="994183" cy="276999"/>
          </a:xfrm>
          <a:prstGeom prst="rect">
            <a:avLst/>
          </a:prstGeom>
          <a:solidFill>
            <a:srgbClr val="F8F8F8"/>
          </a:solidFill>
        </p:spPr>
        <p:txBody>
          <a:bodyPr wrap="none" rtlCol="0">
            <a:spAutoFit/>
          </a:bodyPr>
          <a:lstStyle/>
          <a:p>
            <a:pPr algn="l"/>
            <a:r>
              <a:rPr lang="en-US" sz="1200" dirty="0" smtClean="0">
                <a:solidFill>
                  <a:srgbClr val="333333"/>
                </a:solidFill>
                <a:latin typeface="Arial"/>
                <a:ea typeface="ＭＳ Ｐゴシック"/>
              </a:rPr>
              <a:t>Company C</a:t>
            </a:r>
          </a:p>
        </p:txBody>
      </p:sp>
      <p:cxnSp>
        <p:nvCxnSpPr>
          <p:cNvPr id="132" name="Straight Connector 131"/>
          <p:cNvCxnSpPr/>
          <p:nvPr>
            <p:custDataLst>
              <p:tags r:id="rId19"/>
            </p:custDataLst>
          </p:nvPr>
        </p:nvCxnSpPr>
        <p:spPr bwMode="auto">
          <a:xfrm rot="16200000" flipH="1">
            <a:off x="2639668" y="4391096"/>
            <a:ext cx="767554" cy="607134"/>
          </a:xfrm>
          <a:prstGeom prst="line">
            <a:avLst/>
          </a:prstGeom>
          <a:solidFill>
            <a:srgbClr val="0095D3"/>
          </a:solidFill>
          <a:ln w="76200" cap="flat" cmpd="sng" algn="ctr">
            <a:solidFill>
              <a:srgbClr val="00B050"/>
            </a:solidFill>
            <a:prstDash val="solid"/>
            <a:round/>
            <a:headEnd type="none" w="med" len="med"/>
            <a:tailEnd type="none" w="med" len="med"/>
          </a:ln>
          <a:effectLst/>
        </p:spPr>
      </p:cxnSp>
      <p:sp>
        <p:nvSpPr>
          <p:cNvPr id="129" name="Rectangle 128"/>
          <p:cNvSpPr/>
          <p:nvPr>
            <p:custDataLst>
              <p:tags r:id="rId20"/>
            </p:custDataLst>
          </p:nvPr>
        </p:nvSpPr>
        <p:spPr bwMode="auto">
          <a:xfrm>
            <a:off x="4015445" y="3439485"/>
            <a:ext cx="4781320" cy="494951"/>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Solution – vShield Edge, </a:t>
            </a:r>
          </a:p>
          <a:p>
            <a:pPr>
              <a:lnSpc>
                <a:spcPct val="85000"/>
              </a:lnSpc>
              <a:spcAft>
                <a:spcPct val="0"/>
              </a:spcAft>
              <a:buClr>
                <a:srgbClr val="000000"/>
              </a:buClr>
              <a:defRPr/>
            </a:pPr>
            <a:r>
              <a:rPr lang="en-US" sz="1800" dirty="0" smtClean="0">
                <a:solidFill>
                  <a:srgbClr val="FFFFFF"/>
                </a:solidFill>
              </a:rPr>
              <a:t>VMware Cloud Director</a:t>
            </a:r>
          </a:p>
        </p:txBody>
      </p:sp>
      <p:sp>
        <p:nvSpPr>
          <p:cNvPr id="130" name="TextBox 129"/>
          <p:cNvSpPr txBox="1"/>
          <p:nvPr>
            <p:custDataLst>
              <p:tags r:id="rId21"/>
            </p:custDataLst>
          </p:nvPr>
        </p:nvSpPr>
        <p:spPr>
          <a:xfrm>
            <a:off x="4029256" y="3940992"/>
            <a:ext cx="4741949" cy="1815882"/>
          </a:xfrm>
          <a:prstGeom prst="rect">
            <a:avLst/>
          </a:prstGeom>
          <a:solidFill>
            <a:schemeClr val="bg1">
              <a:lumMod val="95000"/>
            </a:schemeClr>
          </a:solidFill>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Guarantee full confidentiality and protection of tenant apps and data with built-in firewall and VPN</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Use enterprise directory services for security policies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Accelerate compliance by logging all traffic information on per-tenant basis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Lower cost of security by 100+% by eliminating purpose built appliances and by increasing utilization and VM density </a:t>
            </a:r>
          </a:p>
        </p:txBody>
      </p:sp>
      <p:sp>
        <p:nvSpPr>
          <p:cNvPr id="134" name="Rectangle 133"/>
          <p:cNvSpPr/>
          <p:nvPr>
            <p:custDataLst>
              <p:tags r:id="rId22"/>
            </p:custDataLst>
          </p:nvPr>
        </p:nvSpPr>
        <p:spPr bwMode="auto">
          <a:xfrm>
            <a:off x="3991575" y="858543"/>
            <a:ext cx="4781320" cy="403443"/>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Requirements</a:t>
            </a:r>
            <a:endParaRPr lang="en-US" sz="1800" dirty="0">
              <a:solidFill>
                <a:srgbClr val="FFFFFF"/>
              </a:solidFill>
            </a:endParaRPr>
          </a:p>
        </p:txBody>
      </p:sp>
      <p:sp>
        <p:nvSpPr>
          <p:cNvPr id="135" name="TextBox 134"/>
          <p:cNvSpPr txBox="1"/>
          <p:nvPr>
            <p:custDataLst>
              <p:tags r:id="rId23"/>
            </p:custDataLst>
          </p:nvPr>
        </p:nvSpPr>
        <p:spPr>
          <a:xfrm>
            <a:off x="3995936" y="1267991"/>
            <a:ext cx="4761202" cy="1902059"/>
          </a:xfrm>
          <a:prstGeom prst="rect">
            <a:avLst/>
          </a:prstGeom>
          <a:solidFill>
            <a:schemeClr val="bg1">
              <a:lumMod val="95000"/>
            </a:schemeClr>
          </a:solidFill>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Host  potentially hundreds or thousands of tenants in shared infrastructure with:</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Traffic Isolation between the tenants</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Complete protection and confidentiality of tenant apps and data</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Integration with enterprise directory services (e.g. Active Directory)</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Complying with various audit requirements</a:t>
            </a:r>
          </a:p>
        </p:txBody>
      </p:sp>
      <p:pic>
        <p:nvPicPr>
          <p:cNvPr id="47" name="Picture 27" descr="ICON_Cloud_Q308"/>
          <p:cNvPicPr>
            <a:picLocks noChangeAspect="1" noChangeArrowheads="1"/>
          </p:cNvPicPr>
          <p:nvPr>
            <p:custDataLst>
              <p:tags r:id="rId24"/>
            </p:custDataLst>
          </p:nvPr>
        </p:nvPicPr>
        <p:blipFill>
          <a:blip r:embed="rId43" cstate="email"/>
          <a:srcRect/>
          <a:stretch>
            <a:fillRect/>
          </a:stretch>
        </p:blipFill>
        <p:spPr bwMode="auto">
          <a:xfrm>
            <a:off x="1737593" y="3796787"/>
            <a:ext cx="1101725" cy="700087"/>
          </a:xfrm>
          <a:prstGeom prst="rect">
            <a:avLst/>
          </a:prstGeom>
          <a:noFill/>
          <a:ln w="9525">
            <a:noFill/>
            <a:miter lim="800000"/>
            <a:headEnd/>
            <a:tailEnd/>
          </a:ln>
        </p:spPr>
      </p:pic>
      <p:sp>
        <p:nvSpPr>
          <p:cNvPr id="133" name="Right Triangle 132"/>
          <p:cNvSpPr/>
          <p:nvPr/>
        </p:nvSpPr>
        <p:spPr bwMode="auto">
          <a:xfrm flipH="1" flipV="1">
            <a:off x="894606" y="5013526"/>
            <a:ext cx="1090864" cy="288758"/>
          </a:xfrm>
          <a:prstGeom prst="rtTriangle">
            <a:avLst/>
          </a:prstGeom>
          <a:solidFill>
            <a:schemeClr val="bg1"/>
          </a:solidFill>
          <a:ln w="19050">
            <a:noFill/>
            <a:round/>
            <a:headEnd/>
            <a:tailEnd/>
          </a:ln>
        </p:spPr>
        <p:txBody>
          <a:bodyPr wrap="none" lIns="0" tIns="0" rIns="0" bIns="0" rtlCol="0" anchor="ctr"/>
          <a:lstStyle/>
          <a:p>
            <a:endParaRPr lang="en-US" sz="1800" dirty="0" smtClean="0">
              <a:solidFill>
                <a:srgbClr val="FFFFFF"/>
              </a:solidFill>
            </a:endParaRPr>
          </a:p>
        </p:txBody>
      </p:sp>
      <p:sp>
        <p:nvSpPr>
          <p:cNvPr id="136" name="Right Triangle 135"/>
          <p:cNvSpPr/>
          <p:nvPr/>
        </p:nvSpPr>
        <p:spPr bwMode="auto">
          <a:xfrm flipH="1" flipV="1">
            <a:off x="1407954" y="4989463"/>
            <a:ext cx="890338" cy="288758"/>
          </a:xfrm>
          <a:prstGeom prst="rtTriangle">
            <a:avLst/>
          </a:prstGeom>
          <a:solidFill>
            <a:schemeClr val="bg1"/>
          </a:solidFill>
          <a:ln w="19050">
            <a:noFill/>
            <a:round/>
            <a:headEnd/>
            <a:tailEnd/>
          </a:ln>
        </p:spPr>
        <p:txBody>
          <a:bodyPr wrap="none" lIns="0" tIns="0" rIns="0" bIns="0" rtlCol="0" anchor="ctr"/>
          <a:lstStyle/>
          <a:p>
            <a:endParaRPr lang="en-US" sz="1800" dirty="0" smtClean="0">
              <a:solidFill>
                <a:srgbClr val="FFFFFF"/>
              </a:solidFill>
            </a:endParaRPr>
          </a:p>
        </p:txBody>
      </p:sp>
      <p:pic>
        <p:nvPicPr>
          <p:cNvPr id="137" name="Picture 45" descr="ICON_Firewall_Q308"/>
          <p:cNvPicPr>
            <a:picLocks noChangeAspect="1" noChangeArrowheads="1"/>
          </p:cNvPicPr>
          <p:nvPr/>
        </p:nvPicPr>
        <p:blipFill>
          <a:blip r:embed="rId44" cstate="print"/>
          <a:srcRect/>
          <a:stretch>
            <a:fillRect/>
          </a:stretch>
        </p:blipFill>
        <p:spPr bwMode="auto">
          <a:xfrm>
            <a:off x="468582" y="4612399"/>
            <a:ext cx="249290" cy="362272"/>
          </a:xfrm>
          <a:prstGeom prst="rect">
            <a:avLst/>
          </a:prstGeom>
          <a:noFill/>
          <a:ln w="9525">
            <a:noFill/>
            <a:miter lim="800000"/>
            <a:headEnd/>
            <a:tailEnd/>
          </a:ln>
        </p:spPr>
      </p:pic>
      <p:sp>
        <p:nvSpPr>
          <p:cNvPr id="138" name="TextBox 137"/>
          <p:cNvSpPr txBox="1"/>
          <p:nvPr/>
        </p:nvSpPr>
        <p:spPr>
          <a:xfrm>
            <a:off x="-25167" y="4907560"/>
            <a:ext cx="830677" cy="246221"/>
          </a:xfrm>
          <a:prstGeom prst="rect">
            <a:avLst/>
          </a:prstGeom>
          <a:noFill/>
        </p:spPr>
        <p:txBody>
          <a:bodyPr wrap="none" rtlCol="0">
            <a:spAutoFit/>
          </a:bodyPr>
          <a:lstStyle/>
          <a:p>
            <a:pPr algn="l"/>
            <a:r>
              <a:rPr lang="en-US" sz="1000" b="1" dirty="0" smtClean="0">
                <a:solidFill>
                  <a:srgbClr val="333333"/>
                </a:solidFill>
                <a:latin typeface="Arial"/>
                <a:ea typeface="ＭＳ Ｐゴシック"/>
              </a:rPr>
              <a:t>Cisco VPN</a:t>
            </a:r>
          </a:p>
        </p:txBody>
      </p:sp>
      <p:pic>
        <p:nvPicPr>
          <p:cNvPr id="139" name="Picture 45" descr="ICON_Firewall_Q308"/>
          <p:cNvPicPr>
            <a:picLocks noChangeAspect="1" noChangeArrowheads="1"/>
          </p:cNvPicPr>
          <p:nvPr/>
        </p:nvPicPr>
        <p:blipFill>
          <a:blip r:embed="rId44" cstate="print"/>
          <a:srcRect/>
          <a:stretch>
            <a:fillRect/>
          </a:stretch>
        </p:blipFill>
        <p:spPr bwMode="auto">
          <a:xfrm>
            <a:off x="1728329" y="4672520"/>
            <a:ext cx="249290" cy="362272"/>
          </a:xfrm>
          <a:prstGeom prst="rect">
            <a:avLst/>
          </a:prstGeom>
          <a:noFill/>
          <a:ln w="9525">
            <a:noFill/>
            <a:miter lim="800000"/>
            <a:headEnd/>
            <a:tailEnd/>
          </a:ln>
        </p:spPr>
      </p:pic>
      <p:sp>
        <p:nvSpPr>
          <p:cNvPr id="140" name="TextBox 139"/>
          <p:cNvSpPr txBox="1"/>
          <p:nvPr/>
        </p:nvSpPr>
        <p:spPr>
          <a:xfrm>
            <a:off x="1234580" y="4967681"/>
            <a:ext cx="944489" cy="246221"/>
          </a:xfrm>
          <a:prstGeom prst="rect">
            <a:avLst/>
          </a:prstGeom>
          <a:noFill/>
        </p:spPr>
        <p:txBody>
          <a:bodyPr wrap="none" rtlCol="0">
            <a:spAutoFit/>
          </a:bodyPr>
          <a:lstStyle/>
          <a:p>
            <a:pPr algn="l"/>
            <a:r>
              <a:rPr lang="en-US" sz="1000" b="1" dirty="0" smtClean="0">
                <a:solidFill>
                  <a:srgbClr val="333333"/>
                </a:solidFill>
                <a:latin typeface="Arial"/>
                <a:ea typeface="ＭＳ Ｐゴシック"/>
              </a:rPr>
              <a:t>Juniper VPN</a:t>
            </a:r>
          </a:p>
        </p:txBody>
      </p:sp>
      <p:pic>
        <p:nvPicPr>
          <p:cNvPr id="141" name="Picture 45" descr="ICON_Firewall_Q308"/>
          <p:cNvPicPr>
            <a:picLocks noChangeAspect="1" noChangeArrowheads="1"/>
          </p:cNvPicPr>
          <p:nvPr/>
        </p:nvPicPr>
        <p:blipFill>
          <a:blip r:embed="rId44" cstate="print"/>
          <a:srcRect/>
          <a:stretch>
            <a:fillRect/>
          </a:stretch>
        </p:blipFill>
        <p:spPr bwMode="auto">
          <a:xfrm>
            <a:off x="3340414" y="4506139"/>
            <a:ext cx="249290" cy="362272"/>
          </a:xfrm>
          <a:prstGeom prst="rect">
            <a:avLst/>
          </a:prstGeom>
          <a:noFill/>
          <a:ln w="9525">
            <a:noFill/>
            <a:miter lim="800000"/>
            <a:headEnd/>
            <a:tailEnd/>
          </a:ln>
        </p:spPr>
      </p:pic>
      <p:sp>
        <p:nvSpPr>
          <p:cNvPr id="142" name="TextBox 141"/>
          <p:cNvSpPr txBox="1"/>
          <p:nvPr/>
        </p:nvSpPr>
        <p:spPr>
          <a:xfrm>
            <a:off x="2846665" y="4801300"/>
            <a:ext cx="1180131" cy="246221"/>
          </a:xfrm>
          <a:prstGeom prst="rect">
            <a:avLst/>
          </a:prstGeom>
          <a:noFill/>
        </p:spPr>
        <p:txBody>
          <a:bodyPr wrap="none" rtlCol="0">
            <a:spAutoFit/>
          </a:bodyPr>
          <a:lstStyle/>
          <a:p>
            <a:pPr algn="l"/>
            <a:r>
              <a:rPr lang="en-US" sz="1000" b="1" dirty="0" smtClean="0">
                <a:solidFill>
                  <a:srgbClr val="333333"/>
                </a:solidFill>
                <a:latin typeface="Arial"/>
                <a:ea typeface="ＭＳ Ｐゴシック"/>
              </a:rPr>
              <a:t>Checkpoint VPN</a:t>
            </a:r>
          </a:p>
        </p:txBody>
      </p:sp>
      <p:pic>
        <p:nvPicPr>
          <p:cNvPr id="131" name="Picture 130" descr="VMW_10Q3_ICON_Shield_blk.png"/>
          <p:cNvPicPr>
            <a:picLocks noChangeAspect="1"/>
          </p:cNvPicPr>
          <p:nvPr/>
        </p:nvPicPr>
        <p:blipFill>
          <a:blip r:embed="rId45" cstate="print"/>
          <a:stretch>
            <a:fillRect/>
          </a:stretch>
        </p:blipFill>
        <p:spPr>
          <a:xfrm>
            <a:off x="1539874" y="1428504"/>
            <a:ext cx="344344" cy="407052"/>
          </a:xfrm>
          <a:prstGeom prst="rect">
            <a:avLst/>
          </a:prstGeom>
        </p:spPr>
      </p:pic>
      <p:pic>
        <p:nvPicPr>
          <p:cNvPr id="143" name="Picture 142" descr="VMW_10Q3_ICON_Shield_blk.png"/>
          <p:cNvPicPr>
            <a:picLocks noChangeAspect="1"/>
          </p:cNvPicPr>
          <p:nvPr/>
        </p:nvPicPr>
        <p:blipFill>
          <a:blip r:embed="rId45" cstate="print"/>
          <a:stretch>
            <a:fillRect/>
          </a:stretch>
        </p:blipFill>
        <p:spPr>
          <a:xfrm>
            <a:off x="2329616" y="1421572"/>
            <a:ext cx="344344" cy="407052"/>
          </a:xfrm>
          <a:prstGeom prst="rect">
            <a:avLst/>
          </a:prstGeom>
        </p:spPr>
      </p:pic>
      <p:pic>
        <p:nvPicPr>
          <p:cNvPr id="144" name="Picture 143" descr="VMW_10Q3_ICON_Shield_blk.png"/>
          <p:cNvPicPr>
            <a:picLocks noChangeAspect="1"/>
          </p:cNvPicPr>
          <p:nvPr/>
        </p:nvPicPr>
        <p:blipFill>
          <a:blip r:embed="rId45" cstate="print"/>
          <a:stretch>
            <a:fillRect/>
          </a:stretch>
        </p:blipFill>
        <p:spPr>
          <a:xfrm>
            <a:off x="3299436" y="1414640"/>
            <a:ext cx="344344" cy="407052"/>
          </a:xfrm>
          <a:prstGeom prst="rect">
            <a:avLst/>
          </a:prstGeom>
        </p:spPr>
      </p:pic>
      <p:sp>
        <p:nvSpPr>
          <p:cNvPr id="146" name="TextBox 145"/>
          <p:cNvSpPr txBox="1"/>
          <p:nvPr/>
        </p:nvSpPr>
        <p:spPr>
          <a:xfrm>
            <a:off x="1658062" y="910041"/>
            <a:ext cx="1380506" cy="215444"/>
          </a:xfrm>
          <a:prstGeom prst="rect">
            <a:avLst/>
          </a:prstGeom>
          <a:noFill/>
        </p:spPr>
        <p:txBody>
          <a:bodyPr wrap="none" rtlCol="0">
            <a:spAutoFit/>
          </a:bodyPr>
          <a:lstStyle/>
          <a:p>
            <a:pPr algn="l"/>
            <a:r>
              <a:rPr lang="en-US" sz="800" b="1" dirty="0" err="1" smtClean="0">
                <a:solidFill>
                  <a:srgbClr val="333333"/>
                </a:solidFill>
                <a:latin typeface="Arial"/>
                <a:ea typeface="ＭＳ Ｐゴシック"/>
              </a:rPr>
              <a:t>Vmware</a:t>
            </a:r>
            <a:r>
              <a:rPr lang="en-US" sz="800" b="1" dirty="0" smtClean="0">
                <a:solidFill>
                  <a:srgbClr val="333333"/>
                </a:solidFill>
                <a:latin typeface="Arial"/>
                <a:ea typeface="ＭＳ Ｐゴシック"/>
              </a:rPr>
              <a:t> </a:t>
            </a:r>
            <a:r>
              <a:rPr lang="en-US" sz="800" b="1" dirty="0" err="1" smtClean="0">
                <a:solidFill>
                  <a:srgbClr val="333333"/>
                </a:solidFill>
                <a:latin typeface="Arial"/>
                <a:ea typeface="ＭＳ Ｐゴシック"/>
              </a:rPr>
              <a:t>vCloud</a:t>
            </a:r>
            <a:r>
              <a:rPr lang="en-US" sz="800" b="1" dirty="0" smtClean="0">
                <a:solidFill>
                  <a:srgbClr val="333333"/>
                </a:solidFill>
                <a:latin typeface="Arial"/>
                <a:ea typeface="ＭＳ Ｐゴシック"/>
              </a:rPr>
              <a:t> Director</a:t>
            </a:r>
          </a:p>
        </p:txBody>
      </p:sp>
      <p:sp>
        <p:nvSpPr>
          <p:cNvPr id="145" name="TextBox 144"/>
          <p:cNvSpPr txBox="1"/>
          <p:nvPr/>
        </p:nvSpPr>
        <p:spPr>
          <a:xfrm>
            <a:off x="3386604" y="1122594"/>
            <a:ext cx="580608" cy="387798"/>
          </a:xfrm>
          <a:prstGeom prst="rect">
            <a:avLst/>
          </a:prstGeom>
          <a:noFill/>
        </p:spPr>
        <p:txBody>
          <a:bodyPr wrap="none" rtlCol="0">
            <a:spAutoFit/>
          </a:bodyPr>
          <a:lstStyle/>
          <a:p>
            <a:pPr algn="l"/>
            <a:r>
              <a:rPr lang="en-US" sz="800" b="1" dirty="0" err="1" smtClean="0">
                <a:solidFill>
                  <a:srgbClr val="333333"/>
                </a:solidFill>
                <a:latin typeface="Arial"/>
                <a:ea typeface="ＭＳ Ｐゴシック"/>
              </a:rPr>
              <a:t>vShield</a:t>
            </a:r>
            <a:r>
              <a:rPr lang="en-US" sz="800" b="1" dirty="0" smtClean="0">
                <a:solidFill>
                  <a:srgbClr val="333333"/>
                </a:solidFill>
                <a:latin typeface="Arial"/>
                <a:ea typeface="ＭＳ Ｐゴシック"/>
              </a:rPr>
              <a:t> </a:t>
            </a:r>
          </a:p>
          <a:p>
            <a:pPr algn="l"/>
            <a:r>
              <a:rPr lang="en-US" sz="800" b="1" dirty="0" smtClean="0">
                <a:solidFill>
                  <a:srgbClr val="333333"/>
                </a:solidFill>
                <a:latin typeface="Arial"/>
                <a:ea typeface="ＭＳ Ｐゴシック"/>
              </a:rPr>
              <a:t>Edge</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Left-Right Arrow 76"/>
          <p:cNvSpPr/>
          <p:nvPr/>
        </p:nvSpPr>
        <p:spPr bwMode="auto">
          <a:xfrm rot="14853773">
            <a:off x="1886090" y="4310570"/>
            <a:ext cx="1243489" cy="337924"/>
          </a:xfrm>
          <a:prstGeom prst="leftRightArrow">
            <a:avLst/>
          </a:prstGeom>
          <a:gradFill>
            <a:gsLst>
              <a:gs pos="0">
                <a:srgbClr val="0A59D6"/>
              </a:gs>
              <a:gs pos="100000">
                <a:srgbClr val="1799EC"/>
              </a:gs>
            </a:gsLst>
          </a:gradFill>
          <a:ln>
            <a:solidFill>
              <a:schemeClr val="accent3">
                <a:lumMod val="40000"/>
                <a:lumOff val="60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dirty="0">
              <a:solidFill>
                <a:srgbClr val="FFFFFF"/>
              </a:solidFill>
            </a:endParaRPr>
          </a:p>
        </p:txBody>
      </p:sp>
      <p:sp>
        <p:nvSpPr>
          <p:cNvPr id="91" name="Left-Right Arrow 90"/>
          <p:cNvSpPr/>
          <p:nvPr/>
        </p:nvSpPr>
        <p:spPr bwMode="auto">
          <a:xfrm rot="17267112">
            <a:off x="810379" y="4327779"/>
            <a:ext cx="1243489" cy="337924"/>
          </a:xfrm>
          <a:prstGeom prst="leftRightArrow">
            <a:avLst/>
          </a:prstGeom>
          <a:solidFill>
            <a:srgbClr val="92D050"/>
          </a:solidFill>
          <a:ln>
            <a:no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dirty="0">
              <a:solidFill>
                <a:srgbClr val="FFFFFF"/>
              </a:solidFill>
            </a:endParaRPr>
          </a:p>
        </p:txBody>
      </p:sp>
      <p:sp>
        <p:nvSpPr>
          <p:cNvPr id="2" name="Title 1"/>
          <p:cNvSpPr>
            <a:spLocks noGrp="1"/>
          </p:cNvSpPr>
          <p:nvPr>
            <p:ph type="title"/>
          </p:nvPr>
        </p:nvSpPr>
        <p:spPr>
          <a:xfrm>
            <a:off x="346329" y="171450"/>
            <a:ext cx="8626221" cy="333375"/>
          </a:xfrm>
        </p:spPr>
        <p:txBody>
          <a:bodyPr/>
          <a:lstStyle/>
          <a:p>
            <a:r>
              <a:rPr lang="en-US" dirty="0" smtClean="0"/>
              <a:t>Enterprise - Securing Business Critical Applications</a:t>
            </a:r>
            <a:endParaRPr lang="en-US" dirty="0"/>
          </a:p>
        </p:txBody>
      </p:sp>
      <p:sp>
        <p:nvSpPr>
          <p:cNvPr id="18" name="Freeform 129046"/>
          <p:cNvSpPr>
            <a:spLocks/>
          </p:cNvSpPr>
          <p:nvPr/>
        </p:nvSpPr>
        <p:spPr bwMode="auto">
          <a:xfrm>
            <a:off x="2984500" y="1979613"/>
            <a:ext cx="4660900" cy="1012825"/>
          </a:xfrm>
          <a:custGeom>
            <a:avLst/>
            <a:gdLst>
              <a:gd name="T0" fmla="*/ 335254 w 4660511"/>
              <a:gd name="T1" fmla="*/ 261257 h 1012740"/>
              <a:gd name="T2" fmla="*/ 248168 w 4660511"/>
              <a:gd name="T3" fmla="*/ 1001485 h 1012740"/>
              <a:gd name="T4" fmla="*/ 3107484 w 4660511"/>
              <a:gd name="T5" fmla="*/ 667657 h 1012740"/>
              <a:gd name="T6" fmla="*/ 3804170 w 4660511"/>
              <a:gd name="T7" fmla="*/ 116114 h 1012740"/>
              <a:gd name="T8" fmla="*/ 4660511 w 4660511"/>
              <a:gd name="T9" fmla="*/ 0 h 1012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60511" h="1012740">
                <a:moveTo>
                  <a:pt x="335254" y="261257"/>
                </a:moveTo>
                <a:cubicBezTo>
                  <a:pt x="60692" y="597504"/>
                  <a:pt x="-213870" y="933752"/>
                  <a:pt x="248168" y="1001485"/>
                </a:cubicBezTo>
                <a:cubicBezTo>
                  <a:pt x="710206" y="1069218"/>
                  <a:pt x="2514815" y="815219"/>
                  <a:pt x="3107482" y="667657"/>
                </a:cubicBezTo>
                <a:cubicBezTo>
                  <a:pt x="3700149" y="520095"/>
                  <a:pt x="3545330" y="227390"/>
                  <a:pt x="3804168" y="116114"/>
                </a:cubicBezTo>
                <a:cubicBezTo>
                  <a:pt x="4063006" y="4838"/>
                  <a:pt x="4361758" y="2419"/>
                  <a:pt x="4660511" y="0"/>
                </a:cubicBezTo>
              </a:path>
            </a:pathLst>
          </a:custGeom>
          <a:noFill/>
          <a:ln w="9525">
            <a:noFill/>
            <a:round/>
            <a:headEnd/>
            <a:tailEnd/>
          </a:ln>
        </p:spPr>
        <p:txBody>
          <a:bodyPr wrap="none" lIns="0" tIns="0" rIns="0" bIns="0" anchor="ctr"/>
          <a:lstStyle/>
          <a:p>
            <a:endParaRPr lang="en-US" dirty="0"/>
          </a:p>
        </p:txBody>
      </p:sp>
      <p:pic>
        <p:nvPicPr>
          <p:cNvPr id="19" name="Picture 8" descr="ICON_Server_flat_Q408.png"/>
          <p:cNvPicPr>
            <a:picLocks noChangeAspect="1"/>
          </p:cNvPicPr>
          <p:nvPr>
            <p:custDataLst>
              <p:tags r:id="rId1"/>
            </p:custDataLst>
          </p:nvPr>
        </p:nvPicPr>
        <p:blipFill>
          <a:blip r:embed="rId11" cstate="email"/>
          <a:srcRect/>
          <a:stretch>
            <a:fillRect/>
          </a:stretch>
        </p:blipFill>
        <p:spPr bwMode="auto">
          <a:xfrm>
            <a:off x="1124922" y="3593722"/>
            <a:ext cx="753389" cy="243943"/>
          </a:xfrm>
          <a:prstGeom prst="rect">
            <a:avLst/>
          </a:prstGeom>
          <a:noFill/>
          <a:ln w="9525">
            <a:noFill/>
            <a:miter lim="800000"/>
            <a:headEnd/>
            <a:tailEnd/>
          </a:ln>
        </p:spPr>
      </p:pic>
      <p:sp>
        <p:nvSpPr>
          <p:cNvPr id="20" name="Rounded Rectangle 19"/>
          <p:cNvSpPr/>
          <p:nvPr>
            <p:custDataLst>
              <p:tags r:id="rId2"/>
            </p:custDataLst>
          </p:nvPr>
        </p:nvSpPr>
        <p:spPr bwMode="auto">
          <a:xfrm>
            <a:off x="281262" y="3262986"/>
            <a:ext cx="3375880" cy="264255"/>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000" b="1" dirty="0" smtClean="0">
                <a:gradFill>
                  <a:gsLst>
                    <a:gs pos="0">
                      <a:srgbClr val="FFFFFF"/>
                    </a:gs>
                    <a:gs pos="83000">
                      <a:srgbClr val="FFFFFF"/>
                    </a:gs>
                  </a:gsLst>
                  <a:lin ang="16200000" scaled="0"/>
                </a:gradFill>
              </a:rPr>
              <a:t>VMware vSphere + vShield</a:t>
            </a:r>
            <a:endParaRPr lang="en-US" sz="1000" b="1" dirty="0">
              <a:gradFill>
                <a:gsLst>
                  <a:gs pos="0">
                    <a:srgbClr val="FFFFFF"/>
                  </a:gs>
                  <a:gs pos="83000">
                    <a:srgbClr val="FFFFFF"/>
                  </a:gs>
                </a:gsLst>
                <a:lin ang="16200000" scaled="0"/>
              </a:gradFill>
            </a:endParaRPr>
          </a:p>
        </p:txBody>
      </p:sp>
      <p:pic>
        <p:nvPicPr>
          <p:cNvPr id="22" name="Picture 8" descr="ICON_Server_flat_Q408.png"/>
          <p:cNvPicPr>
            <a:picLocks noChangeAspect="1"/>
          </p:cNvPicPr>
          <p:nvPr>
            <p:custDataLst>
              <p:tags r:id="rId3"/>
            </p:custDataLst>
          </p:nvPr>
        </p:nvPicPr>
        <p:blipFill>
          <a:blip r:embed="rId11" cstate="email"/>
          <a:srcRect/>
          <a:stretch>
            <a:fillRect/>
          </a:stretch>
        </p:blipFill>
        <p:spPr bwMode="auto">
          <a:xfrm>
            <a:off x="1995543" y="3593722"/>
            <a:ext cx="753389" cy="243943"/>
          </a:xfrm>
          <a:prstGeom prst="rect">
            <a:avLst/>
          </a:prstGeom>
          <a:noFill/>
          <a:ln w="9525">
            <a:noFill/>
            <a:miter lim="800000"/>
            <a:headEnd/>
            <a:tailEnd/>
          </a:ln>
        </p:spPr>
      </p:pic>
      <p:pic>
        <p:nvPicPr>
          <p:cNvPr id="24" name="Picture 8" descr="ICON_Server_flat_Q408.png"/>
          <p:cNvPicPr>
            <a:picLocks noChangeAspect="1"/>
          </p:cNvPicPr>
          <p:nvPr>
            <p:custDataLst>
              <p:tags r:id="rId4"/>
            </p:custDataLst>
          </p:nvPr>
        </p:nvPicPr>
        <p:blipFill>
          <a:blip r:embed="rId11" cstate="email"/>
          <a:srcRect/>
          <a:stretch>
            <a:fillRect/>
          </a:stretch>
        </p:blipFill>
        <p:spPr bwMode="auto">
          <a:xfrm>
            <a:off x="2866165" y="3578974"/>
            <a:ext cx="753389" cy="243943"/>
          </a:xfrm>
          <a:prstGeom prst="rect">
            <a:avLst/>
          </a:prstGeom>
          <a:noFill/>
          <a:ln w="9525">
            <a:noFill/>
            <a:miter lim="800000"/>
            <a:headEnd/>
            <a:tailEnd/>
          </a:ln>
        </p:spPr>
      </p:pic>
      <p:pic>
        <p:nvPicPr>
          <p:cNvPr id="25" name="Picture 8" descr="ICON_Server_flat_Q408.png"/>
          <p:cNvPicPr>
            <a:picLocks noChangeAspect="1"/>
          </p:cNvPicPr>
          <p:nvPr>
            <p:custDataLst>
              <p:tags r:id="rId5"/>
            </p:custDataLst>
          </p:nvPr>
        </p:nvPicPr>
        <p:blipFill>
          <a:blip r:embed="rId11" cstate="email"/>
          <a:srcRect/>
          <a:stretch>
            <a:fillRect/>
          </a:stretch>
        </p:blipFill>
        <p:spPr bwMode="auto">
          <a:xfrm>
            <a:off x="254300" y="3608470"/>
            <a:ext cx="753389" cy="243943"/>
          </a:xfrm>
          <a:prstGeom prst="rect">
            <a:avLst/>
          </a:prstGeom>
          <a:noFill/>
          <a:ln w="9525">
            <a:noFill/>
            <a:miter lim="800000"/>
            <a:headEnd/>
            <a:tailEnd/>
          </a:ln>
        </p:spPr>
      </p:pic>
      <p:grpSp>
        <p:nvGrpSpPr>
          <p:cNvPr id="3" name="Group 27"/>
          <p:cNvGrpSpPr/>
          <p:nvPr>
            <p:custDataLst>
              <p:tags r:id="rId6"/>
            </p:custDataLst>
          </p:nvPr>
        </p:nvGrpSpPr>
        <p:grpSpPr>
          <a:xfrm>
            <a:off x="302747" y="1554736"/>
            <a:ext cx="799550" cy="1572449"/>
            <a:chOff x="558800" y="2540000"/>
            <a:chExt cx="1143000" cy="2247900"/>
          </a:xfrm>
        </p:grpSpPr>
        <p:pic>
          <p:nvPicPr>
            <p:cNvPr id="29" name="Picture 10" descr="ICON_VM_basic_flat_R2_Q408.png"/>
            <p:cNvPicPr>
              <a:picLocks noChangeAspect="1"/>
            </p:cNvPicPr>
            <p:nvPr/>
          </p:nvPicPr>
          <p:blipFill>
            <a:blip r:embed="rId12" cstate="email"/>
            <a:srcRect/>
            <a:stretch>
              <a:fillRect/>
            </a:stretch>
          </p:blipFill>
          <p:spPr bwMode="auto">
            <a:xfrm>
              <a:off x="697000" y="4412124"/>
              <a:ext cx="255514" cy="255514"/>
            </a:xfrm>
            <a:prstGeom prst="rect">
              <a:avLst/>
            </a:prstGeom>
            <a:noFill/>
            <a:ln w="9525">
              <a:noFill/>
              <a:miter lim="800000"/>
              <a:headEnd/>
              <a:tailEnd/>
            </a:ln>
          </p:spPr>
        </p:pic>
        <p:pic>
          <p:nvPicPr>
            <p:cNvPr id="30" name="Picture 12" descr="ICON_VM_basic_flat_R2_Q408.png"/>
            <p:cNvPicPr>
              <a:picLocks noChangeAspect="1"/>
            </p:cNvPicPr>
            <p:nvPr/>
          </p:nvPicPr>
          <p:blipFill>
            <a:blip r:embed="rId12" cstate="email"/>
            <a:srcRect/>
            <a:stretch>
              <a:fillRect/>
            </a:stretch>
          </p:blipFill>
          <p:spPr bwMode="auto">
            <a:xfrm>
              <a:off x="998803" y="4412124"/>
              <a:ext cx="255514" cy="255514"/>
            </a:xfrm>
            <a:prstGeom prst="rect">
              <a:avLst/>
            </a:prstGeom>
            <a:noFill/>
            <a:ln w="9525">
              <a:noFill/>
              <a:miter lim="800000"/>
              <a:headEnd/>
              <a:tailEnd/>
            </a:ln>
          </p:spPr>
        </p:pic>
        <p:pic>
          <p:nvPicPr>
            <p:cNvPr id="31" name="Picture 13" descr="ICON_VM_basic_flat_R2_Q408.png"/>
            <p:cNvPicPr>
              <a:picLocks noChangeAspect="1"/>
            </p:cNvPicPr>
            <p:nvPr/>
          </p:nvPicPr>
          <p:blipFill>
            <a:blip r:embed="rId12" cstate="email"/>
            <a:srcRect/>
            <a:stretch>
              <a:fillRect/>
            </a:stretch>
          </p:blipFill>
          <p:spPr bwMode="auto">
            <a:xfrm>
              <a:off x="1300606" y="4412124"/>
              <a:ext cx="255514" cy="255514"/>
            </a:xfrm>
            <a:prstGeom prst="rect">
              <a:avLst/>
            </a:prstGeom>
            <a:noFill/>
            <a:ln w="9525">
              <a:noFill/>
              <a:miter lim="800000"/>
              <a:headEnd/>
              <a:tailEnd/>
            </a:ln>
          </p:spPr>
        </p:pic>
        <p:pic>
          <p:nvPicPr>
            <p:cNvPr id="32" name="Picture 10" descr="ICON_VM_basic_flat_R2_Q408.png"/>
            <p:cNvPicPr>
              <a:picLocks noChangeAspect="1"/>
            </p:cNvPicPr>
            <p:nvPr/>
          </p:nvPicPr>
          <p:blipFill>
            <a:blip r:embed="rId12" cstate="email"/>
            <a:srcRect/>
            <a:stretch>
              <a:fillRect/>
            </a:stretch>
          </p:blipFill>
          <p:spPr bwMode="auto">
            <a:xfrm>
              <a:off x="696998" y="4107324"/>
              <a:ext cx="255514" cy="255514"/>
            </a:xfrm>
            <a:prstGeom prst="rect">
              <a:avLst/>
            </a:prstGeom>
            <a:noFill/>
            <a:ln w="9525">
              <a:noFill/>
              <a:miter lim="800000"/>
              <a:headEnd/>
              <a:tailEnd/>
            </a:ln>
          </p:spPr>
        </p:pic>
        <p:pic>
          <p:nvPicPr>
            <p:cNvPr id="33" name="Picture 12" descr="ICON_VM_basic_flat_R2_Q408.png"/>
            <p:cNvPicPr>
              <a:picLocks noChangeAspect="1"/>
            </p:cNvPicPr>
            <p:nvPr/>
          </p:nvPicPr>
          <p:blipFill>
            <a:blip r:embed="rId12" cstate="email"/>
            <a:srcRect/>
            <a:stretch>
              <a:fillRect/>
            </a:stretch>
          </p:blipFill>
          <p:spPr bwMode="auto">
            <a:xfrm>
              <a:off x="998801" y="4107324"/>
              <a:ext cx="255514" cy="255514"/>
            </a:xfrm>
            <a:prstGeom prst="rect">
              <a:avLst/>
            </a:prstGeom>
            <a:noFill/>
            <a:ln w="9525">
              <a:noFill/>
              <a:miter lim="800000"/>
              <a:headEnd/>
              <a:tailEnd/>
            </a:ln>
          </p:spPr>
        </p:pic>
        <p:pic>
          <p:nvPicPr>
            <p:cNvPr id="34" name="Picture 13" descr="ICON_VM_basic_flat_R2_Q408.png"/>
            <p:cNvPicPr>
              <a:picLocks noChangeAspect="1"/>
            </p:cNvPicPr>
            <p:nvPr/>
          </p:nvPicPr>
          <p:blipFill>
            <a:blip r:embed="rId12" cstate="email"/>
            <a:srcRect/>
            <a:stretch>
              <a:fillRect/>
            </a:stretch>
          </p:blipFill>
          <p:spPr bwMode="auto">
            <a:xfrm>
              <a:off x="1300604" y="4107324"/>
              <a:ext cx="255514" cy="255514"/>
            </a:xfrm>
            <a:prstGeom prst="rect">
              <a:avLst/>
            </a:prstGeom>
            <a:noFill/>
            <a:ln w="9525">
              <a:noFill/>
              <a:miter lim="800000"/>
              <a:headEnd/>
              <a:tailEnd/>
            </a:ln>
          </p:spPr>
        </p:pic>
        <p:pic>
          <p:nvPicPr>
            <p:cNvPr id="35" name="Picture 10" descr="ICON_VM_basic_flat_R2_Q408.png"/>
            <p:cNvPicPr>
              <a:picLocks noChangeAspect="1"/>
            </p:cNvPicPr>
            <p:nvPr/>
          </p:nvPicPr>
          <p:blipFill>
            <a:blip r:embed="rId12" cstate="email"/>
            <a:srcRect/>
            <a:stretch>
              <a:fillRect/>
            </a:stretch>
          </p:blipFill>
          <p:spPr bwMode="auto">
            <a:xfrm>
              <a:off x="697000" y="3793559"/>
              <a:ext cx="255514" cy="255514"/>
            </a:xfrm>
            <a:prstGeom prst="rect">
              <a:avLst/>
            </a:prstGeom>
            <a:noFill/>
            <a:ln w="9525">
              <a:noFill/>
              <a:miter lim="800000"/>
              <a:headEnd/>
              <a:tailEnd/>
            </a:ln>
          </p:spPr>
        </p:pic>
        <p:pic>
          <p:nvPicPr>
            <p:cNvPr id="36" name="Picture 12" descr="ICON_VM_basic_flat_R2_Q408.png"/>
            <p:cNvPicPr>
              <a:picLocks noChangeAspect="1"/>
            </p:cNvPicPr>
            <p:nvPr/>
          </p:nvPicPr>
          <p:blipFill>
            <a:blip r:embed="rId12" cstate="email"/>
            <a:srcRect/>
            <a:stretch>
              <a:fillRect/>
            </a:stretch>
          </p:blipFill>
          <p:spPr bwMode="auto">
            <a:xfrm>
              <a:off x="998803" y="3793559"/>
              <a:ext cx="255514" cy="255514"/>
            </a:xfrm>
            <a:prstGeom prst="rect">
              <a:avLst/>
            </a:prstGeom>
            <a:noFill/>
            <a:ln w="9525">
              <a:noFill/>
              <a:miter lim="800000"/>
              <a:headEnd/>
              <a:tailEnd/>
            </a:ln>
          </p:spPr>
        </p:pic>
        <p:pic>
          <p:nvPicPr>
            <p:cNvPr id="37" name="Picture 13" descr="ICON_VM_basic_flat_R2_Q408.png"/>
            <p:cNvPicPr>
              <a:picLocks noChangeAspect="1"/>
            </p:cNvPicPr>
            <p:nvPr/>
          </p:nvPicPr>
          <p:blipFill>
            <a:blip r:embed="rId12" cstate="email"/>
            <a:srcRect/>
            <a:stretch>
              <a:fillRect/>
            </a:stretch>
          </p:blipFill>
          <p:spPr bwMode="auto">
            <a:xfrm>
              <a:off x="1300606" y="3793559"/>
              <a:ext cx="255514" cy="255514"/>
            </a:xfrm>
            <a:prstGeom prst="rect">
              <a:avLst/>
            </a:prstGeom>
            <a:noFill/>
            <a:ln w="9525">
              <a:noFill/>
              <a:miter lim="800000"/>
              <a:headEnd/>
              <a:tailEnd/>
            </a:ln>
          </p:spPr>
        </p:pic>
        <p:pic>
          <p:nvPicPr>
            <p:cNvPr id="38" name="Picture 10" descr="ICON_VM_basic_flat_R2_Q408.png"/>
            <p:cNvPicPr>
              <a:picLocks noChangeAspect="1"/>
            </p:cNvPicPr>
            <p:nvPr/>
          </p:nvPicPr>
          <p:blipFill>
            <a:blip r:embed="rId12" cstate="email"/>
            <a:srcRect/>
            <a:stretch>
              <a:fillRect/>
            </a:stretch>
          </p:blipFill>
          <p:spPr bwMode="auto">
            <a:xfrm>
              <a:off x="701483" y="3461867"/>
              <a:ext cx="255514" cy="255514"/>
            </a:xfrm>
            <a:prstGeom prst="rect">
              <a:avLst/>
            </a:prstGeom>
            <a:noFill/>
            <a:ln w="9525">
              <a:noFill/>
              <a:miter lim="800000"/>
              <a:headEnd/>
              <a:tailEnd/>
            </a:ln>
          </p:spPr>
        </p:pic>
        <p:pic>
          <p:nvPicPr>
            <p:cNvPr id="39" name="Picture 12" descr="ICON_VM_basic_flat_R2_Q408.png"/>
            <p:cNvPicPr>
              <a:picLocks noChangeAspect="1"/>
            </p:cNvPicPr>
            <p:nvPr/>
          </p:nvPicPr>
          <p:blipFill>
            <a:blip r:embed="rId12" cstate="email"/>
            <a:srcRect/>
            <a:stretch>
              <a:fillRect/>
            </a:stretch>
          </p:blipFill>
          <p:spPr bwMode="auto">
            <a:xfrm>
              <a:off x="1003286" y="3461867"/>
              <a:ext cx="255514" cy="255514"/>
            </a:xfrm>
            <a:prstGeom prst="rect">
              <a:avLst/>
            </a:prstGeom>
            <a:noFill/>
            <a:ln w="9525">
              <a:noFill/>
              <a:miter lim="800000"/>
              <a:headEnd/>
              <a:tailEnd/>
            </a:ln>
          </p:spPr>
        </p:pic>
        <p:pic>
          <p:nvPicPr>
            <p:cNvPr id="40" name="Picture 13" descr="ICON_VM_basic_flat_R2_Q408.png"/>
            <p:cNvPicPr>
              <a:picLocks noChangeAspect="1"/>
            </p:cNvPicPr>
            <p:nvPr/>
          </p:nvPicPr>
          <p:blipFill>
            <a:blip r:embed="rId12" cstate="email"/>
            <a:srcRect/>
            <a:stretch>
              <a:fillRect/>
            </a:stretch>
          </p:blipFill>
          <p:spPr bwMode="auto">
            <a:xfrm>
              <a:off x="1305089" y="3461867"/>
              <a:ext cx="255514" cy="255514"/>
            </a:xfrm>
            <a:prstGeom prst="rect">
              <a:avLst/>
            </a:prstGeom>
            <a:noFill/>
            <a:ln w="9525">
              <a:noFill/>
              <a:miter lim="800000"/>
              <a:headEnd/>
              <a:tailEnd/>
            </a:ln>
          </p:spPr>
        </p:pic>
        <p:pic>
          <p:nvPicPr>
            <p:cNvPr id="41" name="Picture 10" descr="ICON_VM_basic_flat_R2_Q408.png"/>
            <p:cNvPicPr>
              <a:picLocks noChangeAspect="1"/>
            </p:cNvPicPr>
            <p:nvPr/>
          </p:nvPicPr>
          <p:blipFill>
            <a:blip r:embed="rId12" cstate="email"/>
            <a:srcRect/>
            <a:stretch>
              <a:fillRect/>
            </a:stretch>
          </p:blipFill>
          <p:spPr bwMode="auto">
            <a:xfrm>
              <a:off x="705966" y="3143622"/>
              <a:ext cx="255514" cy="255514"/>
            </a:xfrm>
            <a:prstGeom prst="rect">
              <a:avLst/>
            </a:prstGeom>
            <a:noFill/>
            <a:ln w="9525">
              <a:noFill/>
              <a:miter lim="800000"/>
              <a:headEnd/>
              <a:tailEnd/>
            </a:ln>
          </p:spPr>
        </p:pic>
        <p:pic>
          <p:nvPicPr>
            <p:cNvPr id="42" name="Picture 12" descr="ICON_VM_basic_flat_R2_Q408.png"/>
            <p:cNvPicPr>
              <a:picLocks noChangeAspect="1"/>
            </p:cNvPicPr>
            <p:nvPr/>
          </p:nvPicPr>
          <p:blipFill>
            <a:blip r:embed="rId12" cstate="email"/>
            <a:srcRect/>
            <a:stretch>
              <a:fillRect/>
            </a:stretch>
          </p:blipFill>
          <p:spPr bwMode="auto">
            <a:xfrm>
              <a:off x="1007769" y="3143622"/>
              <a:ext cx="255514" cy="255514"/>
            </a:xfrm>
            <a:prstGeom prst="rect">
              <a:avLst/>
            </a:prstGeom>
            <a:noFill/>
            <a:ln w="9525">
              <a:noFill/>
              <a:miter lim="800000"/>
              <a:headEnd/>
              <a:tailEnd/>
            </a:ln>
          </p:spPr>
        </p:pic>
        <p:pic>
          <p:nvPicPr>
            <p:cNvPr id="43" name="Picture 13" descr="ICON_VM_basic_flat_R2_Q408.png"/>
            <p:cNvPicPr>
              <a:picLocks noChangeAspect="1"/>
            </p:cNvPicPr>
            <p:nvPr/>
          </p:nvPicPr>
          <p:blipFill>
            <a:blip r:embed="rId12" cstate="email"/>
            <a:srcRect/>
            <a:stretch>
              <a:fillRect/>
            </a:stretch>
          </p:blipFill>
          <p:spPr bwMode="auto">
            <a:xfrm>
              <a:off x="1309572" y="3143622"/>
              <a:ext cx="255514" cy="255514"/>
            </a:xfrm>
            <a:prstGeom prst="rect">
              <a:avLst/>
            </a:prstGeom>
            <a:noFill/>
            <a:ln w="9525">
              <a:noFill/>
              <a:miter lim="800000"/>
              <a:headEnd/>
              <a:tailEnd/>
            </a:ln>
          </p:spPr>
        </p:pic>
        <p:sp>
          <p:nvSpPr>
            <p:cNvPr id="44" name="Rounded Rectangle 43"/>
            <p:cNvSpPr/>
            <p:nvPr/>
          </p:nvSpPr>
          <p:spPr bwMode="auto">
            <a:xfrm>
              <a:off x="558800" y="2540000"/>
              <a:ext cx="1143000" cy="2247900"/>
            </a:xfrm>
            <a:prstGeom prst="roundRect">
              <a:avLst>
                <a:gd name="adj" fmla="val 11111"/>
              </a:avLst>
            </a:prstGeom>
            <a:noFill/>
            <a:ln w="38100">
              <a:solidFill>
                <a:srgbClr val="FF0000"/>
              </a:solidFill>
              <a:prstDash val="sysDash"/>
              <a:round/>
              <a:headEnd/>
              <a:tailEnd/>
            </a:ln>
          </p:spPr>
          <p:txBody>
            <a:bodyPr wrap="square" lIns="0" tIns="0" rIns="0" bIns="0" rtlCol="0" anchor="t"/>
            <a:lstStyle/>
            <a:p>
              <a:r>
                <a:rPr lang="en-US" sz="1000" b="1" dirty="0" smtClean="0">
                  <a:solidFill>
                    <a:srgbClr val="333333"/>
                  </a:solidFill>
                </a:rPr>
                <a:t>DMZ</a:t>
              </a:r>
            </a:p>
          </p:txBody>
        </p:sp>
      </p:grpSp>
      <p:pic>
        <p:nvPicPr>
          <p:cNvPr id="64" name="Picture 10" descr="ICON_VM_basic_flat_R2_Q408.png"/>
          <p:cNvPicPr>
            <a:picLocks noChangeAspect="1"/>
          </p:cNvPicPr>
          <p:nvPr/>
        </p:nvPicPr>
        <p:blipFill>
          <a:blip r:embed="rId12" cstate="email"/>
          <a:srcRect/>
          <a:stretch>
            <a:fillRect/>
          </a:stretch>
        </p:blipFill>
        <p:spPr bwMode="auto">
          <a:xfrm>
            <a:off x="2896781" y="2867458"/>
            <a:ext cx="178737" cy="178737"/>
          </a:xfrm>
          <a:prstGeom prst="rect">
            <a:avLst/>
          </a:prstGeom>
          <a:noFill/>
          <a:ln w="9525">
            <a:noFill/>
            <a:miter lim="800000"/>
            <a:headEnd/>
            <a:tailEnd/>
          </a:ln>
        </p:spPr>
      </p:pic>
      <p:pic>
        <p:nvPicPr>
          <p:cNvPr id="65" name="Picture 12" descr="ICON_VM_basic_flat_R2_Q408.png"/>
          <p:cNvPicPr>
            <a:picLocks noChangeAspect="1"/>
          </p:cNvPicPr>
          <p:nvPr/>
        </p:nvPicPr>
        <p:blipFill>
          <a:blip r:embed="rId12" cstate="email"/>
          <a:srcRect/>
          <a:stretch>
            <a:fillRect/>
          </a:stretch>
        </p:blipFill>
        <p:spPr bwMode="auto">
          <a:xfrm>
            <a:off x="3107898" y="2867458"/>
            <a:ext cx="178737" cy="178737"/>
          </a:xfrm>
          <a:prstGeom prst="rect">
            <a:avLst/>
          </a:prstGeom>
          <a:noFill/>
          <a:ln w="9525">
            <a:noFill/>
            <a:miter lim="800000"/>
            <a:headEnd/>
            <a:tailEnd/>
          </a:ln>
        </p:spPr>
      </p:pic>
      <p:pic>
        <p:nvPicPr>
          <p:cNvPr id="66" name="Picture 13" descr="ICON_VM_basic_flat_R2_Q408.png"/>
          <p:cNvPicPr>
            <a:picLocks noChangeAspect="1"/>
          </p:cNvPicPr>
          <p:nvPr/>
        </p:nvPicPr>
        <p:blipFill>
          <a:blip r:embed="rId12" cstate="email"/>
          <a:srcRect/>
          <a:stretch>
            <a:fillRect/>
          </a:stretch>
        </p:blipFill>
        <p:spPr bwMode="auto">
          <a:xfrm>
            <a:off x="3319015" y="2867458"/>
            <a:ext cx="178737" cy="178737"/>
          </a:xfrm>
          <a:prstGeom prst="rect">
            <a:avLst/>
          </a:prstGeom>
          <a:noFill/>
          <a:ln w="9525">
            <a:noFill/>
            <a:miter lim="800000"/>
            <a:headEnd/>
            <a:tailEnd/>
          </a:ln>
        </p:spPr>
      </p:pic>
      <p:pic>
        <p:nvPicPr>
          <p:cNvPr id="67" name="Picture 10" descr="ICON_VM_basic_flat_R2_Q408.png"/>
          <p:cNvPicPr>
            <a:picLocks noChangeAspect="1"/>
          </p:cNvPicPr>
          <p:nvPr/>
        </p:nvPicPr>
        <p:blipFill>
          <a:blip r:embed="rId12" cstate="email"/>
          <a:srcRect/>
          <a:stretch>
            <a:fillRect/>
          </a:stretch>
        </p:blipFill>
        <p:spPr bwMode="auto">
          <a:xfrm>
            <a:off x="2896780" y="2654245"/>
            <a:ext cx="178737" cy="178737"/>
          </a:xfrm>
          <a:prstGeom prst="rect">
            <a:avLst/>
          </a:prstGeom>
          <a:noFill/>
          <a:ln w="9525">
            <a:noFill/>
            <a:miter lim="800000"/>
            <a:headEnd/>
            <a:tailEnd/>
          </a:ln>
        </p:spPr>
      </p:pic>
      <p:pic>
        <p:nvPicPr>
          <p:cNvPr id="68" name="Picture 12" descr="ICON_VM_basic_flat_R2_Q408.png"/>
          <p:cNvPicPr>
            <a:picLocks noChangeAspect="1"/>
          </p:cNvPicPr>
          <p:nvPr/>
        </p:nvPicPr>
        <p:blipFill>
          <a:blip r:embed="rId12" cstate="email"/>
          <a:srcRect/>
          <a:stretch>
            <a:fillRect/>
          </a:stretch>
        </p:blipFill>
        <p:spPr bwMode="auto">
          <a:xfrm>
            <a:off x="3107897" y="2654245"/>
            <a:ext cx="178737" cy="178737"/>
          </a:xfrm>
          <a:prstGeom prst="rect">
            <a:avLst/>
          </a:prstGeom>
          <a:noFill/>
          <a:ln w="9525">
            <a:noFill/>
            <a:miter lim="800000"/>
            <a:headEnd/>
            <a:tailEnd/>
          </a:ln>
        </p:spPr>
      </p:pic>
      <p:pic>
        <p:nvPicPr>
          <p:cNvPr id="69" name="Picture 13" descr="ICON_VM_basic_flat_R2_Q408.png"/>
          <p:cNvPicPr>
            <a:picLocks noChangeAspect="1"/>
          </p:cNvPicPr>
          <p:nvPr/>
        </p:nvPicPr>
        <p:blipFill>
          <a:blip r:embed="rId12" cstate="email"/>
          <a:srcRect/>
          <a:stretch>
            <a:fillRect/>
          </a:stretch>
        </p:blipFill>
        <p:spPr bwMode="auto">
          <a:xfrm>
            <a:off x="3319014" y="2654245"/>
            <a:ext cx="178737" cy="178737"/>
          </a:xfrm>
          <a:prstGeom prst="rect">
            <a:avLst/>
          </a:prstGeom>
          <a:noFill/>
          <a:ln w="9525">
            <a:noFill/>
            <a:miter lim="800000"/>
            <a:headEnd/>
            <a:tailEnd/>
          </a:ln>
        </p:spPr>
      </p:pic>
      <p:pic>
        <p:nvPicPr>
          <p:cNvPr id="70" name="Picture 10" descr="ICON_VM_basic_flat_R2_Q408.png"/>
          <p:cNvPicPr>
            <a:picLocks noChangeAspect="1"/>
          </p:cNvPicPr>
          <p:nvPr/>
        </p:nvPicPr>
        <p:blipFill>
          <a:blip r:embed="rId12" cstate="email"/>
          <a:srcRect/>
          <a:stretch>
            <a:fillRect/>
          </a:stretch>
        </p:blipFill>
        <p:spPr bwMode="auto">
          <a:xfrm>
            <a:off x="2896781" y="2434760"/>
            <a:ext cx="178737" cy="178737"/>
          </a:xfrm>
          <a:prstGeom prst="rect">
            <a:avLst/>
          </a:prstGeom>
          <a:noFill/>
          <a:ln w="9525">
            <a:noFill/>
            <a:miter lim="800000"/>
            <a:headEnd/>
            <a:tailEnd/>
          </a:ln>
        </p:spPr>
      </p:pic>
      <p:pic>
        <p:nvPicPr>
          <p:cNvPr id="71" name="Picture 12" descr="ICON_VM_basic_flat_R2_Q408.png"/>
          <p:cNvPicPr>
            <a:picLocks noChangeAspect="1"/>
          </p:cNvPicPr>
          <p:nvPr/>
        </p:nvPicPr>
        <p:blipFill>
          <a:blip r:embed="rId12" cstate="email"/>
          <a:srcRect/>
          <a:stretch>
            <a:fillRect/>
          </a:stretch>
        </p:blipFill>
        <p:spPr bwMode="auto">
          <a:xfrm>
            <a:off x="3107898" y="2434760"/>
            <a:ext cx="178737" cy="178737"/>
          </a:xfrm>
          <a:prstGeom prst="rect">
            <a:avLst/>
          </a:prstGeom>
          <a:noFill/>
          <a:ln w="9525">
            <a:noFill/>
            <a:miter lim="800000"/>
            <a:headEnd/>
            <a:tailEnd/>
          </a:ln>
        </p:spPr>
      </p:pic>
      <p:pic>
        <p:nvPicPr>
          <p:cNvPr id="72" name="Picture 13" descr="ICON_VM_basic_flat_R2_Q408.png"/>
          <p:cNvPicPr>
            <a:picLocks noChangeAspect="1"/>
          </p:cNvPicPr>
          <p:nvPr/>
        </p:nvPicPr>
        <p:blipFill>
          <a:blip r:embed="rId12" cstate="email"/>
          <a:srcRect/>
          <a:stretch>
            <a:fillRect/>
          </a:stretch>
        </p:blipFill>
        <p:spPr bwMode="auto">
          <a:xfrm>
            <a:off x="3319015" y="2434760"/>
            <a:ext cx="178737" cy="178737"/>
          </a:xfrm>
          <a:prstGeom prst="rect">
            <a:avLst/>
          </a:prstGeom>
          <a:noFill/>
          <a:ln w="9525">
            <a:noFill/>
            <a:miter lim="800000"/>
            <a:headEnd/>
            <a:tailEnd/>
          </a:ln>
        </p:spPr>
      </p:pic>
      <p:pic>
        <p:nvPicPr>
          <p:cNvPr id="73" name="Picture 10" descr="ICON_VM_basic_flat_R2_Q408.png"/>
          <p:cNvPicPr>
            <a:picLocks noChangeAspect="1"/>
          </p:cNvPicPr>
          <p:nvPr/>
        </p:nvPicPr>
        <p:blipFill>
          <a:blip r:embed="rId12" cstate="email"/>
          <a:srcRect/>
          <a:stretch>
            <a:fillRect/>
          </a:stretch>
        </p:blipFill>
        <p:spPr bwMode="auto">
          <a:xfrm>
            <a:off x="2899917" y="2202735"/>
            <a:ext cx="178737" cy="178737"/>
          </a:xfrm>
          <a:prstGeom prst="rect">
            <a:avLst/>
          </a:prstGeom>
          <a:noFill/>
          <a:ln w="9525">
            <a:noFill/>
            <a:miter lim="800000"/>
            <a:headEnd/>
            <a:tailEnd/>
          </a:ln>
        </p:spPr>
      </p:pic>
      <p:pic>
        <p:nvPicPr>
          <p:cNvPr id="76" name="Picture 12" descr="ICON_VM_basic_flat_R2_Q408.png"/>
          <p:cNvPicPr>
            <a:picLocks noChangeAspect="1"/>
          </p:cNvPicPr>
          <p:nvPr/>
        </p:nvPicPr>
        <p:blipFill>
          <a:blip r:embed="rId12" cstate="email"/>
          <a:srcRect/>
          <a:stretch>
            <a:fillRect/>
          </a:stretch>
        </p:blipFill>
        <p:spPr bwMode="auto">
          <a:xfrm>
            <a:off x="3111034" y="2202735"/>
            <a:ext cx="178737" cy="178737"/>
          </a:xfrm>
          <a:prstGeom prst="rect">
            <a:avLst/>
          </a:prstGeom>
          <a:noFill/>
          <a:ln w="9525">
            <a:noFill/>
            <a:miter lim="800000"/>
            <a:headEnd/>
            <a:tailEnd/>
          </a:ln>
        </p:spPr>
      </p:pic>
      <p:pic>
        <p:nvPicPr>
          <p:cNvPr id="79" name="Picture 13" descr="ICON_VM_basic_flat_R2_Q408.png"/>
          <p:cNvPicPr>
            <a:picLocks noChangeAspect="1"/>
          </p:cNvPicPr>
          <p:nvPr/>
        </p:nvPicPr>
        <p:blipFill>
          <a:blip r:embed="rId12" cstate="email"/>
          <a:srcRect/>
          <a:stretch>
            <a:fillRect/>
          </a:stretch>
        </p:blipFill>
        <p:spPr bwMode="auto">
          <a:xfrm>
            <a:off x="3322151" y="2202735"/>
            <a:ext cx="178737" cy="178737"/>
          </a:xfrm>
          <a:prstGeom prst="rect">
            <a:avLst/>
          </a:prstGeom>
          <a:noFill/>
          <a:ln w="9525">
            <a:noFill/>
            <a:miter lim="800000"/>
            <a:headEnd/>
            <a:tailEnd/>
          </a:ln>
        </p:spPr>
      </p:pic>
      <p:pic>
        <p:nvPicPr>
          <p:cNvPr id="80" name="Picture 10" descr="ICON_VM_basic_flat_R2_Q408.png"/>
          <p:cNvPicPr>
            <a:picLocks noChangeAspect="1"/>
          </p:cNvPicPr>
          <p:nvPr/>
        </p:nvPicPr>
        <p:blipFill>
          <a:blip r:embed="rId12" cstate="email"/>
          <a:srcRect/>
          <a:stretch>
            <a:fillRect/>
          </a:stretch>
        </p:blipFill>
        <p:spPr bwMode="auto">
          <a:xfrm>
            <a:off x="2903053" y="1980117"/>
            <a:ext cx="178737" cy="178737"/>
          </a:xfrm>
          <a:prstGeom prst="rect">
            <a:avLst/>
          </a:prstGeom>
          <a:noFill/>
          <a:ln w="9525">
            <a:noFill/>
            <a:miter lim="800000"/>
            <a:headEnd/>
            <a:tailEnd/>
          </a:ln>
        </p:spPr>
      </p:pic>
      <p:pic>
        <p:nvPicPr>
          <p:cNvPr id="81" name="Picture 12" descr="ICON_VM_basic_flat_R2_Q408.png"/>
          <p:cNvPicPr>
            <a:picLocks noChangeAspect="1"/>
          </p:cNvPicPr>
          <p:nvPr/>
        </p:nvPicPr>
        <p:blipFill>
          <a:blip r:embed="rId12" cstate="email"/>
          <a:srcRect/>
          <a:stretch>
            <a:fillRect/>
          </a:stretch>
        </p:blipFill>
        <p:spPr bwMode="auto">
          <a:xfrm>
            <a:off x="3114170" y="1980117"/>
            <a:ext cx="178737" cy="178737"/>
          </a:xfrm>
          <a:prstGeom prst="rect">
            <a:avLst/>
          </a:prstGeom>
          <a:noFill/>
          <a:ln w="9525">
            <a:noFill/>
            <a:miter lim="800000"/>
            <a:headEnd/>
            <a:tailEnd/>
          </a:ln>
        </p:spPr>
      </p:pic>
      <p:pic>
        <p:nvPicPr>
          <p:cNvPr id="82" name="Picture 13" descr="ICON_VM_basic_flat_R2_Q408.png"/>
          <p:cNvPicPr>
            <a:picLocks noChangeAspect="1"/>
          </p:cNvPicPr>
          <p:nvPr/>
        </p:nvPicPr>
        <p:blipFill>
          <a:blip r:embed="rId12" cstate="email"/>
          <a:srcRect/>
          <a:stretch>
            <a:fillRect/>
          </a:stretch>
        </p:blipFill>
        <p:spPr bwMode="auto">
          <a:xfrm>
            <a:off x="3325287" y="1980117"/>
            <a:ext cx="178737" cy="178737"/>
          </a:xfrm>
          <a:prstGeom prst="rect">
            <a:avLst/>
          </a:prstGeom>
          <a:noFill/>
          <a:ln w="9525">
            <a:noFill/>
            <a:miter lim="800000"/>
            <a:headEnd/>
            <a:tailEnd/>
          </a:ln>
        </p:spPr>
      </p:pic>
      <p:sp>
        <p:nvSpPr>
          <p:cNvPr id="83" name="Rounded Rectangle 82"/>
          <p:cNvSpPr/>
          <p:nvPr/>
        </p:nvSpPr>
        <p:spPr bwMode="auto">
          <a:xfrm>
            <a:off x="2546647" y="1572504"/>
            <a:ext cx="1057191" cy="1572449"/>
          </a:xfrm>
          <a:prstGeom prst="roundRect">
            <a:avLst>
              <a:gd name="adj" fmla="val 11111"/>
            </a:avLst>
          </a:prstGeom>
          <a:noFill/>
          <a:ln w="38100">
            <a:solidFill>
              <a:schemeClr val="accent3">
                <a:lumMod val="40000"/>
                <a:lumOff val="60000"/>
              </a:schemeClr>
            </a:solidFill>
            <a:prstDash val="sysDash"/>
            <a:round/>
            <a:headEnd/>
            <a:tailEnd/>
          </a:ln>
        </p:spPr>
        <p:txBody>
          <a:bodyPr wrap="square" lIns="0" tIns="0" rIns="0" bIns="0" rtlCol="0" anchor="t"/>
          <a:lstStyle/>
          <a:p>
            <a:r>
              <a:rPr lang="en-US" sz="1000" b="1" dirty="0" smtClean="0">
                <a:solidFill>
                  <a:srgbClr val="333333"/>
                </a:solidFill>
              </a:rPr>
              <a:t>Finance</a:t>
            </a:r>
          </a:p>
        </p:txBody>
      </p:sp>
      <p:pic>
        <p:nvPicPr>
          <p:cNvPr id="93" name="Picture 16" descr="ICON_Person_Green_Q408.png"/>
          <p:cNvPicPr>
            <a:picLocks noChangeAspect="1"/>
          </p:cNvPicPr>
          <p:nvPr/>
        </p:nvPicPr>
        <p:blipFill>
          <a:blip r:embed="rId13" cstate="print"/>
          <a:srcRect/>
          <a:stretch>
            <a:fillRect/>
          </a:stretch>
        </p:blipFill>
        <p:spPr bwMode="auto">
          <a:xfrm>
            <a:off x="818722" y="4859580"/>
            <a:ext cx="330141" cy="572768"/>
          </a:xfrm>
          <a:prstGeom prst="rect">
            <a:avLst/>
          </a:prstGeom>
          <a:noFill/>
          <a:ln w="9525">
            <a:noFill/>
            <a:miter lim="800000"/>
            <a:headEnd/>
            <a:tailEnd/>
          </a:ln>
        </p:spPr>
      </p:pic>
      <p:pic>
        <p:nvPicPr>
          <p:cNvPr id="94" name="Picture 210" descr="ICON_Person_Q308"/>
          <p:cNvPicPr>
            <a:picLocks noChangeAspect="1" noChangeArrowheads="1"/>
          </p:cNvPicPr>
          <p:nvPr/>
        </p:nvPicPr>
        <p:blipFill>
          <a:blip r:embed="rId14" cstate="print"/>
          <a:srcRect/>
          <a:stretch>
            <a:fillRect/>
          </a:stretch>
        </p:blipFill>
        <p:spPr bwMode="auto">
          <a:xfrm>
            <a:off x="2857924" y="4824325"/>
            <a:ext cx="357188" cy="609912"/>
          </a:xfrm>
          <a:prstGeom prst="rect">
            <a:avLst/>
          </a:prstGeom>
          <a:noFill/>
          <a:ln w="9525">
            <a:noFill/>
            <a:miter lim="800000"/>
            <a:headEnd/>
            <a:tailEnd/>
          </a:ln>
        </p:spPr>
      </p:pic>
      <p:sp>
        <p:nvSpPr>
          <p:cNvPr id="95" name="TextBox 94"/>
          <p:cNvSpPr txBox="1"/>
          <p:nvPr/>
        </p:nvSpPr>
        <p:spPr>
          <a:xfrm>
            <a:off x="2678856" y="5451683"/>
            <a:ext cx="638316" cy="246221"/>
          </a:xfrm>
          <a:prstGeom prst="rect">
            <a:avLst/>
          </a:prstGeom>
          <a:noFill/>
        </p:spPr>
        <p:txBody>
          <a:bodyPr wrap="none" rtlCol="0">
            <a:spAutoFit/>
          </a:bodyPr>
          <a:lstStyle/>
          <a:p>
            <a:pPr algn="l"/>
            <a:r>
              <a:rPr lang="en-US" sz="1000" dirty="0" smtClean="0">
                <a:solidFill>
                  <a:srgbClr val="333333"/>
                </a:solidFill>
                <a:latin typeface="Arial"/>
                <a:ea typeface="ＭＳ Ｐゴシック"/>
              </a:rPr>
              <a:t>Finance</a:t>
            </a:r>
          </a:p>
        </p:txBody>
      </p:sp>
      <p:sp>
        <p:nvSpPr>
          <p:cNvPr id="96" name="TextBox 95"/>
          <p:cNvSpPr txBox="1"/>
          <p:nvPr/>
        </p:nvSpPr>
        <p:spPr>
          <a:xfrm>
            <a:off x="506654" y="5424010"/>
            <a:ext cx="936475" cy="246221"/>
          </a:xfrm>
          <a:prstGeom prst="rect">
            <a:avLst/>
          </a:prstGeom>
          <a:noFill/>
        </p:spPr>
        <p:txBody>
          <a:bodyPr wrap="none" rtlCol="0">
            <a:spAutoFit/>
          </a:bodyPr>
          <a:lstStyle/>
          <a:p>
            <a:pPr algn="l"/>
            <a:r>
              <a:rPr lang="en-US" sz="1000" dirty="0" smtClean="0">
                <a:solidFill>
                  <a:srgbClr val="333333"/>
                </a:solidFill>
                <a:latin typeface="Arial"/>
                <a:ea typeface="ＭＳ Ｐゴシック"/>
              </a:rPr>
              <a:t>Development</a:t>
            </a:r>
          </a:p>
        </p:txBody>
      </p:sp>
      <p:pic>
        <p:nvPicPr>
          <p:cNvPr id="97" name="Picture 10" descr="ICON_VM_basic_flat_R2_Q408.png"/>
          <p:cNvPicPr>
            <a:picLocks noChangeAspect="1"/>
          </p:cNvPicPr>
          <p:nvPr/>
        </p:nvPicPr>
        <p:blipFill>
          <a:blip r:embed="rId12" cstate="email"/>
          <a:srcRect/>
          <a:stretch>
            <a:fillRect/>
          </a:stretch>
        </p:blipFill>
        <p:spPr bwMode="auto">
          <a:xfrm>
            <a:off x="2656065" y="2874576"/>
            <a:ext cx="178737" cy="178737"/>
          </a:xfrm>
          <a:prstGeom prst="rect">
            <a:avLst/>
          </a:prstGeom>
          <a:noFill/>
          <a:ln w="9525">
            <a:noFill/>
            <a:miter lim="800000"/>
            <a:headEnd/>
            <a:tailEnd/>
          </a:ln>
        </p:spPr>
      </p:pic>
      <p:pic>
        <p:nvPicPr>
          <p:cNvPr id="98" name="Picture 10" descr="ICON_VM_basic_flat_R2_Q408.png"/>
          <p:cNvPicPr>
            <a:picLocks noChangeAspect="1"/>
          </p:cNvPicPr>
          <p:nvPr/>
        </p:nvPicPr>
        <p:blipFill>
          <a:blip r:embed="rId12" cstate="email"/>
          <a:srcRect/>
          <a:stretch>
            <a:fillRect/>
          </a:stretch>
        </p:blipFill>
        <p:spPr bwMode="auto">
          <a:xfrm>
            <a:off x="2656064" y="2661363"/>
            <a:ext cx="178737" cy="178737"/>
          </a:xfrm>
          <a:prstGeom prst="rect">
            <a:avLst/>
          </a:prstGeom>
          <a:noFill/>
          <a:ln w="9525">
            <a:noFill/>
            <a:miter lim="800000"/>
            <a:headEnd/>
            <a:tailEnd/>
          </a:ln>
        </p:spPr>
      </p:pic>
      <p:pic>
        <p:nvPicPr>
          <p:cNvPr id="99" name="Picture 10" descr="ICON_VM_basic_flat_R2_Q408.png"/>
          <p:cNvPicPr>
            <a:picLocks noChangeAspect="1"/>
          </p:cNvPicPr>
          <p:nvPr/>
        </p:nvPicPr>
        <p:blipFill>
          <a:blip r:embed="rId12" cstate="email"/>
          <a:srcRect/>
          <a:stretch>
            <a:fillRect/>
          </a:stretch>
        </p:blipFill>
        <p:spPr bwMode="auto">
          <a:xfrm>
            <a:off x="2656065" y="2441878"/>
            <a:ext cx="178737" cy="178737"/>
          </a:xfrm>
          <a:prstGeom prst="rect">
            <a:avLst/>
          </a:prstGeom>
          <a:noFill/>
          <a:ln w="9525">
            <a:noFill/>
            <a:miter lim="800000"/>
            <a:headEnd/>
            <a:tailEnd/>
          </a:ln>
        </p:spPr>
      </p:pic>
      <p:pic>
        <p:nvPicPr>
          <p:cNvPr id="100" name="Picture 10" descr="ICON_VM_basic_flat_R2_Q408.png"/>
          <p:cNvPicPr>
            <a:picLocks noChangeAspect="1"/>
          </p:cNvPicPr>
          <p:nvPr/>
        </p:nvPicPr>
        <p:blipFill>
          <a:blip r:embed="rId12" cstate="email"/>
          <a:srcRect/>
          <a:stretch>
            <a:fillRect/>
          </a:stretch>
        </p:blipFill>
        <p:spPr bwMode="auto">
          <a:xfrm>
            <a:off x="2659201" y="2209853"/>
            <a:ext cx="178737" cy="178737"/>
          </a:xfrm>
          <a:prstGeom prst="rect">
            <a:avLst/>
          </a:prstGeom>
          <a:noFill/>
          <a:ln w="9525">
            <a:noFill/>
            <a:miter lim="800000"/>
            <a:headEnd/>
            <a:tailEnd/>
          </a:ln>
        </p:spPr>
      </p:pic>
      <p:pic>
        <p:nvPicPr>
          <p:cNvPr id="101" name="Picture 10" descr="ICON_VM_basic_flat_R2_Q408.png"/>
          <p:cNvPicPr>
            <a:picLocks noChangeAspect="1"/>
          </p:cNvPicPr>
          <p:nvPr/>
        </p:nvPicPr>
        <p:blipFill>
          <a:blip r:embed="rId12" cstate="email"/>
          <a:srcRect/>
          <a:stretch>
            <a:fillRect/>
          </a:stretch>
        </p:blipFill>
        <p:spPr bwMode="auto">
          <a:xfrm>
            <a:off x="2662337" y="1987235"/>
            <a:ext cx="178737" cy="178737"/>
          </a:xfrm>
          <a:prstGeom prst="rect">
            <a:avLst/>
          </a:prstGeom>
          <a:noFill/>
          <a:ln w="9525">
            <a:noFill/>
            <a:miter lim="800000"/>
            <a:headEnd/>
            <a:tailEnd/>
          </a:ln>
        </p:spPr>
      </p:pic>
      <p:grpSp>
        <p:nvGrpSpPr>
          <p:cNvPr id="4" name="Group 83"/>
          <p:cNvGrpSpPr/>
          <p:nvPr/>
        </p:nvGrpSpPr>
        <p:grpSpPr>
          <a:xfrm>
            <a:off x="1239139" y="1563620"/>
            <a:ext cx="1222049" cy="1572449"/>
            <a:chOff x="1239139" y="1563620"/>
            <a:chExt cx="1222049" cy="1572449"/>
          </a:xfrm>
        </p:grpSpPr>
        <p:pic>
          <p:nvPicPr>
            <p:cNvPr id="46" name="Picture 10" descr="ICON_VM_basic_flat_R2_Q408.png"/>
            <p:cNvPicPr>
              <a:picLocks noChangeAspect="1"/>
            </p:cNvPicPr>
            <p:nvPr/>
          </p:nvPicPr>
          <p:blipFill>
            <a:blip r:embed="rId12" cstate="email"/>
            <a:srcRect/>
            <a:stretch>
              <a:fillRect/>
            </a:stretch>
          </p:blipFill>
          <p:spPr bwMode="auto">
            <a:xfrm>
              <a:off x="1359421" y="2864323"/>
              <a:ext cx="226125" cy="178737"/>
            </a:xfrm>
            <a:prstGeom prst="rect">
              <a:avLst/>
            </a:prstGeom>
            <a:noFill/>
            <a:ln w="9525">
              <a:noFill/>
              <a:miter lim="800000"/>
              <a:headEnd/>
              <a:tailEnd/>
            </a:ln>
          </p:spPr>
        </p:pic>
        <p:pic>
          <p:nvPicPr>
            <p:cNvPr id="47" name="Picture 12" descr="ICON_VM_basic_flat_R2_Q408.png"/>
            <p:cNvPicPr>
              <a:picLocks noChangeAspect="1"/>
            </p:cNvPicPr>
            <p:nvPr/>
          </p:nvPicPr>
          <p:blipFill>
            <a:blip r:embed="rId12" cstate="email"/>
            <a:srcRect/>
            <a:stretch>
              <a:fillRect/>
            </a:stretch>
          </p:blipFill>
          <p:spPr bwMode="auto">
            <a:xfrm>
              <a:off x="1626512" y="2864323"/>
              <a:ext cx="226125" cy="178737"/>
            </a:xfrm>
            <a:prstGeom prst="rect">
              <a:avLst/>
            </a:prstGeom>
            <a:noFill/>
            <a:ln w="9525">
              <a:noFill/>
              <a:miter lim="800000"/>
              <a:headEnd/>
              <a:tailEnd/>
            </a:ln>
          </p:spPr>
        </p:pic>
        <p:pic>
          <p:nvPicPr>
            <p:cNvPr id="48" name="Picture 13" descr="ICON_VM_basic_flat_R2_Q408.png"/>
            <p:cNvPicPr>
              <a:picLocks noChangeAspect="1"/>
            </p:cNvPicPr>
            <p:nvPr/>
          </p:nvPicPr>
          <p:blipFill>
            <a:blip r:embed="rId12" cstate="email"/>
            <a:srcRect/>
            <a:stretch>
              <a:fillRect/>
            </a:stretch>
          </p:blipFill>
          <p:spPr bwMode="auto">
            <a:xfrm>
              <a:off x="1893602" y="2864323"/>
              <a:ext cx="226125" cy="178737"/>
            </a:xfrm>
            <a:prstGeom prst="rect">
              <a:avLst/>
            </a:prstGeom>
            <a:noFill/>
            <a:ln w="9525">
              <a:noFill/>
              <a:miter lim="800000"/>
              <a:headEnd/>
              <a:tailEnd/>
            </a:ln>
          </p:spPr>
        </p:pic>
        <p:pic>
          <p:nvPicPr>
            <p:cNvPr id="49" name="Picture 10" descr="ICON_VM_basic_flat_R2_Q408.png"/>
            <p:cNvPicPr>
              <a:picLocks noChangeAspect="1"/>
            </p:cNvPicPr>
            <p:nvPr/>
          </p:nvPicPr>
          <p:blipFill>
            <a:blip r:embed="rId12" cstate="email"/>
            <a:srcRect/>
            <a:stretch>
              <a:fillRect/>
            </a:stretch>
          </p:blipFill>
          <p:spPr bwMode="auto">
            <a:xfrm>
              <a:off x="1359420" y="2651109"/>
              <a:ext cx="226125" cy="178737"/>
            </a:xfrm>
            <a:prstGeom prst="rect">
              <a:avLst/>
            </a:prstGeom>
            <a:noFill/>
            <a:ln w="9525">
              <a:noFill/>
              <a:miter lim="800000"/>
              <a:headEnd/>
              <a:tailEnd/>
            </a:ln>
          </p:spPr>
        </p:pic>
        <p:pic>
          <p:nvPicPr>
            <p:cNvPr id="50" name="Picture 12" descr="ICON_VM_basic_flat_R2_Q408.png"/>
            <p:cNvPicPr>
              <a:picLocks noChangeAspect="1"/>
            </p:cNvPicPr>
            <p:nvPr/>
          </p:nvPicPr>
          <p:blipFill>
            <a:blip r:embed="rId12" cstate="email"/>
            <a:srcRect/>
            <a:stretch>
              <a:fillRect/>
            </a:stretch>
          </p:blipFill>
          <p:spPr bwMode="auto">
            <a:xfrm>
              <a:off x="1626510" y="2651109"/>
              <a:ext cx="226125" cy="178737"/>
            </a:xfrm>
            <a:prstGeom prst="rect">
              <a:avLst/>
            </a:prstGeom>
            <a:noFill/>
            <a:ln w="9525">
              <a:noFill/>
              <a:miter lim="800000"/>
              <a:headEnd/>
              <a:tailEnd/>
            </a:ln>
          </p:spPr>
        </p:pic>
        <p:pic>
          <p:nvPicPr>
            <p:cNvPr id="51" name="Picture 13" descr="ICON_VM_basic_flat_R2_Q408.png"/>
            <p:cNvPicPr>
              <a:picLocks noChangeAspect="1"/>
            </p:cNvPicPr>
            <p:nvPr/>
          </p:nvPicPr>
          <p:blipFill>
            <a:blip r:embed="rId12" cstate="email"/>
            <a:srcRect/>
            <a:stretch>
              <a:fillRect/>
            </a:stretch>
          </p:blipFill>
          <p:spPr bwMode="auto">
            <a:xfrm>
              <a:off x="1893600" y="2651109"/>
              <a:ext cx="226125" cy="178737"/>
            </a:xfrm>
            <a:prstGeom prst="rect">
              <a:avLst/>
            </a:prstGeom>
            <a:noFill/>
            <a:ln w="9525">
              <a:noFill/>
              <a:miter lim="800000"/>
              <a:headEnd/>
              <a:tailEnd/>
            </a:ln>
          </p:spPr>
        </p:pic>
        <p:pic>
          <p:nvPicPr>
            <p:cNvPr id="53" name="Picture 10" descr="ICON_VM_basic_flat_R2_Q408.png"/>
            <p:cNvPicPr>
              <a:picLocks noChangeAspect="1"/>
            </p:cNvPicPr>
            <p:nvPr/>
          </p:nvPicPr>
          <p:blipFill>
            <a:blip r:embed="rId12" cstate="email"/>
            <a:srcRect/>
            <a:stretch>
              <a:fillRect/>
            </a:stretch>
          </p:blipFill>
          <p:spPr bwMode="auto">
            <a:xfrm>
              <a:off x="1359421" y="2431625"/>
              <a:ext cx="226125" cy="178737"/>
            </a:xfrm>
            <a:prstGeom prst="rect">
              <a:avLst/>
            </a:prstGeom>
            <a:noFill/>
            <a:ln w="9525">
              <a:noFill/>
              <a:miter lim="800000"/>
              <a:headEnd/>
              <a:tailEnd/>
            </a:ln>
          </p:spPr>
        </p:pic>
        <p:pic>
          <p:nvPicPr>
            <p:cNvPr id="54" name="Picture 12" descr="ICON_VM_basic_flat_R2_Q408.png"/>
            <p:cNvPicPr>
              <a:picLocks noChangeAspect="1"/>
            </p:cNvPicPr>
            <p:nvPr/>
          </p:nvPicPr>
          <p:blipFill>
            <a:blip r:embed="rId12" cstate="email"/>
            <a:srcRect/>
            <a:stretch>
              <a:fillRect/>
            </a:stretch>
          </p:blipFill>
          <p:spPr bwMode="auto">
            <a:xfrm>
              <a:off x="1626512" y="2431625"/>
              <a:ext cx="226125" cy="178737"/>
            </a:xfrm>
            <a:prstGeom prst="rect">
              <a:avLst/>
            </a:prstGeom>
            <a:noFill/>
            <a:ln w="9525">
              <a:noFill/>
              <a:miter lim="800000"/>
              <a:headEnd/>
              <a:tailEnd/>
            </a:ln>
          </p:spPr>
        </p:pic>
        <p:pic>
          <p:nvPicPr>
            <p:cNvPr id="55" name="Picture 13" descr="ICON_VM_basic_flat_R2_Q408.png"/>
            <p:cNvPicPr>
              <a:picLocks noChangeAspect="1"/>
            </p:cNvPicPr>
            <p:nvPr/>
          </p:nvPicPr>
          <p:blipFill>
            <a:blip r:embed="rId12" cstate="email"/>
            <a:srcRect/>
            <a:stretch>
              <a:fillRect/>
            </a:stretch>
          </p:blipFill>
          <p:spPr bwMode="auto">
            <a:xfrm>
              <a:off x="1893602" y="2431625"/>
              <a:ext cx="226125" cy="178737"/>
            </a:xfrm>
            <a:prstGeom prst="rect">
              <a:avLst/>
            </a:prstGeom>
            <a:noFill/>
            <a:ln w="9525">
              <a:noFill/>
              <a:miter lim="800000"/>
              <a:headEnd/>
              <a:tailEnd/>
            </a:ln>
          </p:spPr>
        </p:pic>
        <p:pic>
          <p:nvPicPr>
            <p:cNvPr id="56" name="Picture 10" descr="ICON_VM_basic_flat_R2_Q408.png"/>
            <p:cNvPicPr>
              <a:picLocks noChangeAspect="1"/>
            </p:cNvPicPr>
            <p:nvPr/>
          </p:nvPicPr>
          <p:blipFill>
            <a:blip r:embed="rId12" cstate="email"/>
            <a:srcRect/>
            <a:stretch>
              <a:fillRect/>
            </a:stretch>
          </p:blipFill>
          <p:spPr bwMode="auto">
            <a:xfrm>
              <a:off x="1363389" y="2199600"/>
              <a:ext cx="226125" cy="178737"/>
            </a:xfrm>
            <a:prstGeom prst="rect">
              <a:avLst/>
            </a:prstGeom>
            <a:noFill/>
            <a:ln w="9525">
              <a:noFill/>
              <a:miter lim="800000"/>
              <a:headEnd/>
              <a:tailEnd/>
            </a:ln>
          </p:spPr>
        </p:pic>
        <p:pic>
          <p:nvPicPr>
            <p:cNvPr id="57" name="Picture 12" descr="ICON_VM_basic_flat_R2_Q408.png"/>
            <p:cNvPicPr>
              <a:picLocks noChangeAspect="1"/>
            </p:cNvPicPr>
            <p:nvPr/>
          </p:nvPicPr>
          <p:blipFill>
            <a:blip r:embed="rId12" cstate="email"/>
            <a:srcRect/>
            <a:stretch>
              <a:fillRect/>
            </a:stretch>
          </p:blipFill>
          <p:spPr bwMode="auto">
            <a:xfrm>
              <a:off x="1630479" y="2199600"/>
              <a:ext cx="226125" cy="178737"/>
            </a:xfrm>
            <a:prstGeom prst="rect">
              <a:avLst/>
            </a:prstGeom>
            <a:noFill/>
            <a:ln w="9525">
              <a:noFill/>
              <a:miter lim="800000"/>
              <a:headEnd/>
              <a:tailEnd/>
            </a:ln>
          </p:spPr>
        </p:pic>
        <p:pic>
          <p:nvPicPr>
            <p:cNvPr id="58" name="Picture 13" descr="ICON_VM_basic_flat_R2_Q408.png"/>
            <p:cNvPicPr>
              <a:picLocks noChangeAspect="1"/>
            </p:cNvPicPr>
            <p:nvPr/>
          </p:nvPicPr>
          <p:blipFill>
            <a:blip r:embed="rId12" cstate="email"/>
            <a:srcRect/>
            <a:stretch>
              <a:fillRect/>
            </a:stretch>
          </p:blipFill>
          <p:spPr bwMode="auto">
            <a:xfrm>
              <a:off x="1897569" y="2199600"/>
              <a:ext cx="226125" cy="178737"/>
            </a:xfrm>
            <a:prstGeom prst="rect">
              <a:avLst/>
            </a:prstGeom>
            <a:noFill/>
            <a:ln w="9525">
              <a:noFill/>
              <a:miter lim="800000"/>
              <a:headEnd/>
              <a:tailEnd/>
            </a:ln>
          </p:spPr>
        </p:pic>
        <p:pic>
          <p:nvPicPr>
            <p:cNvPr id="59" name="Picture 10" descr="ICON_VM_basic_flat_R2_Q408.png"/>
            <p:cNvPicPr>
              <a:picLocks noChangeAspect="1"/>
            </p:cNvPicPr>
            <p:nvPr/>
          </p:nvPicPr>
          <p:blipFill>
            <a:blip r:embed="rId12" cstate="email"/>
            <a:srcRect/>
            <a:stretch>
              <a:fillRect/>
            </a:stretch>
          </p:blipFill>
          <p:spPr bwMode="auto">
            <a:xfrm>
              <a:off x="1367356" y="1976981"/>
              <a:ext cx="226125" cy="178737"/>
            </a:xfrm>
            <a:prstGeom prst="rect">
              <a:avLst/>
            </a:prstGeom>
            <a:noFill/>
            <a:ln w="9525">
              <a:noFill/>
              <a:miter lim="800000"/>
              <a:headEnd/>
              <a:tailEnd/>
            </a:ln>
          </p:spPr>
        </p:pic>
        <p:pic>
          <p:nvPicPr>
            <p:cNvPr id="60" name="Picture 12" descr="ICON_VM_basic_flat_R2_Q408.png"/>
            <p:cNvPicPr>
              <a:picLocks noChangeAspect="1"/>
            </p:cNvPicPr>
            <p:nvPr/>
          </p:nvPicPr>
          <p:blipFill>
            <a:blip r:embed="rId12" cstate="email"/>
            <a:srcRect/>
            <a:stretch>
              <a:fillRect/>
            </a:stretch>
          </p:blipFill>
          <p:spPr bwMode="auto">
            <a:xfrm>
              <a:off x="1634446" y="1976981"/>
              <a:ext cx="226125" cy="178737"/>
            </a:xfrm>
            <a:prstGeom prst="rect">
              <a:avLst/>
            </a:prstGeom>
            <a:noFill/>
            <a:ln w="9525">
              <a:noFill/>
              <a:miter lim="800000"/>
              <a:headEnd/>
              <a:tailEnd/>
            </a:ln>
          </p:spPr>
        </p:pic>
        <p:pic>
          <p:nvPicPr>
            <p:cNvPr id="61" name="Picture 13" descr="ICON_VM_basic_flat_R2_Q408.png"/>
            <p:cNvPicPr>
              <a:picLocks noChangeAspect="1"/>
            </p:cNvPicPr>
            <p:nvPr/>
          </p:nvPicPr>
          <p:blipFill>
            <a:blip r:embed="rId12" cstate="email"/>
            <a:srcRect/>
            <a:stretch>
              <a:fillRect/>
            </a:stretch>
          </p:blipFill>
          <p:spPr bwMode="auto">
            <a:xfrm>
              <a:off x="1901537" y="1976981"/>
              <a:ext cx="226125" cy="178737"/>
            </a:xfrm>
            <a:prstGeom prst="rect">
              <a:avLst/>
            </a:prstGeom>
            <a:noFill/>
            <a:ln w="9525">
              <a:noFill/>
              <a:miter lim="800000"/>
              <a:headEnd/>
              <a:tailEnd/>
            </a:ln>
          </p:spPr>
        </p:pic>
        <p:sp>
          <p:nvSpPr>
            <p:cNvPr id="62" name="Rounded Rectangle 61"/>
            <p:cNvSpPr/>
            <p:nvPr/>
          </p:nvSpPr>
          <p:spPr bwMode="auto">
            <a:xfrm>
              <a:off x="1239139" y="1563620"/>
              <a:ext cx="1222049" cy="1572449"/>
            </a:xfrm>
            <a:prstGeom prst="roundRect">
              <a:avLst>
                <a:gd name="adj" fmla="val 11111"/>
              </a:avLst>
            </a:prstGeom>
            <a:noFill/>
            <a:ln w="38100">
              <a:solidFill>
                <a:srgbClr val="92D050"/>
              </a:solidFill>
              <a:prstDash val="sysDash"/>
              <a:round/>
              <a:headEnd/>
              <a:tailEnd/>
            </a:ln>
          </p:spPr>
          <p:txBody>
            <a:bodyPr wrap="square" lIns="0" tIns="0" rIns="0" bIns="0" rtlCol="0" anchor="t"/>
            <a:lstStyle/>
            <a:p>
              <a:r>
                <a:rPr lang="en-US" sz="1000" b="1" dirty="0" smtClean="0">
                  <a:solidFill>
                    <a:srgbClr val="333333"/>
                  </a:solidFill>
                </a:rPr>
                <a:t>Development</a:t>
              </a:r>
            </a:p>
          </p:txBody>
        </p:sp>
        <p:pic>
          <p:nvPicPr>
            <p:cNvPr id="102" name="Picture 10" descr="ICON_VM_basic_flat_R2_Q408.png"/>
            <p:cNvPicPr>
              <a:picLocks noChangeAspect="1"/>
            </p:cNvPicPr>
            <p:nvPr/>
          </p:nvPicPr>
          <p:blipFill>
            <a:blip r:embed="rId12" cstate="email"/>
            <a:srcRect/>
            <a:stretch>
              <a:fillRect/>
            </a:stretch>
          </p:blipFill>
          <p:spPr bwMode="auto">
            <a:xfrm>
              <a:off x="2176076" y="2881697"/>
              <a:ext cx="178737" cy="178737"/>
            </a:xfrm>
            <a:prstGeom prst="rect">
              <a:avLst/>
            </a:prstGeom>
            <a:noFill/>
            <a:ln w="9525">
              <a:noFill/>
              <a:miter lim="800000"/>
              <a:headEnd/>
              <a:tailEnd/>
            </a:ln>
          </p:spPr>
        </p:pic>
        <p:pic>
          <p:nvPicPr>
            <p:cNvPr id="103" name="Picture 10" descr="ICON_VM_basic_flat_R2_Q408.png"/>
            <p:cNvPicPr>
              <a:picLocks noChangeAspect="1"/>
            </p:cNvPicPr>
            <p:nvPr/>
          </p:nvPicPr>
          <p:blipFill>
            <a:blip r:embed="rId12" cstate="email"/>
            <a:srcRect/>
            <a:stretch>
              <a:fillRect/>
            </a:stretch>
          </p:blipFill>
          <p:spPr bwMode="auto">
            <a:xfrm>
              <a:off x="2176075" y="2668484"/>
              <a:ext cx="178737" cy="178737"/>
            </a:xfrm>
            <a:prstGeom prst="rect">
              <a:avLst/>
            </a:prstGeom>
            <a:noFill/>
            <a:ln w="9525">
              <a:noFill/>
              <a:miter lim="800000"/>
              <a:headEnd/>
              <a:tailEnd/>
            </a:ln>
          </p:spPr>
        </p:pic>
        <p:pic>
          <p:nvPicPr>
            <p:cNvPr id="104" name="Picture 10" descr="ICON_VM_basic_flat_R2_Q408.png"/>
            <p:cNvPicPr>
              <a:picLocks noChangeAspect="1"/>
            </p:cNvPicPr>
            <p:nvPr/>
          </p:nvPicPr>
          <p:blipFill>
            <a:blip r:embed="rId12" cstate="email"/>
            <a:srcRect/>
            <a:stretch>
              <a:fillRect/>
            </a:stretch>
          </p:blipFill>
          <p:spPr bwMode="auto">
            <a:xfrm>
              <a:off x="2176076" y="2448999"/>
              <a:ext cx="178737" cy="178737"/>
            </a:xfrm>
            <a:prstGeom prst="rect">
              <a:avLst/>
            </a:prstGeom>
            <a:noFill/>
            <a:ln w="9525">
              <a:noFill/>
              <a:miter lim="800000"/>
              <a:headEnd/>
              <a:tailEnd/>
            </a:ln>
          </p:spPr>
        </p:pic>
        <p:pic>
          <p:nvPicPr>
            <p:cNvPr id="105" name="Picture 10" descr="ICON_VM_basic_flat_R2_Q408.png"/>
            <p:cNvPicPr>
              <a:picLocks noChangeAspect="1"/>
            </p:cNvPicPr>
            <p:nvPr/>
          </p:nvPicPr>
          <p:blipFill>
            <a:blip r:embed="rId12" cstate="email"/>
            <a:srcRect/>
            <a:stretch>
              <a:fillRect/>
            </a:stretch>
          </p:blipFill>
          <p:spPr bwMode="auto">
            <a:xfrm>
              <a:off x="2179212" y="2216974"/>
              <a:ext cx="178737" cy="178737"/>
            </a:xfrm>
            <a:prstGeom prst="rect">
              <a:avLst/>
            </a:prstGeom>
            <a:noFill/>
            <a:ln w="9525">
              <a:noFill/>
              <a:miter lim="800000"/>
              <a:headEnd/>
              <a:tailEnd/>
            </a:ln>
          </p:spPr>
        </p:pic>
        <p:pic>
          <p:nvPicPr>
            <p:cNvPr id="106" name="Picture 10" descr="ICON_VM_basic_flat_R2_Q408.png"/>
            <p:cNvPicPr>
              <a:picLocks noChangeAspect="1"/>
            </p:cNvPicPr>
            <p:nvPr/>
          </p:nvPicPr>
          <p:blipFill>
            <a:blip r:embed="rId12" cstate="email"/>
            <a:srcRect/>
            <a:stretch>
              <a:fillRect/>
            </a:stretch>
          </p:blipFill>
          <p:spPr bwMode="auto">
            <a:xfrm>
              <a:off x="2182348" y="1994356"/>
              <a:ext cx="178737" cy="178737"/>
            </a:xfrm>
            <a:prstGeom prst="rect">
              <a:avLst/>
            </a:prstGeom>
            <a:noFill/>
            <a:ln w="9525">
              <a:noFill/>
              <a:miter lim="800000"/>
              <a:headEnd/>
              <a:tailEnd/>
            </a:ln>
          </p:spPr>
        </p:pic>
      </p:grpSp>
      <p:sp>
        <p:nvSpPr>
          <p:cNvPr id="86" name="Rectangle 85"/>
          <p:cNvSpPr/>
          <p:nvPr/>
        </p:nvSpPr>
        <p:spPr bwMode="auto">
          <a:xfrm>
            <a:off x="4131323" y="3834937"/>
            <a:ext cx="4781320" cy="477004"/>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Solution - vShield App + Edge</a:t>
            </a:r>
          </a:p>
        </p:txBody>
      </p:sp>
      <p:sp>
        <p:nvSpPr>
          <p:cNvPr id="87" name="TextBox 86"/>
          <p:cNvSpPr txBox="1"/>
          <p:nvPr/>
        </p:nvSpPr>
        <p:spPr>
          <a:xfrm>
            <a:off x="4187339" y="4315822"/>
            <a:ext cx="4717510" cy="1632755"/>
          </a:xfrm>
          <a:prstGeom prst="rect">
            <a:avLst/>
          </a:prstGeom>
          <a:solidFill>
            <a:schemeClr val="bg1">
              <a:lumMod val="95000"/>
            </a:schemeClr>
          </a:solidFill>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Protect data and applications with hypervisor level firewall</a:t>
            </a:r>
          </a:p>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Create and enforce security policies with virtual machine migration</a:t>
            </a:r>
          </a:p>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Facilitate compliance by monitoring all application traffic </a:t>
            </a:r>
          </a:p>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Improve performance and scalability with load balancer and software based solution </a:t>
            </a:r>
          </a:p>
        </p:txBody>
      </p:sp>
      <p:sp>
        <p:nvSpPr>
          <p:cNvPr id="108" name="Rectangle 107"/>
          <p:cNvSpPr/>
          <p:nvPr/>
        </p:nvSpPr>
        <p:spPr bwMode="auto">
          <a:xfrm>
            <a:off x="4107453" y="847526"/>
            <a:ext cx="4781320" cy="476826"/>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Requirements</a:t>
            </a:r>
            <a:endParaRPr lang="en-US" sz="1800" dirty="0">
              <a:solidFill>
                <a:srgbClr val="FFFFFF"/>
              </a:solidFill>
            </a:endParaRPr>
          </a:p>
        </p:txBody>
      </p:sp>
      <p:sp>
        <p:nvSpPr>
          <p:cNvPr id="109" name="TextBox 108"/>
          <p:cNvSpPr txBox="1"/>
          <p:nvPr/>
        </p:nvSpPr>
        <p:spPr>
          <a:xfrm>
            <a:off x="4114232" y="1300277"/>
            <a:ext cx="4769516" cy="2171364"/>
          </a:xfrm>
          <a:prstGeom prst="rect">
            <a:avLst/>
          </a:prstGeom>
          <a:solidFill>
            <a:schemeClr val="bg1">
              <a:lumMod val="95000"/>
            </a:schemeClr>
          </a:solidFill>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Deploy production and development applications in a shared infrastructure with:</a:t>
            </a:r>
          </a:p>
          <a:p>
            <a:pPr marL="573088" lvl="1"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Traffic segmentation between applications </a:t>
            </a:r>
          </a:p>
          <a:p>
            <a:pPr marL="573088" lvl="1"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Authorized access to applications</a:t>
            </a:r>
          </a:p>
          <a:p>
            <a:pPr marL="573088" lvl="1"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Strict monitoring and enforcement of rules on inter-VM communications</a:t>
            </a:r>
          </a:p>
          <a:p>
            <a:pPr marL="573088" lvl="1" indent="-115888" algn="l">
              <a:lnSpc>
                <a:spcPct val="85000"/>
              </a:lnSpc>
              <a:spcBef>
                <a:spcPct val="15000"/>
              </a:spcBef>
              <a:spcAft>
                <a:spcPct val="25000"/>
              </a:spcAft>
              <a:buClr>
                <a:srgbClr val="0070C0"/>
              </a:buClr>
              <a:buFont typeface="Arial" pitchFamily="34" charset="0"/>
              <a:buChar char="•"/>
            </a:pPr>
            <a:r>
              <a:rPr lang="en-US" sz="1400" dirty="0" smtClean="0">
                <a:solidFill>
                  <a:srgbClr val="333333"/>
                </a:solidFill>
              </a:rPr>
              <a:t>Ability to maintain security policies with VM movement</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Compliance to various audit requirements</a:t>
            </a:r>
          </a:p>
        </p:txBody>
      </p:sp>
      <p:sp>
        <p:nvSpPr>
          <p:cNvPr id="110" name="Rounded Rectangle 109"/>
          <p:cNvSpPr/>
          <p:nvPr>
            <p:custDataLst>
              <p:tags r:id="rId7"/>
            </p:custDataLst>
          </p:nvPr>
        </p:nvSpPr>
        <p:spPr bwMode="auto">
          <a:xfrm>
            <a:off x="162187" y="1342239"/>
            <a:ext cx="3646415" cy="1862356"/>
          </a:xfrm>
          <a:prstGeom prst="roundRect">
            <a:avLst>
              <a:gd name="adj" fmla="val 6944"/>
            </a:avLst>
          </a:prstGeom>
          <a:noFill/>
          <a:ln w="38100">
            <a:solidFill>
              <a:schemeClr val="accent1">
                <a:lumMod val="50000"/>
              </a:schemeClr>
            </a:solidFill>
            <a:prstDash val="sysDash"/>
            <a:round/>
            <a:headEnd/>
            <a:tailEnd/>
          </a:ln>
        </p:spPr>
        <p:txBody>
          <a:bodyPr wrap="none" lIns="0" tIns="0" rIns="0" bIns="0" rtlCol="0" anchor="ctr"/>
          <a:lstStyle/>
          <a:p>
            <a:endParaRPr lang="en-US" sz="1800" dirty="0" smtClean="0">
              <a:solidFill>
                <a:srgbClr val="FFFFFF"/>
              </a:solidFill>
            </a:endParaRPr>
          </a:p>
        </p:txBody>
      </p:sp>
      <p:pic>
        <p:nvPicPr>
          <p:cNvPr id="111" name="Picture 45" descr="ICON_Firewall_Q308"/>
          <p:cNvPicPr>
            <a:picLocks noChangeAspect="1" noChangeArrowheads="1"/>
          </p:cNvPicPr>
          <p:nvPr>
            <p:custDataLst>
              <p:tags r:id="rId8"/>
            </p:custDataLst>
          </p:nvPr>
        </p:nvPicPr>
        <p:blipFill>
          <a:blip r:embed="rId15" cstate="print"/>
          <a:srcRect/>
          <a:stretch>
            <a:fillRect/>
          </a:stretch>
        </p:blipFill>
        <p:spPr bwMode="auto">
          <a:xfrm>
            <a:off x="3556846" y="2557514"/>
            <a:ext cx="531114" cy="512857"/>
          </a:xfrm>
          <a:prstGeom prst="rect">
            <a:avLst/>
          </a:prstGeom>
          <a:noFill/>
          <a:ln w="9525">
            <a:noFill/>
            <a:miter lim="800000"/>
            <a:headEnd/>
            <a:tailEnd/>
          </a:ln>
        </p:spPr>
      </p:pic>
      <p:pic>
        <p:nvPicPr>
          <p:cNvPr id="84" name="Picture 83" descr="VMW_10Q3_ICON_Shield_blk.png"/>
          <p:cNvPicPr>
            <a:picLocks noChangeAspect="1"/>
          </p:cNvPicPr>
          <p:nvPr/>
        </p:nvPicPr>
        <p:blipFill>
          <a:blip r:embed="rId16" cstate="print"/>
          <a:stretch>
            <a:fillRect/>
          </a:stretch>
        </p:blipFill>
        <p:spPr>
          <a:xfrm>
            <a:off x="944129" y="1677885"/>
            <a:ext cx="344344" cy="407052"/>
          </a:xfrm>
          <a:prstGeom prst="rect">
            <a:avLst/>
          </a:prstGeom>
        </p:spPr>
      </p:pic>
      <p:pic>
        <p:nvPicPr>
          <p:cNvPr id="85" name="Picture 84" descr="VMW_10Q3_ICON_Shield_blk.png"/>
          <p:cNvPicPr>
            <a:picLocks noChangeAspect="1"/>
          </p:cNvPicPr>
          <p:nvPr/>
        </p:nvPicPr>
        <p:blipFill>
          <a:blip r:embed="rId16" cstate="print"/>
          <a:stretch>
            <a:fillRect/>
          </a:stretch>
        </p:blipFill>
        <p:spPr>
          <a:xfrm>
            <a:off x="2288052" y="1698663"/>
            <a:ext cx="344344" cy="407052"/>
          </a:xfrm>
          <a:prstGeom prst="rect">
            <a:avLst/>
          </a:prstGeom>
        </p:spPr>
      </p:pic>
      <p:pic>
        <p:nvPicPr>
          <p:cNvPr id="92" name="Picture 91" descr="VMW_10Q3_ICON_Shield_blk.png"/>
          <p:cNvPicPr>
            <a:picLocks noChangeAspect="1"/>
          </p:cNvPicPr>
          <p:nvPr/>
        </p:nvPicPr>
        <p:blipFill>
          <a:blip r:embed="rId16" cstate="print"/>
          <a:stretch>
            <a:fillRect/>
          </a:stretch>
        </p:blipFill>
        <p:spPr>
          <a:xfrm>
            <a:off x="3451836" y="1719440"/>
            <a:ext cx="344344" cy="407052"/>
          </a:xfrm>
          <a:prstGeom prst="rect">
            <a:avLst/>
          </a:prstGeom>
        </p:spPr>
      </p:pic>
      <p:sp>
        <p:nvSpPr>
          <p:cNvPr id="88" name="TextBox 87"/>
          <p:cNvSpPr txBox="1"/>
          <p:nvPr/>
        </p:nvSpPr>
        <p:spPr>
          <a:xfrm>
            <a:off x="2007328" y="1158235"/>
            <a:ext cx="779381" cy="387798"/>
          </a:xfrm>
          <a:prstGeom prst="rect">
            <a:avLst/>
          </a:prstGeom>
          <a:noFill/>
        </p:spPr>
        <p:txBody>
          <a:bodyPr wrap="none" rtlCol="0">
            <a:spAutoFit/>
          </a:bodyPr>
          <a:lstStyle/>
          <a:p>
            <a:pPr algn="l"/>
            <a:r>
              <a:rPr lang="en-US" sz="800" b="1" dirty="0" smtClean="0">
                <a:solidFill>
                  <a:srgbClr val="333333"/>
                </a:solidFill>
                <a:latin typeface="Arial"/>
                <a:ea typeface="ＭＳ Ｐゴシック"/>
              </a:rPr>
              <a:t>VMware</a:t>
            </a:r>
          </a:p>
          <a:p>
            <a:pPr algn="l"/>
            <a:r>
              <a:rPr lang="en-US" sz="800" b="1" dirty="0" err="1" smtClean="0">
                <a:solidFill>
                  <a:srgbClr val="333333"/>
                </a:solidFill>
                <a:latin typeface="Arial"/>
                <a:ea typeface="ＭＳ Ｐゴシック"/>
              </a:rPr>
              <a:t>vShield</a:t>
            </a:r>
            <a:r>
              <a:rPr lang="en-US" sz="800" b="1" dirty="0" smtClean="0">
                <a:solidFill>
                  <a:srgbClr val="333333"/>
                </a:solidFill>
                <a:latin typeface="Arial"/>
                <a:ea typeface="ＭＳ Ｐゴシック"/>
              </a:rPr>
              <a:t> App</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8" name="Title 32"/>
          <p:cNvSpPr>
            <a:spLocks noGrp="1"/>
          </p:cNvSpPr>
          <p:nvPr>
            <p:ph type="title"/>
          </p:nvPr>
        </p:nvSpPr>
        <p:spPr/>
        <p:txBody>
          <a:bodyPr/>
          <a:lstStyle/>
          <a:p>
            <a:r>
              <a:rPr lang="en-US" dirty="0" smtClean="0"/>
              <a:t>Enterprise - Secure View Deployments</a:t>
            </a:r>
          </a:p>
        </p:txBody>
      </p:sp>
      <p:sp>
        <p:nvSpPr>
          <p:cNvPr id="42" name="Rectangle 41"/>
          <p:cNvSpPr/>
          <p:nvPr/>
        </p:nvSpPr>
        <p:spPr bwMode="auto">
          <a:xfrm>
            <a:off x="4199056" y="3540154"/>
            <a:ext cx="4781320" cy="520118"/>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Solution - vShield Endpoint+App+Edge</a:t>
            </a:r>
          </a:p>
        </p:txBody>
      </p:sp>
      <p:sp>
        <p:nvSpPr>
          <p:cNvPr id="43" name="TextBox 42"/>
          <p:cNvSpPr txBox="1"/>
          <p:nvPr/>
        </p:nvSpPr>
        <p:spPr>
          <a:xfrm>
            <a:off x="4212867" y="4062253"/>
            <a:ext cx="4763093" cy="1902059"/>
          </a:xfrm>
          <a:prstGeom prst="rect">
            <a:avLst/>
          </a:prstGeom>
          <a:solidFill>
            <a:schemeClr val="bg1">
              <a:lumMod val="95000"/>
            </a:schemeClr>
          </a:solidFill>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Improve performance by offloading AV processing </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Reduce costs by freeing up virtual machine resources and eliminating agents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Improve security by streamlining AV functions to a hardened security virtual machine(SVM)</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Protect View application servers from threats</a:t>
            </a:r>
          </a:p>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Demonstrate compliance and satisfy audit requirements with detailed logging of offloaded AV tasks</a:t>
            </a:r>
          </a:p>
        </p:txBody>
      </p:sp>
      <p:sp>
        <p:nvSpPr>
          <p:cNvPr id="48" name="Rectangle 47"/>
          <p:cNvSpPr/>
          <p:nvPr/>
        </p:nvSpPr>
        <p:spPr bwMode="auto">
          <a:xfrm>
            <a:off x="4175186" y="734637"/>
            <a:ext cx="4781320" cy="395911"/>
          </a:xfrm>
          <a:prstGeom prst="rect">
            <a:avLst/>
          </a:prstGeom>
          <a:gradFill>
            <a:gsLst>
              <a:gs pos="0">
                <a:srgbClr val="73BC42"/>
              </a:gs>
              <a:gs pos="85000">
                <a:srgbClr val="589731"/>
              </a:gs>
            </a:gsLst>
            <a:lin ang="5400000" scaled="0"/>
          </a:gradFill>
          <a:ln w="12700" cap="flat" cmpd="sng" algn="ctr">
            <a:noFill/>
            <a:prstDash val="solid"/>
            <a:round/>
            <a:headEnd type="none" w="med" len="med"/>
            <a:tailEnd type="none" w="med" len="med"/>
          </a:ln>
          <a:effectLst/>
          <a:scene3d>
            <a:camera prst="orthographicFront"/>
            <a:lightRig rig="threePt" dir="t"/>
          </a:scene3d>
          <a:sp3d>
            <a:bevelT w="44450" h="38100"/>
          </a:sp3d>
        </p:spPr>
        <p:txBody>
          <a:bodyPr vert="horz" wrap="none" lIns="0" tIns="0" rIns="0" bIns="0" numCol="1" rtlCol="0" anchor="ctr" anchorCtr="0" compatLnSpc="1">
            <a:prstTxWarp prst="textNoShape">
              <a:avLst/>
            </a:prstTxWarp>
          </a:bodyPr>
          <a:lstStyle/>
          <a:p>
            <a:pPr>
              <a:lnSpc>
                <a:spcPct val="85000"/>
              </a:lnSpc>
              <a:spcAft>
                <a:spcPct val="0"/>
              </a:spcAft>
              <a:buClr>
                <a:srgbClr val="000000"/>
              </a:buClr>
              <a:defRPr/>
            </a:pPr>
            <a:r>
              <a:rPr lang="en-US" sz="1800" dirty="0" smtClean="0">
                <a:solidFill>
                  <a:srgbClr val="FFFFFF"/>
                </a:solidFill>
              </a:rPr>
              <a:t>Requirements</a:t>
            </a:r>
            <a:endParaRPr lang="en-US" sz="1800" dirty="0">
              <a:solidFill>
                <a:srgbClr val="FFFFFF"/>
              </a:solidFill>
            </a:endParaRPr>
          </a:p>
        </p:txBody>
      </p:sp>
      <p:sp>
        <p:nvSpPr>
          <p:cNvPr id="49" name="TextBox 48"/>
          <p:cNvSpPr txBox="1"/>
          <p:nvPr/>
        </p:nvSpPr>
        <p:spPr>
          <a:xfrm>
            <a:off x="4181964" y="1145184"/>
            <a:ext cx="4779155" cy="1718932"/>
          </a:xfrm>
          <a:prstGeom prst="rect">
            <a:avLst/>
          </a:prstGeom>
          <a:solidFill>
            <a:schemeClr val="bg1">
              <a:lumMod val="95000"/>
            </a:schemeClr>
          </a:solidFill>
        </p:spPr>
        <p:txBody>
          <a:bodyPr wrap="square" rtlCol="0">
            <a:spAutoFit/>
          </a:bodyPr>
          <a:lstStyle/>
          <a:p>
            <a:pPr marL="115888"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Support thousands of internal and external View users with:</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Comprehensive security for View servers</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Anti virus agents  to protect client data and applications</a:t>
            </a:r>
          </a:p>
          <a:p>
            <a:pPr marL="573088" lvl="1" indent="-115888" algn="l">
              <a:lnSpc>
                <a:spcPct val="85000"/>
              </a:lnSpc>
              <a:spcBef>
                <a:spcPct val="15000"/>
              </a:spcBef>
              <a:spcAft>
                <a:spcPct val="25000"/>
              </a:spcAft>
              <a:buClr>
                <a:srgbClr val="0070C0"/>
              </a:buClr>
              <a:buFont typeface="Arial" pitchFamily="34" charset="0"/>
              <a:buChar char="•"/>
              <a:defRPr/>
            </a:pPr>
            <a:r>
              <a:rPr lang="en-US" sz="1400" dirty="0" smtClean="0">
                <a:solidFill>
                  <a:srgbClr val="333333"/>
                </a:solidFill>
              </a:rPr>
              <a:t>Optimal performance and scalability </a:t>
            </a:r>
          </a:p>
          <a:p>
            <a:pPr marL="573088" lvl="1" indent="-115888" algn="l">
              <a:lnSpc>
                <a:spcPct val="85000"/>
              </a:lnSpc>
              <a:spcBef>
                <a:spcPct val="15000"/>
              </a:spcBef>
              <a:spcAft>
                <a:spcPct val="25000"/>
              </a:spcAft>
              <a:buClr>
                <a:srgbClr val="0070C0"/>
              </a:buClr>
              <a:buFont typeface="Arial" pitchFamily="34" charset="0"/>
              <a:buChar char="•"/>
              <a:defRPr/>
            </a:pPr>
            <a:endParaRPr lang="en-US" sz="1400" dirty="0" smtClean="0">
              <a:solidFill>
                <a:srgbClr val="333333"/>
              </a:solidFill>
            </a:endParaRPr>
          </a:p>
        </p:txBody>
      </p:sp>
      <p:pic>
        <p:nvPicPr>
          <p:cNvPr id="50" name="Picture 8" descr="ICON_Server_flat_Q408.png"/>
          <p:cNvPicPr>
            <a:picLocks noChangeAspect="1"/>
          </p:cNvPicPr>
          <p:nvPr>
            <p:custDataLst>
              <p:tags r:id="rId1"/>
            </p:custDataLst>
          </p:nvPr>
        </p:nvPicPr>
        <p:blipFill>
          <a:blip r:embed="rId10" cstate="email"/>
          <a:srcRect/>
          <a:stretch>
            <a:fillRect/>
          </a:stretch>
        </p:blipFill>
        <p:spPr bwMode="auto">
          <a:xfrm>
            <a:off x="1141700" y="2561876"/>
            <a:ext cx="753389" cy="243943"/>
          </a:xfrm>
          <a:prstGeom prst="rect">
            <a:avLst/>
          </a:prstGeom>
          <a:noFill/>
          <a:ln w="9525">
            <a:noFill/>
            <a:miter lim="800000"/>
            <a:headEnd/>
            <a:tailEnd/>
          </a:ln>
        </p:spPr>
      </p:pic>
      <p:sp>
        <p:nvSpPr>
          <p:cNvPr id="55" name="Rounded Rectangle 54"/>
          <p:cNvSpPr/>
          <p:nvPr>
            <p:custDataLst>
              <p:tags r:id="rId2"/>
            </p:custDataLst>
          </p:nvPr>
        </p:nvSpPr>
        <p:spPr bwMode="auto">
          <a:xfrm>
            <a:off x="298040" y="2231140"/>
            <a:ext cx="3375880" cy="264255"/>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000" b="1" dirty="0" smtClean="0">
                <a:gradFill>
                  <a:gsLst>
                    <a:gs pos="0">
                      <a:srgbClr val="FFFFFF"/>
                    </a:gs>
                    <a:gs pos="83000">
                      <a:srgbClr val="FFFFFF"/>
                    </a:gs>
                  </a:gsLst>
                  <a:lin ang="16200000" scaled="0"/>
                </a:gradFill>
              </a:rPr>
              <a:t>VMware vSphere + vShield</a:t>
            </a:r>
            <a:endParaRPr lang="en-US" sz="1000" b="1" dirty="0">
              <a:gradFill>
                <a:gsLst>
                  <a:gs pos="0">
                    <a:srgbClr val="FFFFFF"/>
                  </a:gs>
                  <a:gs pos="83000">
                    <a:srgbClr val="FFFFFF"/>
                  </a:gs>
                </a:gsLst>
                <a:lin ang="16200000" scaled="0"/>
              </a:gradFill>
            </a:endParaRPr>
          </a:p>
        </p:txBody>
      </p:sp>
      <p:pic>
        <p:nvPicPr>
          <p:cNvPr id="63" name="Picture 8" descr="ICON_Server_flat_Q408.png"/>
          <p:cNvPicPr>
            <a:picLocks noChangeAspect="1"/>
          </p:cNvPicPr>
          <p:nvPr>
            <p:custDataLst>
              <p:tags r:id="rId3"/>
            </p:custDataLst>
          </p:nvPr>
        </p:nvPicPr>
        <p:blipFill>
          <a:blip r:embed="rId10" cstate="email"/>
          <a:srcRect/>
          <a:stretch>
            <a:fillRect/>
          </a:stretch>
        </p:blipFill>
        <p:spPr bwMode="auto">
          <a:xfrm>
            <a:off x="2012321" y="2561876"/>
            <a:ext cx="753389" cy="243943"/>
          </a:xfrm>
          <a:prstGeom prst="rect">
            <a:avLst/>
          </a:prstGeom>
          <a:noFill/>
          <a:ln w="9525">
            <a:noFill/>
            <a:miter lim="800000"/>
            <a:headEnd/>
            <a:tailEnd/>
          </a:ln>
        </p:spPr>
      </p:pic>
      <p:pic>
        <p:nvPicPr>
          <p:cNvPr id="64" name="Picture 8" descr="ICON_Server_flat_Q408.png"/>
          <p:cNvPicPr>
            <a:picLocks noChangeAspect="1"/>
          </p:cNvPicPr>
          <p:nvPr>
            <p:custDataLst>
              <p:tags r:id="rId4"/>
            </p:custDataLst>
          </p:nvPr>
        </p:nvPicPr>
        <p:blipFill>
          <a:blip r:embed="rId10" cstate="email"/>
          <a:srcRect/>
          <a:stretch>
            <a:fillRect/>
          </a:stretch>
        </p:blipFill>
        <p:spPr bwMode="auto">
          <a:xfrm>
            <a:off x="2882943" y="2547128"/>
            <a:ext cx="753389" cy="243943"/>
          </a:xfrm>
          <a:prstGeom prst="rect">
            <a:avLst/>
          </a:prstGeom>
          <a:noFill/>
          <a:ln w="9525">
            <a:noFill/>
            <a:miter lim="800000"/>
            <a:headEnd/>
            <a:tailEnd/>
          </a:ln>
        </p:spPr>
      </p:pic>
      <p:pic>
        <p:nvPicPr>
          <p:cNvPr id="66" name="Picture 8" descr="ICON_Server_flat_Q408.png"/>
          <p:cNvPicPr>
            <a:picLocks noChangeAspect="1"/>
          </p:cNvPicPr>
          <p:nvPr>
            <p:custDataLst>
              <p:tags r:id="rId5"/>
            </p:custDataLst>
          </p:nvPr>
        </p:nvPicPr>
        <p:blipFill>
          <a:blip r:embed="rId10" cstate="email"/>
          <a:srcRect/>
          <a:stretch>
            <a:fillRect/>
          </a:stretch>
        </p:blipFill>
        <p:spPr bwMode="auto">
          <a:xfrm>
            <a:off x="271078" y="2576624"/>
            <a:ext cx="753389" cy="243943"/>
          </a:xfrm>
          <a:prstGeom prst="rect">
            <a:avLst/>
          </a:prstGeom>
          <a:noFill/>
          <a:ln w="9525">
            <a:noFill/>
            <a:miter lim="800000"/>
            <a:headEnd/>
            <a:tailEnd/>
          </a:ln>
        </p:spPr>
      </p:pic>
      <p:pic>
        <p:nvPicPr>
          <p:cNvPr id="68" name="Picture 10" descr="ICON_VM_basic_flat_R2_Q408.png"/>
          <p:cNvPicPr>
            <a:picLocks noChangeAspect="1"/>
          </p:cNvPicPr>
          <p:nvPr/>
        </p:nvPicPr>
        <p:blipFill>
          <a:blip r:embed="rId11" cstate="email"/>
          <a:srcRect/>
          <a:stretch>
            <a:fillRect/>
          </a:stretch>
        </p:blipFill>
        <p:spPr bwMode="auto">
          <a:xfrm>
            <a:off x="416198" y="1832477"/>
            <a:ext cx="178737" cy="178737"/>
          </a:xfrm>
          <a:prstGeom prst="rect">
            <a:avLst/>
          </a:prstGeom>
          <a:noFill/>
          <a:ln w="9525">
            <a:noFill/>
            <a:miter lim="800000"/>
            <a:headEnd/>
            <a:tailEnd/>
          </a:ln>
        </p:spPr>
      </p:pic>
      <p:pic>
        <p:nvPicPr>
          <p:cNvPr id="71" name="Picture 12" descr="ICON_VM_basic_flat_R2_Q408.png"/>
          <p:cNvPicPr>
            <a:picLocks noChangeAspect="1"/>
          </p:cNvPicPr>
          <p:nvPr/>
        </p:nvPicPr>
        <p:blipFill>
          <a:blip r:embed="rId11" cstate="email"/>
          <a:srcRect/>
          <a:stretch>
            <a:fillRect/>
          </a:stretch>
        </p:blipFill>
        <p:spPr bwMode="auto">
          <a:xfrm>
            <a:off x="627315" y="1832477"/>
            <a:ext cx="178737" cy="178737"/>
          </a:xfrm>
          <a:prstGeom prst="rect">
            <a:avLst/>
          </a:prstGeom>
          <a:noFill/>
          <a:ln w="9525">
            <a:noFill/>
            <a:miter lim="800000"/>
            <a:headEnd/>
            <a:tailEnd/>
          </a:ln>
        </p:spPr>
      </p:pic>
      <p:pic>
        <p:nvPicPr>
          <p:cNvPr id="72" name="Picture 13" descr="ICON_VM_basic_flat_R2_Q408.png"/>
          <p:cNvPicPr>
            <a:picLocks noChangeAspect="1"/>
          </p:cNvPicPr>
          <p:nvPr/>
        </p:nvPicPr>
        <p:blipFill>
          <a:blip r:embed="rId11" cstate="email"/>
          <a:srcRect/>
          <a:stretch>
            <a:fillRect/>
          </a:stretch>
        </p:blipFill>
        <p:spPr bwMode="auto">
          <a:xfrm>
            <a:off x="838432" y="1832477"/>
            <a:ext cx="178737" cy="178737"/>
          </a:xfrm>
          <a:prstGeom prst="rect">
            <a:avLst/>
          </a:prstGeom>
          <a:noFill/>
          <a:ln w="9525">
            <a:noFill/>
            <a:miter lim="800000"/>
            <a:headEnd/>
            <a:tailEnd/>
          </a:ln>
        </p:spPr>
      </p:pic>
      <p:pic>
        <p:nvPicPr>
          <p:cNvPr id="73" name="Picture 10" descr="ICON_VM_basic_flat_R2_Q408.png"/>
          <p:cNvPicPr>
            <a:picLocks noChangeAspect="1"/>
          </p:cNvPicPr>
          <p:nvPr/>
        </p:nvPicPr>
        <p:blipFill>
          <a:blip r:embed="rId11" cstate="email"/>
          <a:srcRect/>
          <a:stretch>
            <a:fillRect/>
          </a:stretch>
        </p:blipFill>
        <p:spPr bwMode="auto">
          <a:xfrm>
            <a:off x="416197" y="1619263"/>
            <a:ext cx="178737" cy="178737"/>
          </a:xfrm>
          <a:prstGeom prst="rect">
            <a:avLst/>
          </a:prstGeom>
          <a:noFill/>
          <a:ln w="9525">
            <a:noFill/>
            <a:miter lim="800000"/>
            <a:headEnd/>
            <a:tailEnd/>
          </a:ln>
        </p:spPr>
      </p:pic>
      <p:pic>
        <p:nvPicPr>
          <p:cNvPr id="74" name="Picture 12" descr="ICON_VM_basic_flat_R2_Q408.png"/>
          <p:cNvPicPr>
            <a:picLocks noChangeAspect="1"/>
          </p:cNvPicPr>
          <p:nvPr/>
        </p:nvPicPr>
        <p:blipFill>
          <a:blip r:embed="rId11" cstate="email"/>
          <a:srcRect/>
          <a:stretch>
            <a:fillRect/>
          </a:stretch>
        </p:blipFill>
        <p:spPr bwMode="auto">
          <a:xfrm>
            <a:off x="627314" y="1619263"/>
            <a:ext cx="178737" cy="178737"/>
          </a:xfrm>
          <a:prstGeom prst="rect">
            <a:avLst/>
          </a:prstGeom>
          <a:noFill/>
          <a:ln w="9525">
            <a:noFill/>
            <a:miter lim="800000"/>
            <a:headEnd/>
            <a:tailEnd/>
          </a:ln>
        </p:spPr>
      </p:pic>
      <p:pic>
        <p:nvPicPr>
          <p:cNvPr id="75" name="Picture 13" descr="ICON_VM_basic_flat_R2_Q408.png"/>
          <p:cNvPicPr>
            <a:picLocks noChangeAspect="1"/>
          </p:cNvPicPr>
          <p:nvPr/>
        </p:nvPicPr>
        <p:blipFill>
          <a:blip r:embed="rId11" cstate="email"/>
          <a:srcRect/>
          <a:stretch>
            <a:fillRect/>
          </a:stretch>
        </p:blipFill>
        <p:spPr bwMode="auto">
          <a:xfrm>
            <a:off x="838431" y="1619263"/>
            <a:ext cx="178737" cy="178737"/>
          </a:xfrm>
          <a:prstGeom prst="rect">
            <a:avLst/>
          </a:prstGeom>
          <a:noFill/>
          <a:ln w="9525">
            <a:noFill/>
            <a:miter lim="800000"/>
            <a:headEnd/>
            <a:tailEnd/>
          </a:ln>
        </p:spPr>
      </p:pic>
      <p:sp>
        <p:nvSpPr>
          <p:cNvPr id="87" name="Rounded Rectangle 86"/>
          <p:cNvSpPr/>
          <p:nvPr/>
        </p:nvSpPr>
        <p:spPr bwMode="auto">
          <a:xfrm>
            <a:off x="319525" y="1358026"/>
            <a:ext cx="799550" cy="737313"/>
          </a:xfrm>
          <a:prstGeom prst="roundRect">
            <a:avLst>
              <a:gd name="adj" fmla="val 11111"/>
            </a:avLst>
          </a:prstGeom>
          <a:noFill/>
          <a:ln w="38100">
            <a:solidFill>
              <a:srgbClr val="FF0000"/>
            </a:solidFill>
            <a:prstDash val="sysDash"/>
            <a:round/>
            <a:headEnd/>
            <a:tailEnd/>
          </a:ln>
        </p:spPr>
        <p:txBody>
          <a:bodyPr wrap="square" lIns="0" tIns="0" rIns="0" bIns="0" rtlCol="0" anchor="t"/>
          <a:lstStyle/>
          <a:p>
            <a:r>
              <a:rPr lang="en-US" sz="1000" b="1" dirty="0" smtClean="0">
                <a:solidFill>
                  <a:srgbClr val="333333"/>
                </a:solidFill>
              </a:rPr>
              <a:t>DMZ</a:t>
            </a:r>
          </a:p>
        </p:txBody>
      </p:sp>
      <p:pic>
        <p:nvPicPr>
          <p:cNvPr id="91" name="Picture 10" descr="ICON_VM_basic_flat_R2_Q408.png"/>
          <p:cNvPicPr>
            <a:picLocks noChangeAspect="1"/>
          </p:cNvPicPr>
          <p:nvPr/>
        </p:nvPicPr>
        <p:blipFill>
          <a:blip r:embed="rId11" cstate="email"/>
          <a:srcRect/>
          <a:stretch>
            <a:fillRect/>
          </a:stretch>
        </p:blipFill>
        <p:spPr bwMode="auto">
          <a:xfrm>
            <a:off x="1376198" y="1619263"/>
            <a:ext cx="226125" cy="178737"/>
          </a:xfrm>
          <a:prstGeom prst="rect">
            <a:avLst/>
          </a:prstGeom>
          <a:noFill/>
          <a:ln w="9525">
            <a:noFill/>
            <a:miter lim="800000"/>
            <a:headEnd/>
            <a:tailEnd/>
          </a:ln>
        </p:spPr>
      </p:pic>
      <p:sp>
        <p:nvSpPr>
          <p:cNvPr id="103" name="Rounded Rectangle 102"/>
          <p:cNvSpPr/>
          <p:nvPr/>
        </p:nvSpPr>
        <p:spPr bwMode="auto">
          <a:xfrm>
            <a:off x="1255917" y="1366910"/>
            <a:ext cx="2309404" cy="737313"/>
          </a:xfrm>
          <a:prstGeom prst="roundRect">
            <a:avLst>
              <a:gd name="adj" fmla="val 11111"/>
            </a:avLst>
          </a:prstGeom>
          <a:noFill/>
          <a:ln w="38100">
            <a:solidFill>
              <a:schemeClr val="accent3">
                <a:lumMod val="60000"/>
                <a:lumOff val="40000"/>
              </a:schemeClr>
            </a:solidFill>
            <a:prstDash val="sysDash"/>
            <a:round/>
            <a:headEnd/>
            <a:tailEnd/>
          </a:ln>
        </p:spPr>
        <p:txBody>
          <a:bodyPr wrap="square" lIns="0" tIns="0" rIns="0" bIns="0" rtlCol="0" anchor="t"/>
          <a:lstStyle/>
          <a:p>
            <a:r>
              <a:rPr lang="en-US" sz="1000" b="1" dirty="0" smtClean="0">
                <a:solidFill>
                  <a:srgbClr val="333333"/>
                </a:solidFill>
              </a:rPr>
              <a:t>View Desktops</a:t>
            </a:r>
          </a:p>
        </p:txBody>
      </p:sp>
      <p:sp>
        <p:nvSpPr>
          <p:cNvPr id="133" name="Rounded Rectangle 132"/>
          <p:cNvSpPr/>
          <p:nvPr>
            <p:custDataLst>
              <p:tags r:id="rId6"/>
            </p:custDataLst>
          </p:nvPr>
        </p:nvSpPr>
        <p:spPr bwMode="auto">
          <a:xfrm>
            <a:off x="178965" y="1124125"/>
            <a:ext cx="3646415" cy="1048624"/>
          </a:xfrm>
          <a:prstGeom prst="roundRect">
            <a:avLst>
              <a:gd name="adj" fmla="val 6944"/>
            </a:avLst>
          </a:prstGeom>
          <a:noFill/>
          <a:ln w="38100">
            <a:solidFill>
              <a:schemeClr val="accent1">
                <a:lumMod val="50000"/>
              </a:schemeClr>
            </a:solidFill>
            <a:prstDash val="sysDash"/>
            <a:round/>
            <a:headEnd/>
            <a:tailEnd/>
          </a:ln>
        </p:spPr>
        <p:txBody>
          <a:bodyPr wrap="none" lIns="0" tIns="0" rIns="0" bIns="0" rtlCol="0" anchor="ctr"/>
          <a:lstStyle/>
          <a:p>
            <a:endParaRPr lang="en-US" sz="1800" dirty="0" smtClean="0">
              <a:solidFill>
                <a:srgbClr val="FFFFFF"/>
              </a:solidFill>
            </a:endParaRPr>
          </a:p>
        </p:txBody>
      </p:sp>
      <p:pic>
        <p:nvPicPr>
          <p:cNvPr id="136" name="Picture 16" descr="ICON_Person_Green_Q408.png"/>
          <p:cNvPicPr>
            <a:picLocks noChangeAspect="1"/>
          </p:cNvPicPr>
          <p:nvPr/>
        </p:nvPicPr>
        <p:blipFill>
          <a:blip r:embed="rId12" cstate="print"/>
          <a:srcRect/>
          <a:stretch>
            <a:fillRect/>
          </a:stretch>
        </p:blipFill>
        <p:spPr bwMode="auto">
          <a:xfrm>
            <a:off x="2817118" y="4327425"/>
            <a:ext cx="330141" cy="572768"/>
          </a:xfrm>
          <a:prstGeom prst="rect">
            <a:avLst/>
          </a:prstGeom>
          <a:noFill/>
          <a:ln w="9525">
            <a:noFill/>
            <a:miter lim="800000"/>
            <a:headEnd/>
            <a:tailEnd/>
          </a:ln>
        </p:spPr>
      </p:pic>
      <p:pic>
        <p:nvPicPr>
          <p:cNvPr id="137" name="Picture 210" descr="ICON_Person_Q308"/>
          <p:cNvPicPr>
            <a:picLocks noChangeAspect="1" noChangeArrowheads="1"/>
          </p:cNvPicPr>
          <p:nvPr/>
        </p:nvPicPr>
        <p:blipFill>
          <a:blip r:embed="rId13" cstate="print"/>
          <a:srcRect/>
          <a:stretch>
            <a:fillRect/>
          </a:stretch>
        </p:blipFill>
        <p:spPr bwMode="auto">
          <a:xfrm>
            <a:off x="784027" y="4308853"/>
            <a:ext cx="357188" cy="609912"/>
          </a:xfrm>
          <a:prstGeom prst="rect">
            <a:avLst/>
          </a:prstGeom>
          <a:noFill/>
          <a:ln w="9525">
            <a:noFill/>
            <a:miter lim="800000"/>
            <a:headEnd/>
            <a:tailEnd/>
          </a:ln>
        </p:spPr>
      </p:pic>
      <p:sp>
        <p:nvSpPr>
          <p:cNvPr id="138" name="TextBox 137"/>
          <p:cNvSpPr txBox="1"/>
          <p:nvPr/>
        </p:nvSpPr>
        <p:spPr>
          <a:xfrm>
            <a:off x="1018868" y="4490699"/>
            <a:ext cx="938077" cy="246221"/>
          </a:xfrm>
          <a:prstGeom prst="rect">
            <a:avLst/>
          </a:prstGeom>
          <a:noFill/>
        </p:spPr>
        <p:txBody>
          <a:bodyPr wrap="none" rtlCol="0">
            <a:spAutoFit/>
          </a:bodyPr>
          <a:lstStyle/>
          <a:p>
            <a:pPr algn="l"/>
            <a:r>
              <a:rPr lang="en-US" sz="1000" dirty="0" smtClean="0">
                <a:solidFill>
                  <a:srgbClr val="333333"/>
                </a:solidFill>
                <a:latin typeface="Arial"/>
                <a:ea typeface="ＭＳ Ｐゴシック"/>
              </a:rPr>
              <a:t>Remote User</a:t>
            </a:r>
          </a:p>
        </p:txBody>
      </p:sp>
      <p:sp>
        <p:nvSpPr>
          <p:cNvPr id="139" name="TextBox 138"/>
          <p:cNvSpPr txBox="1"/>
          <p:nvPr/>
        </p:nvSpPr>
        <p:spPr>
          <a:xfrm>
            <a:off x="3040707" y="4476845"/>
            <a:ext cx="795411" cy="246221"/>
          </a:xfrm>
          <a:prstGeom prst="rect">
            <a:avLst/>
          </a:prstGeom>
          <a:noFill/>
        </p:spPr>
        <p:txBody>
          <a:bodyPr wrap="none" rtlCol="0">
            <a:spAutoFit/>
          </a:bodyPr>
          <a:lstStyle/>
          <a:p>
            <a:pPr algn="l"/>
            <a:r>
              <a:rPr lang="en-US" sz="1000" dirty="0" smtClean="0">
                <a:solidFill>
                  <a:srgbClr val="333333"/>
                </a:solidFill>
                <a:latin typeface="Arial"/>
                <a:ea typeface="ＭＳ Ｐゴシック"/>
              </a:rPr>
              <a:t>Local User</a:t>
            </a:r>
          </a:p>
        </p:txBody>
      </p:sp>
      <p:sp>
        <p:nvSpPr>
          <p:cNvPr id="140" name="Left-Right Arrow 139"/>
          <p:cNvSpPr/>
          <p:nvPr/>
        </p:nvSpPr>
        <p:spPr bwMode="auto">
          <a:xfrm rot="14853773">
            <a:off x="1726403" y="3341607"/>
            <a:ext cx="1542926" cy="337924"/>
          </a:xfrm>
          <a:prstGeom prst="leftRightArrow">
            <a:avLst/>
          </a:prstGeom>
          <a:gradFill>
            <a:gsLst>
              <a:gs pos="0">
                <a:srgbClr val="0A59D6"/>
              </a:gs>
              <a:gs pos="100000">
                <a:srgbClr val="1799EC"/>
              </a:gs>
            </a:gsLst>
          </a:gradFill>
          <a:ln>
            <a:solidFill>
              <a:srgbClr val="0070C0"/>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dirty="0">
              <a:solidFill>
                <a:srgbClr val="FFFFFF"/>
              </a:solidFill>
            </a:endParaRPr>
          </a:p>
        </p:txBody>
      </p:sp>
      <p:sp>
        <p:nvSpPr>
          <p:cNvPr id="141" name="Left-Right Arrow 140"/>
          <p:cNvSpPr/>
          <p:nvPr/>
        </p:nvSpPr>
        <p:spPr bwMode="auto">
          <a:xfrm rot="17267112">
            <a:off x="573521" y="3344246"/>
            <a:ext cx="1503549" cy="337924"/>
          </a:xfrm>
          <a:prstGeom prst="leftRightArrow">
            <a:avLst/>
          </a:prstGeom>
          <a:gradFill>
            <a:gsLst>
              <a:gs pos="0">
                <a:srgbClr val="0A59D6"/>
              </a:gs>
              <a:gs pos="100000">
                <a:srgbClr val="1799EC"/>
              </a:gs>
            </a:gsLst>
          </a:gradFill>
          <a:ln>
            <a:solidFill>
              <a:srgbClr val="0070C0"/>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12700"/>
            <a:bevelB w="12700" h="12700"/>
          </a:sp3d>
        </p:spPr>
        <p:style>
          <a:lnRef idx="1">
            <a:schemeClr val="accent1"/>
          </a:lnRef>
          <a:fillRef idx="2">
            <a:schemeClr val="accent1"/>
          </a:fillRef>
          <a:effectRef idx="1">
            <a:schemeClr val="accent1"/>
          </a:effectRef>
          <a:fontRef idx="minor">
            <a:schemeClr val="dk1"/>
          </a:fontRef>
        </p:style>
        <p:txBody>
          <a:bodyPr anchor="ctr"/>
          <a:lstStyle/>
          <a:p>
            <a:pPr algn="l">
              <a:spcAft>
                <a:spcPct val="0"/>
              </a:spcAft>
              <a:defRPr/>
            </a:pPr>
            <a:endParaRPr lang="en-US" sz="1600" dirty="0">
              <a:solidFill>
                <a:srgbClr val="FFFFFF"/>
              </a:solidFill>
            </a:endParaRPr>
          </a:p>
        </p:txBody>
      </p:sp>
      <p:pic>
        <p:nvPicPr>
          <p:cNvPr id="142" name="Picture 27" descr="ICON_Cloud_Q308"/>
          <p:cNvPicPr>
            <a:picLocks noChangeAspect="1" noChangeArrowheads="1"/>
          </p:cNvPicPr>
          <p:nvPr/>
        </p:nvPicPr>
        <p:blipFill>
          <a:blip r:embed="rId14" cstate="email"/>
          <a:srcRect/>
          <a:stretch>
            <a:fillRect/>
          </a:stretch>
        </p:blipFill>
        <p:spPr bwMode="auto">
          <a:xfrm>
            <a:off x="932988" y="3134057"/>
            <a:ext cx="797495" cy="506765"/>
          </a:xfrm>
          <a:prstGeom prst="rect">
            <a:avLst/>
          </a:prstGeom>
          <a:noFill/>
          <a:ln w="9525">
            <a:noFill/>
            <a:miter lim="800000"/>
            <a:headEnd/>
            <a:tailEnd/>
          </a:ln>
        </p:spPr>
      </p:pic>
      <p:pic>
        <p:nvPicPr>
          <p:cNvPr id="143" name="Picture 27" descr="ICON_Cloud_Q308"/>
          <p:cNvPicPr>
            <a:picLocks noChangeAspect="1" noChangeArrowheads="1"/>
          </p:cNvPicPr>
          <p:nvPr/>
        </p:nvPicPr>
        <p:blipFill>
          <a:blip r:embed="rId14" cstate="email"/>
          <a:srcRect/>
          <a:stretch>
            <a:fillRect/>
          </a:stretch>
        </p:blipFill>
        <p:spPr bwMode="auto">
          <a:xfrm>
            <a:off x="2041733" y="3101899"/>
            <a:ext cx="797495" cy="506765"/>
          </a:xfrm>
          <a:prstGeom prst="rect">
            <a:avLst/>
          </a:prstGeom>
          <a:noFill/>
          <a:ln w="9525">
            <a:noFill/>
            <a:miter lim="800000"/>
            <a:headEnd/>
            <a:tailEnd/>
          </a:ln>
        </p:spPr>
      </p:pic>
      <p:sp>
        <p:nvSpPr>
          <p:cNvPr id="144" name="TextBox 143"/>
          <p:cNvSpPr txBox="1"/>
          <p:nvPr/>
        </p:nvSpPr>
        <p:spPr>
          <a:xfrm>
            <a:off x="1028656" y="3271750"/>
            <a:ext cx="665920" cy="400110"/>
          </a:xfrm>
          <a:prstGeom prst="rect">
            <a:avLst/>
          </a:prstGeom>
          <a:noFill/>
        </p:spPr>
        <p:txBody>
          <a:bodyPr wrap="square" rtlCol="0">
            <a:spAutoFit/>
          </a:bodyPr>
          <a:lstStyle/>
          <a:p>
            <a:pPr algn="l"/>
            <a:r>
              <a:rPr lang="en-US" sz="1000" dirty="0" smtClean="0">
                <a:solidFill>
                  <a:srgbClr val="333333"/>
                </a:solidFill>
                <a:latin typeface="Arial"/>
                <a:ea typeface="ＭＳ Ｐゴシック"/>
              </a:rPr>
              <a:t>Public Network</a:t>
            </a:r>
          </a:p>
        </p:txBody>
      </p:sp>
      <p:sp>
        <p:nvSpPr>
          <p:cNvPr id="145" name="TextBox 144"/>
          <p:cNvSpPr txBox="1"/>
          <p:nvPr/>
        </p:nvSpPr>
        <p:spPr>
          <a:xfrm>
            <a:off x="2162567" y="3247981"/>
            <a:ext cx="681301" cy="400110"/>
          </a:xfrm>
          <a:prstGeom prst="rect">
            <a:avLst/>
          </a:prstGeom>
          <a:noFill/>
        </p:spPr>
        <p:txBody>
          <a:bodyPr wrap="square" rtlCol="0">
            <a:spAutoFit/>
          </a:bodyPr>
          <a:lstStyle/>
          <a:p>
            <a:pPr algn="l"/>
            <a:r>
              <a:rPr lang="en-US" sz="1000" dirty="0" smtClean="0">
                <a:solidFill>
                  <a:srgbClr val="333333"/>
                </a:solidFill>
                <a:latin typeface="Arial"/>
                <a:ea typeface="ＭＳ Ｐゴシック"/>
              </a:rPr>
              <a:t>Private Network</a:t>
            </a:r>
          </a:p>
        </p:txBody>
      </p:sp>
      <p:pic>
        <p:nvPicPr>
          <p:cNvPr id="146" name="Picture 7" descr="C:\Documents and Settings\mleventopoulos\Desktop\Firefox Downloads\Antivirus-64.png"/>
          <p:cNvPicPr>
            <a:picLocks noChangeAspect="1" noChangeArrowheads="1"/>
          </p:cNvPicPr>
          <p:nvPr/>
        </p:nvPicPr>
        <p:blipFill>
          <a:blip r:embed="rId15" cstate="email"/>
          <a:srcRect/>
          <a:stretch>
            <a:fillRect/>
          </a:stretch>
        </p:blipFill>
        <p:spPr bwMode="auto">
          <a:xfrm rot="5400000">
            <a:off x="1338352" y="1566045"/>
            <a:ext cx="274372" cy="274372"/>
          </a:xfrm>
          <a:prstGeom prst="rect">
            <a:avLst/>
          </a:prstGeom>
          <a:noFill/>
        </p:spPr>
      </p:pic>
      <p:grpSp>
        <p:nvGrpSpPr>
          <p:cNvPr id="2" name="Group 153"/>
          <p:cNvGrpSpPr/>
          <p:nvPr/>
        </p:nvGrpSpPr>
        <p:grpSpPr>
          <a:xfrm>
            <a:off x="1658923" y="1612085"/>
            <a:ext cx="689994" cy="443218"/>
            <a:chOff x="870358" y="5680745"/>
            <a:chExt cx="812332" cy="520118"/>
          </a:xfrm>
        </p:grpSpPr>
        <p:pic>
          <p:nvPicPr>
            <p:cNvPr id="148" name="Picture 2" descr="C:\Users\testuser\AppData\Local\Temp\VMwareDnD\c0e975b2\VMW_09Q3_ICON_VirtualDesktop.png"/>
            <p:cNvPicPr>
              <a:picLocks noChangeAspect="1" noChangeArrowheads="1"/>
            </p:cNvPicPr>
            <p:nvPr/>
          </p:nvPicPr>
          <p:blipFill>
            <a:blip r:embed="rId16" cstate="print"/>
            <a:srcRect/>
            <a:stretch>
              <a:fillRect/>
            </a:stretch>
          </p:blipFill>
          <p:spPr bwMode="auto">
            <a:xfrm>
              <a:off x="1154884" y="5680745"/>
              <a:ext cx="246078" cy="246078"/>
            </a:xfrm>
            <a:prstGeom prst="rect">
              <a:avLst/>
            </a:prstGeom>
            <a:noFill/>
          </p:spPr>
        </p:pic>
        <p:pic>
          <p:nvPicPr>
            <p:cNvPr id="149" name="Picture 2" descr="C:\Users\testuser\AppData\Local\Temp\VMwareDnD\fcb663e8\VMW_09Q3_ICON_VirtualDesktop_FLAT_Green.png"/>
            <p:cNvPicPr>
              <a:picLocks noChangeAspect="1" noChangeArrowheads="1"/>
            </p:cNvPicPr>
            <p:nvPr/>
          </p:nvPicPr>
          <p:blipFill>
            <a:blip r:embed="rId17" cstate="print"/>
            <a:srcRect/>
            <a:stretch>
              <a:fillRect/>
            </a:stretch>
          </p:blipFill>
          <p:spPr bwMode="auto">
            <a:xfrm>
              <a:off x="877349" y="5680746"/>
              <a:ext cx="238387" cy="238387"/>
            </a:xfrm>
            <a:prstGeom prst="rect">
              <a:avLst/>
            </a:prstGeom>
            <a:noFill/>
          </p:spPr>
        </p:pic>
        <p:pic>
          <p:nvPicPr>
            <p:cNvPr id="150" name="Picture 3" descr="C:\Users\testuser\AppData\Local\Temp\VMwareDnD\a34bc848\VMW_09Q3_ICON_VirtualDesktop_FLAT_LtBlu.png"/>
            <p:cNvPicPr>
              <a:picLocks noChangeAspect="1" noChangeArrowheads="1"/>
            </p:cNvPicPr>
            <p:nvPr/>
          </p:nvPicPr>
          <p:blipFill>
            <a:blip r:embed="rId18" cstate="print"/>
            <a:srcRect/>
            <a:stretch>
              <a:fillRect/>
            </a:stretch>
          </p:blipFill>
          <p:spPr bwMode="auto">
            <a:xfrm>
              <a:off x="1432420" y="5689136"/>
              <a:ext cx="250270" cy="250270"/>
            </a:xfrm>
            <a:prstGeom prst="rect">
              <a:avLst/>
            </a:prstGeom>
            <a:noFill/>
          </p:spPr>
        </p:pic>
        <p:pic>
          <p:nvPicPr>
            <p:cNvPr id="151" name="Picture 2" descr="C:\Users\testuser\AppData\Local\Temp\VMwareDnD\c0e975b2\VMW_09Q3_ICON_VirtualDesktop.png"/>
            <p:cNvPicPr>
              <a:picLocks noChangeAspect="1" noChangeArrowheads="1"/>
            </p:cNvPicPr>
            <p:nvPr/>
          </p:nvPicPr>
          <p:blipFill>
            <a:blip r:embed="rId16" cstate="print"/>
            <a:srcRect/>
            <a:stretch>
              <a:fillRect/>
            </a:stretch>
          </p:blipFill>
          <p:spPr bwMode="auto">
            <a:xfrm>
              <a:off x="1147893" y="5942202"/>
              <a:ext cx="246078" cy="246078"/>
            </a:xfrm>
            <a:prstGeom prst="rect">
              <a:avLst/>
            </a:prstGeom>
            <a:noFill/>
          </p:spPr>
        </p:pic>
        <p:pic>
          <p:nvPicPr>
            <p:cNvPr id="152" name="Picture 2" descr="C:\Users\testuser\AppData\Local\Temp\VMwareDnD\fcb663e8\VMW_09Q3_ICON_VirtualDesktop_FLAT_Green.png"/>
            <p:cNvPicPr>
              <a:picLocks noChangeAspect="1" noChangeArrowheads="1"/>
            </p:cNvPicPr>
            <p:nvPr/>
          </p:nvPicPr>
          <p:blipFill>
            <a:blip r:embed="rId17" cstate="print"/>
            <a:srcRect/>
            <a:stretch>
              <a:fillRect/>
            </a:stretch>
          </p:blipFill>
          <p:spPr bwMode="auto">
            <a:xfrm>
              <a:off x="870358" y="5942203"/>
              <a:ext cx="238387" cy="238387"/>
            </a:xfrm>
            <a:prstGeom prst="rect">
              <a:avLst/>
            </a:prstGeom>
            <a:noFill/>
          </p:spPr>
        </p:pic>
        <p:pic>
          <p:nvPicPr>
            <p:cNvPr id="153" name="Picture 3" descr="C:\Users\testuser\AppData\Local\Temp\VMwareDnD\a34bc848\VMW_09Q3_ICON_VirtualDesktop_FLAT_LtBlu.png"/>
            <p:cNvPicPr>
              <a:picLocks noChangeAspect="1" noChangeArrowheads="1"/>
            </p:cNvPicPr>
            <p:nvPr/>
          </p:nvPicPr>
          <p:blipFill>
            <a:blip r:embed="rId18" cstate="print"/>
            <a:srcRect/>
            <a:stretch>
              <a:fillRect/>
            </a:stretch>
          </p:blipFill>
          <p:spPr bwMode="auto">
            <a:xfrm>
              <a:off x="1425429" y="5950593"/>
              <a:ext cx="250270" cy="250270"/>
            </a:xfrm>
            <a:prstGeom prst="rect">
              <a:avLst/>
            </a:prstGeom>
            <a:noFill/>
          </p:spPr>
        </p:pic>
      </p:grpSp>
      <p:grpSp>
        <p:nvGrpSpPr>
          <p:cNvPr id="3" name="Group 154"/>
          <p:cNvGrpSpPr/>
          <p:nvPr/>
        </p:nvGrpSpPr>
        <p:grpSpPr>
          <a:xfrm>
            <a:off x="2415331" y="1613483"/>
            <a:ext cx="689994" cy="443218"/>
            <a:chOff x="870358" y="5680745"/>
            <a:chExt cx="812332" cy="520118"/>
          </a:xfrm>
        </p:grpSpPr>
        <p:pic>
          <p:nvPicPr>
            <p:cNvPr id="156" name="Picture 2" descr="C:\Users\testuser\AppData\Local\Temp\VMwareDnD\c0e975b2\VMW_09Q3_ICON_VirtualDesktop.png"/>
            <p:cNvPicPr>
              <a:picLocks noChangeAspect="1" noChangeArrowheads="1"/>
            </p:cNvPicPr>
            <p:nvPr/>
          </p:nvPicPr>
          <p:blipFill>
            <a:blip r:embed="rId16" cstate="print"/>
            <a:srcRect/>
            <a:stretch>
              <a:fillRect/>
            </a:stretch>
          </p:blipFill>
          <p:spPr bwMode="auto">
            <a:xfrm>
              <a:off x="1154884" y="5680745"/>
              <a:ext cx="246078" cy="246078"/>
            </a:xfrm>
            <a:prstGeom prst="rect">
              <a:avLst/>
            </a:prstGeom>
            <a:noFill/>
          </p:spPr>
        </p:pic>
        <p:pic>
          <p:nvPicPr>
            <p:cNvPr id="157" name="Picture 2" descr="C:\Users\testuser\AppData\Local\Temp\VMwareDnD\fcb663e8\VMW_09Q3_ICON_VirtualDesktop_FLAT_Green.png"/>
            <p:cNvPicPr>
              <a:picLocks noChangeAspect="1" noChangeArrowheads="1"/>
            </p:cNvPicPr>
            <p:nvPr/>
          </p:nvPicPr>
          <p:blipFill>
            <a:blip r:embed="rId17" cstate="print"/>
            <a:srcRect/>
            <a:stretch>
              <a:fillRect/>
            </a:stretch>
          </p:blipFill>
          <p:spPr bwMode="auto">
            <a:xfrm>
              <a:off x="877349" y="5680746"/>
              <a:ext cx="238387" cy="238387"/>
            </a:xfrm>
            <a:prstGeom prst="rect">
              <a:avLst/>
            </a:prstGeom>
            <a:noFill/>
          </p:spPr>
        </p:pic>
        <p:pic>
          <p:nvPicPr>
            <p:cNvPr id="158" name="Picture 3" descr="C:\Users\testuser\AppData\Local\Temp\VMwareDnD\a34bc848\VMW_09Q3_ICON_VirtualDesktop_FLAT_LtBlu.png"/>
            <p:cNvPicPr>
              <a:picLocks noChangeAspect="1" noChangeArrowheads="1"/>
            </p:cNvPicPr>
            <p:nvPr/>
          </p:nvPicPr>
          <p:blipFill>
            <a:blip r:embed="rId18" cstate="print"/>
            <a:srcRect/>
            <a:stretch>
              <a:fillRect/>
            </a:stretch>
          </p:blipFill>
          <p:spPr bwMode="auto">
            <a:xfrm>
              <a:off x="1432420" y="5689136"/>
              <a:ext cx="250270" cy="250270"/>
            </a:xfrm>
            <a:prstGeom prst="rect">
              <a:avLst/>
            </a:prstGeom>
            <a:noFill/>
          </p:spPr>
        </p:pic>
        <p:pic>
          <p:nvPicPr>
            <p:cNvPr id="159" name="Picture 2" descr="C:\Users\testuser\AppData\Local\Temp\VMwareDnD\c0e975b2\VMW_09Q3_ICON_VirtualDesktop.png"/>
            <p:cNvPicPr>
              <a:picLocks noChangeAspect="1" noChangeArrowheads="1"/>
            </p:cNvPicPr>
            <p:nvPr/>
          </p:nvPicPr>
          <p:blipFill>
            <a:blip r:embed="rId16" cstate="print"/>
            <a:srcRect/>
            <a:stretch>
              <a:fillRect/>
            </a:stretch>
          </p:blipFill>
          <p:spPr bwMode="auto">
            <a:xfrm>
              <a:off x="1147893" y="5942202"/>
              <a:ext cx="246078" cy="246078"/>
            </a:xfrm>
            <a:prstGeom prst="rect">
              <a:avLst/>
            </a:prstGeom>
            <a:noFill/>
          </p:spPr>
        </p:pic>
        <p:pic>
          <p:nvPicPr>
            <p:cNvPr id="160" name="Picture 2" descr="C:\Users\testuser\AppData\Local\Temp\VMwareDnD\fcb663e8\VMW_09Q3_ICON_VirtualDesktop_FLAT_Green.png"/>
            <p:cNvPicPr>
              <a:picLocks noChangeAspect="1" noChangeArrowheads="1"/>
            </p:cNvPicPr>
            <p:nvPr/>
          </p:nvPicPr>
          <p:blipFill>
            <a:blip r:embed="rId17" cstate="print"/>
            <a:srcRect/>
            <a:stretch>
              <a:fillRect/>
            </a:stretch>
          </p:blipFill>
          <p:spPr bwMode="auto">
            <a:xfrm>
              <a:off x="870358" y="5942203"/>
              <a:ext cx="238387" cy="238387"/>
            </a:xfrm>
            <a:prstGeom prst="rect">
              <a:avLst/>
            </a:prstGeom>
            <a:noFill/>
          </p:spPr>
        </p:pic>
        <p:pic>
          <p:nvPicPr>
            <p:cNvPr id="161" name="Picture 3" descr="C:\Users\testuser\AppData\Local\Temp\VMwareDnD\a34bc848\VMW_09Q3_ICON_VirtualDesktop_FLAT_LtBlu.png"/>
            <p:cNvPicPr>
              <a:picLocks noChangeAspect="1" noChangeArrowheads="1"/>
            </p:cNvPicPr>
            <p:nvPr/>
          </p:nvPicPr>
          <p:blipFill>
            <a:blip r:embed="rId18" cstate="print"/>
            <a:srcRect/>
            <a:stretch>
              <a:fillRect/>
            </a:stretch>
          </p:blipFill>
          <p:spPr bwMode="auto">
            <a:xfrm>
              <a:off x="1425429" y="5950593"/>
              <a:ext cx="250270" cy="250270"/>
            </a:xfrm>
            <a:prstGeom prst="rect">
              <a:avLst/>
            </a:prstGeom>
            <a:noFill/>
          </p:spPr>
        </p:pic>
      </p:grpSp>
      <p:pic>
        <p:nvPicPr>
          <p:cNvPr id="162" name="Picture 45" descr="ICON_Firewall_Q308"/>
          <p:cNvPicPr>
            <a:picLocks noChangeAspect="1" noChangeArrowheads="1"/>
          </p:cNvPicPr>
          <p:nvPr>
            <p:custDataLst>
              <p:tags r:id="rId7"/>
            </p:custDataLst>
          </p:nvPr>
        </p:nvPicPr>
        <p:blipFill>
          <a:blip r:embed="rId19" cstate="print"/>
          <a:srcRect/>
          <a:stretch>
            <a:fillRect/>
          </a:stretch>
        </p:blipFill>
        <p:spPr bwMode="auto">
          <a:xfrm>
            <a:off x="3636557" y="1759643"/>
            <a:ext cx="382573" cy="354383"/>
          </a:xfrm>
          <a:prstGeom prst="rect">
            <a:avLst/>
          </a:prstGeom>
          <a:noFill/>
          <a:ln w="9525">
            <a:noFill/>
            <a:miter lim="800000"/>
            <a:headEnd/>
            <a:tailEnd/>
          </a:ln>
        </p:spPr>
      </p:pic>
      <p:pic>
        <p:nvPicPr>
          <p:cNvPr id="51" name="Picture 50" descr="VMW_10Q3_ICON_Shield_blk.png"/>
          <p:cNvPicPr>
            <a:picLocks noChangeAspect="1"/>
          </p:cNvPicPr>
          <p:nvPr/>
        </p:nvPicPr>
        <p:blipFill>
          <a:blip r:embed="rId20" cstate="print"/>
          <a:stretch>
            <a:fillRect/>
          </a:stretch>
        </p:blipFill>
        <p:spPr>
          <a:xfrm>
            <a:off x="957985" y="1359231"/>
            <a:ext cx="344344" cy="407052"/>
          </a:xfrm>
          <a:prstGeom prst="rect">
            <a:avLst/>
          </a:prstGeom>
        </p:spPr>
      </p:pic>
      <p:pic>
        <p:nvPicPr>
          <p:cNvPr id="52" name="Picture 51" descr="VMW_10Q3_ICON_Shield_blk.png"/>
          <p:cNvPicPr>
            <a:picLocks noChangeAspect="1"/>
          </p:cNvPicPr>
          <p:nvPr/>
        </p:nvPicPr>
        <p:blipFill>
          <a:blip r:embed="rId20" cstate="print"/>
          <a:stretch>
            <a:fillRect/>
          </a:stretch>
        </p:blipFill>
        <p:spPr>
          <a:xfrm>
            <a:off x="3396416" y="1393863"/>
            <a:ext cx="344344" cy="407052"/>
          </a:xfrm>
          <a:prstGeom prst="rect">
            <a:avLst/>
          </a:prstGeom>
        </p:spPr>
      </p:pic>
      <p:sp>
        <p:nvSpPr>
          <p:cNvPr id="53" name="TextBox 52"/>
          <p:cNvSpPr txBox="1"/>
          <p:nvPr/>
        </p:nvSpPr>
        <p:spPr>
          <a:xfrm>
            <a:off x="3156859" y="949230"/>
            <a:ext cx="779381" cy="387798"/>
          </a:xfrm>
          <a:prstGeom prst="rect">
            <a:avLst/>
          </a:prstGeom>
          <a:noFill/>
        </p:spPr>
        <p:txBody>
          <a:bodyPr wrap="none" rtlCol="0">
            <a:spAutoFit/>
          </a:bodyPr>
          <a:lstStyle/>
          <a:p>
            <a:pPr algn="l"/>
            <a:r>
              <a:rPr lang="en-US" sz="800" b="1" dirty="0" smtClean="0">
                <a:solidFill>
                  <a:srgbClr val="333333"/>
                </a:solidFill>
                <a:latin typeface="Arial"/>
                <a:ea typeface="ＭＳ Ｐゴシック"/>
              </a:rPr>
              <a:t>VMware</a:t>
            </a:r>
          </a:p>
          <a:p>
            <a:pPr algn="l"/>
            <a:r>
              <a:rPr lang="en-US" sz="800" b="1" dirty="0" err="1" smtClean="0">
                <a:solidFill>
                  <a:srgbClr val="333333"/>
                </a:solidFill>
                <a:latin typeface="Arial"/>
                <a:ea typeface="ＭＳ Ｐゴシック"/>
              </a:rPr>
              <a:t>vShield</a:t>
            </a:r>
            <a:r>
              <a:rPr lang="en-US" sz="800" b="1" dirty="0" smtClean="0">
                <a:solidFill>
                  <a:srgbClr val="333333"/>
                </a:solidFill>
                <a:latin typeface="Arial"/>
                <a:ea typeface="ＭＳ Ｐゴシック"/>
              </a:rPr>
              <a:t> App</a:t>
            </a: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Agenda</a:t>
            </a:r>
          </a:p>
        </p:txBody>
      </p:sp>
      <p:sp>
        <p:nvSpPr>
          <p:cNvPr id="5" name="Text Placeholder 4"/>
          <p:cNvSpPr>
            <a:spLocks noGrp="1"/>
          </p:cNvSpPr>
          <p:nvPr>
            <p:ph type="body" sz="quarter" idx="12"/>
          </p:nvPr>
        </p:nvSpPr>
        <p:spPr/>
        <p:txBody>
          <a:bodyPr/>
          <a:lstStyle/>
          <a:p>
            <a:r>
              <a:rPr lang="en-US" dirty="0" smtClean="0">
                <a:solidFill>
                  <a:schemeClr val="bg2"/>
                </a:solidFill>
              </a:rPr>
              <a:t>Cloud Computing &amp; Security </a:t>
            </a:r>
          </a:p>
          <a:p>
            <a:r>
              <a:rPr lang="en-US" dirty="0" smtClean="0">
                <a:solidFill>
                  <a:schemeClr val="bg2"/>
                </a:solidFill>
              </a:rPr>
              <a:t>Security – State of the Market</a:t>
            </a:r>
          </a:p>
          <a:p>
            <a:r>
              <a:rPr lang="en-US" dirty="0" smtClean="0">
                <a:solidFill>
                  <a:schemeClr val="bg2"/>
                </a:solidFill>
              </a:rPr>
              <a:t>Virtualization – Key Security Enabler</a:t>
            </a:r>
          </a:p>
          <a:p>
            <a:r>
              <a:rPr lang="en-US" dirty="0" smtClean="0">
                <a:solidFill>
                  <a:schemeClr val="bg2"/>
                </a:solidFill>
              </a:rPr>
              <a:t>vShield Products</a:t>
            </a:r>
          </a:p>
          <a:p>
            <a:r>
              <a:rPr lang="en-US" dirty="0" smtClean="0">
                <a:solidFill>
                  <a:schemeClr val="bg2"/>
                </a:solidFill>
              </a:rPr>
              <a:t>Use cases</a:t>
            </a:r>
          </a:p>
          <a:p>
            <a:r>
              <a:rPr lang="en-US" dirty="0" smtClean="0">
                <a:solidFill>
                  <a:schemeClr val="tx1"/>
                </a:solidFill>
              </a:rPr>
              <a:t>Summary</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Security Market Overview</a:t>
            </a:r>
            <a:endParaRPr lang="en-US" dirty="0"/>
          </a:p>
        </p:txBody>
      </p:sp>
      <p:sp>
        <p:nvSpPr>
          <p:cNvPr id="9" name="Rectangle 8"/>
          <p:cNvSpPr/>
          <p:nvPr/>
        </p:nvSpPr>
        <p:spPr bwMode="auto">
          <a:xfrm>
            <a:off x="1100959" y="5760268"/>
            <a:ext cx="6416565" cy="409904"/>
          </a:xfrm>
          <a:prstGeom prst="rect">
            <a:avLst/>
          </a:prstGeom>
          <a:solidFill>
            <a:schemeClr val="bg1"/>
          </a:solid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600" b="1" dirty="0" smtClean="0">
              <a:solidFill>
                <a:srgbClr val="FFFFFF"/>
              </a:solidFill>
            </a:endParaRPr>
          </a:p>
        </p:txBody>
      </p:sp>
      <p:pic>
        <p:nvPicPr>
          <p:cNvPr id="10" name="Picture 2"/>
          <p:cNvPicPr>
            <a:picLocks noChangeAspect="1" noChangeArrowheads="1"/>
          </p:cNvPicPr>
          <p:nvPr/>
        </p:nvPicPr>
        <p:blipFill>
          <a:blip r:embed="rId3" cstate="email"/>
          <a:srcRect/>
          <a:stretch>
            <a:fillRect/>
          </a:stretch>
        </p:blipFill>
        <p:spPr bwMode="auto">
          <a:xfrm>
            <a:off x="1287462" y="1265070"/>
            <a:ext cx="7208838" cy="3605213"/>
          </a:xfrm>
          <a:prstGeom prst="rect">
            <a:avLst/>
          </a:prstGeom>
          <a:noFill/>
          <a:ln w="9525">
            <a:noFill/>
            <a:miter lim="800000"/>
            <a:headEnd/>
            <a:tailEnd/>
          </a:ln>
        </p:spPr>
      </p:pic>
      <p:grpSp>
        <p:nvGrpSpPr>
          <p:cNvPr id="2" name="Group 4"/>
          <p:cNvGrpSpPr>
            <a:grpSpLocks/>
          </p:cNvGrpSpPr>
          <p:nvPr/>
        </p:nvGrpSpPr>
        <p:grpSpPr bwMode="auto">
          <a:xfrm>
            <a:off x="266700" y="5535912"/>
            <a:ext cx="8220897" cy="586875"/>
            <a:chOff x="1251" y="3613"/>
            <a:chExt cx="3886" cy="455"/>
          </a:xfrm>
        </p:grpSpPr>
        <p:sp>
          <p:nvSpPr>
            <p:cNvPr id="14" name="Text Box 7"/>
            <p:cNvSpPr txBox="1">
              <a:spLocks noChangeArrowheads="1"/>
            </p:cNvSpPr>
            <p:nvPr/>
          </p:nvSpPr>
          <p:spPr bwMode="auto">
            <a:xfrm>
              <a:off x="4549" y="3613"/>
              <a:ext cx="588" cy="415"/>
            </a:xfrm>
            <a:prstGeom prst="rect">
              <a:avLst/>
            </a:prstGeom>
            <a:noFill/>
            <a:ln w="9525">
              <a:noFill/>
              <a:miter lim="800000"/>
              <a:headEnd/>
              <a:tailEnd/>
            </a:ln>
            <a:effectLst/>
          </p:spPr>
          <p:txBody>
            <a:bodyPr wrap="square">
              <a:spAutoFit/>
            </a:bodyPr>
            <a:lstStyle/>
            <a:p>
              <a:pPr algn="l" eaLnBrk="0" hangingPunct="0"/>
              <a:r>
                <a:rPr lang="en-US" sz="1200" b="1" dirty="0">
                  <a:cs typeface="Arial" pitchFamily="34" charset="0"/>
                </a:rPr>
                <a:t>Market </a:t>
              </a:r>
              <a:endParaRPr lang="en-US" sz="1200" b="1" dirty="0" smtClean="0">
                <a:cs typeface="Arial" pitchFamily="34" charset="0"/>
              </a:endParaRPr>
            </a:p>
            <a:p>
              <a:pPr algn="l" eaLnBrk="0" hangingPunct="0"/>
              <a:r>
                <a:rPr lang="en-US" sz="1200" b="1" dirty="0" smtClean="0">
                  <a:cs typeface="Arial" pitchFamily="34" charset="0"/>
                </a:rPr>
                <a:t>Size </a:t>
              </a:r>
              <a:r>
                <a:rPr lang="en-US" sz="1200" b="1" dirty="0">
                  <a:cs typeface="Arial" pitchFamily="34" charset="0"/>
                </a:rPr>
                <a:t>in </a:t>
              </a:r>
              <a:r>
                <a:rPr lang="en-US" sz="1200" b="1" dirty="0" smtClean="0">
                  <a:cs typeface="Arial" pitchFamily="34" charset="0"/>
                </a:rPr>
                <a:t>2012</a:t>
              </a:r>
              <a:endParaRPr lang="en-US" sz="1200" b="1" dirty="0">
                <a:cs typeface="Arial" pitchFamily="34" charset="0"/>
              </a:endParaRPr>
            </a:p>
          </p:txBody>
        </p:sp>
        <p:sp>
          <p:nvSpPr>
            <p:cNvPr id="15" name="Text Box 8"/>
            <p:cNvSpPr txBox="1">
              <a:spLocks noChangeArrowheads="1"/>
            </p:cNvSpPr>
            <p:nvPr/>
          </p:nvSpPr>
          <p:spPr bwMode="auto">
            <a:xfrm>
              <a:off x="1527" y="3647"/>
              <a:ext cx="776" cy="415"/>
            </a:xfrm>
            <a:prstGeom prst="rect">
              <a:avLst/>
            </a:prstGeom>
            <a:noFill/>
            <a:ln w="9525">
              <a:noFill/>
              <a:miter lim="800000"/>
              <a:headEnd/>
              <a:tailEnd/>
            </a:ln>
            <a:effectLst/>
          </p:spPr>
          <p:txBody>
            <a:bodyPr wrap="square">
              <a:spAutoFit/>
            </a:bodyPr>
            <a:lstStyle/>
            <a:p>
              <a:pPr algn="l" eaLnBrk="0" hangingPunct="0"/>
              <a:r>
                <a:rPr lang="en-US" sz="1200" b="1" dirty="0" smtClean="0">
                  <a:cs typeface="Arial" pitchFamily="34" charset="0"/>
                </a:rPr>
                <a:t>Endpoint  Security</a:t>
              </a:r>
            </a:p>
            <a:p>
              <a:pPr algn="l" eaLnBrk="0" hangingPunct="0"/>
              <a:r>
                <a:rPr lang="en-US" sz="1200" b="1" dirty="0" smtClean="0">
                  <a:cs typeface="Arial" pitchFamily="34" charset="0"/>
                </a:rPr>
                <a:t>Antivirus</a:t>
              </a:r>
            </a:p>
          </p:txBody>
        </p:sp>
        <p:sp>
          <p:nvSpPr>
            <p:cNvPr id="16" name="Rectangle 9"/>
            <p:cNvSpPr>
              <a:spLocks noChangeArrowheads="1"/>
            </p:cNvSpPr>
            <p:nvPr/>
          </p:nvSpPr>
          <p:spPr bwMode="auto">
            <a:xfrm>
              <a:off x="1251" y="3636"/>
              <a:ext cx="3872" cy="432"/>
            </a:xfrm>
            <a:prstGeom prst="rect">
              <a:avLst/>
            </a:prstGeom>
            <a:noFill/>
            <a:ln w="9525">
              <a:solidFill>
                <a:schemeClr val="tx1"/>
              </a:solidFill>
              <a:miter lim="800000"/>
              <a:headEnd/>
              <a:tailEnd/>
            </a:ln>
            <a:effectLst/>
          </p:spPr>
          <p:txBody>
            <a:bodyPr wrap="none" anchor="ctr"/>
            <a:lstStyle/>
            <a:p>
              <a:endParaRPr lang="en-US" sz="2000" b="1" dirty="0"/>
            </a:p>
          </p:txBody>
        </p:sp>
      </p:grpSp>
      <p:sp>
        <p:nvSpPr>
          <p:cNvPr id="17" name="Line 10"/>
          <p:cNvSpPr>
            <a:spLocks noChangeShapeType="1"/>
          </p:cNvSpPr>
          <p:nvPr/>
        </p:nvSpPr>
        <p:spPr bwMode="auto">
          <a:xfrm>
            <a:off x="1498600" y="5086183"/>
            <a:ext cx="6916737" cy="14287"/>
          </a:xfrm>
          <a:prstGeom prst="line">
            <a:avLst/>
          </a:prstGeom>
          <a:noFill/>
          <a:ln w="101600">
            <a:solidFill>
              <a:schemeClr val="bg2"/>
            </a:solidFill>
            <a:round/>
            <a:headEnd/>
            <a:tailEnd type="stealth" w="med" len="med"/>
          </a:ln>
          <a:effectLst/>
        </p:spPr>
        <p:txBody>
          <a:bodyPr/>
          <a:lstStyle/>
          <a:p>
            <a:endParaRPr lang="en-US" dirty="0"/>
          </a:p>
        </p:txBody>
      </p:sp>
      <p:sp>
        <p:nvSpPr>
          <p:cNvPr id="18" name="Text Box 16"/>
          <p:cNvSpPr txBox="1">
            <a:spLocks noChangeArrowheads="1"/>
          </p:cNvSpPr>
          <p:nvPr/>
        </p:nvSpPr>
        <p:spPr bwMode="auto">
          <a:xfrm>
            <a:off x="3563937" y="5192545"/>
            <a:ext cx="2452688" cy="396875"/>
          </a:xfrm>
          <a:prstGeom prst="rect">
            <a:avLst/>
          </a:prstGeom>
          <a:noFill/>
          <a:ln w="9525">
            <a:noFill/>
            <a:miter lim="800000"/>
            <a:headEnd/>
            <a:tailEnd/>
          </a:ln>
          <a:effectLst/>
        </p:spPr>
        <p:txBody>
          <a:bodyPr wrap="none">
            <a:spAutoFit/>
          </a:bodyPr>
          <a:lstStyle/>
          <a:p>
            <a:pPr eaLnBrk="0" hangingPunct="0"/>
            <a:r>
              <a:rPr lang="en-US" sz="2000" b="0" dirty="0">
                <a:cs typeface="Arial" pitchFamily="34" charset="0"/>
              </a:rPr>
              <a:t>Market Growth Rate</a:t>
            </a:r>
          </a:p>
        </p:txBody>
      </p:sp>
      <p:sp>
        <p:nvSpPr>
          <p:cNvPr id="19" name="Line 17"/>
          <p:cNvSpPr>
            <a:spLocks noChangeShapeType="1"/>
          </p:cNvSpPr>
          <p:nvPr/>
        </p:nvSpPr>
        <p:spPr bwMode="auto">
          <a:xfrm flipH="1" flipV="1">
            <a:off x="1047750" y="1504783"/>
            <a:ext cx="1587" cy="3232150"/>
          </a:xfrm>
          <a:prstGeom prst="line">
            <a:avLst/>
          </a:prstGeom>
          <a:noFill/>
          <a:ln w="101600">
            <a:solidFill>
              <a:schemeClr val="bg2"/>
            </a:solidFill>
            <a:round/>
            <a:headEnd/>
            <a:tailEnd type="stealth" w="med" len="med"/>
          </a:ln>
          <a:effectLst/>
        </p:spPr>
        <p:txBody>
          <a:bodyPr/>
          <a:lstStyle/>
          <a:p>
            <a:endParaRPr lang="en-US" dirty="0"/>
          </a:p>
        </p:txBody>
      </p:sp>
      <p:sp>
        <p:nvSpPr>
          <p:cNvPr id="20" name="Text Box 18"/>
          <p:cNvSpPr txBox="1">
            <a:spLocks noChangeArrowheads="1"/>
          </p:cNvSpPr>
          <p:nvPr/>
        </p:nvSpPr>
        <p:spPr bwMode="auto">
          <a:xfrm rot="16200000">
            <a:off x="-816234" y="2986684"/>
            <a:ext cx="2975495" cy="400110"/>
          </a:xfrm>
          <a:prstGeom prst="rect">
            <a:avLst/>
          </a:prstGeom>
          <a:noFill/>
          <a:ln w="9525">
            <a:noFill/>
            <a:miter lim="800000"/>
            <a:headEnd/>
            <a:tailEnd/>
          </a:ln>
          <a:effectLst/>
        </p:spPr>
        <p:txBody>
          <a:bodyPr wrap="none">
            <a:spAutoFit/>
          </a:bodyPr>
          <a:lstStyle/>
          <a:p>
            <a:pPr eaLnBrk="0" hangingPunct="0"/>
            <a:r>
              <a:rPr lang="en-US" sz="2000" b="0" dirty="0">
                <a:cs typeface="Arial" pitchFamily="34" charset="0"/>
              </a:rPr>
              <a:t>Market </a:t>
            </a:r>
            <a:r>
              <a:rPr lang="en-US" sz="2000" b="0" dirty="0" smtClean="0">
                <a:cs typeface="Arial" pitchFamily="34" charset="0"/>
              </a:rPr>
              <a:t>Size($M) </a:t>
            </a:r>
            <a:r>
              <a:rPr lang="en-US" sz="2000" b="0" dirty="0">
                <a:cs typeface="Arial" pitchFamily="34" charset="0"/>
              </a:rPr>
              <a:t>in </a:t>
            </a:r>
            <a:r>
              <a:rPr lang="en-US" sz="2000" b="0" dirty="0" smtClean="0">
                <a:cs typeface="Arial" pitchFamily="34" charset="0"/>
              </a:rPr>
              <a:t>2009</a:t>
            </a:r>
            <a:endParaRPr lang="en-US" sz="2000" b="0" dirty="0">
              <a:cs typeface="Arial" pitchFamily="34" charset="0"/>
            </a:endParaRPr>
          </a:p>
        </p:txBody>
      </p:sp>
      <p:sp>
        <p:nvSpPr>
          <p:cNvPr id="21" name="Text Box 22"/>
          <p:cNvSpPr txBox="1">
            <a:spLocks noChangeArrowheads="1"/>
          </p:cNvSpPr>
          <p:nvPr/>
        </p:nvSpPr>
        <p:spPr bwMode="auto">
          <a:xfrm>
            <a:off x="2443162" y="890420"/>
            <a:ext cx="5334000" cy="396875"/>
          </a:xfrm>
          <a:prstGeom prst="rect">
            <a:avLst/>
          </a:prstGeom>
          <a:noFill/>
          <a:ln w="9525">
            <a:noFill/>
            <a:miter lim="800000"/>
            <a:headEnd/>
            <a:tailEnd/>
          </a:ln>
          <a:effectLst/>
        </p:spPr>
        <p:txBody>
          <a:bodyPr>
            <a:spAutoFit/>
          </a:bodyPr>
          <a:lstStyle/>
          <a:p>
            <a:pPr algn="ctr" eaLnBrk="0" hangingPunct="0"/>
            <a:r>
              <a:rPr lang="en-US" sz="2000" dirty="0">
                <a:solidFill>
                  <a:srgbClr val="3366CC"/>
                </a:solidFill>
                <a:cs typeface="Arial" pitchFamily="34" charset="0"/>
              </a:rPr>
              <a:t>$</a:t>
            </a:r>
            <a:r>
              <a:rPr lang="en-US" sz="2000" dirty="0" smtClean="0">
                <a:solidFill>
                  <a:srgbClr val="3366CC"/>
                </a:solidFill>
                <a:cs typeface="Arial" pitchFamily="34" charset="0"/>
              </a:rPr>
              <a:t>27B </a:t>
            </a:r>
            <a:r>
              <a:rPr lang="en-US" sz="2000" dirty="0">
                <a:solidFill>
                  <a:srgbClr val="3366CC"/>
                </a:solidFill>
                <a:cs typeface="Arial" pitchFamily="34" charset="0"/>
              </a:rPr>
              <a:t>Worldwide in </a:t>
            </a:r>
            <a:r>
              <a:rPr lang="en-US" sz="2000" dirty="0" smtClean="0">
                <a:solidFill>
                  <a:srgbClr val="3366CC"/>
                </a:solidFill>
                <a:cs typeface="Arial" pitchFamily="34" charset="0"/>
              </a:rPr>
              <a:t>2009</a:t>
            </a:r>
            <a:endParaRPr lang="en-US" sz="2000" dirty="0">
              <a:solidFill>
                <a:srgbClr val="3366CC"/>
              </a:solidFill>
              <a:cs typeface="Arial" pitchFamily="34" charset="0"/>
            </a:endParaRPr>
          </a:p>
        </p:txBody>
      </p:sp>
      <p:sp>
        <p:nvSpPr>
          <p:cNvPr id="22" name="Rectangle 24"/>
          <p:cNvSpPr>
            <a:spLocks noChangeArrowheads="1"/>
          </p:cNvSpPr>
          <p:nvPr/>
        </p:nvSpPr>
        <p:spPr bwMode="auto">
          <a:xfrm>
            <a:off x="1298575" y="1276183"/>
            <a:ext cx="7219950" cy="3614737"/>
          </a:xfrm>
          <a:prstGeom prst="rect">
            <a:avLst/>
          </a:prstGeom>
          <a:noFill/>
          <a:ln w="9525">
            <a:noFill/>
            <a:miter lim="800000"/>
            <a:headEnd/>
            <a:tailEnd/>
          </a:ln>
        </p:spPr>
        <p:txBody>
          <a:bodyPr/>
          <a:lstStyle/>
          <a:p>
            <a:endParaRPr lang="en-US" dirty="0"/>
          </a:p>
        </p:txBody>
      </p:sp>
      <p:sp>
        <p:nvSpPr>
          <p:cNvPr id="23" name="Line 25"/>
          <p:cNvSpPr>
            <a:spLocks noChangeShapeType="1"/>
          </p:cNvSpPr>
          <p:nvPr/>
        </p:nvSpPr>
        <p:spPr bwMode="auto">
          <a:xfrm>
            <a:off x="1298575" y="4890920"/>
            <a:ext cx="7219950" cy="1588"/>
          </a:xfrm>
          <a:prstGeom prst="line">
            <a:avLst/>
          </a:prstGeom>
          <a:noFill/>
          <a:ln w="0">
            <a:solidFill>
              <a:srgbClr val="000000"/>
            </a:solidFill>
            <a:round/>
            <a:headEnd/>
            <a:tailEnd/>
          </a:ln>
        </p:spPr>
        <p:txBody>
          <a:bodyPr/>
          <a:lstStyle/>
          <a:p>
            <a:endParaRPr lang="en-US" dirty="0">
              <a:solidFill>
                <a:schemeClr val="accent3">
                  <a:lumMod val="75000"/>
                </a:schemeClr>
              </a:solidFill>
            </a:endParaRPr>
          </a:p>
        </p:txBody>
      </p:sp>
      <p:sp>
        <p:nvSpPr>
          <p:cNvPr id="24" name="Line 26"/>
          <p:cNvSpPr>
            <a:spLocks noChangeShapeType="1"/>
          </p:cNvSpPr>
          <p:nvPr/>
        </p:nvSpPr>
        <p:spPr bwMode="auto">
          <a:xfrm>
            <a:off x="1298575" y="4033670"/>
            <a:ext cx="7219950" cy="1588"/>
          </a:xfrm>
          <a:prstGeom prst="line">
            <a:avLst/>
          </a:prstGeom>
          <a:noFill/>
          <a:ln w="0">
            <a:solidFill>
              <a:srgbClr val="000000"/>
            </a:solidFill>
            <a:round/>
            <a:headEnd/>
            <a:tailEnd/>
          </a:ln>
        </p:spPr>
        <p:txBody>
          <a:bodyPr/>
          <a:lstStyle/>
          <a:p>
            <a:endParaRPr lang="en-US" dirty="0">
              <a:solidFill>
                <a:schemeClr val="accent3">
                  <a:lumMod val="75000"/>
                </a:schemeClr>
              </a:solidFill>
            </a:endParaRPr>
          </a:p>
        </p:txBody>
      </p:sp>
      <p:sp>
        <p:nvSpPr>
          <p:cNvPr id="25" name="Line 27"/>
          <p:cNvSpPr>
            <a:spLocks noChangeShapeType="1"/>
          </p:cNvSpPr>
          <p:nvPr/>
        </p:nvSpPr>
        <p:spPr bwMode="auto">
          <a:xfrm>
            <a:off x="1298575" y="3165308"/>
            <a:ext cx="7219950" cy="1587"/>
          </a:xfrm>
          <a:prstGeom prst="line">
            <a:avLst/>
          </a:prstGeom>
          <a:noFill/>
          <a:ln w="0">
            <a:solidFill>
              <a:srgbClr val="000000"/>
            </a:solidFill>
            <a:round/>
            <a:headEnd/>
            <a:tailEnd/>
          </a:ln>
        </p:spPr>
        <p:txBody>
          <a:bodyPr/>
          <a:lstStyle/>
          <a:p>
            <a:endParaRPr lang="en-US" dirty="0">
              <a:solidFill>
                <a:schemeClr val="accent3">
                  <a:lumMod val="75000"/>
                </a:schemeClr>
              </a:solidFill>
            </a:endParaRPr>
          </a:p>
        </p:txBody>
      </p:sp>
      <p:sp>
        <p:nvSpPr>
          <p:cNvPr id="26" name="Line 28"/>
          <p:cNvSpPr>
            <a:spLocks noChangeShapeType="1"/>
          </p:cNvSpPr>
          <p:nvPr/>
        </p:nvSpPr>
        <p:spPr bwMode="auto">
          <a:xfrm>
            <a:off x="1298575" y="2308058"/>
            <a:ext cx="7219950" cy="1587"/>
          </a:xfrm>
          <a:prstGeom prst="line">
            <a:avLst/>
          </a:prstGeom>
          <a:noFill/>
          <a:ln w="0">
            <a:solidFill>
              <a:srgbClr val="000000"/>
            </a:solidFill>
            <a:round/>
            <a:headEnd/>
            <a:tailEnd/>
          </a:ln>
        </p:spPr>
        <p:txBody>
          <a:bodyPr/>
          <a:lstStyle/>
          <a:p>
            <a:endParaRPr lang="en-US" dirty="0">
              <a:solidFill>
                <a:schemeClr val="accent3">
                  <a:lumMod val="75000"/>
                </a:schemeClr>
              </a:solidFill>
            </a:endParaRPr>
          </a:p>
        </p:txBody>
      </p:sp>
      <p:sp>
        <p:nvSpPr>
          <p:cNvPr id="27" name="Line 29"/>
          <p:cNvSpPr>
            <a:spLocks noChangeShapeType="1"/>
          </p:cNvSpPr>
          <p:nvPr/>
        </p:nvSpPr>
        <p:spPr bwMode="auto">
          <a:xfrm>
            <a:off x="1298575" y="1449220"/>
            <a:ext cx="7219950" cy="1588"/>
          </a:xfrm>
          <a:prstGeom prst="line">
            <a:avLst/>
          </a:prstGeom>
          <a:noFill/>
          <a:ln w="0">
            <a:solidFill>
              <a:srgbClr val="000000"/>
            </a:solidFill>
            <a:round/>
            <a:headEnd/>
            <a:tailEnd/>
          </a:ln>
        </p:spPr>
        <p:txBody>
          <a:bodyPr/>
          <a:lstStyle/>
          <a:p>
            <a:endParaRPr lang="en-US" dirty="0"/>
          </a:p>
        </p:txBody>
      </p:sp>
      <p:sp>
        <p:nvSpPr>
          <p:cNvPr id="28" name="Rectangle 30"/>
          <p:cNvSpPr>
            <a:spLocks noChangeArrowheads="1"/>
          </p:cNvSpPr>
          <p:nvPr/>
        </p:nvSpPr>
        <p:spPr bwMode="auto">
          <a:xfrm>
            <a:off x="1298575" y="1276183"/>
            <a:ext cx="7219950" cy="3614737"/>
          </a:xfrm>
          <a:prstGeom prst="rect">
            <a:avLst/>
          </a:prstGeom>
          <a:noFill/>
          <a:ln w="11113">
            <a:solidFill>
              <a:srgbClr val="808080"/>
            </a:solidFill>
            <a:miter lim="800000"/>
            <a:headEnd/>
            <a:tailEnd/>
          </a:ln>
        </p:spPr>
        <p:txBody>
          <a:bodyPr/>
          <a:lstStyle/>
          <a:p>
            <a:endParaRPr lang="en-US" dirty="0"/>
          </a:p>
        </p:txBody>
      </p:sp>
      <p:sp>
        <p:nvSpPr>
          <p:cNvPr id="48" name="Rectangle 14"/>
          <p:cNvSpPr>
            <a:spLocks noChangeArrowheads="1"/>
          </p:cNvSpPr>
          <p:nvPr/>
        </p:nvSpPr>
        <p:spPr bwMode="auto">
          <a:xfrm>
            <a:off x="2040079" y="2124216"/>
            <a:ext cx="1022350" cy="228600"/>
          </a:xfrm>
          <a:prstGeom prst="rect">
            <a:avLst/>
          </a:prstGeom>
          <a:noFill/>
          <a:ln w="9525" algn="ctr">
            <a:noFill/>
            <a:miter lim="800000"/>
            <a:headEnd/>
            <a:tailEnd/>
          </a:ln>
          <a:effectLst/>
        </p:spPr>
        <p:txBody>
          <a:bodyPr>
            <a:spAutoFit/>
          </a:bodyPr>
          <a:lstStyle/>
          <a:p>
            <a:pPr algn="ctr" eaLnBrk="0" hangingPunct="0"/>
            <a:r>
              <a:rPr lang="en-US" sz="900" dirty="0">
                <a:solidFill>
                  <a:schemeClr val="accent3">
                    <a:lumMod val="75000"/>
                  </a:schemeClr>
                </a:solidFill>
                <a:cs typeface="Arial" pitchFamily="34" charset="0"/>
              </a:rPr>
              <a:t>Anti-Virus</a:t>
            </a:r>
          </a:p>
        </p:txBody>
      </p:sp>
      <p:sp>
        <p:nvSpPr>
          <p:cNvPr id="71" name="Rectangle 121"/>
          <p:cNvSpPr>
            <a:spLocks noChangeArrowheads="1"/>
          </p:cNvSpPr>
          <p:nvPr/>
        </p:nvSpPr>
        <p:spPr bwMode="auto">
          <a:xfrm>
            <a:off x="2467060" y="3279916"/>
            <a:ext cx="628377" cy="138499"/>
          </a:xfrm>
          <a:prstGeom prst="rect">
            <a:avLst/>
          </a:prstGeom>
          <a:noFill/>
          <a:ln w="9525">
            <a:noFill/>
            <a:miter lim="800000"/>
            <a:headEnd/>
            <a:tailEnd/>
          </a:ln>
        </p:spPr>
        <p:txBody>
          <a:bodyPr wrap="none" lIns="0" tIns="0" rIns="0" bIns="0">
            <a:spAutoFit/>
          </a:bodyPr>
          <a:lstStyle/>
          <a:p>
            <a:r>
              <a:rPr lang="en-US" sz="900" dirty="0" smtClean="0">
                <a:solidFill>
                  <a:schemeClr val="accent3">
                    <a:lumMod val="75000"/>
                  </a:schemeClr>
                </a:solidFill>
              </a:rPr>
              <a:t>$4,096 (7%)</a:t>
            </a:r>
            <a:endParaRPr lang="en-US" sz="900" baseline="-25000" dirty="0">
              <a:solidFill>
                <a:schemeClr val="accent3">
                  <a:lumMod val="75000"/>
                </a:schemeClr>
              </a:solidFill>
            </a:endParaRPr>
          </a:p>
        </p:txBody>
      </p:sp>
      <p:sp>
        <p:nvSpPr>
          <p:cNvPr id="82" name="Rectangle 158"/>
          <p:cNvSpPr>
            <a:spLocks noChangeArrowheads="1"/>
          </p:cNvSpPr>
          <p:nvPr/>
        </p:nvSpPr>
        <p:spPr bwMode="auto">
          <a:xfrm>
            <a:off x="3340099" y="3347206"/>
            <a:ext cx="809768" cy="424732"/>
          </a:xfrm>
          <a:prstGeom prst="rect">
            <a:avLst/>
          </a:prstGeom>
          <a:noFill/>
          <a:ln w="9525" algn="ctr">
            <a:noFill/>
            <a:miter lim="800000"/>
            <a:headEnd/>
            <a:tailEnd/>
          </a:ln>
          <a:effectLst/>
        </p:spPr>
        <p:txBody>
          <a:bodyPr wrap="square">
            <a:spAutoFit/>
          </a:bodyPr>
          <a:lstStyle/>
          <a:p>
            <a:pPr algn="ctr" eaLnBrk="0" hangingPunct="0"/>
            <a:r>
              <a:rPr lang="en-US" sz="900" dirty="0" smtClean="0">
                <a:solidFill>
                  <a:schemeClr val="accent3">
                    <a:lumMod val="75000"/>
                  </a:schemeClr>
                </a:solidFill>
                <a:cs typeface="Arial" pitchFamily="34" charset="0"/>
              </a:rPr>
              <a:t>Application</a:t>
            </a:r>
          </a:p>
          <a:p>
            <a:pPr algn="ctr" eaLnBrk="0" hangingPunct="0"/>
            <a:r>
              <a:rPr lang="en-US" sz="900" dirty="0" smtClean="0">
                <a:solidFill>
                  <a:schemeClr val="accent3">
                    <a:lumMod val="75000"/>
                  </a:schemeClr>
                </a:solidFill>
                <a:cs typeface="Arial" pitchFamily="34" charset="0"/>
              </a:rPr>
              <a:t>Security</a:t>
            </a:r>
            <a:endParaRPr lang="en-US" sz="900" dirty="0">
              <a:solidFill>
                <a:schemeClr val="accent3">
                  <a:lumMod val="75000"/>
                </a:schemeClr>
              </a:solidFill>
              <a:cs typeface="Arial" pitchFamily="34" charset="0"/>
            </a:endParaRPr>
          </a:p>
        </p:txBody>
      </p:sp>
      <p:sp>
        <p:nvSpPr>
          <p:cNvPr id="83" name="Rectangle 159"/>
          <p:cNvSpPr>
            <a:spLocks noChangeArrowheads="1"/>
          </p:cNvSpPr>
          <p:nvPr/>
        </p:nvSpPr>
        <p:spPr bwMode="auto">
          <a:xfrm>
            <a:off x="5112265" y="3030844"/>
            <a:ext cx="692497" cy="138499"/>
          </a:xfrm>
          <a:prstGeom prst="rect">
            <a:avLst/>
          </a:prstGeom>
          <a:noFill/>
          <a:ln w="9525">
            <a:noFill/>
            <a:miter lim="800000"/>
            <a:headEnd/>
            <a:tailEnd/>
          </a:ln>
        </p:spPr>
        <p:txBody>
          <a:bodyPr wrap="none" lIns="0" tIns="0" rIns="0" bIns="0">
            <a:spAutoFit/>
          </a:bodyPr>
          <a:lstStyle/>
          <a:p>
            <a:pPr algn="ctr"/>
            <a:r>
              <a:rPr lang="en-US" sz="900" dirty="0" smtClean="0">
                <a:solidFill>
                  <a:schemeClr val="accent3">
                    <a:lumMod val="75000"/>
                  </a:schemeClr>
                </a:solidFill>
              </a:rPr>
              <a:t>$2,987 (15%)</a:t>
            </a:r>
            <a:endParaRPr lang="en-US" sz="900" baseline="-25000" dirty="0">
              <a:solidFill>
                <a:schemeClr val="accent3">
                  <a:lumMod val="75000"/>
                </a:schemeClr>
              </a:solidFill>
            </a:endParaRPr>
          </a:p>
        </p:txBody>
      </p:sp>
      <p:sp>
        <p:nvSpPr>
          <p:cNvPr id="84" name="Rectangle 192"/>
          <p:cNvSpPr>
            <a:spLocks noChangeArrowheads="1"/>
          </p:cNvSpPr>
          <p:nvPr/>
        </p:nvSpPr>
        <p:spPr bwMode="auto">
          <a:xfrm>
            <a:off x="4907721" y="2680693"/>
            <a:ext cx="990600" cy="369332"/>
          </a:xfrm>
          <a:prstGeom prst="rect">
            <a:avLst/>
          </a:prstGeom>
          <a:noFill/>
          <a:ln w="9525" algn="ctr">
            <a:noFill/>
            <a:miter lim="800000"/>
            <a:headEnd/>
            <a:tailEnd/>
          </a:ln>
          <a:effectLst/>
        </p:spPr>
        <p:txBody>
          <a:bodyPr>
            <a:spAutoFit/>
          </a:bodyPr>
          <a:lstStyle/>
          <a:p>
            <a:pPr algn="ctr" eaLnBrk="0" hangingPunct="0"/>
            <a:r>
              <a:rPr lang="en-US" sz="900" dirty="0" smtClean="0">
                <a:solidFill>
                  <a:schemeClr val="accent3">
                    <a:lumMod val="75000"/>
                  </a:schemeClr>
                </a:solidFill>
                <a:cs typeface="Arial" pitchFamily="34" charset="0"/>
              </a:rPr>
              <a:t>Security Operations</a:t>
            </a:r>
            <a:endParaRPr lang="en-US" sz="900" dirty="0">
              <a:solidFill>
                <a:schemeClr val="accent3">
                  <a:lumMod val="75000"/>
                </a:schemeClr>
              </a:solidFill>
              <a:cs typeface="Arial" pitchFamily="34" charset="0"/>
            </a:endParaRPr>
          </a:p>
        </p:txBody>
      </p:sp>
      <p:sp>
        <p:nvSpPr>
          <p:cNvPr id="85" name="Rectangle 226"/>
          <p:cNvSpPr>
            <a:spLocks noChangeArrowheads="1"/>
          </p:cNvSpPr>
          <p:nvPr/>
        </p:nvSpPr>
        <p:spPr bwMode="auto">
          <a:xfrm>
            <a:off x="6973081" y="2291331"/>
            <a:ext cx="1524000" cy="424732"/>
          </a:xfrm>
          <a:prstGeom prst="rect">
            <a:avLst/>
          </a:prstGeom>
          <a:noFill/>
          <a:ln w="9525" algn="ctr">
            <a:noFill/>
            <a:miter lim="800000"/>
            <a:headEnd/>
            <a:tailEnd/>
          </a:ln>
          <a:effectLst/>
        </p:spPr>
        <p:txBody>
          <a:bodyPr>
            <a:spAutoFit/>
          </a:bodyPr>
          <a:lstStyle/>
          <a:p>
            <a:pPr algn="r" eaLnBrk="0" hangingPunct="0"/>
            <a:r>
              <a:rPr lang="en-US" sz="900" dirty="0">
                <a:solidFill>
                  <a:schemeClr val="accent3">
                    <a:lumMod val="75000"/>
                  </a:schemeClr>
                </a:solidFill>
                <a:cs typeface="Arial" pitchFamily="34" charset="0"/>
              </a:rPr>
              <a:t>Identity </a:t>
            </a:r>
            <a:r>
              <a:rPr lang="en-US" sz="900" dirty="0" smtClean="0">
                <a:solidFill>
                  <a:schemeClr val="accent3">
                    <a:lumMod val="75000"/>
                  </a:schemeClr>
                </a:solidFill>
                <a:cs typeface="Arial" pitchFamily="34" charset="0"/>
              </a:rPr>
              <a:t>Mgmt</a:t>
            </a:r>
          </a:p>
          <a:p>
            <a:pPr algn="r" eaLnBrk="0" hangingPunct="0"/>
            <a:r>
              <a:rPr lang="en-US" sz="900" dirty="0" smtClean="0">
                <a:solidFill>
                  <a:schemeClr val="accent3">
                    <a:lumMod val="75000"/>
                  </a:schemeClr>
                </a:solidFill>
                <a:cs typeface="Arial" pitchFamily="34" charset="0"/>
              </a:rPr>
              <a:t>$3,565(20%)</a:t>
            </a:r>
            <a:endParaRPr lang="en-US" sz="900" dirty="0">
              <a:solidFill>
                <a:schemeClr val="accent3">
                  <a:lumMod val="75000"/>
                </a:schemeClr>
              </a:solidFill>
              <a:cs typeface="Arial" pitchFamily="34" charset="0"/>
            </a:endParaRPr>
          </a:p>
        </p:txBody>
      </p:sp>
      <p:sp>
        <p:nvSpPr>
          <p:cNvPr id="98" name="Rectangle 119"/>
          <p:cNvSpPr>
            <a:spLocks noChangeArrowheads="1"/>
          </p:cNvSpPr>
          <p:nvPr/>
        </p:nvSpPr>
        <p:spPr bwMode="auto">
          <a:xfrm>
            <a:off x="3233767" y="2109620"/>
            <a:ext cx="1056701" cy="230832"/>
          </a:xfrm>
          <a:prstGeom prst="rect">
            <a:avLst/>
          </a:prstGeom>
          <a:noFill/>
          <a:ln w="9525" algn="ctr">
            <a:noFill/>
            <a:miter lim="800000"/>
            <a:headEnd/>
            <a:tailEnd/>
          </a:ln>
          <a:effectLst/>
        </p:spPr>
        <p:txBody>
          <a:bodyPr wrap="none">
            <a:spAutoFit/>
          </a:bodyPr>
          <a:lstStyle/>
          <a:p>
            <a:pPr eaLnBrk="0" hangingPunct="0"/>
            <a:r>
              <a:rPr lang="en-US" sz="900" dirty="0" smtClean="0">
                <a:solidFill>
                  <a:schemeClr val="accent3">
                    <a:lumMod val="75000"/>
                  </a:schemeClr>
                </a:solidFill>
                <a:cs typeface="Arial" pitchFamily="34" charset="0"/>
              </a:rPr>
              <a:t>Network Security</a:t>
            </a:r>
            <a:endParaRPr lang="en-US" sz="900" dirty="0">
              <a:solidFill>
                <a:schemeClr val="accent3">
                  <a:lumMod val="75000"/>
                </a:schemeClr>
              </a:solidFill>
              <a:cs typeface="Arial" pitchFamily="34" charset="0"/>
            </a:endParaRPr>
          </a:p>
        </p:txBody>
      </p:sp>
      <p:sp>
        <p:nvSpPr>
          <p:cNvPr id="99" name="Rectangle 120"/>
          <p:cNvSpPr>
            <a:spLocks noChangeArrowheads="1"/>
          </p:cNvSpPr>
          <p:nvPr/>
        </p:nvSpPr>
        <p:spPr bwMode="auto">
          <a:xfrm>
            <a:off x="3489203" y="2338220"/>
            <a:ext cx="628377" cy="138499"/>
          </a:xfrm>
          <a:prstGeom prst="rect">
            <a:avLst/>
          </a:prstGeom>
          <a:noFill/>
          <a:ln w="9525">
            <a:noFill/>
            <a:miter lim="800000"/>
            <a:headEnd/>
            <a:tailEnd/>
          </a:ln>
        </p:spPr>
        <p:txBody>
          <a:bodyPr wrap="none" lIns="0" tIns="0" rIns="0" bIns="0">
            <a:spAutoFit/>
          </a:bodyPr>
          <a:lstStyle/>
          <a:p>
            <a:r>
              <a:rPr lang="en-US" sz="900" dirty="0" smtClean="0">
                <a:solidFill>
                  <a:schemeClr val="accent3">
                    <a:lumMod val="75000"/>
                  </a:schemeClr>
                </a:solidFill>
              </a:rPr>
              <a:t>$9,136 (8%)</a:t>
            </a:r>
            <a:endParaRPr lang="en-US" sz="900" baseline="-25000" dirty="0">
              <a:solidFill>
                <a:schemeClr val="accent3">
                  <a:lumMod val="75000"/>
                </a:schemeClr>
              </a:solidFill>
            </a:endParaRPr>
          </a:p>
        </p:txBody>
      </p:sp>
      <p:sp>
        <p:nvSpPr>
          <p:cNvPr id="125" name="Rectangle 226"/>
          <p:cNvSpPr>
            <a:spLocks noChangeArrowheads="1"/>
          </p:cNvSpPr>
          <p:nvPr/>
        </p:nvSpPr>
        <p:spPr bwMode="auto">
          <a:xfrm>
            <a:off x="7137400" y="3314700"/>
            <a:ext cx="914400" cy="230832"/>
          </a:xfrm>
          <a:prstGeom prst="rect">
            <a:avLst/>
          </a:prstGeom>
          <a:noFill/>
          <a:ln w="9525" algn="ctr">
            <a:noFill/>
            <a:miter lim="800000"/>
            <a:headEnd/>
            <a:tailEnd/>
          </a:ln>
          <a:effectLst/>
        </p:spPr>
        <p:txBody>
          <a:bodyPr wrap="square">
            <a:spAutoFit/>
          </a:bodyPr>
          <a:lstStyle/>
          <a:p>
            <a:pPr algn="l" eaLnBrk="0" hangingPunct="0"/>
            <a:r>
              <a:rPr lang="en-US" sz="900" dirty="0" smtClean="0">
                <a:solidFill>
                  <a:schemeClr val="accent3">
                    <a:lumMod val="75000"/>
                  </a:schemeClr>
                </a:solidFill>
                <a:cs typeface="Arial" pitchFamily="34" charset="0"/>
              </a:rPr>
              <a:t>Data Security</a:t>
            </a:r>
            <a:endParaRPr lang="en-US" sz="900" dirty="0">
              <a:solidFill>
                <a:schemeClr val="accent3">
                  <a:lumMod val="75000"/>
                </a:schemeClr>
              </a:solidFill>
              <a:cs typeface="Arial" pitchFamily="34" charset="0"/>
            </a:endParaRPr>
          </a:p>
        </p:txBody>
      </p:sp>
      <p:sp>
        <p:nvSpPr>
          <p:cNvPr id="137" name="Rectangle 116"/>
          <p:cNvSpPr>
            <a:spLocks noChangeArrowheads="1"/>
          </p:cNvSpPr>
          <p:nvPr/>
        </p:nvSpPr>
        <p:spPr bwMode="auto">
          <a:xfrm>
            <a:off x="7232326" y="3538356"/>
            <a:ext cx="933774" cy="138499"/>
          </a:xfrm>
          <a:prstGeom prst="rect">
            <a:avLst/>
          </a:prstGeom>
          <a:noFill/>
          <a:ln w="9525">
            <a:noFill/>
            <a:miter lim="800000"/>
            <a:headEnd/>
            <a:tailEnd/>
          </a:ln>
        </p:spPr>
        <p:txBody>
          <a:bodyPr wrap="square" lIns="0" tIns="0" rIns="0" bIns="0">
            <a:spAutoFit/>
          </a:bodyPr>
          <a:lstStyle/>
          <a:p>
            <a:r>
              <a:rPr lang="en-US" sz="900" dirty="0" smtClean="0">
                <a:solidFill>
                  <a:schemeClr val="accent3">
                    <a:lumMod val="75000"/>
                  </a:schemeClr>
                </a:solidFill>
              </a:rPr>
              <a:t>$3,258 (19%)</a:t>
            </a:r>
            <a:endParaRPr lang="en-US" sz="900" baseline="-25000" dirty="0">
              <a:solidFill>
                <a:schemeClr val="accent3">
                  <a:lumMod val="75000"/>
                </a:schemeClr>
              </a:solidFill>
            </a:endParaRPr>
          </a:p>
        </p:txBody>
      </p:sp>
      <p:sp>
        <p:nvSpPr>
          <p:cNvPr id="149" name="Rectangle 226"/>
          <p:cNvSpPr>
            <a:spLocks noChangeArrowheads="1"/>
          </p:cNvSpPr>
          <p:nvPr/>
        </p:nvSpPr>
        <p:spPr bwMode="auto">
          <a:xfrm>
            <a:off x="1736291" y="3565271"/>
            <a:ext cx="1524000" cy="230832"/>
          </a:xfrm>
          <a:prstGeom prst="rect">
            <a:avLst/>
          </a:prstGeom>
          <a:noFill/>
          <a:ln w="9525" algn="ctr">
            <a:noFill/>
            <a:miter lim="800000"/>
            <a:headEnd/>
            <a:tailEnd/>
          </a:ln>
          <a:effectLst/>
        </p:spPr>
        <p:txBody>
          <a:bodyPr>
            <a:spAutoFit/>
          </a:bodyPr>
          <a:lstStyle/>
          <a:p>
            <a:pPr algn="r" eaLnBrk="0" hangingPunct="0"/>
            <a:r>
              <a:rPr lang="en-US" sz="900" dirty="0" smtClean="0">
                <a:solidFill>
                  <a:schemeClr val="accent3">
                    <a:lumMod val="75000"/>
                  </a:schemeClr>
                </a:solidFill>
                <a:cs typeface="Arial" pitchFamily="34" charset="0"/>
              </a:rPr>
              <a:t>Endpoint Security</a:t>
            </a:r>
            <a:endParaRPr lang="en-US" sz="900" dirty="0">
              <a:solidFill>
                <a:schemeClr val="accent3">
                  <a:lumMod val="75000"/>
                </a:schemeClr>
              </a:solidFill>
              <a:cs typeface="Arial" pitchFamily="34" charset="0"/>
            </a:endParaRPr>
          </a:p>
        </p:txBody>
      </p:sp>
      <p:sp>
        <p:nvSpPr>
          <p:cNvPr id="154" name="Rectangle 116"/>
          <p:cNvSpPr>
            <a:spLocks noChangeArrowheads="1"/>
          </p:cNvSpPr>
          <p:nvPr/>
        </p:nvSpPr>
        <p:spPr bwMode="auto">
          <a:xfrm>
            <a:off x="2502896" y="3766986"/>
            <a:ext cx="384722" cy="332399"/>
          </a:xfrm>
          <a:prstGeom prst="rect">
            <a:avLst/>
          </a:prstGeom>
          <a:noFill/>
          <a:ln w="9525">
            <a:noFill/>
            <a:miter lim="800000"/>
            <a:headEnd/>
            <a:tailEnd/>
          </a:ln>
        </p:spPr>
        <p:txBody>
          <a:bodyPr wrap="none" lIns="0" tIns="0" rIns="0" bIns="0">
            <a:spAutoFit/>
          </a:bodyPr>
          <a:lstStyle/>
          <a:p>
            <a:r>
              <a:rPr lang="en-US" sz="900" dirty="0" smtClean="0">
                <a:solidFill>
                  <a:schemeClr val="accent3">
                    <a:lumMod val="75000"/>
                  </a:schemeClr>
                </a:solidFill>
              </a:rPr>
              <a:t>$3,001 </a:t>
            </a:r>
            <a:endParaRPr lang="en-US" sz="900" dirty="0">
              <a:solidFill>
                <a:schemeClr val="accent3">
                  <a:lumMod val="75000"/>
                </a:schemeClr>
              </a:solidFill>
            </a:endParaRPr>
          </a:p>
          <a:p>
            <a:r>
              <a:rPr lang="en-US" sz="900" dirty="0">
                <a:solidFill>
                  <a:schemeClr val="accent3">
                    <a:lumMod val="75000"/>
                  </a:schemeClr>
                </a:solidFill>
              </a:rPr>
              <a:t>(</a:t>
            </a:r>
            <a:r>
              <a:rPr lang="en-US" sz="900" dirty="0" smtClean="0">
                <a:solidFill>
                  <a:schemeClr val="accent3">
                    <a:lumMod val="75000"/>
                  </a:schemeClr>
                </a:solidFill>
              </a:rPr>
              <a:t>2%)</a:t>
            </a:r>
            <a:endParaRPr lang="en-US" sz="900" baseline="-25000" dirty="0">
              <a:solidFill>
                <a:schemeClr val="accent3">
                  <a:lumMod val="75000"/>
                </a:schemeClr>
              </a:solidFill>
            </a:endParaRPr>
          </a:p>
        </p:txBody>
      </p:sp>
      <p:sp>
        <p:nvSpPr>
          <p:cNvPr id="155" name="Rectangle 116"/>
          <p:cNvSpPr>
            <a:spLocks noChangeArrowheads="1"/>
          </p:cNvSpPr>
          <p:nvPr/>
        </p:nvSpPr>
        <p:spPr bwMode="auto">
          <a:xfrm>
            <a:off x="4023894" y="3758255"/>
            <a:ext cx="256481" cy="332399"/>
          </a:xfrm>
          <a:prstGeom prst="rect">
            <a:avLst/>
          </a:prstGeom>
          <a:noFill/>
          <a:ln w="9525">
            <a:noFill/>
            <a:miter lim="800000"/>
            <a:headEnd/>
            <a:tailEnd/>
          </a:ln>
        </p:spPr>
        <p:txBody>
          <a:bodyPr wrap="none" lIns="0" tIns="0" rIns="0" bIns="0">
            <a:spAutoFit/>
          </a:bodyPr>
          <a:lstStyle/>
          <a:p>
            <a:r>
              <a:rPr lang="en-US" sz="900" dirty="0" smtClean="0">
                <a:solidFill>
                  <a:schemeClr val="accent3">
                    <a:lumMod val="75000"/>
                  </a:schemeClr>
                </a:solidFill>
              </a:rPr>
              <a:t>$713</a:t>
            </a:r>
            <a:endParaRPr lang="en-US" sz="900" dirty="0">
              <a:solidFill>
                <a:schemeClr val="accent3">
                  <a:lumMod val="75000"/>
                </a:schemeClr>
              </a:solidFill>
            </a:endParaRPr>
          </a:p>
          <a:p>
            <a:r>
              <a:rPr lang="en-US" sz="900" dirty="0" smtClean="0">
                <a:solidFill>
                  <a:schemeClr val="accent3">
                    <a:lumMod val="75000"/>
                  </a:schemeClr>
                </a:solidFill>
              </a:rPr>
              <a:t>(8%)</a:t>
            </a:r>
            <a:endParaRPr lang="en-US" sz="900" baseline="-25000" dirty="0">
              <a:solidFill>
                <a:schemeClr val="accent3">
                  <a:lumMod val="75000"/>
                </a:schemeClr>
              </a:solidFill>
            </a:endParaRPr>
          </a:p>
        </p:txBody>
      </p:sp>
      <p:sp>
        <p:nvSpPr>
          <p:cNvPr id="188" name="Oval 26"/>
          <p:cNvSpPr>
            <a:spLocks noChangeArrowheads="1"/>
          </p:cNvSpPr>
          <p:nvPr/>
        </p:nvSpPr>
        <p:spPr bwMode="auto">
          <a:xfrm>
            <a:off x="3227388" y="1295400"/>
            <a:ext cx="862012" cy="7874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200" kern="0" dirty="0">
              <a:solidFill>
                <a:schemeClr val="accent3">
                  <a:lumMod val="75000"/>
                </a:schemeClr>
              </a:solidFill>
              <a:ea typeface="Arial Unicode MS" pitchFamily="34" charset="-128"/>
              <a:cs typeface="Arial Unicode MS" pitchFamily="34" charset="-128"/>
            </a:endParaRPr>
          </a:p>
        </p:txBody>
      </p:sp>
      <p:sp>
        <p:nvSpPr>
          <p:cNvPr id="185" name="Oval 27"/>
          <p:cNvSpPr>
            <a:spLocks noChangeArrowheads="1"/>
          </p:cNvSpPr>
          <p:nvPr/>
        </p:nvSpPr>
        <p:spPr bwMode="auto">
          <a:xfrm>
            <a:off x="3378200" y="1427162"/>
            <a:ext cx="558800" cy="503238"/>
          </a:xfrm>
          <a:prstGeom prst="ellipse">
            <a:avLst/>
          </a:prstGeom>
          <a:solidFill>
            <a:srgbClr val="00B0F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200" b="1" kern="0" dirty="0">
              <a:solidFill>
                <a:sysClr val="windowText" lastClr="000000"/>
              </a:solidFill>
              <a:ea typeface="Arial Unicode MS" pitchFamily="34" charset="-128"/>
              <a:cs typeface="Arial Unicode MS" pitchFamily="34" charset="-128"/>
            </a:endParaRPr>
          </a:p>
        </p:txBody>
      </p:sp>
      <p:sp>
        <p:nvSpPr>
          <p:cNvPr id="190" name="Oval 26"/>
          <p:cNvSpPr>
            <a:spLocks noChangeArrowheads="1"/>
          </p:cNvSpPr>
          <p:nvPr/>
        </p:nvSpPr>
        <p:spPr bwMode="auto">
          <a:xfrm>
            <a:off x="2249488" y="2400300"/>
            <a:ext cx="862012" cy="7874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200" kern="0" dirty="0">
              <a:solidFill>
                <a:schemeClr val="accent3">
                  <a:lumMod val="75000"/>
                </a:schemeClr>
              </a:solidFill>
              <a:ea typeface="Arial Unicode MS" pitchFamily="34" charset="-128"/>
              <a:cs typeface="Arial Unicode MS" pitchFamily="34" charset="-128"/>
            </a:endParaRPr>
          </a:p>
        </p:txBody>
      </p:sp>
      <p:sp>
        <p:nvSpPr>
          <p:cNvPr id="191" name="Oval 27"/>
          <p:cNvSpPr>
            <a:spLocks noChangeArrowheads="1"/>
          </p:cNvSpPr>
          <p:nvPr/>
        </p:nvSpPr>
        <p:spPr bwMode="auto">
          <a:xfrm>
            <a:off x="2413000" y="2544762"/>
            <a:ext cx="558800" cy="503238"/>
          </a:xfrm>
          <a:prstGeom prst="ellipse">
            <a:avLst/>
          </a:prstGeom>
          <a:gradFill rotWithShape="1">
            <a:gsLst>
              <a:gs pos="0">
                <a:srgbClr val="FF9900"/>
              </a:gs>
              <a:gs pos="100000">
                <a:srgbClr val="FF9900">
                  <a:gamma/>
                  <a:shade val="76078"/>
                  <a:invGamma/>
                </a:srgbClr>
              </a:gs>
            </a:gsLst>
            <a:path path="shape">
              <a:fillToRect l="50000" t="50000" r="50000" b="50000"/>
            </a:path>
          </a:gra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200" b="1" kern="0" dirty="0">
              <a:solidFill>
                <a:sysClr val="windowText" lastClr="000000"/>
              </a:solidFill>
              <a:ea typeface="Arial Unicode MS" pitchFamily="34" charset="-128"/>
              <a:cs typeface="Arial Unicode MS" pitchFamily="34" charset="-128"/>
            </a:endParaRPr>
          </a:p>
        </p:txBody>
      </p:sp>
      <p:sp>
        <p:nvSpPr>
          <p:cNvPr id="192" name="Oval 26"/>
          <p:cNvSpPr>
            <a:spLocks noChangeArrowheads="1"/>
          </p:cNvSpPr>
          <p:nvPr/>
        </p:nvSpPr>
        <p:spPr bwMode="auto">
          <a:xfrm>
            <a:off x="1587500" y="3111500"/>
            <a:ext cx="711200" cy="6604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200" kern="0" dirty="0">
              <a:solidFill>
                <a:schemeClr val="accent3">
                  <a:lumMod val="75000"/>
                </a:schemeClr>
              </a:solidFill>
              <a:ea typeface="Arial Unicode MS" pitchFamily="34" charset="-128"/>
              <a:cs typeface="Arial Unicode MS" pitchFamily="34" charset="-128"/>
            </a:endParaRPr>
          </a:p>
        </p:txBody>
      </p:sp>
      <p:sp>
        <p:nvSpPr>
          <p:cNvPr id="193" name="Oval 27"/>
          <p:cNvSpPr>
            <a:spLocks noChangeArrowheads="1"/>
          </p:cNvSpPr>
          <p:nvPr/>
        </p:nvSpPr>
        <p:spPr bwMode="auto">
          <a:xfrm>
            <a:off x="1663700" y="3192462"/>
            <a:ext cx="558800" cy="503238"/>
          </a:xfrm>
          <a:prstGeom prst="ellipse">
            <a:avLst/>
          </a:prstGeom>
          <a:gradFill rotWithShape="1">
            <a:gsLst>
              <a:gs pos="0">
                <a:srgbClr val="FF9900"/>
              </a:gs>
              <a:gs pos="100000">
                <a:srgbClr val="FF9900">
                  <a:gamma/>
                  <a:shade val="76078"/>
                  <a:invGamma/>
                </a:srgbClr>
              </a:gs>
            </a:gsLst>
            <a:path path="shape">
              <a:fillToRect l="50000" t="50000" r="50000" b="50000"/>
            </a:path>
          </a:gra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200" b="1" kern="0" dirty="0">
              <a:solidFill>
                <a:sysClr val="windowText" lastClr="000000"/>
              </a:solidFill>
              <a:ea typeface="Arial Unicode MS" pitchFamily="34" charset="-128"/>
              <a:cs typeface="Arial Unicode MS" pitchFamily="34" charset="-128"/>
            </a:endParaRPr>
          </a:p>
        </p:txBody>
      </p:sp>
      <p:sp>
        <p:nvSpPr>
          <p:cNvPr id="194" name="Oval 26"/>
          <p:cNvSpPr>
            <a:spLocks noChangeArrowheads="1"/>
          </p:cNvSpPr>
          <p:nvPr/>
        </p:nvSpPr>
        <p:spPr bwMode="auto">
          <a:xfrm>
            <a:off x="7024688" y="2489200"/>
            <a:ext cx="862012" cy="7874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kumimoji="0" lang="en-US" sz="1200" i="0" u="none" strike="noStrike" kern="0" cap="none" spc="0" normalizeH="0" baseline="0" noProof="0" dirty="0">
              <a:ln>
                <a:noFill/>
              </a:ln>
              <a:solidFill>
                <a:schemeClr val="accent3">
                  <a:lumMod val="75000"/>
                </a:schemeClr>
              </a:solidFill>
              <a:effectLst/>
              <a:uLnTx/>
              <a:uFillTx/>
              <a:ea typeface="Arial Unicode MS" pitchFamily="34" charset="-128"/>
              <a:cs typeface="Arial Unicode MS" pitchFamily="34" charset="-128"/>
            </a:endParaRPr>
          </a:p>
        </p:txBody>
      </p:sp>
      <p:sp>
        <p:nvSpPr>
          <p:cNvPr id="195" name="Oval 27"/>
          <p:cNvSpPr>
            <a:spLocks noChangeArrowheads="1"/>
          </p:cNvSpPr>
          <p:nvPr/>
        </p:nvSpPr>
        <p:spPr bwMode="auto">
          <a:xfrm>
            <a:off x="7251700" y="2684462"/>
            <a:ext cx="419100" cy="401638"/>
          </a:xfrm>
          <a:prstGeom prst="ellipse">
            <a:avLst/>
          </a:prstGeom>
          <a:solidFill>
            <a:srgbClr val="FFFF0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200" b="1" kern="0" dirty="0">
              <a:solidFill>
                <a:sysClr val="windowText" lastClr="000000"/>
              </a:solidFill>
              <a:ea typeface="Arial Unicode MS" pitchFamily="34" charset="-128"/>
              <a:cs typeface="Arial Unicode MS" pitchFamily="34" charset="-128"/>
            </a:endParaRPr>
          </a:p>
        </p:txBody>
      </p:sp>
      <p:sp>
        <p:nvSpPr>
          <p:cNvPr id="196" name="Oval 26"/>
          <p:cNvSpPr>
            <a:spLocks noChangeArrowheads="1"/>
          </p:cNvSpPr>
          <p:nvPr/>
        </p:nvSpPr>
        <p:spPr bwMode="auto">
          <a:xfrm>
            <a:off x="6300788" y="2984500"/>
            <a:ext cx="862012" cy="7874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200" kern="0" dirty="0">
              <a:solidFill>
                <a:schemeClr val="accent3">
                  <a:lumMod val="75000"/>
                </a:schemeClr>
              </a:solidFill>
              <a:ea typeface="Arial Unicode MS" pitchFamily="34" charset="-128"/>
              <a:cs typeface="Arial Unicode MS" pitchFamily="34" charset="-128"/>
            </a:endParaRPr>
          </a:p>
        </p:txBody>
      </p:sp>
      <p:sp>
        <p:nvSpPr>
          <p:cNvPr id="197" name="Oval 27"/>
          <p:cNvSpPr>
            <a:spLocks noChangeArrowheads="1"/>
          </p:cNvSpPr>
          <p:nvPr/>
        </p:nvSpPr>
        <p:spPr bwMode="auto">
          <a:xfrm>
            <a:off x="6527800" y="3179762"/>
            <a:ext cx="419100" cy="401638"/>
          </a:xfrm>
          <a:prstGeom prst="ellipse">
            <a:avLst/>
          </a:prstGeom>
          <a:solidFill>
            <a:srgbClr val="92D05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200" b="1" kern="0" dirty="0">
              <a:solidFill>
                <a:sysClr val="windowText" lastClr="000000"/>
              </a:solidFill>
              <a:ea typeface="Arial Unicode MS" pitchFamily="34" charset="-128"/>
              <a:cs typeface="Arial Unicode MS" pitchFamily="34" charset="-128"/>
            </a:endParaRPr>
          </a:p>
        </p:txBody>
      </p:sp>
      <p:sp>
        <p:nvSpPr>
          <p:cNvPr id="198" name="Oval 26"/>
          <p:cNvSpPr>
            <a:spLocks noChangeArrowheads="1"/>
          </p:cNvSpPr>
          <p:nvPr/>
        </p:nvSpPr>
        <p:spPr bwMode="auto">
          <a:xfrm>
            <a:off x="4992688" y="3162300"/>
            <a:ext cx="862012" cy="7874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200" kern="0" dirty="0">
              <a:solidFill>
                <a:schemeClr val="accent3">
                  <a:lumMod val="75000"/>
                </a:schemeClr>
              </a:solidFill>
              <a:ea typeface="Arial Unicode MS" pitchFamily="34" charset="-128"/>
              <a:cs typeface="Arial Unicode MS" pitchFamily="34" charset="-128"/>
            </a:endParaRPr>
          </a:p>
        </p:txBody>
      </p:sp>
      <p:sp>
        <p:nvSpPr>
          <p:cNvPr id="199" name="Oval 27"/>
          <p:cNvSpPr>
            <a:spLocks noChangeArrowheads="1"/>
          </p:cNvSpPr>
          <p:nvPr/>
        </p:nvSpPr>
        <p:spPr bwMode="auto">
          <a:xfrm>
            <a:off x="5219700" y="3357562"/>
            <a:ext cx="419100" cy="401638"/>
          </a:xfrm>
          <a:prstGeom prst="ellipse">
            <a:avLst/>
          </a:prstGeom>
          <a:solidFill>
            <a:srgbClr val="92D05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200" b="1" kern="0" dirty="0">
              <a:solidFill>
                <a:sysClr val="windowText" lastClr="000000"/>
              </a:solidFill>
              <a:ea typeface="Arial Unicode MS" pitchFamily="34" charset="-128"/>
              <a:cs typeface="Arial Unicode MS" pitchFamily="34" charset="-128"/>
            </a:endParaRPr>
          </a:p>
        </p:txBody>
      </p:sp>
      <p:sp>
        <p:nvSpPr>
          <p:cNvPr id="204" name="Oval 26"/>
          <p:cNvSpPr>
            <a:spLocks noChangeArrowheads="1"/>
          </p:cNvSpPr>
          <p:nvPr/>
        </p:nvSpPr>
        <p:spPr bwMode="auto">
          <a:xfrm>
            <a:off x="3316288" y="3835400"/>
            <a:ext cx="658812" cy="6477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200" kern="0" dirty="0">
              <a:solidFill>
                <a:schemeClr val="accent3">
                  <a:lumMod val="75000"/>
                </a:schemeClr>
              </a:solidFill>
              <a:ea typeface="Arial Unicode MS" pitchFamily="34" charset="-128"/>
              <a:cs typeface="Arial Unicode MS" pitchFamily="34" charset="-128"/>
            </a:endParaRPr>
          </a:p>
        </p:txBody>
      </p:sp>
      <p:sp>
        <p:nvSpPr>
          <p:cNvPr id="205" name="Oval 27"/>
          <p:cNvSpPr>
            <a:spLocks noChangeArrowheads="1"/>
          </p:cNvSpPr>
          <p:nvPr/>
        </p:nvSpPr>
        <p:spPr bwMode="auto">
          <a:xfrm>
            <a:off x="3416301" y="3962400"/>
            <a:ext cx="457200" cy="393700"/>
          </a:xfrm>
          <a:prstGeom prst="ellipse">
            <a:avLst/>
          </a:prstGeom>
          <a:solidFill>
            <a:srgbClr val="92D05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200" b="1" kern="0" dirty="0">
              <a:solidFill>
                <a:sysClr val="windowText" lastClr="000000"/>
              </a:solidFill>
              <a:ea typeface="Arial Unicode MS" pitchFamily="34" charset="-128"/>
              <a:cs typeface="Arial Unicode MS" pitchFamily="34" charset="-128"/>
            </a:endParaRPr>
          </a:p>
        </p:txBody>
      </p:sp>
      <p:sp>
        <p:nvSpPr>
          <p:cNvPr id="207" name="Oval 26"/>
          <p:cNvSpPr>
            <a:spLocks noChangeArrowheads="1"/>
          </p:cNvSpPr>
          <p:nvPr/>
        </p:nvSpPr>
        <p:spPr bwMode="auto">
          <a:xfrm>
            <a:off x="6748463" y="5622925"/>
            <a:ext cx="481012" cy="469900"/>
          </a:xfrm>
          <a:prstGeom prst="ellipse">
            <a:avLst/>
          </a:prstGeom>
          <a:noFill/>
          <a:ln w="38100" algn="ctr">
            <a:solidFill>
              <a:srgbClr val="002060"/>
            </a:solidFill>
            <a:prstDash val="sysDot"/>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100" b="1" kern="0" dirty="0">
              <a:solidFill>
                <a:schemeClr val="accent3">
                  <a:lumMod val="75000"/>
                </a:schemeClr>
              </a:solidFill>
              <a:ea typeface="Arial Unicode MS" pitchFamily="34" charset="-128"/>
              <a:cs typeface="Arial Unicode MS" pitchFamily="34" charset="-128"/>
            </a:endParaRPr>
          </a:p>
        </p:txBody>
      </p:sp>
      <p:sp>
        <p:nvSpPr>
          <p:cNvPr id="208" name="Oval 27"/>
          <p:cNvSpPr>
            <a:spLocks noChangeArrowheads="1"/>
          </p:cNvSpPr>
          <p:nvPr/>
        </p:nvSpPr>
        <p:spPr bwMode="auto">
          <a:xfrm>
            <a:off x="396205" y="5582384"/>
            <a:ext cx="520700" cy="475516"/>
          </a:xfrm>
          <a:prstGeom prst="ellipse">
            <a:avLst/>
          </a:prstGeom>
          <a:gradFill rotWithShape="1">
            <a:gsLst>
              <a:gs pos="0">
                <a:srgbClr val="FF9900"/>
              </a:gs>
              <a:gs pos="100000">
                <a:srgbClr val="FF9900">
                  <a:gamma/>
                  <a:shade val="76078"/>
                  <a:invGamma/>
                </a:srgbClr>
              </a:gs>
            </a:gsLst>
            <a:path path="shape">
              <a:fillToRect l="50000" t="50000" r="50000" b="50000"/>
            </a:path>
          </a:gra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100" b="1" kern="0" dirty="0">
              <a:solidFill>
                <a:sysClr val="windowText" lastClr="000000"/>
              </a:solidFill>
              <a:ea typeface="Arial Unicode MS" pitchFamily="34" charset="-128"/>
              <a:cs typeface="Arial Unicode MS" pitchFamily="34" charset="-128"/>
            </a:endParaRPr>
          </a:p>
        </p:txBody>
      </p:sp>
      <p:sp>
        <p:nvSpPr>
          <p:cNvPr id="54" name="TextBox 53"/>
          <p:cNvSpPr txBox="1"/>
          <p:nvPr/>
        </p:nvSpPr>
        <p:spPr>
          <a:xfrm>
            <a:off x="456665" y="5192050"/>
            <a:ext cx="2052165" cy="261610"/>
          </a:xfrm>
          <a:prstGeom prst="rect">
            <a:avLst/>
          </a:prstGeom>
          <a:noFill/>
        </p:spPr>
        <p:txBody>
          <a:bodyPr wrap="none" rtlCol="0">
            <a:spAutoFit/>
          </a:bodyPr>
          <a:lstStyle/>
          <a:p>
            <a:pPr algn="l"/>
            <a:r>
              <a:rPr lang="en-US" sz="1100" b="1" dirty="0" smtClean="0">
                <a:solidFill>
                  <a:srgbClr val="333333"/>
                </a:solidFill>
                <a:latin typeface="+mn-lt"/>
                <a:ea typeface="+mn-ea"/>
              </a:rPr>
              <a:t>Source:  FORRESTER, 2009</a:t>
            </a:r>
          </a:p>
        </p:txBody>
      </p:sp>
      <p:sp>
        <p:nvSpPr>
          <p:cNvPr id="56" name="Oval 27"/>
          <p:cNvSpPr>
            <a:spLocks noChangeArrowheads="1"/>
          </p:cNvSpPr>
          <p:nvPr/>
        </p:nvSpPr>
        <p:spPr bwMode="auto">
          <a:xfrm>
            <a:off x="2356287" y="5627687"/>
            <a:ext cx="419100" cy="401638"/>
          </a:xfrm>
          <a:prstGeom prst="ellipse">
            <a:avLst/>
          </a:prstGeom>
          <a:solidFill>
            <a:srgbClr val="00B0F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100" b="1" kern="0" dirty="0">
              <a:solidFill>
                <a:sysClr val="windowText" lastClr="000000"/>
              </a:solidFill>
              <a:ea typeface="Arial Unicode MS" pitchFamily="34" charset="-128"/>
              <a:cs typeface="Arial Unicode MS" pitchFamily="34" charset="-128"/>
            </a:endParaRPr>
          </a:p>
        </p:txBody>
      </p:sp>
      <p:sp>
        <p:nvSpPr>
          <p:cNvPr id="57" name="Oval 27"/>
          <p:cNvSpPr>
            <a:spLocks noChangeArrowheads="1"/>
          </p:cNvSpPr>
          <p:nvPr/>
        </p:nvSpPr>
        <p:spPr bwMode="auto">
          <a:xfrm>
            <a:off x="3644784" y="5658534"/>
            <a:ext cx="419100" cy="401638"/>
          </a:xfrm>
          <a:prstGeom prst="ellipse">
            <a:avLst/>
          </a:prstGeom>
          <a:solidFill>
            <a:srgbClr val="FFFF0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ct val="50000"/>
              </a:spcBef>
              <a:spcAft>
                <a:spcPct val="0"/>
              </a:spcAft>
              <a:buClrTx/>
              <a:buSzTx/>
              <a:buFontTx/>
              <a:buNone/>
              <a:tabLst/>
              <a:defRPr/>
            </a:pPr>
            <a:endParaRPr lang="en-US" sz="1100" b="1" kern="0" dirty="0">
              <a:solidFill>
                <a:sysClr val="windowText" lastClr="000000"/>
              </a:solidFill>
              <a:ea typeface="Arial Unicode MS" pitchFamily="34" charset="-128"/>
              <a:cs typeface="Arial Unicode MS" pitchFamily="34" charset="-128"/>
            </a:endParaRPr>
          </a:p>
        </p:txBody>
      </p:sp>
      <p:sp>
        <p:nvSpPr>
          <p:cNvPr id="58" name="Text Box 8"/>
          <p:cNvSpPr txBox="1">
            <a:spLocks noChangeArrowheads="1"/>
          </p:cNvSpPr>
          <p:nvPr/>
        </p:nvSpPr>
        <p:spPr bwMode="auto">
          <a:xfrm>
            <a:off x="2781428" y="5583313"/>
            <a:ext cx="1317031" cy="461665"/>
          </a:xfrm>
          <a:prstGeom prst="rect">
            <a:avLst/>
          </a:prstGeom>
          <a:noFill/>
          <a:ln w="9525">
            <a:noFill/>
            <a:miter lim="800000"/>
            <a:headEnd/>
            <a:tailEnd/>
          </a:ln>
          <a:effectLst/>
        </p:spPr>
        <p:txBody>
          <a:bodyPr wrap="square">
            <a:spAutoFit/>
          </a:bodyPr>
          <a:lstStyle/>
          <a:p>
            <a:pPr algn="l" eaLnBrk="0" hangingPunct="0"/>
            <a:r>
              <a:rPr lang="en-US" sz="1200" b="1" dirty="0" smtClean="0">
                <a:cs typeface="Arial" pitchFamily="34" charset="0"/>
              </a:rPr>
              <a:t>Network Security</a:t>
            </a:r>
          </a:p>
        </p:txBody>
      </p:sp>
      <p:sp>
        <p:nvSpPr>
          <p:cNvPr id="59" name="Text Box 8"/>
          <p:cNvSpPr txBox="1">
            <a:spLocks noChangeArrowheads="1"/>
          </p:cNvSpPr>
          <p:nvPr/>
        </p:nvSpPr>
        <p:spPr bwMode="auto">
          <a:xfrm>
            <a:off x="4093082" y="5598518"/>
            <a:ext cx="1317031" cy="461665"/>
          </a:xfrm>
          <a:prstGeom prst="rect">
            <a:avLst/>
          </a:prstGeom>
          <a:noFill/>
          <a:ln w="9525">
            <a:noFill/>
            <a:miter lim="800000"/>
            <a:headEnd/>
            <a:tailEnd/>
          </a:ln>
          <a:effectLst/>
        </p:spPr>
        <p:txBody>
          <a:bodyPr wrap="square">
            <a:spAutoFit/>
          </a:bodyPr>
          <a:lstStyle/>
          <a:p>
            <a:pPr algn="l" eaLnBrk="0" hangingPunct="0"/>
            <a:r>
              <a:rPr lang="en-US" sz="1200" b="1" dirty="0" smtClean="0">
                <a:cs typeface="Arial" pitchFamily="34" charset="0"/>
              </a:rPr>
              <a:t>Identity Management</a:t>
            </a:r>
          </a:p>
        </p:txBody>
      </p:sp>
      <p:sp>
        <p:nvSpPr>
          <p:cNvPr id="55" name="Oval 27"/>
          <p:cNvSpPr>
            <a:spLocks noChangeArrowheads="1"/>
          </p:cNvSpPr>
          <p:nvPr/>
        </p:nvSpPr>
        <p:spPr bwMode="auto">
          <a:xfrm>
            <a:off x="5246499" y="5641597"/>
            <a:ext cx="457200" cy="393700"/>
          </a:xfrm>
          <a:prstGeom prst="ellipse">
            <a:avLst/>
          </a:prstGeom>
          <a:solidFill>
            <a:srgbClr val="92D050"/>
          </a:solidFill>
          <a:ln w="38100" algn="ctr">
            <a:noFill/>
            <a:round/>
            <a:headEnd type="none" w="lg" len="lg"/>
            <a:tailEnd type="none" w="lg" len="lg"/>
          </a:ln>
          <a:effectLst>
            <a:outerShdw blurRad="50800" dist="38100" dir="2700000" algn="tl" rotWithShape="0">
              <a:prstClr val="black">
                <a:alpha val="40000"/>
              </a:prstClr>
            </a:outerShdw>
          </a:effectLst>
        </p:spPr>
        <p:txBody>
          <a:bodyPr anchor="ctr"/>
          <a:lstStyle/>
          <a:p>
            <a:pPr fontAlgn="auto">
              <a:spcBef>
                <a:spcPct val="50000"/>
              </a:spcBef>
              <a:spcAft>
                <a:spcPct val="0"/>
              </a:spcAft>
              <a:defRPr/>
            </a:pPr>
            <a:endParaRPr lang="en-US" sz="1200" b="1" kern="0" dirty="0">
              <a:solidFill>
                <a:sysClr val="windowText" lastClr="000000"/>
              </a:solidFill>
              <a:ea typeface="Arial Unicode MS" pitchFamily="34" charset="-128"/>
              <a:cs typeface="Arial Unicode MS" pitchFamily="34" charset="-128"/>
            </a:endParaRPr>
          </a:p>
        </p:txBody>
      </p:sp>
      <p:sp>
        <p:nvSpPr>
          <p:cNvPr id="60" name="Text Box 8"/>
          <p:cNvSpPr txBox="1">
            <a:spLocks noChangeArrowheads="1"/>
          </p:cNvSpPr>
          <p:nvPr/>
        </p:nvSpPr>
        <p:spPr bwMode="auto">
          <a:xfrm>
            <a:off x="5705166" y="5675417"/>
            <a:ext cx="704023" cy="276999"/>
          </a:xfrm>
          <a:prstGeom prst="rect">
            <a:avLst/>
          </a:prstGeom>
          <a:noFill/>
          <a:ln w="9525">
            <a:noFill/>
            <a:miter lim="800000"/>
            <a:headEnd/>
            <a:tailEnd/>
          </a:ln>
          <a:effectLst/>
        </p:spPr>
        <p:txBody>
          <a:bodyPr wrap="square">
            <a:spAutoFit/>
          </a:bodyPr>
          <a:lstStyle/>
          <a:p>
            <a:pPr algn="l" eaLnBrk="0" hangingPunct="0"/>
            <a:r>
              <a:rPr lang="en-US" sz="1200" b="1" dirty="0" smtClean="0">
                <a:cs typeface="Arial" pitchFamily="34" charset="0"/>
              </a:rPr>
              <a:t>Others</a:t>
            </a:r>
          </a:p>
        </p:txBody>
      </p:sp>
      <p:cxnSp>
        <p:nvCxnSpPr>
          <p:cNvPr id="64" name="Straight Arrow Connector 63"/>
          <p:cNvCxnSpPr>
            <a:endCxn id="188" idx="4"/>
          </p:cNvCxnSpPr>
          <p:nvPr/>
        </p:nvCxnSpPr>
        <p:spPr bwMode="auto">
          <a:xfrm rot="16200000" flipV="1">
            <a:off x="3291703" y="2449492"/>
            <a:ext cx="1153695" cy="420311"/>
          </a:xfrm>
          <a:prstGeom prst="straightConnector1">
            <a:avLst/>
          </a:prstGeom>
          <a:solidFill>
            <a:srgbClr val="0095D3"/>
          </a:solidFill>
          <a:ln w="19050" cap="flat" cmpd="sng" algn="ctr">
            <a:solidFill>
              <a:srgbClr val="FF0000"/>
            </a:solidFill>
            <a:prstDash val="solid"/>
            <a:round/>
            <a:headEnd type="none" w="med" len="med"/>
            <a:tailEnd type="arrow"/>
          </a:ln>
          <a:effectLst/>
        </p:spPr>
      </p:cxnSp>
      <p:cxnSp>
        <p:nvCxnSpPr>
          <p:cNvPr id="68" name="Straight Arrow Connector 67"/>
          <p:cNvCxnSpPr>
            <a:endCxn id="192" idx="6"/>
          </p:cNvCxnSpPr>
          <p:nvPr/>
        </p:nvCxnSpPr>
        <p:spPr bwMode="auto">
          <a:xfrm rot="10800000" flipV="1">
            <a:off x="2298700" y="3236494"/>
            <a:ext cx="1767974" cy="205205"/>
          </a:xfrm>
          <a:prstGeom prst="straightConnector1">
            <a:avLst/>
          </a:prstGeom>
          <a:solidFill>
            <a:srgbClr val="0095D3"/>
          </a:solidFill>
          <a:ln w="19050" cap="flat" cmpd="sng" algn="ctr">
            <a:solidFill>
              <a:srgbClr val="FF0000"/>
            </a:solidFill>
            <a:prstDash val="solid"/>
            <a:round/>
            <a:headEnd type="none" w="med" len="med"/>
            <a:tailEnd type="arrow"/>
          </a:ln>
          <a:effectLst/>
        </p:spPr>
      </p:cxnSp>
      <p:cxnSp>
        <p:nvCxnSpPr>
          <p:cNvPr id="69" name="Straight Arrow Connector 68"/>
          <p:cNvCxnSpPr/>
          <p:nvPr/>
        </p:nvCxnSpPr>
        <p:spPr bwMode="auto">
          <a:xfrm rot="5400000">
            <a:off x="3621506" y="3344780"/>
            <a:ext cx="577516" cy="360946"/>
          </a:xfrm>
          <a:prstGeom prst="straightConnector1">
            <a:avLst/>
          </a:prstGeom>
          <a:solidFill>
            <a:srgbClr val="0095D3"/>
          </a:solidFill>
          <a:ln w="19050" cap="flat" cmpd="sng" algn="ctr">
            <a:solidFill>
              <a:srgbClr val="FF0000"/>
            </a:solidFill>
            <a:prstDash val="solid"/>
            <a:round/>
            <a:headEnd type="none" w="med" len="med"/>
            <a:tailEnd type="arrow"/>
          </a:ln>
          <a:effectLst/>
        </p:spPr>
      </p:cxnSp>
      <p:sp>
        <p:nvSpPr>
          <p:cNvPr id="61" name="Text Box 16"/>
          <p:cNvSpPr txBox="1">
            <a:spLocks noChangeArrowheads="1"/>
          </p:cNvSpPr>
          <p:nvPr/>
        </p:nvSpPr>
        <p:spPr bwMode="auto">
          <a:xfrm>
            <a:off x="3848681" y="2397209"/>
            <a:ext cx="2949157" cy="396875"/>
          </a:xfrm>
          <a:prstGeom prst="rect">
            <a:avLst/>
          </a:prstGeom>
          <a:noFill/>
          <a:ln w="9525">
            <a:noFill/>
            <a:miter lim="800000"/>
            <a:headEnd/>
            <a:tailEnd/>
          </a:ln>
          <a:effectLst/>
        </p:spPr>
        <p:txBody>
          <a:bodyPr wrap="square">
            <a:spAutoFit/>
          </a:bodyPr>
          <a:lstStyle/>
          <a:p>
            <a:pPr eaLnBrk="0" hangingPunct="0"/>
            <a:r>
              <a:rPr lang="en-US" sz="2000" b="0" dirty="0" smtClean="0">
                <a:solidFill>
                  <a:srgbClr val="FF0000"/>
                </a:solidFill>
                <a:cs typeface="Arial" pitchFamily="34" charset="0"/>
              </a:rPr>
              <a:t>Segments We Address</a:t>
            </a:r>
            <a:endParaRPr lang="en-US" sz="2000" b="0" dirty="0">
              <a:solidFill>
                <a:srgbClr val="FF0000"/>
              </a:solidFill>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ppt_x"/>
                                          </p:val>
                                        </p:tav>
                                        <p:tav tm="100000">
                                          <p:val>
                                            <p:strVal val="#ppt_x"/>
                                          </p:val>
                                        </p:tav>
                                      </p:tavLst>
                                    </p:anim>
                                    <p:anim calcmode="lin" valueType="num">
                                      <p:cBhvr additive="base">
                                        <p:cTn id="16" dur="500" fill="hold"/>
                                        <p:tgtEl>
                                          <p:spTgt spid="6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vShield Edge 1.0 vs. vShield Zones 4.1 vs. vShield App 1.0</a:t>
            </a:r>
            <a:endParaRPr lang="en-US" dirty="0"/>
          </a:p>
        </p:txBody>
      </p:sp>
      <p:pic>
        <p:nvPicPr>
          <p:cNvPr id="4" name="Picture 3" descr="differences.png"/>
          <p:cNvPicPr>
            <a:picLocks noChangeAspect="1"/>
          </p:cNvPicPr>
          <p:nvPr/>
        </p:nvPicPr>
        <p:blipFill>
          <a:blip r:embed="rId3" cstate="print"/>
          <a:stretch>
            <a:fillRect/>
          </a:stretch>
        </p:blipFill>
        <p:spPr>
          <a:xfrm>
            <a:off x="1021360" y="826932"/>
            <a:ext cx="7380428" cy="5471348"/>
          </a:xfrm>
          <a:prstGeom prst="rect">
            <a:avLst/>
          </a:prstGeom>
          <a:solidFill>
            <a:schemeClr val="bg1">
              <a:alpha val="0"/>
            </a:schemeClr>
          </a:solidFill>
        </p:spPr>
      </p:pic>
      <p:sp useBgFill="1">
        <p:nvSpPr>
          <p:cNvPr id="5" name="Rectangle 4"/>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4025" y="184150"/>
            <a:ext cx="8382000" cy="333375"/>
          </a:xfrm>
        </p:spPr>
        <p:txBody>
          <a:bodyPr/>
          <a:lstStyle/>
          <a:p>
            <a:r>
              <a:rPr lang="en-US" dirty="0" err="1" smtClean="0"/>
              <a:t>vShield</a:t>
            </a:r>
            <a:r>
              <a:rPr lang="en-US" dirty="0" smtClean="0"/>
              <a:t> Products  </a:t>
            </a:r>
          </a:p>
        </p:txBody>
      </p:sp>
      <p:sp>
        <p:nvSpPr>
          <p:cNvPr id="3" name="Slide Number Placeholder 2"/>
          <p:cNvSpPr>
            <a:spLocks noGrp="1"/>
          </p:cNvSpPr>
          <p:nvPr>
            <p:ph type="sldNum" sz="quarter" idx="4294967295"/>
          </p:nvPr>
        </p:nvSpPr>
        <p:spPr bwMode="auto">
          <a:xfrm>
            <a:off x="0" y="5980113"/>
            <a:ext cx="8382000" cy="228600"/>
          </a:xfrm>
          <a:prstGeom prst="rect">
            <a:avLst/>
          </a:prstGeom>
          <a:ln>
            <a:miter lim="800000"/>
            <a:headEnd/>
            <a:tailEnd/>
          </a:ln>
        </p:spPr>
        <p:txBody>
          <a:bodyPr/>
          <a:lstStyle/>
          <a:p>
            <a:pPr eaLnBrk="0" hangingPunct="0">
              <a:defRPr/>
            </a:pPr>
            <a:fld id="{F9469F8B-DFAE-4F98-9FCC-3A2AD262F34C}" type="slidenum">
              <a:rPr lang="en-US" sz="1000"/>
              <a:pPr eaLnBrk="0" hangingPunct="0">
                <a:defRPr/>
              </a:pPr>
              <a:t>31</a:t>
            </a:fld>
            <a:endParaRPr lang="en-US" sz="1000" dirty="0"/>
          </a:p>
        </p:txBody>
      </p:sp>
      <p:graphicFrame>
        <p:nvGraphicFramePr>
          <p:cNvPr id="5" name="Table 4"/>
          <p:cNvGraphicFramePr>
            <a:graphicFrameLocks noGrp="1"/>
          </p:cNvGraphicFramePr>
          <p:nvPr/>
        </p:nvGraphicFramePr>
        <p:xfrm>
          <a:off x="436563" y="804863"/>
          <a:ext cx="6335532" cy="3966842"/>
        </p:xfrm>
        <a:graphic>
          <a:graphicData uri="http://schemas.openxmlformats.org/drawingml/2006/table">
            <a:tbl>
              <a:tblPr firstRow="1" bandRow="1">
                <a:tableStyleId>{93296810-A885-4BE3-A3E7-6D5BEEA58F35}</a:tableStyleId>
              </a:tblPr>
              <a:tblGrid>
                <a:gridCol w="2920248"/>
                <a:gridCol w="890336"/>
                <a:gridCol w="2524948"/>
              </a:tblGrid>
              <a:tr h="676166">
                <a:tc>
                  <a:txBody>
                    <a:bodyPr/>
                    <a:lstStyle/>
                    <a:p>
                      <a:r>
                        <a:rPr lang="en-US" sz="1400" dirty="0" smtClean="0"/>
                        <a:t>Product SKUs</a:t>
                      </a:r>
                      <a:endParaRPr lang="en-US" sz="1400" dirty="0"/>
                    </a:p>
                  </a:txBody>
                  <a:tcPr anchor="ctr"/>
                </a:tc>
                <a:tc>
                  <a:txBody>
                    <a:bodyPr/>
                    <a:lstStyle/>
                    <a:p>
                      <a:pPr algn="ctr"/>
                      <a:r>
                        <a:rPr lang="en-US" sz="1400" dirty="0" smtClean="0"/>
                        <a:t>List/VM</a:t>
                      </a:r>
                      <a:endParaRPr lang="en-US" sz="1400" dirty="0"/>
                    </a:p>
                  </a:txBody>
                  <a:tcPr anchor="ctr"/>
                </a:tc>
                <a:tc>
                  <a:txBody>
                    <a:bodyPr/>
                    <a:lstStyle/>
                    <a:p>
                      <a:pPr algn="ctr"/>
                      <a:r>
                        <a:rPr lang="en-US" sz="1400" dirty="0" smtClean="0"/>
                        <a:t>SnS</a:t>
                      </a:r>
                      <a:endParaRPr lang="en-US" sz="1400" dirty="0"/>
                    </a:p>
                  </a:txBody>
                  <a:tcPr anchor="ctr"/>
                </a:tc>
              </a:tr>
              <a:tr h="548446">
                <a:tc>
                  <a:txBody>
                    <a:bodyPr/>
                    <a:lstStyle/>
                    <a:p>
                      <a:r>
                        <a:rPr lang="en-US" sz="1200" b="1" dirty="0" smtClean="0"/>
                        <a:t>vShield Edge 1.0</a:t>
                      </a:r>
                      <a:endParaRPr lang="en-US" sz="1200" b="1" dirty="0"/>
                    </a:p>
                  </a:txBody>
                  <a:tcPr anchor="ctr"/>
                </a:tc>
                <a:tc>
                  <a:txBody>
                    <a:bodyPr/>
                    <a:lstStyle/>
                    <a:p>
                      <a:pPr algn="ctr"/>
                      <a:r>
                        <a:rPr lang="en-US" sz="1200" b="1" dirty="0" smtClean="0"/>
                        <a:t>$150</a:t>
                      </a:r>
                      <a:endParaRPr lang="en-US" sz="1200" b="1" dirty="0"/>
                    </a:p>
                  </a:txBody>
                  <a:tcPr anchor="ctr"/>
                </a:tc>
                <a:tc>
                  <a:txBody>
                    <a:bodyPr/>
                    <a:lstStyle/>
                    <a:p>
                      <a:pPr algn="ctr"/>
                      <a:r>
                        <a:rPr lang="en-US" sz="1200" b="1" dirty="0" smtClean="0"/>
                        <a:t>Standard Basic, Production</a:t>
                      </a:r>
                      <a:endParaRPr lang="en-US" sz="1200" b="1" dirty="0"/>
                    </a:p>
                  </a:txBody>
                  <a:tcPr anchor="ctr"/>
                </a:tc>
              </a:tr>
              <a:tr h="548446">
                <a:tc>
                  <a:txBody>
                    <a:bodyPr/>
                    <a:lstStyle/>
                    <a:p>
                      <a:r>
                        <a:rPr lang="en-US" sz="1200" b="1" dirty="0" smtClean="0"/>
                        <a:t>vShield Endpoint 1.0</a:t>
                      </a:r>
                      <a:endParaRPr lang="en-US" sz="1200" b="1" dirty="0"/>
                    </a:p>
                  </a:txBody>
                  <a:tcPr anchor="ctr"/>
                </a:tc>
                <a:tc>
                  <a:txBody>
                    <a:bodyPr/>
                    <a:lstStyle/>
                    <a:p>
                      <a:pPr algn="ctr"/>
                      <a:r>
                        <a:rPr lang="en-US" sz="1200" b="1" dirty="0" smtClean="0"/>
                        <a:t>$50</a:t>
                      </a:r>
                      <a:endParaRPr lang="en-US" sz="12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Standard Basic, Production</a:t>
                      </a:r>
                    </a:p>
                  </a:txBody>
                  <a:tcPr anchor="ctr"/>
                </a:tc>
              </a:tr>
              <a:tr h="5484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vShield</a:t>
                      </a:r>
                      <a:r>
                        <a:rPr lang="en-US" sz="1200" b="1" baseline="0" dirty="0" smtClean="0"/>
                        <a:t> Zones for </a:t>
                      </a:r>
                      <a:r>
                        <a:rPr lang="en-US" sz="1200" b="1" baseline="0" dirty="0" err="1" smtClean="0"/>
                        <a:t>vSphere</a:t>
                      </a:r>
                      <a:r>
                        <a:rPr lang="en-US" sz="1200" b="1" baseline="0" dirty="0" smtClean="0"/>
                        <a:t> 4.1</a:t>
                      </a:r>
                      <a:br>
                        <a:rPr lang="en-US" sz="1200" b="1" baseline="0" dirty="0" smtClean="0"/>
                      </a:br>
                      <a:r>
                        <a:rPr lang="en-US" sz="1000" b="1" baseline="0" dirty="0" smtClean="0"/>
                        <a:t>(</a:t>
                      </a:r>
                      <a:r>
                        <a:rPr lang="en-US" sz="1000" b="1" dirty="0" smtClean="0"/>
                        <a:t>Included in </a:t>
                      </a:r>
                      <a:r>
                        <a:rPr lang="en-US" sz="1000" b="1" dirty="0" err="1" smtClean="0"/>
                        <a:t>vSphere</a:t>
                      </a:r>
                      <a:r>
                        <a:rPr lang="en-US" sz="1000" b="1" baseline="0" dirty="0" smtClean="0"/>
                        <a:t> Advanced and above)</a:t>
                      </a:r>
                      <a:endParaRPr lang="en-US" sz="1200" b="1" dirty="0" smtClean="0"/>
                    </a:p>
                  </a:txBody>
                  <a:tcPr anchor="ctr"/>
                </a:tc>
                <a:tc>
                  <a:txBody>
                    <a:bodyPr/>
                    <a:lstStyle/>
                    <a:p>
                      <a:pPr algn="ctr"/>
                      <a:r>
                        <a:rPr lang="en-US" sz="1200" b="1" dirty="0" smtClean="0"/>
                        <a:t>NA</a:t>
                      </a:r>
                      <a:endParaRPr lang="en-US" sz="1200" b="1" dirty="0"/>
                    </a:p>
                  </a:txBody>
                  <a:tcPr anchor="ctr"/>
                </a:tc>
                <a:tc>
                  <a:txBody>
                    <a:bodyPr/>
                    <a:lstStyle/>
                    <a:p>
                      <a:pPr algn="ctr"/>
                      <a:r>
                        <a:rPr lang="en-US" sz="1200" b="1" dirty="0" err="1" smtClean="0"/>
                        <a:t>vSphere</a:t>
                      </a:r>
                      <a:r>
                        <a:rPr lang="en-US" sz="1200" b="1" baseline="0" dirty="0" smtClean="0"/>
                        <a:t> </a:t>
                      </a:r>
                      <a:r>
                        <a:rPr lang="en-US" sz="1200" b="1" baseline="0" dirty="0" err="1" smtClean="0"/>
                        <a:t>SnS</a:t>
                      </a:r>
                      <a:r>
                        <a:rPr lang="en-US" sz="1200" b="1" baseline="0" dirty="0" smtClean="0"/>
                        <a:t> applies</a:t>
                      </a:r>
                      <a:endParaRPr lang="en-US" sz="1200" b="1" dirty="0"/>
                    </a:p>
                  </a:txBody>
                  <a:tcPr anchor="ctr"/>
                </a:tc>
              </a:tr>
              <a:tr h="548446">
                <a:tc>
                  <a:txBody>
                    <a:bodyPr/>
                    <a:lstStyle/>
                    <a:p>
                      <a:r>
                        <a:rPr lang="en-US" sz="1200" b="1" dirty="0" smtClean="0"/>
                        <a:t>vShield</a:t>
                      </a:r>
                      <a:r>
                        <a:rPr lang="en-US" sz="1200" b="1" baseline="0" dirty="0" smtClean="0"/>
                        <a:t> App  1.0 (includes Endpoint and Zones)</a:t>
                      </a:r>
                      <a:endParaRPr lang="en-US" sz="1200" b="1" dirty="0"/>
                    </a:p>
                  </a:txBody>
                  <a:tcPr anchor="ctr"/>
                </a:tc>
                <a:tc>
                  <a:txBody>
                    <a:bodyPr/>
                    <a:lstStyle/>
                    <a:p>
                      <a:pPr algn="ctr"/>
                      <a:r>
                        <a:rPr lang="en-US" sz="1200" b="1" dirty="0" smtClean="0"/>
                        <a:t>$150</a:t>
                      </a:r>
                      <a:endParaRPr lang="en-US" sz="12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Standard Basic, Production</a:t>
                      </a:r>
                    </a:p>
                    <a:p>
                      <a:pPr algn="ctr"/>
                      <a:endParaRPr lang="en-US" sz="1200" b="1" dirty="0"/>
                    </a:p>
                  </a:txBody>
                  <a:tcPr anchor="ctr"/>
                </a:tc>
              </a:tr>
              <a:tr h="548446">
                <a:tc>
                  <a:txBody>
                    <a:bodyPr/>
                    <a:lstStyle/>
                    <a:p>
                      <a:r>
                        <a:rPr lang="en-US" sz="1200" b="1" dirty="0" smtClean="0"/>
                        <a:t>Upgrade to full vShield Edge 1.0 from VMware Cloud Director</a:t>
                      </a:r>
                      <a:endParaRPr lang="en-US" sz="1200" b="1" dirty="0"/>
                    </a:p>
                  </a:txBody>
                  <a:tcPr anchor="ctr"/>
                </a:tc>
                <a:tc>
                  <a:txBody>
                    <a:bodyPr/>
                    <a:lstStyle/>
                    <a:p>
                      <a:pPr algn="ctr"/>
                      <a:r>
                        <a:rPr lang="en-US" sz="1200" b="1" dirty="0" smtClean="0"/>
                        <a:t>$110</a:t>
                      </a:r>
                      <a:endParaRPr lang="en-US" sz="1200" b="1" dirty="0"/>
                    </a:p>
                  </a:txBody>
                  <a:tcPr anchor="ctr"/>
                </a:tc>
                <a:tc>
                  <a:txBody>
                    <a:bodyPr/>
                    <a:lstStyle/>
                    <a:p>
                      <a:pPr algn="ctr"/>
                      <a:r>
                        <a:rPr lang="en-US" sz="1200" b="1" dirty="0" smtClean="0"/>
                        <a:t>Standard</a:t>
                      </a:r>
                      <a:r>
                        <a:rPr lang="en-US" sz="1200" b="1" baseline="0" dirty="0" smtClean="0"/>
                        <a:t> Basic, Production</a:t>
                      </a:r>
                      <a:endParaRPr lang="en-US" sz="1200" b="1" dirty="0"/>
                    </a:p>
                  </a:txBody>
                  <a:tcPr anchor="ctr"/>
                </a:tc>
              </a:tr>
              <a:tr h="548446">
                <a:tc>
                  <a:txBody>
                    <a:bodyPr/>
                    <a:lstStyle/>
                    <a:p>
                      <a:r>
                        <a:rPr lang="en-US" sz="1200" b="1" dirty="0" smtClean="0"/>
                        <a:t>Upgrade to vShield App 1.0 from vShield Endpoint 1.0</a:t>
                      </a:r>
                      <a:endParaRPr lang="en-US" sz="1200" b="1" dirty="0"/>
                    </a:p>
                  </a:txBody>
                  <a:tcPr anchor="ctr"/>
                </a:tc>
                <a:tc>
                  <a:txBody>
                    <a:bodyPr/>
                    <a:lstStyle/>
                    <a:p>
                      <a:pPr algn="ctr"/>
                      <a:r>
                        <a:rPr lang="en-US" sz="1200" b="1" dirty="0" smtClean="0"/>
                        <a:t>$110</a:t>
                      </a:r>
                      <a:endParaRPr lang="en-US" sz="1200" b="1" dirty="0"/>
                    </a:p>
                  </a:txBody>
                  <a:tcPr anchor="ctr"/>
                </a:tc>
                <a:tc>
                  <a:txBody>
                    <a:bodyPr/>
                    <a:lstStyle/>
                    <a:p>
                      <a:pPr algn="ctr"/>
                      <a:r>
                        <a:rPr lang="en-US" sz="1200" b="1" dirty="0" smtClean="0"/>
                        <a:t>Standard Basic, Production</a:t>
                      </a:r>
                      <a:endParaRPr lang="en-US" sz="1200" b="1" dirty="0"/>
                    </a:p>
                  </a:txBody>
                  <a:tcPr anchor="ctr"/>
                </a:tc>
              </a:tr>
            </a:tbl>
          </a:graphicData>
        </a:graphic>
      </p:graphicFrame>
      <p:sp>
        <p:nvSpPr>
          <p:cNvPr id="7" name="TextBox 6"/>
          <p:cNvSpPr txBox="1"/>
          <p:nvPr/>
        </p:nvSpPr>
        <p:spPr>
          <a:xfrm>
            <a:off x="460790" y="4911364"/>
            <a:ext cx="7492290" cy="131112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l">
              <a:defRPr/>
            </a:pPr>
            <a:r>
              <a:rPr lang="en-US" sz="1200" b="1" dirty="0">
                <a:solidFill>
                  <a:srgbClr val="333333"/>
                </a:solidFill>
              </a:rPr>
              <a:t>Notes </a:t>
            </a:r>
          </a:p>
          <a:p>
            <a:pPr algn="l">
              <a:buFont typeface="Arial" pitchFamily="34" charset="0"/>
              <a:buChar char="•"/>
              <a:defRPr/>
            </a:pPr>
            <a:r>
              <a:rPr lang="en-US" sz="1200" dirty="0" smtClean="0">
                <a:solidFill>
                  <a:srgbClr val="FFFFFF"/>
                </a:solidFill>
              </a:rPr>
              <a:t>VMware Cloud Director – Includes vShield Edge subset(Firewall, DHCP, NAT)</a:t>
            </a:r>
            <a:endParaRPr lang="en-US" sz="1200" dirty="0">
              <a:solidFill>
                <a:srgbClr val="FFFFFF"/>
              </a:solidFill>
            </a:endParaRPr>
          </a:p>
          <a:p>
            <a:pPr algn="l">
              <a:buFont typeface="Arial" pitchFamily="34" charset="0"/>
              <a:buChar char="•"/>
              <a:defRPr/>
            </a:pPr>
            <a:r>
              <a:rPr lang="en-US" sz="1200" dirty="0">
                <a:solidFill>
                  <a:srgbClr val="FFFFFF"/>
                </a:solidFill>
              </a:rPr>
              <a:t>vShield </a:t>
            </a:r>
            <a:r>
              <a:rPr lang="en-US" sz="1200" dirty="0" smtClean="0">
                <a:solidFill>
                  <a:srgbClr val="FFFFFF"/>
                </a:solidFill>
              </a:rPr>
              <a:t>App – Includes </a:t>
            </a:r>
            <a:r>
              <a:rPr lang="en-US" sz="1200" dirty="0">
                <a:solidFill>
                  <a:srgbClr val="FFFFFF"/>
                </a:solidFill>
              </a:rPr>
              <a:t>vShield Endpoint</a:t>
            </a:r>
          </a:p>
          <a:p>
            <a:pPr algn="l">
              <a:buFont typeface="Arial" pitchFamily="34" charset="0"/>
              <a:buChar char="•"/>
              <a:defRPr/>
            </a:pPr>
            <a:r>
              <a:rPr lang="en-US" sz="1200" dirty="0" smtClean="0">
                <a:solidFill>
                  <a:srgbClr val="FFFFFF"/>
                </a:solidFill>
              </a:rPr>
              <a:t>VMware View 4.5 Premier SKUs – Include vShield Endpoint 1.0 </a:t>
            </a:r>
          </a:p>
          <a:p>
            <a:pPr algn="l">
              <a:buFont typeface="Arial" pitchFamily="34" charset="0"/>
              <a:buChar char="•"/>
              <a:defRPr/>
            </a:pPr>
            <a:r>
              <a:rPr lang="en-US" sz="1200" b="1" dirty="0" smtClean="0">
                <a:solidFill>
                  <a:srgbClr val="FFFF00"/>
                </a:solidFill>
              </a:rPr>
              <a:t>All SKUs – Min 25-VM purchase</a:t>
            </a:r>
            <a:endParaRPr lang="en-US" sz="1200" b="1" dirty="0">
              <a:solidFill>
                <a:srgbClr val="FFFF00"/>
              </a:solidFil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vShield</a:t>
            </a:r>
            <a:r>
              <a:rPr lang="en-US" dirty="0" smtClean="0"/>
              <a:t> Wins Best of </a:t>
            </a:r>
            <a:r>
              <a:rPr lang="en-US" dirty="0" err="1" smtClean="0"/>
              <a:t>VMworld</a:t>
            </a:r>
            <a:r>
              <a:rPr lang="en-US" dirty="0" smtClean="0"/>
              <a:t> 2010</a:t>
            </a:r>
            <a:endParaRPr lang="en-US" dirty="0"/>
          </a:p>
        </p:txBody>
      </p:sp>
      <p:pic>
        <p:nvPicPr>
          <p:cNvPr id="9" name="Picture 8" descr="VMW_10Q3_Best_of_VMworld_award_R1.jpg"/>
          <p:cNvPicPr>
            <a:picLocks noChangeAspect="1"/>
          </p:cNvPicPr>
          <p:nvPr/>
        </p:nvPicPr>
        <p:blipFill>
          <a:blip r:embed="rId3" cstate="print"/>
          <a:stretch>
            <a:fillRect/>
          </a:stretch>
        </p:blipFill>
        <p:spPr>
          <a:xfrm>
            <a:off x="888604" y="737314"/>
            <a:ext cx="6632915" cy="4291886"/>
          </a:xfrm>
          <a:prstGeom prst="rect">
            <a:avLst/>
          </a:prstGeom>
          <a:ln>
            <a:solidFill>
              <a:schemeClr val="tx1"/>
            </a:solidFill>
          </a:ln>
        </p:spPr>
      </p:pic>
      <p:sp>
        <p:nvSpPr>
          <p:cNvPr id="7" name="Rectangle 6"/>
          <p:cNvSpPr/>
          <p:nvPr/>
        </p:nvSpPr>
        <p:spPr>
          <a:xfrm>
            <a:off x="893299" y="5240216"/>
            <a:ext cx="7019777"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1600" dirty="0" smtClean="0">
                <a:solidFill>
                  <a:schemeClr val="tx1"/>
                </a:solidFill>
              </a:rPr>
              <a:t>“VMware </a:t>
            </a:r>
            <a:r>
              <a:rPr lang="en-US" sz="1600" dirty="0" err="1" smtClean="0">
                <a:solidFill>
                  <a:schemeClr val="tx1"/>
                </a:solidFill>
              </a:rPr>
              <a:t>vShield</a:t>
            </a:r>
            <a:r>
              <a:rPr lang="en-US" sz="1600" dirty="0" smtClean="0">
                <a:solidFill>
                  <a:schemeClr val="tx1"/>
                </a:solidFill>
              </a:rPr>
              <a:t> marks a major improvement in security. It includes many essential features for virtualization security, and the ability to isolate traffic for different port groups is a highlight”</a:t>
            </a:r>
          </a:p>
        </p:txBody>
      </p:sp>
      <p:sp useBgFill="1">
        <p:nvSpPr>
          <p:cNvPr id="5" name="Rectangle 4"/>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 </a:t>
            </a:r>
            <a:endParaRPr lang="en-US" dirty="0"/>
          </a:p>
        </p:txBody>
      </p:sp>
      <p:sp>
        <p:nvSpPr>
          <p:cNvPr id="3" name="Text Placeholder 2"/>
          <p:cNvSpPr>
            <a:spLocks noGrp="1"/>
          </p:cNvSpPr>
          <p:nvPr>
            <p:ph type="body" sz="quarter" idx="13"/>
          </p:nvPr>
        </p:nvSpPr>
        <p:spPr/>
        <p:txBody>
          <a:bodyPr/>
          <a:lstStyle/>
          <a:p>
            <a:r>
              <a:rPr lang="en-US" sz="1600" dirty="0" smtClean="0"/>
              <a:t>“</a:t>
            </a:r>
            <a:r>
              <a:rPr lang="en-US" sz="1600" i="1" dirty="0" smtClean="0"/>
              <a:t>Definitely, the integration of </a:t>
            </a:r>
            <a:r>
              <a:rPr lang="en-US" sz="1600" i="1" dirty="0" err="1" smtClean="0"/>
              <a:t>vShield</a:t>
            </a:r>
            <a:r>
              <a:rPr lang="en-US" sz="1600" i="1" dirty="0" smtClean="0"/>
              <a:t>, offering application, network and end point security for the cloud, is a big step</a:t>
            </a:r>
            <a:r>
              <a:rPr lang="en-US" sz="1600" dirty="0" smtClean="0"/>
              <a:t>..” </a:t>
            </a:r>
            <a:r>
              <a:rPr lang="en-US" sz="1600" i="1" dirty="0" smtClean="0"/>
              <a:t>– </a:t>
            </a:r>
            <a:r>
              <a:rPr lang="en-US" sz="1600" i="1" dirty="0" err="1" smtClean="0"/>
              <a:t>CloudAve</a:t>
            </a:r>
            <a:r>
              <a:rPr lang="en-US" sz="1600" i="1" dirty="0" smtClean="0"/>
              <a:t>, Krishnan Subramanian</a:t>
            </a:r>
            <a:endParaRPr lang="en-US" sz="1600" dirty="0" smtClean="0"/>
          </a:p>
          <a:p>
            <a:r>
              <a:rPr lang="en-US" sz="1600" dirty="0" smtClean="0"/>
              <a:t> “</a:t>
            </a:r>
            <a:r>
              <a:rPr lang="en-US" sz="1600" i="1" dirty="0" smtClean="0"/>
              <a:t>The vision of moving legacy and new applications between public and private clouds necessitates a virtual security approach that surpasses static edge filtering commonly found in AV, IPS and firewalls</a:t>
            </a:r>
            <a:r>
              <a:rPr lang="en-US" sz="1600" dirty="0" smtClean="0"/>
              <a:t>.” </a:t>
            </a:r>
            <a:r>
              <a:rPr lang="en-US" sz="1600" i="1" dirty="0" smtClean="0"/>
              <a:t>– </a:t>
            </a:r>
            <a:r>
              <a:rPr lang="en-US" sz="1600" i="1" dirty="0" err="1" smtClean="0"/>
              <a:t>ComputerWorld</a:t>
            </a:r>
            <a:r>
              <a:rPr lang="en-US" sz="1600" i="1" dirty="0" smtClean="0"/>
              <a:t>, Eric </a:t>
            </a:r>
            <a:r>
              <a:rPr lang="en-US" sz="1600" i="1" dirty="0" err="1" smtClean="0"/>
              <a:t>Ogren</a:t>
            </a:r>
            <a:endParaRPr lang="en-US" sz="1600" dirty="0" smtClean="0"/>
          </a:p>
          <a:p>
            <a:r>
              <a:rPr lang="en-US" sz="1600" dirty="0" smtClean="0"/>
              <a:t> “</a:t>
            </a:r>
            <a:r>
              <a:rPr lang="en-US" sz="1600" i="1" dirty="0" smtClean="0"/>
              <a:t>You’ve got to hand it to VMware …..this week’s </a:t>
            </a:r>
            <a:r>
              <a:rPr lang="en-US" sz="1600" i="1" dirty="0" err="1" smtClean="0"/>
              <a:t>VMworld</a:t>
            </a:r>
            <a:r>
              <a:rPr lang="en-US" sz="1600" i="1" dirty="0" smtClean="0"/>
              <a:t>, the company announced the VMware </a:t>
            </a:r>
            <a:r>
              <a:rPr lang="en-US" sz="1600" i="1" dirty="0" err="1" smtClean="0"/>
              <a:t>vShield</a:t>
            </a:r>
            <a:r>
              <a:rPr lang="en-US" sz="1600" i="1" dirty="0" smtClean="0"/>
              <a:t> family of security products</a:t>
            </a:r>
            <a:r>
              <a:rPr lang="en-US" sz="1600" dirty="0" smtClean="0"/>
              <a:t>.” </a:t>
            </a:r>
            <a:r>
              <a:rPr lang="en-US" sz="1600" i="1" dirty="0" smtClean="0"/>
              <a:t>– Enterprise Strategy Group, Jon Oltsik</a:t>
            </a:r>
            <a:endParaRPr lang="en-US" sz="1600" dirty="0" smtClean="0"/>
          </a:p>
          <a:p>
            <a:r>
              <a:rPr lang="en-US" sz="1600" dirty="0" smtClean="0"/>
              <a:t> “</a:t>
            </a:r>
            <a:r>
              <a:rPr lang="en-US" sz="1600" i="1" dirty="0" err="1" smtClean="0"/>
              <a:t>vShield</a:t>
            </a:r>
            <a:r>
              <a:rPr lang="en-US" sz="1600" i="1" dirty="0" smtClean="0"/>
              <a:t> should help IT managers ensure that VMs can be protected and isolated in the virtual network with technology that is baked into the virtualization infrastructure</a:t>
            </a:r>
            <a:r>
              <a:rPr lang="en-US" sz="1600" dirty="0" smtClean="0"/>
              <a:t>.” </a:t>
            </a:r>
            <a:r>
              <a:rPr lang="en-US" sz="1600" i="1" dirty="0" smtClean="0"/>
              <a:t>– </a:t>
            </a:r>
            <a:r>
              <a:rPr lang="en-US" sz="1600" i="1" dirty="0" err="1" smtClean="0"/>
              <a:t>eWEEK</a:t>
            </a:r>
            <a:r>
              <a:rPr lang="en-US" sz="1600" i="1" dirty="0" smtClean="0"/>
              <a:t>, Cameron </a:t>
            </a:r>
            <a:r>
              <a:rPr lang="en-US" sz="1600" i="1" dirty="0" err="1" smtClean="0"/>
              <a:t>Sturdevant</a:t>
            </a:r>
            <a:endParaRPr lang="en-US" sz="1600" dirty="0" smtClean="0"/>
          </a:p>
          <a:p>
            <a:r>
              <a:rPr lang="en-US" dirty="0" smtClean="0"/>
              <a:t> </a:t>
            </a:r>
            <a:r>
              <a:rPr lang="en-US" sz="1600" dirty="0" smtClean="0"/>
              <a:t>“</a:t>
            </a:r>
            <a:r>
              <a:rPr lang="en-US" sz="1600" i="1" dirty="0" smtClean="0"/>
              <a:t>VMware has finally taken virtual machine security and added it through the entire virtualization stack.. The dark horse feature of this product? Load balancing. I tried it in the lab – it takes 30 seconds to set up load balancing. No more need for expensive F5’s – this could be a real game changer</a:t>
            </a:r>
            <a:r>
              <a:rPr lang="en-US" sz="1600" dirty="0" smtClean="0"/>
              <a:t>.” – Brandon Hahn</a:t>
            </a:r>
          </a:p>
          <a:p>
            <a:pPr>
              <a:buNone/>
            </a:pPr>
            <a:endParaRPr lang="en-US" dirty="0" smtClean="0"/>
          </a:p>
        </p:txBody>
      </p:sp>
      <p:sp useBgFill="1">
        <p:nvSpPr>
          <p:cNvPr id="4" name="Rectangle 3"/>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Compliance are the Primary Concerns with Cloud </a:t>
            </a:r>
            <a:endParaRPr lang="en-US" dirty="0"/>
          </a:p>
        </p:txBody>
      </p:sp>
      <p:sp>
        <p:nvSpPr>
          <p:cNvPr id="4" name="Rectangle 17"/>
          <p:cNvSpPr>
            <a:spLocks noChangeArrowheads="1"/>
          </p:cNvSpPr>
          <p:nvPr/>
        </p:nvSpPr>
        <p:spPr bwMode="auto">
          <a:xfrm>
            <a:off x="1332354" y="4702735"/>
            <a:ext cx="6358198" cy="1308925"/>
          </a:xfrm>
          <a:prstGeom prst="rect">
            <a:avLst/>
          </a:prstGeom>
          <a:gradFill>
            <a:gsLst>
              <a:gs pos="0">
                <a:schemeClr val="tx2">
                  <a:lumMod val="60000"/>
                  <a:lumOff val="40000"/>
                </a:schemeClr>
              </a:gs>
              <a:gs pos="100000">
                <a:schemeClr val="bg2">
                  <a:lumMod val="60000"/>
                  <a:lumOff val="40000"/>
                </a:schemeClr>
              </a:gs>
            </a:gsLst>
          </a:gradFill>
          <a:ln w="12700">
            <a:solidFill>
              <a:schemeClr val="tx2">
                <a:lumMod val="75000"/>
              </a:schemeClr>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buClr>
                <a:srgbClr val="000000"/>
              </a:buClr>
              <a:defRPr/>
            </a:pPr>
            <a:endParaRPr lang="en-US" sz="1600" b="1" dirty="0">
              <a:solidFill>
                <a:srgbClr val="000000"/>
              </a:solidFill>
            </a:endParaRPr>
          </a:p>
        </p:txBody>
      </p:sp>
      <p:sp>
        <p:nvSpPr>
          <p:cNvPr id="11" name="TextBox 10"/>
          <p:cNvSpPr txBox="1"/>
          <p:nvPr/>
        </p:nvSpPr>
        <p:spPr>
          <a:xfrm>
            <a:off x="3852005" y="5174427"/>
            <a:ext cx="1407758" cy="400110"/>
          </a:xfrm>
          <a:prstGeom prst="rect">
            <a:avLst/>
          </a:prstGeom>
          <a:noFill/>
        </p:spPr>
        <p:txBody>
          <a:bodyPr wrap="none" rtlCol="0">
            <a:spAutoFit/>
          </a:bodyPr>
          <a:lstStyle/>
          <a:p>
            <a:pPr algn="l"/>
            <a:r>
              <a:rPr lang="en-US" sz="2000" b="1" dirty="0" smtClean="0">
                <a:solidFill>
                  <a:srgbClr val="000000"/>
                </a:solidFill>
                <a:latin typeface="Arial"/>
                <a:ea typeface="ＭＳ Ｐゴシック"/>
              </a:rPr>
              <a:t>Internal IT</a:t>
            </a:r>
          </a:p>
        </p:txBody>
      </p:sp>
      <p:grpSp>
        <p:nvGrpSpPr>
          <p:cNvPr id="5" name="Group 16"/>
          <p:cNvGrpSpPr/>
          <p:nvPr/>
        </p:nvGrpSpPr>
        <p:grpSpPr>
          <a:xfrm>
            <a:off x="2899402" y="2518561"/>
            <a:ext cx="2965318" cy="1886752"/>
            <a:chOff x="2328754" y="1527961"/>
            <a:chExt cx="2965318" cy="1886752"/>
          </a:xfrm>
        </p:grpSpPr>
        <p:pic>
          <p:nvPicPr>
            <p:cNvPr id="3" name="Picture 2" descr="ICON_Cloud_Q308"/>
            <p:cNvPicPr>
              <a:picLocks noChangeAspect="1" noChangeArrowheads="1"/>
            </p:cNvPicPr>
            <p:nvPr/>
          </p:nvPicPr>
          <p:blipFill>
            <a:blip r:embed="rId3" cstate="email"/>
            <a:srcRect/>
            <a:stretch>
              <a:fillRect/>
            </a:stretch>
          </p:blipFill>
          <p:spPr bwMode="auto">
            <a:xfrm>
              <a:off x="2328754" y="1527961"/>
              <a:ext cx="2965318" cy="1886752"/>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12" name="TextBox 11"/>
            <p:cNvSpPr txBox="1"/>
            <p:nvPr/>
          </p:nvSpPr>
          <p:spPr>
            <a:xfrm>
              <a:off x="3006786" y="2378302"/>
              <a:ext cx="1752403" cy="400110"/>
            </a:xfrm>
            <a:prstGeom prst="rect">
              <a:avLst/>
            </a:prstGeom>
            <a:noFill/>
          </p:spPr>
          <p:txBody>
            <a:bodyPr wrap="none" rtlCol="0">
              <a:spAutoFit/>
            </a:bodyPr>
            <a:lstStyle/>
            <a:p>
              <a:pPr algn="l"/>
              <a:r>
                <a:rPr lang="en-US" sz="2000" b="1" dirty="0" smtClean="0">
                  <a:solidFill>
                    <a:srgbClr val="000000"/>
                  </a:solidFill>
                  <a:latin typeface="Arial"/>
                  <a:ea typeface="ＭＳ Ｐゴシック"/>
                </a:rPr>
                <a:t>Public Cloud</a:t>
              </a:r>
            </a:p>
          </p:txBody>
        </p:sp>
      </p:grpSp>
      <p:sp>
        <p:nvSpPr>
          <p:cNvPr id="14" name="TextBox 13"/>
          <p:cNvSpPr txBox="1"/>
          <p:nvPr/>
        </p:nvSpPr>
        <p:spPr>
          <a:xfrm>
            <a:off x="585232" y="2724808"/>
            <a:ext cx="1723549" cy="461665"/>
          </a:xfrm>
          <a:prstGeom prst="rect">
            <a:avLst/>
          </a:prstGeom>
          <a:noFill/>
        </p:spPr>
        <p:txBody>
          <a:bodyPr wrap="none" rtlCol="0">
            <a:spAutoFit/>
          </a:bodyPr>
          <a:lstStyle/>
          <a:p>
            <a:pPr algn="l"/>
            <a:r>
              <a:rPr lang="en-US" dirty="0" smtClean="0">
                <a:solidFill>
                  <a:srgbClr val="6DB33F"/>
                </a:solidFill>
                <a:latin typeface="Arial"/>
                <a:ea typeface="ＭＳ Ｐゴシック"/>
                <a:sym typeface="Wingdings"/>
              </a:rPr>
              <a:t></a:t>
            </a:r>
            <a:r>
              <a:rPr lang="en-US" dirty="0" smtClean="0">
                <a:solidFill>
                  <a:srgbClr val="AAAAAA"/>
                </a:solidFill>
                <a:latin typeface="Arial"/>
                <a:ea typeface="ＭＳ Ｐゴシック"/>
                <a:sym typeface="Wingdings"/>
              </a:rPr>
              <a:t> </a:t>
            </a:r>
            <a:r>
              <a:rPr lang="en-US" sz="2000" b="1" dirty="0" smtClean="0">
                <a:solidFill>
                  <a:srgbClr val="000000"/>
                </a:solidFill>
              </a:rPr>
              <a:t>Rate Card</a:t>
            </a:r>
          </a:p>
        </p:txBody>
      </p:sp>
      <p:sp>
        <p:nvSpPr>
          <p:cNvPr id="15" name="TextBox 14"/>
          <p:cNvSpPr txBox="1"/>
          <p:nvPr/>
        </p:nvSpPr>
        <p:spPr>
          <a:xfrm>
            <a:off x="585232" y="3219289"/>
            <a:ext cx="1709122" cy="461665"/>
          </a:xfrm>
          <a:prstGeom prst="rect">
            <a:avLst/>
          </a:prstGeom>
          <a:noFill/>
        </p:spPr>
        <p:txBody>
          <a:bodyPr wrap="none" rtlCol="0">
            <a:spAutoFit/>
          </a:bodyPr>
          <a:lstStyle/>
          <a:p>
            <a:pPr algn="l"/>
            <a:r>
              <a:rPr lang="en-US" dirty="0" smtClean="0">
                <a:solidFill>
                  <a:srgbClr val="6DB33F"/>
                </a:solidFill>
                <a:sym typeface="Wingdings"/>
              </a:rPr>
              <a:t></a:t>
            </a:r>
            <a:r>
              <a:rPr lang="en-US" dirty="0" smtClean="0">
                <a:solidFill>
                  <a:srgbClr val="6DB33F"/>
                </a:solidFill>
                <a:latin typeface="Arial"/>
                <a:ea typeface="ＭＳ Ｐゴシック"/>
                <a:sym typeface="Wingdings"/>
              </a:rPr>
              <a:t> </a:t>
            </a:r>
            <a:r>
              <a:rPr lang="en-US" sz="2000" b="1" dirty="0" smtClean="0">
                <a:solidFill>
                  <a:srgbClr val="000000"/>
                </a:solidFill>
              </a:rPr>
              <a:t>Hands-off</a:t>
            </a:r>
          </a:p>
        </p:txBody>
      </p:sp>
      <p:sp>
        <p:nvSpPr>
          <p:cNvPr id="16" name="TextBox 15"/>
          <p:cNvSpPr txBox="1"/>
          <p:nvPr/>
        </p:nvSpPr>
        <p:spPr>
          <a:xfrm>
            <a:off x="585232" y="3713769"/>
            <a:ext cx="1949573" cy="461665"/>
          </a:xfrm>
          <a:prstGeom prst="rect">
            <a:avLst/>
          </a:prstGeom>
          <a:noFill/>
        </p:spPr>
        <p:txBody>
          <a:bodyPr wrap="none" rtlCol="0">
            <a:spAutoFit/>
          </a:bodyPr>
          <a:lstStyle/>
          <a:p>
            <a:pPr algn="l"/>
            <a:r>
              <a:rPr lang="en-US" dirty="0" smtClean="0">
                <a:solidFill>
                  <a:srgbClr val="6DB33F"/>
                </a:solidFill>
                <a:sym typeface="Wingdings"/>
              </a:rPr>
              <a:t></a:t>
            </a:r>
            <a:r>
              <a:rPr lang="en-US" dirty="0" smtClean="0">
                <a:solidFill>
                  <a:srgbClr val="AAAAAA"/>
                </a:solidFill>
                <a:latin typeface="Arial"/>
                <a:ea typeface="ＭＳ Ｐゴシック"/>
                <a:sym typeface="Wingdings"/>
              </a:rPr>
              <a:t> </a:t>
            </a:r>
            <a:r>
              <a:rPr lang="en-US" sz="2000" b="1" dirty="0" smtClean="0">
                <a:solidFill>
                  <a:srgbClr val="000000"/>
                </a:solidFill>
              </a:rPr>
              <a:t>Self-service</a:t>
            </a:r>
          </a:p>
        </p:txBody>
      </p:sp>
      <p:sp>
        <p:nvSpPr>
          <p:cNvPr id="13" name="TextBox 12"/>
          <p:cNvSpPr txBox="1"/>
          <p:nvPr/>
        </p:nvSpPr>
        <p:spPr>
          <a:xfrm>
            <a:off x="6525002" y="3248664"/>
            <a:ext cx="1353055" cy="461665"/>
          </a:xfrm>
          <a:prstGeom prst="rect">
            <a:avLst/>
          </a:prstGeom>
          <a:noFill/>
        </p:spPr>
        <p:txBody>
          <a:bodyPr wrap="none" rtlCol="0">
            <a:spAutoFit/>
          </a:bodyPr>
          <a:lstStyle/>
          <a:p>
            <a:pPr algn="l"/>
            <a:r>
              <a:rPr lang="en-US" dirty="0" smtClean="0">
                <a:solidFill>
                  <a:srgbClr val="6DB33F"/>
                </a:solidFill>
                <a:latin typeface="Arial"/>
                <a:ea typeface="ＭＳ Ｐゴシック"/>
                <a:sym typeface="Wingdings"/>
              </a:rPr>
              <a:t>?</a:t>
            </a:r>
            <a:r>
              <a:rPr lang="en-US" dirty="0" smtClean="0">
                <a:solidFill>
                  <a:srgbClr val="AAAAAA"/>
                </a:solidFill>
                <a:latin typeface="Arial"/>
                <a:ea typeface="ＭＳ Ｐゴシック"/>
                <a:sym typeface="Wingdings"/>
              </a:rPr>
              <a:t> </a:t>
            </a:r>
            <a:r>
              <a:rPr lang="en-US" sz="2000" b="1" dirty="0" smtClean="0">
                <a:solidFill>
                  <a:srgbClr val="000000"/>
                </a:solidFill>
              </a:rPr>
              <a:t>Control</a:t>
            </a:r>
          </a:p>
        </p:txBody>
      </p:sp>
      <p:sp>
        <p:nvSpPr>
          <p:cNvPr id="18" name="TextBox 17"/>
          <p:cNvSpPr txBox="1"/>
          <p:nvPr/>
        </p:nvSpPr>
        <p:spPr>
          <a:xfrm>
            <a:off x="6536152" y="2778400"/>
            <a:ext cx="1467068" cy="461665"/>
          </a:xfrm>
          <a:prstGeom prst="rect">
            <a:avLst/>
          </a:prstGeom>
          <a:noFill/>
        </p:spPr>
        <p:txBody>
          <a:bodyPr wrap="none" rtlCol="0">
            <a:spAutoFit/>
          </a:bodyPr>
          <a:lstStyle/>
          <a:p>
            <a:pPr algn="l"/>
            <a:r>
              <a:rPr lang="en-US" dirty="0" smtClean="0">
                <a:solidFill>
                  <a:srgbClr val="6DB33F"/>
                </a:solidFill>
                <a:sym typeface="Wingdings"/>
              </a:rPr>
              <a:t>?</a:t>
            </a:r>
            <a:r>
              <a:rPr lang="en-US" dirty="0" smtClean="0">
                <a:solidFill>
                  <a:srgbClr val="6DB33F"/>
                </a:solidFill>
                <a:latin typeface="Arial"/>
                <a:ea typeface="ＭＳ Ｐゴシック"/>
                <a:sym typeface="Wingdings"/>
              </a:rPr>
              <a:t> </a:t>
            </a:r>
            <a:r>
              <a:rPr lang="en-US" sz="2000" b="1" dirty="0" smtClean="0">
                <a:solidFill>
                  <a:srgbClr val="000000"/>
                </a:solidFill>
              </a:rPr>
              <a:t>Security</a:t>
            </a:r>
          </a:p>
        </p:txBody>
      </p:sp>
      <p:sp>
        <p:nvSpPr>
          <p:cNvPr id="19" name="TextBox 18"/>
          <p:cNvSpPr txBox="1"/>
          <p:nvPr/>
        </p:nvSpPr>
        <p:spPr>
          <a:xfrm>
            <a:off x="6536152" y="3718929"/>
            <a:ext cx="1895071" cy="461665"/>
          </a:xfrm>
          <a:prstGeom prst="rect">
            <a:avLst/>
          </a:prstGeom>
          <a:noFill/>
        </p:spPr>
        <p:txBody>
          <a:bodyPr wrap="none" rtlCol="0">
            <a:spAutoFit/>
          </a:bodyPr>
          <a:lstStyle/>
          <a:p>
            <a:pPr algn="l"/>
            <a:r>
              <a:rPr lang="en-US" dirty="0" smtClean="0">
                <a:solidFill>
                  <a:srgbClr val="6DB33F"/>
                </a:solidFill>
                <a:sym typeface="Wingdings"/>
              </a:rPr>
              <a:t>?</a:t>
            </a:r>
            <a:r>
              <a:rPr lang="en-US" dirty="0" smtClean="0">
                <a:solidFill>
                  <a:srgbClr val="AAAAAA"/>
                </a:solidFill>
                <a:latin typeface="Arial"/>
                <a:ea typeface="ＭＳ Ｐゴシック"/>
                <a:sym typeface="Wingdings"/>
              </a:rPr>
              <a:t> </a:t>
            </a:r>
            <a:r>
              <a:rPr lang="en-US" sz="2000" b="1" dirty="0" smtClean="0">
                <a:solidFill>
                  <a:srgbClr val="000000"/>
                </a:solidFill>
              </a:rPr>
              <a:t>Compliance</a:t>
            </a:r>
          </a:p>
        </p:txBody>
      </p:sp>
      <p:pic>
        <p:nvPicPr>
          <p:cNvPr id="24" name="Picture 6" descr="ICON_Datacenter_wStorage_3up_Q408"/>
          <p:cNvPicPr>
            <a:picLocks noChangeAspect="1" noChangeArrowheads="1"/>
          </p:cNvPicPr>
          <p:nvPr/>
        </p:nvPicPr>
        <p:blipFill>
          <a:blip r:embed="rId4" cstate="email"/>
          <a:srcRect/>
          <a:stretch>
            <a:fillRect/>
          </a:stretch>
        </p:blipFill>
        <p:spPr bwMode="auto">
          <a:xfrm>
            <a:off x="2909744" y="4840725"/>
            <a:ext cx="912956" cy="1126490"/>
          </a:xfrm>
          <a:prstGeom prst="rect">
            <a:avLst/>
          </a:prstGeom>
          <a:noFill/>
          <a:ln w="9525">
            <a:noFill/>
            <a:miter lim="800000"/>
            <a:headEnd/>
            <a:tailEnd/>
          </a:ln>
          <a:effectLst/>
        </p:spPr>
      </p:pic>
      <p:pic>
        <p:nvPicPr>
          <p:cNvPr id="21" name="Picture 6" descr="ICON_Datacenter_wStorage_3up_Q408"/>
          <p:cNvPicPr>
            <a:picLocks noChangeAspect="1" noChangeArrowheads="1"/>
          </p:cNvPicPr>
          <p:nvPr/>
        </p:nvPicPr>
        <p:blipFill>
          <a:blip r:embed="rId4" cstate="email"/>
          <a:srcRect/>
          <a:stretch>
            <a:fillRect/>
          </a:stretch>
        </p:blipFill>
        <p:spPr bwMode="auto">
          <a:xfrm>
            <a:off x="2221563" y="4840725"/>
            <a:ext cx="912956" cy="1126490"/>
          </a:xfrm>
          <a:prstGeom prst="rect">
            <a:avLst/>
          </a:prstGeom>
          <a:noFill/>
          <a:ln w="9525">
            <a:noFill/>
            <a:miter lim="800000"/>
            <a:headEnd/>
            <a:tailEnd/>
          </a:ln>
        </p:spPr>
      </p:pic>
      <p:pic>
        <p:nvPicPr>
          <p:cNvPr id="20" name="Picture 6" descr="ICON_Datacenter_wStorage_3up_Q408"/>
          <p:cNvPicPr>
            <a:picLocks noChangeAspect="1" noChangeArrowheads="1"/>
          </p:cNvPicPr>
          <p:nvPr/>
        </p:nvPicPr>
        <p:blipFill>
          <a:blip r:embed="rId4" cstate="email"/>
          <a:srcRect/>
          <a:stretch>
            <a:fillRect/>
          </a:stretch>
        </p:blipFill>
        <p:spPr bwMode="auto">
          <a:xfrm>
            <a:off x="1533382" y="4840725"/>
            <a:ext cx="912956" cy="1126490"/>
          </a:xfrm>
          <a:prstGeom prst="rect">
            <a:avLst/>
          </a:prstGeom>
          <a:noFill/>
          <a:ln w="9525">
            <a:noFill/>
            <a:miter lim="800000"/>
            <a:headEnd/>
            <a:tailEnd/>
          </a:ln>
        </p:spPr>
      </p:pic>
      <p:pic>
        <p:nvPicPr>
          <p:cNvPr id="25" name="Picture 6" descr="ICON_Datacenter_wStorage_3up_Q408"/>
          <p:cNvPicPr>
            <a:picLocks noChangeAspect="1" noChangeArrowheads="1"/>
          </p:cNvPicPr>
          <p:nvPr/>
        </p:nvPicPr>
        <p:blipFill>
          <a:blip r:embed="rId4" cstate="email"/>
          <a:srcRect/>
          <a:stretch>
            <a:fillRect/>
          </a:stretch>
        </p:blipFill>
        <p:spPr bwMode="auto">
          <a:xfrm>
            <a:off x="6654515" y="4785307"/>
            <a:ext cx="912956" cy="1126490"/>
          </a:xfrm>
          <a:prstGeom prst="rect">
            <a:avLst/>
          </a:prstGeom>
          <a:noFill/>
          <a:ln w="9525">
            <a:noFill/>
            <a:miter lim="800000"/>
            <a:headEnd/>
            <a:tailEnd/>
          </a:ln>
        </p:spPr>
      </p:pic>
      <p:pic>
        <p:nvPicPr>
          <p:cNvPr id="26" name="Picture 6" descr="ICON_Datacenter_wStorage_3up_Q408"/>
          <p:cNvPicPr>
            <a:picLocks noChangeAspect="1" noChangeArrowheads="1"/>
          </p:cNvPicPr>
          <p:nvPr/>
        </p:nvPicPr>
        <p:blipFill>
          <a:blip r:embed="rId4" cstate="email"/>
          <a:srcRect/>
          <a:stretch>
            <a:fillRect/>
          </a:stretch>
        </p:blipFill>
        <p:spPr bwMode="auto">
          <a:xfrm>
            <a:off x="5966334" y="4785307"/>
            <a:ext cx="912956" cy="1126490"/>
          </a:xfrm>
          <a:prstGeom prst="rect">
            <a:avLst/>
          </a:prstGeom>
          <a:noFill/>
          <a:ln w="9525">
            <a:noFill/>
            <a:miter lim="800000"/>
            <a:headEnd/>
            <a:tailEnd/>
          </a:ln>
        </p:spPr>
      </p:pic>
      <p:pic>
        <p:nvPicPr>
          <p:cNvPr id="27" name="Picture 6" descr="ICON_Datacenter_wStorage_3up_Q408"/>
          <p:cNvPicPr>
            <a:picLocks noChangeAspect="1" noChangeArrowheads="1"/>
          </p:cNvPicPr>
          <p:nvPr/>
        </p:nvPicPr>
        <p:blipFill>
          <a:blip r:embed="rId4" cstate="email"/>
          <a:srcRect/>
          <a:stretch>
            <a:fillRect/>
          </a:stretch>
        </p:blipFill>
        <p:spPr bwMode="auto">
          <a:xfrm>
            <a:off x="5278153" y="4785307"/>
            <a:ext cx="912956" cy="1126490"/>
          </a:xfrm>
          <a:prstGeom prst="rect">
            <a:avLst/>
          </a:prstGeom>
          <a:noFill/>
          <a:ln w="9525">
            <a:noFill/>
            <a:miter lim="800000"/>
            <a:headEnd/>
            <a:tailEnd/>
          </a:ln>
        </p:spPr>
      </p:pic>
      <p:sp>
        <p:nvSpPr>
          <p:cNvPr id="23" name="Rectangle 22"/>
          <p:cNvSpPr/>
          <p:nvPr/>
        </p:nvSpPr>
        <p:spPr>
          <a:xfrm>
            <a:off x="1181100" y="764570"/>
            <a:ext cx="6604000" cy="172354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l">
              <a:spcAft>
                <a:spcPts val="1200"/>
              </a:spcAft>
            </a:pPr>
            <a:r>
              <a:rPr lang="en-US" dirty="0" smtClean="0">
                <a:solidFill>
                  <a:srgbClr val="FFFFFF"/>
                </a:solidFill>
              </a:rPr>
              <a:t>Virtualization forms the foundation for building private clouds. Security must change to support both.</a:t>
            </a:r>
          </a:p>
          <a:p>
            <a:pPr algn="r">
              <a:spcAft>
                <a:spcPts val="1200"/>
              </a:spcAft>
            </a:pPr>
            <a:r>
              <a:rPr lang="en-US" dirty="0" smtClean="0">
                <a:solidFill>
                  <a:srgbClr val="FFFFFF"/>
                </a:solidFill>
              </a:rPr>
              <a:t>– Gartner, 2010</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1+#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Agenda</a:t>
            </a:r>
          </a:p>
        </p:txBody>
      </p:sp>
      <p:sp>
        <p:nvSpPr>
          <p:cNvPr id="5" name="Text Placeholder 4"/>
          <p:cNvSpPr>
            <a:spLocks noGrp="1"/>
          </p:cNvSpPr>
          <p:nvPr>
            <p:ph type="body" sz="quarter" idx="12"/>
          </p:nvPr>
        </p:nvSpPr>
        <p:spPr/>
        <p:txBody>
          <a:bodyPr/>
          <a:lstStyle/>
          <a:p>
            <a:r>
              <a:rPr lang="en-US" dirty="0" smtClean="0">
                <a:solidFill>
                  <a:schemeClr val="bg2"/>
                </a:solidFill>
              </a:rPr>
              <a:t>Cloud Computing &amp; Security </a:t>
            </a:r>
          </a:p>
          <a:p>
            <a:r>
              <a:rPr lang="en-US" dirty="0" smtClean="0"/>
              <a:t>Security – State of the Market</a:t>
            </a:r>
          </a:p>
          <a:p>
            <a:r>
              <a:rPr lang="en-US" dirty="0" smtClean="0">
                <a:solidFill>
                  <a:schemeClr val="bg2"/>
                </a:solidFill>
              </a:rPr>
              <a:t>Virtualization – Key Security Enabler</a:t>
            </a:r>
          </a:p>
          <a:p>
            <a:r>
              <a:rPr lang="en-US" dirty="0" smtClean="0">
                <a:solidFill>
                  <a:schemeClr val="bg2"/>
                </a:solidFill>
              </a:rPr>
              <a:t>vShield Products</a:t>
            </a:r>
          </a:p>
          <a:p>
            <a:r>
              <a:rPr lang="en-US" dirty="0" smtClean="0">
                <a:solidFill>
                  <a:schemeClr val="bg2"/>
                </a:solidFill>
              </a:rPr>
              <a:t>Use Cases</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5451473" y="4441781"/>
            <a:ext cx="2895600" cy="1426464"/>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marL="114300" indent="-114300" algn="l">
              <a:spcAft>
                <a:spcPts val="0"/>
              </a:spcAft>
              <a:buFont typeface="Arial" pitchFamily="34" charset="0"/>
              <a:buChar char="•"/>
            </a:pPr>
            <a:r>
              <a:rPr lang="en-US" sz="1400" dirty="0" smtClean="0">
                <a:solidFill>
                  <a:schemeClr val="bg1"/>
                </a:solidFill>
              </a:rPr>
              <a:t>VLAN sprawl</a:t>
            </a:r>
          </a:p>
          <a:p>
            <a:pPr marL="114300" indent="-114300" algn="l">
              <a:spcAft>
                <a:spcPts val="0"/>
              </a:spcAft>
              <a:buFont typeface="Arial" pitchFamily="34" charset="0"/>
              <a:buChar char="•"/>
            </a:pPr>
            <a:r>
              <a:rPr lang="en-US" sz="1400" dirty="0" smtClean="0">
                <a:solidFill>
                  <a:schemeClr val="bg1"/>
                </a:solidFill>
              </a:rPr>
              <a:t>Gap between policy and enforcement</a:t>
            </a:r>
          </a:p>
          <a:p>
            <a:pPr marL="114300" indent="-114300" algn="l">
              <a:spcAft>
                <a:spcPts val="0"/>
              </a:spcAft>
              <a:buFont typeface="Arial" pitchFamily="34" charset="0"/>
              <a:buChar char="•"/>
            </a:pPr>
            <a:r>
              <a:rPr lang="en-US" sz="1400" dirty="0" smtClean="0">
                <a:solidFill>
                  <a:schemeClr val="bg1"/>
                </a:solidFill>
              </a:rPr>
              <a:t>Manual re-implementation of security policies</a:t>
            </a:r>
          </a:p>
          <a:p>
            <a:pPr marL="114300" indent="-114300" algn="l">
              <a:spcAft>
                <a:spcPts val="0"/>
              </a:spcAft>
              <a:buFont typeface="Arial" pitchFamily="34" charset="0"/>
              <a:buChar char="•"/>
            </a:pPr>
            <a:r>
              <a:rPr lang="en-US" sz="1400" b="1" dirty="0" smtClean="0">
                <a:solidFill>
                  <a:schemeClr val="bg1"/>
                </a:solidFill>
              </a:rPr>
              <a:t>Heightened risk exposures</a:t>
            </a:r>
          </a:p>
        </p:txBody>
      </p:sp>
      <p:sp>
        <p:nvSpPr>
          <p:cNvPr id="17" name="Rounded Rectangle 16"/>
          <p:cNvSpPr/>
          <p:nvPr/>
        </p:nvSpPr>
        <p:spPr bwMode="auto">
          <a:xfrm>
            <a:off x="5444217" y="2772014"/>
            <a:ext cx="2895600" cy="1426464"/>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marL="114300" indent="-114300" algn="l">
              <a:spcAft>
                <a:spcPts val="0"/>
              </a:spcAft>
              <a:buFont typeface="Arial" pitchFamily="34" charset="0"/>
              <a:buChar char="•"/>
            </a:pPr>
            <a:r>
              <a:rPr lang="en-US" sz="1400" dirty="0" smtClean="0">
                <a:solidFill>
                  <a:schemeClr val="bg1"/>
                </a:solidFill>
              </a:rPr>
              <a:t>Limited control and visibility</a:t>
            </a:r>
          </a:p>
          <a:p>
            <a:pPr marL="114300" indent="-114300" algn="l">
              <a:spcAft>
                <a:spcPts val="0"/>
              </a:spcAft>
              <a:buFont typeface="Arial" pitchFamily="34" charset="0"/>
              <a:buChar char="•"/>
            </a:pPr>
            <a:r>
              <a:rPr lang="en-US" sz="1400" dirty="0" smtClean="0">
                <a:solidFill>
                  <a:schemeClr val="bg1"/>
                </a:solidFill>
              </a:rPr>
              <a:t>Organizational confusion (VI, security, network)</a:t>
            </a:r>
          </a:p>
          <a:p>
            <a:pPr marL="114300" indent="-114300" algn="l">
              <a:spcAft>
                <a:spcPts val="0"/>
              </a:spcAft>
              <a:buFont typeface="Arial" pitchFamily="34" charset="0"/>
              <a:buChar char="•"/>
            </a:pPr>
            <a:r>
              <a:rPr lang="en-US" sz="1400" dirty="0" smtClean="0">
                <a:solidFill>
                  <a:schemeClr val="bg1"/>
                </a:solidFill>
              </a:rPr>
              <a:t>Hindered IT compliance</a:t>
            </a:r>
          </a:p>
          <a:p>
            <a:pPr marL="114300" indent="-114300" algn="l">
              <a:spcAft>
                <a:spcPts val="0"/>
              </a:spcAft>
              <a:buFont typeface="Arial" pitchFamily="34" charset="0"/>
              <a:buChar char="•"/>
            </a:pPr>
            <a:r>
              <a:rPr lang="en-US" sz="1400" dirty="0" smtClean="0">
                <a:solidFill>
                  <a:schemeClr val="bg1"/>
                </a:solidFill>
              </a:rPr>
              <a:t>Slow provisioning</a:t>
            </a:r>
          </a:p>
          <a:p>
            <a:pPr marL="114300" indent="-114300" algn="l">
              <a:spcAft>
                <a:spcPts val="0"/>
              </a:spcAft>
              <a:buFont typeface="Arial" pitchFamily="34" charset="0"/>
              <a:buChar char="•"/>
            </a:pPr>
            <a:r>
              <a:rPr lang="en-US" sz="1400" b="1" dirty="0" smtClean="0">
                <a:solidFill>
                  <a:schemeClr val="bg1"/>
                </a:solidFill>
              </a:rPr>
              <a:t>Heightened risk exposures</a:t>
            </a:r>
          </a:p>
        </p:txBody>
      </p:sp>
      <p:sp>
        <p:nvSpPr>
          <p:cNvPr id="209" name="Title 208"/>
          <p:cNvSpPr>
            <a:spLocks noGrp="1"/>
          </p:cNvSpPr>
          <p:nvPr>
            <p:ph type="title"/>
          </p:nvPr>
        </p:nvSpPr>
        <p:spPr/>
        <p:txBody>
          <a:bodyPr/>
          <a:lstStyle/>
          <a:p>
            <a:pPr lvl="0"/>
            <a:r>
              <a:rPr lang="en-US" dirty="0" smtClean="0"/>
              <a:t>Security Challenges</a:t>
            </a:r>
          </a:p>
        </p:txBody>
      </p:sp>
      <p:sp>
        <p:nvSpPr>
          <p:cNvPr id="24578" name="Content Placeholder 4"/>
          <p:cNvSpPr>
            <a:spLocks noGrp="1"/>
          </p:cNvSpPr>
          <p:nvPr>
            <p:ph sz="half" idx="4294967295"/>
          </p:nvPr>
        </p:nvSpPr>
        <p:spPr>
          <a:xfrm>
            <a:off x="261937" y="729912"/>
            <a:ext cx="3200400" cy="381000"/>
          </a:xfrm>
        </p:spPr>
        <p:txBody>
          <a:bodyPr/>
          <a:lstStyle/>
          <a:p>
            <a:pPr lvl="1" algn="ctr">
              <a:buFontTx/>
              <a:buNone/>
            </a:pPr>
            <a:r>
              <a:rPr lang="en-US" sz="1800" b="1" dirty="0" smtClean="0"/>
              <a:t>Traditional Security</a:t>
            </a:r>
          </a:p>
        </p:txBody>
      </p:sp>
      <p:sp>
        <p:nvSpPr>
          <p:cNvPr id="213" name="Rounded Rectangle 212"/>
          <p:cNvSpPr/>
          <p:nvPr/>
        </p:nvSpPr>
        <p:spPr bwMode="auto">
          <a:xfrm>
            <a:off x="414337" y="1102246"/>
            <a:ext cx="2895600" cy="1422561"/>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defRPr/>
            </a:pPr>
            <a:r>
              <a:rPr lang="en-US" sz="1600" b="1" dirty="0" smtClean="0">
                <a:solidFill>
                  <a:srgbClr val="FFFFFF"/>
                </a:solidFill>
              </a:rPr>
              <a:t>Expensive</a:t>
            </a:r>
          </a:p>
          <a:p>
            <a:pPr marL="114300" indent="-114300" algn="l">
              <a:spcAft>
                <a:spcPts val="0"/>
              </a:spcAft>
              <a:buFont typeface="Arial" pitchFamily="34" charset="0"/>
              <a:buChar char="•"/>
              <a:defRPr/>
            </a:pPr>
            <a:r>
              <a:rPr lang="en-US" sz="1400" dirty="0" smtClean="0">
                <a:solidFill>
                  <a:srgbClr val="FFFFFF"/>
                </a:solidFill>
              </a:rPr>
              <a:t>Specialized hardware appliances</a:t>
            </a:r>
          </a:p>
          <a:p>
            <a:pPr marL="114300" indent="-114300" algn="l">
              <a:spcAft>
                <a:spcPts val="0"/>
              </a:spcAft>
              <a:buFont typeface="Arial" pitchFamily="34" charset="0"/>
              <a:buChar char="•"/>
              <a:defRPr/>
            </a:pPr>
            <a:r>
              <a:rPr lang="en-US" sz="1400" dirty="0" smtClean="0">
                <a:solidFill>
                  <a:srgbClr val="FFFFFF"/>
                </a:solidFill>
              </a:rPr>
              <a:t>Multiple point solutions</a:t>
            </a:r>
          </a:p>
          <a:p>
            <a:pPr>
              <a:defRPr/>
            </a:pPr>
            <a:endParaRPr lang="en-US" sz="1600" b="1" dirty="0">
              <a:solidFill>
                <a:srgbClr val="FFFFFF"/>
              </a:solidFill>
            </a:endParaRPr>
          </a:p>
        </p:txBody>
      </p:sp>
      <p:sp>
        <p:nvSpPr>
          <p:cNvPr id="214" name="Rounded Rectangle 213"/>
          <p:cNvSpPr/>
          <p:nvPr/>
        </p:nvSpPr>
        <p:spPr bwMode="auto">
          <a:xfrm>
            <a:off x="414337" y="4441781"/>
            <a:ext cx="2895600" cy="1395898"/>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defRPr/>
            </a:pPr>
            <a:r>
              <a:rPr lang="en-US" sz="1600" b="1" dirty="0" smtClean="0">
                <a:solidFill>
                  <a:srgbClr val="FFFFFF"/>
                </a:solidFill>
              </a:rPr>
              <a:t>Rigid</a:t>
            </a:r>
          </a:p>
          <a:p>
            <a:pPr marL="114300" indent="-114300" algn="l">
              <a:spcAft>
                <a:spcPts val="0"/>
              </a:spcAft>
              <a:buFont typeface="Arial" pitchFamily="34" charset="0"/>
              <a:buChar char="•"/>
              <a:defRPr/>
            </a:pPr>
            <a:r>
              <a:rPr lang="en-US" sz="1400" dirty="0" smtClean="0">
                <a:solidFill>
                  <a:srgbClr val="FFFFFF"/>
                </a:solidFill>
              </a:rPr>
              <a:t>Policy directly tied to implementation</a:t>
            </a:r>
          </a:p>
          <a:p>
            <a:pPr marL="114300" indent="-114300" algn="l">
              <a:spcAft>
                <a:spcPts val="0"/>
              </a:spcAft>
              <a:buFont typeface="Arial" pitchFamily="34" charset="0"/>
              <a:buChar char="•"/>
              <a:defRPr/>
            </a:pPr>
            <a:r>
              <a:rPr lang="en-US" sz="1400" dirty="0" smtClean="0">
                <a:solidFill>
                  <a:srgbClr val="FFFFFF"/>
                </a:solidFill>
              </a:rPr>
              <a:t>Not virtualization and change-aware</a:t>
            </a:r>
          </a:p>
          <a:p>
            <a:pPr marL="114300" indent="-114300" algn="l">
              <a:spcAft>
                <a:spcPts val="0"/>
              </a:spcAft>
              <a:buFont typeface="Arial" pitchFamily="34" charset="0"/>
              <a:buChar char="•"/>
              <a:defRPr/>
            </a:pPr>
            <a:endParaRPr lang="en-US" sz="1100" dirty="0" smtClean="0">
              <a:solidFill>
                <a:srgbClr val="FFFFFF"/>
              </a:solidFill>
            </a:endParaRPr>
          </a:p>
          <a:p>
            <a:pPr marL="114300" indent="-114300" algn="l">
              <a:spcAft>
                <a:spcPts val="0"/>
              </a:spcAft>
              <a:buFont typeface="Arial" pitchFamily="34" charset="0"/>
              <a:buChar char="•"/>
              <a:defRPr/>
            </a:pPr>
            <a:endParaRPr lang="en-US" sz="1100" dirty="0">
              <a:solidFill>
                <a:srgbClr val="FFFFFF"/>
              </a:solidFill>
            </a:endParaRPr>
          </a:p>
        </p:txBody>
      </p:sp>
      <p:sp>
        <p:nvSpPr>
          <p:cNvPr id="13" name="Right Arrow 12"/>
          <p:cNvSpPr/>
          <p:nvPr/>
        </p:nvSpPr>
        <p:spPr bwMode="auto">
          <a:xfrm>
            <a:off x="4006056" y="1626929"/>
            <a:ext cx="762000" cy="381000"/>
          </a:xfrm>
          <a:prstGeom prst="rightArrow">
            <a:avLst/>
          </a:prstGeom>
          <a:solidFill>
            <a:srgbClr val="FF0000"/>
          </a:solidFill>
          <a:ln w="12700">
            <a:solidFill>
              <a:schemeClr val="accent2"/>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endParaRPr lang="en-US" sz="1200" dirty="0" smtClean="0">
              <a:solidFill>
                <a:schemeClr val="tx1"/>
              </a:solidFill>
            </a:endParaRPr>
          </a:p>
        </p:txBody>
      </p:sp>
      <p:sp>
        <p:nvSpPr>
          <p:cNvPr id="14" name="Right Arrow 13"/>
          <p:cNvSpPr/>
          <p:nvPr/>
        </p:nvSpPr>
        <p:spPr bwMode="auto">
          <a:xfrm>
            <a:off x="3996077" y="3278167"/>
            <a:ext cx="762000" cy="381000"/>
          </a:xfrm>
          <a:prstGeom prst="rightArrow">
            <a:avLst/>
          </a:prstGeom>
          <a:solidFill>
            <a:srgbClr val="FF0000"/>
          </a:solidFill>
          <a:ln w="12700">
            <a:solidFill>
              <a:schemeClr val="accent2"/>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endParaRPr lang="en-US" sz="1200" dirty="0" smtClean="0">
              <a:solidFill>
                <a:schemeClr val="tx1"/>
              </a:solidFill>
            </a:endParaRPr>
          </a:p>
        </p:txBody>
      </p:sp>
      <p:sp>
        <p:nvSpPr>
          <p:cNvPr id="15" name="Right Arrow 14"/>
          <p:cNvSpPr/>
          <p:nvPr/>
        </p:nvSpPr>
        <p:spPr bwMode="auto">
          <a:xfrm>
            <a:off x="3999705" y="4979796"/>
            <a:ext cx="762000" cy="381000"/>
          </a:xfrm>
          <a:prstGeom prst="rightArrow">
            <a:avLst/>
          </a:prstGeom>
          <a:solidFill>
            <a:srgbClr val="FF0000"/>
          </a:solidFill>
          <a:ln w="12700">
            <a:solidFill>
              <a:schemeClr val="accent2"/>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endParaRPr lang="en-US" sz="1200" dirty="0" smtClean="0">
              <a:solidFill>
                <a:schemeClr val="tx1"/>
              </a:solidFill>
            </a:endParaRPr>
          </a:p>
        </p:txBody>
      </p:sp>
      <p:sp>
        <p:nvSpPr>
          <p:cNvPr id="20" name="Content Placeholder 4"/>
          <p:cNvSpPr txBox="1">
            <a:spLocks/>
          </p:cNvSpPr>
          <p:nvPr/>
        </p:nvSpPr>
        <p:spPr bwMode="auto">
          <a:xfrm>
            <a:off x="5086350" y="729912"/>
            <a:ext cx="3200400" cy="381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00050" marR="0" lvl="1" indent="-171450" algn="ctr" defTabSz="914400" rtl="0" eaLnBrk="1" fontAlgn="base" latinLnBrk="0" hangingPunct="1">
              <a:lnSpc>
                <a:spcPts val="2200"/>
              </a:lnSpc>
              <a:spcBef>
                <a:spcPts val="800"/>
              </a:spcBef>
              <a:spcAft>
                <a:spcPct val="0"/>
              </a:spcAft>
              <a:buClr>
                <a:schemeClr val="accent1">
                  <a:lumMod val="75000"/>
                </a:schemeClr>
              </a:buClr>
              <a:buSzPct val="110000"/>
              <a:buFontTx/>
              <a:buNone/>
              <a:tabLst/>
              <a:defRPr/>
            </a:pPr>
            <a:r>
              <a:rPr kumimoji="0" lang="en-US" sz="1800" b="1" i="0" u="none" strike="noStrike" kern="0" cap="none" spc="0" normalizeH="0" baseline="0" noProof="0" dirty="0" smtClean="0">
                <a:ln>
                  <a:noFill/>
                </a:ln>
                <a:solidFill>
                  <a:srgbClr val="333333"/>
                </a:solidFill>
                <a:effectLst/>
                <a:uLnTx/>
                <a:uFillTx/>
                <a:latin typeface="+mn-lt"/>
                <a:ea typeface="+mn-ea"/>
              </a:rPr>
              <a:t>Effect</a:t>
            </a:r>
          </a:p>
        </p:txBody>
      </p:sp>
      <p:sp>
        <p:nvSpPr>
          <p:cNvPr id="22" name="Rounded Rectangle 21"/>
          <p:cNvSpPr/>
          <p:nvPr/>
        </p:nvSpPr>
        <p:spPr bwMode="auto">
          <a:xfrm>
            <a:off x="414337" y="2772014"/>
            <a:ext cx="2895600" cy="1395898"/>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defRPr/>
            </a:pPr>
            <a:r>
              <a:rPr lang="en-US" sz="1600" b="1" dirty="0" smtClean="0">
                <a:solidFill>
                  <a:srgbClr val="FFFFFF"/>
                </a:solidFill>
              </a:rPr>
              <a:t>Complex</a:t>
            </a:r>
          </a:p>
          <a:p>
            <a:pPr marL="114300" indent="-114300" algn="l">
              <a:spcAft>
                <a:spcPts val="0"/>
              </a:spcAft>
              <a:buFont typeface="Arial" pitchFamily="34" charset="0"/>
              <a:buChar char="•"/>
              <a:defRPr/>
            </a:pPr>
            <a:r>
              <a:rPr lang="en-US" sz="1400" dirty="0" smtClean="0">
                <a:solidFill>
                  <a:srgbClr val="FFFFFF"/>
                </a:solidFill>
              </a:rPr>
              <a:t>Spaghetti of different rules and policies</a:t>
            </a:r>
            <a:endParaRPr lang="en-US" sz="1100" dirty="0" smtClean="0">
              <a:solidFill>
                <a:srgbClr val="FFFFFF"/>
              </a:solidFill>
            </a:endParaRPr>
          </a:p>
        </p:txBody>
      </p:sp>
      <p:sp>
        <p:nvSpPr>
          <p:cNvPr id="16" name="Rounded Rectangle 15"/>
          <p:cNvSpPr/>
          <p:nvPr/>
        </p:nvSpPr>
        <p:spPr bwMode="auto">
          <a:xfrm>
            <a:off x="5464175" y="1102246"/>
            <a:ext cx="2895600" cy="1426464"/>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marL="114300" indent="-114300" algn="l">
              <a:spcAft>
                <a:spcPts val="0"/>
              </a:spcAft>
              <a:buFont typeface="Arial" pitchFamily="34" charset="0"/>
              <a:buChar char="•"/>
            </a:pPr>
            <a:r>
              <a:rPr lang="en-US" sz="1400" dirty="0" smtClean="0">
                <a:solidFill>
                  <a:schemeClr val="bg1"/>
                </a:solidFill>
              </a:rPr>
              <a:t>Security “rationing”</a:t>
            </a:r>
          </a:p>
          <a:p>
            <a:pPr marL="114300" indent="-114300" algn="l">
              <a:spcAft>
                <a:spcPts val="0"/>
              </a:spcAft>
              <a:buFont typeface="Arial" pitchFamily="34" charset="0"/>
              <a:buChar char="•"/>
            </a:pPr>
            <a:r>
              <a:rPr lang="en-US" sz="1400" b="1" dirty="0" smtClean="0">
                <a:solidFill>
                  <a:schemeClr val="bg1"/>
                </a:solidFill>
              </a:rPr>
              <a:t>Heightened risk exposures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208"/>
          <p:cNvSpPr>
            <a:spLocks noGrp="1"/>
          </p:cNvSpPr>
          <p:nvPr>
            <p:ph type="title"/>
          </p:nvPr>
        </p:nvSpPr>
        <p:spPr/>
        <p:txBody>
          <a:bodyPr/>
          <a:lstStyle/>
          <a:p>
            <a:pPr lvl="0"/>
            <a:r>
              <a:rPr lang="en-US" dirty="0" smtClean="0"/>
              <a:t>The vShield Advantage: Increased Security</a:t>
            </a:r>
          </a:p>
        </p:txBody>
      </p:sp>
      <p:sp>
        <p:nvSpPr>
          <p:cNvPr id="24578" name="Content Placeholder 4"/>
          <p:cNvSpPr>
            <a:spLocks noGrp="1"/>
          </p:cNvSpPr>
          <p:nvPr>
            <p:ph sz="half" idx="4294967295"/>
          </p:nvPr>
        </p:nvSpPr>
        <p:spPr>
          <a:xfrm>
            <a:off x="604668" y="710595"/>
            <a:ext cx="3200400" cy="381000"/>
          </a:xfrm>
        </p:spPr>
        <p:txBody>
          <a:bodyPr/>
          <a:lstStyle/>
          <a:p>
            <a:pPr lvl="1" algn="ctr">
              <a:buFontTx/>
              <a:buNone/>
            </a:pPr>
            <a:r>
              <a:rPr lang="en-US" sz="1800" b="1" dirty="0" smtClean="0"/>
              <a:t>Traditional Security</a:t>
            </a:r>
          </a:p>
        </p:txBody>
      </p:sp>
      <p:grpSp>
        <p:nvGrpSpPr>
          <p:cNvPr id="2" name="Group 31"/>
          <p:cNvGrpSpPr/>
          <p:nvPr/>
        </p:nvGrpSpPr>
        <p:grpSpPr>
          <a:xfrm>
            <a:off x="3810000" y="1282626"/>
            <a:ext cx="1143000" cy="905774"/>
            <a:chOff x="3810000" y="1235016"/>
            <a:chExt cx="1143000" cy="905774"/>
          </a:xfrm>
        </p:grpSpPr>
        <p:pic>
          <p:nvPicPr>
            <p:cNvPr id="17" name="Picture 27" descr="ICON_Cloud_Q308"/>
            <p:cNvPicPr>
              <a:picLocks noChangeAspect="1" noChangeArrowheads="1"/>
            </p:cNvPicPr>
            <p:nvPr/>
          </p:nvPicPr>
          <p:blipFill>
            <a:blip r:embed="rId3" cstate="print">
              <a:grayscl/>
            </a:blip>
            <a:srcRect/>
            <a:stretch>
              <a:fillRect/>
            </a:stretch>
          </p:blipFill>
          <p:spPr bwMode="auto">
            <a:xfrm>
              <a:off x="3810000" y="1235016"/>
              <a:ext cx="1143000" cy="905774"/>
            </a:xfrm>
            <a:prstGeom prst="rect">
              <a:avLst/>
            </a:prstGeom>
            <a:noFill/>
            <a:ln w="9525">
              <a:noFill/>
              <a:miter lim="800000"/>
              <a:headEnd/>
              <a:tailEnd/>
            </a:ln>
            <a:effectLst>
              <a:outerShdw blurRad="152400" dist="127000" dir="5400000" sx="90000" sy="-19000" rotWithShape="0">
                <a:prstClr val="black">
                  <a:alpha val="10000"/>
                </a:prstClr>
              </a:outerShdw>
            </a:effectLst>
          </p:spPr>
        </p:pic>
        <p:sp>
          <p:nvSpPr>
            <p:cNvPr id="13" name="Right Arrow 12"/>
            <p:cNvSpPr/>
            <p:nvPr/>
          </p:nvSpPr>
          <p:spPr bwMode="auto">
            <a:xfrm>
              <a:off x="4038600" y="1524000"/>
              <a:ext cx="762000" cy="381000"/>
            </a:xfrm>
            <a:prstGeom prst="rightArrow">
              <a:avLst/>
            </a:prstGeom>
            <a:solidFill>
              <a:schemeClr val="accent4"/>
            </a:solidFill>
            <a:ln w="12700">
              <a:solidFill>
                <a:schemeClr val="accent2"/>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endParaRPr lang="en-US" sz="1200" dirty="0" smtClean="0">
                <a:solidFill>
                  <a:schemeClr val="tx1"/>
                </a:solidFill>
              </a:endParaRPr>
            </a:p>
          </p:txBody>
        </p:sp>
      </p:grpSp>
      <p:grpSp>
        <p:nvGrpSpPr>
          <p:cNvPr id="3" name="Group 30"/>
          <p:cNvGrpSpPr/>
          <p:nvPr/>
        </p:nvGrpSpPr>
        <p:grpSpPr>
          <a:xfrm>
            <a:off x="3810000" y="2863046"/>
            <a:ext cx="1143000" cy="905774"/>
            <a:chOff x="3810000" y="2675459"/>
            <a:chExt cx="1143000" cy="905774"/>
          </a:xfrm>
        </p:grpSpPr>
        <p:pic>
          <p:nvPicPr>
            <p:cNvPr id="18" name="Picture 27" descr="ICON_Cloud_Q308"/>
            <p:cNvPicPr>
              <a:picLocks noChangeAspect="1" noChangeArrowheads="1"/>
            </p:cNvPicPr>
            <p:nvPr/>
          </p:nvPicPr>
          <p:blipFill>
            <a:blip r:embed="rId3" cstate="print">
              <a:grayscl/>
            </a:blip>
            <a:srcRect/>
            <a:stretch>
              <a:fillRect/>
            </a:stretch>
          </p:blipFill>
          <p:spPr bwMode="auto">
            <a:xfrm>
              <a:off x="3810000" y="2675459"/>
              <a:ext cx="1143000" cy="905774"/>
            </a:xfrm>
            <a:prstGeom prst="rect">
              <a:avLst/>
            </a:prstGeom>
            <a:noFill/>
            <a:ln w="9525">
              <a:noFill/>
              <a:miter lim="800000"/>
              <a:headEnd/>
              <a:tailEnd/>
            </a:ln>
            <a:effectLst>
              <a:outerShdw blurRad="152400" dist="127000" dir="5400000" sx="90000" sy="-19000" rotWithShape="0">
                <a:prstClr val="black">
                  <a:alpha val="10000"/>
                </a:prstClr>
              </a:outerShdw>
            </a:effectLst>
          </p:spPr>
        </p:pic>
        <p:sp>
          <p:nvSpPr>
            <p:cNvPr id="14" name="Right Arrow 13"/>
            <p:cNvSpPr/>
            <p:nvPr/>
          </p:nvSpPr>
          <p:spPr bwMode="auto">
            <a:xfrm>
              <a:off x="4038600" y="2980259"/>
              <a:ext cx="762000" cy="381000"/>
            </a:xfrm>
            <a:prstGeom prst="rightArrow">
              <a:avLst/>
            </a:prstGeom>
            <a:solidFill>
              <a:schemeClr val="accent4"/>
            </a:solidFill>
            <a:ln w="12700">
              <a:solidFill>
                <a:schemeClr val="accent2"/>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endParaRPr lang="en-US" sz="1200" dirty="0" smtClean="0">
                <a:solidFill>
                  <a:schemeClr val="tx1"/>
                </a:solidFill>
              </a:endParaRPr>
            </a:p>
          </p:txBody>
        </p:sp>
      </p:grpSp>
      <p:grpSp>
        <p:nvGrpSpPr>
          <p:cNvPr id="4" name="Group 29"/>
          <p:cNvGrpSpPr/>
          <p:nvPr/>
        </p:nvGrpSpPr>
        <p:grpSpPr>
          <a:xfrm>
            <a:off x="3809520" y="4350607"/>
            <a:ext cx="1143000" cy="905774"/>
            <a:chOff x="3810000" y="4292583"/>
            <a:chExt cx="1143000" cy="905774"/>
          </a:xfrm>
        </p:grpSpPr>
        <p:pic>
          <p:nvPicPr>
            <p:cNvPr id="19" name="Picture 27" descr="ICON_Cloud_Q308"/>
            <p:cNvPicPr>
              <a:picLocks noChangeAspect="1" noChangeArrowheads="1"/>
            </p:cNvPicPr>
            <p:nvPr/>
          </p:nvPicPr>
          <p:blipFill>
            <a:blip r:embed="rId3" cstate="print">
              <a:grayscl/>
            </a:blip>
            <a:srcRect/>
            <a:stretch>
              <a:fillRect/>
            </a:stretch>
          </p:blipFill>
          <p:spPr bwMode="auto">
            <a:xfrm>
              <a:off x="3810000" y="4292583"/>
              <a:ext cx="1143000" cy="905774"/>
            </a:xfrm>
            <a:prstGeom prst="rect">
              <a:avLst/>
            </a:prstGeom>
            <a:noFill/>
            <a:ln w="9525">
              <a:noFill/>
              <a:miter lim="800000"/>
              <a:headEnd/>
              <a:tailEnd/>
            </a:ln>
            <a:effectLst>
              <a:outerShdw blurRad="152400" dist="127000" dir="5400000" sx="90000" sy="-19000" rotWithShape="0">
                <a:prstClr val="black">
                  <a:alpha val="10000"/>
                </a:prstClr>
              </a:outerShdw>
            </a:effectLst>
          </p:spPr>
        </p:pic>
        <p:sp>
          <p:nvSpPr>
            <p:cNvPr id="15" name="Right Arrow 14"/>
            <p:cNvSpPr/>
            <p:nvPr/>
          </p:nvSpPr>
          <p:spPr bwMode="auto">
            <a:xfrm>
              <a:off x="4038600" y="4597383"/>
              <a:ext cx="762000" cy="381000"/>
            </a:xfrm>
            <a:prstGeom prst="rightArrow">
              <a:avLst/>
            </a:prstGeom>
            <a:solidFill>
              <a:schemeClr val="accent4"/>
            </a:solidFill>
            <a:ln w="12700">
              <a:solidFill>
                <a:schemeClr val="accent2"/>
              </a:solidFill>
              <a:round/>
              <a:headEnd/>
              <a:tailEnd/>
            </a:ln>
          </p:spPr>
          <p:txBody>
            <a:bodyPr wrap="square" lIns="0" tIns="0" rIns="0" bIns="0" rtlCol="0" anchor="ctr"/>
            <a:lstStyle/>
            <a:p>
              <a:pPr marL="0" marR="0" indent="0" algn="ctr" defTabSz="914400" eaLnBrk="1" latinLnBrk="0" hangingPunct="1">
                <a:lnSpc>
                  <a:spcPct val="100000"/>
                </a:lnSpc>
                <a:buClrTx/>
                <a:buSzTx/>
                <a:buFontTx/>
                <a:buNone/>
                <a:tabLst/>
              </a:pPr>
              <a:endParaRPr lang="en-US" sz="1200" dirty="0" smtClean="0">
                <a:solidFill>
                  <a:schemeClr val="tx1"/>
                </a:solidFill>
              </a:endParaRPr>
            </a:p>
          </p:txBody>
        </p:sp>
      </p:grpSp>
      <p:sp>
        <p:nvSpPr>
          <p:cNvPr id="20" name="Content Placeholder 4"/>
          <p:cNvSpPr txBox="1">
            <a:spLocks/>
          </p:cNvSpPr>
          <p:nvPr/>
        </p:nvSpPr>
        <p:spPr bwMode="auto">
          <a:xfrm>
            <a:off x="5042106" y="732783"/>
            <a:ext cx="3200400" cy="381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00050" marR="0" lvl="1" indent="-171450" algn="ctr" defTabSz="914400" rtl="0" eaLnBrk="1" fontAlgn="base" latinLnBrk="0" hangingPunct="1">
              <a:lnSpc>
                <a:spcPts val="2200"/>
              </a:lnSpc>
              <a:spcBef>
                <a:spcPts val="800"/>
              </a:spcBef>
              <a:spcAft>
                <a:spcPct val="0"/>
              </a:spcAft>
              <a:buClr>
                <a:schemeClr val="accent1">
                  <a:lumMod val="75000"/>
                </a:schemeClr>
              </a:buClr>
              <a:buSzPct val="110000"/>
              <a:buFontTx/>
              <a:buNone/>
              <a:tabLst/>
              <a:defRPr/>
            </a:pPr>
            <a:r>
              <a:rPr kumimoji="0" lang="en-US" sz="1800" b="1" i="0" u="none" strike="noStrike" kern="0" cap="none" spc="0" normalizeH="0" baseline="0" noProof="0" dirty="0" smtClean="0">
                <a:ln>
                  <a:noFill/>
                </a:ln>
                <a:solidFill>
                  <a:srgbClr val="333333"/>
                </a:solidFill>
                <a:effectLst/>
                <a:uLnTx/>
                <a:uFillTx/>
                <a:latin typeface="+mn-lt"/>
                <a:ea typeface="+mn-ea"/>
              </a:rPr>
              <a:t>vShield</a:t>
            </a:r>
          </a:p>
        </p:txBody>
      </p:sp>
      <p:sp>
        <p:nvSpPr>
          <p:cNvPr id="23" name="Rounded Rectangle 22"/>
          <p:cNvSpPr/>
          <p:nvPr/>
        </p:nvSpPr>
        <p:spPr bwMode="auto">
          <a:xfrm>
            <a:off x="5172074" y="1024233"/>
            <a:ext cx="3072273" cy="1399032"/>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Cost Effective</a:t>
            </a:r>
          </a:p>
          <a:p>
            <a:pPr marL="114300" indent="-114300" algn="l">
              <a:spcAft>
                <a:spcPts val="0"/>
              </a:spcAft>
              <a:buFont typeface="Arial" pitchFamily="34" charset="0"/>
              <a:buChar char="•"/>
              <a:defRPr/>
            </a:pPr>
            <a:r>
              <a:rPr lang="en-US" sz="1400" dirty="0" smtClean="0">
                <a:solidFill>
                  <a:srgbClr val="FFFFFF"/>
                </a:solidFill>
              </a:rPr>
              <a:t>Single virtual appliance with breadth of functionality</a:t>
            </a:r>
          </a:p>
          <a:p>
            <a:pPr marL="114300" indent="-114300" algn="l">
              <a:spcAft>
                <a:spcPts val="0"/>
              </a:spcAft>
              <a:buFont typeface="Arial" pitchFamily="34" charset="0"/>
              <a:buChar char="•"/>
              <a:defRPr/>
            </a:pPr>
            <a:r>
              <a:rPr lang="en-US" sz="1400" dirty="0" smtClean="0">
                <a:solidFill>
                  <a:srgbClr val="FFFFFF"/>
                </a:solidFill>
              </a:rPr>
              <a:t>Single framework for comprehensive protection</a:t>
            </a:r>
          </a:p>
          <a:p>
            <a:pPr>
              <a:defRPr/>
            </a:pPr>
            <a:endParaRPr lang="en-US" sz="1600" b="1" dirty="0">
              <a:solidFill>
                <a:srgbClr val="FFFFFF"/>
              </a:solidFill>
            </a:endParaRPr>
          </a:p>
        </p:txBody>
      </p:sp>
      <p:sp>
        <p:nvSpPr>
          <p:cNvPr id="24" name="Rounded Rectangle 23"/>
          <p:cNvSpPr/>
          <p:nvPr/>
        </p:nvSpPr>
        <p:spPr bwMode="auto">
          <a:xfrm>
            <a:off x="5172074" y="2616417"/>
            <a:ext cx="3101770" cy="1399032"/>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Simple</a:t>
            </a:r>
          </a:p>
          <a:p>
            <a:pPr marL="114300" indent="-114300" algn="l">
              <a:spcAft>
                <a:spcPts val="0"/>
              </a:spcAft>
              <a:buFont typeface="Arial" pitchFamily="34" charset="0"/>
              <a:buChar char="•"/>
              <a:defRPr/>
            </a:pPr>
            <a:r>
              <a:rPr lang="en-US" sz="1400" dirty="0" smtClean="0">
                <a:solidFill>
                  <a:srgbClr val="FFFFFF"/>
                </a:solidFill>
              </a:rPr>
              <a:t>No sprawl in rules, VLANs, agents</a:t>
            </a:r>
          </a:p>
          <a:p>
            <a:pPr marL="114300" indent="-114300" algn="l">
              <a:spcAft>
                <a:spcPts val="0"/>
              </a:spcAft>
              <a:buFont typeface="Arial" pitchFamily="34" charset="0"/>
              <a:buChar char="•"/>
              <a:defRPr/>
            </a:pPr>
            <a:r>
              <a:rPr lang="en-US" sz="1400" dirty="0" smtClean="0">
                <a:solidFill>
                  <a:srgbClr val="FFFFFF"/>
                </a:solidFill>
              </a:rPr>
              <a:t>Relevant visibility for VI Admins, network and security teams</a:t>
            </a:r>
          </a:p>
          <a:p>
            <a:pPr marL="114300" indent="-114300" algn="l">
              <a:spcAft>
                <a:spcPts val="0"/>
              </a:spcAft>
              <a:buFont typeface="Arial" pitchFamily="34" charset="0"/>
              <a:buChar char="•"/>
              <a:defRPr/>
            </a:pPr>
            <a:r>
              <a:rPr lang="en-US" sz="1400" dirty="0" smtClean="0">
                <a:solidFill>
                  <a:srgbClr val="FFFFFF"/>
                </a:solidFill>
              </a:rPr>
              <a:t>Simplified compliance</a:t>
            </a:r>
          </a:p>
          <a:p>
            <a:pPr marL="114300" indent="-114300" algn="l">
              <a:spcAft>
                <a:spcPts val="0"/>
              </a:spcAft>
              <a:defRPr/>
            </a:pPr>
            <a:endParaRPr lang="en-US" sz="1200" dirty="0" smtClean="0">
              <a:solidFill>
                <a:srgbClr val="FFFFFF"/>
              </a:solidFill>
            </a:endParaRPr>
          </a:p>
          <a:p>
            <a:pPr>
              <a:defRPr/>
            </a:pPr>
            <a:endParaRPr lang="en-US" sz="1600" b="1" dirty="0" smtClean="0">
              <a:solidFill>
                <a:srgbClr val="FFFFFF"/>
              </a:solidFill>
            </a:endParaRPr>
          </a:p>
          <a:p>
            <a:pPr>
              <a:defRPr/>
            </a:pPr>
            <a:endParaRPr lang="en-US" sz="1600" dirty="0">
              <a:solidFill>
                <a:srgbClr val="FFFFFF"/>
              </a:solidFill>
            </a:endParaRPr>
          </a:p>
        </p:txBody>
      </p:sp>
      <p:sp>
        <p:nvSpPr>
          <p:cNvPr id="26" name="Rounded Rectangle 25"/>
          <p:cNvSpPr/>
          <p:nvPr/>
        </p:nvSpPr>
        <p:spPr bwMode="auto">
          <a:xfrm>
            <a:off x="5172074" y="4275794"/>
            <a:ext cx="3116519" cy="1399032"/>
          </a:xfrm>
          <a:prstGeom prst="round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45720" rIns="9144" anchor="t" anchorCtr="0"/>
          <a:lstStyle/>
          <a:p>
            <a:pPr>
              <a:defRPr/>
            </a:pPr>
            <a:r>
              <a:rPr lang="en-US" sz="1600" b="1" dirty="0" smtClean="0">
                <a:solidFill>
                  <a:srgbClr val="FFFFFF"/>
                </a:solidFill>
              </a:rPr>
              <a:t>Adaptive</a:t>
            </a:r>
          </a:p>
          <a:p>
            <a:pPr marL="114300" indent="-114300" algn="l">
              <a:spcAft>
                <a:spcPts val="0"/>
              </a:spcAft>
              <a:buFont typeface="Arial" pitchFamily="34" charset="0"/>
              <a:buChar char="•"/>
              <a:defRPr/>
            </a:pPr>
            <a:r>
              <a:rPr lang="en-US" sz="1400" dirty="0" smtClean="0">
                <a:solidFill>
                  <a:srgbClr val="FFFFFF"/>
                </a:solidFill>
              </a:rPr>
              <a:t>Virtualization and change aware</a:t>
            </a:r>
          </a:p>
          <a:p>
            <a:pPr marL="114300" indent="-114300" algn="l">
              <a:spcAft>
                <a:spcPts val="0"/>
              </a:spcAft>
              <a:buFont typeface="Arial" pitchFamily="34" charset="0"/>
              <a:buChar char="•"/>
              <a:defRPr/>
            </a:pPr>
            <a:r>
              <a:rPr lang="en-US" sz="1400" dirty="0" smtClean="0">
                <a:solidFill>
                  <a:srgbClr val="FFFFFF"/>
                </a:solidFill>
              </a:rPr>
              <a:t>Program once, execute everywhere</a:t>
            </a:r>
          </a:p>
          <a:p>
            <a:pPr marL="114300" indent="-114300" algn="l">
              <a:spcAft>
                <a:spcPts val="0"/>
              </a:spcAft>
              <a:buFont typeface="Arial" pitchFamily="34" charset="0"/>
              <a:buChar char="•"/>
              <a:defRPr/>
            </a:pPr>
            <a:r>
              <a:rPr lang="en-US" sz="1400" dirty="0" smtClean="0">
                <a:solidFill>
                  <a:srgbClr val="FFFFFF"/>
                </a:solidFill>
              </a:rPr>
              <a:t>Rapid remediation</a:t>
            </a:r>
            <a:endParaRPr lang="en-US" sz="1400" dirty="0">
              <a:solidFill>
                <a:srgbClr val="FFFFFF"/>
              </a:solidFill>
            </a:endParaRPr>
          </a:p>
        </p:txBody>
      </p:sp>
      <p:sp>
        <p:nvSpPr>
          <p:cNvPr id="21" name="Rounded Rectangle 20"/>
          <p:cNvSpPr/>
          <p:nvPr/>
        </p:nvSpPr>
        <p:spPr bwMode="auto">
          <a:xfrm>
            <a:off x="828675" y="1024233"/>
            <a:ext cx="2895600" cy="1422561"/>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defRPr/>
            </a:pPr>
            <a:r>
              <a:rPr lang="en-US" sz="1600" b="1" dirty="0" smtClean="0">
                <a:solidFill>
                  <a:srgbClr val="FFFFFF"/>
                </a:solidFill>
              </a:rPr>
              <a:t>Expensive</a:t>
            </a:r>
          </a:p>
          <a:p>
            <a:pPr marL="114300" indent="-114300" algn="l">
              <a:spcAft>
                <a:spcPts val="0"/>
              </a:spcAft>
              <a:buFont typeface="Arial" pitchFamily="34" charset="0"/>
              <a:buChar char="•"/>
              <a:defRPr/>
            </a:pPr>
            <a:r>
              <a:rPr lang="en-US" sz="1400" dirty="0" smtClean="0">
                <a:solidFill>
                  <a:srgbClr val="FFFFFF"/>
                </a:solidFill>
              </a:rPr>
              <a:t>Specialized hardware appliances</a:t>
            </a:r>
          </a:p>
          <a:p>
            <a:pPr marL="114300" indent="-114300" algn="l">
              <a:spcAft>
                <a:spcPts val="0"/>
              </a:spcAft>
              <a:buFont typeface="Arial" pitchFamily="34" charset="0"/>
              <a:buChar char="•"/>
              <a:defRPr/>
            </a:pPr>
            <a:r>
              <a:rPr lang="en-US" sz="1400" dirty="0" smtClean="0">
                <a:solidFill>
                  <a:srgbClr val="FFFFFF"/>
                </a:solidFill>
              </a:rPr>
              <a:t>Multiple point solutions</a:t>
            </a:r>
          </a:p>
          <a:p>
            <a:pPr>
              <a:defRPr/>
            </a:pPr>
            <a:endParaRPr lang="en-US" sz="1600" b="1" dirty="0">
              <a:solidFill>
                <a:srgbClr val="FFFFFF"/>
              </a:solidFill>
            </a:endParaRPr>
          </a:p>
        </p:txBody>
      </p:sp>
      <p:sp>
        <p:nvSpPr>
          <p:cNvPr id="22" name="Rounded Rectangle 21"/>
          <p:cNvSpPr/>
          <p:nvPr/>
        </p:nvSpPr>
        <p:spPr bwMode="auto">
          <a:xfrm>
            <a:off x="828675" y="4275794"/>
            <a:ext cx="2895600" cy="1395898"/>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defRPr/>
            </a:pPr>
            <a:r>
              <a:rPr lang="en-US" sz="1600" b="1" dirty="0" smtClean="0">
                <a:solidFill>
                  <a:srgbClr val="FFFFFF"/>
                </a:solidFill>
              </a:rPr>
              <a:t>Rigid</a:t>
            </a:r>
          </a:p>
          <a:p>
            <a:pPr marL="114300" indent="-114300" algn="l">
              <a:spcAft>
                <a:spcPts val="0"/>
              </a:spcAft>
              <a:buFont typeface="Arial" pitchFamily="34" charset="0"/>
              <a:buChar char="•"/>
              <a:defRPr/>
            </a:pPr>
            <a:r>
              <a:rPr lang="en-US" sz="1400" dirty="0" smtClean="0">
                <a:solidFill>
                  <a:srgbClr val="FFFFFF"/>
                </a:solidFill>
              </a:rPr>
              <a:t>Policy directly tied to implementation</a:t>
            </a:r>
          </a:p>
          <a:p>
            <a:pPr marL="114300" indent="-114300" algn="l">
              <a:spcAft>
                <a:spcPts val="0"/>
              </a:spcAft>
              <a:buFont typeface="Arial" pitchFamily="34" charset="0"/>
              <a:buChar char="•"/>
              <a:defRPr/>
            </a:pPr>
            <a:r>
              <a:rPr lang="en-US" sz="1400" dirty="0" smtClean="0">
                <a:solidFill>
                  <a:srgbClr val="FFFFFF"/>
                </a:solidFill>
              </a:rPr>
              <a:t>Not virtualization and change-aware</a:t>
            </a:r>
          </a:p>
          <a:p>
            <a:pPr marL="114300" indent="-114300" algn="l">
              <a:spcAft>
                <a:spcPts val="0"/>
              </a:spcAft>
              <a:buFont typeface="Arial" pitchFamily="34" charset="0"/>
              <a:buChar char="•"/>
              <a:defRPr/>
            </a:pPr>
            <a:endParaRPr lang="en-US" sz="1100" dirty="0" smtClean="0">
              <a:solidFill>
                <a:srgbClr val="FFFFFF"/>
              </a:solidFill>
            </a:endParaRPr>
          </a:p>
          <a:p>
            <a:pPr marL="114300" indent="-114300" algn="l">
              <a:spcAft>
                <a:spcPts val="0"/>
              </a:spcAft>
              <a:buFont typeface="Arial" pitchFamily="34" charset="0"/>
              <a:buChar char="•"/>
              <a:defRPr/>
            </a:pPr>
            <a:endParaRPr lang="en-US" sz="1100" dirty="0">
              <a:solidFill>
                <a:srgbClr val="FFFFFF"/>
              </a:solidFill>
            </a:endParaRPr>
          </a:p>
        </p:txBody>
      </p:sp>
      <p:sp>
        <p:nvSpPr>
          <p:cNvPr id="25" name="Rounded Rectangle 24"/>
          <p:cNvSpPr/>
          <p:nvPr/>
        </p:nvSpPr>
        <p:spPr bwMode="auto">
          <a:xfrm>
            <a:off x="828675" y="2616417"/>
            <a:ext cx="2895600" cy="1395898"/>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defRPr/>
            </a:pPr>
            <a:r>
              <a:rPr lang="en-US" sz="1600" b="1" dirty="0" smtClean="0">
                <a:solidFill>
                  <a:srgbClr val="FFFFFF"/>
                </a:solidFill>
              </a:rPr>
              <a:t>Complex</a:t>
            </a:r>
          </a:p>
          <a:p>
            <a:pPr marL="114300" indent="-114300" algn="l">
              <a:spcAft>
                <a:spcPts val="0"/>
              </a:spcAft>
              <a:buFont typeface="Arial" pitchFamily="34" charset="0"/>
              <a:buChar char="•"/>
              <a:defRPr/>
            </a:pPr>
            <a:r>
              <a:rPr lang="en-US" sz="1400" dirty="0" smtClean="0">
                <a:solidFill>
                  <a:srgbClr val="FFFFFF"/>
                </a:solidFill>
              </a:rPr>
              <a:t>Spaghetti of different rules and policies</a:t>
            </a:r>
            <a:endParaRPr lang="en-US" sz="1100" dirty="0" smtClean="0">
              <a:solidFill>
                <a:srgbClr val="FFFFFF"/>
              </a:solidFill>
            </a:endParaRPr>
          </a:p>
        </p:txBody>
      </p:sp>
      <p:sp>
        <p:nvSpPr>
          <p:cNvPr id="33" name="Rounded Rectangle 32"/>
          <p:cNvSpPr/>
          <p:nvPr/>
        </p:nvSpPr>
        <p:spPr bwMode="auto">
          <a:xfrm>
            <a:off x="762063" y="5784806"/>
            <a:ext cx="7890680" cy="398009"/>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r>
              <a:rPr lang="en-US" dirty="0" smtClean="0"/>
              <a:t>Deployments on VMware are more secure than physical </a:t>
            </a:r>
            <a:endParaRPr lang="en-US" b="1" dirty="0"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accel="50000" decel="5000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0-#ppt_h/2"/>
                                          </p:val>
                                        </p:tav>
                                        <p:tav tm="100000">
                                          <p:val>
                                            <p:strVal val="#ppt_y"/>
                                          </p:val>
                                        </p:tav>
                                      </p:tavLst>
                                    </p:anim>
                                  </p:childTnLst>
                                </p:cTn>
                              </p:par>
                            </p:childTnLst>
                          </p:cTn>
                        </p:par>
                        <p:par>
                          <p:cTn id="36" fill="hold">
                            <p:stCondLst>
                              <p:cond delay="500"/>
                            </p:stCondLst>
                            <p:childTnLst>
                              <p:par>
                                <p:cTn id="37" presetID="1" presetClass="entr" presetSubtype="0" fill="hold" grpId="1" nodeType="after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animBg="1"/>
      <p:bldP spid="33" grpId="0" animBg="1"/>
      <p:bldP spid="3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 name="Object 82" hidden="1"/>
          <p:cNvGraphicFramePr>
            <a:graphicFrameLocks/>
          </p:cNvGraphicFramePr>
          <p:nvPr/>
        </p:nvGraphicFramePr>
        <p:xfrm>
          <a:off x="0" y="0"/>
          <a:ext cx="158750" cy="158750"/>
        </p:xfrm>
        <a:graphic>
          <a:graphicData uri="http://schemas.openxmlformats.org/presentationml/2006/ole">
            <p:oleObj spid="_x0000_s311298" name="think-cell Slide" r:id="rId23" imgW="0" imgH="0" progId="">
              <p:embed/>
            </p:oleObj>
          </a:graphicData>
        </a:graphic>
      </p:graphicFrame>
      <p:sp>
        <p:nvSpPr>
          <p:cNvPr id="3" name="Title 2"/>
          <p:cNvSpPr>
            <a:spLocks noGrp="1"/>
          </p:cNvSpPr>
          <p:nvPr>
            <p:ph type="title"/>
            <p:custDataLst>
              <p:tags r:id="rId2"/>
            </p:custDataLst>
          </p:nvPr>
        </p:nvSpPr>
        <p:spPr/>
        <p:txBody>
          <a:bodyPr/>
          <a:lstStyle/>
          <a:p>
            <a:r>
              <a:rPr lang="en-US" dirty="0" smtClean="0"/>
              <a:t>VMware Transforms Security from Expensive to Cost Effective</a:t>
            </a:r>
            <a:endParaRPr lang="en-US" u="sng" dirty="0"/>
          </a:p>
        </p:txBody>
      </p:sp>
      <p:grpSp>
        <p:nvGrpSpPr>
          <p:cNvPr id="2" name="Group 123"/>
          <p:cNvGrpSpPr/>
          <p:nvPr>
            <p:custDataLst>
              <p:tags r:id="rId3"/>
            </p:custDataLst>
          </p:nvPr>
        </p:nvGrpSpPr>
        <p:grpSpPr>
          <a:xfrm>
            <a:off x="777502" y="5074831"/>
            <a:ext cx="1810111" cy="1229509"/>
            <a:chOff x="750206" y="2468109"/>
            <a:chExt cx="1810111" cy="1229509"/>
          </a:xfrm>
        </p:grpSpPr>
        <p:pic>
          <p:nvPicPr>
            <p:cNvPr id="78" name="Picture 77" descr="ICON_NetworkSwitch_Q308"/>
            <p:cNvPicPr>
              <a:picLocks noChangeAspect="1" noChangeArrowheads="1"/>
            </p:cNvPicPr>
            <p:nvPr>
              <p:custDataLst>
                <p:tags r:id="rId20"/>
              </p:custDataLst>
            </p:nvPr>
          </p:nvPicPr>
          <p:blipFill>
            <a:blip r:embed="rId24" cstate="print"/>
            <a:srcRect/>
            <a:stretch>
              <a:fillRect/>
            </a:stretch>
          </p:blipFill>
          <p:spPr bwMode="auto">
            <a:xfrm>
              <a:off x="983102" y="2468109"/>
              <a:ext cx="1181100" cy="842963"/>
            </a:xfrm>
            <a:prstGeom prst="rect">
              <a:avLst/>
            </a:prstGeom>
            <a:noFill/>
          </p:spPr>
        </p:pic>
        <p:sp>
          <p:nvSpPr>
            <p:cNvPr id="86" name="TextBox 85"/>
            <p:cNvSpPr txBox="1"/>
            <p:nvPr/>
          </p:nvSpPr>
          <p:spPr>
            <a:xfrm>
              <a:off x="750206" y="3297508"/>
              <a:ext cx="1810111" cy="400110"/>
            </a:xfrm>
            <a:prstGeom prst="rect">
              <a:avLst/>
            </a:prstGeom>
            <a:noFill/>
          </p:spPr>
          <p:txBody>
            <a:bodyPr wrap="none" rtlCol="0">
              <a:spAutoFit/>
            </a:bodyPr>
            <a:lstStyle/>
            <a:p>
              <a:pPr algn="l"/>
              <a:r>
                <a:rPr lang="en-US" sz="2000" dirty="0" smtClean="0">
                  <a:solidFill>
                    <a:srgbClr val="333333"/>
                  </a:solidFill>
                  <a:latin typeface="+mn-lt"/>
                  <a:ea typeface="+mn-ea"/>
                </a:rPr>
                <a:t>Load balancer</a:t>
              </a:r>
            </a:p>
          </p:txBody>
        </p:sp>
      </p:grpSp>
      <p:grpSp>
        <p:nvGrpSpPr>
          <p:cNvPr id="4" name="Group 122"/>
          <p:cNvGrpSpPr/>
          <p:nvPr>
            <p:custDataLst>
              <p:tags r:id="rId4"/>
            </p:custDataLst>
          </p:nvPr>
        </p:nvGrpSpPr>
        <p:grpSpPr>
          <a:xfrm>
            <a:off x="0" y="4339359"/>
            <a:ext cx="1999112" cy="843312"/>
            <a:chOff x="0" y="4639609"/>
            <a:chExt cx="1999112" cy="843312"/>
          </a:xfrm>
        </p:grpSpPr>
        <p:pic>
          <p:nvPicPr>
            <p:cNvPr id="14337" name="Picture 1"/>
            <p:cNvPicPr>
              <a:picLocks noChangeAspect="1" noChangeArrowheads="1"/>
            </p:cNvPicPr>
            <p:nvPr>
              <p:custDataLst>
                <p:tags r:id="rId19"/>
              </p:custDataLst>
            </p:nvPr>
          </p:nvPicPr>
          <p:blipFill>
            <a:blip r:embed="rId25" cstate="print"/>
            <a:srcRect t="36339" b="33622"/>
            <a:stretch>
              <a:fillRect/>
            </a:stretch>
          </p:blipFill>
          <p:spPr bwMode="auto">
            <a:xfrm>
              <a:off x="0" y="4639609"/>
              <a:ext cx="1999112" cy="600501"/>
            </a:xfrm>
            <a:prstGeom prst="rect">
              <a:avLst/>
            </a:prstGeom>
            <a:noFill/>
            <a:ln w="9525">
              <a:noFill/>
              <a:miter lim="800000"/>
              <a:headEnd/>
              <a:tailEnd/>
            </a:ln>
          </p:spPr>
        </p:pic>
        <p:sp>
          <p:nvSpPr>
            <p:cNvPr id="87" name="TextBox 86"/>
            <p:cNvSpPr txBox="1"/>
            <p:nvPr/>
          </p:nvSpPr>
          <p:spPr>
            <a:xfrm>
              <a:off x="298325" y="5082811"/>
              <a:ext cx="984565" cy="400110"/>
            </a:xfrm>
            <a:prstGeom prst="rect">
              <a:avLst/>
            </a:prstGeom>
            <a:noFill/>
          </p:spPr>
          <p:txBody>
            <a:bodyPr wrap="none" rtlCol="0">
              <a:spAutoFit/>
            </a:bodyPr>
            <a:lstStyle/>
            <a:p>
              <a:pPr algn="l"/>
              <a:r>
                <a:rPr lang="en-US" sz="2000" dirty="0" smtClean="0">
                  <a:solidFill>
                    <a:srgbClr val="333333"/>
                  </a:solidFill>
                  <a:latin typeface="+mn-lt"/>
                  <a:ea typeface="+mn-ea"/>
                </a:rPr>
                <a:t>firewall</a:t>
              </a:r>
            </a:p>
          </p:txBody>
        </p:sp>
      </p:grpSp>
      <p:grpSp>
        <p:nvGrpSpPr>
          <p:cNvPr id="5" name="Group 121"/>
          <p:cNvGrpSpPr/>
          <p:nvPr>
            <p:custDataLst>
              <p:tags r:id="rId5"/>
            </p:custDataLst>
          </p:nvPr>
        </p:nvGrpSpPr>
        <p:grpSpPr>
          <a:xfrm>
            <a:off x="2040724" y="4110268"/>
            <a:ext cx="1219200" cy="1318658"/>
            <a:chOff x="1044438" y="4615235"/>
            <a:chExt cx="1219200" cy="1318658"/>
          </a:xfrm>
        </p:grpSpPr>
        <p:pic>
          <p:nvPicPr>
            <p:cNvPr id="14338" name="Picture 2"/>
            <p:cNvPicPr>
              <a:picLocks noChangeAspect="1" noChangeArrowheads="1"/>
            </p:cNvPicPr>
            <p:nvPr>
              <p:custDataLst>
                <p:tags r:id="rId18"/>
              </p:custDataLst>
            </p:nvPr>
          </p:nvPicPr>
          <p:blipFill>
            <a:blip r:embed="rId26" cstate="print"/>
            <a:srcRect/>
            <a:stretch>
              <a:fillRect/>
            </a:stretch>
          </p:blipFill>
          <p:spPr bwMode="auto">
            <a:xfrm>
              <a:off x="1044438" y="4615235"/>
              <a:ext cx="1219200" cy="1219200"/>
            </a:xfrm>
            <a:prstGeom prst="rect">
              <a:avLst/>
            </a:prstGeom>
            <a:noFill/>
            <a:ln w="9525">
              <a:noFill/>
              <a:miter lim="800000"/>
              <a:headEnd/>
              <a:tailEnd/>
            </a:ln>
          </p:spPr>
        </p:pic>
        <p:sp>
          <p:nvSpPr>
            <p:cNvPr id="88" name="TextBox 87"/>
            <p:cNvSpPr txBox="1"/>
            <p:nvPr/>
          </p:nvSpPr>
          <p:spPr>
            <a:xfrm>
              <a:off x="1278587" y="5533783"/>
              <a:ext cx="713657" cy="400110"/>
            </a:xfrm>
            <a:prstGeom prst="rect">
              <a:avLst/>
            </a:prstGeom>
            <a:noFill/>
          </p:spPr>
          <p:txBody>
            <a:bodyPr wrap="none" rtlCol="0">
              <a:spAutoFit/>
            </a:bodyPr>
            <a:lstStyle/>
            <a:p>
              <a:pPr algn="l"/>
              <a:r>
                <a:rPr lang="en-US" sz="2000" dirty="0" smtClean="0">
                  <a:solidFill>
                    <a:srgbClr val="333333"/>
                  </a:solidFill>
                  <a:latin typeface="+mn-lt"/>
                  <a:ea typeface="+mn-ea"/>
                </a:rPr>
                <a:t>VPN</a:t>
              </a:r>
            </a:p>
          </p:txBody>
        </p:sp>
      </p:grpSp>
      <p:pic>
        <p:nvPicPr>
          <p:cNvPr id="95" name="Picture 8" descr="ICON_Server_flat_Q408.png"/>
          <p:cNvPicPr>
            <a:picLocks noChangeAspect="1"/>
          </p:cNvPicPr>
          <p:nvPr>
            <p:custDataLst>
              <p:tags r:id="rId6"/>
            </p:custDataLst>
          </p:nvPr>
        </p:nvPicPr>
        <p:blipFill>
          <a:blip r:embed="rId27" cstate="email"/>
          <a:srcRect/>
          <a:stretch>
            <a:fillRect/>
          </a:stretch>
        </p:blipFill>
        <p:spPr bwMode="auto">
          <a:xfrm>
            <a:off x="4793324" y="4462984"/>
            <a:ext cx="1077010" cy="348730"/>
          </a:xfrm>
          <a:prstGeom prst="rect">
            <a:avLst/>
          </a:prstGeom>
          <a:noFill/>
          <a:ln w="9525">
            <a:noFill/>
            <a:miter lim="800000"/>
            <a:headEnd/>
            <a:tailEnd/>
          </a:ln>
        </p:spPr>
      </p:pic>
      <p:pic>
        <p:nvPicPr>
          <p:cNvPr id="97" name="Picture 8" descr="ICON_Server_flat_Q408.png"/>
          <p:cNvPicPr>
            <a:picLocks noChangeAspect="1"/>
          </p:cNvPicPr>
          <p:nvPr>
            <p:custDataLst>
              <p:tags r:id="rId7"/>
            </p:custDataLst>
          </p:nvPr>
        </p:nvPicPr>
        <p:blipFill>
          <a:blip r:embed="rId27" cstate="email"/>
          <a:srcRect/>
          <a:stretch>
            <a:fillRect/>
          </a:stretch>
        </p:blipFill>
        <p:spPr bwMode="auto">
          <a:xfrm>
            <a:off x="6037924" y="4462984"/>
            <a:ext cx="1077010" cy="348730"/>
          </a:xfrm>
          <a:prstGeom prst="rect">
            <a:avLst/>
          </a:prstGeom>
          <a:noFill/>
          <a:ln w="9525">
            <a:noFill/>
            <a:miter lim="800000"/>
            <a:headEnd/>
            <a:tailEnd/>
          </a:ln>
        </p:spPr>
      </p:pic>
      <p:pic>
        <p:nvPicPr>
          <p:cNvPr id="98" name="Picture 8" descr="ICON_Server_flat_Q408.png"/>
          <p:cNvPicPr>
            <a:picLocks noChangeAspect="1"/>
          </p:cNvPicPr>
          <p:nvPr>
            <p:custDataLst>
              <p:tags r:id="rId8"/>
            </p:custDataLst>
          </p:nvPr>
        </p:nvPicPr>
        <p:blipFill>
          <a:blip r:embed="rId27" cstate="email"/>
          <a:srcRect/>
          <a:stretch>
            <a:fillRect/>
          </a:stretch>
        </p:blipFill>
        <p:spPr bwMode="auto">
          <a:xfrm>
            <a:off x="7282524" y="4462984"/>
            <a:ext cx="1077010" cy="348730"/>
          </a:xfrm>
          <a:prstGeom prst="rect">
            <a:avLst/>
          </a:prstGeom>
          <a:noFill/>
          <a:ln w="9525">
            <a:noFill/>
            <a:miter lim="800000"/>
            <a:headEnd/>
            <a:tailEnd/>
          </a:ln>
        </p:spPr>
      </p:pic>
      <p:pic>
        <p:nvPicPr>
          <p:cNvPr id="99" name="Picture 8" descr="ICON_Server_flat_Q408.png"/>
          <p:cNvPicPr>
            <a:picLocks noChangeAspect="1"/>
          </p:cNvPicPr>
          <p:nvPr>
            <p:custDataLst>
              <p:tags r:id="rId9"/>
            </p:custDataLst>
          </p:nvPr>
        </p:nvPicPr>
        <p:blipFill>
          <a:blip r:embed="rId27" cstate="email"/>
          <a:srcRect/>
          <a:stretch>
            <a:fillRect/>
          </a:stretch>
        </p:blipFill>
        <p:spPr bwMode="auto">
          <a:xfrm>
            <a:off x="3548724" y="4462984"/>
            <a:ext cx="1077010" cy="348730"/>
          </a:xfrm>
          <a:prstGeom prst="rect">
            <a:avLst/>
          </a:prstGeom>
          <a:noFill/>
          <a:ln w="9525">
            <a:noFill/>
            <a:miter lim="800000"/>
            <a:headEnd/>
            <a:tailEnd/>
          </a:ln>
        </p:spPr>
      </p:pic>
      <p:sp>
        <p:nvSpPr>
          <p:cNvPr id="96" name="Rounded Rectangle 95"/>
          <p:cNvSpPr/>
          <p:nvPr>
            <p:custDataLst>
              <p:tags r:id="rId10"/>
            </p:custDataLst>
          </p:nvPr>
        </p:nvSpPr>
        <p:spPr bwMode="auto">
          <a:xfrm>
            <a:off x="3532676" y="3879774"/>
            <a:ext cx="4826000" cy="37776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b="1" dirty="0" smtClean="0">
                <a:gradFill>
                  <a:gsLst>
                    <a:gs pos="0">
                      <a:srgbClr val="FFFFFF"/>
                    </a:gs>
                    <a:gs pos="83000">
                      <a:srgbClr val="FFFFFF"/>
                    </a:gs>
                  </a:gsLst>
                  <a:lin ang="16200000" scaled="0"/>
                </a:gradFill>
              </a:rPr>
              <a:t>VMware vSphere</a:t>
            </a:r>
            <a:endParaRPr lang="en-US" sz="1400" b="1" dirty="0">
              <a:gradFill>
                <a:gsLst>
                  <a:gs pos="0">
                    <a:srgbClr val="FFFFFF"/>
                  </a:gs>
                  <a:gs pos="83000">
                    <a:srgbClr val="FFFFFF"/>
                  </a:gs>
                </a:gsLst>
                <a:lin ang="16200000" scaled="0"/>
              </a:gradFill>
            </a:endParaRPr>
          </a:p>
        </p:txBody>
      </p:sp>
      <p:sp>
        <p:nvSpPr>
          <p:cNvPr id="120" name="Rectangular Callout 119"/>
          <p:cNvSpPr/>
          <p:nvPr>
            <p:custDataLst>
              <p:tags r:id="rId11"/>
            </p:custDataLst>
          </p:nvPr>
        </p:nvSpPr>
        <p:spPr bwMode="auto">
          <a:xfrm>
            <a:off x="441960" y="1993482"/>
            <a:ext cx="2115402" cy="1625060"/>
          </a:xfrm>
          <a:prstGeom prst="wedgeRectCallout">
            <a:avLst>
              <a:gd name="adj1" fmla="val 97694"/>
              <a:gd name="adj2" fmla="val 49733"/>
            </a:avLst>
          </a:prstGeom>
          <a:ln>
            <a:headEnd/>
            <a:tailEnd/>
          </a:ln>
        </p:spPr>
        <p:style>
          <a:lnRef idx="2">
            <a:schemeClr val="accent5"/>
          </a:lnRef>
          <a:fillRef idx="1">
            <a:schemeClr val="lt1"/>
          </a:fillRef>
          <a:effectRef idx="0">
            <a:schemeClr val="accent5"/>
          </a:effectRef>
          <a:fontRef idx="minor">
            <a:schemeClr val="dk1"/>
          </a:fontRef>
        </p:style>
        <p:txBody>
          <a:bodyPr wrap="square" lIns="91440" tIns="91440" rIns="9144" bIns="91440" rtlCol="0" anchor="t">
            <a:spAutoFit/>
          </a:bodyPr>
          <a:lstStyle/>
          <a:p>
            <a:pPr marL="231775" indent="-231775" algn="l">
              <a:buClr>
                <a:schemeClr val="accent4">
                  <a:lumMod val="75000"/>
                </a:schemeClr>
              </a:buClr>
              <a:buSzPct val="200000"/>
              <a:buFont typeface="Wingdings" pitchFamily="2" charset="2"/>
              <a:buChar char="ü"/>
            </a:pPr>
            <a:r>
              <a:rPr lang="en-US" sz="1800" b="1" dirty="0" smtClean="0">
                <a:solidFill>
                  <a:schemeClr val="tx1"/>
                </a:solidFill>
              </a:rPr>
              <a:t>Load balancer</a:t>
            </a:r>
          </a:p>
          <a:p>
            <a:pPr marL="231775" indent="-231775" algn="l">
              <a:buClr>
                <a:schemeClr val="accent4">
                  <a:lumMod val="75000"/>
                </a:schemeClr>
              </a:buClr>
              <a:buSzPct val="200000"/>
              <a:buFont typeface="Wingdings" pitchFamily="2" charset="2"/>
              <a:buChar char="ü"/>
            </a:pPr>
            <a:r>
              <a:rPr lang="en-US" sz="1800" b="1" dirty="0" smtClean="0">
                <a:solidFill>
                  <a:schemeClr val="tx1"/>
                </a:solidFill>
              </a:rPr>
              <a:t>Firewall</a:t>
            </a:r>
          </a:p>
          <a:p>
            <a:pPr marL="231775" indent="-231775" algn="l">
              <a:buClr>
                <a:schemeClr val="accent4">
                  <a:lumMod val="75000"/>
                </a:schemeClr>
              </a:buClr>
              <a:buSzPct val="200000"/>
              <a:buFont typeface="Wingdings" pitchFamily="2" charset="2"/>
              <a:buChar char="ü"/>
            </a:pPr>
            <a:r>
              <a:rPr lang="en-US" sz="1800" b="1" dirty="0" smtClean="0">
                <a:solidFill>
                  <a:schemeClr val="tx1"/>
                </a:solidFill>
              </a:rPr>
              <a:t>VPN</a:t>
            </a:r>
          </a:p>
          <a:p>
            <a:pPr marL="231775" indent="-231775" algn="l">
              <a:buClr>
                <a:schemeClr val="accent4">
                  <a:lumMod val="75000"/>
                </a:schemeClr>
              </a:buClr>
              <a:buSzPct val="200000"/>
              <a:buFont typeface="Wingdings" pitchFamily="2" charset="2"/>
              <a:buChar char="ü"/>
            </a:pPr>
            <a:r>
              <a:rPr lang="en-US" sz="1800" b="1" dirty="0" smtClean="0">
                <a:solidFill>
                  <a:schemeClr val="tx1"/>
                </a:solidFill>
              </a:rPr>
              <a:t>Etc…</a:t>
            </a:r>
            <a:endParaRPr lang="en-US" sz="1800" b="1" dirty="0">
              <a:solidFill>
                <a:schemeClr val="tx1"/>
              </a:solidFill>
            </a:endParaRPr>
          </a:p>
        </p:txBody>
      </p:sp>
      <p:pic>
        <p:nvPicPr>
          <p:cNvPr id="125" name="Picture 8" descr="ICON_Server_flat_Q408.png"/>
          <p:cNvPicPr>
            <a:picLocks noChangeAspect="1"/>
          </p:cNvPicPr>
          <p:nvPr>
            <p:custDataLst>
              <p:tags r:id="rId12"/>
            </p:custDataLst>
          </p:nvPr>
        </p:nvPicPr>
        <p:blipFill>
          <a:blip r:embed="rId27" cstate="email"/>
          <a:srcRect/>
          <a:stretch>
            <a:fillRect/>
          </a:stretch>
        </p:blipFill>
        <p:spPr bwMode="auto">
          <a:xfrm>
            <a:off x="4795598" y="4942930"/>
            <a:ext cx="1077010" cy="348730"/>
          </a:xfrm>
          <a:prstGeom prst="rect">
            <a:avLst/>
          </a:prstGeom>
          <a:noFill/>
          <a:ln w="9525">
            <a:noFill/>
            <a:miter lim="800000"/>
            <a:headEnd/>
            <a:tailEnd/>
          </a:ln>
        </p:spPr>
      </p:pic>
      <p:pic>
        <p:nvPicPr>
          <p:cNvPr id="126" name="Picture 8" descr="ICON_Server_flat_Q408.png"/>
          <p:cNvPicPr>
            <a:picLocks noChangeAspect="1"/>
          </p:cNvPicPr>
          <p:nvPr>
            <p:custDataLst>
              <p:tags r:id="rId13"/>
            </p:custDataLst>
          </p:nvPr>
        </p:nvPicPr>
        <p:blipFill>
          <a:blip r:embed="rId27" cstate="email"/>
          <a:srcRect/>
          <a:stretch>
            <a:fillRect/>
          </a:stretch>
        </p:blipFill>
        <p:spPr bwMode="auto">
          <a:xfrm>
            <a:off x="6040198" y="4942930"/>
            <a:ext cx="1077010" cy="348730"/>
          </a:xfrm>
          <a:prstGeom prst="rect">
            <a:avLst/>
          </a:prstGeom>
          <a:noFill/>
          <a:ln w="9525">
            <a:noFill/>
            <a:miter lim="800000"/>
            <a:headEnd/>
            <a:tailEnd/>
          </a:ln>
        </p:spPr>
      </p:pic>
      <p:pic>
        <p:nvPicPr>
          <p:cNvPr id="127" name="Picture 8" descr="ICON_Server_flat_Q408.png"/>
          <p:cNvPicPr>
            <a:picLocks noChangeAspect="1"/>
          </p:cNvPicPr>
          <p:nvPr>
            <p:custDataLst>
              <p:tags r:id="rId14"/>
            </p:custDataLst>
          </p:nvPr>
        </p:nvPicPr>
        <p:blipFill>
          <a:blip r:embed="rId27" cstate="email"/>
          <a:srcRect/>
          <a:stretch>
            <a:fillRect/>
          </a:stretch>
        </p:blipFill>
        <p:spPr bwMode="auto">
          <a:xfrm>
            <a:off x="7284798" y="4942930"/>
            <a:ext cx="1077010" cy="348730"/>
          </a:xfrm>
          <a:prstGeom prst="rect">
            <a:avLst/>
          </a:prstGeom>
          <a:noFill/>
          <a:ln w="9525">
            <a:noFill/>
            <a:miter lim="800000"/>
            <a:headEnd/>
            <a:tailEnd/>
          </a:ln>
        </p:spPr>
      </p:pic>
      <p:pic>
        <p:nvPicPr>
          <p:cNvPr id="128" name="Picture 8" descr="ICON_Server_flat_Q408.png"/>
          <p:cNvPicPr>
            <a:picLocks noChangeAspect="1"/>
          </p:cNvPicPr>
          <p:nvPr>
            <p:custDataLst>
              <p:tags r:id="rId15"/>
            </p:custDataLst>
          </p:nvPr>
        </p:nvPicPr>
        <p:blipFill>
          <a:blip r:embed="rId27" cstate="email"/>
          <a:srcRect/>
          <a:stretch>
            <a:fillRect/>
          </a:stretch>
        </p:blipFill>
        <p:spPr bwMode="auto">
          <a:xfrm>
            <a:off x="3550998" y="4942930"/>
            <a:ext cx="1077010" cy="348730"/>
          </a:xfrm>
          <a:prstGeom prst="rect">
            <a:avLst/>
          </a:prstGeom>
          <a:noFill/>
          <a:ln w="9525">
            <a:noFill/>
            <a:miter lim="800000"/>
            <a:headEnd/>
            <a:tailEnd/>
          </a:ln>
        </p:spPr>
      </p:pic>
      <p:sp>
        <p:nvSpPr>
          <p:cNvPr id="129" name="Freeform 128"/>
          <p:cNvSpPr/>
          <p:nvPr>
            <p:custDataLst>
              <p:tags r:id="rId16"/>
            </p:custDataLst>
          </p:nvPr>
        </p:nvSpPr>
        <p:spPr bwMode="auto">
          <a:xfrm>
            <a:off x="196215" y="3210693"/>
            <a:ext cx="4067033" cy="2988860"/>
          </a:xfrm>
          <a:custGeom>
            <a:avLst/>
            <a:gdLst>
              <a:gd name="connsiteX0" fmla="*/ 0 w 4067033"/>
              <a:gd name="connsiteY0" fmla="*/ 1310185 h 2988860"/>
              <a:gd name="connsiteX1" fmla="*/ 2402006 w 4067033"/>
              <a:gd name="connsiteY1" fmla="*/ 2988860 h 2988860"/>
              <a:gd name="connsiteX2" fmla="*/ 4067033 w 4067033"/>
              <a:gd name="connsiteY2" fmla="*/ 491320 h 2988860"/>
              <a:gd name="connsiteX3" fmla="*/ 3452883 w 4067033"/>
              <a:gd name="connsiteY3" fmla="*/ 0 h 2988860"/>
              <a:gd name="connsiteX4" fmla="*/ 0 w 4067033"/>
              <a:gd name="connsiteY4" fmla="*/ 1310185 h 2988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7033" h="2988860">
                <a:moveTo>
                  <a:pt x="0" y="1310185"/>
                </a:moveTo>
                <a:lnTo>
                  <a:pt x="2402006" y="2988860"/>
                </a:lnTo>
                <a:lnTo>
                  <a:pt x="4067033" y="491320"/>
                </a:lnTo>
                <a:lnTo>
                  <a:pt x="3452883" y="0"/>
                </a:lnTo>
                <a:lnTo>
                  <a:pt x="0" y="1310185"/>
                </a:lnTo>
                <a:close/>
              </a:path>
            </a:pathLst>
          </a:custGeom>
          <a:solidFill>
            <a:schemeClr val="accent5">
              <a:lumMod val="40000"/>
              <a:lumOff val="60000"/>
              <a:alpha val="47000"/>
            </a:schemeClr>
          </a:solidFill>
          <a:ln w="1270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smtClean="0">
              <a:solidFill>
                <a:srgbClr val="FFFFFF"/>
              </a:solidFill>
            </a:endParaRPr>
          </a:p>
        </p:txBody>
      </p:sp>
      <p:sp>
        <p:nvSpPr>
          <p:cNvPr id="94" name="Rectangle 93"/>
          <p:cNvSpPr/>
          <p:nvPr>
            <p:custDataLst>
              <p:tags r:id="rId17"/>
            </p:custDataLst>
          </p:nvPr>
        </p:nvSpPr>
        <p:spPr bwMode="auto">
          <a:xfrm>
            <a:off x="3589143" y="3224842"/>
            <a:ext cx="650785" cy="534573"/>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square" lIns="0" tIns="0" rIns="0" bIns="0" rtlCol="0" anchor="ctr"/>
          <a:lstStyle/>
          <a:p>
            <a:pPr marL="0" marR="0" indent="0" algn="ctr" defTabSz="914400" eaLnBrk="1" latinLnBrk="0" hangingPunct="1">
              <a:lnSpc>
                <a:spcPct val="100000"/>
              </a:lnSpc>
              <a:buClrTx/>
              <a:buSzTx/>
              <a:buFontTx/>
              <a:buNone/>
              <a:tabLst/>
            </a:pPr>
            <a:r>
              <a:rPr lang="en-US" sz="1050" b="1" dirty="0" smtClean="0">
                <a:solidFill>
                  <a:srgbClr val="FFFFFF"/>
                </a:solidFill>
              </a:rPr>
              <a:t>vShield Virtual Appliance</a:t>
            </a:r>
          </a:p>
        </p:txBody>
      </p:sp>
      <p:sp>
        <p:nvSpPr>
          <p:cNvPr id="131" name="Rounded Rectangle 130"/>
          <p:cNvSpPr/>
          <p:nvPr/>
        </p:nvSpPr>
        <p:spPr bwMode="auto">
          <a:xfrm>
            <a:off x="558800" y="835189"/>
            <a:ext cx="7890680" cy="904837"/>
          </a:xfrm>
          <a:prstGeom prst="roundRect">
            <a:avLst/>
          </a:prstGeom>
          <a:gradFill>
            <a:gsLst>
              <a:gs pos="0">
                <a:srgbClr val="0F388A"/>
              </a:gs>
              <a:gs pos="100000">
                <a:srgbClr val="1564AB">
                  <a:alpha val="98824"/>
                </a:srgbClr>
              </a:gs>
            </a:gsLst>
          </a:gradFill>
          <a:ln w="12700">
            <a:solidFill>
              <a:srgbClr val="1A448A"/>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ctr"/>
          <a:lstStyle/>
          <a:p>
            <a:r>
              <a:rPr lang="en-US" dirty="0" smtClean="0"/>
              <a:t>vShield eliminates the need for multiple special purpose hardware appliances – 3-5x Savings Capex, Opex</a:t>
            </a:r>
            <a:endParaRPr lang="en-US" b="1" dirty="0" smtClean="0">
              <a:solidFill>
                <a:srgbClr val="FFFFFF"/>
              </a:solidFill>
            </a:endParaRPr>
          </a:p>
        </p:txBody>
      </p:sp>
      <p:pic>
        <p:nvPicPr>
          <p:cNvPr id="39" name="Picture 17" descr="ICON_VM_basic_flat_R2_Q408.png"/>
          <p:cNvPicPr>
            <a:picLocks noChangeAspect="1"/>
          </p:cNvPicPr>
          <p:nvPr/>
        </p:nvPicPr>
        <p:blipFill>
          <a:blip r:embed="rId28" cstate="print"/>
          <a:srcRect/>
          <a:stretch>
            <a:fillRect/>
          </a:stretch>
        </p:blipFill>
        <p:spPr bwMode="auto">
          <a:xfrm>
            <a:off x="4349260" y="3269568"/>
            <a:ext cx="527316" cy="479473"/>
          </a:xfrm>
          <a:prstGeom prst="rect">
            <a:avLst/>
          </a:prstGeom>
          <a:noFill/>
          <a:ln w="9525">
            <a:noFill/>
            <a:miter lim="800000"/>
            <a:headEnd/>
            <a:tailEnd/>
          </a:ln>
        </p:spPr>
      </p:pic>
      <p:pic>
        <p:nvPicPr>
          <p:cNvPr id="45" name="Picture 17" descr="ICON_VM_basic_flat_R2_Q408.png"/>
          <p:cNvPicPr>
            <a:picLocks noChangeAspect="1"/>
          </p:cNvPicPr>
          <p:nvPr/>
        </p:nvPicPr>
        <p:blipFill>
          <a:blip r:embed="rId28" cstate="print"/>
          <a:srcRect/>
          <a:stretch>
            <a:fillRect/>
          </a:stretch>
        </p:blipFill>
        <p:spPr bwMode="auto">
          <a:xfrm>
            <a:off x="5029198" y="3274256"/>
            <a:ext cx="527316" cy="479473"/>
          </a:xfrm>
          <a:prstGeom prst="rect">
            <a:avLst/>
          </a:prstGeom>
          <a:noFill/>
          <a:ln w="9525">
            <a:noFill/>
            <a:miter lim="800000"/>
            <a:headEnd/>
            <a:tailEnd/>
          </a:ln>
        </p:spPr>
      </p:pic>
      <p:pic>
        <p:nvPicPr>
          <p:cNvPr id="46" name="Picture 17" descr="ICON_VM_basic_flat_R2_Q408.png"/>
          <p:cNvPicPr>
            <a:picLocks noChangeAspect="1"/>
          </p:cNvPicPr>
          <p:nvPr/>
        </p:nvPicPr>
        <p:blipFill>
          <a:blip r:embed="rId28" cstate="print"/>
          <a:srcRect/>
          <a:stretch>
            <a:fillRect/>
          </a:stretch>
        </p:blipFill>
        <p:spPr bwMode="auto">
          <a:xfrm>
            <a:off x="5737272" y="3264878"/>
            <a:ext cx="527316" cy="479473"/>
          </a:xfrm>
          <a:prstGeom prst="rect">
            <a:avLst/>
          </a:prstGeom>
          <a:noFill/>
          <a:ln w="9525">
            <a:noFill/>
            <a:miter lim="800000"/>
            <a:headEnd/>
            <a:tailEnd/>
          </a:ln>
        </p:spPr>
      </p:pic>
      <p:pic>
        <p:nvPicPr>
          <p:cNvPr id="47" name="Picture 17" descr="ICON_VM_basic_flat_R2_Q408.png"/>
          <p:cNvPicPr>
            <a:picLocks noChangeAspect="1"/>
          </p:cNvPicPr>
          <p:nvPr/>
        </p:nvPicPr>
        <p:blipFill>
          <a:blip r:embed="rId28" cstate="print"/>
          <a:srcRect/>
          <a:stretch>
            <a:fillRect/>
          </a:stretch>
        </p:blipFill>
        <p:spPr bwMode="auto">
          <a:xfrm>
            <a:off x="6389077" y="3290670"/>
            <a:ext cx="527316" cy="479473"/>
          </a:xfrm>
          <a:prstGeom prst="rect">
            <a:avLst/>
          </a:prstGeom>
          <a:noFill/>
          <a:ln w="9525">
            <a:noFill/>
            <a:miter lim="800000"/>
            <a:headEnd/>
            <a:tailEnd/>
          </a:ln>
        </p:spPr>
      </p:pic>
      <p:pic>
        <p:nvPicPr>
          <p:cNvPr id="48" name="Picture 17" descr="ICON_VM_basic_flat_R2_Q408.png"/>
          <p:cNvPicPr>
            <a:picLocks noChangeAspect="1"/>
          </p:cNvPicPr>
          <p:nvPr/>
        </p:nvPicPr>
        <p:blipFill>
          <a:blip r:embed="rId28" cstate="print"/>
          <a:srcRect/>
          <a:stretch>
            <a:fillRect/>
          </a:stretch>
        </p:blipFill>
        <p:spPr bwMode="auto">
          <a:xfrm>
            <a:off x="7076047" y="3288325"/>
            <a:ext cx="527316" cy="479473"/>
          </a:xfrm>
          <a:prstGeom prst="rect">
            <a:avLst/>
          </a:prstGeom>
          <a:noFill/>
          <a:ln w="9525">
            <a:noFill/>
            <a:miter lim="800000"/>
            <a:headEnd/>
            <a:tailEnd/>
          </a:ln>
        </p:spPr>
      </p:pic>
      <p:pic>
        <p:nvPicPr>
          <p:cNvPr id="49" name="Picture 17" descr="ICON_VM_basic_flat_R2_Q408.png"/>
          <p:cNvPicPr>
            <a:picLocks noChangeAspect="1"/>
          </p:cNvPicPr>
          <p:nvPr/>
        </p:nvPicPr>
        <p:blipFill>
          <a:blip r:embed="rId28" cstate="print"/>
          <a:srcRect/>
          <a:stretch>
            <a:fillRect/>
          </a:stretch>
        </p:blipFill>
        <p:spPr bwMode="auto">
          <a:xfrm>
            <a:off x="7755986" y="3278946"/>
            <a:ext cx="527316" cy="479473"/>
          </a:xfrm>
          <a:prstGeom prst="rect">
            <a:avLst/>
          </a:prstGeom>
          <a:noFill/>
          <a:ln w="9525">
            <a:noFill/>
            <a:miter lim="800000"/>
            <a:headEnd/>
            <a:tailEnd/>
          </a:ln>
        </p:spPr>
      </p:pic>
      <p:pic>
        <p:nvPicPr>
          <p:cNvPr id="52" name="Picture 17" descr="ICON_VM_basic_flat_R2_Q408.png"/>
          <p:cNvPicPr>
            <a:picLocks noChangeAspect="1"/>
          </p:cNvPicPr>
          <p:nvPr/>
        </p:nvPicPr>
        <p:blipFill>
          <a:blip r:embed="rId28" cstate="print"/>
          <a:srcRect/>
          <a:stretch>
            <a:fillRect/>
          </a:stretch>
        </p:blipFill>
        <p:spPr bwMode="auto">
          <a:xfrm>
            <a:off x="4375051" y="2676381"/>
            <a:ext cx="527316" cy="479473"/>
          </a:xfrm>
          <a:prstGeom prst="rect">
            <a:avLst/>
          </a:prstGeom>
          <a:noFill/>
          <a:ln w="9525">
            <a:noFill/>
            <a:miter lim="800000"/>
            <a:headEnd/>
            <a:tailEnd/>
          </a:ln>
        </p:spPr>
      </p:pic>
      <p:pic>
        <p:nvPicPr>
          <p:cNvPr id="53" name="Picture 17" descr="ICON_VM_basic_flat_R2_Q408.png"/>
          <p:cNvPicPr>
            <a:picLocks noChangeAspect="1"/>
          </p:cNvPicPr>
          <p:nvPr/>
        </p:nvPicPr>
        <p:blipFill>
          <a:blip r:embed="rId28" cstate="print"/>
          <a:srcRect/>
          <a:stretch>
            <a:fillRect/>
          </a:stretch>
        </p:blipFill>
        <p:spPr bwMode="auto">
          <a:xfrm>
            <a:off x="5054989" y="2681069"/>
            <a:ext cx="527316" cy="479473"/>
          </a:xfrm>
          <a:prstGeom prst="rect">
            <a:avLst/>
          </a:prstGeom>
          <a:noFill/>
          <a:ln w="9525">
            <a:noFill/>
            <a:miter lim="800000"/>
            <a:headEnd/>
            <a:tailEnd/>
          </a:ln>
        </p:spPr>
      </p:pic>
      <p:pic>
        <p:nvPicPr>
          <p:cNvPr id="54" name="Picture 17" descr="ICON_VM_basic_flat_R2_Q408.png"/>
          <p:cNvPicPr>
            <a:picLocks noChangeAspect="1"/>
          </p:cNvPicPr>
          <p:nvPr/>
        </p:nvPicPr>
        <p:blipFill>
          <a:blip r:embed="rId28" cstate="print"/>
          <a:srcRect/>
          <a:stretch>
            <a:fillRect/>
          </a:stretch>
        </p:blipFill>
        <p:spPr bwMode="auto">
          <a:xfrm>
            <a:off x="5763063" y="2671691"/>
            <a:ext cx="527316" cy="479473"/>
          </a:xfrm>
          <a:prstGeom prst="rect">
            <a:avLst/>
          </a:prstGeom>
          <a:noFill/>
          <a:ln w="9525">
            <a:noFill/>
            <a:miter lim="800000"/>
            <a:headEnd/>
            <a:tailEnd/>
          </a:ln>
        </p:spPr>
      </p:pic>
      <p:pic>
        <p:nvPicPr>
          <p:cNvPr id="55" name="Picture 17" descr="ICON_VM_basic_flat_R2_Q408.png"/>
          <p:cNvPicPr>
            <a:picLocks noChangeAspect="1"/>
          </p:cNvPicPr>
          <p:nvPr/>
        </p:nvPicPr>
        <p:blipFill>
          <a:blip r:embed="rId28" cstate="print"/>
          <a:srcRect/>
          <a:stretch>
            <a:fillRect/>
          </a:stretch>
        </p:blipFill>
        <p:spPr bwMode="auto">
          <a:xfrm>
            <a:off x="6414868" y="2697483"/>
            <a:ext cx="527316" cy="479473"/>
          </a:xfrm>
          <a:prstGeom prst="rect">
            <a:avLst/>
          </a:prstGeom>
          <a:noFill/>
          <a:ln w="9525">
            <a:noFill/>
            <a:miter lim="800000"/>
            <a:headEnd/>
            <a:tailEnd/>
          </a:ln>
        </p:spPr>
      </p:pic>
      <p:pic>
        <p:nvPicPr>
          <p:cNvPr id="56" name="Picture 17" descr="ICON_VM_basic_flat_R2_Q408.png"/>
          <p:cNvPicPr>
            <a:picLocks noChangeAspect="1"/>
          </p:cNvPicPr>
          <p:nvPr/>
        </p:nvPicPr>
        <p:blipFill>
          <a:blip r:embed="rId28" cstate="print"/>
          <a:srcRect/>
          <a:stretch>
            <a:fillRect/>
          </a:stretch>
        </p:blipFill>
        <p:spPr bwMode="auto">
          <a:xfrm>
            <a:off x="7101838" y="2695138"/>
            <a:ext cx="527316" cy="479473"/>
          </a:xfrm>
          <a:prstGeom prst="rect">
            <a:avLst/>
          </a:prstGeom>
          <a:noFill/>
          <a:ln w="9525">
            <a:noFill/>
            <a:miter lim="800000"/>
            <a:headEnd/>
            <a:tailEnd/>
          </a:ln>
        </p:spPr>
      </p:pic>
      <p:pic>
        <p:nvPicPr>
          <p:cNvPr id="57" name="Picture 17" descr="ICON_VM_basic_flat_R2_Q408.png"/>
          <p:cNvPicPr>
            <a:picLocks noChangeAspect="1"/>
          </p:cNvPicPr>
          <p:nvPr/>
        </p:nvPicPr>
        <p:blipFill>
          <a:blip r:embed="rId28" cstate="print"/>
          <a:srcRect/>
          <a:stretch>
            <a:fillRect/>
          </a:stretch>
        </p:blipFill>
        <p:spPr bwMode="auto">
          <a:xfrm>
            <a:off x="7781777" y="2685759"/>
            <a:ext cx="527316" cy="479473"/>
          </a:xfrm>
          <a:prstGeom prst="rect">
            <a:avLst/>
          </a:prstGeom>
          <a:noFill/>
          <a:ln w="9525">
            <a:noFill/>
            <a:miter lim="800000"/>
            <a:headEnd/>
            <a:tailEnd/>
          </a:ln>
        </p:spPr>
      </p:pic>
      <p:sp useBgFill="1">
        <p:nvSpPr>
          <p:cNvPr id="38" name="Rectangle 37"/>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wipe(down)">
                                      <p:cBhvr>
                                        <p:cTn id="11" dur="500"/>
                                        <p:tgtEl>
                                          <p:spTgt spid="129"/>
                                        </p:tgtEl>
                                      </p:cBhvr>
                                    </p:animEffect>
                                  </p:childTnLst>
                                </p:cTn>
                              </p:par>
                            </p:childTnLst>
                          </p:cTn>
                        </p:par>
                        <p:par>
                          <p:cTn id="12" fill="hold">
                            <p:stCondLst>
                              <p:cond delay="500"/>
                            </p:stCondLst>
                            <p:childTnLst>
                              <p:par>
                                <p:cTn id="13" presetID="56" presetClass="path" presetSubtype="0" accel="50000" decel="50000" fill="hold" nodeType="afterEffect">
                                  <p:stCondLst>
                                    <p:cond delay="0"/>
                                  </p:stCondLst>
                                  <p:childTnLst>
                                    <p:animMotion origin="layout" path="M -1.11022E-16 -3.7037E-7 L 0.13472 -0.18889 " pathEditMode="relative" rAng="0" ptsTypes="AA">
                                      <p:cBhvr>
                                        <p:cTn id="14" dur="2000" fill="hold"/>
                                        <p:tgtEl>
                                          <p:spTgt spid="5"/>
                                        </p:tgtEl>
                                        <p:attrNameLst>
                                          <p:attrName>ppt_x</p:attrName>
                                          <p:attrName>ppt_y</p:attrName>
                                        </p:attrNameLst>
                                      </p:cBhvr>
                                      <p:rCtr x="67" y="-94"/>
                                    </p:animMotion>
                                  </p:childTnLst>
                                  <p:subTnLst>
                                    <p:set>
                                      <p:cBhvr override="childStyle">
                                        <p:cTn dur="1" fill="hold" display="0" masterRel="sameClick" afterEffect="1">
                                          <p:stCondLst>
                                            <p:cond evt="end" delay="0">
                                              <p:tn val="13"/>
                                            </p:cond>
                                          </p:stCondLst>
                                        </p:cTn>
                                        <p:tgtEl>
                                          <p:spTgt spid="5"/>
                                        </p:tgtEl>
                                        <p:attrNameLst>
                                          <p:attrName>style.visibility</p:attrName>
                                        </p:attrNameLst>
                                      </p:cBhvr>
                                      <p:to>
                                        <p:strVal val="hidden"/>
                                      </p:to>
                                    </p:set>
                                  </p:subTnLst>
                                </p:cTn>
                              </p:par>
                            </p:childTnLst>
                          </p:cTn>
                        </p:par>
                        <p:par>
                          <p:cTn id="15" fill="hold">
                            <p:stCondLst>
                              <p:cond delay="2500"/>
                            </p:stCondLst>
                            <p:childTnLst>
                              <p:par>
                                <p:cTn id="16" presetID="56" presetClass="path" presetSubtype="0" accel="50000" decel="50000" fill="hold" nodeType="afterEffect">
                                  <p:stCondLst>
                                    <p:cond delay="0"/>
                                  </p:stCondLst>
                                  <p:childTnLst>
                                    <p:animMotion origin="layout" path="M 2.22222E-6 3.7037E-7 L 0.2434 -0.32014 " pathEditMode="relative" rAng="0" ptsTypes="AA">
                                      <p:cBhvr>
                                        <p:cTn id="17" dur="2000" fill="hold"/>
                                        <p:tgtEl>
                                          <p:spTgt spid="2"/>
                                        </p:tgtEl>
                                        <p:attrNameLst>
                                          <p:attrName>ppt_x</p:attrName>
                                          <p:attrName>ppt_y</p:attrName>
                                        </p:attrNameLst>
                                      </p:cBhvr>
                                      <p:rCtr x="122" y="-160"/>
                                    </p:animMotion>
                                  </p:childTnLst>
                                  <p:subTnLst>
                                    <p:set>
                                      <p:cBhvr override="childStyle">
                                        <p:cTn dur="1" fill="hold" display="0" masterRel="sameClick" afterEffect="1">
                                          <p:stCondLst>
                                            <p:cond evt="end" delay="0">
                                              <p:tn val="16"/>
                                            </p:cond>
                                          </p:stCondLst>
                                        </p:cTn>
                                        <p:tgtEl>
                                          <p:spTgt spid="2"/>
                                        </p:tgtEl>
                                        <p:attrNameLst>
                                          <p:attrName>style.visibility</p:attrName>
                                        </p:attrNameLst>
                                      </p:cBhvr>
                                      <p:to>
                                        <p:strVal val="hidden"/>
                                      </p:to>
                                    </p:set>
                                  </p:subTnLst>
                                </p:cTn>
                              </p:par>
                            </p:childTnLst>
                          </p:cTn>
                        </p:par>
                        <p:par>
                          <p:cTn id="18" fill="hold">
                            <p:stCondLst>
                              <p:cond delay="4500"/>
                            </p:stCondLst>
                            <p:childTnLst>
                              <p:par>
                                <p:cTn id="19" presetID="56" presetClass="path" presetSubtype="0" accel="50000" decel="50000" fill="hold" nodeType="afterEffect">
                                  <p:stCondLst>
                                    <p:cond delay="0"/>
                                  </p:stCondLst>
                                  <p:childTnLst>
                                    <p:animMotion origin="layout" path="M -1.38889E-6 -2.96296E-6 L 0.3184 -0.18009 " pathEditMode="relative" rAng="0" ptsTypes="AA">
                                      <p:cBhvr>
                                        <p:cTn id="20" dur="2000" fill="hold"/>
                                        <p:tgtEl>
                                          <p:spTgt spid="4"/>
                                        </p:tgtEl>
                                        <p:attrNameLst>
                                          <p:attrName>ppt_x</p:attrName>
                                          <p:attrName>ppt_y</p:attrName>
                                        </p:attrNameLst>
                                      </p:cBhvr>
                                      <p:rCtr x="159" y="-90"/>
                                    </p:animMotion>
                                  </p:childTnLst>
                                  <p:subTnLst>
                                    <p:set>
                                      <p:cBhvr override="childStyle">
                                        <p:cTn dur="1" fill="hold" display="0" masterRel="sameClick" afterEffect="1">
                                          <p:stCondLst>
                                            <p:cond evt="end" delay="0">
                                              <p:tn val="19"/>
                                            </p:cond>
                                          </p:stCondLst>
                                        </p:cTn>
                                        <p:tgtEl>
                                          <p:spTgt spid="4"/>
                                        </p:tgtEl>
                                        <p:attrNameLst>
                                          <p:attrName>style.visibility</p:attrName>
                                        </p:attrNameLst>
                                      </p:cBhvr>
                                      <p:to>
                                        <p:strVal val="hidden"/>
                                      </p:to>
                                    </p:set>
                                  </p:subTnLst>
                                </p:cTn>
                              </p:par>
                            </p:childTnLst>
                          </p:cTn>
                        </p:par>
                        <p:par>
                          <p:cTn id="21" fill="hold">
                            <p:stCondLst>
                              <p:cond delay="6500"/>
                            </p:stCondLst>
                            <p:childTnLst>
                              <p:par>
                                <p:cTn id="22" presetID="1" presetClass="exit" presetSubtype="0" fill="hold" grpId="1" nodeType="afterEffect">
                                  <p:stCondLst>
                                    <p:cond delay="0"/>
                                  </p:stCondLst>
                                  <p:childTnLst>
                                    <p:set>
                                      <p:cBhvr>
                                        <p:cTn id="23" dur="1" fill="hold">
                                          <p:stCondLst>
                                            <p:cond delay="0"/>
                                          </p:stCondLst>
                                        </p:cTn>
                                        <p:tgtEl>
                                          <p:spTgt spid="129"/>
                                        </p:tgtEl>
                                        <p:attrNameLst>
                                          <p:attrName>style.visibility</p:attrName>
                                        </p:attrNameLst>
                                      </p:cBhvr>
                                      <p:to>
                                        <p:strVal val="hidden"/>
                                      </p:to>
                                    </p:set>
                                  </p:childTnLst>
                                </p:cTn>
                              </p:par>
                            </p:childTnLst>
                          </p:cTn>
                        </p:par>
                        <p:par>
                          <p:cTn id="24" fill="hold">
                            <p:stCondLst>
                              <p:cond delay="6500"/>
                            </p:stCondLst>
                            <p:childTnLst>
                              <p:par>
                                <p:cTn id="25" presetID="22" presetClass="entr" presetSubtype="4" fill="hold" grpId="0" nodeType="after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wipe(down)">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accel="50000" decel="5000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 calcmode="lin" valueType="num">
                                      <p:cBhvr additive="base">
                                        <p:cTn id="32" dur="500" fill="hold"/>
                                        <p:tgtEl>
                                          <p:spTgt spid="131"/>
                                        </p:tgtEl>
                                        <p:attrNameLst>
                                          <p:attrName>ppt_x</p:attrName>
                                        </p:attrNameLst>
                                      </p:cBhvr>
                                      <p:tavLst>
                                        <p:tav tm="0">
                                          <p:val>
                                            <p:strVal val="#ppt_x"/>
                                          </p:val>
                                        </p:tav>
                                        <p:tav tm="100000">
                                          <p:val>
                                            <p:strVal val="#ppt_x"/>
                                          </p:val>
                                        </p:tav>
                                      </p:tavLst>
                                    </p:anim>
                                    <p:anim calcmode="lin" valueType="num">
                                      <p:cBhvr additive="base">
                                        <p:cTn id="33" dur="500" fill="hold"/>
                                        <p:tgtEl>
                                          <p:spTgt spid="131"/>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1" presetClass="entr" presetSubtype="0" fill="hold" grpId="1" nodeType="afterEffect">
                                  <p:stCondLst>
                                    <p:cond delay="0"/>
                                  </p:stCondLst>
                                  <p:childTnLst>
                                    <p:set>
                                      <p:cBhvr>
                                        <p:cTn id="3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9" grpId="0" animBg="1"/>
      <p:bldP spid="129" grpId="1" animBg="1"/>
      <p:bldP spid="94" grpId="0" animBg="1"/>
      <p:bldP spid="131" grpId="0" animBg="1"/>
      <p:bldP spid="1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Object 77" hidden="1"/>
          <p:cNvGraphicFramePr>
            <a:graphicFrameLocks/>
          </p:cNvGraphicFramePr>
          <p:nvPr/>
        </p:nvGraphicFramePr>
        <p:xfrm>
          <a:off x="0" y="0"/>
          <a:ext cx="158750" cy="158750"/>
        </p:xfrm>
        <a:graphic>
          <a:graphicData uri="http://schemas.openxmlformats.org/presentationml/2006/ole">
            <p:oleObj spid="_x0000_s312322" name="think-cell Slide" r:id="rId43" imgW="0" imgH="0" progId="">
              <p:embed/>
            </p:oleObj>
          </a:graphicData>
        </a:graphic>
      </p:graphicFrame>
      <p:sp>
        <p:nvSpPr>
          <p:cNvPr id="3" name="Title 2"/>
          <p:cNvSpPr>
            <a:spLocks noGrp="1"/>
          </p:cNvSpPr>
          <p:nvPr>
            <p:ph type="title"/>
            <p:custDataLst>
              <p:tags r:id="rId2"/>
            </p:custDataLst>
          </p:nvPr>
        </p:nvSpPr>
        <p:spPr/>
        <p:txBody>
          <a:bodyPr/>
          <a:lstStyle/>
          <a:p>
            <a:r>
              <a:rPr lang="en-US" dirty="0" smtClean="0"/>
              <a:t>VMware Transforms Security from Complex…</a:t>
            </a:r>
            <a:endParaRPr lang="en-US" dirty="0"/>
          </a:p>
        </p:txBody>
      </p:sp>
      <p:sp>
        <p:nvSpPr>
          <p:cNvPr id="199" name="Rounded Rectangle 198"/>
          <p:cNvSpPr/>
          <p:nvPr>
            <p:custDataLst>
              <p:tags r:id="rId3"/>
            </p:custDataLst>
          </p:nvPr>
        </p:nvSpPr>
        <p:spPr bwMode="auto">
          <a:xfrm>
            <a:off x="1238579" y="3213531"/>
            <a:ext cx="6055519" cy="37776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12700">
            <a:solidFill>
              <a:srgbClr val="39A5E5"/>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spcAft>
                <a:spcPct val="0"/>
              </a:spcAft>
              <a:defRPr/>
            </a:pPr>
            <a:r>
              <a:rPr lang="en-US" sz="1400" b="1" dirty="0" smtClean="0">
                <a:gradFill>
                  <a:gsLst>
                    <a:gs pos="0">
                      <a:srgbClr val="FFFFFF"/>
                    </a:gs>
                    <a:gs pos="83000">
                      <a:srgbClr val="FFFFFF"/>
                    </a:gs>
                  </a:gsLst>
                  <a:lin ang="16200000" scaled="0"/>
                </a:gradFill>
              </a:rPr>
              <a:t>VMware vSphere</a:t>
            </a:r>
            <a:endParaRPr lang="en-US" sz="1400" b="1" dirty="0">
              <a:gradFill>
                <a:gsLst>
                  <a:gs pos="0">
                    <a:srgbClr val="FFFFFF"/>
                  </a:gs>
                  <a:gs pos="83000">
                    <a:srgbClr val="FFFFFF"/>
                  </a:gs>
                </a:gsLst>
                <a:lin ang="16200000" scaled="0"/>
              </a:gradFill>
            </a:endParaRPr>
          </a:p>
        </p:txBody>
      </p:sp>
      <p:pic>
        <p:nvPicPr>
          <p:cNvPr id="202" name="Picture 13" descr="ICON_VM_basic_flat_R2_Q408.png"/>
          <p:cNvPicPr>
            <a:picLocks noChangeAspect="1"/>
          </p:cNvPicPr>
          <p:nvPr>
            <p:custDataLst>
              <p:tags r:id="rId4"/>
            </p:custDataLst>
          </p:nvPr>
        </p:nvPicPr>
        <p:blipFill>
          <a:blip r:embed="rId44" cstate="email"/>
          <a:srcRect/>
          <a:stretch>
            <a:fillRect/>
          </a:stretch>
        </p:blipFill>
        <p:spPr bwMode="auto">
          <a:xfrm>
            <a:off x="1222884" y="2567759"/>
            <a:ext cx="588124" cy="515102"/>
          </a:xfrm>
          <a:prstGeom prst="rect">
            <a:avLst/>
          </a:prstGeom>
          <a:noFill/>
          <a:ln w="9525">
            <a:noFill/>
            <a:miter lim="800000"/>
            <a:headEnd/>
            <a:tailEnd/>
          </a:ln>
        </p:spPr>
      </p:pic>
      <p:pic>
        <p:nvPicPr>
          <p:cNvPr id="206" name="Picture 10" descr="ICON_VM_basic_flat_R2_Q408.png"/>
          <p:cNvPicPr>
            <a:picLocks noChangeAspect="1"/>
          </p:cNvPicPr>
          <p:nvPr>
            <p:custDataLst>
              <p:tags r:id="rId5"/>
            </p:custDataLst>
          </p:nvPr>
        </p:nvPicPr>
        <p:blipFill>
          <a:blip r:embed="rId44" cstate="email"/>
          <a:srcRect/>
          <a:stretch>
            <a:fillRect/>
          </a:stretch>
        </p:blipFill>
        <p:spPr bwMode="auto">
          <a:xfrm>
            <a:off x="1885085" y="2579482"/>
            <a:ext cx="588124" cy="515102"/>
          </a:xfrm>
          <a:prstGeom prst="rect">
            <a:avLst/>
          </a:prstGeom>
          <a:noFill/>
          <a:ln w="9525">
            <a:noFill/>
            <a:miter lim="800000"/>
            <a:headEnd/>
            <a:tailEnd/>
          </a:ln>
        </p:spPr>
      </p:pic>
      <p:pic>
        <p:nvPicPr>
          <p:cNvPr id="207" name="Picture 12" descr="ICON_VM_basic_flat_R2_Q408.png"/>
          <p:cNvPicPr>
            <a:picLocks noChangeAspect="1"/>
          </p:cNvPicPr>
          <p:nvPr>
            <p:custDataLst>
              <p:tags r:id="rId6"/>
            </p:custDataLst>
          </p:nvPr>
        </p:nvPicPr>
        <p:blipFill>
          <a:blip r:embed="rId44" cstate="email"/>
          <a:srcRect/>
          <a:stretch>
            <a:fillRect/>
          </a:stretch>
        </p:blipFill>
        <p:spPr bwMode="auto">
          <a:xfrm>
            <a:off x="2579753" y="2579482"/>
            <a:ext cx="588124" cy="515102"/>
          </a:xfrm>
          <a:prstGeom prst="rect">
            <a:avLst/>
          </a:prstGeom>
          <a:noFill/>
          <a:ln w="9525">
            <a:noFill/>
            <a:miter lim="800000"/>
            <a:headEnd/>
            <a:tailEnd/>
          </a:ln>
        </p:spPr>
      </p:pic>
      <p:pic>
        <p:nvPicPr>
          <p:cNvPr id="208" name="Picture 13" descr="ICON_VM_basic_flat_R2_Q408.png"/>
          <p:cNvPicPr>
            <a:picLocks noChangeAspect="1"/>
          </p:cNvPicPr>
          <p:nvPr>
            <p:custDataLst>
              <p:tags r:id="rId7"/>
            </p:custDataLst>
          </p:nvPr>
        </p:nvPicPr>
        <p:blipFill>
          <a:blip r:embed="rId44" cstate="email"/>
          <a:srcRect/>
          <a:stretch>
            <a:fillRect/>
          </a:stretch>
        </p:blipFill>
        <p:spPr bwMode="auto">
          <a:xfrm>
            <a:off x="3274422" y="2579482"/>
            <a:ext cx="588124" cy="515102"/>
          </a:xfrm>
          <a:prstGeom prst="rect">
            <a:avLst/>
          </a:prstGeom>
          <a:noFill/>
          <a:ln w="9525">
            <a:noFill/>
            <a:miter lim="800000"/>
            <a:headEnd/>
            <a:tailEnd/>
          </a:ln>
        </p:spPr>
      </p:pic>
      <p:cxnSp>
        <p:nvCxnSpPr>
          <p:cNvPr id="215" name="Elbow Connector 214"/>
          <p:cNvCxnSpPr/>
          <p:nvPr>
            <p:custDataLst>
              <p:tags r:id="rId8"/>
            </p:custDataLst>
          </p:nvPr>
        </p:nvCxnSpPr>
        <p:spPr bwMode="auto">
          <a:xfrm>
            <a:off x="6557981" y="2271734"/>
            <a:ext cx="914400" cy="914400"/>
          </a:xfrm>
          <a:prstGeom prst="bentConnector3">
            <a:avLst/>
          </a:prstGeom>
          <a:solidFill>
            <a:srgbClr val="0095D3"/>
          </a:solidFill>
          <a:ln w="9525" cap="flat" cmpd="sng" algn="ctr">
            <a:noFill/>
            <a:prstDash val="solid"/>
            <a:round/>
            <a:headEnd type="none" w="med" len="med"/>
            <a:tailEnd type="arrow"/>
          </a:ln>
          <a:effectLst/>
        </p:spPr>
      </p:cxnSp>
      <p:pic>
        <p:nvPicPr>
          <p:cNvPr id="60" name="Picture 13" descr="ICON_VM_basic_flat_R2_Q408.png"/>
          <p:cNvPicPr>
            <a:picLocks noChangeAspect="1"/>
          </p:cNvPicPr>
          <p:nvPr>
            <p:custDataLst>
              <p:tags r:id="rId9"/>
            </p:custDataLst>
          </p:nvPr>
        </p:nvPicPr>
        <p:blipFill>
          <a:blip r:embed="rId44" cstate="email"/>
          <a:srcRect/>
          <a:stretch>
            <a:fillRect/>
          </a:stretch>
        </p:blipFill>
        <p:spPr bwMode="auto">
          <a:xfrm>
            <a:off x="4656427" y="2555787"/>
            <a:ext cx="588124" cy="515102"/>
          </a:xfrm>
          <a:prstGeom prst="rect">
            <a:avLst/>
          </a:prstGeom>
          <a:noFill/>
          <a:ln w="9525">
            <a:noFill/>
            <a:miter lim="800000"/>
            <a:headEnd/>
            <a:tailEnd/>
          </a:ln>
        </p:spPr>
      </p:pic>
      <p:pic>
        <p:nvPicPr>
          <p:cNvPr id="61" name="Picture 10" descr="ICON_VM_basic_flat_R2_Q408.png"/>
          <p:cNvPicPr>
            <a:picLocks noChangeAspect="1"/>
          </p:cNvPicPr>
          <p:nvPr>
            <p:custDataLst>
              <p:tags r:id="rId10"/>
            </p:custDataLst>
          </p:nvPr>
        </p:nvPicPr>
        <p:blipFill>
          <a:blip r:embed="rId44" cstate="email"/>
          <a:srcRect/>
          <a:stretch>
            <a:fillRect/>
          </a:stretch>
        </p:blipFill>
        <p:spPr bwMode="auto">
          <a:xfrm>
            <a:off x="5318628" y="2567510"/>
            <a:ext cx="588124" cy="515102"/>
          </a:xfrm>
          <a:prstGeom prst="rect">
            <a:avLst/>
          </a:prstGeom>
          <a:noFill/>
          <a:ln w="9525">
            <a:noFill/>
            <a:miter lim="800000"/>
            <a:headEnd/>
            <a:tailEnd/>
          </a:ln>
        </p:spPr>
      </p:pic>
      <p:pic>
        <p:nvPicPr>
          <p:cNvPr id="62" name="Picture 12" descr="ICON_VM_basic_flat_R2_Q408.png"/>
          <p:cNvPicPr>
            <a:picLocks noChangeAspect="1"/>
          </p:cNvPicPr>
          <p:nvPr>
            <p:custDataLst>
              <p:tags r:id="rId11"/>
            </p:custDataLst>
          </p:nvPr>
        </p:nvPicPr>
        <p:blipFill>
          <a:blip r:embed="rId44" cstate="email"/>
          <a:srcRect/>
          <a:stretch>
            <a:fillRect/>
          </a:stretch>
        </p:blipFill>
        <p:spPr bwMode="auto">
          <a:xfrm>
            <a:off x="6013296" y="2567510"/>
            <a:ext cx="588124" cy="515102"/>
          </a:xfrm>
          <a:prstGeom prst="rect">
            <a:avLst/>
          </a:prstGeom>
          <a:noFill/>
          <a:ln w="9525">
            <a:noFill/>
            <a:miter lim="800000"/>
            <a:headEnd/>
            <a:tailEnd/>
          </a:ln>
        </p:spPr>
      </p:pic>
      <p:pic>
        <p:nvPicPr>
          <p:cNvPr id="63" name="Picture 13" descr="ICON_VM_basic_flat_R2_Q408.png"/>
          <p:cNvPicPr>
            <a:picLocks noChangeAspect="1"/>
          </p:cNvPicPr>
          <p:nvPr>
            <p:custDataLst>
              <p:tags r:id="rId12"/>
            </p:custDataLst>
          </p:nvPr>
        </p:nvPicPr>
        <p:blipFill>
          <a:blip r:embed="rId44" cstate="email"/>
          <a:srcRect/>
          <a:stretch>
            <a:fillRect/>
          </a:stretch>
        </p:blipFill>
        <p:spPr bwMode="auto">
          <a:xfrm>
            <a:off x="6707965" y="2567510"/>
            <a:ext cx="588124" cy="515102"/>
          </a:xfrm>
          <a:prstGeom prst="rect">
            <a:avLst/>
          </a:prstGeom>
          <a:noFill/>
          <a:ln w="9525">
            <a:noFill/>
            <a:miter lim="800000"/>
            <a:headEnd/>
            <a:tailEnd/>
          </a:ln>
        </p:spPr>
      </p:pic>
      <p:sp>
        <p:nvSpPr>
          <p:cNvPr id="80" name="TextBox 79"/>
          <p:cNvSpPr txBox="1"/>
          <p:nvPr>
            <p:custDataLst>
              <p:tags r:id="rId13"/>
            </p:custDataLst>
          </p:nvPr>
        </p:nvSpPr>
        <p:spPr>
          <a:xfrm>
            <a:off x="3862567" y="3964267"/>
            <a:ext cx="1038094" cy="246221"/>
          </a:xfrm>
          <a:prstGeom prst="rect">
            <a:avLst/>
          </a:prstGeom>
          <a:noFill/>
        </p:spPr>
        <p:txBody>
          <a:bodyPr wrap="square" rtlCol="0">
            <a:spAutoFit/>
          </a:bodyPr>
          <a:lstStyle/>
          <a:p>
            <a:pPr algn="l"/>
            <a:r>
              <a:rPr lang="en-US" sz="1000" b="1" dirty="0" smtClean="0">
                <a:solidFill>
                  <a:srgbClr val="333333"/>
                </a:solidFill>
                <a:latin typeface="+mn-lt"/>
                <a:ea typeface="+mn-ea"/>
              </a:rPr>
              <a:t>VLAN’s</a:t>
            </a:r>
          </a:p>
        </p:txBody>
      </p:sp>
      <p:cxnSp>
        <p:nvCxnSpPr>
          <p:cNvPr id="58" name="Elbow Connector 57"/>
          <p:cNvCxnSpPr/>
          <p:nvPr>
            <p:custDataLst>
              <p:tags r:id="rId14"/>
            </p:custDataLst>
          </p:nvPr>
        </p:nvCxnSpPr>
        <p:spPr bwMode="auto">
          <a:xfrm rot="5400000" flipH="1" flipV="1">
            <a:off x="3550408" y="991999"/>
            <a:ext cx="249" cy="4095744"/>
          </a:xfrm>
          <a:prstGeom prst="bentConnector3">
            <a:avLst>
              <a:gd name="adj1" fmla="val -361492081"/>
            </a:avLst>
          </a:prstGeom>
          <a:solidFill>
            <a:srgbClr val="0095D3"/>
          </a:solidFill>
          <a:ln w="38100" cap="flat" cmpd="sng" algn="ctr">
            <a:solidFill>
              <a:schemeClr val="accent3">
                <a:lumMod val="60000"/>
                <a:lumOff val="40000"/>
              </a:schemeClr>
            </a:solidFill>
            <a:prstDash val="solid"/>
            <a:round/>
            <a:headEnd type="arrow"/>
            <a:tailEnd type="arrow"/>
          </a:ln>
          <a:effectLst/>
        </p:spPr>
      </p:cxnSp>
      <p:pic>
        <p:nvPicPr>
          <p:cNvPr id="101" name="Picture 45" descr="ICON_Firewall_Q308"/>
          <p:cNvPicPr>
            <a:picLocks noChangeAspect="1" noChangeArrowheads="1"/>
          </p:cNvPicPr>
          <p:nvPr>
            <p:custDataLst>
              <p:tags r:id="rId15"/>
            </p:custDataLst>
          </p:nvPr>
        </p:nvPicPr>
        <p:blipFill>
          <a:blip r:embed="rId45" cstate="print"/>
          <a:srcRect/>
          <a:stretch>
            <a:fillRect/>
          </a:stretch>
        </p:blipFill>
        <p:spPr bwMode="auto">
          <a:xfrm>
            <a:off x="1019192" y="3546498"/>
            <a:ext cx="915158" cy="847725"/>
          </a:xfrm>
          <a:prstGeom prst="rect">
            <a:avLst/>
          </a:prstGeom>
          <a:noFill/>
          <a:ln w="9525">
            <a:noFill/>
            <a:miter lim="800000"/>
            <a:headEnd/>
            <a:tailEnd/>
          </a:ln>
        </p:spPr>
      </p:pic>
      <p:sp>
        <p:nvSpPr>
          <p:cNvPr id="108" name="Rounded Rectangle 107"/>
          <p:cNvSpPr/>
          <p:nvPr>
            <p:custDataLst>
              <p:tags r:id="rId16"/>
            </p:custDataLst>
          </p:nvPr>
        </p:nvSpPr>
        <p:spPr bwMode="auto">
          <a:xfrm>
            <a:off x="1376313" y="2600351"/>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cxnSp>
        <p:nvCxnSpPr>
          <p:cNvPr id="132" name="Elbow Connector 131"/>
          <p:cNvCxnSpPr/>
          <p:nvPr>
            <p:custDataLst>
              <p:tags r:id="rId17"/>
            </p:custDataLst>
          </p:nvPr>
        </p:nvCxnSpPr>
        <p:spPr bwMode="auto">
          <a:xfrm rot="5400000" flipH="1" flipV="1">
            <a:off x="4394434" y="981628"/>
            <a:ext cx="11972" cy="4128211"/>
          </a:xfrm>
          <a:prstGeom prst="bentConnector3">
            <a:avLst>
              <a:gd name="adj1" fmla="val -10502016"/>
            </a:avLst>
          </a:prstGeom>
          <a:solidFill>
            <a:srgbClr val="0095D3"/>
          </a:solidFill>
          <a:ln w="38100" cap="flat" cmpd="sng" algn="ctr">
            <a:solidFill>
              <a:schemeClr val="accent6">
                <a:lumMod val="75000"/>
              </a:schemeClr>
            </a:solidFill>
            <a:prstDash val="solid"/>
            <a:round/>
            <a:headEnd type="arrow"/>
            <a:tailEnd type="arrow"/>
          </a:ln>
          <a:effectLst/>
        </p:spPr>
      </p:cxnSp>
      <p:cxnSp>
        <p:nvCxnSpPr>
          <p:cNvPr id="72" name="Elbow Connector 71"/>
          <p:cNvCxnSpPr/>
          <p:nvPr>
            <p:custDataLst>
              <p:tags r:id="rId18"/>
            </p:custDataLst>
          </p:nvPr>
        </p:nvCxnSpPr>
        <p:spPr bwMode="auto">
          <a:xfrm rot="5400000" flipH="1" flipV="1">
            <a:off x="4804010" y="1019728"/>
            <a:ext cx="11972" cy="4128211"/>
          </a:xfrm>
          <a:prstGeom prst="bentConnector3">
            <a:avLst>
              <a:gd name="adj1" fmla="val -12888853"/>
            </a:avLst>
          </a:prstGeom>
          <a:solidFill>
            <a:srgbClr val="0095D3"/>
          </a:solidFill>
          <a:ln w="38100" cap="flat" cmpd="sng" algn="ctr">
            <a:solidFill>
              <a:schemeClr val="accent5">
                <a:lumMod val="75000"/>
              </a:schemeClr>
            </a:solidFill>
            <a:prstDash val="solid"/>
            <a:round/>
            <a:headEnd type="arrow"/>
            <a:tailEnd type="arrow"/>
          </a:ln>
          <a:effectLst/>
        </p:spPr>
      </p:cxnSp>
      <p:pic>
        <p:nvPicPr>
          <p:cNvPr id="75" name="Picture 45" descr="ICON_Firewall_Q308"/>
          <p:cNvPicPr>
            <a:picLocks noChangeAspect="1" noChangeArrowheads="1"/>
          </p:cNvPicPr>
          <p:nvPr>
            <p:custDataLst>
              <p:tags r:id="rId19"/>
            </p:custDataLst>
          </p:nvPr>
        </p:nvPicPr>
        <p:blipFill>
          <a:blip r:embed="rId45" cstate="print"/>
          <a:srcRect/>
          <a:stretch>
            <a:fillRect/>
          </a:stretch>
        </p:blipFill>
        <p:spPr bwMode="auto">
          <a:xfrm>
            <a:off x="4657550" y="3857634"/>
            <a:ext cx="915158" cy="847725"/>
          </a:xfrm>
          <a:prstGeom prst="rect">
            <a:avLst/>
          </a:prstGeom>
          <a:noFill/>
          <a:ln w="9525">
            <a:noFill/>
            <a:miter lim="800000"/>
            <a:headEnd/>
            <a:tailEnd/>
          </a:ln>
        </p:spPr>
      </p:pic>
      <p:grpSp>
        <p:nvGrpSpPr>
          <p:cNvPr id="2" name="Group 25"/>
          <p:cNvGrpSpPr>
            <a:grpSpLocks/>
          </p:cNvGrpSpPr>
          <p:nvPr>
            <p:custDataLst>
              <p:tags r:id="rId20"/>
            </p:custDataLst>
          </p:nvPr>
        </p:nvGrpSpPr>
        <p:grpSpPr bwMode="auto">
          <a:xfrm>
            <a:off x="3991072" y="2762750"/>
            <a:ext cx="433364" cy="90060"/>
            <a:chOff x="3552" y="2168"/>
            <a:chExt cx="240" cy="48"/>
          </a:xfrm>
        </p:grpSpPr>
        <p:sp>
          <p:nvSpPr>
            <p:cNvPr id="47" name="Oval 26"/>
            <p:cNvSpPr>
              <a:spLocks noChangeArrowheads="1"/>
            </p:cNvSpPr>
            <p:nvPr/>
          </p:nvSpPr>
          <p:spPr bwMode="auto">
            <a:xfrm>
              <a:off x="3552"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48" name="Oval 27"/>
            <p:cNvSpPr>
              <a:spLocks noChangeArrowheads="1"/>
            </p:cNvSpPr>
            <p:nvPr/>
          </p:nvSpPr>
          <p:spPr bwMode="auto">
            <a:xfrm>
              <a:off x="3648"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sp>
          <p:nvSpPr>
            <p:cNvPr id="50" name="Oval 28"/>
            <p:cNvSpPr>
              <a:spLocks noChangeArrowheads="1"/>
            </p:cNvSpPr>
            <p:nvPr/>
          </p:nvSpPr>
          <p:spPr bwMode="auto">
            <a:xfrm>
              <a:off x="3744" y="2168"/>
              <a:ext cx="48" cy="48"/>
            </a:xfrm>
            <a:prstGeom prst="ellipse">
              <a:avLst/>
            </a:prstGeom>
            <a:ln>
              <a:headEnd/>
              <a:tailEnd/>
            </a:ln>
            <a:effectLst/>
          </p:spPr>
          <p:style>
            <a:lnRef idx="1">
              <a:schemeClr val="accent1"/>
            </a:lnRef>
            <a:fillRef idx="3">
              <a:schemeClr val="accent1"/>
            </a:fillRef>
            <a:effectRef idx="2">
              <a:schemeClr val="accent1"/>
            </a:effectRef>
            <a:fontRef idx="minor">
              <a:schemeClr val="lt1"/>
            </a:fontRef>
          </p:style>
          <p:txBody>
            <a:bodyPr wrap="none" anchor="ctr"/>
            <a:lstStyle/>
            <a:p>
              <a:endParaRPr lang="en-US" dirty="0"/>
            </a:p>
          </p:txBody>
        </p:sp>
      </p:grpSp>
      <p:sp>
        <p:nvSpPr>
          <p:cNvPr id="71" name="Rounded Rectangle 70"/>
          <p:cNvSpPr/>
          <p:nvPr>
            <p:custDataLst>
              <p:tags r:id="rId21"/>
            </p:custDataLst>
          </p:nvPr>
        </p:nvSpPr>
        <p:spPr bwMode="auto">
          <a:xfrm>
            <a:off x="1274574" y="4813461"/>
            <a:ext cx="5958018" cy="1370772"/>
          </a:xfrm>
          <a:prstGeom prst="roundRect">
            <a:avLst/>
          </a:prstGeom>
          <a:solidFill>
            <a:schemeClr val="accent5"/>
          </a:solidFill>
          <a:ln w="12700">
            <a:solidFill>
              <a:schemeClr val="accent4"/>
            </a:solidFill>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8100" h="12700"/>
          </a:sp3d>
        </p:spPr>
        <p:style>
          <a:lnRef idx="1">
            <a:schemeClr val="accent4"/>
          </a:lnRef>
          <a:fillRef idx="3">
            <a:schemeClr val="accent4"/>
          </a:fillRef>
          <a:effectRef idx="2">
            <a:schemeClr val="accent4"/>
          </a:effectRef>
          <a:fontRef idx="minor">
            <a:schemeClr val="lt1"/>
          </a:fontRef>
        </p:style>
        <p:txBody>
          <a:bodyPr anchor="t" anchorCtr="0"/>
          <a:lstStyle/>
          <a:p>
            <a:pPr>
              <a:defRPr/>
            </a:pPr>
            <a:r>
              <a:rPr lang="en-US" sz="1600" b="1" dirty="0" smtClean="0">
                <a:solidFill>
                  <a:srgbClr val="FFFFFF"/>
                </a:solidFill>
              </a:rPr>
              <a:t>Complex</a:t>
            </a:r>
          </a:p>
          <a:p>
            <a:pPr marL="114300" indent="-114300" algn="l">
              <a:spcAft>
                <a:spcPts val="0"/>
              </a:spcAft>
              <a:buFont typeface="Arial" pitchFamily="34" charset="0"/>
              <a:buChar char="•"/>
              <a:defRPr/>
            </a:pPr>
            <a:r>
              <a:rPr lang="en-US" sz="1400" dirty="0" smtClean="0">
                <a:solidFill>
                  <a:srgbClr val="FFFFFF"/>
                </a:solidFill>
              </a:rPr>
              <a:t>Policies, rules implementation - no clear separation of duties; organizational confusion </a:t>
            </a:r>
          </a:p>
          <a:p>
            <a:pPr marL="114300" indent="-114300" algn="l">
              <a:spcAft>
                <a:spcPts val="0"/>
              </a:spcAft>
              <a:buFont typeface="Arial" pitchFamily="34" charset="0"/>
              <a:buChar char="•"/>
              <a:defRPr/>
            </a:pPr>
            <a:r>
              <a:rPr lang="en-US" sz="1400" dirty="0" smtClean="0">
                <a:solidFill>
                  <a:srgbClr val="FFFFFF"/>
                </a:solidFill>
              </a:rPr>
              <a:t>Many steps – configure network, firewall  and vSphere</a:t>
            </a:r>
          </a:p>
          <a:p>
            <a:pPr marL="114300" indent="-114300" algn="l">
              <a:spcAft>
                <a:spcPts val="0"/>
              </a:spcAft>
              <a:buFont typeface="Arial" pitchFamily="34" charset="0"/>
              <a:buChar char="•"/>
              <a:defRPr/>
            </a:pPr>
            <a:r>
              <a:rPr lang="en-US" sz="1400" dirty="0" smtClean="0">
                <a:solidFill>
                  <a:srgbClr val="FFFFFF"/>
                </a:solidFill>
              </a:rPr>
              <a:t>Spaghetti of VLANs, Sprawl - Firewall rules, agents</a:t>
            </a:r>
          </a:p>
        </p:txBody>
      </p:sp>
      <p:pic>
        <p:nvPicPr>
          <p:cNvPr id="91" name="Picture 25" descr="ICON_Script_Q308"/>
          <p:cNvPicPr>
            <a:picLocks noChangeAspect="1" noChangeArrowheads="1"/>
          </p:cNvPicPr>
          <p:nvPr>
            <p:custDataLst>
              <p:tags r:id="rId22"/>
            </p:custDataLst>
          </p:nvPr>
        </p:nvPicPr>
        <p:blipFill>
          <a:blip r:embed="rId46" cstate="email"/>
          <a:srcRect/>
          <a:stretch>
            <a:fillRect/>
          </a:stretch>
        </p:blipFill>
        <p:spPr bwMode="auto">
          <a:xfrm>
            <a:off x="6174709" y="896980"/>
            <a:ext cx="1022944" cy="1335874"/>
          </a:xfrm>
          <a:prstGeom prst="rect">
            <a:avLst/>
          </a:prstGeom>
          <a:noFill/>
          <a:ln w="9525">
            <a:noFill/>
            <a:miter lim="800000"/>
            <a:headEnd/>
            <a:tailEnd/>
          </a:ln>
        </p:spPr>
      </p:pic>
      <p:sp>
        <p:nvSpPr>
          <p:cNvPr id="102" name="TextBox 101"/>
          <p:cNvSpPr txBox="1"/>
          <p:nvPr>
            <p:custDataLst>
              <p:tags r:id="rId23"/>
            </p:custDataLst>
          </p:nvPr>
        </p:nvSpPr>
        <p:spPr>
          <a:xfrm>
            <a:off x="7308189" y="1317073"/>
            <a:ext cx="1062814" cy="400110"/>
          </a:xfrm>
          <a:prstGeom prst="rect">
            <a:avLst/>
          </a:prstGeom>
          <a:noFill/>
        </p:spPr>
        <p:txBody>
          <a:bodyPr wrap="square" rtlCol="0">
            <a:spAutoFit/>
          </a:bodyPr>
          <a:lstStyle/>
          <a:p>
            <a:pPr algn="l"/>
            <a:r>
              <a:rPr lang="en-US" sz="1000" b="1" dirty="0" smtClean="0">
                <a:solidFill>
                  <a:srgbClr val="333333"/>
                </a:solidFill>
                <a:latin typeface="+mn-lt"/>
                <a:ea typeface="+mn-ea"/>
              </a:rPr>
              <a:t>Policies, Rules</a:t>
            </a:r>
          </a:p>
        </p:txBody>
      </p:sp>
      <p:sp>
        <p:nvSpPr>
          <p:cNvPr id="77" name="TextBox 76"/>
          <p:cNvSpPr txBox="1"/>
          <p:nvPr>
            <p:custDataLst>
              <p:tags r:id="rId24"/>
            </p:custDataLst>
          </p:nvPr>
        </p:nvSpPr>
        <p:spPr>
          <a:xfrm>
            <a:off x="2924414" y="863600"/>
            <a:ext cx="758913" cy="400110"/>
          </a:xfrm>
          <a:prstGeom prst="rect">
            <a:avLst/>
          </a:prstGeom>
          <a:noFill/>
        </p:spPr>
        <p:txBody>
          <a:bodyPr wrap="square" rtlCol="0">
            <a:spAutoFit/>
          </a:bodyPr>
          <a:lstStyle/>
          <a:p>
            <a:pPr algn="l"/>
            <a:r>
              <a:rPr lang="en-US" sz="1000" b="1" dirty="0" smtClean="0">
                <a:solidFill>
                  <a:srgbClr val="333333"/>
                </a:solidFill>
                <a:latin typeface="+mn-lt"/>
                <a:ea typeface="+mn-ea"/>
              </a:rPr>
              <a:t>Network admin</a:t>
            </a:r>
          </a:p>
        </p:txBody>
      </p:sp>
      <p:sp>
        <p:nvSpPr>
          <p:cNvPr id="42" name="TextBox 41"/>
          <p:cNvSpPr txBox="1"/>
          <p:nvPr>
            <p:custDataLst>
              <p:tags r:id="rId25"/>
            </p:custDataLst>
          </p:nvPr>
        </p:nvSpPr>
        <p:spPr>
          <a:xfrm>
            <a:off x="2962515" y="1397001"/>
            <a:ext cx="872886" cy="400110"/>
          </a:xfrm>
          <a:prstGeom prst="rect">
            <a:avLst/>
          </a:prstGeom>
          <a:noFill/>
        </p:spPr>
        <p:txBody>
          <a:bodyPr wrap="square" rtlCol="0">
            <a:spAutoFit/>
          </a:bodyPr>
          <a:lstStyle/>
          <a:p>
            <a:pPr algn="l"/>
            <a:r>
              <a:rPr lang="en-US" sz="1000" b="1" dirty="0" smtClean="0">
                <a:solidFill>
                  <a:srgbClr val="333333"/>
                </a:solidFill>
                <a:latin typeface="+mn-lt"/>
                <a:ea typeface="+mn-ea"/>
              </a:rPr>
              <a:t>Security admin</a:t>
            </a:r>
          </a:p>
        </p:txBody>
      </p:sp>
      <p:sp>
        <p:nvSpPr>
          <p:cNvPr id="43" name="TextBox 42"/>
          <p:cNvSpPr txBox="1"/>
          <p:nvPr>
            <p:custDataLst>
              <p:tags r:id="rId26"/>
            </p:custDataLst>
          </p:nvPr>
        </p:nvSpPr>
        <p:spPr>
          <a:xfrm>
            <a:off x="2949814" y="1996901"/>
            <a:ext cx="716863" cy="246221"/>
          </a:xfrm>
          <a:prstGeom prst="rect">
            <a:avLst/>
          </a:prstGeom>
          <a:noFill/>
        </p:spPr>
        <p:txBody>
          <a:bodyPr wrap="none" rtlCol="0">
            <a:spAutoFit/>
          </a:bodyPr>
          <a:lstStyle/>
          <a:p>
            <a:pPr algn="l"/>
            <a:r>
              <a:rPr lang="en-US" sz="1000" b="1" dirty="0" smtClean="0">
                <a:solidFill>
                  <a:srgbClr val="333333"/>
                </a:solidFill>
                <a:latin typeface="+mn-lt"/>
                <a:ea typeface="+mn-ea"/>
              </a:rPr>
              <a:t>VI admin</a:t>
            </a:r>
          </a:p>
        </p:txBody>
      </p:sp>
      <p:pic>
        <p:nvPicPr>
          <p:cNvPr id="59" name="Picture 16" descr="ICON_Person_Green_Q408.png"/>
          <p:cNvPicPr>
            <a:picLocks noChangeAspect="1"/>
          </p:cNvPicPr>
          <p:nvPr>
            <p:custDataLst>
              <p:tags r:id="rId27"/>
            </p:custDataLst>
          </p:nvPr>
        </p:nvPicPr>
        <p:blipFill>
          <a:blip r:embed="rId47" cstate="print"/>
          <a:srcRect/>
          <a:stretch>
            <a:fillRect/>
          </a:stretch>
        </p:blipFill>
        <p:spPr bwMode="auto">
          <a:xfrm>
            <a:off x="2678333" y="797866"/>
            <a:ext cx="265420" cy="460483"/>
          </a:xfrm>
          <a:prstGeom prst="rect">
            <a:avLst/>
          </a:prstGeom>
          <a:noFill/>
          <a:ln w="9525">
            <a:noFill/>
            <a:miter lim="800000"/>
            <a:headEnd/>
            <a:tailEnd/>
          </a:ln>
        </p:spPr>
      </p:pic>
      <p:pic>
        <p:nvPicPr>
          <p:cNvPr id="65" name="Picture 16" descr="ICON_Person_Green_Q408.png"/>
          <p:cNvPicPr>
            <a:picLocks noChangeAspect="1"/>
          </p:cNvPicPr>
          <p:nvPr>
            <p:custDataLst>
              <p:tags r:id="rId28"/>
            </p:custDataLst>
          </p:nvPr>
        </p:nvPicPr>
        <p:blipFill>
          <a:blip r:embed="rId47" cstate="print"/>
          <a:srcRect/>
          <a:stretch>
            <a:fillRect/>
          </a:stretch>
        </p:blipFill>
        <p:spPr bwMode="auto">
          <a:xfrm>
            <a:off x="2678333" y="1348044"/>
            <a:ext cx="265420" cy="460483"/>
          </a:xfrm>
          <a:prstGeom prst="rect">
            <a:avLst/>
          </a:prstGeom>
          <a:noFill/>
          <a:ln w="9525">
            <a:noFill/>
            <a:miter lim="800000"/>
            <a:headEnd/>
            <a:tailEnd/>
          </a:ln>
        </p:spPr>
      </p:pic>
      <p:pic>
        <p:nvPicPr>
          <p:cNvPr id="66" name="Picture 16" descr="ICON_Person_Green_Q408.png"/>
          <p:cNvPicPr>
            <a:picLocks noChangeAspect="1"/>
          </p:cNvPicPr>
          <p:nvPr>
            <p:custDataLst>
              <p:tags r:id="rId29"/>
            </p:custDataLst>
          </p:nvPr>
        </p:nvPicPr>
        <p:blipFill>
          <a:blip r:embed="rId47" cstate="print"/>
          <a:srcRect/>
          <a:stretch>
            <a:fillRect/>
          </a:stretch>
        </p:blipFill>
        <p:spPr bwMode="auto">
          <a:xfrm>
            <a:off x="2678333" y="1898222"/>
            <a:ext cx="265420" cy="460483"/>
          </a:xfrm>
          <a:prstGeom prst="rect">
            <a:avLst/>
          </a:prstGeom>
          <a:noFill/>
          <a:ln w="9525">
            <a:noFill/>
            <a:miter lim="800000"/>
            <a:headEnd/>
            <a:tailEnd/>
          </a:ln>
        </p:spPr>
      </p:pic>
      <p:sp>
        <p:nvSpPr>
          <p:cNvPr id="73" name="Rectangular Callout 72"/>
          <p:cNvSpPr/>
          <p:nvPr>
            <p:custDataLst>
              <p:tags r:id="rId30"/>
            </p:custDataLst>
          </p:nvPr>
        </p:nvSpPr>
        <p:spPr bwMode="auto">
          <a:xfrm>
            <a:off x="1336386" y="813141"/>
            <a:ext cx="1142863" cy="553998"/>
          </a:xfrm>
          <a:prstGeom prst="wedgeRectCallout">
            <a:avLst>
              <a:gd name="adj1" fmla="val 70625"/>
              <a:gd name="adj2" fmla="val 47300"/>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t">
            <a:spAutoFit/>
          </a:bodyPr>
          <a:lstStyle/>
          <a:p>
            <a:pPr algn="l"/>
            <a:r>
              <a:rPr lang="en-US" sz="1000" b="1" dirty="0" smtClean="0">
                <a:solidFill>
                  <a:srgbClr val="333333"/>
                </a:solidFill>
              </a:rPr>
              <a:t>Overlapping Roles / Responsibilities</a:t>
            </a:r>
          </a:p>
        </p:txBody>
      </p:sp>
      <p:sp>
        <p:nvSpPr>
          <p:cNvPr id="74" name="Rectangular Callout 73"/>
          <p:cNvSpPr/>
          <p:nvPr>
            <p:custDataLst>
              <p:tags r:id="rId31"/>
            </p:custDataLst>
          </p:nvPr>
        </p:nvSpPr>
        <p:spPr bwMode="auto">
          <a:xfrm>
            <a:off x="25167" y="810705"/>
            <a:ext cx="1200318" cy="1046440"/>
          </a:xfrm>
          <a:prstGeom prst="wedgeRectCallout">
            <a:avLst>
              <a:gd name="adj1" fmla="val 56148"/>
              <a:gd name="adj2" fmla="val 146244"/>
            </a:avLst>
          </a:prstGeom>
          <a:ln>
            <a:headEnd/>
            <a:tailEnd/>
          </a:ln>
        </p:spPr>
        <p:style>
          <a:lnRef idx="2">
            <a:schemeClr val="accent5"/>
          </a:lnRef>
          <a:fillRef idx="1">
            <a:schemeClr val="lt1"/>
          </a:fillRef>
          <a:effectRef idx="0">
            <a:schemeClr val="accent5"/>
          </a:effectRef>
          <a:fontRef idx="minor">
            <a:schemeClr val="dk1"/>
          </a:fontRef>
        </p:style>
        <p:txBody>
          <a:bodyPr wrap="square" lIns="45720" tIns="45720" rIns="45720" bIns="45720" rtlCol="0" anchor="t">
            <a:spAutoFit/>
          </a:bodyPr>
          <a:lstStyle/>
          <a:p>
            <a:pPr algn="l"/>
            <a:r>
              <a:rPr lang="en-US" sz="1000" b="1" dirty="0" smtClean="0">
                <a:solidFill>
                  <a:srgbClr val="333333"/>
                </a:solidFill>
              </a:rPr>
              <a:t>Many steps. Configure</a:t>
            </a:r>
          </a:p>
          <a:p>
            <a:pPr algn="l">
              <a:buFont typeface="Arial" pitchFamily="34" charset="0"/>
              <a:buChar char="•"/>
            </a:pPr>
            <a:r>
              <a:rPr lang="en-US" sz="1000" b="1" dirty="0" smtClean="0">
                <a:solidFill>
                  <a:schemeClr val="accent3">
                    <a:lumMod val="75000"/>
                  </a:schemeClr>
                </a:solidFill>
              </a:rPr>
              <a:t>Network</a:t>
            </a:r>
          </a:p>
          <a:p>
            <a:pPr algn="l">
              <a:buFont typeface="Arial" pitchFamily="34" charset="0"/>
              <a:buChar char="•"/>
            </a:pPr>
            <a:r>
              <a:rPr lang="en-US" sz="1000" b="1" dirty="0" smtClean="0">
                <a:solidFill>
                  <a:schemeClr val="accent3">
                    <a:lumMod val="75000"/>
                  </a:schemeClr>
                </a:solidFill>
              </a:rPr>
              <a:t>Firewall</a:t>
            </a:r>
          </a:p>
          <a:p>
            <a:pPr algn="l">
              <a:buFont typeface="Arial" pitchFamily="34" charset="0"/>
              <a:buChar char="•"/>
            </a:pPr>
            <a:r>
              <a:rPr lang="en-US" sz="1000" b="1" dirty="0" smtClean="0">
                <a:solidFill>
                  <a:schemeClr val="accent3">
                    <a:lumMod val="75000"/>
                  </a:schemeClr>
                </a:solidFill>
              </a:rPr>
              <a:t>vSphe</a:t>
            </a:r>
            <a:r>
              <a:rPr lang="en-US" sz="1000" b="1" dirty="0" smtClean="0">
                <a:solidFill>
                  <a:srgbClr val="333333"/>
                </a:solidFill>
              </a:rPr>
              <a:t>re</a:t>
            </a:r>
          </a:p>
        </p:txBody>
      </p:sp>
      <p:sp>
        <p:nvSpPr>
          <p:cNvPr id="55" name="Striped Right Arrow 54"/>
          <p:cNvSpPr/>
          <p:nvPr>
            <p:custDataLst>
              <p:tags r:id="rId32"/>
            </p:custDataLst>
          </p:nvPr>
        </p:nvSpPr>
        <p:spPr bwMode="auto">
          <a:xfrm>
            <a:off x="3657599" y="980387"/>
            <a:ext cx="2432116" cy="1159497"/>
          </a:xfrm>
          <a:prstGeom prst="stripedRightArrow">
            <a:avLst>
              <a:gd name="adj1" fmla="val 79268"/>
              <a:gd name="adj2" fmla="val 35366"/>
            </a:avLst>
          </a:prstGeom>
          <a:ln>
            <a:headEnd/>
            <a:tailEnd/>
          </a:ln>
        </p:spPr>
        <p:style>
          <a:lnRef idx="1">
            <a:schemeClr val="accent1"/>
          </a:lnRef>
          <a:fillRef idx="2">
            <a:schemeClr val="accent1"/>
          </a:fillRef>
          <a:effectRef idx="1">
            <a:schemeClr val="accent1"/>
          </a:effectRef>
          <a:fontRef idx="minor">
            <a:schemeClr val="dk1"/>
          </a:fontRef>
        </p:style>
        <p:txBody>
          <a:bodyPr wrap="square" lIns="0" tIns="0" rIns="0" bIns="0" rtlCol="0" anchor="ctr"/>
          <a:lstStyle/>
          <a:p>
            <a:pPr algn="l"/>
            <a:r>
              <a:rPr lang="en-US" sz="1600" b="1" dirty="0" smtClean="0">
                <a:solidFill>
                  <a:srgbClr val="333333"/>
                </a:solidFill>
              </a:rPr>
              <a:t>Define, Implement ,  Monitor,  Refine, </a:t>
            </a:r>
          </a:p>
        </p:txBody>
      </p:sp>
      <p:sp>
        <p:nvSpPr>
          <p:cNvPr id="56" name="Rounded Rectangle 55"/>
          <p:cNvSpPr/>
          <p:nvPr>
            <p:custDataLst>
              <p:tags r:id="rId33"/>
            </p:custDataLst>
          </p:nvPr>
        </p:nvSpPr>
        <p:spPr bwMode="auto">
          <a:xfrm>
            <a:off x="2000053" y="2611349"/>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sp>
        <p:nvSpPr>
          <p:cNvPr id="57" name="Rounded Rectangle 56"/>
          <p:cNvSpPr/>
          <p:nvPr>
            <p:custDataLst>
              <p:tags r:id="rId34"/>
            </p:custDataLst>
          </p:nvPr>
        </p:nvSpPr>
        <p:spPr bwMode="auto">
          <a:xfrm>
            <a:off x="2699208" y="2612920"/>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sp>
        <p:nvSpPr>
          <p:cNvPr id="67" name="Rounded Rectangle 66"/>
          <p:cNvSpPr/>
          <p:nvPr>
            <p:custDataLst>
              <p:tags r:id="rId35"/>
            </p:custDataLst>
          </p:nvPr>
        </p:nvSpPr>
        <p:spPr bwMode="auto">
          <a:xfrm>
            <a:off x="3398363" y="2614491"/>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sp>
        <p:nvSpPr>
          <p:cNvPr id="68" name="Rounded Rectangle 67"/>
          <p:cNvSpPr/>
          <p:nvPr>
            <p:custDataLst>
              <p:tags r:id="rId36"/>
            </p:custDataLst>
          </p:nvPr>
        </p:nvSpPr>
        <p:spPr bwMode="auto">
          <a:xfrm>
            <a:off x="4795102" y="2587782"/>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sp>
        <p:nvSpPr>
          <p:cNvPr id="69" name="Rounded Rectangle 68"/>
          <p:cNvSpPr/>
          <p:nvPr>
            <p:custDataLst>
              <p:tags r:id="rId37"/>
            </p:custDataLst>
          </p:nvPr>
        </p:nvSpPr>
        <p:spPr bwMode="auto">
          <a:xfrm>
            <a:off x="5465977" y="2589353"/>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sp>
        <p:nvSpPr>
          <p:cNvPr id="70" name="Rounded Rectangle 69"/>
          <p:cNvSpPr/>
          <p:nvPr>
            <p:custDataLst>
              <p:tags r:id="rId38"/>
            </p:custDataLst>
          </p:nvPr>
        </p:nvSpPr>
        <p:spPr bwMode="auto">
          <a:xfrm>
            <a:off x="6136852" y="2590924"/>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sp>
        <p:nvSpPr>
          <p:cNvPr id="76" name="Rounded Rectangle 75"/>
          <p:cNvSpPr/>
          <p:nvPr>
            <p:custDataLst>
              <p:tags r:id="rId39"/>
            </p:custDataLst>
          </p:nvPr>
        </p:nvSpPr>
        <p:spPr bwMode="auto">
          <a:xfrm>
            <a:off x="6845435" y="2592495"/>
            <a:ext cx="409656" cy="227689"/>
          </a:xfrm>
          <a:prstGeom prst="roundRect">
            <a:avLst/>
          </a:prstGeom>
          <a:solidFill>
            <a:schemeClr val="tx1"/>
          </a:solidFill>
          <a:ln w="1270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r>
              <a:rPr lang="en-US" sz="1100" b="1" dirty="0" smtClean="0">
                <a:solidFill>
                  <a:srgbClr val="FFFFFF"/>
                </a:solidFill>
              </a:rPr>
              <a:t>agent</a:t>
            </a:r>
          </a:p>
        </p:txBody>
      </p:sp>
      <p:pic>
        <p:nvPicPr>
          <p:cNvPr id="121" name="Picture 45" descr="ICON_Firewall_Q308"/>
          <p:cNvPicPr>
            <a:picLocks noChangeAspect="1" noChangeArrowheads="1"/>
          </p:cNvPicPr>
          <p:nvPr>
            <p:custDataLst>
              <p:tags r:id="rId40"/>
            </p:custDataLst>
          </p:nvPr>
        </p:nvPicPr>
        <p:blipFill>
          <a:blip r:embed="rId45" cstate="print"/>
          <a:srcRect/>
          <a:stretch>
            <a:fillRect/>
          </a:stretch>
        </p:blipFill>
        <p:spPr bwMode="auto">
          <a:xfrm>
            <a:off x="6482865" y="3932508"/>
            <a:ext cx="915158" cy="847725"/>
          </a:xfrm>
          <a:prstGeom prst="rect">
            <a:avLst/>
          </a:prstGeom>
          <a:noFill/>
          <a:ln w="9525">
            <a:noFill/>
            <a:miter lim="800000"/>
            <a:headEnd/>
            <a:tailEnd/>
          </a:ln>
        </p:spPr>
      </p:pic>
      <p:sp useBgFill="1">
        <p:nvSpPr>
          <p:cNvPr id="45" name="Rectangle 44"/>
          <p:cNvSpPr/>
          <p:nvPr/>
        </p:nvSpPr>
        <p:spPr bwMode="auto">
          <a:xfrm>
            <a:off x="3962400" y="6362700"/>
            <a:ext cx="1028700" cy="292100"/>
          </a:xfrm>
          <a:prstGeom prst="rect">
            <a:avLst/>
          </a:prstGeom>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bg/>
                                          </p:spTgt>
                                        </p:tgtEl>
                                        <p:attrNameLst>
                                          <p:attrName>style.visibility</p:attrName>
                                        </p:attrNameLst>
                                      </p:cBhvr>
                                      <p:to>
                                        <p:strVal val="visible"/>
                                      </p:to>
                                    </p:set>
                                    <p:animEffect transition="in" filter="fade">
                                      <p:cBhvr>
                                        <p:cTn id="7" dur="2000"/>
                                        <p:tgtEl>
                                          <p:spTgt spid="7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xEl>
                                              <p:pRg st="0" end="0"/>
                                            </p:txEl>
                                          </p:spTgt>
                                        </p:tgtEl>
                                        <p:attrNameLst>
                                          <p:attrName>style.visibility</p:attrName>
                                        </p:attrNameLst>
                                      </p:cBhvr>
                                      <p:to>
                                        <p:strVal val="visible"/>
                                      </p:to>
                                    </p:set>
                                    <p:animEffect transition="in" filter="fade">
                                      <p:cBhvr>
                                        <p:cTn id="10" dur="2000"/>
                                        <p:tgtEl>
                                          <p:spTgt spid="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xEl>
                                              <p:pRg st="1" end="1"/>
                                            </p:txEl>
                                          </p:spTgt>
                                        </p:tgtEl>
                                        <p:attrNameLst>
                                          <p:attrName>style.visibility</p:attrName>
                                        </p:attrNameLst>
                                      </p:cBhvr>
                                      <p:to>
                                        <p:strVal val="visible"/>
                                      </p:to>
                                    </p:set>
                                    <p:animEffect transition="in" filter="fade">
                                      <p:cBhvr>
                                        <p:cTn id="15" dur="2000"/>
                                        <p:tgtEl>
                                          <p:spTgt spid="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1">
                                            <p:txEl>
                                              <p:pRg st="2" end="2"/>
                                            </p:txEl>
                                          </p:spTgt>
                                        </p:tgtEl>
                                        <p:attrNameLst>
                                          <p:attrName>style.visibility</p:attrName>
                                        </p:attrNameLst>
                                      </p:cBhvr>
                                      <p:to>
                                        <p:strVal val="visible"/>
                                      </p:to>
                                    </p:set>
                                    <p:animEffect transition="in" filter="fade">
                                      <p:cBhvr>
                                        <p:cTn id="20" dur="2000"/>
                                        <p:tgtEl>
                                          <p:spTgt spid="71">
                                            <p:txEl>
                                              <p:pRg st="2" end="2"/>
                                            </p:txEl>
                                          </p:spTgt>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1000"/>
                                        <p:tgtEl>
                                          <p:spTgt spid="74"/>
                                        </p:tgtEl>
                                      </p:cBhvr>
                                    </p:animEffect>
                                    <p:anim calcmode="lin" valueType="num">
                                      <p:cBhvr>
                                        <p:cTn id="24" dur="1000" fill="hold"/>
                                        <p:tgtEl>
                                          <p:spTgt spid="74"/>
                                        </p:tgtEl>
                                        <p:attrNameLst>
                                          <p:attrName>ppt_x</p:attrName>
                                        </p:attrNameLst>
                                      </p:cBhvr>
                                      <p:tavLst>
                                        <p:tav tm="0">
                                          <p:val>
                                            <p:strVal val="#ppt_x"/>
                                          </p:val>
                                        </p:tav>
                                        <p:tav tm="100000">
                                          <p:val>
                                            <p:strVal val="#ppt_x"/>
                                          </p:val>
                                        </p:tav>
                                      </p:tavLst>
                                    </p:anim>
                                    <p:anim calcmode="lin" valueType="num">
                                      <p:cBhvr>
                                        <p:cTn id="25"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1">
                                            <p:txEl>
                                              <p:pRg st="3" end="3"/>
                                            </p:txEl>
                                          </p:spTgt>
                                        </p:tgtEl>
                                        <p:attrNameLst>
                                          <p:attrName>style.visibility</p:attrName>
                                        </p:attrNameLst>
                                      </p:cBhvr>
                                      <p:to>
                                        <p:strVal val="visible"/>
                                      </p:to>
                                    </p:set>
                                    <p:animEffect transition="in" filter="fade">
                                      <p:cBhvr>
                                        <p:cTn id="30" dur="2000"/>
                                        <p:tgtEl>
                                          <p:spTgt spid="71">
                                            <p:txEl>
                                              <p:pRg st="3" end="3"/>
                                            </p:txEl>
                                          </p:spTgt>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22" presetClass="entr" presetSubtype="8"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left)">
                                      <p:cBhvr>
                                        <p:cTn id="35" dur="2000"/>
                                        <p:tgtEl>
                                          <p:spTgt spid="58"/>
                                        </p:tgtEl>
                                      </p:cBhvr>
                                    </p:animEffect>
                                  </p:childTnLst>
                                </p:cTn>
                              </p:par>
                              <p:par>
                                <p:cTn id="36" presetID="1" presetClass="entr" presetSubtype="0" fill="hold" nodeType="withEffect">
                                  <p:stCondLst>
                                    <p:cond delay="0"/>
                                  </p:stCondLst>
                                  <p:childTnLst>
                                    <p:set>
                                      <p:cBhvr>
                                        <p:cTn id="37" dur="1" fill="hold">
                                          <p:stCondLst>
                                            <p:cond delay="0"/>
                                          </p:stCondLst>
                                        </p:cTn>
                                        <p:tgtEl>
                                          <p:spTgt spid="10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wipe(left)">
                                      <p:cBhvr>
                                        <p:cTn id="42" dur="1000"/>
                                        <p:tgtEl>
                                          <p:spTgt spid="132"/>
                                        </p:tgtEl>
                                      </p:cBhvr>
                                    </p:animEffect>
                                  </p:childTnLst>
                                </p:cTn>
                              </p:par>
                              <p:par>
                                <p:cTn id="43" presetID="1"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500"/>
                                        <p:tgtEl>
                                          <p:spTgt spid="72"/>
                                        </p:tgtEl>
                                      </p:cBhvr>
                                    </p:animEffect>
                                  </p:childTnLst>
                                </p:cTn>
                              </p:par>
                              <p:par>
                                <p:cTn id="50" presetID="1" presetClass="entr" presetSubtype="0" fill="hold" nodeType="withEffect">
                                  <p:stCondLst>
                                    <p:cond delay="0"/>
                                  </p:stCondLst>
                                  <p:childTnLst>
                                    <p:set>
                                      <p:cBhvr>
                                        <p:cTn id="51"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71" grpId="0" build="p" animBg="1"/>
      <p:bldP spid="7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UMYZbjJV0WsYQAshUQ1R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LMsDNz83KEScSBIAKvMN0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WaWx1tJOPU2AADQm_Y5n0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2QMtiY_lEiHAwQ.nBC.d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p2QMtiY_lEiHAwQ.nBC.d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Uzv6tEbZ3kat8DLoAtAAG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4CEs14pv2UOhGrFOjjFt2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ETUJKW5EZ0.VAeSs7pmVL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DUyWUoNHL0qN7eT0pn65U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l1fN4hao5kOo6tiRtSCYo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cLPEkcaLFEWQyTfEaNkd7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9myK4e8luEKEHAyOCP.KN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9Oy_4YsJnkuYmryo6_uXl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l1fN4hao5kOo6tiRtSCYo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l1fN4hao5kOo6tiRtSCYo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l1fN4hao5kOo6tiRtSCYo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9Oy_4YsJnkuYmryo6_uXl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ETUJKW5EZ0.VAeSs7pmVL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krhvC5CLXk6DwBosEdQwy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krhvC5CLXk6DwBosEdQwy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EU99UWPKQU.2rydTNUh.p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FzFFFY2bi0aKpEuh5VZOq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oS0b_aGk.ki6XMgDZXZHt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cm2kvqq0AkK5vttKSr_ae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CD3eUfNFzkKd3O73PS.AC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CD3eUfNFzkKd3O73PS.AC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cm2kvqq0AkK5vttKSr_ae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FzFFFY2bi0aKpEuh5VZOq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96ArGLKGQUu6xwi9_khPQ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7FEt2N5HIkuqeXv0ffPlw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7FEt2N5HIkuqeXv0ffPlw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7FEt2N5HIkuqeXv0ffPlw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mJDr_fT92ECqcKe7EV0Gk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lLvHzn.A0a6SmKZIyga8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tiqgFhcMZES.vsdKzBO2.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6ZFD.4RO0kiD0LG05csk7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6ZFD.4RO0kiD0LG05csk7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tiqgFhcMZES.vsdKzBO2.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mJDr_fT92ECqcKe7EV0Gk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NWKaqyUq0axd4NAyX1oO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U1f6pQoFm0KIVEm9tKRSn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CjTjsOe64kikxNrQ3sA_h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ggIYYp86Q0SEdkVeursiP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WvKOfTwcEkmaesnJ8WDq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rO42cm72kWMUY5RceXAq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9aI9R1MvS0m5zHZMhBA_h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k0_11G1aU.UZOPQJcf1r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CWdg96cHtE.A5Lw7fwqud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DTNmRY3LaUC4Ei0AsMVim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qgzePplYX0ChOIS.3hh4v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oTye_wUKQkqofRiGH3UPK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zhxRumHWEqTtftytFUdd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U1QS.El1ESlj4uxKKgkQ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mcGuuLAZfEiinSkXIOyKh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ne3eE8yGM02X_krIDpTW_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2IHFiTDgkCi8WBQpIn05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R66TYLlSSEyOUPNgoOk82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rAdM58KZiEe7BpADtwk5.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QWVc7cmPv0S_ORRHIOxVG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1zZbpnlruU.rHOIHT94kV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VFoEmeAfsUu.ZzzTxfese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Tsx26kxBFk6cTPkDMtnad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MArIcS5mjUmgDix4hxF_6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20mlHft3nU62r.emkAVfV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xljKtRguFEiOrJHDnB7S9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xljKtRguFEiOrJHDnB7S9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96ArGLKGQUu6xwi9_khPQ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rpGAldxc0uh5G0gHAchh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K8CJMEkpcU2Yh.6C.LvFJ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uV5529XOD0Sj5VP1BTVqt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9Oy_4YsJnkuYmryo6_uXl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tU6RcRwwBE.xyE0UN1p.P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mAECPF3KaUiq8qw3xk9m1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LHk15lAaTkWFVRPa4AUeT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zRXXw_m1j027pNVGVr7DN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hMulg7dRJUCKqJMDNFsQf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xOedobNWFku.vZQ8ZeZk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FEt2N5HIkuqeXv0ffPlw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2uyPGwQwgkWOJuJWTTEg1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Vav3M5QIwkOoe1VWcxF9s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kq8TY4.pi0avXpf99x6Zy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NA1g9X6xp0.iWhRSguV.z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mmQ7oTcRNkKO2Ea6XYkCo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JOs1JKEkX0mBDK9FMR9ap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7B3daiIugUCqSV27zNcdi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1GEfVAUx6kCoSwNK5EfdL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BDcRLEcRzUKabPEdpDHK2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EIkrPv1AKEu_oR_LcFdNZ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mJDr_fT92ECqcKe7EV0Gk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gYp6JsflG06vK30c92drY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OAS1QUIMNUWjRrbth2796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ICyAXLPdKUSq43mIyjJ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eBgDioktEUWRsTJT02fIO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hO492PsaIkW20PbeekJSE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wbsB4Bl6UEqDOD8mzOm5M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BNWKaqyUq0axd4NAyX1oO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1f6pQoFm0KIVEm9tKRSn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CjTjsOe64kikxNrQ3sA_h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ggIYYp86Q0SEdkVeursi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ZFD.4RO0kiD0LG05csk7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WvKOfTwcEkmaesnJ8WDqO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9aI9R1MvS0m5zHZMhBA_h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vk0_11G1aU.UZOPQJcf1r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CWdg96cHtE.A5Lw7fwqud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DTNmRY3LaUC4Ei0AsMVim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qgzePplYX0ChOIS.3hh4v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U1f6pQoFm0KIVEm9tKRSn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CjTjsOe64kikxNrQ3sA_h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ggIYYp86Q0SEdkVeursiP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WvKOfTwcEkmaesnJ8WDqO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5RMW1OA4hE6uw3YyJI.7m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qgFhcMZES.vsdKzBO2.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9aI9R1MvS0m5zHZMhBA_h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vk0_11G1aU.UZOPQJcf1r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9Oy_4YsJnkuYmryo6_uXlw"/>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krhvC5CLXk6DwBosEdQwy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U1f6pQoFm0KIVEm9tKRSn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CjTjsOe64kikxNrQ3sA_h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ggIYYp86Q0SEdkVeursiP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WvKOfTwcEkmaesnJ8WDqO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9aI9R1MvS0m5zHZMhBA_h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9Oy_4YsJnkuYmryo6_uXl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zlkAlxEhEaF61QvxHIkD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krhvC5CLXk6DwBosEdQwy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IJUi5r4DxUOOZxHu0c4wb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2G1sauQWwkmYhs2V9onuk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9ccogXvyU.rQ6BpzqSiF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ENWV8GgHUyUjjHAltU2l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9d5oVR7H0qorXbejPt6B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w_WHTq6IkmNJxbdM53aP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wlfcmJRPA0u6w_8dqAbqq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GiA42ctVESRXTPRdrE70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08Sa1RSSkObBJ1gqFcca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SHHBjdVWkSYbAtSj1WlA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kthMzQuV0.KKsCrlM7hX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N8UlZDwlUyViy5hqwmxW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HthP96X1UCDKiJF5FWet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Tye_wUKQkqofRiGH3UPK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eSZW9ilikey0FhsrFK2S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Y2J59epRjUGGSiLu0mms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niD2tKTREuLoTRyBWQ0s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Q49H2_YmkODnszEHJbKO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qhR.sxNDU29NcMWAfafA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HQu7SGlsUuHb2vpTaGXQ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2AwkfCVmEiA4ADydwy4P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jr_FsBWgjE6.o6aM0EXgB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Eq8kLNmugUm8Ay6SxaGbA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TVBhPk5hwEOjmdV7NNy_B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tLwKOpPbEO19w34Isd0o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_NI5QzyYnUyugnKH4m7Xc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Y8K6OFr6i0uhMT3ZAUxSp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gmB_vuN.8UGGesR6cEiJ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Y.x05OeB0y60TL4ksmCG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ljKtRguFEiOrJHDnB7S9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dATU6J1YkO2DiUjk6SNX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u5pydSCmKUyF0ZSreLslw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qjodIinsU2qqnIt3YuNl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INACM5MroUq98fu6qal59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PX5qBVz6Ee5Kg4lD6bcB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LWxOKeYJkCZnQjVymsd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8Jya90ldUCWRv678h_5B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6bNKYGEuH0KnLXSPGZDDh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JCQcrBvpYEaj6Dd94e7gd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UmafBrnBSUGuNuuQMdfzs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C9.JwLYQEe0XEzD7WZhG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p0upqI6okCDCKNfG4R1n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IUMYZbjJV0WsYQAshUQ1R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kKu08PxbIkWfgQmQxBBHA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jr_FsBWgjE6.o6aM0EXgB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VBhPk5hwEOjmdV7NNy_B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tLwKOpPbEO19w34Isd0o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_NI5QzyYnUyugnKH4m7Xc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Y8K6OFr6i0uhMT3ZAUxSp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gmB_vuN.8UGGesR6cEiJp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CY.x05OeB0y60TL4ksmCG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ljKtRguFEiOrJHDnB7S9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PKR3o7fKeE2IklRNc5lUT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qjodIinsU2qqnIt3YuN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qjodIinsU2qqnIt3YuNl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rAdM58KZiEe7BpADtwk5.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oynGhApB50Wk0pspF91aN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u62Rq6WUku3KptUMFbvN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i.uNrbVrN0a1ReOdqJYCY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R75ZHCjoAkyyrSfCzVIkQ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HJEW8k8Xqky0dSLteYb7Q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i.uNrbVrN0a1ReOdqJYCY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JEW8k8Xqky0dSLteYb7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WtoUf8nn0.9uK5KzPCVI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HJEW8k8Xqky0dSLteYb7Q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zhxRumHWEqTtftytFUdd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U1QS.El1ESlj4uxKKgkQ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cGuuLAZfEiinSkXIOyKh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e3eE8yGM02X_krIDpTW_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R66TYLlSSEyOUPNgoOk82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rAdM58KZiEe7BpADtwk5.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lFQqCF4abk.Kg9hpxEtmr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QWVc7cmPv0S_ORRHIOxV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1zZbpnlruU.rHOIHT94kV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e0vwPf8mUyFapo2ecWEA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FoEmeAfsUu.ZzzTxfese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Tsx26kxBFk6cTPkDMtna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MArIcS5mjUmgDix4hxF_6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20mlHft3nU62r.emkAVfV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UrpGAldxc0uh5G0gHAchh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K8CJMEkpcU2Yh.6C.LvFJ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uV5529XOD0Sj5VP1BTVqt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9myK4e8luEKEHAyOCP.KN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vKJTG1ofA02YdZ4b1RXoi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kKu08PxbIkWfgQmQxBBHAg"/>
</p:tagLst>
</file>

<file path=ppt/theme/theme1.xml><?xml version="1.0" encoding="utf-8"?>
<a:theme xmlns:a="http://schemas.openxmlformats.org/drawingml/2006/main" name="1_VMware 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Mware 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VMware">
  <a:themeElements>
    <a:clrScheme name="VMware 4">
      <a:dk1>
        <a:srgbClr val="C0C0C0"/>
      </a:dk1>
      <a:lt1>
        <a:srgbClr val="FFFFFF"/>
      </a:lt1>
      <a:dk2>
        <a:srgbClr val="000000"/>
      </a:dk2>
      <a:lt2>
        <a:srgbClr val="4D4D4D"/>
      </a:lt2>
      <a:accent1>
        <a:srgbClr val="6DB33F"/>
      </a:accent1>
      <a:accent2>
        <a:srgbClr val="003D79"/>
      </a:accent2>
      <a:accent3>
        <a:srgbClr val="AAAAAA"/>
      </a:accent3>
      <a:accent4>
        <a:srgbClr val="DADADA"/>
      </a:accent4>
      <a:accent5>
        <a:srgbClr val="BAD6AF"/>
      </a:accent5>
      <a:accent6>
        <a:srgbClr val="00366D"/>
      </a:accent6>
      <a:hlink>
        <a:srgbClr val="0095D3"/>
      </a:hlink>
      <a:folHlink>
        <a:srgbClr val="F8981D"/>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F388A"/>
          </a:solidFill>
          <a:prstDash val="solid"/>
          <a:round/>
          <a:headEnd type="none" w="med" len="med"/>
          <a:tailEnd type="none" w="med" len="med"/>
        </a:ln>
        <a:effectLst/>
      </a:spPr>
      <a:bodyPr vert="horz" wrap="non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sz="2400" b="0" i="0" u="none" strike="noStrike" cap="none" normalizeH="0" baseline="0" smtClean="0">
            <a:ln>
              <a:noFill/>
            </a:ln>
            <a:solidFill>
              <a:srgbClr val="0095D3"/>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900" dirty="0" smtClean="0">
            <a:solidFill>
              <a:srgbClr val="333333"/>
            </a:solidFill>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Mwa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Mware 2">
        <a:dk1>
          <a:srgbClr val="C0C0C0"/>
        </a:dk1>
        <a:lt1>
          <a:srgbClr val="FFFFFF"/>
        </a:lt1>
        <a:dk2>
          <a:srgbClr val="000000"/>
        </a:dk2>
        <a:lt2>
          <a:srgbClr val="4D4D4D"/>
        </a:lt2>
        <a:accent1>
          <a:srgbClr val="0095D3"/>
        </a:accent1>
        <a:accent2>
          <a:srgbClr val="003D79"/>
        </a:accent2>
        <a:accent3>
          <a:srgbClr val="AAAAAA"/>
        </a:accent3>
        <a:accent4>
          <a:srgbClr val="DADADA"/>
        </a:accent4>
        <a:accent5>
          <a:srgbClr val="AAC8E6"/>
        </a:accent5>
        <a:accent6>
          <a:srgbClr val="00366D"/>
        </a:accent6>
        <a:hlink>
          <a:srgbClr val="6DB33F"/>
        </a:hlink>
        <a:folHlink>
          <a:srgbClr val="D9541E"/>
        </a:folHlink>
      </a:clrScheme>
      <a:clrMap bg1="dk2" tx1="lt1" bg2="dk1" tx2="lt2" accent1="accent1" accent2="accent2" accent3="accent3" accent4="accent4" accent5="accent5" accent6="accent6" hlink="hlink" folHlink="folHlink"/>
    </a:extraClrScheme>
    <a:extraClrScheme>
      <a:clrScheme name="VMware 3">
        <a:dk1>
          <a:srgbClr val="C0C0C0"/>
        </a:dk1>
        <a:lt1>
          <a:srgbClr val="FFFFFF"/>
        </a:lt1>
        <a:dk2>
          <a:srgbClr val="CCFF33"/>
        </a:dk2>
        <a:lt2>
          <a:srgbClr val="4D4D4D"/>
        </a:lt2>
        <a:accent1>
          <a:srgbClr val="0095D3"/>
        </a:accent1>
        <a:accent2>
          <a:srgbClr val="003D79"/>
        </a:accent2>
        <a:accent3>
          <a:srgbClr val="E2FFAD"/>
        </a:accent3>
        <a:accent4>
          <a:srgbClr val="DADADA"/>
        </a:accent4>
        <a:accent5>
          <a:srgbClr val="AAC8E6"/>
        </a:accent5>
        <a:accent6>
          <a:srgbClr val="00366D"/>
        </a:accent6>
        <a:hlink>
          <a:srgbClr val="6DB33F"/>
        </a:hlink>
        <a:folHlink>
          <a:srgbClr val="D9541E"/>
        </a:folHlink>
      </a:clrScheme>
      <a:clrMap bg1="dk2" tx1="lt1" bg2="dk1" tx2="lt2" accent1="accent1" accent2="accent2" accent3="accent3" accent4="accent4" accent5="accent5" accent6="accent6" hlink="hlink" folHlink="folHlink"/>
    </a:extraClrScheme>
    <a:extraClrScheme>
      <a:clrScheme name="VMware 4">
        <a:dk1>
          <a:srgbClr val="C0C0C0"/>
        </a:dk1>
        <a:lt1>
          <a:srgbClr val="FFFFFF"/>
        </a:lt1>
        <a:dk2>
          <a:srgbClr val="000000"/>
        </a:dk2>
        <a:lt2>
          <a:srgbClr val="4D4D4D"/>
        </a:lt2>
        <a:accent1>
          <a:srgbClr val="6DB33F"/>
        </a:accent1>
        <a:accent2>
          <a:srgbClr val="003D79"/>
        </a:accent2>
        <a:accent3>
          <a:srgbClr val="AAAAAA"/>
        </a:accent3>
        <a:accent4>
          <a:srgbClr val="DADADA"/>
        </a:accent4>
        <a:accent5>
          <a:srgbClr val="BAD6AF"/>
        </a:accent5>
        <a:accent6>
          <a:srgbClr val="00366D"/>
        </a:accent6>
        <a:hlink>
          <a:srgbClr val="0095D3"/>
        </a:hlink>
        <a:folHlink>
          <a:srgbClr val="F8981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104E0F979AB64C818DCC88122BB19D" ma:contentTypeVersion="1" ma:contentTypeDescription="Create a new document." ma:contentTypeScope="" ma:versionID="1619e63ab26ef3744bf8f9f92ba24d09">
  <xsd:schema xmlns:xsd="http://www.w3.org/2001/XMLSchema" xmlns:p="http://schemas.microsoft.com/office/2006/metadata/properties" xmlns:ns2="9dcbec72-3960-4f56-9cda-6a0f2f55c913" targetNamespace="http://schemas.microsoft.com/office/2006/metadata/properties" ma:root="true" ma:fieldsID="4fbc3cd1c8774479e5d393edbc1cb84e" ns2:_="">
    <xsd:import namespace="9dcbec72-3960-4f56-9cda-6a0f2f55c913"/>
    <xsd:element name="properties">
      <xsd:complexType>
        <xsd:sequence>
          <xsd:element name="documentManagement">
            <xsd:complexType>
              <xsd:all>
                <xsd:element ref="ns2:Num" minOccurs="0"/>
              </xsd:all>
            </xsd:complexType>
          </xsd:element>
        </xsd:sequence>
      </xsd:complexType>
    </xsd:element>
  </xsd:schema>
  <xsd:schema xmlns:xsd="http://www.w3.org/2001/XMLSchema" xmlns:dms="http://schemas.microsoft.com/office/2006/documentManagement/types" targetNamespace="9dcbec72-3960-4f56-9cda-6a0f2f55c913" elementFormDefault="qualified">
    <xsd:import namespace="http://schemas.microsoft.com/office/2006/documentManagement/types"/>
    <xsd:element name="Num" ma:index="8" nillable="true" ma:displayName="Num" ma:internalName="Num">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Num xmlns="9dcbec72-3960-4f56-9cda-6a0f2f55c913">8</Num>
  </documentManagement>
</p:properties>
</file>

<file path=customXml/itemProps1.xml><?xml version="1.0" encoding="utf-8"?>
<ds:datastoreItem xmlns:ds="http://schemas.openxmlformats.org/officeDocument/2006/customXml" ds:itemID="{6313D3ED-F54F-4BD6-BE8D-6EB5599007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cbec72-3960-4f56-9cda-6a0f2f55c91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DFCB953-9927-47B4-AE19-CB02465F2D35}">
  <ds:schemaRefs>
    <ds:schemaRef ds:uri="http://schemas.microsoft.com/sharepoint/v3/contenttype/forms"/>
  </ds:schemaRefs>
</ds:datastoreItem>
</file>

<file path=customXml/itemProps3.xml><?xml version="1.0" encoding="utf-8"?>
<ds:datastoreItem xmlns:ds="http://schemas.openxmlformats.org/officeDocument/2006/customXml" ds:itemID="{FCE282CB-DE69-433C-8DF1-C75922C5834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9dcbec72-3960-4f56-9cda-6a0f2f55c913"/>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16351</TotalTime>
  <Words>4844</Words>
  <Application>Microsoft Office PowerPoint</Application>
  <PresentationFormat>On-screen Show (4:3)</PresentationFormat>
  <Paragraphs>650</Paragraphs>
  <Slides>34</Slides>
  <Notes>34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34</vt:i4>
      </vt:variant>
    </vt:vector>
  </HeadingPairs>
  <TitlesOfParts>
    <vt:vector size="38" baseType="lpstr">
      <vt:lpstr>1_VMware Confidential</vt:lpstr>
      <vt:lpstr>VMware Confidential</vt:lpstr>
      <vt:lpstr>VMware</vt:lpstr>
      <vt:lpstr>think-cell Slide</vt:lpstr>
      <vt:lpstr>VMware vShield – Foundation for the Most Secure Cloud Deployments   </vt:lpstr>
      <vt:lpstr>Agenda</vt:lpstr>
      <vt:lpstr>Security Market Overview</vt:lpstr>
      <vt:lpstr>Security and Compliance are the Primary Concerns with Cloud </vt:lpstr>
      <vt:lpstr>Agenda</vt:lpstr>
      <vt:lpstr>Security Challenges</vt:lpstr>
      <vt:lpstr>The vShield Advantage: Increased Security</vt:lpstr>
      <vt:lpstr>VMware Transforms Security from Expensive to Cost Effective</vt:lpstr>
      <vt:lpstr>VMware Transforms Security from Complex…</vt:lpstr>
      <vt:lpstr>… To Disruptively Simple</vt:lpstr>
      <vt:lpstr>VMware Turns Security from Rigid…</vt:lpstr>
      <vt:lpstr>….to Adaptive</vt:lpstr>
      <vt:lpstr>Agenda</vt:lpstr>
      <vt:lpstr>Why VMware vShield is a Security Enabler ?</vt:lpstr>
      <vt:lpstr>Security Enabler: Unique Introspection</vt:lpstr>
      <vt:lpstr>Security Enabler: Policy Abstraction </vt:lpstr>
      <vt:lpstr>Agenda</vt:lpstr>
      <vt:lpstr>2010 – Introducing vShield Products</vt:lpstr>
      <vt:lpstr>vShield Edge Secure the Edge of the Virtual Data Center</vt:lpstr>
      <vt:lpstr>vShield Lowers Cost of Security Significantly</vt:lpstr>
      <vt:lpstr>vShield App  Application Protection for Network Based Threats</vt:lpstr>
      <vt:lpstr>vShield App Provides Adaptive Security with Policy Abstraction</vt:lpstr>
      <vt:lpstr>vShield App  Application Protection for Network Based Threats</vt:lpstr>
      <vt:lpstr>vShield Endpoint Offload Anti-virus Processing for Endpoints</vt:lpstr>
      <vt:lpstr>Agenda</vt:lpstr>
      <vt:lpstr>Service Provider - Offering Multi-Tenant Hosting Service  </vt:lpstr>
      <vt:lpstr>Enterprise - Securing Business Critical Applications</vt:lpstr>
      <vt:lpstr>Enterprise - Secure View Deployments</vt:lpstr>
      <vt:lpstr>Agenda</vt:lpstr>
      <vt:lpstr>vShield Edge 1.0 vs. vShield Zones 4.1 vs. vShield App 1.0</vt:lpstr>
      <vt:lpstr>vShield Products  </vt:lpstr>
      <vt:lpstr>vShield Wins Best of VMworld 2010</vt:lpstr>
      <vt:lpstr>Quotes </vt:lpstr>
      <vt:lpstr>Thank You</vt:lpstr>
    </vt:vector>
  </TitlesOfParts>
  <Company>—</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presentation</dc:title>
  <dc:creator>—</dc:creator>
  <cp:lastModifiedBy>ravkumar</cp:lastModifiedBy>
  <cp:revision>650</cp:revision>
  <dcterms:created xsi:type="dcterms:W3CDTF">2009-09-29T17:45:03Z</dcterms:created>
  <dcterms:modified xsi:type="dcterms:W3CDTF">2010-12-13T06:03:21Z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0x010100EB104E0F979AB64C818DCC88122BB19D</vt:lpwstr>
  </property>
  <property fmtid="{D5CDD505-2E9C-101B-9397-08002B2CF9AE}" pid="3" name="Order">
    <vt:r8>4900</vt:r8>
  </property>
</Properties>
</file>