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6" r:id="rId1"/>
    <p:sldMasterId id="2147483762" r:id="rId2"/>
    <p:sldMasterId id="2147483771" r:id="rId3"/>
    <p:sldMasterId id="2147483780" r:id="rId4"/>
    <p:sldMasterId id="2147483789" r:id="rId5"/>
  </p:sldMasterIdLst>
  <p:notesMasterIdLst>
    <p:notesMasterId r:id="rId56"/>
  </p:notesMasterIdLst>
  <p:handoutMasterIdLst>
    <p:handoutMasterId r:id="rId57"/>
  </p:handoutMasterIdLst>
  <p:sldIdLst>
    <p:sldId id="362" r:id="rId6"/>
    <p:sldId id="353" r:id="rId7"/>
    <p:sldId id="321" r:id="rId8"/>
    <p:sldId id="336" r:id="rId9"/>
    <p:sldId id="326" r:id="rId10"/>
    <p:sldId id="327" r:id="rId11"/>
    <p:sldId id="267" r:id="rId12"/>
    <p:sldId id="266" r:id="rId13"/>
    <p:sldId id="312" r:id="rId14"/>
    <p:sldId id="325" r:id="rId15"/>
    <p:sldId id="366" r:id="rId16"/>
    <p:sldId id="269" r:id="rId17"/>
    <p:sldId id="270" r:id="rId18"/>
    <p:sldId id="271" r:id="rId19"/>
    <p:sldId id="272" r:id="rId20"/>
    <p:sldId id="274" r:id="rId21"/>
    <p:sldId id="367" r:id="rId22"/>
    <p:sldId id="276" r:id="rId23"/>
    <p:sldId id="282" r:id="rId24"/>
    <p:sldId id="363" r:id="rId25"/>
    <p:sldId id="280" r:id="rId26"/>
    <p:sldId id="364" r:id="rId27"/>
    <p:sldId id="365" r:id="rId28"/>
    <p:sldId id="279" r:id="rId29"/>
    <p:sldId id="300" r:id="rId30"/>
    <p:sldId id="368" r:id="rId31"/>
    <p:sldId id="369" r:id="rId32"/>
    <p:sldId id="370" r:id="rId33"/>
    <p:sldId id="373" r:id="rId34"/>
    <p:sldId id="350" r:id="rId35"/>
    <p:sldId id="371" r:id="rId36"/>
    <p:sldId id="372" r:id="rId37"/>
    <p:sldId id="308" r:id="rId38"/>
    <p:sldId id="309" r:id="rId39"/>
    <p:sldId id="293" r:id="rId40"/>
    <p:sldId id="290" r:id="rId41"/>
    <p:sldId id="294" r:id="rId42"/>
    <p:sldId id="295" r:id="rId43"/>
    <p:sldId id="296" r:id="rId44"/>
    <p:sldId id="297" r:id="rId45"/>
    <p:sldId id="374" r:id="rId46"/>
    <p:sldId id="375" r:id="rId47"/>
    <p:sldId id="339" r:id="rId48"/>
    <p:sldId id="340" r:id="rId49"/>
    <p:sldId id="302" r:id="rId50"/>
    <p:sldId id="314" r:id="rId51"/>
    <p:sldId id="376" r:id="rId52"/>
    <p:sldId id="333" r:id="rId53"/>
    <p:sldId id="316" r:id="rId54"/>
    <p:sldId id="304" r:id="rId55"/>
  </p:sldIdLst>
  <p:sldSz cx="9144000" cy="6858000" type="screen4x3"/>
  <p:notesSz cx="6997700" cy="9283700"/>
  <p:defaultTextStyle>
    <a:defPPr>
      <a:defRPr lang="en-US"/>
    </a:defPPr>
    <a:lvl1pPr algn="ctr" rtl="0" fontAlgn="base">
      <a:spcBef>
        <a:spcPct val="0"/>
      </a:spcBef>
      <a:spcAft>
        <a:spcPct val="40000"/>
      </a:spcAft>
      <a:defRPr sz="2400" kern="1200">
        <a:solidFill>
          <a:srgbClr val="0095D3"/>
        </a:solidFill>
        <a:latin typeface="Arial" charset="0"/>
        <a:ea typeface="ＭＳ Ｐゴシック" pitchFamily="34" charset="-128"/>
        <a:cs typeface="+mn-cs"/>
      </a:defRPr>
    </a:lvl1pPr>
    <a:lvl2pPr marL="457200" algn="ctr" rtl="0" fontAlgn="base">
      <a:spcBef>
        <a:spcPct val="0"/>
      </a:spcBef>
      <a:spcAft>
        <a:spcPct val="40000"/>
      </a:spcAft>
      <a:defRPr sz="2400" kern="1200">
        <a:solidFill>
          <a:srgbClr val="0095D3"/>
        </a:solidFill>
        <a:latin typeface="Arial" charset="0"/>
        <a:ea typeface="ＭＳ Ｐゴシック" pitchFamily="34" charset="-128"/>
        <a:cs typeface="+mn-cs"/>
      </a:defRPr>
    </a:lvl2pPr>
    <a:lvl3pPr marL="914400" algn="ctr" rtl="0" fontAlgn="base">
      <a:spcBef>
        <a:spcPct val="0"/>
      </a:spcBef>
      <a:spcAft>
        <a:spcPct val="40000"/>
      </a:spcAft>
      <a:defRPr sz="2400" kern="1200">
        <a:solidFill>
          <a:srgbClr val="0095D3"/>
        </a:solidFill>
        <a:latin typeface="Arial" charset="0"/>
        <a:ea typeface="ＭＳ Ｐゴシック" pitchFamily="34" charset="-128"/>
        <a:cs typeface="+mn-cs"/>
      </a:defRPr>
    </a:lvl3pPr>
    <a:lvl4pPr marL="1371600" algn="ctr" rtl="0" fontAlgn="base">
      <a:spcBef>
        <a:spcPct val="0"/>
      </a:spcBef>
      <a:spcAft>
        <a:spcPct val="40000"/>
      </a:spcAft>
      <a:defRPr sz="2400" kern="1200">
        <a:solidFill>
          <a:srgbClr val="0095D3"/>
        </a:solidFill>
        <a:latin typeface="Arial" charset="0"/>
        <a:ea typeface="ＭＳ Ｐゴシック" pitchFamily="34" charset="-128"/>
        <a:cs typeface="+mn-cs"/>
      </a:defRPr>
    </a:lvl4pPr>
    <a:lvl5pPr marL="1828800" algn="ctr" rtl="0" fontAlgn="base">
      <a:spcBef>
        <a:spcPct val="0"/>
      </a:spcBef>
      <a:spcAft>
        <a:spcPct val="40000"/>
      </a:spcAft>
      <a:defRPr sz="2400" kern="1200">
        <a:solidFill>
          <a:srgbClr val="0095D3"/>
        </a:solidFill>
        <a:latin typeface="Arial" charset="0"/>
        <a:ea typeface="ＭＳ Ｐゴシック" pitchFamily="34" charset="-128"/>
        <a:cs typeface="+mn-cs"/>
      </a:defRPr>
    </a:lvl5pPr>
    <a:lvl6pPr marL="2286000" algn="l" defTabSz="914400" rtl="0" eaLnBrk="1" latinLnBrk="0" hangingPunct="1">
      <a:defRPr sz="2400" kern="1200">
        <a:solidFill>
          <a:srgbClr val="0095D3"/>
        </a:solidFill>
        <a:latin typeface="Arial" charset="0"/>
        <a:ea typeface="ＭＳ Ｐゴシック" pitchFamily="34" charset="-128"/>
        <a:cs typeface="+mn-cs"/>
      </a:defRPr>
    </a:lvl6pPr>
    <a:lvl7pPr marL="2743200" algn="l" defTabSz="914400" rtl="0" eaLnBrk="1" latinLnBrk="0" hangingPunct="1">
      <a:defRPr sz="2400" kern="1200">
        <a:solidFill>
          <a:srgbClr val="0095D3"/>
        </a:solidFill>
        <a:latin typeface="Arial" charset="0"/>
        <a:ea typeface="ＭＳ Ｐゴシック" pitchFamily="34" charset="-128"/>
        <a:cs typeface="+mn-cs"/>
      </a:defRPr>
    </a:lvl7pPr>
    <a:lvl8pPr marL="3200400" algn="l" defTabSz="914400" rtl="0" eaLnBrk="1" latinLnBrk="0" hangingPunct="1">
      <a:defRPr sz="2400" kern="1200">
        <a:solidFill>
          <a:srgbClr val="0095D3"/>
        </a:solidFill>
        <a:latin typeface="Arial" charset="0"/>
        <a:ea typeface="ＭＳ Ｐゴシック" pitchFamily="34" charset="-128"/>
        <a:cs typeface="+mn-cs"/>
      </a:defRPr>
    </a:lvl8pPr>
    <a:lvl9pPr marL="3657600" algn="l" defTabSz="914400" rtl="0" eaLnBrk="1" latinLnBrk="0" hangingPunct="1">
      <a:defRPr sz="2400" kern="1200">
        <a:solidFill>
          <a:srgbClr val="0095D3"/>
        </a:solidFill>
        <a:latin typeface="Arial" charset="0"/>
        <a:ea typeface="ＭＳ Ｐゴシック"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 Matheson" initials="b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6BBFF"/>
    <a:srgbClr val="42ACCC"/>
    <a:srgbClr val="1E3C98"/>
    <a:srgbClr val="ACD0FF"/>
    <a:srgbClr val="83DEFF"/>
    <a:srgbClr val="34FF41"/>
    <a:srgbClr val="114B29"/>
    <a:srgbClr val="196839"/>
    <a:srgbClr val="249551"/>
    <a:srgbClr val="8DDB65"/>
  </p:clrMru>
  <p:extLst>
    <p:ext uri="{E76CE94A-603C-4142-B9EB-6D1370010A27}">
      <p14:discardImageEditData xmlns:mc="http://schemas.openxmlformats.org/markup-compatibility/2006" xmlns:mv="urn:schemas-microsoft-com:mac:vml" xmlns:p14="http://schemas.microsoft.com/office/powerpoint/2010/main" xmlns="" val="0"/>
    </p:ext>
    <p:ext uri="{D31A062A-798A-4329-ABDD-BBA856620510}">
      <p14:defaultImageDpi xmlns:mc="http://schemas.openxmlformats.org/markup-compatibility/2006" xmlns:mv="urn:schemas-microsoft-com:mac:vml"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885" autoAdjust="0"/>
    <p:restoredTop sz="77219" autoAdjust="0"/>
  </p:normalViewPr>
  <p:slideViewPr>
    <p:cSldViewPr snapToGrid="0">
      <p:cViewPr varScale="1">
        <p:scale>
          <a:sx n="102" d="100"/>
          <a:sy n="102" d="100"/>
        </p:scale>
        <p:origin x="-1578" y="-96"/>
      </p:cViewPr>
      <p:guideLst>
        <p:guide orient="horz" pos="4099"/>
        <p:guide orient="horz" pos="3092"/>
        <p:guide orient="horz" pos="1160"/>
        <p:guide pos="2877"/>
        <p:guide pos="116"/>
        <p:guide pos="5468"/>
        <p:guide pos="4774"/>
        <p:guide pos="3803"/>
        <p:guide pos="5680"/>
        <p:guide pos="351"/>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758" y="-96"/>
      </p:cViewPr>
      <p:guideLst>
        <p:guide orient="horz" pos="2924"/>
        <p:guide pos="22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7171" name="Rectangle 3"/>
          <p:cNvSpPr>
            <a:spLocks noGrp="1" noChangeArrowheads="1"/>
          </p:cNvSpPr>
          <p:nvPr>
            <p:ph type="dt" sz="quarter" idx="1"/>
          </p:nvPr>
        </p:nvSpPr>
        <p:spPr bwMode="auto">
          <a:xfrm>
            <a:off x="396536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r" eaLnBrk="0" hangingPunct="0">
              <a:spcAft>
                <a:spcPct val="0"/>
              </a:spcAft>
              <a:defRPr sz="1200">
                <a:solidFill>
                  <a:schemeClr val="tx1"/>
                </a:solidFill>
              </a:defRPr>
            </a:lvl1pPr>
          </a:lstStyle>
          <a:p>
            <a:pPr>
              <a:defRPr/>
            </a:pPr>
            <a:endParaRPr lang="en-US"/>
          </a:p>
        </p:txBody>
      </p:sp>
      <p:sp>
        <p:nvSpPr>
          <p:cNvPr id="7172" name="Rectangle 4"/>
          <p:cNvSpPr>
            <a:spLocks noGrp="1" noChangeArrowheads="1"/>
          </p:cNvSpPr>
          <p:nvPr>
            <p:ph type="ftr" sz="quarter" idx="2"/>
          </p:nvPr>
        </p:nvSpPr>
        <p:spPr bwMode="auto">
          <a:xfrm>
            <a:off x="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7173" name="Rectangle 5"/>
          <p:cNvSpPr>
            <a:spLocks noGrp="1" noChangeArrowheads="1"/>
          </p:cNvSpPr>
          <p:nvPr>
            <p:ph type="sldNum" sz="quarter" idx="3"/>
          </p:nvPr>
        </p:nvSpPr>
        <p:spPr bwMode="auto">
          <a:xfrm>
            <a:off x="396536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r" eaLnBrk="0" hangingPunct="0">
              <a:spcAft>
                <a:spcPct val="0"/>
              </a:spcAft>
              <a:defRPr sz="1200">
                <a:solidFill>
                  <a:schemeClr val="tx1"/>
                </a:solidFill>
              </a:defRPr>
            </a:lvl1pPr>
          </a:lstStyle>
          <a:p>
            <a:pPr>
              <a:defRPr/>
            </a:pPr>
            <a:fld id="{6273D68B-0CA8-4788-90D5-2D086E039DB9}" type="slidenum">
              <a:rPr lang="en-US"/>
              <a:pPr>
                <a:defRPr/>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2456715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4099" name="Rectangle 3"/>
          <p:cNvSpPr>
            <a:spLocks noGrp="1" noChangeArrowheads="1"/>
          </p:cNvSpPr>
          <p:nvPr>
            <p:ph type="dt" idx="1"/>
          </p:nvPr>
        </p:nvSpPr>
        <p:spPr bwMode="auto">
          <a:xfrm>
            <a:off x="396536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r" eaLnBrk="0" hangingPunct="0">
              <a:spcAft>
                <a:spcPct val="0"/>
              </a:spcAft>
              <a:defRPr sz="1200">
                <a:solidFill>
                  <a:schemeClr val="tx1"/>
                </a:solidFill>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3028" y="4409758"/>
            <a:ext cx="5131647" cy="417766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dirty="0"/>
          </a:p>
        </p:txBody>
      </p:sp>
      <p:sp>
        <p:nvSpPr>
          <p:cNvPr id="4103" name="Rectangle 7"/>
          <p:cNvSpPr>
            <a:spLocks noGrp="1" noChangeArrowheads="1"/>
          </p:cNvSpPr>
          <p:nvPr>
            <p:ph type="sldNum" sz="quarter" idx="5"/>
          </p:nvPr>
        </p:nvSpPr>
        <p:spPr bwMode="auto">
          <a:xfrm>
            <a:off x="396536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r" eaLnBrk="0" hangingPunct="0">
              <a:spcAft>
                <a:spcPct val="0"/>
              </a:spcAft>
              <a:defRPr sz="1200">
                <a:solidFill>
                  <a:schemeClr val="tx1"/>
                </a:solidFill>
              </a:defRPr>
            </a:lvl1pPr>
          </a:lstStyle>
          <a:p>
            <a:pPr>
              <a:defRPr/>
            </a:pPr>
            <a:fld id="{30ED41AE-736E-48F5-8701-1355F6D9E97A}" type="slidenum">
              <a:rPr lang="en-US"/>
              <a:pPr>
                <a:defRPr/>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652425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a:ln/>
        </p:spPr>
      </p:sp>
      <p:sp>
        <p:nvSpPr>
          <p:cNvPr id="84994" name="Notes Placeholder 2"/>
          <p:cNvSpPr>
            <a:spLocks noGrp="1"/>
          </p:cNvSpPr>
          <p:nvPr>
            <p:ph type="body" idx="1"/>
          </p:nvPr>
        </p:nvSpPr>
        <p:spPr>
          <a:noFill/>
          <a:ln/>
        </p:spPr>
        <p:txBody>
          <a:bodyPr/>
          <a:lstStyle/>
          <a:p>
            <a:endParaRPr lang="lv-LV" smtClean="0">
              <a:ea typeface="ＭＳ Ｐゴシック"/>
            </a:endParaRPr>
          </a:p>
        </p:txBody>
      </p:sp>
      <p:sp>
        <p:nvSpPr>
          <p:cNvPr id="84995" name="Slide Number Placeholder 3"/>
          <p:cNvSpPr>
            <a:spLocks noGrp="1"/>
          </p:cNvSpPr>
          <p:nvPr>
            <p:ph type="sldNum" sz="quarter" idx="5"/>
          </p:nvPr>
        </p:nvSpPr>
        <p:spPr>
          <a:noFill/>
        </p:spPr>
        <p:txBody>
          <a:bodyPr/>
          <a:lstStyle/>
          <a:p>
            <a:fld id="{41C6E461-142E-48A5-97C6-06AD2CBDFD13}" type="slidenum">
              <a:rPr lang="en-US" smtClean="0">
                <a:ea typeface="ＭＳ Ｐゴシック"/>
                <a:cs typeface="ＭＳ Ｐゴシック"/>
              </a:rPr>
              <a:pPr/>
              <a:t>10</a:t>
            </a:fld>
            <a:endParaRPr lang="en-US" smtClean="0">
              <a:ea typeface="ＭＳ Ｐゴシック"/>
              <a:cs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963744" y="8817904"/>
            <a:ext cx="3032337" cy="464185"/>
          </a:xfrm>
          <a:prstGeom prst="rect">
            <a:avLst/>
          </a:prstGeom>
          <a:noFill/>
          <a:ln w="9525">
            <a:noFill/>
            <a:miter lim="800000"/>
            <a:headEnd/>
            <a:tailEnd/>
          </a:ln>
        </p:spPr>
        <p:txBody>
          <a:bodyPr lIns="91422" tIns="45712" rIns="91422" bIns="45712" anchor="b"/>
          <a:lstStyle/>
          <a:p>
            <a:pPr algn="r" defTabSz="912545"/>
            <a:fld id="{ADC67EDB-4F9E-4E43-93EB-0994A913D311}" type="slidenum">
              <a:rPr lang="en-US" sz="1000" i="1"/>
              <a:pPr algn="r" defTabSz="912545"/>
              <a:t>12</a:t>
            </a:fld>
            <a:endParaRPr lang="en-US" sz="1000" i="1" dirty="0"/>
          </a:p>
        </p:txBody>
      </p:sp>
      <p:sp>
        <p:nvSpPr>
          <p:cNvPr id="31747" name="Rectangle 7"/>
          <p:cNvSpPr txBox="1">
            <a:spLocks noGrp="1" noChangeArrowheads="1"/>
          </p:cNvSpPr>
          <p:nvPr/>
        </p:nvSpPr>
        <p:spPr bwMode="auto">
          <a:xfrm>
            <a:off x="3963744" y="8817904"/>
            <a:ext cx="3032337" cy="464185"/>
          </a:xfrm>
          <a:prstGeom prst="rect">
            <a:avLst/>
          </a:prstGeom>
          <a:noFill/>
          <a:ln w="9525">
            <a:noFill/>
            <a:miter lim="800000"/>
            <a:headEnd/>
            <a:tailEnd/>
          </a:ln>
        </p:spPr>
        <p:txBody>
          <a:bodyPr lIns="93009" tIns="46504" rIns="93009" bIns="46504" anchor="b"/>
          <a:lstStyle/>
          <a:p>
            <a:pPr algn="r"/>
            <a:fld id="{E4EFFBE7-FD96-42C8-BE23-DFFA9143DBA4}" type="slidenum">
              <a:rPr lang="en-US" sz="1200"/>
              <a:pPr algn="r"/>
              <a:t>12</a:t>
            </a:fld>
            <a:endParaRPr lang="en-US" sz="1200" dirty="0"/>
          </a:p>
        </p:txBody>
      </p:sp>
      <p:sp>
        <p:nvSpPr>
          <p:cNvPr id="31748" name="Rectangle 2"/>
          <p:cNvSpPr>
            <a:spLocks noGrp="1" noRot="1" noChangeAspect="1" noChangeArrowheads="1" noTextEdit="1"/>
          </p:cNvSpPr>
          <p:nvPr>
            <p:ph type="sldImg"/>
          </p:nvPr>
        </p:nvSpPr>
        <p:spPr bwMode="auto">
          <a:xfrm>
            <a:off x="1179513" y="696913"/>
            <a:ext cx="4640262" cy="3479800"/>
          </a:xfrm>
          <a:noFill/>
          <a:ln>
            <a:solidFill>
              <a:srgbClr val="000000"/>
            </a:solidFill>
            <a:miter lim="800000"/>
            <a:headEnd/>
            <a:tailEnd/>
          </a:ln>
        </p:spPr>
      </p:sp>
      <p:sp>
        <p:nvSpPr>
          <p:cNvPr id="31749" name="Rectangle 3"/>
          <p:cNvSpPr>
            <a:spLocks noGrp="1" noChangeArrowheads="1"/>
          </p:cNvSpPr>
          <p:nvPr>
            <p:ph type="body" idx="1"/>
          </p:nvPr>
        </p:nvSpPr>
        <p:spPr bwMode="auto">
          <a:noFill/>
        </p:spPr>
        <p:txBody>
          <a:bodyPr lIns="93009" tIns="46504" rIns="93009" bIns="46504"/>
          <a:lstStyle/>
          <a:p>
            <a:pPr eaLnBrk="1" hangingPunct="1"/>
            <a:r>
              <a:rPr lang="en-US" smtClean="0">
                <a:latin typeface="Arial" charset="0"/>
                <a:ea typeface="ＭＳ Ｐゴシック" pitchFamily="-108" charset="-128"/>
                <a:cs typeface="Arial" charset="0"/>
              </a:rPr>
              <a:t>CIM is a protocol for communication between the server and the client AND a data model to represent the functionality</a:t>
            </a:r>
          </a:p>
          <a:p>
            <a:pPr eaLnBrk="1" hangingPunct="1"/>
            <a:endParaRPr lang="en-US" smtClean="0">
              <a:latin typeface="Arial" charset="0"/>
              <a:ea typeface="ＭＳ Ｐゴシック" pitchFamily="-108" charset="-128"/>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pPr eaLnBrk="1" hangingPunct="1">
              <a:lnSpc>
                <a:spcPct val="90000"/>
              </a:lnSpc>
            </a:pPr>
            <a:r>
              <a:rPr lang="en-US" smtClean="0">
                <a:ea typeface="ＭＳ Ｐゴシック" pitchFamily="-108" charset="-128"/>
              </a:rPr>
              <a:t>Starting with HP SIM 5.3.2 following is available on ESXi:</a:t>
            </a:r>
          </a:p>
          <a:p>
            <a:pPr lvl="1" eaLnBrk="1" hangingPunct="1">
              <a:lnSpc>
                <a:spcPct val="90000"/>
              </a:lnSpc>
            </a:pPr>
            <a:r>
              <a:rPr lang="en-US" smtClean="0">
                <a:ea typeface="ＭＳ Ｐゴシック" pitchFamily="-108" charset="-128"/>
              </a:rPr>
              <a:t>Network Provider – Ethernet ports information, statistics, port link status and IP and MAC addresses.</a:t>
            </a:r>
          </a:p>
          <a:p>
            <a:pPr lvl="1" eaLnBrk="1" hangingPunct="1">
              <a:lnSpc>
                <a:spcPct val="90000"/>
              </a:lnSpc>
            </a:pPr>
            <a:r>
              <a:rPr lang="en-US" smtClean="0">
                <a:ea typeface="ＭＳ Ｐゴシック" pitchFamily="-108" charset="-128"/>
              </a:rPr>
              <a:t>SmartArray Provider – Controller information, storage enclosure and drive cage information, disk drives and spare drives information.</a:t>
            </a:r>
          </a:p>
          <a:p>
            <a:pPr lvl="1" eaLnBrk="1" hangingPunct="1">
              <a:lnSpc>
                <a:spcPct val="90000"/>
              </a:lnSpc>
            </a:pPr>
            <a:r>
              <a:rPr lang="en-US" smtClean="0">
                <a:ea typeface="ＭＳ Ｐゴシック" pitchFamily="-108" charset="-128"/>
              </a:rPr>
              <a:t>PCI Provider – PCI device, adapter card and slot information.</a:t>
            </a:r>
          </a:p>
          <a:p>
            <a:pPr lvl="1" eaLnBrk="1" hangingPunct="1">
              <a:lnSpc>
                <a:spcPct val="90000"/>
              </a:lnSpc>
            </a:pPr>
            <a:r>
              <a:rPr lang="en-US" smtClean="0">
                <a:ea typeface="ＭＳ Ｐゴシック" pitchFamily="-108" charset="-128"/>
              </a:rPr>
              <a:t>Sensor Provider – Temperature Sensors information (for CPU, chassis, Memory), temperature sensors threshold values and current readings</a:t>
            </a:r>
          </a:p>
          <a:p>
            <a:pPr lvl="1" eaLnBrk="1" hangingPunct="1">
              <a:lnSpc>
                <a:spcPct val="90000"/>
              </a:lnSpc>
            </a:pPr>
            <a:r>
              <a:rPr lang="en-US" smtClean="0">
                <a:ea typeface="ＭＳ Ｐゴシック" pitchFamily="-108" charset="-128"/>
              </a:rPr>
              <a:t>Software Inventory – Ethernet adapter driver versions, CIM provider version and Server Active ROM and redundant ROM versions.</a:t>
            </a:r>
          </a:p>
          <a:p>
            <a:endParaRPr lang="en-US" smtClean="0">
              <a:ea typeface="ＭＳ Ｐゴシック" pitchFamily="-108" charset="-128"/>
            </a:endParaRPr>
          </a:p>
        </p:txBody>
      </p:sp>
      <p:sp>
        <p:nvSpPr>
          <p:cNvPr id="33796" name="Slide Number Placeholder 3"/>
          <p:cNvSpPr>
            <a:spLocks noGrp="1"/>
          </p:cNvSpPr>
          <p:nvPr>
            <p:ph type="sldNum" sz="quarter" idx="5"/>
          </p:nvPr>
        </p:nvSpPr>
        <p:spPr bwMode="auto">
          <a:noFill/>
          <a:ln>
            <a:miter lim="800000"/>
            <a:headEnd/>
            <a:tailEnd/>
          </a:ln>
        </p:spPr>
        <p:txBody>
          <a:bodyPr/>
          <a:lstStyle/>
          <a:p>
            <a:fld id="{B82FC967-2C53-43CD-9C29-E9FA0168A0C9}" type="slidenum">
              <a:rPr lang="en-US"/>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1179513" y="696913"/>
            <a:ext cx="4640262" cy="3479800"/>
          </a:xfrm>
          <a:noFill/>
          <a:ln>
            <a:solidFill>
              <a:srgbClr val="000000"/>
            </a:solidFill>
            <a:miter lim="800000"/>
            <a:headEnd/>
            <a:tailEnd/>
          </a:ln>
        </p:spPr>
      </p:sp>
      <p:sp>
        <p:nvSpPr>
          <p:cNvPr id="35843" name="Rectangle 3"/>
          <p:cNvSpPr>
            <a:spLocks noGrp="1" noChangeArrowheads="1"/>
          </p:cNvSpPr>
          <p:nvPr>
            <p:ph type="body" idx="1"/>
          </p:nvPr>
        </p:nvSpPr>
        <p:spPr bwMode="auto">
          <a:noFill/>
        </p:spPr>
        <p:txBody>
          <a:bodyPr lIns="91422" tIns="45712" rIns="91422" bIns="45712"/>
          <a:lstStyle/>
          <a:p>
            <a:pPr marL="0" lvl="1" eaLnBrk="1" hangingPunct="1">
              <a:buFontTx/>
              <a:buChar char="•"/>
            </a:pPr>
            <a:r>
              <a:rPr lang="en-US" dirty="0" smtClean="0">
                <a:latin typeface="Arial" charset="0"/>
                <a:ea typeface="ＭＳ Ｐゴシック" pitchFamily="-108" charset="-128"/>
                <a:cs typeface="Arial" charset="0"/>
              </a:rPr>
              <a:t>New CIM SMASH interface for ESX Host health monitoring is integrated as a tab within VMware </a:t>
            </a:r>
            <a:r>
              <a:rPr lang="en-US" dirty="0" err="1" smtClean="0">
                <a:latin typeface="Arial" charset="0"/>
                <a:ea typeface="ＭＳ Ｐゴシック" pitchFamily="-108" charset="-128"/>
                <a:cs typeface="Arial" charset="0"/>
              </a:rPr>
              <a:t>vCenter</a:t>
            </a:r>
            <a:r>
              <a:rPr lang="en-US" dirty="0" smtClean="0">
                <a:latin typeface="Arial" charset="0"/>
                <a:ea typeface="ＭＳ Ｐゴシック" pitchFamily="-108" charset="-128"/>
                <a:cs typeface="Arial" charset="0"/>
              </a:rPr>
              <a:t>. VMware </a:t>
            </a:r>
            <a:r>
              <a:rPr lang="en-US" dirty="0" err="1" smtClean="0">
                <a:latin typeface="Arial" charset="0"/>
                <a:ea typeface="ＭＳ Ｐゴシック" pitchFamily="-108" charset="-128"/>
                <a:cs typeface="Arial" charset="0"/>
              </a:rPr>
              <a:t>vCenter</a:t>
            </a:r>
            <a:r>
              <a:rPr lang="en-US" dirty="0" smtClean="0">
                <a:latin typeface="Arial" charset="0"/>
                <a:ea typeface="ＭＳ Ｐゴシック" pitchFamily="-108" charset="-128"/>
                <a:cs typeface="Arial" charset="0"/>
              </a:rPr>
              <a:t> remains your single pane of glass into management physical and virtual visibility on server health</a:t>
            </a:r>
          </a:p>
          <a:p>
            <a:pPr marL="0" lvl="1" eaLnBrk="1" hangingPunct="1">
              <a:buFontTx/>
              <a:buChar char="•"/>
            </a:pPr>
            <a:r>
              <a:rPr lang="en-US" dirty="0" smtClean="0">
                <a:latin typeface="Arial" charset="0"/>
                <a:ea typeface="ＭＳ Ｐゴシック" pitchFamily="-108" charset="-128"/>
                <a:cs typeface="Arial" charset="0"/>
              </a:rPr>
              <a:t>Integrated with </a:t>
            </a:r>
            <a:r>
              <a:rPr lang="en-US" dirty="0" err="1" smtClean="0">
                <a:latin typeface="Arial" charset="0"/>
                <a:ea typeface="ＭＳ Ｐゴシック" pitchFamily="-108" charset="-128"/>
                <a:cs typeface="Arial" charset="0"/>
              </a:rPr>
              <a:t>vCenter</a:t>
            </a:r>
            <a:r>
              <a:rPr lang="en-US" dirty="0" smtClean="0">
                <a:latin typeface="Arial" charset="0"/>
                <a:ea typeface="ＭＳ Ｐゴシック" pitchFamily="-108" charset="-128"/>
                <a:cs typeface="Arial" charset="0"/>
              </a:rPr>
              <a:t> alarm interface</a:t>
            </a:r>
          </a:p>
          <a:p>
            <a:pPr eaLnBrk="1" hangingPunct="1"/>
            <a:endParaRPr lang="en-US" dirty="0" smtClean="0">
              <a:latin typeface="Arial" charset="0"/>
              <a:ea typeface="ＭＳ Ｐゴシック" pitchFamily="-108" charset="-128"/>
              <a:cs typeface="Arial" charset="0"/>
            </a:endParaRPr>
          </a:p>
          <a:p>
            <a:pPr eaLnBrk="1" hangingPunct="1"/>
            <a:r>
              <a:rPr lang="en-US" dirty="0" smtClean="0">
                <a:latin typeface="Arial" charset="0"/>
                <a:ea typeface="ＭＳ Ｐゴシック" pitchFamily="-108" charset="-128"/>
                <a:cs typeface="Arial" charset="0"/>
              </a:rPr>
              <a:t>Notes:</a:t>
            </a:r>
          </a:p>
          <a:p>
            <a:pPr marL="0" lvl="1">
              <a:buFontTx/>
              <a:buChar char="•"/>
            </a:pPr>
            <a:r>
              <a:rPr lang="en-US" dirty="0" smtClean="0">
                <a:latin typeface="Arial" charset="0"/>
                <a:ea typeface="ＭＳ Ｐゴシック" pitchFamily="-108" charset="-128"/>
                <a:cs typeface="Arial" charset="0"/>
              </a:rPr>
              <a:t>CIM SMASH – VMware hypervisors implement the industry-standard Common Information Model (CIM) interface to monitor and manage the health of server hardware. The implementation is based on the System Management Architecture for Server </a:t>
            </a:r>
            <a:r>
              <a:rPr lang="en-US" dirty="0" err="1" smtClean="0">
                <a:latin typeface="Arial" charset="0"/>
                <a:ea typeface="ＭＳ Ｐゴシック" pitchFamily="-108" charset="-128"/>
                <a:cs typeface="Arial" charset="0"/>
              </a:rPr>
              <a:t>Heardware</a:t>
            </a:r>
            <a:r>
              <a:rPr lang="en-US" dirty="0" smtClean="0">
                <a:latin typeface="Arial" charset="0"/>
                <a:ea typeface="ＭＳ Ｐゴシック" pitchFamily="-108" charset="-128"/>
                <a:cs typeface="Arial" charset="0"/>
              </a:rPr>
              <a:t> (SMASH) profiles defined by DMTF.</a:t>
            </a:r>
          </a:p>
          <a:p>
            <a:pPr eaLnBrk="1" hangingPunct="1">
              <a:buFontTx/>
              <a:buChar char="•"/>
            </a:pPr>
            <a:r>
              <a:rPr lang="en-US" dirty="0" smtClean="0">
                <a:latin typeface="Arial" charset="0"/>
                <a:ea typeface="ＭＳ Ｐゴシック" pitchFamily="-108" charset="-128"/>
                <a:cs typeface="Arial" charset="0"/>
              </a:rPr>
              <a:t>Not all hardware vendors publish info through CIM</a:t>
            </a:r>
          </a:p>
          <a:p>
            <a:pPr eaLnBrk="1" hangingPunct="1">
              <a:buFontTx/>
              <a:buChar char="•"/>
            </a:pPr>
            <a:r>
              <a:rPr lang="en-US" dirty="0" smtClean="0">
                <a:latin typeface="Arial" charset="0"/>
                <a:ea typeface="ＭＳ Ｐゴシック" pitchFamily="-108" charset="-128"/>
                <a:cs typeface="Arial" charset="0"/>
              </a:rPr>
              <a:t>All thresholds and details are defined by the hardware vendors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18</a:t>
            </a:fld>
            <a:endParaRPr lang="en-US"/>
          </a:p>
        </p:txBody>
      </p:sp>
    </p:spTree>
    <p:extLst>
      <p:ext uri="{BB962C8B-B14F-4D97-AF65-F5344CB8AC3E}">
        <p14:creationId xmlns:mc="http://schemas.openxmlformats.org/markup-compatibility/2006" xmlns:mv="urn:schemas-microsoft-com:mac:vml" xmlns:p14="http://schemas.microsoft.com/office/powerpoint/2010/main" xmlns="" val="463268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bwMode="auto">
          <a:xfrm>
            <a:off x="1176338" y="695325"/>
            <a:ext cx="4645025" cy="3482975"/>
          </a:xfrm>
          <a:noFill/>
          <a:ln>
            <a:solidFill>
              <a:srgbClr val="000000"/>
            </a:solidFill>
            <a:miter lim="800000"/>
            <a:headEnd/>
            <a:tailEnd/>
          </a:ln>
        </p:spPr>
      </p:sp>
      <p:sp>
        <p:nvSpPr>
          <p:cNvPr id="53251" name="Notes Placeholder 2"/>
          <p:cNvSpPr>
            <a:spLocks noGrp="1"/>
          </p:cNvSpPr>
          <p:nvPr>
            <p:ph type="body" idx="1"/>
          </p:nvPr>
        </p:nvSpPr>
        <p:spPr bwMode="auto">
          <a:noFill/>
        </p:spPr>
        <p:txBody>
          <a:bodyPr/>
          <a:lstStyle/>
          <a:p>
            <a:r>
              <a:rPr lang="en-US" smtClean="0">
                <a:ea typeface="ＭＳ Ｐゴシック" pitchFamily="-108" charset="-128"/>
              </a:rPr>
              <a:t>Second features we have implemented is more choice during install. We can now do PXE boot, and we can script it too.</a:t>
            </a:r>
          </a:p>
          <a:p>
            <a:endParaRPr lang="en-US" smtClean="0">
              <a:ea typeface="ＭＳ Ｐゴシック" pitchFamily="-108" charset="-128"/>
            </a:endParaRPr>
          </a:p>
          <a:p>
            <a:r>
              <a:rPr lang="en-US" smtClean="0">
                <a:ea typeface="ＭＳ Ｐゴシック" pitchFamily="-108" charset="-128"/>
              </a:rPr>
              <a:t>Scripted Installation, the equivalent of Kickstart, is now available. The installer can boot over the network, and at that point you can also do an interactive installation, or else set it up to do a scripted installation.  Both the installed image and the config file (called “ks.cfg”) can be obtained over the network using a variety of protocols.  There is also an ability to specify preinstall, postinstall, and first-boot scripts.  For example, the postinstall script can configure all the host settings, and the first boot script could join the host to vCenter.  These three types of scripts run either in the context of the Tech Support Mode or in Python. The Tech Support Mode shell is a highly stripped down version of bash.</a:t>
            </a:r>
          </a:p>
          <a:p>
            <a:endParaRPr lang="en-US" smtClean="0">
              <a:ea typeface="ＭＳ Ｐゴシック" pitchFamily="-108" charset="-128"/>
            </a:endParaRPr>
          </a:p>
          <a:p>
            <a:r>
              <a:rPr lang="en-US" smtClean="0">
                <a:ea typeface="ＭＳ Ｐゴシック" pitchFamily="-108" charset="-128"/>
              </a:rPr>
              <a:t>You can start the scripted installation with a CD-ROM drive or over the network by using PXE booting. You cannot use scripted installation to install ESXi to a USB device</a:t>
            </a:r>
            <a:br>
              <a:rPr lang="en-US" smtClean="0">
                <a:ea typeface="ＭＳ Ｐゴシック" pitchFamily="-108" charset="-128"/>
              </a:rPr>
            </a:br>
            <a:endParaRPr lang="en-US" smtClean="0">
              <a:ea typeface="ＭＳ Ｐゴシック" pitchFamily="-108" charset="-128"/>
            </a:endParaRPr>
          </a:p>
        </p:txBody>
      </p:sp>
      <p:sp>
        <p:nvSpPr>
          <p:cNvPr id="53252" name="Slide Number Placeholder 3"/>
          <p:cNvSpPr>
            <a:spLocks noGrp="1"/>
          </p:cNvSpPr>
          <p:nvPr>
            <p:ph type="sldNum" sz="quarter" idx="5"/>
          </p:nvPr>
        </p:nvSpPr>
        <p:spPr bwMode="auto">
          <a:noFill/>
          <a:ln>
            <a:miter lim="800000"/>
            <a:headEnd/>
            <a:tailEnd/>
          </a:ln>
        </p:spPr>
        <p:txBody>
          <a:bodyPr/>
          <a:lstStyle/>
          <a:p>
            <a:fld id="{725FC2F8-E65A-42AE-B399-46D375A67FB5}" type="slidenum">
              <a:rPr lang="en-US"/>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bwMode="auto">
          <a:xfrm>
            <a:off x="1176338" y="695325"/>
            <a:ext cx="4645025" cy="3482975"/>
          </a:xfrm>
          <a:noFill/>
          <a:ln>
            <a:solidFill>
              <a:srgbClr val="000000"/>
            </a:solidFill>
            <a:miter lim="800000"/>
            <a:headEnd/>
            <a:tailEnd/>
          </a:ln>
        </p:spPr>
      </p:sp>
      <p:sp>
        <p:nvSpPr>
          <p:cNvPr id="51203" name="Notes Placeholder 2"/>
          <p:cNvSpPr>
            <a:spLocks noGrp="1"/>
          </p:cNvSpPr>
          <p:nvPr>
            <p:ph type="body" idx="1"/>
          </p:nvPr>
        </p:nvSpPr>
        <p:spPr bwMode="auto">
          <a:noFill/>
        </p:spPr>
        <p:txBody>
          <a:bodyPr/>
          <a:lstStyle/>
          <a:p>
            <a:pPr defTabSz="930311"/>
            <a:r>
              <a:rPr lang="en-US" dirty="0" smtClean="0">
                <a:latin typeface="Arial" charset="0"/>
                <a:ea typeface="ＭＳ Ｐゴシック" pitchFamily="-108" charset="-128"/>
              </a:rPr>
              <a:t>I’ve added this slide for those who are not familiar with PXE Boot. </a:t>
            </a:r>
          </a:p>
          <a:p>
            <a:pPr defTabSz="930311"/>
            <a:r>
              <a:rPr lang="en-US" dirty="0" smtClean="0">
                <a:latin typeface="Arial" charset="0"/>
                <a:ea typeface="ＭＳ Ｐゴシック" pitchFamily="-108" charset="-128"/>
              </a:rPr>
              <a:t>TFTP is a light-weight version of the FTP service, and is typically used only for network booting systems or loading firmware on network devices such as routers.</a:t>
            </a:r>
          </a:p>
          <a:p>
            <a:pPr defTabSz="930311"/>
            <a:endParaRPr lang="en-US" dirty="0" smtClean="0">
              <a:latin typeface="Arial" charset="0"/>
              <a:ea typeface="ＭＳ Ｐゴシック" pitchFamily="-108" charset="-128"/>
            </a:endParaRPr>
          </a:p>
          <a:p>
            <a:pPr defTabSz="930311"/>
            <a:endParaRPr lang="en-US" dirty="0" smtClean="0">
              <a:latin typeface="Arial" charset="0"/>
              <a:ea typeface="ＭＳ Ｐゴシック" pitchFamily="-108" charset="-128"/>
            </a:endParaRPr>
          </a:p>
          <a:p>
            <a:pPr defTabSz="930311"/>
            <a:endParaRPr lang="en-US" dirty="0" smtClean="0">
              <a:latin typeface="Arial" charset="0"/>
              <a:ea typeface="ＭＳ Ｐゴシック" pitchFamily="-108" charset="-128"/>
            </a:endParaRPr>
          </a:p>
          <a:p>
            <a:pPr defTabSz="930311"/>
            <a:endParaRPr lang="en-US" dirty="0" smtClean="0">
              <a:ea typeface="ＭＳ Ｐゴシック" pitchFamily="-108" charset="-128"/>
            </a:endParaRPr>
          </a:p>
        </p:txBody>
      </p:sp>
      <p:sp>
        <p:nvSpPr>
          <p:cNvPr id="51204" name="Slide Number Placeholder 3"/>
          <p:cNvSpPr>
            <a:spLocks noGrp="1"/>
          </p:cNvSpPr>
          <p:nvPr>
            <p:ph type="sldNum" sz="quarter" idx="5"/>
          </p:nvPr>
        </p:nvSpPr>
        <p:spPr bwMode="auto">
          <a:noFill/>
          <a:ln>
            <a:miter lim="800000"/>
            <a:headEnd/>
            <a:tailEnd/>
          </a:ln>
        </p:spPr>
        <p:txBody>
          <a:bodyPr/>
          <a:lstStyle/>
          <a:p>
            <a:fld id="{EE5BA24F-7788-427A-8941-8D7EC774153F}" type="slidenum">
              <a:rPr lang="en-US"/>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bwMode="auto">
          <a:xfrm>
            <a:off x="1176338" y="695325"/>
            <a:ext cx="4645025" cy="3482975"/>
          </a:xfrm>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r>
              <a:rPr lang="en-US" dirty="0" smtClean="0">
                <a:ea typeface="ＭＳ Ｐゴシック" pitchFamily="-108" charset="-128"/>
              </a:rPr>
              <a:t>One of the most popular requests among customers is to improve the deployment and management of </a:t>
            </a:r>
            <a:r>
              <a:rPr lang="en-US" dirty="0" err="1" smtClean="0">
                <a:ea typeface="ＭＳ Ｐゴシック" pitchFamily="-108" charset="-128"/>
              </a:rPr>
              <a:t>ESXi</a:t>
            </a:r>
            <a:r>
              <a:rPr lang="en-US" dirty="0" smtClean="0">
                <a:ea typeface="ＭＳ Ｐゴシック" pitchFamily="-108" charset="-128"/>
              </a:rPr>
              <a:t>.</a:t>
            </a:r>
          </a:p>
          <a:p>
            <a:r>
              <a:rPr lang="en-US" dirty="0" smtClean="0">
                <a:ea typeface="ＭＳ Ｐゴシック" pitchFamily="-108" charset="-128"/>
              </a:rPr>
              <a:t>First in the line is boot From SAN is now fully supported in </a:t>
            </a:r>
            <a:r>
              <a:rPr lang="en-US" dirty="0" err="1" smtClean="0">
                <a:ea typeface="ＭＳ Ｐゴシック" pitchFamily="-108" charset="-128"/>
              </a:rPr>
              <a:t>ESXi</a:t>
            </a:r>
            <a:r>
              <a:rPr lang="en-US" dirty="0" smtClean="0">
                <a:ea typeface="ＭＳ Ｐゴシック" pitchFamily="-108" charset="-128"/>
              </a:rPr>
              <a:t> 4.1. It was as only experimentally supported in </a:t>
            </a:r>
            <a:r>
              <a:rPr lang="en-US" dirty="0" err="1" smtClean="0">
                <a:ea typeface="ＭＳ Ｐゴシック" pitchFamily="-108" charset="-128"/>
              </a:rPr>
              <a:t>ESXi</a:t>
            </a:r>
            <a:r>
              <a:rPr lang="en-US" dirty="0" smtClean="0">
                <a:ea typeface="ＭＳ Ｐゴシック" pitchFamily="-108" charset="-128"/>
              </a:rPr>
              <a:t> 4.0. Boot from SAN will be supported for FC, </a:t>
            </a:r>
            <a:r>
              <a:rPr lang="en-US" dirty="0" err="1" smtClean="0">
                <a:ea typeface="ＭＳ Ｐゴシック" pitchFamily="-108" charset="-128"/>
              </a:rPr>
              <a:t>iSCSI</a:t>
            </a:r>
            <a:r>
              <a:rPr lang="en-US" dirty="0" smtClean="0">
                <a:ea typeface="ＭＳ Ｐゴシック" pitchFamily="-108" charset="-128"/>
              </a:rPr>
              <a:t>, and </a:t>
            </a:r>
            <a:r>
              <a:rPr lang="en-US" dirty="0" err="1" smtClean="0">
                <a:ea typeface="ＭＳ Ｐゴシック" pitchFamily="-108" charset="-128"/>
              </a:rPr>
              <a:t>FCoE</a:t>
            </a:r>
            <a:r>
              <a:rPr lang="en-US" dirty="0" smtClean="0">
                <a:ea typeface="ＭＳ Ｐゴシック" pitchFamily="-108" charset="-128"/>
              </a:rPr>
              <a:t>. For </a:t>
            </a:r>
            <a:r>
              <a:rPr lang="en-US" dirty="0" err="1" smtClean="0">
                <a:ea typeface="ＭＳ Ｐゴシック" pitchFamily="-108" charset="-128"/>
              </a:rPr>
              <a:t>iSCSI</a:t>
            </a:r>
            <a:r>
              <a:rPr lang="en-US" dirty="0" smtClean="0">
                <a:ea typeface="ＭＳ Ｐゴシック" pitchFamily="-108" charset="-128"/>
              </a:rPr>
              <a:t> and </a:t>
            </a:r>
            <a:r>
              <a:rPr lang="en-US" dirty="0" err="1" smtClean="0">
                <a:ea typeface="ＭＳ Ｐゴシック" pitchFamily="-108" charset="-128"/>
              </a:rPr>
              <a:t>FCoE</a:t>
            </a:r>
            <a:r>
              <a:rPr lang="en-US" dirty="0" smtClean="0">
                <a:ea typeface="ＭＳ Ｐゴシック" pitchFamily="-108" charset="-128"/>
              </a:rPr>
              <a:t>, it will depend upon hardware qualification, so please check the HCL and Release Notes when </a:t>
            </a:r>
            <a:r>
              <a:rPr lang="en-US" dirty="0" err="1" smtClean="0">
                <a:ea typeface="ＭＳ Ｐゴシック" pitchFamily="-108" charset="-128"/>
              </a:rPr>
              <a:t>vSphere</a:t>
            </a:r>
            <a:r>
              <a:rPr lang="en-US" dirty="0" smtClean="0">
                <a:ea typeface="ＭＳ Ｐゴシック" pitchFamily="-108" charset="-128"/>
              </a:rPr>
              <a:t> 4.1 is released.</a:t>
            </a:r>
          </a:p>
          <a:p>
            <a:endParaRPr lang="en-US" dirty="0" smtClean="0">
              <a:ea typeface="ＭＳ Ｐゴシック" pitchFamily="-108" charset="-128"/>
            </a:endParaRPr>
          </a:p>
          <a:p>
            <a:r>
              <a:rPr lang="en-US" dirty="0" smtClean="0">
                <a:ea typeface="ＭＳ Ｐゴシック" pitchFamily="-108" charset="-128"/>
              </a:rPr>
              <a:t>From </a:t>
            </a:r>
            <a:r>
              <a:rPr lang="en-US" dirty="0" err="1" smtClean="0">
                <a:ea typeface="ＭＳ Ｐゴシック" pitchFamily="-108" charset="-128"/>
              </a:rPr>
              <a:t>http://www.vmware.com/resources/compatibility/info.php?deviceCategory</a:t>
            </a:r>
            <a:r>
              <a:rPr lang="en-US" dirty="0" smtClean="0">
                <a:ea typeface="ＭＳ Ｐゴシック" pitchFamily="-108" charset="-128"/>
              </a:rPr>
              <a:t>=</a:t>
            </a:r>
            <a:r>
              <a:rPr lang="en-US" dirty="0" err="1" smtClean="0">
                <a:ea typeface="ＭＳ Ｐゴシック" pitchFamily="-108" charset="-128"/>
              </a:rPr>
              <a:t>san&amp;mode</a:t>
            </a:r>
            <a:r>
              <a:rPr lang="en-US" dirty="0" smtClean="0">
                <a:ea typeface="ＭＳ Ｐゴシック" pitchFamily="-108" charset="-128"/>
              </a:rPr>
              <a:t>=</a:t>
            </a:r>
            <a:r>
              <a:rPr lang="en-US" dirty="0" err="1" smtClean="0">
                <a:ea typeface="ＭＳ Ｐゴシック" pitchFamily="-108" charset="-128"/>
              </a:rPr>
              <a:t>san_introduction</a:t>
            </a:r>
            <a:endParaRPr lang="en-US" dirty="0" smtClean="0">
              <a:ea typeface="ＭＳ Ｐゴシック" pitchFamily="-108" charset="-128"/>
            </a:endParaRPr>
          </a:p>
          <a:p>
            <a:endParaRPr lang="en-US" dirty="0" smtClean="0">
              <a:ea typeface="ＭＳ Ｐゴシック" pitchFamily="-108"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ea typeface="ＭＳ Ｐゴシック" pitchFamily="-108" charset="-128"/>
              </a:rPr>
              <a:t>Software </a:t>
            </a:r>
            <a:r>
              <a:rPr lang="en-US" dirty="0" err="1" smtClean="0">
                <a:ea typeface="ＭＳ Ｐゴシック" pitchFamily="-108" charset="-128"/>
              </a:rPr>
              <a:t>iSCSI</a:t>
            </a:r>
            <a:r>
              <a:rPr lang="en-US" dirty="0" smtClean="0">
                <a:ea typeface="ＭＳ Ｐゴシック" pitchFamily="-108" charset="-128"/>
              </a:rPr>
              <a:t> Adapter: A software </a:t>
            </a:r>
            <a:r>
              <a:rPr lang="en-US" dirty="0" err="1" smtClean="0">
                <a:ea typeface="ＭＳ Ｐゴシック" pitchFamily="-108" charset="-128"/>
              </a:rPr>
              <a:t>iSCSI</a:t>
            </a:r>
            <a:r>
              <a:rPr lang="en-US" dirty="0" smtClean="0">
                <a:ea typeface="ＭＳ Ｐゴシック" pitchFamily="-108" charset="-128"/>
              </a:rPr>
              <a:t> adapter is a VMware code built into the </a:t>
            </a:r>
            <a:r>
              <a:rPr lang="en-US" dirty="0" err="1" smtClean="0">
                <a:ea typeface="ＭＳ Ｐゴシック" pitchFamily="-108" charset="-128"/>
              </a:rPr>
              <a:t>VMkernel</a:t>
            </a:r>
            <a:r>
              <a:rPr lang="en-US" dirty="0" smtClean="0">
                <a:ea typeface="ＭＳ Ｐゴシック" pitchFamily="-108" charset="-128"/>
              </a:rPr>
              <a:t>. It allows the host to connect to the </a:t>
            </a:r>
            <a:r>
              <a:rPr lang="en-US" dirty="0" err="1" smtClean="0">
                <a:ea typeface="ＭＳ Ｐゴシック" pitchFamily="-108" charset="-128"/>
              </a:rPr>
              <a:t>iSCSI</a:t>
            </a:r>
            <a:r>
              <a:rPr lang="en-US" dirty="0" smtClean="0">
                <a:ea typeface="ＭＳ Ｐゴシック" pitchFamily="-108" charset="-128"/>
              </a:rPr>
              <a:t> storage device through standard network adapters. The software </a:t>
            </a:r>
            <a:r>
              <a:rPr lang="en-US" dirty="0" err="1" smtClean="0">
                <a:ea typeface="ＭＳ Ｐゴシック" pitchFamily="-108" charset="-128"/>
              </a:rPr>
              <a:t>iSCSI</a:t>
            </a:r>
            <a:r>
              <a:rPr lang="en-US" dirty="0" smtClean="0">
                <a:ea typeface="ＭＳ Ｐゴシック" pitchFamily="-108" charset="-128"/>
              </a:rPr>
              <a:t> adapter handles </a:t>
            </a:r>
            <a:r>
              <a:rPr lang="en-US" dirty="0" err="1" smtClean="0">
                <a:ea typeface="ＭＳ Ｐゴシック" pitchFamily="-108" charset="-128"/>
              </a:rPr>
              <a:t>iSCSI</a:t>
            </a:r>
            <a:r>
              <a:rPr lang="en-US" dirty="0" smtClean="0">
                <a:ea typeface="ＭＳ Ｐゴシック" pitchFamily="-108" charset="-128"/>
              </a:rPr>
              <a:t> processing while communicating with the network adapter. With the software </a:t>
            </a:r>
            <a:r>
              <a:rPr lang="en-US" dirty="0" err="1" smtClean="0">
                <a:ea typeface="ＭＳ Ｐゴシック" pitchFamily="-108" charset="-128"/>
              </a:rPr>
              <a:t>iSCSI</a:t>
            </a:r>
            <a:r>
              <a:rPr lang="en-US" dirty="0" smtClean="0">
                <a:ea typeface="ＭＳ Ｐゴシック" pitchFamily="-108" charset="-128"/>
              </a:rPr>
              <a:t> adapter, you can use </a:t>
            </a:r>
            <a:r>
              <a:rPr lang="en-US" dirty="0" err="1" smtClean="0">
                <a:ea typeface="ＭＳ Ｐゴシック" pitchFamily="-108" charset="-128"/>
              </a:rPr>
              <a:t>iSCSI</a:t>
            </a:r>
            <a:r>
              <a:rPr lang="en-US" dirty="0" smtClean="0">
                <a:ea typeface="ＭＳ Ｐゴシック" pitchFamily="-108" charset="-128"/>
              </a:rPr>
              <a:t> technology without purchasing specialized hardware.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ea typeface="ＭＳ Ｐゴシック" pitchFamily="-108" charset="-128"/>
              </a:rPr>
              <a:t>Hardware </a:t>
            </a:r>
            <a:r>
              <a:rPr lang="en-US" dirty="0" err="1" smtClean="0">
                <a:ea typeface="ＭＳ Ｐゴシック" pitchFamily="-108" charset="-128"/>
              </a:rPr>
              <a:t>iSCSI</a:t>
            </a:r>
            <a:r>
              <a:rPr lang="en-US" dirty="0" smtClean="0">
                <a:ea typeface="ＭＳ Ｐゴシック" pitchFamily="-108" charset="-128"/>
              </a:rPr>
              <a:t> Adapter: A hardware </a:t>
            </a:r>
            <a:r>
              <a:rPr lang="en-US" dirty="0" err="1" smtClean="0">
                <a:ea typeface="ＭＳ Ｐゴシック" pitchFamily="-108" charset="-128"/>
              </a:rPr>
              <a:t>iSCSI</a:t>
            </a:r>
            <a:r>
              <a:rPr lang="en-US" dirty="0" smtClean="0">
                <a:ea typeface="ＭＳ Ｐゴシック" pitchFamily="-108" charset="-128"/>
              </a:rPr>
              <a:t> adapter is a third-party adapter that offloads </a:t>
            </a:r>
            <a:r>
              <a:rPr lang="en-US" dirty="0" err="1" smtClean="0">
                <a:ea typeface="ＭＳ Ｐゴシック" pitchFamily="-108" charset="-128"/>
              </a:rPr>
              <a:t>iSCSI</a:t>
            </a:r>
            <a:r>
              <a:rPr lang="en-US" dirty="0" smtClean="0">
                <a:ea typeface="ＭＳ Ｐゴシック" pitchFamily="-108" charset="-128"/>
              </a:rPr>
              <a:t> and network processing from your host. Hardware </a:t>
            </a:r>
            <a:r>
              <a:rPr lang="en-US" dirty="0" err="1" smtClean="0">
                <a:ea typeface="ＭＳ Ｐゴシック" pitchFamily="-108" charset="-128"/>
              </a:rPr>
              <a:t>iSCSI</a:t>
            </a:r>
            <a:r>
              <a:rPr lang="en-US" dirty="0" smtClean="0">
                <a:ea typeface="ＭＳ Ｐゴシック" pitchFamily="-108" charset="-128"/>
              </a:rPr>
              <a:t> adapters are divided into categories.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ea typeface="ＭＳ Ｐゴシック" pitchFamily="-108" charset="-128"/>
              </a:rPr>
              <a:t>Dependent Hardware </a:t>
            </a:r>
            <a:r>
              <a:rPr lang="en-US" dirty="0" err="1" smtClean="0">
                <a:ea typeface="ＭＳ Ｐゴシック" pitchFamily="-108" charset="-128"/>
              </a:rPr>
              <a:t>iSCSI</a:t>
            </a:r>
            <a:r>
              <a:rPr lang="en-US" dirty="0" smtClean="0">
                <a:ea typeface="ＭＳ Ｐゴシック" pitchFamily="-108" charset="-128"/>
              </a:rPr>
              <a:t> Adapter: Depends on VMware networking, and </a:t>
            </a:r>
            <a:r>
              <a:rPr lang="en-US" dirty="0" err="1" smtClean="0">
                <a:ea typeface="ＭＳ Ｐゴシック" pitchFamily="-108" charset="-128"/>
              </a:rPr>
              <a:t>iSCSI</a:t>
            </a:r>
            <a:r>
              <a:rPr lang="en-US" dirty="0" smtClean="0">
                <a:ea typeface="ＭＳ Ｐゴシック" pitchFamily="-108" charset="-128"/>
              </a:rPr>
              <a:t> configuration and management interfaces provided by VMware. This type of adapter can be a card that presents a standard network adapter and </a:t>
            </a:r>
            <a:r>
              <a:rPr lang="en-US" dirty="0" err="1" smtClean="0">
                <a:ea typeface="ＭＳ Ｐゴシック" pitchFamily="-108" charset="-128"/>
              </a:rPr>
              <a:t>iSCSI</a:t>
            </a:r>
            <a:r>
              <a:rPr lang="en-US" dirty="0" smtClean="0">
                <a:ea typeface="ＭＳ Ｐゴシック" pitchFamily="-108" charset="-128"/>
              </a:rPr>
              <a:t> offload functionality for the same port. The </a:t>
            </a:r>
            <a:r>
              <a:rPr lang="en-US" dirty="0" err="1" smtClean="0">
                <a:ea typeface="ＭＳ Ｐゴシック" pitchFamily="-108" charset="-128"/>
              </a:rPr>
              <a:t>iSCSI</a:t>
            </a:r>
            <a:r>
              <a:rPr lang="en-US" dirty="0" smtClean="0">
                <a:ea typeface="ＭＳ Ｐゴシック" pitchFamily="-108" charset="-128"/>
              </a:rPr>
              <a:t> offload functionality depends on the host's network configuration to obtain the IP, MAC, and other parameters used for </a:t>
            </a:r>
            <a:r>
              <a:rPr lang="en-US" dirty="0" err="1" smtClean="0">
                <a:ea typeface="ＭＳ Ｐゴシック" pitchFamily="-108" charset="-128"/>
              </a:rPr>
              <a:t>iSCSI</a:t>
            </a:r>
            <a:r>
              <a:rPr lang="en-US" dirty="0" smtClean="0">
                <a:ea typeface="ＭＳ Ｐゴシック" pitchFamily="-108" charset="-128"/>
              </a:rPr>
              <a:t> sessions. An example of a dependent adapter is the </a:t>
            </a:r>
            <a:r>
              <a:rPr lang="en-US" dirty="0" err="1" smtClean="0">
                <a:ea typeface="ＭＳ Ｐゴシック" pitchFamily="-108" charset="-128"/>
              </a:rPr>
              <a:t>iSCSI</a:t>
            </a:r>
            <a:r>
              <a:rPr lang="en-US" dirty="0" smtClean="0">
                <a:ea typeface="ＭＳ Ｐゴシック" pitchFamily="-108" charset="-128"/>
              </a:rPr>
              <a:t> licensed Broadcom 5709 NIC.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ea typeface="ＭＳ Ｐゴシック" pitchFamily="-108" charset="-128"/>
              </a:rPr>
              <a:t>Independent Hardware </a:t>
            </a:r>
            <a:r>
              <a:rPr lang="en-US" dirty="0" err="1" smtClean="0">
                <a:ea typeface="ＭＳ Ｐゴシック" pitchFamily="-108" charset="-128"/>
              </a:rPr>
              <a:t>iSCSI</a:t>
            </a:r>
            <a:r>
              <a:rPr lang="en-US" dirty="0" smtClean="0">
                <a:ea typeface="ＭＳ Ｐゴシック" pitchFamily="-108" charset="-128"/>
              </a:rPr>
              <a:t> Adapter: Implements its own networking and </a:t>
            </a:r>
            <a:r>
              <a:rPr lang="en-US" dirty="0" err="1" smtClean="0">
                <a:ea typeface="ＭＳ Ｐゴシック" pitchFamily="-108" charset="-128"/>
              </a:rPr>
              <a:t>iSCSI</a:t>
            </a:r>
            <a:r>
              <a:rPr lang="en-US" dirty="0" smtClean="0">
                <a:ea typeface="ＭＳ Ｐゴシック" pitchFamily="-108" charset="-128"/>
              </a:rPr>
              <a:t> configuration and management interfaces. An example of an independent hardware </a:t>
            </a:r>
            <a:r>
              <a:rPr lang="en-US" dirty="0" err="1" smtClean="0">
                <a:ea typeface="ＭＳ Ｐゴシック" pitchFamily="-108" charset="-128"/>
              </a:rPr>
              <a:t>iSCSI</a:t>
            </a:r>
            <a:r>
              <a:rPr lang="en-US" dirty="0" smtClean="0">
                <a:ea typeface="ＭＳ Ｐゴシック" pitchFamily="-108" charset="-128"/>
              </a:rPr>
              <a:t> adapter is a card that either presents only </a:t>
            </a:r>
            <a:r>
              <a:rPr lang="en-US" dirty="0" err="1" smtClean="0">
                <a:ea typeface="ＭＳ Ｐゴシック" pitchFamily="-108" charset="-128"/>
              </a:rPr>
              <a:t>iSCSI</a:t>
            </a:r>
            <a:r>
              <a:rPr lang="en-US" dirty="0" smtClean="0">
                <a:ea typeface="ＭＳ Ｐゴシック" pitchFamily="-108" charset="-128"/>
              </a:rPr>
              <a:t> offload functionality or </a:t>
            </a:r>
            <a:r>
              <a:rPr lang="en-US" dirty="0" err="1" smtClean="0">
                <a:ea typeface="ＭＳ Ｐゴシック" pitchFamily="-108" charset="-128"/>
              </a:rPr>
              <a:t>iSCSI</a:t>
            </a:r>
            <a:r>
              <a:rPr lang="en-US" dirty="0" smtClean="0">
                <a:ea typeface="ＭＳ Ｐゴシック" pitchFamily="-108" charset="-128"/>
              </a:rPr>
              <a:t> offload functionality and standard NIC functionality. The </a:t>
            </a:r>
            <a:r>
              <a:rPr lang="en-US" dirty="0" err="1" smtClean="0">
                <a:ea typeface="ＭＳ Ｐゴシック" pitchFamily="-108" charset="-128"/>
              </a:rPr>
              <a:t>iSCSI</a:t>
            </a:r>
            <a:r>
              <a:rPr lang="en-US" dirty="0" smtClean="0">
                <a:ea typeface="ＭＳ Ｐゴシック" pitchFamily="-108" charset="-128"/>
              </a:rPr>
              <a:t> offload functionality has independent configuration management that assigns the IP, MAC, and other parameters used for the </a:t>
            </a:r>
            <a:r>
              <a:rPr lang="en-US" dirty="0" err="1" smtClean="0">
                <a:ea typeface="ＭＳ Ｐゴシック" pitchFamily="-108" charset="-128"/>
              </a:rPr>
              <a:t>iSCSI</a:t>
            </a:r>
            <a:r>
              <a:rPr lang="en-US" dirty="0" smtClean="0">
                <a:ea typeface="ＭＳ Ｐゴシック" pitchFamily="-108" charset="-128"/>
              </a:rPr>
              <a:t> sessions. An example of a independent adapter is the </a:t>
            </a:r>
            <a:r>
              <a:rPr lang="en-US" dirty="0" err="1" smtClean="0">
                <a:ea typeface="ＭＳ Ｐゴシック" pitchFamily="-108" charset="-128"/>
              </a:rPr>
              <a:t>QLogic</a:t>
            </a:r>
            <a:r>
              <a:rPr lang="en-US" dirty="0" smtClean="0">
                <a:ea typeface="ＭＳ Ｐゴシック" pitchFamily="-108" charset="-128"/>
              </a:rPr>
              <a:t> QLA4052 adapter.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ea typeface="ＭＳ Ｐゴシック" pitchFamily="-108" charset="-128"/>
              </a:rPr>
              <a:t>Hardware </a:t>
            </a:r>
            <a:r>
              <a:rPr lang="en-US" dirty="0" err="1" smtClean="0">
                <a:ea typeface="ＭＳ Ｐゴシック" pitchFamily="-108" charset="-128"/>
              </a:rPr>
              <a:t>iSCSI</a:t>
            </a:r>
            <a:r>
              <a:rPr lang="en-US" dirty="0" smtClean="0">
                <a:ea typeface="ＭＳ Ｐゴシック" pitchFamily="-108" charset="-128"/>
              </a:rPr>
              <a:t> adapters might need to be licensed. Otherwise, they will not appear in the </a:t>
            </a:r>
            <a:r>
              <a:rPr lang="en-US" dirty="0" err="1" smtClean="0">
                <a:ea typeface="ＭＳ Ｐゴシック" pitchFamily="-108" charset="-128"/>
              </a:rPr>
              <a:t>vSphere</a:t>
            </a:r>
            <a:r>
              <a:rPr lang="en-US" dirty="0" smtClean="0">
                <a:ea typeface="ＭＳ Ｐゴシック" pitchFamily="-108" charset="-128"/>
              </a:rPr>
              <a:t> Client or </a:t>
            </a:r>
            <a:r>
              <a:rPr lang="en-US" dirty="0" err="1" smtClean="0">
                <a:ea typeface="ＭＳ Ｐゴシック" pitchFamily="-108" charset="-128"/>
              </a:rPr>
              <a:t>vSphere</a:t>
            </a:r>
            <a:r>
              <a:rPr lang="en-US" dirty="0" smtClean="0">
                <a:ea typeface="ＭＳ Ｐゴシック" pitchFamily="-108" charset="-128"/>
              </a:rPr>
              <a:t> CLI. Contact the adapter's vendor for licensing </a:t>
            </a:r>
            <a:r>
              <a:rPr lang="en-US" dirty="0" err="1" smtClean="0">
                <a:ea typeface="ＭＳ Ｐゴシック" pitchFamily="-108" charset="-128"/>
              </a:rPr>
              <a:t>information.Please</a:t>
            </a:r>
            <a:r>
              <a:rPr lang="en-US" dirty="0" smtClean="0">
                <a:ea typeface="ＭＳ Ｐゴシック" pitchFamily="-108" charset="-128"/>
              </a:rPr>
              <a:t> refer to the I/O Compatibility Guide for a list of hardware </a:t>
            </a:r>
            <a:r>
              <a:rPr lang="en-US" dirty="0" err="1" smtClean="0">
                <a:ea typeface="ＭＳ Ｐゴシック" pitchFamily="-108" charset="-128"/>
              </a:rPr>
              <a:t>iSCSI</a:t>
            </a:r>
            <a:r>
              <a:rPr lang="en-US" dirty="0" smtClean="0">
                <a:ea typeface="ＭＳ Ｐゴシック" pitchFamily="-108" charset="-128"/>
              </a:rPr>
              <a:t> adapters and NIC that can be used with ESX.</a:t>
            </a:r>
          </a:p>
          <a:p>
            <a:endParaRPr lang="en-US" dirty="0" smtClean="0">
              <a:ea typeface="ＭＳ Ｐゴシック" pitchFamily="-108" charset="-128"/>
            </a:endParaRPr>
          </a:p>
        </p:txBody>
      </p:sp>
      <p:sp>
        <p:nvSpPr>
          <p:cNvPr id="49156" name="Slide Number Placeholder 3"/>
          <p:cNvSpPr>
            <a:spLocks noGrp="1"/>
          </p:cNvSpPr>
          <p:nvPr>
            <p:ph type="sldNum" sz="quarter" idx="5"/>
          </p:nvPr>
        </p:nvSpPr>
        <p:spPr bwMode="auto">
          <a:noFill/>
          <a:ln>
            <a:miter lim="800000"/>
            <a:headEnd/>
            <a:tailEnd/>
          </a:ln>
        </p:spPr>
        <p:txBody>
          <a:bodyPr/>
          <a:lstStyle/>
          <a:p>
            <a:fld id="{CA442346-0793-4099-9DF6-1FF47E3630F7}" type="slidenum">
              <a:rPr lang="en-US"/>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77925" y="695325"/>
            <a:ext cx="4641850" cy="3481388"/>
          </a:xfrm>
          <a:noFill/>
          <a:ln>
            <a:solidFill>
              <a:srgbClr val="000000"/>
            </a:solidFill>
            <a:miter lim="800000"/>
            <a:headEnd/>
            <a:tailEnd/>
          </a:ln>
        </p:spPr>
      </p:sp>
      <p:sp>
        <p:nvSpPr>
          <p:cNvPr id="43011" name="Notes Placeholder 2"/>
          <p:cNvSpPr>
            <a:spLocks noGrp="1"/>
          </p:cNvSpPr>
          <p:nvPr>
            <p:ph type="body" idx="1"/>
          </p:nvPr>
        </p:nvSpPr>
        <p:spPr bwMode="auto">
          <a:noFill/>
        </p:spPr>
        <p:txBody>
          <a:bodyPr/>
          <a:lstStyle/>
          <a:p>
            <a:r>
              <a:rPr lang="en-US" smtClean="0">
                <a:ea typeface="ＭＳ Ｐゴシック" pitchFamily="-108" charset="-128"/>
              </a:rPr>
              <a:t>Another feature that was requested a lot is to integrate with Microsoft AD. This further simplify the management of vSphere as we can now be consistent with vCenter.</a:t>
            </a:r>
          </a:p>
          <a:p>
            <a:endParaRPr lang="en-US" smtClean="0">
              <a:ea typeface="ＭＳ Ｐゴシック" pitchFamily="-108" charset="-128"/>
            </a:endParaRPr>
          </a:p>
          <a:p>
            <a:r>
              <a:rPr lang="en-US" smtClean="0">
                <a:ea typeface="ＭＳ Ｐゴシック" pitchFamily="-108" charset="-128"/>
              </a:rPr>
              <a:t>AD integration provides authentication for all local services. This means access via Admin Client, via the console, via remote console are all based on AD.</a:t>
            </a:r>
          </a:p>
          <a:p>
            <a:pPr lvl="1"/>
            <a:endParaRPr lang="en-US" smtClean="0">
              <a:ea typeface="ＭＳ Ｐゴシック" pitchFamily="-108" charset="-128"/>
            </a:endParaRPr>
          </a:p>
        </p:txBody>
      </p:sp>
      <p:sp>
        <p:nvSpPr>
          <p:cNvPr id="43012" name="Slide Number Placeholder 3"/>
          <p:cNvSpPr>
            <a:spLocks noGrp="1"/>
          </p:cNvSpPr>
          <p:nvPr>
            <p:ph type="sldNum" sz="quarter" idx="5"/>
          </p:nvPr>
        </p:nvSpPr>
        <p:spPr bwMode="auto">
          <a:noFill/>
          <a:ln>
            <a:miter lim="800000"/>
            <a:headEnd/>
            <a:tailEnd/>
          </a:ln>
        </p:spPr>
        <p:txBody>
          <a:bodyPr/>
          <a:lstStyle/>
          <a:p>
            <a:fld id="{26719DB3-BE63-4457-9355-7BCEFDEF8A82}" type="slidenum">
              <a:rPr lang="en-US"/>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xfrm>
            <a:off x="1177925" y="695325"/>
            <a:ext cx="4641850" cy="3481388"/>
          </a:xfrm>
          <a:noFill/>
          <a:ln>
            <a:solidFill>
              <a:srgbClr val="000000"/>
            </a:solidFill>
            <a:miter lim="800000"/>
            <a:headEnd/>
            <a:tailEnd/>
          </a:ln>
        </p:spPr>
      </p:sp>
      <p:sp>
        <p:nvSpPr>
          <p:cNvPr id="45059" name="Notes Placeholder 2"/>
          <p:cNvSpPr>
            <a:spLocks noGrp="1"/>
          </p:cNvSpPr>
          <p:nvPr>
            <p:ph type="body" idx="1"/>
          </p:nvPr>
        </p:nvSpPr>
        <p:spPr bwMode="auto">
          <a:noFill/>
        </p:spPr>
        <p:txBody>
          <a:bodyPr/>
          <a:lstStyle/>
          <a:p>
            <a:r>
              <a:rPr lang="en-US" dirty="0" smtClean="0">
                <a:ea typeface="ＭＳ Ｐゴシック" pitchFamily="-108" charset="-128"/>
              </a:rPr>
              <a:t>From the dialog box that pops up, select “Active Directory” from the drop down.</a:t>
            </a:r>
          </a:p>
          <a:p>
            <a:r>
              <a:rPr lang="en-US" dirty="0" smtClean="0">
                <a:ea typeface="ＭＳ Ｐゴシック" pitchFamily="-108" charset="-128"/>
              </a:rPr>
              <a:t>Then specify the Domain name.</a:t>
            </a:r>
          </a:p>
          <a:p>
            <a:r>
              <a:rPr lang="en-US" dirty="0" smtClean="0">
                <a:ea typeface="ＭＳ Ｐゴシック" pitchFamily="-108" charset="-128"/>
              </a:rPr>
              <a:t>Then click “Join Domain”. The next dialog box will pop up to let you enter the ID which can join a domain. </a:t>
            </a:r>
          </a:p>
          <a:p>
            <a:r>
              <a:rPr lang="en-US" dirty="0" smtClean="0">
                <a:ea typeface="ＭＳ Ｐゴシック" pitchFamily="-108" charset="-128"/>
              </a:rPr>
              <a:t>Click on Join Domain button to join the domain. If there is an error, an error message will be prompted. If not, ESXi will join the domain.</a:t>
            </a:r>
          </a:p>
        </p:txBody>
      </p:sp>
      <p:sp>
        <p:nvSpPr>
          <p:cNvPr id="45060" name="Slide Number Placeholder 3"/>
          <p:cNvSpPr>
            <a:spLocks noGrp="1"/>
          </p:cNvSpPr>
          <p:nvPr>
            <p:ph type="sldNum" sz="quarter" idx="5"/>
          </p:nvPr>
        </p:nvSpPr>
        <p:spPr bwMode="auto">
          <a:noFill/>
          <a:ln>
            <a:miter lim="800000"/>
            <a:headEnd/>
            <a:tailEnd/>
          </a:ln>
        </p:spPr>
        <p:txBody>
          <a:bodyPr/>
          <a:lstStyle/>
          <a:p>
            <a:fld id="{15866881-C0E8-49DD-866A-36D5012177EB}" type="slidenum">
              <a:rPr lang="en-US"/>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bwMode="auto">
          <a:xfrm>
            <a:off x="1176338" y="695325"/>
            <a:ext cx="4645025" cy="3482975"/>
          </a:xfrm>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endParaRPr lang="en-US" smtClean="0">
              <a:ea typeface="ＭＳ Ｐゴシック" pitchFamily="-108" charset="-128"/>
            </a:endParaRPr>
          </a:p>
        </p:txBody>
      </p:sp>
      <p:sp>
        <p:nvSpPr>
          <p:cNvPr id="47108" name="Slide Number Placeholder 3"/>
          <p:cNvSpPr>
            <a:spLocks noGrp="1"/>
          </p:cNvSpPr>
          <p:nvPr>
            <p:ph type="sldNum" sz="quarter" idx="5"/>
          </p:nvPr>
        </p:nvSpPr>
        <p:spPr bwMode="auto">
          <a:noFill/>
          <a:ln>
            <a:miter lim="800000"/>
            <a:headEnd/>
            <a:tailEnd/>
          </a:ln>
        </p:spPr>
        <p:txBody>
          <a:bodyPr/>
          <a:lstStyle/>
          <a:p>
            <a:fld id="{A94DD98B-0A87-4E2E-B49E-EAED7F483CE3}" type="slidenum">
              <a:rPr lang="en-US"/>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963744" y="8817904"/>
            <a:ext cx="3032337" cy="464185"/>
          </a:xfrm>
          <a:prstGeom prst="rect">
            <a:avLst/>
          </a:prstGeom>
          <a:noFill/>
          <a:ln w="9525">
            <a:noFill/>
            <a:miter lim="800000"/>
            <a:headEnd/>
            <a:tailEnd/>
          </a:ln>
        </p:spPr>
        <p:txBody>
          <a:bodyPr lIns="91422" tIns="45712" rIns="91422" bIns="45712" anchor="b"/>
          <a:lstStyle/>
          <a:p>
            <a:pPr algn="r" defTabSz="912545"/>
            <a:fld id="{23834082-B1A2-452B-9AF6-97DA745FEEBF}" type="slidenum">
              <a:rPr lang="en-US" sz="1000" i="1"/>
              <a:pPr algn="r" defTabSz="912545"/>
              <a:t>27</a:t>
            </a:fld>
            <a:endParaRPr lang="en-US" sz="1000" i="1" dirty="0"/>
          </a:p>
        </p:txBody>
      </p:sp>
      <p:sp>
        <p:nvSpPr>
          <p:cNvPr id="56323" name="Rectangle 7"/>
          <p:cNvSpPr txBox="1">
            <a:spLocks noGrp="1" noChangeArrowheads="1"/>
          </p:cNvSpPr>
          <p:nvPr/>
        </p:nvSpPr>
        <p:spPr bwMode="auto">
          <a:xfrm>
            <a:off x="3963744" y="8817904"/>
            <a:ext cx="3032337" cy="464185"/>
          </a:xfrm>
          <a:prstGeom prst="rect">
            <a:avLst/>
          </a:prstGeom>
          <a:noFill/>
          <a:ln w="9525">
            <a:noFill/>
            <a:miter lim="800000"/>
            <a:headEnd/>
            <a:tailEnd/>
          </a:ln>
        </p:spPr>
        <p:txBody>
          <a:bodyPr lIns="93009" tIns="46504" rIns="93009" bIns="46504" anchor="b"/>
          <a:lstStyle/>
          <a:p>
            <a:pPr algn="r"/>
            <a:fld id="{9E4DC742-8B7D-49D3-BE63-45D05FEFBE5E}" type="slidenum">
              <a:rPr lang="en-US" sz="1200"/>
              <a:pPr algn="r"/>
              <a:t>27</a:t>
            </a:fld>
            <a:endParaRPr lang="en-US" sz="1200" dirty="0"/>
          </a:p>
        </p:txBody>
      </p:sp>
      <p:sp>
        <p:nvSpPr>
          <p:cNvPr id="56324" name="Slide Image Placeholder 1"/>
          <p:cNvSpPr>
            <a:spLocks noGrp="1" noRot="1" noChangeAspect="1" noTextEdit="1"/>
          </p:cNvSpPr>
          <p:nvPr>
            <p:ph type="sldImg"/>
          </p:nvPr>
        </p:nvSpPr>
        <p:spPr bwMode="auto">
          <a:xfrm>
            <a:off x="1179513" y="696913"/>
            <a:ext cx="4640262" cy="3479800"/>
          </a:xfrm>
          <a:noFill/>
          <a:ln>
            <a:solidFill>
              <a:srgbClr val="000000"/>
            </a:solidFill>
            <a:miter lim="800000"/>
            <a:headEnd/>
            <a:tailEnd/>
          </a:ln>
        </p:spPr>
      </p:sp>
      <p:sp>
        <p:nvSpPr>
          <p:cNvPr id="56325" name="Notes Placeholder 2"/>
          <p:cNvSpPr>
            <a:spLocks noGrp="1"/>
          </p:cNvSpPr>
          <p:nvPr>
            <p:ph type="body" idx="1"/>
          </p:nvPr>
        </p:nvSpPr>
        <p:spPr bwMode="auto">
          <a:noFill/>
        </p:spPr>
        <p:txBody>
          <a:bodyPr lIns="93009" tIns="46504" rIns="93009" bIns="46504"/>
          <a:lstStyle/>
          <a:p>
            <a:pPr eaLnBrk="1" hangingPunct="1"/>
            <a:endParaRPr lang="en-US" smtClean="0">
              <a:latin typeface="Arial" charset="0"/>
              <a:ea typeface="ＭＳ Ｐゴシック" pitchFamily="-108" charset="-128"/>
              <a:cs typeface="Arial" charset="0"/>
            </a:endParaRPr>
          </a:p>
        </p:txBody>
      </p:sp>
      <p:sp>
        <p:nvSpPr>
          <p:cNvPr id="56326" name="Slide Number Placeholder 3"/>
          <p:cNvSpPr txBox="1">
            <a:spLocks noGrp="1"/>
          </p:cNvSpPr>
          <p:nvPr/>
        </p:nvSpPr>
        <p:spPr bwMode="auto">
          <a:xfrm>
            <a:off x="3963744" y="8817904"/>
            <a:ext cx="3032337" cy="464185"/>
          </a:xfrm>
          <a:prstGeom prst="rect">
            <a:avLst/>
          </a:prstGeom>
          <a:noFill/>
          <a:ln w="9525">
            <a:noFill/>
            <a:miter lim="800000"/>
            <a:headEnd/>
            <a:tailEnd/>
          </a:ln>
        </p:spPr>
        <p:txBody>
          <a:bodyPr lIns="93009" tIns="46504" rIns="93009" bIns="46504" anchor="b"/>
          <a:lstStyle/>
          <a:p>
            <a:pPr algn="r" defTabSz="917390"/>
            <a:fld id="{68A7752D-B3E9-48D9-B72F-93575E687F65}" type="slidenum">
              <a:rPr lang="en-US" sz="1000" i="1"/>
              <a:pPr algn="r" defTabSz="917390"/>
              <a:t>27</a:t>
            </a:fld>
            <a:endParaRPr lang="en-US" sz="1000" i="1"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a:ln/>
        </p:spPr>
      </p:sp>
      <p:sp>
        <p:nvSpPr>
          <p:cNvPr id="76802" name="Notes Placeholder 2"/>
          <p:cNvSpPr>
            <a:spLocks noGrp="1"/>
          </p:cNvSpPr>
          <p:nvPr>
            <p:ph type="body" idx="1"/>
          </p:nvPr>
        </p:nvSpPr>
        <p:spPr>
          <a:noFill/>
          <a:ln/>
        </p:spPr>
        <p:txBody>
          <a:bodyPr/>
          <a:lstStyle/>
          <a:p>
            <a:r>
              <a:rPr lang="en-US" dirty="0" smtClean="0">
                <a:ea typeface="ＭＳ Ｐゴシック"/>
              </a:rPr>
              <a:t>First</a:t>
            </a:r>
            <a:r>
              <a:rPr lang="en-US" baseline="0" dirty="0" smtClean="0">
                <a:ea typeface="ＭＳ Ｐゴシック"/>
              </a:rPr>
              <a:t> let’s clear the stage from some of the confusion that our complex product naming may generate. When you look at a VMware virtualization platform there are essentially 2 components: virtualization software (vSphere) and virtualization management software (</a:t>
            </a:r>
            <a:r>
              <a:rPr lang="en-US" baseline="0" dirty="0" err="1" smtClean="0">
                <a:ea typeface="ＭＳ Ｐゴシック"/>
              </a:rPr>
              <a:t>vCenter</a:t>
            </a:r>
            <a:r>
              <a:rPr lang="en-US" baseline="0" dirty="0" smtClean="0">
                <a:ea typeface="ＭＳ Ｐゴシック"/>
              </a:rPr>
              <a:t>). vSphere is what our customer purchase and install on servers to run VMs. It is available in many </a:t>
            </a:r>
            <a:r>
              <a:rPr lang="en-US" baseline="0" dirty="0" err="1" smtClean="0">
                <a:ea typeface="ＭＳ Ｐゴシック"/>
              </a:rPr>
              <a:t>edititions</a:t>
            </a:r>
            <a:r>
              <a:rPr lang="en-US" baseline="0" dirty="0" smtClean="0">
                <a:ea typeface="ＭＳ Ｐゴシック"/>
              </a:rPr>
              <a:t> at different price levels and functionality. </a:t>
            </a:r>
            <a:r>
              <a:rPr lang="en-US" baseline="0" dirty="0" err="1" smtClean="0">
                <a:ea typeface="ＭＳ Ｐゴシック"/>
              </a:rPr>
              <a:t>vCenter</a:t>
            </a:r>
            <a:r>
              <a:rPr lang="en-US" baseline="0" dirty="0" smtClean="0">
                <a:ea typeface="ＭＳ Ｐゴシック"/>
              </a:rPr>
              <a:t> provides centralize management and is necessary to take advantage of advanced vSphere features such as </a:t>
            </a:r>
            <a:r>
              <a:rPr lang="en-US" baseline="0" dirty="0" err="1" smtClean="0">
                <a:ea typeface="ＭＳ Ｐゴシック"/>
              </a:rPr>
              <a:t>vmotion</a:t>
            </a:r>
            <a:r>
              <a:rPr lang="en-US" baseline="0" dirty="0" smtClean="0">
                <a:ea typeface="ＭＳ Ｐゴシック"/>
              </a:rPr>
              <a:t>, HA, etc. Up until the current 4.1 release of </a:t>
            </a:r>
            <a:r>
              <a:rPr lang="en-US" baseline="0" dirty="0" err="1" smtClean="0">
                <a:ea typeface="ＭＳ Ｐゴシック"/>
              </a:rPr>
              <a:t>vSPhere</a:t>
            </a:r>
            <a:r>
              <a:rPr lang="en-US" baseline="0" dirty="0" smtClean="0">
                <a:ea typeface="ＭＳ Ｐゴシック"/>
              </a:rPr>
              <a:t>, when customer install vSphere today they have the option to deploy it using either the ESX and ESXi hypervisor architecture.</a:t>
            </a:r>
            <a:endParaRPr lang="lv-LV" dirty="0" smtClean="0">
              <a:ea typeface="ＭＳ Ｐゴシック"/>
            </a:endParaRPr>
          </a:p>
        </p:txBody>
      </p:sp>
      <p:sp>
        <p:nvSpPr>
          <p:cNvPr id="76803" name="Slide Number Placeholder 3"/>
          <p:cNvSpPr>
            <a:spLocks noGrp="1"/>
          </p:cNvSpPr>
          <p:nvPr>
            <p:ph type="sldNum" sz="quarter" idx="5"/>
          </p:nvPr>
        </p:nvSpPr>
        <p:spPr>
          <a:noFill/>
        </p:spPr>
        <p:txBody>
          <a:bodyPr/>
          <a:lstStyle/>
          <a:p>
            <a:fld id="{965E3AE4-E2B1-46E6-A51C-24C94A8A3E75}" type="slidenum">
              <a:rPr lang="en-US" smtClean="0">
                <a:ea typeface="ＭＳ Ｐゴシック"/>
                <a:cs typeface="ＭＳ Ｐゴシック"/>
              </a:rPr>
              <a:pPr/>
              <a:t>3</a:t>
            </a:fld>
            <a:endParaRPr lang="en-US" smtClean="0">
              <a:ea typeface="ＭＳ Ｐゴシック"/>
              <a:cs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bwMode="auto">
          <a:xfrm>
            <a:off x="1176338" y="695325"/>
            <a:ext cx="4645025" cy="3482975"/>
          </a:xfrm>
          <a:noFill/>
          <a:ln>
            <a:solidFill>
              <a:srgbClr val="000000"/>
            </a:solidFill>
            <a:miter lim="800000"/>
            <a:headEnd/>
            <a:tailEnd/>
          </a:ln>
        </p:spPr>
      </p:sp>
      <p:sp>
        <p:nvSpPr>
          <p:cNvPr id="62467" name="Notes Placeholder 2"/>
          <p:cNvSpPr>
            <a:spLocks noGrp="1"/>
          </p:cNvSpPr>
          <p:nvPr>
            <p:ph type="body" idx="1"/>
          </p:nvPr>
        </p:nvSpPr>
        <p:spPr bwMode="auto">
          <a:noFill/>
        </p:spPr>
        <p:txBody>
          <a:bodyPr/>
          <a:lstStyle/>
          <a:p>
            <a:r>
              <a:rPr lang="en-US" smtClean="0">
                <a:ea typeface="ＭＳ Ｐゴシック" pitchFamily="-108" charset="-128"/>
              </a:rPr>
              <a:t>Other new vCLI commands include network troubleshooting and new information exposed in resxtop.  Finally, the ability to forcibly kill a VM has been added to vCLI, thus eliminating one of the most common reasons for wanting to use TSM. The kill type can be soft, hard or force. With soft, we give the VM a chance to shut down cleanly.</a:t>
            </a:r>
          </a:p>
          <a:p>
            <a:endParaRPr lang="en-US" smtClean="0">
              <a:ea typeface="ＭＳ Ｐゴシック" pitchFamily="-108" charset="-128"/>
            </a:endParaRPr>
          </a:p>
          <a:p>
            <a:endParaRPr lang="en-US" smtClean="0">
              <a:latin typeface="Arial" charset="0"/>
              <a:ea typeface="ＭＳ Ｐゴシック" pitchFamily="-108" charset="-128"/>
            </a:endParaRPr>
          </a:p>
          <a:p>
            <a:r>
              <a:rPr lang="en-US" smtClean="0">
                <a:latin typeface="Arial" charset="0"/>
                <a:ea typeface="ＭＳ Ｐゴシック" pitchFamily="-108" charset="-128"/>
              </a:rPr>
              <a:t>_________________________________________________________________________________</a:t>
            </a:r>
          </a:p>
          <a:p>
            <a:r>
              <a:rPr lang="en-US" smtClean="0">
                <a:latin typeface="Arial" charset="0"/>
                <a:ea typeface="ＭＳ Ｐゴシック" pitchFamily="-108" charset="-128"/>
              </a:rPr>
              <a:t>The command supports three --type options. Try the types sequentially (soft before hard, hard before</a:t>
            </a:r>
          </a:p>
          <a:p>
            <a:r>
              <a:rPr lang="en-US" smtClean="0">
                <a:latin typeface="Arial" charset="0"/>
                <a:ea typeface="ＭＳ Ｐゴシック" pitchFamily="-108" charset="-128"/>
              </a:rPr>
              <a:t>force). The following types are supported through the --type option:</a:t>
            </a:r>
          </a:p>
          <a:p>
            <a:r>
              <a:rPr lang="en-US" smtClean="0">
                <a:latin typeface="Arial" charset="0"/>
                <a:ea typeface="ＭＳ Ｐゴシック" pitchFamily="-108" charset="-128"/>
              </a:rPr>
              <a:t> soft – Gives the VMX process a chance to shut down cleanly (like kill or kill -SIGTERM)</a:t>
            </a:r>
          </a:p>
          <a:p>
            <a:r>
              <a:rPr lang="en-US" smtClean="0">
                <a:latin typeface="Arial" charset="0"/>
                <a:ea typeface="ＭＳ Ｐゴシック" pitchFamily="-108" charset="-128"/>
              </a:rPr>
              <a:t> hard – Stops the VMX process immediately (like kill -9 or kill -SIGKILL)</a:t>
            </a:r>
          </a:p>
          <a:p>
            <a:r>
              <a:rPr lang="en-US" smtClean="0">
                <a:latin typeface="Arial" charset="0"/>
                <a:ea typeface="ＭＳ Ｐゴシック" pitchFamily="-108" charset="-128"/>
              </a:rPr>
              <a:t> force – Stops the VMX process when other options do not work.</a:t>
            </a:r>
            <a:endParaRPr lang="en-US" smtClean="0">
              <a:ea typeface="ＭＳ Ｐゴシック" pitchFamily="-108" charset="-128"/>
            </a:endParaRPr>
          </a:p>
        </p:txBody>
      </p:sp>
      <p:sp>
        <p:nvSpPr>
          <p:cNvPr id="62468" name="Slide Number Placeholder 3"/>
          <p:cNvSpPr>
            <a:spLocks noGrp="1"/>
          </p:cNvSpPr>
          <p:nvPr>
            <p:ph type="sldNum" sz="quarter" idx="5"/>
          </p:nvPr>
        </p:nvSpPr>
        <p:spPr bwMode="auto">
          <a:noFill/>
          <a:ln>
            <a:miter lim="800000"/>
            <a:headEnd/>
            <a:tailEnd/>
          </a:ln>
        </p:spPr>
        <p:txBody>
          <a:bodyPr/>
          <a:lstStyle/>
          <a:p>
            <a:fld id="{4607672F-1B5F-4BC5-93E5-70FC0220AB0F}" type="slidenum">
              <a:rPr lang="en-US"/>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bwMode="auto">
          <a:xfrm>
            <a:off x="1176338" y="695325"/>
            <a:ext cx="4645025" cy="3482975"/>
          </a:xfrm>
          <a:noFill/>
          <a:ln>
            <a:solidFill>
              <a:srgbClr val="000000"/>
            </a:solidFill>
            <a:miter lim="800000"/>
            <a:headEnd/>
            <a:tailEnd/>
          </a:ln>
        </p:spPr>
      </p:sp>
      <p:sp>
        <p:nvSpPr>
          <p:cNvPr id="68611" name="Notes Placeholder 2"/>
          <p:cNvSpPr>
            <a:spLocks noGrp="1"/>
          </p:cNvSpPr>
          <p:nvPr>
            <p:ph type="body" idx="1"/>
          </p:nvPr>
        </p:nvSpPr>
        <p:spPr bwMode="auto">
          <a:noFill/>
        </p:spPr>
        <p:txBody>
          <a:bodyPr/>
          <a:lstStyle/>
          <a:p>
            <a:r>
              <a:rPr lang="en-US" smtClean="0">
                <a:ea typeface="ＭＳ Ｐゴシック" pitchFamily="-108" charset="-128"/>
              </a:rPr>
              <a:t>Finally, the Tech Support Mode is fully supported. We support both the local, when you are in front of the server, or remote, when you are using SSH.</a:t>
            </a:r>
          </a:p>
          <a:p>
            <a:r>
              <a:rPr lang="en-US" smtClean="0">
                <a:ea typeface="ＭＳ Ｐゴシック" pitchFamily="-108" charset="-128"/>
              </a:rPr>
              <a:t>In ESXi 4.0, Tech Support Mode usage was ambiguous.  We stated that you should only use it with guidance from VMware Support, but VMware also issued several KBs telling customers how to use it.  Getting into Tech Support Mode was also not very user-friendly.</a:t>
            </a:r>
          </a:p>
          <a:p>
            <a:endParaRPr lang="en-US" smtClean="0">
              <a:ea typeface="ＭＳ Ｐゴシック" pitchFamily="-108" charset="-128"/>
            </a:endParaRPr>
          </a:p>
          <a:p>
            <a:r>
              <a:rPr lang="en-US" smtClean="0">
                <a:ea typeface="ＭＳ Ｐゴシック" pitchFamily="-108" charset="-128"/>
              </a:rPr>
              <a:t>The warning not to use TSM has been removed from the login screen. However, anytime TSM is enabled (either local or remote), a warning banner will appear in vSphere Client for that host. This is meant to reinforce the recommendation that TSM only be used for fixing problems, not on a routine basis.</a:t>
            </a:r>
          </a:p>
          <a:p>
            <a:endParaRPr lang="en-US" smtClean="0">
              <a:ea typeface="ＭＳ Ｐゴシック" pitchFamily="-108" charset="-128"/>
            </a:endParaRPr>
          </a:p>
          <a:p>
            <a:r>
              <a:rPr lang="en-US" smtClean="0">
                <a:ea typeface="ＭＳ Ｐゴシック" pitchFamily="-108" charset="-128"/>
              </a:rPr>
              <a:t>The SysAdminTools URL in the message above will take you to vMA, PowerCLI, CLI, etc.</a:t>
            </a:r>
          </a:p>
          <a:p>
            <a:endParaRPr lang="en-US" smtClean="0">
              <a:ea typeface="ＭＳ Ｐゴシック" pitchFamily="-108" charset="-128"/>
            </a:endParaRPr>
          </a:p>
          <a:p>
            <a:endParaRPr lang="en-US" smtClean="0">
              <a:ea typeface="ＭＳ Ｐゴシック" pitchFamily="-108" charset="-128"/>
            </a:endParaRPr>
          </a:p>
        </p:txBody>
      </p:sp>
      <p:sp>
        <p:nvSpPr>
          <p:cNvPr id="68612" name="Slide Number Placeholder 3"/>
          <p:cNvSpPr>
            <a:spLocks noGrp="1"/>
          </p:cNvSpPr>
          <p:nvPr>
            <p:ph type="sldNum" sz="quarter" idx="5"/>
          </p:nvPr>
        </p:nvSpPr>
        <p:spPr bwMode="auto">
          <a:noFill/>
          <a:ln>
            <a:miter lim="800000"/>
            <a:headEnd/>
            <a:tailEnd/>
          </a:ln>
        </p:spPr>
        <p:txBody>
          <a:bodyPr/>
          <a:lstStyle/>
          <a:p>
            <a:fld id="{7606EAFC-D6F4-454C-BB74-1CEBCD00582B}" type="slidenum">
              <a:rPr lang="en-US"/>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bwMode="auto">
          <a:xfrm>
            <a:off x="1176338" y="695325"/>
            <a:ext cx="4645025" cy="3482975"/>
          </a:xfrm>
          <a:noFill/>
          <a:ln>
            <a:solidFill>
              <a:srgbClr val="000000"/>
            </a:solidFill>
            <a:miter lim="800000"/>
            <a:headEnd/>
            <a:tailEnd/>
          </a:ln>
        </p:spPr>
      </p:sp>
      <p:sp>
        <p:nvSpPr>
          <p:cNvPr id="70659" name="Notes Placeholder 2"/>
          <p:cNvSpPr>
            <a:spLocks noGrp="1"/>
          </p:cNvSpPr>
          <p:nvPr>
            <p:ph type="body" idx="1"/>
          </p:nvPr>
        </p:nvSpPr>
        <p:spPr bwMode="auto">
          <a:noFill/>
        </p:spPr>
        <p:txBody>
          <a:bodyPr/>
          <a:lstStyle/>
          <a:p>
            <a:r>
              <a:rPr lang="en-US" smtClean="0">
                <a:ea typeface="ＭＳ Ｐゴシック" pitchFamily="-108" charset="-128"/>
              </a:rPr>
              <a:t>To enable or disable from the console, it’s pretty straight forward. </a:t>
            </a:r>
          </a:p>
          <a:p>
            <a:endParaRPr lang="en-US" smtClean="0">
              <a:ea typeface="ＭＳ Ｐゴシック" pitchFamily="-108" charset="-128"/>
            </a:endParaRPr>
          </a:p>
          <a:p>
            <a:r>
              <a:rPr lang="en-US" smtClean="0">
                <a:ea typeface="ＭＳ Ｐゴシック" pitchFamily="-108" charset="-128"/>
              </a:rPr>
              <a:t>By default, after you enable TSM (both local and remote), they will automatically become disabled after 10 minutes.  This time is configurable, and the timeout can also be disabled entirely.  When TSM times out, running sessions are not terminated, allowing you to continue a debugging session.  All commands issued in TSM are logged by hostd and sent to syslog, allowing for an incontrovertible audit trail.</a:t>
            </a:r>
          </a:p>
          <a:p>
            <a:endParaRPr lang="en-US" smtClean="0">
              <a:ea typeface="ＭＳ Ｐゴシック" pitchFamily="-108" charset="-128"/>
            </a:endParaRPr>
          </a:p>
          <a:p>
            <a:r>
              <a:rPr lang="en-US" smtClean="0">
                <a:ea typeface="ＭＳ Ｐゴシック" pitchFamily="-108" charset="-128"/>
              </a:rPr>
              <a:t>When lockdown mode is enabled, DCUI access is restricted to the root user (so root can still go in), while access to Tech Support Mode is completely disabled for all users. With lockdown mode enabled, access to the host for management or monitoring using CIM is possible only through vCenter Server. Direct access to the host using the vSphere Client is not permitted.</a:t>
            </a:r>
            <a:br>
              <a:rPr lang="en-US" smtClean="0">
                <a:ea typeface="ＭＳ Ｐゴシック" pitchFamily="-108" charset="-128"/>
              </a:rPr>
            </a:br>
            <a:endParaRPr lang="en-US" smtClean="0">
              <a:ea typeface="ＭＳ Ｐゴシック" pitchFamily="-108" charset="-128"/>
            </a:endParaRPr>
          </a:p>
        </p:txBody>
      </p:sp>
      <p:sp>
        <p:nvSpPr>
          <p:cNvPr id="70660" name="Slide Number Placeholder 3"/>
          <p:cNvSpPr>
            <a:spLocks noGrp="1"/>
          </p:cNvSpPr>
          <p:nvPr>
            <p:ph type="sldNum" sz="quarter" idx="5"/>
          </p:nvPr>
        </p:nvSpPr>
        <p:spPr bwMode="auto">
          <a:noFill/>
          <a:ln>
            <a:miter lim="800000"/>
            <a:headEnd/>
            <a:tailEnd/>
          </a:ln>
        </p:spPr>
        <p:txBody>
          <a:bodyPr/>
          <a:lstStyle/>
          <a:p>
            <a:fld id="{339AB67F-78ED-448F-9891-CBD5EC165865}" type="slidenum">
              <a:rPr lang="en-US"/>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Starting</a:t>
            </a:r>
            <a:r>
              <a:rPr lang="en-US" baseline="0" dirty="0" smtClean="0"/>
              <a:t> from the next release however vSphere will on be </a:t>
            </a:r>
            <a:r>
              <a:rPr lang="en-US" baseline="0" dirty="0" err="1" smtClean="0"/>
              <a:t>avilable</a:t>
            </a:r>
            <a:r>
              <a:rPr lang="en-US" baseline="0" dirty="0" smtClean="0"/>
              <a:t> with the ESXi hypervisor architecture. This slide shows the release note that we published when we launched </a:t>
            </a:r>
            <a:r>
              <a:rPr lang="en-US" baseline="0" dirty="0" err="1" smtClean="0"/>
              <a:t>vSPhere</a:t>
            </a:r>
            <a:r>
              <a:rPr lang="en-US" baseline="0" dirty="0" smtClean="0"/>
              <a:t> 4.1 last July. ESX will continued to be supported according to our standard policy, however we won’t develop it further and it won’t allow customers to take advantage of the new features that will be part of vSphere future releases. For this reason, as you can see from the note we recommend that any new deployment of </a:t>
            </a:r>
            <a:r>
              <a:rPr lang="en-US" baseline="0" dirty="0" err="1" smtClean="0"/>
              <a:t>vSPhere</a:t>
            </a:r>
            <a:r>
              <a:rPr lang="en-US" baseline="0" dirty="0" smtClean="0"/>
              <a:t> even in the current version are done using ESXi architecture and that customers migrate to ESXi with their upgrade </a:t>
            </a:r>
            <a:r>
              <a:rPr lang="en-US" baseline="0" dirty="0" err="1" smtClean="0"/>
              <a:t>vSPhere</a:t>
            </a:r>
            <a:r>
              <a:rPr lang="en-US" baseline="0" dirty="0" smtClean="0"/>
              <a:t> 4.1</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bwMode="auto">
          <a:xfrm>
            <a:off x="1176338" y="695325"/>
            <a:ext cx="4645025" cy="3482975"/>
          </a:xfrm>
          <a:noFill/>
          <a:ln>
            <a:solidFill>
              <a:srgbClr val="000000"/>
            </a:solidFill>
            <a:miter lim="800000"/>
            <a:headEnd/>
            <a:tailEnd/>
          </a:ln>
        </p:spPr>
      </p:sp>
      <p:sp>
        <p:nvSpPr>
          <p:cNvPr id="73731" name="Notes Placeholder 2"/>
          <p:cNvSpPr>
            <a:spLocks noGrp="1"/>
          </p:cNvSpPr>
          <p:nvPr>
            <p:ph type="body" idx="1"/>
          </p:nvPr>
        </p:nvSpPr>
        <p:spPr bwMode="auto">
          <a:noFill/>
        </p:spPr>
        <p:txBody>
          <a:bodyPr/>
          <a:lstStyle/>
          <a:p>
            <a:r>
              <a:rPr lang="en-US" smtClean="0">
                <a:ea typeface="ＭＳ Ｐゴシック" pitchFamily="-108" charset="-128"/>
              </a:rPr>
              <a:t>As you know, the tech support mode is not for day to day use. So anytime it is enabled, we will flag it.</a:t>
            </a:r>
          </a:p>
        </p:txBody>
      </p:sp>
      <p:sp>
        <p:nvSpPr>
          <p:cNvPr id="73732" name="Slide Number Placeholder 3"/>
          <p:cNvSpPr>
            <a:spLocks noGrp="1"/>
          </p:cNvSpPr>
          <p:nvPr>
            <p:ph type="sldNum" sz="quarter" idx="5"/>
          </p:nvPr>
        </p:nvSpPr>
        <p:spPr bwMode="auto">
          <a:noFill/>
          <a:ln>
            <a:miter lim="800000"/>
            <a:headEnd/>
            <a:tailEnd/>
          </a:ln>
        </p:spPr>
        <p:txBody>
          <a:bodyPr/>
          <a:lstStyle/>
          <a:p>
            <a:fld id="{E3C1AB0E-036E-45BD-ADF9-3F210CCCE5D6}" type="slidenum">
              <a:rPr lang="en-US"/>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a:ln/>
        </p:spPr>
      </p:sp>
      <p:sp>
        <p:nvSpPr>
          <p:cNvPr id="78850" name="Notes Placeholder 2"/>
          <p:cNvSpPr>
            <a:spLocks noGrp="1"/>
          </p:cNvSpPr>
          <p:nvPr>
            <p:ph type="body" idx="1"/>
          </p:nvPr>
        </p:nvSpPr>
        <p:spPr>
          <a:noFill/>
          <a:ln/>
        </p:spPr>
        <p:txBody>
          <a:bodyPr/>
          <a:lstStyle/>
          <a:p>
            <a:endParaRPr lang="lv-LV" smtClean="0">
              <a:ea typeface="ＭＳ Ｐゴシック"/>
            </a:endParaRPr>
          </a:p>
        </p:txBody>
      </p:sp>
      <p:sp>
        <p:nvSpPr>
          <p:cNvPr id="78851" name="Slide Number Placeholder 3"/>
          <p:cNvSpPr>
            <a:spLocks noGrp="1"/>
          </p:cNvSpPr>
          <p:nvPr>
            <p:ph type="sldNum" sz="quarter" idx="5"/>
          </p:nvPr>
        </p:nvSpPr>
        <p:spPr>
          <a:noFill/>
        </p:spPr>
        <p:txBody>
          <a:bodyPr/>
          <a:lstStyle/>
          <a:p>
            <a:fld id="{30F320B7-A9FB-47A3-8F6B-AC7A26CCFFA3}" type="slidenum">
              <a:rPr lang="en-US" smtClean="0">
                <a:ea typeface="ＭＳ Ｐゴシック"/>
                <a:cs typeface="ＭＳ Ｐゴシック"/>
              </a:rPr>
              <a:pPr/>
              <a:t>43</a:t>
            </a:fld>
            <a:endParaRPr lang="en-US" smtClean="0">
              <a:ea typeface="ＭＳ Ｐゴシック"/>
              <a:cs typeface="ＭＳ Ｐゴシック"/>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a:lstStyle/>
          <a:p>
            <a:endParaRPr lang="en-US" baseline="0" dirty="0" smtClean="0">
              <a:ea typeface="ＭＳ Ｐゴシック" pitchFamily="-108" charset="-128"/>
            </a:endParaRPr>
          </a:p>
        </p:txBody>
      </p:sp>
      <p:sp>
        <p:nvSpPr>
          <p:cNvPr id="79876" name="Slide Number Placeholder 3"/>
          <p:cNvSpPr>
            <a:spLocks noGrp="1"/>
          </p:cNvSpPr>
          <p:nvPr>
            <p:ph type="sldNum" sz="quarter" idx="5"/>
          </p:nvPr>
        </p:nvSpPr>
        <p:spPr bwMode="auto">
          <a:noFill/>
          <a:ln>
            <a:miter lim="800000"/>
            <a:headEnd/>
            <a:tailEnd/>
          </a:ln>
        </p:spPr>
        <p:txBody>
          <a:bodyPr/>
          <a:lstStyle/>
          <a:p>
            <a:fld id="{FE16C81F-1D79-4027-A584-133BCD6322B9}" type="slidenum">
              <a:rPr lang="en-US">
                <a:solidFill>
                  <a:srgbClr val="000000"/>
                </a:solidFill>
              </a:rPr>
              <a:pPr/>
              <a:t>45</a:t>
            </a:fld>
            <a:endParaRPr lang="en-US">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bwMode="auto">
          <a:xfrm>
            <a:off x="1176338" y="695325"/>
            <a:ext cx="4645025" cy="3482975"/>
          </a:xfrm>
          <a:noFill/>
          <a:ln>
            <a:solidFill>
              <a:srgbClr val="000000"/>
            </a:solidFill>
            <a:miter lim="800000"/>
            <a:headEnd/>
            <a:tailEnd/>
          </a:ln>
        </p:spPr>
      </p:sp>
      <p:sp>
        <p:nvSpPr>
          <p:cNvPr id="62467" name="Notes Placeholder 2"/>
          <p:cNvSpPr>
            <a:spLocks noGrp="1"/>
          </p:cNvSpPr>
          <p:nvPr>
            <p:ph type="body" idx="1"/>
          </p:nvPr>
        </p:nvSpPr>
        <p:spPr bwMode="auto">
          <a:noFill/>
        </p:spPr>
        <p:txBody>
          <a:bodyPr/>
          <a:lstStyle/>
          <a:p>
            <a:endParaRPr lang="en-US" dirty="0" smtClean="0">
              <a:ea typeface="ＭＳ Ｐゴシック" pitchFamily="-108" charset="-128"/>
            </a:endParaRPr>
          </a:p>
        </p:txBody>
      </p:sp>
      <p:sp>
        <p:nvSpPr>
          <p:cNvPr id="62468" name="Slide Number Placeholder 3"/>
          <p:cNvSpPr>
            <a:spLocks noGrp="1"/>
          </p:cNvSpPr>
          <p:nvPr>
            <p:ph type="sldNum" sz="quarter" idx="5"/>
          </p:nvPr>
        </p:nvSpPr>
        <p:spPr bwMode="auto">
          <a:noFill/>
          <a:ln>
            <a:miter lim="800000"/>
            <a:headEnd/>
            <a:tailEnd/>
          </a:ln>
        </p:spPr>
        <p:txBody>
          <a:bodyPr/>
          <a:lstStyle/>
          <a:p>
            <a:fld id="{4607672F-1B5F-4BC5-93E5-70FC0220AB0F}" type="slidenum">
              <a:rPr lang="en-US"/>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bwMode="auto">
          <a:xfrm>
            <a:off x="1176338" y="695325"/>
            <a:ext cx="4645025" cy="3482975"/>
          </a:xfrm>
          <a:noFill/>
          <a:ln>
            <a:solidFill>
              <a:srgbClr val="000000"/>
            </a:solidFill>
            <a:miter lim="800000"/>
            <a:headEnd/>
            <a:tailEnd/>
          </a:ln>
        </p:spPr>
      </p:sp>
      <p:sp>
        <p:nvSpPr>
          <p:cNvPr id="62467" name="Notes Placeholder 2"/>
          <p:cNvSpPr>
            <a:spLocks noGrp="1"/>
          </p:cNvSpPr>
          <p:nvPr>
            <p:ph type="body" idx="1"/>
          </p:nvPr>
        </p:nvSpPr>
        <p:spPr bwMode="auto">
          <a:noFill/>
        </p:spPr>
        <p:txBody>
          <a:bodyPr/>
          <a:lstStyle/>
          <a:p>
            <a:endParaRPr lang="en-US" dirty="0" smtClean="0">
              <a:ea typeface="ＭＳ Ｐゴシック" pitchFamily="-108" charset="-128"/>
            </a:endParaRPr>
          </a:p>
        </p:txBody>
      </p:sp>
      <p:sp>
        <p:nvSpPr>
          <p:cNvPr id="62468" name="Slide Number Placeholder 3"/>
          <p:cNvSpPr>
            <a:spLocks noGrp="1"/>
          </p:cNvSpPr>
          <p:nvPr>
            <p:ph type="sldNum" sz="quarter" idx="5"/>
          </p:nvPr>
        </p:nvSpPr>
        <p:spPr bwMode="auto">
          <a:noFill/>
          <a:ln>
            <a:miter lim="800000"/>
            <a:headEnd/>
            <a:tailEnd/>
          </a:ln>
        </p:spPr>
        <p:txBody>
          <a:bodyPr/>
          <a:lstStyle/>
          <a:p>
            <a:fld id="{4607672F-1B5F-4BC5-93E5-70FC0220AB0F}" type="slidenum">
              <a:rPr lang="en-US"/>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1179513" y="696913"/>
            <a:ext cx="4640262" cy="3479800"/>
          </a:xfrm>
          <a:ln/>
        </p:spPr>
      </p:sp>
      <p:sp>
        <p:nvSpPr>
          <p:cNvPr id="80898" name="Rectangle 3"/>
          <p:cNvSpPr>
            <a:spLocks noGrp="1" noChangeArrowheads="1"/>
          </p:cNvSpPr>
          <p:nvPr>
            <p:ph type="body" idx="1"/>
          </p:nvPr>
        </p:nvSpPr>
        <p:spPr>
          <a:noFill/>
          <a:ln/>
        </p:spPr>
        <p:txBody>
          <a:bodyPr lIns="93025" tIns="46512" rIns="93025" bIns="46512"/>
          <a:lstStyle/>
          <a:p>
            <a:pPr>
              <a:lnSpc>
                <a:spcPct val="80000"/>
              </a:lnSpc>
            </a:pPr>
            <a:r>
              <a:rPr lang="en-US" sz="1000" b="1" smtClean="0">
                <a:solidFill>
                  <a:schemeClr val="tx2"/>
                </a:solidFill>
                <a:ea typeface="ＭＳ Ｐゴシック"/>
              </a:rPr>
              <a:t>this is a key slide to describe how and why we have evolved our architecture to arrive at ESXi. </a:t>
            </a:r>
            <a:br>
              <a:rPr lang="en-US" sz="1000" b="1" smtClean="0">
                <a:solidFill>
                  <a:schemeClr val="tx2"/>
                </a:solidFill>
                <a:ea typeface="ＭＳ Ｐゴシック"/>
              </a:rPr>
            </a:br>
            <a:r>
              <a:rPr lang="en-US" sz="1000" b="1" smtClean="0">
                <a:solidFill>
                  <a:schemeClr val="tx2"/>
                </a:solidFill>
                <a:ea typeface="ＭＳ Ｐゴシック"/>
              </a:rPr>
              <a:t/>
            </a:r>
            <a:br>
              <a:rPr lang="en-US" sz="1000" b="1" smtClean="0">
                <a:solidFill>
                  <a:schemeClr val="tx2"/>
                </a:solidFill>
                <a:ea typeface="ＭＳ Ｐゴシック"/>
              </a:rPr>
            </a:br>
            <a:r>
              <a:rPr lang="en-US" sz="1000" smtClean="0">
                <a:solidFill>
                  <a:schemeClr val="tx2"/>
                </a:solidFill>
                <a:ea typeface="ＭＳ Ｐゴシック"/>
              </a:rPr>
              <a:t>architecture evolution</a:t>
            </a:r>
            <a:br>
              <a:rPr lang="en-US" sz="1000" smtClean="0">
                <a:solidFill>
                  <a:schemeClr val="tx2"/>
                </a:solidFill>
                <a:ea typeface="ＭＳ Ｐゴシック"/>
              </a:rPr>
            </a:br>
            <a:r>
              <a:rPr lang="en-US" sz="1000" b="1" smtClean="0">
                <a:solidFill>
                  <a:schemeClr val="tx2"/>
                </a:solidFill>
                <a:ea typeface="ＭＳ Ｐゴシック"/>
              </a:rPr>
              <a:t>Virtualization is a quickly evolving market and as such we have to evolve our products to drive the next phase of computing.</a:t>
            </a:r>
            <a:r>
              <a:rPr lang="en-US" sz="1000" smtClean="0">
                <a:solidFill>
                  <a:schemeClr val="tx2"/>
                </a:solidFill>
                <a:ea typeface="ＭＳ Ｐゴシック"/>
              </a:rPr>
              <a:t/>
            </a:r>
            <a:br>
              <a:rPr lang="en-US" sz="1000" smtClean="0">
                <a:solidFill>
                  <a:schemeClr val="tx2"/>
                </a:solidFill>
                <a:ea typeface="ＭＳ Ｐゴシック"/>
              </a:rPr>
            </a:br>
            <a:r>
              <a:rPr lang="en-US" sz="1000" smtClean="0">
                <a:solidFill>
                  <a:schemeClr val="tx2"/>
                </a:solidFill>
                <a:ea typeface="ＭＳ Ｐゴシック"/>
              </a:rPr>
              <a:t>Let’s take a trip down memory lane…I’m not sure how many of you had GSX, our first hypervisor architecture, but in the GSX architecture, hypervisor installed on the OS as an application and we relied heavily on the OS for resource management. Of course performance and reliability are jeopardized in that type of architecture. </a:t>
            </a:r>
            <a:br>
              <a:rPr lang="en-US" sz="1000" smtClean="0">
                <a:solidFill>
                  <a:schemeClr val="tx2"/>
                </a:solidFill>
                <a:ea typeface="ＭＳ Ｐゴシック"/>
              </a:rPr>
            </a:br>
            <a:r>
              <a:rPr lang="en-US" sz="1000" b="1" smtClean="0">
                <a:solidFill>
                  <a:schemeClr val="tx2"/>
                </a:solidFill>
                <a:ea typeface="ＭＳ Ｐゴシック"/>
              </a:rPr>
              <a:t>To move customers from virtualizing test / dev apps and really start considering virtualization for their production applications, we knew we needed to re-architect the hypervisor to get rid of its OS handicap. </a:t>
            </a:r>
            <a:r>
              <a:rPr lang="en-US" sz="1000" smtClean="0">
                <a:solidFill>
                  <a:schemeClr val="tx2"/>
                </a:solidFill>
                <a:ea typeface="ＭＳ Ｐゴシック"/>
              </a:rPr>
              <a:t>So in 2003, we introduced ESX, which runs bare metal and we evolved it to have the right level of reliability and performance to virtualize production applications such as Exchange, databases, etc. If we had not made the investment in the enabling architecture, virtualization adoption would have been much slower.</a:t>
            </a:r>
            <a:br>
              <a:rPr lang="en-US" sz="1000" smtClean="0">
                <a:solidFill>
                  <a:schemeClr val="tx2"/>
                </a:solidFill>
                <a:ea typeface="ＭＳ Ｐゴシック"/>
              </a:rPr>
            </a:br>
            <a:r>
              <a:rPr lang="en-US" sz="1000" b="1" smtClean="0">
                <a:solidFill>
                  <a:schemeClr val="tx2"/>
                </a:solidFill>
                <a:ea typeface="ＭＳ Ｐゴシック"/>
              </a:rPr>
              <a:t>We are again at a cross roads with virtualization, where we are moving from 10% virtual to a 100% virtual, a world where virtualization is second nature and the datacenter is converted into an elastic cloud. This world requires a light weight hypervisor that is incredibly simple and easy to deploy and manage, and we need to start the next phase of innovation that simplifies deployment and ongoing management of the hypervisor even further.  This is precisely why we started investing in ESXi many years ago.  </a:t>
            </a:r>
            <a:r>
              <a:rPr lang="en-US" sz="1000" smtClean="0">
                <a:solidFill>
                  <a:schemeClr val="tx2"/>
                </a:solidFill>
                <a:ea typeface="ＭＳ Ｐゴシック"/>
              </a:rPr>
              <a:t/>
            </a:r>
            <a:br>
              <a:rPr lang="en-US" sz="1000" smtClean="0">
                <a:solidFill>
                  <a:schemeClr val="tx2"/>
                </a:solidFill>
                <a:ea typeface="ＭＳ Ｐゴシック"/>
              </a:rPr>
            </a:br>
            <a:r>
              <a:rPr lang="en-US" sz="1000" smtClean="0">
                <a:solidFill>
                  <a:schemeClr val="tx2"/>
                </a:solidFill>
                <a:ea typeface="ＭＳ Ｐゴシック"/>
              </a:rPr>
              <a:t>ESXi is very similar to ESX – in fact they have the same underlying code base (which is about 100 MB) – but ESX architecture also includes a 2 GB service console, which is a stripped down Linux OS (RHEL) that is used for serviceability and partner integration. This bulky OS component comes with a lot of junk than we don’t need…It is difficult to manage, secure, and limits our nimbleness.  In fact, its functionality can be replaced with more appropriate tools that deliver all the benefits without the limitations. </a:t>
            </a:r>
            <a:br>
              <a:rPr lang="en-US" sz="1000" smtClean="0">
                <a:solidFill>
                  <a:schemeClr val="tx2"/>
                </a:solidFill>
                <a:ea typeface="ＭＳ Ｐゴシック"/>
              </a:rPr>
            </a:br>
            <a:r>
              <a:rPr lang="en-US" sz="1000" smtClean="0">
                <a:solidFill>
                  <a:schemeClr val="tx2"/>
                </a:solidFill>
                <a:ea typeface="ＭＳ Ｐゴシック"/>
              </a:rPr>
              <a:t>What we have done with ESXi is take away this bulky OS, and enhanced the platform with only the serviceability capabilities that we need and have implemented them in a way that is optimal for a distributed Cloud OS. Scripting is now done with remote tools – namely the vCLI and PowerCLI. Partner integration is now API-based instead of agent-based. This allows us to have a small and stateless architecture that is very easy to deploy and manage. So let me go over some of the benefits of the ESXi architecture. </a:t>
            </a:r>
            <a:br>
              <a:rPr lang="en-US" sz="1000" smtClean="0">
                <a:solidFill>
                  <a:schemeClr val="tx2"/>
                </a:solidFill>
                <a:ea typeface="ＭＳ Ｐゴシック"/>
              </a:rPr>
            </a:br>
            <a:r>
              <a:rPr lang="en-US" sz="1000" smtClean="0">
                <a:solidFill>
                  <a:schemeClr val="tx2"/>
                </a:solidFill>
                <a:ea typeface="ＭＳ Ｐゴシック"/>
              </a:rPr>
              <a:t>------</a:t>
            </a:r>
          </a:p>
          <a:p>
            <a:pPr>
              <a:lnSpc>
                <a:spcPct val="80000"/>
              </a:lnSpc>
            </a:pPr>
            <a:endParaRPr lang="en-US" sz="1000" smtClean="0">
              <a:solidFill>
                <a:schemeClr val="tx2"/>
              </a:solidFill>
              <a:ea typeface="ＭＳ Ｐゴシック"/>
              <a:cs typeface="Arial" charset="0"/>
            </a:endParaRPr>
          </a:p>
          <a:p>
            <a:pPr>
              <a:lnSpc>
                <a:spcPct val="80000"/>
              </a:lnSpc>
            </a:pPr>
            <a:r>
              <a:rPr lang="en-US" sz="1000" smtClean="0">
                <a:solidFill>
                  <a:schemeClr val="tx2"/>
                </a:solidFill>
                <a:ea typeface="ＭＳ Ｐゴシック"/>
                <a:cs typeface="Arial" charset="0"/>
              </a:rPr>
              <a:t>Additional background info for interested presenters:</a:t>
            </a:r>
            <a:endParaRPr lang="en-US" sz="700" smtClean="0">
              <a:ea typeface="ＭＳ Ｐゴシック"/>
              <a:cs typeface="Arial" charset="0"/>
            </a:endParaRPr>
          </a:p>
          <a:p>
            <a:pPr>
              <a:lnSpc>
                <a:spcPct val="80000"/>
              </a:lnSpc>
            </a:pPr>
            <a:r>
              <a:rPr lang="en-US" sz="700" smtClean="0">
                <a:ea typeface="ＭＳ Ｐゴシック"/>
                <a:cs typeface="Arial" charset="0"/>
              </a:rPr>
              <a:t>Difference between ESX and ESXI: </a:t>
            </a:r>
          </a:p>
          <a:p>
            <a:pPr>
              <a:lnSpc>
                <a:spcPct val="80000"/>
              </a:lnSpc>
            </a:pPr>
            <a:r>
              <a:rPr lang="en-US" sz="700" smtClean="0">
                <a:ea typeface="ＭＳ Ｐゴシック"/>
                <a:cs typeface="Arial" charset="0"/>
              </a:rPr>
              <a:t>VMware ESX and VMware ESXi are both bare-metal hypervisors that install directly on the server hardware. Both provide industry-leading performance and scalability; the difference resides in the architecture and the operational management of VMware ESXi. Although neither hypervisor relies on an OS for resource management, VMware ESX relies on a Linux operating system, called the service console, to perform two management functions: executing scripts and installing third party agents for hardware monitoring, backup or systems management. The service console has been removed from ESXi, drastically reducing the hypervisor footprint and completing the ongoing trend of migrating management functionality from the local command line interface to remote management tools. The smaller code base of ESXi represents a smaller “attack surface” and less code to patch, improving reliability and security. The functionally of the service console is replaced by remote command line interfaces and adherence to system management standards.</a:t>
            </a:r>
          </a:p>
          <a:p>
            <a:pPr>
              <a:lnSpc>
                <a:spcPct val="80000"/>
              </a:lnSpc>
            </a:pPr>
            <a:endParaRPr lang="en-US" sz="700" smtClean="0">
              <a:ea typeface="ＭＳ Ｐゴシック"/>
              <a:cs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50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a:ln/>
        </p:spPr>
      </p:sp>
      <p:sp>
        <p:nvSpPr>
          <p:cNvPr id="82946" name="Notes Placeholder 2"/>
          <p:cNvSpPr>
            <a:spLocks noGrp="1"/>
          </p:cNvSpPr>
          <p:nvPr>
            <p:ph type="body" idx="1"/>
          </p:nvPr>
        </p:nvSpPr>
        <p:spPr>
          <a:noFill/>
          <a:ln/>
        </p:spPr>
        <p:txBody>
          <a:bodyPr/>
          <a:lstStyle/>
          <a:p>
            <a:r>
              <a:rPr lang="en-US" dirty="0" smtClean="0">
                <a:ea typeface="ＭＳ Ｐゴシック"/>
              </a:rPr>
              <a:t>This</a:t>
            </a:r>
            <a:r>
              <a:rPr lang="en-US" baseline="0" dirty="0" smtClean="0">
                <a:ea typeface="ＭＳ Ｐゴシック"/>
              </a:rPr>
              <a:t> slide show a side by side comparison of ESX on the left and ESXi on the right. As you can see the main difference between the two is that ESXi does not that big blue box on the left that represents the service console. The first main result of eliminating the service console is a </a:t>
            </a:r>
            <a:r>
              <a:rPr lang="en-US" baseline="0" dirty="0" err="1" smtClean="0">
                <a:ea typeface="ＭＳ Ｐゴシック"/>
              </a:rPr>
              <a:t>drastric</a:t>
            </a:r>
            <a:r>
              <a:rPr lang="en-US" baseline="0" dirty="0" smtClean="0">
                <a:ea typeface="ＭＳ Ｐゴシック"/>
              </a:rPr>
              <a:t> reduction of the code base of the hypervisor. ESXi is by far the thinnest hypervisor in the market with less than 100MB of code base disk footprint. When you compare this with the roughly 2GB of ESX you can see we are talking about an order of </a:t>
            </a:r>
            <a:r>
              <a:rPr lang="en-US" baseline="0" dirty="0" err="1" smtClean="0">
                <a:ea typeface="ＭＳ Ｐゴシック"/>
              </a:rPr>
              <a:t>magnitued</a:t>
            </a:r>
            <a:r>
              <a:rPr lang="en-US" baseline="0" dirty="0" smtClean="0">
                <a:ea typeface="ＭＳ Ｐゴシック"/>
              </a:rPr>
              <a:t>. </a:t>
            </a:r>
            <a:r>
              <a:rPr lang="en-US" baseline="0" dirty="0" err="1" smtClean="0">
                <a:ea typeface="ＭＳ Ｐゴシック"/>
              </a:rPr>
              <a:t>Minizising</a:t>
            </a:r>
            <a:r>
              <a:rPr lang="en-US" baseline="0" dirty="0" smtClean="0">
                <a:ea typeface="ＭＳ Ｐゴシック"/>
              </a:rPr>
              <a:t> the code base has several important benefits: 1) overall improved security because fewer lines of code mean less likelihood of code vulnerabilities and a smaller attack surface to protect, 2) less patching, 3) simpler configuration. The second main result of removing the service console is that all the stuff that used to be in there mainly for the purposes of management, </a:t>
            </a:r>
            <a:r>
              <a:rPr lang="en-US" baseline="0" dirty="0" err="1" smtClean="0">
                <a:ea typeface="ＭＳ Ｐゴシック"/>
              </a:rPr>
              <a:t>moniotoring</a:t>
            </a:r>
            <a:r>
              <a:rPr lang="en-US" baseline="0" dirty="0" smtClean="0">
                <a:ea typeface="ＭＳ Ｐゴシック"/>
              </a:rPr>
              <a:t>, scripting now moves outside the hypervisor and leverages built-in APIs to connect to the hypervisor. This also has important benefits: 1) simpler agent-less management 2) more efficient centralized management with not just a local view of a host but also a global view of the entire </a:t>
            </a:r>
            <a:r>
              <a:rPr lang="en-US" baseline="0" dirty="0" err="1" smtClean="0">
                <a:ea typeface="ＭＳ Ｐゴシック"/>
              </a:rPr>
              <a:t>environemtn</a:t>
            </a:r>
            <a:r>
              <a:rPr lang="en-US" baseline="0" dirty="0" smtClean="0">
                <a:ea typeface="ＭＳ Ｐゴシック"/>
              </a:rPr>
              <a:t>.</a:t>
            </a:r>
            <a:endParaRPr lang="lv-LV" dirty="0" smtClean="0">
              <a:ea typeface="ＭＳ Ｐゴシック"/>
            </a:endParaRPr>
          </a:p>
        </p:txBody>
      </p:sp>
      <p:sp>
        <p:nvSpPr>
          <p:cNvPr id="82947" name="Slide Number Placeholder 3"/>
          <p:cNvSpPr>
            <a:spLocks noGrp="1"/>
          </p:cNvSpPr>
          <p:nvPr>
            <p:ph type="sldNum" sz="quarter" idx="5"/>
          </p:nvPr>
        </p:nvSpPr>
        <p:spPr>
          <a:noFill/>
        </p:spPr>
        <p:txBody>
          <a:bodyPr/>
          <a:lstStyle/>
          <a:p>
            <a:fld id="{1CBE34F8-153C-4FEE-8D78-D441210FD8EC}"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963744" y="8817904"/>
            <a:ext cx="3032337" cy="464185"/>
          </a:xfrm>
          <a:prstGeom prst="rect">
            <a:avLst/>
          </a:prstGeom>
          <a:noFill/>
          <a:ln w="9525">
            <a:noFill/>
            <a:miter lim="800000"/>
            <a:headEnd/>
            <a:tailEnd/>
          </a:ln>
        </p:spPr>
        <p:txBody>
          <a:bodyPr lIns="91422" tIns="45712" rIns="91422" bIns="45712" anchor="b"/>
          <a:lstStyle/>
          <a:p>
            <a:pPr algn="r" defTabSz="912545"/>
            <a:fld id="{0C9B65F8-4AED-4952-8054-6E956C88AC31}" type="slidenum">
              <a:rPr lang="en-US" sz="1000" i="1">
                <a:latin typeface="Calibri" pitchFamily="-108" charset="0"/>
              </a:rPr>
              <a:pPr algn="r" defTabSz="912545"/>
              <a:t>7</a:t>
            </a:fld>
            <a:endParaRPr lang="en-US" sz="1000" i="1" dirty="0">
              <a:latin typeface="Calibri" pitchFamily="-108" charset="0"/>
            </a:endParaRPr>
          </a:p>
        </p:txBody>
      </p:sp>
      <p:sp>
        <p:nvSpPr>
          <p:cNvPr id="28675" name="Text Box 2"/>
          <p:cNvSpPr txBox="1">
            <a:spLocks noChangeArrowheads="1"/>
          </p:cNvSpPr>
          <p:nvPr/>
        </p:nvSpPr>
        <p:spPr bwMode="auto">
          <a:xfrm>
            <a:off x="1177623" y="694666"/>
            <a:ext cx="4640835" cy="3481388"/>
          </a:xfrm>
          <a:prstGeom prst="rect">
            <a:avLst/>
          </a:prstGeom>
          <a:solidFill>
            <a:srgbClr val="FFFFFF"/>
          </a:solidFill>
          <a:ln w="9360">
            <a:solidFill>
              <a:srgbClr val="000000"/>
            </a:solidFill>
            <a:miter lim="800000"/>
            <a:headEnd/>
            <a:tailEnd/>
          </a:ln>
        </p:spPr>
        <p:txBody>
          <a:bodyPr wrap="none" lIns="91422" tIns="45712" rIns="91422" bIns="45712" anchor="ctr"/>
          <a:lstStyle/>
          <a:p>
            <a:pPr defTabSz="912545"/>
            <a:endParaRPr lang="en-US" dirty="0">
              <a:latin typeface="Calibri" pitchFamily="-108" charset="0"/>
            </a:endParaRPr>
          </a:p>
        </p:txBody>
      </p:sp>
      <p:sp>
        <p:nvSpPr>
          <p:cNvPr id="28676" name="Text Box 3"/>
          <p:cNvSpPr>
            <a:spLocks noGrp="1" noChangeArrowheads="1"/>
          </p:cNvSpPr>
          <p:nvPr>
            <p:ph type="body"/>
          </p:nvPr>
        </p:nvSpPr>
        <p:spPr bwMode="auto">
          <a:xfrm>
            <a:off x="699770" y="4408147"/>
            <a:ext cx="5593301" cy="4180889"/>
          </a:xfrm>
          <a:noFill/>
        </p:spPr>
        <p:txBody>
          <a:bodyPr wrap="none" lIns="91422" tIns="45712" rIns="91422" bIns="45712" anchor="ctr"/>
          <a:lstStyle/>
          <a:p>
            <a:pPr defTabSz="463541"/>
            <a:r>
              <a:rPr lang="en-US" dirty="0" smtClean="0">
                <a:latin typeface="Arial" charset="0"/>
                <a:ea typeface="ＭＳ Ｐゴシック" pitchFamily="-108" charset="-128"/>
                <a:cs typeface="Arial" charset="0"/>
              </a:rPr>
              <a:t>This chart shows</a:t>
            </a:r>
            <a:r>
              <a:rPr lang="en-US" baseline="0" dirty="0" smtClean="0">
                <a:latin typeface="Arial" charset="0"/>
                <a:ea typeface="ＭＳ Ｐゴシック" pitchFamily="-108" charset="-128"/>
                <a:cs typeface="Arial" charset="0"/>
              </a:rPr>
              <a:t> the new and improved ESXi management paradigm and compares it to the one on ESX On the left. In ESX the service console used to provide all the </a:t>
            </a:r>
            <a:r>
              <a:rPr lang="en-US" baseline="0" dirty="0" err="1" smtClean="0">
                <a:latin typeface="Arial" charset="0"/>
                <a:ea typeface="ＭＳ Ｐゴシック" pitchFamily="-108" charset="-128"/>
                <a:cs typeface="Arial" charset="0"/>
              </a:rPr>
              <a:t>functialities</a:t>
            </a:r>
            <a:r>
              <a:rPr lang="en-US" baseline="0" dirty="0" smtClean="0">
                <a:latin typeface="Arial" charset="0"/>
                <a:ea typeface="ＭＳ Ｐゴシック" pitchFamily="-108" charset="-128"/>
                <a:cs typeface="Arial" charset="0"/>
              </a:rPr>
              <a:t> we needed for management. I split them up  in 4 main </a:t>
            </a:r>
            <a:r>
              <a:rPr lang="en-US" baseline="0" dirty="0" err="1" smtClean="0">
                <a:latin typeface="Arial" charset="0"/>
                <a:ea typeface="ＭＳ Ｐゴシック" pitchFamily="-108" charset="-128"/>
                <a:cs typeface="Arial" charset="0"/>
              </a:rPr>
              <a:t>caterogies</a:t>
            </a:r>
            <a:r>
              <a:rPr lang="en-US" baseline="0" dirty="0" smtClean="0">
                <a:latin typeface="Arial" charset="0"/>
                <a:ea typeface="ＭＳ Ｐゴシック" pitchFamily="-108" charset="-128"/>
                <a:cs typeface="Arial" charset="0"/>
              </a:rPr>
              <a:t>: management agents for doing things like powering on/off VMs, back them up…..</a:t>
            </a:r>
          </a:p>
          <a:p>
            <a:pPr defTabSz="463541"/>
            <a:endParaRPr lang="en-US" baseline="0" dirty="0" smtClean="0">
              <a:latin typeface="Arial" charset="0"/>
              <a:ea typeface="ＭＳ Ｐゴシック" pitchFamily="-108" charset="-128"/>
              <a:cs typeface="Arial" charset="0"/>
            </a:endParaRPr>
          </a:p>
          <a:p>
            <a:pPr defTabSz="463541"/>
            <a:r>
              <a:rPr lang="en-US" baseline="0" dirty="0" smtClean="0">
                <a:latin typeface="Arial" charset="0"/>
                <a:ea typeface="ＭＳ Ｐゴシック" pitchFamily="-108" charset="-128"/>
                <a:cs typeface="Arial" charset="0"/>
              </a:rPr>
              <a:t>The </a:t>
            </a:r>
            <a:r>
              <a:rPr lang="en-US" baseline="0" dirty="0" err="1" smtClean="0">
                <a:latin typeface="Arial" charset="0"/>
                <a:ea typeface="ＭＳ Ｐゴシック" pitchFamily="-108" charset="-128"/>
                <a:cs typeface="Arial" charset="0"/>
              </a:rPr>
              <a:t>frist</a:t>
            </a:r>
            <a:r>
              <a:rPr lang="en-US" baseline="0" dirty="0" smtClean="0">
                <a:latin typeface="Arial" charset="0"/>
                <a:ea typeface="ＭＳ Ｐゴシック" pitchFamily="-108" charset="-128"/>
                <a:cs typeface="Arial" charset="0"/>
              </a:rPr>
              <a:t> thing I’d like you to notice is that for every item on the left there is a corresponding way of doing things on the right. This essentially means that today anything you can on ESX from a management stand point you can also do on ESXi. The second thing is this concept of agent-less CIM or API based monitoring that as we said is one of the key benefits of ESXi. We’ll discuss how thing works later on. </a:t>
            </a:r>
            <a:endParaRPr lang="en-US" dirty="0" smtClean="0">
              <a:latin typeface="Arial" charset="0"/>
              <a:ea typeface="ＭＳ Ｐゴシック" pitchFamily="-108" charset="-128"/>
              <a:cs typeface="Arial" charset="0"/>
            </a:endParaRPr>
          </a:p>
          <a:p>
            <a:pPr defTabSz="463541"/>
            <a:endParaRPr lang="en-US" dirty="0" smtClean="0">
              <a:latin typeface="Arial" charset="0"/>
              <a:ea typeface="ＭＳ Ｐゴシック" pitchFamily="-108" charset="-128"/>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a:lstStyle/>
          <a:p>
            <a:r>
              <a:rPr lang="en-US" dirty="0" smtClean="0">
                <a:latin typeface="Arial" charset="0"/>
                <a:ea typeface="ＭＳ Ｐゴシック" pitchFamily="-108" charset="-128"/>
              </a:rPr>
              <a:t>Benefits of VMware </a:t>
            </a:r>
            <a:r>
              <a:rPr lang="en-US" dirty="0" err="1" smtClean="0">
                <a:latin typeface="Arial" charset="0"/>
                <a:ea typeface="ＭＳ Ｐゴシック" pitchFamily="-108" charset="-128"/>
              </a:rPr>
              <a:t>ESXi</a:t>
            </a:r>
            <a:r>
              <a:rPr lang="en-US" dirty="0" smtClean="0">
                <a:latin typeface="Arial" charset="0"/>
                <a:ea typeface="ＭＳ Ｐゴシック" pitchFamily="-108" charset="-128"/>
              </a:rPr>
              <a:t> Hypervisor Architecture</a:t>
            </a:r>
          </a:p>
          <a:p>
            <a:endParaRPr lang="en-US" dirty="0" smtClean="0">
              <a:latin typeface="Arial" charset="0"/>
              <a:ea typeface="ＭＳ Ｐゴシック" pitchFamily="-108" charset="-128"/>
            </a:endParaRPr>
          </a:p>
          <a:p>
            <a:r>
              <a:rPr lang="en-US" dirty="0" err="1" smtClean="0">
                <a:latin typeface="Arial" charset="0"/>
                <a:ea typeface="ＭＳ Ｐゴシック" pitchFamily="-108" charset="-128"/>
              </a:rPr>
              <a:t>ESXi</a:t>
            </a:r>
            <a:r>
              <a:rPr lang="en-US" dirty="0" smtClean="0">
                <a:latin typeface="Arial" charset="0"/>
                <a:ea typeface="ＭＳ Ｐゴシック" pitchFamily="-108" charset="-128"/>
              </a:rPr>
              <a:t> is our latest hypervisor architecture and it has been optimized for maximum reliability, performance, and ease of management.  </a:t>
            </a:r>
          </a:p>
          <a:p>
            <a:r>
              <a:rPr lang="en-US" dirty="0" smtClean="0">
                <a:latin typeface="Arial" charset="0"/>
                <a:ea typeface="ＭＳ Ｐゴシック" pitchFamily="-108" charset="-128"/>
              </a:rPr>
              <a:t>It has a compact design, it is the only hypervisor architecture that is OS independent. No service console so all management has to be done outside of the server – better architecture for management, higher reliability b/c of its small attack surface, high performance</a:t>
            </a:r>
          </a:p>
          <a:p>
            <a:r>
              <a:rPr lang="en-US" dirty="0" smtClean="0">
                <a:latin typeface="Arial" charset="0"/>
                <a:ea typeface="ＭＳ Ｐゴシック" pitchFamily="-108" charset="-128"/>
              </a:rPr>
              <a:t>It’s simpler to deploy</a:t>
            </a:r>
          </a:p>
          <a:p>
            <a:endParaRPr lang="en-US" dirty="0" smtClean="0">
              <a:latin typeface="Arial" charset="0"/>
              <a:ea typeface="ＭＳ Ｐゴシック" pitchFamily="-108" charset="-128"/>
            </a:endParaRPr>
          </a:p>
          <a:p>
            <a:r>
              <a:rPr lang="en-US" dirty="0" smtClean="0">
                <a:latin typeface="Arial" charset="0"/>
                <a:ea typeface="ＭＳ Ｐゴシック" pitchFamily="-108" charset="-128"/>
              </a:rPr>
              <a:t>The hypervisor architecture of VMware </a:t>
            </a:r>
            <a:r>
              <a:rPr lang="en-US" dirty="0" err="1" smtClean="0">
                <a:latin typeface="Arial" charset="0"/>
                <a:ea typeface="ＭＳ Ｐゴシック" pitchFamily="-108" charset="-128"/>
              </a:rPr>
              <a:t>vSphere</a:t>
            </a:r>
            <a:r>
              <a:rPr lang="en-US" dirty="0" smtClean="0">
                <a:latin typeface="Arial" charset="0"/>
                <a:ea typeface="ＭＳ Ｐゴシック" pitchFamily="-108" charset="-128"/>
              </a:rPr>
              <a:t> plays a critical role in the management of the virtual infrastructure. The introduction of the bare-metal ESX architecture in 2001 significantly enhanced performance and reliability, which in turn allowed customers to extend the benefits of virtualization to their mission-critical applications. Once again, the introduction of the </a:t>
            </a:r>
            <a:r>
              <a:rPr lang="en-US" dirty="0" err="1" smtClean="0">
                <a:latin typeface="Arial" charset="0"/>
                <a:ea typeface="ＭＳ Ｐゴシック" pitchFamily="-108" charset="-128"/>
              </a:rPr>
              <a:t>ESXi</a:t>
            </a:r>
            <a:r>
              <a:rPr lang="en-US" dirty="0" smtClean="0">
                <a:latin typeface="Arial" charset="0"/>
                <a:ea typeface="ＭＳ Ｐゴシック" pitchFamily="-108" charset="-128"/>
              </a:rPr>
              <a:t> architecture represents a similar leap forward in reliability and virtualization management. Less than 5% of the size of ESX, VMware </a:t>
            </a:r>
            <a:r>
              <a:rPr lang="en-US" dirty="0" err="1" smtClean="0">
                <a:latin typeface="Arial" charset="0"/>
                <a:ea typeface="ＭＳ Ｐゴシック" pitchFamily="-108" charset="-128"/>
              </a:rPr>
              <a:t>ESXi</a:t>
            </a:r>
            <a:r>
              <a:rPr lang="en-US" dirty="0" smtClean="0">
                <a:latin typeface="Arial" charset="0"/>
                <a:ea typeface="ＭＳ Ｐゴシック" pitchFamily="-108" charset="-128"/>
              </a:rPr>
              <a:t> runs independently of an operating system and improves hypervisor management in the areas of security, deployment and configuration, and ongoing administration.</a:t>
            </a:r>
          </a:p>
          <a:p>
            <a:endParaRPr lang="en-US" b="1" dirty="0" smtClean="0">
              <a:latin typeface="Arial" charset="0"/>
              <a:ea typeface="ＭＳ Ｐゴシック" pitchFamily="-108" charset="-128"/>
            </a:endParaRPr>
          </a:p>
          <a:p>
            <a:r>
              <a:rPr lang="en-US" b="1" dirty="0" smtClean="0">
                <a:latin typeface="Arial" charset="0"/>
                <a:ea typeface="ＭＳ Ｐゴシック" pitchFamily="-108" charset="-128"/>
              </a:rPr>
              <a:t>Full</a:t>
            </a:r>
            <a:r>
              <a:rPr lang="en-US" b="1" baseline="0" dirty="0" smtClean="0">
                <a:latin typeface="Arial" charset="0"/>
                <a:ea typeface="ＭＳ Ｐゴシック" pitchFamily="-108" charset="-128"/>
              </a:rPr>
              <a:t> Featured</a:t>
            </a:r>
          </a:p>
          <a:p>
            <a:pPr algn="l"/>
            <a:endParaRPr lang="en-US" dirty="0" smtClean="0">
              <a:latin typeface="Arial" charset="0"/>
              <a:ea typeface="ＭＳ Ｐゴシック" pitchFamily="-108" charset="-128"/>
            </a:endParaRPr>
          </a:p>
          <a:p>
            <a:endParaRPr lang="en-US" dirty="0" smtClean="0">
              <a:latin typeface="Arial" charset="0"/>
              <a:ea typeface="ＭＳ Ｐゴシック" pitchFamily="-108" charset="-128"/>
            </a:endParaRPr>
          </a:p>
          <a:p>
            <a:r>
              <a:rPr lang="en-US" b="1" dirty="0" smtClean="0">
                <a:latin typeface="Arial" charset="0"/>
                <a:ea typeface="ＭＳ Ｐゴシック" pitchFamily="-108" charset="-128"/>
              </a:rPr>
              <a:t>Improve Reliability and Security.</a:t>
            </a:r>
          </a:p>
          <a:p>
            <a:r>
              <a:rPr lang="en-US" dirty="0" smtClean="0">
                <a:latin typeface="Arial" charset="0"/>
                <a:ea typeface="ＭＳ Ｐゴシック" pitchFamily="-108" charset="-128"/>
              </a:rPr>
              <a:t>The older architecture of VMware ESX relies on a Linux-based console operating system (OS) for serviceability and agent-based partner integration. In the new, operating-system independent </a:t>
            </a:r>
            <a:r>
              <a:rPr lang="en-US" dirty="0" err="1" smtClean="0">
                <a:latin typeface="Arial" charset="0"/>
                <a:ea typeface="ＭＳ Ｐゴシック" pitchFamily="-108" charset="-128"/>
              </a:rPr>
              <a:t>ESXi</a:t>
            </a:r>
            <a:r>
              <a:rPr lang="en-US" dirty="0" smtClean="0">
                <a:latin typeface="Arial" charset="0"/>
                <a:ea typeface="ＭＳ Ｐゴシック" pitchFamily="-108" charset="-128"/>
              </a:rPr>
              <a:t> architecture, the approximately 2 GB console OS has been removed and the necessary management functionality has been implemented directly in the core kernel. Eliminating the console OS drastically reduces the codebase size of </a:t>
            </a:r>
            <a:r>
              <a:rPr lang="en-US" dirty="0" err="1" smtClean="0">
                <a:latin typeface="Arial" charset="0"/>
                <a:ea typeface="ＭＳ Ｐゴシック" pitchFamily="-108" charset="-128"/>
              </a:rPr>
              <a:t>ESXi</a:t>
            </a:r>
            <a:r>
              <a:rPr lang="en-US" dirty="0" smtClean="0">
                <a:latin typeface="Arial" charset="0"/>
                <a:ea typeface="ＭＳ Ｐゴシック" pitchFamily="-108" charset="-128"/>
              </a:rPr>
              <a:t> to approximately 100 MB improving security and reliability by removing the security vulnerabilities associated with a general purpose operating system.</a:t>
            </a:r>
          </a:p>
          <a:p>
            <a:r>
              <a:rPr lang="en-US" smtClean="0">
                <a:latin typeface="Arial" charset="0"/>
                <a:ea typeface="ＭＳ Ｐゴシック" pitchFamily="-108" charset="-128"/>
              </a:rPr>
              <a:t>1 image</a:t>
            </a:r>
          </a:p>
          <a:p>
            <a:endParaRPr lang="en-US" dirty="0" smtClean="0">
              <a:latin typeface="Arial" charset="0"/>
              <a:ea typeface="ＭＳ Ｐゴシック" pitchFamily="-108" charset="-128"/>
            </a:endParaRPr>
          </a:p>
          <a:p>
            <a:r>
              <a:rPr lang="en-US" b="1" dirty="0" smtClean="0">
                <a:latin typeface="Arial" charset="0"/>
                <a:ea typeface="ＭＳ Ｐゴシック" pitchFamily="-108" charset="-128"/>
              </a:rPr>
              <a:t>Streamline Deployment and Configuration. </a:t>
            </a:r>
          </a:p>
          <a:p>
            <a:r>
              <a:rPr lang="en-US" dirty="0" err="1" smtClean="0">
                <a:latin typeface="Arial" charset="0"/>
                <a:ea typeface="ＭＳ Ｐゴシック" pitchFamily="-108" charset="-128"/>
              </a:rPr>
              <a:t>ESXi</a:t>
            </a:r>
            <a:r>
              <a:rPr lang="en-US" dirty="0" smtClean="0">
                <a:latin typeface="Arial" charset="0"/>
                <a:ea typeface="ＭＳ Ｐゴシック" pitchFamily="-108" charset="-128"/>
              </a:rPr>
              <a:t> has far fewer configuration items than ESX, greatly simplifying deployment and configuration and making it easier to maintain consistency.</a:t>
            </a:r>
          </a:p>
          <a:p>
            <a:endParaRPr lang="en-US" dirty="0" smtClean="0">
              <a:latin typeface="Arial" charset="0"/>
              <a:ea typeface="ＭＳ Ｐゴシック" pitchFamily="-108" charset="-128"/>
            </a:endParaRPr>
          </a:p>
          <a:p>
            <a:r>
              <a:rPr lang="en-US" b="1" dirty="0" smtClean="0">
                <a:latin typeface="Arial" charset="0"/>
                <a:ea typeface="ＭＳ Ｐゴシック" pitchFamily="-108" charset="-128"/>
              </a:rPr>
              <a:t>Reduce Management Overhead. </a:t>
            </a:r>
          </a:p>
          <a:p>
            <a:r>
              <a:rPr lang="en-US" dirty="0" smtClean="0">
                <a:latin typeface="Arial" charset="0"/>
                <a:ea typeface="ＭＳ Ｐゴシック" pitchFamily="-108" charset="-128"/>
              </a:rPr>
              <a:t>The API-based partner integration model of </a:t>
            </a:r>
            <a:r>
              <a:rPr lang="en-US" dirty="0" err="1" smtClean="0">
                <a:latin typeface="Arial" charset="0"/>
                <a:ea typeface="ＭＳ Ｐゴシック" pitchFamily="-108" charset="-128"/>
              </a:rPr>
              <a:t>ESXi</a:t>
            </a:r>
            <a:r>
              <a:rPr lang="en-US" dirty="0" smtClean="0">
                <a:latin typeface="Arial" charset="0"/>
                <a:ea typeface="ＭＳ Ｐゴシック" pitchFamily="-108" charset="-128"/>
              </a:rPr>
              <a:t> eliminates the need to install and manage third party management agents. You can automate routine tasks by leveraging remote command line scripting environments such as </a:t>
            </a:r>
            <a:r>
              <a:rPr lang="en-US" dirty="0" err="1" smtClean="0">
                <a:latin typeface="Arial" charset="0"/>
                <a:ea typeface="ＭＳ Ｐゴシック" pitchFamily="-108" charset="-128"/>
              </a:rPr>
              <a:t>vCLI</a:t>
            </a:r>
            <a:r>
              <a:rPr lang="en-US" dirty="0" smtClean="0">
                <a:latin typeface="Arial" charset="0"/>
                <a:ea typeface="ＭＳ Ｐゴシック" pitchFamily="-108" charset="-128"/>
              </a:rPr>
              <a:t> or </a:t>
            </a:r>
            <a:r>
              <a:rPr lang="en-US" dirty="0" err="1" smtClean="0">
                <a:latin typeface="Arial" charset="0"/>
                <a:ea typeface="ＭＳ Ｐゴシック" pitchFamily="-108" charset="-128"/>
              </a:rPr>
              <a:t>PowerCLI</a:t>
            </a:r>
            <a:r>
              <a:rPr lang="en-US" dirty="0" smtClean="0">
                <a:latin typeface="Arial" charset="0"/>
                <a:ea typeface="ＭＳ Ｐゴシック" pitchFamily="-108" charset="-128"/>
              </a:rPr>
              <a:t>.</a:t>
            </a:r>
          </a:p>
          <a:p>
            <a:endParaRPr lang="en-US" dirty="0" smtClean="0">
              <a:latin typeface="Arial" charset="0"/>
              <a:ea typeface="ＭＳ Ｐゴシック" pitchFamily="-108" charset="-128"/>
            </a:endParaRPr>
          </a:p>
          <a:p>
            <a:r>
              <a:rPr lang="en-US" b="1" dirty="0" smtClean="0">
                <a:latin typeface="Arial" charset="0"/>
                <a:ea typeface="ＭＳ Ｐゴシック" pitchFamily="-108" charset="-128"/>
              </a:rPr>
              <a:t>Simplify Hypervisor Patching and Updating. </a:t>
            </a:r>
          </a:p>
          <a:p>
            <a:r>
              <a:rPr lang="en-US" dirty="0" smtClean="0">
                <a:latin typeface="Arial" charset="0"/>
                <a:ea typeface="ＭＳ Ｐゴシック" pitchFamily="-108" charset="-128"/>
              </a:rPr>
              <a:t>Due to its smaller size and fewer components, </a:t>
            </a:r>
            <a:r>
              <a:rPr lang="en-US" dirty="0" err="1" smtClean="0">
                <a:latin typeface="Arial" charset="0"/>
                <a:ea typeface="ＭＳ Ｐゴシック" pitchFamily="-108" charset="-128"/>
              </a:rPr>
              <a:t>ESXi</a:t>
            </a:r>
            <a:r>
              <a:rPr lang="en-US" dirty="0" smtClean="0">
                <a:latin typeface="Arial" charset="0"/>
                <a:ea typeface="ＭＳ Ｐゴシック" pitchFamily="-108" charset="-128"/>
              </a:rPr>
              <a:t> requires far fewer patches than ESX, shortening service windows and reducing security vulnerabilities. Over its lifetime, </a:t>
            </a:r>
            <a:r>
              <a:rPr lang="en-US" dirty="0" err="1" smtClean="0">
                <a:latin typeface="Arial" charset="0"/>
                <a:ea typeface="ＭＳ Ｐゴシック" pitchFamily="-108" charset="-128"/>
              </a:rPr>
              <a:t>ESXi</a:t>
            </a:r>
            <a:r>
              <a:rPr lang="en-US" dirty="0" smtClean="0">
                <a:latin typeface="Arial" charset="0"/>
                <a:ea typeface="ＭＳ Ｐゴシック" pitchFamily="-108" charset="-128"/>
              </a:rPr>
              <a:t> 3.5 required approximately 10 times fewer patches than ESX 3.5.</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4"/>
          <p:cNvSpPr txBox="1"/>
          <p:nvPr userDrawn="1"/>
        </p:nvSpPr>
        <p:spPr bwMode="gray">
          <a:xfrm>
            <a:off x="6524625" y="6696075"/>
            <a:ext cx="2343150" cy="184150"/>
          </a:xfrm>
          <a:prstGeom prst="rect">
            <a:avLst/>
          </a:prstGeom>
          <a:noFill/>
        </p:spPr>
        <p:txBody>
          <a:bodyPr>
            <a:spAutoFit/>
          </a:bodyPr>
          <a:lstStyle/>
          <a:p>
            <a:pPr algn="r">
              <a:defRPr/>
            </a:pPr>
            <a:r>
              <a:rPr lang="en-US" sz="600" dirty="0">
                <a:solidFill>
                  <a:srgbClr val="C0C0C0">
                    <a:lumMod val="75000"/>
                  </a:srgbClr>
                </a:solidFill>
              </a:rPr>
              <a:t>© 2009 VMware Inc. All rights reserved</a:t>
            </a:r>
          </a:p>
        </p:txBody>
      </p:sp>
      <p:sp>
        <p:nvSpPr>
          <p:cNvPr id="71682" name="Rectangle 2"/>
          <p:cNvSpPr>
            <a:spLocks noGrp="1" noChangeArrowheads="1"/>
          </p:cNvSpPr>
          <p:nvPr>
            <p:ph type="ctrTitle"/>
          </p:nvPr>
        </p:nvSpPr>
        <p:spPr>
          <a:xfrm>
            <a:off x="393192" y="330200"/>
            <a:ext cx="8446008" cy="533400"/>
          </a:xfrm>
        </p:spPr>
        <p:txBody>
          <a:bodyPr anchor="t"/>
          <a:lstStyle>
            <a:lvl1pPr>
              <a:defRPr sz="3000">
                <a:solidFill>
                  <a:srgbClr val="003D79"/>
                </a:solidFill>
              </a:defRPr>
            </a:lvl1pPr>
          </a:lstStyle>
          <a:p>
            <a:r>
              <a:rPr lang="en-US" dirty="0"/>
              <a:t>Click to edit Master title style</a:t>
            </a:r>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dirty="0"/>
              <a:t>Click to edit Master subtitle style</a:t>
            </a: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Agenda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39700" y="312738"/>
            <a:ext cx="8858250" cy="419100"/>
          </a:xfrm>
          <a:prstGeom prst="rect">
            <a:avLst/>
          </a:prstGeom>
          <a:noFill/>
          <a:ln w="9525">
            <a:noFill/>
            <a:miter lim="800000"/>
            <a:headEnd/>
            <a:tailEnd/>
          </a:ln>
        </p:spPr>
      </p:pic>
      <p:sp>
        <p:nvSpPr>
          <p:cNvPr id="2" name="Title 1"/>
          <p:cNvSpPr>
            <a:spLocks noGrp="1"/>
          </p:cNvSpPr>
          <p:nvPr>
            <p:ph type="title"/>
          </p:nvPr>
        </p:nvSpPr>
        <p:spPr>
          <a:xfrm>
            <a:off x="749808" y="784226"/>
            <a:ext cx="7722870" cy="1079626"/>
          </a:xfrm>
        </p:spPr>
        <p:txBody>
          <a:bodyPr anchor="b"/>
          <a:lstStyle>
            <a:lvl1pPr algn="l">
              <a:defRPr sz="3000">
                <a:solidFill>
                  <a:srgbClr val="003D79"/>
                </a:solidFill>
              </a:defRPr>
            </a:lvl1pPr>
          </a:lstStyle>
          <a:p>
            <a:r>
              <a:rPr lang="en-US" smtClean="0"/>
              <a:t>Click to edit Master title style</a:t>
            </a:r>
            <a:endParaRPr lang="en-US" dirty="0"/>
          </a:p>
        </p:txBody>
      </p:sp>
      <p:sp>
        <p:nvSpPr>
          <p:cNvPr id="8" name="Text Placeholder 7"/>
          <p:cNvSpPr>
            <a:spLocks noGrp="1"/>
          </p:cNvSpPr>
          <p:nvPr>
            <p:ph type="body" sz="quarter" idx="12"/>
          </p:nvPr>
        </p:nvSpPr>
        <p:spPr>
          <a:xfrm>
            <a:off x="727710" y="2210435"/>
            <a:ext cx="7592568" cy="3748405"/>
          </a:xfrm>
        </p:spPr>
        <p:txBody>
          <a:bodyPr/>
          <a:lstStyle>
            <a:lvl1pPr marL="182880">
              <a:buFont typeface="Wingdings"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9"/>
          <p:cNvSpPr>
            <a:spLocks noGrp="1" noChangeArrowheads="1"/>
          </p:cNvSpPr>
          <p:nvPr>
            <p:ph type="ftr" sz="quarter" idx="13"/>
          </p:nvPr>
        </p:nvSpPr>
        <p:spPr/>
        <p:txBody>
          <a:bodyPr/>
          <a:lstStyle>
            <a:lvl1pPr>
              <a:defRPr smtClean="0"/>
            </a:lvl1pPr>
          </a:lstStyle>
          <a:p>
            <a:pPr>
              <a:defRPr/>
            </a:pPr>
            <a:endParaRPr lang="en-US">
              <a:solidFill>
                <a:srgbClr val="333333"/>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ransition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39700" y="312738"/>
            <a:ext cx="8858250" cy="419100"/>
          </a:xfrm>
          <a:prstGeom prst="rect">
            <a:avLst/>
          </a:prstGeom>
          <a:noFill/>
          <a:ln w="9525">
            <a:noFill/>
            <a:miter lim="800000"/>
            <a:headEnd/>
            <a:tailEnd/>
          </a:ln>
        </p:spPr>
      </p:pic>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smtClean="0"/>
              <a:t>Click to edit Master title style</a:t>
            </a:r>
            <a:endParaRPr lang="en-US" dirty="0"/>
          </a:p>
        </p:txBody>
      </p:sp>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smtClean="0"/>
              <a:t>Click to edit Master text style</a:t>
            </a:r>
          </a:p>
        </p:txBody>
      </p:sp>
      <p:sp>
        <p:nvSpPr>
          <p:cNvPr id="5" name="Rectangle 9"/>
          <p:cNvSpPr>
            <a:spLocks noGrp="1" noChangeArrowheads="1"/>
          </p:cNvSpPr>
          <p:nvPr>
            <p:ph type="ftr" sz="quarter" idx="13"/>
          </p:nvPr>
        </p:nvSpPr>
        <p:spPr/>
        <p:txBody>
          <a:bodyPr/>
          <a:lstStyle>
            <a:lvl1pPr>
              <a:defRPr smtClean="0"/>
            </a:lvl1pPr>
          </a:lstStyle>
          <a:p>
            <a:pPr>
              <a:defRPr/>
            </a:pPr>
            <a:endParaRPr lang="en-US">
              <a:solidFill>
                <a:srgbClr val="333333"/>
              </a:solidFil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6" name="Picture 5" descr="vmworld_10Q3_PPT_SLD_coverSlide_blue_10x7_5_R1.jpg"/>
          <p:cNvPicPr>
            <a:picLocks noChangeAspect="1"/>
          </p:cNvPicPr>
          <p:nvPr userDrawn="1"/>
        </p:nvPicPr>
        <p:blipFill>
          <a:blip r:embed="rId3" cstate="print"/>
          <a:stretch>
            <a:fillRect/>
          </a:stretch>
        </p:blipFill>
        <p:spPr>
          <a:xfrm>
            <a:off x="0" y="0"/>
            <a:ext cx="9144000" cy="6858000"/>
          </a:xfrm>
          <a:prstGeom prst="rect">
            <a:avLst/>
          </a:prstGeom>
        </p:spPr>
      </p:pic>
      <p:sp>
        <p:nvSpPr>
          <p:cNvPr id="5" name="TextBox 4"/>
          <p:cNvSpPr txBox="1"/>
          <p:nvPr userDrawn="1"/>
        </p:nvSpPr>
        <p:spPr bwMode="gray">
          <a:xfrm>
            <a:off x="6505044" y="6642255"/>
            <a:ext cx="2343150" cy="184666"/>
          </a:xfrm>
          <a:prstGeom prst="rect">
            <a:avLst/>
          </a:prstGeom>
          <a:noFill/>
        </p:spPr>
        <p:txBody>
          <a:bodyPr wrap="square" rtlCol="0">
            <a:spAutoFit/>
          </a:bodyPr>
          <a:lstStyle/>
          <a:p>
            <a:pPr algn="r"/>
            <a:r>
              <a:rPr lang="en-US" sz="600" dirty="0" smtClean="0">
                <a:solidFill>
                  <a:srgbClr val="FFFFFF"/>
                </a:solidFill>
              </a:rPr>
              <a:t>© 2010 VMware Inc. All rights reserved</a:t>
            </a:r>
          </a:p>
        </p:txBody>
      </p:sp>
      <p:sp>
        <p:nvSpPr>
          <p:cNvPr id="71682" name="Rectangle 2"/>
          <p:cNvSpPr>
            <a:spLocks noGrp="1" noChangeArrowheads="1"/>
          </p:cNvSpPr>
          <p:nvPr>
            <p:ph type="ctrTitle"/>
          </p:nvPr>
        </p:nvSpPr>
        <p:spPr>
          <a:xfrm>
            <a:off x="551624" y="2942763"/>
            <a:ext cx="8128826" cy="533400"/>
          </a:xfrm>
        </p:spPr>
        <p:txBody>
          <a:bodyPr anchor="t"/>
          <a:lstStyle>
            <a:lvl1pPr algn="l">
              <a:defRPr sz="3000">
                <a:solidFill>
                  <a:schemeClr val="bg1"/>
                </a:solidFill>
              </a:defRPr>
            </a:lvl1pPr>
          </a:lstStyle>
          <a:p>
            <a:r>
              <a:rPr lang="en-US" dirty="0"/>
              <a:t>Click to edit Master title style</a:t>
            </a:r>
          </a:p>
        </p:txBody>
      </p:sp>
      <p:sp>
        <p:nvSpPr>
          <p:cNvPr id="71683" name="Rectangle 3"/>
          <p:cNvSpPr>
            <a:spLocks noGrp="1" noChangeArrowheads="1"/>
          </p:cNvSpPr>
          <p:nvPr>
            <p:ph type="subTitle" idx="1"/>
          </p:nvPr>
        </p:nvSpPr>
        <p:spPr>
          <a:xfrm>
            <a:off x="549338" y="3707938"/>
            <a:ext cx="8075965" cy="1295400"/>
          </a:xfrm>
        </p:spPr>
        <p:txBody>
          <a:bodyPr/>
          <a:lstStyle>
            <a:lvl1pPr algn="l">
              <a:buFont typeface="Arial" pitchFamily="34" charset="0"/>
              <a:buNone/>
              <a:defRPr sz="1800" b="0" i="1">
                <a:solidFill>
                  <a:schemeClr val="bg1"/>
                </a:solidFill>
              </a:defRPr>
            </a:lvl1pPr>
          </a:lstStyle>
          <a:p>
            <a:r>
              <a:rPr lang="en-US" dirty="0"/>
              <a:t>Click to edit Master subtitle style</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a:solidFill>
                <a:srgbClr val="333333"/>
              </a:solidFill>
            </a:endParaRPr>
          </a:p>
        </p:txBody>
      </p:sp>
      <p:sp>
        <p:nvSpPr>
          <p:cNvPr id="7" name="Text Placeholder 6"/>
          <p:cNvSpPr>
            <a:spLocks noGrp="1"/>
          </p:cNvSpPr>
          <p:nvPr>
            <p:ph type="body" sz="quarter" idx="13"/>
          </p:nvPr>
        </p:nvSpPr>
        <p:spPr>
          <a:xfrm>
            <a:off x="352425" y="786384"/>
            <a:ext cx="8385048" cy="5010912"/>
          </a:xfrm>
        </p:spPr>
        <p:txBody>
          <a:bodyPr/>
          <a:lstStyle>
            <a:lvl1pPr marL="233363" indent="-233363">
              <a:buSzPct val="115000"/>
              <a:buFont typeface="Wingdings" pitchFamily="2" charset="2"/>
              <a:buChar char="§"/>
              <a:defRPr/>
            </a:lvl1pPr>
            <a:lvl2pPr>
              <a:buSzPct val="110000"/>
              <a:buFont typeface="Arial" pitchFamily="34" charset="0"/>
              <a:buChar char="•"/>
              <a:defRPr/>
            </a:lvl2pPr>
            <a:lvl3pPr>
              <a:buSzPct val="110000"/>
              <a:buFont typeface="Arial" pitchFamily="34" charset="0"/>
              <a:buChar char="•"/>
              <a:defRPr/>
            </a:lvl3pPr>
            <a:lvl4pPr>
              <a:buSzPct val="110000"/>
              <a:buFont typeface="Arial" pitchFamily="34" charset="0"/>
              <a:buChar char="•"/>
              <a:defRPr/>
            </a:lvl4pPr>
            <a:lvl5pPr>
              <a:buSzPct val="110000"/>
              <a:buFont typeface="Arial" pitchFamily="34" charset="0"/>
              <a:buChar char="•"/>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a:solidFill>
                <a:srgbClr val="333333"/>
              </a:solidFill>
            </a:endParaRPr>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9808" y="784226"/>
            <a:ext cx="7722870"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727710" y="2210435"/>
            <a:ext cx="7592568" cy="3748405"/>
          </a:xfrm>
        </p:spPr>
        <p:txBody>
          <a:bodyPr/>
          <a:lstStyle>
            <a:lvl1pPr marL="182880">
              <a:buFont typeface="Wingdings"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smtClean="0"/>
              <a:t>Click to edit Master text style</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Font typeface="Wingdings"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333333"/>
              </a:solidFill>
            </a:endParaRP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xfrm>
            <a:off x="454025" y="6446838"/>
            <a:ext cx="457200" cy="228600"/>
          </a:xfrm>
          <a:prstGeom prst="rect">
            <a:avLst/>
          </a:prstGeom>
        </p:spPr>
        <p:txBody>
          <a:bodyPr/>
          <a:lstStyle>
            <a:lvl1pPr>
              <a:defRPr/>
            </a:lvl1pPr>
          </a:lstStyle>
          <a:p>
            <a:fld id="{66634C9F-0041-4711-B4E4-AB5FBBCA8C46}" type="slidenum">
              <a:rPr lang="en-US"/>
              <a:pPr/>
              <a:t>‹#›</a:t>
            </a:fld>
            <a:endParaRPr lang="en-US"/>
          </a:p>
        </p:txBody>
      </p:sp>
      <p:sp>
        <p:nvSpPr>
          <p:cNvPr id="3" name="Date Placeholder 8"/>
          <p:cNvSpPr>
            <a:spLocks noGrp="1"/>
          </p:cNvSpPr>
          <p:nvPr>
            <p:ph type="dt" sz="half" idx="11"/>
          </p:nvPr>
        </p:nvSpPr>
        <p:spPr>
          <a:xfrm>
            <a:off x="2971800" y="6337300"/>
            <a:ext cx="3200400" cy="365125"/>
          </a:xfrm>
          <a:prstGeom prst="rect">
            <a:avLst/>
          </a:prstGeom>
        </p:spPr>
        <p:txBody>
          <a:bodyPr/>
          <a:lstStyle>
            <a:lvl1pPr>
              <a:defRPr/>
            </a:lvl1pPr>
          </a:lstStyle>
          <a:p>
            <a:pPr>
              <a:defRPr/>
            </a:pPr>
            <a:r>
              <a:rPr lang="en-US"/>
              <a:t>Confidential</a:t>
            </a:r>
          </a:p>
        </p:txBody>
      </p:sp>
    </p:spTree>
  </p:cSld>
  <p:clrMapOvr>
    <a:masterClrMapping/>
  </p:clrMapOvr>
  <p:transition>
    <p:strips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a:xfrm>
            <a:off x="2971800" y="6337300"/>
            <a:ext cx="3200400" cy="365125"/>
          </a:xfrm>
          <a:prstGeom prst="rect">
            <a:avLst/>
          </a:prstGeom>
        </p:spPr>
        <p:txBody>
          <a:bodyPr/>
          <a:lstStyle>
            <a:lvl1pPr>
              <a:defRPr/>
            </a:lvl1pPr>
          </a:lstStyle>
          <a:p>
            <a:pPr>
              <a:defRPr/>
            </a:pPr>
            <a:r>
              <a:rPr lang="en-US"/>
              <a:t>Confidential</a:t>
            </a:r>
          </a:p>
        </p:txBody>
      </p:sp>
      <p:sp>
        <p:nvSpPr>
          <p:cNvPr id="5" name="Slide Number Placeholder 4"/>
          <p:cNvSpPr>
            <a:spLocks noGrp="1" noChangeArrowheads="1"/>
          </p:cNvSpPr>
          <p:nvPr>
            <p:ph type="sldNum" sz="quarter" idx="11"/>
          </p:nvPr>
        </p:nvSpPr>
        <p:spPr>
          <a:xfrm>
            <a:off x="454025" y="6446838"/>
            <a:ext cx="457200" cy="228600"/>
          </a:xfrm>
          <a:prstGeom prst="rect">
            <a:avLst/>
          </a:prstGeom>
        </p:spPr>
        <p:txBody>
          <a:bodyPr/>
          <a:lstStyle>
            <a:lvl1pPr>
              <a:defRPr/>
            </a:lvl1pPr>
          </a:lstStyle>
          <a:p>
            <a:fld id="{CB05E6C5-53BD-4220-8DF4-D50729CF4377}" type="slidenum">
              <a:rPr lang="en-US"/>
              <a:pPr/>
              <a:t>‹#›</a:t>
            </a:fld>
            <a:endParaRPr lang="en-US"/>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52425" y="786384"/>
            <a:ext cx="8385048" cy="5010912"/>
          </a:xfrm>
        </p:spPr>
        <p:txBody>
          <a:bodyPr/>
          <a:lstStyle>
            <a:lvl1pPr marL="233363" indent="-233363">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9"/>
          <p:cNvSpPr>
            <a:spLocks noGrp="1" noChangeArrowheads="1"/>
          </p:cNvSpPr>
          <p:nvPr>
            <p:ph type="ftr" sz="quarter" idx="14"/>
          </p:nvPr>
        </p:nvSpPr>
        <p:spPr>
          <a:ln/>
        </p:spPr>
        <p:txBody>
          <a:bodyPr/>
          <a:lstStyle>
            <a:lvl1pPr>
              <a:defRPr/>
            </a:lvl1pPr>
          </a:lstStyle>
          <a:p>
            <a:pPr>
              <a:defRPr/>
            </a:pPr>
            <a:endParaRPr lang="en-US">
              <a:solidFill>
                <a:srgbClr val="333333"/>
              </a:solidFill>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6" name="Picture 5" descr="vmworld_10Q3_PPT_SLD_coverSlide_blue_10x7_5_R1.jpg"/>
          <p:cNvPicPr>
            <a:picLocks noChangeAspect="1"/>
          </p:cNvPicPr>
          <p:nvPr userDrawn="1"/>
        </p:nvPicPr>
        <p:blipFill>
          <a:blip r:embed="rId3" cstate="print"/>
          <a:stretch>
            <a:fillRect/>
          </a:stretch>
        </p:blipFill>
        <p:spPr>
          <a:xfrm>
            <a:off x="0" y="0"/>
            <a:ext cx="9144000" cy="6858000"/>
          </a:xfrm>
          <a:prstGeom prst="rect">
            <a:avLst/>
          </a:prstGeom>
        </p:spPr>
      </p:pic>
      <p:sp>
        <p:nvSpPr>
          <p:cNvPr id="5" name="TextBox 4"/>
          <p:cNvSpPr txBox="1"/>
          <p:nvPr userDrawn="1"/>
        </p:nvSpPr>
        <p:spPr bwMode="gray">
          <a:xfrm>
            <a:off x="6505044" y="6642255"/>
            <a:ext cx="2343150" cy="184666"/>
          </a:xfrm>
          <a:prstGeom prst="rect">
            <a:avLst/>
          </a:prstGeom>
          <a:noFill/>
        </p:spPr>
        <p:txBody>
          <a:bodyPr wrap="square" rtlCol="0">
            <a:spAutoFit/>
          </a:bodyPr>
          <a:lstStyle/>
          <a:p>
            <a:pPr algn="r"/>
            <a:r>
              <a:rPr lang="en-US" sz="600" dirty="0" smtClean="0">
                <a:solidFill>
                  <a:srgbClr val="FFFFFF"/>
                </a:solidFill>
              </a:rPr>
              <a:t>© 2010 VMware Inc. All rights reserved</a:t>
            </a:r>
          </a:p>
        </p:txBody>
      </p:sp>
      <p:sp>
        <p:nvSpPr>
          <p:cNvPr id="71682" name="Rectangle 2"/>
          <p:cNvSpPr>
            <a:spLocks noGrp="1" noChangeArrowheads="1"/>
          </p:cNvSpPr>
          <p:nvPr>
            <p:ph type="ctrTitle"/>
          </p:nvPr>
        </p:nvSpPr>
        <p:spPr>
          <a:xfrm>
            <a:off x="551624" y="2942763"/>
            <a:ext cx="8128826" cy="533400"/>
          </a:xfrm>
        </p:spPr>
        <p:txBody>
          <a:bodyPr anchor="t"/>
          <a:lstStyle>
            <a:lvl1pPr algn="l">
              <a:defRPr sz="3000">
                <a:solidFill>
                  <a:schemeClr val="bg1"/>
                </a:solidFill>
              </a:defRPr>
            </a:lvl1pPr>
          </a:lstStyle>
          <a:p>
            <a:r>
              <a:rPr lang="en-US" dirty="0"/>
              <a:t>Click to edit Master title style</a:t>
            </a:r>
          </a:p>
        </p:txBody>
      </p:sp>
      <p:sp>
        <p:nvSpPr>
          <p:cNvPr id="71683" name="Rectangle 3"/>
          <p:cNvSpPr>
            <a:spLocks noGrp="1" noChangeArrowheads="1"/>
          </p:cNvSpPr>
          <p:nvPr>
            <p:ph type="subTitle" idx="1"/>
          </p:nvPr>
        </p:nvSpPr>
        <p:spPr>
          <a:xfrm>
            <a:off x="549338" y="3707938"/>
            <a:ext cx="8075965" cy="1295400"/>
          </a:xfrm>
        </p:spPr>
        <p:txBody>
          <a:bodyPr/>
          <a:lstStyle>
            <a:lvl1pPr algn="l">
              <a:buFont typeface="Arial" pitchFamily="34" charset="0"/>
              <a:buNone/>
              <a:defRPr sz="1800" b="0" i="1">
                <a:solidFill>
                  <a:schemeClr val="bg1"/>
                </a:solidFill>
              </a:defRPr>
            </a:lvl1pPr>
          </a:lstStyle>
          <a:p>
            <a:r>
              <a:rPr lang="en-US" dirty="0"/>
              <a:t>Click to edit Master subtitle style</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a:solidFill>
                <a:srgbClr val="333333"/>
              </a:solidFill>
            </a:endParaRPr>
          </a:p>
        </p:txBody>
      </p:sp>
      <p:sp>
        <p:nvSpPr>
          <p:cNvPr id="7" name="Text Placeholder 6"/>
          <p:cNvSpPr>
            <a:spLocks noGrp="1"/>
          </p:cNvSpPr>
          <p:nvPr>
            <p:ph type="body" sz="quarter" idx="13"/>
          </p:nvPr>
        </p:nvSpPr>
        <p:spPr>
          <a:xfrm>
            <a:off x="352425" y="786384"/>
            <a:ext cx="8385048" cy="5010912"/>
          </a:xfrm>
        </p:spPr>
        <p:txBody>
          <a:bodyPr/>
          <a:lstStyle>
            <a:lvl1pPr marL="233363" indent="-233363">
              <a:buSzPct val="115000"/>
              <a:buFont typeface="Wingdings" pitchFamily="2" charset="2"/>
              <a:buChar char="§"/>
              <a:defRPr/>
            </a:lvl1pPr>
            <a:lvl2pPr>
              <a:buSzPct val="110000"/>
              <a:buFont typeface="Arial" pitchFamily="34" charset="0"/>
              <a:buChar char="•"/>
              <a:defRPr/>
            </a:lvl2pPr>
            <a:lvl3pPr>
              <a:buSzPct val="110000"/>
              <a:buFont typeface="Arial" pitchFamily="34" charset="0"/>
              <a:buChar char="•"/>
              <a:defRPr/>
            </a:lvl3pPr>
            <a:lvl4pPr>
              <a:buSzPct val="110000"/>
              <a:buFont typeface="Arial" pitchFamily="34" charset="0"/>
              <a:buChar char="•"/>
              <a:defRPr/>
            </a:lvl4pPr>
            <a:lvl5pPr>
              <a:buSzPct val="110000"/>
              <a:buFont typeface="Arial" pitchFamily="34" charset="0"/>
              <a:buChar char="•"/>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a:solidFill>
                <a:srgbClr val="333333"/>
              </a:solidFill>
            </a:endParaRPr>
          </a:p>
        </p:txBody>
      </p:sp>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9808" y="784226"/>
            <a:ext cx="7722870"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727710" y="2210435"/>
            <a:ext cx="7592568" cy="3748405"/>
          </a:xfrm>
        </p:spPr>
        <p:txBody>
          <a:bodyPr/>
          <a:lstStyle>
            <a:lvl1pPr marL="182880">
              <a:buFont typeface="Wingdings"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smtClean="0"/>
              <a:t>Click to edit Master text style</a:t>
            </a:r>
          </a:p>
        </p:txBody>
      </p:sp>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Font typeface="Wingdings"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333333"/>
              </a:solidFill>
            </a:endParaRPr>
          </a:p>
        </p:txBody>
      </p:sp>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xfrm>
            <a:off x="454025" y="6446838"/>
            <a:ext cx="457200" cy="228600"/>
          </a:xfrm>
          <a:prstGeom prst="rect">
            <a:avLst/>
          </a:prstGeom>
        </p:spPr>
        <p:txBody>
          <a:bodyPr/>
          <a:lstStyle>
            <a:lvl1pPr>
              <a:defRPr/>
            </a:lvl1pPr>
          </a:lstStyle>
          <a:p>
            <a:fld id="{66634C9F-0041-4711-B4E4-AB5FBBCA8C46}" type="slidenum">
              <a:rPr lang="en-US"/>
              <a:pPr/>
              <a:t>‹#›</a:t>
            </a:fld>
            <a:endParaRPr lang="en-US"/>
          </a:p>
        </p:txBody>
      </p:sp>
      <p:sp>
        <p:nvSpPr>
          <p:cNvPr id="3" name="Date Placeholder 8"/>
          <p:cNvSpPr>
            <a:spLocks noGrp="1"/>
          </p:cNvSpPr>
          <p:nvPr>
            <p:ph type="dt" sz="half" idx="11"/>
          </p:nvPr>
        </p:nvSpPr>
        <p:spPr>
          <a:xfrm>
            <a:off x="2971800" y="6337300"/>
            <a:ext cx="3200400" cy="365125"/>
          </a:xfrm>
          <a:prstGeom prst="rect">
            <a:avLst/>
          </a:prstGeom>
        </p:spPr>
        <p:txBody>
          <a:bodyPr/>
          <a:lstStyle>
            <a:lvl1pPr>
              <a:defRPr/>
            </a:lvl1pPr>
          </a:lstStyle>
          <a:p>
            <a:pPr>
              <a:defRPr/>
            </a:pPr>
            <a:r>
              <a:rPr lang="en-US"/>
              <a:t>Confidential</a:t>
            </a:r>
          </a:p>
        </p:txBody>
      </p:sp>
    </p:spTree>
  </p:cSld>
  <p:clrMapOvr>
    <a:masterClrMapping/>
  </p:clrMapOvr>
  <p:transition>
    <p:strips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a:xfrm>
            <a:off x="2971800" y="6337300"/>
            <a:ext cx="3200400" cy="365125"/>
          </a:xfrm>
          <a:prstGeom prst="rect">
            <a:avLst/>
          </a:prstGeom>
        </p:spPr>
        <p:txBody>
          <a:bodyPr/>
          <a:lstStyle>
            <a:lvl1pPr>
              <a:defRPr/>
            </a:lvl1pPr>
          </a:lstStyle>
          <a:p>
            <a:pPr>
              <a:defRPr/>
            </a:pPr>
            <a:r>
              <a:rPr lang="en-US"/>
              <a:t>Confidential</a:t>
            </a:r>
          </a:p>
        </p:txBody>
      </p:sp>
      <p:sp>
        <p:nvSpPr>
          <p:cNvPr id="5" name="Slide Number Placeholder 4"/>
          <p:cNvSpPr>
            <a:spLocks noGrp="1" noChangeArrowheads="1"/>
          </p:cNvSpPr>
          <p:nvPr>
            <p:ph type="sldNum" sz="quarter" idx="11"/>
          </p:nvPr>
        </p:nvSpPr>
        <p:spPr>
          <a:xfrm>
            <a:off x="454025" y="6446838"/>
            <a:ext cx="457200" cy="228600"/>
          </a:xfrm>
          <a:prstGeom prst="rect">
            <a:avLst/>
          </a:prstGeom>
        </p:spPr>
        <p:txBody>
          <a:bodyPr/>
          <a:lstStyle>
            <a:lvl1pPr>
              <a:defRPr/>
            </a:lvl1pPr>
          </a:lstStyle>
          <a:p>
            <a:fld id="{CB05E6C5-53BD-4220-8DF4-D50729CF4377}" type="slidenum">
              <a:rPr lang="en-US"/>
              <a:pPr/>
              <a:t>‹#›</a:t>
            </a:fld>
            <a:endParaRPr lang="en-US"/>
          </a:p>
        </p:txBody>
      </p:sp>
    </p:spTree>
  </p:cSld>
  <p:clrMapOvr>
    <a:masterClrMapping/>
  </p:clrMapOvr>
  <p:transition>
    <p:strips dir="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6" name="Picture 5" descr="vmworld_10Q3_PPT_SLD_coverSlide_blue_10x7_5_R1.jpg"/>
          <p:cNvPicPr>
            <a:picLocks noChangeAspect="1"/>
          </p:cNvPicPr>
          <p:nvPr userDrawn="1"/>
        </p:nvPicPr>
        <p:blipFill>
          <a:blip r:embed="rId3" cstate="print"/>
          <a:stretch>
            <a:fillRect/>
          </a:stretch>
        </p:blipFill>
        <p:spPr>
          <a:xfrm>
            <a:off x="0" y="0"/>
            <a:ext cx="9144000" cy="6858000"/>
          </a:xfrm>
          <a:prstGeom prst="rect">
            <a:avLst/>
          </a:prstGeom>
        </p:spPr>
      </p:pic>
      <p:sp>
        <p:nvSpPr>
          <p:cNvPr id="5" name="TextBox 4"/>
          <p:cNvSpPr txBox="1"/>
          <p:nvPr userDrawn="1"/>
        </p:nvSpPr>
        <p:spPr bwMode="gray">
          <a:xfrm>
            <a:off x="6505044" y="6642255"/>
            <a:ext cx="2343150" cy="184666"/>
          </a:xfrm>
          <a:prstGeom prst="rect">
            <a:avLst/>
          </a:prstGeom>
          <a:noFill/>
        </p:spPr>
        <p:txBody>
          <a:bodyPr wrap="square" rtlCol="0">
            <a:spAutoFit/>
          </a:bodyPr>
          <a:lstStyle/>
          <a:p>
            <a:pPr algn="r"/>
            <a:r>
              <a:rPr lang="en-US" sz="600" dirty="0" smtClean="0">
                <a:solidFill>
                  <a:srgbClr val="FFFFFF"/>
                </a:solidFill>
              </a:rPr>
              <a:t>© 2010 VMware Inc. All rights reserved</a:t>
            </a:r>
          </a:p>
        </p:txBody>
      </p:sp>
      <p:sp>
        <p:nvSpPr>
          <p:cNvPr id="71682" name="Rectangle 2"/>
          <p:cNvSpPr>
            <a:spLocks noGrp="1" noChangeArrowheads="1"/>
          </p:cNvSpPr>
          <p:nvPr>
            <p:ph type="ctrTitle"/>
          </p:nvPr>
        </p:nvSpPr>
        <p:spPr>
          <a:xfrm>
            <a:off x="551624" y="2942763"/>
            <a:ext cx="8128826" cy="533400"/>
          </a:xfrm>
        </p:spPr>
        <p:txBody>
          <a:bodyPr anchor="t"/>
          <a:lstStyle>
            <a:lvl1pPr algn="l">
              <a:defRPr sz="3000">
                <a:solidFill>
                  <a:schemeClr val="bg1"/>
                </a:solidFill>
              </a:defRPr>
            </a:lvl1pPr>
          </a:lstStyle>
          <a:p>
            <a:r>
              <a:rPr lang="en-US" dirty="0"/>
              <a:t>Click to edit Master title style</a:t>
            </a:r>
          </a:p>
        </p:txBody>
      </p:sp>
      <p:sp>
        <p:nvSpPr>
          <p:cNvPr id="71683" name="Rectangle 3"/>
          <p:cNvSpPr>
            <a:spLocks noGrp="1" noChangeArrowheads="1"/>
          </p:cNvSpPr>
          <p:nvPr>
            <p:ph type="subTitle" idx="1"/>
          </p:nvPr>
        </p:nvSpPr>
        <p:spPr>
          <a:xfrm>
            <a:off x="549338" y="3707938"/>
            <a:ext cx="8075965" cy="1295400"/>
          </a:xfrm>
        </p:spPr>
        <p:txBody>
          <a:bodyPr/>
          <a:lstStyle>
            <a:lvl1pPr algn="l">
              <a:buFont typeface="Arial" pitchFamily="34" charset="0"/>
              <a:buNone/>
              <a:defRPr sz="1800" b="0" i="1">
                <a:solidFill>
                  <a:schemeClr val="bg1"/>
                </a:solidFill>
              </a:defRPr>
            </a:lvl1pPr>
          </a:lstStyle>
          <a:p>
            <a:r>
              <a:rPr lang="en-US" dirty="0"/>
              <a:t>Click to edit Master subtitle style</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a:solidFill>
                <a:srgbClr val="333333"/>
              </a:solidFill>
            </a:endParaRPr>
          </a:p>
        </p:txBody>
      </p:sp>
      <p:sp>
        <p:nvSpPr>
          <p:cNvPr id="7" name="Text Placeholder 6"/>
          <p:cNvSpPr>
            <a:spLocks noGrp="1"/>
          </p:cNvSpPr>
          <p:nvPr>
            <p:ph type="body" sz="quarter" idx="13"/>
          </p:nvPr>
        </p:nvSpPr>
        <p:spPr>
          <a:xfrm>
            <a:off x="352425" y="786384"/>
            <a:ext cx="8385048" cy="5010912"/>
          </a:xfrm>
        </p:spPr>
        <p:txBody>
          <a:bodyPr/>
          <a:lstStyle>
            <a:lvl1pPr marL="233363" indent="-233363">
              <a:buSzPct val="115000"/>
              <a:buFont typeface="Wingdings" pitchFamily="2" charset="2"/>
              <a:buChar char="§"/>
              <a:defRPr/>
            </a:lvl1pPr>
            <a:lvl2pPr>
              <a:buSzPct val="110000"/>
              <a:buFont typeface="Arial" pitchFamily="34" charset="0"/>
              <a:buChar char="•"/>
              <a:defRPr/>
            </a:lvl2pPr>
            <a:lvl3pPr>
              <a:buSzPct val="110000"/>
              <a:buFont typeface="Arial" pitchFamily="34" charset="0"/>
              <a:buChar char="•"/>
              <a:defRPr/>
            </a:lvl3pPr>
            <a:lvl4pPr>
              <a:buSzPct val="110000"/>
              <a:buFont typeface="Arial" pitchFamily="34" charset="0"/>
              <a:buChar char="•"/>
              <a:defRPr/>
            </a:lvl4pPr>
            <a:lvl5pPr>
              <a:buSzPct val="110000"/>
              <a:buFont typeface="Arial" pitchFamily="34" charset="0"/>
              <a:buChar char="•"/>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9"/>
          <p:cNvSpPr>
            <a:spLocks noGrp="1" noChangeArrowheads="1"/>
          </p:cNvSpPr>
          <p:nvPr>
            <p:ph type="ftr" sz="quarter" idx="10"/>
          </p:nvPr>
        </p:nvSpPr>
        <p:spPr>
          <a:ln/>
        </p:spPr>
        <p:txBody>
          <a:bodyPr/>
          <a:lstStyle>
            <a:lvl1pPr>
              <a:defRPr/>
            </a:lvl1pPr>
          </a:lstStyle>
          <a:p>
            <a:pPr>
              <a:defRPr/>
            </a:pPr>
            <a:endParaRPr lang="en-US">
              <a:solidFill>
                <a:srgbClr val="333333"/>
              </a:solidFill>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a:solidFill>
                <a:srgbClr val="333333"/>
              </a:solidFill>
            </a:endParaRPr>
          </a:p>
        </p:txBody>
      </p:sp>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9808" y="784226"/>
            <a:ext cx="7722870"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727710" y="2210435"/>
            <a:ext cx="7592568" cy="3748405"/>
          </a:xfrm>
        </p:spPr>
        <p:txBody>
          <a:bodyPr/>
          <a:lstStyle>
            <a:lvl1pPr marL="182880">
              <a:buFont typeface="Wingdings"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smtClean="0"/>
              <a:t>Click to edit Master text style</a:t>
            </a:r>
          </a:p>
        </p:txBody>
      </p:sp>
    </p:spTree>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Font typeface="Wingdings"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333333"/>
              </a:solidFill>
            </a:endParaRPr>
          </a:p>
        </p:txBody>
      </p:sp>
    </p:spTree>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xfrm>
            <a:off x="454025" y="6446838"/>
            <a:ext cx="457200" cy="228600"/>
          </a:xfrm>
          <a:prstGeom prst="rect">
            <a:avLst/>
          </a:prstGeom>
        </p:spPr>
        <p:txBody>
          <a:bodyPr/>
          <a:lstStyle>
            <a:lvl1pPr>
              <a:defRPr/>
            </a:lvl1pPr>
          </a:lstStyle>
          <a:p>
            <a:fld id="{66634C9F-0041-4711-B4E4-AB5FBBCA8C46}" type="slidenum">
              <a:rPr lang="en-US"/>
              <a:pPr/>
              <a:t>‹#›</a:t>
            </a:fld>
            <a:endParaRPr lang="en-US"/>
          </a:p>
        </p:txBody>
      </p:sp>
      <p:sp>
        <p:nvSpPr>
          <p:cNvPr id="3" name="Date Placeholder 8"/>
          <p:cNvSpPr>
            <a:spLocks noGrp="1"/>
          </p:cNvSpPr>
          <p:nvPr>
            <p:ph type="dt" sz="half" idx="11"/>
          </p:nvPr>
        </p:nvSpPr>
        <p:spPr>
          <a:xfrm>
            <a:off x="2971800" y="6337300"/>
            <a:ext cx="3200400" cy="365125"/>
          </a:xfrm>
          <a:prstGeom prst="rect">
            <a:avLst/>
          </a:prstGeom>
        </p:spPr>
        <p:txBody>
          <a:bodyPr/>
          <a:lstStyle>
            <a:lvl1pPr>
              <a:defRPr/>
            </a:lvl1pPr>
          </a:lstStyle>
          <a:p>
            <a:pPr>
              <a:defRPr/>
            </a:pPr>
            <a:r>
              <a:rPr lang="en-US"/>
              <a:t>Confidential</a:t>
            </a:r>
          </a:p>
        </p:txBody>
      </p:sp>
    </p:spTree>
  </p:cSld>
  <p:clrMapOvr>
    <a:masterClrMapping/>
  </p:clrMapOvr>
  <p:transition>
    <p:strips dir="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a:xfrm>
            <a:off x="2971800" y="6337300"/>
            <a:ext cx="3200400" cy="365125"/>
          </a:xfrm>
          <a:prstGeom prst="rect">
            <a:avLst/>
          </a:prstGeom>
        </p:spPr>
        <p:txBody>
          <a:bodyPr/>
          <a:lstStyle>
            <a:lvl1pPr>
              <a:defRPr/>
            </a:lvl1pPr>
          </a:lstStyle>
          <a:p>
            <a:pPr>
              <a:defRPr/>
            </a:pPr>
            <a:r>
              <a:rPr lang="en-US"/>
              <a:t>Confidential</a:t>
            </a:r>
          </a:p>
        </p:txBody>
      </p:sp>
      <p:sp>
        <p:nvSpPr>
          <p:cNvPr id="5" name="Slide Number Placeholder 4"/>
          <p:cNvSpPr>
            <a:spLocks noGrp="1" noChangeArrowheads="1"/>
          </p:cNvSpPr>
          <p:nvPr>
            <p:ph type="sldNum" sz="quarter" idx="11"/>
          </p:nvPr>
        </p:nvSpPr>
        <p:spPr>
          <a:xfrm>
            <a:off x="454025" y="6446838"/>
            <a:ext cx="457200" cy="228600"/>
          </a:xfrm>
          <a:prstGeom prst="rect">
            <a:avLst/>
          </a:prstGeom>
        </p:spPr>
        <p:txBody>
          <a:bodyPr/>
          <a:lstStyle>
            <a:lvl1pPr>
              <a:defRPr/>
            </a:lvl1pPr>
          </a:lstStyle>
          <a:p>
            <a:fld id="{CB05E6C5-53BD-4220-8DF4-D50729CF4377}" type="slidenum">
              <a:rPr lang="en-US"/>
              <a:pPr/>
              <a:t>‹#›</a:t>
            </a:fld>
            <a:endParaRPr lang="en-US"/>
          </a:p>
        </p:txBody>
      </p:sp>
    </p:spTree>
  </p:cSld>
  <p:clrMapOvr>
    <a:masterClrMapping/>
  </p:clrMapOvr>
  <p:transition>
    <p:strips dir="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6" name="Picture 5" descr="vmworld_10Q3_PPT_SLD_coverSlide_blue_10x7_5_R1.jpg"/>
          <p:cNvPicPr>
            <a:picLocks noChangeAspect="1"/>
          </p:cNvPicPr>
          <p:nvPr userDrawn="1"/>
        </p:nvPicPr>
        <p:blipFill>
          <a:blip r:embed="rId3" cstate="print"/>
          <a:stretch>
            <a:fillRect/>
          </a:stretch>
        </p:blipFill>
        <p:spPr>
          <a:xfrm>
            <a:off x="0" y="0"/>
            <a:ext cx="9144000" cy="6858000"/>
          </a:xfrm>
          <a:prstGeom prst="rect">
            <a:avLst/>
          </a:prstGeom>
        </p:spPr>
      </p:pic>
      <p:sp>
        <p:nvSpPr>
          <p:cNvPr id="5" name="TextBox 4"/>
          <p:cNvSpPr txBox="1"/>
          <p:nvPr userDrawn="1"/>
        </p:nvSpPr>
        <p:spPr bwMode="gray">
          <a:xfrm>
            <a:off x="6505044" y="6642255"/>
            <a:ext cx="2343150" cy="184666"/>
          </a:xfrm>
          <a:prstGeom prst="rect">
            <a:avLst/>
          </a:prstGeom>
          <a:noFill/>
        </p:spPr>
        <p:txBody>
          <a:bodyPr wrap="square" rtlCol="0">
            <a:spAutoFit/>
          </a:bodyPr>
          <a:lstStyle/>
          <a:p>
            <a:pPr algn="r"/>
            <a:r>
              <a:rPr lang="en-US" sz="600" dirty="0" smtClean="0">
                <a:solidFill>
                  <a:srgbClr val="FFFFFF"/>
                </a:solidFill>
              </a:rPr>
              <a:t>© 2010 VMware Inc. All rights reserved</a:t>
            </a:r>
          </a:p>
        </p:txBody>
      </p:sp>
      <p:sp>
        <p:nvSpPr>
          <p:cNvPr id="71682" name="Rectangle 2"/>
          <p:cNvSpPr>
            <a:spLocks noGrp="1" noChangeArrowheads="1"/>
          </p:cNvSpPr>
          <p:nvPr>
            <p:ph type="ctrTitle"/>
          </p:nvPr>
        </p:nvSpPr>
        <p:spPr>
          <a:xfrm>
            <a:off x="551624" y="2942763"/>
            <a:ext cx="8128826" cy="533400"/>
          </a:xfrm>
        </p:spPr>
        <p:txBody>
          <a:bodyPr anchor="t"/>
          <a:lstStyle>
            <a:lvl1pPr algn="l">
              <a:defRPr sz="3000">
                <a:solidFill>
                  <a:schemeClr val="bg1"/>
                </a:solidFill>
              </a:defRPr>
            </a:lvl1pPr>
          </a:lstStyle>
          <a:p>
            <a:r>
              <a:rPr lang="en-US" dirty="0"/>
              <a:t>Click to edit Master title style</a:t>
            </a:r>
          </a:p>
        </p:txBody>
      </p:sp>
      <p:sp>
        <p:nvSpPr>
          <p:cNvPr id="71683" name="Rectangle 3"/>
          <p:cNvSpPr>
            <a:spLocks noGrp="1" noChangeArrowheads="1"/>
          </p:cNvSpPr>
          <p:nvPr>
            <p:ph type="subTitle" idx="1"/>
          </p:nvPr>
        </p:nvSpPr>
        <p:spPr>
          <a:xfrm>
            <a:off x="549338" y="3707938"/>
            <a:ext cx="8075965" cy="1295400"/>
          </a:xfrm>
        </p:spPr>
        <p:txBody>
          <a:bodyPr/>
          <a:lstStyle>
            <a:lvl1pPr algn="l">
              <a:buFont typeface="Arial" pitchFamily="34" charset="0"/>
              <a:buNone/>
              <a:defRPr sz="1800" b="0" i="1">
                <a:solidFill>
                  <a:schemeClr val="bg1"/>
                </a:solidFill>
              </a:defRPr>
            </a:lvl1pPr>
          </a:lstStyle>
          <a:p>
            <a:r>
              <a:rPr lang="en-US" dirty="0"/>
              <a:t>Click to edit Master subtitle style</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a:solidFill>
                <a:srgbClr val="333333"/>
              </a:solidFill>
            </a:endParaRPr>
          </a:p>
        </p:txBody>
      </p:sp>
      <p:sp>
        <p:nvSpPr>
          <p:cNvPr id="7" name="Text Placeholder 6"/>
          <p:cNvSpPr>
            <a:spLocks noGrp="1"/>
          </p:cNvSpPr>
          <p:nvPr>
            <p:ph type="body" sz="quarter" idx="13"/>
          </p:nvPr>
        </p:nvSpPr>
        <p:spPr>
          <a:xfrm>
            <a:off x="352425" y="786384"/>
            <a:ext cx="8385048" cy="5010912"/>
          </a:xfrm>
        </p:spPr>
        <p:txBody>
          <a:bodyPr/>
          <a:lstStyle>
            <a:lvl1pPr marL="233363" indent="-233363">
              <a:buSzPct val="115000"/>
              <a:buFont typeface="Wingdings" pitchFamily="2" charset="2"/>
              <a:buChar char="§"/>
              <a:defRPr/>
            </a:lvl1pPr>
            <a:lvl2pPr>
              <a:buSzPct val="110000"/>
              <a:buFont typeface="Arial" pitchFamily="34" charset="0"/>
              <a:buChar char="•"/>
              <a:defRPr/>
            </a:lvl2pPr>
            <a:lvl3pPr>
              <a:buSzPct val="110000"/>
              <a:buFont typeface="Arial" pitchFamily="34" charset="0"/>
              <a:buChar char="•"/>
              <a:defRPr/>
            </a:lvl3pPr>
            <a:lvl4pPr>
              <a:buSzPct val="110000"/>
              <a:buFont typeface="Arial" pitchFamily="34" charset="0"/>
              <a:buChar char="•"/>
              <a:defRPr/>
            </a:lvl4pPr>
            <a:lvl5pPr>
              <a:buSzPct val="110000"/>
              <a:buFont typeface="Arial" pitchFamily="34" charset="0"/>
              <a:buChar char="•"/>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a:solidFill>
                <a:srgbClr val="333333"/>
              </a:solidFill>
            </a:endParaRPr>
          </a:p>
        </p:txBody>
      </p:sp>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9808" y="784226"/>
            <a:ext cx="7722870"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727710" y="2210435"/>
            <a:ext cx="7592568" cy="3748405"/>
          </a:xfrm>
        </p:spPr>
        <p:txBody>
          <a:bodyPr/>
          <a:lstStyle>
            <a:lvl1pPr marL="182880">
              <a:buFont typeface="Wingdings"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39700" y="312738"/>
            <a:ext cx="8858250" cy="419100"/>
          </a:xfrm>
          <a:prstGeom prst="rect">
            <a:avLst/>
          </a:prstGeom>
          <a:noFill/>
          <a:ln w="9525">
            <a:noFill/>
            <a:miter lim="800000"/>
            <a:headEnd/>
            <a:tailEnd/>
          </a:ln>
        </p:spPr>
      </p:pic>
      <p:sp>
        <p:nvSpPr>
          <p:cNvPr id="2" name="Title 1"/>
          <p:cNvSpPr>
            <a:spLocks noGrp="1"/>
          </p:cNvSpPr>
          <p:nvPr>
            <p:ph type="title"/>
          </p:nvPr>
        </p:nvSpPr>
        <p:spPr>
          <a:xfrm>
            <a:off x="402336" y="784226"/>
            <a:ext cx="7704582" cy="1079626"/>
          </a:xfrm>
        </p:spPr>
        <p:txBody>
          <a:bodyPr anchor="b"/>
          <a:lstStyle>
            <a:lvl1pPr algn="l">
              <a:defRPr sz="3000">
                <a:solidFill>
                  <a:srgbClr val="003D79"/>
                </a:solidFill>
              </a:defRPr>
            </a:lvl1pPr>
          </a:lstStyle>
          <a:p>
            <a:r>
              <a:rPr lang="en-US" dirty="0" smtClean="0"/>
              <a:t>Click to edit Master title style</a:t>
            </a:r>
            <a:endParaRPr lang="en-US" dirty="0"/>
          </a:p>
        </p:txBody>
      </p:sp>
      <p:sp>
        <p:nvSpPr>
          <p:cNvPr id="8" name="Text Placeholder 7"/>
          <p:cNvSpPr>
            <a:spLocks noGrp="1"/>
          </p:cNvSpPr>
          <p:nvPr>
            <p:ph type="body" sz="quarter" idx="12"/>
          </p:nvPr>
        </p:nvSpPr>
        <p:spPr>
          <a:xfrm>
            <a:off x="361950" y="2210435"/>
            <a:ext cx="7592568" cy="3748405"/>
          </a:xfrm>
        </p:spPr>
        <p:txBody>
          <a:bodyPr/>
          <a:lstStyle>
            <a:lvl1pPr>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9"/>
          <p:cNvSpPr>
            <a:spLocks noGrp="1" noChangeArrowheads="1"/>
          </p:cNvSpPr>
          <p:nvPr>
            <p:ph type="ftr" sz="quarter" idx="13"/>
          </p:nvPr>
        </p:nvSpPr>
        <p:spPr/>
        <p:txBody>
          <a:bodyPr/>
          <a:lstStyle>
            <a:lvl1pPr>
              <a:defRPr dirty="0"/>
            </a:lvl1pPr>
          </a:lstStyle>
          <a:p>
            <a:pPr>
              <a:defRPr/>
            </a:pPr>
            <a:endParaRPr lang="en-US">
              <a:solidFill>
                <a:srgbClr val="333333"/>
              </a:solidFill>
            </a:endParaRP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smtClean="0"/>
              <a:t>Click to edit Master text style</a:t>
            </a:r>
          </a:p>
        </p:txBody>
      </p:sp>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Font typeface="Wingdings"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333333"/>
              </a:solidFill>
            </a:endParaRPr>
          </a:p>
        </p:txBody>
      </p:sp>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xfrm>
            <a:off x="454025" y="6446838"/>
            <a:ext cx="457200" cy="228600"/>
          </a:xfrm>
          <a:prstGeom prst="rect">
            <a:avLst/>
          </a:prstGeom>
        </p:spPr>
        <p:txBody>
          <a:bodyPr/>
          <a:lstStyle>
            <a:lvl1pPr>
              <a:defRPr/>
            </a:lvl1pPr>
          </a:lstStyle>
          <a:p>
            <a:fld id="{66634C9F-0041-4711-B4E4-AB5FBBCA8C46}" type="slidenum">
              <a:rPr lang="en-US"/>
              <a:pPr/>
              <a:t>‹#›</a:t>
            </a:fld>
            <a:endParaRPr lang="en-US"/>
          </a:p>
        </p:txBody>
      </p:sp>
      <p:sp>
        <p:nvSpPr>
          <p:cNvPr id="3" name="Date Placeholder 8"/>
          <p:cNvSpPr>
            <a:spLocks noGrp="1"/>
          </p:cNvSpPr>
          <p:nvPr>
            <p:ph type="dt" sz="half" idx="11"/>
          </p:nvPr>
        </p:nvSpPr>
        <p:spPr>
          <a:xfrm>
            <a:off x="2971800" y="6337300"/>
            <a:ext cx="3200400" cy="365125"/>
          </a:xfrm>
          <a:prstGeom prst="rect">
            <a:avLst/>
          </a:prstGeom>
        </p:spPr>
        <p:txBody>
          <a:bodyPr/>
          <a:lstStyle>
            <a:lvl1pPr>
              <a:defRPr/>
            </a:lvl1pPr>
          </a:lstStyle>
          <a:p>
            <a:pPr>
              <a:defRPr/>
            </a:pPr>
            <a:r>
              <a:rPr lang="en-US"/>
              <a:t>Confidential</a:t>
            </a:r>
          </a:p>
        </p:txBody>
      </p:sp>
    </p:spTree>
  </p:cSld>
  <p:clrMapOvr>
    <a:masterClrMapping/>
  </p:clrMapOvr>
  <p:transition>
    <p:strips dir="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a:xfrm>
            <a:off x="2971800" y="6337300"/>
            <a:ext cx="3200400" cy="365125"/>
          </a:xfrm>
          <a:prstGeom prst="rect">
            <a:avLst/>
          </a:prstGeom>
        </p:spPr>
        <p:txBody>
          <a:bodyPr/>
          <a:lstStyle>
            <a:lvl1pPr>
              <a:defRPr/>
            </a:lvl1pPr>
          </a:lstStyle>
          <a:p>
            <a:pPr>
              <a:defRPr/>
            </a:pPr>
            <a:r>
              <a:rPr lang="en-US"/>
              <a:t>Confidential</a:t>
            </a:r>
          </a:p>
        </p:txBody>
      </p:sp>
      <p:sp>
        <p:nvSpPr>
          <p:cNvPr id="5" name="Slide Number Placeholder 4"/>
          <p:cNvSpPr>
            <a:spLocks noGrp="1" noChangeArrowheads="1"/>
          </p:cNvSpPr>
          <p:nvPr>
            <p:ph type="sldNum" sz="quarter" idx="11"/>
          </p:nvPr>
        </p:nvSpPr>
        <p:spPr>
          <a:xfrm>
            <a:off x="454025" y="6446838"/>
            <a:ext cx="457200" cy="228600"/>
          </a:xfrm>
          <a:prstGeom prst="rect">
            <a:avLst/>
          </a:prstGeom>
        </p:spPr>
        <p:txBody>
          <a:bodyPr/>
          <a:lstStyle>
            <a:lvl1pPr>
              <a:defRPr/>
            </a:lvl1pPr>
          </a:lstStyle>
          <a:p>
            <a:fld id="{CB05E6C5-53BD-4220-8DF4-D50729CF4377}" type="slidenum">
              <a:rPr lang="en-US"/>
              <a:pPr/>
              <a:t>‹#›</a:t>
            </a:fld>
            <a:endParaRPr lang="en-US"/>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39700" y="312738"/>
            <a:ext cx="8858250" cy="419100"/>
          </a:xfrm>
          <a:prstGeom prst="rect">
            <a:avLst/>
          </a:prstGeom>
          <a:noFill/>
          <a:ln w="9525">
            <a:noFill/>
            <a:miter lim="800000"/>
            <a:headEnd/>
            <a:tailEnd/>
          </a:ln>
        </p:spPr>
      </p:pic>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smtClean="0"/>
              <a:t>Click to edit Master title style</a:t>
            </a:r>
            <a:endParaRPr lang="en-US" dirty="0"/>
          </a:p>
        </p:txBody>
      </p:sp>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smtClean="0"/>
              <a:t>Click to edit Master text style</a:t>
            </a:r>
          </a:p>
        </p:txBody>
      </p:sp>
      <p:sp>
        <p:nvSpPr>
          <p:cNvPr id="5" name="Rectangle 9"/>
          <p:cNvSpPr>
            <a:spLocks noGrp="1" noChangeArrowheads="1"/>
          </p:cNvSpPr>
          <p:nvPr>
            <p:ph type="ftr" sz="quarter" idx="13"/>
          </p:nvPr>
        </p:nvSpPr>
        <p:spPr/>
        <p:txBody>
          <a:bodyPr/>
          <a:lstStyle>
            <a:lvl1pPr>
              <a:defRPr dirty="0"/>
            </a:lvl1pPr>
          </a:lstStyle>
          <a:p>
            <a:pPr>
              <a:defRPr/>
            </a:pPr>
            <a:endParaRPr lang="en-US">
              <a:solidFill>
                <a:srgbClr val="333333"/>
              </a:solidFil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Clr>
                <a:schemeClr val="accent1">
                  <a:lumMod val="75000"/>
                </a:schemeClr>
              </a:buClr>
              <a:buFont typeface="Wingdings" pitchFamily="2" charset="2"/>
              <a:buChar cha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buClr>
                <a:schemeClr val="accent1">
                  <a:lumMod val="75000"/>
                </a:schemeClr>
              </a:buCl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9"/>
          <p:cNvSpPr>
            <a:spLocks noGrp="1" noChangeArrowheads="1"/>
          </p:cNvSpPr>
          <p:nvPr>
            <p:ph type="ftr" sz="quarter" idx="10"/>
          </p:nvPr>
        </p:nvSpPr>
        <p:spPr>
          <a:ln/>
        </p:spPr>
        <p:txBody>
          <a:bodyPr/>
          <a:lstStyle>
            <a:lvl1pPr>
              <a:defRPr/>
            </a:lvl1pPr>
          </a:lstStyle>
          <a:p>
            <a:pPr>
              <a:defRPr/>
            </a:pPr>
            <a:endParaRPr lang="en-US">
              <a:solidFill>
                <a:srgbClr val="333333"/>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a:xfrm>
            <a:off x="2971800" y="6337300"/>
            <a:ext cx="3200400" cy="365125"/>
          </a:xfrm>
          <a:prstGeom prst="rect">
            <a:avLst/>
          </a:prstGeom>
        </p:spPr>
        <p:txBody>
          <a:bodyPr/>
          <a:lstStyle>
            <a:lvl1pPr>
              <a:defRPr/>
            </a:lvl1pPr>
          </a:lstStyle>
          <a:p>
            <a:pPr>
              <a:defRPr/>
            </a:pPr>
            <a:r>
              <a:rPr lang="en-US"/>
              <a:t>Confidential</a:t>
            </a:r>
          </a:p>
        </p:txBody>
      </p:sp>
      <p:sp>
        <p:nvSpPr>
          <p:cNvPr id="5" name="Slide Number Placeholder 4"/>
          <p:cNvSpPr>
            <a:spLocks noGrp="1" noChangeArrowheads="1"/>
          </p:cNvSpPr>
          <p:nvPr>
            <p:ph type="sldNum" sz="quarter" idx="11"/>
          </p:nvPr>
        </p:nvSpPr>
        <p:spPr>
          <a:xfrm>
            <a:off x="454025" y="6446838"/>
            <a:ext cx="457200" cy="228600"/>
          </a:xfrm>
          <a:prstGeom prst="rect">
            <a:avLst/>
          </a:prstGeom>
        </p:spPr>
        <p:txBody>
          <a:bodyPr/>
          <a:lstStyle>
            <a:lvl1pPr>
              <a:defRPr/>
            </a:lvl1pPr>
          </a:lstStyle>
          <a:p>
            <a:fld id="{CB05E6C5-53BD-4220-8DF4-D50729CF4377}" type="slidenum">
              <a:rPr lang="en-US"/>
              <a:pPr/>
              <a:t>‹#›</a:t>
            </a:fld>
            <a:endParaRPr lang="en-US"/>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xfrm>
            <a:off x="454025" y="6446838"/>
            <a:ext cx="457200" cy="228600"/>
          </a:xfrm>
          <a:prstGeom prst="rect">
            <a:avLst/>
          </a:prstGeom>
        </p:spPr>
        <p:txBody>
          <a:bodyPr/>
          <a:lstStyle>
            <a:lvl1pPr>
              <a:defRPr/>
            </a:lvl1pPr>
          </a:lstStyle>
          <a:p>
            <a:fld id="{66634C9F-0041-4711-B4E4-AB5FBBCA8C46}" type="slidenum">
              <a:rPr lang="en-US"/>
              <a:pPr/>
              <a:t>‹#›</a:t>
            </a:fld>
            <a:endParaRPr lang="en-US"/>
          </a:p>
        </p:txBody>
      </p:sp>
      <p:sp>
        <p:nvSpPr>
          <p:cNvPr id="3" name="Date Placeholder 8"/>
          <p:cNvSpPr>
            <a:spLocks noGrp="1"/>
          </p:cNvSpPr>
          <p:nvPr>
            <p:ph type="dt" sz="half" idx="11"/>
          </p:nvPr>
        </p:nvSpPr>
        <p:spPr>
          <a:xfrm>
            <a:off x="2971800" y="6337300"/>
            <a:ext cx="3200400" cy="365125"/>
          </a:xfrm>
          <a:prstGeom prst="rect">
            <a:avLst/>
          </a:prstGeom>
        </p:spPr>
        <p:txBody>
          <a:bodyPr/>
          <a:lstStyle>
            <a:lvl1pPr>
              <a:defRPr/>
            </a:lvl1pPr>
          </a:lstStyle>
          <a:p>
            <a:pPr>
              <a:defRPr/>
            </a:pPr>
            <a:r>
              <a:rPr lang="en-US"/>
              <a:t>Confidential</a:t>
            </a: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52425" y="786384"/>
            <a:ext cx="8385048" cy="5010912"/>
          </a:xfrm>
        </p:spPr>
        <p:txBody>
          <a:bodyPr/>
          <a:lstStyle>
            <a:lvl1pPr marL="114300" indent="-114300">
              <a:buFont typeface="Arial" pitchFamily="34" charset="0"/>
              <a:buChar char=" "/>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sldNum" sz="quarter" idx="14"/>
          </p:nvPr>
        </p:nvSpPr>
        <p:spPr>
          <a:xfrm>
            <a:off x="454025" y="6446838"/>
            <a:ext cx="457200" cy="228600"/>
          </a:xfrm>
          <a:prstGeom prst="rect">
            <a:avLst/>
          </a:prstGeom>
          <a:ln/>
        </p:spPr>
        <p:txBody>
          <a:bodyPr/>
          <a:lstStyle>
            <a:lvl1pPr>
              <a:defRPr/>
            </a:lvl1pPr>
          </a:lstStyle>
          <a:p>
            <a:pPr>
              <a:defRPr/>
            </a:pPr>
            <a:fld id="{EA6526E2-21CA-4131-81F3-904E549BF9CC}" type="slidenum">
              <a:rPr lang="en-US"/>
              <a:pPr>
                <a:defRPr/>
              </a:pPr>
              <a:t>‹#›</a:t>
            </a:fld>
            <a:endParaRPr lang="en-US"/>
          </a:p>
        </p:txBody>
      </p:sp>
      <p:sp>
        <p:nvSpPr>
          <p:cNvPr id="5" name="Rectangle 9"/>
          <p:cNvSpPr>
            <a:spLocks noGrp="1" noChangeArrowheads="1"/>
          </p:cNvSpPr>
          <p:nvPr>
            <p:ph type="ftr" sz="quarter" idx="15"/>
          </p:nvPr>
        </p:nvSpPr>
        <p:spPr>
          <a:ln/>
        </p:spPr>
        <p:txBody>
          <a:bodyPr/>
          <a:lstStyle>
            <a:lvl1pPr>
              <a:defRPr/>
            </a:lvl1pPr>
          </a:lstStyle>
          <a:p>
            <a:pPr>
              <a:defRPr/>
            </a:pPr>
            <a:endParaRPr lang="en-US">
              <a:solidFill>
                <a:srgbClr val="333333"/>
              </a:solidFill>
            </a:endParaRPr>
          </a:p>
        </p:txBody>
      </p:sp>
      <p:sp>
        <p:nvSpPr>
          <p:cNvPr id="6" name="Date Placeholder 8"/>
          <p:cNvSpPr>
            <a:spLocks noGrp="1"/>
          </p:cNvSpPr>
          <p:nvPr>
            <p:ph type="dt" sz="half" idx="16"/>
          </p:nvPr>
        </p:nvSpPr>
        <p:spPr>
          <a:xfrm>
            <a:off x="2971800" y="6337300"/>
            <a:ext cx="3200400" cy="365125"/>
          </a:xfrm>
          <a:prstGeom prst="rect">
            <a:avLst/>
          </a:prstGeom>
        </p:spPr>
        <p:txBody>
          <a:bodyPr/>
          <a:lstStyle>
            <a:lvl1pPr>
              <a:defRPr/>
            </a:lvl1pPr>
          </a:lstStyle>
          <a:p>
            <a:pPr>
              <a:defRPr/>
            </a:pPr>
            <a:r>
              <a:rPr lang="en-US"/>
              <a:t>Confidential</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image" Target="../media/image1.jpeg"/><Relationship Id="rId4" Type="http://schemas.openxmlformats.org/officeDocument/2006/relationships/slideLayout" Target="../slideLayouts/slideLayout23.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image" Target="../media/image1.jpeg"/><Relationship Id="rId4" Type="http://schemas.openxmlformats.org/officeDocument/2006/relationships/slideLayout" Target="../slideLayouts/slideLayout31.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10" Type="http://schemas.openxmlformats.org/officeDocument/2006/relationships/image" Target="../media/image1.jpeg"/><Relationship Id="rId4" Type="http://schemas.openxmlformats.org/officeDocument/2006/relationships/slideLayout" Target="../slideLayouts/slideLayout39.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74650" y="171450"/>
            <a:ext cx="8474075"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9219"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825"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dirty="0">
                <a:solidFill>
                  <a:schemeClr val="tx1"/>
                </a:solidFill>
                <a:ea typeface="ＭＳ Ｐゴシック" pitchFamily="34" charset="-128"/>
                <a:cs typeface="+mn-cs"/>
              </a:defRPr>
            </a:lvl1pPr>
          </a:lstStyle>
          <a:p>
            <a:pPr>
              <a:defRPr/>
            </a:pPr>
            <a:endParaRPr lang="en-US">
              <a:solidFill>
                <a:srgbClr val="333333"/>
              </a:solidFill>
            </a:endParaRPr>
          </a:p>
        </p:txBody>
      </p:sp>
      <p:sp>
        <p:nvSpPr>
          <p:cNvPr id="11" name="Rectangle 4"/>
          <p:cNvSpPr txBox="1">
            <a:spLocks noChangeArrowheads="1"/>
          </p:cNvSpPr>
          <p:nvPr/>
        </p:nvSpPr>
        <p:spPr bwMode="white">
          <a:xfrm>
            <a:off x="454025" y="6446838"/>
            <a:ext cx="457200" cy="228600"/>
          </a:xfrm>
          <a:prstGeom prst="rect">
            <a:avLst/>
          </a:prstGeom>
          <a:noFill/>
          <a:ln w="9525">
            <a:noFill/>
            <a:miter lim="800000"/>
            <a:headEnd/>
            <a:tailEnd/>
          </a:ln>
        </p:spPr>
        <p:txBody>
          <a:bodyPr lIns="0" tIns="0" rIns="0" bIns="0"/>
          <a:lstStyle>
            <a:lvl1pPr algn="l" eaLnBrk="0" hangingPunct="0">
              <a:spcAft>
                <a:spcPct val="0"/>
              </a:spcAft>
              <a:defRPr sz="1000">
                <a:solidFill>
                  <a:srgbClr val="FFFFFF"/>
                </a:solidFill>
              </a:defRPr>
            </a:lvl1pPr>
          </a:lstStyle>
          <a:p>
            <a:pPr>
              <a:defRPr/>
            </a:pPr>
            <a:fld id="{AD209575-D543-4D68-A826-4FD19630D30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60" r:id="rId7"/>
    <p:sldLayoutId id="2147483761" r:id="rId8"/>
    <p:sldLayoutId id="2147483755" r:id="rId9"/>
    <p:sldLayoutId id="2147483758" r:id="rId10"/>
    <p:sldLayoutId id="2147483759" r:id="rId11"/>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200" b="1">
          <a:solidFill>
            <a:srgbClr val="003D79"/>
          </a:solidFill>
          <a:latin typeface="+mj-lt"/>
          <a:ea typeface="+mj-ea"/>
          <a:cs typeface="ＭＳ Ｐゴシック"/>
        </a:defRPr>
      </a:lvl1pPr>
      <a:lvl2pPr algn="l" rtl="0" eaLnBrk="0" fontAlgn="base" hangingPunct="0">
        <a:spcBef>
          <a:spcPct val="0"/>
        </a:spcBef>
        <a:spcAft>
          <a:spcPct val="0"/>
        </a:spcAft>
        <a:defRPr sz="2200" b="1">
          <a:solidFill>
            <a:srgbClr val="003D79"/>
          </a:solidFill>
          <a:latin typeface="Arial" charset="0"/>
          <a:ea typeface="ＭＳ Ｐゴシック" pitchFamily="34" charset="-128"/>
          <a:cs typeface="ＭＳ Ｐゴシック"/>
        </a:defRPr>
      </a:lvl2pPr>
      <a:lvl3pPr algn="l" rtl="0" eaLnBrk="0" fontAlgn="base" hangingPunct="0">
        <a:spcBef>
          <a:spcPct val="0"/>
        </a:spcBef>
        <a:spcAft>
          <a:spcPct val="0"/>
        </a:spcAft>
        <a:defRPr sz="2200" b="1">
          <a:solidFill>
            <a:srgbClr val="003D79"/>
          </a:solidFill>
          <a:latin typeface="Arial" charset="0"/>
          <a:ea typeface="ＭＳ Ｐゴシック" pitchFamily="34" charset="-128"/>
          <a:cs typeface="ＭＳ Ｐゴシック"/>
        </a:defRPr>
      </a:lvl3pPr>
      <a:lvl4pPr algn="l" rtl="0" eaLnBrk="0" fontAlgn="base" hangingPunct="0">
        <a:spcBef>
          <a:spcPct val="0"/>
        </a:spcBef>
        <a:spcAft>
          <a:spcPct val="0"/>
        </a:spcAft>
        <a:defRPr sz="2200" b="1">
          <a:solidFill>
            <a:srgbClr val="003D79"/>
          </a:solidFill>
          <a:latin typeface="Arial" charset="0"/>
          <a:ea typeface="ＭＳ Ｐゴシック" pitchFamily="34" charset="-128"/>
          <a:cs typeface="ＭＳ Ｐゴシック"/>
        </a:defRPr>
      </a:lvl4pPr>
      <a:lvl5pPr algn="l" rtl="0" eaLnBrk="0" fontAlgn="base" hangingPunct="0">
        <a:spcBef>
          <a:spcPct val="0"/>
        </a:spcBef>
        <a:spcAft>
          <a:spcPct val="0"/>
        </a:spcAft>
        <a:defRPr sz="2200" b="1">
          <a:solidFill>
            <a:srgbClr val="003D79"/>
          </a:solidFill>
          <a:latin typeface="Arial" charset="0"/>
          <a:ea typeface="ＭＳ Ｐゴシック" pitchFamily="34" charset="-128"/>
          <a:cs typeface="ＭＳ Ｐゴシック"/>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0" fontAlgn="base" hangingPunct="0">
        <a:lnSpc>
          <a:spcPts val="2400"/>
        </a:lnSpc>
        <a:spcBef>
          <a:spcPts val="1000"/>
        </a:spcBef>
        <a:spcAft>
          <a:spcPct val="0"/>
        </a:spcAft>
        <a:buClr>
          <a:srgbClr val="00709E"/>
        </a:buClr>
        <a:buSzPct val="115000"/>
        <a:buFont typeface="Wingdings" pitchFamily="2" charset="2"/>
        <a:buChar char="§"/>
        <a:defRPr sz="2000" b="1">
          <a:solidFill>
            <a:srgbClr val="333333"/>
          </a:solidFill>
          <a:latin typeface="+mn-lt"/>
          <a:ea typeface="+mn-ea"/>
          <a:cs typeface="ＭＳ Ｐゴシック"/>
        </a:defRPr>
      </a:lvl1pPr>
      <a:lvl2pPr marL="400050" indent="-171450" algn="l" rtl="0" eaLnBrk="0" fontAlgn="base" hangingPunct="0">
        <a:lnSpc>
          <a:spcPts val="2200"/>
        </a:lnSpc>
        <a:spcBef>
          <a:spcPts val="800"/>
        </a:spcBef>
        <a:spcAft>
          <a:spcPct val="0"/>
        </a:spcAft>
        <a:buClr>
          <a:srgbClr val="00709E"/>
        </a:buClr>
        <a:buSzPct val="110000"/>
        <a:buFont typeface="Times"/>
        <a:buChar char="•"/>
        <a:defRPr sz="2800">
          <a:solidFill>
            <a:srgbClr val="333333"/>
          </a:solidFill>
          <a:latin typeface="+mn-lt"/>
          <a:ea typeface="+mn-ea"/>
          <a:cs typeface="ＭＳ Ｐゴシック"/>
        </a:defRPr>
      </a:lvl2pPr>
      <a:lvl3pPr marL="628650" indent="-171450" algn="l" rtl="0" eaLnBrk="0" fontAlgn="base" hangingPunct="0">
        <a:lnSpc>
          <a:spcPts val="2000"/>
        </a:lnSpc>
        <a:spcBef>
          <a:spcPts val="600"/>
        </a:spcBef>
        <a:spcAft>
          <a:spcPct val="0"/>
        </a:spcAft>
        <a:buClr>
          <a:srgbClr val="00709E"/>
        </a:buClr>
        <a:buSzPct val="110000"/>
        <a:buFont typeface="Arial" charset="0"/>
        <a:buChar char="•"/>
        <a:defRPr sz="1600">
          <a:solidFill>
            <a:srgbClr val="333333"/>
          </a:solidFill>
          <a:latin typeface="+mn-lt"/>
          <a:ea typeface="+mn-ea"/>
          <a:cs typeface="ＭＳ Ｐゴシック"/>
        </a:defRPr>
      </a:lvl3pPr>
      <a:lvl4pPr marL="914400" indent="-171450" algn="l" rtl="0" eaLnBrk="0" fontAlgn="base" hangingPunct="0">
        <a:lnSpc>
          <a:spcPts val="2000"/>
        </a:lnSpc>
        <a:spcBef>
          <a:spcPts val="600"/>
        </a:spcBef>
        <a:spcAft>
          <a:spcPct val="0"/>
        </a:spcAft>
        <a:buClr>
          <a:srgbClr val="00709E"/>
        </a:buClr>
        <a:buSzPct val="110000"/>
        <a:buFont typeface="Arial" charset="0"/>
        <a:buChar char="•"/>
        <a:defRPr sz="1600">
          <a:solidFill>
            <a:srgbClr val="333333"/>
          </a:solidFill>
          <a:latin typeface="+mn-lt"/>
          <a:ea typeface="+mn-ea"/>
          <a:cs typeface="ＭＳ Ｐゴシック"/>
        </a:defRPr>
      </a:lvl4pPr>
      <a:lvl5pPr marL="1200150" indent="-171450" algn="l" rtl="0" eaLnBrk="0" fontAlgn="base" hangingPunct="0">
        <a:lnSpc>
          <a:spcPts val="2000"/>
        </a:lnSpc>
        <a:spcBef>
          <a:spcPts val="600"/>
        </a:spcBef>
        <a:spcAft>
          <a:spcPct val="0"/>
        </a:spcAft>
        <a:buClr>
          <a:srgbClr val="00709E"/>
        </a:buClr>
        <a:buSzPct val="110000"/>
        <a:buFont typeface="Arial" charset="0"/>
        <a:buChar char="•"/>
        <a:defRPr sz="1600">
          <a:solidFill>
            <a:srgbClr val="333333"/>
          </a:solidFill>
          <a:latin typeface="+mn-lt"/>
          <a:ea typeface="+mn-ea"/>
          <a:cs typeface="ＭＳ Ｐゴシック"/>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6616" y="171450"/>
            <a:ext cx="8492109"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solidFill>
                <a:srgbClr val="333333"/>
              </a:solidFill>
            </a:endParaRPr>
          </a:p>
        </p:txBody>
      </p:sp>
      <p:sp>
        <p:nvSpPr>
          <p:cNvPr id="11" name="Rectangle 4"/>
          <p:cNvSpPr txBox="1">
            <a:spLocks noChangeArrowheads="1"/>
          </p:cNvSpPr>
          <p:nvPr/>
        </p:nvSpPr>
        <p:spPr bwMode="white">
          <a:xfrm>
            <a:off x="321673" y="6434488"/>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a:defRPr/>
            </a:pPr>
            <a:fld id="{A0A03F51-2955-4EA9-BE4E-42B6F90C747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200" b="1">
          <a:solidFill>
            <a:schemeClr val="accent3"/>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6616" y="171450"/>
            <a:ext cx="8492109"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solidFill>
                <a:srgbClr val="333333"/>
              </a:solidFill>
            </a:endParaRPr>
          </a:p>
        </p:txBody>
      </p:sp>
      <p:sp>
        <p:nvSpPr>
          <p:cNvPr id="11" name="Rectangle 4"/>
          <p:cNvSpPr txBox="1">
            <a:spLocks noChangeArrowheads="1"/>
          </p:cNvSpPr>
          <p:nvPr/>
        </p:nvSpPr>
        <p:spPr bwMode="white">
          <a:xfrm>
            <a:off x="321673" y="6434488"/>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a:defRPr/>
            </a:pPr>
            <a:fld id="{A0A03F51-2955-4EA9-BE4E-42B6F90C747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200" b="1">
          <a:solidFill>
            <a:schemeClr val="accent3"/>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6616" y="171450"/>
            <a:ext cx="8492109"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solidFill>
                <a:srgbClr val="333333"/>
              </a:solidFill>
            </a:endParaRPr>
          </a:p>
        </p:txBody>
      </p:sp>
      <p:sp>
        <p:nvSpPr>
          <p:cNvPr id="11" name="Rectangle 4"/>
          <p:cNvSpPr txBox="1">
            <a:spLocks noChangeArrowheads="1"/>
          </p:cNvSpPr>
          <p:nvPr/>
        </p:nvSpPr>
        <p:spPr bwMode="white">
          <a:xfrm>
            <a:off x="321673" y="6434488"/>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a:defRPr/>
            </a:pPr>
            <a:fld id="{A0A03F51-2955-4EA9-BE4E-42B6F90C747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200" b="1">
          <a:solidFill>
            <a:schemeClr val="accent3"/>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6616" y="171450"/>
            <a:ext cx="8492109"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solidFill>
                <a:srgbClr val="333333"/>
              </a:solidFill>
            </a:endParaRPr>
          </a:p>
        </p:txBody>
      </p:sp>
      <p:sp>
        <p:nvSpPr>
          <p:cNvPr id="11" name="Rectangle 4"/>
          <p:cNvSpPr txBox="1">
            <a:spLocks noChangeArrowheads="1"/>
          </p:cNvSpPr>
          <p:nvPr/>
        </p:nvSpPr>
        <p:spPr bwMode="white">
          <a:xfrm>
            <a:off x="321673" y="6434488"/>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a:defRPr/>
            </a:pPr>
            <a:fld id="{A0A03F51-2955-4EA9-BE4E-42B6F90C747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200" b="1">
          <a:solidFill>
            <a:schemeClr val="accent3"/>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hyperlink" Target="http://blogs.gartner.com/neil_macdonald/2010/02/11/a-downside-to-hyper-v/"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hyperlink" Target="http://vmweb.vmware.com/product_mktg/diagrams/images/icons/CPU_icon.zip" TargetMode="External"/><Relationship Id="rId7" Type="http://schemas.openxmlformats.org/officeDocument/2006/relationships/hyperlink" Target="http://vmweb.vmware.com/product_mktg/diagrams/images/icons/Memory_icon.zip"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hyperlink" Target="http://vmweb.vmware.com/product_mktg/diagrams/images/icons/NIC_icon.zip" TargetMode="Externa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hyperlink" Target="http://www.google.com/imgres?imgurl=http://www.xconomy.com/wordpress/wp-content/images/2009/04/emc.jpg&amp;imgrefurl=http://www.xconomy.com/?attachment_id=18701&amp;h=205&amp;w=647&amp;sz=17&amp;tbnid=VNQ6Dafx9bM9mM:&amp;tbnh=43&amp;tbnw=137&amp;prev=/images?q=emc+logo&amp;usg=__jhwpWwwgnOuKYsBM5OUmtGAMnNw=&amp;ei=ARhVSveyFIHcsQPnysjJDg&amp;sa=X&amp;oi=image_result&amp;resnum=3&amp;ct=image" TargetMode="External"/><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5.png"/><Relationship Id="rId7" Type="http://schemas.openxmlformats.org/officeDocument/2006/relationships/image" Target="../media/image29.emf"/><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16.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28.emf"/><Relationship Id="rId11" Type="http://schemas.openxmlformats.org/officeDocument/2006/relationships/image" Target="../media/image32.jpeg"/><Relationship Id="rId5" Type="http://schemas.openxmlformats.org/officeDocument/2006/relationships/image" Target="../media/image27.emf"/><Relationship Id="rId15" Type="http://schemas.openxmlformats.org/officeDocument/2006/relationships/image" Target="../media/image36.png"/><Relationship Id="rId10" Type="http://schemas.openxmlformats.org/officeDocument/2006/relationships/image" Target="../media/image31.jpeg"/><Relationship Id="rId4" Type="http://schemas.openxmlformats.org/officeDocument/2006/relationships/image" Target="../media/image26.jpeg"/><Relationship Id="rId9" Type="http://schemas.openxmlformats.org/officeDocument/2006/relationships/image" Target="../media/image30.jpeg"/><Relationship Id="rId14" Type="http://schemas.openxmlformats.org/officeDocument/2006/relationships/image" Target="../media/image3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png"/><Relationship Id="rId7"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hyperlink" Target="http://www.vmware.com/support/policies/lifecycle/enterprise-infrastructure/eo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vmware.com/go/upgradetoesxi"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hyperlink" Target="http://vmware.com/go/ESXiInfoCent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Transitioning to the ESXi Hypervisor </a:t>
            </a:r>
            <a:r>
              <a:rPr lang="en-US" dirty="0" smtClean="0"/>
              <a:t>Architecture – What Customers </a:t>
            </a:r>
            <a:r>
              <a:rPr lang="en-US" dirty="0" smtClean="0"/>
              <a:t>Need to Know </a:t>
            </a:r>
            <a:endParaRPr lang="en-US" dirty="0"/>
          </a:p>
        </p:txBody>
      </p:sp>
      <p:sp>
        <p:nvSpPr>
          <p:cNvPr id="5" name="Subtitle 4"/>
          <p:cNvSpPr>
            <a:spLocks noGrp="1"/>
          </p:cNvSpPr>
          <p:nvPr>
            <p:ph type="subTitle" idx="1"/>
          </p:nvPr>
        </p:nvSpPr>
        <p:spPr>
          <a:xfrm>
            <a:off x="400050" y="1371599"/>
            <a:ext cx="8382000" cy="1019175"/>
          </a:xfrm>
        </p:spPr>
        <p:txBody>
          <a:bodyPr/>
          <a:lstStyle/>
          <a:p>
            <a:r>
              <a:rPr lang="en-US" dirty="0" smtClean="0"/>
              <a:t>VMware, February 2011</a:t>
            </a:r>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en-US" dirty="0" smtClean="0"/>
              <a:t>Gartner Agrees </a:t>
            </a:r>
            <a:r>
              <a:rPr lang="en-US" dirty="0" err="1" smtClean="0"/>
              <a:t>ESXi</a:t>
            </a:r>
            <a:r>
              <a:rPr lang="en-US" dirty="0" smtClean="0"/>
              <a:t> is competitive advantage</a:t>
            </a:r>
          </a:p>
        </p:txBody>
      </p:sp>
      <p:pic>
        <p:nvPicPr>
          <p:cNvPr id="1026" name="Picture 2"/>
          <p:cNvPicPr>
            <a:picLocks noChangeAspect="1" noChangeArrowheads="1"/>
          </p:cNvPicPr>
          <p:nvPr/>
        </p:nvPicPr>
        <p:blipFill>
          <a:blip r:embed="rId3" cstate="print"/>
          <a:srcRect/>
          <a:stretch>
            <a:fillRect/>
          </a:stretch>
        </p:blipFill>
        <p:spPr bwMode="auto">
          <a:xfrm>
            <a:off x="304800" y="1447800"/>
            <a:ext cx="4330700" cy="4419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
        <p:nvSpPr>
          <p:cNvPr id="4" name="TextBox 3"/>
          <p:cNvSpPr txBox="1"/>
          <p:nvPr/>
        </p:nvSpPr>
        <p:spPr>
          <a:xfrm>
            <a:off x="1314450" y="5943600"/>
            <a:ext cx="5627688" cy="254000"/>
          </a:xfrm>
          <a:prstGeom prst="rect">
            <a:avLst/>
          </a:prstGeom>
          <a:noFill/>
        </p:spPr>
        <p:txBody>
          <a:bodyPr>
            <a:spAutoFit/>
          </a:bodyPr>
          <a:lstStyle/>
          <a:p>
            <a:pPr>
              <a:spcAft>
                <a:spcPct val="40000"/>
              </a:spcAft>
              <a:defRPr/>
            </a:pPr>
            <a:r>
              <a:rPr lang="en-US" sz="1050" dirty="0">
                <a:solidFill>
                  <a:srgbClr val="333333"/>
                </a:solidFill>
                <a:latin typeface="+mn-lt"/>
                <a:ea typeface="+mn-ea"/>
                <a:cs typeface="+mn-cs"/>
              </a:rPr>
              <a:t>Source: </a:t>
            </a:r>
            <a:r>
              <a:rPr lang="en-US" sz="1050" dirty="0">
                <a:ea typeface="ＭＳ Ｐゴシック" pitchFamily="34" charset="-128"/>
                <a:cs typeface="+mn-cs"/>
                <a:hlinkClick r:id="rId4"/>
              </a:rPr>
              <a:t>http://blogs.gartner.com/neil_macdonald/2010/02/11/a-downside-to-hyper-v/</a:t>
            </a:r>
            <a:endParaRPr lang="en-US" sz="1050" dirty="0">
              <a:solidFill>
                <a:srgbClr val="333333"/>
              </a:solidFill>
              <a:latin typeface="+mn-lt"/>
              <a:ea typeface="+mn-ea"/>
              <a:cs typeface="+mn-cs"/>
            </a:endParaRPr>
          </a:p>
        </p:txBody>
      </p:sp>
      <p:pic>
        <p:nvPicPr>
          <p:cNvPr id="83972" name="Picture 4"/>
          <p:cNvPicPr>
            <a:picLocks noChangeAspect="1" noChangeArrowheads="1"/>
          </p:cNvPicPr>
          <p:nvPr/>
        </p:nvPicPr>
        <p:blipFill>
          <a:blip r:embed="rId5" cstate="print"/>
          <a:srcRect/>
          <a:stretch>
            <a:fillRect/>
          </a:stretch>
        </p:blipFill>
        <p:spPr bwMode="auto">
          <a:xfrm>
            <a:off x="4038600" y="1066800"/>
            <a:ext cx="5029200" cy="3733800"/>
          </a:xfrm>
          <a:prstGeom prst="rect">
            <a:avLst/>
          </a:prstGeom>
          <a:noFill/>
          <a:ln w="9525">
            <a:noFill/>
            <a:miter lim="800000"/>
            <a:headEnd/>
            <a:tailEnd/>
          </a:ln>
        </p:spPr>
      </p:pic>
      <p:sp>
        <p:nvSpPr>
          <p:cNvPr id="6" name="TextBox 5"/>
          <p:cNvSpPr txBox="1"/>
          <p:nvPr/>
        </p:nvSpPr>
        <p:spPr>
          <a:xfrm>
            <a:off x="4119563" y="1150938"/>
            <a:ext cx="4943475" cy="3478212"/>
          </a:xfrm>
          <a:prstGeom prst="rect">
            <a:avLst/>
          </a:prstGeom>
          <a:noFill/>
        </p:spPr>
        <p:txBody>
          <a:bodyPr>
            <a:spAutoFit/>
          </a:bodyPr>
          <a:lstStyle/>
          <a:p>
            <a:pPr>
              <a:spcAft>
                <a:spcPct val="40000"/>
              </a:spcAft>
              <a:defRPr/>
            </a:pPr>
            <a:r>
              <a:rPr lang="en-US" sz="1900" dirty="0">
                <a:ea typeface="ＭＳ Ｐゴシック" pitchFamily="34" charset="-128"/>
                <a:cs typeface="+mn-cs"/>
              </a:rPr>
              <a:t>“</a:t>
            </a:r>
            <a:r>
              <a:rPr lang="en-US" sz="2000" dirty="0">
                <a:ea typeface="ＭＳ Ｐゴシック" pitchFamily="34" charset="-128"/>
                <a:cs typeface="+mn-cs"/>
              </a:rPr>
              <a:t>The lesson from all of this is that </a:t>
            </a:r>
            <a:r>
              <a:rPr lang="en-US" sz="2000" b="1" dirty="0">
                <a:solidFill>
                  <a:srgbClr val="FF0000"/>
                </a:solidFill>
                <a:ea typeface="ＭＳ Ｐゴシック" pitchFamily="34" charset="-128"/>
                <a:cs typeface="+mn-cs"/>
              </a:rPr>
              <a:t>thinner is better from a security perspective </a:t>
            </a:r>
            <a:r>
              <a:rPr lang="en-US" sz="2000" dirty="0">
                <a:ea typeface="ＭＳ Ｐゴシック" pitchFamily="34" charset="-128"/>
                <a:cs typeface="+mn-cs"/>
              </a:rPr>
              <a:t>and I’d argue that the x86 virtualization platforms that we are installing (ESX, Xen, Hyper-V and so on) are the most important x86 platforms in our data centers. That means </a:t>
            </a:r>
            <a:r>
              <a:rPr lang="en-US" sz="2000" b="1" dirty="0">
                <a:solidFill>
                  <a:srgbClr val="FF0000"/>
                </a:solidFill>
                <a:ea typeface="ＭＳ Ｐゴシック" pitchFamily="34" charset="-128"/>
                <a:cs typeface="+mn-cs"/>
              </a:rPr>
              <a:t>patching this layer is paramount</a:t>
            </a:r>
            <a:r>
              <a:rPr lang="en-US" sz="2000" dirty="0">
                <a:ea typeface="ＭＳ Ｐゴシック" pitchFamily="34" charset="-128"/>
                <a:cs typeface="+mn-cs"/>
              </a:rPr>
              <a:t>. With Hyper-V’s parent partition that means closely keeping an eye on Microsoft’s vulnerability announcements to see if it is affected.</a:t>
            </a:r>
            <a:r>
              <a:rPr lang="en-US" sz="1900" dirty="0">
                <a:ea typeface="ＭＳ Ｐゴシック" pitchFamily="34" charset="-128"/>
                <a:cs typeface="+mn-cs"/>
              </a:rPr>
              <a:t>”</a:t>
            </a:r>
            <a:endParaRPr lang="en-US" sz="1900" dirty="0">
              <a:solidFill>
                <a:srgbClr val="333333"/>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sz="quarter" idx="12"/>
          </p:nvPr>
        </p:nvSpPr>
        <p:spPr/>
        <p:txBody>
          <a:bodyPr/>
          <a:lstStyle/>
          <a:p>
            <a:pPr marL="341313" indent="-273050">
              <a:lnSpc>
                <a:spcPct val="120000"/>
              </a:lnSpc>
            </a:pPr>
            <a:r>
              <a:rPr lang="en-US" dirty="0" smtClean="0"/>
              <a:t>ESXi Convergence and ESXi Value Proposition</a:t>
            </a:r>
            <a:endParaRPr lang="en-US" dirty="0" smtClean="0"/>
          </a:p>
          <a:p>
            <a:pPr marL="341313" indent="-273050">
              <a:lnSpc>
                <a:spcPct val="120000"/>
              </a:lnSpc>
            </a:pPr>
            <a:r>
              <a:rPr lang="en-US" dirty="0" smtClean="0"/>
              <a:t>Hardware Monitoring and System Management with ESXi</a:t>
            </a:r>
            <a:endParaRPr lang="en-US" dirty="0" smtClean="0"/>
          </a:p>
          <a:p>
            <a:pPr marL="341313" indent="-273050">
              <a:lnSpc>
                <a:spcPct val="120000"/>
              </a:lnSpc>
            </a:pPr>
            <a:r>
              <a:rPr lang="en-US" dirty="0" smtClean="0"/>
              <a:t>Security and </a:t>
            </a:r>
            <a:r>
              <a:rPr lang="en-US" dirty="0" smtClean="0"/>
              <a:t>Deployment Options</a:t>
            </a:r>
            <a:endParaRPr lang="en-US" dirty="0" smtClean="0"/>
          </a:p>
          <a:p>
            <a:pPr marL="341313" indent="-273050">
              <a:lnSpc>
                <a:spcPct val="120000"/>
              </a:lnSpc>
            </a:pPr>
            <a:r>
              <a:rPr lang="en-US" dirty="0" smtClean="0"/>
              <a:t>Command Line Interfaces</a:t>
            </a:r>
          </a:p>
          <a:p>
            <a:pPr marL="341313" indent="-273050">
              <a:lnSpc>
                <a:spcPct val="120000"/>
              </a:lnSpc>
            </a:pPr>
            <a:r>
              <a:rPr lang="en-US" dirty="0" smtClean="0"/>
              <a:t>Diagnostics </a:t>
            </a:r>
            <a:r>
              <a:rPr lang="en-US" dirty="0" smtClean="0"/>
              <a:t>and troubleshooting</a:t>
            </a:r>
          </a:p>
          <a:p>
            <a:pPr marL="341313" indent="-273050">
              <a:lnSpc>
                <a:spcPct val="120000"/>
              </a:lnSpc>
            </a:pPr>
            <a:r>
              <a:rPr lang="en-US" dirty="0" smtClean="0"/>
              <a:t>Answering common questions</a:t>
            </a:r>
          </a:p>
          <a:p>
            <a:pPr marL="341313" indent="-273050">
              <a:lnSpc>
                <a:spcPct val="120000"/>
              </a:lnSpc>
            </a:pPr>
            <a:r>
              <a:rPr lang="en-US" dirty="0" smtClean="0"/>
              <a:t>Resources and call to action</a:t>
            </a:r>
          </a:p>
        </p:txBody>
      </p:sp>
      <p:sp>
        <p:nvSpPr>
          <p:cNvPr id="4" name="Rectangle 3"/>
          <p:cNvSpPr/>
          <p:nvPr/>
        </p:nvSpPr>
        <p:spPr bwMode="auto">
          <a:xfrm>
            <a:off x="263236" y="2600434"/>
            <a:ext cx="7509164" cy="554182"/>
          </a:xfrm>
          <a:prstGeom prst="rect">
            <a:avLst/>
          </a:prstGeom>
          <a:noFill/>
          <a:ln w="28575">
            <a:solidFill>
              <a:srgbClr val="FFC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pPr eaLnBrk="1" hangingPunct="1"/>
            <a:r>
              <a:rPr lang="en-US" dirty="0" smtClean="0"/>
              <a:t>Hardware Monitoring with CIM</a:t>
            </a:r>
          </a:p>
        </p:txBody>
      </p:sp>
      <p:sp>
        <p:nvSpPr>
          <p:cNvPr id="30725" name="Rectangle 5"/>
          <p:cNvSpPr>
            <a:spLocks noGrp="1" noChangeArrowheads="1"/>
          </p:cNvSpPr>
          <p:nvPr>
            <p:ph idx="1"/>
          </p:nvPr>
        </p:nvSpPr>
        <p:spPr>
          <a:xfrm>
            <a:off x="444963" y="961344"/>
            <a:ext cx="5129279" cy="2536825"/>
          </a:xfrm>
        </p:spPr>
        <p:txBody>
          <a:bodyPr/>
          <a:lstStyle/>
          <a:p>
            <a:pPr marL="0" indent="0" eaLnBrk="1" hangingPunct="1">
              <a:lnSpc>
                <a:spcPct val="80000"/>
              </a:lnSpc>
              <a:spcAft>
                <a:spcPts val="600"/>
              </a:spcAft>
              <a:buNone/>
            </a:pPr>
            <a:r>
              <a:rPr lang="en-US" sz="1900" dirty="0" smtClean="0">
                <a:solidFill>
                  <a:schemeClr val="accent3"/>
                </a:solidFill>
              </a:rPr>
              <a:t>Common Information Model (CIM)</a:t>
            </a:r>
          </a:p>
          <a:p>
            <a:pPr lvl="1" eaLnBrk="1" hangingPunct="1">
              <a:lnSpc>
                <a:spcPct val="80000"/>
              </a:lnSpc>
              <a:spcAft>
                <a:spcPts val="600"/>
              </a:spcAft>
              <a:buFont typeface="Wingdings" charset="2"/>
              <a:buChar char="§"/>
            </a:pPr>
            <a:r>
              <a:rPr lang="en-US" sz="1900" dirty="0" smtClean="0">
                <a:solidFill>
                  <a:srgbClr val="001F3C"/>
                </a:solidFill>
              </a:rPr>
              <a:t>Agent-less, standards-based monitoring of hardware resources</a:t>
            </a:r>
          </a:p>
          <a:p>
            <a:pPr lvl="1" eaLnBrk="1" hangingPunct="1">
              <a:lnSpc>
                <a:spcPct val="80000"/>
              </a:lnSpc>
              <a:spcAft>
                <a:spcPts val="600"/>
              </a:spcAft>
              <a:buFont typeface="Wingdings" charset="2"/>
              <a:buChar char="§"/>
            </a:pPr>
            <a:r>
              <a:rPr lang="en-US" sz="1900" dirty="0" smtClean="0">
                <a:solidFill>
                  <a:srgbClr val="001F3C"/>
                </a:solidFill>
              </a:rPr>
              <a:t>Output readable by 3rd party management tools via standard APIs</a:t>
            </a:r>
          </a:p>
          <a:p>
            <a:pPr lvl="1" eaLnBrk="1" hangingPunct="1">
              <a:lnSpc>
                <a:spcPct val="80000"/>
              </a:lnSpc>
              <a:spcAft>
                <a:spcPts val="600"/>
              </a:spcAft>
              <a:buFont typeface="Wingdings" charset="2"/>
              <a:buChar char="§"/>
            </a:pPr>
            <a:r>
              <a:rPr lang="en-US" sz="1900" dirty="0" smtClean="0">
                <a:solidFill>
                  <a:srgbClr val="001F3C"/>
                </a:solidFill>
              </a:rPr>
              <a:t>VMware and Partner CIM providers for specific hardware devices</a:t>
            </a:r>
          </a:p>
        </p:txBody>
      </p:sp>
      <p:sp>
        <p:nvSpPr>
          <p:cNvPr id="30722" name="AutoShape 2"/>
          <p:cNvSpPr>
            <a:spLocks noChangeArrowheads="1"/>
          </p:cNvSpPr>
          <p:nvPr/>
        </p:nvSpPr>
        <p:spPr bwMode="auto">
          <a:xfrm>
            <a:off x="6486005" y="2127409"/>
            <a:ext cx="575382" cy="1253853"/>
          </a:xfrm>
          <a:prstGeom prst="upArrow">
            <a:avLst>
              <a:gd name="adj1" fmla="val 50000"/>
              <a:gd name="adj2" fmla="val 54479"/>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endParaRPr lang="en-US" sz="2000" dirty="0">
              <a:solidFill>
                <a:srgbClr val="FFFFFF"/>
              </a:solidFill>
            </a:endParaRPr>
          </a:p>
        </p:txBody>
      </p:sp>
      <p:sp>
        <p:nvSpPr>
          <p:cNvPr id="30723" name="Text Box 3"/>
          <p:cNvSpPr txBox="1">
            <a:spLocks noChangeArrowheads="1"/>
          </p:cNvSpPr>
          <p:nvPr/>
        </p:nvSpPr>
        <p:spPr bwMode="auto">
          <a:xfrm rot="16200000">
            <a:off x="6135268" y="2670987"/>
            <a:ext cx="1279252" cy="276999"/>
          </a:xfrm>
          <a:prstGeom prst="rect">
            <a:avLst/>
          </a:prstGeom>
          <a:noFill/>
          <a:ln w="9525">
            <a:noFill/>
            <a:miter lim="800000"/>
            <a:headEnd/>
            <a:tailEnd/>
          </a:ln>
        </p:spPr>
        <p:txBody>
          <a:bodyPr wrap="square">
            <a:spAutoFit/>
          </a:bodyPr>
          <a:lstStyle/>
          <a:p>
            <a:pPr algn="ctr"/>
            <a:r>
              <a:rPr lang="en-US" sz="1200" b="1" dirty="0">
                <a:solidFill>
                  <a:srgbClr val="FFFFFF"/>
                </a:solidFill>
              </a:rPr>
              <a:t>WS-MAN</a:t>
            </a:r>
          </a:p>
        </p:txBody>
      </p:sp>
      <p:sp>
        <p:nvSpPr>
          <p:cNvPr id="30751" name="AutoShape 7"/>
          <p:cNvSpPr>
            <a:spLocks noChangeArrowheads="1"/>
          </p:cNvSpPr>
          <p:nvPr/>
        </p:nvSpPr>
        <p:spPr bwMode="auto">
          <a:xfrm>
            <a:off x="5675841" y="835451"/>
            <a:ext cx="2945030" cy="1267354"/>
          </a:xfrm>
          <a:prstGeom prst="roundRect">
            <a:avLst>
              <a:gd name="adj" fmla="val 16667"/>
            </a:avLst>
          </a:prstGeom>
          <a:noFill/>
          <a:ln w="28575">
            <a:solidFill>
              <a:srgbClr val="0066CC"/>
            </a:solidFill>
            <a:round/>
            <a:headEnd/>
            <a:tailEnd/>
          </a:ln>
        </p:spPr>
        <p:txBody>
          <a:bodyPr wrap="none" anchor="ctr"/>
          <a:lstStyle/>
          <a:p>
            <a:pPr algn="ctr"/>
            <a:endParaRPr lang="en-US" sz="2000">
              <a:solidFill>
                <a:srgbClr val="001F3C"/>
              </a:solidFill>
            </a:endParaRPr>
          </a:p>
        </p:txBody>
      </p:sp>
      <p:sp>
        <p:nvSpPr>
          <p:cNvPr id="30752" name="Text Box 8"/>
          <p:cNvSpPr txBox="1">
            <a:spLocks noChangeArrowheads="1"/>
          </p:cNvSpPr>
          <p:nvPr/>
        </p:nvSpPr>
        <p:spPr bwMode="auto">
          <a:xfrm>
            <a:off x="5798416" y="938425"/>
            <a:ext cx="2760445" cy="311880"/>
          </a:xfrm>
          <a:prstGeom prst="rect">
            <a:avLst/>
          </a:prstGeom>
          <a:noFill/>
          <a:ln w="9525">
            <a:noFill/>
            <a:miter lim="800000"/>
            <a:headEnd/>
            <a:tailEnd/>
          </a:ln>
        </p:spPr>
        <p:txBody>
          <a:bodyPr wrap="square" anchor="b">
            <a:spAutoFit/>
          </a:bodyPr>
          <a:lstStyle/>
          <a:p>
            <a:pPr algn="ctr">
              <a:lnSpc>
                <a:spcPct val="87000"/>
              </a:lnSpc>
              <a:buClr>
                <a:schemeClr val="tx2"/>
              </a:buClr>
              <a:buSzPct val="80000"/>
            </a:pPr>
            <a:r>
              <a:rPr lang="en-US" sz="1600" b="1" dirty="0" smtClean="0">
                <a:solidFill>
                  <a:schemeClr val="accent3"/>
                </a:solidFill>
              </a:rPr>
              <a:t>Management Server</a:t>
            </a:r>
            <a:endParaRPr lang="en-US" sz="1600" b="1" dirty="0">
              <a:solidFill>
                <a:schemeClr val="accent3"/>
              </a:solidFill>
            </a:endParaRPr>
          </a:p>
        </p:txBody>
      </p:sp>
      <p:sp>
        <p:nvSpPr>
          <p:cNvPr id="30753" name="AutoShape 9"/>
          <p:cNvSpPr>
            <a:spLocks noChangeArrowheads="1"/>
          </p:cNvSpPr>
          <p:nvPr/>
        </p:nvSpPr>
        <p:spPr bwMode="auto">
          <a:xfrm>
            <a:off x="5878361" y="1325417"/>
            <a:ext cx="1364459" cy="633677"/>
          </a:xfrm>
          <a:prstGeom prst="roundRect">
            <a:avLst>
              <a:gd name="adj" fmla="val 16667"/>
            </a:avLst>
          </a:prstGeom>
          <a:ln>
            <a:headEnd/>
            <a:tailEnd/>
          </a:ln>
          <a:scene3d>
            <a:camera prst="orthographicFront">
              <a:rot lat="0" lon="0" rev="0"/>
            </a:camera>
            <a:lightRig rig="threePt" dir="t">
              <a:rot lat="0" lon="0" rev="1200000"/>
            </a:lightRig>
          </a:scene3d>
          <a:sp3d>
            <a:bevelT w="38100" h="25400"/>
          </a:sp3d>
        </p:spPr>
        <p:style>
          <a:lnRef idx="0">
            <a:schemeClr val="accent1"/>
          </a:lnRef>
          <a:fillRef idx="3">
            <a:schemeClr val="accent1"/>
          </a:fillRef>
          <a:effectRef idx="3">
            <a:schemeClr val="accent1"/>
          </a:effectRef>
          <a:fontRef idx="minor">
            <a:schemeClr val="lt1"/>
          </a:fontRef>
        </p:style>
        <p:txBody>
          <a:bodyPr wrap="none" anchor="b"/>
          <a:lstStyle/>
          <a:p>
            <a:pPr algn="ctr">
              <a:lnSpc>
                <a:spcPct val="87000"/>
              </a:lnSpc>
              <a:buClr>
                <a:schemeClr val="tx2"/>
              </a:buClr>
              <a:buSzPct val="80000"/>
            </a:pPr>
            <a:r>
              <a:rPr lang="en-US" sz="1200" b="1" dirty="0">
                <a:solidFill>
                  <a:srgbClr val="FFFFFF"/>
                </a:solidFill>
              </a:rPr>
              <a:t>Management</a:t>
            </a:r>
          </a:p>
          <a:p>
            <a:pPr algn="ctr">
              <a:lnSpc>
                <a:spcPct val="87000"/>
              </a:lnSpc>
              <a:buClr>
                <a:schemeClr val="tx2"/>
              </a:buClr>
              <a:buSzPct val="80000"/>
            </a:pPr>
            <a:r>
              <a:rPr lang="en-US" sz="1200" b="1" dirty="0">
                <a:solidFill>
                  <a:srgbClr val="FFFFFF"/>
                </a:solidFill>
              </a:rPr>
              <a:t>Client</a:t>
            </a:r>
          </a:p>
        </p:txBody>
      </p:sp>
      <p:sp>
        <p:nvSpPr>
          <p:cNvPr id="30727" name="AutoShape 10"/>
          <p:cNvSpPr>
            <a:spLocks noChangeArrowheads="1"/>
          </p:cNvSpPr>
          <p:nvPr/>
        </p:nvSpPr>
        <p:spPr bwMode="auto">
          <a:xfrm>
            <a:off x="2661920" y="4848052"/>
            <a:ext cx="5974667" cy="1176828"/>
          </a:xfrm>
          <a:prstGeom prst="roundRect">
            <a:avLst>
              <a:gd name="adj" fmla="val 16667"/>
            </a:avLst>
          </a:prstGeom>
          <a:ln>
            <a:headEnd/>
            <a:tailEnd/>
          </a:ln>
          <a:scene3d>
            <a:camera prst="orthographicFront">
              <a:rot lat="0" lon="0" rev="0"/>
            </a:camera>
            <a:lightRig rig="threePt" dir="t">
              <a:rot lat="0" lon="0" rev="1200000"/>
            </a:lightRig>
          </a:scene3d>
          <a:sp3d>
            <a:bevelT w="38100" h="25400"/>
          </a:sp3d>
        </p:spPr>
        <p:style>
          <a:lnRef idx="0">
            <a:schemeClr val="accent1"/>
          </a:lnRef>
          <a:fillRef idx="3">
            <a:schemeClr val="accent1"/>
          </a:fillRef>
          <a:effectRef idx="3">
            <a:schemeClr val="accent1"/>
          </a:effectRef>
          <a:fontRef idx="minor">
            <a:schemeClr val="lt1"/>
          </a:fontRef>
        </p:style>
        <p:txBody>
          <a:bodyPr wrap="none" anchor="ctr"/>
          <a:lstStyle/>
          <a:p>
            <a:pPr algn="ctr"/>
            <a:endParaRPr lang="en-US" sz="2000">
              <a:solidFill>
                <a:schemeClr val="bg1"/>
              </a:solidFill>
            </a:endParaRPr>
          </a:p>
        </p:txBody>
      </p:sp>
      <p:sp>
        <p:nvSpPr>
          <p:cNvPr id="30749" name="AutoShape 13"/>
          <p:cNvSpPr>
            <a:spLocks noChangeArrowheads="1"/>
          </p:cNvSpPr>
          <p:nvPr/>
        </p:nvSpPr>
        <p:spPr bwMode="auto">
          <a:xfrm flipH="1">
            <a:off x="2661920" y="3477354"/>
            <a:ext cx="5974667" cy="1186259"/>
          </a:xfrm>
          <a:prstGeom prst="roundRect">
            <a:avLst>
              <a:gd name="adj" fmla="val 10542"/>
            </a:avLst>
          </a:prstGeom>
          <a:ln>
            <a:headEnd/>
            <a:tailEnd/>
          </a:ln>
          <a:scene3d>
            <a:camera prst="orthographicFront">
              <a:rot lat="0" lon="0" rev="0"/>
            </a:camera>
            <a:lightRig rig="threePt" dir="t">
              <a:rot lat="0" lon="0" rev="1200000"/>
            </a:lightRig>
          </a:scene3d>
          <a:sp3d>
            <a:bevelT w="38100" h="25400"/>
          </a:sp3d>
        </p:spPr>
        <p:style>
          <a:lnRef idx="0">
            <a:schemeClr val="accent4"/>
          </a:lnRef>
          <a:fillRef idx="3">
            <a:schemeClr val="accent4"/>
          </a:fillRef>
          <a:effectRef idx="3">
            <a:schemeClr val="accent4"/>
          </a:effectRef>
          <a:fontRef idx="minor">
            <a:schemeClr val="lt1"/>
          </a:fontRef>
        </p:style>
        <p:txBody>
          <a:bodyPr wrap="none" anchor="ctr"/>
          <a:lstStyle/>
          <a:p>
            <a:pPr algn="ctr">
              <a:lnSpc>
                <a:spcPct val="87000"/>
              </a:lnSpc>
              <a:buClr>
                <a:schemeClr val="tx2"/>
              </a:buClr>
              <a:buSzPct val="80000"/>
            </a:pPr>
            <a:r>
              <a:rPr lang="en-US" sz="2800">
                <a:solidFill>
                  <a:schemeClr val="bg1"/>
                </a:solidFill>
              </a:rPr>
              <a:t> </a:t>
            </a:r>
          </a:p>
        </p:txBody>
      </p:sp>
      <p:sp>
        <p:nvSpPr>
          <p:cNvPr id="30750" name="Text Box 14"/>
          <p:cNvSpPr txBox="1">
            <a:spLocks noChangeArrowheads="1"/>
          </p:cNvSpPr>
          <p:nvPr/>
        </p:nvSpPr>
        <p:spPr bwMode="auto">
          <a:xfrm>
            <a:off x="2721531" y="3966187"/>
            <a:ext cx="1318436" cy="311880"/>
          </a:xfrm>
          <a:prstGeom prst="rect">
            <a:avLst/>
          </a:prstGeom>
          <a:noFill/>
          <a:ln w="9525">
            <a:noFill/>
            <a:miter lim="800000"/>
            <a:headEnd/>
            <a:tailEnd/>
          </a:ln>
        </p:spPr>
        <p:txBody>
          <a:bodyPr wrap="square">
            <a:spAutoFit/>
          </a:bodyPr>
          <a:lstStyle/>
          <a:p>
            <a:pPr algn="ctr">
              <a:lnSpc>
                <a:spcPct val="87000"/>
              </a:lnSpc>
              <a:buClr>
                <a:schemeClr val="tx2"/>
              </a:buClr>
              <a:buSzPct val="80000"/>
            </a:pPr>
            <a:r>
              <a:rPr lang="en-US" sz="1600" b="1" dirty="0" err="1">
                <a:solidFill>
                  <a:schemeClr val="bg1"/>
                </a:solidFill>
              </a:rPr>
              <a:t>VMkernel</a:t>
            </a:r>
            <a:endParaRPr lang="en-US" sz="1600" b="1" dirty="0">
              <a:solidFill>
                <a:schemeClr val="bg1"/>
              </a:solidFill>
            </a:endParaRPr>
          </a:p>
        </p:txBody>
      </p:sp>
      <p:sp>
        <p:nvSpPr>
          <p:cNvPr id="30730" name="Text Box 15"/>
          <p:cNvSpPr txBox="1">
            <a:spLocks noChangeArrowheads="1"/>
          </p:cNvSpPr>
          <p:nvPr/>
        </p:nvSpPr>
        <p:spPr bwMode="auto">
          <a:xfrm>
            <a:off x="2709228" y="5284002"/>
            <a:ext cx="1330339" cy="311880"/>
          </a:xfrm>
          <a:prstGeom prst="rect">
            <a:avLst/>
          </a:prstGeom>
          <a:noFill/>
          <a:ln w="9525">
            <a:noFill/>
            <a:miter lim="800000"/>
            <a:headEnd/>
            <a:tailEnd/>
          </a:ln>
        </p:spPr>
        <p:txBody>
          <a:bodyPr wrap="square">
            <a:spAutoFit/>
          </a:bodyPr>
          <a:lstStyle/>
          <a:p>
            <a:pPr algn="ctr">
              <a:lnSpc>
                <a:spcPct val="87000"/>
              </a:lnSpc>
              <a:buClr>
                <a:schemeClr val="tx2"/>
              </a:buClr>
              <a:buSzPct val="80000"/>
            </a:pPr>
            <a:r>
              <a:rPr lang="en-US" sz="1600" b="1">
                <a:solidFill>
                  <a:schemeClr val="bg1"/>
                </a:solidFill>
              </a:rPr>
              <a:t>Hardware</a:t>
            </a:r>
          </a:p>
        </p:txBody>
      </p:sp>
      <p:sp>
        <p:nvSpPr>
          <p:cNvPr id="30736" name="AutoShape 17"/>
          <p:cNvSpPr>
            <a:spLocks noChangeArrowheads="1"/>
          </p:cNvSpPr>
          <p:nvPr/>
        </p:nvSpPr>
        <p:spPr bwMode="auto">
          <a:xfrm>
            <a:off x="4174799" y="5331988"/>
            <a:ext cx="4291068" cy="550695"/>
          </a:xfrm>
          <a:prstGeom prst="roundRect">
            <a:avLst>
              <a:gd name="adj" fmla="val 16667"/>
            </a:avLst>
          </a:prstGeom>
          <a:ln>
            <a:headEnd/>
            <a:tailEnd/>
          </a:ln>
          <a:scene3d>
            <a:camera prst="orthographicFront"/>
            <a:lightRig rig="threePt" dir="t"/>
          </a:scene3d>
          <a:sp3d>
            <a:bevelT w="38100" h="25400"/>
          </a:sp3d>
        </p:spPr>
        <p:style>
          <a:lnRef idx="2">
            <a:schemeClr val="accent3"/>
          </a:lnRef>
          <a:fillRef idx="1">
            <a:schemeClr val="lt1"/>
          </a:fillRef>
          <a:effectRef idx="0">
            <a:schemeClr val="accent3"/>
          </a:effectRef>
          <a:fontRef idx="minor">
            <a:schemeClr val="dk1"/>
          </a:fontRef>
        </p:style>
        <p:txBody>
          <a:bodyPr wrap="none" anchor="ctr"/>
          <a:lstStyle/>
          <a:p>
            <a:pPr algn="ctr"/>
            <a:endParaRPr lang="en-US" sz="2000">
              <a:solidFill>
                <a:srgbClr val="001F3C"/>
              </a:solidFill>
            </a:endParaRPr>
          </a:p>
        </p:txBody>
      </p:sp>
      <p:pic>
        <p:nvPicPr>
          <p:cNvPr id="30737" name="Picture 18" descr="th_CPU_icon">
            <a:hlinkClick r:id="rId3"/>
          </p:cNvPr>
          <p:cNvPicPr>
            <a:picLocks noChangeAspect="1" noChangeArrowheads="1"/>
          </p:cNvPicPr>
          <p:nvPr/>
        </p:nvPicPr>
        <p:blipFill>
          <a:blip r:embed="rId4" cstate="print"/>
          <a:srcRect/>
          <a:stretch>
            <a:fillRect/>
          </a:stretch>
        </p:blipFill>
        <p:spPr bwMode="auto">
          <a:xfrm>
            <a:off x="4348699" y="5430057"/>
            <a:ext cx="499775" cy="420566"/>
          </a:xfrm>
          <a:prstGeom prst="rect">
            <a:avLst/>
          </a:prstGeom>
          <a:noFill/>
          <a:ln w="9525">
            <a:noFill/>
            <a:miter lim="800000"/>
            <a:headEnd/>
            <a:tailEnd/>
          </a:ln>
        </p:spPr>
      </p:pic>
      <p:pic>
        <p:nvPicPr>
          <p:cNvPr id="30738" name="Picture 19" descr="th_NIC_icon">
            <a:hlinkClick r:id="rId5"/>
          </p:cNvPr>
          <p:cNvPicPr>
            <a:picLocks noChangeAspect="1" noChangeArrowheads="1"/>
          </p:cNvPicPr>
          <p:nvPr/>
        </p:nvPicPr>
        <p:blipFill>
          <a:blip r:embed="rId6" cstate="print"/>
          <a:srcRect/>
          <a:stretch>
            <a:fillRect/>
          </a:stretch>
        </p:blipFill>
        <p:spPr bwMode="auto">
          <a:xfrm>
            <a:off x="7789088" y="5469661"/>
            <a:ext cx="499775" cy="341356"/>
          </a:xfrm>
          <a:prstGeom prst="rect">
            <a:avLst/>
          </a:prstGeom>
          <a:solidFill>
            <a:srgbClr val="B2D0E4"/>
          </a:solidFill>
          <a:ln w="9525">
            <a:noFill/>
            <a:miter lim="800000"/>
            <a:headEnd/>
            <a:tailEnd/>
          </a:ln>
        </p:spPr>
      </p:pic>
      <p:pic>
        <p:nvPicPr>
          <p:cNvPr id="30739" name="Picture 20" descr="th_CPU_icon">
            <a:hlinkClick r:id="rId3"/>
          </p:cNvPr>
          <p:cNvPicPr>
            <a:picLocks noChangeAspect="1" noChangeArrowheads="1"/>
          </p:cNvPicPr>
          <p:nvPr/>
        </p:nvPicPr>
        <p:blipFill>
          <a:blip r:embed="rId4" cstate="print"/>
          <a:srcRect/>
          <a:stretch>
            <a:fillRect/>
          </a:stretch>
        </p:blipFill>
        <p:spPr bwMode="auto">
          <a:xfrm>
            <a:off x="4921783" y="5430057"/>
            <a:ext cx="499775" cy="420566"/>
          </a:xfrm>
          <a:prstGeom prst="rect">
            <a:avLst/>
          </a:prstGeom>
          <a:noFill/>
          <a:ln w="9525">
            <a:noFill/>
            <a:miter lim="800000"/>
            <a:headEnd/>
            <a:tailEnd/>
          </a:ln>
        </p:spPr>
      </p:pic>
      <p:pic>
        <p:nvPicPr>
          <p:cNvPr id="30740" name="Picture 21" descr="th_Memory_icon_03">
            <a:hlinkClick r:id="rId7"/>
          </p:cNvPr>
          <p:cNvPicPr>
            <a:picLocks noChangeAspect="1" noChangeArrowheads="1"/>
          </p:cNvPicPr>
          <p:nvPr/>
        </p:nvPicPr>
        <p:blipFill>
          <a:blip r:embed="rId8" cstate="print"/>
          <a:srcRect/>
          <a:stretch>
            <a:fillRect/>
          </a:stretch>
        </p:blipFill>
        <p:spPr bwMode="auto">
          <a:xfrm>
            <a:off x="5494868" y="5513981"/>
            <a:ext cx="499775" cy="252716"/>
          </a:xfrm>
          <a:prstGeom prst="rect">
            <a:avLst/>
          </a:prstGeom>
          <a:noFill/>
          <a:ln w="9525">
            <a:noFill/>
            <a:miter lim="800000"/>
            <a:headEnd/>
            <a:tailEnd/>
          </a:ln>
        </p:spPr>
      </p:pic>
      <p:pic>
        <p:nvPicPr>
          <p:cNvPr id="30741" name="Picture 22" descr="th_Memory_icon_03">
            <a:hlinkClick r:id="rId7"/>
          </p:cNvPr>
          <p:cNvPicPr>
            <a:picLocks noChangeAspect="1" noChangeArrowheads="1"/>
          </p:cNvPicPr>
          <p:nvPr/>
        </p:nvPicPr>
        <p:blipFill>
          <a:blip r:embed="rId8" cstate="print"/>
          <a:srcRect/>
          <a:stretch>
            <a:fillRect/>
          </a:stretch>
        </p:blipFill>
        <p:spPr bwMode="auto">
          <a:xfrm>
            <a:off x="6067952" y="5513981"/>
            <a:ext cx="501661" cy="252716"/>
          </a:xfrm>
          <a:prstGeom prst="rect">
            <a:avLst/>
          </a:prstGeom>
          <a:noFill/>
          <a:ln w="9525">
            <a:noFill/>
            <a:miter lim="800000"/>
            <a:headEnd/>
            <a:tailEnd/>
          </a:ln>
        </p:spPr>
      </p:pic>
      <p:pic>
        <p:nvPicPr>
          <p:cNvPr id="30742" name="Picture 23" descr="th_NIC_icon">
            <a:hlinkClick r:id="rId5"/>
          </p:cNvPr>
          <p:cNvPicPr>
            <a:picLocks noChangeAspect="1" noChangeArrowheads="1"/>
          </p:cNvPicPr>
          <p:nvPr/>
        </p:nvPicPr>
        <p:blipFill>
          <a:blip r:embed="rId6" cstate="print"/>
          <a:srcRect/>
          <a:stretch>
            <a:fillRect/>
          </a:stretch>
        </p:blipFill>
        <p:spPr bwMode="auto">
          <a:xfrm>
            <a:off x="7216006" y="5469661"/>
            <a:ext cx="499775" cy="341356"/>
          </a:xfrm>
          <a:prstGeom prst="rect">
            <a:avLst/>
          </a:prstGeom>
          <a:solidFill>
            <a:srgbClr val="B2D0E4"/>
          </a:solidFill>
          <a:ln w="9525">
            <a:noFill/>
            <a:miter lim="800000"/>
            <a:headEnd/>
            <a:tailEnd/>
          </a:ln>
        </p:spPr>
      </p:pic>
      <p:pic>
        <p:nvPicPr>
          <p:cNvPr id="30743" name="Picture 24" descr="th_NIC_icon">
            <a:hlinkClick r:id="rId5"/>
          </p:cNvPr>
          <p:cNvPicPr>
            <a:picLocks noChangeAspect="1" noChangeArrowheads="1"/>
          </p:cNvPicPr>
          <p:nvPr/>
        </p:nvPicPr>
        <p:blipFill>
          <a:blip r:embed="rId6" cstate="print"/>
          <a:srcRect/>
          <a:stretch>
            <a:fillRect/>
          </a:stretch>
        </p:blipFill>
        <p:spPr bwMode="auto">
          <a:xfrm>
            <a:off x="6642921" y="5469661"/>
            <a:ext cx="499775" cy="341356"/>
          </a:xfrm>
          <a:prstGeom prst="rect">
            <a:avLst/>
          </a:prstGeom>
          <a:solidFill>
            <a:srgbClr val="B2D0E4"/>
          </a:solidFill>
          <a:ln w="9525">
            <a:noFill/>
            <a:miter lim="800000"/>
            <a:headEnd/>
            <a:tailEnd/>
          </a:ln>
        </p:spPr>
      </p:pic>
      <p:sp>
        <p:nvSpPr>
          <p:cNvPr id="30744" name="AutoShape 25"/>
          <p:cNvSpPr>
            <a:spLocks noChangeArrowheads="1"/>
          </p:cNvSpPr>
          <p:nvPr/>
        </p:nvSpPr>
        <p:spPr bwMode="auto">
          <a:xfrm>
            <a:off x="4192990" y="4977430"/>
            <a:ext cx="995778" cy="452626"/>
          </a:xfrm>
          <a:prstGeom prst="roundRect">
            <a:avLst>
              <a:gd name="adj" fmla="val 16667"/>
            </a:avLst>
          </a:prstGeom>
          <a:solidFill>
            <a:srgbClr val="DCDCDD"/>
          </a:solidFill>
          <a:ln w="9525">
            <a:solidFill>
              <a:srgbClr val="0066CC"/>
            </a:solidFill>
            <a:round/>
            <a:headEnd/>
            <a:tailEnd/>
          </a:ln>
          <a:scene3d>
            <a:camera prst="orthographicFront"/>
            <a:lightRig rig="threePt" dir="t"/>
          </a:scene3d>
          <a:sp3d>
            <a:bevelT w="38100" h="25400"/>
          </a:sp3d>
        </p:spPr>
        <p:txBody>
          <a:bodyPr wrap="none" anchor="ctr"/>
          <a:lstStyle/>
          <a:p>
            <a:pPr algn="ctr">
              <a:lnSpc>
                <a:spcPct val="87000"/>
              </a:lnSpc>
              <a:buClr>
                <a:schemeClr val="tx2"/>
              </a:buClr>
              <a:buSzPct val="80000"/>
            </a:pPr>
            <a:r>
              <a:rPr lang="en-US" sz="1200" b="1">
                <a:solidFill>
                  <a:srgbClr val="001F3C"/>
                </a:solidFill>
              </a:rPr>
              <a:t>Platform</a:t>
            </a:r>
          </a:p>
        </p:txBody>
      </p:sp>
      <p:sp>
        <p:nvSpPr>
          <p:cNvPr id="30745" name="AutoShape 26"/>
          <p:cNvSpPr>
            <a:spLocks noChangeArrowheads="1"/>
          </p:cNvSpPr>
          <p:nvPr/>
        </p:nvSpPr>
        <p:spPr bwMode="auto">
          <a:xfrm>
            <a:off x="4192990" y="4977430"/>
            <a:ext cx="995778" cy="452626"/>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lnSpc>
                <a:spcPct val="87000"/>
              </a:lnSpc>
              <a:buClr>
                <a:schemeClr val="tx2"/>
              </a:buClr>
              <a:buSzPct val="80000"/>
            </a:pPr>
            <a:r>
              <a:rPr lang="en-US" sz="1200" b="1">
                <a:solidFill>
                  <a:srgbClr val="FFFFFF"/>
                </a:solidFill>
              </a:rPr>
              <a:t>CPU</a:t>
            </a:r>
          </a:p>
        </p:txBody>
      </p:sp>
      <p:sp>
        <p:nvSpPr>
          <p:cNvPr id="30746" name="AutoShape 27"/>
          <p:cNvSpPr>
            <a:spLocks noChangeArrowheads="1"/>
          </p:cNvSpPr>
          <p:nvPr/>
        </p:nvSpPr>
        <p:spPr bwMode="auto">
          <a:xfrm>
            <a:off x="6365596" y="4977430"/>
            <a:ext cx="995778" cy="452626"/>
          </a:xfrm>
          <a:prstGeom prst="roundRect">
            <a:avLst>
              <a:gd name="adj" fmla="val 16667"/>
            </a:avLst>
          </a:prstGeom>
          <a:ln>
            <a:headEnd/>
            <a:tailEnd/>
          </a:ln>
          <a:scene3d>
            <a:camera prst="orthographicFront">
              <a:rot lat="0" lon="0" rev="0"/>
            </a:camera>
            <a:lightRig rig="threePt" dir="t">
              <a:rot lat="0" lon="0" rev="1200000"/>
            </a:lightRig>
          </a:scene3d>
          <a:sp3d>
            <a:bevelT w="38100" h="25400"/>
          </a:sp3d>
        </p:spPr>
        <p:style>
          <a:lnRef idx="0">
            <a:schemeClr val="accent3"/>
          </a:lnRef>
          <a:fillRef idx="3">
            <a:schemeClr val="accent3"/>
          </a:fillRef>
          <a:effectRef idx="3">
            <a:schemeClr val="accent3"/>
          </a:effectRef>
          <a:fontRef idx="minor">
            <a:schemeClr val="lt1"/>
          </a:fontRef>
        </p:style>
        <p:txBody>
          <a:bodyPr wrap="none" anchor="ctr"/>
          <a:lstStyle/>
          <a:p>
            <a:pPr algn="ctr">
              <a:lnSpc>
                <a:spcPct val="87000"/>
              </a:lnSpc>
              <a:buClr>
                <a:schemeClr val="tx2"/>
              </a:buClr>
              <a:buSzPct val="80000"/>
            </a:pPr>
            <a:r>
              <a:rPr lang="en-US" sz="1200" b="1">
                <a:solidFill>
                  <a:srgbClr val="FFFFFF"/>
                </a:solidFill>
              </a:rPr>
              <a:t>Network</a:t>
            </a:r>
          </a:p>
        </p:txBody>
      </p:sp>
      <p:sp>
        <p:nvSpPr>
          <p:cNvPr id="30747" name="AutoShape 28"/>
          <p:cNvSpPr>
            <a:spLocks noChangeArrowheads="1"/>
          </p:cNvSpPr>
          <p:nvPr/>
        </p:nvSpPr>
        <p:spPr bwMode="auto">
          <a:xfrm>
            <a:off x="7451899" y="4977430"/>
            <a:ext cx="995778" cy="452626"/>
          </a:xfrm>
          <a:prstGeom prst="roundRect">
            <a:avLst>
              <a:gd name="adj" fmla="val 16667"/>
            </a:avLst>
          </a:prstGeom>
          <a:ln>
            <a:headEnd/>
            <a:tailEnd/>
          </a:ln>
          <a:scene3d>
            <a:camera prst="orthographicFront">
              <a:rot lat="0" lon="0" rev="0"/>
            </a:camera>
            <a:lightRig rig="threePt" dir="t">
              <a:rot lat="0" lon="0" rev="1200000"/>
            </a:lightRig>
          </a:scene3d>
          <a:sp3d>
            <a:bevelT w="38100" h="25400"/>
          </a:sp3d>
        </p:spPr>
        <p:style>
          <a:lnRef idx="0">
            <a:schemeClr val="accent3"/>
          </a:lnRef>
          <a:fillRef idx="3">
            <a:schemeClr val="accent3"/>
          </a:fillRef>
          <a:effectRef idx="3">
            <a:schemeClr val="accent3"/>
          </a:effectRef>
          <a:fontRef idx="minor">
            <a:schemeClr val="lt1"/>
          </a:fontRef>
        </p:style>
        <p:txBody>
          <a:bodyPr wrap="none" anchor="ctr"/>
          <a:lstStyle/>
          <a:p>
            <a:pPr algn="ctr">
              <a:lnSpc>
                <a:spcPct val="87000"/>
              </a:lnSpc>
              <a:buClr>
                <a:schemeClr val="tx2"/>
              </a:buClr>
              <a:buSzPct val="80000"/>
            </a:pPr>
            <a:r>
              <a:rPr lang="en-US" sz="1200" b="1" dirty="0">
                <a:solidFill>
                  <a:srgbClr val="FFFFFF"/>
                </a:solidFill>
              </a:rPr>
              <a:t>Storage</a:t>
            </a:r>
          </a:p>
        </p:txBody>
      </p:sp>
      <p:sp>
        <p:nvSpPr>
          <p:cNvPr id="30748" name="AutoShape 29"/>
          <p:cNvSpPr>
            <a:spLocks noChangeArrowheads="1"/>
          </p:cNvSpPr>
          <p:nvPr/>
        </p:nvSpPr>
        <p:spPr bwMode="auto">
          <a:xfrm>
            <a:off x="5279293" y="4977430"/>
            <a:ext cx="995778" cy="452626"/>
          </a:xfrm>
          <a:prstGeom prst="roundRect">
            <a:avLst>
              <a:gd name="adj" fmla="val 16667"/>
            </a:avLst>
          </a:prstGeom>
          <a:ln>
            <a:headEnd/>
            <a:tailEnd/>
          </a:ln>
          <a:scene3d>
            <a:camera prst="orthographicFront">
              <a:rot lat="0" lon="0" rev="0"/>
            </a:camera>
            <a:lightRig rig="threePt" dir="t">
              <a:rot lat="0" lon="0" rev="1200000"/>
            </a:lightRig>
          </a:scene3d>
          <a:sp3d>
            <a:bevelT w="38100" h="25400"/>
          </a:sp3d>
        </p:spPr>
        <p:style>
          <a:lnRef idx="0">
            <a:schemeClr val="accent3"/>
          </a:lnRef>
          <a:fillRef idx="3">
            <a:schemeClr val="accent3"/>
          </a:fillRef>
          <a:effectRef idx="3">
            <a:schemeClr val="accent3"/>
          </a:effectRef>
          <a:fontRef idx="minor">
            <a:schemeClr val="lt1"/>
          </a:fontRef>
        </p:style>
        <p:txBody>
          <a:bodyPr wrap="none" anchor="ctr"/>
          <a:lstStyle/>
          <a:p>
            <a:pPr algn="ctr">
              <a:lnSpc>
                <a:spcPct val="87000"/>
              </a:lnSpc>
              <a:buClr>
                <a:schemeClr val="tx2"/>
              </a:buClr>
              <a:buSzPct val="80000"/>
            </a:pPr>
            <a:r>
              <a:rPr lang="en-US" sz="1200" b="1">
                <a:solidFill>
                  <a:srgbClr val="FFFFFF"/>
                </a:solidFill>
              </a:rPr>
              <a:t>Memory</a:t>
            </a:r>
          </a:p>
        </p:txBody>
      </p:sp>
      <p:sp>
        <p:nvSpPr>
          <p:cNvPr id="30732" name="AutoShape 30"/>
          <p:cNvSpPr>
            <a:spLocks noChangeArrowheads="1"/>
          </p:cNvSpPr>
          <p:nvPr/>
        </p:nvSpPr>
        <p:spPr bwMode="auto">
          <a:xfrm>
            <a:off x="5303736" y="3487905"/>
            <a:ext cx="2025453" cy="468334"/>
          </a:xfrm>
          <a:prstGeom prst="roundRect">
            <a:avLst>
              <a:gd name="adj" fmla="val 16667"/>
            </a:avLst>
          </a:prstGeom>
          <a:ln>
            <a:headEnd/>
            <a:tailEnd/>
          </a:ln>
          <a:scene3d>
            <a:camera prst="orthographicFront">
              <a:rot lat="0" lon="0" rev="0"/>
            </a:camera>
            <a:lightRig rig="threePt" dir="t">
              <a:rot lat="0" lon="0" rev="1200000"/>
            </a:lightRig>
          </a:scene3d>
          <a:sp3d>
            <a:bevelT w="38100" h="25400"/>
          </a:sp3d>
        </p:spPr>
        <p:style>
          <a:lnRef idx="0">
            <a:schemeClr val="accent3"/>
          </a:lnRef>
          <a:fillRef idx="3">
            <a:schemeClr val="accent3"/>
          </a:fillRef>
          <a:effectRef idx="3">
            <a:schemeClr val="accent3"/>
          </a:effectRef>
          <a:fontRef idx="minor">
            <a:schemeClr val="lt1"/>
          </a:fontRef>
        </p:style>
        <p:txBody>
          <a:bodyPr wrap="none" anchor="ctr"/>
          <a:lstStyle/>
          <a:p>
            <a:pPr algn="ctr">
              <a:lnSpc>
                <a:spcPct val="87000"/>
              </a:lnSpc>
              <a:buClr>
                <a:schemeClr val="tx2"/>
              </a:buClr>
              <a:buSzPct val="80000"/>
            </a:pPr>
            <a:r>
              <a:rPr lang="en-US" sz="1200" b="1">
                <a:solidFill>
                  <a:srgbClr val="FFFFFF"/>
                </a:solidFill>
              </a:rPr>
              <a:t>CIM Broker</a:t>
            </a:r>
          </a:p>
        </p:txBody>
      </p:sp>
      <p:sp>
        <p:nvSpPr>
          <p:cNvPr id="30733" name="AutoShape 31"/>
          <p:cNvSpPr>
            <a:spLocks noChangeArrowheads="1"/>
          </p:cNvSpPr>
          <p:nvPr/>
        </p:nvSpPr>
        <p:spPr bwMode="auto">
          <a:xfrm>
            <a:off x="5335389" y="4073259"/>
            <a:ext cx="972757" cy="452626"/>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lnSpc>
                <a:spcPct val="87000"/>
              </a:lnSpc>
              <a:buClr>
                <a:schemeClr val="tx2"/>
              </a:buClr>
              <a:buSzPct val="80000"/>
            </a:pPr>
            <a:r>
              <a:rPr lang="en-US" sz="1200" b="1" dirty="0" smtClean="0">
                <a:solidFill>
                  <a:srgbClr val="FFFFFF"/>
                </a:solidFill>
              </a:rPr>
              <a:t>VMware </a:t>
            </a:r>
            <a:br>
              <a:rPr lang="en-US" sz="1200" b="1" dirty="0" smtClean="0">
                <a:solidFill>
                  <a:srgbClr val="FFFFFF"/>
                </a:solidFill>
              </a:rPr>
            </a:br>
            <a:r>
              <a:rPr lang="en-US" sz="1200" b="1" dirty="0" smtClean="0">
                <a:solidFill>
                  <a:srgbClr val="FFFFFF"/>
                </a:solidFill>
              </a:rPr>
              <a:t>Providers</a:t>
            </a:r>
            <a:endParaRPr lang="en-US" sz="1200" b="1" dirty="0">
              <a:solidFill>
                <a:srgbClr val="FFFFFF"/>
              </a:solidFill>
            </a:endParaRPr>
          </a:p>
        </p:txBody>
      </p:sp>
      <p:sp>
        <p:nvSpPr>
          <p:cNvPr id="30734" name="AutoShape 32"/>
          <p:cNvSpPr>
            <a:spLocks noChangeArrowheads="1"/>
          </p:cNvSpPr>
          <p:nvPr/>
        </p:nvSpPr>
        <p:spPr bwMode="auto">
          <a:xfrm>
            <a:off x="6418432" y="4073259"/>
            <a:ext cx="972757" cy="452626"/>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lnSpc>
                <a:spcPct val="87000"/>
              </a:lnSpc>
              <a:buClr>
                <a:schemeClr val="tx2"/>
              </a:buClr>
              <a:buSzPct val="80000"/>
            </a:pPr>
            <a:r>
              <a:rPr lang="en-US" sz="1200" b="1" dirty="0">
                <a:solidFill>
                  <a:srgbClr val="FFFFFF"/>
                </a:solidFill>
              </a:rPr>
              <a:t>Partner</a:t>
            </a:r>
            <a:r>
              <a:rPr lang="en-US" sz="1200" b="1" dirty="0" smtClean="0">
                <a:solidFill>
                  <a:srgbClr val="FFFFFF"/>
                </a:solidFill>
              </a:rPr>
              <a:t> </a:t>
            </a:r>
            <a:br>
              <a:rPr lang="en-US" sz="1200" b="1" dirty="0" smtClean="0">
                <a:solidFill>
                  <a:srgbClr val="FFFFFF"/>
                </a:solidFill>
              </a:rPr>
            </a:br>
            <a:r>
              <a:rPr lang="en-US" sz="1200" b="1" dirty="0" smtClean="0">
                <a:solidFill>
                  <a:srgbClr val="FFFFFF"/>
                </a:solidFill>
              </a:rPr>
              <a:t>Providers</a:t>
            </a:r>
            <a:endParaRPr lang="en-US" sz="1200" b="1" dirty="0">
              <a:solidFill>
                <a:srgbClr val="FFFFFF"/>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5"/>
          <p:cNvSpPr>
            <a:spLocks noGrp="1"/>
          </p:cNvSpPr>
          <p:nvPr>
            <p:ph type="title"/>
          </p:nvPr>
        </p:nvSpPr>
        <p:spPr>
          <a:xfrm>
            <a:off x="466725" y="8699"/>
            <a:ext cx="8404225" cy="593725"/>
          </a:xfrm>
        </p:spPr>
        <p:txBody>
          <a:bodyPr/>
          <a:lstStyle/>
          <a:p>
            <a:pPr eaLnBrk="1" hangingPunct="1"/>
            <a:r>
              <a:rPr lang="en-US" smtClean="0"/>
              <a:t>Third Party Hardware Monitoring</a:t>
            </a:r>
          </a:p>
        </p:txBody>
      </p:sp>
      <p:sp>
        <p:nvSpPr>
          <p:cNvPr id="32771" name="Content Placeholder 8"/>
          <p:cNvSpPr>
            <a:spLocks noGrp="1"/>
          </p:cNvSpPr>
          <p:nvPr>
            <p:ph idx="1"/>
          </p:nvPr>
        </p:nvSpPr>
        <p:spPr>
          <a:xfrm>
            <a:off x="300237" y="810322"/>
            <a:ext cx="8791575" cy="5006975"/>
          </a:xfrm>
        </p:spPr>
        <p:txBody>
          <a:bodyPr/>
          <a:lstStyle/>
          <a:p>
            <a:pPr lvl="1" eaLnBrk="1" hangingPunct="1"/>
            <a:r>
              <a:rPr lang="en-US" sz="1800" dirty="0" smtClean="0"/>
              <a:t>OEMs HW monitoring through their management consoles</a:t>
            </a:r>
          </a:p>
          <a:p>
            <a:pPr lvl="1" eaLnBrk="1" hangingPunct="1"/>
            <a:endParaRPr lang="en-US" dirty="0" smtClean="0"/>
          </a:p>
          <a:p>
            <a:pPr lvl="1" eaLnBrk="1" hangingPunct="1"/>
            <a:endParaRPr lang="en-US" dirty="0" smtClean="0"/>
          </a:p>
        </p:txBody>
      </p:sp>
      <p:sp>
        <p:nvSpPr>
          <p:cNvPr id="10" name="Rectangle 9"/>
          <p:cNvSpPr/>
          <p:nvPr/>
        </p:nvSpPr>
        <p:spPr bwMode="auto">
          <a:xfrm>
            <a:off x="550163" y="1429083"/>
            <a:ext cx="6252783" cy="4739154"/>
          </a:xfrm>
          <a:prstGeom prst="rect">
            <a:avLst/>
          </a:prstGeom>
          <a:gradFill>
            <a:gsLst>
              <a:gs pos="0">
                <a:schemeClr val="tx1">
                  <a:lumMod val="75000"/>
                  <a:lumOff val="25000"/>
                </a:schemeClr>
              </a:gs>
              <a:gs pos="80000">
                <a:schemeClr val="tx1">
                  <a:lumMod val="90000"/>
                  <a:lumOff val="10000"/>
                </a:schemeClr>
              </a:gs>
              <a:gs pos="100000">
                <a:schemeClr val="bg1">
                  <a:lumMod val="75000"/>
                </a:schemeClr>
              </a:gs>
            </a:gsLst>
          </a:grad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lgn="ctr" defTabSz="914400">
              <a:defRPr/>
            </a:pPr>
            <a:endParaRPr lang="en-US">
              <a:solidFill>
                <a:schemeClr val="tx1"/>
              </a:solidFill>
              <a:ea typeface="+mn-ea"/>
              <a:cs typeface="ＭＳ Ｐゴシック" charset="-128"/>
            </a:endParaRPr>
          </a:p>
        </p:txBody>
      </p:sp>
      <p:pic>
        <p:nvPicPr>
          <p:cNvPr id="7" name="Picture 7" descr="Health Tab.bmp"/>
          <p:cNvPicPr>
            <a:picLocks noChangeAspect="1"/>
          </p:cNvPicPr>
          <p:nvPr/>
        </p:nvPicPr>
        <p:blipFill>
          <a:blip r:embed="rId3" cstate="print"/>
          <a:srcRect/>
          <a:stretch>
            <a:fillRect/>
          </a:stretch>
        </p:blipFill>
        <p:spPr bwMode="auto">
          <a:xfrm>
            <a:off x="684340" y="1842079"/>
            <a:ext cx="6138597" cy="4223292"/>
          </a:xfrm>
          <a:prstGeom prst="rect">
            <a:avLst/>
          </a:prstGeom>
          <a:noFill/>
          <a:ln w="9525">
            <a:noFill/>
            <a:miter lim="800000"/>
            <a:headEnd/>
            <a:tailEnd/>
          </a:ln>
        </p:spPr>
      </p:pic>
      <p:sp>
        <p:nvSpPr>
          <p:cNvPr id="9" name="Title 3"/>
          <p:cNvSpPr txBox="1">
            <a:spLocks/>
          </p:cNvSpPr>
          <p:nvPr/>
        </p:nvSpPr>
        <p:spPr bwMode="auto">
          <a:xfrm>
            <a:off x="458654" y="1455808"/>
            <a:ext cx="5820400" cy="386329"/>
          </a:xfrm>
          <a:prstGeom prst="rect">
            <a:avLst/>
          </a:prstGeom>
          <a:noFill/>
          <a:ln w="9525">
            <a:noFill/>
            <a:miter lim="800000"/>
            <a:headEnd/>
            <a:tailEnd/>
          </a:ln>
        </p:spPr>
        <p:txBody>
          <a:bodyPr lIns="0" tIns="0" rIns="0" bIns="0" anchor="ctr"/>
          <a:lstStyle/>
          <a:p>
            <a:pPr defTabSz="914400"/>
            <a:r>
              <a:rPr lang="en-US" sz="2000" b="1" dirty="0">
                <a:solidFill>
                  <a:schemeClr val="bg1"/>
                </a:solidFill>
              </a:rPr>
              <a:t>Dell Open Manager Server Administrator 6.1</a:t>
            </a:r>
          </a:p>
        </p:txBody>
      </p:sp>
      <p:sp>
        <p:nvSpPr>
          <p:cNvPr id="13" name="Rectangle 12"/>
          <p:cNvSpPr/>
          <p:nvPr/>
        </p:nvSpPr>
        <p:spPr bwMode="auto">
          <a:xfrm>
            <a:off x="2512350" y="1183049"/>
            <a:ext cx="6252783" cy="4762106"/>
          </a:xfrm>
          <a:prstGeom prst="rect">
            <a:avLst/>
          </a:prstGeom>
          <a:gradFill>
            <a:gsLst>
              <a:gs pos="0">
                <a:schemeClr val="tx1">
                  <a:lumMod val="75000"/>
                  <a:lumOff val="25000"/>
                </a:schemeClr>
              </a:gs>
              <a:gs pos="80000">
                <a:schemeClr val="tx1">
                  <a:lumMod val="90000"/>
                  <a:lumOff val="10000"/>
                </a:schemeClr>
              </a:gs>
              <a:gs pos="100000">
                <a:schemeClr val="bg1">
                  <a:lumMod val="75000"/>
                </a:schemeClr>
              </a:gs>
            </a:gsLst>
          </a:grad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lgn="ctr" defTabSz="914400">
              <a:defRPr/>
            </a:pPr>
            <a:endParaRPr lang="en-US">
              <a:solidFill>
                <a:schemeClr val="tx1"/>
              </a:solidFill>
              <a:ea typeface="+mn-ea"/>
              <a:cs typeface="ＭＳ Ｐゴシック" charset="-128"/>
            </a:endParaRPr>
          </a:p>
        </p:txBody>
      </p:sp>
      <p:sp>
        <p:nvSpPr>
          <p:cNvPr id="14" name="Title 3"/>
          <p:cNvSpPr txBox="1">
            <a:spLocks/>
          </p:cNvSpPr>
          <p:nvPr/>
        </p:nvSpPr>
        <p:spPr bwMode="auto">
          <a:xfrm>
            <a:off x="2690480" y="1184953"/>
            <a:ext cx="5820400" cy="384447"/>
          </a:xfrm>
          <a:prstGeom prst="rect">
            <a:avLst/>
          </a:prstGeom>
          <a:noFill/>
          <a:ln w="9525">
            <a:noFill/>
            <a:miter lim="800000"/>
            <a:headEnd/>
            <a:tailEnd/>
          </a:ln>
        </p:spPr>
        <p:txBody>
          <a:bodyPr lIns="0" tIns="0" rIns="0" bIns="0" anchor="ctr"/>
          <a:lstStyle/>
          <a:p>
            <a:r>
              <a:rPr lang="en-US" sz="2000" b="1" dirty="0">
                <a:solidFill>
                  <a:schemeClr val="bg1"/>
                </a:solidFill>
              </a:rPr>
              <a:t>HP SIM 5.3.2+</a:t>
            </a:r>
          </a:p>
        </p:txBody>
      </p:sp>
      <p:pic>
        <p:nvPicPr>
          <p:cNvPr id="15" name="Picture 3" descr="events and indications"/>
          <p:cNvPicPr>
            <a:picLocks noChangeAspect="1"/>
          </p:cNvPicPr>
          <p:nvPr/>
        </p:nvPicPr>
        <p:blipFill>
          <a:blip r:embed="rId4" cstate="print"/>
          <a:srcRect/>
          <a:stretch>
            <a:fillRect/>
          </a:stretch>
        </p:blipFill>
        <p:spPr bwMode="auto">
          <a:xfrm>
            <a:off x="2589139" y="1595563"/>
            <a:ext cx="6108148" cy="4246617"/>
          </a:xfrm>
          <a:prstGeom prst="rect">
            <a:avLst/>
          </a:prstGeom>
          <a:noFill/>
          <a:ln w="9525">
            <a:noFill/>
            <a:miter lim="800000"/>
            <a:headEnd/>
            <a:tailEnd/>
          </a:ln>
        </p:spPr>
      </p:pic>
      <p:sp>
        <p:nvSpPr>
          <p:cNvPr id="31750" name="TextBox 7"/>
          <p:cNvSpPr txBox="1">
            <a:spLocks noChangeArrowheads="1"/>
          </p:cNvSpPr>
          <p:nvPr/>
        </p:nvSpPr>
        <p:spPr bwMode="auto">
          <a:xfrm>
            <a:off x="2707757" y="4588401"/>
            <a:ext cx="5907377" cy="1144929"/>
          </a:xfrm>
          <a:prstGeom prst="rect">
            <a:avLst/>
          </a:prstGeom>
          <a:ln>
            <a:headEnd/>
            <a:tailEnd/>
          </a:ln>
          <a:scene3d>
            <a:camera prst="orthographicFront"/>
            <a:lightRig rig="threePt" dir="t"/>
          </a:scene3d>
          <a:sp3d>
            <a:bevelT w="38100" h="25400"/>
            <a:bevelB w="0" h="0"/>
          </a:sp3d>
        </p:spPr>
        <p:style>
          <a:lnRef idx="1">
            <a:schemeClr val="accent1"/>
          </a:lnRef>
          <a:fillRef idx="3">
            <a:schemeClr val="accent1"/>
          </a:fillRef>
          <a:effectRef idx="2">
            <a:schemeClr val="accent1"/>
          </a:effectRef>
          <a:fontRef idx="minor">
            <a:schemeClr val="lt1"/>
          </a:fontRef>
        </p:style>
        <p:txBody>
          <a:bodyPr wrap="square">
            <a:spAutoFit/>
          </a:bodyPr>
          <a:lstStyle/>
          <a:p>
            <a:pPr marL="600075" indent="-182563" algn="l">
              <a:buClr>
                <a:schemeClr val="accent3"/>
              </a:buClr>
              <a:buSzPct val="125000"/>
              <a:buFont typeface="Wingdings" charset="2"/>
              <a:buChar char="§"/>
            </a:pPr>
            <a:r>
              <a:rPr lang="en-US" sz="1800" b="1" dirty="0" smtClean="0">
                <a:solidFill>
                  <a:srgbClr val="FFFFFF"/>
                </a:solidFill>
                <a:effectLst>
                  <a:outerShdw blurRad="38100" dist="38100" dir="2700000" algn="tl">
                    <a:srgbClr val="000000">
                      <a:alpha val="43137"/>
                    </a:srgbClr>
                  </a:outerShdw>
                </a:effectLst>
              </a:rPr>
              <a:t> View server and storage asset data</a:t>
            </a:r>
          </a:p>
          <a:p>
            <a:pPr marL="600075" indent="-182563" algn="l">
              <a:buClr>
                <a:schemeClr val="accent3"/>
              </a:buClr>
              <a:buSzPct val="125000"/>
              <a:buFont typeface="Wingdings" charset="2"/>
              <a:buChar char="§"/>
            </a:pPr>
            <a:r>
              <a:rPr lang="en-US" sz="1800" b="1" dirty="0" smtClean="0">
                <a:solidFill>
                  <a:srgbClr val="FFFFFF"/>
                </a:solidFill>
                <a:effectLst>
                  <a:outerShdw blurRad="38100" dist="38100" dir="2700000" algn="tl">
                    <a:srgbClr val="000000">
                      <a:alpha val="43137"/>
                    </a:srgbClr>
                  </a:outerShdw>
                </a:effectLst>
              </a:rPr>
              <a:t> View server and storage health information</a:t>
            </a:r>
          </a:p>
          <a:p>
            <a:pPr marL="600075" indent="-182563" algn="l">
              <a:buClr>
                <a:schemeClr val="accent3"/>
              </a:buClr>
              <a:buSzPct val="125000"/>
              <a:buFont typeface="Wingdings" charset="2"/>
              <a:buChar char="§"/>
            </a:pPr>
            <a:r>
              <a:rPr lang="en-US" sz="1800" b="1" dirty="0" smtClean="0">
                <a:solidFill>
                  <a:srgbClr val="FFFFFF"/>
                </a:solidFill>
                <a:effectLst>
                  <a:outerShdw blurRad="38100" dist="38100" dir="2700000" algn="tl">
                    <a:srgbClr val="000000">
                      <a:alpha val="43137"/>
                    </a:srgbClr>
                  </a:outerShdw>
                </a:effectLst>
              </a:rPr>
              <a:t> View alerts and command logs</a:t>
            </a:r>
            <a:endParaRPr lang="en-US" sz="1800" b="1" dirty="0">
              <a:solidFill>
                <a:srgbClr val="FFFFFF"/>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71475" y="0"/>
            <a:ext cx="8772525" cy="714375"/>
          </a:xfrm>
        </p:spPr>
        <p:txBody>
          <a:bodyPr/>
          <a:lstStyle/>
          <a:p>
            <a:pPr eaLnBrk="1" hangingPunct="1"/>
            <a:r>
              <a:rPr lang="en-US" dirty="0" smtClean="0"/>
              <a:t>Monitor and Manage Health of Server Hardware with </a:t>
            </a:r>
            <a:r>
              <a:rPr lang="en-US" dirty="0" err="1" smtClean="0"/>
              <a:t>vCenter</a:t>
            </a:r>
            <a:endParaRPr lang="en-US" dirty="0" smtClean="0"/>
          </a:p>
        </p:txBody>
      </p:sp>
      <p:sp>
        <p:nvSpPr>
          <p:cNvPr id="34819" name="Rectangle 3"/>
          <p:cNvSpPr>
            <a:spLocks noGrp="1" noChangeArrowheads="1"/>
          </p:cNvSpPr>
          <p:nvPr>
            <p:ph idx="1"/>
          </p:nvPr>
        </p:nvSpPr>
        <p:spPr>
          <a:xfrm>
            <a:off x="268855" y="904760"/>
            <a:ext cx="3871503" cy="3368675"/>
          </a:xfrm>
        </p:spPr>
        <p:txBody>
          <a:bodyPr/>
          <a:lstStyle/>
          <a:p>
            <a:pPr marL="412750" lvl="1" eaLnBrk="1" hangingPunct="1">
              <a:lnSpc>
                <a:spcPct val="80000"/>
              </a:lnSpc>
              <a:spcAft>
                <a:spcPts val="600"/>
              </a:spcAft>
              <a:buNone/>
            </a:pPr>
            <a:r>
              <a:rPr lang="en-US" sz="1800" b="1" dirty="0" smtClean="0">
                <a:solidFill>
                  <a:schemeClr val="accent1">
                    <a:lumMod val="75000"/>
                  </a:schemeClr>
                </a:solidFill>
              </a:rPr>
              <a:t>CIM Interface</a:t>
            </a:r>
          </a:p>
          <a:p>
            <a:pPr marL="412750" lvl="1" eaLnBrk="1" hangingPunct="1">
              <a:lnSpc>
                <a:spcPct val="80000"/>
              </a:lnSpc>
              <a:spcAft>
                <a:spcPts val="600"/>
              </a:spcAft>
              <a:buFont typeface="Wingdings" charset="2"/>
              <a:buChar char="§"/>
            </a:pPr>
            <a:r>
              <a:rPr lang="en-US" sz="1800" dirty="0" smtClean="0"/>
              <a:t>Detailed hardware health monitoring</a:t>
            </a:r>
          </a:p>
          <a:p>
            <a:pPr marL="412750" lvl="1" eaLnBrk="1" hangingPunct="1">
              <a:lnSpc>
                <a:spcPct val="80000"/>
              </a:lnSpc>
              <a:spcAft>
                <a:spcPts val="600"/>
              </a:spcAft>
              <a:buFont typeface="Wingdings" charset="2"/>
              <a:buChar char="§"/>
            </a:pPr>
            <a:r>
              <a:rPr lang="en-US" sz="1800" dirty="0" err="1" smtClean="0"/>
              <a:t>vCenter</a:t>
            </a:r>
            <a:r>
              <a:rPr lang="en-US" sz="1800" dirty="0" smtClean="0"/>
              <a:t> alarms alert when hardware failures occur</a:t>
            </a:r>
          </a:p>
          <a:p>
            <a:pPr marL="795338" lvl="2" eaLnBrk="1" hangingPunct="1">
              <a:lnSpc>
                <a:spcPct val="80000"/>
              </a:lnSpc>
              <a:spcAft>
                <a:spcPts val="600"/>
              </a:spcAft>
              <a:buFont typeface="Wingdings" charset="2"/>
              <a:buChar char="§"/>
            </a:pPr>
            <a:r>
              <a:rPr lang="en-US" dirty="0" smtClean="0"/>
              <a:t>Host hardware fan status</a:t>
            </a:r>
          </a:p>
          <a:p>
            <a:pPr marL="795338" lvl="2" eaLnBrk="1" hangingPunct="1">
              <a:lnSpc>
                <a:spcPct val="80000"/>
              </a:lnSpc>
              <a:spcAft>
                <a:spcPts val="600"/>
              </a:spcAft>
              <a:buFont typeface="Wingdings" charset="2"/>
              <a:buChar char="§"/>
            </a:pPr>
            <a:r>
              <a:rPr lang="en-US" dirty="0" smtClean="0"/>
              <a:t>Host hardware power status</a:t>
            </a:r>
          </a:p>
          <a:p>
            <a:pPr marL="795338" lvl="2" eaLnBrk="1" hangingPunct="1">
              <a:lnSpc>
                <a:spcPct val="80000"/>
              </a:lnSpc>
              <a:spcAft>
                <a:spcPts val="600"/>
              </a:spcAft>
              <a:buFont typeface="Wingdings" charset="2"/>
              <a:buChar char="§"/>
            </a:pPr>
            <a:r>
              <a:rPr lang="en-US" dirty="0" smtClean="0"/>
              <a:t>Host hardware system board status</a:t>
            </a:r>
          </a:p>
          <a:p>
            <a:pPr marL="795338" lvl="2" eaLnBrk="1" hangingPunct="1">
              <a:lnSpc>
                <a:spcPct val="80000"/>
              </a:lnSpc>
              <a:spcAft>
                <a:spcPts val="600"/>
              </a:spcAft>
              <a:buFont typeface="Wingdings" charset="2"/>
              <a:buChar char="§"/>
            </a:pPr>
            <a:r>
              <a:rPr lang="en-US" dirty="0" smtClean="0"/>
              <a:t>Host hardware temperature status</a:t>
            </a:r>
          </a:p>
        </p:txBody>
      </p:sp>
      <p:sp>
        <p:nvSpPr>
          <p:cNvPr id="8" name="Rectangle 7"/>
          <p:cNvSpPr/>
          <p:nvPr/>
        </p:nvSpPr>
        <p:spPr bwMode="auto">
          <a:xfrm>
            <a:off x="4286786" y="930779"/>
            <a:ext cx="4550601" cy="4662617"/>
          </a:xfrm>
          <a:prstGeom prst="rect">
            <a:avLst/>
          </a:prstGeom>
          <a:gradFill>
            <a:gsLst>
              <a:gs pos="0">
                <a:schemeClr val="tx1">
                  <a:lumMod val="75000"/>
                  <a:lumOff val="25000"/>
                </a:schemeClr>
              </a:gs>
              <a:gs pos="80000">
                <a:schemeClr val="tx1">
                  <a:lumMod val="90000"/>
                  <a:lumOff val="10000"/>
                </a:schemeClr>
              </a:gs>
              <a:gs pos="100000">
                <a:schemeClr val="bg1">
                  <a:lumMod val="75000"/>
                </a:schemeClr>
              </a:gs>
            </a:gsLst>
          </a:grad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lgn="ctr" defTabSz="914400">
              <a:defRPr/>
            </a:pPr>
            <a:endParaRPr lang="en-US" dirty="0" smtClean="0">
              <a:solidFill>
                <a:schemeClr val="tx1"/>
              </a:solidFill>
              <a:ea typeface="+mn-ea"/>
              <a:cs typeface="ＭＳ Ｐゴシック" charset="-128"/>
            </a:endParaRPr>
          </a:p>
          <a:p>
            <a:pPr>
              <a:defRPr/>
            </a:pPr>
            <a:r>
              <a:rPr lang="en-US" dirty="0" smtClean="0">
                <a:solidFill>
                  <a:schemeClr val="tx1"/>
                </a:solidFill>
                <a:cs typeface="ＭＳ Ｐゴシック" charset="-128"/>
              </a:rPr>
              <a:t>4256413507</a:t>
            </a:r>
            <a:endParaRPr lang="en-US" dirty="0">
              <a:solidFill>
                <a:schemeClr val="tx1"/>
              </a:solidFill>
              <a:ea typeface="+mn-ea"/>
              <a:cs typeface="ＭＳ Ｐゴシック" charset="-128"/>
            </a:endParaRPr>
          </a:p>
        </p:txBody>
      </p:sp>
      <p:pic>
        <p:nvPicPr>
          <p:cNvPr id="34820" name="Picture 4" descr="CIM01.bmp"/>
          <p:cNvPicPr>
            <a:picLocks noChangeAspect="1"/>
          </p:cNvPicPr>
          <p:nvPr/>
        </p:nvPicPr>
        <p:blipFill>
          <a:blip r:embed="rId3" cstate="print"/>
          <a:srcRect r="35989" b="4250"/>
          <a:stretch>
            <a:fillRect/>
          </a:stretch>
        </p:blipFill>
        <p:spPr bwMode="auto">
          <a:xfrm>
            <a:off x="4444007" y="1076325"/>
            <a:ext cx="4235450" cy="4400550"/>
          </a:xfrm>
          <a:prstGeom prst="rect">
            <a:avLst/>
          </a:prstGeom>
          <a:noFill/>
          <a:ln w="9525">
            <a:solidFill>
              <a:schemeClr val="tx1"/>
            </a:solidFill>
            <a:miter lim="800000"/>
            <a:headEnd/>
            <a:tailEnd/>
          </a:ln>
          <a:effectLst>
            <a:outerShdw blurRad="63500" sx="102000" sy="102000" algn="ctr">
              <a:srgbClr val="000000">
                <a:alpha val="43000"/>
              </a:srgbClr>
            </a:outerShdw>
          </a:effectLst>
        </p:spPr>
      </p:pic>
      <p:sp>
        <p:nvSpPr>
          <p:cNvPr id="9" name="Rectangle 8"/>
          <p:cNvSpPr/>
          <p:nvPr/>
        </p:nvSpPr>
        <p:spPr bwMode="auto">
          <a:xfrm>
            <a:off x="420608" y="4601722"/>
            <a:ext cx="7877491" cy="1492031"/>
          </a:xfrm>
          <a:prstGeom prst="rect">
            <a:avLst/>
          </a:prstGeom>
          <a:gradFill>
            <a:gsLst>
              <a:gs pos="0">
                <a:schemeClr val="tx1">
                  <a:lumMod val="75000"/>
                  <a:lumOff val="25000"/>
                </a:schemeClr>
              </a:gs>
              <a:gs pos="80000">
                <a:schemeClr val="tx1">
                  <a:lumMod val="90000"/>
                  <a:lumOff val="10000"/>
                </a:schemeClr>
              </a:gs>
              <a:gs pos="100000">
                <a:schemeClr val="bg1">
                  <a:lumMod val="75000"/>
                </a:schemeClr>
              </a:gs>
            </a:gsLst>
          </a:grad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lgn="ctr" defTabSz="914400">
              <a:defRPr/>
            </a:pPr>
            <a:endParaRPr lang="en-US">
              <a:solidFill>
                <a:schemeClr val="tx1"/>
              </a:solidFill>
              <a:ea typeface="+mn-ea"/>
              <a:cs typeface="ＭＳ Ｐゴシック" charset="-128"/>
            </a:endParaRPr>
          </a:p>
        </p:txBody>
      </p:sp>
      <p:pic>
        <p:nvPicPr>
          <p:cNvPr id="6" name="Picture 5" descr="HW Alarms.bmp"/>
          <p:cNvPicPr>
            <a:picLocks noChangeAspect="1"/>
          </p:cNvPicPr>
          <p:nvPr/>
        </p:nvPicPr>
        <p:blipFill>
          <a:blip r:embed="rId4" cstate="print"/>
          <a:srcRect/>
          <a:stretch>
            <a:fillRect/>
          </a:stretch>
        </p:blipFill>
        <p:spPr bwMode="auto">
          <a:xfrm>
            <a:off x="2055579" y="4722376"/>
            <a:ext cx="6115050" cy="1285875"/>
          </a:xfrm>
          <a:prstGeom prst="rect">
            <a:avLst/>
          </a:prstGeom>
          <a:noFill/>
          <a:ln w="9525">
            <a:solidFill>
              <a:schemeClr val="accent1"/>
            </a:solidFill>
            <a:miter lim="800000"/>
            <a:headEnd/>
            <a:tailEnd/>
          </a:ln>
          <a:effectLst>
            <a:outerShdw blurRad="63500" sx="102000" sy="102000" algn="ctr">
              <a:srgbClr val="000000">
                <a:alpha val="43000"/>
              </a:srgbClr>
            </a:outerShdw>
          </a:effectLst>
        </p:spPr>
      </p:pic>
      <p:sp>
        <p:nvSpPr>
          <p:cNvPr id="7" name="Rectangle 6"/>
          <p:cNvSpPr/>
          <p:nvPr/>
        </p:nvSpPr>
        <p:spPr>
          <a:xfrm>
            <a:off x="550628" y="4751784"/>
            <a:ext cx="1398587" cy="1259161"/>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spcAft>
                <a:spcPts val="264"/>
              </a:spcAft>
              <a:defRPr/>
            </a:pPr>
            <a:r>
              <a:rPr lang="en-US" sz="1800" dirty="0" err="1" smtClean="0">
                <a:solidFill>
                  <a:srgbClr val="FFFFFF"/>
                </a:solidFill>
                <a:cs typeface="MS PGothic" pitchFamily="34" charset="-128"/>
              </a:rPr>
              <a:t>vCenter</a:t>
            </a:r>
            <a:r>
              <a:rPr lang="en-US" sz="1800" dirty="0" smtClean="0">
                <a:solidFill>
                  <a:srgbClr val="FFFFFF"/>
                </a:solidFill>
                <a:cs typeface="MS PGothic" pitchFamily="34" charset="-128"/>
              </a:rPr>
              <a:t> </a:t>
            </a:r>
            <a:r>
              <a:rPr lang="en-US" sz="1800" dirty="0">
                <a:solidFill>
                  <a:srgbClr val="FFFFFF"/>
                </a:solidFill>
                <a:cs typeface="MS PGothic" pitchFamily="34" charset="-128"/>
              </a:rPr>
              <a:t>Alarms for Hardware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8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426314" y="1027864"/>
            <a:ext cx="4341845" cy="4888786"/>
          </a:xfrm>
          <a:prstGeom prst="rect">
            <a:avLst/>
          </a:prstGeom>
          <a:gradFill>
            <a:gsLst>
              <a:gs pos="0">
                <a:schemeClr val="tx1">
                  <a:lumMod val="75000"/>
                  <a:lumOff val="25000"/>
                </a:schemeClr>
              </a:gs>
              <a:gs pos="80000">
                <a:schemeClr val="tx1">
                  <a:lumMod val="90000"/>
                  <a:lumOff val="10000"/>
                </a:schemeClr>
              </a:gs>
              <a:gs pos="100000">
                <a:schemeClr val="bg1">
                  <a:lumMod val="75000"/>
                </a:schemeClr>
              </a:gs>
            </a:gsLst>
          </a:grad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lgn="ctr" defTabSz="914400">
              <a:defRPr/>
            </a:pPr>
            <a:endParaRPr lang="en-US" dirty="0" smtClean="0">
              <a:solidFill>
                <a:schemeClr val="tx1"/>
              </a:solidFill>
              <a:ea typeface="+mn-ea"/>
              <a:cs typeface="ＭＳ Ｐゴシック" charset="-128"/>
            </a:endParaRPr>
          </a:p>
          <a:p>
            <a:pPr>
              <a:defRPr/>
            </a:pPr>
            <a:r>
              <a:rPr lang="en-US" dirty="0" smtClean="0">
                <a:solidFill>
                  <a:schemeClr val="tx1"/>
                </a:solidFill>
                <a:cs typeface="ＭＳ Ｐゴシック" charset="-128"/>
              </a:rPr>
              <a:t> </a:t>
            </a:r>
            <a:endParaRPr lang="en-US" dirty="0">
              <a:solidFill>
                <a:schemeClr val="tx1"/>
              </a:solidFill>
              <a:ea typeface="+mn-ea"/>
              <a:cs typeface="ＭＳ Ｐゴシック" charset="-128"/>
            </a:endParaRPr>
          </a:p>
        </p:txBody>
      </p:sp>
      <p:sp>
        <p:nvSpPr>
          <p:cNvPr id="36866" name="Title 5"/>
          <p:cNvSpPr>
            <a:spLocks noGrp="1"/>
          </p:cNvSpPr>
          <p:nvPr>
            <p:ph type="title"/>
          </p:nvPr>
        </p:nvSpPr>
        <p:spPr/>
        <p:txBody>
          <a:bodyPr/>
          <a:lstStyle/>
          <a:p>
            <a:r>
              <a:rPr lang="en-US" dirty="0" smtClean="0"/>
              <a:t>Monitoring of Installed Software Components</a:t>
            </a:r>
          </a:p>
        </p:txBody>
      </p:sp>
      <p:sp>
        <p:nvSpPr>
          <p:cNvPr id="36867" name="Content Placeholder 6"/>
          <p:cNvSpPr>
            <a:spLocks noGrp="1"/>
          </p:cNvSpPr>
          <p:nvPr>
            <p:ph sz="half" idx="1"/>
          </p:nvPr>
        </p:nvSpPr>
        <p:spPr>
          <a:xfrm>
            <a:off x="406981" y="1142277"/>
            <a:ext cx="4038600" cy="5006975"/>
          </a:xfrm>
        </p:spPr>
        <p:txBody>
          <a:bodyPr/>
          <a:lstStyle/>
          <a:p>
            <a:pPr>
              <a:buFont typeface="Arial" charset="0"/>
              <a:buChar char=" "/>
            </a:pPr>
            <a:r>
              <a:rPr lang="en-US" smtClean="0">
                <a:solidFill>
                  <a:schemeClr val="bg1"/>
                </a:solidFill>
              </a:rPr>
              <a:t>In vCenter Server</a:t>
            </a:r>
          </a:p>
        </p:txBody>
      </p:sp>
      <p:sp>
        <p:nvSpPr>
          <p:cNvPr id="36868" name="Content Placeholder 7"/>
          <p:cNvSpPr>
            <a:spLocks noGrp="1"/>
          </p:cNvSpPr>
          <p:nvPr>
            <p:ph sz="half" idx="2"/>
          </p:nvPr>
        </p:nvSpPr>
        <p:spPr>
          <a:xfrm>
            <a:off x="5246646" y="914708"/>
            <a:ext cx="4038600" cy="5006975"/>
          </a:xfrm>
        </p:spPr>
        <p:txBody>
          <a:bodyPr/>
          <a:lstStyle/>
          <a:p>
            <a:pPr>
              <a:buNone/>
            </a:pPr>
            <a:r>
              <a:rPr lang="en-US" dirty="0" smtClean="0">
                <a:solidFill>
                  <a:schemeClr val="bg1"/>
                </a:solidFill>
              </a:rPr>
              <a:t>In </a:t>
            </a:r>
            <a:r>
              <a:rPr lang="en-US" dirty="0" err="1" smtClean="0">
                <a:solidFill>
                  <a:schemeClr val="bg1"/>
                </a:solidFill>
              </a:rPr>
              <a:t>ESXi</a:t>
            </a:r>
            <a:r>
              <a:rPr lang="en-US" dirty="0" smtClean="0">
                <a:solidFill>
                  <a:schemeClr val="bg1"/>
                </a:solidFill>
              </a:rPr>
              <a:t> 4.1 Directly</a:t>
            </a:r>
          </a:p>
        </p:txBody>
      </p:sp>
      <p:pic>
        <p:nvPicPr>
          <p:cNvPr id="36870" name="Picture 9" descr="Software via CIM.tiff"/>
          <p:cNvPicPr>
            <a:picLocks noChangeAspect="1"/>
          </p:cNvPicPr>
          <p:nvPr/>
        </p:nvPicPr>
        <p:blipFill>
          <a:blip r:embed="rId3" cstate="print"/>
          <a:srcRect/>
          <a:stretch>
            <a:fillRect/>
          </a:stretch>
        </p:blipFill>
        <p:spPr bwMode="auto">
          <a:xfrm>
            <a:off x="588178" y="1522980"/>
            <a:ext cx="3983038" cy="4191000"/>
          </a:xfrm>
          <a:prstGeom prst="rect">
            <a:avLst/>
          </a:prstGeom>
          <a:noFill/>
          <a:ln w="9525">
            <a:noFill/>
            <a:miter lim="800000"/>
            <a:headEnd/>
            <a:tailEnd/>
          </a:ln>
        </p:spPr>
      </p:pic>
      <p:grpSp>
        <p:nvGrpSpPr>
          <p:cNvPr id="16" name="Group 15"/>
          <p:cNvGrpSpPr/>
          <p:nvPr/>
        </p:nvGrpSpPr>
        <p:grpSpPr>
          <a:xfrm>
            <a:off x="5056686" y="826396"/>
            <a:ext cx="3589268" cy="5284755"/>
            <a:chOff x="4717528" y="930783"/>
            <a:chExt cx="3589268" cy="5284755"/>
          </a:xfrm>
        </p:grpSpPr>
        <p:sp>
          <p:nvSpPr>
            <p:cNvPr id="15" name="Rectangle 14"/>
            <p:cNvSpPr/>
            <p:nvPr/>
          </p:nvSpPr>
          <p:spPr bwMode="auto">
            <a:xfrm>
              <a:off x="4717528" y="930783"/>
              <a:ext cx="3589268" cy="5284755"/>
            </a:xfrm>
            <a:prstGeom prst="rect">
              <a:avLst/>
            </a:prstGeom>
            <a:gradFill>
              <a:gsLst>
                <a:gs pos="0">
                  <a:schemeClr val="tx1">
                    <a:lumMod val="75000"/>
                    <a:lumOff val="25000"/>
                  </a:schemeClr>
                </a:gs>
                <a:gs pos="80000">
                  <a:schemeClr val="tx1">
                    <a:lumMod val="90000"/>
                    <a:lumOff val="10000"/>
                  </a:schemeClr>
                </a:gs>
                <a:gs pos="100000">
                  <a:schemeClr val="bg1">
                    <a:lumMod val="75000"/>
                  </a:schemeClr>
                </a:gs>
              </a:gsLst>
            </a:grad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lgn="ctr" defTabSz="914400">
                <a:defRPr/>
              </a:pPr>
              <a:endParaRPr lang="en-US" dirty="0" smtClean="0">
                <a:solidFill>
                  <a:schemeClr val="tx1"/>
                </a:solidFill>
                <a:ea typeface="+mn-ea"/>
                <a:cs typeface="ＭＳ Ｐゴシック" charset="-128"/>
              </a:endParaRPr>
            </a:p>
            <a:p>
              <a:pPr>
                <a:defRPr/>
              </a:pPr>
              <a:r>
                <a:rPr lang="en-US" dirty="0" smtClean="0">
                  <a:solidFill>
                    <a:schemeClr val="tx1"/>
                  </a:solidFill>
                  <a:cs typeface="ＭＳ Ｐゴシック" charset="-128"/>
                </a:rPr>
                <a:t> </a:t>
              </a:r>
              <a:endParaRPr lang="en-US" dirty="0">
                <a:solidFill>
                  <a:schemeClr val="tx1"/>
                </a:solidFill>
                <a:ea typeface="+mn-ea"/>
                <a:cs typeface="ＭＳ Ｐゴシック" charset="-128"/>
              </a:endParaRPr>
            </a:p>
          </p:txBody>
        </p:sp>
        <p:pic>
          <p:nvPicPr>
            <p:cNvPr id="36871" name="Picture 10" descr="Software via CIM ESXi direct.tiff"/>
            <p:cNvPicPr>
              <a:picLocks noChangeAspect="1"/>
            </p:cNvPicPr>
            <p:nvPr/>
          </p:nvPicPr>
          <p:blipFill>
            <a:blip r:embed="rId4" cstate="print"/>
            <a:srcRect r="28259"/>
            <a:stretch>
              <a:fillRect/>
            </a:stretch>
          </p:blipFill>
          <p:spPr bwMode="auto">
            <a:xfrm>
              <a:off x="4902894" y="1382403"/>
              <a:ext cx="3200400" cy="4659312"/>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8" descr="http://www.911helpline.com/partners_logo_steel_eye.gif"/>
          <p:cNvPicPr>
            <a:picLocks noChangeAspect="1" noChangeArrowheads="1"/>
          </p:cNvPicPr>
          <p:nvPr/>
        </p:nvPicPr>
        <p:blipFill>
          <a:blip r:embed="rId3" cstate="print"/>
          <a:srcRect/>
          <a:stretch>
            <a:fillRect/>
          </a:stretch>
        </p:blipFill>
        <p:spPr bwMode="auto">
          <a:xfrm>
            <a:off x="3773488" y="4498150"/>
            <a:ext cx="1276350" cy="1274763"/>
          </a:xfrm>
          <a:prstGeom prst="rect">
            <a:avLst/>
          </a:prstGeom>
          <a:noFill/>
          <a:ln w="9525">
            <a:noFill/>
            <a:miter lim="800000"/>
            <a:headEnd/>
            <a:tailEnd/>
          </a:ln>
        </p:spPr>
      </p:pic>
      <p:sp>
        <p:nvSpPr>
          <p:cNvPr id="38915" name="Rectangle 415"/>
          <p:cNvSpPr txBox="1">
            <a:spLocks noChangeArrowheads="1"/>
          </p:cNvSpPr>
          <p:nvPr/>
        </p:nvSpPr>
        <p:spPr bwMode="auto">
          <a:xfrm>
            <a:off x="282575" y="-112713"/>
            <a:ext cx="8548688" cy="774701"/>
          </a:xfrm>
          <a:prstGeom prst="rect">
            <a:avLst/>
          </a:prstGeom>
          <a:noFill/>
          <a:ln w="9525">
            <a:noFill/>
            <a:miter lim="800000"/>
            <a:headEnd/>
            <a:tailEnd/>
          </a:ln>
        </p:spPr>
        <p:txBody>
          <a:bodyPr/>
          <a:lstStyle/>
          <a:p>
            <a:pPr defTabSz="914400" eaLnBrk="0" hangingPunct="0"/>
            <a:endParaRPr lang="en-US" sz="2200" b="1">
              <a:solidFill>
                <a:srgbClr val="003D79"/>
              </a:solidFill>
            </a:endParaRPr>
          </a:p>
        </p:txBody>
      </p:sp>
      <p:pic>
        <p:nvPicPr>
          <p:cNvPr id="38916" name="Picture 22" descr="ibm"/>
          <p:cNvPicPr>
            <a:picLocks noChangeAspect="1" noChangeArrowheads="1"/>
          </p:cNvPicPr>
          <p:nvPr/>
        </p:nvPicPr>
        <p:blipFill>
          <a:blip r:embed="rId4" cstate="print"/>
          <a:srcRect/>
          <a:stretch>
            <a:fillRect/>
          </a:stretch>
        </p:blipFill>
        <p:spPr bwMode="auto">
          <a:xfrm>
            <a:off x="6054725" y="817563"/>
            <a:ext cx="1123950" cy="593725"/>
          </a:xfrm>
          <a:prstGeom prst="rect">
            <a:avLst/>
          </a:prstGeom>
          <a:noFill/>
          <a:ln w="9525">
            <a:noFill/>
            <a:miter lim="800000"/>
            <a:headEnd/>
            <a:tailEnd/>
          </a:ln>
        </p:spPr>
      </p:pic>
      <p:pic>
        <p:nvPicPr>
          <p:cNvPr id="38917" name="Picture 113"/>
          <p:cNvPicPr>
            <a:picLocks noChangeAspect="1" noChangeArrowheads="1"/>
          </p:cNvPicPr>
          <p:nvPr/>
        </p:nvPicPr>
        <p:blipFill>
          <a:blip r:embed="rId5" cstate="print"/>
          <a:srcRect/>
          <a:stretch>
            <a:fillRect/>
          </a:stretch>
        </p:blipFill>
        <p:spPr bwMode="auto">
          <a:xfrm>
            <a:off x="131763" y="973138"/>
            <a:ext cx="1803400" cy="365125"/>
          </a:xfrm>
          <a:prstGeom prst="rect">
            <a:avLst/>
          </a:prstGeom>
          <a:noFill/>
          <a:ln w="28575">
            <a:noFill/>
            <a:miter lim="800000"/>
            <a:headEnd/>
            <a:tailEnd/>
          </a:ln>
        </p:spPr>
      </p:pic>
      <p:pic>
        <p:nvPicPr>
          <p:cNvPr id="38918" name="Picture 114"/>
          <p:cNvPicPr>
            <a:picLocks noChangeAspect="1" noChangeArrowheads="1"/>
          </p:cNvPicPr>
          <p:nvPr/>
        </p:nvPicPr>
        <p:blipFill>
          <a:blip r:embed="rId6" cstate="print"/>
          <a:srcRect/>
          <a:stretch>
            <a:fillRect/>
          </a:stretch>
        </p:blipFill>
        <p:spPr bwMode="auto">
          <a:xfrm>
            <a:off x="2563813" y="873125"/>
            <a:ext cx="669925" cy="538163"/>
          </a:xfrm>
          <a:prstGeom prst="rect">
            <a:avLst/>
          </a:prstGeom>
          <a:noFill/>
          <a:ln w="28575">
            <a:noFill/>
            <a:miter lim="800000"/>
            <a:headEnd/>
            <a:tailEnd/>
          </a:ln>
        </p:spPr>
      </p:pic>
      <p:pic>
        <p:nvPicPr>
          <p:cNvPr id="38919" name="Picture 115"/>
          <p:cNvPicPr>
            <a:picLocks noChangeAspect="1" noChangeArrowheads="1"/>
          </p:cNvPicPr>
          <p:nvPr/>
        </p:nvPicPr>
        <p:blipFill>
          <a:blip r:embed="rId7" cstate="print"/>
          <a:srcRect/>
          <a:stretch>
            <a:fillRect/>
          </a:stretch>
        </p:blipFill>
        <p:spPr bwMode="auto">
          <a:xfrm>
            <a:off x="4443413" y="852488"/>
            <a:ext cx="685800" cy="592137"/>
          </a:xfrm>
          <a:prstGeom prst="rect">
            <a:avLst/>
          </a:prstGeom>
          <a:noFill/>
          <a:ln w="28575">
            <a:noFill/>
            <a:miter lim="800000"/>
            <a:headEnd/>
            <a:tailEnd/>
          </a:ln>
        </p:spPr>
      </p:pic>
      <p:pic>
        <p:nvPicPr>
          <p:cNvPr id="38920" name="Picture 56" descr="http://www.xconomy.com/?attachment_id=18701">
            <a:hlinkClick r:id="rId8"/>
          </p:cNvPr>
          <p:cNvPicPr>
            <a:picLocks noChangeAspect="1" noChangeArrowheads="1"/>
          </p:cNvPicPr>
          <p:nvPr/>
        </p:nvPicPr>
        <p:blipFill>
          <a:blip r:embed="rId9" cstate="print"/>
          <a:srcRect/>
          <a:stretch>
            <a:fillRect/>
          </a:stretch>
        </p:blipFill>
        <p:spPr bwMode="auto">
          <a:xfrm>
            <a:off x="4241487" y="1735338"/>
            <a:ext cx="1143000" cy="358775"/>
          </a:xfrm>
          <a:prstGeom prst="rect">
            <a:avLst/>
          </a:prstGeom>
          <a:noFill/>
          <a:ln w="9525">
            <a:noFill/>
            <a:miter lim="800000"/>
            <a:headEnd/>
            <a:tailEnd/>
          </a:ln>
        </p:spPr>
      </p:pic>
      <p:graphicFrame>
        <p:nvGraphicFramePr>
          <p:cNvPr id="8" name="Table 7"/>
          <p:cNvGraphicFramePr>
            <a:graphicFrameLocks noGrp="1"/>
          </p:cNvGraphicFramePr>
          <p:nvPr/>
        </p:nvGraphicFramePr>
        <p:xfrm>
          <a:off x="39688" y="1476375"/>
          <a:ext cx="2001837" cy="2433638"/>
        </p:xfrm>
        <a:graphic>
          <a:graphicData uri="http://schemas.openxmlformats.org/drawingml/2006/table">
            <a:tbl>
              <a:tblPr/>
              <a:tblGrid>
                <a:gridCol w="2001837"/>
              </a:tblGrid>
              <a:tr h="2433638">
                <a:tc>
                  <a:txBody>
                    <a:bodyPr/>
                    <a:lstStyle/>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BPM for Virtual Servers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BPA for Virtual Servers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Capacity Mgmt Essentials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Atrium Orchestrator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err="1" smtClean="0">
                          <a:ln>
                            <a:noFill/>
                          </a:ln>
                          <a:solidFill>
                            <a:srgbClr val="FFFFFF"/>
                          </a:solidFill>
                          <a:effectLst/>
                          <a:latin typeface="Arial" charset="0"/>
                          <a:ea typeface="ＭＳ Ｐゴシック" charset="-128"/>
                          <a:cs typeface="ＭＳ Ｐゴシック" charset="-128"/>
                        </a:rPr>
                        <a:t>Bladelogic</a:t>
                      </a: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 Operations Manager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err="1" smtClean="0">
                          <a:ln>
                            <a:noFill/>
                          </a:ln>
                          <a:solidFill>
                            <a:srgbClr val="FFFFFF"/>
                          </a:solidFill>
                          <a:effectLst/>
                          <a:latin typeface="Arial" charset="0"/>
                          <a:ea typeface="ＭＳ Ｐゴシック" charset="-128"/>
                          <a:cs typeface="ＭＳ Ｐゴシック" charset="-128"/>
                        </a:rPr>
                        <a:t>ProactiveNet</a:t>
                      </a:r>
                      <a:endPar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endParaRP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Client Automation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Atrium Discovery &amp; Dependency Mapping</a:t>
                      </a:r>
                    </a:p>
                  </a:txBody>
                  <a:tcPr horzOverflow="overflow">
                    <a:lnL>
                      <a:noFill/>
                    </a:lnL>
                    <a:lnR>
                      <a:noFill/>
                    </a:lnR>
                    <a:lnT>
                      <a:noFill/>
                    </a:lnT>
                    <a:lnB>
                      <a:noFill/>
                    </a:lnB>
                    <a:lnTlToBr>
                      <a:noFill/>
                    </a:lnTlToBr>
                    <a:lnBlToTr>
                      <a:noFill/>
                    </a:lnBlToTr>
                    <a:cell3D prstMaterial="dkEdge">
                      <a:bevel w="38100" h="25400"/>
                      <a:lightRig rig="flood" dir="t"/>
                    </a:cell3D>
                    <a:gradFill flip="none" rotWithShape="1">
                      <a:gsLst>
                        <a:gs pos="0">
                          <a:schemeClr val="accent4">
                            <a:lumMod val="75000"/>
                          </a:schemeClr>
                        </a:gs>
                        <a:gs pos="100000">
                          <a:schemeClr val="accent4">
                            <a:lumMod val="60000"/>
                            <a:lumOff val="40000"/>
                          </a:schemeClr>
                        </a:gs>
                      </a:gsLst>
                      <a:lin ang="16200000" scaled="0"/>
                      <a:tileRect/>
                    </a:gradFill>
                  </a:tcPr>
                </a:tc>
              </a:tr>
            </a:tbl>
          </a:graphicData>
        </a:graphic>
      </p:graphicFrame>
      <p:graphicFrame>
        <p:nvGraphicFramePr>
          <p:cNvPr id="9" name="Table 8"/>
          <p:cNvGraphicFramePr>
            <a:graphicFrameLocks noGrp="1"/>
          </p:cNvGraphicFramePr>
          <p:nvPr/>
        </p:nvGraphicFramePr>
        <p:xfrm>
          <a:off x="2133600" y="1476375"/>
          <a:ext cx="1670050" cy="2446338"/>
        </p:xfrm>
        <a:graphic>
          <a:graphicData uri="http://schemas.openxmlformats.org/drawingml/2006/table">
            <a:tbl>
              <a:tblPr/>
              <a:tblGrid>
                <a:gridCol w="1670050"/>
              </a:tblGrid>
              <a:tr h="2446338">
                <a:tc>
                  <a:txBody>
                    <a:bodyPr/>
                    <a:lstStyle/>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it-IT" sz="1100" b="1" i="0" u="none" strike="noStrike" cap="none" normalizeH="0" baseline="0" dirty="0" smtClean="0">
                          <a:ln>
                            <a:noFill/>
                          </a:ln>
                          <a:solidFill>
                            <a:srgbClr val="FFFFFF"/>
                          </a:solidFill>
                          <a:effectLst/>
                          <a:latin typeface="Arial" charset="0"/>
                          <a:ea typeface="ＭＳ Ｐゴシック" charset="-128"/>
                          <a:cs typeface="ＭＳ Ｐゴシック" charset="-128"/>
                        </a:rPr>
                        <a:t>CA </a:t>
                      </a:r>
                      <a:r>
                        <a:rPr kumimoji="0" lang="it-IT" sz="1100" b="1" i="0" u="none" strike="noStrike" cap="none" normalizeH="0" baseline="0" dirty="0" err="1" smtClean="0">
                          <a:ln>
                            <a:noFill/>
                          </a:ln>
                          <a:solidFill>
                            <a:srgbClr val="FFFFFF"/>
                          </a:solidFill>
                          <a:effectLst/>
                          <a:latin typeface="Arial" charset="0"/>
                          <a:ea typeface="ＭＳ Ｐゴシック" charset="-128"/>
                          <a:cs typeface="ＭＳ Ｐゴシック" charset="-128"/>
                        </a:rPr>
                        <a:t>Virtual</a:t>
                      </a:r>
                      <a:r>
                        <a:rPr kumimoji="0" lang="it-IT" sz="1100" b="1" i="0" u="none" strike="noStrike" cap="none" normalizeH="0" baseline="0" dirty="0" smtClean="0">
                          <a:ln>
                            <a:noFill/>
                          </a:ln>
                          <a:solidFill>
                            <a:srgbClr val="FFFFFF"/>
                          </a:solidFill>
                          <a:effectLst/>
                          <a:latin typeface="Arial" charset="0"/>
                          <a:ea typeface="ＭＳ Ｐゴシック" charset="-128"/>
                          <a:cs typeface="ＭＳ Ｐゴシック" charset="-128"/>
                        </a:rPr>
                        <a:t> Performance Manager (VPM)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Spectrum Automation  Management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Spectrum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err="1" smtClean="0">
                          <a:ln>
                            <a:noFill/>
                          </a:ln>
                          <a:solidFill>
                            <a:srgbClr val="FFFFFF"/>
                          </a:solidFill>
                          <a:effectLst/>
                          <a:latin typeface="Arial" charset="0"/>
                          <a:ea typeface="ＭＳ Ｐゴシック" charset="-128"/>
                          <a:cs typeface="ＭＳ Ｐゴシック" charset="-128"/>
                        </a:rPr>
                        <a:t>eHealth</a:t>
                      </a: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Cohesion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err="1" smtClean="0">
                          <a:ln>
                            <a:noFill/>
                          </a:ln>
                          <a:solidFill>
                            <a:srgbClr val="FFFFFF"/>
                          </a:solidFill>
                          <a:effectLst/>
                          <a:latin typeface="Arial" charset="0"/>
                          <a:ea typeface="ＭＳ Ｐゴシック" charset="-128"/>
                          <a:cs typeface="ＭＳ Ｐゴシック" charset="-128"/>
                        </a:rPr>
                        <a:t>ARCserve</a:t>
                      </a:r>
                      <a:endPar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endParaRPr>
                    </a:p>
                  </a:txBody>
                  <a:tcPr horzOverflow="overflow">
                    <a:lnL>
                      <a:noFill/>
                    </a:lnL>
                    <a:lnR>
                      <a:noFill/>
                    </a:lnR>
                    <a:lnT>
                      <a:noFill/>
                    </a:lnT>
                    <a:lnB>
                      <a:noFill/>
                    </a:lnB>
                    <a:lnTlToBr>
                      <a:noFill/>
                    </a:lnTlToBr>
                    <a:lnBlToTr>
                      <a:noFill/>
                    </a:lnBlToTr>
                    <a:gradFill flip="none" rotWithShape="1">
                      <a:gsLst>
                        <a:gs pos="0">
                          <a:schemeClr val="accent4">
                            <a:lumMod val="50000"/>
                          </a:schemeClr>
                        </a:gs>
                        <a:gs pos="100000">
                          <a:schemeClr val="accent4">
                            <a:lumMod val="60000"/>
                            <a:lumOff val="40000"/>
                          </a:schemeClr>
                        </a:gs>
                      </a:gsLst>
                      <a:lin ang="15300000" scaled="0"/>
                      <a:tileRect/>
                    </a:gradFill>
                  </a:tcPr>
                </a:tc>
              </a:tr>
            </a:tbl>
          </a:graphicData>
        </a:graphic>
      </p:graphicFrame>
      <p:graphicFrame>
        <p:nvGraphicFramePr>
          <p:cNvPr id="12" name="Table 11"/>
          <p:cNvGraphicFramePr>
            <a:graphicFrameLocks noGrp="1"/>
          </p:cNvGraphicFramePr>
          <p:nvPr/>
        </p:nvGraphicFramePr>
        <p:xfrm>
          <a:off x="3910013" y="1476375"/>
          <a:ext cx="1868487" cy="2459038"/>
        </p:xfrm>
        <a:graphic>
          <a:graphicData uri="http://schemas.openxmlformats.org/drawingml/2006/table">
            <a:tbl>
              <a:tblPr/>
              <a:tblGrid>
                <a:gridCol w="1868487"/>
              </a:tblGrid>
              <a:tr h="2459038">
                <a:tc>
                  <a:txBody>
                    <a:bodyPr/>
                    <a:lstStyle/>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Operations Orchestration</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VI SPI</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Client Automation</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DDM</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Operations Agent</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UCMDB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err="1" smtClean="0">
                          <a:ln>
                            <a:noFill/>
                          </a:ln>
                          <a:solidFill>
                            <a:srgbClr val="FFFFFF"/>
                          </a:solidFill>
                          <a:effectLst/>
                          <a:latin typeface="Arial" charset="0"/>
                          <a:ea typeface="ＭＳ Ｐゴシック" charset="-128"/>
                          <a:cs typeface="ＭＳ Ｐゴシック" charset="-128"/>
                        </a:rPr>
                        <a:t>SiteScope</a:t>
                      </a:r>
                      <a:endPar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endParaRP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Performance Agent</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err="1" smtClean="0">
                          <a:ln>
                            <a:noFill/>
                          </a:ln>
                          <a:solidFill>
                            <a:srgbClr val="FFFFFF"/>
                          </a:solidFill>
                          <a:effectLst/>
                          <a:latin typeface="Arial" charset="0"/>
                          <a:ea typeface="ＭＳ Ｐゴシック" charset="-128"/>
                          <a:cs typeface="ＭＳ Ｐゴシック" charset="-128"/>
                        </a:rPr>
                        <a:t>DataProtector</a:t>
                      </a: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HP Operations</a:t>
                      </a:r>
                    </a:p>
                  </a:txBody>
                  <a:tcPr horzOverflow="overflow">
                    <a:lnL>
                      <a:noFill/>
                    </a:lnL>
                    <a:lnR>
                      <a:noFill/>
                    </a:lnR>
                    <a:lnT>
                      <a:noFill/>
                    </a:lnT>
                    <a:lnB>
                      <a:noFill/>
                    </a:lnB>
                    <a:lnTlToBr>
                      <a:noFill/>
                    </a:lnTlToBr>
                    <a:lnBlToTr>
                      <a:noFill/>
                    </a:lnBlToTr>
                    <a:cell3D prstMaterial="dkEdge">
                      <a:bevel w="38100" h="25400"/>
                      <a:lightRig rig="flood" dir="t"/>
                    </a:cell3D>
                    <a:gradFill flip="none" rotWithShape="1">
                      <a:gsLst>
                        <a:gs pos="0">
                          <a:schemeClr val="accent4">
                            <a:lumMod val="75000"/>
                          </a:schemeClr>
                        </a:gs>
                        <a:gs pos="100000">
                          <a:schemeClr val="accent4">
                            <a:lumMod val="60000"/>
                            <a:lumOff val="40000"/>
                          </a:schemeClr>
                        </a:gs>
                        <a:gs pos="99000">
                          <a:schemeClr val="accent4">
                            <a:lumMod val="60000"/>
                            <a:lumOff val="40000"/>
                          </a:schemeClr>
                        </a:gs>
                      </a:gsLst>
                      <a:lin ang="15900000" scaled="0"/>
                      <a:tileRect/>
                    </a:gradFill>
                  </a:tcPr>
                </a:tc>
              </a:tr>
            </a:tbl>
          </a:graphicData>
        </a:graphic>
      </p:graphicFrame>
      <p:pic>
        <p:nvPicPr>
          <p:cNvPr id="67590" name="Picture 6" descr="symantec logo 300dpi Symantec Joins “AXE THE EMPLOYEE” BandWagon"/>
          <p:cNvPicPr>
            <a:picLocks noChangeAspect="1" noChangeArrowheads="1"/>
          </p:cNvPicPr>
          <p:nvPr/>
        </p:nvPicPr>
        <p:blipFill>
          <a:blip r:embed="rId10" cstate="print"/>
          <a:srcRect/>
          <a:stretch>
            <a:fillRect/>
          </a:stretch>
        </p:blipFill>
        <p:spPr bwMode="auto">
          <a:xfrm>
            <a:off x="0" y="4297363"/>
            <a:ext cx="2041525" cy="735012"/>
          </a:xfrm>
          <a:prstGeom prst="rect">
            <a:avLst/>
          </a:prstGeom>
          <a:noFill/>
          <a:ln w="9525">
            <a:noFill/>
            <a:miter lim="800000"/>
            <a:headEnd/>
            <a:tailEnd/>
          </a:ln>
          <a:effectLst>
            <a:outerShdw dist="50800" dir="5400000" sx="50000" sy="50000" algn="ctr" rotWithShape="0">
              <a:srgbClr val="808080">
                <a:alpha val="43137"/>
              </a:srgbClr>
            </a:outerShdw>
          </a:effectLst>
        </p:spPr>
      </p:pic>
      <p:pic>
        <p:nvPicPr>
          <p:cNvPr id="38932" name="Picture 8" descr="http://www.shoden.co.za/images/sce/VizioncoreLogoProcess.jpg"/>
          <p:cNvPicPr>
            <a:picLocks noChangeAspect="1" noChangeArrowheads="1"/>
          </p:cNvPicPr>
          <p:nvPr/>
        </p:nvPicPr>
        <p:blipFill>
          <a:blip r:embed="rId11" cstate="print"/>
          <a:srcRect/>
          <a:stretch>
            <a:fillRect/>
          </a:stretch>
        </p:blipFill>
        <p:spPr bwMode="auto">
          <a:xfrm>
            <a:off x="6692900" y="5114925"/>
            <a:ext cx="2227263" cy="620713"/>
          </a:xfrm>
          <a:prstGeom prst="rect">
            <a:avLst/>
          </a:prstGeom>
          <a:noFill/>
          <a:ln w="9525">
            <a:noFill/>
            <a:miter lim="800000"/>
            <a:headEnd/>
            <a:tailEnd/>
          </a:ln>
        </p:spPr>
      </p:pic>
      <p:pic>
        <p:nvPicPr>
          <p:cNvPr id="38933" name="Picture 11"/>
          <p:cNvPicPr>
            <a:picLocks noChangeAspect="1" noChangeArrowheads="1"/>
          </p:cNvPicPr>
          <p:nvPr/>
        </p:nvPicPr>
        <p:blipFill>
          <a:blip r:embed="rId12" cstate="print"/>
          <a:srcRect/>
          <a:stretch>
            <a:fillRect/>
          </a:stretch>
        </p:blipFill>
        <p:spPr bwMode="auto">
          <a:xfrm>
            <a:off x="2081213" y="4449763"/>
            <a:ext cx="1554162" cy="479425"/>
          </a:xfrm>
          <a:prstGeom prst="rect">
            <a:avLst/>
          </a:prstGeom>
          <a:noFill/>
          <a:ln w="9525">
            <a:noFill/>
            <a:miter lim="800000"/>
            <a:headEnd/>
            <a:tailEnd/>
          </a:ln>
        </p:spPr>
      </p:pic>
      <p:pic>
        <p:nvPicPr>
          <p:cNvPr id="38934" name="Picture 16" descr="http://liberty-sas.com/images/CommVaultLogo.gif"/>
          <p:cNvPicPr>
            <a:picLocks noChangeAspect="1" noChangeArrowheads="1"/>
          </p:cNvPicPr>
          <p:nvPr/>
        </p:nvPicPr>
        <p:blipFill>
          <a:blip r:embed="rId13" cstate="print"/>
          <a:srcRect/>
          <a:stretch>
            <a:fillRect/>
          </a:stretch>
        </p:blipFill>
        <p:spPr bwMode="auto">
          <a:xfrm>
            <a:off x="4983163" y="4341813"/>
            <a:ext cx="1670050" cy="800100"/>
          </a:xfrm>
          <a:prstGeom prst="rect">
            <a:avLst/>
          </a:prstGeom>
          <a:noFill/>
          <a:ln w="9525">
            <a:noFill/>
            <a:miter lim="800000"/>
            <a:headEnd/>
            <a:tailEnd/>
          </a:ln>
        </p:spPr>
      </p:pic>
      <p:pic>
        <p:nvPicPr>
          <p:cNvPr id="38935" name="Picture 20" descr="http://www.bellmicro.eu/be/downloads/DTS_logo_stacked_jpeg.jpg"/>
          <p:cNvPicPr>
            <a:picLocks noChangeAspect="1" noChangeArrowheads="1"/>
          </p:cNvPicPr>
          <p:nvPr/>
        </p:nvPicPr>
        <p:blipFill>
          <a:blip r:embed="rId14" cstate="print"/>
          <a:srcRect/>
          <a:stretch>
            <a:fillRect/>
          </a:stretch>
        </p:blipFill>
        <p:spPr bwMode="auto">
          <a:xfrm>
            <a:off x="6757988" y="4454525"/>
            <a:ext cx="2214562" cy="596900"/>
          </a:xfrm>
          <a:prstGeom prst="rect">
            <a:avLst/>
          </a:prstGeom>
          <a:noFill/>
          <a:ln w="9525">
            <a:noFill/>
            <a:miter lim="800000"/>
            <a:headEnd/>
            <a:tailEnd/>
          </a:ln>
        </p:spPr>
      </p:pic>
      <p:pic>
        <p:nvPicPr>
          <p:cNvPr id="38936" name="Picture 22" descr="http://www.officesnapshots.com/wp-content/uploads/2008/04/netiq_logo.gif"/>
          <p:cNvPicPr>
            <a:picLocks noChangeAspect="1" noChangeArrowheads="1"/>
          </p:cNvPicPr>
          <p:nvPr/>
        </p:nvPicPr>
        <p:blipFill>
          <a:blip r:embed="rId15" cstate="print"/>
          <a:srcRect/>
          <a:stretch>
            <a:fillRect/>
          </a:stretch>
        </p:blipFill>
        <p:spPr bwMode="auto">
          <a:xfrm>
            <a:off x="1987550" y="5221288"/>
            <a:ext cx="1749425" cy="579437"/>
          </a:xfrm>
          <a:prstGeom prst="rect">
            <a:avLst/>
          </a:prstGeom>
          <a:noFill/>
          <a:ln w="9525">
            <a:noFill/>
            <a:miter lim="800000"/>
            <a:headEnd/>
            <a:tailEnd/>
          </a:ln>
        </p:spPr>
      </p:pic>
      <p:pic>
        <p:nvPicPr>
          <p:cNvPr id="38937" name="Picture 24" descr="Quest Software Inc."/>
          <p:cNvPicPr>
            <a:picLocks noChangeAspect="1" noChangeArrowheads="1"/>
          </p:cNvPicPr>
          <p:nvPr/>
        </p:nvPicPr>
        <p:blipFill>
          <a:blip r:embed="rId16" cstate="print"/>
          <a:srcRect/>
          <a:stretch>
            <a:fillRect/>
          </a:stretch>
        </p:blipFill>
        <p:spPr bwMode="auto">
          <a:xfrm>
            <a:off x="261938" y="5294313"/>
            <a:ext cx="1628775" cy="428625"/>
          </a:xfrm>
          <a:prstGeom prst="rect">
            <a:avLst/>
          </a:prstGeom>
          <a:noFill/>
          <a:ln w="9525">
            <a:noFill/>
            <a:miter lim="800000"/>
            <a:headEnd/>
            <a:tailEnd/>
          </a:ln>
        </p:spPr>
      </p:pic>
      <p:pic>
        <p:nvPicPr>
          <p:cNvPr id="38938" name="Picture 12"/>
          <p:cNvPicPr>
            <a:picLocks noChangeAspect="1" noChangeArrowheads="1"/>
          </p:cNvPicPr>
          <p:nvPr/>
        </p:nvPicPr>
        <p:blipFill>
          <a:blip r:embed="rId17" cstate="print"/>
          <a:srcRect/>
          <a:stretch>
            <a:fillRect/>
          </a:stretch>
        </p:blipFill>
        <p:spPr bwMode="auto">
          <a:xfrm>
            <a:off x="5110163" y="5380038"/>
            <a:ext cx="1362075" cy="390525"/>
          </a:xfrm>
          <a:prstGeom prst="rect">
            <a:avLst/>
          </a:prstGeom>
          <a:noFill/>
          <a:ln w="9525">
            <a:noFill/>
            <a:miter lim="800000"/>
            <a:headEnd/>
            <a:tailEnd/>
          </a:ln>
        </p:spPr>
      </p:pic>
      <p:pic>
        <p:nvPicPr>
          <p:cNvPr id="38939" name="Picture 69" descr="vmwareReadyLogo.png"/>
          <p:cNvPicPr>
            <a:picLocks noChangeAspect="1"/>
          </p:cNvPicPr>
          <p:nvPr/>
        </p:nvPicPr>
        <p:blipFill>
          <a:blip r:embed="rId18" cstate="print"/>
          <a:srcRect/>
          <a:stretch>
            <a:fillRect/>
          </a:stretch>
        </p:blipFill>
        <p:spPr bwMode="auto">
          <a:xfrm>
            <a:off x="8132763" y="79375"/>
            <a:ext cx="792162" cy="415925"/>
          </a:xfrm>
          <a:prstGeom prst="rect">
            <a:avLst/>
          </a:prstGeom>
          <a:noFill/>
          <a:ln w="9525">
            <a:noFill/>
            <a:miter lim="800000"/>
            <a:headEnd/>
            <a:tailEnd/>
          </a:ln>
        </p:spPr>
      </p:pic>
      <p:sp>
        <p:nvSpPr>
          <p:cNvPr id="38940" name="Title 22"/>
          <p:cNvSpPr>
            <a:spLocks noGrp="1"/>
          </p:cNvSpPr>
          <p:nvPr>
            <p:ph type="title"/>
          </p:nvPr>
        </p:nvSpPr>
        <p:spPr/>
        <p:txBody>
          <a:bodyPr/>
          <a:lstStyle/>
          <a:p>
            <a:pPr eaLnBrk="1" hangingPunct="1"/>
            <a:r>
              <a:rPr lang="en-US" sz="1800" smtClean="0"/>
              <a:t>Majority of Systems Management and Back Up Vendors Support ESXi</a:t>
            </a:r>
          </a:p>
        </p:txBody>
      </p:sp>
      <p:graphicFrame>
        <p:nvGraphicFramePr>
          <p:cNvPr id="27" name="Table 26"/>
          <p:cNvGraphicFramePr>
            <a:graphicFrameLocks noGrp="1"/>
          </p:cNvGraphicFramePr>
          <p:nvPr/>
        </p:nvGraphicFramePr>
        <p:xfrm>
          <a:off x="7527925" y="1476375"/>
          <a:ext cx="1589088" cy="2498725"/>
        </p:xfrm>
        <a:graphic>
          <a:graphicData uri="http://schemas.openxmlformats.org/drawingml/2006/table">
            <a:tbl>
              <a:tblPr/>
              <a:tblGrid>
                <a:gridCol w="1589088"/>
              </a:tblGrid>
              <a:tr h="2498725">
                <a:tc>
                  <a:txBody>
                    <a:bodyPr/>
                    <a:lstStyle/>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Smarts ESM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ADM</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err="1" smtClean="0">
                          <a:ln>
                            <a:noFill/>
                          </a:ln>
                          <a:solidFill>
                            <a:srgbClr val="FFFFFF"/>
                          </a:solidFill>
                          <a:effectLst/>
                          <a:latin typeface="Arial" charset="0"/>
                          <a:ea typeface="ＭＳ Ｐゴシック" charset="-128"/>
                          <a:cs typeface="ＭＳ Ｐゴシック" charset="-128"/>
                        </a:rPr>
                        <a:t>ControlCenter</a:t>
                      </a:r>
                      <a:endPar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endParaRP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err="1" smtClean="0">
                          <a:ln>
                            <a:noFill/>
                          </a:ln>
                          <a:solidFill>
                            <a:srgbClr val="FFFFFF"/>
                          </a:solidFill>
                          <a:effectLst/>
                          <a:latin typeface="Arial" charset="0"/>
                          <a:ea typeface="ＭＳ Ｐゴシック" charset="-128"/>
                          <a:cs typeface="ＭＳ Ｐゴシック" charset="-128"/>
                        </a:rPr>
                        <a:t>Avamar</a:t>
                      </a:r>
                      <a:endPar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endParaRP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rgbClr val="FFFFFF"/>
                          </a:solidFill>
                          <a:effectLst/>
                          <a:latin typeface="Arial" charset="0"/>
                          <a:ea typeface="ＭＳ Ｐゴシック" charset="-128"/>
                          <a:cs typeface="ＭＳ Ｐゴシック" charset="-128"/>
                        </a:rPr>
                        <a:t>Networker</a:t>
                      </a:r>
                    </a:p>
                  </a:txBody>
                  <a:tcPr horzOverflow="overflow">
                    <a:lnL>
                      <a:noFill/>
                    </a:lnL>
                    <a:lnR>
                      <a:noFill/>
                    </a:lnR>
                    <a:lnT>
                      <a:noFill/>
                    </a:lnT>
                    <a:lnB>
                      <a:noFill/>
                    </a:lnB>
                    <a:lnTlToBr>
                      <a:noFill/>
                    </a:lnTlToBr>
                    <a:lnBlToTr>
                      <a:noFill/>
                    </a:lnBlToTr>
                    <a:gradFill flip="none" rotWithShape="1">
                      <a:gsLst>
                        <a:gs pos="0">
                          <a:schemeClr val="accent4">
                            <a:lumMod val="50000"/>
                          </a:schemeClr>
                        </a:gs>
                        <a:gs pos="88000">
                          <a:srgbClr val="9BC780"/>
                        </a:gs>
                      </a:gsLst>
                      <a:lin ang="14880000" scaled="0"/>
                      <a:tileRect/>
                    </a:gradFill>
                  </a:tcPr>
                </a:tc>
              </a:tr>
            </a:tbl>
          </a:graphicData>
        </a:graphic>
      </p:graphicFrame>
      <p:pic>
        <p:nvPicPr>
          <p:cNvPr id="28" name="Picture 56" descr="http://www.xconomy.com/?attachment_id=18701">
            <a:hlinkClick r:id="rId8"/>
          </p:cNvPr>
          <p:cNvPicPr>
            <a:picLocks noChangeAspect="1" noChangeArrowheads="1"/>
          </p:cNvPicPr>
          <p:nvPr/>
        </p:nvPicPr>
        <p:blipFill>
          <a:blip r:embed="rId9" cstate="print"/>
          <a:srcRect/>
          <a:stretch>
            <a:fillRect/>
          </a:stretch>
        </p:blipFill>
        <p:spPr bwMode="auto">
          <a:xfrm>
            <a:off x="7712075" y="935038"/>
            <a:ext cx="1143000" cy="358775"/>
          </a:xfrm>
          <a:prstGeom prst="rect">
            <a:avLst/>
          </a:prstGeom>
          <a:noFill/>
          <a:ln w="9525">
            <a:noFill/>
            <a:miter lim="800000"/>
            <a:headEnd/>
            <a:tailEnd/>
          </a:ln>
        </p:spPr>
      </p:pic>
      <p:graphicFrame>
        <p:nvGraphicFramePr>
          <p:cNvPr id="11" name="Table 10"/>
          <p:cNvGraphicFramePr>
            <a:graphicFrameLocks noGrp="1"/>
          </p:cNvGraphicFramePr>
          <p:nvPr/>
        </p:nvGraphicFramePr>
        <p:xfrm>
          <a:off x="5883275" y="1476375"/>
          <a:ext cx="1536700" cy="2486025"/>
        </p:xfrm>
        <a:graphic>
          <a:graphicData uri="http://schemas.openxmlformats.org/drawingml/2006/table">
            <a:tbl>
              <a:tblPr/>
              <a:tblGrid>
                <a:gridCol w="1536700"/>
              </a:tblGrid>
              <a:tr h="2486025">
                <a:tc>
                  <a:txBody>
                    <a:bodyPr/>
                    <a:lstStyle/>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chemeClr val="bg1"/>
                          </a:solidFill>
                          <a:effectLst/>
                          <a:latin typeface="Arial" charset="0"/>
                          <a:ea typeface="ＭＳ Ｐゴシック" charset="-128"/>
                          <a:cs typeface="ＭＳ Ｐゴシック" charset="-128"/>
                        </a:rPr>
                        <a:t>ITM for Virtual Servers</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chemeClr val="bg1"/>
                          </a:solidFill>
                          <a:effectLst/>
                          <a:latin typeface="Arial" charset="0"/>
                          <a:ea typeface="ＭＳ Ｐゴシック" charset="-128"/>
                          <a:cs typeface="ＭＳ Ｐゴシック" charset="-128"/>
                        </a:rPr>
                        <a:t>TPM </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chemeClr val="bg1"/>
                          </a:solidFill>
                          <a:effectLst/>
                          <a:latin typeface="Arial" charset="0"/>
                          <a:ea typeface="ＭＳ Ｐゴシック" charset="-128"/>
                          <a:cs typeface="ＭＳ Ｐゴシック" charset="-128"/>
                        </a:rPr>
                        <a:t>ITUAM</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chemeClr val="bg1"/>
                          </a:solidFill>
                          <a:effectLst/>
                          <a:latin typeface="Arial" charset="0"/>
                          <a:ea typeface="ＭＳ Ｐゴシック" charset="-128"/>
                          <a:cs typeface="ＭＳ Ｐゴシック" charset="-128"/>
                        </a:rPr>
                        <a:t>ITLCM</a:t>
                      </a:r>
                    </a:p>
                    <a:p>
                      <a:pPr marL="119063" marR="0" lvl="0" indent="-119063" algn="l" defTabSz="914400" rtl="0" eaLnBrk="1" fontAlgn="t" latinLnBrk="0" hangingPunct="1">
                        <a:lnSpc>
                          <a:spcPct val="120000"/>
                        </a:lnSpc>
                        <a:spcBef>
                          <a:spcPct val="0"/>
                        </a:spcBef>
                        <a:spcAft>
                          <a:spcPct val="0"/>
                        </a:spcAft>
                        <a:buClr>
                          <a:schemeClr val="accent3"/>
                        </a:buClr>
                        <a:buSzTx/>
                        <a:buFont typeface="Wingdings" charset="2"/>
                        <a:buChar char="§"/>
                        <a:tabLst/>
                      </a:pPr>
                      <a:r>
                        <a:rPr kumimoji="0" lang="en-US" sz="1100" b="1" i="0" u="none" strike="noStrike" cap="none" normalizeH="0" baseline="0" dirty="0" smtClean="0">
                          <a:ln>
                            <a:noFill/>
                          </a:ln>
                          <a:solidFill>
                            <a:schemeClr val="bg1"/>
                          </a:solidFill>
                          <a:effectLst/>
                          <a:latin typeface="Arial" charset="0"/>
                          <a:ea typeface="ＭＳ Ｐゴシック" charset="-128"/>
                          <a:cs typeface="ＭＳ Ｐゴシック" charset="-128"/>
                        </a:rPr>
                        <a:t>Tivoli Storage Manager </a:t>
                      </a:r>
                    </a:p>
                  </a:txBody>
                  <a:tcPr horzOverflow="overflow">
                    <a:lnL>
                      <a:noFill/>
                    </a:lnL>
                    <a:lnR>
                      <a:noFill/>
                    </a:lnR>
                    <a:lnT>
                      <a:noFill/>
                    </a:lnT>
                    <a:lnB>
                      <a:noFill/>
                    </a:lnB>
                    <a:lnTlToBr>
                      <a:noFill/>
                    </a:lnTlToBr>
                    <a:lnBlToTr>
                      <a:noFill/>
                    </a:lnBlToTr>
                    <a:gradFill flip="none" rotWithShape="1">
                      <a:gsLst>
                        <a:gs pos="0">
                          <a:schemeClr val="accent4">
                            <a:lumMod val="50000"/>
                          </a:schemeClr>
                        </a:gs>
                        <a:gs pos="100000">
                          <a:schemeClr val="accent4">
                            <a:lumMod val="60000"/>
                            <a:lumOff val="40000"/>
                          </a:schemeClr>
                        </a:gs>
                      </a:gsLst>
                      <a:lin ang="15300000" scaled="0"/>
                      <a:tileRect/>
                    </a:gradFill>
                  </a:tcPr>
                </a:tc>
              </a:tr>
            </a:tbl>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sz="quarter" idx="12"/>
          </p:nvPr>
        </p:nvSpPr>
        <p:spPr/>
        <p:txBody>
          <a:bodyPr/>
          <a:lstStyle/>
          <a:p>
            <a:pPr marL="341313" indent="-273050">
              <a:lnSpc>
                <a:spcPct val="120000"/>
              </a:lnSpc>
            </a:pPr>
            <a:r>
              <a:rPr lang="en-US" dirty="0" smtClean="0"/>
              <a:t>ESXi Convergence and ESXi Value Proposition</a:t>
            </a:r>
            <a:endParaRPr lang="en-US" dirty="0" smtClean="0"/>
          </a:p>
          <a:p>
            <a:pPr marL="341313" indent="-273050">
              <a:lnSpc>
                <a:spcPct val="120000"/>
              </a:lnSpc>
            </a:pPr>
            <a:r>
              <a:rPr lang="en-US" dirty="0" smtClean="0"/>
              <a:t>Hardware Monitoring and System Management with ESXi</a:t>
            </a:r>
            <a:endParaRPr lang="en-US" dirty="0" smtClean="0"/>
          </a:p>
          <a:p>
            <a:pPr marL="341313" indent="-273050">
              <a:lnSpc>
                <a:spcPct val="120000"/>
              </a:lnSpc>
            </a:pPr>
            <a:r>
              <a:rPr lang="en-US" dirty="0" smtClean="0"/>
              <a:t>Security </a:t>
            </a:r>
            <a:r>
              <a:rPr lang="en-US" dirty="0" smtClean="0"/>
              <a:t>and </a:t>
            </a:r>
            <a:r>
              <a:rPr lang="en-US" dirty="0" smtClean="0"/>
              <a:t>Deployment Options</a:t>
            </a:r>
            <a:endParaRPr lang="en-US" dirty="0" smtClean="0"/>
          </a:p>
          <a:p>
            <a:pPr marL="341313" indent="-273050">
              <a:lnSpc>
                <a:spcPct val="120000"/>
              </a:lnSpc>
            </a:pPr>
            <a:r>
              <a:rPr lang="en-US" dirty="0" smtClean="0"/>
              <a:t>Command Line Interfaces</a:t>
            </a:r>
          </a:p>
          <a:p>
            <a:pPr marL="341313" indent="-273050">
              <a:lnSpc>
                <a:spcPct val="120000"/>
              </a:lnSpc>
            </a:pPr>
            <a:r>
              <a:rPr lang="en-US" dirty="0" smtClean="0"/>
              <a:t>Diagnostics </a:t>
            </a:r>
            <a:r>
              <a:rPr lang="en-US" dirty="0" smtClean="0"/>
              <a:t>and troubleshooting</a:t>
            </a:r>
          </a:p>
          <a:p>
            <a:pPr marL="341313" indent="-273050">
              <a:lnSpc>
                <a:spcPct val="120000"/>
              </a:lnSpc>
            </a:pPr>
            <a:r>
              <a:rPr lang="en-US" dirty="0" smtClean="0"/>
              <a:t>Answering common questions</a:t>
            </a:r>
          </a:p>
          <a:p>
            <a:pPr marL="341313" indent="-273050">
              <a:lnSpc>
                <a:spcPct val="120000"/>
              </a:lnSpc>
            </a:pPr>
            <a:r>
              <a:rPr lang="en-US" dirty="0" smtClean="0"/>
              <a:t>Resources and call to action</a:t>
            </a:r>
          </a:p>
        </p:txBody>
      </p:sp>
      <p:sp>
        <p:nvSpPr>
          <p:cNvPr id="5" name="Rectangle 4"/>
          <p:cNvSpPr/>
          <p:nvPr/>
        </p:nvSpPr>
        <p:spPr bwMode="auto">
          <a:xfrm>
            <a:off x="263236" y="3104308"/>
            <a:ext cx="7509164" cy="554182"/>
          </a:xfrm>
          <a:prstGeom prst="rect">
            <a:avLst/>
          </a:prstGeom>
          <a:noFill/>
          <a:ln w="28575">
            <a:solidFill>
              <a:srgbClr val="FFC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t>Infrastructure Services for Production Environments</a:t>
            </a:r>
          </a:p>
        </p:txBody>
      </p:sp>
      <p:graphicFrame>
        <p:nvGraphicFramePr>
          <p:cNvPr id="4" name="Content Placeholder 3"/>
          <p:cNvGraphicFramePr>
            <a:graphicFrameLocks noGrp="1"/>
          </p:cNvGraphicFramePr>
          <p:nvPr>
            <p:ph idx="1"/>
            <p:extLst>
              <p:ext uri="{D42A27DB-BD31-4B8C-83A1-F6EECF244321}">
                <p14:modId xmlns:mc="http://schemas.openxmlformats.org/markup-compatibility/2006" xmlns:mv="urn:schemas-microsoft-com:mac:vml" xmlns:p14="http://schemas.microsoft.com/office/powerpoint/2010/main" xmlns="" val="66049053"/>
              </p:ext>
            </p:extLst>
          </p:nvPr>
        </p:nvGraphicFramePr>
        <p:xfrm>
          <a:off x="352425" y="1140879"/>
          <a:ext cx="8382001" cy="3674745"/>
        </p:xfrm>
        <a:graphic>
          <a:graphicData uri="http://schemas.openxmlformats.org/drawingml/2006/table">
            <a:tbl>
              <a:tblPr>
                <a:effectLst>
                  <a:outerShdw blurRad="76200" dir="18900000" sy="23000" kx="-1200000" algn="bl" rotWithShape="0">
                    <a:prstClr val="black">
                      <a:alpha val="20000"/>
                    </a:prstClr>
                  </a:outerShdw>
                </a:effectLst>
              </a:tblPr>
              <a:tblGrid>
                <a:gridCol w="2238375"/>
                <a:gridCol w="2952449"/>
                <a:gridCol w="319117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ea typeface="ＭＳ Ｐゴシック" charset="-128"/>
                          <a:cs typeface="ＭＳ Ｐゴシック" charset="-128"/>
                        </a:rPr>
                        <a:t>Function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ea typeface="ＭＳ Ｐゴシック" charset="-128"/>
                          <a:cs typeface="ＭＳ Ｐゴシック" charset="-128"/>
                        </a:rPr>
                        <a:t>ESX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Arial" charset="0"/>
                          <a:ea typeface="ＭＳ Ｐゴシック" charset="-128"/>
                          <a:cs typeface="ＭＳ Ｐゴシック" charset="-128"/>
                        </a:rPr>
                        <a:t>ESXi</a:t>
                      </a:r>
                      <a:endParaRPr kumimoji="0" lang="en-US" sz="1800" b="1" i="0" u="none" strike="noStrike" cap="none" normalizeH="0" baseline="0" dirty="0" smtClean="0">
                        <a:ln>
                          <a:noFill/>
                        </a:ln>
                        <a:solidFill>
                          <a:schemeClr val="bg1"/>
                        </a:solidFill>
                        <a:effectLst/>
                        <a:latin typeface="Arial" charset="0"/>
                        <a:ea typeface="ＭＳ Ｐゴシック" charset="-128"/>
                        <a:cs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75000"/>
                      </a:schemeClr>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ea typeface="ＭＳ Ｐゴシック" charset="-128"/>
                          <a:cs typeface="ＭＳ Ｐゴシック" charset="-128"/>
                        </a:rPr>
                        <a:t>Time synchronization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ea typeface="ＭＳ Ｐゴシック" charset="-128"/>
                          <a:cs typeface="ＭＳ Ｐゴシック" charset="-128"/>
                        </a:rPr>
                        <a:t>NTP agent in COS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ea typeface="ＭＳ Ｐゴシック" charset="-128"/>
                          <a:cs typeface="ＭＳ Ｐゴシック" charset="-128"/>
                        </a:rPr>
                        <a:t>Built-in NTP service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ea typeface="ＭＳ Ｐゴシック" charset="-128"/>
                          <a:cs typeface="ＭＳ Ｐゴシック" charset="-128"/>
                        </a:rPr>
                        <a:t>Centralized log collection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ea typeface="ＭＳ Ｐゴシック" charset="-128"/>
                          <a:cs typeface="ＭＳ Ｐゴシック" charset="-128"/>
                        </a:rPr>
                        <a:t>Syslog agent in COS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ea typeface="ＭＳ Ｐゴシック" charset="-128"/>
                          <a:cs typeface="ＭＳ Ｐゴシック" charset="-128"/>
                        </a:rPr>
                        <a:t>Built-in Syslog service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ea typeface="ＭＳ Ｐゴシック" charset="-128"/>
                          <a:cs typeface="ＭＳ Ｐゴシック" charset="-128"/>
                        </a:rPr>
                        <a:t>SNMP monitoring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ea typeface="ＭＳ Ｐゴシック" charset="-128"/>
                          <a:cs typeface="ＭＳ Ｐゴシック" charset="-128"/>
                        </a:rPr>
                        <a:t>SNMP agent in COS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accent3"/>
                          </a:solidFill>
                          <a:effectLst/>
                          <a:latin typeface="Arial" charset="0"/>
                          <a:ea typeface="ＭＳ Ｐゴシック" charset="-128"/>
                          <a:cs typeface="ＭＳ Ｐゴシック" charset="-128"/>
                        </a:rPr>
                        <a:t>Built-in SNMP service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ea typeface="ＭＳ Ｐゴシック" charset="-128"/>
                          <a:cs typeface="ＭＳ Ｐゴシック" charset="-128"/>
                        </a:rPr>
                        <a:t>Persistent Logging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ea typeface="ＭＳ Ｐゴシック" charset="-128"/>
                          <a:cs typeface="ＭＳ Ｐゴシック" charset="-128"/>
                        </a:rPr>
                        <a:t>Filesystem of the COS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ea typeface="ＭＳ Ｐゴシック" charset="-128"/>
                          <a:cs typeface="ＭＳ Ｐゴシック" charset="-128"/>
                        </a:rPr>
                        <a:t>Log to files on </a:t>
                      </a:r>
                      <a:r>
                        <a:rPr kumimoji="0" lang="en-US" sz="1800" b="0" i="0" u="none" strike="noStrike" cap="none" normalizeH="0" baseline="0" dirty="0" err="1" smtClean="0">
                          <a:ln>
                            <a:noFill/>
                          </a:ln>
                          <a:solidFill>
                            <a:schemeClr val="accent3"/>
                          </a:solidFill>
                          <a:effectLst/>
                          <a:latin typeface="Arial" charset="0"/>
                          <a:ea typeface="ＭＳ Ｐゴシック" charset="-128"/>
                          <a:cs typeface="ＭＳ Ｐゴシック" charset="-128"/>
                        </a:rPr>
                        <a:t>datastore</a:t>
                      </a:r>
                      <a:endParaRPr kumimoji="0" lang="en-US" sz="1800" b="0" i="0" u="none" strike="noStrike" cap="none" normalizeH="0" baseline="0" dirty="0" smtClean="0">
                        <a:ln>
                          <a:noFill/>
                        </a:ln>
                        <a:solidFill>
                          <a:schemeClr val="accent3"/>
                        </a:solidFill>
                        <a:effectLst/>
                        <a:latin typeface="Arial" charset="0"/>
                        <a:ea typeface="ＭＳ Ｐゴシック" charset="-128"/>
                        <a:cs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rgbClr val="FF0000"/>
                          </a:solidFill>
                          <a:effectLst/>
                          <a:latin typeface="Arial" charset="0"/>
                          <a:ea typeface="ＭＳ Ｐゴシック" charset="-128"/>
                          <a:cs typeface="ＭＳ Ｐゴシック" charset="-128"/>
                        </a:rPr>
                        <a:t>Local access authentication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accent3"/>
                          </a:solidFill>
                          <a:effectLst/>
                          <a:latin typeface="Arial" charset="0"/>
                          <a:ea typeface="ＭＳ Ｐゴシック" charset="-128"/>
                          <a:cs typeface="ＭＳ Ｐゴシック" charset="-128"/>
                        </a:rPr>
                        <a:t>AD agent in COS, </a:t>
                      </a:r>
                      <a:r>
                        <a:rPr kumimoji="0" lang="en-US" sz="1800" b="1" i="1" u="none" strike="noStrike" cap="none" normalizeH="0" baseline="0" dirty="0" smtClean="0">
                          <a:ln>
                            <a:noFill/>
                          </a:ln>
                          <a:solidFill>
                            <a:srgbClr val="FF0000"/>
                          </a:solidFill>
                          <a:effectLst/>
                          <a:latin typeface="Arial" charset="0"/>
                          <a:ea typeface="ＭＳ Ｐゴシック" charset="-128"/>
                          <a:cs typeface="ＭＳ Ｐゴシック" charset="-128"/>
                        </a:rPr>
                        <a:t>Built-in Active Directory service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rgbClr val="FF0000"/>
                          </a:solidFill>
                          <a:effectLst/>
                          <a:latin typeface="Arial" charset="0"/>
                          <a:ea typeface="ＭＳ Ｐゴシック" charset="-128"/>
                          <a:cs typeface="ＭＳ Ｐゴシック" charset="-128"/>
                        </a:rPr>
                        <a:t>Built-in Active Directory service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rgbClr val="FF0000"/>
                          </a:solidFill>
                          <a:effectLst/>
                          <a:latin typeface="Arial" charset="0"/>
                          <a:ea typeface="ＭＳ Ｐゴシック" charset="-128"/>
                          <a:cs typeface="ＭＳ Ｐゴシック" charset="-128"/>
                        </a:rPr>
                        <a:t>Large-Scale Deployment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3D79"/>
                          </a:solidFill>
                          <a:effectLst/>
                          <a:latin typeface="Arial" charset="0"/>
                          <a:ea typeface="ＭＳ Ｐゴシック" charset="-128"/>
                          <a:cs typeface="ＭＳ Ｐゴシック" charset="-128"/>
                        </a:rPr>
                        <a:t>Boot from SAN, PXE Install, Scripted installation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rgbClr val="FF0000"/>
                          </a:solidFill>
                          <a:effectLst/>
                          <a:latin typeface="Arial" charset="0"/>
                          <a:ea typeface="ＭＳ Ｐゴシック" charset="-128"/>
                          <a:cs typeface="ＭＳ Ｐゴシック" charset="-128"/>
                        </a:rPr>
                        <a:t>Boot from SAN, PXE install, Scripted install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r>
            </a:tbl>
          </a:graphicData>
        </a:graphic>
      </p:graphicFrame>
      <p:sp>
        <p:nvSpPr>
          <p:cNvPr id="5" name="Rectangle 4"/>
          <p:cNvSpPr/>
          <p:nvPr/>
        </p:nvSpPr>
        <p:spPr>
          <a:xfrm>
            <a:off x="2642243" y="5268925"/>
            <a:ext cx="3171174" cy="369332"/>
          </a:xfrm>
          <a:prstGeom prst="rect">
            <a:avLst/>
          </a:prstGeom>
          <a:solidFill>
            <a:schemeClr val="accent1"/>
          </a:solidFill>
          <a:ln/>
          <a:scene3d>
            <a:camera prst="orthographicFront">
              <a:rot lat="0" lon="0" rev="0"/>
            </a:camera>
            <a:lightRig rig="threePt" dir="t">
              <a:rot lat="0" lon="0" rev="1200000"/>
            </a:lightRig>
          </a:scene3d>
          <a:sp3d>
            <a:bevelT w="38100" h="25400"/>
          </a:sp3d>
        </p:spPr>
        <p:style>
          <a:lnRef idx="0">
            <a:schemeClr val="accent4"/>
          </a:lnRef>
          <a:fillRef idx="3">
            <a:schemeClr val="accent4"/>
          </a:fillRef>
          <a:effectRef idx="3">
            <a:schemeClr val="accent4"/>
          </a:effectRef>
          <a:fontRef idx="minor">
            <a:schemeClr val="lt1"/>
          </a:fontRef>
        </p:style>
        <p:txBody>
          <a:bodyPr wrap="square">
            <a:spAutoFit/>
          </a:bodyPr>
          <a:lstStyle/>
          <a:p>
            <a:pPr defTabSz="914400">
              <a:defRPr/>
            </a:pPr>
            <a:r>
              <a:rPr lang="en-US" sz="1800" b="1" i="1" dirty="0">
                <a:solidFill>
                  <a:srgbClr val="FF0000"/>
                </a:solidFill>
                <a:ea typeface="+mn-ea"/>
                <a:cs typeface="ＭＳ Ｐゴシック" charset="-128"/>
              </a:rPr>
              <a:t>New in vSphere 4.1</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3" cstate="print"/>
          <a:srcRect/>
          <a:stretch>
            <a:fillRect/>
          </a:stretch>
        </p:blipFill>
        <p:spPr bwMode="auto">
          <a:xfrm>
            <a:off x="4449763" y="784225"/>
            <a:ext cx="4694237" cy="5151438"/>
          </a:xfrm>
          <a:prstGeom prst="rect">
            <a:avLst/>
          </a:prstGeom>
          <a:noFill/>
          <a:ln w="9525">
            <a:noFill/>
            <a:miter lim="800000"/>
            <a:headEnd/>
            <a:tailEnd/>
          </a:ln>
        </p:spPr>
      </p:pic>
      <p:sp>
        <p:nvSpPr>
          <p:cNvPr id="52227" name="Title 1"/>
          <p:cNvSpPr>
            <a:spLocks noGrp="1"/>
          </p:cNvSpPr>
          <p:nvPr>
            <p:ph type="title"/>
          </p:nvPr>
        </p:nvSpPr>
        <p:spPr/>
        <p:txBody>
          <a:bodyPr/>
          <a:lstStyle/>
          <a:p>
            <a:r>
              <a:rPr lang="en-US" dirty="0" smtClean="0"/>
              <a:t>New Feature: PXE and Scripted Installation</a:t>
            </a:r>
          </a:p>
        </p:txBody>
      </p:sp>
      <p:sp>
        <p:nvSpPr>
          <p:cNvPr id="52228" name="Content Placeholder 4"/>
          <p:cNvSpPr>
            <a:spLocks noGrp="1"/>
          </p:cNvSpPr>
          <p:nvPr>
            <p:ph idx="1"/>
          </p:nvPr>
        </p:nvSpPr>
        <p:spPr>
          <a:xfrm>
            <a:off x="352425" y="885825"/>
            <a:ext cx="8382000" cy="5311775"/>
          </a:xfrm>
        </p:spPr>
        <p:txBody>
          <a:bodyPr/>
          <a:lstStyle/>
          <a:p>
            <a:pPr>
              <a:lnSpc>
                <a:spcPct val="110000"/>
              </a:lnSpc>
              <a:spcBef>
                <a:spcPts val="78"/>
              </a:spcBef>
              <a:buNone/>
            </a:pPr>
            <a:r>
              <a:rPr lang="en-US" dirty="0" smtClean="0">
                <a:solidFill>
                  <a:srgbClr val="003D79"/>
                </a:solidFill>
              </a:rPr>
              <a:t>Details</a:t>
            </a:r>
          </a:p>
          <a:p>
            <a:pPr lvl="1">
              <a:lnSpc>
                <a:spcPct val="110000"/>
              </a:lnSpc>
              <a:spcBef>
                <a:spcPts val="78"/>
              </a:spcBef>
            </a:pPr>
            <a:r>
              <a:rPr lang="en-US" sz="1800" dirty="0" smtClean="0"/>
              <a:t>Numerous choices for installation</a:t>
            </a:r>
          </a:p>
          <a:p>
            <a:pPr lvl="2">
              <a:lnSpc>
                <a:spcPct val="110000"/>
              </a:lnSpc>
              <a:spcBef>
                <a:spcPts val="78"/>
              </a:spcBef>
            </a:pPr>
            <a:r>
              <a:rPr lang="en-US" dirty="0" smtClean="0"/>
              <a:t>Installer booted from</a:t>
            </a:r>
          </a:p>
          <a:p>
            <a:pPr lvl="3">
              <a:lnSpc>
                <a:spcPct val="110000"/>
              </a:lnSpc>
              <a:spcBef>
                <a:spcPts val="78"/>
              </a:spcBef>
            </a:pPr>
            <a:r>
              <a:rPr lang="en-US" dirty="0" smtClean="0"/>
              <a:t>CD-ROM (default)</a:t>
            </a:r>
          </a:p>
          <a:p>
            <a:pPr lvl="3">
              <a:lnSpc>
                <a:spcPct val="110000"/>
              </a:lnSpc>
              <a:spcBef>
                <a:spcPts val="78"/>
              </a:spcBef>
            </a:pPr>
            <a:r>
              <a:rPr lang="en-US" dirty="0" err="1" smtClean="0"/>
              <a:t>Preboot</a:t>
            </a:r>
            <a:r>
              <a:rPr lang="en-US" dirty="0" smtClean="0"/>
              <a:t> Execution </a:t>
            </a:r>
            <a:br>
              <a:rPr lang="en-US" dirty="0" smtClean="0"/>
            </a:br>
            <a:r>
              <a:rPr lang="en-US" dirty="0" smtClean="0"/>
              <a:t>Environment (PXE)</a:t>
            </a:r>
          </a:p>
          <a:p>
            <a:pPr lvl="2">
              <a:lnSpc>
                <a:spcPct val="110000"/>
              </a:lnSpc>
              <a:spcBef>
                <a:spcPts val="78"/>
              </a:spcBef>
            </a:pPr>
            <a:r>
              <a:rPr lang="en-US" dirty="0" err="1" smtClean="0"/>
              <a:t>ESXi</a:t>
            </a:r>
            <a:r>
              <a:rPr lang="en-US" dirty="0" smtClean="0"/>
              <a:t> Installation image on</a:t>
            </a:r>
          </a:p>
          <a:p>
            <a:pPr lvl="3">
              <a:lnSpc>
                <a:spcPct val="110000"/>
              </a:lnSpc>
              <a:spcBef>
                <a:spcPts val="78"/>
              </a:spcBef>
            </a:pPr>
            <a:r>
              <a:rPr lang="en-US" dirty="0" smtClean="0"/>
              <a:t>CD-ROM (default), HTTP/S, </a:t>
            </a:r>
            <a:br>
              <a:rPr lang="en-US" dirty="0" smtClean="0"/>
            </a:br>
            <a:r>
              <a:rPr lang="en-US" dirty="0" smtClean="0"/>
              <a:t>FTP, NFS</a:t>
            </a:r>
          </a:p>
          <a:p>
            <a:pPr lvl="2">
              <a:lnSpc>
                <a:spcPct val="110000"/>
              </a:lnSpc>
              <a:spcBef>
                <a:spcPts val="78"/>
              </a:spcBef>
            </a:pPr>
            <a:r>
              <a:rPr lang="en-US" dirty="0" smtClean="0"/>
              <a:t>Script can be stored and accessed</a:t>
            </a:r>
          </a:p>
          <a:p>
            <a:pPr lvl="3">
              <a:lnSpc>
                <a:spcPct val="110000"/>
              </a:lnSpc>
              <a:spcBef>
                <a:spcPts val="78"/>
              </a:spcBef>
            </a:pPr>
            <a:r>
              <a:rPr lang="en-US" dirty="0" smtClean="0"/>
              <a:t>Within the </a:t>
            </a:r>
            <a:r>
              <a:rPr lang="en-US" dirty="0" err="1" smtClean="0"/>
              <a:t>ESXi</a:t>
            </a:r>
            <a:r>
              <a:rPr lang="en-US" dirty="0" smtClean="0"/>
              <a:t> Installer </a:t>
            </a:r>
            <a:r>
              <a:rPr lang="en-US" dirty="0" err="1" smtClean="0"/>
              <a:t>ramdisk</a:t>
            </a:r>
            <a:endParaRPr lang="en-US" dirty="0" smtClean="0"/>
          </a:p>
          <a:p>
            <a:pPr lvl="3">
              <a:lnSpc>
                <a:spcPct val="110000"/>
              </a:lnSpc>
              <a:spcBef>
                <a:spcPts val="78"/>
              </a:spcBef>
            </a:pPr>
            <a:r>
              <a:rPr lang="en-US" dirty="0" smtClean="0"/>
              <a:t>On the installation CD-ROM</a:t>
            </a:r>
          </a:p>
          <a:p>
            <a:pPr lvl="3">
              <a:lnSpc>
                <a:spcPct val="110000"/>
              </a:lnSpc>
              <a:spcBef>
                <a:spcPts val="78"/>
              </a:spcBef>
            </a:pPr>
            <a:r>
              <a:rPr lang="en-US" dirty="0" smtClean="0"/>
              <a:t>HTTP / HTTPS, FTP, NFS </a:t>
            </a:r>
          </a:p>
          <a:p>
            <a:pPr lvl="2">
              <a:lnSpc>
                <a:spcPct val="110000"/>
              </a:lnSpc>
              <a:spcBef>
                <a:spcPts val="78"/>
              </a:spcBef>
            </a:pPr>
            <a:r>
              <a:rPr lang="en-US" dirty="0" err="1" smtClean="0"/>
              <a:t>Config</a:t>
            </a:r>
            <a:r>
              <a:rPr lang="en-US" dirty="0" smtClean="0"/>
              <a:t> script (“</a:t>
            </a:r>
            <a:r>
              <a:rPr lang="en-US" dirty="0" err="1" smtClean="0"/>
              <a:t>ks.cfg</a:t>
            </a:r>
            <a:r>
              <a:rPr lang="en-US" dirty="0" smtClean="0"/>
              <a:t>”) can include</a:t>
            </a:r>
          </a:p>
          <a:p>
            <a:pPr lvl="3">
              <a:lnSpc>
                <a:spcPct val="110000"/>
              </a:lnSpc>
              <a:spcBef>
                <a:spcPts val="78"/>
              </a:spcBef>
            </a:pPr>
            <a:r>
              <a:rPr lang="en-US" dirty="0" smtClean="0"/>
              <a:t>Preinstall</a:t>
            </a:r>
          </a:p>
          <a:p>
            <a:pPr lvl="3">
              <a:lnSpc>
                <a:spcPct val="110000"/>
              </a:lnSpc>
              <a:spcBef>
                <a:spcPts val="78"/>
              </a:spcBef>
            </a:pPr>
            <a:r>
              <a:rPr lang="en-US" dirty="0" err="1" smtClean="0"/>
              <a:t>Postinstall</a:t>
            </a:r>
            <a:endParaRPr lang="en-US" dirty="0" smtClean="0"/>
          </a:p>
          <a:p>
            <a:pPr lvl="3">
              <a:lnSpc>
                <a:spcPct val="110000"/>
              </a:lnSpc>
              <a:spcBef>
                <a:spcPts val="78"/>
              </a:spcBef>
            </a:pPr>
            <a:r>
              <a:rPr lang="en-US" dirty="0" smtClean="0"/>
              <a:t>First boot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sz="quarter" idx="12"/>
          </p:nvPr>
        </p:nvSpPr>
        <p:spPr/>
        <p:txBody>
          <a:bodyPr/>
          <a:lstStyle/>
          <a:p>
            <a:pPr marL="341313" indent="-273050">
              <a:lnSpc>
                <a:spcPct val="120000"/>
              </a:lnSpc>
            </a:pPr>
            <a:r>
              <a:rPr lang="en-US" dirty="0" smtClean="0"/>
              <a:t>ESXi Convergence and ESXi Value Proposition</a:t>
            </a:r>
            <a:endParaRPr lang="en-US" dirty="0" smtClean="0"/>
          </a:p>
          <a:p>
            <a:pPr marL="341313" indent="-273050">
              <a:lnSpc>
                <a:spcPct val="120000"/>
              </a:lnSpc>
            </a:pPr>
            <a:r>
              <a:rPr lang="en-US" dirty="0" smtClean="0"/>
              <a:t>Hardware Monitoring and System Management with ESXi</a:t>
            </a:r>
            <a:endParaRPr lang="en-US" dirty="0" smtClean="0"/>
          </a:p>
          <a:p>
            <a:pPr marL="341313" indent="-273050">
              <a:lnSpc>
                <a:spcPct val="120000"/>
              </a:lnSpc>
            </a:pPr>
            <a:r>
              <a:rPr lang="en-US" dirty="0" smtClean="0"/>
              <a:t>Security and </a:t>
            </a:r>
            <a:r>
              <a:rPr lang="en-US" dirty="0" smtClean="0"/>
              <a:t>Deployment Options</a:t>
            </a:r>
            <a:endParaRPr lang="en-US" dirty="0" smtClean="0"/>
          </a:p>
          <a:p>
            <a:pPr marL="341313" indent="-273050">
              <a:lnSpc>
                <a:spcPct val="120000"/>
              </a:lnSpc>
            </a:pPr>
            <a:r>
              <a:rPr lang="en-US" dirty="0" smtClean="0"/>
              <a:t>Command Line Interfaces</a:t>
            </a:r>
          </a:p>
          <a:p>
            <a:pPr marL="341313" indent="-273050">
              <a:lnSpc>
                <a:spcPct val="120000"/>
              </a:lnSpc>
            </a:pPr>
            <a:r>
              <a:rPr lang="en-US" dirty="0" smtClean="0"/>
              <a:t>Diagnostics </a:t>
            </a:r>
            <a:r>
              <a:rPr lang="en-US" dirty="0" smtClean="0"/>
              <a:t>and troubleshooting</a:t>
            </a:r>
          </a:p>
          <a:p>
            <a:pPr marL="341313" indent="-273050">
              <a:lnSpc>
                <a:spcPct val="120000"/>
              </a:lnSpc>
            </a:pPr>
            <a:r>
              <a:rPr lang="en-US" dirty="0" smtClean="0"/>
              <a:t>Answering common questions</a:t>
            </a:r>
          </a:p>
          <a:p>
            <a:pPr marL="341313" indent="-273050">
              <a:lnSpc>
                <a:spcPct val="120000"/>
              </a:lnSpc>
            </a:pPr>
            <a:r>
              <a:rPr lang="en-US" dirty="0" smtClean="0"/>
              <a:t>Resources and call to action</a:t>
            </a:r>
          </a:p>
        </p:txBody>
      </p:sp>
      <p:sp>
        <p:nvSpPr>
          <p:cNvPr id="4" name="Rectangle 3"/>
          <p:cNvSpPr/>
          <p:nvPr/>
        </p:nvSpPr>
        <p:spPr bwMode="auto">
          <a:xfrm>
            <a:off x="263236" y="2105892"/>
            <a:ext cx="7509164" cy="554182"/>
          </a:xfrm>
          <a:prstGeom prst="rect">
            <a:avLst/>
          </a:prstGeom>
          <a:noFill/>
          <a:ln w="28575">
            <a:solidFill>
              <a:srgbClr val="FFC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New Feature: PXE Installation</a:t>
            </a:r>
          </a:p>
        </p:txBody>
      </p:sp>
      <p:pic>
        <p:nvPicPr>
          <p:cNvPr id="50180" name="Picture 2"/>
          <p:cNvPicPr>
            <a:picLocks noChangeAspect="1" noChangeArrowheads="1"/>
          </p:cNvPicPr>
          <p:nvPr/>
        </p:nvPicPr>
        <p:blipFill>
          <a:blip r:embed="rId3" cstate="print"/>
          <a:srcRect/>
          <a:stretch>
            <a:fillRect/>
          </a:stretch>
        </p:blipFill>
        <p:spPr bwMode="auto">
          <a:xfrm>
            <a:off x="4196080" y="691510"/>
            <a:ext cx="4947921" cy="5480690"/>
          </a:xfrm>
          <a:prstGeom prst="rect">
            <a:avLst/>
          </a:prstGeom>
          <a:noFill/>
          <a:ln w="9525">
            <a:noFill/>
            <a:miter lim="800000"/>
            <a:headEnd/>
            <a:tailEnd/>
          </a:ln>
        </p:spPr>
      </p:pic>
      <p:sp>
        <p:nvSpPr>
          <p:cNvPr id="50179" name="Content Placeholder 2"/>
          <p:cNvSpPr>
            <a:spLocks noGrp="1"/>
          </p:cNvSpPr>
          <p:nvPr>
            <p:ph type="body" sz="quarter" idx="13"/>
          </p:nvPr>
        </p:nvSpPr>
        <p:spPr>
          <a:xfrm>
            <a:off x="352425" y="978853"/>
            <a:ext cx="4927600" cy="5011737"/>
          </a:xfrm>
        </p:spPr>
        <p:txBody>
          <a:bodyPr/>
          <a:lstStyle/>
          <a:p>
            <a:pPr>
              <a:spcAft>
                <a:spcPts val="1200"/>
              </a:spcAft>
              <a:buFont typeface="Arial" charset="0"/>
              <a:buChar char=" "/>
            </a:pPr>
            <a:r>
              <a:rPr lang="en-US" dirty="0" smtClean="0">
                <a:solidFill>
                  <a:srgbClr val="003D79"/>
                </a:solidFill>
              </a:rPr>
              <a:t>Requirements</a:t>
            </a:r>
          </a:p>
          <a:p>
            <a:pPr lvl="1">
              <a:spcAft>
                <a:spcPts val="1200"/>
              </a:spcAft>
            </a:pPr>
            <a:r>
              <a:rPr lang="en-US" dirty="0" smtClean="0"/>
              <a:t>PXE-capable NIC</a:t>
            </a:r>
          </a:p>
          <a:p>
            <a:pPr lvl="1">
              <a:spcAft>
                <a:spcPts val="1200"/>
              </a:spcAft>
            </a:pPr>
            <a:r>
              <a:rPr lang="en-US" dirty="0" smtClean="0"/>
              <a:t>DHCP Server (IPv4)</a:t>
            </a:r>
          </a:p>
          <a:p>
            <a:pPr lvl="1">
              <a:spcAft>
                <a:spcPts val="1200"/>
              </a:spcAft>
            </a:pPr>
            <a:r>
              <a:rPr lang="en-US" dirty="0" smtClean="0"/>
              <a:t>Media depot + TFTP server + PXE</a:t>
            </a:r>
          </a:p>
          <a:p>
            <a:pPr lvl="2">
              <a:spcAft>
                <a:spcPts val="1200"/>
              </a:spcAft>
            </a:pPr>
            <a:r>
              <a:rPr lang="en-US" dirty="0" smtClean="0"/>
              <a:t>A server hosting the entire content</a:t>
            </a:r>
            <a:br>
              <a:rPr lang="en-US" dirty="0" smtClean="0"/>
            </a:br>
            <a:r>
              <a:rPr lang="en-US" dirty="0" smtClean="0"/>
              <a:t>of </a:t>
            </a:r>
            <a:r>
              <a:rPr lang="en-US" dirty="0" err="1" smtClean="0"/>
              <a:t>ESXi</a:t>
            </a:r>
            <a:r>
              <a:rPr lang="en-US" dirty="0" smtClean="0"/>
              <a:t>  media</a:t>
            </a:r>
          </a:p>
          <a:p>
            <a:pPr lvl="2">
              <a:spcAft>
                <a:spcPts val="1200"/>
              </a:spcAft>
            </a:pPr>
            <a:r>
              <a:rPr lang="en-US" dirty="0" err="1" smtClean="0"/>
              <a:t>Protocal</a:t>
            </a:r>
            <a:r>
              <a:rPr lang="en-US" dirty="0" smtClean="0"/>
              <a:t>: HTTP/HTTPS, FTP,</a:t>
            </a:r>
            <a:br>
              <a:rPr lang="en-US" dirty="0" smtClean="0"/>
            </a:br>
            <a:r>
              <a:rPr lang="en-US" dirty="0" smtClean="0"/>
              <a:t>or NFS server.</a:t>
            </a:r>
          </a:p>
          <a:p>
            <a:pPr lvl="2">
              <a:spcAft>
                <a:spcPts val="1200"/>
              </a:spcAft>
            </a:pPr>
            <a:r>
              <a:rPr lang="en-US" dirty="0" smtClean="0"/>
              <a:t>OS: Windows/Linux server</a:t>
            </a:r>
          </a:p>
          <a:p>
            <a:pPr>
              <a:spcAft>
                <a:spcPts val="1200"/>
              </a:spcAft>
              <a:buFont typeface="Arial" charset="0"/>
              <a:buChar char=" "/>
            </a:pPr>
            <a:endParaRPr lang="en-US" dirty="0" smtClean="0"/>
          </a:p>
          <a:p>
            <a:pPr>
              <a:spcAft>
                <a:spcPts val="1200"/>
              </a:spcAft>
              <a:buFont typeface="Arial" charset="0"/>
              <a:buChar char=" "/>
            </a:pPr>
            <a:endParaRPr lang="en-US" dirty="0" smtClean="0"/>
          </a:p>
          <a:p>
            <a:pPr>
              <a:spcAft>
                <a:spcPts val="1200"/>
              </a:spcAft>
              <a:buFont typeface="Arial" charset="0"/>
              <a:buChar char=" "/>
            </a:pPr>
            <a:endParaRPr lang="en-US"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New Feature: Boot from SAN</a:t>
            </a:r>
          </a:p>
        </p:txBody>
      </p:sp>
      <p:sp>
        <p:nvSpPr>
          <p:cNvPr id="48131" name="Content Placeholder 4"/>
          <p:cNvSpPr>
            <a:spLocks noGrp="1"/>
          </p:cNvSpPr>
          <p:nvPr>
            <p:ph idx="1"/>
          </p:nvPr>
        </p:nvSpPr>
        <p:spPr/>
        <p:txBody>
          <a:bodyPr/>
          <a:lstStyle/>
          <a:p>
            <a:pPr marL="0" indent="0">
              <a:buNone/>
            </a:pPr>
            <a:r>
              <a:rPr lang="en-US" dirty="0" smtClean="0">
                <a:solidFill>
                  <a:srgbClr val="003D79"/>
                </a:solidFill>
              </a:rPr>
              <a:t>Boot from SAN fully </a:t>
            </a:r>
            <a:r>
              <a:rPr lang="en-US" dirty="0">
                <a:solidFill>
                  <a:srgbClr val="003D79"/>
                </a:solidFill>
              </a:rPr>
              <a:t>supported in </a:t>
            </a:r>
            <a:r>
              <a:rPr lang="en-US" dirty="0" err="1">
                <a:solidFill>
                  <a:srgbClr val="003D79"/>
                </a:solidFill>
              </a:rPr>
              <a:t>ESXi</a:t>
            </a:r>
            <a:r>
              <a:rPr lang="en-US" dirty="0">
                <a:solidFill>
                  <a:srgbClr val="003D79"/>
                </a:solidFill>
              </a:rPr>
              <a:t> </a:t>
            </a:r>
            <a:r>
              <a:rPr lang="en-US" dirty="0" smtClean="0">
                <a:solidFill>
                  <a:srgbClr val="003D79"/>
                </a:solidFill>
              </a:rPr>
              <a:t>4.1</a:t>
            </a:r>
          </a:p>
          <a:p>
            <a:pPr marL="0" indent="0">
              <a:buNone/>
            </a:pPr>
            <a:endParaRPr lang="en-US" dirty="0" smtClean="0">
              <a:solidFill>
                <a:srgbClr val="003D79"/>
              </a:solidFill>
            </a:endParaRPr>
          </a:p>
          <a:p>
            <a:pPr marL="0" indent="0">
              <a:buNone/>
            </a:pPr>
            <a:endParaRPr lang="en-US" dirty="0" smtClean="0">
              <a:solidFill>
                <a:srgbClr val="003D79"/>
              </a:solidFill>
            </a:endParaRPr>
          </a:p>
          <a:p>
            <a:pPr marL="0" indent="0">
              <a:buNone/>
            </a:pPr>
            <a:r>
              <a:rPr lang="en-US" dirty="0" smtClean="0">
                <a:solidFill>
                  <a:srgbClr val="003D79"/>
                </a:solidFill>
              </a:rPr>
              <a:t>Requirements outlined in SAN Configuration Guide:</a:t>
            </a:r>
            <a:r>
              <a:rPr lang="en-US" dirty="0">
                <a:solidFill>
                  <a:srgbClr val="003D79"/>
                </a:solidFill>
              </a:rPr>
              <a:t/>
            </a:r>
            <a:br>
              <a:rPr lang="en-US" dirty="0">
                <a:solidFill>
                  <a:srgbClr val="003D79"/>
                </a:solidFill>
              </a:rPr>
            </a:br>
            <a:endParaRPr lang="en-US" dirty="0">
              <a:solidFill>
                <a:srgbClr val="003D79"/>
              </a:solidFill>
            </a:endParaRPr>
          </a:p>
          <a:p>
            <a:endParaRPr lang="en-US" dirty="0" smtClean="0"/>
          </a:p>
          <a:p>
            <a:endParaRPr lang="en-US" dirty="0" smtClean="0"/>
          </a:p>
          <a:p>
            <a:endParaRPr lang="en-US" dirty="0" smtClean="0"/>
          </a:p>
          <a:p>
            <a:pPr>
              <a:buNone/>
            </a:pPr>
            <a:endParaRPr lang="en-US" dirty="0" smtClean="0">
              <a:solidFill>
                <a:srgbClr val="003D79"/>
              </a:solidFill>
            </a:endParaRPr>
          </a:p>
          <a:p>
            <a:pPr>
              <a:buNone/>
            </a:pPr>
            <a:r>
              <a:rPr lang="en-US" dirty="0" smtClean="0">
                <a:solidFill>
                  <a:srgbClr val="003D79"/>
                </a:solidFill>
              </a:rPr>
              <a:t>An </a:t>
            </a:r>
            <a:r>
              <a:rPr lang="en-US" dirty="0" err="1" smtClean="0">
                <a:solidFill>
                  <a:srgbClr val="003D79"/>
                </a:solidFill>
              </a:rPr>
              <a:t>iBFT</a:t>
            </a:r>
            <a:r>
              <a:rPr lang="en-US" dirty="0" smtClean="0">
                <a:solidFill>
                  <a:srgbClr val="003D79"/>
                </a:solidFill>
              </a:rPr>
              <a:t> (</a:t>
            </a:r>
            <a:r>
              <a:rPr lang="en-US" dirty="0" err="1" smtClean="0">
                <a:solidFill>
                  <a:srgbClr val="003D79"/>
                </a:solidFill>
              </a:rPr>
              <a:t>iSCSI</a:t>
            </a:r>
            <a:r>
              <a:rPr lang="en-US" dirty="0" smtClean="0">
                <a:solidFill>
                  <a:srgbClr val="003D79"/>
                </a:solidFill>
              </a:rPr>
              <a:t> Boot Firmware Table) NIC is required</a:t>
            </a:r>
          </a:p>
          <a:p>
            <a:r>
              <a:rPr lang="en-US" dirty="0" err="1" smtClean="0"/>
              <a:t>iBFT</a:t>
            </a:r>
            <a:r>
              <a:rPr lang="en-US" dirty="0" smtClean="0"/>
              <a:t> communicates info about the </a:t>
            </a:r>
            <a:r>
              <a:rPr lang="en-US" dirty="0" err="1" smtClean="0"/>
              <a:t>iSCSI</a:t>
            </a:r>
            <a:r>
              <a:rPr lang="en-US" dirty="0" smtClean="0"/>
              <a:t> boot device to an OS</a:t>
            </a:r>
          </a:p>
          <a:p>
            <a:pPr lvl="1"/>
            <a:endParaRPr lang="en-US" dirty="0" smtClean="0"/>
          </a:p>
        </p:txBody>
      </p:sp>
      <p:pic>
        <p:nvPicPr>
          <p:cNvPr id="48132" name="Picture 2"/>
          <p:cNvPicPr>
            <a:picLocks noChangeAspect="1" noChangeArrowheads="1"/>
          </p:cNvPicPr>
          <p:nvPr/>
        </p:nvPicPr>
        <p:blipFill>
          <a:blip r:embed="rId3" cstate="print"/>
          <a:srcRect/>
          <a:stretch>
            <a:fillRect/>
          </a:stretch>
        </p:blipFill>
        <p:spPr bwMode="auto">
          <a:xfrm>
            <a:off x="792480" y="2771140"/>
            <a:ext cx="7696200" cy="1150938"/>
          </a:xfrm>
          <a:prstGeom prst="rect">
            <a:avLst/>
          </a:prstGeom>
          <a:ln w="190500" cap="sq">
            <a:solidFill>
              <a:schemeClr val="tx1">
                <a:lumMod val="50000"/>
                <a:lumOff val="50000"/>
              </a:schemeClr>
            </a:solidFill>
            <a:prstDash val="solid"/>
            <a:miter lim="800000"/>
          </a:ln>
          <a:effectLst>
            <a:outerShdw blurRad="50800" dist="38100" dir="2700000" algn="tl" rotWithShape="0">
              <a:srgbClr val="000000">
                <a:alpha val="45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Active Directory Integration</a:t>
            </a:r>
          </a:p>
        </p:txBody>
      </p:sp>
      <p:sp>
        <p:nvSpPr>
          <p:cNvPr id="41987" name="Content Placeholder 2"/>
          <p:cNvSpPr>
            <a:spLocks noGrp="1"/>
          </p:cNvSpPr>
          <p:nvPr>
            <p:ph idx="1"/>
          </p:nvPr>
        </p:nvSpPr>
        <p:spPr>
          <a:xfrm>
            <a:off x="352425" y="1089025"/>
            <a:ext cx="8382000" cy="5006975"/>
          </a:xfrm>
        </p:spPr>
        <p:txBody>
          <a:bodyPr/>
          <a:lstStyle/>
          <a:p>
            <a:pPr>
              <a:spcAft>
                <a:spcPts val="2400"/>
              </a:spcAft>
              <a:buNone/>
            </a:pPr>
            <a:r>
              <a:rPr lang="en-US" dirty="0" smtClean="0">
                <a:solidFill>
                  <a:srgbClr val="003D79"/>
                </a:solidFill>
              </a:rPr>
              <a:t>Provides authentication for all local services</a:t>
            </a:r>
          </a:p>
          <a:p>
            <a:pPr>
              <a:spcAft>
                <a:spcPts val="2400"/>
              </a:spcAft>
            </a:pPr>
            <a:r>
              <a:rPr lang="en-US" sz="2200" dirty="0" smtClean="0"/>
              <a:t>Remote access based on </a:t>
            </a:r>
            <a:r>
              <a:rPr lang="en-US" sz="2200" dirty="0" err="1" smtClean="0"/>
              <a:t>vSphere</a:t>
            </a:r>
            <a:r>
              <a:rPr lang="en-US" sz="2200" dirty="0" smtClean="0"/>
              <a:t> API, </a:t>
            </a:r>
            <a:r>
              <a:rPr lang="en-US" dirty="0" err="1" smtClean="0"/>
              <a:t>vSphere</a:t>
            </a:r>
            <a:r>
              <a:rPr lang="en-US" dirty="0" smtClean="0"/>
              <a:t> Client, </a:t>
            </a:r>
            <a:r>
              <a:rPr lang="en-US" dirty="0" err="1" smtClean="0"/>
              <a:t>PowerCLI</a:t>
            </a:r>
            <a:r>
              <a:rPr lang="en-US" dirty="0" smtClean="0"/>
              <a:t>, </a:t>
            </a:r>
            <a:r>
              <a:rPr lang="en-US" dirty="0" err="1" smtClean="0"/>
              <a:t>etc</a:t>
            </a:r>
            <a:endParaRPr lang="en-US" dirty="0" smtClean="0"/>
          </a:p>
          <a:p>
            <a:pPr>
              <a:spcAft>
                <a:spcPts val="2400"/>
              </a:spcAft>
            </a:pPr>
            <a:r>
              <a:rPr lang="en-US" sz="2200" dirty="0" smtClean="0"/>
              <a:t>Works with Active Directory users as well as groups</a:t>
            </a:r>
          </a:p>
          <a:p>
            <a:pPr>
              <a:spcAft>
                <a:spcPts val="2400"/>
              </a:spcAft>
            </a:pPr>
            <a:r>
              <a:rPr lang="en-US" sz="2200" dirty="0" smtClean="0"/>
              <a:t>Can grant varying levels of privileges, e.g. full administrative, read-only or custom </a:t>
            </a:r>
          </a:p>
          <a:p>
            <a:pPr>
              <a:spcAft>
                <a:spcPts val="2400"/>
              </a:spcAft>
            </a:pPr>
            <a:r>
              <a:rPr lang="en-US" sz="2200" dirty="0" smtClean="0"/>
              <a:t>AD Group “ESX </a:t>
            </a:r>
            <a:r>
              <a:rPr lang="en-US" sz="2200" dirty="0" err="1" smtClean="0"/>
              <a:t>Admins</a:t>
            </a:r>
            <a:r>
              <a:rPr lang="en-US" sz="2200" dirty="0" smtClean="0"/>
              <a:t>” will be granted Administrator role</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Configuration of Active Directory in vSphere Client</a:t>
            </a:r>
          </a:p>
        </p:txBody>
      </p:sp>
      <p:pic>
        <p:nvPicPr>
          <p:cNvPr id="44035" name="Picture 2"/>
          <p:cNvPicPr>
            <a:picLocks noChangeAspect="1" noChangeArrowheads="1"/>
          </p:cNvPicPr>
          <p:nvPr/>
        </p:nvPicPr>
        <p:blipFill>
          <a:blip r:embed="rId3" cstate="print"/>
          <a:srcRect/>
          <a:stretch>
            <a:fillRect/>
          </a:stretch>
        </p:blipFill>
        <p:spPr bwMode="auto">
          <a:xfrm>
            <a:off x="310199" y="1504316"/>
            <a:ext cx="4706389" cy="3911452"/>
          </a:xfrm>
          <a:prstGeom prst="rect">
            <a:avLst/>
          </a:prstGeom>
          <a:noFill/>
          <a:ln w="9525">
            <a:noFill/>
            <a:miter lim="800000"/>
            <a:headEnd/>
            <a:tailEnd/>
          </a:ln>
        </p:spPr>
      </p:pic>
      <p:pic>
        <p:nvPicPr>
          <p:cNvPr id="44036" name="Picture 3"/>
          <p:cNvPicPr>
            <a:picLocks noChangeAspect="1" noChangeArrowheads="1"/>
          </p:cNvPicPr>
          <p:nvPr/>
        </p:nvPicPr>
        <p:blipFill>
          <a:blip r:embed="rId4" cstate="print"/>
          <a:srcRect/>
          <a:stretch>
            <a:fillRect/>
          </a:stretch>
        </p:blipFill>
        <p:spPr bwMode="auto">
          <a:xfrm>
            <a:off x="5103910" y="3283891"/>
            <a:ext cx="3694651" cy="2131877"/>
          </a:xfrm>
          <a:prstGeom prst="rect">
            <a:avLst/>
          </a:prstGeom>
          <a:noFill/>
          <a:ln w="9525">
            <a:noFill/>
            <a:miter lim="800000"/>
            <a:headEnd/>
            <a:tailEnd/>
          </a:ln>
        </p:spPr>
      </p:pic>
      <p:cxnSp>
        <p:nvCxnSpPr>
          <p:cNvPr id="7" name="Straight Arrow Connector 6"/>
          <p:cNvCxnSpPr>
            <a:cxnSpLocks noChangeShapeType="1"/>
            <a:stCxn id="8" idx="1"/>
          </p:cNvCxnSpPr>
          <p:nvPr/>
        </p:nvCxnSpPr>
        <p:spPr bwMode="auto">
          <a:xfrm rot="10800000" flipV="1">
            <a:off x="3901441" y="1807588"/>
            <a:ext cx="1899545" cy="458091"/>
          </a:xfrm>
          <a:prstGeom prst="straightConnector1">
            <a:avLst/>
          </a:prstGeom>
          <a:noFill/>
          <a:ln w="57150" cap="flat" cmpd="sng" algn="ctr">
            <a:solidFill>
              <a:srgbClr val="D9541E"/>
            </a:solidFill>
            <a:prstDash val="solid"/>
            <a:round/>
            <a:headEnd type="none" w="med" len="med"/>
            <a:tailEnd type="arrow" w="med" len="med"/>
          </a:ln>
          <a:effectLst>
            <a:outerShdw dist="23000" dir="5400000" rotWithShape="0">
              <a:srgbClr val="808080">
                <a:alpha val="34999"/>
              </a:srgbClr>
            </a:outerShdw>
          </a:effectLst>
        </p:spPr>
      </p:cxnSp>
      <p:sp>
        <p:nvSpPr>
          <p:cNvPr id="8" name="TextBox 7"/>
          <p:cNvSpPr txBox="1"/>
          <p:nvPr/>
        </p:nvSpPr>
        <p:spPr>
          <a:xfrm>
            <a:off x="5800985" y="1638312"/>
            <a:ext cx="3343015" cy="338554"/>
          </a:xfrm>
          <a:prstGeom prst="rect">
            <a:avLst/>
          </a:prstGeom>
          <a:noFill/>
        </p:spPr>
        <p:txBody>
          <a:bodyPr wrap="square">
            <a:spAutoFit/>
          </a:bodyPr>
          <a:lstStyle/>
          <a:p>
            <a:pPr algn="l"/>
            <a:r>
              <a:rPr lang="en-US" sz="1600" b="1">
                <a:solidFill>
                  <a:srgbClr val="003D79"/>
                </a:solidFill>
              </a:rPr>
              <a:t>1. Select “Active Directory”</a:t>
            </a:r>
          </a:p>
        </p:txBody>
      </p:sp>
      <p:cxnSp>
        <p:nvCxnSpPr>
          <p:cNvPr id="9" name="Straight Arrow Connector 8"/>
          <p:cNvCxnSpPr>
            <a:cxnSpLocks noChangeShapeType="1"/>
          </p:cNvCxnSpPr>
          <p:nvPr/>
        </p:nvCxnSpPr>
        <p:spPr bwMode="auto">
          <a:xfrm rot="10800000" flipV="1">
            <a:off x="4328160" y="2072638"/>
            <a:ext cx="1524000" cy="975361"/>
          </a:xfrm>
          <a:prstGeom prst="straightConnector1">
            <a:avLst/>
          </a:prstGeom>
          <a:noFill/>
          <a:ln w="57150" cap="flat" cmpd="sng" algn="ctr">
            <a:solidFill>
              <a:srgbClr val="D9541E"/>
            </a:solidFill>
            <a:prstDash val="solid"/>
            <a:round/>
            <a:headEnd type="none" w="med" len="med"/>
            <a:tailEnd type="arrow" w="med" len="med"/>
          </a:ln>
          <a:effectLst>
            <a:outerShdw dist="23000" dir="5400000" rotWithShape="0">
              <a:srgbClr val="808080">
                <a:alpha val="34999"/>
              </a:srgbClr>
            </a:outerShdw>
          </a:effectLst>
        </p:spPr>
      </p:cxnSp>
      <p:sp>
        <p:nvSpPr>
          <p:cNvPr id="11" name="TextBox 10"/>
          <p:cNvSpPr txBox="1"/>
          <p:nvPr/>
        </p:nvSpPr>
        <p:spPr>
          <a:xfrm>
            <a:off x="5800984" y="1925875"/>
            <a:ext cx="2815777" cy="338554"/>
          </a:xfrm>
          <a:prstGeom prst="rect">
            <a:avLst/>
          </a:prstGeom>
          <a:noFill/>
        </p:spPr>
        <p:txBody>
          <a:bodyPr wrap="square">
            <a:spAutoFit/>
          </a:bodyPr>
          <a:lstStyle/>
          <a:p>
            <a:pPr algn="l"/>
            <a:r>
              <a:rPr lang="en-US" sz="1600" b="1">
                <a:solidFill>
                  <a:srgbClr val="003D79"/>
                </a:solidFill>
              </a:rPr>
              <a:t>2. Click “Join Domain”</a:t>
            </a:r>
          </a:p>
        </p:txBody>
      </p:sp>
      <p:cxnSp>
        <p:nvCxnSpPr>
          <p:cNvPr id="12" name="Straight Arrow Connector 11"/>
          <p:cNvCxnSpPr>
            <a:cxnSpLocks noChangeShapeType="1"/>
          </p:cNvCxnSpPr>
          <p:nvPr/>
        </p:nvCxnSpPr>
        <p:spPr bwMode="auto">
          <a:xfrm rot="16200000" flipH="1">
            <a:off x="6065520" y="3423919"/>
            <a:ext cx="1747523" cy="4"/>
          </a:xfrm>
          <a:prstGeom prst="straightConnector1">
            <a:avLst/>
          </a:prstGeom>
          <a:noFill/>
          <a:ln w="57150" cap="flat" cmpd="sng" algn="ctr">
            <a:solidFill>
              <a:srgbClr val="D9541E"/>
            </a:solidFill>
            <a:prstDash val="solid"/>
            <a:round/>
            <a:headEnd type="none" w="med" len="med"/>
            <a:tailEnd type="arrow" w="med" len="med"/>
          </a:ln>
          <a:effectLst>
            <a:outerShdw dist="23000" dir="5400000" rotWithShape="0">
              <a:srgbClr val="808080">
                <a:alpha val="34999"/>
              </a:srgbClr>
            </a:outerShdw>
          </a:effectLst>
        </p:spPr>
      </p:cxnSp>
      <p:sp>
        <p:nvSpPr>
          <p:cNvPr id="14" name="TextBox 13"/>
          <p:cNvSpPr txBox="1"/>
          <p:nvPr/>
        </p:nvSpPr>
        <p:spPr>
          <a:xfrm>
            <a:off x="5800985" y="2213437"/>
            <a:ext cx="3451226" cy="338554"/>
          </a:xfrm>
          <a:prstGeom prst="rect">
            <a:avLst/>
          </a:prstGeom>
          <a:noFill/>
        </p:spPr>
        <p:txBody>
          <a:bodyPr wrap="square">
            <a:spAutoFit/>
          </a:bodyPr>
          <a:lstStyle/>
          <a:p>
            <a:pPr algn="l">
              <a:defRPr/>
            </a:pPr>
            <a:r>
              <a:rPr lang="en-US" sz="1600" b="1" dirty="0">
                <a:solidFill>
                  <a:srgbClr val="003D79"/>
                </a:solidFill>
                <a:latin typeface="+mn-lt"/>
                <a:ea typeface="+mn-ea"/>
              </a:rPr>
              <a:t>3. Provide valid credentials</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Active Directory Service</a:t>
            </a:r>
          </a:p>
        </p:txBody>
      </p:sp>
      <p:sp>
        <p:nvSpPr>
          <p:cNvPr id="46083" name="Content Placeholder 2"/>
          <p:cNvSpPr>
            <a:spLocks noGrp="1"/>
          </p:cNvSpPr>
          <p:nvPr>
            <p:ph idx="1"/>
          </p:nvPr>
        </p:nvSpPr>
        <p:spPr>
          <a:xfrm>
            <a:off x="342265" y="865505"/>
            <a:ext cx="8382000" cy="5006975"/>
          </a:xfrm>
        </p:spPr>
        <p:txBody>
          <a:bodyPr/>
          <a:lstStyle/>
          <a:p>
            <a:pPr lvl="1"/>
            <a:r>
              <a:rPr lang="en-US" sz="1800" dirty="0" smtClean="0"/>
              <a:t>Host will appear in the Active Directory “Computers” Object listing</a:t>
            </a:r>
          </a:p>
          <a:p>
            <a:pPr lvl="1"/>
            <a:r>
              <a:rPr lang="en-US" sz="1800" dirty="0" smtClean="0"/>
              <a:t>vSphere Client will indicate which domain is joined</a:t>
            </a:r>
          </a:p>
        </p:txBody>
      </p:sp>
      <p:pic>
        <p:nvPicPr>
          <p:cNvPr id="46084" name="Picture 2"/>
          <p:cNvPicPr>
            <a:picLocks noChangeAspect="1" noChangeArrowheads="1"/>
          </p:cNvPicPr>
          <p:nvPr/>
        </p:nvPicPr>
        <p:blipFill>
          <a:blip r:embed="rId3" cstate="print"/>
          <a:stretch>
            <a:fillRect/>
          </a:stretch>
        </p:blipFill>
        <p:spPr bwMode="auto">
          <a:xfrm>
            <a:off x="2565400" y="1682977"/>
            <a:ext cx="6115050" cy="2151592"/>
          </a:xfrm>
          <a:prstGeom prst="rect">
            <a:avLst/>
          </a:prstGeom>
          <a:noFill/>
          <a:ln>
            <a:noFill/>
          </a:ln>
          <a:effectLst>
            <a:outerShdw blurRad="50800" dist="38100" dir="5400000" algn="t" rotWithShape="0">
              <a:prstClr val="black">
                <a:alpha val="40000"/>
              </a:prstClr>
            </a:outerShdw>
          </a:effectLst>
        </p:spPr>
      </p:pic>
      <p:pic>
        <p:nvPicPr>
          <p:cNvPr id="46085" name="Picture 5" descr="Joined to AD.tiff"/>
          <p:cNvPicPr>
            <a:picLocks noChangeAspect="1"/>
          </p:cNvPicPr>
          <p:nvPr/>
        </p:nvPicPr>
        <p:blipFill>
          <a:blip r:embed="rId4" cstate="print"/>
          <a:stretch>
            <a:fillRect/>
          </a:stretch>
        </p:blipFill>
        <p:spPr bwMode="auto">
          <a:xfrm>
            <a:off x="557213" y="4019735"/>
            <a:ext cx="7726082" cy="2180298"/>
          </a:xfrm>
          <a:prstGeom prst="rect">
            <a:avLst/>
          </a:prstGeom>
          <a:noFill/>
          <a:ln>
            <a:noFill/>
          </a:ln>
          <a:effectLst>
            <a:outerShdw blurRad="50800" dist="38100" dir="5400000" algn="t" rotWithShape="0">
              <a:prstClr val="black">
                <a:alpha val="40000"/>
              </a:prstClr>
            </a:outerShdw>
          </a:effectLst>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New Feature: Total Lockdown</a:t>
            </a:r>
          </a:p>
        </p:txBody>
      </p:sp>
      <p:sp>
        <p:nvSpPr>
          <p:cNvPr id="76803" name="Text Placeholder 2"/>
          <p:cNvSpPr>
            <a:spLocks noGrp="1"/>
          </p:cNvSpPr>
          <p:nvPr>
            <p:ph type="body" sz="quarter" idx="13"/>
          </p:nvPr>
        </p:nvSpPr>
        <p:spPr>
          <a:xfrm>
            <a:off x="352425" y="907733"/>
            <a:ext cx="8385175" cy="5011737"/>
          </a:xfrm>
        </p:spPr>
        <p:txBody>
          <a:bodyPr/>
          <a:lstStyle/>
          <a:p>
            <a:pPr>
              <a:spcAft>
                <a:spcPts val="600"/>
              </a:spcAft>
              <a:buFont typeface="Arial" charset="0"/>
              <a:buChar char=" "/>
            </a:pPr>
            <a:r>
              <a:rPr lang="en-US" sz="1800" dirty="0" smtClean="0">
                <a:solidFill>
                  <a:schemeClr val="accent3"/>
                </a:solidFill>
              </a:rPr>
              <a:t>Ability to totally control local access via </a:t>
            </a:r>
            <a:r>
              <a:rPr lang="en-US" sz="1800" dirty="0" err="1" smtClean="0">
                <a:solidFill>
                  <a:schemeClr val="accent3"/>
                </a:solidFill>
              </a:rPr>
              <a:t>vCenter</a:t>
            </a:r>
            <a:r>
              <a:rPr lang="en-US" sz="1800" dirty="0" smtClean="0">
                <a:solidFill>
                  <a:schemeClr val="accent3"/>
                </a:solidFill>
              </a:rPr>
              <a:t> Server</a:t>
            </a:r>
          </a:p>
          <a:p>
            <a:pPr lvl="1">
              <a:spcAft>
                <a:spcPts val="600"/>
              </a:spcAft>
            </a:pPr>
            <a:r>
              <a:rPr lang="en-US" sz="1800" dirty="0" smtClean="0"/>
              <a:t>Lockdown Mode (prevents all access except root on DCUI)</a:t>
            </a:r>
          </a:p>
          <a:p>
            <a:pPr lvl="1">
              <a:spcAft>
                <a:spcPts val="600"/>
              </a:spcAft>
            </a:pPr>
            <a:r>
              <a:rPr lang="en-US" sz="1800" dirty="0" smtClean="0"/>
              <a:t>DCUI – can additionally disable separately</a:t>
            </a:r>
          </a:p>
          <a:p>
            <a:pPr lvl="1">
              <a:spcAft>
                <a:spcPts val="600"/>
              </a:spcAft>
            </a:pPr>
            <a:r>
              <a:rPr lang="en-US" sz="1800" dirty="0" smtClean="0"/>
              <a:t>If both configured, then </a:t>
            </a:r>
            <a:r>
              <a:rPr lang="en-US" sz="1800" b="1" dirty="0" smtClean="0"/>
              <a:t>no local activity possible</a:t>
            </a:r>
            <a:r>
              <a:rPr lang="en-US" sz="1800" dirty="0" smtClean="0"/>
              <a:t> (except pull the plugs)</a:t>
            </a:r>
          </a:p>
        </p:txBody>
      </p:sp>
      <p:graphicFrame>
        <p:nvGraphicFramePr>
          <p:cNvPr id="7" name="Content Placeholder 10"/>
          <p:cNvGraphicFramePr>
            <a:graphicFrameLocks noGrp="1"/>
          </p:cNvGraphicFramePr>
          <p:nvPr/>
        </p:nvGraphicFramePr>
        <p:xfrm>
          <a:off x="507365" y="2902268"/>
          <a:ext cx="8067675" cy="2594293"/>
        </p:xfrm>
        <a:graphic>
          <a:graphicData uri="http://schemas.openxmlformats.org/drawingml/2006/table">
            <a:tbl>
              <a:tblPr>
                <a:effectLst>
                  <a:outerShdw blurRad="50800" dist="38100" dir="2700000">
                    <a:srgbClr val="000000">
                      <a:alpha val="43000"/>
                    </a:srgbClr>
                  </a:outerShdw>
                </a:effectLst>
              </a:tblPr>
              <a:tblGrid>
                <a:gridCol w="2689225"/>
                <a:gridCol w="2689225"/>
                <a:gridCol w="2689225"/>
              </a:tblGrid>
              <a:tr h="293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accent2">
                              <a:lumMod val="40000"/>
                              <a:lumOff val="60000"/>
                            </a:schemeClr>
                          </a:solidFill>
                          <a:effectLst/>
                          <a:latin typeface="Arial" charset="0"/>
                          <a:ea typeface="ＭＳ Ｐゴシック" pitchFamily="-108" charset="-128"/>
                        </a:rPr>
                        <a:t>Access Mode</a:t>
                      </a:r>
                    </a:p>
                  </a:txBody>
                  <a:tcPr horzOverflow="overflow">
                    <a:lnL w="19050" cap="flat" cmpd="sng" algn="ctr">
                      <a:solidFill>
                        <a:srgbClr val="0095D3">
                          <a:lumMod val="20000"/>
                          <a:lumOff val="80000"/>
                        </a:srgbClr>
                      </a:solidFill>
                      <a:prstDash val="solid"/>
                      <a:round/>
                      <a:headEnd type="none" w="med" len="med"/>
                      <a:tailEnd type="none" w="med" len="med"/>
                    </a:lnL>
                    <a:lnR w="19050" cap="flat" cmpd="sng" algn="ctr">
                      <a:solidFill>
                        <a:srgbClr val="0095D3">
                          <a:lumMod val="20000"/>
                          <a:lumOff val="80000"/>
                        </a:srgbClr>
                      </a:solidFill>
                      <a:prstDash val="solid"/>
                      <a:round/>
                      <a:headEnd type="none" w="med" len="med"/>
                      <a:tailEnd type="none" w="med" len="med"/>
                    </a:lnR>
                    <a:lnT w="19050" cap="flat" cmpd="sng" algn="ctr">
                      <a:solidFill>
                        <a:srgbClr val="0095D3">
                          <a:lumMod val="20000"/>
                          <a:lumOff val="80000"/>
                        </a:srgbClr>
                      </a:solidFill>
                      <a:prstDash val="solid"/>
                      <a:round/>
                      <a:headEnd type="none" w="med" len="med"/>
                      <a:tailEnd type="none" w="med" len="med"/>
                    </a:lnT>
                    <a:lnB w="19050" cap="flat" cmpd="sng" algn="ctr">
                      <a:solidFill>
                        <a:srgbClr val="0095D3">
                          <a:lumMod val="20000"/>
                          <a:lumOff val="80000"/>
                        </a:srgb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accent2">
                              <a:lumMod val="40000"/>
                              <a:lumOff val="60000"/>
                            </a:schemeClr>
                          </a:solidFill>
                          <a:effectLst/>
                          <a:latin typeface="Arial" charset="0"/>
                          <a:ea typeface="ＭＳ Ｐゴシック" pitchFamily="-108" charset="-128"/>
                        </a:rPr>
                        <a:t>Normal</a:t>
                      </a:r>
                    </a:p>
                  </a:txBody>
                  <a:tcPr horzOverflow="overflow">
                    <a:lnL w="19050" cap="flat" cmpd="sng" algn="ctr">
                      <a:solidFill>
                        <a:srgbClr val="0095D3">
                          <a:lumMod val="20000"/>
                          <a:lumOff val="80000"/>
                        </a:srgb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2">
                              <a:lumMod val="40000"/>
                              <a:lumOff val="60000"/>
                            </a:schemeClr>
                          </a:solidFill>
                          <a:effectLst/>
                          <a:latin typeface="Arial" charset="0"/>
                          <a:ea typeface="ＭＳ Ｐゴシック" pitchFamily="-108" charset="-128"/>
                        </a:rPr>
                        <a:t>Lockdown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35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bg1"/>
                          </a:solidFill>
                          <a:effectLst/>
                          <a:latin typeface="Arial" charset="0"/>
                          <a:ea typeface="ＭＳ Ｐゴシック" pitchFamily="-108" charset="-128"/>
                        </a:rPr>
                        <a:t>vSphere</a:t>
                      </a:r>
                      <a:r>
                        <a:rPr kumimoji="0" lang="en-US" sz="1400" b="1" i="0" u="none" strike="noStrike" cap="none" normalizeH="0" baseline="0" dirty="0" smtClean="0">
                          <a:ln>
                            <a:noFill/>
                          </a:ln>
                          <a:solidFill>
                            <a:schemeClr val="bg1"/>
                          </a:solidFill>
                          <a:effectLst/>
                          <a:latin typeface="Arial" charset="0"/>
                          <a:ea typeface="ＭＳ Ｐゴシック" pitchFamily="-108" charset="-128"/>
                        </a:rPr>
                        <a:t> API (e.g., </a:t>
                      </a:r>
                      <a:r>
                        <a:rPr kumimoji="0" lang="en-US" sz="1400" b="1" i="0" u="none" strike="noStrike" cap="none" normalizeH="0" baseline="0" dirty="0" err="1" smtClean="0">
                          <a:ln>
                            <a:noFill/>
                          </a:ln>
                          <a:solidFill>
                            <a:schemeClr val="bg1"/>
                          </a:solidFill>
                          <a:effectLst/>
                          <a:latin typeface="Arial" charset="0"/>
                          <a:ea typeface="ＭＳ Ｐゴシック" pitchFamily="-108" charset="-128"/>
                        </a:rPr>
                        <a:t>vSphere</a:t>
                      </a:r>
                      <a:r>
                        <a:rPr kumimoji="0" lang="en-US" sz="1400" b="1" i="0" u="none" strike="noStrike" cap="none" normalizeH="0" baseline="0" dirty="0" smtClean="0">
                          <a:ln>
                            <a:noFill/>
                          </a:ln>
                          <a:solidFill>
                            <a:schemeClr val="bg1"/>
                          </a:solidFill>
                          <a:effectLst/>
                          <a:latin typeface="Arial" charset="0"/>
                          <a:ea typeface="ＭＳ Ｐゴシック" pitchFamily="-108" charset="-128"/>
                        </a:rPr>
                        <a:t> Client, </a:t>
                      </a:r>
                      <a:r>
                        <a:rPr kumimoji="0" lang="en-US" sz="1400" b="1" i="0" u="none" strike="noStrike" cap="none" normalizeH="0" baseline="0" dirty="0" err="1" smtClean="0">
                          <a:ln>
                            <a:noFill/>
                          </a:ln>
                          <a:solidFill>
                            <a:schemeClr val="bg1"/>
                          </a:solidFill>
                          <a:effectLst/>
                          <a:latin typeface="Arial" charset="0"/>
                          <a:ea typeface="ＭＳ Ｐゴシック" pitchFamily="-108" charset="-128"/>
                        </a:rPr>
                        <a:t>PowerCLI</a:t>
                      </a:r>
                      <a:r>
                        <a:rPr kumimoji="0" lang="en-US" sz="1400" b="1" i="0" u="none" strike="noStrike" cap="none" normalizeH="0" baseline="0" dirty="0" smtClean="0">
                          <a:ln>
                            <a:noFill/>
                          </a:ln>
                          <a:solidFill>
                            <a:schemeClr val="bg1"/>
                          </a:solidFill>
                          <a:effectLst/>
                          <a:latin typeface="Arial" charset="0"/>
                          <a:ea typeface="ＭＳ Ｐゴシック" pitchFamily="-108" charset="-128"/>
                        </a:rPr>
                        <a:t>, </a:t>
                      </a:r>
                      <a:r>
                        <a:rPr kumimoji="0" lang="en-US" sz="1400" b="1" i="0" u="none" strike="noStrike" cap="none" normalizeH="0" baseline="0" dirty="0" err="1" smtClean="0">
                          <a:ln>
                            <a:noFill/>
                          </a:ln>
                          <a:solidFill>
                            <a:schemeClr val="bg1"/>
                          </a:solidFill>
                          <a:effectLst/>
                          <a:latin typeface="Arial" charset="0"/>
                          <a:ea typeface="ＭＳ Ｐゴシック" pitchFamily="-108" charset="-128"/>
                        </a:rPr>
                        <a:t>vCLI</a:t>
                      </a:r>
                      <a:r>
                        <a:rPr kumimoji="0" lang="en-US" sz="1400" b="1" i="0" u="none" strike="noStrike" cap="none" normalizeH="0" baseline="0" dirty="0" smtClean="0">
                          <a:ln>
                            <a:noFill/>
                          </a:ln>
                          <a:solidFill>
                            <a:schemeClr val="bg1"/>
                          </a:solidFill>
                          <a:effectLst/>
                          <a:latin typeface="Arial" charset="0"/>
                          <a:ea typeface="ＭＳ Ｐゴシック" pitchFamily="-108" charset="-128"/>
                        </a:rPr>
                        <a:t>, etc)</a:t>
                      </a:r>
                    </a:p>
                  </a:txBody>
                  <a:tcPr horzOverflow="overflow">
                    <a:lnL w="19050" cap="flat" cmpd="sng" algn="ctr">
                      <a:solidFill>
                        <a:srgbClr val="0095D3">
                          <a:lumMod val="20000"/>
                          <a:lumOff val="80000"/>
                        </a:srgbClr>
                      </a:solidFill>
                      <a:prstDash val="solid"/>
                      <a:round/>
                      <a:headEnd type="none" w="med" len="med"/>
                      <a:tailEnd type="none" w="med" len="med"/>
                    </a:lnL>
                    <a:lnR w="19050" cap="flat" cmpd="sng" algn="ctr">
                      <a:solidFill>
                        <a:srgbClr val="0095D3">
                          <a:lumMod val="20000"/>
                          <a:lumOff val="80000"/>
                        </a:srgbClr>
                      </a:solidFill>
                      <a:prstDash val="solid"/>
                      <a:round/>
                      <a:headEnd type="none" w="med" len="med"/>
                      <a:tailEnd type="none" w="med" len="med"/>
                    </a:lnR>
                    <a:lnT w="19050" cap="flat" cmpd="sng" algn="ctr">
                      <a:solidFill>
                        <a:srgbClr val="0095D3">
                          <a:lumMod val="20000"/>
                          <a:lumOff val="80000"/>
                        </a:srgbClr>
                      </a:solidFill>
                      <a:prstDash val="solid"/>
                      <a:round/>
                      <a:headEnd type="none" w="med" len="med"/>
                      <a:tailEnd type="none" w="med" len="med"/>
                    </a:lnT>
                    <a:lnB w="19050" cap="flat" cmpd="sng" algn="ctr">
                      <a:solidFill>
                        <a:srgbClr val="0095D3">
                          <a:lumMod val="20000"/>
                          <a:lumOff val="80000"/>
                        </a:srgb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33333"/>
                          </a:solidFill>
                          <a:effectLst/>
                          <a:latin typeface="Arial" charset="0"/>
                          <a:ea typeface="ＭＳ Ｐゴシック" pitchFamily="-108" charset="-128"/>
                        </a:rPr>
                        <a:t>Any user, based on local roles/privileges</a:t>
                      </a:r>
                    </a:p>
                  </a:txBody>
                  <a:tcPr horzOverflow="overflow">
                    <a:lnL w="19050" cap="flat" cmpd="sng" algn="ctr">
                      <a:solidFill>
                        <a:srgbClr val="0095D3">
                          <a:lumMod val="20000"/>
                          <a:lumOff val="80000"/>
                        </a:srgbClr>
                      </a:solidFill>
                      <a:prstDash val="solid"/>
                      <a:round/>
                      <a:headEnd type="none" w="med" len="med"/>
                      <a:tailEnd type="none" w="med" len="med"/>
                    </a:lnL>
                    <a:lnR w="19050" cap="flat" cmpd="sng" algn="ctr">
                      <a:solidFill>
                        <a:srgbClr val="003D79">
                          <a:lumMod val="75000"/>
                        </a:srgbClr>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rgbClr val="003D79">
                          <a:lumMod val="75000"/>
                        </a:srgbClr>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33333"/>
                          </a:solidFill>
                          <a:effectLst/>
                          <a:latin typeface="Arial" charset="0"/>
                          <a:ea typeface="ＭＳ Ｐゴシック" pitchFamily="-108" charset="-128"/>
                        </a:rPr>
                        <a:t>None (except vCenter vpxuser)</a:t>
                      </a:r>
                    </a:p>
                  </a:txBody>
                  <a:tcPr horzOverflow="overflow">
                    <a:lnL w="19050" cap="flat" cmpd="sng" algn="ctr">
                      <a:solidFill>
                        <a:srgbClr val="003D79">
                          <a:lumMod val="75000"/>
                        </a:srgb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rgbClr val="003D79">
                          <a:lumMod val="75000"/>
                        </a:srgbClr>
                      </a:solidFill>
                      <a:prstDash val="solid"/>
                      <a:round/>
                      <a:headEnd type="none" w="med" len="med"/>
                      <a:tailEnd type="none" w="med" len="med"/>
                    </a:lnB>
                    <a:lnTlToBr>
                      <a:noFill/>
                    </a:lnTlToBr>
                    <a:lnBlToTr>
                      <a:noFill/>
                    </a:lnBlToTr>
                    <a:solidFill>
                      <a:srgbClr val="E7EFF7"/>
                    </a:solidFill>
                  </a:tcPr>
                </a:tc>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ＭＳ Ｐゴシック" pitchFamily="-108" charset="-128"/>
                        </a:rPr>
                        <a:t>CIM</a:t>
                      </a:r>
                    </a:p>
                  </a:txBody>
                  <a:tcPr horzOverflow="overflow">
                    <a:lnL w="19050" cap="flat" cmpd="sng" algn="ctr">
                      <a:solidFill>
                        <a:srgbClr val="0095D3">
                          <a:lumMod val="20000"/>
                          <a:lumOff val="80000"/>
                        </a:srgbClr>
                      </a:solidFill>
                      <a:prstDash val="solid"/>
                      <a:round/>
                      <a:headEnd type="none" w="med" len="med"/>
                      <a:tailEnd type="none" w="med" len="med"/>
                    </a:lnL>
                    <a:lnR w="19050" cap="flat" cmpd="sng" algn="ctr">
                      <a:solidFill>
                        <a:srgbClr val="0095D3">
                          <a:lumMod val="20000"/>
                          <a:lumOff val="80000"/>
                        </a:srgbClr>
                      </a:solidFill>
                      <a:prstDash val="solid"/>
                      <a:round/>
                      <a:headEnd type="none" w="med" len="med"/>
                      <a:tailEnd type="none" w="med" len="med"/>
                    </a:lnR>
                    <a:lnT w="19050" cap="flat" cmpd="sng" algn="ctr">
                      <a:solidFill>
                        <a:srgbClr val="0095D3">
                          <a:lumMod val="20000"/>
                          <a:lumOff val="80000"/>
                        </a:srgbClr>
                      </a:solidFill>
                      <a:prstDash val="solid"/>
                      <a:round/>
                      <a:headEnd type="none" w="med" len="med"/>
                      <a:tailEnd type="none" w="med" len="med"/>
                    </a:lnT>
                    <a:lnB w="19050" cap="flat" cmpd="sng" algn="ctr">
                      <a:solidFill>
                        <a:srgbClr val="0095D3">
                          <a:lumMod val="20000"/>
                          <a:lumOff val="80000"/>
                        </a:srgb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33333"/>
                          </a:solidFill>
                          <a:effectLst/>
                          <a:latin typeface="Arial" charset="0"/>
                          <a:ea typeface="ＭＳ Ｐゴシック" pitchFamily="-108" charset="-128"/>
                        </a:rPr>
                        <a:t>Any user, based on local role/privilege</a:t>
                      </a:r>
                    </a:p>
                  </a:txBody>
                  <a:tcPr horzOverflow="overflow">
                    <a:lnL w="19050" cap="flat" cmpd="sng" algn="ctr">
                      <a:solidFill>
                        <a:srgbClr val="0095D3">
                          <a:lumMod val="20000"/>
                          <a:lumOff val="80000"/>
                        </a:srgbClr>
                      </a:solidFill>
                      <a:prstDash val="solid"/>
                      <a:round/>
                      <a:headEnd type="none" w="med" len="med"/>
                      <a:tailEnd type="none" w="med" len="med"/>
                    </a:lnL>
                    <a:lnR w="19050" cap="flat" cmpd="sng" algn="ctr">
                      <a:solidFill>
                        <a:srgbClr val="003D79">
                          <a:lumMod val="75000"/>
                        </a:srgbClr>
                      </a:solidFill>
                      <a:prstDash val="solid"/>
                      <a:round/>
                      <a:headEnd type="none" w="med" len="med"/>
                      <a:tailEnd type="none" w="med" len="med"/>
                    </a:lnR>
                    <a:lnT w="19050" cap="flat" cmpd="sng" algn="ctr">
                      <a:solidFill>
                        <a:srgbClr val="003D79">
                          <a:lumMod val="75000"/>
                        </a:srgbClr>
                      </a:solidFill>
                      <a:prstDash val="solid"/>
                      <a:round/>
                      <a:headEnd type="none" w="med" len="med"/>
                      <a:tailEnd type="none" w="med" len="med"/>
                    </a:lnT>
                    <a:lnB w="19050" cap="flat" cmpd="sng" algn="ctr">
                      <a:solidFill>
                        <a:srgbClr val="003D79">
                          <a:lumMod val="75000"/>
                        </a:srgbClr>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33333"/>
                          </a:solidFill>
                          <a:effectLst/>
                          <a:latin typeface="Arial" charset="0"/>
                          <a:ea typeface="ＭＳ Ｐゴシック" pitchFamily="-108" charset="-128"/>
                        </a:rPr>
                        <a:t>None (except via vCenter ticket)</a:t>
                      </a:r>
                    </a:p>
                  </a:txBody>
                  <a:tcPr horzOverflow="overflow">
                    <a:lnL w="19050" cap="flat" cmpd="sng" algn="ctr">
                      <a:solidFill>
                        <a:srgbClr val="003D79">
                          <a:lumMod val="75000"/>
                        </a:srgb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rgbClr val="003D79">
                          <a:lumMod val="75000"/>
                        </a:srgbClr>
                      </a:solidFill>
                      <a:prstDash val="solid"/>
                      <a:round/>
                      <a:headEnd type="none" w="med" len="med"/>
                      <a:tailEnd type="none" w="med" len="med"/>
                    </a:lnT>
                    <a:lnB w="19050" cap="flat" cmpd="sng" algn="ctr">
                      <a:solidFill>
                        <a:srgbClr val="003D79">
                          <a:lumMod val="75000"/>
                        </a:srgbClr>
                      </a:solidFill>
                      <a:prstDash val="solid"/>
                      <a:round/>
                      <a:headEnd type="none" w="med" len="med"/>
                      <a:tailEnd type="none" w="med" len="med"/>
                    </a:lnB>
                    <a:lnTlToBr>
                      <a:noFill/>
                    </a:lnTlToBr>
                    <a:lnBlToTr>
                      <a:noFill/>
                    </a:lnBlToTr>
                    <a:solidFill>
                      <a:srgbClr val="E7EFF7"/>
                    </a:solidFill>
                  </a:tcPr>
                </a:tc>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ＭＳ Ｐゴシック" pitchFamily="-108" charset="-128"/>
                        </a:rPr>
                        <a:t>DCUI</a:t>
                      </a:r>
                    </a:p>
                  </a:txBody>
                  <a:tcPr horzOverflow="overflow">
                    <a:lnL w="19050" cap="flat" cmpd="sng" algn="ctr">
                      <a:solidFill>
                        <a:srgbClr val="0095D3">
                          <a:lumMod val="20000"/>
                          <a:lumOff val="80000"/>
                        </a:srgbClr>
                      </a:solidFill>
                      <a:prstDash val="solid"/>
                      <a:round/>
                      <a:headEnd type="none" w="med" len="med"/>
                      <a:tailEnd type="none" w="med" len="med"/>
                    </a:lnL>
                    <a:lnR w="19050" cap="flat" cmpd="sng" algn="ctr">
                      <a:solidFill>
                        <a:srgbClr val="0095D3">
                          <a:lumMod val="20000"/>
                          <a:lumOff val="80000"/>
                        </a:srgbClr>
                      </a:solidFill>
                      <a:prstDash val="solid"/>
                      <a:round/>
                      <a:headEnd type="none" w="med" len="med"/>
                      <a:tailEnd type="none" w="med" len="med"/>
                    </a:lnR>
                    <a:lnT w="19050" cap="flat" cmpd="sng" algn="ctr">
                      <a:solidFill>
                        <a:srgbClr val="0095D3">
                          <a:lumMod val="20000"/>
                          <a:lumOff val="80000"/>
                        </a:srgbClr>
                      </a:solidFill>
                      <a:prstDash val="solid"/>
                      <a:round/>
                      <a:headEnd type="none" w="med" len="med"/>
                      <a:tailEnd type="none" w="med" len="med"/>
                    </a:lnT>
                    <a:lnB w="19050" cap="flat" cmpd="sng" algn="ctr">
                      <a:solidFill>
                        <a:srgbClr val="0095D3">
                          <a:lumMod val="20000"/>
                          <a:lumOff val="80000"/>
                        </a:srgb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33333"/>
                          </a:solidFill>
                          <a:effectLst/>
                          <a:latin typeface="Arial" charset="0"/>
                          <a:ea typeface="ＭＳ Ｐゴシック" pitchFamily="-108" charset="-128"/>
                        </a:rPr>
                        <a:t>Root and users with Admin privileges</a:t>
                      </a:r>
                    </a:p>
                  </a:txBody>
                  <a:tcPr horzOverflow="overflow">
                    <a:lnL w="19050" cap="flat" cmpd="sng" algn="ctr">
                      <a:solidFill>
                        <a:srgbClr val="0095D3">
                          <a:lumMod val="20000"/>
                          <a:lumOff val="80000"/>
                        </a:srgbClr>
                      </a:solidFill>
                      <a:prstDash val="solid"/>
                      <a:round/>
                      <a:headEnd type="none" w="med" len="med"/>
                      <a:tailEnd type="none" w="med" len="med"/>
                    </a:lnL>
                    <a:lnR w="19050" cap="flat" cmpd="sng" algn="ctr">
                      <a:solidFill>
                        <a:srgbClr val="003D79">
                          <a:lumMod val="75000"/>
                        </a:srgbClr>
                      </a:solidFill>
                      <a:prstDash val="solid"/>
                      <a:round/>
                      <a:headEnd type="none" w="med" len="med"/>
                      <a:tailEnd type="none" w="med" len="med"/>
                    </a:lnR>
                    <a:lnT w="19050" cap="flat" cmpd="sng" algn="ctr">
                      <a:solidFill>
                        <a:srgbClr val="003D79">
                          <a:lumMod val="75000"/>
                        </a:srgbClr>
                      </a:solidFill>
                      <a:prstDash val="solid"/>
                      <a:round/>
                      <a:headEnd type="none" w="med" len="med"/>
                      <a:tailEnd type="none" w="med" len="med"/>
                    </a:lnT>
                    <a:lnB w="19050" cap="flat" cmpd="sng" algn="ctr">
                      <a:solidFill>
                        <a:srgbClr val="003D79">
                          <a:lumMod val="75000"/>
                        </a:srgbClr>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0000"/>
                          </a:solidFill>
                          <a:effectLst/>
                          <a:latin typeface="Arial" charset="0"/>
                          <a:ea typeface="ＭＳ Ｐゴシック" pitchFamily="-108" charset="-128"/>
                        </a:rPr>
                        <a:t>Root only</a:t>
                      </a:r>
                    </a:p>
                  </a:txBody>
                  <a:tcPr horzOverflow="overflow">
                    <a:lnL w="19050" cap="flat" cmpd="sng" algn="ctr">
                      <a:solidFill>
                        <a:srgbClr val="003D79">
                          <a:lumMod val="75000"/>
                        </a:srgb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rgbClr val="003D79">
                          <a:lumMod val="75000"/>
                        </a:srgbClr>
                      </a:solidFill>
                      <a:prstDash val="solid"/>
                      <a:round/>
                      <a:headEnd type="none" w="med" len="med"/>
                      <a:tailEnd type="none" w="med" len="med"/>
                    </a:lnT>
                    <a:lnB w="19050" cap="flat" cmpd="sng" algn="ctr">
                      <a:solidFill>
                        <a:srgbClr val="003D79">
                          <a:lumMod val="75000"/>
                        </a:srgbClr>
                      </a:solidFill>
                      <a:prstDash val="solid"/>
                      <a:round/>
                      <a:headEnd type="none" w="med" len="med"/>
                      <a:tailEnd type="none" w="med" len="med"/>
                    </a:lnB>
                    <a:lnTlToBr>
                      <a:noFill/>
                    </a:lnTlToBr>
                    <a:lnBlToTr>
                      <a:noFill/>
                    </a:lnBlToTr>
                    <a:solidFill>
                      <a:srgbClr val="E7EFF7"/>
                    </a:solidFill>
                  </a:tcPr>
                </a:tc>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ＭＳ Ｐゴシック" pitchFamily="-108" charset="-128"/>
                        </a:rPr>
                        <a:t>Tech Support Mode (Local and Remote)</a:t>
                      </a:r>
                    </a:p>
                  </a:txBody>
                  <a:tcPr horzOverflow="overflow">
                    <a:lnL w="19050" cap="flat" cmpd="sng" algn="ctr">
                      <a:solidFill>
                        <a:srgbClr val="0095D3">
                          <a:lumMod val="20000"/>
                          <a:lumOff val="80000"/>
                        </a:srgbClr>
                      </a:solidFill>
                      <a:prstDash val="solid"/>
                      <a:round/>
                      <a:headEnd type="none" w="med" len="med"/>
                      <a:tailEnd type="none" w="med" len="med"/>
                    </a:lnL>
                    <a:lnR w="19050" cap="flat" cmpd="sng" algn="ctr">
                      <a:solidFill>
                        <a:srgbClr val="0095D3">
                          <a:lumMod val="20000"/>
                          <a:lumOff val="80000"/>
                        </a:srgbClr>
                      </a:solidFill>
                      <a:prstDash val="solid"/>
                      <a:round/>
                      <a:headEnd type="none" w="med" len="med"/>
                      <a:tailEnd type="none" w="med" len="med"/>
                    </a:lnR>
                    <a:lnT w="19050" cap="flat" cmpd="sng" algn="ctr">
                      <a:solidFill>
                        <a:srgbClr val="0095D3">
                          <a:lumMod val="20000"/>
                          <a:lumOff val="80000"/>
                        </a:srgbClr>
                      </a:solidFill>
                      <a:prstDash val="solid"/>
                      <a:round/>
                      <a:headEnd type="none" w="med" len="med"/>
                      <a:tailEnd type="none" w="med" len="med"/>
                    </a:lnT>
                    <a:lnB w="19050" cap="flat" cmpd="sng" algn="ctr">
                      <a:solidFill>
                        <a:srgbClr val="0095D3">
                          <a:lumMod val="20000"/>
                          <a:lumOff val="80000"/>
                        </a:srgb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33333"/>
                          </a:solidFill>
                          <a:effectLst/>
                          <a:latin typeface="Arial" charset="0"/>
                          <a:ea typeface="ＭＳ Ｐゴシック" pitchFamily="-108" charset="-128"/>
                        </a:rPr>
                        <a:t>Root and users with Admin privileges</a:t>
                      </a:r>
                    </a:p>
                  </a:txBody>
                  <a:tcPr horzOverflow="overflow">
                    <a:lnL w="19050" cap="flat" cmpd="sng" algn="ctr">
                      <a:solidFill>
                        <a:srgbClr val="0095D3">
                          <a:lumMod val="20000"/>
                          <a:lumOff val="80000"/>
                        </a:srgbClr>
                      </a:solidFill>
                      <a:prstDash val="solid"/>
                      <a:round/>
                      <a:headEnd type="none" w="med" len="med"/>
                      <a:tailEnd type="none" w="med" len="med"/>
                    </a:lnL>
                    <a:lnR w="19050" cap="flat" cmpd="sng" algn="ctr">
                      <a:solidFill>
                        <a:srgbClr val="003D79">
                          <a:lumMod val="75000"/>
                        </a:srgbClr>
                      </a:solidFill>
                      <a:prstDash val="solid"/>
                      <a:round/>
                      <a:headEnd type="none" w="med" len="med"/>
                      <a:tailEnd type="none" w="med" len="med"/>
                    </a:lnR>
                    <a:lnT w="19050" cap="flat" cmpd="sng" algn="ctr">
                      <a:solidFill>
                        <a:srgbClr val="003D79">
                          <a:lumMod val="75000"/>
                        </a:srgbClr>
                      </a:solidFill>
                      <a:prstDash val="solid"/>
                      <a:round/>
                      <a:headEnd type="none" w="med" len="med"/>
                      <a:tailEnd type="none" w="med" len="med"/>
                    </a:lnT>
                    <a:lnB w="19050" cap="flat" cmpd="sng" algn="ctr">
                      <a:solidFill>
                        <a:srgbClr val="003D79">
                          <a:lumMod val="75000"/>
                        </a:srgbClr>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Arial" charset="0"/>
                          <a:ea typeface="ＭＳ Ｐゴシック" pitchFamily="-108" charset="-128"/>
                        </a:rPr>
                        <a:t>None</a:t>
                      </a:r>
                    </a:p>
                  </a:txBody>
                  <a:tcPr horzOverflow="overflow">
                    <a:lnL w="19050" cap="flat" cmpd="sng" algn="ctr">
                      <a:solidFill>
                        <a:srgbClr val="003D79">
                          <a:lumMod val="75000"/>
                        </a:srgb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rgbClr val="003D79">
                          <a:lumMod val="75000"/>
                        </a:srgbClr>
                      </a:solidFill>
                      <a:prstDash val="solid"/>
                      <a:round/>
                      <a:headEnd type="none" w="med" len="med"/>
                      <a:tailEnd type="none" w="med" len="med"/>
                    </a:lnT>
                    <a:lnB w="19050" cap="flat" cmpd="sng" algn="ctr">
                      <a:solidFill>
                        <a:srgbClr val="003D79">
                          <a:lumMod val="75000"/>
                        </a:srgbClr>
                      </a:solidFill>
                      <a:prstDash val="solid"/>
                      <a:round/>
                      <a:headEnd type="none" w="med" len="med"/>
                      <a:tailEnd type="none" w="med" len="med"/>
                    </a:lnB>
                    <a:lnTlToBr>
                      <a:noFill/>
                    </a:lnTlToBr>
                    <a:lnBlToTr>
                      <a:noFill/>
                    </a:lnBlToTr>
                    <a:solidFill>
                      <a:srgbClr val="E7EFF7"/>
                    </a:solidFill>
                  </a:tcPr>
                </a:tc>
              </a:tr>
            </a:tbl>
          </a:graphicData>
        </a:graphic>
      </p:graphicFrame>
      <p:sp>
        <p:nvSpPr>
          <p:cNvPr id="76835" name="Rectangle 7"/>
          <p:cNvSpPr>
            <a:spLocks noChangeArrowheads="1"/>
          </p:cNvSpPr>
          <p:nvPr/>
        </p:nvSpPr>
        <p:spPr bwMode="auto">
          <a:xfrm>
            <a:off x="518160" y="4450080"/>
            <a:ext cx="8097520" cy="529908"/>
          </a:xfrm>
          <a:prstGeom prst="rect">
            <a:avLst/>
          </a:prstGeom>
          <a:noFill/>
          <a:ln w="57150" cap="flat" cmpd="sng" algn="ctr">
            <a:solidFill>
              <a:schemeClr val="accent6"/>
            </a:solidFill>
            <a:prstDash val="solid"/>
            <a:round/>
            <a:headEnd type="none" w="med" len="med"/>
            <a:tailEnd type="none" w="med" len="med"/>
          </a:ln>
        </p:spPr>
        <p:txBody>
          <a:bodyPr wrap="none" lIns="0" tIns="0" rIns="0" bIns="0" anchor="ctr"/>
          <a:lstStyle/>
          <a:p>
            <a:pPr algn="ctr" defTabSz="914400"/>
            <a:endParaRPr lang="en-US">
              <a:solidFill>
                <a:srgbClr val="FFFFFF"/>
              </a:solidFill>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sz="quarter" idx="12"/>
          </p:nvPr>
        </p:nvSpPr>
        <p:spPr/>
        <p:txBody>
          <a:bodyPr/>
          <a:lstStyle/>
          <a:p>
            <a:pPr marL="341313" indent="-273050">
              <a:lnSpc>
                <a:spcPct val="120000"/>
              </a:lnSpc>
            </a:pPr>
            <a:r>
              <a:rPr lang="en-US" dirty="0" smtClean="0"/>
              <a:t>ESXi Convergence and ESXi Value Proposition</a:t>
            </a:r>
            <a:endParaRPr lang="en-US" dirty="0" smtClean="0"/>
          </a:p>
          <a:p>
            <a:pPr marL="341313" indent="-273050">
              <a:lnSpc>
                <a:spcPct val="120000"/>
              </a:lnSpc>
            </a:pPr>
            <a:r>
              <a:rPr lang="en-US" dirty="0" smtClean="0"/>
              <a:t>Hardware Monitoring and System Management with ESXi</a:t>
            </a:r>
            <a:endParaRPr lang="en-US" dirty="0" smtClean="0"/>
          </a:p>
          <a:p>
            <a:pPr marL="341313" indent="-273050">
              <a:lnSpc>
                <a:spcPct val="120000"/>
              </a:lnSpc>
            </a:pPr>
            <a:r>
              <a:rPr lang="en-US" dirty="0" smtClean="0"/>
              <a:t>Security and </a:t>
            </a:r>
            <a:r>
              <a:rPr lang="en-US" dirty="0" smtClean="0"/>
              <a:t>Deployment Options</a:t>
            </a:r>
            <a:endParaRPr lang="en-US" dirty="0" smtClean="0"/>
          </a:p>
          <a:p>
            <a:pPr marL="341313" indent="-273050">
              <a:lnSpc>
                <a:spcPct val="120000"/>
              </a:lnSpc>
            </a:pPr>
            <a:r>
              <a:rPr lang="en-US" dirty="0" smtClean="0"/>
              <a:t>Command Line Interfaces</a:t>
            </a:r>
          </a:p>
          <a:p>
            <a:pPr marL="341313" indent="-273050">
              <a:lnSpc>
                <a:spcPct val="120000"/>
              </a:lnSpc>
            </a:pPr>
            <a:r>
              <a:rPr lang="en-US" dirty="0" smtClean="0"/>
              <a:t>Diagnostics </a:t>
            </a:r>
            <a:r>
              <a:rPr lang="en-US" dirty="0" smtClean="0"/>
              <a:t>and troubleshooting</a:t>
            </a:r>
          </a:p>
          <a:p>
            <a:pPr marL="341313" indent="-273050">
              <a:lnSpc>
                <a:spcPct val="120000"/>
              </a:lnSpc>
            </a:pPr>
            <a:r>
              <a:rPr lang="en-US" dirty="0" smtClean="0"/>
              <a:t>Answering common questions</a:t>
            </a:r>
          </a:p>
          <a:p>
            <a:pPr marL="341313" indent="-273050">
              <a:lnSpc>
                <a:spcPct val="120000"/>
              </a:lnSpc>
            </a:pPr>
            <a:r>
              <a:rPr lang="en-US" dirty="0" smtClean="0"/>
              <a:t>Resources and call to action</a:t>
            </a:r>
          </a:p>
        </p:txBody>
      </p:sp>
      <p:sp>
        <p:nvSpPr>
          <p:cNvPr id="5" name="Rectangle 4"/>
          <p:cNvSpPr/>
          <p:nvPr/>
        </p:nvSpPr>
        <p:spPr bwMode="auto">
          <a:xfrm>
            <a:off x="263236" y="3580189"/>
            <a:ext cx="7509164" cy="554182"/>
          </a:xfrm>
          <a:prstGeom prst="rect">
            <a:avLst/>
          </a:prstGeom>
          <a:noFill/>
          <a:ln w="28575">
            <a:solidFill>
              <a:srgbClr val="FFC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1"/>
          <p:cNvSpPr>
            <a:spLocks noGrp="1"/>
          </p:cNvSpPr>
          <p:nvPr>
            <p:ph type="title"/>
          </p:nvPr>
        </p:nvSpPr>
        <p:spPr/>
        <p:txBody>
          <a:bodyPr/>
          <a:lstStyle/>
          <a:p>
            <a:pPr eaLnBrk="1" hangingPunct="1"/>
            <a:r>
              <a:rPr lang="en-US" dirty="0" err="1" smtClean="0"/>
              <a:t>vCLI</a:t>
            </a:r>
            <a:r>
              <a:rPr lang="en-US" dirty="0" smtClean="0"/>
              <a:t> and </a:t>
            </a:r>
            <a:r>
              <a:rPr lang="en-US" dirty="0" err="1" smtClean="0"/>
              <a:t>PowerCLI</a:t>
            </a:r>
            <a:r>
              <a:rPr lang="en-US" dirty="0" smtClean="0"/>
              <a:t>: primary Scripting Interfaces</a:t>
            </a:r>
          </a:p>
        </p:txBody>
      </p:sp>
      <p:sp>
        <p:nvSpPr>
          <p:cNvPr id="55299" name="Content Placeholder 11"/>
          <p:cNvSpPr>
            <a:spLocks noGrp="1"/>
          </p:cNvSpPr>
          <p:nvPr>
            <p:ph idx="1"/>
          </p:nvPr>
        </p:nvSpPr>
        <p:spPr>
          <a:xfrm>
            <a:off x="352425" y="4165600"/>
            <a:ext cx="8382000" cy="1676400"/>
          </a:xfrm>
        </p:spPr>
        <p:txBody>
          <a:bodyPr/>
          <a:lstStyle/>
          <a:p>
            <a:pPr eaLnBrk="1" hangingPunct="1">
              <a:spcAft>
                <a:spcPts val="1200"/>
              </a:spcAft>
              <a:buNone/>
            </a:pPr>
            <a:r>
              <a:rPr lang="en-US" dirty="0" err="1" smtClean="0">
                <a:solidFill>
                  <a:schemeClr val="accent3"/>
                </a:solidFill>
              </a:rPr>
              <a:t>vCLI</a:t>
            </a:r>
            <a:r>
              <a:rPr lang="en-US" dirty="0" smtClean="0">
                <a:solidFill>
                  <a:schemeClr val="accent3"/>
                </a:solidFill>
              </a:rPr>
              <a:t> and </a:t>
            </a:r>
            <a:r>
              <a:rPr lang="en-US" dirty="0" err="1" smtClean="0">
                <a:solidFill>
                  <a:schemeClr val="accent3"/>
                </a:solidFill>
              </a:rPr>
              <a:t>PowerCLI</a:t>
            </a:r>
            <a:r>
              <a:rPr lang="en-US" dirty="0" smtClean="0">
                <a:solidFill>
                  <a:schemeClr val="accent3"/>
                </a:solidFill>
              </a:rPr>
              <a:t> built on same API as </a:t>
            </a:r>
            <a:r>
              <a:rPr lang="en-US" dirty="0" err="1" smtClean="0">
                <a:solidFill>
                  <a:schemeClr val="accent3"/>
                </a:solidFill>
              </a:rPr>
              <a:t>vSphere</a:t>
            </a:r>
            <a:r>
              <a:rPr lang="en-US" dirty="0" smtClean="0">
                <a:solidFill>
                  <a:schemeClr val="accent3"/>
                </a:solidFill>
              </a:rPr>
              <a:t> Client</a:t>
            </a:r>
          </a:p>
          <a:p>
            <a:pPr lvl="1" eaLnBrk="1" hangingPunct="1"/>
            <a:r>
              <a:rPr lang="en-US" dirty="0" smtClean="0"/>
              <a:t>Same authentication (e.g. Active Directory), roles and privileges, event logging</a:t>
            </a:r>
          </a:p>
          <a:p>
            <a:pPr lvl="1" eaLnBrk="1" hangingPunct="1"/>
            <a:r>
              <a:rPr lang="en-US" dirty="0" smtClean="0"/>
              <a:t>API is secure, optimized for remote environments, firewall-friendly, </a:t>
            </a:r>
            <a:br>
              <a:rPr lang="en-US" dirty="0" smtClean="0"/>
            </a:br>
            <a:r>
              <a:rPr lang="en-US" dirty="0" smtClean="0"/>
              <a:t>standards-based</a:t>
            </a:r>
          </a:p>
          <a:p>
            <a:pPr lvl="1" eaLnBrk="1" hangingPunct="1"/>
            <a:endParaRPr lang="en-US" dirty="0" smtClean="0"/>
          </a:p>
          <a:p>
            <a:pPr eaLnBrk="1" hangingPunct="1"/>
            <a:endParaRPr lang="en-US" dirty="0" smtClean="0"/>
          </a:p>
        </p:txBody>
      </p:sp>
      <p:sp>
        <p:nvSpPr>
          <p:cNvPr id="55300" name="AutoShape 125"/>
          <p:cNvSpPr>
            <a:spLocks noChangeArrowheads="1"/>
          </p:cNvSpPr>
          <p:nvPr/>
        </p:nvSpPr>
        <p:spPr bwMode="gray">
          <a:xfrm>
            <a:off x="545025" y="3061970"/>
            <a:ext cx="8078694" cy="534988"/>
          </a:xfrm>
          <a:prstGeom prst="roundRect">
            <a:avLst>
              <a:gd name="adj" fmla="val 11981"/>
            </a:avLst>
          </a:prstGeom>
          <a:ln>
            <a:headEnd/>
            <a:tailEnd/>
          </a:ln>
        </p:spPr>
        <p:style>
          <a:lnRef idx="1">
            <a:schemeClr val="accent1"/>
          </a:lnRef>
          <a:fillRef idx="3">
            <a:schemeClr val="accent1"/>
          </a:fillRef>
          <a:effectRef idx="2">
            <a:schemeClr val="accent1"/>
          </a:effectRef>
          <a:fontRef idx="minor">
            <a:schemeClr val="lt1"/>
          </a:fontRef>
        </p:style>
        <p:txBody>
          <a:bodyPr tIns="9144" bIns="9144" anchor="ctr"/>
          <a:lstStyle/>
          <a:p>
            <a:pPr>
              <a:lnSpc>
                <a:spcPct val="87000"/>
              </a:lnSpc>
              <a:buClr>
                <a:srgbClr val="4D4D4D"/>
              </a:buClr>
              <a:buSzPct val="80000"/>
            </a:pPr>
            <a:r>
              <a:rPr lang="de-DE" b="1">
                <a:solidFill>
                  <a:srgbClr val="FFFFFF"/>
                </a:solidFill>
              </a:rPr>
              <a:t>vSphere Web Service API</a:t>
            </a:r>
          </a:p>
        </p:txBody>
      </p:sp>
      <p:sp>
        <p:nvSpPr>
          <p:cNvPr id="55301" name="AutoShape 125"/>
          <p:cNvSpPr>
            <a:spLocks noChangeArrowheads="1"/>
          </p:cNvSpPr>
          <p:nvPr/>
        </p:nvSpPr>
        <p:spPr bwMode="gray">
          <a:xfrm>
            <a:off x="521997" y="2352040"/>
            <a:ext cx="6535874" cy="534988"/>
          </a:xfrm>
          <a:prstGeom prst="roundRect">
            <a:avLst>
              <a:gd name="adj" fmla="val 11981"/>
            </a:avLst>
          </a:prstGeom>
          <a:ln>
            <a:headEnd/>
            <a:tailEnd/>
          </a:ln>
        </p:spPr>
        <p:style>
          <a:lnRef idx="1">
            <a:schemeClr val="accent1"/>
          </a:lnRef>
          <a:fillRef idx="3">
            <a:schemeClr val="accent1"/>
          </a:fillRef>
          <a:effectRef idx="2">
            <a:schemeClr val="accent1"/>
          </a:effectRef>
          <a:fontRef idx="minor">
            <a:schemeClr val="lt1"/>
          </a:fontRef>
        </p:style>
        <p:txBody>
          <a:bodyPr tIns="9144" bIns="9144" anchor="ctr"/>
          <a:lstStyle/>
          <a:p>
            <a:pPr>
              <a:lnSpc>
                <a:spcPct val="87000"/>
              </a:lnSpc>
              <a:buClr>
                <a:srgbClr val="4D4D4D"/>
              </a:buClr>
              <a:buSzPct val="80000"/>
            </a:pPr>
            <a:r>
              <a:rPr lang="de-DE" b="1" dirty="0" err="1">
                <a:solidFill>
                  <a:srgbClr val="FFFFFF"/>
                </a:solidFill>
              </a:rPr>
              <a:t>vSphere</a:t>
            </a:r>
            <a:r>
              <a:rPr lang="de-DE" b="1" dirty="0">
                <a:solidFill>
                  <a:srgbClr val="FFFFFF"/>
                </a:solidFill>
              </a:rPr>
              <a:t> SDK</a:t>
            </a:r>
          </a:p>
        </p:txBody>
      </p:sp>
      <p:sp>
        <p:nvSpPr>
          <p:cNvPr id="55302" name="AutoShape 125"/>
          <p:cNvSpPr>
            <a:spLocks noChangeArrowheads="1"/>
          </p:cNvSpPr>
          <p:nvPr/>
        </p:nvSpPr>
        <p:spPr bwMode="gray">
          <a:xfrm>
            <a:off x="5368134" y="1666240"/>
            <a:ext cx="1629414" cy="534988"/>
          </a:xfrm>
          <a:prstGeom prst="roundRect">
            <a:avLst>
              <a:gd name="adj" fmla="val 11981"/>
            </a:avLst>
          </a:prstGeom>
          <a:gradFill>
            <a:gsLst>
              <a:gs pos="0">
                <a:schemeClr val="tx1">
                  <a:lumMod val="75000"/>
                  <a:lumOff val="25000"/>
                </a:schemeClr>
              </a:gs>
              <a:gs pos="80000">
                <a:schemeClr val="bg1">
                  <a:lumMod val="65000"/>
                </a:schemeClr>
              </a:gs>
              <a:gs pos="100000">
                <a:schemeClr val="bg1">
                  <a:lumMod val="85000"/>
                </a:schemeClr>
              </a:gs>
            </a:gsLst>
          </a:gradFill>
          <a:ln>
            <a:noFill/>
            <a:headEnd/>
            <a:tailEnd/>
          </a:ln>
        </p:spPr>
        <p:style>
          <a:lnRef idx="1">
            <a:schemeClr val="accent3"/>
          </a:lnRef>
          <a:fillRef idx="3">
            <a:schemeClr val="accent3"/>
          </a:fillRef>
          <a:effectRef idx="2">
            <a:schemeClr val="accent3"/>
          </a:effectRef>
          <a:fontRef idx="minor">
            <a:schemeClr val="lt1"/>
          </a:fontRef>
        </p:style>
        <p:txBody>
          <a:bodyPr tIns="9144" bIns="9144" anchor="ctr"/>
          <a:lstStyle/>
          <a:p>
            <a:pPr>
              <a:lnSpc>
                <a:spcPct val="87000"/>
              </a:lnSpc>
              <a:buClr>
                <a:srgbClr val="4D4D4D"/>
              </a:buClr>
              <a:buSzPct val="80000"/>
            </a:pPr>
            <a:r>
              <a:rPr lang="de-DE" sz="1600" b="1" i="1">
                <a:solidFill>
                  <a:srgbClr val="FFFFFF"/>
                </a:solidFill>
              </a:rPr>
              <a:t>Other</a:t>
            </a:r>
            <a:br>
              <a:rPr lang="de-DE" sz="1600" b="1" i="1">
                <a:solidFill>
                  <a:srgbClr val="FFFFFF"/>
                </a:solidFill>
              </a:rPr>
            </a:br>
            <a:r>
              <a:rPr lang="de-DE" sz="1600" b="1" i="1">
                <a:solidFill>
                  <a:srgbClr val="FFFFFF"/>
                </a:solidFill>
              </a:rPr>
              <a:t>languages</a:t>
            </a:r>
          </a:p>
        </p:txBody>
      </p:sp>
      <p:sp>
        <p:nvSpPr>
          <p:cNvPr id="43016" name="AutoShape 125"/>
          <p:cNvSpPr>
            <a:spLocks noChangeArrowheads="1"/>
          </p:cNvSpPr>
          <p:nvPr/>
        </p:nvSpPr>
        <p:spPr bwMode="gray">
          <a:xfrm>
            <a:off x="553085" y="1205865"/>
            <a:ext cx="943346" cy="995363"/>
          </a:xfrm>
          <a:prstGeom prst="roundRect">
            <a:avLst>
              <a:gd name="adj" fmla="val 11981"/>
            </a:avLst>
          </a:prstGeom>
          <a:ln>
            <a:headEnd/>
            <a:tailEnd/>
          </a:ln>
        </p:spPr>
        <p:style>
          <a:lnRef idx="1">
            <a:schemeClr val="accent4"/>
          </a:lnRef>
          <a:fillRef idx="3">
            <a:schemeClr val="accent4"/>
          </a:fillRef>
          <a:effectRef idx="2">
            <a:schemeClr val="accent4"/>
          </a:effectRef>
          <a:fontRef idx="minor">
            <a:schemeClr val="lt1"/>
          </a:fontRef>
        </p:style>
        <p:txBody>
          <a:bodyPr tIns="9144" bIns="9144" anchor="ctr"/>
          <a:lstStyle/>
          <a:p>
            <a:pPr>
              <a:lnSpc>
                <a:spcPct val="87000"/>
              </a:lnSpc>
              <a:buClr>
                <a:srgbClr val="4D4D4D"/>
              </a:buClr>
              <a:buSzPct val="80000"/>
              <a:defRPr/>
            </a:pPr>
            <a:r>
              <a:rPr lang="de-DE" b="1" dirty="0" err="1">
                <a:solidFill>
                  <a:srgbClr val="FFFFFF"/>
                </a:solidFill>
                <a:cs typeface="ＭＳ Ｐゴシック" charset="-128"/>
              </a:rPr>
              <a:t>vCLI</a:t>
            </a:r>
            <a:endParaRPr lang="de-DE" b="1" dirty="0">
              <a:solidFill>
                <a:srgbClr val="FFFFFF"/>
              </a:solidFill>
              <a:cs typeface="ＭＳ Ｐゴシック" charset="-128"/>
            </a:endParaRPr>
          </a:p>
        </p:txBody>
      </p:sp>
      <p:sp>
        <p:nvSpPr>
          <p:cNvPr id="55304" name="AutoShape 125"/>
          <p:cNvSpPr>
            <a:spLocks noChangeArrowheads="1"/>
          </p:cNvSpPr>
          <p:nvPr/>
        </p:nvSpPr>
        <p:spPr bwMode="gray">
          <a:xfrm>
            <a:off x="1685270" y="1666240"/>
            <a:ext cx="1669434" cy="534988"/>
          </a:xfrm>
          <a:prstGeom prst="roundRect">
            <a:avLst>
              <a:gd name="adj" fmla="val 11981"/>
            </a:avLst>
          </a:prstGeom>
          <a:gradFill>
            <a:gsLst>
              <a:gs pos="0">
                <a:schemeClr val="tx1">
                  <a:lumMod val="75000"/>
                  <a:lumOff val="25000"/>
                </a:schemeClr>
              </a:gs>
              <a:gs pos="80000">
                <a:schemeClr val="bg1">
                  <a:lumMod val="65000"/>
                </a:schemeClr>
              </a:gs>
              <a:gs pos="100000">
                <a:schemeClr val="bg1">
                  <a:lumMod val="85000"/>
                </a:schemeClr>
              </a:gs>
            </a:gsLst>
          </a:gradFill>
          <a:ln>
            <a:noFill/>
            <a:headEnd/>
            <a:tailEnd/>
          </a:ln>
        </p:spPr>
        <p:style>
          <a:lnRef idx="1">
            <a:schemeClr val="accent3"/>
          </a:lnRef>
          <a:fillRef idx="3">
            <a:schemeClr val="accent3"/>
          </a:fillRef>
          <a:effectRef idx="2">
            <a:schemeClr val="accent3"/>
          </a:effectRef>
          <a:fontRef idx="minor">
            <a:schemeClr val="lt1"/>
          </a:fontRef>
        </p:style>
        <p:txBody>
          <a:bodyPr tIns="9144" bIns="9144" anchor="ctr"/>
          <a:lstStyle/>
          <a:p>
            <a:pPr>
              <a:lnSpc>
                <a:spcPct val="87000"/>
              </a:lnSpc>
              <a:buClr>
                <a:srgbClr val="4D4D4D"/>
              </a:buClr>
              <a:buSzPct val="80000"/>
            </a:pPr>
            <a:r>
              <a:rPr lang="de-DE" sz="1600" b="1" i="1" dirty="0" err="1">
                <a:solidFill>
                  <a:srgbClr val="FFFFFF"/>
                </a:solidFill>
              </a:rPr>
              <a:t>Other</a:t>
            </a:r>
            <a:r>
              <a:rPr lang="de-DE" sz="1600" b="1" i="1" dirty="0">
                <a:solidFill>
                  <a:srgbClr val="FFFFFF"/>
                </a:solidFill>
              </a:rPr>
              <a:t> </a:t>
            </a:r>
            <a:r>
              <a:rPr lang="de-DE" sz="1600" b="1" i="1" dirty="0" err="1">
                <a:solidFill>
                  <a:srgbClr val="FFFFFF"/>
                </a:solidFill>
              </a:rPr>
              <a:t>utility</a:t>
            </a:r>
            <a:r>
              <a:rPr lang="de-DE" sz="1600" b="1" i="1" dirty="0">
                <a:solidFill>
                  <a:srgbClr val="FFFFFF"/>
                </a:solidFill>
              </a:rPr>
              <a:t> </a:t>
            </a:r>
            <a:r>
              <a:rPr lang="de-DE" sz="1600" b="1" i="1" dirty="0" err="1">
                <a:solidFill>
                  <a:srgbClr val="FFFFFF"/>
                </a:solidFill>
              </a:rPr>
              <a:t>scripts</a:t>
            </a:r>
            <a:endParaRPr lang="de-DE" sz="1600" b="1" i="1" dirty="0">
              <a:solidFill>
                <a:srgbClr val="FFFFFF"/>
              </a:solidFill>
            </a:endParaRPr>
          </a:p>
        </p:txBody>
      </p:sp>
      <p:sp>
        <p:nvSpPr>
          <p:cNvPr id="55305" name="AutoShape 125"/>
          <p:cNvSpPr>
            <a:spLocks noChangeArrowheads="1"/>
          </p:cNvSpPr>
          <p:nvPr/>
        </p:nvSpPr>
        <p:spPr bwMode="gray">
          <a:xfrm>
            <a:off x="7213062" y="2352040"/>
            <a:ext cx="1372138" cy="534988"/>
          </a:xfrm>
          <a:prstGeom prst="roundRect">
            <a:avLst>
              <a:gd name="adj" fmla="val 11981"/>
            </a:avLst>
          </a:prstGeom>
          <a:gradFill>
            <a:gsLst>
              <a:gs pos="0">
                <a:schemeClr val="tx1">
                  <a:lumMod val="75000"/>
                  <a:lumOff val="25000"/>
                </a:schemeClr>
              </a:gs>
              <a:gs pos="80000">
                <a:schemeClr val="bg1">
                  <a:lumMod val="65000"/>
                </a:schemeClr>
              </a:gs>
              <a:gs pos="100000">
                <a:schemeClr val="bg1">
                  <a:lumMod val="85000"/>
                </a:schemeClr>
              </a:gs>
            </a:gsLst>
          </a:gradFill>
          <a:ln>
            <a:noFill/>
            <a:headEnd/>
            <a:tailEnd/>
          </a:ln>
        </p:spPr>
        <p:style>
          <a:lnRef idx="1">
            <a:schemeClr val="accent3"/>
          </a:lnRef>
          <a:fillRef idx="3">
            <a:schemeClr val="accent3"/>
          </a:fillRef>
          <a:effectRef idx="2">
            <a:schemeClr val="accent3"/>
          </a:effectRef>
          <a:fontRef idx="minor">
            <a:schemeClr val="lt1"/>
          </a:fontRef>
        </p:style>
        <p:txBody>
          <a:bodyPr tIns="9144" bIns="9144" anchor="ctr"/>
          <a:lstStyle/>
          <a:p>
            <a:pPr>
              <a:lnSpc>
                <a:spcPct val="87000"/>
              </a:lnSpc>
              <a:buClr>
                <a:srgbClr val="4D4D4D"/>
              </a:buClr>
              <a:buSzPct val="80000"/>
            </a:pPr>
            <a:r>
              <a:rPr lang="de-DE" sz="1600" b="1" i="1">
                <a:solidFill>
                  <a:srgbClr val="FFFFFF"/>
                </a:solidFill>
              </a:rPr>
              <a:t>vSphere Client</a:t>
            </a:r>
          </a:p>
        </p:txBody>
      </p:sp>
      <p:sp>
        <p:nvSpPr>
          <p:cNvPr id="43019" name="AutoShape 125"/>
          <p:cNvSpPr>
            <a:spLocks noChangeArrowheads="1"/>
          </p:cNvSpPr>
          <p:nvPr/>
        </p:nvSpPr>
        <p:spPr bwMode="gray">
          <a:xfrm>
            <a:off x="3586847" y="1205865"/>
            <a:ext cx="1550396" cy="995363"/>
          </a:xfrm>
          <a:prstGeom prst="roundRect">
            <a:avLst>
              <a:gd name="adj" fmla="val 11981"/>
            </a:avLst>
          </a:prstGeom>
          <a:ln>
            <a:headEnd/>
            <a:tailEnd/>
          </a:ln>
        </p:spPr>
        <p:style>
          <a:lnRef idx="1">
            <a:schemeClr val="accent4"/>
          </a:lnRef>
          <a:fillRef idx="3">
            <a:schemeClr val="accent4"/>
          </a:fillRef>
          <a:effectRef idx="2">
            <a:schemeClr val="accent4"/>
          </a:effectRef>
          <a:fontRef idx="minor">
            <a:schemeClr val="lt1"/>
          </a:fontRef>
        </p:style>
        <p:txBody>
          <a:bodyPr tIns="9144" bIns="9144" anchor="ctr"/>
          <a:lstStyle/>
          <a:p>
            <a:pPr>
              <a:lnSpc>
                <a:spcPct val="87000"/>
              </a:lnSpc>
              <a:buClr>
                <a:srgbClr val="4D4D4D"/>
              </a:buClr>
              <a:buSzPct val="80000"/>
              <a:defRPr/>
            </a:pPr>
            <a:r>
              <a:rPr lang="de-DE" sz="1800" b="1" dirty="0" err="1">
                <a:solidFill>
                  <a:srgbClr val="FFFFFF"/>
                </a:solidFill>
                <a:cs typeface="ＭＳ Ｐゴシック" charset="-128"/>
              </a:rPr>
              <a:t>vSphere</a:t>
            </a:r>
            <a:r>
              <a:rPr lang="de-DE" sz="1800" b="1" dirty="0">
                <a:solidFill>
                  <a:srgbClr val="FFFFFF"/>
                </a:solidFill>
                <a:cs typeface="ＭＳ Ｐゴシック" charset="-128"/>
              </a:rPr>
              <a:t/>
            </a:r>
            <a:br>
              <a:rPr lang="de-DE" sz="1800" b="1" dirty="0">
                <a:solidFill>
                  <a:srgbClr val="FFFFFF"/>
                </a:solidFill>
                <a:cs typeface="ＭＳ Ｐゴシック" charset="-128"/>
              </a:rPr>
            </a:br>
            <a:r>
              <a:rPr lang="de-DE" sz="1800" b="1" dirty="0" err="1">
                <a:solidFill>
                  <a:srgbClr val="FFFFFF"/>
                </a:solidFill>
                <a:cs typeface="ＭＳ Ｐゴシック" charset="-128"/>
              </a:rPr>
              <a:t>PowerCLI</a:t>
            </a:r>
            <a:endParaRPr lang="de-DE" sz="1800" b="1" dirty="0">
              <a:solidFill>
                <a:srgbClr val="FFFFFF"/>
              </a:solidFill>
              <a:cs typeface="ＭＳ Ｐゴシック" charset="-128"/>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t>New Feature: Additional </a:t>
            </a:r>
            <a:r>
              <a:rPr lang="en-US" dirty="0" err="1" smtClean="0"/>
              <a:t>vCLI</a:t>
            </a:r>
            <a:r>
              <a:rPr lang="en-US" dirty="0" smtClean="0"/>
              <a:t> Configuration Commands</a:t>
            </a:r>
          </a:p>
        </p:txBody>
      </p:sp>
      <p:sp>
        <p:nvSpPr>
          <p:cNvPr id="57347" name="Content Placeholder 2"/>
          <p:cNvSpPr>
            <a:spLocks noGrp="1"/>
          </p:cNvSpPr>
          <p:nvPr>
            <p:ph idx="1"/>
          </p:nvPr>
        </p:nvSpPr>
        <p:spPr>
          <a:xfrm>
            <a:off x="352425" y="936625"/>
            <a:ext cx="8382000" cy="5006975"/>
          </a:xfrm>
        </p:spPr>
        <p:txBody>
          <a:bodyPr/>
          <a:lstStyle/>
          <a:p>
            <a:pPr>
              <a:spcAft>
                <a:spcPts val="1200"/>
              </a:spcAft>
              <a:buNone/>
            </a:pPr>
            <a:r>
              <a:rPr lang="en-US" dirty="0" smtClean="0">
                <a:solidFill>
                  <a:srgbClr val="003D79"/>
                </a:solidFill>
              </a:rPr>
              <a:t>Storage</a:t>
            </a:r>
          </a:p>
          <a:p>
            <a:pPr lvl="1">
              <a:spcAft>
                <a:spcPts val="1200"/>
              </a:spcAft>
            </a:pPr>
            <a:r>
              <a:rPr lang="en-US" b="1" dirty="0" err="1" smtClean="0">
                <a:solidFill>
                  <a:srgbClr val="42ACCC"/>
                </a:solidFill>
              </a:rPr>
              <a:t>esxcli</a:t>
            </a:r>
            <a:r>
              <a:rPr lang="en-US" b="1" dirty="0" smtClean="0">
                <a:solidFill>
                  <a:srgbClr val="42ACCC"/>
                </a:solidFill>
              </a:rPr>
              <a:t> </a:t>
            </a:r>
            <a:r>
              <a:rPr lang="en-US" b="1" dirty="0" err="1" smtClean="0">
                <a:solidFill>
                  <a:srgbClr val="42ACCC"/>
                </a:solidFill>
              </a:rPr>
              <a:t>swiscsi</a:t>
            </a:r>
            <a:r>
              <a:rPr lang="en-US" b="1" dirty="0" smtClean="0">
                <a:solidFill>
                  <a:srgbClr val="42ACCC"/>
                </a:solidFill>
              </a:rPr>
              <a:t> session</a:t>
            </a:r>
            <a:r>
              <a:rPr lang="en-US" dirty="0" smtClean="0">
                <a:solidFill>
                  <a:schemeClr val="accent4"/>
                </a:solidFill>
              </a:rPr>
              <a:t>: </a:t>
            </a:r>
            <a:r>
              <a:rPr lang="en-US" dirty="0" smtClean="0"/>
              <a:t>Manage </a:t>
            </a:r>
            <a:r>
              <a:rPr lang="en-US" dirty="0" err="1" smtClean="0"/>
              <a:t>iSCSI</a:t>
            </a:r>
            <a:r>
              <a:rPr lang="en-US" dirty="0" smtClean="0"/>
              <a:t> sessions </a:t>
            </a:r>
          </a:p>
          <a:p>
            <a:pPr lvl="1">
              <a:spcAft>
                <a:spcPts val="1200"/>
              </a:spcAft>
            </a:pPr>
            <a:r>
              <a:rPr lang="en-US" b="1" dirty="0" err="1" smtClean="0">
                <a:solidFill>
                  <a:srgbClr val="42ACCC"/>
                </a:solidFill>
              </a:rPr>
              <a:t>esxcli</a:t>
            </a:r>
            <a:r>
              <a:rPr lang="en-US" b="1" dirty="0" smtClean="0">
                <a:solidFill>
                  <a:srgbClr val="42ACCC"/>
                </a:solidFill>
              </a:rPr>
              <a:t> </a:t>
            </a:r>
            <a:r>
              <a:rPr lang="en-US" b="1" dirty="0" err="1" smtClean="0">
                <a:solidFill>
                  <a:srgbClr val="42ACCC"/>
                </a:solidFill>
              </a:rPr>
              <a:t>swiscsi</a:t>
            </a:r>
            <a:r>
              <a:rPr lang="en-US" b="1" dirty="0" smtClean="0">
                <a:solidFill>
                  <a:srgbClr val="42ACCC"/>
                </a:solidFill>
              </a:rPr>
              <a:t> </a:t>
            </a:r>
            <a:r>
              <a:rPr lang="en-US" b="1" dirty="0" err="1" smtClean="0">
                <a:solidFill>
                  <a:srgbClr val="42ACCC"/>
                </a:solidFill>
              </a:rPr>
              <a:t>nic</a:t>
            </a:r>
            <a:r>
              <a:rPr lang="en-US" dirty="0" smtClean="0">
                <a:solidFill>
                  <a:srgbClr val="42ACCC"/>
                </a:solidFill>
              </a:rPr>
              <a:t>: </a:t>
            </a:r>
            <a:r>
              <a:rPr lang="en-US" dirty="0" smtClean="0"/>
              <a:t>Manage </a:t>
            </a:r>
            <a:r>
              <a:rPr lang="en-US" dirty="0" err="1" smtClean="0"/>
              <a:t>iSCSI</a:t>
            </a:r>
            <a:r>
              <a:rPr lang="en-US" dirty="0" smtClean="0"/>
              <a:t> </a:t>
            </a:r>
            <a:r>
              <a:rPr lang="en-US" dirty="0" err="1" smtClean="0"/>
              <a:t>NICs</a:t>
            </a:r>
            <a:endParaRPr lang="en-US" dirty="0" smtClean="0"/>
          </a:p>
          <a:p>
            <a:pPr lvl="1">
              <a:spcAft>
                <a:spcPts val="1200"/>
              </a:spcAft>
            </a:pPr>
            <a:r>
              <a:rPr lang="en-US" b="1" dirty="0" err="1" smtClean="0">
                <a:solidFill>
                  <a:srgbClr val="42ACCC"/>
                </a:solidFill>
              </a:rPr>
              <a:t>esxcli</a:t>
            </a:r>
            <a:r>
              <a:rPr lang="en-US" b="1" dirty="0" smtClean="0">
                <a:solidFill>
                  <a:srgbClr val="42ACCC"/>
                </a:solidFill>
              </a:rPr>
              <a:t> </a:t>
            </a:r>
            <a:r>
              <a:rPr lang="en-US" b="1" dirty="0" err="1" smtClean="0">
                <a:solidFill>
                  <a:srgbClr val="42ACCC"/>
                </a:solidFill>
              </a:rPr>
              <a:t>swiscsi</a:t>
            </a:r>
            <a:r>
              <a:rPr lang="en-US" b="1" dirty="0" smtClean="0">
                <a:solidFill>
                  <a:srgbClr val="42ACCC"/>
                </a:solidFill>
              </a:rPr>
              <a:t> </a:t>
            </a:r>
            <a:r>
              <a:rPr lang="en-US" b="1" dirty="0" err="1" smtClean="0">
                <a:solidFill>
                  <a:srgbClr val="42ACCC"/>
                </a:solidFill>
              </a:rPr>
              <a:t>vmknic</a:t>
            </a:r>
            <a:r>
              <a:rPr lang="en-US" dirty="0" smtClean="0">
                <a:solidFill>
                  <a:srgbClr val="42ACCC"/>
                </a:solidFill>
              </a:rPr>
              <a:t>: </a:t>
            </a:r>
            <a:r>
              <a:rPr lang="en-US" dirty="0" smtClean="0"/>
              <a:t>List </a:t>
            </a:r>
            <a:r>
              <a:rPr lang="en-US" dirty="0" err="1" smtClean="0"/>
              <a:t>VMkernel</a:t>
            </a:r>
            <a:r>
              <a:rPr lang="en-US" dirty="0" smtClean="0"/>
              <a:t> </a:t>
            </a:r>
            <a:r>
              <a:rPr lang="en-US" dirty="0" err="1" smtClean="0"/>
              <a:t>NICs</a:t>
            </a:r>
            <a:r>
              <a:rPr lang="en-US" dirty="0" smtClean="0"/>
              <a:t> available for binding to particular </a:t>
            </a:r>
            <a:r>
              <a:rPr lang="en-US" dirty="0" err="1" smtClean="0"/>
              <a:t>iSCSI</a:t>
            </a:r>
            <a:r>
              <a:rPr lang="en-US" dirty="0" smtClean="0"/>
              <a:t> adapter </a:t>
            </a:r>
          </a:p>
          <a:p>
            <a:pPr lvl="1">
              <a:spcAft>
                <a:spcPts val="1200"/>
              </a:spcAft>
            </a:pPr>
            <a:r>
              <a:rPr lang="en-US" b="1" dirty="0" err="1" smtClean="0">
                <a:solidFill>
                  <a:srgbClr val="42ACCC"/>
                </a:solidFill>
              </a:rPr>
              <a:t>esxcli</a:t>
            </a:r>
            <a:r>
              <a:rPr lang="en-US" b="1" dirty="0" smtClean="0">
                <a:solidFill>
                  <a:srgbClr val="42ACCC"/>
                </a:solidFill>
              </a:rPr>
              <a:t> </a:t>
            </a:r>
            <a:r>
              <a:rPr lang="en-US" b="1" dirty="0" err="1" smtClean="0">
                <a:solidFill>
                  <a:srgbClr val="42ACCC"/>
                </a:solidFill>
              </a:rPr>
              <a:t>swiscsi</a:t>
            </a:r>
            <a:r>
              <a:rPr lang="en-US" b="1" dirty="0" smtClean="0">
                <a:solidFill>
                  <a:srgbClr val="42ACCC"/>
                </a:solidFill>
              </a:rPr>
              <a:t> </a:t>
            </a:r>
            <a:r>
              <a:rPr lang="en-US" b="1" dirty="0" err="1" smtClean="0">
                <a:solidFill>
                  <a:srgbClr val="42ACCC"/>
                </a:solidFill>
              </a:rPr>
              <a:t>vmnic</a:t>
            </a:r>
            <a:r>
              <a:rPr lang="en-US" dirty="0" smtClean="0">
                <a:solidFill>
                  <a:srgbClr val="42ACCC"/>
                </a:solidFill>
              </a:rPr>
              <a:t>: </a:t>
            </a:r>
            <a:r>
              <a:rPr lang="en-US" dirty="0" smtClean="0"/>
              <a:t>List available uplink adapters for use with a specified </a:t>
            </a:r>
            <a:r>
              <a:rPr lang="en-US" dirty="0" err="1" smtClean="0"/>
              <a:t>iSCSI</a:t>
            </a:r>
            <a:r>
              <a:rPr lang="en-US" dirty="0" smtClean="0"/>
              <a:t> adapter</a:t>
            </a:r>
          </a:p>
          <a:p>
            <a:pPr lvl="1">
              <a:spcAft>
                <a:spcPts val="1200"/>
              </a:spcAft>
            </a:pPr>
            <a:r>
              <a:rPr lang="en-US" b="1" dirty="0" err="1" smtClean="0">
                <a:solidFill>
                  <a:srgbClr val="42ACCC"/>
                </a:solidFill>
              </a:rPr>
              <a:t>esxcli</a:t>
            </a:r>
            <a:r>
              <a:rPr lang="en-US" b="1" dirty="0" smtClean="0">
                <a:solidFill>
                  <a:srgbClr val="42ACCC"/>
                </a:solidFill>
              </a:rPr>
              <a:t> </a:t>
            </a:r>
            <a:r>
              <a:rPr lang="en-US" b="1" dirty="0" err="1" smtClean="0">
                <a:solidFill>
                  <a:srgbClr val="42ACCC"/>
                </a:solidFill>
              </a:rPr>
              <a:t>vaai</a:t>
            </a:r>
            <a:r>
              <a:rPr lang="en-US" b="1" dirty="0" smtClean="0">
                <a:solidFill>
                  <a:srgbClr val="42ACCC"/>
                </a:solidFill>
              </a:rPr>
              <a:t> device</a:t>
            </a:r>
            <a:r>
              <a:rPr lang="en-US" dirty="0" smtClean="0">
                <a:solidFill>
                  <a:srgbClr val="42ACCC"/>
                </a:solidFill>
              </a:rPr>
              <a:t>: </a:t>
            </a:r>
            <a:r>
              <a:rPr lang="en-US" dirty="0" smtClean="0"/>
              <a:t>Display information about devices claimed by the VMware VAAI (</a:t>
            </a:r>
            <a:r>
              <a:rPr lang="en-US" dirty="0" err="1" smtClean="0"/>
              <a:t>vStorage</a:t>
            </a:r>
            <a:r>
              <a:rPr lang="en-US" dirty="0" smtClean="0"/>
              <a:t> APIs for Array Integration) Filter </a:t>
            </a:r>
            <a:r>
              <a:rPr lang="en-US" dirty="0" err="1" smtClean="0"/>
              <a:t>Plugin</a:t>
            </a:r>
            <a:r>
              <a:rPr lang="en-US" dirty="0" smtClean="0"/>
              <a:t>.</a:t>
            </a:r>
          </a:p>
          <a:p>
            <a:pPr lvl="1">
              <a:spcAft>
                <a:spcPts val="1200"/>
              </a:spcAft>
            </a:pPr>
            <a:r>
              <a:rPr lang="en-US" b="1" dirty="0" err="1" smtClean="0">
                <a:solidFill>
                  <a:srgbClr val="42ACCC"/>
                </a:solidFill>
              </a:rPr>
              <a:t>esxcli</a:t>
            </a:r>
            <a:r>
              <a:rPr lang="en-US" b="1" dirty="0" smtClean="0">
                <a:solidFill>
                  <a:srgbClr val="42ACCC"/>
                </a:solidFill>
              </a:rPr>
              <a:t> </a:t>
            </a:r>
            <a:r>
              <a:rPr lang="en-US" b="1" dirty="0" err="1" smtClean="0">
                <a:solidFill>
                  <a:srgbClr val="42ACCC"/>
                </a:solidFill>
              </a:rPr>
              <a:t>corestorage</a:t>
            </a:r>
            <a:r>
              <a:rPr lang="en-US" b="1" dirty="0" smtClean="0">
                <a:solidFill>
                  <a:srgbClr val="42ACCC"/>
                </a:solidFill>
              </a:rPr>
              <a:t> device</a:t>
            </a:r>
            <a:r>
              <a:rPr lang="en-US" dirty="0" smtClean="0">
                <a:solidFill>
                  <a:srgbClr val="42ACCC"/>
                </a:solidFill>
              </a:rPr>
              <a:t>: </a:t>
            </a:r>
            <a:r>
              <a:rPr lang="en-US" dirty="0" smtClean="0"/>
              <a:t>List devices or </a:t>
            </a:r>
            <a:r>
              <a:rPr lang="en-US" dirty="0" err="1" smtClean="0"/>
              <a:t>plugins</a:t>
            </a:r>
            <a:r>
              <a:rPr lang="en-US" dirty="0" smtClean="0"/>
              <a:t>. Used in conjunction with hardware acceleration. </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sz="quarter" idx="12"/>
          </p:nvPr>
        </p:nvSpPr>
        <p:spPr/>
        <p:txBody>
          <a:bodyPr/>
          <a:lstStyle/>
          <a:p>
            <a:pPr marL="341313" indent="-273050">
              <a:lnSpc>
                <a:spcPct val="120000"/>
              </a:lnSpc>
            </a:pPr>
            <a:r>
              <a:rPr lang="en-US" dirty="0" smtClean="0"/>
              <a:t>ESXi Convergence and ESXi Value Proposition</a:t>
            </a:r>
            <a:endParaRPr lang="en-US" dirty="0" smtClean="0"/>
          </a:p>
          <a:p>
            <a:pPr marL="341313" indent="-273050">
              <a:lnSpc>
                <a:spcPct val="120000"/>
              </a:lnSpc>
            </a:pPr>
            <a:r>
              <a:rPr lang="en-US" dirty="0" smtClean="0"/>
              <a:t>Hardware Monitoring and System Management with ESXi</a:t>
            </a:r>
            <a:endParaRPr lang="en-US" dirty="0" smtClean="0"/>
          </a:p>
          <a:p>
            <a:pPr marL="341313" indent="-273050">
              <a:lnSpc>
                <a:spcPct val="120000"/>
              </a:lnSpc>
            </a:pPr>
            <a:r>
              <a:rPr lang="en-US" dirty="0" smtClean="0"/>
              <a:t>Security and </a:t>
            </a:r>
            <a:r>
              <a:rPr lang="en-US" dirty="0" smtClean="0"/>
              <a:t>Deployment Options</a:t>
            </a:r>
            <a:endParaRPr lang="en-US" dirty="0" smtClean="0"/>
          </a:p>
          <a:p>
            <a:pPr marL="341313" indent="-273050">
              <a:lnSpc>
                <a:spcPct val="120000"/>
              </a:lnSpc>
            </a:pPr>
            <a:r>
              <a:rPr lang="en-US" dirty="0" smtClean="0"/>
              <a:t>Command Line Interfaces</a:t>
            </a:r>
          </a:p>
          <a:p>
            <a:pPr marL="341313" indent="-273050">
              <a:lnSpc>
                <a:spcPct val="120000"/>
              </a:lnSpc>
            </a:pPr>
            <a:r>
              <a:rPr lang="en-US" dirty="0" smtClean="0"/>
              <a:t>Diagnostics </a:t>
            </a:r>
            <a:r>
              <a:rPr lang="en-US" dirty="0" smtClean="0"/>
              <a:t>and troubleshooting</a:t>
            </a:r>
          </a:p>
          <a:p>
            <a:pPr marL="341313" indent="-273050">
              <a:lnSpc>
                <a:spcPct val="120000"/>
              </a:lnSpc>
            </a:pPr>
            <a:r>
              <a:rPr lang="en-US" dirty="0" smtClean="0"/>
              <a:t>Answering common questions</a:t>
            </a:r>
          </a:p>
          <a:p>
            <a:pPr marL="341313" indent="-273050">
              <a:lnSpc>
                <a:spcPct val="120000"/>
              </a:lnSpc>
            </a:pPr>
            <a:r>
              <a:rPr lang="en-US" dirty="0" smtClean="0"/>
              <a:t>Resources and call to action</a:t>
            </a:r>
          </a:p>
        </p:txBody>
      </p:sp>
      <p:sp>
        <p:nvSpPr>
          <p:cNvPr id="4" name="Rectangle 3"/>
          <p:cNvSpPr/>
          <p:nvPr/>
        </p:nvSpPr>
        <p:spPr bwMode="auto">
          <a:xfrm>
            <a:off x="263236" y="4074732"/>
            <a:ext cx="7509164" cy="554182"/>
          </a:xfrm>
          <a:prstGeom prst="rect">
            <a:avLst/>
          </a:prstGeom>
          <a:noFill/>
          <a:ln w="28575">
            <a:solidFill>
              <a:srgbClr val="FFC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a:lnSpc>
                <a:spcPct val="80000"/>
              </a:lnSpc>
            </a:pPr>
            <a:r>
              <a:rPr lang="en-US" dirty="0" smtClean="0"/>
              <a:t>VMware vSphere 4.1 and earlier support two hypervisors architectures: VMware </a:t>
            </a:r>
            <a:r>
              <a:rPr lang="en-US" dirty="0" err="1" smtClean="0"/>
              <a:t>ESXi</a:t>
            </a:r>
            <a:r>
              <a:rPr lang="en-US" dirty="0" smtClean="0"/>
              <a:t> or ESX</a:t>
            </a:r>
          </a:p>
        </p:txBody>
      </p:sp>
      <p:sp>
        <p:nvSpPr>
          <p:cNvPr id="75778" name="Content Placeholder 3"/>
          <p:cNvSpPr>
            <a:spLocks noGrp="1"/>
          </p:cNvSpPr>
          <p:nvPr>
            <p:ph type="body" sz="quarter" idx="13"/>
          </p:nvPr>
        </p:nvSpPr>
        <p:spPr/>
        <p:txBody>
          <a:bodyPr/>
          <a:lstStyle/>
          <a:p>
            <a:pPr>
              <a:buFont typeface="Wingdings" pitchFamily="2" charset="2"/>
              <a:buNone/>
            </a:pPr>
            <a:r>
              <a:rPr lang="en-US" dirty="0" smtClean="0"/>
              <a:t>VMware’s virtualization platform includes two components:</a:t>
            </a:r>
          </a:p>
          <a:p>
            <a:pPr marL="457200" lvl="1" indent="-342900">
              <a:buFont typeface="Arial" charset="0"/>
              <a:buAutoNum type="arabicPeriod"/>
            </a:pPr>
            <a:r>
              <a:rPr lang="en-US" sz="1800" dirty="0" smtClean="0"/>
              <a:t>VMware vSphere 4.1 = virtualization software</a:t>
            </a:r>
          </a:p>
          <a:p>
            <a:pPr marL="742950" lvl="2" indent="-342900"/>
            <a:r>
              <a:rPr lang="en-US" sz="1200" dirty="0" smtClean="0"/>
              <a:t>VMware vSphere 4.1 is available in several editions at different levels of functionality</a:t>
            </a:r>
          </a:p>
          <a:p>
            <a:pPr marL="742950" lvl="2" indent="-342900"/>
            <a:r>
              <a:rPr lang="en-US" sz="1200" dirty="0" smtClean="0"/>
              <a:t>Customers can choose to install vSphere 4.1 using either the VMware </a:t>
            </a:r>
            <a:r>
              <a:rPr lang="en-US" sz="1200" dirty="0" err="1" smtClean="0"/>
              <a:t>ESXi</a:t>
            </a:r>
            <a:r>
              <a:rPr lang="en-US" sz="1200" dirty="0" smtClean="0"/>
              <a:t> or ESX</a:t>
            </a:r>
          </a:p>
          <a:p>
            <a:pPr marL="457200" lvl="1" indent="-342900">
              <a:buFont typeface="Arial" charset="0"/>
              <a:buAutoNum type="arabicPeriod"/>
            </a:pPr>
            <a:r>
              <a:rPr lang="en-US" sz="1800" dirty="0" smtClean="0"/>
              <a:t>VMware </a:t>
            </a:r>
            <a:r>
              <a:rPr lang="en-US" sz="1800" dirty="0" err="1" smtClean="0"/>
              <a:t>vCenter</a:t>
            </a:r>
            <a:r>
              <a:rPr lang="en-US" sz="1800" dirty="0" smtClean="0"/>
              <a:t> Server  4.1 = virtualization management software</a:t>
            </a:r>
          </a:p>
          <a:p>
            <a:pPr marL="742950" lvl="2" indent="-342900"/>
            <a:r>
              <a:rPr lang="en-US" sz="1200" dirty="0" smtClean="0"/>
              <a:t>VMware </a:t>
            </a:r>
            <a:r>
              <a:rPr lang="en-US" sz="1200" dirty="0" err="1" smtClean="0"/>
              <a:t>vCenter</a:t>
            </a:r>
            <a:r>
              <a:rPr lang="en-US" sz="1200" dirty="0" smtClean="0"/>
              <a:t> Server is necessary for advanced features such as </a:t>
            </a:r>
            <a:r>
              <a:rPr lang="en-US" sz="1200" dirty="0" err="1" smtClean="0"/>
              <a:t>VMotion</a:t>
            </a:r>
            <a:r>
              <a:rPr lang="en-US" sz="1200" dirty="0" smtClean="0"/>
              <a:t>, HA, etc.</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grpSp>
        <p:nvGrpSpPr>
          <p:cNvPr id="2" name="Group 59"/>
          <p:cNvGrpSpPr>
            <a:grpSpLocks/>
          </p:cNvGrpSpPr>
          <p:nvPr/>
        </p:nvGrpSpPr>
        <p:grpSpPr bwMode="auto">
          <a:xfrm>
            <a:off x="2214563" y="3032125"/>
            <a:ext cx="4549775" cy="3135313"/>
            <a:chOff x="1346719" y="2212197"/>
            <a:chExt cx="5044727" cy="3544772"/>
          </a:xfrm>
        </p:grpSpPr>
        <p:grpSp>
          <p:nvGrpSpPr>
            <p:cNvPr id="3" name="Group 57"/>
            <p:cNvGrpSpPr>
              <a:grpSpLocks/>
            </p:cNvGrpSpPr>
            <p:nvPr/>
          </p:nvGrpSpPr>
          <p:grpSpPr bwMode="auto">
            <a:xfrm>
              <a:off x="1346719" y="2212197"/>
              <a:ext cx="1620416" cy="1902603"/>
              <a:chOff x="1328057" y="2212197"/>
              <a:chExt cx="1909666" cy="2109987"/>
            </a:xfrm>
          </p:grpSpPr>
          <p:pic>
            <p:nvPicPr>
              <p:cNvPr id="75807" name="Picture 4" descr="ICON_VirtTriangle_flat_Q408.png"/>
              <p:cNvPicPr>
                <a:picLocks noChangeAspect="1"/>
              </p:cNvPicPr>
              <p:nvPr/>
            </p:nvPicPr>
            <p:blipFill>
              <a:blip r:embed="rId3" cstate="print"/>
              <a:srcRect/>
              <a:stretch>
                <a:fillRect/>
              </a:stretch>
            </p:blipFill>
            <p:spPr bwMode="auto">
              <a:xfrm>
                <a:off x="1376016" y="3424334"/>
                <a:ext cx="1796392" cy="488301"/>
              </a:xfrm>
              <a:prstGeom prst="rect">
                <a:avLst/>
              </a:prstGeom>
              <a:noFill/>
              <a:ln w="9525">
                <a:noFill/>
                <a:miter lim="800000"/>
                <a:headEnd/>
                <a:tailEnd/>
              </a:ln>
            </p:spPr>
          </p:pic>
          <p:pic>
            <p:nvPicPr>
              <p:cNvPr id="75808" name="Picture 8" descr="ICON_Server_flat_Q408.png"/>
              <p:cNvPicPr>
                <a:picLocks noChangeAspect="1"/>
              </p:cNvPicPr>
              <p:nvPr/>
            </p:nvPicPr>
            <p:blipFill>
              <a:blip r:embed="rId4" cstate="print"/>
              <a:srcRect/>
              <a:stretch>
                <a:fillRect/>
              </a:stretch>
            </p:blipFill>
            <p:spPr bwMode="auto">
              <a:xfrm>
                <a:off x="1442098" y="3887140"/>
                <a:ext cx="1711649" cy="435044"/>
              </a:xfrm>
              <a:prstGeom prst="rect">
                <a:avLst/>
              </a:prstGeom>
              <a:noFill/>
              <a:ln w="9525">
                <a:noFill/>
                <a:miter lim="800000"/>
                <a:headEnd/>
                <a:tailEnd/>
              </a:ln>
            </p:spPr>
          </p:pic>
          <p:pic>
            <p:nvPicPr>
              <p:cNvPr id="75809" name="Picture 12" descr="ICON_VM_basic_flat_R2_Q408.png"/>
              <p:cNvPicPr>
                <a:picLocks noChangeAspect="1"/>
              </p:cNvPicPr>
              <p:nvPr/>
            </p:nvPicPr>
            <p:blipFill>
              <a:blip r:embed="rId5" cstate="print"/>
              <a:srcRect/>
              <a:stretch>
                <a:fillRect/>
              </a:stretch>
            </p:blipFill>
            <p:spPr bwMode="auto">
              <a:xfrm>
                <a:off x="1375553" y="2212197"/>
                <a:ext cx="555884" cy="555884"/>
              </a:xfrm>
              <a:prstGeom prst="rect">
                <a:avLst/>
              </a:prstGeom>
              <a:noFill/>
              <a:ln w="9525">
                <a:noFill/>
                <a:miter lim="800000"/>
                <a:headEnd/>
                <a:tailEnd/>
              </a:ln>
            </p:spPr>
          </p:pic>
          <p:sp>
            <p:nvSpPr>
              <p:cNvPr id="27" name="Rounded Rectangle 26"/>
              <p:cNvSpPr/>
              <p:nvPr/>
            </p:nvSpPr>
            <p:spPr bwMode="auto">
              <a:xfrm>
                <a:off x="1328057" y="2845837"/>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r>
                  <a:rPr lang="en-US" sz="1400" b="1" dirty="0">
                    <a:solidFill>
                      <a:schemeClr val="tx1"/>
                    </a:solidFill>
                  </a:rPr>
                  <a:t>VMware vSphere</a:t>
                </a:r>
              </a:p>
            </p:txBody>
          </p:sp>
          <p:pic>
            <p:nvPicPr>
              <p:cNvPr id="75813" name="Picture 12" descr="ICON_VM_basic_flat_R2_Q408.png"/>
              <p:cNvPicPr>
                <a:picLocks noChangeAspect="1"/>
              </p:cNvPicPr>
              <p:nvPr/>
            </p:nvPicPr>
            <p:blipFill>
              <a:blip r:embed="rId5" cstate="print"/>
              <a:srcRect/>
              <a:stretch>
                <a:fillRect/>
              </a:stretch>
            </p:blipFill>
            <p:spPr bwMode="auto">
              <a:xfrm>
                <a:off x="1963381" y="2212197"/>
                <a:ext cx="555884" cy="555884"/>
              </a:xfrm>
              <a:prstGeom prst="rect">
                <a:avLst/>
              </a:prstGeom>
              <a:noFill/>
              <a:ln w="9525">
                <a:noFill/>
                <a:miter lim="800000"/>
                <a:headEnd/>
                <a:tailEnd/>
              </a:ln>
            </p:spPr>
          </p:pic>
          <p:pic>
            <p:nvPicPr>
              <p:cNvPr id="75814" name="Picture 12" descr="ICON_VM_basic_flat_R2_Q408.png"/>
              <p:cNvPicPr>
                <a:picLocks noChangeAspect="1"/>
              </p:cNvPicPr>
              <p:nvPr/>
            </p:nvPicPr>
            <p:blipFill>
              <a:blip r:embed="rId5" cstate="print"/>
              <a:srcRect/>
              <a:stretch>
                <a:fillRect/>
              </a:stretch>
            </p:blipFill>
            <p:spPr bwMode="auto">
              <a:xfrm>
                <a:off x="2551210" y="2212197"/>
                <a:ext cx="555884" cy="555884"/>
              </a:xfrm>
              <a:prstGeom prst="rect">
                <a:avLst/>
              </a:prstGeom>
              <a:noFill/>
              <a:ln w="9525">
                <a:noFill/>
                <a:miter lim="800000"/>
                <a:headEnd/>
                <a:tailEnd/>
              </a:ln>
            </p:spPr>
          </p:pic>
        </p:grpSp>
        <p:grpSp>
          <p:nvGrpSpPr>
            <p:cNvPr id="4" name="Group 30"/>
            <p:cNvGrpSpPr>
              <a:grpSpLocks/>
            </p:cNvGrpSpPr>
            <p:nvPr/>
          </p:nvGrpSpPr>
          <p:grpSpPr bwMode="auto">
            <a:xfrm>
              <a:off x="3063539" y="2212197"/>
              <a:ext cx="1620416" cy="1902603"/>
              <a:chOff x="1850571" y="3509152"/>
              <a:chExt cx="1909666" cy="2109987"/>
            </a:xfrm>
          </p:grpSpPr>
          <p:pic>
            <p:nvPicPr>
              <p:cNvPr id="75799" name="Picture 4" descr="ICON_VirtTriangle_flat_Q408.png"/>
              <p:cNvPicPr>
                <a:picLocks noChangeAspect="1"/>
              </p:cNvPicPr>
              <p:nvPr/>
            </p:nvPicPr>
            <p:blipFill>
              <a:blip r:embed="rId3" cstate="print"/>
              <a:srcRect/>
              <a:stretch>
                <a:fillRect/>
              </a:stretch>
            </p:blipFill>
            <p:spPr bwMode="auto">
              <a:xfrm>
                <a:off x="1898530" y="4721289"/>
                <a:ext cx="1796392" cy="488301"/>
              </a:xfrm>
              <a:prstGeom prst="rect">
                <a:avLst/>
              </a:prstGeom>
              <a:noFill/>
              <a:ln w="9525">
                <a:noFill/>
                <a:miter lim="800000"/>
                <a:headEnd/>
                <a:tailEnd/>
              </a:ln>
            </p:spPr>
          </p:pic>
          <p:pic>
            <p:nvPicPr>
              <p:cNvPr id="75800" name="Picture 8" descr="ICON_Server_flat_Q408.png"/>
              <p:cNvPicPr>
                <a:picLocks noChangeAspect="1"/>
              </p:cNvPicPr>
              <p:nvPr/>
            </p:nvPicPr>
            <p:blipFill>
              <a:blip r:embed="rId4" cstate="print"/>
              <a:srcRect/>
              <a:stretch>
                <a:fillRect/>
              </a:stretch>
            </p:blipFill>
            <p:spPr bwMode="auto">
              <a:xfrm>
                <a:off x="1964612" y="5184095"/>
                <a:ext cx="1711649" cy="435044"/>
              </a:xfrm>
              <a:prstGeom prst="rect">
                <a:avLst/>
              </a:prstGeom>
              <a:noFill/>
              <a:ln w="9525">
                <a:noFill/>
                <a:miter lim="800000"/>
                <a:headEnd/>
                <a:tailEnd/>
              </a:ln>
            </p:spPr>
          </p:pic>
          <p:pic>
            <p:nvPicPr>
              <p:cNvPr id="75801" name="Picture 12" descr="ICON_VM_basic_flat_R2_Q408.png"/>
              <p:cNvPicPr>
                <a:picLocks noChangeAspect="1"/>
              </p:cNvPicPr>
              <p:nvPr/>
            </p:nvPicPr>
            <p:blipFill>
              <a:blip r:embed="rId5" cstate="print"/>
              <a:srcRect/>
              <a:stretch>
                <a:fillRect/>
              </a:stretch>
            </p:blipFill>
            <p:spPr bwMode="auto">
              <a:xfrm>
                <a:off x="1898067" y="3509152"/>
                <a:ext cx="555884" cy="555884"/>
              </a:xfrm>
              <a:prstGeom prst="rect">
                <a:avLst/>
              </a:prstGeom>
              <a:noFill/>
              <a:ln w="9525">
                <a:noFill/>
                <a:miter lim="800000"/>
                <a:headEnd/>
                <a:tailEnd/>
              </a:ln>
            </p:spPr>
          </p:pic>
          <p:sp>
            <p:nvSpPr>
              <p:cNvPr id="35" name="Rounded Rectangle 34"/>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r>
                  <a:rPr lang="en-US" sz="1400" b="1" dirty="0">
                    <a:solidFill>
                      <a:schemeClr val="tx1"/>
                    </a:solidFill>
                  </a:rPr>
                  <a:t>VMware vSphere</a:t>
                </a:r>
              </a:p>
            </p:txBody>
          </p:sp>
          <p:pic>
            <p:nvPicPr>
              <p:cNvPr id="75805" name="Picture 12" descr="ICON_VM_basic_flat_R2_Q408.png"/>
              <p:cNvPicPr>
                <a:picLocks noChangeAspect="1"/>
              </p:cNvPicPr>
              <p:nvPr/>
            </p:nvPicPr>
            <p:blipFill>
              <a:blip r:embed="rId5" cstate="print"/>
              <a:srcRect/>
              <a:stretch>
                <a:fillRect/>
              </a:stretch>
            </p:blipFill>
            <p:spPr bwMode="auto">
              <a:xfrm>
                <a:off x="2485895" y="3509152"/>
                <a:ext cx="555884" cy="555884"/>
              </a:xfrm>
              <a:prstGeom prst="rect">
                <a:avLst/>
              </a:prstGeom>
              <a:noFill/>
              <a:ln w="9525">
                <a:noFill/>
                <a:miter lim="800000"/>
                <a:headEnd/>
                <a:tailEnd/>
              </a:ln>
            </p:spPr>
          </p:pic>
          <p:pic>
            <p:nvPicPr>
              <p:cNvPr id="75806" name="Picture 12" descr="ICON_VM_basic_flat_R2_Q408.png"/>
              <p:cNvPicPr>
                <a:picLocks noChangeAspect="1"/>
              </p:cNvPicPr>
              <p:nvPr/>
            </p:nvPicPr>
            <p:blipFill>
              <a:blip r:embed="rId5" cstate="print"/>
              <a:srcRect/>
              <a:stretch>
                <a:fillRect/>
              </a:stretch>
            </p:blipFill>
            <p:spPr bwMode="auto">
              <a:xfrm>
                <a:off x="3073724" y="3509152"/>
                <a:ext cx="555884" cy="555884"/>
              </a:xfrm>
              <a:prstGeom prst="rect">
                <a:avLst/>
              </a:prstGeom>
              <a:noFill/>
              <a:ln w="9525">
                <a:noFill/>
                <a:miter lim="800000"/>
                <a:headEnd/>
                <a:tailEnd/>
              </a:ln>
            </p:spPr>
          </p:pic>
        </p:grpSp>
        <p:grpSp>
          <p:nvGrpSpPr>
            <p:cNvPr id="5" name="Group 37"/>
            <p:cNvGrpSpPr>
              <a:grpSpLocks/>
            </p:cNvGrpSpPr>
            <p:nvPr/>
          </p:nvGrpSpPr>
          <p:grpSpPr bwMode="auto">
            <a:xfrm>
              <a:off x="4771030" y="2212197"/>
              <a:ext cx="1620416" cy="1902603"/>
              <a:chOff x="1850571" y="3509152"/>
              <a:chExt cx="1909666" cy="2109987"/>
            </a:xfrm>
          </p:grpSpPr>
          <p:pic>
            <p:nvPicPr>
              <p:cNvPr id="75791" name="Picture 4" descr="ICON_VirtTriangle_flat_Q408.png"/>
              <p:cNvPicPr>
                <a:picLocks noChangeAspect="1"/>
              </p:cNvPicPr>
              <p:nvPr/>
            </p:nvPicPr>
            <p:blipFill>
              <a:blip r:embed="rId3" cstate="print"/>
              <a:srcRect/>
              <a:stretch>
                <a:fillRect/>
              </a:stretch>
            </p:blipFill>
            <p:spPr bwMode="auto">
              <a:xfrm>
                <a:off x="1898530" y="4721289"/>
                <a:ext cx="1796392" cy="488301"/>
              </a:xfrm>
              <a:prstGeom prst="rect">
                <a:avLst/>
              </a:prstGeom>
              <a:noFill/>
              <a:ln w="9525">
                <a:noFill/>
                <a:miter lim="800000"/>
                <a:headEnd/>
                <a:tailEnd/>
              </a:ln>
            </p:spPr>
          </p:pic>
          <p:pic>
            <p:nvPicPr>
              <p:cNvPr id="75792" name="Picture 8" descr="ICON_Server_flat_Q408.png"/>
              <p:cNvPicPr>
                <a:picLocks noChangeAspect="1"/>
              </p:cNvPicPr>
              <p:nvPr/>
            </p:nvPicPr>
            <p:blipFill>
              <a:blip r:embed="rId4" cstate="print"/>
              <a:srcRect/>
              <a:stretch>
                <a:fillRect/>
              </a:stretch>
            </p:blipFill>
            <p:spPr bwMode="auto">
              <a:xfrm>
                <a:off x="1964612" y="5184095"/>
                <a:ext cx="1711649" cy="435044"/>
              </a:xfrm>
              <a:prstGeom prst="rect">
                <a:avLst/>
              </a:prstGeom>
              <a:noFill/>
              <a:ln w="9525">
                <a:noFill/>
                <a:miter lim="800000"/>
                <a:headEnd/>
                <a:tailEnd/>
              </a:ln>
            </p:spPr>
          </p:pic>
          <p:pic>
            <p:nvPicPr>
              <p:cNvPr id="75793" name="Picture 12" descr="ICON_VM_basic_flat_R2_Q408.png"/>
              <p:cNvPicPr>
                <a:picLocks noChangeAspect="1"/>
              </p:cNvPicPr>
              <p:nvPr/>
            </p:nvPicPr>
            <p:blipFill>
              <a:blip r:embed="rId5" cstate="print"/>
              <a:srcRect/>
              <a:stretch>
                <a:fillRect/>
              </a:stretch>
            </p:blipFill>
            <p:spPr bwMode="auto">
              <a:xfrm>
                <a:off x="1898067" y="3509152"/>
                <a:ext cx="555884" cy="555884"/>
              </a:xfrm>
              <a:prstGeom prst="rect">
                <a:avLst/>
              </a:prstGeom>
              <a:noFill/>
              <a:ln w="9525">
                <a:noFill/>
                <a:miter lim="800000"/>
                <a:headEnd/>
                <a:tailEnd/>
              </a:ln>
            </p:spPr>
          </p:pic>
          <p:sp>
            <p:nvSpPr>
              <p:cNvPr id="42" name="Rounded Rectangle 41"/>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r>
                  <a:rPr lang="en-US" sz="1400" b="1" dirty="0">
                    <a:solidFill>
                      <a:schemeClr val="tx1"/>
                    </a:solidFill>
                  </a:rPr>
                  <a:t>VMware vSphere</a:t>
                </a:r>
              </a:p>
            </p:txBody>
          </p:sp>
          <p:pic>
            <p:nvPicPr>
              <p:cNvPr id="75797" name="Picture 12" descr="ICON_VM_basic_flat_R2_Q408.png"/>
              <p:cNvPicPr>
                <a:picLocks noChangeAspect="1"/>
              </p:cNvPicPr>
              <p:nvPr/>
            </p:nvPicPr>
            <p:blipFill>
              <a:blip r:embed="rId5" cstate="print"/>
              <a:srcRect/>
              <a:stretch>
                <a:fillRect/>
              </a:stretch>
            </p:blipFill>
            <p:spPr bwMode="auto">
              <a:xfrm>
                <a:off x="2485895" y="3509152"/>
                <a:ext cx="555884" cy="555884"/>
              </a:xfrm>
              <a:prstGeom prst="rect">
                <a:avLst/>
              </a:prstGeom>
              <a:noFill/>
              <a:ln w="9525">
                <a:noFill/>
                <a:miter lim="800000"/>
                <a:headEnd/>
                <a:tailEnd/>
              </a:ln>
            </p:spPr>
          </p:pic>
          <p:pic>
            <p:nvPicPr>
              <p:cNvPr id="75798" name="Picture 12" descr="ICON_VM_basic_flat_R2_Q408.png"/>
              <p:cNvPicPr>
                <a:picLocks noChangeAspect="1"/>
              </p:cNvPicPr>
              <p:nvPr/>
            </p:nvPicPr>
            <p:blipFill>
              <a:blip r:embed="rId5" cstate="print"/>
              <a:srcRect/>
              <a:stretch>
                <a:fillRect/>
              </a:stretch>
            </p:blipFill>
            <p:spPr bwMode="auto">
              <a:xfrm>
                <a:off x="3073724" y="3509152"/>
                <a:ext cx="555884" cy="555884"/>
              </a:xfrm>
              <a:prstGeom prst="rect">
                <a:avLst/>
              </a:prstGeom>
              <a:noFill/>
              <a:ln w="9525">
                <a:noFill/>
                <a:miter lim="800000"/>
                <a:headEnd/>
                <a:tailEnd/>
              </a:ln>
            </p:spPr>
          </p:pic>
        </p:grpSp>
        <p:cxnSp>
          <p:nvCxnSpPr>
            <p:cNvPr id="75783" name="Elbow Connector 47"/>
            <p:cNvCxnSpPr>
              <a:cxnSpLocks noChangeShapeType="1"/>
            </p:cNvCxnSpPr>
            <p:nvPr/>
          </p:nvCxnSpPr>
          <p:spPr bwMode="auto">
            <a:xfrm rot="16200000" flipH="1">
              <a:off x="2706868" y="3577614"/>
              <a:ext cx="630726" cy="1705097"/>
            </a:xfrm>
            <a:prstGeom prst="bentConnector3">
              <a:avLst>
                <a:gd name="adj1" fmla="val 50000"/>
              </a:avLst>
            </a:prstGeom>
            <a:noFill/>
            <a:ln w="9525" algn="ctr">
              <a:solidFill>
                <a:schemeClr val="tx1"/>
              </a:solidFill>
              <a:round/>
              <a:headEnd/>
              <a:tailEnd/>
            </a:ln>
          </p:spPr>
        </p:cxnSp>
        <p:cxnSp>
          <p:nvCxnSpPr>
            <p:cNvPr id="75784" name="Elbow Connector 48"/>
            <p:cNvCxnSpPr>
              <a:cxnSpLocks noChangeShapeType="1"/>
            </p:cNvCxnSpPr>
            <p:nvPr/>
          </p:nvCxnSpPr>
          <p:spPr bwMode="auto">
            <a:xfrm rot="5400000">
              <a:off x="3565279" y="4424302"/>
              <a:ext cx="630726" cy="11723"/>
            </a:xfrm>
            <a:prstGeom prst="bentConnector3">
              <a:avLst>
                <a:gd name="adj1" fmla="val 50000"/>
              </a:avLst>
            </a:prstGeom>
            <a:noFill/>
            <a:ln w="9525" algn="ctr">
              <a:solidFill>
                <a:schemeClr val="tx1"/>
              </a:solidFill>
              <a:round/>
              <a:headEnd/>
              <a:tailEnd/>
            </a:ln>
          </p:spPr>
        </p:cxnSp>
        <p:cxnSp>
          <p:nvCxnSpPr>
            <p:cNvPr id="75785" name="Elbow Connector 51"/>
            <p:cNvCxnSpPr>
              <a:cxnSpLocks noChangeShapeType="1"/>
            </p:cNvCxnSpPr>
            <p:nvPr/>
          </p:nvCxnSpPr>
          <p:spPr bwMode="auto">
            <a:xfrm rot="5400000">
              <a:off x="4419024" y="3570556"/>
              <a:ext cx="630726" cy="1719214"/>
            </a:xfrm>
            <a:prstGeom prst="bentConnector3">
              <a:avLst>
                <a:gd name="adj1" fmla="val 50000"/>
              </a:avLst>
            </a:prstGeom>
            <a:noFill/>
            <a:ln w="9525" algn="ctr">
              <a:solidFill>
                <a:schemeClr val="tx1"/>
              </a:solidFill>
              <a:round/>
              <a:headEnd/>
              <a:tailEnd/>
            </a:ln>
          </p:spPr>
        </p:cxnSp>
        <p:grpSp>
          <p:nvGrpSpPr>
            <p:cNvPr id="6" name="Group 58"/>
            <p:cNvGrpSpPr>
              <a:grpSpLocks/>
            </p:cNvGrpSpPr>
            <p:nvPr/>
          </p:nvGrpSpPr>
          <p:grpSpPr bwMode="auto">
            <a:xfrm>
              <a:off x="3018955" y="4745526"/>
              <a:ext cx="1711649" cy="1011443"/>
              <a:chOff x="3466843" y="5034787"/>
              <a:chExt cx="1711649" cy="1011443"/>
            </a:xfrm>
          </p:grpSpPr>
          <p:pic>
            <p:nvPicPr>
              <p:cNvPr id="75787" name="Picture 8" descr="ICON_Server_flat_Q408.png"/>
              <p:cNvPicPr>
                <a:picLocks noChangeAspect="1"/>
              </p:cNvPicPr>
              <p:nvPr/>
            </p:nvPicPr>
            <p:blipFill>
              <a:blip r:embed="rId4" cstate="print"/>
              <a:srcRect/>
              <a:stretch>
                <a:fillRect/>
              </a:stretch>
            </p:blipFill>
            <p:spPr bwMode="auto">
              <a:xfrm>
                <a:off x="3466843" y="5034787"/>
                <a:ext cx="1711649" cy="435044"/>
              </a:xfrm>
              <a:prstGeom prst="rect">
                <a:avLst/>
              </a:prstGeom>
              <a:noFill/>
              <a:ln w="9525">
                <a:noFill/>
                <a:miter lim="800000"/>
                <a:headEnd/>
                <a:tailEnd/>
              </a:ln>
            </p:spPr>
          </p:pic>
          <p:sp>
            <p:nvSpPr>
              <p:cNvPr id="57" name="Rounded Rectangle 56"/>
              <p:cNvSpPr/>
              <p:nvPr/>
            </p:nvSpPr>
            <p:spPr bwMode="auto">
              <a:xfrm>
                <a:off x="3467815" y="5513981"/>
                <a:ext cx="1692014" cy="532249"/>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200" b="1" dirty="0">
                    <a:solidFill>
                      <a:srgbClr val="FFFFFF"/>
                    </a:solidFill>
                  </a:rPr>
                  <a:t>VMware vCenter Server</a:t>
                </a:r>
              </a:p>
            </p:txBody>
          </p:sp>
        </p:grpSp>
      </p:gr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1" name="Picture 4" descr="ICON_VirtTriangle_flat_Q408.png"/>
          <p:cNvPicPr>
            <a:picLocks noChangeAspect="1"/>
          </p:cNvPicPr>
          <p:nvPr/>
        </p:nvPicPr>
        <p:blipFill>
          <a:blip r:embed="rId3" cstate="print"/>
          <a:srcRect/>
          <a:stretch>
            <a:fillRect/>
          </a:stretch>
        </p:blipFill>
        <p:spPr bwMode="auto">
          <a:xfrm>
            <a:off x="518160" y="4742273"/>
            <a:ext cx="4509178" cy="744127"/>
          </a:xfrm>
          <a:prstGeom prst="rect">
            <a:avLst/>
          </a:prstGeom>
          <a:noFill/>
          <a:ln w="9525">
            <a:noFill/>
            <a:miter lim="800000"/>
            <a:headEnd/>
            <a:tailEnd/>
          </a:ln>
        </p:spPr>
      </p:pic>
      <p:cxnSp>
        <p:nvCxnSpPr>
          <p:cNvPr id="30" name="Straight Arrow Connector 29"/>
          <p:cNvCxnSpPr/>
          <p:nvPr/>
        </p:nvCxnSpPr>
        <p:spPr bwMode="auto">
          <a:xfrm rot="16200000" flipH="1">
            <a:off x="670564" y="2976882"/>
            <a:ext cx="1097276" cy="589278"/>
          </a:xfrm>
          <a:prstGeom prst="straightConnector1">
            <a:avLst/>
          </a:prstGeom>
          <a:ln w="50800">
            <a:solidFill>
              <a:schemeClr val="bg2">
                <a:lumMod val="50000"/>
              </a:schemeClr>
            </a:solidFill>
            <a:headEnd type="none" w="med" len="med"/>
            <a:tailEnd type="arrow"/>
          </a:ln>
        </p:spPr>
        <p:style>
          <a:lnRef idx="1">
            <a:schemeClr val="dk1"/>
          </a:lnRef>
          <a:fillRef idx="0">
            <a:schemeClr val="dk1"/>
          </a:fillRef>
          <a:effectRef idx="0">
            <a:schemeClr val="dk1"/>
          </a:effectRef>
          <a:fontRef idx="minor">
            <a:schemeClr val="tx1"/>
          </a:fontRef>
        </p:style>
      </p:cxnSp>
      <p:sp>
        <p:nvSpPr>
          <p:cNvPr id="43" name="Oval 42"/>
          <p:cNvSpPr/>
          <p:nvPr/>
        </p:nvSpPr>
        <p:spPr bwMode="auto">
          <a:xfrm>
            <a:off x="258764" y="1427798"/>
            <a:ext cx="1661476" cy="1565274"/>
          </a:xfrm>
          <a:prstGeom prst="ellipse">
            <a:avLst/>
          </a:prstGeom>
          <a:ln>
            <a:headEnd/>
            <a:tailEnd/>
          </a:ln>
          <a:scene3d>
            <a:camera prst="orthographicFront"/>
            <a:lightRig rig="threePt" dir="t"/>
          </a:scene3d>
          <a:sp3d>
            <a:bevelT w="38100" h="25400"/>
          </a:sp3d>
        </p:spPr>
        <p:style>
          <a:lnRef idx="1">
            <a:schemeClr val="accent4"/>
          </a:lnRef>
          <a:fillRef idx="3">
            <a:schemeClr val="accent4"/>
          </a:fillRef>
          <a:effectRef idx="2">
            <a:schemeClr val="accent4"/>
          </a:effectRef>
          <a:fontRef idx="minor">
            <a:schemeClr val="lt1"/>
          </a:fontRef>
        </p:style>
        <p:txBody>
          <a:bodyPr wrap="none" lIns="0" tIns="0" rIns="0" bIns="0" anchor="ctr"/>
          <a:lstStyle/>
          <a:p>
            <a:pPr algn="ctr" defTabSz="914400">
              <a:defRPr/>
            </a:pPr>
            <a:endParaRPr lang="en-US">
              <a:solidFill>
                <a:srgbClr val="FFFFFF"/>
              </a:solidFill>
              <a:ea typeface="+mn-ea"/>
              <a:cs typeface="ＭＳ Ｐゴシック" charset="-128"/>
            </a:endParaRPr>
          </a:p>
        </p:txBody>
      </p:sp>
      <p:sp>
        <p:nvSpPr>
          <p:cNvPr id="75780" name="Title 1"/>
          <p:cNvSpPr>
            <a:spLocks noGrp="1"/>
          </p:cNvSpPr>
          <p:nvPr>
            <p:ph type="title"/>
          </p:nvPr>
        </p:nvSpPr>
        <p:spPr/>
        <p:txBody>
          <a:bodyPr/>
          <a:lstStyle/>
          <a:p>
            <a:r>
              <a:rPr lang="en-US" smtClean="0"/>
              <a:t>Summary of ESXi Diagnostics and Troubleshooting</a:t>
            </a:r>
          </a:p>
        </p:txBody>
      </p:sp>
      <p:pic>
        <p:nvPicPr>
          <p:cNvPr id="75782" name="Picture 8" descr="ICON_Server_flat_Q408.png"/>
          <p:cNvPicPr>
            <a:picLocks noChangeAspect="1"/>
          </p:cNvPicPr>
          <p:nvPr/>
        </p:nvPicPr>
        <p:blipFill>
          <a:blip r:embed="rId4" cstate="print"/>
          <a:srcRect/>
          <a:stretch>
            <a:fillRect/>
          </a:stretch>
        </p:blipFill>
        <p:spPr bwMode="auto">
          <a:xfrm>
            <a:off x="1074087" y="5346815"/>
            <a:ext cx="3447114" cy="718388"/>
          </a:xfrm>
          <a:prstGeom prst="rect">
            <a:avLst/>
          </a:prstGeom>
          <a:noFill/>
          <a:ln w="9525">
            <a:noFill/>
            <a:miter lim="800000"/>
            <a:headEnd/>
            <a:tailEnd/>
          </a:ln>
        </p:spPr>
      </p:pic>
      <p:sp>
        <p:nvSpPr>
          <p:cNvPr id="18" name="Rounded Rectangle 17"/>
          <p:cNvSpPr/>
          <p:nvPr/>
        </p:nvSpPr>
        <p:spPr bwMode="auto">
          <a:xfrm>
            <a:off x="539416" y="3840480"/>
            <a:ext cx="4512311" cy="894400"/>
          </a:xfrm>
          <a:prstGeom prst="roundRect">
            <a:avLst/>
          </a:prstGeom>
          <a:gradFill>
            <a:gsLst>
              <a:gs pos="0">
                <a:schemeClr val="tx1">
                  <a:lumMod val="90000"/>
                  <a:lumOff val="10000"/>
                </a:schemeClr>
              </a:gs>
              <a:gs pos="80000">
                <a:schemeClr val="tx1">
                  <a:lumMod val="50000"/>
                  <a:lumOff val="50000"/>
                </a:schemeClr>
              </a:gs>
              <a:gs pos="100000">
                <a:schemeClr val="bg1">
                  <a:lumMod val="85000"/>
                </a:schemeClr>
              </a:gs>
            </a:gsLst>
          </a:gradFill>
          <a:ln>
            <a:noFill/>
            <a:headEnd type="none" w="med" len="med"/>
            <a:tailEnd type="none" w="med" len="med"/>
          </a:ln>
          <a:scene3d>
            <a:camera prst="orthographicFront"/>
            <a:lightRig rig="threePt" dir="t"/>
          </a:scene3d>
          <a:sp3d>
            <a:bevelT w="25400" h="12700"/>
          </a:sp3d>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solidFill>
                  <a:schemeClr val="bg1">
                    <a:lumMod val="85000"/>
                  </a:schemeClr>
                </a:solidFill>
                <a:cs typeface="ＭＳ Ｐゴシック" charset="-128"/>
              </a:rPr>
              <a:t>ESXi</a:t>
            </a:r>
            <a:endParaRPr lang="en-US" dirty="0">
              <a:solidFill>
                <a:schemeClr val="bg1">
                  <a:lumMod val="85000"/>
                </a:schemeClr>
              </a:solidFill>
              <a:cs typeface="ＭＳ Ｐゴシック" charset="-128"/>
            </a:endParaRPr>
          </a:p>
        </p:txBody>
      </p:sp>
      <p:cxnSp>
        <p:nvCxnSpPr>
          <p:cNvPr id="75790" name="Straight Arrow Connector 21"/>
          <p:cNvCxnSpPr>
            <a:cxnSpLocks noChangeShapeType="1"/>
          </p:cNvCxnSpPr>
          <p:nvPr/>
        </p:nvCxnSpPr>
        <p:spPr bwMode="auto">
          <a:xfrm rot="16200000" flipH="1">
            <a:off x="997744" y="2912904"/>
            <a:ext cx="1311275" cy="1214437"/>
          </a:xfrm>
          <a:prstGeom prst="straightConnector1">
            <a:avLst/>
          </a:prstGeom>
          <a:noFill/>
          <a:ln w="9525">
            <a:noFill/>
            <a:round/>
            <a:headEnd/>
            <a:tailEnd type="arrow" w="med" len="med"/>
          </a:ln>
        </p:spPr>
      </p:cxnSp>
      <p:cxnSp>
        <p:nvCxnSpPr>
          <p:cNvPr id="75791" name="Straight Arrow Connector 23"/>
          <p:cNvCxnSpPr>
            <a:cxnSpLocks noChangeShapeType="1"/>
          </p:cNvCxnSpPr>
          <p:nvPr/>
        </p:nvCxnSpPr>
        <p:spPr bwMode="auto">
          <a:xfrm rot="16200000" flipH="1">
            <a:off x="1086644" y="2824004"/>
            <a:ext cx="515938" cy="596900"/>
          </a:xfrm>
          <a:prstGeom prst="straightConnector1">
            <a:avLst/>
          </a:prstGeom>
          <a:noFill/>
          <a:ln w="9525">
            <a:noFill/>
            <a:round/>
            <a:headEnd/>
            <a:tailEnd type="arrow" w="med" len="med"/>
          </a:ln>
        </p:spPr>
      </p:cxnSp>
      <p:cxnSp>
        <p:nvCxnSpPr>
          <p:cNvPr id="37" name="Straight Arrow Connector 36"/>
          <p:cNvCxnSpPr/>
          <p:nvPr/>
        </p:nvCxnSpPr>
        <p:spPr bwMode="auto">
          <a:xfrm rot="5400000">
            <a:off x="1513840" y="2621280"/>
            <a:ext cx="1239520" cy="1137920"/>
          </a:xfrm>
          <a:prstGeom prst="straightConnector1">
            <a:avLst/>
          </a:prstGeom>
          <a:ln w="50800">
            <a:solidFill>
              <a:schemeClr val="bg2">
                <a:lumMod val="50000"/>
              </a:schemeClr>
            </a:solidFill>
            <a:headEnd type="none" w="med" len="med"/>
            <a:tailEnd type="arrow"/>
          </a:ln>
        </p:spPr>
        <p:style>
          <a:lnRef idx="1">
            <a:schemeClr val="dk1"/>
          </a:lnRef>
          <a:fillRef idx="0">
            <a:schemeClr val="dk1"/>
          </a:fillRef>
          <a:effectRef idx="0">
            <a:schemeClr val="dk1"/>
          </a:effectRef>
          <a:fontRef idx="minor">
            <a:schemeClr val="tx1"/>
          </a:fontRef>
        </p:style>
      </p:cxnSp>
      <p:sp>
        <p:nvSpPr>
          <p:cNvPr id="75798" name="TextBox 43"/>
          <p:cNvSpPr txBox="1">
            <a:spLocks noChangeArrowheads="1"/>
          </p:cNvSpPr>
          <p:nvPr/>
        </p:nvSpPr>
        <p:spPr bwMode="auto">
          <a:xfrm>
            <a:off x="943610" y="2946400"/>
            <a:ext cx="1377950" cy="523220"/>
          </a:xfrm>
          <a:prstGeom prst="rect">
            <a:avLst/>
          </a:prstGeom>
          <a:noFill/>
          <a:ln w="9525">
            <a:noFill/>
            <a:miter lim="800000"/>
            <a:headEnd/>
            <a:tailEnd/>
          </a:ln>
        </p:spPr>
        <p:txBody>
          <a:bodyPr>
            <a:spAutoFit/>
          </a:bodyPr>
          <a:lstStyle/>
          <a:p>
            <a:r>
              <a:rPr lang="en-US" sz="1400" dirty="0" err="1">
                <a:solidFill>
                  <a:srgbClr val="333333"/>
                </a:solidFill>
              </a:rPr>
              <a:t>vSphere</a:t>
            </a:r>
            <a:r>
              <a:rPr lang="en-US" sz="1400" dirty="0" smtClean="0">
                <a:solidFill>
                  <a:srgbClr val="333333"/>
                </a:solidFill>
              </a:rPr>
              <a:t> </a:t>
            </a:r>
            <a:br>
              <a:rPr lang="en-US" sz="1400" dirty="0" smtClean="0">
                <a:solidFill>
                  <a:srgbClr val="333333"/>
                </a:solidFill>
              </a:rPr>
            </a:br>
            <a:r>
              <a:rPr lang="en-US" sz="1400" dirty="0" smtClean="0">
                <a:solidFill>
                  <a:srgbClr val="333333"/>
                </a:solidFill>
              </a:rPr>
              <a:t>APIs</a:t>
            </a:r>
            <a:endParaRPr lang="en-US" sz="1400" dirty="0">
              <a:solidFill>
                <a:srgbClr val="333333"/>
              </a:solidFill>
            </a:endParaRPr>
          </a:p>
        </p:txBody>
      </p:sp>
      <p:sp>
        <p:nvSpPr>
          <p:cNvPr id="36" name="Oval 35"/>
          <p:cNvSpPr/>
          <p:nvPr/>
        </p:nvSpPr>
        <p:spPr bwMode="auto">
          <a:xfrm>
            <a:off x="2036764" y="1437958"/>
            <a:ext cx="1661476" cy="1565274"/>
          </a:xfrm>
          <a:prstGeom prst="ellipse">
            <a:avLst/>
          </a:prstGeom>
          <a:ln>
            <a:headEnd/>
            <a:tailEnd/>
          </a:ln>
          <a:scene3d>
            <a:camera prst="orthographicFront"/>
            <a:lightRig rig="threePt" dir="t"/>
          </a:scene3d>
          <a:sp3d>
            <a:bevelT w="38100" h="25400"/>
          </a:sp3d>
        </p:spPr>
        <p:style>
          <a:lnRef idx="1">
            <a:schemeClr val="accent1"/>
          </a:lnRef>
          <a:fillRef idx="3">
            <a:schemeClr val="accent1"/>
          </a:fillRef>
          <a:effectRef idx="2">
            <a:schemeClr val="accent1"/>
          </a:effectRef>
          <a:fontRef idx="minor">
            <a:schemeClr val="lt1"/>
          </a:fontRef>
        </p:style>
        <p:txBody>
          <a:bodyPr wrap="none" lIns="0" tIns="0" rIns="0" bIns="0" anchor="ctr"/>
          <a:lstStyle/>
          <a:p>
            <a:pPr algn="ctr" defTabSz="914400">
              <a:defRPr/>
            </a:pPr>
            <a:endParaRPr lang="en-US">
              <a:solidFill>
                <a:srgbClr val="FFFFFF"/>
              </a:solidFill>
              <a:ea typeface="+mn-ea"/>
              <a:cs typeface="ＭＳ Ｐゴシック" charset="-128"/>
            </a:endParaRPr>
          </a:p>
        </p:txBody>
      </p:sp>
      <p:sp>
        <p:nvSpPr>
          <p:cNvPr id="75797" name="TextBox 37"/>
          <p:cNvSpPr txBox="1">
            <a:spLocks noChangeArrowheads="1"/>
          </p:cNvSpPr>
          <p:nvPr/>
        </p:nvSpPr>
        <p:spPr bwMode="auto">
          <a:xfrm>
            <a:off x="2491958" y="1545895"/>
            <a:ext cx="751581" cy="400110"/>
          </a:xfrm>
          <a:prstGeom prst="rect">
            <a:avLst/>
          </a:prstGeom>
          <a:noFill/>
          <a:ln w="9525">
            <a:noFill/>
            <a:miter lim="800000"/>
            <a:headEnd/>
            <a:tailEnd/>
          </a:ln>
        </p:spPr>
        <p:txBody>
          <a:bodyPr wrap="square">
            <a:spAutoFit/>
          </a:bodyPr>
          <a:lstStyle/>
          <a:p>
            <a:r>
              <a:rPr lang="en-US" sz="2000" dirty="0" err="1">
                <a:solidFill>
                  <a:srgbClr val="FFFFFF"/>
                </a:solidFill>
              </a:rPr>
              <a:t>vCLI</a:t>
            </a:r>
            <a:endParaRPr lang="en-US" sz="2000" dirty="0">
              <a:solidFill>
                <a:srgbClr val="FFFFFF"/>
              </a:solidFill>
            </a:endParaRPr>
          </a:p>
        </p:txBody>
      </p:sp>
      <p:pic>
        <p:nvPicPr>
          <p:cNvPr id="75799" name="Picture 3"/>
          <p:cNvPicPr>
            <a:picLocks noChangeAspect="1" noChangeArrowheads="1"/>
          </p:cNvPicPr>
          <p:nvPr/>
        </p:nvPicPr>
        <p:blipFill>
          <a:blip r:embed="rId5" cstate="print"/>
          <a:srcRect/>
          <a:stretch>
            <a:fillRect/>
          </a:stretch>
        </p:blipFill>
        <p:spPr bwMode="auto">
          <a:xfrm>
            <a:off x="2296160" y="1973133"/>
            <a:ext cx="1195356" cy="720025"/>
          </a:xfrm>
          <a:prstGeom prst="rect">
            <a:avLst/>
          </a:prstGeom>
          <a:noFill/>
          <a:ln w="9525">
            <a:noFill/>
            <a:miter lim="800000"/>
            <a:headEnd/>
            <a:tailEnd/>
          </a:ln>
        </p:spPr>
      </p:pic>
      <p:grpSp>
        <p:nvGrpSpPr>
          <p:cNvPr id="2" name="Group 82"/>
          <p:cNvGrpSpPr/>
          <p:nvPr/>
        </p:nvGrpSpPr>
        <p:grpSpPr>
          <a:xfrm>
            <a:off x="5334000" y="1259840"/>
            <a:ext cx="3586480" cy="2329180"/>
            <a:chOff x="5334000" y="1270000"/>
            <a:chExt cx="3586480" cy="2420620"/>
          </a:xfrm>
        </p:grpSpPr>
        <p:sp>
          <p:nvSpPr>
            <p:cNvPr id="52" name="Rectangle 51"/>
            <p:cNvSpPr/>
            <p:nvPr/>
          </p:nvSpPr>
          <p:spPr bwMode="auto">
            <a:xfrm>
              <a:off x="5334000" y="1270000"/>
              <a:ext cx="3586480" cy="2420620"/>
            </a:xfrm>
            <a:prstGeom prst="rect">
              <a:avLst/>
            </a:prstGeom>
            <a:solidFill>
              <a:schemeClr val="bg2">
                <a:lumMod val="50000"/>
              </a:schemeClr>
            </a:solidFill>
            <a:ln w="9525">
              <a:noFill/>
              <a:round/>
              <a:headEnd/>
              <a:tailEnd/>
            </a:ln>
          </p:spPr>
          <p:txBody>
            <a:bodyPr wrap="none" lIns="0" tIns="0" rIns="0" bIns="0">
              <a:normAutofit/>
            </a:bodyPr>
            <a:lstStyle/>
            <a:p>
              <a:pPr algn="ctr" defTabSz="914400">
                <a:defRPr/>
              </a:pPr>
              <a:r>
                <a:rPr lang="en-US" sz="1600" dirty="0">
                  <a:solidFill>
                    <a:srgbClr val="FFFFFF"/>
                  </a:solidFill>
                  <a:ea typeface="+mn-ea"/>
                  <a:cs typeface="ＭＳ Ｐゴシック" charset="-128"/>
                </a:rPr>
                <a:t>DCUI: </a:t>
              </a:r>
              <a:r>
                <a:rPr lang="en-US" sz="1600" dirty="0" err="1">
                  <a:solidFill>
                    <a:srgbClr val="FFFFFF"/>
                  </a:solidFill>
                  <a:ea typeface="+mn-ea"/>
                  <a:cs typeface="ＭＳ Ｐゴシック" charset="-128"/>
                </a:rPr>
                <a:t>misconfigs</a:t>
              </a:r>
              <a:r>
                <a:rPr lang="en-US" sz="1600" dirty="0">
                  <a:solidFill>
                    <a:srgbClr val="FFFFFF"/>
                  </a:solidFill>
                  <a:ea typeface="+mn-ea"/>
                  <a:cs typeface="ＭＳ Ｐゴシック" charset="-128"/>
                </a:rPr>
                <a:t> / restart mgmt agents </a:t>
              </a:r>
            </a:p>
          </p:txBody>
        </p:sp>
        <p:pic>
          <p:nvPicPr>
            <p:cNvPr id="46" name="Picture 6" descr="ESXi Console.tiff"/>
            <p:cNvPicPr>
              <a:picLocks noChangeAspect="1"/>
            </p:cNvPicPr>
            <p:nvPr/>
          </p:nvPicPr>
          <p:blipFill>
            <a:blip r:embed="rId6" cstate="print"/>
            <a:srcRect r="1833"/>
            <a:stretch>
              <a:fillRect/>
            </a:stretch>
          </p:blipFill>
          <p:spPr bwMode="auto">
            <a:xfrm>
              <a:off x="5504180" y="1610679"/>
              <a:ext cx="3274060" cy="1935162"/>
            </a:xfrm>
            <a:prstGeom prst="rect">
              <a:avLst/>
            </a:prstGeom>
            <a:solidFill>
              <a:schemeClr val="bg2">
                <a:lumMod val="50000"/>
              </a:schemeClr>
            </a:solidFill>
            <a:ln w="9525">
              <a:noFill/>
              <a:miter lim="800000"/>
              <a:headEnd/>
              <a:tailEnd/>
            </a:ln>
          </p:spPr>
        </p:pic>
      </p:grpSp>
      <p:sp>
        <p:nvSpPr>
          <p:cNvPr id="75801" name="TextBox 46"/>
          <p:cNvSpPr txBox="1">
            <a:spLocks noChangeArrowheads="1"/>
          </p:cNvSpPr>
          <p:nvPr/>
        </p:nvSpPr>
        <p:spPr bwMode="auto">
          <a:xfrm>
            <a:off x="431483" y="788988"/>
            <a:ext cx="3736975" cy="400050"/>
          </a:xfrm>
          <a:prstGeom prst="rect">
            <a:avLst/>
          </a:prstGeom>
          <a:noFill/>
          <a:ln w="9525">
            <a:noFill/>
            <a:miter lim="800000"/>
            <a:headEnd/>
            <a:tailEnd/>
          </a:ln>
        </p:spPr>
        <p:txBody>
          <a:bodyPr>
            <a:spAutoFit/>
          </a:bodyPr>
          <a:lstStyle/>
          <a:p>
            <a:r>
              <a:rPr lang="en-US" sz="2000" b="1" dirty="0" smtClean="0">
                <a:solidFill>
                  <a:srgbClr val="003D79"/>
                </a:solidFill>
              </a:rPr>
              <a:t> Initial Diagnostics</a:t>
            </a:r>
            <a:endParaRPr lang="en-US" sz="2000" b="1" dirty="0">
              <a:solidFill>
                <a:srgbClr val="003D79"/>
              </a:solidFill>
            </a:endParaRPr>
          </a:p>
        </p:txBody>
      </p:sp>
      <p:sp>
        <p:nvSpPr>
          <p:cNvPr id="75802" name="TextBox 47"/>
          <p:cNvSpPr txBox="1">
            <a:spLocks noChangeArrowheads="1"/>
          </p:cNvSpPr>
          <p:nvPr/>
        </p:nvSpPr>
        <p:spPr bwMode="auto">
          <a:xfrm>
            <a:off x="5305108" y="788988"/>
            <a:ext cx="3736975" cy="400050"/>
          </a:xfrm>
          <a:prstGeom prst="rect">
            <a:avLst/>
          </a:prstGeom>
          <a:noFill/>
          <a:ln w="9525">
            <a:noFill/>
            <a:miter lim="800000"/>
            <a:headEnd/>
            <a:tailEnd/>
          </a:ln>
        </p:spPr>
        <p:txBody>
          <a:bodyPr>
            <a:spAutoFit/>
          </a:bodyPr>
          <a:lstStyle/>
          <a:p>
            <a:r>
              <a:rPr lang="en-US" sz="2000" b="1" dirty="0" smtClean="0">
                <a:solidFill>
                  <a:srgbClr val="003D79"/>
                </a:solidFill>
              </a:rPr>
              <a:t>Advanced Situations</a:t>
            </a:r>
            <a:endParaRPr lang="en-US" sz="2000" b="1" dirty="0">
              <a:solidFill>
                <a:srgbClr val="003D79"/>
              </a:solidFill>
            </a:endParaRPr>
          </a:p>
        </p:txBody>
      </p:sp>
      <p:grpSp>
        <p:nvGrpSpPr>
          <p:cNvPr id="3" name="Group 81"/>
          <p:cNvGrpSpPr/>
          <p:nvPr/>
        </p:nvGrpSpPr>
        <p:grpSpPr>
          <a:xfrm>
            <a:off x="5334000" y="3718559"/>
            <a:ext cx="3627438" cy="2344421"/>
            <a:chOff x="5334000" y="3627120"/>
            <a:chExt cx="3627438" cy="2435860"/>
          </a:xfrm>
        </p:grpSpPr>
        <p:sp>
          <p:nvSpPr>
            <p:cNvPr id="29" name="Rectangle 28"/>
            <p:cNvSpPr/>
            <p:nvPr/>
          </p:nvSpPr>
          <p:spPr bwMode="auto">
            <a:xfrm>
              <a:off x="5334000" y="3627120"/>
              <a:ext cx="3627438" cy="2435860"/>
            </a:xfrm>
            <a:prstGeom prst="rect">
              <a:avLst/>
            </a:prstGeom>
            <a:solidFill>
              <a:schemeClr val="bg2">
                <a:lumMod val="50000"/>
              </a:schemeClr>
            </a:solidFill>
            <a:ln w="9525">
              <a:noFill/>
              <a:round/>
              <a:headEnd/>
              <a:tailEnd/>
            </a:ln>
          </p:spPr>
          <p:txBody>
            <a:bodyPr wrap="none" lIns="0" tIns="0" rIns="0" bIns="0">
              <a:normAutofit/>
            </a:bodyPr>
            <a:lstStyle/>
            <a:p>
              <a:pPr algn="ctr">
                <a:defRPr/>
              </a:pPr>
              <a:r>
                <a:rPr lang="en-US" sz="1600" dirty="0">
                  <a:solidFill>
                    <a:srgbClr val="EBEBEB"/>
                  </a:solidFill>
                  <a:ea typeface="+mn-ea"/>
                  <a:cs typeface="ＭＳ Ｐゴシック" charset="-128"/>
                </a:rPr>
                <a:t>TSM:</a:t>
              </a:r>
              <a:r>
                <a:rPr lang="en-US" sz="1600" dirty="0" smtClean="0">
                  <a:solidFill>
                    <a:srgbClr val="EBEBEB"/>
                  </a:solidFill>
                  <a:ea typeface="+mn-ea"/>
                  <a:cs typeface="ＭＳ Ｐゴシック" charset="-128"/>
                </a:rPr>
                <a:t> In-depth troubleshooting</a:t>
              </a:r>
              <a:endParaRPr lang="en-US" sz="1600" dirty="0">
                <a:solidFill>
                  <a:srgbClr val="EBEBEB"/>
                </a:solidFill>
                <a:ea typeface="+mn-ea"/>
                <a:cs typeface="ＭＳ Ｐゴシック" charset="-128"/>
              </a:endParaRPr>
            </a:p>
          </p:txBody>
        </p:sp>
        <p:pic>
          <p:nvPicPr>
            <p:cNvPr id="25605" name="Picture 5"/>
            <p:cNvPicPr>
              <a:picLocks noChangeAspect="1" noChangeArrowheads="1"/>
            </p:cNvPicPr>
            <p:nvPr/>
          </p:nvPicPr>
          <p:blipFill>
            <a:blip r:embed="rId7" cstate="print"/>
            <a:srcRect/>
            <a:stretch>
              <a:fillRect/>
            </a:stretch>
          </p:blipFill>
          <p:spPr bwMode="auto">
            <a:xfrm>
              <a:off x="5504180" y="4003040"/>
              <a:ext cx="3284220" cy="1887538"/>
            </a:xfrm>
            <a:prstGeom prst="rect">
              <a:avLst/>
            </a:prstGeom>
            <a:noFill/>
            <a:ln w="9525">
              <a:noFill/>
              <a:miter lim="800000"/>
              <a:headEnd/>
              <a:tailEnd/>
            </a:ln>
          </p:spPr>
        </p:pic>
      </p:grpSp>
      <p:sp>
        <p:nvSpPr>
          <p:cNvPr id="34" name="Rounded Rectangle 33"/>
          <p:cNvSpPr/>
          <p:nvPr/>
        </p:nvSpPr>
        <p:spPr bwMode="auto">
          <a:xfrm>
            <a:off x="3373120" y="3957320"/>
            <a:ext cx="1559878" cy="645160"/>
          </a:xfrm>
          <a:prstGeom prst="roundRect">
            <a:avLst/>
          </a:prstGeom>
          <a:ln>
            <a:headEnd type="none" w="med" len="med"/>
            <a:tailEnd type="none" w="med" len="med"/>
          </a:ln>
          <a:scene3d>
            <a:camera prst="orthographicFront">
              <a:rot lat="0" lon="0" rev="0"/>
            </a:camera>
            <a:lightRig rig="threePt" dir="t">
              <a:rot lat="0" lon="0" rev="1200000"/>
            </a:lightRig>
          </a:scene3d>
          <a:sp3d>
            <a:bevelT w="38100" h="25400"/>
          </a:sp3d>
        </p:spPr>
        <p:style>
          <a:lnRef idx="0">
            <a:schemeClr val="accent5"/>
          </a:lnRef>
          <a:fillRef idx="3">
            <a:schemeClr val="accent5"/>
          </a:fillRef>
          <a:effectRef idx="3">
            <a:schemeClr val="accent5"/>
          </a:effectRef>
          <a:fontRef idx="minor">
            <a:schemeClr val="lt1"/>
          </a:fontRef>
        </p:style>
        <p:txBody>
          <a:bodyPr anchor="ctr"/>
          <a:lstStyle/>
          <a:p>
            <a:pPr algn="ctr">
              <a:lnSpc>
                <a:spcPct val="75000"/>
              </a:lnSpc>
              <a:spcAft>
                <a:spcPts val="264"/>
              </a:spcAft>
              <a:defRPr/>
            </a:pPr>
            <a:r>
              <a:rPr lang="en-US" sz="1800" dirty="0">
                <a:solidFill>
                  <a:srgbClr val="FFFFFF"/>
                </a:solidFill>
                <a:cs typeface="ＭＳ Ｐゴシック" charset="-128"/>
              </a:rPr>
              <a:t>Direct</a:t>
            </a:r>
            <a:r>
              <a:rPr lang="en-US" sz="1800" dirty="0" smtClean="0">
                <a:solidFill>
                  <a:srgbClr val="FFFFFF"/>
                </a:solidFill>
                <a:cs typeface="ＭＳ Ｐゴシック" charset="-128"/>
              </a:rPr>
              <a:t> </a:t>
            </a:r>
            <a:br>
              <a:rPr lang="en-US" sz="1800" dirty="0" smtClean="0">
                <a:solidFill>
                  <a:srgbClr val="FFFFFF"/>
                </a:solidFill>
                <a:cs typeface="ＭＳ Ｐゴシック" charset="-128"/>
              </a:rPr>
            </a:br>
            <a:r>
              <a:rPr lang="en-US" sz="1800" dirty="0" smtClean="0">
                <a:solidFill>
                  <a:srgbClr val="FFFFFF"/>
                </a:solidFill>
                <a:cs typeface="ＭＳ Ｐゴシック" charset="-128"/>
              </a:rPr>
              <a:t>Access</a:t>
            </a:r>
            <a:endParaRPr lang="en-US" sz="1800" dirty="0">
              <a:solidFill>
                <a:srgbClr val="FFFFFF"/>
              </a:solidFill>
              <a:cs typeface="ＭＳ Ｐゴシック" charset="-128"/>
            </a:endParaRPr>
          </a:p>
        </p:txBody>
      </p:sp>
      <p:cxnSp>
        <p:nvCxnSpPr>
          <p:cNvPr id="57" name="Straight Arrow Connector 56"/>
          <p:cNvCxnSpPr>
            <a:stCxn id="25605" idx="1"/>
          </p:cNvCxnSpPr>
          <p:nvPr/>
        </p:nvCxnSpPr>
        <p:spPr bwMode="auto">
          <a:xfrm flipH="1" flipV="1">
            <a:off x="5051727" y="4734880"/>
            <a:ext cx="452453" cy="253828"/>
          </a:xfrm>
          <a:prstGeom prst="straightConnector1">
            <a:avLst/>
          </a:prstGeom>
          <a:ln w="50800">
            <a:solidFill>
              <a:schemeClr val="bg2">
                <a:lumMod val="50000"/>
                <a:alpha val="50000"/>
              </a:schemeClr>
            </a:solidFill>
            <a:headEnd type="none" w="med" len="med"/>
            <a:tailEnd type="arrow"/>
          </a:ln>
        </p:spPr>
        <p:style>
          <a:lnRef idx="1">
            <a:schemeClr val="dk1"/>
          </a:lnRef>
          <a:fillRef idx="0">
            <a:schemeClr val="dk1"/>
          </a:fillRef>
          <a:effectRef idx="0">
            <a:schemeClr val="dk1"/>
          </a:effectRef>
          <a:fontRef idx="minor">
            <a:schemeClr val="tx1"/>
          </a:fontRef>
        </p:style>
      </p:cxnSp>
      <p:sp>
        <p:nvSpPr>
          <p:cNvPr id="39" name="Rounded Rectangle 38"/>
          <p:cNvSpPr/>
          <p:nvPr/>
        </p:nvSpPr>
        <p:spPr bwMode="auto">
          <a:xfrm>
            <a:off x="660400" y="3967480"/>
            <a:ext cx="1656080" cy="645160"/>
          </a:xfrm>
          <a:prstGeom prst="roundRect">
            <a:avLst/>
          </a:prstGeom>
          <a:ln>
            <a:headEnd type="none" w="med" len="med"/>
            <a:tailEnd type="none" w="med" len="med"/>
          </a:ln>
          <a:scene3d>
            <a:camera prst="orthographicFront">
              <a:rot lat="0" lon="0" rev="0"/>
            </a:camera>
            <a:lightRig rig="threePt" dir="t">
              <a:rot lat="0" lon="0" rev="1200000"/>
            </a:lightRig>
          </a:scene3d>
          <a:sp3d>
            <a:bevelT w="38100" h="25400"/>
          </a:sp3d>
        </p:spPr>
        <p:style>
          <a:lnRef idx="0">
            <a:schemeClr val="accent4"/>
          </a:lnRef>
          <a:fillRef idx="3">
            <a:schemeClr val="accent4"/>
          </a:fillRef>
          <a:effectRef idx="3">
            <a:schemeClr val="accent4"/>
          </a:effectRef>
          <a:fontRef idx="minor">
            <a:schemeClr val="lt1"/>
          </a:fontRef>
        </p:style>
        <p:txBody>
          <a:bodyPr anchor="ctr"/>
          <a:lstStyle/>
          <a:p>
            <a:pPr algn="ctr">
              <a:lnSpc>
                <a:spcPct val="75000"/>
              </a:lnSpc>
              <a:spcAft>
                <a:spcPts val="264"/>
              </a:spcAft>
              <a:defRPr/>
            </a:pPr>
            <a:r>
              <a:rPr lang="en-US" sz="1800" dirty="0" smtClean="0">
                <a:solidFill>
                  <a:srgbClr val="FFFFFF"/>
                </a:solidFill>
                <a:cs typeface="ＭＳ Ｐゴシック" charset="-128"/>
              </a:rPr>
              <a:t>API</a:t>
            </a:r>
            <a:br>
              <a:rPr lang="en-US" sz="1800" dirty="0" smtClean="0">
                <a:solidFill>
                  <a:srgbClr val="FFFFFF"/>
                </a:solidFill>
                <a:cs typeface="ＭＳ Ｐゴシック" charset="-128"/>
              </a:rPr>
            </a:br>
            <a:r>
              <a:rPr lang="en-US" sz="1800" dirty="0" smtClean="0">
                <a:solidFill>
                  <a:srgbClr val="FFFFFF"/>
                </a:solidFill>
                <a:cs typeface="ＭＳ Ｐゴシック" charset="-128"/>
              </a:rPr>
              <a:t>Access</a:t>
            </a:r>
            <a:endParaRPr lang="en-US" sz="1800" dirty="0">
              <a:solidFill>
                <a:srgbClr val="FFFFFF"/>
              </a:solidFill>
              <a:cs typeface="ＭＳ Ｐゴシック" charset="-128"/>
            </a:endParaRPr>
          </a:p>
        </p:txBody>
      </p:sp>
      <p:pic>
        <p:nvPicPr>
          <p:cNvPr id="89" name="Picture 2"/>
          <p:cNvPicPr>
            <a:picLocks noChangeAspect="1" noChangeArrowheads="1"/>
          </p:cNvPicPr>
          <p:nvPr/>
        </p:nvPicPr>
        <p:blipFill>
          <a:blip r:embed="rId8" cstate="print"/>
          <a:srcRect/>
          <a:stretch>
            <a:fillRect/>
          </a:stretch>
        </p:blipFill>
        <p:spPr bwMode="auto">
          <a:xfrm>
            <a:off x="479425" y="1952943"/>
            <a:ext cx="1185863" cy="688658"/>
          </a:xfrm>
          <a:prstGeom prst="rect">
            <a:avLst/>
          </a:prstGeom>
          <a:noFill/>
          <a:ln w="9525">
            <a:noFill/>
            <a:miter lim="800000"/>
            <a:headEnd/>
            <a:tailEnd/>
          </a:ln>
        </p:spPr>
      </p:pic>
      <p:sp>
        <p:nvSpPr>
          <p:cNvPr id="90" name="TextBox 34"/>
          <p:cNvSpPr txBox="1">
            <a:spLocks noChangeArrowheads="1"/>
          </p:cNvSpPr>
          <p:nvPr/>
        </p:nvSpPr>
        <p:spPr bwMode="auto">
          <a:xfrm>
            <a:off x="409258" y="1512253"/>
            <a:ext cx="1350962" cy="400050"/>
          </a:xfrm>
          <a:prstGeom prst="rect">
            <a:avLst/>
          </a:prstGeom>
          <a:noFill/>
          <a:ln w="9525">
            <a:noFill/>
            <a:miter lim="800000"/>
            <a:headEnd/>
            <a:tailEnd/>
          </a:ln>
        </p:spPr>
        <p:txBody>
          <a:bodyPr>
            <a:spAutoFit/>
          </a:bodyPr>
          <a:lstStyle/>
          <a:p>
            <a:r>
              <a:rPr lang="en-US" sz="2000" dirty="0" smtClean="0">
                <a:solidFill>
                  <a:srgbClr val="FFFFFF"/>
                </a:solidFill>
              </a:rPr>
              <a:t>Browser</a:t>
            </a:r>
            <a:endParaRPr lang="en-US" sz="2000" dirty="0">
              <a:solidFill>
                <a:srgbClr val="FFFFFF"/>
              </a:solidFill>
            </a:endParaRPr>
          </a:p>
        </p:txBody>
      </p:sp>
      <p:cxnSp>
        <p:nvCxnSpPr>
          <p:cNvPr id="28" name="Straight Arrow Connector 27"/>
          <p:cNvCxnSpPr/>
          <p:nvPr/>
        </p:nvCxnSpPr>
        <p:spPr bwMode="auto">
          <a:xfrm flipH="1">
            <a:off x="4700269" y="2475135"/>
            <a:ext cx="637540" cy="1345025"/>
          </a:xfrm>
          <a:prstGeom prst="straightConnector1">
            <a:avLst/>
          </a:prstGeom>
          <a:ln w="50800">
            <a:solidFill>
              <a:schemeClr val="bg2">
                <a:lumMod val="50000"/>
                <a:alpha val="50000"/>
              </a:schemeClr>
            </a:solidFill>
            <a:headEnd type="none" w="med" len="med"/>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5"/>
          <p:cNvSpPr>
            <a:spLocks noGrp="1"/>
          </p:cNvSpPr>
          <p:nvPr>
            <p:ph type="title"/>
          </p:nvPr>
        </p:nvSpPr>
        <p:spPr/>
        <p:txBody>
          <a:bodyPr/>
          <a:lstStyle/>
          <a:p>
            <a:pPr eaLnBrk="1" hangingPunct="1"/>
            <a:r>
              <a:rPr lang="en-US" smtClean="0"/>
              <a:t>Diagnostic Commands for ESXi: vCLI</a:t>
            </a:r>
          </a:p>
        </p:txBody>
      </p:sp>
      <p:sp>
        <p:nvSpPr>
          <p:cNvPr id="60419" name="Content Placeholder 6"/>
          <p:cNvSpPr>
            <a:spLocks noGrp="1"/>
          </p:cNvSpPr>
          <p:nvPr>
            <p:ph idx="1"/>
          </p:nvPr>
        </p:nvSpPr>
        <p:spPr>
          <a:xfrm>
            <a:off x="352425" y="936625"/>
            <a:ext cx="8382000" cy="5006975"/>
          </a:xfrm>
        </p:spPr>
        <p:txBody>
          <a:bodyPr/>
          <a:lstStyle/>
          <a:p>
            <a:pPr eaLnBrk="1" hangingPunct="1">
              <a:spcAft>
                <a:spcPts val="1800"/>
              </a:spcAft>
              <a:buNone/>
            </a:pPr>
            <a:r>
              <a:rPr lang="en-US" dirty="0" smtClean="0">
                <a:solidFill>
                  <a:srgbClr val="003D79"/>
                </a:solidFill>
              </a:rPr>
              <a:t>Familiar set of ‘</a:t>
            </a:r>
            <a:r>
              <a:rPr lang="en-US" dirty="0" err="1" smtClean="0">
                <a:solidFill>
                  <a:srgbClr val="003D79"/>
                </a:solidFill>
              </a:rPr>
              <a:t>esxcfg</a:t>
            </a:r>
            <a:r>
              <a:rPr lang="en-US" dirty="0" smtClean="0">
                <a:solidFill>
                  <a:srgbClr val="003D79"/>
                </a:solidFill>
              </a:rPr>
              <a:t>-*’ commands available in </a:t>
            </a:r>
            <a:r>
              <a:rPr lang="en-US" dirty="0" err="1" smtClean="0">
                <a:solidFill>
                  <a:srgbClr val="003D79"/>
                </a:solidFill>
              </a:rPr>
              <a:t>vCLI</a:t>
            </a:r>
            <a:endParaRPr lang="en-US" dirty="0" smtClean="0">
              <a:solidFill>
                <a:srgbClr val="003D79"/>
              </a:solidFill>
            </a:endParaRPr>
          </a:p>
          <a:p>
            <a:pPr lvl="1" eaLnBrk="1" hangingPunct="1">
              <a:spcAft>
                <a:spcPts val="1800"/>
              </a:spcAft>
            </a:pPr>
            <a:r>
              <a:rPr lang="en-US" dirty="0" smtClean="0"/>
              <a:t>Names mapped to ‘</a:t>
            </a:r>
            <a:r>
              <a:rPr lang="en-US" dirty="0" err="1" smtClean="0"/>
              <a:t>vicfg</a:t>
            </a:r>
            <a:r>
              <a:rPr lang="en-US" dirty="0" smtClean="0"/>
              <a:t>-*’</a:t>
            </a:r>
          </a:p>
          <a:p>
            <a:pPr lvl="1" eaLnBrk="1" hangingPunct="1">
              <a:spcAft>
                <a:spcPts val="1800"/>
              </a:spcAft>
            </a:pPr>
            <a:r>
              <a:rPr lang="en-US" dirty="0" smtClean="0"/>
              <a:t>Also includes</a:t>
            </a:r>
          </a:p>
          <a:p>
            <a:pPr lvl="2" eaLnBrk="1" hangingPunct="1">
              <a:spcAft>
                <a:spcPts val="1800"/>
              </a:spcAft>
            </a:pPr>
            <a:r>
              <a:rPr lang="en-US" dirty="0" err="1" smtClean="0"/>
              <a:t>vmkfstools</a:t>
            </a:r>
            <a:endParaRPr lang="en-US" dirty="0" smtClean="0"/>
          </a:p>
          <a:p>
            <a:pPr lvl="2" eaLnBrk="1" hangingPunct="1">
              <a:spcAft>
                <a:spcPts val="1800"/>
              </a:spcAft>
            </a:pPr>
            <a:r>
              <a:rPr lang="en-US" dirty="0" err="1" smtClean="0"/>
              <a:t>vmware-cmd</a:t>
            </a:r>
            <a:endParaRPr lang="en-US" dirty="0" smtClean="0"/>
          </a:p>
          <a:p>
            <a:pPr lvl="2" eaLnBrk="1" hangingPunct="1">
              <a:spcAft>
                <a:spcPts val="1800"/>
              </a:spcAft>
            </a:pPr>
            <a:r>
              <a:rPr lang="en-US" dirty="0" err="1" smtClean="0"/>
              <a:t>resxtop</a:t>
            </a:r>
            <a:endParaRPr lang="en-US" dirty="0" smtClean="0"/>
          </a:p>
          <a:p>
            <a:pPr lvl="2" eaLnBrk="1" hangingPunct="1">
              <a:spcAft>
                <a:spcPts val="1800"/>
              </a:spcAft>
            </a:pPr>
            <a:r>
              <a:rPr lang="en-US" dirty="0" err="1" smtClean="0"/>
              <a:t>esxcli</a:t>
            </a:r>
            <a:r>
              <a:rPr lang="en-US" dirty="0" smtClean="0"/>
              <a:t>: suite of diagnostic tools</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t>New Feature: Additional </a:t>
            </a:r>
            <a:r>
              <a:rPr lang="en-US" dirty="0" err="1" smtClean="0"/>
              <a:t>vCLI</a:t>
            </a:r>
            <a:r>
              <a:rPr lang="en-US" dirty="0" smtClean="0"/>
              <a:t> Troubleshooting Commands</a:t>
            </a:r>
          </a:p>
        </p:txBody>
      </p:sp>
      <p:sp>
        <p:nvSpPr>
          <p:cNvPr id="61443" name="Content Placeholder 2"/>
          <p:cNvSpPr>
            <a:spLocks noGrp="1"/>
          </p:cNvSpPr>
          <p:nvPr>
            <p:ph idx="1"/>
          </p:nvPr>
        </p:nvSpPr>
        <p:spPr>
          <a:xfrm>
            <a:off x="352425" y="946785"/>
            <a:ext cx="8382000" cy="5006975"/>
          </a:xfrm>
        </p:spPr>
        <p:txBody>
          <a:bodyPr/>
          <a:lstStyle/>
          <a:p>
            <a:pPr>
              <a:spcAft>
                <a:spcPts val="600"/>
              </a:spcAft>
              <a:buNone/>
            </a:pPr>
            <a:r>
              <a:rPr lang="en-US" dirty="0" smtClean="0">
                <a:solidFill>
                  <a:srgbClr val="003D79"/>
                </a:solidFill>
              </a:rPr>
              <a:t>Network</a:t>
            </a:r>
          </a:p>
          <a:p>
            <a:pPr lvl="1">
              <a:spcAft>
                <a:spcPts val="600"/>
              </a:spcAft>
            </a:pPr>
            <a:r>
              <a:rPr lang="en-US" b="1" dirty="0" err="1" smtClean="0">
                <a:solidFill>
                  <a:srgbClr val="42ACCC"/>
                </a:solidFill>
              </a:rPr>
              <a:t>esxcli</a:t>
            </a:r>
            <a:r>
              <a:rPr lang="en-US" b="1" dirty="0" smtClean="0">
                <a:solidFill>
                  <a:srgbClr val="42ACCC"/>
                </a:solidFill>
              </a:rPr>
              <a:t> network</a:t>
            </a:r>
            <a:r>
              <a:rPr lang="en-US" dirty="0" smtClean="0">
                <a:solidFill>
                  <a:srgbClr val="42ACCC"/>
                </a:solidFill>
              </a:rPr>
              <a:t>: </a:t>
            </a:r>
            <a:r>
              <a:rPr lang="en-US" dirty="0" smtClean="0"/>
              <a:t>List active connections or list active ARP table entries. </a:t>
            </a:r>
          </a:p>
          <a:p>
            <a:pPr>
              <a:spcAft>
                <a:spcPts val="600"/>
              </a:spcAft>
              <a:buNone/>
            </a:pPr>
            <a:r>
              <a:rPr lang="en-US" dirty="0" smtClean="0">
                <a:solidFill>
                  <a:srgbClr val="003D79"/>
                </a:solidFill>
              </a:rPr>
              <a:t>Storage</a:t>
            </a:r>
          </a:p>
          <a:p>
            <a:pPr lvl="1">
              <a:spcAft>
                <a:spcPts val="600"/>
              </a:spcAft>
            </a:pPr>
            <a:r>
              <a:rPr lang="en-US" dirty="0" smtClean="0"/>
              <a:t>NFS statistics available in </a:t>
            </a:r>
            <a:r>
              <a:rPr lang="en-US" dirty="0" err="1" smtClean="0"/>
              <a:t>resxtop</a:t>
            </a:r>
            <a:endParaRPr lang="en-US" dirty="0" smtClean="0"/>
          </a:p>
          <a:p>
            <a:pPr>
              <a:spcAft>
                <a:spcPts val="600"/>
              </a:spcAft>
              <a:buNone/>
            </a:pPr>
            <a:r>
              <a:rPr lang="en-US" dirty="0" smtClean="0">
                <a:solidFill>
                  <a:srgbClr val="003D79"/>
                </a:solidFill>
              </a:rPr>
              <a:t>VM</a:t>
            </a:r>
          </a:p>
          <a:p>
            <a:pPr lvl="1">
              <a:spcAft>
                <a:spcPts val="600"/>
              </a:spcAft>
            </a:pPr>
            <a:r>
              <a:rPr lang="en-US" b="1" dirty="0" err="1" smtClean="0">
                <a:solidFill>
                  <a:srgbClr val="42ACCC"/>
                </a:solidFill>
              </a:rPr>
              <a:t>esxcli</a:t>
            </a:r>
            <a:r>
              <a:rPr lang="en-US" b="1" dirty="0" smtClean="0">
                <a:solidFill>
                  <a:srgbClr val="42ACCC"/>
                </a:solidFill>
              </a:rPr>
              <a:t> </a:t>
            </a:r>
            <a:r>
              <a:rPr lang="en-US" b="1" dirty="0" err="1" smtClean="0">
                <a:solidFill>
                  <a:srgbClr val="42ACCC"/>
                </a:solidFill>
              </a:rPr>
              <a:t>vms</a:t>
            </a:r>
            <a:r>
              <a:rPr lang="en-US" b="1" dirty="0" smtClean="0">
                <a:solidFill>
                  <a:srgbClr val="42ACCC"/>
                </a:solidFill>
              </a:rPr>
              <a:t> </a:t>
            </a:r>
            <a:r>
              <a:rPr lang="en-US" b="1" dirty="0" err="1" smtClean="0">
                <a:solidFill>
                  <a:srgbClr val="42ACCC"/>
                </a:solidFill>
              </a:rPr>
              <a:t>vm</a:t>
            </a:r>
            <a:r>
              <a:rPr lang="en-US" b="1" dirty="0" smtClean="0">
                <a:solidFill>
                  <a:srgbClr val="42ACCC"/>
                </a:solidFill>
              </a:rPr>
              <a:t> kill</a:t>
            </a:r>
            <a:r>
              <a:rPr lang="en-US" dirty="0" smtClean="0">
                <a:solidFill>
                  <a:srgbClr val="42ACCC"/>
                </a:solidFill>
              </a:rPr>
              <a:t>: </a:t>
            </a:r>
            <a:r>
              <a:rPr lang="en-US" dirty="0" smtClean="0"/>
              <a:t>Forcibly stop </a:t>
            </a:r>
            <a:r>
              <a:rPr lang="en-US" dirty="0" err="1" smtClean="0"/>
              <a:t>VMs</a:t>
            </a:r>
            <a:r>
              <a:rPr lang="en-US" dirty="0" smtClean="0"/>
              <a:t> that do not respond to normal stop operations, by using kill commands.</a:t>
            </a:r>
          </a:p>
          <a:p>
            <a:pPr lvl="2">
              <a:spcAft>
                <a:spcPts val="600"/>
              </a:spcAft>
            </a:pPr>
            <a:r>
              <a:rPr lang="en-US" sz="1400" dirty="0" smtClean="0">
                <a:latin typeface="Consolas" pitchFamily="-108" charset="0"/>
              </a:rPr>
              <a:t># </a:t>
            </a:r>
            <a:r>
              <a:rPr lang="en-US" sz="1400" dirty="0" err="1" smtClean="0">
                <a:latin typeface="Consolas" pitchFamily="-108" charset="0"/>
              </a:rPr>
              <a:t>esxcli</a:t>
            </a:r>
            <a:r>
              <a:rPr lang="en-US" sz="1400" dirty="0" smtClean="0">
                <a:latin typeface="Consolas" pitchFamily="-108" charset="0"/>
              </a:rPr>
              <a:t> </a:t>
            </a:r>
            <a:r>
              <a:rPr lang="en-US" sz="1400" dirty="0" err="1" smtClean="0">
                <a:latin typeface="Consolas" pitchFamily="-108" charset="0"/>
              </a:rPr>
              <a:t>vms</a:t>
            </a:r>
            <a:r>
              <a:rPr lang="en-US" sz="1400" dirty="0" smtClean="0">
                <a:latin typeface="Consolas" pitchFamily="-108" charset="0"/>
              </a:rPr>
              <a:t> </a:t>
            </a:r>
            <a:r>
              <a:rPr lang="en-US" sz="1400" dirty="0" err="1" smtClean="0">
                <a:latin typeface="Consolas" pitchFamily="-108" charset="0"/>
              </a:rPr>
              <a:t>vm</a:t>
            </a:r>
            <a:r>
              <a:rPr lang="en-US" sz="1400" dirty="0" smtClean="0">
                <a:latin typeface="Consolas" pitchFamily="-108" charset="0"/>
              </a:rPr>
              <a:t> kill --type &lt;</a:t>
            </a:r>
            <a:r>
              <a:rPr lang="en-US" sz="1400" dirty="0" err="1" smtClean="0">
                <a:latin typeface="Consolas" pitchFamily="-108" charset="0"/>
              </a:rPr>
              <a:t>kill_type</a:t>
            </a:r>
            <a:r>
              <a:rPr lang="en-US" sz="1400" dirty="0" smtClean="0">
                <a:latin typeface="Consolas" pitchFamily="-108" charset="0"/>
              </a:rPr>
              <a:t>&gt; --world-id &lt;ID&gt;</a:t>
            </a:r>
          </a:p>
          <a:p>
            <a:pPr lvl="1">
              <a:spcAft>
                <a:spcPts val="600"/>
              </a:spcAft>
            </a:pPr>
            <a:r>
              <a:rPr lang="en-US" dirty="0" smtClean="0"/>
              <a:t>NOTE: designed to kill </a:t>
            </a:r>
            <a:r>
              <a:rPr lang="en-US" dirty="0" err="1" smtClean="0"/>
              <a:t>VMs</a:t>
            </a:r>
            <a:r>
              <a:rPr lang="en-US" dirty="0" smtClean="0"/>
              <a:t> in a reliable way (not dependent upon well-behaving system)</a:t>
            </a:r>
          </a:p>
          <a:p>
            <a:pPr lvl="1">
              <a:spcAft>
                <a:spcPts val="600"/>
              </a:spcAft>
            </a:pPr>
            <a:r>
              <a:rPr lang="en-US" dirty="0" smtClean="0"/>
              <a:t>Eliminates one of the most common reasons for wanting to use TSM.</a:t>
            </a:r>
          </a:p>
          <a:p>
            <a:pPr lvl="1">
              <a:spcAft>
                <a:spcPts val="600"/>
              </a:spcAft>
            </a:pPr>
            <a:endParaRPr lang="en-US" dirty="0" smtClean="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p:txBody>
          <a:bodyPr/>
          <a:lstStyle/>
          <a:p>
            <a:pPr eaLnBrk="1" hangingPunct="1"/>
            <a:r>
              <a:rPr lang="en-US" dirty="0" smtClean="0"/>
              <a:t>Browser-based Access of </a:t>
            </a:r>
            <a:r>
              <a:rPr lang="en-US" dirty="0" err="1" smtClean="0"/>
              <a:t>Config</a:t>
            </a:r>
            <a:r>
              <a:rPr lang="en-US" dirty="0" smtClean="0"/>
              <a:t> Files</a:t>
            </a:r>
          </a:p>
        </p:txBody>
      </p:sp>
      <p:pic>
        <p:nvPicPr>
          <p:cNvPr id="9" name="Content Placeholder 5" descr="Browser Config files.tiff"/>
          <p:cNvPicPr>
            <a:picLocks noGrp="1" noChangeAspect="1"/>
          </p:cNvPicPr>
          <p:nvPr>
            <p:ph idx="1"/>
          </p:nvPr>
        </p:nvPicPr>
        <p:blipFill>
          <a:blip r:embed="rId3" cstate="print"/>
          <a:stretch>
            <a:fillRect/>
          </a:stretch>
        </p:blipFill>
        <p:spPr>
          <a:xfrm>
            <a:off x="508879" y="784225"/>
            <a:ext cx="8069092" cy="5006975"/>
          </a:xfrm>
          <a:prstGeom prst="rect">
            <a:avLst/>
          </a:prstGeom>
          <a:noFill/>
          <a:ln>
            <a:noFill/>
          </a:ln>
          <a:effectLst>
            <a:outerShdw blurRad="76200" dir="18900000" sy="23000" kx="-1200000" algn="bl" rotWithShape="0">
              <a:prstClr val="black">
                <a:alpha val="20000"/>
              </a:prstClr>
            </a:outerShdw>
          </a:effectLst>
        </p:spPr>
      </p:pic>
      <p:sp>
        <p:nvSpPr>
          <p:cNvPr id="5" name="AutoShape 125"/>
          <p:cNvSpPr>
            <a:spLocks noChangeArrowheads="1"/>
          </p:cNvSpPr>
          <p:nvPr/>
        </p:nvSpPr>
        <p:spPr bwMode="gray">
          <a:xfrm>
            <a:off x="3722214" y="3769360"/>
            <a:ext cx="3826666" cy="701040"/>
          </a:xfrm>
          <a:prstGeom prst="roundRect">
            <a:avLst>
              <a:gd name="adj" fmla="val 11981"/>
            </a:avLst>
          </a:prstGeom>
          <a:gradFill>
            <a:gsLst>
              <a:gs pos="0">
                <a:schemeClr val="bg1">
                  <a:lumMod val="65000"/>
                </a:schemeClr>
              </a:gs>
              <a:gs pos="80000">
                <a:schemeClr val="bg1">
                  <a:lumMod val="85000"/>
                </a:schemeClr>
              </a:gs>
              <a:gs pos="100000">
                <a:schemeClr val="bg1">
                  <a:lumMod val="95000"/>
                </a:schemeClr>
              </a:gs>
            </a:gsLst>
          </a:gradFill>
          <a:ln>
            <a:noFill/>
            <a:headEnd/>
            <a:tailEnd/>
          </a:ln>
          <a:effectLst>
            <a:innerShdw blurRad="63500" dist="50800" dir="2700000">
              <a:srgbClr val="000000">
                <a:alpha val="50000"/>
              </a:srgbClr>
            </a:innerShdw>
          </a:effectLst>
        </p:spPr>
        <p:style>
          <a:lnRef idx="1">
            <a:schemeClr val="accent3"/>
          </a:lnRef>
          <a:fillRef idx="3">
            <a:schemeClr val="accent3"/>
          </a:fillRef>
          <a:effectRef idx="2">
            <a:schemeClr val="accent3"/>
          </a:effectRef>
          <a:fontRef idx="minor">
            <a:schemeClr val="lt1"/>
          </a:fontRef>
        </p:style>
        <p:txBody>
          <a:bodyPr tIns="9144" bIns="9144" anchor="ctr"/>
          <a:lstStyle/>
          <a:p>
            <a:r>
              <a:rPr lang="en-US" dirty="0" smtClean="0">
                <a:solidFill>
                  <a:schemeClr val="accent3"/>
                </a:solidFill>
              </a:rPr>
              <a:t>https://&lt;hostname&gt;/host</a:t>
            </a:r>
            <a:endParaRPr lang="en-US"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Browser log file.tiff"/>
          <p:cNvPicPr>
            <a:picLocks noChangeAspect="1"/>
          </p:cNvPicPr>
          <p:nvPr/>
        </p:nvPicPr>
        <p:blipFill>
          <a:blip r:embed="rId3" cstate="print"/>
          <a:stretch>
            <a:fillRect/>
          </a:stretch>
        </p:blipFill>
        <p:spPr bwMode="auto">
          <a:xfrm>
            <a:off x="459883" y="944880"/>
            <a:ext cx="8214709" cy="5097332"/>
          </a:xfrm>
          <a:prstGeom prst="rect">
            <a:avLst/>
          </a:prstGeom>
          <a:noFill/>
          <a:ln>
            <a:noFill/>
          </a:ln>
          <a:effectLst>
            <a:outerShdw blurRad="76200" dir="18900000" sy="23000" kx="-1200000" algn="bl" rotWithShape="0">
              <a:prstClr val="black">
                <a:alpha val="20000"/>
              </a:prstClr>
            </a:outerShdw>
          </a:effectLst>
        </p:spPr>
      </p:pic>
      <p:sp>
        <p:nvSpPr>
          <p:cNvPr id="64514" name="Title 3"/>
          <p:cNvSpPr>
            <a:spLocks noGrp="1"/>
          </p:cNvSpPr>
          <p:nvPr>
            <p:ph type="title"/>
          </p:nvPr>
        </p:nvSpPr>
        <p:spPr/>
        <p:txBody>
          <a:bodyPr/>
          <a:lstStyle/>
          <a:p>
            <a:pPr eaLnBrk="1" hangingPunct="1"/>
            <a:r>
              <a:rPr lang="en-US" dirty="0" smtClean="0"/>
              <a:t>Browser-based Access of Log Files</a:t>
            </a:r>
          </a:p>
        </p:txBody>
      </p:sp>
      <p:sp>
        <p:nvSpPr>
          <p:cNvPr id="8" name="AutoShape 125"/>
          <p:cNvSpPr>
            <a:spLocks noChangeArrowheads="1"/>
          </p:cNvSpPr>
          <p:nvPr/>
        </p:nvSpPr>
        <p:spPr bwMode="gray">
          <a:xfrm>
            <a:off x="2468880" y="3779520"/>
            <a:ext cx="5867400" cy="701040"/>
          </a:xfrm>
          <a:prstGeom prst="roundRect">
            <a:avLst>
              <a:gd name="adj" fmla="val 11981"/>
            </a:avLst>
          </a:prstGeom>
          <a:gradFill>
            <a:gsLst>
              <a:gs pos="0">
                <a:schemeClr val="bg1">
                  <a:lumMod val="65000"/>
                </a:schemeClr>
              </a:gs>
              <a:gs pos="80000">
                <a:schemeClr val="bg1">
                  <a:lumMod val="85000"/>
                </a:schemeClr>
              </a:gs>
              <a:gs pos="100000">
                <a:schemeClr val="bg1">
                  <a:lumMod val="95000"/>
                </a:schemeClr>
              </a:gs>
            </a:gsLst>
          </a:gradFill>
          <a:ln>
            <a:noFill/>
            <a:headEnd/>
            <a:tailEnd/>
          </a:ln>
          <a:effectLst>
            <a:innerShdw blurRad="63500" dist="50800" dir="2700000">
              <a:srgbClr val="000000">
                <a:alpha val="50000"/>
              </a:srgbClr>
            </a:innerShdw>
          </a:effectLst>
        </p:spPr>
        <p:style>
          <a:lnRef idx="1">
            <a:schemeClr val="accent3"/>
          </a:lnRef>
          <a:fillRef idx="3">
            <a:schemeClr val="accent3"/>
          </a:fillRef>
          <a:effectRef idx="2">
            <a:schemeClr val="accent3"/>
          </a:effectRef>
          <a:fontRef idx="minor">
            <a:schemeClr val="lt1"/>
          </a:fontRef>
        </p:style>
        <p:txBody>
          <a:bodyPr tIns="9144" bIns="9144" anchor="ctr"/>
          <a:lstStyle/>
          <a:p>
            <a:r>
              <a:rPr lang="en-US" dirty="0" smtClean="0">
                <a:solidFill>
                  <a:srgbClr val="003D79"/>
                </a:solidFill>
              </a:rPr>
              <a:t>https://&lt;hostname&gt;/host/messages</a:t>
            </a:r>
            <a:endParaRPr lang="en-US" dirty="0">
              <a:solidFill>
                <a:srgbClr val="003D79"/>
              </a:solidFill>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Browser Datastore.tiff"/>
          <p:cNvPicPr>
            <a:picLocks noChangeAspect="1"/>
          </p:cNvPicPr>
          <p:nvPr/>
        </p:nvPicPr>
        <p:blipFill>
          <a:blip r:embed="rId3" cstate="print"/>
          <a:srcRect t="15088" r="53090" b="49127"/>
          <a:stretch>
            <a:fillRect/>
          </a:stretch>
        </p:blipFill>
        <p:spPr bwMode="auto">
          <a:xfrm>
            <a:off x="423177" y="1559877"/>
            <a:ext cx="8257273" cy="3908611"/>
          </a:xfrm>
          <a:prstGeom prst="rect">
            <a:avLst/>
          </a:prstGeom>
          <a:noFill/>
          <a:ln>
            <a:noFill/>
          </a:ln>
          <a:effectLst>
            <a:outerShdw blurRad="76200" dir="18900000" sy="23000" kx="-1200000" algn="bl" rotWithShape="0">
              <a:prstClr val="black">
                <a:alpha val="20000"/>
              </a:prstClr>
            </a:outerShdw>
          </a:effectLst>
        </p:spPr>
      </p:pic>
      <p:sp>
        <p:nvSpPr>
          <p:cNvPr id="66562" name="Title 1"/>
          <p:cNvSpPr>
            <a:spLocks noGrp="1"/>
          </p:cNvSpPr>
          <p:nvPr>
            <p:ph type="title"/>
          </p:nvPr>
        </p:nvSpPr>
        <p:spPr/>
        <p:txBody>
          <a:bodyPr/>
          <a:lstStyle/>
          <a:p>
            <a:pPr eaLnBrk="1" hangingPunct="1"/>
            <a:r>
              <a:rPr lang="en-US" dirty="0" smtClean="0"/>
              <a:t>Browser-based Access of </a:t>
            </a:r>
            <a:r>
              <a:rPr lang="en-US" dirty="0" err="1" smtClean="0"/>
              <a:t>Datastore</a:t>
            </a:r>
            <a:r>
              <a:rPr lang="en-US" dirty="0" smtClean="0"/>
              <a:t> Files</a:t>
            </a:r>
          </a:p>
        </p:txBody>
      </p:sp>
      <p:sp>
        <p:nvSpPr>
          <p:cNvPr id="5" name="Line Callout 2 4"/>
          <p:cNvSpPr>
            <a:spLocks/>
          </p:cNvSpPr>
          <p:nvPr/>
        </p:nvSpPr>
        <p:spPr bwMode="auto">
          <a:xfrm>
            <a:off x="507364" y="4085533"/>
            <a:ext cx="4887595" cy="274320"/>
          </a:xfrm>
          <a:prstGeom prst="borderCallout2">
            <a:avLst>
              <a:gd name="adj1" fmla="val 43681"/>
              <a:gd name="adj2" fmla="val 100083"/>
              <a:gd name="adj3" fmla="val 40120"/>
              <a:gd name="adj4" fmla="val 112296"/>
              <a:gd name="adj5" fmla="val -26842"/>
              <a:gd name="adj6" fmla="val 127881"/>
            </a:avLst>
          </a:prstGeom>
          <a:noFill/>
          <a:ln w="57150" cap="flat" cmpd="sng" algn="ctr">
            <a:solidFill>
              <a:schemeClr val="accent3">
                <a:lumMod val="60000"/>
                <a:lumOff val="40000"/>
              </a:schemeClr>
            </a:solidFill>
            <a:prstDash val="solid"/>
            <a:miter lim="800000"/>
            <a:headEnd type="none" w="med" len="med"/>
            <a:tailEnd type="none" w="med" len="med"/>
          </a:ln>
          <a:effectLst>
            <a:outerShdw dist="23000" dir="5400000" rotWithShape="0">
              <a:srgbClr val="808080">
                <a:alpha val="34999"/>
              </a:srgbClr>
            </a:outerShdw>
          </a:effectLst>
        </p:spPr>
        <p:txBody>
          <a:bodyPr anchor="ctr"/>
          <a:lstStyle/>
          <a:p>
            <a:pPr algn="ctr">
              <a:defRPr/>
            </a:pPr>
            <a:endParaRPr lang="en-US">
              <a:solidFill>
                <a:srgbClr val="000000"/>
              </a:solidFill>
              <a:latin typeface="+mn-lt"/>
              <a:ea typeface="+mn-ea"/>
              <a:cs typeface="ＭＳ Ｐゴシック" charset="-128"/>
            </a:endParaRPr>
          </a:p>
        </p:txBody>
      </p:sp>
      <p:sp>
        <p:nvSpPr>
          <p:cNvPr id="66566" name="TextBox 5"/>
          <p:cNvSpPr txBox="1">
            <a:spLocks noChangeArrowheads="1"/>
          </p:cNvSpPr>
          <p:nvPr/>
        </p:nvSpPr>
        <p:spPr bwMode="auto">
          <a:xfrm>
            <a:off x="5577206" y="3567373"/>
            <a:ext cx="2804794" cy="430887"/>
          </a:xfrm>
          <a:prstGeom prst="rect">
            <a:avLst/>
          </a:prstGeom>
          <a:noFill/>
          <a:ln w="9525">
            <a:noFill/>
            <a:miter lim="800000"/>
            <a:headEnd/>
            <a:tailEnd/>
          </a:ln>
        </p:spPr>
        <p:txBody>
          <a:bodyPr wrap="square">
            <a:spAutoFit/>
          </a:bodyPr>
          <a:lstStyle/>
          <a:p>
            <a:r>
              <a:rPr lang="en-US" sz="2200" i="1" dirty="0">
                <a:solidFill>
                  <a:schemeClr val="accent3"/>
                </a:solidFill>
              </a:rPr>
              <a:t>Disk Descriptor</a:t>
            </a:r>
          </a:p>
        </p:txBody>
      </p:sp>
      <p:sp>
        <p:nvSpPr>
          <p:cNvPr id="8" name="AutoShape 125"/>
          <p:cNvSpPr>
            <a:spLocks noChangeArrowheads="1"/>
          </p:cNvSpPr>
          <p:nvPr/>
        </p:nvSpPr>
        <p:spPr bwMode="gray">
          <a:xfrm>
            <a:off x="4535014" y="2459933"/>
            <a:ext cx="3958746" cy="701040"/>
          </a:xfrm>
          <a:prstGeom prst="roundRect">
            <a:avLst>
              <a:gd name="adj" fmla="val 11981"/>
            </a:avLst>
          </a:prstGeom>
          <a:gradFill>
            <a:gsLst>
              <a:gs pos="0">
                <a:schemeClr val="bg1">
                  <a:lumMod val="65000"/>
                </a:schemeClr>
              </a:gs>
              <a:gs pos="80000">
                <a:schemeClr val="bg1">
                  <a:lumMod val="85000"/>
                </a:schemeClr>
              </a:gs>
              <a:gs pos="100000">
                <a:schemeClr val="bg1">
                  <a:lumMod val="95000"/>
                </a:schemeClr>
              </a:gs>
            </a:gsLst>
          </a:gradFill>
          <a:ln>
            <a:noFill/>
            <a:headEnd/>
            <a:tailEnd/>
          </a:ln>
          <a:effectLst>
            <a:innerShdw blurRad="63500" dist="50800" dir="2700000">
              <a:srgbClr val="000000">
                <a:alpha val="50000"/>
              </a:srgbClr>
            </a:innerShdw>
          </a:effectLst>
        </p:spPr>
        <p:style>
          <a:lnRef idx="1">
            <a:schemeClr val="accent3"/>
          </a:lnRef>
          <a:fillRef idx="3">
            <a:schemeClr val="accent3"/>
          </a:fillRef>
          <a:effectRef idx="2">
            <a:schemeClr val="accent3"/>
          </a:effectRef>
          <a:fontRef idx="minor">
            <a:schemeClr val="lt1"/>
          </a:fontRef>
        </p:style>
        <p:txBody>
          <a:bodyPr tIns="9144" bIns="9144" anchor="ctr"/>
          <a:lstStyle/>
          <a:p>
            <a:r>
              <a:rPr lang="en-US" dirty="0" smtClean="0">
                <a:solidFill>
                  <a:schemeClr val="accent3"/>
                </a:solidFill>
              </a:rPr>
              <a:t>https://&lt;hostname&gt;/folder</a:t>
            </a:r>
            <a:endParaRPr lang="en-US"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descr="Restart Agents.tiff"/>
          <p:cNvPicPr>
            <a:picLocks noChangeAspect="1"/>
          </p:cNvPicPr>
          <p:nvPr/>
        </p:nvPicPr>
        <p:blipFill>
          <a:blip r:embed="rId3" cstate="print"/>
          <a:stretch>
            <a:fillRect/>
          </a:stretch>
        </p:blipFill>
        <p:spPr bwMode="auto">
          <a:xfrm>
            <a:off x="3289476" y="1338057"/>
            <a:ext cx="5603148" cy="3933190"/>
          </a:xfrm>
          <a:prstGeom prst="rect">
            <a:avLst/>
          </a:prstGeom>
          <a:noFill/>
          <a:ln>
            <a:noFill/>
          </a:ln>
          <a:effectLst>
            <a:outerShdw blurRad="76200" dir="18900000" sy="23000" kx="-1200000" algn="bl" rotWithShape="0">
              <a:prstClr val="black">
                <a:alpha val="20000"/>
              </a:prstClr>
            </a:outerShdw>
          </a:effectLst>
        </p:spPr>
      </p:pic>
      <p:sp>
        <p:nvSpPr>
          <p:cNvPr id="63491" name="Title 1"/>
          <p:cNvSpPr>
            <a:spLocks noGrp="1"/>
          </p:cNvSpPr>
          <p:nvPr>
            <p:ph type="title"/>
          </p:nvPr>
        </p:nvSpPr>
        <p:spPr/>
        <p:txBody>
          <a:bodyPr/>
          <a:lstStyle/>
          <a:p>
            <a:pPr eaLnBrk="1" hangingPunct="1"/>
            <a:r>
              <a:rPr lang="en-US" smtClean="0"/>
              <a:t>DCUI-based Troubleshooting</a:t>
            </a:r>
          </a:p>
        </p:txBody>
      </p:sp>
      <p:sp>
        <p:nvSpPr>
          <p:cNvPr id="63492" name="Content Placeholder 2"/>
          <p:cNvSpPr>
            <a:spLocks noGrp="1"/>
          </p:cNvSpPr>
          <p:nvPr>
            <p:ph idx="1"/>
          </p:nvPr>
        </p:nvSpPr>
        <p:spPr>
          <a:xfrm>
            <a:off x="216562" y="1226068"/>
            <a:ext cx="2961640" cy="3835400"/>
          </a:xfrm>
          <a:noFill/>
        </p:spPr>
        <p:txBody>
          <a:bodyPr lIns="91440" tIns="91440"/>
          <a:lstStyle/>
          <a:p>
            <a:pPr eaLnBrk="1" hangingPunct="1">
              <a:spcAft>
                <a:spcPts val="600"/>
              </a:spcAft>
              <a:buFont typeface="Wingdings" pitchFamily="-108" charset="2"/>
              <a:buChar char="§"/>
            </a:pPr>
            <a:r>
              <a:rPr lang="en-US" sz="1800" dirty="0" smtClean="0"/>
              <a:t>Menu item to restart all management agents, including</a:t>
            </a:r>
          </a:p>
          <a:p>
            <a:pPr lvl="1" eaLnBrk="1" hangingPunct="1">
              <a:spcAft>
                <a:spcPts val="600"/>
              </a:spcAft>
              <a:buFont typeface="Arial" charset="0"/>
              <a:buChar char="­"/>
            </a:pPr>
            <a:r>
              <a:rPr lang="en-US" sz="1800" dirty="0" err="1" smtClean="0"/>
              <a:t>Hostd</a:t>
            </a:r>
            <a:endParaRPr lang="en-US" sz="1800" dirty="0" smtClean="0"/>
          </a:p>
          <a:p>
            <a:pPr lvl="1" eaLnBrk="1" hangingPunct="1">
              <a:spcAft>
                <a:spcPts val="600"/>
              </a:spcAft>
              <a:buFont typeface="Arial" charset="0"/>
              <a:buChar char="­"/>
            </a:pPr>
            <a:r>
              <a:rPr lang="en-US" sz="1800" dirty="0" err="1" smtClean="0"/>
              <a:t>Vpxa</a:t>
            </a:r>
            <a:endParaRPr lang="en-US" sz="1800" dirty="0" smtClean="0"/>
          </a:p>
          <a:p>
            <a:pPr eaLnBrk="1" hangingPunct="1">
              <a:spcAft>
                <a:spcPts val="600"/>
              </a:spcAft>
              <a:buFont typeface="Wingdings" pitchFamily="-108" charset="2"/>
              <a:buChar char="§"/>
            </a:pPr>
            <a:r>
              <a:rPr lang="en-US" sz="1800" dirty="0" smtClean="0"/>
              <a:t>Menu item to reset </a:t>
            </a:r>
            <a:br>
              <a:rPr lang="en-US" sz="1800" dirty="0" smtClean="0"/>
            </a:br>
            <a:r>
              <a:rPr lang="en-US" sz="1800" dirty="0" smtClean="0"/>
              <a:t>all configuration settings</a:t>
            </a:r>
          </a:p>
          <a:p>
            <a:pPr lvl="1" eaLnBrk="1" hangingPunct="1">
              <a:spcAft>
                <a:spcPts val="600"/>
              </a:spcAft>
              <a:buFont typeface="Arial" charset="0"/>
              <a:buChar char="­"/>
            </a:pPr>
            <a:r>
              <a:rPr lang="en-US" sz="1800" dirty="0" smtClean="0"/>
              <a:t>Fix a </a:t>
            </a:r>
            <a:r>
              <a:rPr lang="en-US" sz="1800" dirty="0" err="1" smtClean="0"/>
              <a:t>misconfigured</a:t>
            </a:r>
            <a:r>
              <a:rPr lang="en-US" sz="1800" dirty="0" smtClean="0"/>
              <a:t> </a:t>
            </a:r>
            <a:r>
              <a:rPr lang="en-US" sz="1800" dirty="0" err="1" smtClean="0"/>
              <a:t>vNetwork</a:t>
            </a:r>
            <a:r>
              <a:rPr lang="en-US" sz="1800" dirty="0" smtClean="0"/>
              <a:t> Distributed Switch</a:t>
            </a:r>
          </a:p>
          <a:p>
            <a:pPr lvl="1" eaLnBrk="1" hangingPunct="1">
              <a:spcAft>
                <a:spcPts val="600"/>
              </a:spcAft>
              <a:buFont typeface="Arial" charset="0"/>
              <a:buChar char="­"/>
            </a:pPr>
            <a:r>
              <a:rPr lang="en-US" sz="1800" dirty="0" smtClean="0"/>
              <a:t>Reset all configurations</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New Feature: Full Support of Tech Support Mode</a:t>
            </a:r>
          </a:p>
        </p:txBody>
      </p:sp>
      <p:sp>
        <p:nvSpPr>
          <p:cNvPr id="67587" name="Content Placeholder 7"/>
          <p:cNvSpPr>
            <a:spLocks noGrp="1"/>
          </p:cNvSpPr>
          <p:nvPr>
            <p:ph type="body" sz="quarter" idx="13"/>
          </p:nvPr>
        </p:nvSpPr>
        <p:spPr/>
        <p:txBody>
          <a:bodyPr/>
          <a:lstStyle/>
          <a:p>
            <a:pPr>
              <a:spcAft>
                <a:spcPts val="600"/>
              </a:spcAft>
              <a:buNone/>
            </a:pPr>
            <a:r>
              <a:rPr lang="en-US" sz="1800" dirty="0" smtClean="0">
                <a:solidFill>
                  <a:srgbClr val="003D79"/>
                </a:solidFill>
              </a:rPr>
              <a:t>Two ways to access</a:t>
            </a:r>
          </a:p>
          <a:p>
            <a:pPr lvl="1">
              <a:spcAft>
                <a:spcPts val="600"/>
              </a:spcAft>
            </a:pPr>
            <a:r>
              <a:rPr lang="en-US" sz="1800" dirty="0" smtClean="0"/>
              <a:t>Local: on console of host (press “Alt-F1”)</a:t>
            </a:r>
          </a:p>
          <a:p>
            <a:pPr lvl="1">
              <a:spcAft>
                <a:spcPts val="600"/>
              </a:spcAft>
            </a:pPr>
            <a:r>
              <a:rPr lang="en-US" sz="1800" dirty="0" smtClean="0"/>
              <a:t>Remote: via SSH</a:t>
            </a:r>
          </a:p>
          <a:p>
            <a:pPr>
              <a:spcAft>
                <a:spcPts val="600"/>
              </a:spcAft>
            </a:pPr>
            <a:endParaRPr lang="en-US" sz="1800" dirty="0" smtClean="0"/>
          </a:p>
        </p:txBody>
      </p:sp>
      <p:pic>
        <p:nvPicPr>
          <p:cNvPr id="67588" name="Picture 3"/>
          <p:cNvPicPr>
            <a:picLocks noChangeAspect="1" noChangeArrowheads="1"/>
          </p:cNvPicPr>
          <p:nvPr/>
        </p:nvPicPr>
        <p:blipFill>
          <a:blip r:embed="rId3" cstate="print"/>
          <a:stretch>
            <a:fillRect/>
          </a:stretch>
        </p:blipFill>
        <p:spPr bwMode="auto">
          <a:xfrm>
            <a:off x="1081845" y="2309009"/>
            <a:ext cx="6953250" cy="3248025"/>
          </a:xfrm>
          <a:prstGeom prst="rect">
            <a:avLst/>
          </a:prstGeom>
          <a:noFill/>
          <a:ln>
            <a:noFill/>
          </a:ln>
          <a:effectLst>
            <a:outerShdw blurRad="76200" dir="18900000" sy="23000" kx="-1200000" algn="bl" rotWithShape="0">
              <a:prstClr val="black">
                <a:alpha val="20000"/>
              </a:prstClr>
            </a:outerShdw>
          </a:effectLst>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t>New Feature: Full Support of Tech Support Mode</a:t>
            </a:r>
          </a:p>
        </p:txBody>
      </p:sp>
      <p:sp>
        <p:nvSpPr>
          <p:cNvPr id="69635" name="Content Placeholder 8"/>
          <p:cNvSpPr>
            <a:spLocks noGrp="1"/>
          </p:cNvSpPr>
          <p:nvPr>
            <p:ph idx="1"/>
          </p:nvPr>
        </p:nvSpPr>
        <p:spPr>
          <a:xfrm>
            <a:off x="260985" y="1160145"/>
            <a:ext cx="3076575" cy="5006975"/>
          </a:xfrm>
        </p:spPr>
        <p:txBody>
          <a:bodyPr/>
          <a:lstStyle/>
          <a:p>
            <a:pPr lvl="1">
              <a:spcAft>
                <a:spcPts val="600"/>
              </a:spcAft>
            </a:pPr>
            <a:r>
              <a:rPr lang="en-US" sz="1800" dirty="0" smtClean="0"/>
              <a:t>Toggle on DCUI</a:t>
            </a:r>
          </a:p>
          <a:p>
            <a:pPr lvl="2">
              <a:spcAft>
                <a:spcPts val="600"/>
              </a:spcAft>
            </a:pPr>
            <a:r>
              <a:rPr lang="en-US" dirty="0" smtClean="0"/>
              <a:t>Disable/Enable </a:t>
            </a:r>
          </a:p>
          <a:p>
            <a:pPr lvl="2">
              <a:spcAft>
                <a:spcPts val="600"/>
              </a:spcAft>
            </a:pPr>
            <a:r>
              <a:rPr lang="en-US" dirty="0" smtClean="0"/>
              <a:t>Both Local and Remote</a:t>
            </a:r>
          </a:p>
          <a:p>
            <a:pPr lvl="1">
              <a:spcAft>
                <a:spcPts val="600"/>
              </a:spcAft>
            </a:pPr>
            <a:r>
              <a:rPr lang="en-US" sz="1800" dirty="0" smtClean="0"/>
              <a:t>Optional timeout automatically disables TSM (local and remote)</a:t>
            </a:r>
          </a:p>
          <a:p>
            <a:pPr lvl="2">
              <a:spcAft>
                <a:spcPts val="600"/>
              </a:spcAft>
            </a:pPr>
            <a:r>
              <a:rPr lang="en-US" dirty="0" smtClean="0"/>
              <a:t>Running sessions are </a:t>
            </a:r>
            <a:r>
              <a:rPr lang="en-US" b="1" dirty="0" smtClean="0">
                <a:solidFill>
                  <a:schemeClr val="accent6">
                    <a:lumMod val="60000"/>
                    <a:lumOff val="40000"/>
                  </a:schemeClr>
                </a:solidFill>
              </a:rPr>
              <a:t>not </a:t>
            </a:r>
            <a:r>
              <a:rPr lang="en-US" dirty="0" smtClean="0"/>
              <a:t>terminated.</a:t>
            </a:r>
          </a:p>
          <a:p>
            <a:pPr lvl="2">
              <a:spcAft>
                <a:spcPts val="600"/>
              </a:spcAft>
            </a:pPr>
            <a:r>
              <a:rPr lang="en-US" dirty="0" smtClean="0"/>
              <a:t>New sessions are rejected</a:t>
            </a:r>
          </a:p>
          <a:p>
            <a:pPr lvl="1">
              <a:spcAft>
                <a:spcPts val="600"/>
              </a:spcAft>
            </a:pPr>
            <a:r>
              <a:rPr lang="en-US" sz="1800" dirty="0" smtClean="0"/>
              <a:t>All commands issued in Tech Support Mode are sent to </a:t>
            </a:r>
            <a:r>
              <a:rPr lang="en-US" sz="1800" dirty="0" err="1" smtClean="0"/>
              <a:t>syslog</a:t>
            </a:r>
            <a:endParaRPr lang="en-US" sz="1800" dirty="0" smtClean="0"/>
          </a:p>
          <a:p>
            <a:pPr lvl="1">
              <a:spcAft>
                <a:spcPts val="600"/>
              </a:spcAft>
            </a:pPr>
            <a:endParaRPr lang="en-US" sz="1800" dirty="0" smtClean="0"/>
          </a:p>
        </p:txBody>
      </p:sp>
      <p:pic>
        <p:nvPicPr>
          <p:cNvPr id="69636" name="Picture 2"/>
          <p:cNvPicPr>
            <a:picLocks noChangeAspect="1" noChangeArrowheads="1"/>
          </p:cNvPicPr>
          <p:nvPr/>
        </p:nvPicPr>
        <p:blipFill>
          <a:blip r:embed="rId3" cstate="print"/>
          <a:stretch>
            <a:fillRect/>
          </a:stretch>
        </p:blipFill>
        <p:spPr bwMode="auto">
          <a:xfrm>
            <a:off x="3586103" y="4382771"/>
            <a:ext cx="5094348" cy="1498338"/>
          </a:xfrm>
          <a:prstGeom prst="rect">
            <a:avLst/>
          </a:prstGeom>
          <a:noFill/>
          <a:ln>
            <a:noFill/>
          </a:ln>
          <a:effectLst>
            <a:outerShdw blurRad="50800" dist="38100" dir="5400000" algn="t" rotWithShape="0">
              <a:prstClr val="black">
                <a:alpha val="40000"/>
              </a:prstClr>
            </a:outerShdw>
          </a:effectLst>
        </p:spPr>
      </p:pic>
      <p:pic>
        <p:nvPicPr>
          <p:cNvPr id="69637" name="Picture 2"/>
          <p:cNvPicPr>
            <a:picLocks noChangeAspect="1" noChangeArrowheads="1"/>
          </p:cNvPicPr>
          <p:nvPr/>
        </p:nvPicPr>
        <p:blipFill>
          <a:blip r:embed="rId4" cstate="print"/>
          <a:stretch>
            <a:fillRect/>
          </a:stretch>
        </p:blipFill>
        <p:spPr bwMode="auto">
          <a:xfrm>
            <a:off x="3586481" y="1090296"/>
            <a:ext cx="5093970" cy="2847254"/>
          </a:xfrm>
          <a:prstGeom prst="rect">
            <a:avLst/>
          </a:prstGeom>
          <a:noFill/>
          <a:ln>
            <a:noFill/>
          </a:ln>
          <a:effectLst>
            <a:outerShdw blurRad="50800" dist="38100" dir="5400000" algn="t" rotWithShape="0">
              <a:prstClr val="black">
                <a:alpha val="40000"/>
              </a:prstClr>
            </a:outerShdw>
          </a:effectLst>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New Feature: Full Support of Tech Support Mode</a:t>
            </a:r>
          </a:p>
        </p:txBody>
      </p:sp>
      <p:pic>
        <p:nvPicPr>
          <p:cNvPr id="71683" name="Content Placeholder 5" descr="Security Profile.tiff"/>
          <p:cNvPicPr>
            <a:picLocks noGrp="1" noChangeAspect="1"/>
          </p:cNvPicPr>
          <p:nvPr>
            <p:ph idx="1"/>
          </p:nvPr>
        </p:nvPicPr>
        <p:blipFill>
          <a:blip r:embed="rId3" cstate="print"/>
          <a:srcRect t="-12320" b="-12320"/>
          <a:stretch>
            <a:fillRect/>
          </a:stretch>
        </p:blipFill>
        <p:spPr>
          <a:xfrm>
            <a:off x="558801" y="1403985"/>
            <a:ext cx="7833359" cy="5006975"/>
          </a:xfrm>
          <a:effectLst>
            <a:outerShdw blurRad="63500" sx="102000" sy="102000" algn="ctr">
              <a:srgbClr val="000000">
                <a:alpha val="43000"/>
              </a:srgbClr>
            </a:outerShdw>
          </a:effectLst>
        </p:spPr>
      </p:pic>
      <p:sp>
        <p:nvSpPr>
          <p:cNvPr id="71685" name="Rectangle 6"/>
          <p:cNvSpPr>
            <a:spLocks noChangeArrowheads="1"/>
          </p:cNvSpPr>
          <p:nvPr/>
        </p:nvSpPr>
        <p:spPr bwMode="auto">
          <a:xfrm>
            <a:off x="746760" y="4189485"/>
            <a:ext cx="1752600" cy="228600"/>
          </a:xfrm>
          <a:prstGeom prst="rect">
            <a:avLst/>
          </a:prstGeom>
          <a:noFill/>
          <a:ln w="57150" cap="flat" cmpd="sng" algn="ctr">
            <a:solidFill>
              <a:srgbClr val="168BFF"/>
            </a:solidFill>
            <a:prstDash val="solid"/>
            <a:round/>
            <a:headEnd type="none" w="med" len="med"/>
            <a:tailEnd type="none" w="med" len="med"/>
          </a:ln>
        </p:spPr>
        <p:txBody>
          <a:bodyPr wrap="none" lIns="0" tIns="0" rIns="0" bIns="0" anchor="ctr"/>
          <a:lstStyle/>
          <a:p>
            <a:pPr algn="ctr" defTabSz="914400"/>
            <a:endParaRPr lang="en-US">
              <a:solidFill>
                <a:srgbClr val="FFFFFF"/>
              </a:solidFill>
            </a:endParaRPr>
          </a:p>
        </p:txBody>
      </p:sp>
      <p:pic>
        <p:nvPicPr>
          <p:cNvPr id="71687" name="Picture 2"/>
          <p:cNvPicPr>
            <a:picLocks noChangeAspect="1" noChangeArrowheads="1"/>
          </p:cNvPicPr>
          <p:nvPr/>
        </p:nvPicPr>
        <p:blipFill>
          <a:blip r:embed="rId4" cstate="print"/>
          <a:srcRect t="766"/>
          <a:stretch>
            <a:fillRect/>
          </a:stretch>
        </p:blipFill>
        <p:spPr bwMode="auto">
          <a:xfrm>
            <a:off x="5846445" y="1016000"/>
            <a:ext cx="2850516" cy="5262880"/>
          </a:xfrm>
          <a:prstGeom prst="rect">
            <a:avLst/>
          </a:prstGeom>
          <a:noFill/>
          <a:ln w="9525">
            <a:noFill/>
            <a:miter lim="800000"/>
            <a:headEnd/>
            <a:tailEnd/>
          </a:ln>
          <a:effectLst>
            <a:outerShdw blurRad="63500" sx="102000" sy="102000" algn="ctr">
              <a:srgbClr val="000000">
                <a:alpha val="43000"/>
              </a:srgbClr>
            </a:outerShdw>
          </a:effectLst>
        </p:spPr>
      </p:pic>
      <p:sp>
        <p:nvSpPr>
          <p:cNvPr id="9" name="TextBox 8"/>
          <p:cNvSpPr txBox="1"/>
          <p:nvPr/>
        </p:nvSpPr>
        <p:spPr>
          <a:xfrm>
            <a:off x="433705" y="828040"/>
            <a:ext cx="5473700" cy="646331"/>
          </a:xfrm>
          <a:prstGeom prst="rect">
            <a:avLst/>
          </a:prstGeom>
          <a:noFill/>
        </p:spPr>
        <p:txBody>
          <a:bodyPr>
            <a:spAutoFit/>
          </a:bodyPr>
          <a:lstStyle/>
          <a:p>
            <a:pPr algn="l">
              <a:defRPr/>
            </a:pPr>
            <a:r>
              <a:rPr lang="en-US" sz="1800" dirty="0">
                <a:solidFill>
                  <a:schemeClr val="accent3"/>
                </a:solidFill>
                <a:latin typeface="+mn-lt"/>
                <a:ea typeface="+mn-ea"/>
              </a:rPr>
              <a:t>Can also enable in vCenter Server</a:t>
            </a:r>
            <a:r>
              <a:rPr lang="en-US" sz="1800" dirty="0" smtClean="0">
                <a:solidFill>
                  <a:schemeClr val="accent3"/>
                </a:solidFill>
                <a:latin typeface="+mn-lt"/>
                <a:ea typeface="+mn-ea"/>
              </a:rPr>
              <a:t> </a:t>
            </a:r>
            <a:br>
              <a:rPr lang="en-US" sz="1800" dirty="0" smtClean="0">
                <a:solidFill>
                  <a:schemeClr val="accent3"/>
                </a:solidFill>
                <a:latin typeface="+mn-lt"/>
                <a:ea typeface="+mn-ea"/>
              </a:rPr>
            </a:br>
            <a:r>
              <a:rPr lang="en-US" sz="1800" dirty="0" smtClean="0">
                <a:solidFill>
                  <a:schemeClr val="accent3"/>
                </a:solidFill>
                <a:latin typeface="+mn-lt"/>
                <a:ea typeface="+mn-ea"/>
              </a:rPr>
              <a:t>and </a:t>
            </a:r>
            <a:r>
              <a:rPr lang="en-US" sz="1800" dirty="0">
                <a:solidFill>
                  <a:schemeClr val="accent3"/>
                </a:solidFill>
                <a:latin typeface="+mn-lt"/>
                <a:ea typeface="+mn-ea"/>
              </a:rPr>
              <a:t>Host </a:t>
            </a:r>
            <a:r>
              <a:rPr lang="en-US" sz="1800" dirty="0" smtClean="0">
                <a:solidFill>
                  <a:schemeClr val="accent3"/>
                </a:solidFill>
                <a:latin typeface="+mn-lt"/>
                <a:ea typeface="+mn-ea"/>
              </a:rPr>
              <a:t>Profiles</a:t>
            </a:r>
            <a:endParaRPr lang="en-US" sz="1800" dirty="0">
              <a:solidFill>
                <a:schemeClr val="accent3"/>
              </a:solidFill>
              <a:latin typeface="+mn-lt"/>
              <a:ea typeface="+mn-ea"/>
            </a:endParaRPr>
          </a:p>
        </p:txBody>
      </p:sp>
      <p:sp>
        <p:nvSpPr>
          <p:cNvPr id="71689" name="Rectangle 6"/>
          <p:cNvSpPr>
            <a:spLocks noChangeArrowheads="1"/>
          </p:cNvSpPr>
          <p:nvPr/>
        </p:nvSpPr>
        <p:spPr bwMode="auto">
          <a:xfrm>
            <a:off x="6056313" y="2905760"/>
            <a:ext cx="1219200" cy="711200"/>
          </a:xfrm>
          <a:prstGeom prst="rect">
            <a:avLst/>
          </a:prstGeom>
          <a:noFill/>
          <a:ln w="57150" cap="flat" cmpd="sng" algn="ctr">
            <a:solidFill>
              <a:srgbClr val="168BFF"/>
            </a:solidFill>
            <a:prstDash val="solid"/>
            <a:round/>
            <a:headEnd type="none" w="med" len="med"/>
            <a:tailEnd type="none" w="med" len="med"/>
          </a:ln>
        </p:spPr>
        <p:txBody>
          <a:bodyPr wrap="none" lIns="0" tIns="0" rIns="0" bIns="0" anchor="ctr"/>
          <a:lstStyle/>
          <a:p>
            <a:pPr algn="ctr" defTabSz="914400"/>
            <a:endParaRPr lang="en-US">
              <a:solidFill>
                <a:srgbClr val="FFFFFF"/>
              </a:solidFill>
            </a:endParaRPr>
          </a:p>
        </p:txBody>
      </p:sp>
      <p:sp>
        <p:nvSpPr>
          <p:cNvPr id="10" name="Rectangle 6"/>
          <p:cNvSpPr>
            <a:spLocks noChangeArrowheads="1"/>
          </p:cNvSpPr>
          <p:nvPr/>
        </p:nvSpPr>
        <p:spPr bwMode="auto">
          <a:xfrm>
            <a:off x="746760" y="3425770"/>
            <a:ext cx="1752600" cy="228600"/>
          </a:xfrm>
          <a:prstGeom prst="rect">
            <a:avLst/>
          </a:prstGeom>
          <a:noFill/>
          <a:ln w="57150" cap="flat" cmpd="sng" algn="ctr">
            <a:solidFill>
              <a:srgbClr val="168BFF"/>
            </a:solidFill>
            <a:prstDash val="solid"/>
            <a:round/>
            <a:headEnd type="none" w="med" len="med"/>
            <a:tailEnd type="none" w="med" len="med"/>
          </a:ln>
        </p:spPr>
        <p:txBody>
          <a:bodyPr wrap="none" lIns="0" tIns="0" rIns="0" bIns="0" anchor="ctr"/>
          <a:lstStyle/>
          <a:p>
            <a:pPr algn="ctr" defTabSz="914400"/>
            <a:endParaRPr lang="en-US">
              <a:solidFill>
                <a:srgbClr val="FFFFFF"/>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pPr>
            <a:r>
              <a:rPr lang="en-US" dirty="0" smtClean="0"/>
              <a:t>Converging to </a:t>
            </a:r>
            <a:r>
              <a:rPr lang="en-US" dirty="0" err="1" smtClean="0"/>
              <a:t>ESXi</a:t>
            </a:r>
            <a:r>
              <a:rPr lang="en-US" dirty="0" smtClean="0"/>
              <a:t> with the next vSphere release</a:t>
            </a:r>
            <a:endParaRPr lang="en-US" dirty="0"/>
          </a:p>
        </p:txBody>
      </p:sp>
      <p:sp>
        <p:nvSpPr>
          <p:cNvPr id="3" name="Text Placeholder 2"/>
          <p:cNvSpPr>
            <a:spLocks noGrp="1"/>
          </p:cNvSpPr>
          <p:nvPr>
            <p:ph type="body" sz="quarter" idx="13"/>
          </p:nvPr>
        </p:nvSpPr>
        <p:spPr/>
        <p:txBody>
          <a:bodyPr/>
          <a:lstStyle/>
          <a:p>
            <a:r>
              <a:rPr lang="en-US" dirty="0" smtClean="0"/>
              <a:t>With the GA of vSphere 4.1 in July 2010 VMware officially announced that starting with the next vSphere our hypervisor architecture will converge to </a:t>
            </a:r>
            <a:r>
              <a:rPr lang="en-US" dirty="0" err="1" smtClean="0"/>
              <a:t>ESXi</a:t>
            </a:r>
            <a:endParaRPr lang="en-US" dirty="0" smtClean="0"/>
          </a:p>
          <a:p>
            <a:r>
              <a:rPr lang="en-US" dirty="0" smtClean="0"/>
              <a:t>From the release note:</a:t>
            </a:r>
          </a:p>
          <a:p>
            <a:endParaRPr lang="en-US" dirty="0" smtClean="0"/>
          </a:p>
          <a:p>
            <a:pPr marL="0" indent="0">
              <a:buNone/>
            </a:pPr>
            <a:r>
              <a:rPr lang="en-US" sz="1600" b="0" i="1" dirty="0" smtClean="0"/>
              <a:t>VMware vSphere 4.1 and its subsequent update and patch releases are the last releases to include both ESX and </a:t>
            </a:r>
            <a:r>
              <a:rPr lang="en-US" sz="1600" b="0" i="1" dirty="0" err="1" smtClean="0"/>
              <a:t>ESXi</a:t>
            </a:r>
            <a:r>
              <a:rPr lang="en-US" sz="1600" b="0" i="1" dirty="0" smtClean="0"/>
              <a:t> hypervisor architectures. Future major releases of VMware vSphere will include only the VMware </a:t>
            </a:r>
            <a:r>
              <a:rPr lang="en-US" sz="1600" b="0" i="1" dirty="0" err="1" smtClean="0"/>
              <a:t>ESXi</a:t>
            </a:r>
            <a:r>
              <a:rPr lang="en-US" sz="1600" b="0" i="1" dirty="0" smtClean="0"/>
              <a:t> architecture.</a:t>
            </a:r>
          </a:p>
          <a:p>
            <a:pPr marL="401637" lvl="1" indent="-234950"/>
            <a:r>
              <a:rPr lang="en-US" sz="1600" b="0" i="1" dirty="0" smtClean="0"/>
              <a:t>VMware recommends that customers start transitioning to the </a:t>
            </a:r>
            <a:r>
              <a:rPr lang="en-US" sz="1600" b="0" i="1" dirty="0" err="1" smtClean="0"/>
              <a:t>ESXi</a:t>
            </a:r>
            <a:r>
              <a:rPr lang="en-US" sz="1600" b="0" i="1" dirty="0" smtClean="0"/>
              <a:t> architecture when deploying VMware vSphere 4.1.</a:t>
            </a:r>
          </a:p>
          <a:p>
            <a:pPr marL="401637" lvl="1" indent="-234950"/>
            <a:r>
              <a:rPr lang="en-US" sz="1600" b="0" i="1" dirty="0" smtClean="0"/>
              <a:t>VMware will continue to provide technical support for VMware ESX according to the VMware vSphere support policy on the </a:t>
            </a:r>
            <a:r>
              <a:rPr lang="en-US" sz="1600" b="0" i="1" dirty="0" smtClean="0">
                <a:hlinkClick r:id="rId3"/>
              </a:rPr>
              <a:t>VMware Enterprise Infrastructure Support </a:t>
            </a:r>
            <a:r>
              <a:rPr lang="en-US" sz="1600" b="0" i="1" dirty="0" smtClean="0"/>
              <a:t>page.</a:t>
            </a:r>
          </a:p>
          <a:p>
            <a:pPr marL="401637" lvl="1" indent="-234950"/>
            <a:r>
              <a:rPr lang="en-US" sz="1600" b="0" i="1" dirty="0" smtClean="0"/>
              <a:t>To learn more about the </a:t>
            </a:r>
            <a:r>
              <a:rPr lang="en-US" sz="1600" b="0" i="1" dirty="0" err="1" smtClean="0"/>
              <a:t>ESXi</a:t>
            </a:r>
            <a:r>
              <a:rPr lang="en-US" sz="1600" b="0" i="1" dirty="0" smtClean="0"/>
              <a:t> architecture and how to migrate from ESX to </a:t>
            </a:r>
            <a:r>
              <a:rPr lang="en-US" sz="1600" b="0" i="1" dirty="0" err="1" smtClean="0"/>
              <a:t>ESXi</a:t>
            </a:r>
            <a:r>
              <a:rPr lang="en-US" sz="1600" b="0" i="1" dirty="0" smtClean="0"/>
              <a:t>, go to the </a:t>
            </a:r>
            <a:r>
              <a:rPr lang="en-US" sz="1600" b="0" i="1" dirty="0" smtClean="0">
                <a:hlinkClick r:id="rId4"/>
              </a:rPr>
              <a:t>VMware </a:t>
            </a:r>
            <a:r>
              <a:rPr lang="en-US" sz="1600" b="0" i="1" dirty="0" err="1" smtClean="0">
                <a:hlinkClick r:id="rId4"/>
              </a:rPr>
              <a:t>ESXi</a:t>
            </a:r>
            <a:r>
              <a:rPr lang="en-US" sz="1600" b="0" i="1" dirty="0" smtClean="0">
                <a:hlinkClick r:id="rId4"/>
              </a:rPr>
              <a:t>  and ESX </a:t>
            </a:r>
            <a:r>
              <a:rPr lang="en-US" sz="1600" b="0" i="1" dirty="0" err="1" smtClean="0">
                <a:hlinkClick r:id="rId4"/>
              </a:rPr>
              <a:t>InfoCenter</a:t>
            </a:r>
            <a:r>
              <a:rPr lang="en-US" sz="1600" b="0" i="1" dirty="0" smtClean="0"/>
              <a:t>.</a:t>
            </a:r>
          </a:p>
          <a:p>
            <a:endParaRPr lang="en-US" dirty="0"/>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dirty="0" smtClean="0"/>
              <a:t> Tech Support Mode use cases</a:t>
            </a:r>
          </a:p>
        </p:txBody>
      </p:sp>
      <p:sp>
        <p:nvSpPr>
          <p:cNvPr id="72707" name="Content Placeholder 2"/>
          <p:cNvSpPr>
            <a:spLocks noGrp="1"/>
          </p:cNvSpPr>
          <p:nvPr>
            <p:ph idx="1"/>
          </p:nvPr>
        </p:nvSpPr>
        <p:spPr>
          <a:xfrm>
            <a:off x="352425" y="845185"/>
            <a:ext cx="8382000" cy="5006975"/>
          </a:xfrm>
        </p:spPr>
        <p:txBody>
          <a:bodyPr/>
          <a:lstStyle/>
          <a:p>
            <a:pPr indent="0">
              <a:spcBef>
                <a:spcPts val="600"/>
              </a:spcBef>
              <a:spcAft>
                <a:spcPts val="0"/>
              </a:spcAft>
              <a:buNone/>
            </a:pPr>
            <a:r>
              <a:rPr lang="en-US" sz="1800" dirty="0" smtClean="0">
                <a:solidFill>
                  <a:srgbClr val="003D79"/>
                </a:solidFill>
              </a:rPr>
              <a:t>Recommended uses</a:t>
            </a:r>
          </a:p>
          <a:p>
            <a:pPr lvl="1" indent="0">
              <a:spcBef>
                <a:spcPts val="600"/>
              </a:spcBef>
              <a:spcAft>
                <a:spcPts val="0"/>
              </a:spcAft>
            </a:pPr>
            <a:r>
              <a:rPr lang="en-US" sz="1800" dirty="0" smtClean="0"/>
              <a:t>Support, troubleshooting, and break-fix</a:t>
            </a:r>
          </a:p>
          <a:p>
            <a:pPr lvl="1" indent="0">
              <a:spcBef>
                <a:spcPts val="600"/>
              </a:spcBef>
              <a:spcAft>
                <a:spcPts val="0"/>
              </a:spcAft>
            </a:pPr>
            <a:r>
              <a:rPr lang="en-US" sz="1800" dirty="0" smtClean="0"/>
              <a:t>Scripted deployment preinstall, </a:t>
            </a:r>
            <a:r>
              <a:rPr lang="en-US" sz="1800" dirty="0" err="1" smtClean="0"/>
              <a:t>postinstall</a:t>
            </a:r>
            <a:r>
              <a:rPr lang="en-US" sz="1800" dirty="0" smtClean="0"/>
              <a:t>, and first boot scripts</a:t>
            </a:r>
          </a:p>
          <a:p>
            <a:pPr indent="0">
              <a:spcBef>
                <a:spcPts val="600"/>
              </a:spcBef>
              <a:spcAft>
                <a:spcPts val="0"/>
              </a:spcAft>
              <a:buNone/>
            </a:pPr>
            <a:r>
              <a:rPr lang="en-US" sz="1800" dirty="0" smtClean="0">
                <a:solidFill>
                  <a:schemeClr val="accent3"/>
                </a:solidFill>
              </a:rPr>
              <a:t>Discouraged uses</a:t>
            </a:r>
          </a:p>
          <a:p>
            <a:pPr lvl="1" indent="0">
              <a:spcBef>
                <a:spcPts val="600"/>
              </a:spcBef>
              <a:spcAft>
                <a:spcPts val="0"/>
              </a:spcAft>
            </a:pPr>
            <a:r>
              <a:rPr lang="en-US" sz="1800" dirty="0" smtClean="0"/>
              <a:t>Any other scripts</a:t>
            </a:r>
          </a:p>
          <a:p>
            <a:pPr lvl="1" indent="0">
              <a:spcBef>
                <a:spcPts val="600"/>
              </a:spcBef>
              <a:spcAft>
                <a:spcPts val="0"/>
              </a:spcAft>
            </a:pPr>
            <a:r>
              <a:rPr lang="en-US" sz="1800" dirty="0" smtClean="0"/>
              <a:t>Running commands/scripts periodically (</a:t>
            </a:r>
            <a:r>
              <a:rPr lang="en-US" sz="1800" dirty="0" err="1" smtClean="0"/>
              <a:t>cron</a:t>
            </a:r>
            <a:r>
              <a:rPr lang="en-US" sz="1800" dirty="0" smtClean="0"/>
              <a:t> jobs)</a:t>
            </a:r>
          </a:p>
          <a:p>
            <a:pPr lvl="1" indent="0">
              <a:spcBef>
                <a:spcPts val="600"/>
              </a:spcBef>
              <a:spcAft>
                <a:spcPts val="0"/>
              </a:spcAft>
            </a:pPr>
            <a:r>
              <a:rPr lang="en-US" sz="1800" dirty="0" smtClean="0"/>
              <a:t>Leaving open for routine access or permanent SSH connection</a:t>
            </a:r>
          </a:p>
          <a:p>
            <a:pPr indent="0">
              <a:spcBef>
                <a:spcPts val="600"/>
              </a:spcBef>
              <a:spcAft>
                <a:spcPts val="0"/>
              </a:spcAft>
            </a:pPr>
            <a:endParaRPr lang="en-US" sz="1800" dirty="0" smtClean="0"/>
          </a:p>
        </p:txBody>
      </p:sp>
      <p:pic>
        <p:nvPicPr>
          <p:cNvPr id="72708" name="Picture 2"/>
          <p:cNvPicPr>
            <a:picLocks noChangeAspect="1" noChangeArrowheads="1"/>
          </p:cNvPicPr>
          <p:nvPr/>
        </p:nvPicPr>
        <p:blipFill>
          <a:blip r:embed="rId3" cstate="print"/>
          <a:stretch>
            <a:fillRect/>
          </a:stretch>
        </p:blipFill>
        <p:spPr bwMode="auto">
          <a:xfrm>
            <a:off x="1256304" y="3439851"/>
            <a:ext cx="6621868" cy="2614675"/>
          </a:xfrm>
          <a:prstGeom prst="rect">
            <a:avLst/>
          </a:prstGeom>
          <a:noFill/>
          <a:ln>
            <a:noFill/>
          </a:ln>
          <a:effectLst>
            <a:outerShdw blurRad="50800" dist="38100" dir="5400000" algn="t" rotWithShape="0">
              <a:prstClr val="black">
                <a:alpha val="40000"/>
              </a:prstClr>
            </a:outerShdw>
          </a:effectLst>
        </p:spPr>
      </p:pic>
      <p:sp>
        <p:nvSpPr>
          <p:cNvPr id="72709" name="Line Callout 2 13"/>
          <p:cNvSpPr>
            <a:spLocks/>
          </p:cNvSpPr>
          <p:nvPr/>
        </p:nvSpPr>
        <p:spPr bwMode="auto">
          <a:xfrm>
            <a:off x="6320790" y="3406140"/>
            <a:ext cx="2438400" cy="723900"/>
          </a:xfrm>
          <a:prstGeom prst="borderCallout2">
            <a:avLst>
              <a:gd name="adj1" fmla="val 53240"/>
              <a:gd name="adj2" fmla="val 57196"/>
              <a:gd name="adj3" fmla="val 209745"/>
              <a:gd name="adj4" fmla="val 45237"/>
              <a:gd name="adj5" fmla="val 245973"/>
              <a:gd name="adj6" fmla="val -11815"/>
            </a:avLst>
          </a:prstGeom>
          <a:ln w="57150" cap="flat" cmpd="sng" algn="ctr">
            <a:solidFill>
              <a:schemeClr val="accent1">
                <a:shade val="95000"/>
                <a:satMod val="105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lIns="0" tIns="0" rIns="0" bIns="0" anchor="ctr"/>
          <a:lstStyle/>
          <a:p>
            <a:pPr algn="ctr" defTabSz="914400"/>
            <a:r>
              <a:rPr lang="en-US" sz="2000" dirty="0">
                <a:solidFill>
                  <a:srgbClr val="FFFFFF"/>
                </a:solidFill>
              </a:rPr>
              <a:t>Admin will be</a:t>
            </a:r>
            <a:br>
              <a:rPr lang="en-US" sz="2000" dirty="0">
                <a:solidFill>
                  <a:srgbClr val="FFFFFF"/>
                </a:solidFill>
              </a:rPr>
            </a:br>
            <a:r>
              <a:rPr lang="en-US" sz="2000" dirty="0">
                <a:solidFill>
                  <a:srgbClr val="FFFFFF"/>
                </a:solidFill>
              </a:rPr>
              <a:t>notified when active</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dirty="0" smtClean="0"/>
              <a:t>New Feature: Additional Commands in Tech Support Mode</a:t>
            </a:r>
          </a:p>
        </p:txBody>
      </p:sp>
      <p:sp>
        <p:nvSpPr>
          <p:cNvPr id="74755" name="Content Placeholder 2"/>
          <p:cNvSpPr>
            <a:spLocks noGrp="1"/>
          </p:cNvSpPr>
          <p:nvPr>
            <p:ph idx="1"/>
          </p:nvPr>
        </p:nvSpPr>
        <p:spPr>
          <a:xfrm>
            <a:off x="762000" y="1221105"/>
            <a:ext cx="8382000" cy="5006975"/>
          </a:xfrm>
        </p:spPr>
        <p:txBody>
          <a:bodyPr/>
          <a:lstStyle/>
          <a:p>
            <a:pPr>
              <a:spcAft>
                <a:spcPts val="3000"/>
              </a:spcAft>
              <a:buNone/>
            </a:pPr>
            <a:r>
              <a:rPr lang="en-US" dirty="0" smtClean="0">
                <a:solidFill>
                  <a:srgbClr val="003D79"/>
                </a:solidFill>
              </a:rPr>
              <a:t>Additional commands for troubleshooting</a:t>
            </a:r>
          </a:p>
          <a:p>
            <a:pPr lvl="1">
              <a:spcAft>
                <a:spcPts val="3000"/>
              </a:spcAft>
            </a:pPr>
            <a:r>
              <a:rPr lang="en-US" dirty="0" err="1" smtClean="0"/>
              <a:t>vscsiStat</a:t>
            </a:r>
            <a:endParaRPr lang="en-US" dirty="0" smtClean="0"/>
          </a:p>
          <a:p>
            <a:pPr lvl="1">
              <a:spcAft>
                <a:spcPts val="3000"/>
              </a:spcAft>
            </a:pPr>
            <a:r>
              <a:rPr lang="en-US" dirty="0" err="1" smtClean="0"/>
              <a:t>nc</a:t>
            </a:r>
            <a:r>
              <a:rPr lang="en-US" dirty="0" smtClean="0"/>
              <a:t> (</a:t>
            </a:r>
            <a:r>
              <a:rPr lang="en-US" dirty="0" err="1" smtClean="0"/>
              <a:t>netcat</a:t>
            </a:r>
            <a:r>
              <a:rPr lang="en-US" dirty="0" smtClean="0"/>
              <a:t>)</a:t>
            </a:r>
          </a:p>
          <a:p>
            <a:pPr lvl="1">
              <a:spcAft>
                <a:spcPts val="3000"/>
              </a:spcAft>
            </a:pPr>
            <a:r>
              <a:rPr lang="en-US" dirty="0" err="1" smtClean="0"/>
              <a:t>tcpdump-uw</a:t>
            </a:r>
            <a:r>
              <a:rPr lang="en-US" dirty="0" smtClean="0"/>
              <a:t> </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sz="quarter" idx="12"/>
          </p:nvPr>
        </p:nvSpPr>
        <p:spPr/>
        <p:txBody>
          <a:bodyPr/>
          <a:lstStyle/>
          <a:p>
            <a:pPr marL="341313" indent="-273050">
              <a:lnSpc>
                <a:spcPct val="120000"/>
              </a:lnSpc>
            </a:pPr>
            <a:r>
              <a:rPr lang="en-US" dirty="0" smtClean="0"/>
              <a:t>ESXi Convergence and ESXi Value Proposition</a:t>
            </a:r>
            <a:endParaRPr lang="en-US" dirty="0" smtClean="0"/>
          </a:p>
          <a:p>
            <a:pPr marL="341313" indent="-273050">
              <a:lnSpc>
                <a:spcPct val="120000"/>
              </a:lnSpc>
            </a:pPr>
            <a:r>
              <a:rPr lang="en-US" dirty="0" smtClean="0"/>
              <a:t>Hardware Monitoring and System Management with ESXi</a:t>
            </a:r>
            <a:endParaRPr lang="en-US" dirty="0" smtClean="0"/>
          </a:p>
          <a:p>
            <a:pPr marL="341313" indent="-273050">
              <a:lnSpc>
                <a:spcPct val="120000"/>
              </a:lnSpc>
            </a:pPr>
            <a:r>
              <a:rPr lang="en-US" dirty="0" smtClean="0"/>
              <a:t>Security and </a:t>
            </a:r>
            <a:r>
              <a:rPr lang="en-US" dirty="0" smtClean="0"/>
              <a:t>Deployment Options</a:t>
            </a:r>
            <a:endParaRPr lang="en-US" dirty="0" smtClean="0"/>
          </a:p>
          <a:p>
            <a:pPr marL="341313" indent="-273050">
              <a:lnSpc>
                <a:spcPct val="120000"/>
              </a:lnSpc>
            </a:pPr>
            <a:r>
              <a:rPr lang="en-US" dirty="0" smtClean="0"/>
              <a:t>Command Line Interfaces</a:t>
            </a:r>
          </a:p>
          <a:p>
            <a:pPr marL="341313" indent="-273050">
              <a:lnSpc>
                <a:spcPct val="120000"/>
              </a:lnSpc>
            </a:pPr>
            <a:r>
              <a:rPr lang="en-US" dirty="0" smtClean="0"/>
              <a:t>Diagnostics </a:t>
            </a:r>
            <a:r>
              <a:rPr lang="en-US" dirty="0" smtClean="0"/>
              <a:t>and troubleshooting</a:t>
            </a:r>
          </a:p>
          <a:p>
            <a:pPr marL="341313" indent="-273050">
              <a:lnSpc>
                <a:spcPct val="120000"/>
              </a:lnSpc>
            </a:pPr>
            <a:r>
              <a:rPr lang="en-US" dirty="0" smtClean="0"/>
              <a:t>Answering common questions</a:t>
            </a:r>
          </a:p>
          <a:p>
            <a:pPr marL="341313" indent="-273050">
              <a:lnSpc>
                <a:spcPct val="120000"/>
              </a:lnSpc>
            </a:pPr>
            <a:r>
              <a:rPr lang="en-US" dirty="0" smtClean="0"/>
              <a:t>Resources and call to action</a:t>
            </a:r>
          </a:p>
        </p:txBody>
      </p:sp>
      <p:sp>
        <p:nvSpPr>
          <p:cNvPr id="4" name="Rectangle 3"/>
          <p:cNvSpPr/>
          <p:nvPr/>
        </p:nvSpPr>
        <p:spPr bwMode="auto">
          <a:xfrm>
            <a:off x="263236" y="4578606"/>
            <a:ext cx="7509164" cy="554182"/>
          </a:xfrm>
          <a:prstGeom prst="rect">
            <a:avLst/>
          </a:prstGeom>
          <a:noFill/>
          <a:ln w="28575">
            <a:solidFill>
              <a:srgbClr val="FFC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dirty="0" smtClean="0"/>
              <a:t>Is </a:t>
            </a:r>
            <a:r>
              <a:rPr lang="en-US" dirty="0" err="1" smtClean="0"/>
              <a:t>ESXi</a:t>
            </a:r>
            <a:r>
              <a:rPr lang="en-US" dirty="0" smtClean="0"/>
              <a:t> production and enterprise ready? YES</a:t>
            </a:r>
          </a:p>
        </p:txBody>
      </p:sp>
      <p:sp>
        <p:nvSpPr>
          <p:cNvPr id="5" name="Text Placeholder 4"/>
          <p:cNvSpPr>
            <a:spLocks noGrp="1"/>
          </p:cNvSpPr>
          <p:nvPr>
            <p:ph type="body" sz="quarter" idx="13"/>
          </p:nvPr>
        </p:nvSpPr>
        <p:spPr/>
        <p:txBody>
          <a:bodyPr/>
          <a:lstStyle/>
          <a:p>
            <a:r>
              <a:rPr lang="en-US" sz="1800" dirty="0" smtClean="0"/>
              <a:t>The VMware </a:t>
            </a:r>
            <a:r>
              <a:rPr lang="en-US" sz="1800" dirty="0" err="1" smtClean="0"/>
              <a:t>ESXi</a:t>
            </a:r>
            <a:r>
              <a:rPr lang="en-US" sz="1800" dirty="0" smtClean="0"/>
              <a:t> hypervisor architecture can be deployed with any vSphere edition and used to address any of its use cases</a:t>
            </a:r>
          </a:p>
          <a:p>
            <a:r>
              <a:rPr lang="en-US" sz="1800" dirty="0" smtClean="0"/>
              <a:t>VMware recommends </a:t>
            </a:r>
            <a:r>
              <a:rPr lang="en-US" sz="1800" dirty="0" err="1" smtClean="0"/>
              <a:t>ESXi</a:t>
            </a:r>
            <a:r>
              <a:rPr lang="en-US" sz="1800" dirty="0" smtClean="0"/>
              <a:t> for any installation of vSphere 4.x or higher</a:t>
            </a:r>
          </a:p>
          <a:p>
            <a:endParaRPr lang="en-US" sz="1800" dirty="0"/>
          </a:p>
        </p:txBody>
      </p:sp>
      <p:pic>
        <p:nvPicPr>
          <p:cNvPr id="77826" name="Picture 6"/>
          <p:cNvPicPr>
            <a:picLocks noChangeAspect="1"/>
          </p:cNvPicPr>
          <p:nvPr/>
        </p:nvPicPr>
        <p:blipFill>
          <a:blip r:embed="rId3" cstate="print"/>
          <a:srcRect/>
          <a:stretch>
            <a:fillRect/>
          </a:stretch>
        </p:blipFill>
        <p:spPr bwMode="auto">
          <a:xfrm>
            <a:off x="209550" y="1933575"/>
            <a:ext cx="8718550" cy="422751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VMware vSphere Hypervisor?</a:t>
            </a:r>
            <a:endParaRPr lang="en-US" dirty="0"/>
          </a:p>
        </p:txBody>
      </p:sp>
      <p:sp>
        <p:nvSpPr>
          <p:cNvPr id="3" name="Content Placeholder 2"/>
          <p:cNvSpPr>
            <a:spLocks noGrp="1"/>
          </p:cNvSpPr>
          <p:nvPr>
            <p:ph type="body" sz="quarter" idx="13"/>
          </p:nvPr>
        </p:nvSpPr>
        <p:spPr/>
        <p:txBody>
          <a:bodyPr/>
          <a:lstStyle/>
          <a:p>
            <a:r>
              <a:rPr lang="en-US" sz="1800" dirty="0" smtClean="0"/>
              <a:t>VMware vSphere Hypervisor is the new name for what was formerly known as VMware </a:t>
            </a:r>
            <a:r>
              <a:rPr lang="en-US" sz="1800" dirty="0" err="1" smtClean="0"/>
              <a:t>ESXi</a:t>
            </a:r>
            <a:r>
              <a:rPr lang="en-US" sz="1800" dirty="0" smtClean="0"/>
              <a:t> Single Server or free </a:t>
            </a:r>
            <a:r>
              <a:rPr lang="en-US" sz="1800" dirty="0" err="1" smtClean="0"/>
              <a:t>ESXi</a:t>
            </a:r>
            <a:r>
              <a:rPr lang="en-US" sz="1800" dirty="0" smtClean="0"/>
              <a:t> (often abbreviated to simply “VMware </a:t>
            </a:r>
            <a:r>
              <a:rPr lang="en-US" sz="1800" dirty="0" err="1" smtClean="0"/>
              <a:t>ESXi</a:t>
            </a:r>
            <a:r>
              <a:rPr lang="en-US" sz="1800" dirty="0" smtClean="0"/>
              <a:t>”). </a:t>
            </a:r>
          </a:p>
          <a:p>
            <a:r>
              <a:rPr lang="en-US" sz="1800" dirty="0" smtClean="0"/>
              <a:t>VMware vSphere Hypervisor is the free edition of the </a:t>
            </a:r>
            <a:r>
              <a:rPr lang="en-US" sz="1800" smtClean="0"/>
              <a:t>vSphere product </a:t>
            </a:r>
            <a:r>
              <a:rPr lang="en-US" sz="1800" dirty="0" smtClean="0"/>
              <a:t>line. It is licensed to only unlock the hypervisor functionality of </a:t>
            </a:r>
            <a:r>
              <a:rPr lang="en-US" sz="1800" dirty="0" err="1" smtClean="0"/>
              <a:t>vSphere</a:t>
            </a:r>
            <a:r>
              <a:rPr lang="en-US" sz="1800" dirty="0" smtClean="0"/>
              <a:t>, but it can be seamlessly upgraded to more advanced offerings of VMware </a:t>
            </a:r>
            <a:r>
              <a:rPr lang="en-US" sz="1800" dirty="0" err="1" smtClean="0"/>
              <a:t>vSphere</a:t>
            </a:r>
            <a:r>
              <a:rPr lang="en-US" sz="1800" dirty="0" smtClean="0"/>
              <a:t>. </a:t>
            </a:r>
          </a:p>
          <a:p>
            <a:r>
              <a:rPr lang="en-US" sz="1800" dirty="0" smtClean="0"/>
              <a:t>vSphere Hypervisor is based only on the </a:t>
            </a:r>
            <a:r>
              <a:rPr lang="en-US" sz="1800" dirty="0" err="1" smtClean="0"/>
              <a:t>ESXi</a:t>
            </a:r>
            <a:r>
              <a:rPr lang="en-US" sz="1800" dirty="0" smtClean="0"/>
              <a:t> hypervisor</a:t>
            </a:r>
          </a:p>
          <a:p>
            <a:r>
              <a:rPr lang="en-US" sz="1800" dirty="0" smtClean="0"/>
              <a:t>vSphere Hypervisor is target to virtualization first time users</a:t>
            </a:r>
          </a:p>
          <a:p>
            <a:pPr lvl="1"/>
            <a:endParaRPr lang="en-US" sz="1800" dirty="0" smtClean="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Is </a:t>
            </a:r>
            <a:r>
              <a:rPr lang="en-US" dirty="0" err="1" smtClean="0"/>
              <a:t>ESXi</a:t>
            </a:r>
            <a:r>
              <a:rPr lang="en-US" dirty="0" smtClean="0"/>
              <a:t> at feature parity with ESX? Yes!!</a:t>
            </a:r>
          </a:p>
        </p:txBody>
      </p:sp>
      <p:graphicFrame>
        <p:nvGraphicFramePr>
          <p:cNvPr id="6" name="Table 5"/>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 val="3993181291"/>
              </p:ext>
            </p:extLst>
          </p:nvPr>
        </p:nvGraphicFramePr>
        <p:xfrm>
          <a:off x="569595" y="1005841"/>
          <a:ext cx="8005446" cy="4165140"/>
        </p:xfrm>
        <a:graphic>
          <a:graphicData uri="http://schemas.openxmlformats.org/drawingml/2006/table">
            <a:tbl>
              <a:tblPr>
                <a:effectLst>
                  <a:outerShdw blurRad="76200" dir="18900000" sy="23000" kx="-1200000" algn="bl" rotWithShape="0">
                    <a:prstClr val="black">
                      <a:alpha val="20000"/>
                    </a:prstClr>
                  </a:outerShdw>
                </a:effectLst>
              </a:tblPr>
              <a:tblGrid>
                <a:gridCol w="1767857"/>
                <a:gridCol w="2178000"/>
                <a:gridCol w="2057491"/>
                <a:gridCol w="2002098"/>
              </a:tblGrid>
              <a:tr h="364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ea typeface="ＭＳ Ｐゴシック" pitchFamily="-108" charset="-128"/>
                        </a:rPr>
                        <a:t>Capability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err="1" smtClean="0">
                          <a:ln>
                            <a:noFill/>
                          </a:ln>
                          <a:solidFill>
                            <a:schemeClr val="bg1"/>
                          </a:solidFill>
                          <a:effectLst/>
                          <a:latin typeface="Arial" charset="0"/>
                          <a:ea typeface="ＭＳ Ｐゴシック" pitchFamily="-108" charset="-128"/>
                        </a:rPr>
                        <a:t>ESXi</a:t>
                      </a:r>
                      <a:r>
                        <a:rPr kumimoji="0" lang="en-US" sz="1400" b="1" i="1" u="none" strike="noStrike" cap="none" normalizeH="0" baseline="0" dirty="0" smtClean="0">
                          <a:ln>
                            <a:noFill/>
                          </a:ln>
                          <a:solidFill>
                            <a:schemeClr val="bg1"/>
                          </a:solidFill>
                          <a:effectLst/>
                          <a:latin typeface="Arial" charset="0"/>
                          <a:ea typeface="ＭＳ Ｐゴシック" pitchFamily="-108" charset="-128"/>
                        </a:rPr>
                        <a:t>  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bg1"/>
                          </a:solidFill>
                          <a:effectLst/>
                          <a:latin typeface="Arial" charset="0"/>
                          <a:ea typeface="ＭＳ Ｐゴシック" pitchFamily="-108" charset="-128"/>
                        </a:rPr>
                        <a:t>ESXi</a:t>
                      </a:r>
                      <a:r>
                        <a:rPr kumimoji="0" lang="en-US" sz="1600" b="1" i="0" u="none" strike="noStrike" cap="none" normalizeH="0" baseline="0" dirty="0" smtClean="0">
                          <a:ln>
                            <a:noFill/>
                          </a:ln>
                          <a:solidFill>
                            <a:schemeClr val="bg1"/>
                          </a:solidFill>
                          <a:effectLst/>
                          <a:latin typeface="Arial" charset="0"/>
                          <a:ea typeface="ＭＳ Ｐゴシック" pitchFamily="-108" charset="-128"/>
                        </a:rPr>
                        <a:t>  4.1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bg1"/>
                          </a:solidFill>
                          <a:effectLst/>
                          <a:latin typeface="Arial" charset="0"/>
                          <a:ea typeface="ＭＳ Ｐゴシック" pitchFamily="-108" charset="-128"/>
                        </a:rPr>
                        <a:t>ESX 4.1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4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33333"/>
                          </a:solidFill>
                          <a:effectLst/>
                          <a:latin typeface="Arial" charset="0"/>
                          <a:ea typeface="ＭＳ Ｐゴシック" pitchFamily="-108" charset="-128"/>
                        </a:rPr>
                        <a:t>Admin/config CLIs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err="1" smtClean="0">
                          <a:ln>
                            <a:noFill/>
                          </a:ln>
                          <a:solidFill>
                            <a:schemeClr val="tx1"/>
                          </a:solidFill>
                          <a:effectLst/>
                          <a:latin typeface="Arial" charset="0"/>
                          <a:ea typeface="ＭＳ Ｐゴシック" pitchFamily="-108" charset="-128"/>
                        </a:rPr>
                        <a:t>PowerCLI</a:t>
                      </a:r>
                      <a:r>
                        <a:rPr kumimoji="0" lang="en-US" sz="1200" b="0" i="1" u="none" strike="noStrike" cap="none" normalizeH="0" baseline="0" dirty="0" smtClean="0">
                          <a:ln>
                            <a:noFill/>
                          </a:ln>
                          <a:solidFill>
                            <a:schemeClr val="tx1"/>
                          </a:solidFill>
                          <a:effectLst/>
                          <a:latin typeface="Arial" charset="0"/>
                          <a:ea typeface="ＭＳ Ｐゴシック" pitchFamily="-108" charset="-128"/>
                        </a:rPr>
                        <a:t> + </a:t>
                      </a:r>
                      <a:r>
                        <a:rPr kumimoji="0" lang="en-US" sz="1200" b="0" i="1" u="none" strike="noStrike" cap="none" normalizeH="0" baseline="0" dirty="0" err="1" smtClean="0">
                          <a:ln>
                            <a:noFill/>
                          </a:ln>
                          <a:solidFill>
                            <a:schemeClr val="tx1"/>
                          </a:solidFill>
                          <a:effectLst/>
                          <a:latin typeface="Arial" charset="0"/>
                          <a:ea typeface="ＭＳ Ｐゴシック" pitchFamily="-108" charset="-128"/>
                        </a:rPr>
                        <a:t>vCLI</a:t>
                      </a:r>
                      <a:endParaRPr kumimoji="0" lang="en-US" sz="1200" b="0" i="1" u="none" strike="noStrike" cap="none" normalizeH="0" baseline="0" dirty="0" smtClean="0">
                        <a:ln>
                          <a:noFill/>
                        </a:ln>
                        <a:solidFill>
                          <a:schemeClr val="tx1"/>
                        </a:solidFill>
                        <a:effectLst/>
                        <a:latin typeface="Arial" charset="0"/>
                        <a:ea typeface="ＭＳ Ｐゴシック" pitchFamily="-108"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333333"/>
                          </a:solidFill>
                          <a:effectLst/>
                          <a:latin typeface="Arial" charset="0"/>
                          <a:ea typeface="ＭＳ Ｐゴシック" pitchFamily="-108" charset="-128"/>
                        </a:rPr>
                        <a:t>PowerCLI</a:t>
                      </a:r>
                      <a:r>
                        <a:rPr kumimoji="0" lang="en-US" sz="1400" b="0" i="0" u="none" strike="noStrike" cap="none" normalizeH="0" baseline="0" dirty="0" smtClean="0">
                          <a:ln>
                            <a:noFill/>
                          </a:ln>
                          <a:solidFill>
                            <a:srgbClr val="333333"/>
                          </a:solidFill>
                          <a:effectLst/>
                          <a:latin typeface="Arial" charset="0"/>
                          <a:ea typeface="ＭＳ Ｐゴシック" pitchFamily="-108" charset="-128"/>
                        </a:rPr>
                        <a:t> + </a:t>
                      </a:r>
                      <a:r>
                        <a:rPr kumimoji="0" lang="en-US" sz="1400" b="0" i="0" u="none" strike="noStrike" cap="none" normalizeH="0" baseline="0" dirty="0" err="1" smtClean="0">
                          <a:ln>
                            <a:noFill/>
                          </a:ln>
                          <a:solidFill>
                            <a:srgbClr val="333333"/>
                          </a:solidFill>
                          <a:effectLst/>
                          <a:latin typeface="Arial" charset="0"/>
                          <a:ea typeface="ＭＳ Ｐゴシック" pitchFamily="-108" charset="-128"/>
                        </a:rPr>
                        <a:t>vCLI</a:t>
                      </a:r>
                      <a:endParaRPr kumimoji="0" lang="en-US" sz="1400" b="0" i="0" u="none" strike="noStrike" cap="none" normalizeH="0" baseline="0" dirty="0" smtClean="0">
                        <a:ln>
                          <a:noFill/>
                        </a:ln>
                        <a:solidFill>
                          <a:srgbClr val="333333"/>
                        </a:solidFill>
                        <a:effectLst/>
                        <a:latin typeface="Arial" charset="0"/>
                        <a:ea typeface="ＭＳ Ｐゴシック" pitchFamily="-108"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333333"/>
                          </a:solidFill>
                          <a:effectLst/>
                          <a:latin typeface="Arial" charset="0"/>
                          <a:ea typeface="ＭＳ Ｐゴシック" pitchFamily="-108" charset="-128"/>
                        </a:rPr>
                        <a:t>COS + </a:t>
                      </a:r>
                      <a:r>
                        <a:rPr kumimoji="0" lang="en-US" sz="1200" b="0" i="1" u="none" strike="noStrike" cap="none" normalizeH="0" baseline="0" dirty="0" err="1" smtClean="0">
                          <a:ln>
                            <a:noFill/>
                          </a:ln>
                          <a:solidFill>
                            <a:srgbClr val="333333"/>
                          </a:solidFill>
                          <a:effectLst/>
                          <a:latin typeface="Arial" charset="0"/>
                          <a:ea typeface="ＭＳ Ｐゴシック" pitchFamily="-108" charset="-128"/>
                        </a:rPr>
                        <a:t>vCLI</a:t>
                      </a:r>
                      <a:r>
                        <a:rPr kumimoji="0" lang="en-US" sz="1200" b="0" i="1" u="none" strike="noStrike" cap="none" normalizeH="0" baseline="0" dirty="0" smtClean="0">
                          <a:ln>
                            <a:noFill/>
                          </a:ln>
                          <a:solidFill>
                            <a:srgbClr val="333333"/>
                          </a:solidFill>
                          <a:effectLst/>
                          <a:latin typeface="Arial" charset="0"/>
                          <a:ea typeface="ＭＳ Ｐゴシック" pitchFamily="-108" charset="-128"/>
                        </a:rPr>
                        <a:t> + </a:t>
                      </a:r>
                      <a:r>
                        <a:rPr kumimoji="0" lang="en-US" sz="1200" b="0" i="1" u="none" strike="noStrike" cap="none" normalizeH="0" baseline="0" dirty="0" err="1" smtClean="0">
                          <a:ln>
                            <a:noFill/>
                          </a:ln>
                          <a:solidFill>
                            <a:srgbClr val="333333"/>
                          </a:solidFill>
                          <a:effectLst/>
                          <a:latin typeface="Arial" charset="0"/>
                          <a:ea typeface="ＭＳ Ｐゴシック" pitchFamily="-108" charset="-128"/>
                        </a:rPr>
                        <a:t>PowerCLI</a:t>
                      </a:r>
                      <a:endParaRPr kumimoji="0" lang="en-US" sz="1200" b="0" i="1" u="none" strike="noStrike" cap="none" normalizeH="0" baseline="0" dirty="0" smtClean="0">
                        <a:ln>
                          <a:noFill/>
                        </a:ln>
                        <a:solidFill>
                          <a:srgbClr val="333333"/>
                        </a:solidFill>
                        <a:effectLst/>
                        <a:latin typeface="Arial" charset="0"/>
                        <a:ea typeface="ＭＳ Ｐゴシック" pitchFamily="-108"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r>
              <a:tr h="5091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33333"/>
                          </a:solidFill>
                          <a:effectLst/>
                          <a:latin typeface="Arial" charset="0"/>
                          <a:ea typeface="ＭＳ Ｐゴシック" pitchFamily="-108" charset="-128"/>
                        </a:rPr>
                        <a:t>Advanced troubleshooting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ea typeface="ＭＳ Ｐゴシック" pitchFamily="-108" charset="-128"/>
                        </a:rPr>
                        <a:t>Tech Support Mode (restricted)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FF0000"/>
                          </a:solidFill>
                          <a:effectLst/>
                          <a:latin typeface="Arial" charset="0"/>
                          <a:ea typeface="ＭＳ Ｐゴシック" pitchFamily="-108" charset="-128"/>
                        </a:rPr>
                        <a:t>Tech Support Mode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FF0000"/>
                          </a:solidFill>
                          <a:effectLst/>
                          <a:latin typeface="Arial" charset="0"/>
                          <a:ea typeface="ＭＳ Ｐゴシック" pitchFamily="-108" charset="-128"/>
                        </a:rPr>
                        <a:t>(full support)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333333"/>
                          </a:solidFill>
                          <a:effectLst/>
                          <a:latin typeface="Arial" charset="0"/>
                          <a:ea typeface="ＭＳ Ｐゴシック" pitchFamily="-108" charset="-128"/>
                        </a:rPr>
                        <a:t>COS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r>
              <a:tr h="364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33333"/>
                          </a:solidFill>
                          <a:effectLst/>
                          <a:latin typeface="Arial" charset="0"/>
                          <a:ea typeface="ＭＳ Ｐゴシック" pitchFamily="-108" charset="-128"/>
                        </a:rPr>
                        <a:t>Scripted installation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ea typeface="ＭＳ Ｐゴシック" pitchFamily="-108" charset="-128"/>
                        </a:rPr>
                        <a:t>Not 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cap="none" normalizeH="0" baseline="0" smtClean="0">
                          <a:ln>
                            <a:noFill/>
                          </a:ln>
                          <a:solidFill>
                            <a:srgbClr val="FF0000"/>
                          </a:solidFill>
                          <a:effectLst/>
                          <a:latin typeface="Arial" charset="0"/>
                          <a:ea typeface="ＭＳ Ｐゴシック" pitchFamily="-108" charset="-128"/>
                        </a:rPr>
                        <a:t>Supported</a:t>
                      </a:r>
                      <a:endParaRPr kumimoji="0" lang="en-US" sz="1200" b="1" i="1" u="sng" strike="noStrike" cap="none" normalizeH="0" baseline="0" dirty="0" smtClean="0">
                        <a:ln>
                          <a:noFill/>
                        </a:ln>
                        <a:solidFill>
                          <a:srgbClr val="FF0000"/>
                        </a:solidFill>
                        <a:effectLst/>
                        <a:latin typeface="Arial" charset="0"/>
                        <a:ea typeface="ＭＳ Ｐゴシック" pitchFamily="-108"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333333"/>
                          </a:solidFill>
                          <a:effectLst/>
                          <a:latin typeface="Arial" charset="0"/>
                          <a:ea typeface="ＭＳ Ｐゴシック" pitchFamily="-108" charset="-128"/>
                        </a:rPr>
                        <a:t>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r>
              <a:tr h="364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33333"/>
                          </a:solidFill>
                          <a:effectLst/>
                          <a:latin typeface="Arial" charset="0"/>
                          <a:ea typeface="ＭＳ Ｐゴシック" pitchFamily="-108" charset="-128"/>
                        </a:rPr>
                        <a:t>Boot from SAN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ea typeface="ＭＳ Ｐゴシック" pitchFamily="-108" charset="-128"/>
                        </a:rPr>
                        <a:t>Not 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FF0000"/>
                          </a:solidFill>
                          <a:effectLst/>
                          <a:latin typeface="Arial" charset="0"/>
                          <a:ea typeface="ＭＳ Ｐゴシック" pitchFamily="-108" charset="-128"/>
                        </a:rPr>
                        <a:t>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333333"/>
                          </a:solidFill>
                          <a:effectLst/>
                          <a:latin typeface="Arial" charset="0"/>
                          <a:ea typeface="ＭＳ Ｐゴシック" pitchFamily="-108" charset="-128"/>
                        </a:rPr>
                        <a:t>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r>
              <a:tr h="364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Arial" charset="0"/>
                          <a:ea typeface="ＭＳ Ｐゴシック" pitchFamily="-108" charset="-128"/>
                        </a:rPr>
                        <a:t>SNMP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ea typeface="ＭＳ Ｐゴシック" pitchFamily="-108" charset="-128"/>
                        </a:rPr>
                        <a:t>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333333"/>
                          </a:solidFill>
                          <a:effectLst/>
                          <a:latin typeface="Arial" charset="0"/>
                          <a:ea typeface="ＭＳ Ｐゴシック" pitchFamily="-108" charset="-128"/>
                        </a:rPr>
                        <a:t>Supported</a:t>
                      </a:r>
                      <a:endParaRPr kumimoji="0" lang="en-US" sz="1200" b="0" i="1" u="none" strike="noStrike" cap="none" normalizeH="0" baseline="0" dirty="0" smtClean="0">
                        <a:ln>
                          <a:noFill/>
                        </a:ln>
                        <a:solidFill>
                          <a:srgbClr val="FF0000"/>
                        </a:solidFill>
                        <a:effectLst/>
                        <a:latin typeface="Arial" charset="0"/>
                        <a:ea typeface="ＭＳ Ｐゴシック" pitchFamily="-108"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333333"/>
                          </a:solidFill>
                          <a:effectLst/>
                          <a:latin typeface="Arial" charset="0"/>
                          <a:ea typeface="ＭＳ Ｐゴシック" pitchFamily="-108" charset="-128"/>
                        </a:rPr>
                        <a:t>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r>
              <a:tr h="364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Arial" charset="0"/>
                          <a:ea typeface="ＭＳ Ｐゴシック" pitchFamily="-108" charset="-128"/>
                        </a:rPr>
                        <a:t>Active Directory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ea typeface="ＭＳ Ｐゴシック" pitchFamily="-108" charset="-128"/>
                        </a:rPr>
                        <a:t>Not 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FF0000"/>
                          </a:solidFill>
                          <a:effectLst/>
                          <a:latin typeface="Arial" charset="0"/>
                          <a:ea typeface="ＭＳ Ｐゴシック" pitchFamily="-108" charset="-128"/>
                        </a:rPr>
                        <a:t>Integrated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FF0000"/>
                          </a:solidFill>
                          <a:effectLst/>
                          <a:latin typeface="Arial" charset="0"/>
                          <a:ea typeface="ＭＳ Ｐゴシック" pitchFamily="-108" charset="-128"/>
                        </a:rPr>
                        <a:t>Integrated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r>
              <a:tr h="364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Arial" charset="0"/>
                          <a:ea typeface="ＭＳ Ｐゴシック" pitchFamily="-108" charset="-128"/>
                        </a:rPr>
                        <a:t>HW monitoring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ea typeface="ＭＳ Ｐゴシック" pitchFamily="-108" charset="-128"/>
                        </a:rPr>
                        <a:t>CIM providers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ea typeface="ＭＳ Ｐゴシック" pitchFamily="-108" charset="-128"/>
                        </a:rPr>
                        <a:t>CIM providers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333333"/>
                          </a:solidFill>
                          <a:effectLst/>
                          <a:latin typeface="Arial" charset="0"/>
                          <a:ea typeface="ＭＳ Ｐゴシック" pitchFamily="-108" charset="-128"/>
                        </a:rPr>
                        <a:t>3</a:t>
                      </a:r>
                      <a:r>
                        <a:rPr kumimoji="0" lang="en-US" sz="1200" b="0" i="1" u="none" strike="noStrike" cap="none" normalizeH="0" baseline="30000" dirty="0" smtClean="0">
                          <a:ln>
                            <a:noFill/>
                          </a:ln>
                          <a:solidFill>
                            <a:srgbClr val="333333"/>
                          </a:solidFill>
                          <a:effectLst/>
                          <a:latin typeface="Arial" charset="0"/>
                          <a:ea typeface="ＭＳ Ｐゴシック" pitchFamily="-108" charset="-128"/>
                        </a:rPr>
                        <a:t>rd</a:t>
                      </a:r>
                      <a:r>
                        <a:rPr kumimoji="0" lang="en-US" sz="1200" b="0" i="1" u="none" strike="noStrike" cap="none" normalizeH="0" baseline="0" dirty="0" smtClean="0">
                          <a:ln>
                            <a:noFill/>
                          </a:ln>
                          <a:solidFill>
                            <a:srgbClr val="333333"/>
                          </a:solidFill>
                          <a:effectLst/>
                          <a:latin typeface="Arial" charset="0"/>
                          <a:ea typeface="ＭＳ Ｐゴシック" pitchFamily="-108" charset="-128"/>
                        </a:rPr>
                        <a:t> party agents in COS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r>
              <a:tr h="364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Arial" charset="0"/>
                          <a:ea typeface="ＭＳ Ｐゴシック" pitchFamily="-108" charset="-128"/>
                        </a:rPr>
                        <a:t>Jumbo frames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ea typeface="ＭＳ Ｐゴシック" pitchFamily="-108" charset="-128"/>
                        </a:rPr>
                        <a:t>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333333"/>
                          </a:solidFill>
                          <a:effectLst/>
                          <a:latin typeface="Arial" charset="0"/>
                          <a:ea typeface="ＭＳ Ｐゴシック" pitchFamily="-108" charset="-128"/>
                        </a:rPr>
                        <a:t>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333333"/>
                          </a:solidFill>
                          <a:effectLst/>
                          <a:latin typeface="Arial" charset="0"/>
                          <a:ea typeface="ＭＳ Ｐゴシック" pitchFamily="-108" charset="-128"/>
                        </a:rPr>
                        <a:t>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r>
              <a:tr h="364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Arial" charset="0"/>
                          <a:ea typeface="ＭＳ Ｐゴシック" pitchFamily="-108" charset="-128"/>
                        </a:rPr>
                        <a:t>Web Access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ea typeface="ＭＳ Ｐゴシック" pitchFamily="-108" charset="-128"/>
                        </a:rPr>
                        <a:t>Not 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000000"/>
                          </a:solidFill>
                          <a:effectLst/>
                          <a:latin typeface="Arial" charset="0"/>
                          <a:ea typeface="ＭＳ Ｐゴシック" pitchFamily="-108" charset="-128"/>
                        </a:rPr>
                        <a:t>Not 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000000"/>
                          </a:solidFill>
                          <a:effectLst/>
                          <a:latin typeface="Arial" charset="0"/>
                          <a:ea typeface="ＭＳ Ｐゴシック" pitchFamily="-108" charset="-128"/>
                        </a:rPr>
                        <a:t>Not 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7"/>
                    </a:solidFill>
                  </a:tcPr>
                </a:tc>
              </a:tr>
              <a:tr h="364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33333"/>
                          </a:solidFill>
                          <a:effectLst/>
                          <a:latin typeface="Arial" charset="0"/>
                          <a:ea typeface="ＭＳ Ｐゴシック" pitchFamily="-108" charset="-128"/>
                        </a:rPr>
                        <a:t>Total Lockdown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ea typeface="ＭＳ Ｐゴシック" pitchFamily="-108" charset="-128"/>
                        </a:rPr>
                        <a:t>Not available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FF0000"/>
                          </a:solidFill>
                          <a:effectLst/>
                          <a:latin typeface="Arial" charset="0"/>
                          <a:ea typeface="ＭＳ Ｐゴシック" pitchFamily="-108" charset="-128"/>
                        </a:rPr>
                        <a:t>Supported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000000"/>
                          </a:solidFill>
                          <a:effectLst/>
                          <a:latin typeface="Arial" charset="0"/>
                          <a:ea typeface="ＭＳ Ｐゴシック" pitchFamily="-108" charset="-128"/>
                        </a:rPr>
                        <a:t>Not available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EF"/>
                    </a:solidFill>
                  </a:tcPr>
                </a:tc>
              </a:tr>
            </a:tbl>
          </a:graphicData>
        </a:graphic>
      </p:graphicFrame>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t>How to plan an ESX to </a:t>
            </a:r>
            <a:r>
              <a:rPr lang="en-US" dirty="0" err="1" smtClean="0"/>
              <a:t>ESXi</a:t>
            </a:r>
            <a:r>
              <a:rPr lang="en-US" dirty="0" smtClean="0"/>
              <a:t> migration</a:t>
            </a:r>
          </a:p>
        </p:txBody>
      </p:sp>
      <p:sp>
        <p:nvSpPr>
          <p:cNvPr id="61443" name="Content Placeholder 2"/>
          <p:cNvSpPr>
            <a:spLocks noGrp="1"/>
          </p:cNvSpPr>
          <p:nvPr>
            <p:ph idx="1"/>
          </p:nvPr>
        </p:nvSpPr>
        <p:spPr>
          <a:xfrm>
            <a:off x="352425" y="933137"/>
            <a:ext cx="8382000" cy="5006975"/>
          </a:xfrm>
        </p:spPr>
        <p:txBody>
          <a:bodyPr/>
          <a:lstStyle/>
          <a:p>
            <a:pPr>
              <a:spcAft>
                <a:spcPts val="600"/>
              </a:spcAft>
              <a:buNone/>
            </a:pPr>
            <a:r>
              <a:rPr lang="en-US" sz="1800" dirty="0" smtClean="0">
                <a:solidFill>
                  <a:srgbClr val="003D79"/>
                </a:solidFill>
              </a:rPr>
              <a:t>Start testing </a:t>
            </a:r>
            <a:r>
              <a:rPr lang="en-US" sz="1800" dirty="0" err="1" smtClean="0">
                <a:solidFill>
                  <a:srgbClr val="003D79"/>
                </a:solidFill>
              </a:rPr>
              <a:t>ESXi</a:t>
            </a:r>
            <a:endParaRPr lang="en-US" sz="1800" dirty="0" smtClean="0">
              <a:solidFill>
                <a:srgbClr val="003D79"/>
              </a:solidFill>
            </a:endParaRPr>
          </a:p>
          <a:p>
            <a:pPr lvl="1">
              <a:spcAft>
                <a:spcPts val="600"/>
              </a:spcAft>
            </a:pPr>
            <a:r>
              <a:rPr lang="en-US" sz="1600" b="1" dirty="0" smtClean="0">
                <a:solidFill>
                  <a:schemeClr val="tx1"/>
                </a:solidFill>
              </a:rPr>
              <a:t>If you’ve not already deployed, there’s no better time than the present</a:t>
            </a:r>
          </a:p>
          <a:p>
            <a:pPr>
              <a:spcAft>
                <a:spcPts val="600"/>
              </a:spcAft>
              <a:buNone/>
            </a:pPr>
            <a:r>
              <a:rPr lang="en-US" sz="1800" dirty="0" smtClean="0">
                <a:solidFill>
                  <a:srgbClr val="003D79"/>
                </a:solidFill>
              </a:rPr>
              <a:t>Ensure 3</a:t>
            </a:r>
            <a:r>
              <a:rPr lang="en-US" sz="1800" baseline="30000" dirty="0" smtClean="0">
                <a:solidFill>
                  <a:srgbClr val="003D79"/>
                </a:solidFill>
              </a:rPr>
              <a:t>rd</a:t>
            </a:r>
            <a:r>
              <a:rPr lang="en-US" sz="1800" dirty="0" smtClean="0">
                <a:solidFill>
                  <a:srgbClr val="003D79"/>
                </a:solidFill>
              </a:rPr>
              <a:t> party solutions used by your customers are </a:t>
            </a:r>
            <a:r>
              <a:rPr lang="en-US" sz="1800" dirty="0" err="1" smtClean="0">
                <a:solidFill>
                  <a:srgbClr val="003D79"/>
                </a:solidFill>
              </a:rPr>
              <a:t>ESXi</a:t>
            </a:r>
            <a:r>
              <a:rPr lang="en-US" sz="1800" dirty="0" smtClean="0">
                <a:solidFill>
                  <a:srgbClr val="003D79"/>
                </a:solidFill>
              </a:rPr>
              <a:t> Ready</a:t>
            </a:r>
          </a:p>
          <a:p>
            <a:pPr lvl="1">
              <a:spcAft>
                <a:spcPts val="600"/>
              </a:spcAft>
            </a:pPr>
            <a:r>
              <a:rPr lang="en-US" sz="1600" b="1" dirty="0" smtClean="0">
                <a:solidFill>
                  <a:schemeClr val="tx1"/>
                </a:solidFill>
              </a:rPr>
              <a:t>Monitoring, backup, management, etc.  Most already are.</a:t>
            </a:r>
          </a:p>
          <a:p>
            <a:pPr lvl="1">
              <a:spcAft>
                <a:spcPts val="600"/>
              </a:spcAft>
            </a:pPr>
            <a:r>
              <a:rPr lang="en-US" sz="1600" b="1" dirty="0" smtClean="0">
                <a:solidFill>
                  <a:schemeClr val="tx1"/>
                </a:solidFill>
              </a:rPr>
              <a:t>Bid farewell to agents!</a:t>
            </a:r>
          </a:p>
          <a:p>
            <a:pPr marL="0" indent="0">
              <a:spcAft>
                <a:spcPts val="600"/>
              </a:spcAft>
              <a:buNone/>
            </a:pPr>
            <a:r>
              <a:rPr lang="en-US" sz="1800" dirty="0" smtClean="0">
                <a:solidFill>
                  <a:srgbClr val="003D79"/>
                </a:solidFill>
              </a:rPr>
              <a:t>Familiarize with </a:t>
            </a:r>
            <a:r>
              <a:rPr lang="en-US" sz="1800" dirty="0" err="1" smtClean="0">
                <a:solidFill>
                  <a:srgbClr val="003D79"/>
                </a:solidFill>
              </a:rPr>
              <a:t>ESXi</a:t>
            </a:r>
            <a:r>
              <a:rPr lang="en-US" sz="1800" dirty="0" smtClean="0">
                <a:solidFill>
                  <a:srgbClr val="003D79"/>
                </a:solidFill>
              </a:rPr>
              <a:t> remote management options</a:t>
            </a:r>
          </a:p>
          <a:p>
            <a:pPr lvl="1">
              <a:spcAft>
                <a:spcPts val="600"/>
              </a:spcAft>
            </a:pPr>
            <a:r>
              <a:rPr lang="en-US" sz="1600" b="1" dirty="0" smtClean="0">
                <a:solidFill>
                  <a:schemeClr val="tx1"/>
                </a:solidFill>
              </a:rPr>
              <a:t>Transition any scripts or automation that depended on the COS</a:t>
            </a:r>
          </a:p>
          <a:p>
            <a:pPr lvl="1">
              <a:spcAft>
                <a:spcPts val="600"/>
              </a:spcAft>
            </a:pPr>
            <a:r>
              <a:rPr lang="en-US" sz="1600" b="1" dirty="0" smtClean="0">
                <a:solidFill>
                  <a:schemeClr val="tx1"/>
                </a:solidFill>
              </a:rPr>
              <a:t>Powerful off-host scripting and automation using </a:t>
            </a:r>
            <a:r>
              <a:rPr lang="en-US" sz="1600" b="1" dirty="0" err="1" smtClean="0">
                <a:solidFill>
                  <a:schemeClr val="tx1"/>
                </a:solidFill>
              </a:rPr>
              <a:t>vCLI</a:t>
            </a:r>
            <a:r>
              <a:rPr lang="en-US" sz="1600" b="1" dirty="0" smtClean="0">
                <a:solidFill>
                  <a:schemeClr val="tx1"/>
                </a:solidFill>
              </a:rPr>
              <a:t>, </a:t>
            </a:r>
            <a:r>
              <a:rPr lang="en-US" sz="1600" b="1" dirty="0" err="1" smtClean="0">
                <a:solidFill>
                  <a:schemeClr val="tx1"/>
                </a:solidFill>
              </a:rPr>
              <a:t>PowerCLI</a:t>
            </a:r>
            <a:r>
              <a:rPr lang="en-US" sz="1600" b="1" dirty="0" smtClean="0">
                <a:solidFill>
                  <a:schemeClr val="tx1"/>
                </a:solidFill>
              </a:rPr>
              <a:t>, …</a:t>
            </a:r>
          </a:p>
          <a:p>
            <a:pPr>
              <a:spcAft>
                <a:spcPts val="600"/>
              </a:spcAft>
              <a:buNone/>
            </a:pPr>
            <a:r>
              <a:rPr lang="en-US" sz="1800" dirty="0" smtClean="0">
                <a:solidFill>
                  <a:srgbClr val="003D79"/>
                </a:solidFill>
              </a:rPr>
              <a:t>Plan an </a:t>
            </a:r>
            <a:r>
              <a:rPr lang="en-US" sz="1800" dirty="0" err="1" smtClean="0">
                <a:solidFill>
                  <a:srgbClr val="003D79"/>
                </a:solidFill>
              </a:rPr>
              <a:t>ESXi</a:t>
            </a:r>
            <a:r>
              <a:rPr lang="en-US" sz="1800" dirty="0" smtClean="0">
                <a:solidFill>
                  <a:srgbClr val="003D79"/>
                </a:solidFill>
              </a:rPr>
              <a:t> migration as part of vSphere upgrade</a:t>
            </a:r>
          </a:p>
          <a:p>
            <a:pPr lvl="1">
              <a:spcAft>
                <a:spcPts val="600"/>
              </a:spcAft>
            </a:pPr>
            <a:r>
              <a:rPr lang="en-US" sz="1600" b="1" dirty="0" smtClean="0">
                <a:solidFill>
                  <a:schemeClr val="tx1"/>
                </a:solidFill>
              </a:rPr>
              <a:t>Testing of </a:t>
            </a:r>
            <a:r>
              <a:rPr lang="en-US" sz="1600" b="1" dirty="0" err="1" smtClean="0">
                <a:solidFill>
                  <a:schemeClr val="tx1"/>
                </a:solidFill>
              </a:rPr>
              <a:t>ESXi</a:t>
            </a:r>
            <a:r>
              <a:rPr lang="en-US" sz="1600" b="1" dirty="0" smtClean="0">
                <a:solidFill>
                  <a:schemeClr val="tx1"/>
                </a:solidFill>
              </a:rPr>
              <a:t> architecture can be incorporated into overall </a:t>
            </a:r>
            <a:r>
              <a:rPr lang="en-US" sz="1600" b="1" dirty="0" err="1" smtClean="0">
                <a:solidFill>
                  <a:schemeClr val="tx1"/>
                </a:solidFill>
              </a:rPr>
              <a:t>vSphere</a:t>
            </a:r>
            <a:r>
              <a:rPr lang="en-US" sz="1600" b="1" dirty="0" smtClean="0">
                <a:solidFill>
                  <a:schemeClr val="tx1"/>
                </a:solidFill>
              </a:rPr>
              <a:t> testing</a:t>
            </a:r>
          </a:p>
        </p:txBody>
      </p:sp>
    </p:spTree>
    <p:extLst>
      <p:ext uri="{BB962C8B-B14F-4D97-AF65-F5344CB8AC3E}">
        <p14:creationId xmlns:mc="http://schemas.openxmlformats.org/markup-compatibility/2006" xmlns:mv="urn:schemas-microsoft-com:mac:vml" xmlns:p14="http://schemas.microsoft.com/office/powerpoint/2010/main" xmlns="" val="112816711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sz="quarter" idx="12"/>
          </p:nvPr>
        </p:nvSpPr>
        <p:spPr/>
        <p:txBody>
          <a:bodyPr/>
          <a:lstStyle/>
          <a:p>
            <a:pPr marL="341313" indent="-273050">
              <a:lnSpc>
                <a:spcPct val="120000"/>
              </a:lnSpc>
            </a:pPr>
            <a:r>
              <a:rPr lang="en-US" dirty="0" smtClean="0"/>
              <a:t>ESXi Convergence and ESXi Value Proposition</a:t>
            </a:r>
            <a:endParaRPr lang="en-US" dirty="0" smtClean="0"/>
          </a:p>
          <a:p>
            <a:pPr marL="341313" indent="-273050">
              <a:lnSpc>
                <a:spcPct val="120000"/>
              </a:lnSpc>
            </a:pPr>
            <a:r>
              <a:rPr lang="en-US" dirty="0" smtClean="0"/>
              <a:t>Hardware Monitoring and System Management with ESXi</a:t>
            </a:r>
            <a:endParaRPr lang="en-US" dirty="0" smtClean="0"/>
          </a:p>
          <a:p>
            <a:pPr marL="341313" indent="-273050">
              <a:lnSpc>
                <a:spcPct val="120000"/>
              </a:lnSpc>
            </a:pPr>
            <a:r>
              <a:rPr lang="en-US" dirty="0" smtClean="0"/>
              <a:t>Security and </a:t>
            </a:r>
            <a:r>
              <a:rPr lang="en-US" dirty="0" smtClean="0"/>
              <a:t>Deployment Options</a:t>
            </a:r>
            <a:endParaRPr lang="en-US" dirty="0" smtClean="0"/>
          </a:p>
          <a:p>
            <a:pPr marL="341313" indent="-273050">
              <a:lnSpc>
                <a:spcPct val="120000"/>
              </a:lnSpc>
            </a:pPr>
            <a:r>
              <a:rPr lang="en-US" dirty="0" smtClean="0"/>
              <a:t>Command Line Interfaces</a:t>
            </a:r>
          </a:p>
          <a:p>
            <a:pPr marL="341313" indent="-273050">
              <a:lnSpc>
                <a:spcPct val="120000"/>
              </a:lnSpc>
            </a:pPr>
            <a:r>
              <a:rPr lang="en-US" dirty="0" smtClean="0"/>
              <a:t>Diagnostics </a:t>
            </a:r>
            <a:r>
              <a:rPr lang="en-US" dirty="0" smtClean="0"/>
              <a:t>and troubleshooting</a:t>
            </a:r>
          </a:p>
          <a:p>
            <a:pPr marL="341313" indent="-273050">
              <a:lnSpc>
                <a:spcPct val="120000"/>
              </a:lnSpc>
            </a:pPr>
            <a:r>
              <a:rPr lang="en-US" dirty="0" smtClean="0"/>
              <a:t>Answering common questions</a:t>
            </a:r>
          </a:p>
          <a:p>
            <a:pPr marL="341313" indent="-273050">
              <a:lnSpc>
                <a:spcPct val="120000"/>
              </a:lnSpc>
            </a:pPr>
            <a:r>
              <a:rPr lang="en-US" dirty="0" smtClean="0"/>
              <a:t>Resources and call to action</a:t>
            </a:r>
          </a:p>
        </p:txBody>
      </p:sp>
      <p:sp>
        <p:nvSpPr>
          <p:cNvPr id="4" name="Rectangle 3"/>
          <p:cNvSpPr/>
          <p:nvPr/>
        </p:nvSpPr>
        <p:spPr bwMode="auto">
          <a:xfrm>
            <a:off x="263236" y="5073149"/>
            <a:ext cx="7509164" cy="554182"/>
          </a:xfrm>
          <a:prstGeom prst="rect">
            <a:avLst/>
          </a:prstGeom>
          <a:noFill/>
          <a:ln w="28575">
            <a:solidFill>
              <a:srgbClr val="FFC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to action for VMware partners</a:t>
            </a:r>
            <a:endParaRPr lang="en-US" dirty="0"/>
          </a:p>
        </p:txBody>
      </p:sp>
      <p:sp>
        <p:nvSpPr>
          <p:cNvPr id="3" name="Content Placeholder 2"/>
          <p:cNvSpPr>
            <a:spLocks noGrp="1"/>
          </p:cNvSpPr>
          <p:nvPr>
            <p:ph type="body" sz="quarter" idx="13"/>
          </p:nvPr>
        </p:nvSpPr>
        <p:spPr/>
        <p:txBody>
          <a:bodyPr/>
          <a:lstStyle/>
          <a:p>
            <a:r>
              <a:rPr lang="en-US" dirty="0" smtClean="0"/>
              <a:t>Learn about </a:t>
            </a:r>
            <a:r>
              <a:rPr lang="en-US" dirty="0" err="1" smtClean="0"/>
              <a:t>ESXi</a:t>
            </a:r>
            <a:r>
              <a:rPr lang="en-US" dirty="0" smtClean="0"/>
              <a:t> and become an expert</a:t>
            </a:r>
          </a:p>
          <a:p>
            <a:r>
              <a:rPr lang="en-US" dirty="0" smtClean="0"/>
              <a:t>Make sure your customers know about </a:t>
            </a:r>
            <a:r>
              <a:rPr lang="en-US" dirty="0" err="1" smtClean="0"/>
              <a:t>ESXi</a:t>
            </a:r>
            <a:r>
              <a:rPr lang="en-US" dirty="0" smtClean="0"/>
              <a:t> convergence in the next release of vSphere</a:t>
            </a:r>
          </a:p>
          <a:p>
            <a:r>
              <a:rPr lang="en-US" dirty="0" smtClean="0"/>
              <a:t>Help your customers plan and complete their ESX to </a:t>
            </a:r>
            <a:r>
              <a:rPr lang="en-US" dirty="0" err="1" smtClean="0"/>
              <a:t>ESXi</a:t>
            </a:r>
            <a:r>
              <a:rPr lang="en-US" dirty="0" smtClean="0"/>
              <a:t> migrations with their upgrade to vSphere 4.1</a:t>
            </a:r>
          </a:p>
          <a:p>
            <a:r>
              <a:rPr lang="en-US" dirty="0" smtClean="0"/>
              <a:t>When working on new vSphere 4.1 deployments advise your customers to deploy </a:t>
            </a:r>
            <a:r>
              <a:rPr lang="en-US" dirty="0" err="1" smtClean="0"/>
              <a:t>ESXi</a:t>
            </a:r>
            <a:r>
              <a:rPr lang="en-US" dirty="0" smtClean="0"/>
              <a:t> directly</a:t>
            </a:r>
            <a:endParaRPr lang="en-US"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t>Visit the </a:t>
            </a:r>
            <a:r>
              <a:rPr lang="en-US" dirty="0" err="1" smtClean="0"/>
              <a:t>ESXi</a:t>
            </a:r>
            <a:r>
              <a:rPr lang="en-US" dirty="0" smtClean="0"/>
              <a:t> and ESX Info </a:t>
            </a:r>
            <a:r>
              <a:rPr lang="en-US" dirty="0"/>
              <a:t>C</a:t>
            </a:r>
            <a:r>
              <a:rPr lang="en-US" dirty="0" smtClean="0"/>
              <a:t>enter today</a:t>
            </a:r>
          </a:p>
        </p:txBody>
      </p:sp>
      <p:pic>
        <p:nvPicPr>
          <p:cNvPr id="2051" name="Picture 3"/>
          <p:cNvPicPr>
            <a:picLocks noChangeAspect="1" noChangeArrowheads="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 val="0"/>
              </a:ext>
            </a:extLst>
          </a:blip>
          <a:srcRect t="20394"/>
          <a:stretch>
            <a:fillRect/>
          </a:stretch>
        </p:blipFill>
        <p:spPr bwMode="auto">
          <a:xfrm>
            <a:off x="1185461" y="1628538"/>
            <a:ext cx="6731615" cy="4274345"/>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1770024" y="918678"/>
            <a:ext cx="5593818" cy="461665"/>
          </a:xfrm>
          <a:prstGeom prst="rect">
            <a:avLst/>
          </a:prstGeom>
          <a:noFill/>
        </p:spPr>
        <p:txBody>
          <a:bodyPr wrap="square" rtlCol="0">
            <a:spAutoFit/>
          </a:bodyPr>
          <a:lstStyle/>
          <a:p>
            <a:pPr algn="l"/>
            <a:r>
              <a:rPr lang="en-US" dirty="0" smtClean="0">
                <a:solidFill>
                  <a:srgbClr val="333333"/>
                </a:solidFill>
                <a:latin typeface="+mn-lt"/>
                <a:ea typeface="+mn-ea"/>
                <a:hlinkClick r:id="rId4"/>
              </a:rPr>
              <a:t>http://vmware.com/go/ESXiInfoCenter</a:t>
            </a:r>
            <a:r>
              <a:rPr lang="en-US" dirty="0" smtClean="0">
                <a:solidFill>
                  <a:srgbClr val="333333"/>
                </a:solidFill>
                <a:latin typeface="+mn-lt"/>
                <a:ea typeface="+mn-ea"/>
              </a:rPr>
              <a:t> </a:t>
            </a:r>
          </a:p>
        </p:txBody>
      </p:sp>
    </p:spTree>
    <p:extLst>
      <p:ext uri="{BB962C8B-B14F-4D97-AF65-F5344CB8AC3E}">
        <p14:creationId xmlns:mc="http://schemas.openxmlformats.org/markup-compatibility/2006" xmlns:mv="urn:schemas-microsoft-com:mac:vml" xmlns:p14="http://schemas.microsoft.com/office/powerpoint/2010/main" xmlns="" val="312382921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eaLnBrk="1" hangingPunct="1"/>
            <a:r>
              <a:rPr lang="en-US" smtClean="0"/>
              <a:t>VMware ESXi: 3</a:t>
            </a:r>
            <a:r>
              <a:rPr lang="en-US" baseline="30000" smtClean="0"/>
              <a:t>rd</a:t>
            </a:r>
            <a:r>
              <a:rPr lang="en-US" smtClean="0"/>
              <a:t> Generation Hypervisor Architecture</a:t>
            </a:r>
          </a:p>
        </p:txBody>
      </p:sp>
      <p:sp>
        <p:nvSpPr>
          <p:cNvPr id="232466" name="AutoShape 18"/>
          <p:cNvSpPr>
            <a:spLocks noChangeArrowheads="1"/>
          </p:cNvSpPr>
          <p:nvPr/>
        </p:nvSpPr>
        <p:spPr bwMode="auto">
          <a:xfrm>
            <a:off x="304800" y="914400"/>
            <a:ext cx="2514600" cy="4191000"/>
          </a:xfrm>
          <a:prstGeom prst="roundRect">
            <a:avLst>
              <a:gd name="adj" fmla="val 16667"/>
            </a:avLst>
          </a:prstGeom>
          <a:solidFill>
            <a:schemeClr val="accent4">
              <a:lumMod val="20000"/>
              <a:lumOff val="80000"/>
              <a:alpha val="89999"/>
            </a:schemeClr>
          </a:solidFill>
          <a:ln w="9525" algn="ctr">
            <a:noFill/>
            <a:round/>
            <a:headEnd/>
            <a:tailEnd/>
          </a:ln>
          <a:effectLst>
            <a:prstShdw prst="shdw17" dist="17961" dir="2700000">
              <a:schemeClr val="accent1">
                <a:gamma/>
                <a:shade val="60000"/>
                <a:invGamma/>
              </a:schemeClr>
            </a:prstShdw>
          </a:effectLst>
        </p:spPr>
        <p:txBody>
          <a:bodyPr lIns="0" tIns="0" rIns="0" bIns="0" anchor="ctr"/>
          <a:lstStyle/>
          <a:p>
            <a:pPr marL="107950" indent="-107950">
              <a:spcAft>
                <a:spcPct val="0"/>
              </a:spcAft>
              <a:defRPr/>
            </a:pPr>
            <a:endParaRPr lang="en-US" sz="1600" b="1" dirty="0">
              <a:solidFill>
                <a:srgbClr val="333333"/>
              </a:solidFill>
              <a:ea typeface="ＭＳ Ｐゴシック" charset="-128"/>
            </a:endParaRPr>
          </a:p>
          <a:p>
            <a:pPr marL="107950" indent="-107950">
              <a:spcAft>
                <a:spcPct val="0"/>
              </a:spcAft>
              <a:defRPr/>
            </a:pPr>
            <a:endParaRPr lang="en-US" sz="1600" b="1" dirty="0">
              <a:solidFill>
                <a:srgbClr val="333333"/>
              </a:solidFill>
              <a:ea typeface="ＭＳ Ｐゴシック" charset="-128"/>
            </a:endParaRPr>
          </a:p>
          <a:p>
            <a:pPr marL="107950" indent="-107950">
              <a:spcAft>
                <a:spcPct val="0"/>
              </a:spcAft>
              <a:defRPr/>
            </a:pPr>
            <a:r>
              <a:rPr lang="en-US" sz="1600" b="1" dirty="0">
                <a:solidFill>
                  <a:srgbClr val="333333"/>
                </a:solidFill>
                <a:ea typeface="ＭＳ Ｐゴシック" charset="-128"/>
              </a:rPr>
              <a:t>VMware GSX</a:t>
            </a:r>
          </a:p>
          <a:p>
            <a:pPr marL="107950" indent="-107950">
              <a:spcAft>
                <a:spcPct val="0"/>
              </a:spcAft>
              <a:defRPr/>
            </a:pPr>
            <a:r>
              <a:rPr lang="en-US" sz="1600" b="1" dirty="0">
                <a:solidFill>
                  <a:srgbClr val="333333"/>
                </a:solidFill>
                <a:ea typeface="ＭＳ Ｐゴシック" charset="-128"/>
              </a:rPr>
              <a:t>(VMware Server)</a:t>
            </a:r>
          </a:p>
          <a:p>
            <a:pPr marL="107950" indent="-107950" algn="l">
              <a:spcAft>
                <a:spcPct val="0"/>
              </a:spcAft>
              <a:defRPr/>
            </a:pPr>
            <a:endParaRPr lang="en-US" sz="1400" b="1" dirty="0">
              <a:solidFill>
                <a:srgbClr val="333333"/>
              </a:solidFill>
              <a:ea typeface="ＭＳ Ｐゴシック" charset="-128"/>
            </a:endParaRPr>
          </a:p>
          <a:p>
            <a:pPr marL="107950" indent="-107950" algn="l">
              <a:spcAft>
                <a:spcPct val="0"/>
              </a:spcAft>
              <a:buFontTx/>
              <a:buChar char="•"/>
              <a:defRPr/>
            </a:pPr>
            <a:r>
              <a:rPr lang="en-US" sz="1400" dirty="0">
                <a:solidFill>
                  <a:srgbClr val="333333"/>
                </a:solidFill>
                <a:ea typeface="ＭＳ Ｐゴシック" charset="-128"/>
              </a:rPr>
              <a:t> Installs as an application</a:t>
            </a:r>
          </a:p>
          <a:p>
            <a:pPr marL="107950" indent="-107950" algn="l">
              <a:spcAft>
                <a:spcPct val="0"/>
              </a:spcAft>
              <a:buFontTx/>
              <a:buChar char="•"/>
              <a:defRPr/>
            </a:pPr>
            <a:r>
              <a:rPr lang="en-US" sz="1400" dirty="0">
                <a:solidFill>
                  <a:srgbClr val="333333"/>
                </a:solidFill>
                <a:ea typeface="ＭＳ Ｐゴシック" charset="-128"/>
              </a:rPr>
              <a:t> Runs on a host OS</a:t>
            </a:r>
          </a:p>
          <a:p>
            <a:pPr marL="107950" indent="-107950" algn="l">
              <a:spcAft>
                <a:spcPct val="0"/>
              </a:spcAft>
              <a:buFontTx/>
              <a:buChar char="•"/>
              <a:defRPr/>
            </a:pPr>
            <a:r>
              <a:rPr lang="en-US" sz="1400" dirty="0">
                <a:solidFill>
                  <a:srgbClr val="333333"/>
                </a:solidFill>
                <a:ea typeface="ＭＳ Ｐゴシック" charset="-128"/>
              </a:rPr>
              <a:t> Depends on OS for resource management</a:t>
            </a:r>
          </a:p>
          <a:p>
            <a:pPr marL="107950" indent="-107950" algn="l">
              <a:spcAft>
                <a:spcPct val="0"/>
              </a:spcAft>
              <a:buFontTx/>
              <a:buChar char="•"/>
              <a:defRPr/>
            </a:pPr>
            <a:endParaRPr lang="en-US" sz="1400" dirty="0">
              <a:solidFill>
                <a:srgbClr val="FFFFFF"/>
              </a:solidFill>
              <a:ea typeface="ＭＳ Ｐゴシック" charset="-128"/>
            </a:endParaRPr>
          </a:p>
          <a:p>
            <a:pPr marL="107950" indent="-107950" algn="l">
              <a:spcAft>
                <a:spcPct val="0"/>
              </a:spcAft>
              <a:buFontTx/>
              <a:buChar char="•"/>
              <a:defRPr/>
            </a:pPr>
            <a:endParaRPr lang="en-US" sz="1400" dirty="0">
              <a:solidFill>
                <a:srgbClr val="FFFFFF"/>
              </a:solidFill>
              <a:ea typeface="ＭＳ Ｐゴシック" charset="-128"/>
            </a:endParaRPr>
          </a:p>
          <a:p>
            <a:pPr marL="107950" indent="-107950" algn="l">
              <a:spcAft>
                <a:spcPct val="0"/>
              </a:spcAft>
              <a:buFontTx/>
              <a:buChar char="•"/>
              <a:defRPr/>
            </a:pPr>
            <a:endParaRPr lang="en-US" sz="1400" dirty="0">
              <a:solidFill>
                <a:srgbClr val="FFFFFF"/>
              </a:solidFill>
              <a:ea typeface="ＭＳ Ｐゴシック" charset="-128"/>
            </a:endParaRPr>
          </a:p>
          <a:p>
            <a:pPr marL="107950" indent="-107950" algn="l">
              <a:spcAft>
                <a:spcPct val="0"/>
              </a:spcAft>
              <a:buFontTx/>
              <a:buChar char="•"/>
              <a:defRPr/>
            </a:pPr>
            <a:endParaRPr lang="en-US" sz="1400" dirty="0">
              <a:solidFill>
                <a:srgbClr val="FFFFFF"/>
              </a:solidFill>
              <a:ea typeface="ＭＳ Ｐゴシック" charset="-128"/>
            </a:endParaRPr>
          </a:p>
          <a:p>
            <a:pPr marL="107950" indent="-107950" algn="l">
              <a:spcAft>
                <a:spcPct val="0"/>
              </a:spcAft>
              <a:buFontTx/>
              <a:buChar char="•"/>
              <a:defRPr/>
            </a:pPr>
            <a:endParaRPr lang="en-US" sz="1400" dirty="0">
              <a:solidFill>
                <a:srgbClr val="FFFFFF"/>
              </a:solidFill>
              <a:ea typeface="ＭＳ Ｐゴシック" charset="-128"/>
            </a:endParaRPr>
          </a:p>
          <a:p>
            <a:pPr marL="107950" indent="-107950" algn="l">
              <a:spcAft>
                <a:spcPct val="0"/>
              </a:spcAft>
              <a:buFontTx/>
              <a:buChar char="•"/>
              <a:defRPr/>
            </a:pPr>
            <a:endParaRPr lang="en-US" sz="1400" dirty="0">
              <a:solidFill>
                <a:srgbClr val="FFFFFF"/>
              </a:solidFill>
              <a:ea typeface="ＭＳ Ｐゴシック" charset="-128"/>
            </a:endParaRPr>
          </a:p>
          <a:p>
            <a:pPr marL="107950" indent="-107950" algn="l">
              <a:spcAft>
                <a:spcPct val="0"/>
              </a:spcAft>
              <a:buFontTx/>
              <a:buChar char="•"/>
              <a:defRPr/>
            </a:pPr>
            <a:endParaRPr lang="en-US" sz="1400" dirty="0">
              <a:solidFill>
                <a:srgbClr val="FFFFFF"/>
              </a:solidFill>
              <a:ea typeface="ＭＳ Ｐゴシック" charset="-128"/>
            </a:endParaRPr>
          </a:p>
          <a:p>
            <a:pPr marL="107950" indent="-107950" algn="l">
              <a:spcAft>
                <a:spcPct val="0"/>
              </a:spcAft>
              <a:buFontTx/>
              <a:buChar char="•"/>
              <a:defRPr/>
            </a:pPr>
            <a:endParaRPr lang="en-US" sz="1400" dirty="0">
              <a:solidFill>
                <a:srgbClr val="FFFFFF"/>
              </a:solidFill>
              <a:ea typeface="ＭＳ Ｐゴシック" charset="-128"/>
            </a:endParaRPr>
          </a:p>
          <a:p>
            <a:pPr marL="107950" indent="-107950" algn="l">
              <a:spcAft>
                <a:spcPct val="0"/>
              </a:spcAft>
              <a:buFontTx/>
              <a:buChar char="•"/>
              <a:defRPr/>
            </a:pPr>
            <a:endParaRPr lang="en-US" sz="1400" dirty="0">
              <a:solidFill>
                <a:srgbClr val="FFFFFF"/>
              </a:solidFill>
              <a:ea typeface="ＭＳ Ｐゴシック" charset="-128"/>
            </a:endParaRPr>
          </a:p>
          <a:p>
            <a:pPr marL="107950" indent="-107950" algn="l">
              <a:spcAft>
                <a:spcPct val="0"/>
              </a:spcAft>
              <a:buFontTx/>
              <a:buChar char="•"/>
              <a:defRPr/>
            </a:pPr>
            <a:endParaRPr lang="en-US" sz="1400" dirty="0">
              <a:solidFill>
                <a:srgbClr val="FFFFFF"/>
              </a:solidFill>
              <a:ea typeface="ＭＳ Ｐゴシック" charset="-128"/>
            </a:endParaRPr>
          </a:p>
          <a:p>
            <a:pPr marL="107950" indent="-107950" algn="l">
              <a:spcAft>
                <a:spcPct val="0"/>
              </a:spcAft>
              <a:buFontTx/>
              <a:buChar char="•"/>
              <a:defRPr/>
            </a:pPr>
            <a:endParaRPr lang="en-US" sz="1400" dirty="0">
              <a:solidFill>
                <a:srgbClr val="FFFFFF"/>
              </a:solidFill>
              <a:ea typeface="ＭＳ Ｐゴシック" charset="-128"/>
            </a:endParaRPr>
          </a:p>
          <a:p>
            <a:pPr marL="107950" indent="-107950" algn="l">
              <a:spcAft>
                <a:spcPct val="0"/>
              </a:spcAft>
              <a:buFontTx/>
              <a:buChar char="•"/>
              <a:defRPr/>
            </a:pPr>
            <a:endParaRPr lang="en-US" sz="1400" dirty="0">
              <a:solidFill>
                <a:srgbClr val="FFFFFF"/>
              </a:solidFill>
              <a:ea typeface="ＭＳ Ｐゴシック" charset="-128"/>
            </a:endParaRPr>
          </a:p>
          <a:p>
            <a:pPr marL="107950" indent="-107950" algn="l">
              <a:spcAft>
                <a:spcPct val="0"/>
              </a:spcAft>
              <a:buFontTx/>
              <a:buChar char="•"/>
              <a:defRPr/>
            </a:pPr>
            <a:endParaRPr lang="en-US" sz="1400" dirty="0">
              <a:solidFill>
                <a:srgbClr val="FFFFFF"/>
              </a:solidFill>
              <a:ea typeface="ＭＳ Ｐゴシック" charset="-128"/>
            </a:endParaRPr>
          </a:p>
          <a:p>
            <a:pPr marL="107950" indent="-107950" algn="l">
              <a:spcAft>
                <a:spcPct val="0"/>
              </a:spcAft>
              <a:buFontTx/>
              <a:buChar char="•"/>
              <a:defRPr/>
            </a:pPr>
            <a:endParaRPr lang="en-US" sz="1400" dirty="0">
              <a:solidFill>
                <a:srgbClr val="FFFFFF"/>
              </a:solidFill>
              <a:ea typeface="ＭＳ Ｐゴシック" charset="-128"/>
            </a:endParaRPr>
          </a:p>
        </p:txBody>
      </p:sp>
      <p:sp>
        <p:nvSpPr>
          <p:cNvPr id="232469" name="AutoShape 21"/>
          <p:cNvSpPr>
            <a:spLocks noChangeArrowheads="1"/>
          </p:cNvSpPr>
          <p:nvPr/>
        </p:nvSpPr>
        <p:spPr bwMode="auto">
          <a:xfrm>
            <a:off x="2971800" y="914400"/>
            <a:ext cx="2667000" cy="4191000"/>
          </a:xfrm>
          <a:prstGeom prst="roundRect">
            <a:avLst>
              <a:gd name="adj" fmla="val 16667"/>
            </a:avLst>
          </a:prstGeom>
          <a:solidFill>
            <a:schemeClr val="accent4">
              <a:lumMod val="20000"/>
              <a:lumOff val="80000"/>
              <a:alpha val="89999"/>
            </a:schemeClr>
          </a:solidFill>
          <a:ln w="9525" algn="ctr">
            <a:noFill/>
            <a:round/>
            <a:headEnd/>
            <a:tailEnd/>
          </a:ln>
          <a:effectLst>
            <a:prstShdw prst="shdw17" dist="17961" dir="2700000">
              <a:schemeClr val="accent1">
                <a:gamma/>
                <a:shade val="60000"/>
                <a:invGamma/>
              </a:schemeClr>
            </a:prstShdw>
          </a:effectLst>
        </p:spPr>
        <p:txBody>
          <a:bodyPr lIns="0" tIns="0" rIns="0" bIns="0" anchor="ctr"/>
          <a:lstStyle/>
          <a:p>
            <a:pPr marL="125413" indent="-125413">
              <a:spcAft>
                <a:spcPct val="0"/>
              </a:spcAft>
              <a:defRPr/>
            </a:pPr>
            <a:endParaRPr lang="en-US" sz="1600" b="1" dirty="0">
              <a:solidFill>
                <a:srgbClr val="003D79">
                  <a:lumMod val="50000"/>
                </a:srgbClr>
              </a:solidFill>
              <a:ea typeface="ＭＳ Ｐゴシック" charset="-128"/>
            </a:endParaRPr>
          </a:p>
          <a:p>
            <a:pPr marL="125413" indent="-125413">
              <a:spcAft>
                <a:spcPct val="0"/>
              </a:spcAft>
              <a:defRPr/>
            </a:pPr>
            <a:r>
              <a:rPr lang="en-US" sz="1600" b="1" dirty="0">
                <a:solidFill>
                  <a:srgbClr val="003D79">
                    <a:lumMod val="50000"/>
                  </a:srgbClr>
                </a:solidFill>
                <a:ea typeface="ＭＳ Ｐゴシック" charset="-128"/>
              </a:rPr>
              <a:t>VMware ESX</a:t>
            </a:r>
          </a:p>
          <a:p>
            <a:pPr marL="125413" indent="-125413">
              <a:spcAft>
                <a:spcPts val="600"/>
              </a:spcAft>
              <a:defRPr/>
            </a:pPr>
            <a:r>
              <a:rPr lang="en-US" sz="1600" b="1" dirty="0">
                <a:solidFill>
                  <a:srgbClr val="003D79">
                    <a:lumMod val="50000"/>
                  </a:srgbClr>
                </a:solidFill>
                <a:ea typeface="ＭＳ Ｐゴシック" charset="-128"/>
              </a:rPr>
              <a:t>architecture</a:t>
            </a:r>
            <a:endParaRPr lang="en-US" sz="1400" b="1" dirty="0">
              <a:solidFill>
                <a:srgbClr val="FFFFFF"/>
              </a:solidFill>
              <a:ea typeface="ＭＳ Ｐゴシック" charset="-128"/>
            </a:endParaRPr>
          </a:p>
          <a:p>
            <a:pPr marL="125413" indent="-125413" algn="l">
              <a:spcAft>
                <a:spcPct val="0"/>
              </a:spcAft>
              <a:buFontTx/>
              <a:buChar char="•"/>
              <a:defRPr/>
            </a:pPr>
            <a:r>
              <a:rPr lang="en-US" sz="1400" dirty="0">
                <a:solidFill>
                  <a:srgbClr val="333333"/>
                </a:solidFill>
                <a:ea typeface="ＭＳ Ｐゴシック" charset="-128"/>
              </a:rPr>
              <a:t>Installs “bare metal”</a:t>
            </a:r>
          </a:p>
          <a:p>
            <a:pPr marL="125413" indent="-125413" algn="l">
              <a:spcAft>
                <a:spcPct val="0"/>
              </a:spcAft>
              <a:buFontTx/>
              <a:buChar char="•"/>
              <a:defRPr/>
            </a:pPr>
            <a:r>
              <a:rPr lang="en-US" sz="1400" dirty="0">
                <a:solidFill>
                  <a:srgbClr val="333333"/>
                </a:solidFill>
                <a:ea typeface="ＭＳ Ｐゴシック" charset="-128"/>
              </a:rPr>
              <a:t>Relies on a Linux OS (Service Console) for running partner agents and scripting</a:t>
            </a:r>
          </a:p>
          <a:p>
            <a:pPr marL="125413" indent="-125413" algn="l">
              <a:spcAft>
                <a:spcPct val="0"/>
              </a:spcAft>
              <a:defRPr/>
            </a:pPr>
            <a:endParaRPr lang="en-US" sz="1400" dirty="0">
              <a:solidFill>
                <a:srgbClr val="FFFFFF"/>
              </a:solidFill>
              <a:ea typeface="ＭＳ Ｐゴシック" charset="-128"/>
            </a:endParaRPr>
          </a:p>
          <a:p>
            <a:pPr marL="125413" indent="-125413" algn="l">
              <a:spcAft>
                <a:spcPct val="0"/>
              </a:spcAft>
              <a:defRPr/>
            </a:pPr>
            <a:endParaRPr lang="en-US" sz="1400" dirty="0">
              <a:solidFill>
                <a:srgbClr val="FFFFFF"/>
              </a:solidFill>
              <a:ea typeface="ＭＳ Ｐゴシック" charset="-128"/>
            </a:endParaRPr>
          </a:p>
          <a:p>
            <a:pPr marL="125413" indent="-125413" algn="l">
              <a:spcAft>
                <a:spcPct val="0"/>
              </a:spcAft>
              <a:defRPr/>
            </a:pPr>
            <a:endParaRPr lang="en-US" sz="1400" dirty="0">
              <a:solidFill>
                <a:srgbClr val="FFFFFF"/>
              </a:solidFill>
              <a:ea typeface="ＭＳ Ｐゴシック" charset="-128"/>
            </a:endParaRPr>
          </a:p>
          <a:p>
            <a:pPr marL="125413" indent="-125413" algn="l">
              <a:spcAft>
                <a:spcPct val="0"/>
              </a:spcAft>
              <a:defRPr/>
            </a:pPr>
            <a:endParaRPr lang="en-US" sz="1400" dirty="0">
              <a:solidFill>
                <a:srgbClr val="FFFFFF"/>
              </a:solidFill>
              <a:ea typeface="ＭＳ Ｐゴシック" charset="-128"/>
            </a:endParaRPr>
          </a:p>
          <a:p>
            <a:pPr marL="125413" indent="-125413" algn="l">
              <a:spcAft>
                <a:spcPct val="0"/>
              </a:spcAft>
              <a:defRPr/>
            </a:pPr>
            <a:endParaRPr lang="en-US" sz="1400" dirty="0">
              <a:solidFill>
                <a:srgbClr val="FFFFFF"/>
              </a:solidFill>
              <a:ea typeface="ＭＳ Ｐゴシック" charset="-128"/>
            </a:endParaRPr>
          </a:p>
          <a:p>
            <a:pPr marL="125413" indent="-125413" algn="l">
              <a:spcAft>
                <a:spcPct val="0"/>
              </a:spcAft>
              <a:defRPr/>
            </a:pPr>
            <a:endParaRPr lang="en-US" sz="1400" dirty="0">
              <a:solidFill>
                <a:srgbClr val="FFFFFF"/>
              </a:solidFill>
              <a:ea typeface="ＭＳ Ｐゴシック" charset="-128"/>
            </a:endParaRPr>
          </a:p>
          <a:p>
            <a:pPr marL="125413" indent="-125413" algn="l">
              <a:spcAft>
                <a:spcPct val="0"/>
              </a:spcAft>
              <a:defRPr/>
            </a:pPr>
            <a:endParaRPr lang="en-US" sz="1400" dirty="0">
              <a:solidFill>
                <a:srgbClr val="FFFFFF"/>
              </a:solidFill>
              <a:ea typeface="ＭＳ Ｐゴシック" charset="-128"/>
            </a:endParaRPr>
          </a:p>
          <a:p>
            <a:pPr marL="125413" indent="-125413" algn="l">
              <a:spcAft>
                <a:spcPct val="0"/>
              </a:spcAft>
              <a:defRPr/>
            </a:pPr>
            <a:endParaRPr lang="en-US" sz="1400" dirty="0">
              <a:solidFill>
                <a:srgbClr val="FFFFFF"/>
              </a:solidFill>
              <a:ea typeface="ＭＳ Ｐゴシック" charset="-128"/>
            </a:endParaRPr>
          </a:p>
          <a:p>
            <a:pPr marL="125413" indent="-125413" algn="l">
              <a:spcAft>
                <a:spcPct val="0"/>
              </a:spcAft>
              <a:defRPr/>
            </a:pPr>
            <a:endParaRPr lang="en-US" sz="1400" dirty="0">
              <a:solidFill>
                <a:srgbClr val="FFFFFF"/>
              </a:solidFill>
              <a:ea typeface="ＭＳ Ｐゴシック" charset="-128"/>
            </a:endParaRPr>
          </a:p>
          <a:p>
            <a:pPr marL="125413" indent="-125413" algn="l">
              <a:spcAft>
                <a:spcPct val="0"/>
              </a:spcAft>
              <a:defRPr/>
            </a:pPr>
            <a:endParaRPr lang="en-US" sz="1400" dirty="0">
              <a:solidFill>
                <a:srgbClr val="FFFFFF"/>
              </a:solidFill>
              <a:ea typeface="ＭＳ Ｐゴシック" charset="-128"/>
            </a:endParaRPr>
          </a:p>
          <a:p>
            <a:pPr marL="125413" indent="-125413" algn="l">
              <a:spcAft>
                <a:spcPct val="0"/>
              </a:spcAft>
              <a:buFontTx/>
              <a:buChar char="•"/>
              <a:defRPr/>
            </a:pPr>
            <a:endParaRPr lang="en-US" sz="1400" dirty="0">
              <a:solidFill>
                <a:srgbClr val="FFFFFF"/>
              </a:solidFill>
              <a:ea typeface="ＭＳ Ｐゴシック" charset="-128"/>
            </a:endParaRPr>
          </a:p>
          <a:p>
            <a:pPr marL="125413" indent="-125413" algn="l">
              <a:spcAft>
                <a:spcPct val="0"/>
              </a:spcAft>
              <a:buFontTx/>
              <a:buChar char="•"/>
              <a:defRPr/>
            </a:pPr>
            <a:endParaRPr lang="en-US" sz="1400" dirty="0">
              <a:solidFill>
                <a:srgbClr val="FFFFFF"/>
              </a:solidFill>
              <a:ea typeface="ＭＳ Ｐゴシック" charset="-128"/>
            </a:endParaRPr>
          </a:p>
          <a:p>
            <a:pPr marL="125413" indent="-125413" algn="l">
              <a:spcAft>
                <a:spcPct val="0"/>
              </a:spcAft>
              <a:buFontTx/>
              <a:buChar char="•"/>
              <a:defRPr/>
            </a:pPr>
            <a:endParaRPr lang="en-US" sz="1400" dirty="0">
              <a:solidFill>
                <a:srgbClr val="FFFFFF"/>
              </a:solidFill>
              <a:ea typeface="ＭＳ Ｐゴシック" charset="-128"/>
            </a:endParaRPr>
          </a:p>
        </p:txBody>
      </p:sp>
      <p:sp>
        <p:nvSpPr>
          <p:cNvPr id="232470" name="AutoShape 22"/>
          <p:cNvSpPr>
            <a:spLocks noChangeArrowheads="1"/>
          </p:cNvSpPr>
          <p:nvPr/>
        </p:nvSpPr>
        <p:spPr bwMode="auto">
          <a:xfrm>
            <a:off x="5791200" y="914400"/>
            <a:ext cx="2667000" cy="4191000"/>
          </a:xfrm>
          <a:prstGeom prst="roundRect">
            <a:avLst>
              <a:gd name="adj" fmla="val 16667"/>
            </a:avLst>
          </a:prstGeom>
          <a:solidFill>
            <a:schemeClr val="accent4">
              <a:lumMod val="20000"/>
              <a:lumOff val="80000"/>
              <a:alpha val="89999"/>
            </a:schemeClr>
          </a:solidFill>
          <a:ln w="9525" algn="ctr">
            <a:noFill/>
            <a:round/>
            <a:headEnd/>
            <a:tailEnd/>
          </a:ln>
          <a:effectLst>
            <a:prstShdw prst="shdw17" dist="17961" dir="2700000">
              <a:schemeClr val="accent1">
                <a:gamma/>
                <a:shade val="60000"/>
                <a:invGamma/>
              </a:schemeClr>
            </a:prstShdw>
          </a:effectLst>
        </p:spPr>
        <p:txBody>
          <a:bodyPr lIns="0" tIns="0" rIns="0" bIns="0" anchor="ctr"/>
          <a:lstStyle/>
          <a:p>
            <a:pPr marL="125413" indent="-125413">
              <a:spcAft>
                <a:spcPct val="0"/>
              </a:spcAft>
              <a:defRPr/>
            </a:pPr>
            <a:endParaRPr lang="en-US" sz="1600" b="1" dirty="0">
              <a:solidFill>
                <a:srgbClr val="003D79">
                  <a:lumMod val="50000"/>
                </a:srgbClr>
              </a:solidFill>
              <a:ea typeface="ＭＳ Ｐゴシック" charset="-128"/>
            </a:endParaRPr>
          </a:p>
          <a:p>
            <a:pPr marL="125413" indent="-125413">
              <a:spcAft>
                <a:spcPct val="0"/>
              </a:spcAft>
              <a:defRPr/>
            </a:pPr>
            <a:endParaRPr lang="en-US" sz="1600" b="1" dirty="0">
              <a:solidFill>
                <a:srgbClr val="003D79">
                  <a:lumMod val="50000"/>
                </a:srgbClr>
              </a:solidFill>
              <a:ea typeface="ＭＳ Ｐゴシック" charset="-128"/>
            </a:endParaRPr>
          </a:p>
          <a:p>
            <a:pPr marL="125413" indent="-125413">
              <a:spcAft>
                <a:spcPct val="0"/>
              </a:spcAft>
              <a:defRPr/>
            </a:pPr>
            <a:endParaRPr lang="en-US" sz="1600" b="1" dirty="0">
              <a:solidFill>
                <a:srgbClr val="003D79">
                  <a:lumMod val="50000"/>
                </a:srgbClr>
              </a:solidFill>
              <a:ea typeface="ＭＳ Ｐゴシック" charset="-128"/>
            </a:endParaRPr>
          </a:p>
          <a:p>
            <a:pPr marL="125413" indent="-125413">
              <a:spcAft>
                <a:spcPts val="600"/>
              </a:spcAft>
              <a:defRPr/>
            </a:pPr>
            <a:r>
              <a:rPr lang="en-US" sz="1600" b="1" dirty="0">
                <a:solidFill>
                  <a:srgbClr val="003D79">
                    <a:lumMod val="50000"/>
                  </a:srgbClr>
                </a:solidFill>
                <a:ea typeface="ＭＳ Ｐゴシック" charset="-128"/>
              </a:rPr>
              <a:t>VMware ESXi architecture</a:t>
            </a:r>
          </a:p>
          <a:p>
            <a:pPr marL="125413" indent="-125413" algn="l">
              <a:spcAft>
                <a:spcPct val="0"/>
              </a:spcAft>
              <a:buFontTx/>
              <a:buChar char="•"/>
              <a:defRPr/>
            </a:pPr>
            <a:r>
              <a:rPr lang="en-US" sz="1400" dirty="0">
                <a:solidFill>
                  <a:srgbClr val="003D79">
                    <a:lumMod val="50000"/>
                  </a:srgbClr>
                </a:solidFill>
                <a:ea typeface="ＭＳ Ｐゴシック" charset="-128"/>
              </a:rPr>
              <a:t>Installs “bare metal”</a:t>
            </a:r>
          </a:p>
          <a:p>
            <a:pPr marL="125413" indent="-125413" algn="l">
              <a:spcAft>
                <a:spcPct val="0"/>
              </a:spcAft>
              <a:buFontTx/>
              <a:buChar char="•"/>
              <a:defRPr/>
            </a:pPr>
            <a:r>
              <a:rPr lang="en-US" sz="1400" dirty="0">
                <a:solidFill>
                  <a:srgbClr val="003D79">
                    <a:lumMod val="50000"/>
                  </a:srgbClr>
                </a:solidFill>
                <a:ea typeface="ＭＳ Ｐゴシック" charset="-128"/>
              </a:rPr>
              <a:t>Management tasks are moved outside of the hypervisor</a:t>
            </a:r>
          </a:p>
          <a:p>
            <a:pPr marL="125413" indent="-125413" algn="l">
              <a:spcAft>
                <a:spcPct val="0"/>
              </a:spcAft>
              <a:buFontTx/>
              <a:buChar char="•"/>
              <a:defRPr/>
            </a:pPr>
            <a:endParaRPr lang="en-US" sz="1600" b="1" dirty="0">
              <a:solidFill>
                <a:srgbClr val="003D79">
                  <a:lumMod val="50000"/>
                </a:srgbClr>
              </a:solidFill>
              <a:ea typeface="ＭＳ Ｐゴシック" charset="-128"/>
            </a:endParaRPr>
          </a:p>
          <a:p>
            <a:pPr marL="125413" indent="-125413" algn="l">
              <a:spcAft>
                <a:spcPct val="0"/>
              </a:spcAft>
              <a:buFontTx/>
              <a:buChar char="•"/>
              <a:defRPr/>
            </a:pPr>
            <a:endParaRPr lang="en-US" sz="1600" b="1" dirty="0">
              <a:solidFill>
                <a:srgbClr val="003D79">
                  <a:lumMod val="50000"/>
                </a:srgbClr>
              </a:solidFill>
              <a:ea typeface="ＭＳ Ｐゴシック" charset="-128"/>
            </a:endParaRPr>
          </a:p>
          <a:p>
            <a:pPr marL="125413" indent="-125413" algn="l">
              <a:spcAft>
                <a:spcPct val="0"/>
              </a:spcAft>
              <a:buFontTx/>
              <a:buChar char="•"/>
              <a:defRPr/>
            </a:pPr>
            <a:endParaRPr lang="en-US" sz="1600" b="1" dirty="0">
              <a:solidFill>
                <a:srgbClr val="003D79">
                  <a:lumMod val="50000"/>
                </a:srgbClr>
              </a:solidFill>
              <a:ea typeface="ＭＳ Ｐゴシック" charset="-128"/>
            </a:endParaRPr>
          </a:p>
          <a:p>
            <a:pPr marL="125413" indent="-125413" algn="l">
              <a:spcAft>
                <a:spcPct val="0"/>
              </a:spcAft>
              <a:buFontTx/>
              <a:buChar char="•"/>
              <a:defRPr/>
            </a:pPr>
            <a:endParaRPr lang="en-US" sz="1600" b="1" dirty="0">
              <a:solidFill>
                <a:srgbClr val="003D79">
                  <a:lumMod val="50000"/>
                </a:srgbClr>
              </a:solidFill>
              <a:ea typeface="ＭＳ Ｐゴシック" charset="-128"/>
            </a:endParaRPr>
          </a:p>
          <a:p>
            <a:pPr marL="125413" indent="-125413" algn="l">
              <a:spcAft>
                <a:spcPct val="0"/>
              </a:spcAft>
              <a:buFontTx/>
              <a:buChar char="•"/>
              <a:defRPr/>
            </a:pPr>
            <a:endParaRPr lang="en-US" sz="1600" b="1" dirty="0">
              <a:solidFill>
                <a:srgbClr val="003D79">
                  <a:lumMod val="50000"/>
                </a:srgbClr>
              </a:solidFill>
              <a:ea typeface="ＭＳ Ｐゴシック" charset="-128"/>
            </a:endParaRPr>
          </a:p>
          <a:p>
            <a:pPr marL="125413" indent="-125413" algn="l">
              <a:spcAft>
                <a:spcPct val="0"/>
              </a:spcAft>
              <a:buFontTx/>
              <a:buChar char="•"/>
              <a:defRPr/>
            </a:pPr>
            <a:endParaRPr lang="en-US" sz="1600" b="1" dirty="0">
              <a:solidFill>
                <a:srgbClr val="003D79">
                  <a:lumMod val="50000"/>
                </a:srgbClr>
              </a:solidFill>
              <a:ea typeface="ＭＳ Ｐゴシック" charset="-128"/>
            </a:endParaRPr>
          </a:p>
          <a:p>
            <a:pPr marL="125413" indent="-125413" algn="l">
              <a:spcAft>
                <a:spcPct val="0"/>
              </a:spcAft>
              <a:buFontTx/>
              <a:buChar char="•"/>
              <a:defRPr/>
            </a:pPr>
            <a:endParaRPr lang="en-US" sz="1600" b="1" dirty="0">
              <a:solidFill>
                <a:srgbClr val="003D79">
                  <a:lumMod val="50000"/>
                </a:srgbClr>
              </a:solidFill>
              <a:ea typeface="ＭＳ Ｐゴシック" charset="-128"/>
            </a:endParaRPr>
          </a:p>
          <a:p>
            <a:pPr marL="125413" indent="-125413" algn="l">
              <a:spcAft>
                <a:spcPct val="0"/>
              </a:spcAft>
              <a:buFontTx/>
              <a:buChar char="•"/>
              <a:defRPr/>
            </a:pPr>
            <a:endParaRPr lang="en-US" sz="1600" b="1" dirty="0">
              <a:solidFill>
                <a:srgbClr val="003D79">
                  <a:lumMod val="50000"/>
                </a:srgbClr>
              </a:solidFill>
              <a:ea typeface="ＭＳ Ｐゴシック" charset="-128"/>
            </a:endParaRPr>
          </a:p>
          <a:p>
            <a:pPr marL="125413" indent="-125413" algn="l">
              <a:spcAft>
                <a:spcPct val="0"/>
              </a:spcAft>
              <a:buFontTx/>
              <a:buChar char="•"/>
              <a:defRPr/>
            </a:pPr>
            <a:endParaRPr lang="en-US" sz="1600" b="1" dirty="0">
              <a:solidFill>
                <a:srgbClr val="003D79">
                  <a:lumMod val="50000"/>
                </a:srgbClr>
              </a:solidFill>
              <a:ea typeface="ＭＳ Ｐゴシック" charset="-128"/>
            </a:endParaRPr>
          </a:p>
          <a:p>
            <a:pPr marL="125413" indent="-125413" algn="l">
              <a:spcAft>
                <a:spcPct val="0"/>
              </a:spcAft>
              <a:buFontTx/>
              <a:buChar char="•"/>
              <a:defRPr/>
            </a:pPr>
            <a:endParaRPr lang="en-US" sz="1600" b="1" dirty="0">
              <a:solidFill>
                <a:srgbClr val="003D79">
                  <a:lumMod val="50000"/>
                </a:srgbClr>
              </a:solidFill>
              <a:ea typeface="ＭＳ Ｐゴシック" charset="-128"/>
            </a:endParaRPr>
          </a:p>
          <a:p>
            <a:pPr marL="125413" indent="-125413" algn="l">
              <a:spcAft>
                <a:spcPct val="0"/>
              </a:spcAft>
              <a:buFontTx/>
              <a:buChar char="•"/>
              <a:defRPr/>
            </a:pPr>
            <a:endParaRPr lang="en-US" sz="1600" b="1" dirty="0">
              <a:solidFill>
                <a:srgbClr val="003D79">
                  <a:lumMod val="50000"/>
                </a:srgbClr>
              </a:solidFill>
              <a:ea typeface="ＭＳ Ｐゴシック" charset="-128"/>
            </a:endParaRPr>
          </a:p>
          <a:p>
            <a:pPr marL="125413" indent="-125413" algn="l">
              <a:spcAft>
                <a:spcPct val="0"/>
              </a:spcAft>
              <a:buFontTx/>
              <a:buChar char="•"/>
              <a:defRPr/>
            </a:pPr>
            <a:endParaRPr lang="en-US" sz="1600" b="1" dirty="0">
              <a:solidFill>
                <a:srgbClr val="003D79">
                  <a:lumMod val="50000"/>
                </a:srgbClr>
              </a:solidFill>
              <a:ea typeface="ＭＳ Ｐゴシック" charset="-128"/>
            </a:endParaRPr>
          </a:p>
          <a:p>
            <a:pPr marL="125413" indent="-125413" algn="l">
              <a:spcAft>
                <a:spcPct val="0"/>
              </a:spcAft>
              <a:buFontTx/>
              <a:buChar char="•"/>
              <a:defRPr/>
            </a:pPr>
            <a:endParaRPr lang="en-US" sz="1600" b="1" dirty="0">
              <a:solidFill>
                <a:srgbClr val="003D79">
                  <a:lumMod val="50000"/>
                </a:srgbClr>
              </a:solidFill>
              <a:ea typeface="ＭＳ Ｐゴシック" charset="-128"/>
            </a:endParaRPr>
          </a:p>
          <a:p>
            <a:pPr marL="125413" indent="-125413" algn="l">
              <a:spcAft>
                <a:spcPct val="0"/>
              </a:spcAft>
              <a:buFontTx/>
              <a:buChar char="•"/>
              <a:defRPr/>
            </a:pPr>
            <a:endParaRPr lang="en-US" sz="1600" b="1" dirty="0">
              <a:solidFill>
                <a:srgbClr val="003D79">
                  <a:lumMod val="50000"/>
                </a:srgbClr>
              </a:solidFill>
              <a:ea typeface="ＭＳ Ｐゴシック" charset="-128"/>
            </a:endParaRPr>
          </a:p>
        </p:txBody>
      </p:sp>
      <p:sp>
        <p:nvSpPr>
          <p:cNvPr id="18" name="Right Arrow 17"/>
          <p:cNvSpPr>
            <a:spLocks noChangeArrowheads="1"/>
          </p:cNvSpPr>
          <p:nvPr/>
        </p:nvSpPr>
        <p:spPr bwMode="auto">
          <a:xfrm>
            <a:off x="76200" y="4495800"/>
            <a:ext cx="8915400" cy="838200"/>
          </a:xfrm>
          <a:prstGeom prst="rightArrow">
            <a:avLst>
              <a:gd name="adj1" fmla="val 63722"/>
              <a:gd name="adj2" fmla="val 41014"/>
            </a:avLst>
          </a:prstGeom>
          <a:solidFill>
            <a:schemeClr val="accent2">
              <a:lumMod val="75000"/>
            </a:schemeClr>
          </a:solidFill>
          <a:ln w="50800">
            <a:noFill/>
            <a:round/>
            <a:headEnd/>
            <a:tailEnd/>
          </a:ln>
          <a:effectLst>
            <a:outerShdw dist="50800" dir="2700000" algn="tl" rotWithShape="0">
              <a:srgbClr val="808080">
                <a:alpha val="59999"/>
              </a:srgbClr>
            </a:outerShdw>
          </a:effectLst>
        </p:spPr>
        <p:txBody>
          <a:bodyPr anchor="ctr"/>
          <a:lstStyle/>
          <a:p>
            <a:pPr algn="l">
              <a:spcAft>
                <a:spcPct val="0"/>
              </a:spcAft>
              <a:defRPr/>
            </a:pPr>
            <a:endParaRPr lang="en-US" sz="3000" b="1" dirty="0">
              <a:solidFill>
                <a:srgbClr val="FFFFFF"/>
              </a:solidFill>
              <a:ea typeface="ＭＳ Ｐゴシック" charset="-128"/>
            </a:endParaRPr>
          </a:p>
        </p:txBody>
      </p:sp>
      <p:pic>
        <p:nvPicPr>
          <p:cNvPr id="79878" name="Picture 3" descr="DGRM_VMwareServer_flat_Q408-01.png"/>
          <p:cNvPicPr>
            <a:picLocks noChangeAspect="1"/>
          </p:cNvPicPr>
          <p:nvPr/>
        </p:nvPicPr>
        <p:blipFill>
          <a:blip r:embed="rId3" cstate="print"/>
          <a:srcRect l="34317" t="34836" r="31367" b="33344"/>
          <a:stretch>
            <a:fillRect/>
          </a:stretch>
        </p:blipFill>
        <p:spPr bwMode="auto">
          <a:xfrm>
            <a:off x="609600" y="2743200"/>
            <a:ext cx="1889125" cy="1828800"/>
          </a:xfrm>
          <a:prstGeom prst="rect">
            <a:avLst/>
          </a:prstGeom>
          <a:noFill/>
          <a:ln w="9525">
            <a:noFill/>
            <a:miter lim="800000"/>
            <a:headEnd/>
            <a:tailEnd/>
          </a:ln>
        </p:spPr>
      </p:pic>
      <p:grpSp>
        <p:nvGrpSpPr>
          <p:cNvPr id="4" name="Group 103"/>
          <p:cNvGrpSpPr>
            <a:grpSpLocks/>
          </p:cNvGrpSpPr>
          <p:nvPr/>
        </p:nvGrpSpPr>
        <p:grpSpPr bwMode="auto">
          <a:xfrm>
            <a:off x="3089275" y="2767013"/>
            <a:ext cx="2438400" cy="1782762"/>
            <a:chOff x="1898" y="2447"/>
            <a:chExt cx="1536" cy="1123"/>
          </a:xfrm>
        </p:grpSpPr>
        <p:pic>
          <p:nvPicPr>
            <p:cNvPr id="79904" name="Picture 4" descr="ICON_VirtTriangle_flat_Q408.png"/>
            <p:cNvPicPr>
              <a:picLocks noChangeAspect="1"/>
            </p:cNvPicPr>
            <p:nvPr/>
          </p:nvPicPr>
          <p:blipFill>
            <a:blip r:embed="rId4" cstate="print"/>
            <a:srcRect/>
            <a:stretch>
              <a:fillRect/>
            </a:stretch>
          </p:blipFill>
          <p:spPr bwMode="auto">
            <a:xfrm>
              <a:off x="2060" y="3191"/>
              <a:ext cx="1209" cy="179"/>
            </a:xfrm>
            <a:prstGeom prst="rect">
              <a:avLst/>
            </a:prstGeom>
            <a:noFill/>
            <a:ln w="9525">
              <a:noFill/>
              <a:miter lim="800000"/>
              <a:headEnd/>
              <a:tailEnd/>
            </a:ln>
          </p:spPr>
        </p:pic>
        <p:pic>
          <p:nvPicPr>
            <p:cNvPr id="79905" name="Picture 8" descr="ICON_Server_flat_Q408.png"/>
            <p:cNvPicPr>
              <a:picLocks noChangeAspect="1"/>
            </p:cNvPicPr>
            <p:nvPr/>
          </p:nvPicPr>
          <p:blipFill>
            <a:blip r:embed="rId5" cstate="print"/>
            <a:srcRect/>
            <a:stretch>
              <a:fillRect/>
            </a:stretch>
          </p:blipFill>
          <p:spPr bwMode="auto">
            <a:xfrm>
              <a:off x="2346" y="3408"/>
              <a:ext cx="686" cy="162"/>
            </a:xfrm>
            <a:prstGeom prst="rect">
              <a:avLst/>
            </a:prstGeom>
            <a:noFill/>
            <a:ln w="9525">
              <a:noFill/>
              <a:miter lim="800000"/>
              <a:headEnd/>
              <a:tailEnd/>
            </a:ln>
          </p:spPr>
        </p:pic>
        <p:pic>
          <p:nvPicPr>
            <p:cNvPr id="79906" name="Picture 9" descr="ICON_VM_detail_flat_R2_Q408.png"/>
            <p:cNvPicPr>
              <a:picLocks noChangeAspect="1"/>
            </p:cNvPicPr>
            <p:nvPr/>
          </p:nvPicPr>
          <p:blipFill>
            <a:blip r:embed="rId6" cstate="print"/>
            <a:srcRect/>
            <a:stretch>
              <a:fillRect/>
            </a:stretch>
          </p:blipFill>
          <p:spPr bwMode="auto">
            <a:xfrm>
              <a:off x="2808" y="2448"/>
              <a:ext cx="275" cy="257"/>
            </a:xfrm>
            <a:prstGeom prst="rect">
              <a:avLst/>
            </a:prstGeom>
            <a:noFill/>
            <a:ln w="9525">
              <a:noFill/>
              <a:miter lim="800000"/>
              <a:headEnd/>
              <a:tailEnd/>
            </a:ln>
          </p:spPr>
        </p:pic>
        <p:grpSp>
          <p:nvGrpSpPr>
            <p:cNvPr id="5" name="Group 19"/>
            <p:cNvGrpSpPr>
              <a:grpSpLocks/>
            </p:cNvGrpSpPr>
            <p:nvPr/>
          </p:nvGrpSpPr>
          <p:grpSpPr bwMode="auto">
            <a:xfrm>
              <a:off x="1898" y="2729"/>
              <a:ext cx="1536" cy="436"/>
              <a:chOff x="7086600" y="685800"/>
              <a:chExt cx="1600200" cy="800100"/>
            </a:xfrm>
          </p:grpSpPr>
          <p:sp>
            <p:nvSpPr>
              <p:cNvPr id="2" name="Rounded Rectangle 20"/>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endParaRPr lang="en-US" sz="1800" dirty="0">
                  <a:solidFill>
                    <a:srgbClr val="FFFFFF"/>
                  </a:solidFill>
                </a:endParaRPr>
              </a:p>
              <a:p>
                <a:pPr>
                  <a:spcAft>
                    <a:spcPct val="0"/>
                  </a:spcAft>
                  <a:defRPr/>
                </a:pPr>
                <a:r>
                  <a:rPr lang="en-US" sz="1700" b="1" dirty="0">
                    <a:solidFill>
                      <a:srgbClr val="FFFFFF"/>
                    </a:solidFill>
                  </a:rPr>
                  <a:t>VMware ESX</a:t>
                </a:r>
              </a:p>
            </p:txBody>
          </p:sp>
          <p:sp>
            <p:nvSpPr>
              <p:cNvPr id="3" name="Freeform 21"/>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p>
                <a:pPr algn="l">
                  <a:spcAft>
                    <a:spcPct val="0"/>
                  </a:spcAft>
                  <a:defRPr/>
                </a:pPr>
                <a:endParaRPr lang="en-US" sz="1600" dirty="0">
                  <a:solidFill>
                    <a:srgbClr val="333333"/>
                  </a:solidFill>
                  <a:ea typeface="ＭＳ Ｐゴシック" charset="-128"/>
                </a:endParaRPr>
              </a:p>
            </p:txBody>
          </p:sp>
        </p:grpSp>
        <p:grpSp>
          <p:nvGrpSpPr>
            <p:cNvPr id="6" name="Group 46"/>
            <p:cNvGrpSpPr>
              <a:grpSpLocks/>
            </p:cNvGrpSpPr>
            <p:nvPr/>
          </p:nvGrpSpPr>
          <p:grpSpPr bwMode="auto">
            <a:xfrm>
              <a:off x="2964" y="2748"/>
              <a:ext cx="449" cy="219"/>
              <a:chOff x="7063251" y="2404333"/>
              <a:chExt cx="1634869" cy="755268"/>
            </a:xfrm>
          </p:grpSpPr>
          <p:grpSp>
            <p:nvGrpSpPr>
              <p:cNvPr id="7" name="Rounded Rectangle 16"/>
              <p:cNvGrpSpPr>
                <a:grpSpLocks/>
              </p:cNvGrpSpPr>
              <p:nvPr/>
            </p:nvGrpSpPr>
            <p:grpSpPr bwMode="auto">
              <a:xfrm>
                <a:off x="7063251" y="2404333"/>
                <a:ext cx="1634869" cy="755268"/>
                <a:chOff x="579580" y="4918933"/>
                <a:chExt cx="2101975" cy="755268"/>
              </a:xfrm>
            </p:grpSpPr>
            <p:pic>
              <p:nvPicPr>
                <p:cNvPr id="79920" name="Rounded Rectangle 16"/>
                <p:cNvPicPr>
                  <a:picLocks noChangeArrowheads="1"/>
                </p:cNvPicPr>
                <p:nvPr/>
              </p:nvPicPr>
              <p:blipFill>
                <a:blip r:embed="rId7" cstate="print"/>
                <a:srcRect/>
                <a:stretch>
                  <a:fillRect/>
                </a:stretch>
              </p:blipFill>
              <p:spPr bwMode="auto">
                <a:xfrm>
                  <a:off x="579580" y="4918933"/>
                  <a:ext cx="2101975" cy="755268"/>
                </a:xfrm>
                <a:prstGeom prst="rect">
                  <a:avLst/>
                </a:prstGeom>
                <a:noFill/>
                <a:ln w="9525">
                  <a:noFill/>
                  <a:miter lim="800000"/>
                  <a:headEnd/>
                  <a:tailEnd/>
                </a:ln>
              </p:spPr>
            </p:pic>
            <p:sp>
              <p:nvSpPr>
                <p:cNvPr id="79921" name="Text Box 63"/>
                <p:cNvSpPr txBox="1">
                  <a:spLocks noChangeArrowheads="1"/>
                </p:cNvSpPr>
                <p:nvPr/>
              </p:nvSpPr>
              <p:spPr bwMode="auto">
                <a:xfrm>
                  <a:off x="648658" y="4992059"/>
                  <a:ext cx="1979283" cy="552231"/>
                </a:xfrm>
                <a:prstGeom prst="rect">
                  <a:avLst/>
                </a:prstGeom>
                <a:noFill/>
                <a:ln w="9525">
                  <a:noFill/>
                  <a:miter lim="800000"/>
                  <a:headEnd/>
                  <a:tailEnd/>
                </a:ln>
              </p:spPr>
              <p:txBody>
                <a:bodyPr lIns="0" tIns="0" rIns="0" bIns="0" anchor="ctr"/>
                <a:lstStyle/>
                <a:p>
                  <a:pPr>
                    <a:spcAft>
                      <a:spcPct val="0"/>
                    </a:spcAft>
                  </a:pPr>
                  <a:r>
                    <a:rPr lang="en-US" sz="1200">
                      <a:solidFill>
                        <a:srgbClr val="FFFFFF"/>
                      </a:solidFill>
                      <a:ea typeface="ＭＳ Ｐゴシック"/>
                    </a:rPr>
                    <a:t>VMkernel</a:t>
                  </a:r>
                </a:p>
              </p:txBody>
            </p:sp>
          </p:grpSp>
          <p:sp>
            <p:nvSpPr>
              <p:cNvPr id="79919" name="Freeform 39"/>
              <p:cNvSpPr>
                <a:spLocks noChangeArrowheads="1"/>
              </p:cNvSpPr>
              <p:nvPr/>
            </p:nvSpPr>
            <p:spPr bwMode="auto">
              <a:xfrm>
                <a:off x="7086600" y="2446647"/>
                <a:ext cx="1583448" cy="387586"/>
              </a:xfrm>
              <a:custGeom>
                <a:avLst/>
                <a:gdLst>
                  <a:gd name="T0" fmla="*/ 1583448 w 1583448"/>
                  <a:gd name="T1" fmla="*/ 387586 h 387586"/>
                  <a:gd name="T2" fmla="*/ 1583448 w 1583448"/>
                  <a:gd name="T3" fmla="*/ 140191 h 387586"/>
                  <a:gd name="T4" fmla="*/ 1575200 w 1583448"/>
                  <a:gd name="T5" fmla="*/ 82465 h 387586"/>
                  <a:gd name="T6" fmla="*/ 1575200 w 1583448"/>
                  <a:gd name="T7" fmla="*/ 82465 h 387586"/>
                  <a:gd name="T8" fmla="*/ 1525718 w 1583448"/>
                  <a:gd name="T9" fmla="*/ 8246 h 387586"/>
                  <a:gd name="T10" fmla="*/ 1467988 w 1583448"/>
                  <a:gd name="T11" fmla="*/ 0 h 387586"/>
                  <a:gd name="T12" fmla="*/ 115459 w 1583448"/>
                  <a:gd name="T13" fmla="*/ 0 h 387586"/>
                  <a:gd name="T14" fmla="*/ 57729 w 1583448"/>
                  <a:gd name="T15" fmla="*/ 16493 h 387586"/>
                  <a:gd name="T16" fmla="*/ 57729 w 1583448"/>
                  <a:gd name="T17" fmla="*/ 16493 h 387586"/>
                  <a:gd name="T18" fmla="*/ 8247 w 1583448"/>
                  <a:gd name="T19" fmla="*/ 74218 h 387586"/>
                  <a:gd name="T20" fmla="*/ 8247 w 1583448"/>
                  <a:gd name="T21" fmla="*/ 74218 h 387586"/>
                  <a:gd name="T22" fmla="*/ 0 w 1583448"/>
                  <a:gd name="T23" fmla="*/ 156684 h 387586"/>
                  <a:gd name="T24" fmla="*/ 0 w 1583448"/>
                  <a:gd name="T25" fmla="*/ 156684 h 3875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3448"/>
                  <a:gd name="T40" fmla="*/ 0 h 387586"/>
                  <a:gd name="T41" fmla="*/ 1583448 w 1583448"/>
                  <a:gd name="T42" fmla="*/ 387586 h 3875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3448" h="387586">
                    <a:moveTo>
                      <a:pt x="1583448" y="387586"/>
                    </a:moveTo>
                    <a:lnTo>
                      <a:pt x="1583448" y="140191"/>
                    </a:lnTo>
                    <a:lnTo>
                      <a:pt x="1575200" y="82465"/>
                    </a:lnTo>
                    <a:lnTo>
                      <a:pt x="1525718" y="8246"/>
                    </a:lnTo>
                    <a:lnTo>
                      <a:pt x="1467988" y="0"/>
                    </a:lnTo>
                    <a:lnTo>
                      <a:pt x="115459" y="0"/>
                    </a:lnTo>
                    <a:lnTo>
                      <a:pt x="57729" y="16493"/>
                    </a:lnTo>
                    <a:lnTo>
                      <a:pt x="8247" y="74218"/>
                    </a:lnTo>
                    <a:lnTo>
                      <a:pt x="0" y="156684"/>
                    </a:lnTo>
                  </a:path>
                </a:pathLst>
              </a:custGeom>
              <a:gradFill rotWithShape="1">
                <a:gsLst>
                  <a:gs pos="0">
                    <a:schemeClr val="bg1">
                      <a:alpha val="20000"/>
                    </a:schemeClr>
                  </a:gs>
                  <a:gs pos="100000">
                    <a:schemeClr val="bg1">
                      <a:alpha val="0"/>
                    </a:schemeClr>
                  </a:gs>
                </a:gsLst>
                <a:lin ang="18000000"/>
              </a:gradFill>
              <a:ln w="9525">
                <a:noFill/>
                <a:round/>
                <a:headEnd/>
                <a:tailEnd/>
              </a:ln>
            </p:spPr>
            <p:txBody>
              <a:bodyPr anchor="ctr"/>
              <a:lstStyle/>
              <a:p>
                <a:pPr algn="l">
                  <a:spcAft>
                    <a:spcPct val="0"/>
                  </a:spcAft>
                </a:pPr>
                <a:endParaRPr lang="lv-LV" sz="1600">
                  <a:solidFill>
                    <a:srgbClr val="333333"/>
                  </a:solidFill>
                  <a:ea typeface="ＭＳ Ｐゴシック"/>
                </a:endParaRPr>
              </a:p>
            </p:txBody>
          </p:sp>
        </p:grpSp>
        <p:grpSp>
          <p:nvGrpSpPr>
            <p:cNvPr id="8" name="Group 47"/>
            <p:cNvGrpSpPr>
              <a:grpSpLocks/>
            </p:cNvGrpSpPr>
            <p:nvPr/>
          </p:nvGrpSpPr>
          <p:grpSpPr bwMode="auto">
            <a:xfrm>
              <a:off x="1925" y="2755"/>
              <a:ext cx="1015" cy="193"/>
              <a:chOff x="7086600" y="3307784"/>
              <a:chExt cx="1600200" cy="667265"/>
            </a:xfrm>
          </p:grpSpPr>
          <p:sp>
            <p:nvSpPr>
              <p:cNvPr id="16" name="Rounded Rectangle 15"/>
              <p:cNvSpPr/>
              <p:nvPr/>
            </p:nvSpPr>
            <p:spPr bwMode="auto">
              <a:xfrm>
                <a:off x="7086600" y="3307784"/>
                <a:ext cx="1600200" cy="667265"/>
              </a:xfrm>
              <a:prstGeom prst="roundRect">
                <a:avLst/>
              </a:prstGeom>
              <a:gradFill>
                <a:gsLst>
                  <a:gs pos="0">
                    <a:srgbClr val="0F388A"/>
                  </a:gs>
                  <a:gs pos="100000">
                    <a:srgbClr val="41739B"/>
                  </a:gs>
                </a:gsLst>
              </a:gradFill>
              <a:ln w="12700">
                <a:solidFill>
                  <a:srgbClr val="1A448A"/>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buClr>
                    <a:srgbClr val="FFFFFF"/>
                  </a:buClr>
                  <a:defRPr/>
                </a:pPr>
                <a:r>
                  <a:rPr lang="en-US" sz="1400" dirty="0">
                    <a:solidFill>
                      <a:srgbClr val="FFFFFF"/>
                    </a:solidFill>
                  </a:rPr>
                  <a:t>Service Console</a:t>
                </a:r>
              </a:p>
            </p:txBody>
          </p:sp>
          <p:sp>
            <p:nvSpPr>
              <p:cNvPr id="41" name="Freeform 40"/>
              <p:cNvSpPr/>
              <p:nvPr/>
            </p:nvSpPr>
            <p:spPr bwMode="auto">
              <a:xfrm>
                <a:off x="7086600" y="3318155"/>
                <a:ext cx="1582857" cy="387222"/>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0">
                    <a:schemeClr val="bg1">
                      <a:alpha val="12000"/>
                    </a:schemeClr>
                  </a:gs>
                  <a:gs pos="88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p>
                <a:pPr algn="l">
                  <a:spcAft>
                    <a:spcPct val="0"/>
                  </a:spcAft>
                  <a:buClr>
                    <a:srgbClr val="FFFFFF"/>
                  </a:buClr>
                  <a:buFont typeface="Arial" charset="0"/>
                  <a:buChar char="•"/>
                  <a:defRPr/>
                </a:pPr>
                <a:endParaRPr lang="en-US" sz="1600" dirty="0">
                  <a:solidFill>
                    <a:srgbClr val="333333"/>
                  </a:solidFill>
                  <a:ea typeface="ＭＳ Ｐゴシック" charset="-128"/>
                </a:endParaRPr>
              </a:p>
            </p:txBody>
          </p:sp>
        </p:grpSp>
        <p:pic>
          <p:nvPicPr>
            <p:cNvPr id="79910" name="Picture 9" descr="ICON_VM_detail_flat_R2_Q408.png"/>
            <p:cNvPicPr>
              <a:picLocks noChangeAspect="1"/>
            </p:cNvPicPr>
            <p:nvPr/>
          </p:nvPicPr>
          <p:blipFill>
            <a:blip r:embed="rId6" cstate="print"/>
            <a:srcRect/>
            <a:stretch>
              <a:fillRect/>
            </a:stretch>
          </p:blipFill>
          <p:spPr bwMode="auto">
            <a:xfrm>
              <a:off x="2516" y="2448"/>
              <a:ext cx="274" cy="257"/>
            </a:xfrm>
            <a:prstGeom prst="rect">
              <a:avLst/>
            </a:prstGeom>
            <a:noFill/>
            <a:ln w="9525">
              <a:noFill/>
              <a:miter lim="800000"/>
              <a:headEnd/>
              <a:tailEnd/>
            </a:ln>
          </p:spPr>
        </p:pic>
        <p:pic>
          <p:nvPicPr>
            <p:cNvPr id="79911" name="Picture 9" descr="ICON_VM_detail_flat_R2_Q408.png"/>
            <p:cNvPicPr>
              <a:picLocks noChangeAspect="1"/>
            </p:cNvPicPr>
            <p:nvPr/>
          </p:nvPicPr>
          <p:blipFill>
            <a:blip r:embed="rId6" cstate="print"/>
            <a:srcRect/>
            <a:stretch>
              <a:fillRect/>
            </a:stretch>
          </p:blipFill>
          <p:spPr bwMode="auto">
            <a:xfrm>
              <a:off x="2221" y="2448"/>
              <a:ext cx="275" cy="257"/>
            </a:xfrm>
            <a:prstGeom prst="rect">
              <a:avLst/>
            </a:prstGeom>
            <a:noFill/>
            <a:ln w="9525">
              <a:noFill/>
              <a:miter lim="800000"/>
              <a:headEnd/>
              <a:tailEnd/>
            </a:ln>
          </p:spPr>
        </p:pic>
        <p:pic>
          <p:nvPicPr>
            <p:cNvPr id="79912" name="Picture 9" descr="ICON_VM_detail_flat_R2_Q408.png"/>
            <p:cNvPicPr>
              <a:picLocks noChangeAspect="1"/>
            </p:cNvPicPr>
            <p:nvPr/>
          </p:nvPicPr>
          <p:blipFill>
            <a:blip r:embed="rId6" cstate="print"/>
            <a:srcRect/>
            <a:stretch>
              <a:fillRect/>
            </a:stretch>
          </p:blipFill>
          <p:spPr bwMode="auto">
            <a:xfrm>
              <a:off x="1925" y="2448"/>
              <a:ext cx="275" cy="257"/>
            </a:xfrm>
            <a:prstGeom prst="rect">
              <a:avLst/>
            </a:prstGeom>
            <a:noFill/>
            <a:ln w="9525">
              <a:noFill/>
              <a:miter lim="800000"/>
              <a:headEnd/>
              <a:tailEnd/>
            </a:ln>
          </p:spPr>
        </p:pic>
        <p:pic>
          <p:nvPicPr>
            <p:cNvPr id="79913" name="Picture 9" descr="ICON_VM_detail_flat_R2_Q408.png"/>
            <p:cNvPicPr>
              <a:picLocks noChangeAspect="1"/>
            </p:cNvPicPr>
            <p:nvPr/>
          </p:nvPicPr>
          <p:blipFill>
            <a:blip r:embed="rId6" cstate="print"/>
            <a:srcRect/>
            <a:stretch>
              <a:fillRect/>
            </a:stretch>
          </p:blipFill>
          <p:spPr bwMode="auto">
            <a:xfrm>
              <a:off x="3104" y="2447"/>
              <a:ext cx="274" cy="257"/>
            </a:xfrm>
            <a:prstGeom prst="rect">
              <a:avLst/>
            </a:prstGeom>
            <a:noFill/>
            <a:ln w="9525">
              <a:noFill/>
              <a:miter lim="800000"/>
              <a:headEnd/>
              <a:tailEnd/>
            </a:ln>
          </p:spPr>
        </p:pic>
      </p:grpSp>
      <p:grpSp>
        <p:nvGrpSpPr>
          <p:cNvPr id="9" name="Group 102"/>
          <p:cNvGrpSpPr>
            <a:grpSpLocks/>
          </p:cNvGrpSpPr>
          <p:nvPr/>
        </p:nvGrpSpPr>
        <p:grpSpPr bwMode="auto">
          <a:xfrm>
            <a:off x="5908675" y="2844800"/>
            <a:ext cx="2438400" cy="1677988"/>
            <a:chOff x="3578" y="2496"/>
            <a:chExt cx="1536" cy="1057"/>
          </a:xfrm>
        </p:grpSpPr>
        <p:pic>
          <p:nvPicPr>
            <p:cNvPr id="79885" name="Picture 4" descr="ICON_VirtTriangle_flat_Q408.png"/>
            <p:cNvPicPr>
              <a:picLocks noChangeAspect="1"/>
            </p:cNvPicPr>
            <p:nvPr/>
          </p:nvPicPr>
          <p:blipFill>
            <a:blip r:embed="rId4" cstate="print"/>
            <a:srcRect/>
            <a:stretch>
              <a:fillRect/>
            </a:stretch>
          </p:blipFill>
          <p:spPr bwMode="auto">
            <a:xfrm>
              <a:off x="3740" y="3144"/>
              <a:ext cx="1209" cy="179"/>
            </a:xfrm>
            <a:prstGeom prst="rect">
              <a:avLst/>
            </a:prstGeom>
            <a:noFill/>
            <a:ln w="9525">
              <a:noFill/>
              <a:miter lim="800000"/>
              <a:headEnd/>
              <a:tailEnd/>
            </a:ln>
          </p:spPr>
        </p:pic>
        <p:pic>
          <p:nvPicPr>
            <p:cNvPr id="79886" name="Picture 8" descr="ICON_Server_flat_Q408.png"/>
            <p:cNvPicPr>
              <a:picLocks noChangeAspect="1"/>
            </p:cNvPicPr>
            <p:nvPr/>
          </p:nvPicPr>
          <p:blipFill>
            <a:blip r:embed="rId5" cstate="print"/>
            <a:srcRect/>
            <a:stretch>
              <a:fillRect/>
            </a:stretch>
          </p:blipFill>
          <p:spPr bwMode="auto">
            <a:xfrm>
              <a:off x="4026" y="3391"/>
              <a:ext cx="686" cy="162"/>
            </a:xfrm>
            <a:prstGeom prst="rect">
              <a:avLst/>
            </a:prstGeom>
            <a:noFill/>
            <a:ln w="9525">
              <a:noFill/>
              <a:miter lim="800000"/>
              <a:headEnd/>
              <a:tailEnd/>
            </a:ln>
          </p:spPr>
        </p:pic>
        <p:pic>
          <p:nvPicPr>
            <p:cNvPr id="79887" name="Picture 9" descr="ICON_VM_detail_flat_R2_Q408.png"/>
            <p:cNvPicPr>
              <a:picLocks noChangeAspect="1"/>
            </p:cNvPicPr>
            <p:nvPr/>
          </p:nvPicPr>
          <p:blipFill>
            <a:blip r:embed="rId6" cstate="print"/>
            <a:srcRect/>
            <a:stretch>
              <a:fillRect/>
            </a:stretch>
          </p:blipFill>
          <p:spPr bwMode="auto">
            <a:xfrm>
              <a:off x="4488" y="2497"/>
              <a:ext cx="275" cy="257"/>
            </a:xfrm>
            <a:prstGeom prst="rect">
              <a:avLst/>
            </a:prstGeom>
            <a:noFill/>
            <a:ln w="9525">
              <a:noFill/>
              <a:miter lim="800000"/>
              <a:headEnd/>
              <a:tailEnd/>
            </a:ln>
          </p:spPr>
        </p:pic>
        <p:grpSp>
          <p:nvGrpSpPr>
            <p:cNvPr id="10" name="Group 19"/>
            <p:cNvGrpSpPr>
              <a:grpSpLocks/>
            </p:cNvGrpSpPr>
            <p:nvPr/>
          </p:nvGrpSpPr>
          <p:grpSpPr bwMode="auto">
            <a:xfrm>
              <a:off x="3578" y="2832"/>
              <a:ext cx="1536" cy="286"/>
              <a:chOff x="7086600" y="685800"/>
              <a:chExt cx="1600200" cy="800100"/>
            </a:xfrm>
          </p:grpSpPr>
          <p:sp>
            <p:nvSpPr>
              <p:cNvPr id="21" name="Rounded Rectangle 20"/>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r>
                  <a:rPr lang="en-US" sz="1700" b="1" dirty="0">
                    <a:solidFill>
                      <a:srgbClr val="FFFFFF"/>
                    </a:solidFill>
                  </a:rPr>
                  <a:t>VMware ESXi</a:t>
                </a:r>
              </a:p>
            </p:txBody>
          </p:sp>
          <p:sp>
            <p:nvSpPr>
              <p:cNvPr id="22" name="Freeform 21"/>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p>
                <a:pPr algn="l">
                  <a:spcAft>
                    <a:spcPct val="0"/>
                  </a:spcAft>
                  <a:defRPr/>
                </a:pPr>
                <a:endParaRPr lang="en-US" sz="1600" dirty="0">
                  <a:solidFill>
                    <a:srgbClr val="333333"/>
                  </a:solidFill>
                  <a:ea typeface="ＭＳ Ｐゴシック" charset="-128"/>
                </a:endParaRPr>
              </a:p>
            </p:txBody>
          </p:sp>
        </p:grpSp>
        <p:grpSp>
          <p:nvGrpSpPr>
            <p:cNvPr id="11" name="Group 46"/>
            <p:cNvGrpSpPr>
              <a:grpSpLocks/>
            </p:cNvGrpSpPr>
            <p:nvPr/>
          </p:nvGrpSpPr>
          <p:grpSpPr bwMode="auto">
            <a:xfrm>
              <a:off x="4656" y="2856"/>
              <a:ext cx="439" cy="231"/>
              <a:chOff x="7086600" y="2438400"/>
              <a:chExt cx="1600200" cy="800100"/>
            </a:xfrm>
          </p:grpSpPr>
          <p:grpSp>
            <p:nvGrpSpPr>
              <p:cNvPr id="12" name="Rounded Rectangle 16"/>
              <p:cNvGrpSpPr>
                <a:grpSpLocks/>
              </p:cNvGrpSpPr>
              <p:nvPr/>
            </p:nvGrpSpPr>
            <p:grpSpPr bwMode="auto">
              <a:xfrm>
                <a:off x="7067635" y="2410968"/>
                <a:ext cx="1635760" cy="847344"/>
                <a:chOff x="585216" y="4925568"/>
                <a:chExt cx="2103120" cy="847344"/>
              </a:xfrm>
            </p:grpSpPr>
            <p:pic>
              <p:nvPicPr>
                <p:cNvPr id="79896" name="Rounded Rectangle 16"/>
                <p:cNvPicPr>
                  <a:picLocks noChangeArrowheads="1"/>
                </p:cNvPicPr>
                <p:nvPr/>
              </p:nvPicPr>
              <p:blipFill>
                <a:blip r:embed="rId7" cstate="print"/>
                <a:srcRect/>
                <a:stretch>
                  <a:fillRect/>
                </a:stretch>
              </p:blipFill>
              <p:spPr bwMode="auto">
                <a:xfrm>
                  <a:off x="585216" y="4925568"/>
                  <a:ext cx="2103120" cy="847344"/>
                </a:xfrm>
                <a:prstGeom prst="rect">
                  <a:avLst/>
                </a:prstGeom>
                <a:noFill/>
                <a:ln w="9525">
                  <a:noFill/>
                  <a:miter lim="800000"/>
                  <a:headEnd/>
                  <a:tailEnd/>
                </a:ln>
              </p:spPr>
            </p:pic>
            <p:sp>
              <p:nvSpPr>
                <p:cNvPr id="79897" name="Text Box 91"/>
                <p:cNvSpPr txBox="1">
                  <a:spLocks noChangeArrowheads="1"/>
                </p:cNvSpPr>
                <p:nvPr/>
              </p:nvSpPr>
              <p:spPr bwMode="auto">
                <a:xfrm>
                  <a:off x="648658" y="4992058"/>
                  <a:ext cx="1979284" cy="721984"/>
                </a:xfrm>
                <a:prstGeom prst="rect">
                  <a:avLst/>
                </a:prstGeom>
                <a:noFill/>
                <a:ln w="9525">
                  <a:noFill/>
                  <a:miter lim="800000"/>
                  <a:headEnd/>
                  <a:tailEnd/>
                </a:ln>
              </p:spPr>
              <p:txBody>
                <a:bodyPr lIns="0" tIns="0" rIns="0" bIns="0" anchor="ctr"/>
                <a:lstStyle/>
                <a:p>
                  <a:pPr>
                    <a:spcAft>
                      <a:spcPct val="0"/>
                    </a:spcAft>
                  </a:pPr>
                  <a:r>
                    <a:rPr lang="en-US" sz="1200">
                      <a:solidFill>
                        <a:srgbClr val="FFFFFF"/>
                      </a:solidFill>
                      <a:ea typeface="ＭＳ Ｐゴシック"/>
                    </a:rPr>
                    <a:t>VMkernel</a:t>
                  </a:r>
                </a:p>
              </p:txBody>
            </p:sp>
          </p:grpSp>
          <p:sp>
            <p:nvSpPr>
              <p:cNvPr id="79895" name="Freeform 39"/>
              <p:cNvSpPr>
                <a:spLocks noChangeArrowheads="1"/>
              </p:cNvSpPr>
              <p:nvPr/>
            </p:nvSpPr>
            <p:spPr bwMode="auto">
              <a:xfrm>
                <a:off x="7086600" y="2446647"/>
                <a:ext cx="1583448" cy="387586"/>
              </a:xfrm>
              <a:custGeom>
                <a:avLst/>
                <a:gdLst>
                  <a:gd name="T0" fmla="*/ 1583448 w 1583448"/>
                  <a:gd name="T1" fmla="*/ 387586 h 387586"/>
                  <a:gd name="T2" fmla="*/ 1583448 w 1583448"/>
                  <a:gd name="T3" fmla="*/ 140191 h 387586"/>
                  <a:gd name="T4" fmla="*/ 1575200 w 1583448"/>
                  <a:gd name="T5" fmla="*/ 82465 h 387586"/>
                  <a:gd name="T6" fmla="*/ 1575200 w 1583448"/>
                  <a:gd name="T7" fmla="*/ 82465 h 387586"/>
                  <a:gd name="T8" fmla="*/ 1525718 w 1583448"/>
                  <a:gd name="T9" fmla="*/ 8246 h 387586"/>
                  <a:gd name="T10" fmla="*/ 1467988 w 1583448"/>
                  <a:gd name="T11" fmla="*/ 0 h 387586"/>
                  <a:gd name="T12" fmla="*/ 115459 w 1583448"/>
                  <a:gd name="T13" fmla="*/ 0 h 387586"/>
                  <a:gd name="T14" fmla="*/ 57729 w 1583448"/>
                  <a:gd name="T15" fmla="*/ 16493 h 387586"/>
                  <a:gd name="T16" fmla="*/ 57729 w 1583448"/>
                  <a:gd name="T17" fmla="*/ 16493 h 387586"/>
                  <a:gd name="T18" fmla="*/ 8247 w 1583448"/>
                  <a:gd name="T19" fmla="*/ 74218 h 387586"/>
                  <a:gd name="T20" fmla="*/ 8247 w 1583448"/>
                  <a:gd name="T21" fmla="*/ 74218 h 387586"/>
                  <a:gd name="T22" fmla="*/ 0 w 1583448"/>
                  <a:gd name="T23" fmla="*/ 156684 h 387586"/>
                  <a:gd name="T24" fmla="*/ 0 w 1583448"/>
                  <a:gd name="T25" fmla="*/ 156684 h 3875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3448"/>
                  <a:gd name="T40" fmla="*/ 0 h 387586"/>
                  <a:gd name="T41" fmla="*/ 1583448 w 1583448"/>
                  <a:gd name="T42" fmla="*/ 387586 h 3875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3448" h="387586">
                    <a:moveTo>
                      <a:pt x="1583448" y="387586"/>
                    </a:moveTo>
                    <a:lnTo>
                      <a:pt x="1583448" y="140191"/>
                    </a:lnTo>
                    <a:lnTo>
                      <a:pt x="1575200" y="82465"/>
                    </a:lnTo>
                    <a:lnTo>
                      <a:pt x="1525718" y="8246"/>
                    </a:lnTo>
                    <a:lnTo>
                      <a:pt x="1467988" y="0"/>
                    </a:lnTo>
                    <a:lnTo>
                      <a:pt x="115459" y="0"/>
                    </a:lnTo>
                    <a:lnTo>
                      <a:pt x="57729" y="16493"/>
                    </a:lnTo>
                    <a:lnTo>
                      <a:pt x="8247" y="74218"/>
                    </a:lnTo>
                    <a:lnTo>
                      <a:pt x="0" y="156684"/>
                    </a:lnTo>
                  </a:path>
                </a:pathLst>
              </a:custGeom>
              <a:gradFill rotWithShape="1">
                <a:gsLst>
                  <a:gs pos="0">
                    <a:schemeClr val="bg1">
                      <a:alpha val="20000"/>
                    </a:schemeClr>
                  </a:gs>
                  <a:gs pos="100000">
                    <a:schemeClr val="bg1">
                      <a:alpha val="0"/>
                    </a:schemeClr>
                  </a:gs>
                </a:gsLst>
                <a:lin ang="18000000"/>
              </a:gradFill>
              <a:ln w="9525">
                <a:noFill/>
                <a:round/>
                <a:headEnd/>
                <a:tailEnd/>
              </a:ln>
            </p:spPr>
            <p:txBody>
              <a:bodyPr anchor="ctr"/>
              <a:lstStyle/>
              <a:p>
                <a:pPr algn="l">
                  <a:spcAft>
                    <a:spcPct val="0"/>
                  </a:spcAft>
                </a:pPr>
                <a:endParaRPr lang="lv-LV" sz="1600">
                  <a:solidFill>
                    <a:srgbClr val="333333"/>
                  </a:solidFill>
                  <a:ea typeface="ＭＳ Ｐゴシック"/>
                </a:endParaRPr>
              </a:p>
            </p:txBody>
          </p:sp>
        </p:grpSp>
        <p:pic>
          <p:nvPicPr>
            <p:cNvPr id="79890" name="Picture 9" descr="ICON_VM_detail_flat_R2_Q408.png"/>
            <p:cNvPicPr>
              <a:picLocks noChangeAspect="1"/>
            </p:cNvPicPr>
            <p:nvPr/>
          </p:nvPicPr>
          <p:blipFill>
            <a:blip r:embed="rId6" cstate="print"/>
            <a:srcRect/>
            <a:stretch>
              <a:fillRect/>
            </a:stretch>
          </p:blipFill>
          <p:spPr bwMode="auto">
            <a:xfrm>
              <a:off x="4196" y="2497"/>
              <a:ext cx="274" cy="257"/>
            </a:xfrm>
            <a:prstGeom prst="rect">
              <a:avLst/>
            </a:prstGeom>
            <a:noFill/>
            <a:ln w="9525">
              <a:noFill/>
              <a:miter lim="800000"/>
              <a:headEnd/>
              <a:tailEnd/>
            </a:ln>
          </p:spPr>
        </p:pic>
        <p:pic>
          <p:nvPicPr>
            <p:cNvPr id="79891" name="Picture 9" descr="ICON_VM_detail_flat_R2_Q408.png"/>
            <p:cNvPicPr>
              <a:picLocks noChangeAspect="1"/>
            </p:cNvPicPr>
            <p:nvPr/>
          </p:nvPicPr>
          <p:blipFill>
            <a:blip r:embed="rId6" cstate="print"/>
            <a:srcRect/>
            <a:stretch>
              <a:fillRect/>
            </a:stretch>
          </p:blipFill>
          <p:spPr bwMode="auto">
            <a:xfrm>
              <a:off x="3901" y="2497"/>
              <a:ext cx="275" cy="257"/>
            </a:xfrm>
            <a:prstGeom prst="rect">
              <a:avLst/>
            </a:prstGeom>
            <a:noFill/>
            <a:ln w="9525">
              <a:noFill/>
              <a:miter lim="800000"/>
              <a:headEnd/>
              <a:tailEnd/>
            </a:ln>
          </p:spPr>
        </p:pic>
        <p:pic>
          <p:nvPicPr>
            <p:cNvPr id="79892" name="Picture 9" descr="ICON_VM_detail_flat_R2_Q408.png"/>
            <p:cNvPicPr>
              <a:picLocks noChangeAspect="1"/>
            </p:cNvPicPr>
            <p:nvPr/>
          </p:nvPicPr>
          <p:blipFill>
            <a:blip r:embed="rId6" cstate="print"/>
            <a:srcRect/>
            <a:stretch>
              <a:fillRect/>
            </a:stretch>
          </p:blipFill>
          <p:spPr bwMode="auto">
            <a:xfrm>
              <a:off x="3605" y="2497"/>
              <a:ext cx="275" cy="257"/>
            </a:xfrm>
            <a:prstGeom prst="rect">
              <a:avLst/>
            </a:prstGeom>
            <a:noFill/>
            <a:ln w="9525">
              <a:noFill/>
              <a:miter lim="800000"/>
              <a:headEnd/>
              <a:tailEnd/>
            </a:ln>
          </p:spPr>
        </p:pic>
        <p:pic>
          <p:nvPicPr>
            <p:cNvPr id="79893" name="Picture 9" descr="ICON_VM_detail_flat_R2_Q408.png"/>
            <p:cNvPicPr>
              <a:picLocks noChangeAspect="1"/>
            </p:cNvPicPr>
            <p:nvPr/>
          </p:nvPicPr>
          <p:blipFill>
            <a:blip r:embed="rId6" cstate="print"/>
            <a:srcRect/>
            <a:stretch>
              <a:fillRect/>
            </a:stretch>
          </p:blipFill>
          <p:spPr bwMode="auto">
            <a:xfrm>
              <a:off x="4784" y="2496"/>
              <a:ext cx="274" cy="257"/>
            </a:xfrm>
            <a:prstGeom prst="rect">
              <a:avLst/>
            </a:prstGeom>
            <a:noFill/>
            <a:ln w="9525">
              <a:noFill/>
              <a:miter lim="800000"/>
              <a:headEnd/>
              <a:tailEnd/>
            </a:ln>
          </p:spPr>
        </p:pic>
      </p:grpSp>
      <p:sp>
        <p:nvSpPr>
          <p:cNvPr id="79881" name="Text Box 104"/>
          <p:cNvSpPr txBox="1">
            <a:spLocks noChangeArrowheads="1"/>
          </p:cNvSpPr>
          <p:nvPr/>
        </p:nvSpPr>
        <p:spPr bwMode="auto">
          <a:xfrm>
            <a:off x="914400" y="4651375"/>
            <a:ext cx="1295400" cy="446088"/>
          </a:xfrm>
          <a:prstGeom prst="rect">
            <a:avLst/>
          </a:prstGeom>
          <a:noFill/>
          <a:ln w="9525" algn="ctr">
            <a:noFill/>
            <a:miter lim="800000"/>
            <a:headEnd/>
            <a:tailEnd/>
          </a:ln>
          <a:effectLst>
            <a:prstShdw prst="shdw17" dist="17961" dir="2700000">
              <a:srgbClr val="999999"/>
            </a:prstShdw>
          </a:effectLst>
        </p:spPr>
        <p:txBody>
          <a:bodyPr>
            <a:spAutoFit/>
          </a:bodyPr>
          <a:lstStyle/>
          <a:p>
            <a:pPr>
              <a:spcBef>
                <a:spcPct val="50000"/>
              </a:spcBef>
              <a:spcAft>
                <a:spcPct val="0"/>
              </a:spcAft>
            </a:pPr>
            <a:r>
              <a:rPr lang="en-US" sz="1600">
                <a:solidFill>
                  <a:srgbClr val="001F3C"/>
                </a:solidFill>
                <a:ea typeface="ＭＳ Ｐゴシック"/>
              </a:rPr>
              <a:t> </a:t>
            </a:r>
            <a:r>
              <a:rPr lang="en-US" sz="2300" b="1">
                <a:solidFill>
                  <a:srgbClr val="FFFFFF"/>
                </a:solidFill>
                <a:ea typeface="ＭＳ Ｐゴシック"/>
              </a:rPr>
              <a:t>2001</a:t>
            </a:r>
            <a:r>
              <a:rPr lang="en-US" sz="2300">
                <a:solidFill>
                  <a:srgbClr val="FFFFFF"/>
                </a:solidFill>
                <a:ea typeface="ＭＳ Ｐゴシック"/>
              </a:rPr>
              <a:t> </a:t>
            </a:r>
          </a:p>
        </p:txBody>
      </p:sp>
      <p:sp>
        <p:nvSpPr>
          <p:cNvPr id="79882" name="Text Box 105"/>
          <p:cNvSpPr txBox="1">
            <a:spLocks noChangeArrowheads="1"/>
          </p:cNvSpPr>
          <p:nvPr/>
        </p:nvSpPr>
        <p:spPr bwMode="auto">
          <a:xfrm>
            <a:off x="3733800" y="4651375"/>
            <a:ext cx="1295400" cy="446088"/>
          </a:xfrm>
          <a:prstGeom prst="rect">
            <a:avLst/>
          </a:prstGeom>
          <a:noFill/>
          <a:ln w="9525" algn="ctr">
            <a:noFill/>
            <a:miter lim="800000"/>
            <a:headEnd/>
            <a:tailEnd/>
          </a:ln>
          <a:effectLst>
            <a:prstShdw prst="shdw17" dist="17961" dir="2700000">
              <a:srgbClr val="999999"/>
            </a:prstShdw>
          </a:effectLst>
        </p:spPr>
        <p:txBody>
          <a:bodyPr>
            <a:spAutoFit/>
          </a:bodyPr>
          <a:lstStyle/>
          <a:p>
            <a:pPr>
              <a:spcBef>
                <a:spcPct val="50000"/>
              </a:spcBef>
              <a:spcAft>
                <a:spcPct val="0"/>
              </a:spcAft>
            </a:pPr>
            <a:r>
              <a:rPr lang="en-US" sz="1600">
                <a:solidFill>
                  <a:srgbClr val="001F3C"/>
                </a:solidFill>
                <a:ea typeface="ＭＳ Ｐゴシック"/>
              </a:rPr>
              <a:t> </a:t>
            </a:r>
            <a:r>
              <a:rPr lang="en-US" sz="2300" b="1">
                <a:solidFill>
                  <a:srgbClr val="FFFFFF"/>
                </a:solidFill>
                <a:ea typeface="ＭＳ Ｐゴシック"/>
              </a:rPr>
              <a:t>2003</a:t>
            </a:r>
            <a:endParaRPr lang="en-US" sz="2300">
              <a:solidFill>
                <a:srgbClr val="FFFFFF"/>
              </a:solidFill>
              <a:ea typeface="ＭＳ Ｐゴシック"/>
            </a:endParaRPr>
          </a:p>
        </p:txBody>
      </p:sp>
      <p:sp>
        <p:nvSpPr>
          <p:cNvPr id="79883" name="Text Box 106"/>
          <p:cNvSpPr txBox="1">
            <a:spLocks noChangeArrowheads="1"/>
          </p:cNvSpPr>
          <p:nvPr/>
        </p:nvSpPr>
        <p:spPr bwMode="auto">
          <a:xfrm>
            <a:off x="6477000" y="4651375"/>
            <a:ext cx="1295400" cy="446088"/>
          </a:xfrm>
          <a:prstGeom prst="rect">
            <a:avLst/>
          </a:prstGeom>
          <a:noFill/>
          <a:ln w="9525" algn="ctr">
            <a:noFill/>
            <a:miter lim="800000"/>
            <a:headEnd/>
            <a:tailEnd/>
          </a:ln>
          <a:effectLst>
            <a:prstShdw prst="shdw17" dist="17961" dir="2700000">
              <a:srgbClr val="999999"/>
            </a:prstShdw>
          </a:effectLst>
        </p:spPr>
        <p:txBody>
          <a:bodyPr>
            <a:spAutoFit/>
          </a:bodyPr>
          <a:lstStyle/>
          <a:p>
            <a:pPr>
              <a:spcBef>
                <a:spcPct val="50000"/>
              </a:spcBef>
              <a:spcAft>
                <a:spcPct val="0"/>
              </a:spcAft>
            </a:pPr>
            <a:r>
              <a:rPr lang="en-US" sz="1600">
                <a:solidFill>
                  <a:srgbClr val="FFFFFF"/>
                </a:solidFill>
                <a:ea typeface="ＭＳ Ｐゴシック"/>
              </a:rPr>
              <a:t> </a:t>
            </a:r>
            <a:r>
              <a:rPr lang="en-US" sz="2300" b="1">
                <a:solidFill>
                  <a:srgbClr val="FFFFFF"/>
                </a:solidFill>
                <a:ea typeface="ＭＳ Ｐゴシック"/>
              </a:rPr>
              <a:t>2007</a:t>
            </a:r>
            <a:endParaRPr lang="en-US" sz="2300">
              <a:solidFill>
                <a:srgbClr val="FFFFFF"/>
              </a:solidFill>
              <a:ea typeface="ＭＳ Ｐゴシック"/>
            </a:endParaRPr>
          </a:p>
        </p:txBody>
      </p:sp>
      <p:sp>
        <p:nvSpPr>
          <p:cNvPr id="79884" name="Rectangle 45"/>
          <p:cNvSpPr>
            <a:spLocks noChangeArrowheads="1"/>
          </p:cNvSpPr>
          <p:nvPr/>
        </p:nvSpPr>
        <p:spPr bwMode="auto">
          <a:xfrm>
            <a:off x="288925" y="5387975"/>
            <a:ext cx="8626475" cy="708025"/>
          </a:xfrm>
          <a:prstGeom prst="rect">
            <a:avLst/>
          </a:prstGeom>
          <a:noFill/>
          <a:ln w="9525">
            <a:noFill/>
            <a:miter lim="800000"/>
            <a:headEnd/>
            <a:tailEnd/>
          </a:ln>
        </p:spPr>
        <p:txBody>
          <a:bodyPr>
            <a:spAutoFit/>
          </a:bodyPr>
          <a:lstStyle/>
          <a:p>
            <a:pPr marL="114300" indent="-114300" algn="l" eaLnBrk="0" hangingPunct="0">
              <a:lnSpc>
                <a:spcPts val="2400"/>
              </a:lnSpc>
              <a:spcBef>
                <a:spcPts val="1000"/>
              </a:spcBef>
              <a:spcAft>
                <a:spcPct val="0"/>
              </a:spcAft>
              <a:buClr>
                <a:srgbClr val="246978"/>
              </a:buClr>
            </a:pPr>
            <a:r>
              <a:rPr lang="en-US" sz="2000" b="1">
                <a:solidFill>
                  <a:srgbClr val="003D79"/>
                </a:solidFill>
                <a:ea typeface="ＭＳ Ｐゴシック"/>
              </a:rPr>
              <a:t>The ESXi architecture runs independently of a general purpose OS, simplifying hypervisor management and improving security. </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8"/>
          <p:cNvSpPr>
            <a:spLocks noGrp="1"/>
          </p:cNvSpPr>
          <p:nvPr>
            <p:ph type="title"/>
          </p:nvPr>
        </p:nvSpPr>
        <p:spPr/>
        <p:txBody>
          <a:bodyPr/>
          <a:lstStyle/>
          <a:p>
            <a:r>
              <a:rPr lang="en-US" smtClean="0"/>
              <a:t>VMware ESXi: Planning, Implementation, Security</a:t>
            </a:r>
          </a:p>
        </p:txBody>
      </p:sp>
      <p:pic>
        <p:nvPicPr>
          <p:cNvPr id="82947" name="Content Placeholder 7" descr="978-1-4354-5495-8.jpg"/>
          <p:cNvPicPr>
            <a:picLocks noGrp="1" noChangeAspect="1"/>
          </p:cNvPicPr>
          <p:nvPr>
            <p:ph sz="half" idx="1"/>
          </p:nvPr>
        </p:nvPicPr>
        <p:blipFill>
          <a:blip r:embed="rId3" cstate="print"/>
          <a:stretch>
            <a:fillRect/>
          </a:stretch>
        </p:blipFill>
        <p:spPr>
          <a:xfrm>
            <a:off x="451055" y="900545"/>
            <a:ext cx="3802290" cy="4702479"/>
          </a:xfrm>
        </p:spPr>
      </p:pic>
      <p:sp>
        <p:nvSpPr>
          <p:cNvPr id="82948" name="Content Placeholder 9"/>
          <p:cNvSpPr>
            <a:spLocks noGrp="1"/>
          </p:cNvSpPr>
          <p:nvPr>
            <p:ph sz="half" idx="2"/>
          </p:nvPr>
        </p:nvSpPr>
        <p:spPr>
          <a:xfrm>
            <a:off x="4771390" y="1332865"/>
            <a:ext cx="4038600" cy="5006975"/>
          </a:xfrm>
        </p:spPr>
        <p:txBody>
          <a:bodyPr/>
          <a:lstStyle/>
          <a:p>
            <a:pPr>
              <a:spcAft>
                <a:spcPts val="600"/>
              </a:spcAft>
            </a:pPr>
            <a:r>
              <a:rPr lang="en-US" dirty="0" smtClean="0"/>
              <a:t>Title: </a:t>
            </a:r>
            <a:r>
              <a:rPr lang="en-US" i="1" dirty="0" smtClean="0"/>
              <a:t>VMware </a:t>
            </a:r>
            <a:r>
              <a:rPr lang="en-US" i="1" dirty="0" err="1" smtClean="0"/>
              <a:t>ESXi</a:t>
            </a:r>
            <a:r>
              <a:rPr lang="en-US" i="1" dirty="0" smtClean="0"/>
              <a:t>: Planning, Implementation, and Security</a:t>
            </a:r>
            <a:r>
              <a:rPr lang="en-US" dirty="0" smtClean="0"/>
              <a:t/>
            </a:r>
            <a:br>
              <a:rPr lang="en-US" dirty="0" smtClean="0"/>
            </a:br>
            <a:endParaRPr lang="en-US" dirty="0" smtClean="0"/>
          </a:p>
          <a:p>
            <a:pPr>
              <a:spcAft>
                <a:spcPts val="600"/>
              </a:spcAft>
            </a:pPr>
            <a:r>
              <a:rPr lang="en-US" dirty="0" smtClean="0"/>
              <a:t>Author: </a:t>
            </a:r>
            <a:r>
              <a:rPr lang="en-US" i="1" dirty="0" smtClean="0"/>
              <a:t>Dave </a:t>
            </a:r>
            <a:r>
              <a:rPr lang="en-US" i="1" dirty="0" err="1" smtClean="0"/>
              <a:t>Mischenko</a:t>
            </a:r>
            <a:r>
              <a:rPr lang="en-US" i="1" dirty="0" smtClean="0"/>
              <a:t/>
            </a:r>
            <a:br>
              <a:rPr lang="en-US" i="1" dirty="0" smtClean="0"/>
            </a:br>
            <a:endParaRPr lang="en-US" i="1" dirty="0" smtClean="0"/>
          </a:p>
          <a:p>
            <a:pPr>
              <a:spcAft>
                <a:spcPts val="600"/>
              </a:spcAft>
            </a:pPr>
            <a:r>
              <a:rPr lang="en-US" dirty="0" smtClean="0"/>
              <a:t>ISBN: </a:t>
            </a:r>
            <a:r>
              <a:rPr lang="en-US" i="1" dirty="0" smtClean="0"/>
              <a:t>1435454952</a:t>
            </a:r>
            <a:r>
              <a:rPr lang="en-US" dirty="0" smtClean="0"/>
              <a:t/>
            </a:r>
            <a:br>
              <a:rPr lang="en-US" dirty="0" smtClean="0"/>
            </a:br>
            <a:endParaRPr lang="en-US" dirty="0" smtClean="0"/>
          </a:p>
          <a:p>
            <a:pPr>
              <a:spcAft>
                <a:spcPts val="600"/>
              </a:spcAft>
            </a:pPr>
            <a:r>
              <a:rPr lang="en-US" dirty="0" smtClean="0"/>
              <a:t>List Price: </a:t>
            </a:r>
            <a:r>
              <a:rPr lang="en-US" i="1" dirty="0" smtClean="0"/>
              <a:t>$49.99</a:t>
            </a:r>
            <a:r>
              <a:rPr lang="en-US" dirty="0" smtClean="0"/>
              <a:t/>
            </a:r>
            <a:br>
              <a:rPr lang="en-US" dirty="0" smtClean="0"/>
            </a:br>
            <a:endParaRPr lang="en-US" dirty="0" smtClean="0"/>
          </a:p>
          <a:p>
            <a:pPr>
              <a:spcAft>
                <a:spcPts val="600"/>
              </a:spcAft>
            </a:pPr>
            <a:r>
              <a:rPr lang="en-US" dirty="0" smtClean="0"/>
              <a:t>Release Date: </a:t>
            </a:r>
            <a:r>
              <a:rPr lang="en-US" i="1" dirty="0" smtClean="0"/>
              <a:t>October 2010</a:t>
            </a:r>
            <a:r>
              <a:rPr lang="en-US" dirty="0" smtClean="0"/>
              <a:t/>
            </a:r>
            <a:br>
              <a:rPr lang="en-US" dirty="0" smtClean="0"/>
            </a:br>
            <a:endParaRPr lang="en-US"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4629150" y="768350"/>
            <a:ext cx="4356100" cy="5399088"/>
          </a:xfrm>
          <a:prstGeom prst="roundRect">
            <a:avLst/>
          </a:prstGeom>
          <a:solidFill>
            <a:schemeClr val="accent3">
              <a:alpha val="30000"/>
            </a:schemeClr>
          </a:solidFill>
          <a:ln w="12700">
            <a:noFill/>
            <a:round/>
            <a:headEnd/>
            <a:tailEnd/>
          </a:ln>
        </p:spPr>
        <p:txBody>
          <a:bodyPr wrap="none" lIns="0" tIns="0" rIns="0" bIns="0" anchor="ctr"/>
          <a:lstStyle/>
          <a:p>
            <a:pPr>
              <a:defRPr/>
            </a:pPr>
            <a:endParaRPr lang="en-US" sz="1400" b="1" dirty="0">
              <a:solidFill>
                <a:srgbClr val="FFFFFF"/>
              </a:solidFill>
            </a:endParaRPr>
          </a:p>
        </p:txBody>
      </p:sp>
      <p:sp>
        <p:nvSpPr>
          <p:cNvPr id="81922" name="Rounded Rectangle 5"/>
          <p:cNvSpPr>
            <a:spLocks noChangeArrowheads="1"/>
          </p:cNvSpPr>
          <p:nvPr/>
        </p:nvSpPr>
        <p:spPr bwMode="auto">
          <a:xfrm>
            <a:off x="150813" y="758825"/>
            <a:ext cx="4356100" cy="5399088"/>
          </a:xfrm>
          <a:prstGeom prst="roundRect">
            <a:avLst>
              <a:gd name="adj" fmla="val 16667"/>
            </a:avLst>
          </a:prstGeom>
          <a:solidFill>
            <a:schemeClr val="accent2">
              <a:alpha val="30196"/>
            </a:schemeClr>
          </a:solidFill>
          <a:ln w="12700">
            <a:noFill/>
            <a:round/>
            <a:headEnd/>
            <a:tailEnd/>
          </a:ln>
        </p:spPr>
        <p:txBody>
          <a:bodyPr wrap="none" lIns="0" tIns="0" rIns="0" bIns="0" anchor="ctr"/>
          <a:lstStyle/>
          <a:p>
            <a:endParaRPr lang="lv-LV" sz="1400" b="1">
              <a:solidFill>
                <a:srgbClr val="FFFFFF"/>
              </a:solidFill>
              <a:ea typeface="ＭＳ Ｐゴシック"/>
            </a:endParaRPr>
          </a:p>
        </p:txBody>
      </p:sp>
      <p:pic>
        <p:nvPicPr>
          <p:cNvPr id="81923" name="Picture 2" descr="http://www.vmware.com/files/images/screens_esxi/dgrm_esxi-migration-esx-architecture.jpg"/>
          <p:cNvPicPr>
            <a:picLocks noChangeAspect="1" noChangeArrowheads="1"/>
          </p:cNvPicPr>
          <p:nvPr/>
        </p:nvPicPr>
        <p:blipFill>
          <a:blip r:embed="rId3" cstate="print"/>
          <a:srcRect l="3819" t="8479" r="4288" b="7472"/>
          <a:stretch>
            <a:fillRect/>
          </a:stretch>
        </p:blipFill>
        <p:spPr bwMode="auto">
          <a:xfrm>
            <a:off x="195263" y="1362075"/>
            <a:ext cx="4264025" cy="2127250"/>
          </a:xfrm>
          <a:prstGeom prst="rect">
            <a:avLst/>
          </a:prstGeom>
          <a:noFill/>
          <a:ln w="9525">
            <a:noFill/>
            <a:miter lim="800000"/>
            <a:headEnd/>
            <a:tailEnd/>
          </a:ln>
        </p:spPr>
      </p:pic>
      <p:pic>
        <p:nvPicPr>
          <p:cNvPr id="81924" name="Picture 4" descr="http://www.vmware.com/files/images/screens_esxi/dgrm_esxi-migration-esxi-architecture.jpg"/>
          <p:cNvPicPr>
            <a:picLocks noChangeAspect="1" noChangeArrowheads="1"/>
          </p:cNvPicPr>
          <p:nvPr/>
        </p:nvPicPr>
        <p:blipFill>
          <a:blip r:embed="rId4" cstate="print"/>
          <a:srcRect l="6287" t="7640" r="5598" b="8038"/>
          <a:stretch>
            <a:fillRect/>
          </a:stretch>
        </p:blipFill>
        <p:spPr bwMode="auto">
          <a:xfrm>
            <a:off x="4846638" y="1371600"/>
            <a:ext cx="3952875" cy="2613025"/>
          </a:xfrm>
          <a:prstGeom prst="rect">
            <a:avLst/>
          </a:prstGeom>
          <a:noFill/>
          <a:ln w="9525">
            <a:noFill/>
            <a:miter lim="800000"/>
            <a:headEnd/>
            <a:tailEnd/>
          </a:ln>
        </p:spPr>
      </p:pic>
      <p:sp>
        <p:nvSpPr>
          <p:cNvPr id="9" name="TextBox 8"/>
          <p:cNvSpPr txBox="1"/>
          <p:nvPr/>
        </p:nvSpPr>
        <p:spPr>
          <a:xfrm>
            <a:off x="952500" y="793750"/>
            <a:ext cx="2513013" cy="584200"/>
          </a:xfrm>
          <a:prstGeom prst="rect">
            <a:avLst/>
          </a:prstGeom>
          <a:noFill/>
        </p:spPr>
        <p:txBody>
          <a:bodyPr wrap="none">
            <a:spAutoFit/>
          </a:bodyPr>
          <a:lstStyle/>
          <a:p>
            <a:pPr>
              <a:defRPr/>
            </a:pPr>
            <a:r>
              <a:rPr lang="en-US" sz="1600" b="1" dirty="0">
                <a:solidFill>
                  <a:srgbClr val="333333"/>
                </a:solidFill>
                <a:latin typeface="Arial"/>
                <a:ea typeface="ＭＳ Ｐゴシック"/>
              </a:rPr>
              <a:t>VMware ESX </a:t>
            </a:r>
            <a:br>
              <a:rPr lang="en-US" sz="1600" b="1" dirty="0">
                <a:solidFill>
                  <a:srgbClr val="333333"/>
                </a:solidFill>
                <a:latin typeface="Arial"/>
                <a:ea typeface="ＭＳ Ｐゴシック"/>
              </a:rPr>
            </a:br>
            <a:r>
              <a:rPr lang="en-US" sz="1600" b="1" dirty="0">
                <a:solidFill>
                  <a:srgbClr val="333333"/>
                </a:solidFill>
                <a:latin typeface="Arial"/>
                <a:ea typeface="ＭＳ Ｐゴシック"/>
              </a:rPr>
              <a:t>Hypervisor Architecture</a:t>
            </a:r>
          </a:p>
        </p:txBody>
      </p:sp>
      <p:sp>
        <p:nvSpPr>
          <p:cNvPr id="14" name="TextBox 13"/>
          <p:cNvSpPr txBox="1"/>
          <p:nvPr/>
        </p:nvSpPr>
        <p:spPr>
          <a:xfrm>
            <a:off x="5564188" y="814388"/>
            <a:ext cx="2514600" cy="585787"/>
          </a:xfrm>
          <a:prstGeom prst="rect">
            <a:avLst/>
          </a:prstGeom>
          <a:noFill/>
        </p:spPr>
        <p:txBody>
          <a:bodyPr wrap="none">
            <a:spAutoFit/>
          </a:bodyPr>
          <a:lstStyle/>
          <a:p>
            <a:pPr>
              <a:defRPr/>
            </a:pPr>
            <a:r>
              <a:rPr lang="en-US" sz="1600" b="1" dirty="0">
                <a:solidFill>
                  <a:srgbClr val="333333"/>
                </a:solidFill>
                <a:latin typeface="Arial"/>
                <a:ea typeface="ＭＳ Ｐゴシック"/>
              </a:rPr>
              <a:t>VMware ESXi </a:t>
            </a:r>
            <a:br>
              <a:rPr lang="en-US" sz="1600" b="1" dirty="0">
                <a:solidFill>
                  <a:srgbClr val="333333"/>
                </a:solidFill>
                <a:latin typeface="Arial"/>
                <a:ea typeface="ＭＳ Ｐゴシック"/>
              </a:rPr>
            </a:br>
            <a:r>
              <a:rPr lang="en-US" sz="1600" b="1" dirty="0">
                <a:solidFill>
                  <a:srgbClr val="333333"/>
                </a:solidFill>
                <a:latin typeface="Arial"/>
                <a:ea typeface="ＭＳ Ｐゴシック"/>
              </a:rPr>
              <a:t>Hypervisor Architecture</a:t>
            </a:r>
          </a:p>
        </p:txBody>
      </p:sp>
      <p:sp>
        <p:nvSpPr>
          <p:cNvPr id="15" name="TextBox 14"/>
          <p:cNvSpPr txBox="1"/>
          <p:nvPr/>
        </p:nvSpPr>
        <p:spPr>
          <a:xfrm>
            <a:off x="4935538" y="4032250"/>
            <a:ext cx="3881437" cy="1681163"/>
          </a:xfrm>
          <a:prstGeom prst="rect">
            <a:avLst/>
          </a:prstGeom>
          <a:noFill/>
        </p:spPr>
        <p:txBody>
          <a:bodyPr>
            <a:spAutoFit/>
          </a:bodyPr>
          <a:lstStyle/>
          <a:p>
            <a:pPr marL="112713" indent="-112713" algn="l">
              <a:buFont typeface="Arial"/>
              <a:buChar char="•"/>
              <a:defRPr/>
            </a:pPr>
            <a:r>
              <a:rPr lang="en-US" sz="1200" dirty="0">
                <a:solidFill>
                  <a:srgbClr val="333333"/>
                </a:solidFill>
                <a:latin typeface="Arial"/>
              </a:rPr>
              <a:t>Code base disk footprint: &lt;100 </a:t>
            </a:r>
            <a:r>
              <a:rPr lang="en-US" sz="1200" b="1" dirty="0">
                <a:solidFill>
                  <a:srgbClr val="333333"/>
                </a:solidFill>
                <a:latin typeface="Arial"/>
              </a:rPr>
              <a:t>MB</a:t>
            </a:r>
          </a:p>
          <a:p>
            <a:pPr marL="112713" indent="-112713" algn="l">
              <a:buFont typeface="Arial"/>
              <a:buChar char="•"/>
              <a:defRPr/>
            </a:pPr>
            <a:r>
              <a:rPr lang="en-US" sz="1200" dirty="0">
                <a:solidFill>
                  <a:srgbClr val="333333"/>
                </a:solidFill>
                <a:latin typeface="Arial"/>
              </a:rPr>
              <a:t>VMware agents ported to run directly on VMkernel</a:t>
            </a:r>
          </a:p>
          <a:p>
            <a:pPr marL="112713" indent="-112713" algn="l">
              <a:buFont typeface="Arial"/>
              <a:buChar char="•"/>
              <a:defRPr/>
            </a:pPr>
            <a:r>
              <a:rPr lang="en-US" sz="1200" dirty="0">
                <a:solidFill>
                  <a:srgbClr val="333333"/>
                </a:solidFill>
                <a:latin typeface="Arial"/>
              </a:rPr>
              <a:t>Authorized 3rd party modules can also run in VMkernel to provide hw monitoring and drivers</a:t>
            </a:r>
          </a:p>
          <a:p>
            <a:pPr marL="112713" indent="-112713" algn="l">
              <a:buFont typeface="Arial"/>
              <a:buChar char="•"/>
              <a:defRPr/>
            </a:pPr>
            <a:r>
              <a:rPr lang="en-US" sz="1200" dirty="0">
                <a:solidFill>
                  <a:srgbClr val="333333"/>
                </a:solidFill>
                <a:latin typeface="Arial"/>
              </a:rPr>
              <a:t>Other capabilities necessary for integration into an enterprise datacenter are provided natively</a:t>
            </a:r>
          </a:p>
          <a:p>
            <a:pPr algn="l">
              <a:buFont typeface="Arial"/>
              <a:buChar char="•"/>
              <a:defRPr/>
            </a:pPr>
            <a:r>
              <a:rPr lang="en-US" sz="1200" dirty="0">
                <a:solidFill>
                  <a:srgbClr val="333333"/>
                </a:solidFill>
                <a:latin typeface="Arial"/>
              </a:rPr>
              <a:t>No other arbitrary code is allowed on the system</a:t>
            </a:r>
          </a:p>
        </p:txBody>
      </p:sp>
      <p:sp>
        <p:nvSpPr>
          <p:cNvPr id="16" name="TextBox 15"/>
          <p:cNvSpPr txBox="1"/>
          <p:nvPr/>
        </p:nvSpPr>
        <p:spPr>
          <a:xfrm>
            <a:off x="465138" y="4032250"/>
            <a:ext cx="3678237" cy="1681163"/>
          </a:xfrm>
          <a:prstGeom prst="rect">
            <a:avLst/>
          </a:prstGeom>
          <a:noFill/>
        </p:spPr>
        <p:txBody>
          <a:bodyPr>
            <a:spAutoFit/>
          </a:bodyPr>
          <a:lstStyle/>
          <a:p>
            <a:pPr marL="168275" indent="-168275" algn="l">
              <a:buFont typeface="Arial"/>
              <a:buChar char="•"/>
              <a:defRPr/>
            </a:pPr>
            <a:r>
              <a:rPr lang="en-US" sz="1200" dirty="0">
                <a:solidFill>
                  <a:srgbClr val="333333"/>
                </a:solidFill>
                <a:latin typeface="Arial"/>
              </a:rPr>
              <a:t>Code base disk footprint: ~ 2GB </a:t>
            </a:r>
          </a:p>
          <a:p>
            <a:pPr marL="168275" indent="-168275" algn="l">
              <a:buFont typeface="Arial"/>
              <a:buChar char="•"/>
              <a:defRPr/>
            </a:pPr>
            <a:r>
              <a:rPr lang="en-US" sz="1200" dirty="0">
                <a:solidFill>
                  <a:srgbClr val="333333"/>
                </a:solidFill>
                <a:latin typeface="Arial"/>
              </a:rPr>
              <a:t>VMware agents run in Console OS</a:t>
            </a:r>
          </a:p>
          <a:p>
            <a:pPr marL="168275" indent="-168275" algn="l">
              <a:buFont typeface="Arial"/>
              <a:buChar char="•"/>
              <a:defRPr/>
            </a:pPr>
            <a:r>
              <a:rPr lang="en-US" sz="1200" dirty="0">
                <a:solidFill>
                  <a:srgbClr val="333333"/>
                </a:solidFill>
                <a:latin typeface="Arial"/>
              </a:rPr>
              <a:t>Nearly all other management functionality provided by agents running in the Console OS</a:t>
            </a:r>
          </a:p>
          <a:p>
            <a:pPr marL="168275" indent="-168275" algn="l">
              <a:buFont typeface="Arial"/>
              <a:buChar char="•"/>
              <a:defRPr/>
            </a:pPr>
            <a:r>
              <a:rPr lang="en-US" sz="1200" dirty="0">
                <a:solidFill>
                  <a:srgbClr val="333333"/>
                </a:solidFill>
                <a:latin typeface="Arial"/>
              </a:rPr>
              <a:t>Users must log into Console OS in order to run commands for configuration and diagnostics</a:t>
            </a:r>
          </a:p>
          <a:p>
            <a:pPr algn="l">
              <a:buFont typeface="Arial"/>
              <a:buChar char="•"/>
              <a:defRPr/>
            </a:pPr>
            <a:endParaRPr lang="en-US" sz="1200" dirty="0">
              <a:solidFill>
                <a:srgbClr val="333333"/>
              </a:solidFill>
              <a:latin typeface="Arial"/>
            </a:endParaRPr>
          </a:p>
        </p:txBody>
      </p:sp>
      <p:sp>
        <p:nvSpPr>
          <p:cNvPr id="81929" name="Title 16"/>
          <p:cNvSpPr>
            <a:spLocks noGrp="1"/>
          </p:cNvSpPr>
          <p:nvPr>
            <p:ph type="title"/>
          </p:nvPr>
        </p:nvSpPr>
        <p:spPr/>
        <p:txBody>
          <a:bodyPr/>
          <a:lstStyle/>
          <a:p>
            <a:pPr eaLnBrk="1" hangingPunct="1"/>
            <a:r>
              <a:rPr lang="en-US" smtClean="0"/>
              <a:t>VMware ESXi and ESX hypervisor architectures comparison</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708025" y="983397"/>
            <a:ext cx="3429000" cy="5014912"/>
          </a:xfrm>
          <a:prstGeom prst="rect">
            <a:avLst/>
          </a:prstGeom>
          <a:ln>
            <a:headEnd/>
            <a:tailEnd/>
          </a:ln>
          <a:scene3d>
            <a:camera prst="orthographicFront"/>
            <a:lightRig rig="threePt" dir="t"/>
          </a:scene3d>
          <a:sp3d>
            <a:bevelT w="38100" h="25400"/>
          </a:sp3d>
        </p:spPr>
        <p:style>
          <a:lnRef idx="1">
            <a:schemeClr val="accent3"/>
          </a:lnRef>
          <a:fillRef idx="3">
            <a:schemeClr val="accent3"/>
          </a:fillRef>
          <a:effectRef idx="2">
            <a:schemeClr val="accent3"/>
          </a:effectRef>
          <a:fontRef idx="minor">
            <a:schemeClr val="lt1"/>
          </a:fontRef>
        </p:style>
        <p:txBody>
          <a:bodyPr wrap="none" lIns="90000" tIns="46800" rIns="90000" bIns="46800" anchor="ctr"/>
          <a:lstStyle/>
          <a:p>
            <a:pPr algn="ct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600" b="1">
              <a:solidFill>
                <a:srgbClr val="000000"/>
              </a:solidFill>
              <a:ea typeface="+mn-ea"/>
              <a:cs typeface="ＭＳ Ｐゴシック" charset="-128"/>
            </a:endParaRPr>
          </a:p>
        </p:txBody>
      </p:sp>
      <p:sp>
        <p:nvSpPr>
          <p:cNvPr id="27651" name="Rectangle 24"/>
          <p:cNvSpPr>
            <a:spLocks noGrp="1" noChangeArrowheads="1"/>
          </p:cNvSpPr>
          <p:nvPr>
            <p:ph type="title" idx="4294967295"/>
          </p:nvPr>
        </p:nvSpPr>
        <p:spPr>
          <a:xfrm>
            <a:off x="221680" y="133350"/>
            <a:ext cx="8396288" cy="403225"/>
          </a:xfrm>
        </p:spPr>
        <p:txBody>
          <a:bodyPr/>
          <a:lstStyle/>
          <a:p>
            <a:pPr eaLnBrk="1" hangingPunct="1"/>
            <a:r>
              <a:rPr lang="en-GB" dirty="0" smtClean="0"/>
              <a:t>New and Improved Paradigm for ESX Management</a:t>
            </a:r>
          </a:p>
        </p:txBody>
      </p:sp>
      <p:sp>
        <p:nvSpPr>
          <p:cNvPr id="371716" name="Rectangle 4"/>
          <p:cNvSpPr>
            <a:spLocks noChangeArrowheads="1"/>
          </p:cNvSpPr>
          <p:nvPr/>
        </p:nvSpPr>
        <p:spPr bwMode="auto">
          <a:xfrm>
            <a:off x="936625" y="1189998"/>
            <a:ext cx="2971800" cy="4241694"/>
          </a:xfrm>
          <a:prstGeom prst="rect">
            <a:avLst/>
          </a:prstGeom>
          <a:solidFill>
            <a:srgbClr val="F2F2F2"/>
          </a:solidFill>
          <a:ln w="57277">
            <a:solidFill>
              <a:srgbClr val="BABABA"/>
            </a:solidFill>
            <a:miter lim="800000"/>
            <a:headEnd/>
            <a:tailEnd/>
          </a:ln>
          <a:effectLst>
            <a:outerShdw dist="17819" dir="13500000" algn="ctr" rotWithShape="0">
              <a:srgbClr val="6F6F6F">
                <a:alpha val="74997"/>
              </a:srgbClr>
            </a:outerShdw>
          </a:effectLst>
          <a:scene3d>
            <a:camera prst="orthographicFront"/>
            <a:lightRig rig="threePt" dir="t"/>
          </a:scene3d>
          <a:sp3d>
            <a:bevelT w="38100" h="25400"/>
          </a:sp3d>
        </p:spPr>
        <p:txBody>
          <a:bodyPr wrap="none" anchor="ctr"/>
          <a:lstStyle/>
          <a:p>
            <a:pPr>
              <a:defRPr/>
            </a:pPr>
            <a:endParaRPr lang="en-US" sz="1600">
              <a:ea typeface="Arial" charset="0"/>
              <a:cs typeface="Arial" charset="0"/>
            </a:endParaRPr>
          </a:p>
        </p:txBody>
      </p:sp>
      <p:sp>
        <p:nvSpPr>
          <p:cNvPr id="27656" name="Text Box 8"/>
          <p:cNvSpPr txBox="1">
            <a:spLocks noChangeArrowheads="1"/>
          </p:cNvSpPr>
          <p:nvPr/>
        </p:nvSpPr>
        <p:spPr bwMode="auto">
          <a:xfrm>
            <a:off x="1233551" y="1250561"/>
            <a:ext cx="2416645" cy="326372"/>
          </a:xfrm>
          <a:prstGeom prst="rect">
            <a:avLst/>
          </a:prstGeom>
          <a:noFill/>
          <a:ln w="9525">
            <a:noFill/>
            <a:round/>
            <a:headEnd/>
            <a:tailEnd/>
          </a:ln>
          <a:scene3d>
            <a:camera prst="orthographicFront"/>
            <a:lightRig rig="threePt" dir="t"/>
          </a:scene3d>
          <a:sp3d>
            <a:bevelT w="38100" h="25400"/>
          </a:sp3d>
        </p:spPr>
        <p:txBody>
          <a:bodyPr wrap="none" lIns="90000" tIns="46800" rIns="90000" bIns="46800">
            <a:spAutoFit/>
          </a:bodyPr>
          <a:lstStyle/>
          <a:p>
            <a:pP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rgbClr val="001F3C"/>
                </a:solidFill>
              </a:rPr>
              <a:t>Service Console (COS)</a:t>
            </a:r>
          </a:p>
        </p:txBody>
      </p:sp>
      <p:sp>
        <p:nvSpPr>
          <p:cNvPr id="162825" name="Rectangle 9"/>
          <p:cNvSpPr>
            <a:spLocks noChangeArrowheads="1"/>
          </p:cNvSpPr>
          <p:nvPr/>
        </p:nvSpPr>
        <p:spPr bwMode="auto">
          <a:xfrm>
            <a:off x="5624767" y="3676785"/>
            <a:ext cx="2971800" cy="2286000"/>
          </a:xfrm>
          <a:prstGeom prst="rect">
            <a:avLst/>
          </a:prstGeom>
          <a:solidFill>
            <a:schemeClr val="bg2">
              <a:lumMod val="50000"/>
            </a:schemeClr>
          </a:solidFill>
          <a:ln w="9360">
            <a:solidFill>
              <a:srgbClr val="000000"/>
            </a:solidFill>
            <a:miter lim="800000"/>
            <a:headEnd/>
            <a:tailEnd/>
          </a:ln>
          <a:scene3d>
            <a:camera prst="orthographicFront"/>
            <a:lightRig rig="threePt" dir="t"/>
          </a:scene3d>
          <a:sp3d>
            <a:bevelT w="38100" h="25400"/>
          </a:sp3d>
        </p:spPr>
        <p:txBody>
          <a:bodyPr wrap="none" lIns="90000" tIns="46800" rIns="90000" bIns="46800" anchor="ctr"/>
          <a:lstStyle/>
          <a:p>
            <a:pPr algn="ct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600" b="1">
              <a:solidFill>
                <a:srgbClr val="000000"/>
              </a:solidFill>
              <a:ea typeface="+mn-ea"/>
              <a:cs typeface="ＭＳ Ｐゴシック" charset="-128"/>
            </a:endParaRPr>
          </a:p>
        </p:txBody>
      </p:sp>
      <p:sp>
        <p:nvSpPr>
          <p:cNvPr id="27658" name="AutoShape 11"/>
          <p:cNvSpPr>
            <a:spLocks noChangeArrowheads="1"/>
          </p:cNvSpPr>
          <p:nvPr/>
        </p:nvSpPr>
        <p:spPr bwMode="auto">
          <a:xfrm>
            <a:off x="3581400" y="3017493"/>
            <a:ext cx="22860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BABABA"/>
          </a:solidFill>
          <a:ln w="9360">
            <a:solidFill>
              <a:srgbClr val="000000"/>
            </a:solidFill>
            <a:miter lim="800000"/>
            <a:headEnd/>
            <a:tailEnd/>
          </a:ln>
        </p:spPr>
        <p:txBody>
          <a:bodyPr wrap="none" anchor="ctr"/>
          <a:lstStyle/>
          <a:p>
            <a:endParaRPr lang="en-US" sz="1600"/>
          </a:p>
        </p:txBody>
      </p:sp>
      <p:sp>
        <p:nvSpPr>
          <p:cNvPr id="27659" name="AutoShape 12"/>
          <p:cNvSpPr>
            <a:spLocks noChangeArrowheads="1"/>
          </p:cNvSpPr>
          <p:nvPr/>
        </p:nvSpPr>
        <p:spPr bwMode="auto">
          <a:xfrm>
            <a:off x="3581400" y="1571281"/>
            <a:ext cx="22860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BABABA"/>
          </a:solidFill>
          <a:ln w="9360">
            <a:solidFill>
              <a:srgbClr val="000000"/>
            </a:solidFill>
            <a:miter lim="800000"/>
            <a:headEnd/>
            <a:tailEnd/>
          </a:ln>
        </p:spPr>
        <p:txBody>
          <a:bodyPr wrap="none" anchor="ctr"/>
          <a:lstStyle/>
          <a:p>
            <a:endParaRPr lang="en-US" sz="1600"/>
          </a:p>
        </p:txBody>
      </p:sp>
      <p:sp>
        <p:nvSpPr>
          <p:cNvPr id="27660" name="Text Box 13"/>
          <p:cNvSpPr txBox="1">
            <a:spLocks noChangeArrowheads="1"/>
          </p:cNvSpPr>
          <p:nvPr/>
        </p:nvSpPr>
        <p:spPr bwMode="auto">
          <a:xfrm>
            <a:off x="5864570" y="5616920"/>
            <a:ext cx="2514600" cy="291362"/>
          </a:xfrm>
          <a:prstGeom prst="rect">
            <a:avLst/>
          </a:prstGeom>
          <a:noFill/>
          <a:ln w="9525">
            <a:noFill/>
            <a:miter lim="800000"/>
            <a:headEnd/>
            <a:tailEnd/>
          </a:ln>
          <a:scene3d>
            <a:camera prst="orthographicFront"/>
            <a:lightRig rig="threePt" dir="t"/>
          </a:scene3d>
          <a:sp3d>
            <a:bevelT w="38100" h="25400"/>
          </a:sp3d>
        </p:spPr>
        <p:txBody>
          <a:bodyPr>
            <a:spAutoFit/>
          </a:bodyPr>
          <a:lstStyle/>
          <a:p>
            <a:pPr algn="ctr">
              <a:lnSpc>
                <a:spcPct val="77000"/>
              </a:lnSpc>
              <a:spcBef>
                <a:spcPct val="50000"/>
              </a:spcBef>
              <a:buClr>
                <a:srgbClr val="000000"/>
              </a:buClr>
              <a:buSzPct val="100000"/>
              <a:buFont typeface="Arial" charset="0"/>
              <a:buNone/>
            </a:pPr>
            <a:r>
              <a:rPr lang="en-US" sz="1600" b="1" dirty="0">
                <a:solidFill>
                  <a:srgbClr val="FFFFFF"/>
                </a:solidFill>
              </a:rPr>
              <a:t>VMware </a:t>
            </a:r>
            <a:r>
              <a:rPr lang="en-US" sz="1600" b="1" dirty="0" err="1">
                <a:solidFill>
                  <a:srgbClr val="FFFFFF"/>
                </a:solidFill>
              </a:rPr>
              <a:t>ESXi</a:t>
            </a:r>
            <a:endParaRPr lang="en-US" sz="1600" b="1" dirty="0">
              <a:solidFill>
                <a:srgbClr val="FFFFFF"/>
              </a:solidFill>
            </a:endParaRPr>
          </a:p>
        </p:txBody>
      </p:sp>
      <p:sp>
        <p:nvSpPr>
          <p:cNvPr id="27661" name="AutoShape 14"/>
          <p:cNvSpPr>
            <a:spLocks noChangeArrowheads="1"/>
          </p:cNvSpPr>
          <p:nvPr/>
        </p:nvSpPr>
        <p:spPr bwMode="auto">
          <a:xfrm>
            <a:off x="3572519" y="2298266"/>
            <a:ext cx="2293938"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BABABA"/>
          </a:solidFill>
          <a:ln w="9360">
            <a:solidFill>
              <a:srgbClr val="000000"/>
            </a:solidFill>
            <a:miter lim="800000"/>
            <a:headEnd/>
            <a:tailEnd/>
          </a:ln>
        </p:spPr>
        <p:txBody>
          <a:bodyPr wrap="none" anchor="ctr"/>
          <a:lstStyle/>
          <a:p>
            <a:endParaRPr lang="en-US" sz="1600"/>
          </a:p>
        </p:txBody>
      </p:sp>
      <p:sp>
        <p:nvSpPr>
          <p:cNvPr id="162830" name="Text Box 15"/>
          <p:cNvSpPr txBox="1">
            <a:spLocks noChangeArrowheads="1"/>
          </p:cNvSpPr>
          <p:nvPr/>
        </p:nvSpPr>
        <p:spPr bwMode="auto">
          <a:xfrm>
            <a:off x="5867400" y="4321909"/>
            <a:ext cx="1219200" cy="338554"/>
          </a:xfrm>
          <a:prstGeom prst="rect">
            <a:avLst/>
          </a:prstGeom>
          <a:ln>
            <a:headEnd/>
            <a:tailEnd/>
          </a:ln>
          <a:scene3d>
            <a:camera prst="orthographicFront">
              <a:rot lat="0" lon="0" rev="0"/>
            </a:camera>
            <a:lightRig rig="threePt" dir="t">
              <a:rot lat="0" lon="0" rev="1200000"/>
            </a:lightRig>
          </a:scene3d>
          <a:sp3d>
            <a:bevelT w="38100" h="25400"/>
          </a:sp3d>
        </p:spPr>
        <p:style>
          <a:lnRef idx="0">
            <a:schemeClr val="accent4"/>
          </a:lnRef>
          <a:fillRef idx="3">
            <a:schemeClr val="accent4"/>
          </a:fillRef>
          <a:effectRef idx="3">
            <a:schemeClr val="accent4"/>
          </a:effectRef>
          <a:fontRef idx="minor">
            <a:schemeClr val="lt1"/>
          </a:fontRef>
        </p:style>
        <p:txBody>
          <a:bodyPr wrap="square">
            <a:spAutoFit/>
          </a:bodyPr>
          <a:lstStyle/>
          <a:p>
            <a:pPr algn="ctr">
              <a:defRPr/>
            </a:pPr>
            <a:r>
              <a:rPr lang="en-US" sz="1600" b="1">
                <a:solidFill>
                  <a:schemeClr val="bg1"/>
                </a:solidFill>
                <a:ea typeface="+mn-ea"/>
                <a:cs typeface="ＭＳ Ｐゴシック" charset="-128"/>
              </a:rPr>
              <a:t>CIM API</a:t>
            </a:r>
          </a:p>
        </p:txBody>
      </p:sp>
      <p:sp>
        <p:nvSpPr>
          <p:cNvPr id="162831" name="Rectangle 16"/>
          <p:cNvSpPr>
            <a:spLocks noChangeArrowheads="1"/>
          </p:cNvSpPr>
          <p:nvPr/>
        </p:nvSpPr>
        <p:spPr bwMode="auto">
          <a:xfrm>
            <a:off x="5867400" y="1451529"/>
            <a:ext cx="2552700" cy="685800"/>
          </a:xfrm>
          <a:prstGeom prst="rect">
            <a:avLst/>
          </a:prstGeom>
          <a:ln>
            <a:headEnd/>
            <a:tailEnd/>
          </a:ln>
          <a:scene3d>
            <a:camera prst="orthographicFront">
              <a:rot lat="0" lon="0" rev="0"/>
            </a:camera>
            <a:lightRig rig="threePt" dir="t">
              <a:rot lat="0" lon="0" rev="1200000"/>
            </a:lightRig>
          </a:scene3d>
          <a:sp3d>
            <a:bevelT w="38100" h="25400"/>
          </a:sp3d>
        </p:spPr>
        <p:style>
          <a:lnRef idx="0">
            <a:schemeClr val="accent5"/>
          </a:lnRef>
          <a:fillRef idx="3">
            <a:schemeClr val="accent5"/>
          </a:fillRef>
          <a:effectRef idx="3">
            <a:schemeClr val="accent5"/>
          </a:effectRef>
          <a:fontRef idx="minor">
            <a:schemeClr val="lt1"/>
          </a:fontRef>
        </p:style>
        <p:txBody>
          <a:bodyPr wrap="none" lIns="90000" tIns="46800" rIns="90000" bIns="46800" anchor="ctr"/>
          <a:lstStyle/>
          <a:p>
            <a:pPr algn="ct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b="1" dirty="0" err="1">
                <a:solidFill>
                  <a:schemeClr val="bg1"/>
                </a:solidFill>
                <a:ea typeface="+mn-ea"/>
                <a:cs typeface="ＭＳ Ｐゴシック" charset="-128"/>
              </a:rPr>
              <a:t>Agentless</a:t>
            </a:r>
            <a:r>
              <a:rPr lang="en-US" sz="1600" b="1" dirty="0">
                <a:solidFill>
                  <a:schemeClr val="bg1"/>
                </a:solidFill>
                <a:ea typeface="+mn-ea"/>
                <a:cs typeface="ＭＳ Ｐゴシック" charset="-128"/>
              </a:rPr>
              <a:t> </a:t>
            </a:r>
            <a:r>
              <a:rPr lang="en-GB" sz="1600" b="1" dirty="0" err="1">
                <a:solidFill>
                  <a:schemeClr val="bg1"/>
                </a:solidFill>
                <a:ea typeface="+mn-ea"/>
                <a:cs typeface="ＭＳ Ｐゴシック" charset="-128"/>
              </a:rPr>
              <a:t>vAPI</a:t>
            </a:r>
            <a:r>
              <a:rPr lang="en-GB" sz="1600" b="1" dirty="0">
                <a:solidFill>
                  <a:schemeClr val="bg1"/>
                </a:solidFill>
                <a:ea typeface="+mn-ea"/>
                <a:cs typeface="ＭＳ Ｐゴシック" charset="-128"/>
              </a:rPr>
              <a:t>-based</a:t>
            </a:r>
          </a:p>
        </p:txBody>
      </p:sp>
      <p:sp>
        <p:nvSpPr>
          <p:cNvPr id="27664" name="Text Box 17"/>
          <p:cNvSpPr txBox="1">
            <a:spLocks noChangeArrowheads="1"/>
          </p:cNvSpPr>
          <p:nvPr/>
        </p:nvSpPr>
        <p:spPr bwMode="auto">
          <a:xfrm>
            <a:off x="990600" y="5566329"/>
            <a:ext cx="2752725" cy="291362"/>
          </a:xfrm>
          <a:prstGeom prst="rect">
            <a:avLst/>
          </a:prstGeom>
          <a:noFill/>
          <a:ln w="9525">
            <a:noFill/>
            <a:miter lim="800000"/>
            <a:headEnd/>
            <a:tailEnd/>
          </a:ln>
          <a:scene3d>
            <a:camera prst="orthographicFront"/>
            <a:lightRig rig="threePt" dir="t"/>
          </a:scene3d>
          <a:sp3d>
            <a:bevelT w="38100" h="25400"/>
          </a:sp3d>
        </p:spPr>
        <p:txBody>
          <a:bodyPr>
            <a:spAutoFit/>
          </a:bodyPr>
          <a:lstStyle/>
          <a:p>
            <a:pPr algn="ctr">
              <a:lnSpc>
                <a:spcPct val="77000"/>
              </a:lnSpc>
              <a:spcBef>
                <a:spcPct val="50000"/>
              </a:spcBef>
              <a:buClr>
                <a:srgbClr val="000000"/>
              </a:buClr>
              <a:buSzPct val="100000"/>
              <a:buFont typeface="Arial" charset="0"/>
              <a:buNone/>
            </a:pPr>
            <a:r>
              <a:rPr lang="en-US" sz="1600" b="1">
                <a:solidFill>
                  <a:srgbClr val="FFFFFF"/>
                </a:solidFill>
              </a:rPr>
              <a:t>“Classic” VMware ESX</a:t>
            </a:r>
          </a:p>
        </p:txBody>
      </p:sp>
      <p:sp>
        <p:nvSpPr>
          <p:cNvPr id="371732" name="Rectangle 20"/>
          <p:cNvSpPr>
            <a:spLocks noChangeArrowheads="1"/>
          </p:cNvSpPr>
          <p:nvPr/>
        </p:nvSpPr>
        <p:spPr bwMode="auto">
          <a:xfrm>
            <a:off x="5885162" y="2959055"/>
            <a:ext cx="2514600" cy="533400"/>
          </a:xfrm>
          <a:prstGeom prst="rect">
            <a:avLst/>
          </a:prstGeom>
          <a:ln>
            <a:headEnd/>
            <a:tailEnd/>
          </a:ln>
          <a:scene3d>
            <a:camera prst="orthographicFront">
              <a:rot lat="0" lon="0" rev="0"/>
            </a:camera>
            <a:lightRig rig="threePt" dir="t">
              <a:rot lat="0" lon="0" rev="1200000"/>
            </a:lightRig>
          </a:scene3d>
          <a:sp3d>
            <a:bevelT w="38100" h="25400"/>
          </a:sp3d>
        </p:spPr>
        <p:style>
          <a:lnRef idx="0">
            <a:schemeClr val="accent1"/>
          </a:lnRef>
          <a:fillRef idx="3">
            <a:schemeClr val="accent1"/>
          </a:fillRef>
          <a:effectRef idx="3">
            <a:schemeClr val="accent1"/>
          </a:effectRef>
          <a:fontRef idx="minor">
            <a:schemeClr val="lt1"/>
          </a:fontRef>
        </p:style>
        <p:txBody>
          <a:bodyPr wrap="none" lIns="90000" tIns="46800" rIns="90000" bIns="46800" anchor="ctr"/>
          <a:lstStyle/>
          <a:p>
            <a:pPr>
              <a:lnSpc>
                <a:spcPct val="93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600" b="1" dirty="0" err="1">
                <a:solidFill>
                  <a:srgbClr val="FFFFFF"/>
                </a:solidFill>
                <a:ea typeface="+mn-ea"/>
                <a:cs typeface="ＭＳ Ｐゴシック" charset="-128"/>
              </a:rPr>
              <a:t>vCLI</a:t>
            </a:r>
            <a:r>
              <a:rPr lang="en-GB" sz="1600" b="1" dirty="0">
                <a:solidFill>
                  <a:srgbClr val="FFFFFF"/>
                </a:solidFill>
                <a:ea typeface="+mn-ea"/>
                <a:cs typeface="ＭＳ Ｐゴシック" charset="-128"/>
              </a:rPr>
              <a:t>, </a:t>
            </a:r>
            <a:r>
              <a:rPr lang="en-GB" sz="1600" b="1" dirty="0" err="1">
                <a:solidFill>
                  <a:srgbClr val="FFFFFF"/>
                </a:solidFill>
                <a:ea typeface="+mn-ea"/>
                <a:cs typeface="ＭＳ Ｐゴシック" charset="-128"/>
              </a:rPr>
              <a:t>PowerCLI</a:t>
            </a:r>
            <a:endParaRPr lang="en-GB" sz="1600" b="1" dirty="0">
              <a:solidFill>
                <a:srgbClr val="FFFFFF"/>
              </a:solidFill>
              <a:ea typeface="+mn-ea"/>
              <a:cs typeface="ＭＳ Ｐゴシック" charset="-128"/>
            </a:endParaRPr>
          </a:p>
        </p:txBody>
      </p:sp>
      <p:sp>
        <p:nvSpPr>
          <p:cNvPr id="162835" name="Text Box 21"/>
          <p:cNvSpPr txBox="1">
            <a:spLocks noChangeArrowheads="1"/>
          </p:cNvSpPr>
          <p:nvPr/>
        </p:nvSpPr>
        <p:spPr bwMode="auto">
          <a:xfrm>
            <a:off x="7159970" y="4339671"/>
            <a:ext cx="1219200" cy="276999"/>
          </a:xfrm>
          <a:prstGeom prst="rect">
            <a:avLst/>
          </a:prstGeom>
          <a:ln>
            <a:headEnd/>
            <a:tailEnd/>
          </a:ln>
          <a:scene3d>
            <a:camera prst="orthographicFront">
              <a:rot lat="0" lon="0" rev="0"/>
            </a:camera>
            <a:lightRig rig="threePt" dir="t">
              <a:rot lat="0" lon="0" rev="1200000"/>
            </a:lightRig>
          </a:scene3d>
          <a:sp3d>
            <a:bevelT w="38100" h="25400"/>
          </a:sp3d>
        </p:spPr>
        <p:style>
          <a:lnRef idx="0">
            <a:schemeClr val="accent5"/>
          </a:lnRef>
          <a:fillRef idx="3">
            <a:schemeClr val="accent5"/>
          </a:fillRef>
          <a:effectRef idx="3">
            <a:schemeClr val="accent5"/>
          </a:effectRef>
          <a:fontRef idx="minor">
            <a:schemeClr val="lt1"/>
          </a:fontRef>
        </p:style>
        <p:txBody>
          <a:bodyPr wrap="square">
            <a:spAutoFit/>
          </a:bodyPr>
          <a:lstStyle/>
          <a:p>
            <a:pPr algn="ctr">
              <a:spcAft>
                <a:spcPts val="700"/>
              </a:spcAft>
              <a:defRPr/>
            </a:pPr>
            <a:r>
              <a:rPr lang="en-US" sz="1200" b="1" dirty="0" err="1">
                <a:solidFill>
                  <a:schemeClr val="bg1"/>
                </a:solidFill>
                <a:ea typeface="+mn-ea"/>
                <a:cs typeface="ＭＳ Ｐゴシック" charset="-128"/>
              </a:rPr>
              <a:t>vSphere</a:t>
            </a:r>
            <a:r>
              <a:rPr lang="en-US" sz="1200" b="1" dirty="0">
                <a:solidFill>
                  <a:schemeClr val="bg1"/>
                </a:solidFill>
                <a:ea typeface="+mn-ea"/>
                <a:cs typeface="ＭＳ Ｐゴシック" charset="-128"/>
              </a:rPr>
              <a:t> API</a:t>
            </a:r>
            <a:endParaRPr lang="en-US" sz="1400" b="1" dirty="0">
              <a:solidFill>
                <a:schemeClr val="bg1"/>
              </a:solidFill>
              <a:ea typeface="+mn-ea"/>
              <a:cs typeface="ＭＳ Ｐゴシック" charset="-128"/>
            </a:endParaRPr>
          </a:p>
        </p:txBody>
      </p:sp>
      <p:sp>
        <p:nvSpPr>
          <p:cNvPr id="27669" name="Rectangle 7"/>
          <p:cNvSpPr>
            <a:spLocks noChangeArrowheads="1"/>
          </p:cNvSpPr>
          <p:nvPr/>
        </p:nvSpPr>
        <p:spPr bwMode="auto">
          <a:xfrm>
            <a:off x="5867400" y="4756195"/>
            <a:ext cx="2514600" cy="842963"/>
          </a:xfrm>
          <a:prstGeom prst="rect">
            <a:avLst/>
          </a:prstGeom>
          <a:ln>
            <a:headEnd/>
            <a:tailEnd/>
          </a:ln>
          <a:scene3d>
            <a:camera prst="orthographicFront">
              <a:rot lat="0" lon="0" rev="0"/>
            </a:camera>
            <a:lightRig rig="threePt" dir="t">
              <a:rot lat="0" lon="0" rev="1200000"/>
            </a:lightRig>
          </a:scene3d>
          <a:sp3d>
            <a:bevelT w="38100" h="25400"/>
          </a:sp3d>
        </p:spPr>
        <p:style>
          <a:lnRef idx="0">
            <a:schemeClr val="accent3"/>
          </a:lnRef>
          <a:fillRef idx="3">
            <a:schemeClr val="accent3"/>
          </a:fillRef>
          <a:effectRef idx="3">
            <a:schemeClr val="accent3"/>
          </a:effectRef>
          <a:fontRef idx="minor">
            <a:schemeClr val="lt1"/>
          </a:fontRef>
        </p:style>
        <p:txBody>
          <a:bodyPr wrap="none" lIns="90000" tIns="46800" rIns="90000" bIns="46800" anchor="ctr"/>
          <a:lstStyle/>
          <a:p>
            <a:pPr algn="ct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effectLst>
                  <a:outerShdw blurRad="38100" dist="38100" dir="2700000" algn="tl">
                    <a:srgbClr val="000000">
                      <a:alpha val="43137"/>
                    </a:srgbClr>
                  </a:outerShdw>
                </a:effectLst>
              </a:rPr>
              <a:t>Native Agents:</a:t>
            </a:r>
            <a:br>
              <a:rPr lang="en-GB" sz="1600" b="1">
                <a:solidFill>
                  <a:schemeClr val="bg1"/>
                </a:solidFill>
                <a:effectLst>
                  <a:outerShdw blurRad="38100" dist="38100" dir="2700000" algn="tl">
                    <a:srgbClr val="000000">
                      <a:alpha val="43137"/>
                    </a:srgbClr>
                  </a:outerShdw>
                </a:effectLst>
              </a:rPr>
            </a:br>
            <a:r>
              <a:rPr lang="en-GB" sz="1600" b="1">
                <a:solidFill>
                  <a:schemeClr val="bg1"/>
                </a:solidFill>
                <a:effectLst>
                  <a:outerShdw blurRad="38100" dist="38100" dir="2700000" algn="tl">
                    <a:srgbClr val="000000">
                      <a:alpha val="43137"/>
                    </a:srgbClr>
                  </a:outerShdw>
                </a:effectLst>
              </a:rPr>
              <a:t>hostd, vpxa, NTP, </a:t>
            </a:r>
            <a:br>
              <a:rPr lang="en-GB" sz="1600" b="1">
                <a:solidFill>
                  <a:schemeClr val="bg1"/>
                </a:solidFill>
                <a:effectLst>
                  <a:outerShdw blurRad="38100" dist="38100" dir="2700000" algn="tl">
                    <a:srgbClr val="000000">
                      <a:alpha val="43137"/>
                    </a:srgbClr>
                  </a:outerShdw>
                </a:effectLst>
              </a:rPr>
            </a:br>
            <a:r>
              <a:rPr lang="en-GB" sz="1600" b="1">
                <a:solidFill>
                  <a:schemeClr val="bg1"/>
                </a:solidFill>
                <a:effectLst>
                  <a:outerShdw blurRad="38100" dist="38100" dir="2700000" algn="tl">
                    <a:srgbClr val="000000">
                      <a:alpha val="43137"/>
                    </a:srgbClr>
                  </a:outerShdw>
                </a:effectLst>
              </a:rPr>
              <a:t>Syslog, SNMP, etc.</a:t>
            </a:r>
          </a:p>
        </p:txBody>
      </p:sp>
      <p:sp>
        <p:nvSpPr>
          <p:cNvPr id="27670" name="AutoShape 14"/>
          <p:cNvSpPr>
            <a:spLocks noChangeArrowheads="1"/>
          </p:cNvSpPr>
          <p:nvPr/>
        </p:nvSpPr>
        <p:spPr bwMode="auto">
          <a:xfrm>
            <a:off x="3581400" y="4751043"/>
            <a:ext cx="22098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BABABA"/>
          </a:solidFill>
          <a:ln w="9360">
            <a:solidFill>
              <a:srgbClr val="000000"/>
            </a:solidFill>
            <a:miter lim="800000"/>
            <a:headEnd/>
            <a:tailEnd/>
          </a:ln>
        </p:spPr>
        <p:txBody>
          <a:bodyPr wrap="none" anchor="ctr"/>
          <a:lstStyle/>
          <a:p>
            <a:endParaRPr lang="en-US" sz="1600"/>
          </a:p>
        </p:txBody>
      </p:sp>
      <p:sp>
        <p:nvSpPr>
          <p:cNvPr id="162839" name="Rectangle 7"/>
          <p:cNvSpPr>
            <a:spLocks noChangeArrowheads="1"/>
          </p:cNvSpPr>
          <p:nvPr/>
        </p:nvSpPr>
        <p:spPr bwMode="auto">
          <a:xfrm>
            <a:off x="5875338" y="3882471"/>
            <a:ext cx="2514600" cy="358775"/>
          </a:xfrm>
          <a:prstGeom prst="rect">
            <a:avLst/>
          </a:prstGeom>
          <a:ln>
            <a:headEnd/>
            <a:tailEnd/>
          </a:ln>
          <a:scene3d>
            <a:camera prst="orthographicFront">
              <a:rot lat="0" lon="0" rev="0"/>
            </a:camera>
            <a:lightRig rig="threePt" dir="t">
              <a:rot lat="0" lon="0" rev="1200000"/>
            </a:lightRig>
          </a:scene3d>
          <a:sp3d>
            <a:bevelT w="38100" h="25400"/>
          </a:sp3d>
        </p:spPr>
        <p:style>
          <a:lnRef idx="0">
            <a:schemeClr val="accent1"/>
          </a:lnRef>
          <a:fillRef idx="3">
            <a:schemeClr val="accent1"/>
          </a:fillRef>
          <a:effectRef idx="3">
            <a:schemeClr val="accent1"/>
          </a:effectRef>
          <a:fontRef idx="minor">
            <a:schemeClr val="lt1"/>
          </a:fontRef>
        </p:style>
        <p:txBody>
          <a:bodyPr wrap="none" lIns="90000" tIns="46800" rIns="90000" bIns="46800" anchor="ctr"/>
          <a:lstStyle/>
          <a:p>
            <a:pPr algn="ct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600" b="1" dirty="0">
                <a:solidFill>
                  <a:srgbClr val="FFFFFF"/>
                </a:solidFill>
                <a:ea typeface="+mn-ea"/>
                <a:cs typeface="ＭＳ Ｐゴシック" charset="-128"/>
              </a:rPr>
              <a:t>Local Support Consoles</a:t>
            </a:r>
          </a:p>
        </p:txBody>
      </p:sp>
      <p:sp>
        <p:nvSpPr>
          <p:cNvPr id="27672" name="AutoShape 11"/>
          <p:cNvSpPr>
            <a:spLocks noChangeArrowheads="1"/>
          </p:cNvSpPr>
          <p:nvPr/>
        </p:nvSpPr>
        <p:spPr bwMode="auto">
          <a:xfrm>
            <a:off x="3581400" y="3890618"/>
            <a:ext cx="22098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BABABA"/>
          </a:solidFill>
          <a:ln w="9360">
            <a:solidFill>
              <a:srgbClr val="000000"/>
            </a:solidFill>
            <a:miter lim="800000"/>
            <a:headEnd/>
            <a:tailEnd/>
          </a:ln>
        </p:spPr>
        <p:txBody>
          <a:bodyPr wrap="none" anchor="ctr"/>
          <a:lstStyle/>
          <a:p>
            <a:endParaRPr lang="en-US" sz="1600"/>
          </a:p>
        </p:txBody>
      </p:sp>
      <p:sp>
        <p:nvSpPr>
          <p:cNvPr id="27" name="Rectangle 26"/>
          <p:cNvSpPr/>
          <p:nvPr/>
        </p:nvSpPr>
        <p:spPr bwMode="auto">
          <a:xfrm>
            <a:off x="5895202" y="2256206"/>
            <a:ext cx="2488371" cy="572465"/>
          </a:xfrm>
          <a:prstGeom prst="rect">
            <a:avLst/>
          </a:prstGeom>
          <a:ln>
            <a:headEnd type="none" w="med" len="med"/>
            <a:tailEnd type="none" w="med" len="med"/>
          </a:ln>
          <a:scene3d>
            <a:camera prst="orthographicFront">
              <a:rot lat="0" lon="0" rev="0"/>
            </a:camera>
            <a:lightRig rig="threePt" dir="t">
              <a:rot lat="0" lon="0" rev="1200000"/>
            </a:lightRig>
          </a:scene3d>
          <a:sp3d>
            <a:bevelT w="38100" h="25400"/>
          </a:sp3d>
        </p:spPr>
        <p:style>
          <a:lnRef idx="0">
            <a:schemeClr val="accent4"/>
          </a:lnRef>
          <a:fillRef idx="3">
            <a:schemeClr val="accent4"/>
          </a:fillRef>
          <a:effectRef idx="3">
            <a:schemeClr val="accent4"/>
          </a:effectRef>
          <a:fontRef idx="minor">
            <a:schemeClr val="lt1"/>
          </a:fontRef>
        </p:style>
        <p:txBody>
          <a:bodyPr vert="horz" wrap="none" lIns="0" tIns="0" rIns="0" bIns="0" numCol="1" rtlCol="0" anchor="ctr" anchorCtr="0" compatLnSpc="1">
            <a:prstTxWarp prst="textNoShape">
              <a:avLst/>
            </a:prstTxWarp>
          </a:bodyPr>
          <a:lstStyle/>
          <a:p>
            <a:pPr>
              <a:lnSpc>
                <a:spcPct val="93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600" b="1" dirty="0" err="1" smtClean="0">
                <a:solidFill>
                  <a:schemeClr val="bg1"/>
                </a:solidFill>
                <a:cs typeface="ＭＳ Ｐゴシック" charset="-128"/>
              </a:rPr>
              <a:t>Agentless</a:t>
            </a:r>
            <a:r>
              <a:rPr lang="en-GB" sz="1600" b="1" dirty="0" smtClean="0">
                <a:solidFill>
                  <a:schemeClr val="bg1"/>
                </a:solidFill>
                <a:cs typeface="ＭＳ Ｐゴシック" charset="-128"/>
              </a:rPr>
              <a:t> CIM-based</a:t>
            </a:r>
            <a:endParaRPr lang="en-GB" sz="1600" b="1" dirty="0">
              <a:solidFill>
                <a:schemeClr val="bg1"/>
              </a:solidFill>
              <a:cs typeface="ＭＳ Ｐゴシック" charset="-128"/>
            </a:endParaRPr>
          </a:p>
        </p:txBody>
      </p:sp>
      <p:sp>
        <p:nvSpPr>
          <p:cNvPr id="371717" name="Rectangle 5"/>
          <p:cNvSpPr>
            <a:spLocks noChangeArrowheads="1"/>
          </p:cNvSpPr>
          <p:nvPr/>
        </p:nvSpPr>
        <p:spPr bwMode="auto">
          <a:xfrm>
            <a:off x="1138582" y="2964072"/>
            <a:ext cx="2514600" cy="1562100"/>
          </a:xfrm>
          <a:prstGeom prst="rect">
            <a:avLst/>
          </a:prstGeom>
          <a:ln>
            <a:headEnd/>
            <a:tailEnd/>
          </a:ln>
          <a:scene3d>
            <a:camera prst="orthographicFront">
              <a:rot lat="0" lon="0" rev="0"/>
            </a:camera>
            <a:lightRig rig="threePt" dir="t">
              <a:rot lat="0" lon="0" rev="1200000"/>
            </a:lightRig>
          </a:scene3d>
          <a:sp3d>
            <a:bevelT w="38100" h="25400"/>
          </a:sp3d>
        </p:spPr>
        <p:style>
          <a:lnRef idx="0">
            <a:schemeClr val="accent1"/>
          </a:lnRef>
          <a:fillRef idx="3">
            <a:schemeClr val="accent1"/>
          </a:fillRef>
          <a:effectRef idx="3">
            <a:schemeClr val="accent1"/>
          </a:effectRef>
          <a:fontRef idx="minor">
            <a:schemeClr val="lt1"/>
          </a:fontRef>
        </p:style>
        <p:txBody>
          <a:bodyPr wrap="none" lIns="90000" tIns="46800" rIns="90000" bIns="46800" anchor="ctr"/>
          <a:lstStyle/>
          <a:p>
            <a:pPr algn="ct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600" b="1" dirty="0">
                <a:solidFill>
                  <a:srgbClr val="FFFFFF"/>
                </a:solidFill>
                <a:ea typeface="Arial" charset="0"/>
                <a:cs typeface="Arial" charset="0"/>
              </a:rPr>
              <a:t>Commands for</a:t>
            </a:r>
            <a:r>
              <a:rPr lang="en-GB" sz="1600" b="1" dirty="0" smtClean="0">
                <a:solidFill>
                  <a:srgbClr val="FFFFFF"/>
                </a:solidFill>
                <a:ea typeface="Arial" charset="0"/>
                <a:cs typeface="Arial" charset="0"/>
              </a:rPr>
              <a:t/>
            </a:r>
            <a:br>
              <a:rPr lang="en-GB" sz="1600" b="1" dirty="0" smtClean="0">
                <a:solidFill>
                  <a:srgbClr val="FFFFFF"/>
                </a:solidFill>
                <a:ea typeface="Arial" charset="0"/>
                <a:cs typeface="Arial" charset="0"/>
              </a:rPr>
            </a:br>
            <a:r>
              <a:rPr lang="en-GB" sz="1600" b="1" dirty="0" smtClean="0">
                <a:solidFill>
                  <a:srgbClr val="FFFFFF"/>
                </a:solidFill>
                <a:ea typeface="Arial" charset="0"/>
                <a:cs typeface="Arial" charset="0"/>
              </a:rPr>
              <a:t>Configuration </a:t>
            </a:r>
            <a:r>
              <a:rPr lang="en-GB" sz="1600" b="1" dirty="0">
                <a:solidFill>
                  <a:srgbClr val="FFFFFF"/>
                </a:solidFill>
                <a:ea typeface="Arial" charset="0"/>
                <a:cs typeface="Arial" charset="0"/>
              </a:rPr>
              <a:t>and</a:t>
            </a:r>
            <a:r>
              <a:rPr lang="en-GB" sz="1600" b="1" dirty="0" smtClean="0">
                <a:solidFill>
                  <a:srgbClr val="FFFFFF"/>
                </a:solidFill>
                <a:ea typeface="Arial" charset="0"/>
                <a:cs typeface="Arial" charset="0"/>
              </a:rPr>
              <a:t/>
            </a:r>
            <a:br>
              <a:rPr lang="en-GB" sz="1600" b="1" dirty="0" smtClean="0">
                <a:solidFill>
                  <a:srgbClr val="FFFFFF"/>
                </a:solidFill>
                <a:ea typeface="Arial" charset="0"/>
                <a:cs typeface="Arial" charset="0"/>
              </a:rPr>
            </a:br>
            <a:r>
              <a:rPr lang="en-GB" sz="1600" b="1" dirty="0" smtClean="0">
                <a:solidFill>
                  <a:srgbClr val="FFFFFF"/>
                </a:solidFill>
                <a:ea typeface="Arial" charset="0"/>
                <a:cs typeface="Arial" charset="0"/>
              </a:rPr>
              <a:t>Diagnostics</a:t>
            </a:r>
            <a:endParaRPr lang="en-GB" sz="1600" b="1" dirty="0">
              <a:solidFill>
                <a:srgbClr val="FFFFFF"/>
              </a:solidFill>
              <a:ea typeface="Arial" charset="0"/>
              <a:cs typeface="Arial" charset="0"/>
            </a:endParaRPr>
          </a:p>
        </p:txBody>
      </p:sp>
      <p:sp>
        <p:nvSpPr>
          <p:cNvPr id="162822" name="Rectangle 6"/>
          <p:cNvSpPr>
            <a:spLocks noChangeArrowheads="1"/>
          </p:cNvSpPr>
          <p:nvPr/>
        </p:nvSpPr>
        <p:spPr bwMode="auto">
          <a:xfrm>
            <a:off x="1138582" y="1607104"/>
            <a:ext cx="2514600" cy="530225"/>
          </a:xfrm>
          <a:prstGeom prst="rect">
            <a:avLst/>
          </a:prstGeom>
          <a:ln>
            <a:headEnd/>
            <a:tailEnd/>
          </a:ln>
          <a:scene3d>
            <a:camera prst="orthographicFront">
              <a:rot lat="0" lon="0" rev="0"/>
            </a:camera>
            <a:lightRig rig="threePt" dir="t">
              <a:rot lat="0" lon="0" rev="1200000"/>
            </a:lightRig>
          </a:scene3d>
          <a:sp3d>
            <a:bevelT w="38100" h="25400"/>
          </a:sp3d>
        </p:spPr>
        <p:style>
          <a:lnRef idx="0">
            <a:schemeClr val="accent5"/>
          </a:lnRef>
          <a:fillRef idx="3">
            <a:schemeClr val="accent5"/>
          </a:fillRef>
          <a:effectRef idx="3">
            <a:schemeClr val="accent5"/>
          </a:effectRef>
          <a:fontRef idx="minor">
            <a:schemeClr val="lt1"/>
          </a:fontRef>
        </p:style>
        <p:txBody>
          <a:bodyPr wrap="none" lIns="90000" tIns="46800" rIns="90000" bIns="46800" anchor="ctr"/>
          <a:lstStyle/>
          <a:p>
            <a:pPr algn="ct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600" b="1">
                <a:solidFill>
                  <a:schemeClr val="bg1"/>
                </a:solidFill>
                <a:ea typeface="+mn-ea"/>
                <a:cs typeface="ＭＳ Ｐゴシック" charset="-128"/>
              </a:rPr>
              <a:t>Management Agents</a:t>
            </a:r>
          </a:p>
        </p:txBody>
      </p:sp>
      <p:sp>
        <p:nvSpPr>
          <p:cNvPr id="27668" name="Rectangle 7"/>
          <p:cNvSpPr>
            <a:spLocks noChangeArrowheads="1"/>
          </p:cNvSpPr>
          <p:nvPr/>
        </p:nvSpPr>
        <p:spPr bwMode="auto">
          <a:xfrm>
            <a:off x="1143000" y="4669691"/>
            <a:ext cx="2514600" cy="609600"/>
          </a:xfrm>
          <a:prstGeom prst="rect">
            <a:avLst/>
          </a:prstGeom>
          <a:ln>
            <a:headEnd/>
            <a:tailEnd/>
          </a:ln>
          <a:scene3d>
            <a:camera prst="orthographicFront">
              <a:rot lat="0" lon="0" rev="0"/>
            </a:camera>
            <a:lightRig rig="threePt" dir="t">
              <a:rot lat="0" lon="0" rev="1200000"/>
            </a:lightRig>
          </a:scene3d>
          <a:sp3d>
            <a:bevelT w="38100" h="25400"/>
          </a:sp3d>
        </p:spPr>
        <p:style>
          <a:lnRef idx="0">
            <a:schemeClr val="accent3"/>
          </a:lnRef>
          <a:fillRef idx="3">
            <a:schemeClr val="accent3"/>
          </a:fillRef>
          <a:effectRef idx="3">
            <a:schemeClr val="accent3"/>
          </a:effectRef>
          <a:fontRef idx="minor">
            <a:schemeClr val="lt1"/>
          </a:fontRef>
        </p:style>
        <p:txBody>
          <a:bodyPr wrap="none" lIns="90000" tIns="46800" rIns="90000" bIns="46800" anchor="ctr"/>
          <a:lstStyle/>
          <a:p>
            <a:pPr algn="ct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smtClean="0">
                <a:solidFill>
                  <a:schemeClr val="bg1"/>
                </a:solidFill>
                <a:effectLst>
                  <a:outerShdw blurRad="38100" dist="38100" dir="2700000" algn="tl">
                    <a:srgbClr val="000000">
                      <a:alpha val="43137"/>
                    </a:srgbClr>
                  </a:outerShdw>
                </a:effectLst>
              </a:rPr>
              <a:t>Infrastructure</a:t>
            </a:r>
            <a:br>
              <a:rPr lang="en-GB" sz="1600" b="1" dirty="0" smtClean="0">
                <a:solidFill>
                  <a:schemeClr val="bg1"/>
                </a:solidFill>
                <a:effectLst>
                  <a:outerShdw blurRad="38100" dist="38100" dir="2700000" algn="tl">
                    <a:srgbClr val="000000">
                      <a:alpha val="43137"/>
                    </a:srgbClr>
                  </a:outerShdw>
                </a:effectLst>
              </a:rPr>
            </a:br>
            <a:r>
              <a:rPr lang="en-GB" sz="1600" b="1" dirty="0" smtClean="0">
                <a:solidFill>
                  <a:schemeClr val="bg1"/>
                </a:solidFill>
                <a:effectLst>
                  <a:outerShdw blurRad="38100" dist="38100" dir="2700000" algn="tl">
                    <a:srgbClr val="000000">
                      <a:alpha val="43137"/>
                    </a:srgbClr>
                  </a:outerShdw>
                </a:effectLst>
              </a:rPr>
              <a:t>Service </a:t>
            </a:r>
            <a:r>
              <a:rPr lang="en-GB" sz="1600" b="1" dirty="0">
                <a:solidFill>
                  <a:schemeClr val="bg1"/>
                </a:solidFill>
                <a:effectLst>
                  <a:outerShdw blurRad="38100" dist="38100" dir="2700000" algn="tl">
                    <a:srgbClr val="000000">
                      <a:alpha val="43137"/>
                    </a:srgbClr>
                  </a:outerShdw>
                </a:effectLst>
              </a:rPr>
              <a:t>Agents</a:t>
            </a:r>
          </a:p>
        </p:txBody>
      </p:sp>
      <p:sp>
        <p:nvSpPr>
          <p:cNvPr id="28" name="Rectangle 27"/>
          <p:cNvSpPr/>
          <p:nvPr/>
        </p:nvSpPr>
        <p:spPr bwMode="auto">
          <a:xfrm>
            <a:off x="1160762" y="2256206"/>
            <a:ext cx="2488371" cy="572465"/>
          </a:xfrm>
          <a:prstGeom prst="rect">
            <a:avLst/>
          </a:prstGeom>
          <a:ln>
            <a:headEnd type="none" w="med" len="med"/>
            <a:tailEnd type="none" w="med" len="med"/>
          </a:ln>
          <a:scene3d>
            <a:camera prst="orthographicFront">
              <a:rot lat="0" lon="0" rev="0"/>
            </a:camera>
            <a:lightRig rig="threePt" dir="t">
              <a:rot lat="0" lon="0" rev="1200000"/>
            </a:lightRig>
          </a:scene3d>
          <a:sp3d>
            <a:bevelT w="38100" h="25400"/>
          </a:sp3d>
        </p:spPr>
        <p:style>
          <a:lnRef idx="0">
            <a:schemeClr val="accent4"/>
          </a:lnRef>
          <a:fillRef idx="3">
            <a:schemeClr val="accent4"/>
          </a:fillRef>
          <a:effectRef idx="3">
            <a:schemeClr val="accent4"/>
          </a:effectRef>
          <a:fontRef idx="minor">
            <a:schemeClr val="lt1"/>
          </a:fontRef>
        </p:style>
        <p:txBody>
          <a:bodyPr vert="horz" wrap="none" lIns="0" tIns="0" rIns="0" bIns="0" numCol="1" rtlCol="0" anchor="ctr" anchorCtr="0" compatLnSpc="1">
            <a:prstTxWarp prst="textNoShape">
              <a:avLst/>
            </a:prstTxWarp>
          </a:bodyPr>
          <a:lstStyle/>
          <a:p>
            <a:pPr>
              <a:lnSpc>
                <a:spcPct val="93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600" b="1" dirty="0" smtClean="0">
                <a:solidFill>
                  <a:schemeClr val="bg1"/>
                </a:solidFill>
                <a:cs typeface="ＭＳ Ｐゴシック" charset="-128"/>
              </a:rPr>
              <a:t>Hardware Agents</a:t>
            </a:r>
            <a:br>
              <a:rPr lang="en-GB" sz="1600" b="1" dirty="0" smtClean="0">
                <a:solidFill>
                  <a:schemeClr val="bg1"/>
                </a:solidFill>
                <a:cs typeface="ＭＳ Ｐゴシック" charset="-128"/>
              </a:rPr>
            </a:br>
            <a:r>
              <a:rPr lang="en-GB" sz="1600" b="1" dirty="0" smtClean="0">
                <a:solidFill>
                  <a:schemeClr val="bg1"/>
                </a:solidFill>
                <a:cs typeface="ＭＳ Ｐゴシック" charset="-128"/>
              </a:rPr>
              <a:t>Service Console (COS)</a:t>
            </a:r>
            <a:endParaRPr lang="en-GB" sz="1600" b="1" dirty="0">
              <a:solidFill>
                <a:schemeClr val="bg1"/>
              </a:solidFill>
              <a:cs typeface="ＭＳ Ｐゴシック" charset="-128"/>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p:txBody>
          <a:bodyPr/>
          <a:lstStyle/>
          <a:p>
            <a:r>
              <a:rPr lang="en-US" dirty="0" smtClean="0"/>
              <a:t>Why </a:t>
            </a:r>
            <a:r>
              <a:rPr lang="en-US" dirty="0" err="1" smtClean="0"/>
              <a:t>ESXi</a:t>
            </a:r>
            <a:r>
              <a:rPr lang="en-US" dirty="0" smtClean="0"/>
              <a:t>?</a:t>
            </a:r>
          </a:p>
        </p:txBody>
      </p:sp>
      <p:sp>
        <p:nvSpPr>
          <p:cNvPr id="25604" name="Rectangle 14"/>
          <p:cNvSpPr>
            <a:spLocks noChangeArrowheads="1"/>
          </p:cNvSpPr>
          <p:nvPr/>
        </p:nvSpPr>
        <p:spPr bwMode="auto">
          <a:xfrm>
            <a:off x="4022261" y="1094538"/>
            <a:ext cx="4953000" cy="5240338"/>
          </a:xfrm>
          <a:prstGeom prst="rect">
            <a:avLst/>
          </a:prstGeom>
          <a:noFill/>
          <a:ln w="9525">
            <a:noFill/>
            <a:miter lim="800000"/>
            <a:headEnd/>
            <a:tailEnd/>
          </a:ln>
        </p:spPr>
        <p:txBody>
          <a:bodyPr/>
          <a:lstStyle/>
          <a:p>
            <a:pPr algn="l" eaLnBrk="0" hangingPunct="0">
              <a:buClr>
                <a:schemeClr val="accent1">
                  <a:lumMod val="75000"/>
                </a:schemeClr>
              </a:buClr>
              <a:buSzPct val="125000"/>
              <a:buFont typeface="Wingdings" charset="2"/>
              <a:buChar char="§"/>
            </a:pPr>
            <a:endParaRPr lang="en-US" sz="1400" b="1" dirty="0">
              <a:solidFill>
                <a:schemeClr val="tx2"/>
              </a:solidFill>
            </a:endParaRPr>
          </a:p>
          <a:p>
            <a:pPr algn="l" eaLnBrk="0" hangingPunct="0">
              <a:buClr>
                <a:schemeClr val="accent1">
                  <a:lumMod val="75000"/>
                </a:schemeClr>
              </a:buClr>
              <a:buSzPct val="125000"/>
            </a:pPr>
            <a:r>
              <a:rPr lang="en-US" sz="1400" b="1" dirty="0">
                <a:solidFill>
                  <a:schemeClr val="accent3"/>
                </a:solidFill>
              </a:rPr>
              <a:t>Full-featured</a:t>
            </a:r>
            <a:r>
              <a:rPr lang="en-US" sz="1400" b="1" dirty="0" smtClean="0">
                <a:solidFill>
                  <a:schemeClr val="accent3"/>
                </a:solidFill>
              </a:rPr>
              <a:t> hypervisor </a:t>
            </a:r>
            <a:endParaRPr lang="en-US" sz="1400" b="1" dirty="0">
              <a:solidFill>
                <a:schemeClr val="accent3"/>
              </a:solidFill>
            </a:endParaRPr>
          </a:p>
          <a:p>
            <a:pPr marL="300038" lvl="1" indent="-298450" algn="l" eaLnBrk="0" hangingPunct="0">
              <a:spcBef>
                <a:spcPct val="25000"/>
              </a:spcBef>
              <a:buClr>
                <a:schemeClr val="accent1">
                  <a:lumMod val="75000"/>
                </a:schemeClr>
              </a:buClr>
              <a:buSzPct val="125000"/>
              <a:buFont typeface="Wingdings" charset="2"/>
              <a:buChar char="§"/>
            </a:pPr>
            <a:r>
              <a:rPr lang="en-US" sz="1200" dirty="0" smtClean="0">
                <a:solidFill>
                  <a:schemeClr val="tx2"/>
                </a:solidFill>
              </a:rPr>
              <a:t>Superior consolidation and scalability</a:t>
            </a:r>
          </a:p>
          <a:p>
            <a:pPr marL="300038" lvl="1" indent="-298450" algn="l" eaLnBrk="0" hangingPunct="0">
              <a:spcBef>
                <a:spcPct val="25000"/>
              </a:spcBef>
              <a:spcAft>
                <a:spcPts val="1200"/>
              </a:spcAft>
              <a:buClr>
                <a:schemeClr val="accent1">
                  <a:lumMod val="75000"/>
                </a:schemeClr>
              </a:buClr>
              <a:buSzPct val="125000"/>
              <a:buFont typeface="Wingdings" charset="2"/>
              <a:buChar char="§"/>
            </a:pPr>
            <a:r>
              <a:rPr lang="en-US" sz="1200" dirty="0" smtClean="0">
                <a:solidFill>
                  <a:schemeClr val="tx2"/>
                </a:solidFill>
              </a:rPr>
              <a:t>Same performance as VMware ESX architecture</a:t>
            </a:r>
            <a:endParaRPr lang="en-US" sz="1400" b="1" dirty="0" smtClean="0">
              <a:solidFill>
                <a:schemeClr val="tx2"/>
              </a:solidFill>
            </a:endParaRPr>
          </a:p>
          <a:p>
            <a:pPr algn="l" eaLnBrk="0" hangingPunct="0">
              <a:buClr>
                <a:schemeClr val="accent1">
                  <a:lumMod val="75000"/>
                </a:schemeClr>
              </a:buClr>
              <a:buSzPct val="125000"/>
            </a:pPr>
            <a:r>
              <a:rPr lang="en-US" sz="1400" b="1" dirty="0" smtClean="0">
                <a:solidFill>
                  <a:srgbClr val="003D79"/>
                </a:solidFill>
              </a:rPr>
              <a:t>More secure </a:t>
            </a:r>
            <a:r>
              <a:rPr lang="en-US" sz="1400" b="1" dirty="0">
                <a:solidFill>
                  <a:srgbClr val="003D79"/>
                </a:solidFill>
              </a:rPr>
              <a:t>and reliable</a:t>
            </a:r>
          </a:p>
          <a:p>
            <a:pPr marL="300038" lvl="1" indent="-298450" algn="l" eaLnBrk="0" hangingPunct="0">
              <a:spcBef>
                <a:spcPct val="25000"/>
              </a:spcBef>
              <a:spcAft>
                <a:spcPts val="1200"/>
              </a:spcAft>
              <a:buClr>
                <a:schemeClr val="accent1">
                  <a:lumMod val="75000"/>
                </a:schemeClr>
              </a:buClr>
              <a:buSzPct val="125000"/>
              <a:buFont typeface="Wingdings" charset="2"/>
              <a:buChar char="§"/>
            </a:pPr>
            <a:r>
              <a:rPr lang="en-US" sz="1200" dirty="0">
                <a:solidFill>
                  <a:schemeClr val="tx2"/>
                </a:solidFill>
              </a:rPr>
              <a:t>Small code base thanks to OS-Independent, thin architecture</a:t>
            </a:r>
          </a:p>
          <a:p>
            <a:pPr algn="l" eaLnBrk="0" hangingPunct="0">
              <a:buClr>
                <a:schemeClr val="accent1">
                  <a:lumMod val="75000"/>
                </a:schemeClr>
              </a:buClr>
              <a:buSzPct val="125000"/>
            </a:pPr>
            <a:r>
              <a:rPr lang="en-US" sz="1400" b="1" dirty="0">
                <a:solidFill>
                  <a:srgbClr val="003D79"/>
                </a:solidFill>
              </a:rPr>
              <a:t>Streamlined</a:t>
            </a:r>
            <a:r>
              <a:rPr lang="en-US" sz="1400" b="1" dirty="0" smtClean="0">
                <a:solidFill>
                  <a:srgbClr val="003D79"/>
                </a:solidFill>
              </a:rPr>
              <a:t> deployment </a:t>
            </a:r>
            <a:r>
              <a:rPr lang="en-US" sz="1400" b="1" dirty="0">
                <a:solidFill>
                  <a:srgbClr val="003D79"/>
                </a:solidFill>
              </a:rPr>
              <a:t>and configuration</a:t>
            </a:r>
          </a:p>
          <a:p>
            <a:pPr marL="300038" lvl="1" indent="-298450" algn="l" eaLnBrk="0" hangingPunct="0">
              <a:spcBef>
                <a:spcPct val="25000"/>
              </a:spcBef>
              <a:buClr>
                <a:schemeClr val="accent1">
                  <a:lumMod val="75000"/>
                </a:schemeClr>
              </a:buClr>
              <a:buSzPct val="125000"/>
              <a:buFont typeface="Wingdings" charset="2"/>
              <a:buChar char="§"/>
            </a:pPr>
            <a:r>
              <a:rPr lang="en-US" sz="1200" dirty="0">
                <a:solidFill>
                  <a:schemeClr val="tx2"/>
                </a:solidFill>
              </a:rPr>
              <a:t>Fewer configuration items making it easier to maintain consistency</a:t>
            </a:r>
          </a:p>
          <a:p>
            <a:pPr marL="300038" lvl="1" indent="-298450" algn="l" eaLnBrk="0" hangingPunct="0">
              <a:spcBef>
                <a:spcPct val="25000"/>
              </a:spcBef>
              <a:spcAft>
                <a:spcPts val="1200"/>
              </a:spcAft>
              <a:buClr>
                <a:schemeClr val="accent1">
                  <a:lumMod val="75000"/>
                </a:schemeClr>
              </a:buClr>
              <a:buSzPct val="125000"/>
              <a:buFont typeface="Wingdings" charset="2"/>
              <a:buChar char="§"/>
            </a:pPr>
            <a:r>
              <a:rPr lang="en-US" sz="1200" dirty="0">
                <a:solidFill>
                  <a:schemeClr val="tx2"/>
                </a:solidFill>
              </a:rPr>
              <a:t>Automation of routine tasks through scripting </a:t>
            </a:r>
            <a:r>
              <a:rPr lang="en-US" sz="1200" dirty="0" smtClean="0">
                <a:solidFill>
                  <a:schemeClr val="tx2"/>
                </a:solidFill>
              </a:rPr>
              <a:t>environments</a:t>
            </a:r>
            <a:br>
              <a:rPr lang="en-US" sz="1200" dirty="0" smtClean="0">
                <a:solidFill>
                  <a:schemeClr val="tx2"/>
                </a:solidFill>
              </a:rPr>
            </a:br>
            <a:r>
              <a:rPr lang="en-US" sz="1200" dirty="0" smtClean="0">
                <a:solidFill>
                  <a:schemeClr val="tx2"/>
                </a:solidFill>
              </a:rPr>
              <a:t>such </a:t>
            </a:r>
            <a:r>
              <a:rPr lang="en-US" sz="1200" dirty="0">
                <a:solidFill>
                  <a:schemeClr val="tx2"/>
                </a:solidFill>
              </a:rPr>
              <a:t>as </a:t>
            </a:r>
            <a:r>
              <a:rPr lang="en-US" sz="1200" dirty="0" err="1">
                <a:solidFill>
                  <a:schemeClr val="tx2"/>
                </a:solidFill>
              </a:rPr>
              <a:t>vCLI</a:t>
            </a:r>
            <a:r>
              <a:rPr lang="en-US" sz="1200" dirty="0">
                <a:solidFill>
                  <a:schemeClr val="tx2"/>
                </a:solidFill>
              </a:rPr>
              <a:t> or </a:t>
            </a:r>
            <a:r>
              <a:rPr lang="en-US" sz="1200" dirty="0" err="1">
                <a:solidFill>
                  <a:schemeClr val="tx2"/>
                </a:solidFill>
              </a:rPr>
              <a:t>PowerCLI</a:t>
            </a:r>
            <a:endParaRPr lang="en-US" sz="1100" dirty="0">
              <a:solidFill>
                <a:schemeClr val="tx2"/>
              </a:solidFill>
            </a:endParaRPr>
          </a:p>
          <a:p>
            <a:pPr algn="l" eaLnBrk="0" hangingPunct="0">
              <a:buClr>
                <a:schemeClr val="accent1">
                  <a:lumMod val="75000"/>
                </a:schemeClr>
              </a:buClr>
              <a:buSzPct val="125000"/>
            </a:pPr>
            <a:r>
              <a:rPr lang="en-US" sz="1400" b="1" dirty="0">
                <a:solidFill>
                  <a:srgbClr val="003D79"/>
                </a:solidFill>
              </a:rPr>
              <a:t>Simplified</a:t>
            </a:r>
            <a:r>
              <a:rPr lang="en-US" sz="1400" b="1" dirty="0" smtClean="0">
                <a:solidFill>
                  <a:srgbClr val="003D79"/>
                </a:solidFill>
              </a:rPr>
              <a:t> hypervisor </a:t>
            </a:r>
            <a:r>
              <a:rPr lang="en-US" sz="1400" b="1" dirty="0">
                <a:solidFill>
                  <a:srgbClr val="003D79"/>
                </a:solidFill>
              </a:rPr>
              <a:t>Patching and Updating</a:t>
            </a:r>
          </a:p>
          <a:p>
            <a:pPr marL="300038" lvl="1" indent="-298450" algn="l" eaLnBrk="0" hangingPunct="0">
              <a:spcBef>
                <a:spcPct val="25000"/>
              </a:spcBef>
              <a:buClr>
                <a:schemeClr val="accent1">
                  <a:lumMod val="75000"/>
                </a:schemeClr>
              </a:buClr>
              <a:buSzPct val="125000"/>
              <a:buFont typeface="Wingdings" charset="2"/>
              <a:buChar char="§"/>
            </a:pPr>
            <a:r>
              <a:rPr lang="en-US" sz="1200" dirty="0">
                <a:solidFill>
                  <a:schemeClr val="tx2"/>
                </a:solidFill>
              </a:rPr>
              <a:t>Smaller code base = fewer patches </a:t>
            </a:r>
            <a:endParaRPr lang="en-US" sz="1200" dirty="0" smtClean="0">
              <a:solidFill>
                <a:schemeClr val="tx2"/>
              </a:solidFill>
            </a:endParaRPr>
          </a:p>
          <a:p>
            <a:pPr marL="300038" lvl="1" indent="-298450" algn="l" eaLnBrk="0" hangingPunct="0">
              <a:spcBef>
                <a:spcPct val="25000"/>
              </a:spcBef>
              <a:buClr>
                <a:schemeClr val="accent1">
                  <a:lumMod val="75000"/>
                </a:schemeClr>
              </a:buClr>
              <a:buSzPct val="125000"/>
              <a:buFont typeface="Wingdings" charset="2"/>
              <a:buChar char="§"/>
            </a:pPr>
            <a:r>
              <a:rPr lang="en-US" sz="1200" dirty="0" smtClean="0">
                <a:solidFill>
                  <a:schemeClr val="tx2"/>
                </a:solidFill>
              </a:rPr>
              <a:t>The </a:t>
            </a:r>
            <a:r>
              <a:rPr lang="en-US" sz="1200" dirty="0">
                <a:solidFill>
                  <a:schemeClr val="tx2"/>
                </a:solidFill>
              </a:rPr>
              <a:t>“dual-image” approach lets you revert to prior image if desired</a:t>
            </a:r>
          </a:p>
          <a:p>
            <a:pPr marL="300038" lvl="1" indent="-298450" algn="l" eaLnBrk="0" hangingPunct="0">
              <a:spcBef>
                <a:spcPct val="25000"/>
              </a:spcBef>
              <a:buClr>
                <a:schemeClr val="accent1">
                  <a:lumMod val="75000"/>
                </a:schemeClr>
              </a:buClr>
              <a:buSzPct val="125000"/>
              <a:buFont typeface="Wingdings" charset="2"/>
              <a:buChar char="§"/>
            </a:pPr>
            <a:r>
              <a:rPr lang="en-US" sz="1200" dirty="0">
                <a:solidFill>
                  <a:schemeClr val="tx2"/>
                </a:solidFill>
              </a:rPr>
              <a:t>VMware components and third party components can </a:t>
            </a:r>
            <a:r>
              <a:rPr lang="en-US" sz="1200" dirty="0" smtClean="0">
                <a:solidFill>
                  <a:schemeClr val="tx2"/>
                </a:solidFill>
              </a:rPr>
              <a:t>be</a:t>
            </a:r>
            <a:br>
              <a:rPr lang="en-US" sz="1200" dirty="0" smtClean="0">
                <a:solidFill>
                  <a:schemeClr val="tx2"/>
                </a:solidFill>
              </a:rPr>
            </a:br>
            <a:r>
              <a:rPr lang="en-US" sz="1200" dirty="0" smtClean="0">
                <a:solidFill>
                  <a:schemeClr val="tx2"/>
                </a:solidFill>
              </a:rPr>
              <a:t> </a:t>
            </a:r>
            <a:r>
              <a:rPr lang="en-US" sz="1200" dirty="0">
                <a:solidFill>
                  <a:schemeClr val="tx2"/>
                </a:solidFill>
              </a:rPr>
              <a:t>updated independently</a:t>
            </a:r>
          </a:p>
          <a:p>
            <a:pPr marL="300038" lvl="1" indent="-298450" algn="l" eaLnBrk="0" hangingPunct="0">
              <a:spcBef>
                <a:spcPct val="25000"/>
              </a:spcBef>
              <a:buClr>
                <a:schemeClr val="accent1">
                  <a:lumMod val="75000"/>
                </a:schemeClr>
              </a:buClr>
              <a:buSzPct val="125000"/>
              <a:buFont typeface="Wingdings" charset="2"/>
              <a:buChar char="§"/>
            </a:pPr>
            <a:endParaRPr lang="en-US" sz="1200" dirty="0">
              <a:solidFill>
                <a:schemeClr val="tx2"/>
              </a:solidFill>
            </a:endParaRPr>
          </a:p>
        </p:txBody>
      </p:sp>
      <p:sp>
        <p:nvSpPr>
          <p:cNvPr id="21508" name="Rectangle 31747"/>
          <p:cNvSpPr>
            <a:spLocks noChangeArrowheads="1"/>
          </p:cNvSpPr>
          <p:nvPr/>
        </p:nvSpPr>
        <p:spPr bwMode="auto">
          <a:xfrm>
            <a:off x="457200" y="891505"/>
            <a:ext cx="8266113" cy="387798"/>
          </a:xfrm>
          <a:prstGeom prst="rect">
            <a:avLst/>
          </a:prstGeom>
          <a:solidFill>
            <a:schemeClr val="tx1">
              <a:lumMod val="25000"/>
              <a:lumOff val="75000"/>
            </a:schemeClr>
          </a:solidFill>
          <a:ln w="38100" algn="ctr">
            <a:solidFill>
              <a:schemeClr val="tx1">
                <a:lumMod val="25000"/>
                <a:lumOff val="75000"/>
              </a:schemeClr>
            </a:solidFill>
            <a:miter lim="800000"/>
            <a:headEnd/>
            <a:tailEnd/>
          </a:ln>
        </p:spPr>
        <p:txBody>
          <a:bodyPr wrap="square" lIns="45720" tIns="9144" rIns="45720" bIns="9144" anchor="ctr">
            <a:spAutoFit/>
          </a:bodyPr>
          <a:lstStyle/>
          <a:p>
            <a:pPr algn="ctr" eaLnBrk="0" hangingPunct="0"/>
            <a:r>
              <a:rPr lang="en-US" b="1" i="1" dirty="0">
                <a:solidFill>
                  <a:srgbClr val="003D79"/>
                </a:solidFill>
              </a:rPr>
              <a:t>Next generation of VMware’s</a:t>
            </a:r>
            <a:r>
              <a:rPr lang="en-US" b="1" i="1" dirty="0" smtClean="0">
                <a:solidFill>
                  <a:srgbClr val="003D79"/>
                </a:solidFill>
              </a:rPr>
              <a:t> Hypervisor </a:t>
            </a:r>
            <a:r>
              <a:rPr lang="en-US" b="1" i="1" dirty="0">
                <a:solidFill>
                  <a:srgbClr val="003D79"/>
                </a:solidFill>
              </a:rPr>
              <a:t>A</a:t>
            </a:r>
            <a:r>
              <a:rPr lang="en-US" b="1" i="1" dirty="0" smtClean="0">
                <a:solidFill>
                  <a:srgbClr val="003D79"/>
                </a:solidFill>
              </a:rPr>
              <a:t>rchitecture</a:t>
            </a:r>
            <a:endParaRPr lang="en-US" b="1" i="1" dirty="0">
              <a:solidFill>
                <a:srgbClr val="003D79"/>
              </a:solidFill>
            </a:endParaRPr>
          </a:p>
        </p:txBody>
      </p:sp>
      <p:pic>
        <p:nvPicPr>
          <p:cNvPr id="25606" name="Picture 5" descr="DGRM_ESXi_VMs_detail_4_flat_Q408.png"/>
          <p:cNvPicPr>
            <a:picLocks noChangeAspect="1"/>
          </p:cNvPicPr>
          <p:nvPr/>
        </p:nvPicPr>
        <p:blipFill>
          <a:blip r:embed="rId3" cstate="print"/>
          <a:srcRect/>
          <a:stretch>
            <a:fillRect/>
          </a:stretch>
        </p:blipFill>
        <p:spPr bwMode="auto">
          <a:xfrm>
            <a:off x="538480" y="2186210"/>
            <a:ext cx="2939733" cy="299539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Gartner Group says…</a:t>
            </a:r>
            <a:endParaRPr lang="en-US" dirty="0"/>
          </a:p>
        </p:txBody>
      </p:sp>
      <p:sp>
        <p:nvSpPr>
          <p:cNvPr id="3" name="Text Placeholder 2"/>
          <p:cNvSpPr>
            <a:spLocks noGrp="1"/>
          </p:cNvSpPr>
          <p:nvPr>
            <p:ph type="body" sz="quarter" idx="13"/>
          </p:nvPr>
        </p:nvSpPr>
        <p:spPr/>
        <p:txBody>
          <a:bodyPr/>
          <a:lstStyle/>
          <a:p>
            <a:endParaRPr lang="en-US" dirty="0" smtClean="0"/>
          </a:p>
          <a:p>
            <a:r>
              <a:rPr lang="en-US" dirty="0" smtClean="0"/>
              <a:t>“</a:t>
            </a:r>
            <a:r>
              <a:rPr lang="en-US" dirty="0"/>
              <a:t>The major benefit of </a:t>
            </a:r>
            <a:r>
              <a:rPr lang="en-US" dirty="0" err="1"/>
              <a:t>ESXi</a:t>
            </a:r>
            <a:r>
              <a:rPr lang="en-US" dirty="0"/>
              <a:t> is the fact that it is more lightweight — under 100MB versus 2GB for VMware ESX with the service </a:t>
            </a:r>
            <a:r>
              <a:rPr lang="en-US" dirty="0" smtClean="0"/>
              <a:t>console.”</a:t>
            </a:r>
          </a:p>
          <a:p>
            <a:endParaRPr lang="en-US" dirty="0" smtClean="0"/>
          </a:p>
          <a:p>
            <a:r>
              <a:rPr lang="en-US" dirty="0" smtClean="0"/>
              <a:t>“Smaller </a:t>
            </a:r>
            <a:r>
              <a:rPr lang="en-US" dirty="0"/>
              <a:t>means fewer </a:t>
            </a:r>
            <a:r>
              <a:rPr lang="en-US" dirty="0" smtClean="0"/>
              <a:t>patches”</a:t>
            </a:r>
          </a:p>
          <a:p>
            <a:endParaRPr lang="en-US" dirty="0" smtClean="0"/>
          </a:p>
          <a:p>
            <a:r>
              <a:rPr lang="en-US" dirty="0" smtClean="0"/>
              <a:t>“It </a:t>
            </a:r>
            <a:r>
              <a:rPr lang="en-US" dirty="0"/>
              <a:t>also eliminates the need to manage a separate Linux console (and the Linux skills needed to manage it</a:t>
            </a:r>
            <a:r>
              <a:rPr lang="en-US" dirty="0" smtClean="0"/>
              <a:t>)…”</a:t>
            </a:r>
          </a:p>
          <a:p>
            <a:endParaRPr lang="en-US" dirty="0" smtClean="0"/>
          </a:p>
          <a:p>
            <a:r>
              <a:rPr lang="en-US" dirty="0" smtClean="0"/>
              <a:t>“VMware </a:t>
            </a:r>
            <a:r>
              <a:rPr lang="en-US" dirty="0"/>
              <a:t>users should put a plan in place to migrate to </a:t>
            </a:r>
            <a:r>
              <a:rPr lang="en-US" dirty="0" err="1"/>
              <a:t>ESXi</a:t>
            </a:r>
            <a:r>
              <a:rPr lang="en-US" dirty="0"/>
              <a:t> during the next 12 to 18 months</a:t>
            </a:r>
            <a:r>
              <a:rPr lang="en-US" dirty="0" smtClean="0"/>
              <a:t>.”</a:t>
            </a:r>
          </a:p>
          <a:p>
            <a:endParaRPr lang="en-US" dirty="0" smtClean="0"/>
          </a:p>
          <a:p>
            <a:pPr>
              <a:buNone/>
            </a:pPr>
            <a:r>
              <a:rPr lang="en-US" sz="1200" b="0" dirty="0" smtClean="0"/>
              <a:t>Source: Gartner, August 2010</a:t>
            </a:r>
            <a:endParaRPr lang="en-US" sz="1200" b="0" dirty="0"/>
          </a:p>
          <a:p>
            <a:endParaRPr lang="en-US" dirty="0"/>
          </a:p>
        </p:txBody>
      </p:sp>
    </p:spTree>
    <p:extLst>
      <p:ext uri="{BB962C8B-B14F-4D97-AF65-F5344CB8AC3E}">
        <p14:creationId xmlns:mc="http://schemas.openxmlformats.org/markup-compatibility/2006" xmlns:mv="urn:schemas-microsoft-com:mac:vml" xmlns:p14="http://schemas.microsoft.com/office/powerpoint/2010/main" xmlns="" val="253148006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VMware Non-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xfrm>
          <a:off x="0" y="0"/>
          <a:ext cx="1" cy="1"/>
        </a:xfrm>
        <a:custGeom>
          <a:avLst/>
          <a:gdLst/>
          <a:ahLst/>
          <a:cxnLst/>
          <a:rect l="0" t="0" r="0" b="0"/>
          <a:pathLst/>
        </a:custGeom>
        <a:solidFill>
          <a:srgbClr val="0095D3"/>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40000"/>
          </a:spcAft>
          <a:buClrTx/>
          <a:buSzTx/>
          <a:buFontTx/>
          <a:buNone/>
          <a:tabLst/>
          <a:defRPr kumimoji="0" lang="en-US" sz="2400" b="0" i="0" u="none" strike="noStrike" cap="none" normalizeH="0" baseline="0" smtClean="0">
            <a:ln>
              <a:noFill/>
            </a:ln>
            <a:solidFill>
              <a:srgbClr val="0095D3"/>
            </a:solidFill>
            <a:effectLst/>
            <a:latin typeface="Arial" charset="0"/>
            <a:ea typeface="ＭＳ Ｐゴシック" pitchFamily="34" charset="-128"/>
          </a:defRPr>
        </a:defP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VMware 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wrap="none" lIns="90000" tIns="46800" rIns="90000" bIns="46800" anchor="ctr"/>
      <a:lstStyle>
        <a:defPPr algn="ct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b="1" dirty="0">
            <a:solidFill>
              <a:srgbClr val="FFFFFF"/>
            </a:solidFill>
            <a:ea typeface="Arial" charset="0"/>
            <a:cs typeface="Arial" charset="0"/>
          </a:defRPr>
        </a:defPPr>
      </a:lstStyle>
      <a:style>
        <a:lnRef idx="0">
          <a:schemeClr val="accent1"/>
        </a:lnRef>
        <a:fillRef idx="3">
          <a:schemeClr val="accent1"/>
        </a:fillRef>
        <a:effectRef idx="3">
          <a:schemeClr val="accent1"/>
        </a:effectRef>
        <a:fontRef idx="minor">
          <a:schemeClr val="lt1"/>
        </a:fontRef>
      </a:style>
    </a:spDef>
    <a:lnDef>
      <a:spPr bwMode="auto">
        <a:solidFill>
          <a:srgbClr val="0095D3"/>
        </a:solidFill>
        <a:ln w="1905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VMware 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wrap="none" lIns="90000" tIns="46800" rIns="90000" bIns="46800" anchor="ctr"/>
      <a:lstStyle>
        <a:defPPr algn="ct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b="1" dirty="0">
            <a:solidFill>
              <a:srgbClr val="FFFFFF"/>
            </a:solidFill>
            <a:ea typeface="Arial" charset="0"/>
            <a:cs typeface="Arial" charset="0"/>
          </a:defRPr>
        </a:defPPr>
      </a:lstStyle>
      <a:style>
        <a:lnRef idx="0">
          <a:schemeClr val="accent1"/>
        </a:lnRef>
        <a:fillRef idx="3">
          <a:schemeClr val="accent1"/>
        </a:fillRef>
        <a:effectRef idx="3">
          <a:schemeClr val="accent1"/>
        </a:effectRef>
        <a:fontRef idx="minor">
          <a:schemeClr val="lt1"/>
        </a:fontRef>
      </a:style>
    </a:spDef>
    <a:lnDef>
      <a:spPr bwMode="auto">
        <a:solidFill>
          <a:srgbClr val="0095D3"/>
        </a:solidFill>
        <a:ln w="1905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VMware 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wrap="none" lIns="90000" tIns="46800" rIns="90000" bIns="46800" anchor="ctr"/>
      <a:lstStyle>
        <a:defPPr algn="ct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b="1" dirty="0">
            <a:solidFill>
              <a:srgbClr val="FFFFFF"/>
            </a:solidFill>
            <a:ea typeface="Arial" charset="0"/>
            <a:cs typeface="Arial" charset="0"/>
          </a:defRPr>
        </a:defPPr>
      </a:lstStyle>
      <a:style>
        <a:lnRef idx="0">
          <a:schemeClr val="accent1"/>
        </a:lnRef>
        <a:fillRef idx="3">
          <a:schemeClr val="accent1"/>
        </a:fillRef>
        <a:effectRef idx="3">
          <a:schemeClr val="accent1"/>
        </a:effectRef>
        <a:fontRef idx="minor">
          <a:schemeClr val="lt1"/>
        </a:fontRef>
      </a:style>
    </a:spDef>
    <a:lnDef>
      <a:spPr bwMode="auto">
        <a:solidFill>
          <a:srgbClr val="0095D3"/>
        </a:solidFill>
        <a:ln w="1905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VMware 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wrap="none" lIns="90000" tIns="46800" rIns="90000" bIns="46800" anchor="ctr"/>
      <a:lstStyle>
        <a:defPPr algn="ct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b="1" dirty="0">
            <a:solidFill>
              <a:srgbClr val="FFFFFF"/>
            </a:solidFill>
            <a:ea typeface="Arial" charset="0"/>
            <a:cs typeface="Arial" charset="0"/>
          </a:defRPr>
        </a:defPPr>
      </a:lstStyle>
      <a:style>
        <a:lnRef idx="0">
          <a:schemeClr val="accent1"/>
        </a:lnRef>
        <a:fillRef idx="3">
          <a:schemeClr val="accent1"/>
        </a:fillRef>
        <a:effectRef idx="3">
          <a:schemeClr val="accent1"/>
        </a:effectRef>
        <a:fontRef idx="minor">
          <a:schemeClr val="lt1"/>
        </a:fontRef>
      </a:style>
    </a:spDef>
    <a:lnDef>
      <a:spPr bwMode="auto">
        <a:solidFill>
          <a:srgbClr val="0095D3"/>
        </a:solidFill>
        <a:ln w="1905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19982</TotalTime>
  <Words>4982</Words>
  <Application>Microsoft Office PowerPoint</Application>
  <PresentationFormat>On-screen Show (4:3)</PresentationFormat>
  <Paragraphs>687</Paragraphs>
  <Slides>50</Slides>
  <Notes>50</Notes>
  <HiddenSlides>0</HiddenSlides>
  <MMClips>0</MMClips>
  <ScaleCrop>false</ScaleCrop>
  <HeadingPairs>
    <vt:vector size="4" baseType="variant">
      <vt:variant>
        <vt:lpstr>Theme</vt:lpstr>
      </vt:variant>
      <vt:variant>
        <vt:i4>5</vt:i4>
      </vt:variant>
      <vt:variant>
        <vt:lpstr>Slide Titles</vt:lpstr>
      </vt:variant>
      <vt:variant>
        <vt:i4>50</vt:i4>
      </vt:variant>
    </vt:vector>
  </HeadingPairs>
  <TitlesOfParts>
    <vt:vector size="55" baseType="lpstr">
      <vt:lpstr>1_VMware Non-Confidential</vt:lpstr>
      <vt:lpstr>VMware Confidential</vt:lpstr>
      <vt:lpstr>1_VMware Confidential</vt:lpstr>
      <vt:lpstr>2_VMware Confidential</vt:lpstr>
      <vt:lpstr>3_VMware Confidential</vt:lpstr>
      <vt:lpstr>Transitioning to the ESXi Hypervisor Architecture – What Customers Need to Know </vt:lpstr>
      <vt:lpstr>Agenda</vt:lpstr>
      <vt:lpstr>VMware vSphere 4.1 and earlier support two hypervisors architectures: VMware ESXi or ESX</vt:lpstr>
      <vt:lpstr>Converging to ESXi with the next vSphere release</vt:lpstr>
      <vt:lpstr>VMware ESXi: 3rd Generation Hypervisor Architecture</vt:lpstr>
      <vt:lpstr>VMware ESXi and ESX hypervisor architectures comparison</vt:lpstr>
      <vt:lpstr>New and Improved Paradigm for ESX Management</vt:lpstr>
      <vt:lpstr>Why ESXi?</vt:lpstr>
      <vt:lpstr>The Gartner Group says…</vt:lpstr>
      <vt:lpstr>Gartner Agrees ESXi is competitive advantage</vt:lpstr>
      <vt:lpstr>Agenda</vt:lpstr>
      <vt:lpstr>Hardware Monitoring with CIM</vt:lpstr>
      <vt:lpstr>Third Party Hardware Monitoring</vt:lpstr>
      <vt:lpstr>Monitor and Manage Health of Server Hardware with vCenter</vt:lpstr>
      <vt:lpstr>Monitoring of Installed Software Components</vt:lpstr>
      <vt:lpstr>Majority of Systems Management and Back Up Vendors Support ESXi</vt:lpstr>
      <vt:lpstr>Agenda</vt:lpstr>
      <vt:lpstr>Infrastructure Services for Production Environments</vt:lpstr>
      <vt:lpstr>New Feature: PXE and Scripted Installation</vt:lpstr>
      <vt:lpstr>New Feature: PXE Installation</vt:lpstr>
      <vt:lpstr>New Feature: Boot from SAN</vt:lpstr>
      <vt:lpstr>Active Directory Integration</vt:lpstr>
      <vt:lpstr>Configuration of Active Directory in vSphere Client</vt:lpstr>
      <vt:lpstr>Active Directory Service</vt:lpstr>
      <vt:lpstr>New Feature: Total Lockdown</vt:lpstr>
      <vt:lpstr>Agenda</vt:lpstr>
      <vt:lpstr>vCLI and PowerCLI: primary Scripting Interfaces</vt:lpstr>
      <vt:lpstr>New Feature: Additional vCLI Configuration Commands</vt:lpstr>
      <vt:lpstr>Agenda</vt:lpstr>
      <vt:lpstr>Summary of ESXi Diagnostics and Troubleshooting</vt:lpstr>
      <vt:lpstr>Diagnostic Commands for ESXi: vCLI</vt:lpstr>
      <vt:lpstr>New Feature: Additional vCLI Troubleshooting Commands</vt:lpstr>
      <vt:lpstr>Browser-based Access of Config Files</vt:lpstr>
      <vt:lpstr>Browser-based Access of Log Files</vt:lpstr>
      <vt:lpstr>Browser-based Access of Datastore Files</vt:lpstr>
      <vt:lpstr>DCUI-based Troubleshooting</vt:lpstr>
      <vt:lpstr>New Feature: Full Support of Tech Support Mode</vt:lpstr>
      <vt:lpstr>New Feature: Full Support of Tech Support Mode</vt:lpstr>
      <vt:lpstr>New Feature: Full Support of Tech Support Mode</vt:lpstr>
      <vt:lpstr> Tech Support Mode use cases</vt:lpstr>
      <vt:lpstr>New Feature: Additional Commands in Tech Support Mode</vt:lpstr>
      <vt:lpstr>Agenda</vt:lpstr>
      <vt:lpstr>Is ESXi production and enterprise ready? YES</vt:lpstr>
      <vt:lpstr>What is the VMware vSphere Hypervisor?</vt:lpstr>
      <vt:lpstr>Is ESXi at feature parity with ESX? Yes!!</vt:lpstr>
      <vt:lpstr>How to plan an ESX to ESXi migration</vt:lpstr>
      <vt:lpstr>Agenda</vt:lpstr>
      <vt:lpstr>Call to action for VMware partners</vt:lpstr>
      <vt:lpstr>Visit the ESXi and ESX Info Center today</vt:lpstr>
      <vt:lpstr>VMware ESXi: Planning, Implementation, Security</vt:lpstr>
    </vt:vector>
  </TitlesOfParts>
  <Company>—</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VMware presentation</dc:title>
  <dc:creator>—</dc:creator>
  <cp:lastModifiedBy>Alberto Farronato</cp:lastModifiedBy>
  <cp:revision>778</cp:revision>
  <dcterms:created xsi:type="dcterms:W3CDTF">2010-11-12T17:35:31Z</dcterms:created>
  <dcterms:modified xsi:type="dcterms:W3CDTF">2011-02-16T16:42:52Z</dcterms:modified>
</cp:coreProperties>
</file>