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sldIdLst>
    <p:sldId id="257" r:id="rId5"/>
    <p:sldId id="263" r:id="rId6"/>
    <p:sldId id="265" r:id="rId7"/>
    <p:sldId id="266" r:id="rId8"/>
    <p:sldId id="264" r:id="rId9"/>
    <p:sldId id="267" r:id="rId10"/>
    <p:sldId id="268" r:id="rId11"/>
    <p:sldId id="269" r:id="rId12"/>
    <p:sldId id="270" r:id="rId13"/>
    <p:sldId id="271" r:id="rId14"/>
    <p:sldId id="272" r:id="rId15"/>
    <p:sldId id="273" r:id="rId16"/>
    <p:sldId id="275" r:id="rId17"/>
    <p:sldId id="276" r:id="rId18"/>
    <p:sldId id="277" r:id="rId19"/>
    <p:sldId id="278" r:id="rId20"/>
    <p:sldId id="279" r:id="rId21"/>
    <p:sldId id="280" r:id="rId22"/>
    <p:sldId id="281" r:id="rId23"/>
    <p:sldId id="282" r:id="rId24"/>
    <p:sldId id="283" r:id="rId25"/>
    <p:sldId id="284" r:id="rId26"/>
    <p:sldId id="285" r:id="rId27"/>
    <p:sldId id="286" r:id="rId28"/>
    <p:sldId id="287"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F7F1"/>
    <a:srgbClr val="344529"/>
    <a:srgbClr val="2B3922"/>
    <a:srgbClr val="2E3722"/>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54" autoAdjust="0"/>
    <p:restoredTop sz="94619" autoAdjust="0"/>
  </p:normalViewPr>
  <p:slideViewPr>
    <p:cSldViewPr snapToGrid="0">
      <p:cViewPr varScale="1">
        <p:scale>
          <a:sx n="81" d="100"/>
          <a:sy n="81" d="100"/>
        </p:scale>
        <p:origin x="53" y="18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10/4/2020</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10/4/2020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10/4/2020</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10/4/2020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10/4/2020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10/4/2020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10/4/2020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10/4/2020</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10/4/2020</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10/4/2020</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00000"/>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15105" y="2139886"/>
            <a:ext cx="4793763" cy="1846480"/>
          </a:xfrm>
          <a:solidFill>
            <a:srgbClr val="C00000"/>
          </a:solidFill>
        </p:spPr>
        <p:txBody>
          <a:bodyPr>
            <a:normAutofit/>
          </a:bodyPr>
          <a:lstStyle/>
          <a:p>
            <a:r>
              <a:rPr lang="en-US" sz="2000" dirty="0">
                <a:solidFill>
                  <a:srgbClr val="FCF7F1"/>
                </a:solidFill>
                <a:effectLst/>
                <a:latin typeface="Arial" panose="020B0604020202020204" pitchFamily="34" charset="0"/>
                <a:ea typeface="Calibri" panose="020F0502020204030204" pitchFamily="34" charset="0"/>
              </a:rPr>
              <a:t>Capstone Project </a:t>
            </a:r>
            <a:r>
              <a:rPr lang="en-US" sz="2800">
                <a:solidFill>
                  <a:srgbClr val="FCF7F1"/>
                </a:solidFill>
                <a:effectLst/>
                <a:latin typeface="Arial" panose="020B0604020202020204" pitchFamily="34" charset="0"/>
                <a:ea typeface="Calibri" panose="020F0502020204030204" pitchFamily="34" charset="0"/>
              </a:rPr>
              <a:t>: </a:t>
            </a:r>
            <a:br>
              <a:rPr lang="en-US" sz="2800">
                <a:solidFill>
                  <a:srgbClr val="FCF7F1"/>
                </a:solidFill>
                <a:effectLst/>
                <a:latin typeface="Arial" panose="020B0604020202020204" pitchFamily="34" charset="0"/>
                <a:ea typeface="Calibri" panose="020F0502020204030204" pitchFamily="34" charset="0"/>
              </a:rPr>
            </a:br>
            <a:br>
              <a:rPr lang="en-US" sz="1800" dirty="0">
                <a:solidFill>
                  <a:srgbClr val="FCF7F1"/>
                </a:solidFill>
                <a:effectLst/>
                <a:latin typeface="Arial" panose="020B0604020202020204" pitchFamily="34" charset="0"/>
                <a:ea typeface="Calibri" panose="020F0502020204030204" pitchFamily="34" charset="0"/>
              </a:rPr>
            </a:br>
            <a:r>
              <a:rPr lang="en-US" sz="2800" dirty="0">
                <a:solidFill>
                  <a:srgbClr val="FCF7F1"/>
                </a:solidFill>
                <a:effectLst/>
                <a:latin typeface="Arial" panose="020B0604020202020204" pitchFamily="34" charset="0"/>
                <a:ea typeface="Calibri" panose="020F0502020204030204" pitchFamily="34" charset="0"/>
              </a:rPr>
              <a:t>Car accident severity </a:t>
            </a:r>
            <a:endParaRPr lang="en-US" sz="2800" dirty="0">
              <a:solidFill>
                <a:srgbClr val="FCF7F1"/>
              </a:solidFill>
            </a:endParaRP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4151148"/>
            <a:ext cx="4775075" cy="538686"/>
          </a:xfrm>
          <a:solidFill>
            <a:srgbClr val="C00000"/>
          </a:solidFill>
        </p:spPr>
        <p:txBody>
          <a:bodyPr>
            <a:normAutofit/>
          </a:bodyPr>
          <a:lstStyle/>
          <a:p>
            <a:pPr>
              <a:spcAft>
                <a:spcPts val="600"/>
              </a:spcAft>
            </a:pPr>
            <a:r>
              <a:rPr lang="en-US" dirty="0">
                <a:solidFill>
                  <a:schemeClr val="tx1"/>
                </a:solidFill>
              </a:rPr>
              <a:t>Vimmi Seth</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A88D0B-3606-40A1-81D3-2D82E6999996}"/>
              </a:ext>
            </a:extLst>
          </p:cNvPr>
          <p:cNvSpPr>
            <a:spLocks noGrp="1"/>
          </p:cNvSpPr>
          <p:nvPr>
            <p:ph idx="1"/>
          </p:nvPr>
        </p:nvSpPr>
        <p:spPr>
          <a:xfrm>
            <a:off x="1066800" y="2103120"/>
            <a:ext cx="10058400" cy="457201"/>
          </a:xfrm>
        </p:spPr>
        <p:txBody>
          <a:bodyPr>
            <a:normAutofit/>
          </a:bodyPr>
          <a:lstStyle/>
          <a:p>
            <a:pPr marL="0">
              <a:spcBef>
                <a:spcPts val="0"/>
              </a:spcBef>
            </a:pPr>
            <a:r>
              <a:rPr lang="en-US" sz="1800" dirty="0">
                <a:solidFill>
                  <a:srgbClr val="1F1F1F"/>
                </a:solidFill>
                <a:effectLst/>
                <a:latin typeface="Arial" panose="020B0604020202020204" pitchFamily="34" charset="0"/>
                <a:ea typeface="Calibri" panose="020F0502020204030204" pitchFamily="34" charset="0"/>
                <a:cs typeface="Times New Roman" panose="02020603050405020304" pitchFamily="18" charset="0"/>
              </a:rPr>
              <a:t>Remove unnecessary data [Drop these columns].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itle 1">
            <a:extLst>
              <a:ext uri="{FF2B5EF4-FFF2-40B4-BE49-F238E27FC236}">
                <a16:creationId xmlns:a16="http://schemas.microsoft.com/office/drawing/2014/main" id="{8B071ADE-CE1F-4CC5-B987-AE02979039F6}"/>
              </a:ext>
            </a:extLst>
          </p:cNvPr>
          <p:cNvSpPr txBox="1">
            <a:spLocks/>
          </p:cNvSpPr>
          <p:nvPr/>
        </p:nvSpPr>
        <p:spPr>
          <a:xfrm>
            <a:off x="985838" y="656881"/>
            <a:ext cx="10139362" cy="90045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a:lstStyle>
          <a:p>
            <a:r>
              <a:rPr lang="en-US" sz="2500" b="1" dirty="0">
                <a:solidFill>
                  <a:srgbClr val="1F1F1F"/>
                </a:solidFill>
                <a:latin typeface="Arial" panose="020B0604020202020204" pitchFamily="34" charset="0"/>
                <a:ea typeface="Calibri" panose="020F0502020204030204" pitchFamily="34" charset="0"/>
                <a:cs typeface="Times New Roman" panose="02020603050405020304" pitchFamily="18" charset="0"/>
              </a:rPr>
              <a:t>Data                                                                                                 cont.</a:t>
            </a:r>
            <a:endParaRPr lang="en-US" dirty="0"/>
          </a:p>
        </p:txBody>
      </p:sp>
      <p:sp>
        <p:nvSpPr>
          <p:cNvPr id="5" name="Subtitle 2">
            <a:extLst>
              <a:ext uri="{FF2B5EF4-FFF2-40B4-BE49-F238E27FC236}">
                <a16:creationId xmlns:a16="http://schemas.microsoft.com/office/drawing/2014/main" id="{D5B9015A-B97A-4FCC-859E-8B84F6852756}"/>
              </a:ext>
            </a:extLst>
          </p:cNvPr>
          <p:cNvSpPr txBox="1">
            <a:spLocks/>
          </p:cNvSpPr>
          <p:nvPr/>
        </p:nvSpPr>
        <p:spPr>
          <a:xfrm>
            <a:off x="985838" y="1695450"/>
            <a:ext cx="9210675" cy="457201"/>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None/>
            </a:pPr>
            <a:r>
              <a:rPr lang="en-US" sz="1800" b="1" dirty="0">
                <a:effectLst/>
                <a:latin typeface="Arial" panose="020B0604020202020204" pitchFamily="34" charset="0"/>
                <a:ea typeface="Calibri" panose="020F0502020204030204" pitchFamily="34" charset="0"/>
                <a:cs typeface="Times New Roman" panose="02020603050405020304" pitchFamily="18" charset="0"/>
              </a:rPr>
              <a:t>Data </a:t>
            </a:r>
            <a:r>
              <a:rPr lang="en-US" sz="1800" b="1" dirty="0">
                <a:solidFill>
                  <a:srgbClr val="1F1F1F"/>
                </a:solidFill>
                <a:effectLst/>
                <a:latin typeface="Arial" panose="020B0604020202020204" pitchFamily="34" charset="0"/>
                <a:ea typeface="Calibri" panose="020F0502020204030204" pitchFamily="34" charset="0"/>
              </a:rPr>
              <a:t>Preparation and Cleaning</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000" b="1" dirty="0">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138740C1-6DC0-48B8-BE8E-B89D5C26A74D}"/>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028700" y="2698433"/>
            <a:ext cx="10196513" cy="3502685"/>
          </a:xfrm>
          <a:prstGeom prst="rect">
            <a:avLst/>
          </a:prstGeom>
        </p:spPr>
      </p:pic>
    </p:spTree>
    <p:extLst>
      <p:ext uri="{BB962C8B-B14F-4D97-AF65-F5344CB8AC3E}">
        <p14:creationId xmlns:p14="http://schemas.microsoft.com/office/powerpoint/2010/main" val="11698360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A88D0B-3606-40A1-81D3-2D82E6999996}"/>
              </a:ext>
            </a:extLst>
          </p:cNvPr>
          <p:cNvSpPr>
            <a:spLocks noGrp="1"/>
          </p:cNvSpPr>
          <p:nvPr>
            <p:ph idx="1"/>
          </p:nvPr>
        </p:nvSpPr>
        <p:spPr>
          <a:xfrm>
            <a:off x="1066800" y="2103120"/>
            <a:ext cx="10058400" cy="457201"/>
          </a:xfrm>
        </p:spPr>
        <p:txBody>
          <a:bodyPr>
            <a:normAutofit/>
          </a:bodyPr>
          <a:lstStyle/>
          <a:p>
            <a:pPr marL="0">
              <a:spcBef>
                <a:spcPts val="0"/>
              </a:spcBef>
            </a:pPr>
            <a:r>
              <a:rPr lang="en-US" sz="1800" dirty="0">
                <a:solidFill>
                  <a:srgbClr val="1F1F1F"/>
                </a:solidFill>
                <a:effectLst/>
                <a:latin typeface="Arial" panose="020B0604020202020204" pitchFamily="34" charset="0"/>
                <a:ea typeface="Calibri" panose="020F0502020204030204" pitchFamily="34" charset="0"/>
                <a:cs typeface="Times New Roman" panose="02020603050405020304" pitchFamily="18" charset="0"/>
              </a:rPr>
              <a:t>Select data that is related to our problem.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a:spcBef>
                <a:spcPts val="0"/>
              </a:spcBef>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itle 1">
            <a:extLst>
              <a:ext uri="{FF2B5EF4-FFF2-40B4-BE49-F238E27FC236}">
                <a16:creationId xmlns:a16="http://schemas.microsoft.com/office/drawing/2014/main" id="{8B071ADE-CE1F-4CC5-B987-AE02979039F6}"/>
              </a:ext>
            </a:extLst>
          </p:cNvPr>
          <p:cNvSpPr txBox="1">
            <a:spLocks/>
          </p:cNvSpPr>
          <p:nvPr/>
        </p:nvSpPr>
        <p:spPr>
          <a:xfrm>
            <a:off x="985838" y="656881"/>
            <a:ext cx="10139362" cy="90045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a:lstStyle>
          <a:p>
            <a:r>
              <a:rPr lang="en-US" sz="2500" b="1" dirty="0">
                <a:solidFill>
                  <a:srgbClr val="1F1F1F"/>
                </a:solidFill>
                <a:latin typeface="Arial" panose="020B0604020202020204" pitchFamily="34" charset="0"/>
                <a:ea typeface="Calibri" panose="020F0502020204030204" pitchFamily="34" charset="0"/>
                <a:cs typeface="Times New Roman" panose="02020603050405020304" pitchFamily="18" charset="0"/>
              </a:rPr>
              <a:t>Data                                                                                                 cont.</a:t>
            </a:r>
            <a:endParaRPr lang="en-US" dirty="0"/>
          </a:p>
        </p:txBody>
      </p:sp>
      <p:sp>
        <p:nvSpPr>
          <p:cNvPr id="5" name="Subtitle 2">
            <a:extLst>
              <a:ext uri="{FF2B5EF4-FFF2-40B4-BE49-F238E27FC236}">
                <a16:creationId xmlns:a16="http://schemas.microsoft.com/office/drawing/2014/main" id="{D5B9015A-B97A-4FCC-859E-8B84F6852756}"/>
              </a:ext>
            </a:extLst>
          </p:cNvPr>
          <p:cNvSpPr txBox="1">
            <a:spLocks/>
          </p:cNvSpPr>
          <p:nvPr/>
        </p:nvSpPr>
        <p:spPr>
          <a:xfrm>
            <a:off x="985838" y="1695450"/>
            <a:ext cx="9210675" cy="457201"/>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None/>
            </a:pPr>
            <a:r>
              <a:rPr lang="en-US" sz="1800" b="1" dirty="0">
                <a:effectLst/>
                <a:latin typeface="Arial" panose="020B0604020202020204" pitchFamily="34" charset="0"/>
                <a:ea typeface="Calibri" panose="020F0502020204030204" pitchFamily="34" charset="0"/>
                <a:cs typeface="Times New Roman" panose="02020603050405020304" pitchFamily="18" charset="0"/>
              </a:rPr>
              <a:t>Data </a:t>
            </a:r>
            <a:r>
              <a:rPr lang="en-US" sz="1800" b="1" dirty="0">
                <a:solidFill>
                  <a:srgbClr val="1F1F1F"/>
                </a:solidFill>
                <a:effectLst/>
                <a:latin typeface="Arial" panose="020B0604020202020204" pitchFamily="34" charset="0"/>
                <a:ea typeface="Calibri" panose="020F0502020204030204" pitchFamily="34" charset="0"/>
              </a:rPr>
              <a:t>Preparation and Cleaning</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000" b="1"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B6753E5C-0B16-4197-B84F-495130BF16D5}"/>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066800" y="2560320"/>
            <a:ext cx="10058400" cy="3607117"/>
          </a:xfrm>
          <a:prstGeom prst="rect">
            <a:avLst/>
          </a:prstGeom>
        </p:spPr>
      </p:pic>
    </p:spTree>
    <p:extLst>
      <p:ext uri="{BB962C8B-B14F-4D97-AF65-F5344CB8AC3E}">
        <p14:creationId xmlns:p14="http://schemas.microsoft.com/office/powerpoint/2010/main" val="244725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A88D0B-3606-40A1-81D3-2D82E6999996}"/>
              </a:ext>
            </a:extLst>
          </p:cNvPr>
          <p:cNvSpPr>
            <a:spLocks noGrp="1"/>
          </p:cNvSpPr>
          <p:nvPr>
            <p:ph idx="1"/>
          </p:nvPr>
        </p:nvSpPr>
        <p:spPr>
          <a:xfrm>
            <a:off x="1066800" y="2103120"/>
            <a:ext cx="10058400" cy="457201"/>
          </a:xfrm>
        </p:spPr>
        <p:txBody>
          <a:bodyPr>
            <a:normAutofit/>
          </a:bodyPr>
          <a:lstStyle/>
          <a:p>
            <a:pPr marL="0">
              <a:spcBef>
                <a:spcPts val="0"/>
              </a:spcBef>
            </a:pPr>
            <a:r>
              <a:rPr lang="en-US" sz="1800" dirty="0">
                <a:solidFill>
                  <a:srgbClr val="1F1F1F"/>
                </a:solidFill>
                <a:effectLst/>
                <a:latin typeface="Arial" panose="020B0604020202020204" pitchFamily="34" charset="0"/>
                <a:ea typeface="Calibri" panose="020F0502020204030204" pitchFamily="34" charset="0"/>
              </a:rPr>
              <a:t>Convert columns with text field to numerical data like categorizing the weather conditions</a:t>
            </a:r>
            <a:r>
              <a:rPr lang="en-US" sz="1800" dirty="0">
                <a:solidFill>
                  <a:srgbClr val="1F1F1F"/>
                </a:solidFill>
                <a:latin typeface="Arial" panose="020B0604020202020204" pitchFamily="34" charset="0"/>
                <a:ea typeface="Calibri" panose="020F0502020204030204" pitchFamily="34"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itle 1">
            <a:extLst>
              <a:ext uri="{FF2B5EF4-FFF2-40B4-BE49-F238E27FC236}">
                <a16:creationId xmlns:a16="http://schemas.microsoft.com/office/drawing/2014/main" id="{8B071ADE-CE1F-4CC5-B987-AE02979039F6}"/>
              </a:ext>
            </a:extLst>
          </p:cNvPr>
          <p:cNvSpPr txBox="1">
            <a:spLocks/>
          </p:cNvSpPr>
          <p:nvPr/>
        </p:nvSpPr>
        <p:spPr>
          <a:xfrm>
            <a:off x="985838" y="656881"/>
            <a:ext cx="10139362" cy="90045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a:lstStyle>
          <a:p>
            <a:r>
              <a:rPr lang="en-US" sz="2500" b="1" dirty="0">
                <a:solidFill>
                  <a:srgbClr val="1F1F1F"/>
                </a:solidFill>
                <a:latin typeface="Arial" panose="020B0604020202020204" pitchFamily="34" charset="0"/>
                <a:ea typeface="Calibri" panose="020F0502020204030204" pitchFamily="34" charset="0"/>
                <a:cs typeface="Times New Roman" panose="02020603050405020304" pitchFamily="18" charset="0"/>
              </a:rPr>
              <a:t>Data                                                                                                 cont.</a:t>
            </a:r>
            <a:endParaRPr lang="en-US" dirty="0"/>
          </a:p>
        </p:txBody>
      </p:sp>
      <p:sp>
        <p:nvSpPr>
          <p:cNvPr id="5" name="Subtitle 2">
            <a:extLst>
              <a:ext uri="{FF2B5EF4-FFF2-40B4-BE49-F238E27FC236}">
                <a16:creationId xmlns:a16="http://schemas.microsoft.com/office/drawing/2014/main" id="{D5B9015A-B97A-4FCC-859E-8B84F6852756}"/>
              </a:ext>
            </a:extLst>
          </p:cNvPr>
          <p:cNvSpPr txBox="1">
            <a:spLocks/>
          </p:cNvSpPr>
          <p:nvPr/>
        </p:nvSpPr>
        <p:spPr>
          <a:xfrm>
            <a:off x="985838" y="1695450"/>
            <a:ext cx="9210675" cy="457201"/>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None/>
            </a:pPr>
            <a:r>
              <a:rPr lang="en-US" sz="1800" b="1" dirty="0">
                <a:effectLst/>
                <a:latin typeface="Arial" panose="020B0604020202020204" pitchFamily="34" charset="0"/>
                <a:ea typeface="Calibri" panose="020F0502020204030204" pitchFamily="34" charset="0"/>
                <a:cs typeface="Times New Roman" panose="02020603050405020304" pitchFamily="18" charset="0"/>
              </a:rPr>
              <a:t>Data </a:t>
            </a:r>
            <a:r>
              <a:rPr lang="en-US" sz="1800" b="1" dirty="0">
                <a:solidFill>
                  <a:srgbClr val="1F1F1F"/>
                </a:solidFill>
                <a:effectLst/>
                <a:latin typeface="Arial" panose="020B0604020202020204" pitchFamily="34" charset="0"/>
                <a:ea typeface="Calibri" panose="020F0502020204030204" pitchFamily="34" charset="0"/>
              </a:rPr>
              <a:t>Preparation and Cleaning</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000" b="1" dirty="0">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FAC252A7-31CC-4313-ADE1-52080EFCC1D3}"/>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100138" y="2600324"/>
            <a:ext cx="10025062" cy="3457576"/>
          </a:xfrm>
          <a:prstGeom prst="rect">
            <a:avLst/>
          </a:prstGeom>
        </p:spPr>
      </p:pic>
    </p:spTree>
    <p:extLst>
      <p:ext uri="{BB962C8B-B14F-4D97-AF65-F5344CB8AC3E}">
        <p14:creationId xmlns:p14="http://schemas.microsoft.com/office/powerpoint/2010/main" val="27703616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A88D0B-3606-40A1-81D3-2D82E6999996}"/>
              </a:ext>
            </a:extLst>
          </p:cNvPr>
          <p:cNvSpPr>
            <a:spLocks noGrp="1"/>
          </p:cNvSpPr>
          <p:nvPr>
            <p:ph idx="1"/>
          </p:nvPr>
        </p:nvSpPr>
        <p:spPr>
          <a:xfrm>
            <a:off x="1066800" y="2103120"/>
            <a:ext cx="10058400" cy="457201"/>
          </a:xfrm>
        </p:spPr>
        <p:txBody>
          <a:bodyPr>
            <a:noAutofit/>
          </a:bodyPr>
          <a:lstStyle/>
          <a:p>
            <a:pPr marL="0">
              <a:spcBef>
                <a:spcPts val="0"/>
              </a:spcBef>
            </a:pPr>
            <a:r>
              <a:rPr lang="en-US" sz="1800" dirty="0">
                <a:solidFill>
                  <a:srgbClr val="1F1F1F"/>
                </a:solidFill>
                <a:effectLst/>
                <a:latin typeface="Arial" panose="020B0604020202020204" pitchFamily="34" charset="0"/>
                <a:ea typeface="Calibri" panose="020F0502020204030204" pitchFamily="34" charset="0"/>
                <a:cs typeface="Arial" panose="020B0604020202020204" pitchFamily="34" charset="0"/>
              </a:rPr>
              <a:t>Eliminated rows that greatly contributed to the imbalance of the data by downscaling.</a:t>
            </a:r>
            <a:endParaRPr lang="en-US" sz="1800" dirty="0">
              <a:effectLst/>
              <a:latin typeface="Arial" panose="020B0604020202020204" pitchFamily="34" charset="0"/>
              <a:ea typeface="Calibri" panose="020F0502020204030204" pitchFamily="34" charset="0"/>
              <a:cs typeface="Arial" panose="020B0604020202020204" pitchFamily="34" charset="0"/>
            </a:endParaRPr>
          </a:p>
        </p:txBody>
      </p:sp>
      <p:sp>
        <p:nvSpPr>
          <p:cNvPr id="4" name="Title 1">
            <a:extLst>
              <a:ext uri="{FF2B5EF4-FFF2-40B4-BE49-F238E27FC236}">
                <a16:creationId xmlns:a16="http://schemas.microsoft.com/office/drawing/2014/main" id="{8B071ADE-CE1F-4CC5-B987-AE02979039F6}"/>
              </a:ext>
            </a:extLst>
          </p:cNvPr>
          <p:cNvSpPr txBox="1">
            <a:spLocks/>
          </p:cNvSpPr>
          <p:nvPr/>
        </p:nvSpPr>
        <p:spPr>
          <a:xfrm>
            <a:off x="985838" y="656881"/>
            <a:ext cx="10139362" cy="90045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a:lstStyle>
          <a:p>
            <a:r>
              <a:rPr lang="en-US" sz="2500" b="1" dirty="0">
                <a:solidFill>
                  <a:srgbClr val="1F1F1F"/>
                </a:solidFill>
                <a:latin typeface="Arial" panose="020B0604020202020204" pitchFamily="34" charset="0"/>
                <a:ea typeface="Calibri" panose="020F0502020204030204" pitchFamily="34" charset="0"/>
                <a:cs typeface="Times New Roman" panose="02020603050405020304" pitchFamily="18" charset="0"/>
              </a:rPr>
              <a:t>Data                                                                                                 cont.</a:t>
            </a:r>
            <a:endParaRPr lang="en-US" dirty="0"/>
          </a:p>
        </p:txBody>
      </p:sp>
      <p:sp>
        <p:nvSpPr>
          <p:cNvPr id="5" name="Subtitle 2">
            <a:extLst>
              <a:ext uri="{FF2B5EF4-FFF2-40B4-BE49-F238E27FC236}">
                <a16:creationId xmlns:a16="http://schemas.microsoft.com/office/drawing/2014/main" id="{D5B9015A-B97A-4FCC-859E-8B84F6852756}"/>
              </a:ext>
            </a:extLst>
          </p:cNvPr>
          <p:cNvSpPr txBox="1">
            <a:spLocks/>
          </p:cNvSpPr>
          <p:nvPr/>
        </p:nvSpPr>
        <p:spPr>
          <a:xfrm>
            <a:off x="985838" y="1695450"/>
            <a:ext cx="9210675" cy="457201"/>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None/>
            </a:pPr>
            <a:r>
              <a:rPr lang="en-US" sz="1800" b="1" dirty="0">
                <a:effectLst/>
                <a:latin typeface="Arial" panose="020B0604020202020204" pitchFamily="34" charset="0"/>
                <a:ea typeface="Calibri" panose="020F0502020204030204" pitchFamily="34" charset="0"/>
                <a:cs typeface="Times New Roman" panose="02020603050405020304" pitchFamily="18" charset="0"/>
              </a:rPr>
              <a:t>Data </a:t>
            </a:r>
            <a:r>
              <a:rPr lang="en-US" sz="1800" b="1" dirty="0">
                <a:solidFill>
                  <a:srgbClr val="1F1F1F"/>
                </a:solidFill>
                <a:effectLst/>
                <a:latin typeface="Arial" panose="020B0604020202020204" pitchFamily="34" charset="0"/>
                <a:ea typeface="Calibri" panose="020F0502020204030204" pitchFamily="34" charset="0"/>
              </a:rPr>
              <a:t>Preparation and Cleaning</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000" b="1"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32DECC03-BEE4-4533-ABDA-DBD3A274D2FE}"/>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023937" y="2560321"/>
            <a:ext cx="10201275" cy="3640798"/>
          </a:xfrm>
          <a:prstGeom prst="rect">
            <a:avLst/>
          </a:prstGeom>
        </p:spPr>
      </p:pic>
    </p:spTree>
    <p:extLst>
      <p:ext uri="{BB962C8B-B14F-4D97-AF65-F5344CB8AC3E}">
        <p14:creationId xmlns:p14="http://schemas.microsoft.com/office/powerpoint/2010/main" val="41146592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B071ADE-CE1F-4CC5-B987-AE02979039F6}"/>
              </a:ext>
            </a:extLst>
          </p:cNvPr>
          <p:cNvSpPr txBox="1">
            <a:spLocks/>
          </p:cNvSpPr>
          <p:nvPr/>
        </p:nvSpPr>
        <p:spPr>
          <a:xfrm>
            <a:off x="985838" y="656881"/>
            <a:ext cx="10139362" cy="90045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a:lstStyle>
          <a:p>
            <a:r>
              <a:rPr lang="en-US" sz="2500" b="1" dirty="0">
                <a:solidFill>
                  <a:srgbClr val="1F1F1F"/>
                </a:solidFill>
                <a:latin typeface="Arial" panose="020B0604020202020204" pitchFamily="34" charset="0"/>
                <a:ea typeface="Calibri" panose="020F0502020204030204" pitchFamily="34" charset="0"/>
                <a:cs typeface="Times New Roman" panose="02020603050405020304" pitchFamily="18" charset="0"/>
              </a:rPr>
              <a:t>Data                                                                                                 cont.</a:t>
            </a:r>
            <a:endParaRPr lang="en-US" dirty="0"/>
          </a:p>
        </p:txBody>
      </p:sp>
      <p:sp>
        <p:nvSpPr>
          <p:cNvPr id="5" name="Subtitle 2">
            <a:extLst>
              <a:ext uri="{FF2B5EF4-FFF2-40B4-BE49-F238E27FC236}">
                <a16:creationId xmlns:a16="http://schemas.microsoft.com/office/drawing/2014/main" id="{D5B9015A-B97A-4FCC-859E-8B84F6852756}"/>
              </a:ext>
            </a:extLst>
          </p:cNvPr>
          <p:cNvSpPr txBox="1">
            <a:spLocks/>
          </p:cNvSpPr>
          <p:nvPr/>
        </p:nvSpPr>
        <p:spPr>
          <a:xfrm>
            <a:off x="985838" y="1695450"/>
            <a:ext cx="9210675" cy="457201"/>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None/>
            </a:pPr>
            <a:r>
              <a:rPr lang="en-US" sz="1800" b="1" dirty="0">
                <a:effectLst/>
                <a:latin typeface="Arial" panose="020B0604020202020204" pitchFamily="34" charset="0"/>
                <a:ea typeface="Calibri" panose="020F0502020204030204" pitchFamily="34" charset="0"/>
              </a:rPr>
              <a:t>Exploratory Data Analysis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000" b="1" dirty="0">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AF76FE95-85D3-474F-82C9-BA87F344E978}"/>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066800" y="2152650"/>
            <a:ext cx="10139361" cy="3980179"/>
          </a:xfrm>
          <a:prstGeom prst="rect">
            <a:avLst/>
          </a:prstGeom>
        </p:spPr>
      </p:pic>
    </p:spTree>
    <p:extLst>
      <p:ext uri="{BB962C8B-B14F-4D97-AF65-F5344CB8AC3E}">
        <p14:creationId xmlns:p14="http://schemas.microsoft.com/office/powerpoint/2010/main" val="30530434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A88D0B-3606-40A1-81D3-2D82E6999996}"/>
              </a:ext>
            </a:extLst>
          </p:cNvPr>
          <p:cNvSpPr>
            <a:spLocks noGrp="1"/>
          </p:cNvSpPr>
          <p:nvPr>
            <p:ph idx="1"/>
          </p:nvPr>
        </p:nvSpPr>
        <p:spPr>
          <a:xfrm>
            <a:off x="1066800" y="1481137"/>
            <a:ext cx="10058400" cy="4600575"/>
          </a:xfrm>
        </p:spPr>
        <p:txBody>
          <a:bodyPr>
            <a:noAutofit/>
          </a:bodyPr>
          <a:lstStyle/>
          <a:p>
            <a:pPr marL="182880" marR="0">
              <a:spcBef>
                <a:spcPts val="0"/>
              </a:spcBef>
              <a:spcAft>
                <a:spcPts val="0"/>
              </a:spcAft>
            </a:pPr>
            <a:r>
              <a:rPr lang="en-US" sz="1800" b="1" dirty="0">
                <a:effectLst/>
                <a:latin typeface="Arial" panose="020B0604020202020204" pitchFamily="34" charset="0"/>
                <a:ea typeface="Calibri" panose="020F0502020204030204" pitchFamily="34" charset="0"/>
                <a:cs typeface="Arial" panose="020B0604020202020204" pitchFamily="34" charset="0"/>
              </a:rPr>
              <a:t>K-Nearest Neighbor (KNN)</a:t>
            </a:r>
            <a:r>
              <a:rPr lang="en-US" sz="1800" b="1" dirty="0">
                <a:latin typeface="Arial" panose="020B0604020202020204" pitchFamily="34" charset="0"/>
                <a:ea typeface="Calibri" panose="020F0502020204030204" pitchFamily="34" charset="0"/>
                <a:cs typeface="Arial" panose="020B0604020202020204" pitchFamily="34" charset="0"/>
              </a:rPr>
              <a:t>: </a:t>
            </a:r>
            <a:r>
              <a:rPr lang="en-US" sz="1800" dirty="0">
                <a:effectLst/>
                <a:latin typeface="Arial" panose="020B0604020202020204" pitchFamily="34" charset="0"/>
                <a:ea typeface="Calibri" panose="020F0502020204030204" pitchFamily="34" charset="0"/>
                <a:cs typeface="Arial" panose="020B0604020202020204" pitchFamily="34" charset="0"/>
              </a:rPr>
              <a:t>KNN will help us predict the severity code of an outcome by finding the most similar to data point within k distance.</a:t>
            </a:r>
          </a:p>
          <a:p>
            <a:pPr marL="0" marR="0" indent="0">
              <a:spcBef>
                <a:spcPts val="0"/>
              </a:spcBef>
              <a:spcAft>
                <a:spcPts val="0"/>
              </a:spcAft>
              <a:buNone/>
            </a:pPr>
            <a:r>
              <a:rPr lang="en-US" sz="1800" dirty="0">
                <a:effectLst/>
                <a:latin typeface="Arial" panose="020B0604020202020204" pitchFamily="34" charset="0"/>
                <a:ea typeface="Calibri" panose="020F0502020204030204" pitchFamily="34" charset="0"/>
                <a:cs typeface="Arial" panose="020B0604020202020204" pitchFamily="34" charset="0"/>
              </a:rPr>
              <a:t> </a:t>
            </a:r>
          </a:p>
          <a:p>
            <a:pPr marL="182880" marR="0">
              <a:spcBef>
                <a:spcPts val="0"/>
              </a:spcBef>
              <a:spcAft>
                <a:spcPts val="0"/>
              </a:spcAft>
            </a:pPr>
            <a:r>
              <a:rPr lang="en-US" sz="1800" b="1" dirty="0">
                <a:effectLst/>
                <a:latin typeface="Arial" panose="020B0604020202020204" pitchFamily="34" charset="0"/>
                <a:ea typeface="Calibri" panose="020F0502020204030204" pitchFamily="34" charset="0"/>
                <a:cs typeface="Arial" panose="020B0604020202020204" pitchFamily="34" charset="0"/>
              </a:rPr>
              <a:t>Decision Tree</a:t>
            </a:r>
            <a:r>
              <a:rPr lang="en-US" sz="1800" b="1" dirty="0">
                <a:latin typeface="Arial" panose="020B0604020202020204" pitchFamily="34" charset="0"/>
                <a:ea typeface="Calibri" panose="020F0502020204030204" pitchFamily="34" charset="0"/>
                <a:cs typeface="Arial" panose="020B0604020202020204" pitchFamily="34" charset="0"/>
              </a:rPr>
              <a:t>: </a:t>
            </a:r>
            <a:r>
              <a:rPr lang="en-US" sz="1800" dirty="0">
                <a:effectLst/>
                <a:latin typeface="Arial" panose="020B0604020202020204" pitchFamily="34" charset="0"/>
                <a:ea typeface="Calibri" panose="020F0502020204030204" pitchFamily="34" charset="0"/>
                <a:cs typeface="Arial" panose="020B0604020202020204" pitchFamily="34" charset="0"/>
              </a:rPr>
              <a:t>A decision tree model gives us a layout of all possible outcomes so we can fully analyze the consequences of a decision. It context, the decision tree observes all possible outcomes of different weather conditions.</a:t>
            </a:r>
          </a:p>
          <a:p>
            <a:pPr marL="0" marR="0" indent="0">
              <a:spcBef>
                <a:spcPts val="0"/>
              </a:spcBef>
              <a:spcAft>
                <a:spcPts val="0"/>
              </a:spcAft>
              <a:buNone/>
            </a:pPr>
            <a:endParaRPr lang="en-US" sz="1800" dirty="0">
              <a:effectLst/>
              <a:latin typeface="Arial" panose="020B0604020202020204" pitchFamily="34" charset="0"/>
              <a:ea typeface="Calibri" panose="020F0502020204030204" pitchFamily="34" charset="0"/>
              <a:cs typeface="Arial" panose="020B0604020202020204" pitchFamily="34" charset="0"/>
            </a:endParaRPr>
          </a:p>
          <a:p>
            <a:pPr marL="182880" marR="0">
              <a:spcBef>
                <a:spcPts val="0"/>
              </a:spcBef>
              <a:spcAft>
                <a:spcPts val="0"/>
              </a:spcAft>
            </a:pPr>
            <a:r>
              <a:rPr lang="en-US" sz="1800" b="1" dirty="0">
                <a:effectLst/>
                <a:latin typeface="Arial" panose="020B0604020202020204" pitchFamily="34" charset="0"/>
                <a:ea typeface="Calibri" panose="020F0502020204030204" pitchFamily="34" charset="0"/>
                <a:cs typeface="Arial" panose="020B0604020202020204" pitchFamily="34" charset="0"/>
              </a:rPr>
              <a:t>Random Forest:</a:t>
            </a:r>
            <a:r>
              <a:rPr lang="en-US" sz="1800" b="1" dirty="0">
                <a:latin typeface="Arial" panose="020B0604020202020204" pitchFamily="34" charset="0"/>
                <a:ea typeface="Calibri" panose="020F0502020204030204" pitchFamily="34" charset="0"/>
                <a:cs typeface="Arial" panose="020B0604020202020204" pitchFamily="34" charset="0"/>
              </a:rPr>
              <a:t> </a:t>
            </a:r>
            <a:r>
              <a:rPr lang="en-US" sz="1800" dirty="0">
                <a:effectLst/>
                <a:latin typeface="Arial" panose="020B0604020202020204" pitchFamily="34" charset="0"/>
                <a:ea typeface="Calibri" panose="020F0502020204030204" pitchFamily="34" charset="0"/>
                <a:cs typeface="Arial" panose="020B0604020202020204" pitchFamily="34" charset="0"/>
              </a:rPr>
              <a:t>A random forest fits a number of decision tree classifiers on various sub-samples of the dataset and uses averaging to improve the predictive accuracy and control over-fitting. The number of decision trees is specified with the </a:t>
            </a:r>
            <a:r>
              <a:rPr lang="en-US" sz="1800" dirty="0" err="1">
                <a:effectLst/>
                <a:latin typeface="Arial" panose="020B0604020202020204" pitchFamily="34" charset="0"/>
                <a:ea typeface="Calibri" panose="020F0502020204030204" pitchFamily="34" charset="0"/>
                <a:cs typeface="Arial" panose="020B0604020202020204" pitchFamily="34" charset="0"/>
              </a:rPr>
              <a:t>n_estimators</a:t>
            </a:r>
            <a:r>
              <a:rPr lang="en-US" sz="1800" dirty="0">
                <a:effectLst/>
                <a:latin typeface="Arial" panose="020B0604020202020204" pitchFamily="34" charset="0"/>
                <a:ea typeface="Calibri" panose="020F0502020204030204" pitchFamily="34" charset="0"/>
                <a:cs typeface="Arial" panose="020B0604020202020204" pitchFamily="34" charset="0"/>
              </a:rPr>
              <a:t> parameter.</a:t>
            </a:r>
          </a:p>
          <a:p>
            <a:pPr marL="0" marR="0" indent="0">
              <a:spcBef>
                <a:spcPts val="0"/>
              </a:spcBef>
              <a:spcAft>
                <a:spcPts val="0"/>
              </a:spcAft>
              <a:buNone/>
            </a:pPr>
            <a:endParaRPr lang="en-US" sz="1800" dirty="0">
              <a:effectLst/>
              <a:latin typeface="Arial" panose="020B0604020202020204" pitchFamily="34" charset="0"/>
              <a:ea typeface="Calibri" panose="020F0502020204030204" pitchFamily="34" charset="0"/>
              <a:cs typeface="Arial" panose="020B0604020202020204" pitchFamily="34" charset="0"/>
            </a:endParaRPr>
          </a:p>
          <a:p>
            <a:pPr marL="182880" marR="0">
              <a:spcBef>
                <a:spcPts val="0"/>
              </a:spcBef>
              <a:spcAft>
                <a:spcPts val="0"/>
              </a:spcAft>
            </a:pPr>
            <a:r>
              <a:rPr lang="en-US" sz="1800" b="1" dirty="0">
                <a:effectLst/>
                <a:latin typeface="Arial" panose="020B0604020202020204" pitchFamily="34" charset="0"/>
                <a:ea typeface="Calibri" panose="020F0502020204030204" pitchFamily="34" charset="0"/>
                <a:cs typeface="Arial" panose="020B0604020202020204" pitchFamily="34" charset="0"/>
              </a:rPr>
              <a:t>Logistic Regression</a:t>
            </a:r>
            <a:r>
              <a:rPr lang="en-US" sz="1800" b="1" dirty="0">
                <a:latin typeface="Arial" panose="020B0604020202020204" pitchFamily="34" charset="0"/>
                <a:ea typeface="Calibri" panose="020F0502020204030204" pitchFamily="34" charset="0"/>
                <a:cs typeface="Arial" panose="020B0604020202020204" pitchFamily="34" charset="0"/>
              </a:rPr>
              <a:t>: </a:t>
            </a:r>
            <a:r>
              <a:rPr lang="en-US" sz="1800" dirty="0">
                <a:effectLst/>
                <a:latin typeface="Arial" panose="020B0604020202020204" pitchFamily="34" charset="0"/>
                <a:ea typeface="Calibri" panose="020F0502020204030204" pitchFamily="34" charset="0"/>
                <a:cs typeface="Arial" panose="020B0604020202020204" pitchFamily="34" charset="0"/>
              </a:rPr>
              <a:t>Because our dataset only provides us with two severity code outcomes, our model will only predict one of those two classes. This makes our data binary, which is perfect to use with logistic regression.</a:t>
            </a:r>
          </a:p>
        </p:txBody>
      </p:sp>
      <p:sp>
        <p:nvSpPr>
          <p:cNvPr id="4" name="Title 1">
            <a:extLst>
              <a:ext uri="{FF2B5EF4-FFF2-40B4-BE49-F238E27FC236}">
                <a16:creationId xmlns:a16="http://schemas.microsoft.com/office/drawing/2014/main" id="{8B071ADE-CE1F-4CC5-B987-AE02979039F6}"/>
              </a:ext>
            </a:extLst>
          </p:cNvPr>
          <p:cNvSpPr txBox="1">
            <a:spLocks/>
          </p:cNvSpPr>
          <p:nvPr/>
        </p:nvSpPr>
        <p:spPr>
          <a:xfrm>
            <a:off x="985838" y="656881"/>
            <a:ext cx="10139362" cy="90045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a:lstStyle>
          <a:p>
            <a:r>
              <a:rPr lang="en-US" sz="2500" b="1" dirty="0">
                <a:effectLst/>
                <a:latin typeface="Arial" panose="020B0604020202020204" pitchFamily="34" charset="0"/>
                <a:ea typeface="Calibri" panose="020F0502020204030204" pitchFamily="34" charset="0"/>
              </a:rPr>
              <a:t>Predictive Modeling                                                                        </a:t>
            </a:r>
            <a:r>
              <a:rPr lang="en-US" sz="2500" b="1" dirty="0">
                <a:solidFill>
                  <a:srgbClr val="1F1F1F"/>
                </a:solidFill>
                <a:latin typeface="Arial" panose="020B0604020202020204" pitchFamily="34" charset="0"/>
                <a:ea typeface="Calibri" panose="020F0502020204030204" pitchFamily="34" charset="0"/>
                <a:cs typeface="Times New Roman" panose="02020603050405020304" pitchFamily="18" charset="0"/>
              </a:rPr>
              <a:t>cont.</a:t>
            </a:r>
            <a:endParaRPr lang="en-US" dirty="0"/>
          </a:p>
        </p:txBody>
      </p:sp>
    </p:spTree>
    <p:extLst>
      <p:ext uri="{BB962C8B-B14F-4D97-AF65-F5344CB8AC3E}">
        <p14:creationId xmlns:p14="http://schemas.microsoft.com/office/powerpoint/2010/main" val="28617029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A88D0B-3606-40A1-81D3-2D82E6999996}"/>
              </a:ext>
            </a:extLst>
          </p:cNvPr>
          <p:cNvSpPr>
            <a:spLocks noGrp="1"/>
          </p:cNvSpPr>
          <p:nvPr>
            <p:ph idx="1"/>
          </p:nvPr>
        </p:nvSpPr>
        <p:spPr>
          <a:xfrm>
            <a:off x="1066800" y="1481137"/>
            <a:ext cx="10058400" cy="381001"/>
          </a:xfrm>
        </p:spPr>
        <p:txBody>
          <a:bodyPr>
            <a:noAutofit/>
          </a:bodyPr>
          <a:lstStyle/>
          <a:p>
            <a:pPr marL="0" indent="0">
              <a:spcBef>
                <a:spcPts val="0"/>
              </a:spcBef>
              <a:buNone/>
            </a:pPr>
            <a:r>
              <a:rPr lang="en-US" sz="1800" dirty="0">
                <a:effectLst/>
                <a:latin typeface="Arial" panose="020B0604020202020204" pitchFamily="34" charset="0"/>
                <a:ea typeface="Calibri" panose="020F0502020204030204" pitchFamily="34" charset="0"/>
                <a:cs typeface="Times New Roman" panose="02020603050405020304" pitchFamily="18" charset="0"/>
              </a:rPr>
              <a:t>Defining X and Y</a:t>
            </a:r>
            <a:r>
              <a:rPr lang="en-US" sz="1800" dirty="0">
                <a:effectLst/>
                <a:latin typeface="Arial" panose="020B0604020202020204" pitchFamily="34" charset="0"/>
                <a:ea typeface="Calibri" panose="020F0502020204030204" pitchFamily="34" charset="0"/>
                <a:cs typeface="Arial" panose="020B0604020202020204" pitchFamily="34" charset="0"/>
              </a:rPr>
              <a:t>.</a:t>
            </a:r>
          </a:p>
          <a:p>
            <a:pPr marL="0" marR="0" indent="0">
              <a:spcBef>
                <a:spcPts val="0"/>
              </a:spcBef>
              <a:spcAft>
                <a:spcPts val="0"/>
              </a:spcAft>
              <a:buNone/>
            </a:pPr>
            <a:r>
              <a:rPr lang="en-US" sz="1800" dirty="0">
                <a:effectLst/>
                <a:latin typeface="Arial" panose="020B0604020202020204" pitchFamily="34" charset="0"/>
                <a:ea typeface="Calibri" panose="020F0502020204030204" pitchFamily="34" charset="0"/>
                <a:cs typeface="Arial" panose="020B0604020202020204" pitchFamily="34" charset="0"/>
              </a:rPr>
              <a:t> </a:t>
            </a:r>
          </a:p>
        </p:txBody>
      </p:sp>
      <p:sp>
        <p:nvSpPr>
          <p:cNvPr id="4" name="Title 1">
            <a:extLst>
              <a:ext uri="{FF2B5EF4-FFF2-40B4-BE49-F238E27FC236}">
                <a16:creationId xmlns:a16="http://schemas.microsoft.com/office/drawing/2014/main" id="{8B071ADE-CE1F-4CC5-B987-AE02979039F6}"/>
              </a:ext>
            </a:extLst>
          </p:cNvPr>
          <p:cNvSpPr txBox="1">
            <a:spLocks/>
          </p:cNvSpPr>
          <p:nvPr/>
        </p:nvSpPr>
        <p:spPr>
          <a:xfrm>
            <a:off x="985838" y="656881"/>
            <a:ext cx="10139362" cy="90045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a:lstStyle>
          <a:p>
            <a:r>
              <a:rPr lang="en-US" sz="2500" b="1" dirty="0">
                <a:effectLst/>
                <a:latin typeface="Arial" panose="020B0604020202020204" pitchFamily="34" charset="0"/>
                <a:ea typeface="Calibri" panose="020F0502020204030204" pitchFamily="34" charset="0"/>
              </a:rPr>
              <a:t>Predictive Modeling                                                                        </a:t>
            </a:r>
            <a:r>
              <a:rPr lang="en-US" sz="2500" b="1" dirty="0">
                <a:solidFill>
                  <a:srgbClr val="1F1F1F"/>
                </a:solidFill>
                <a:latin typeface="Arial" panose="020B0604020202020204" pitchFamily="34" charset="0"/>
                <a:ea typeface="Calibri" panose="020F0502020204030204" pitchFamily="34" charset="0"/>
                <a:cs typeface="Times New Roman" panose="02020603050405020304" pitchFamily="18" charset="0"/>
              </a:rPr>
              <a:t>cont.</a:t>
            </a:r>
            <a:endParaRPr lang="en-US" dirty="0"/>
          </a:p>
        </p:txBody>
      </p:sp>
      <p:pic>
        <p:nvPicPr>
          <p:cNvPr id="5" name="Picture 4">
            <a:extLst>
              <a:ext uri="{FF2B5EF4-FFF2-40B4-BE49-F238E27FC236}">
                <a16:creationId xmlns:a16="http://schemas.microsoft.com/office/drawing/2014/main" id="{9817AF4B-38B5-42AB-AA5A-07DB9062EFC9}"/>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985838" y="2060257"/>
            <a:ext cx="10286999" cy="4064318"/>
          </a:xfrm>
          <a:prstGeom prst="rect">
            <a:avLst/>
          </a:prstGeom>
        </p:spPr>
      </p:pic>
    </p:spTree>
    <p:extLst>
      <p:ext uri="{BB962C8B-B14F-4D97-AF65-F5344CB8AC3E}">
        <p14:creationId xmlns:p14="http://schemas.microsoft.com/office/powerpoint/2010/main" val="15707081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A88D0B-3606-40A1-81D3-2D82E6999996}"/>
              </a:ext>
            </a:extLst>
          </p:cNvPr>
          <p:cNvSpPr>
            <a:spLocks noGrp="1"/>
          </p:cNvSpPr>
          <p:nvPr>
            <p:ph idx="1"/>
          </p:nvPr>
        </p:nvSpPr>
        <p:spPr>
          <a:xfrm>
            <a:off x="1066800" y="1481137"/>
            <a:ext cx="10058400" cy="381001"/>
          </a:xfrm>
        </p:spPr>
        <p:txBody>
          <a:bodyPr>
            <a:noAutofit/>
          </a:bodyPr>
          <a:lstStyle/>
          <a:p>
            <a:pPr marL="0" indent="0">
              <a:spcBef>
                <a:spcPts val="0"/>
              </a:spcBef>
              <a:buNone/>
            </a:pPr>
            <a:r>
              <a:rPr lang="en-US" sz="1800" dirty="0">
                <a:effectLst/>
                <a:latin typeface="Arial" panose="020B0604020202020204" pitchFamily="34" charset="0"/>
                <a:ea typeface="Calibri" panose="020F0502020204030204" pitchFamily="34" charset="0"/>
                <a:cs typeface="Times New Roman" panose="02020603050405020304" pitchFamily="18" charset="0"/>
              </a:rPr>
              <a:t>Defining X and Y</a:t>
            </a:r>
            <a:r>
              <a:rPr lang="en-US" sz="1800" dirty="0">
                <a:effectLst/>
                <a:latin typeface="Arial" panose="020B0604020202020204" pitchFamily="34" charset="0"/>
                <a:ea typeface="Calibri" panose="020F0502020204030204" pitchFamily="34" charset="0"/>
                <a:cs typeface="Arial" panose="020B0604020202020204" pitchFamily="34" charset="0"/>
              </a:rPr>
              <a:t>.</a:t>
            </a:r>
          </a:p>
          <a:p>
            <a:pPr marL="0" marR="0" indent="0">
              <a:spcBef>
                <a:spcPts val="0"/>
              </a:spcBef>
              <a:spcAft>
                <a:spcPts val="0"/>
              </a:spcAft>
              <a:buNone/>
            </a:pPr>
            <a:r>
              <a:rPr lang="en-US" sz="1800" dirty="0">
                <a:effectLst/>
                <a:latin typeface="Arial" panose="020B0604020202020204" pitchFamily="34" charset="0"/>
                <a:ea typeface="Calibri" panose="020F0502020204030204" pitchFamily="34" charset="0"/>
                <a:cs typeface="Arial" panose="020B0604020202020204" pitchFamily="34" charset="0"/>
              </a:rPr>
              <a:t> </a:t>
            </a:r>
          </a:p>
        </p:txBody>
      </p:sp>
      <p:sp>
        <p:nvSpPr>
          <p:cNvPr id="4" name="Title 1">
            <a:extLst>
              <a:ext uri="{FF2B5EF4-FFF2-40B4-BE49-F238E27FC236}">
                <a16:creationId xmlns:a16="http://schemas.microsoft.com/office/drawing/2014/main" id="{8B071ADE-CE1F-4CC5-B987-AE02979039F6}"/>
              </a:ext>
            </a:extLst>
          </p:cNvPr>
          <p:cNvSpPr txBox="1">
            <a:spLocks/>
          </p:cNvSpPr>
          <p:nvPr/>
        </p:nvSpPr>
        <p:spPr>
          <a:xfrm>
            <a:off x="985838" y="656881"/>
            <a:ext cx="10139362" cy="90045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a:lstStyle>
          <a:p>
            <a:r>
              <a:rPr lang="en-US" sz="2500" b="1" dirty="0">
                <a:effectLst/>
                <a:latin typeface="Arial" panose="020B0604020202020204" pitchFamily="34" charset="0"/>
                <a:ea typeface="Calibri" panose="020F0502020204030204" pitchFamily="34" charset="0"/>
              </a:rPr>
              <a:t>Predictive Modeling                                                                        </a:t>
            </a:r>
            <a:r>
              <a:rPr lang="en-US" sz="2500" b="1" dirty="0">
                <a:solidFill>
                  <a:srgbClr val="1F1F1F"/>
                </a:solidFill>
                <a:latin typeface="Arial" panose="020B0604020202020204" pitchFamily="34" charset="0"/>
                <a:ea typeface="Calibri" panose="020F0502020204030204" pitchFamily="34" charset="0"/>
                <a:cs typeface="Times New Roman" panose="02020603050405020304" pitchFamily="18" charset="0"/>
              </a:rPr>
              <a:t>cont.</a:t>
            </a:r>
            <a:endParaRPr lang="en-US" dirty="0"/>
          </a:p>
        </p:txBody>
      </p:sp>
      <p:pic>
        <p:nvPicPr>
          <p:cNvPr id="6" name="Picture 5">
            <a:extLst>
              <a:ext uri="{FF2B5EF4-FFF2-40B4-BE49-F238E27FC236}">
                <a16:creationId xmlns:a16="http://schemas.microsoft.com/office/drawing/2014/main" id="{52DC3E0F-61D9-4563-AE75-6EEF61DEE5C5}"/>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985838" y="1914526"/>
            <a:ext cx="10325100" cy="3286124"/>
          </a:xfrm>
          <a:prstGeom prst="rect">
            <a:avLst/>
          </a:prstGeom>
        </p:spPr>
      </p:pic>
    </p:spTree>
    <p:extLst>
      <p:ext uri="{BB962C8B-B14F-4D97-AF65-F5344CB8AC3E}">
        <p14:creationId xmlns:p14="http://schemas.microsoft.com/office/powerpoint/2010/main" val="31733091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B071ADE-CE1F-4CC5-B987-AE02979039F6}"/>
              </a:ext>
            </a:extLst>
          </p:cNvPr>
          <p:cNvSpPr txBox="1">
            <a:spLocks/>
          </p:cNvSpPr>
          <p:nvPr/>
        </p:nvSpPr>
        <p:spPr>
          <a:xfrm>
            <a:off x="985838" y="656881"/>
            <a:ext cx="10139362" cy="90045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a:lstStyle>
          <a:p>
            <a:r>
              <a:rPr lang="en-US" sz="2500" b="1" dirty="0">
                <a:effectLst/>
                <a:latin typeface="Arial" panose="020B0604020202020204" pitchFamily="34" charset="0"/>
                <a:ea typeface="Calibri" panose="020F0502020204030204" pitchFamily="34" charset="0"/>
              </a:rPr>
              <a:t>Predictive Modeling                                                                        </a:t>
            </a:r>
            <a:r>
              <a:rPr lang="en-US" sz="2500" b="1" dirty="0">
                <a:solidFill>
                  <a:srgbClr val="1F1F1F"/>
                </a:solidFill>
                <a:latin typeface="Arial" panose="020B0604020202020204" pitchFamily="34" charset="0"/>
                <a:ea typeface="Calibri" panose="020F0502020204030204" pitchFamily="34" charset="0"/>
                <a:cs typeface="Times New Roman" panose="02020603050405020304" pitchFamily="18" charset="0"/>
              </a:rPr>
              <a:t>cont.</a:t>
            </a:r>
            <a:endParaRPr lang="en-US" dirty="0"/>
          </a:p>
        </p:txBody>
      </p:sp>
      <p:pic>
        <p:nvPicPr>
          <p:cNvPr id="7" name="Picture 6">
            <a:extLst>
              <a:ext uri="{FF2B5EF4-FFF2-40B4-BE49-F238E27FC236}">
                <a16:creationId xmlns:a16="http://schemas.microsoft.com/office/drawing/2014/main" id="{257D1E40-8F90-40FB-B5E0-6DFA062448F3}"/>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076325" y="1594484"/>
            <a:ext cx="10082213" cy="4501515"/>
          </a:xfrm>
          <a:prstGeom prst="rect">
            <a:avLst/>
          </a:prstGeom>
        </p:spPr>
      </p:pic>
    </p:spTree>
    <p:extLst>
      <p:ext uri="{BB962C8B-B14F-4D97-AF65-F5344CB8AC3E}">
        <p14:creationId xmlns:p14="http://schemas.microsoft.com/office/powerpoint/2010/main" val="31038969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B071ADE-CE1F-4CC5-B987-AE02979039F6}"/>
              </a:ext>
            </a:extLst>
          </p:cNvPr>
          <p:cNvSpPr txBox="1">
            <a:spLocks/>
          </p:cNvSpPr>
          <p:nvPr/>
        </p:nvSpPr>
        <p:spPr>
          <a:xfrm>
            <a:off x="985838" y="656881"/>
            <a:ext cx="10139362" cy="90045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a:lstStyle>
          <a:p>
            <a:r>
              <a:rPr lang="en-US" sz="2500" b="1" dirty="0">
                <a:effectLst/>
                <a:latin typeface="Arial" panose="020B0604020202020204" pitchFamily="34" charset="0"/>
                <a:ea typeface="Calibri" panose="020F0502020204030204" pitchFamily="34" charset="0"/>
              </a:rPr>
              <a:t>Predictive Modeling                                                                        </a:t>
            </a:r>
            <a:r>
              <a:rPr lang="en-US" sz="2500" b="1" dirty="0">
                <a:solidFill>
                  <a:srgbClr val="1F1F1F"/>
                </a:solidFill>
                <a:latin typeface="Arial" panose="020B0604020202020204" pitchFamily="34" charset="0"/>
                <a:ea typeface="Calibri" panose="020F0502020204030204" pitchFamily="34" charset="0"/>
                <a:cs typeface="Times New Roman" panose="02020603050405020304" pitchFamily="18" charset="0"/>
              </a:rPr>
              <a:t>cont.</a:t>
            </a:r>
            <a:endParaRPr lang="en-US" dirty="0"/>
          </a:p>
        </p:txBody>
      </p:sp>
      <p:pic>
        <p:nvPicPr>
          <p:cNvPr id="5" name="Picture 4">
            <a:extLst>
              <a:ext uri="{FF2B5EF4-FFF2-40B4-BE49-F238E27FC236}">
                <a16:creationId xmlns:a16="http://schemas.microsoft.com/office/drawing/2014/main" id="{C87C3513-518C-4938-B599-959436132119}"/>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066800" y="1410335"/>
            <a:ext cx="10058400" cy="4709478"/>
          </a:xfrm>
          <a:prstGeom prst="rect">
            <a:avLst/>
          </a:prstGeom>
        </p:spPr>
      </p:pic>
    </p:spTree>
    <p:extLst>
      <p:ext uri="{BB962C8B-B14F-4D97-AF65-F5344CB8AC3E}">
        <p14:creationId xmlns:p14="http://schemas.microsoft.com/office/powerpoint/2010/main" val="7061379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A88D0B-3606-40A1-81D3-2D82E6999996}"/>
              </a:ext>
            </a:extLst>
          </p:cNvPr>
          <p:cNvSpPr>
            <a:spLocks noGrp="1"/>
          </p:cNvSpPr>
          <p:nvPr>
            <p:ph idx="1"/>
          </p:nvPr>
        </p:nvSpPr>
        <p:spPr/>
        <p:txBody>
          <a:bodyPr/>
          <a:lstStyle/>
          <a:p>
            <a:pPr marL="0" marR="0">
              <a:spcBef>
                <a:spcPts val="0"/>
              </a:spcBef>
              <a:spcAft>
                <a:spcPts val="0"/>
              </a:spcAft>
            </a:pPr>
            <a:r>
              <a:rPr lang="en-US" sz="1800" dirty="0">
                <a:effectLst/>
                <a:latin typeface="Arial" panose="020B0604020202020204" pitchFamily="34" charset="0"/>
                <a:ea typeface="Calibri" panose="020F0502020204030204" pitchFamily="34" charset="0"/>
                <a:cs typeface="Times New Roman" panose="02020603050405020304" pitchFamily="18" charset="0"/>
              </a:rPr>
              <a:t>Road traffic are becoming one of the leading causes of death across all age groups globally. Analyzing a significant range of factors, including weather conditions, special events, roadworks, traffic jams among others, an accurate prediction of the severity of the accidents can be performed.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dirty="0">
                <a:effectLst/>
                <a:latin typeface="Arial" panose="020B0604020202020204" pitchFamily="34" charset="0"/>
                <a:ea typeface="Calibri" panose="020F0502020204030204" pitchFamily="34" charset="0"/>
                <a:cs typeface="Times New Roman" panose="02020603050405020304" pitchFamily="18" charset="0"/>
              </a:rPr>
              <a:t>These insights will allow law enforcement bodies to allocate their resources more effectively in advance of potential accidents, preventing when and where a severe accidents can occur as well as saving both, time and money. In addition, this knowledge of a severe accident situation can be warned to drivers so that they would drive more carefully or even change their route if it is possible or to hospital which could have set everything ready for a severe intervention in advance.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Title 1">
            <a:extLst>
              <a:ext uri="{FF2B5EF4-FFF2-40B4-BE49-F238E27FC236}">
                <a16:creationId xmlns:a16="http://schemas.microsoft.com/office/drawing/2014/main" id="{8B071ADE-CE1F-4CC5-B987-AE02979039F6}"/>
              </a:ext>
            </a:extLst>
          </p:cNvPr>
          <p:cNvSpPr txBox="1">
            <a:spLocks/>
          </p:cNvSpPr>
          <p:nvPr/>
        </p:nvSpPr>
        <p:spPr>
          <a:xfrm>
            <a:off x="985838" y="656881"/>
            <a:ext cx="10172700" cy="90045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a:lstStyle>
          <a:p>
            <a:r>
              <a:rPr lang="en-US" sz="2500" b="1" dirty="0">
                <a:solidFill>
                  <a:srgbClr val="1F1F1F"/>
                </a:solidFill>
                <a:latin typeface="Arial" panose="020B0604020202020204" pitchFamily="34" charset="0"/>
                <a:ea typeface="Calibri" panose="020F0502020204030204" pitchFamily="34" charset="0"/>
                <a:cs typeface="Times New Roman" panose="02020603050405020304" pitchFamily="18" charset="0"/>
              </a:rPr>
              <a:t>Introduction | Business Understanding                                         cont.</a:t>
            </a:r>
            <a:r>
              <a:rPr lang="en-US" sz="2400" b="1" dirty="0">
                <a:solidFill>
                  <a:srgbClr val="1F1F1F"/>
                </a:solidFill>
                <a:latin typeface="Arial" panose="020B0604020202020204" pitchFamily="34" charset="0"/>
                <a:ea typeface="Calibri" panose="020F0502020204030204" pitchFamily="34" charset="0"/>
                <a:cs typeface="Times New Roman" panose="02020603050405020304" pitchFamily="18" charset="0"/>
              </a:rPr>
              <a:t> </a:t>
            </a:r>
            <a:endParaRPr lang="en-US" dirty="0"/>
          </a:p>
        </p:txBody>
      </p:sp>
      <p:sp>
        <p:nvSpPr>
          <p:cNvPr id="5" name="Subtitle 2">
            <a:extLst>
              <a:ext uri="{FF2B5EF4-FFF2-40B4-BE49-F238E27FC236}">
                <a16:creationId xmlns:a16="http://schemas.microsoft.com/office/drawing/2014/main" id="{D5B9015A-B97A-4FCC-859E-8B84F6852756}"/>
              </a:ext>
            </a:extLst>
          </p:cNvPr>
          <p:cNvSpPr txBox="1">
            <a:spLocks/>
          </p:cNvSpPr>
          <p:nvPr/>
        </p:nvSpPr>
        <p:spPr>
          <a:xfrm>
            <a:off x="985838" y="1695450"/>
            <a:ext cx="6595737" cy="457201"/>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None/>
            </a:pPr>
            <a:r>
              <a:rPr lang="en-US" sz="2000" b="1" dirty="0">
                <a:latin typeface="Arial" panose="020B0604020202020204" pitchFamily="34" charset="0"/>
                <a:cs typeface="Arial" panose="020B0604020202020204" pitchFamily="34" charset="0"/>
              </a:rPr>
              <a:t>Background</a:t>
            </a:r>
          </a:p>
        </p:txBody>
      </p:sp>
    </p:spTree>
    <p:extLst>
      <p:ext uri="{BB962C8B-B14F-4D97-AF65-F5344CB8AC3E}">
        <p14:creationId xmlns:p14="http://schemas.microsoft.com/office/powerpoint/2010/main" val="28184823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B071ADE-CE1F-4CC5-B987-AE02979039F6}"/>
              </a:ext>
            </a:extLst>
          </p:cNvPr>
          <p:cNvSpPr txBox="1">
            <a:spLocks/>
          </p:cNvSpPr>
          <p:nvPr/>
        </p:nvSpPr>
        <p:spPr>
          <a:xfrm>
            <a:off x="985838" y="656881"/>
            <a:ext cx="10139362" cy="90045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a:lstStyle>
          <a:p>
            <a:r>
              <a:rPr lang="en-US" sz="2500" b="1" dirty="0">
                <a:effectLst/>
                <a:latin typeface="Arial" panose="020B0604020202020204" pitchFamily="34" charset="0"/>
                <a:ea typeface="Calibri" panose="020F0502020204030204" pitchFamily="34" charset="0"/>
              </a:rPr>
              <a:t>Predictive Modeling                                                                        </a:t>
            </a:r>
            <a:r>
              <a:rPr lang="en-US" sz="2500" b="1" dirty="0">
                <a:solidFill>
                  <a:srgbClr val="1F1F1F"/>
                </a:solidFill>
                <a:latin typeface="Arial" panose="020B0604020202020204" pitchFamily="34" charset="0"/>
                <a:ea typeface="Calibri" panose="020F0502020204030204" pitchFamily="34" charset="0"/>
                <a:cs typeface="Times New Roman" panose="02020603050405020304" pitchFamily="18" charset="0"/>
              </a:rPr>
              <a:t>cont.</a:t>
            </a:r>
            <a:endParaRPr lang="en-US" dirty="0"/>
          </a:p>
        </p:txBody>
      </p:sp>
      <p:pic>
        <p:nvPicPr>
          <p:cNvPr id="6" name="Picture 5">
            <a:extLst>
              <a:ext uri="{FF2B5EF4-FFF2-40B4-BE49-F238E27FC236}">
                <a16:creationId xmlns:a16="http://schemas.microsoft.com/office/drawing/2014/main" id="{F5F9C769-1230-4107-A888-CB3495AA5309}"/>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938212" y="1447800"/>
            <a:ext cx="10315575" cy="4591050"/>
          </a:xfrm>
          <a:prstGeom prst="rect">
            <a:avLst/>
          </a:prstGeom>
        </p:spPr>
      </p:pic>
    </p:spTree>
    <p:extLst>
      <p:ext uri="{BB962C8B-B14F-4D97-AF65-F5344CB8AC3E}">
        <p14:creationId xmlns:p14="http://schemas.microsoft.com/office/powerpoint/2010/main" val="25257056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B071ADE-CE1F-4CC5-B987-AE02979039F6}"/>
              </a:ext>
            </a:extLst>
          </p:cNvPr>
          <p:cNvSpPr txBox="1">
            <a:spLocks/>
          </p:cNvSpPr>
          <p:nvPr/>
        </p:nvSpPr>
        <p:spPr>
          <a:xfrm>
            <a:off x="985838" y="656881"/>
            <a:ext cx="10139362" cy="90045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a:lstStyle>
          <a:p>
            <a:r>
              <a:rPr lang="en-US" sz="2500" b="1" dirty="0">
                <a:effectLst/>
                <a:latin typeface="Arial" panose="020B0604020202020204" pitchFamily="34" charset="0"/>
                <a:ea typeface="Calibri" panose="020F0502020204030204" pitchFamily="34" charset="0"/>
              </a:rPr>
              <a:t>Predictive Modeling                                                                        </a:t>
            </a:r>
            <a:r>
              <a:rPr lang="en-US" sz="2500" b="1" dirty="0">
                <a:solidFill>
                  <a:srgbClr val="1F1F1F"/>
                </a:solidFill>
                <a:latin typeface="Arial" panose="020B0604020202020204" pitchFamily="34" charset="0"/>
                <a:ea typeface="Calibri" panose="020F0502020204030204" pitchFamily="34" charset="0"/>
                <a:cs typeface="Times New Roman" panose="02020603050405020304" pitchFamily="18" charset="0"/>
              </a:rPr>
              <a:t>cont.</a:t>
            </a:r>
            <a:endParaRPr lang="en-US" dirty="0"/>
          </a:p>
        </p:txBody>
      </p:sp>
      <p:pic>
        <p:nvPicPr>
          <p:cNvPr id="5" name="Picture 4">
            <a:extLst>
              <a:ext uri="{FF2B5EF4-FFF2-40B4-BE49-F238E27FC236}">
                <a16:creationId xmlns:a16="http://schemas.microsoft.com/office/drawing/2014/main" id="{2ECF912E-50F4-42FA-A539-33E4BFCB646A}"/>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066800" y="1495425"/>
            <a:ext cx="10058400" cy="4514850"/>
          </a:xfrm>
          <a:prstGeom prst="rect">
            <a:avLst/>
          </a:prstGeom>
        </p:spPr>
      </p:pic>
    </p:spTree>
    <p:extLst>
      <p:ext uri="{BB962C8B-B14F-4D97-AF65-F5344CB8AC3E}">
        <p14:creationId xmlns:p14="http://schemas.microsoft.com/office/powerpoint/2010/main" val="32520543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B071ADE-CE1F-4CC5-B987-AE02979039F6}"/>
              </a:ext>
            </a:extLst>
          </p:cNvPr>
          <p:cNvSpPr txBox="1">
            <a:spLocks/>
          </p:cNvSpPr>
          <p:nvPr/>
        </p:nvSpPr>
        <p:spPr>
          <a:xfrm>
            <a:off x="985838" y="656881"/>
            <a:ext cx="10139362" cy="90045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a:lstStyle>
          <a:p>
            <a:r>
              <a:rPr lang="en-US" sz="2500" b="1" dirty="0">
                <a:solidFill>
                  <a:srgbClr val="1F1F1F"/>
                </a:solidFill>
                <a:latin typeface="Arial" panose="020B0604020202020204" pitchFamily="34" charset="0"/>
                <a:ea typeface="Calibri" panose="020F0502020204030204" pitchFamily="34" charset="0"/>
                <a:cs typeface="Times New Roman" panose="02020603050405020304" pitchFamily="18" charset="0"/>
              </a:rPr>
              <a:t>Result                                                                                              </a:t>
            </a:r>
            <a:endParaRPr lang="en-US" dirty="0"/>
          </a:p>
        </p:txBody>
      </p:sp>
      <p:graphicFrame>
        <p:nvGraphicFramePr>
          <p:cNvPr id="2" name="Table 2">
            <a:extLst>
              <a:ext uri="{FF2B5EF4-FFF2-40B4-BE49-F238E27FC236}">
                <a16:creationId xmlns:a16="http://schemas.microsoft.com/office/drawing/2014/main" id="{C2866E9C-B9C4-4222-91A0-B35CF6A18810}"/>
              </a:ext>
            </a:extLst>
          </p:cNvPr>
          <p:cNvGraphicFramePr>
            <a:graphicFrameLocks noGrp="1"/>
          </p:cNvGraphicFramePr>
          <p:nvPr>
            <p:extLst>
              <p:ext uri="{D42A27DB-BD31-4B8C-83A1-F6EECF244321}">
                <p14:modId xmlns:p14="http://schemas.microsoft.com/office/powerpoint/2010/main" val="1403312887"/>
              </p:ext>
            </p:extLst>
          </p:nvPr>
        </p:nvGraphicFramePr>
        <p:xfrm>
          <a:off x="1031875" y="1515004"/>
          <a:ext cx="9607551" cy="1854200"/>
        </p:xfrm>
        <a:graphic>
          <a:graphicData uri="http://schemas.openxmlformats.org/drawingml/2006/table">
            <a:tbl>
              <a:tblPr firstRow="1" bandRow="1">
                <a:tableStyleId>{5C22544A-7EE6-4342-B048-85BDC9FD1C3A}</a:tableStyleId>
              </a:tblPr>
              <a:tblGrid>
                <a:gridCol w="3202517">
                  <a:extLst>
                    <a:ext uri="{9D8B030D-6E8A-4147-A177-3AD203B41FA5}">
                      <a16:colId xmlns:a16="http://schemas.microsoft.com/office/drawing/2014/main" val="139641249"/>
                    </a:ext>
                  </a:extLst>
                </a:gridCol>
                <a:gridCol w="3202517">
                  <a:extLst>
                    <a:ext uri="{9D8B030D-6E8A-4147-A177-3AD203B41FA5}">
                      <a16:colId xmlns:a16="http://schemas.microsoft.com/office/drawing/2014/main" val="3762919043"/>
                    </a:ext>
                  </a:extLst>
                </a:gridCol>
                <a:gridCol w="3202517">
                  <a:extLst>
                    <a:ext uri="{9D8B030D-6E8A-4147-A177-3AD203B41FA5}">
                      <a16:colId xmlns:a16="http://schemas.microsoft.com/office/drawing/2014/main" val="4288936605"/>
                    </a:ext>
                  </a:extLst>
                </a:gridCol>
              </a:tblGrid>
              <a:tr h="370840">
                <a:tc>
                  <a:txBody>
                    <a:bodyPr/>
                    <a:lstStyle/>
                    <a:p>
                      <a:pPr marL="0" marR="0" algn="ctr">
                        <a:lnSpc>
                          <a:spcPct val="107000"/>
                        </a:lnSpc>
                        <a:spcBef>
                          <a:spcPts val="0"/>
                        </a:spcBef>
                        <a:spcAft>
                          <a:spcPts val="0"/>
                        </a:spcAft>
                      </a:pPr>
                      <a:r>
                        <a:rPr lang="en-US" sz="1600" b="1">
                          <a:effectLst/>
                          <a:latin typeface="Arial" panose="020B0604020202020204" pitchFamily="34" charset="0"/>
                          <a:ea typeface="Times New Roman" panose="02020603050405020304" pitchFamily="18" charset="0"/>
                          <a:cs typeface="Arial" panose="020B0604020202020204" pitchFamily="34" charset="0"/>
                        </a:rPr>
                        <a:t>Algorithm</a:t>
                      </a:r>
                      <a:endParaRPr lang="en-US" sz="1600">
                        <a:effectLst/>
                        <a:latin typeface="Arial" panose="020B0604020202020204" pitchFamily="34" charset="0"/>
                        <a:ea typeface="Calibri" panose="020F0502020204030204" pitchFamily="34" charset="0"/>
                        <a:cs typeface="Arial" panose="020B0604020202020204" pitchFamily="34" charset="0"/>
                      </a:endParaRPr>
                    </a:p>
                  </a:txBody>
                  <a:tcPr marL="38100" marR="38100" marT="38100" marB="38100" anchor="ctr"/>
                </a:tc>
                <a:tc>
                  <a:txBody>
                    <a:bodyPr/>
                    <a:lstStyle/>
                    <a:p>
                      <a:pPr marL="0" marR="0" algn="ctr">
                        <a:lnSpc>
                          <a:spcPct val="107000"/>
                        </a:lnSpc>
                        <a:spcBef>
                          <a:spcPts val="0"/>
                        </a:spcBef>
                        <a:spcAft>
                          <a:spcPts val="0"/>
                        </a:spcAft>
                      </a:pPr>
                      <a:r>
                        <a:rPr lang="en-US" sz="1600" b="1">
                          <a:effectLst/>
                          <a:latin typeface="Arial" panose="020B0604020202020204" pitchFamily="34" charset="0"/>
                          <a:ea typeface="Times New Roman" panose="02020603050405020304" pitchFamily="18" charset="0"/>
                          <a:cs typeface="Arial" panose="020B0604020202020204" pitchFamily="34" charset="0"/>
                        </a:rPr>
                        <a:t>Jaccard</a:t>
                      </a:r>
                      <a:endParaRPr lang="en-US" sz="1600">
                        <a:effectLst/>
                        <a:latin typeface="Arial" panose="020B0604020202020204" pitchFamily="34" charset="0"/>
                        <a:ea typeface="Calibri" panose="020F0502020204030204" pitchFamily="34" charset="0"/>
                        <a:cs typeface="Arial" panose="020B0604020202020204" pitchFamily="34" charset="0"/>
                      </a:endParaRPr>
                    </a:p>
                  </a:txBody>
                  <a:tcPr marL="38100" marR="38100" marT="38100" marB="38100" anchor="ctr"/>
                </a:tc>
                <a:tc>
                  <a:txBody>
                    <a:bodyPr/>
                    <a:lstStyle/>
                    <a:p>
                      <a:pPr marL="0" marR="0" algn="ctr">
                        <a:lnSpc>
                          <a:spcPct val="107000"/>
                        </a:lnSpc>
                        <a:spcBef>
                          <a:spcPts val="0"/>
                        </a:spcBef>
                        <a:spcAft>
                          <a:spcPts val="0"/>
                        </a:spcAft>
                      </a:pPr>
                      <a:r>
                        <a:rPr lang="en-US" sz="1600" b="1">
                          <a:effectLst/>
                          <a:latin typeface="Arial" panose="020B0604020202020204" pitchFamily="34" charset="0"/>
                          <a:ea typeface="Times New Roman" panose="02020603050405020304" pitchFamily="18" charset="0"/>
                          <a:cs typeface="Arial" panose="020B0604020202020204" pitchFamily="34" charset="0"/>
                        </a:rPr>
                        <a:t>f1-score</a:t>
                      </a:r>
                      <a:endParaRPr lang="en-US" sz="1600">
                        <a:effectLst/>
                        <a:latin typeface="Arial" panose="020B0604020202020204" pitchFamily="34" charset="0"/>
                        <a:ea typeface="Calibri" panose="020F0502020204030204" pitchFamily="34" charset="0"/>
                        <a:cs typeface="Arial" panose="020B0604020202020204" pitchFamily="34" charset="0"/>
                      </a:endParaRPr>
                    </a:p>
                  </a:txBody>
                  <a:tcPr marL="38100" marR="38100" marT="38100" marB="38100" anchor="ctr"/>
                </a:tc>
                <a:extLst>
                  <a:ext uri="{0D108BD9-81ED-4DB2-BD59-A6C34878D82A}">
                    <a16:rowId xmlns:a16="http://schemas.microsoft.com/office/drawing/2014/main" val="83932472"/>
                  </a:ext>
                </a:extLst>
              </a:tr>
              <a:tr h="370840">
                <a:tc>
                  <a:txBody>
                    <a:bodyPr/>
                    <a:lstStyle/>
                    <a:p>
                      <a:pPr marL="0" marR="0">
                        <a:lnSpc>
                          <a:spcPct val="107000"/>
                        </a:lnSpc>
                        <a:spcBef>
                          <a:spcPts val="0"/>
                        </a:spcBef>
                        <a:spcAft>
                          <a:spcPts val="0"/>
                        </a:spcAft>
                      </a:pPr>
                      <a:r>
                        <a:rPr lang="en-US" sz="1600" b="1">
                          <a:effectLst/>
                          <a:latin typeface="Arial" panose="020B0604020202020204" pitchFamily="34" charset="0"/>
                          <a:ea typeface="Times New Roman" panose="02020603050405020304" pitchFamily="18" charset="0"/>
                          <a:cs typeface="Arial" panose="020B0604020202020204" pitchFamily="34" charset="0"/>
                        </a:rPr>
                        <a:t>K-Nearest Neighbor</a:t>
                      </a:r>
                      <a:endParaRPr lang="en-US" sz="1600">
                        <a:effectLst/>
                        <a:latin typeface="Arial" panose="020B0604020202020204" pitchFamily="34" charset="0"/>
                        <a:ea typeface="Calibri" panose="020F0502020204030204" pitchFamily="34" charset="0"/>
                        <a:cs typeface="Arial" panose="020B0604020202020204" pitchFamily="34" charset="0"/>
                      </a:endParaRPr>
                    </a:p>
                  </a:txBody>
                  <a:tcPr marL="38100" marR="38100" marT="38100" marB="38100" anchor="ctr"/>
                </a:tc>
                <a:tc>
                  <a:txBody>
                    <a:bodyPr/>
                    <a:lstStyle/>
                    <a:p>
                      <a:pPr marL="0" marR="0">
                        <a:lnSpc>
                          <a:spcPct val="107000"/>
                        </a:lnSpc>
                        <a:spcBef>
                          <a:spcPts val="0"/>
                        </a:spcBef>
                        <a:spcAft>
                          <a:spcPts val="0"/>
                        </a:spcAft>
                      </a:pPr>
                      <a:r>
                        <a:rPr lang="en-US" sz="1600">
                          <a:effectLst/>
                          <a:latin typeface="Arial" panose="020B0604020202020204" pitchFamily="34" charset="0"/>
                          <a:ea typeface="Times New Roman" panose="02020603050405020304" pitchFamily="18" charset="0"/>
                          <a:cs typeface="Arial" panose="020B0604020202020204" pitchFamily="34" charset="0"/>
                        </a:rPr>
                        <a:t>0.564</a:t>
                      </a:r>
                      <a:endParaRPr lang="en-US" sz="1600">
                        <a:effectLst/>
                        <a:latin typeface="Arial" panose="020B0604020202020204" pitchFamily="34" charset="0"/>
                        <a:ea typeface="Calibri" panose="020F0502020204030204" pitchFamily="34" charset="0"/>
                        <a:cs typeface="Arial" panose="020B0604020202020204" pitchFamily="34" charset="0"/>
                      </a:endParaRPr>
                    </a:p>
                  </a:txBody>
                  <a:tcPr marL="38100" marR="38100" marT="38100" marB="38100" anchor="ctr"/>
                </a:tc>
                <a:tc>
                  <a:txBody>
                    <a:bodyPr/>
                    <a:lstStyle/>
                    <a:p>
                      <a:pPr marL="0" marR="0">
                        <a:lnSpc>
                          <a:spcPct val="107000"/>
                        </a:lnSpc>
                        <a:spcBef>
                          <a:spcPts val="0"/>
                        </a:spcBef>
                        <a:spcAft>
                          <a:spcPts val="0"/>
                        </a:spcAft>
                      </a:pPr>
                      <a:r>
                        <a:rPr lang="en-US" sz="1600">
                          <a:effectLst/>
                          <a:latin typeface="Arial" panose="020B0604020202020204" pitchFamily="34" charset="0"/>
                          <a:ea typeface="Times New Roman" panose="02020603050405020304" pitchFamily="18" charset="0"/>
                          <a:cs typeface="Arial" panose="020B0604020202020204" pitchFamily="34" charset="0"/>
                        </a:rPr>
                        <a:t>0.540</a:t>
                      </a:r>
                      <a:endParaRPr lang="en-US" sz="1600">
                        <a:effectLst/>
                        <a:latin typeface="Arial" panose="020B0604020202020204" pitchFamily="34" charset="0"/>
                        <a:ea typeface="Calibri" panose="020F0502020204030204" pitchFamily="34" charset="0"/>
                        <a:cs typeface="Arial" panose="020B0604020202020204" pitchFamily="34" charset="0"/>
                      </a:endParaRPr>
                    </a:p>
                  </a:txBody>
                  <a:tcPr marL="38100" marR="38100" marT="38100" marB="38100" anchor="ctr"/>
                </a:tc>
                <a:extLst>
                  <a:ext uri="{0D108BD9-81ED-4DB2-BD59-A6C34878D82A}">
                    <a16:rowId xmlns:a16="http://schemas.microsoft.com/office/drawing/2014/main" val="2285030417"/>
                  </a:ext>
                </a:extLst>
              </a:tr>
              <a:tr h="370840">
                <a:tc>
                  <a:txBody>
                    <a:bodyPr/>
                    <a:lstStyle/>
                    <a:p>
                      <a:pPr marL="0" marR="0">
                        <a:lnSpc>
                          <a:spcPct val="107000"/>
                        </a:lnSpc>
                        <a:spcBef>
                          <a:spcPts val="0"/>
                        </a:spcBef>
                        <a:spcAft>
                          <a:spcPts val="0"/>
                        </a:spcAft>
                      </a:pPr>
                      <a:r>
                        <a:rPr lang="en-US" sz="1600" b="1">
                          <a:effectLst/>
                          <a:latin typeface="Arial" panose="020B0604020202020204" pitchFamily="34" charset="0"/>
                          <a:ea typeface="Times New Roman" panose="02020603050405020304" pitchFamily="18" charset="0"/>
                          <a:cs typeface="Arial" panose="020B0604020202020204" pitchFamily="34" charset="0"/>
                        </a:rPr>
                        <a:t>Decision Tree</a:t>
                      </a:r>
                      <a:endParaRPr lang="en-US" sz="1600">
                        <a:effectLst/>
                        <a:latin typeface="Arial" panose="020B0604020202020204" pitchFamily="34" charset="0"/>
                        <a:ea typeface="Calibri" panose="020F0502020204030204" pitchFamily="34" charset="0"/>
                        <a:cs typeface="Arial" panose="020B0604020202020204" pitchFamily="34" charset="0"/>
                      </a:endParaRPr>
                    </a:p>
                  </a:txBody>
                  <a:tcPr marL="38100" marR="38100" marT="38100" marB="38100" anchor="ctr"/>
                </a:tc>
                <a:tc>
                  <a:txBody>
                    <a:bodyPr/>
                    <a:lstStyle/>
                    <a:p>
                      <a:pPr marL="0" marR="0">
                        <a:lnSpc>
                          <a:spcPct val="107000"/>
                        </a:lnSpc>
                        <a:spcBef>
                          <a:spcPts val="0"/>
                        </a:spcBef>
                        <a:spcAft>
                          <a:spcPts val="0"/>
                        </a:spcAft>
                      </a:pPr>
                      <a:r>
                        <a:rPr lang="en-US" sz="1600">
                          <a:effectLst/>
                          <a:latin typeface="Arial" panose="020B0604020202020204" pitchFamily="34" charset="0"/>
                          <a:ea typeface="Times New Roman" panose="02020603050405020304" pitchFamily="18" charset="0"/>
                          <a:cs typeface="Arial" panose="020B0604020202020204" pitchFamily="34" charset="0"/>
                        </a:rPr>
                        <a:t>0.566</a:t>
                      </a:r>
                      <a:endParaRPr lang="en-US" sz="1600">
                        <a:effectLst/>
                        <a:latin typeface="Arial" panose="020B0604020202020204" pitchFamily="34" charset="0"/>
                        <a:ea typeface="Calibri" panose="020F0502020204030204" pitchFamily="34" charset="0"/>
                        <a:cs typeface="Arial" panose="020B0604020202020204" pitchFamily="34" charset="0"/>
                      </a:endParaRPr>
                    </a:p>
                  </a:txBody>
                  <a:tcPr marL="38100" marR="38100" marT="38100" marB="38100" anchor="ctr"/>
                </a:tc>
                <a:tc>
                  <a:txBody>
                    <a:bodyPr/>
                    <a:lstStyle/>
                    <a:p>
                      <a:pPr marL="0" marR="0">
                        <a:lnSpc>
                          <a:spcPct val="107000"/>
                        </a:lnSpc>
                        <a:spcBef>
                          <a:spcPts val="0"/>
                        </a:spcBef>
                        <a:spcAft>
                          <a:spcPts val="0"/>
                        </a:spcAft>
                      </a:pPr>
                      <a:r>
                        <a:rPr lang="en-US" sz="1600">
                          <a:effectLst/>
                          <a:latin typeface="Arial" panose="020B0604020202020204" pitchFamily="34" charset="0"/>
                          <a:ea typeface="Times New Roman" panose="02020603050405020304" pitchFamily="18" charset="0"/>
                          <a:cs typeface="Arial" panose="020B0604020202020204" pitchFamily="34" charset="0"/>
                        </a:rPr>
                        <a:t>0.545</a:t>
                      </a:r>
                      <a:endParaRPr lang="en-US" sz="1600">
                        <a:effectLst/>
                        <a:latin typeface="Arial" panose="020B0604020202020204" pitchFamily="34" charset="0"/>
                        <a:ea typeface="Calibri" panose="020F0502020204030204" pitchFamily="34" charset="0"/>
                        <a:cs typeface="Arial" panose="020B0604020202020204" pitchFamily="34" charset="0"/>
                      </a:endParaRPr>
                    </a:p>
                  </a:txBody>
                  <a:tcPr marL="38100" marR="38100" marT="38100" marB="38100" anchor="ctr"/>
                </a:tc>
                <a:extLst>
                  <a:ext uri="{0D108BD9-81ED-4DB2-BD59-A6C34878D82A}">
                    <a16:rowId xmlns:a16="http://schemas.microsoft.com/office/drawing/2014/main" val="3694862409"/>
                  </a:ext>
                </a:extLst>
              </a:tr>
              <a:tr h="370840">
                <a:tc>
                  <a:txBody>
                    <a:bodyPr/>
                    <a:lstStyle/>
                    <a:p>
                      <a:pPr marL="0" marR="0">
                        <a:lnSpc>
                          <a:spcPct val="107000"/>
                        </a:lnSpc>
                        <a:spcBef>
                          <a:spcPts val="0"/>
                        </a:spcBef>
                        <a:spcAft>
                          <a:spcPts val="0"/>
                        </a:spcAft>
                      </a:pPr>
                      <a:r>
                        <a:rPr lang="en-US" sz="1600" b="1">
                          <a:effectLst/>
                          <a:latin typeface="Arial" panose="020B0604020202020204" pitchFamily="34" charset="0"/>
                          <a:ea typeface="Times New Roman" panose="02020603050405020304" pitchFamily="18" charset="0"/>
                          <a:cs typeface="Arial" panose="020B0604020202020204" pitchFamily="34" charset="0"/>
                        </a:rPr>
                        <a:t>Random Forest		</a:t>
                      </a:r>
                      <a:endParaRPr lang="en-US" sz="1600">
                        <a:effectLst/>
                        <a:latin typeface="Arial" panose="020B0604020202020204" pitchFamily="34" charset="0"/>
                        <a:ea typeface="Calibri" panose="020F0502020204030204" pitchFamily="34" charset="0"/>
                        <a:cs typeface="Arial" panose="020B0604020202020204" pitchFamily="34" charset="0"/>
                      </a:endParaRPr>
                    </a:p>
                  </a:txBody>
                  <a:tcPr marL="38100" marR="38100" marT="38100" marB="38100" anchor="ctr"/>
                </a:tc>
                <a:tc>
                  <a:txBody>
                    <a:bodyPr/>
                    <a:lstStyle/>
                    <a:p>
                      <a:pPr marL="0" marR="0">
                        <a:lnSpc>
                          <a:spcPct val="107000"/>
                        </a:lnSpc>
                        <a:spcBef>
                          <a:spcPts val="0"/>
                        </a:spcBef>
                        <a:spcAft>
                          <a:spcPts val="0"/>
                        </a:spcAft>
                      </a:pPr>
                      <a:r>
                        <a:rPr lang="en-US" sz="1600">
                          <a:effectLst/>
                          <a:latin typeface="Arial" panose="020B0604020202020204" pitchFamily="34" charset="0"/>
                          <a:ea typeface="Times New Roman" panose="02020603050405020304" pitchFamily="18" charset="0"/>
                          <a:cs typeface="Arial" panose="020B0604020202020204" pitchFamily="34" charset="0"/>
                        </a:rPr>
                        <a:t>0.659</a:t>
                      </a:r>
                      <a:endParaRPr lang="en-US" sz="1600">
                        <a:effectLst/>
                        <a:latin typeface="Arial" panose="020B0604020202020204" pitchFamily="34" charset="0"/>
                        <a:ea typeface="Calibri" panose="020F0502020204030204" pitchFamily="34" charset="0"/>
                        <a:cs typeface="Arial" panose="020B0604020202020204" pitchFamily="34" charset="0"/>
                      </a:endParaRPr>
                    </a:p>
                  </a:txBody>
                  <a:tcPr marL="38100" marR="38100" marT="38100" marB="38100" anchor="ctr"/>
                </a:tc>
                <a:tc>
                  <a:txBody>
                    <a:bodyPr/>
                    <a:lstStyle/>
                    <a:p>
                      <a:pPr marL="0" marR="0">
                        <a:lnSpc>
                          <a:spcPct val="107000"/>
                        </a:lnSpc>
                        <a:spcBef>
                          <a:spcPts val="0"/>
                        </a:spcBef>
                        <a:spcAft>
                          <a:spcPts val="0"/>
                        </a:spcAft>
                      </a:pPr>
                      <a:r>
                        <a:rPr lang="en-US" sz="1600">
                          <a:effectLst/>
                          <a:latin typeface="Arial" panose="020B0604020202020204" pitchFamily="34" charset="0"/>
                          <a:ea typeface="Times New Roman" panose="02020603050405020304" pitchFamily="18" charset="0"/>
                          <a:cs typeface="Arial" panose="020B0604020202020204" pitchFamily="34" charset="0"/>
                        </a:rPr>
                        <a:t>0.565</a:t>
                      </a:r>
                      <a:endParaRPr lang="en-US" sz="1600">
                        <a:effectLst/>
                        <a:latin typeface="Arial" panose="020B0604020202020204" pitchFamily="34" charset="0"/>
                        <a:ea typeface="Calibri" panose="020F0502020204030204" pitchFamily="34" charset="0"/>
                        <a:cs typeface="Arial" panose="020B0604020202020204" pitchFamily="34" charset="0"/>
                      </a:endParaRPr>
                    </a:p>
                  </a:txBody>
                  <a:tcPr marL="38100" marR="38100" marT="38100" marB="38100" anchor="ctr"/>
                </a:tc>
                <a:extLst>
                  <a:ext uri="{0D108BD9-81ED-4DB2-BD59-A6C34878D82A}">
                    <a16:rowId xmlns:a16="http://schemas.microsoft.com/office/drawing/2014/main" val="147931037"/>
                  </a:ext>
                </a:extLst>
              </a:tr>
              <a:tr h="370840">
                <a:tc>
                  <a:txBody>
                    <a:bodyPr/>
                    <a:lstStyle/>
                    <a:p>
                      <a:pPr marL="0" marR="0">
                        <a:lnSpc>
                          <a:spcPct val="107000"/>
                        </a:lnSpc>
                        <a:spcBef>
                          <a:spcPts val="0"/>
                        </a:spcBef>
                        <a:spcAft>
                          <a:spcPts val="0"/>
                        </a:spcAft>
                      </a:pPr>
                      <a:r>
                        <a:rPr lang="en-US" sz="1600" b="1">
                          <a:effectLst/>
                          <a:latin typeface="Arial" panose="020B0604020202020204" pitchFamily="34" charset="0"/>
                          <a:ea typeface="Times New Roman" panose="02020603050405020304" pitchFamily="18" charset="0"/>
                          <a:cs typeface="Arial" panose="020B0604020202020204" pitchFamily="34" charset="0"/>
                        </a:rPr>
                        <a:t>Logistic Regression</a:t>
                      </a:r>
                      <a:endParaRPr lang="en-US" sz="1600">
                        <a:effectLst/>
                        <a:latin typeface="Arial" panose="020B0604020202020204" pitchFamily="34" charset="0"/>
                        <a:ea typeface="Calibri" panose="020F0502020204030204" pitchFamily="34" charset="0"/>
                        <a:cs typeface="Arial" panose="020B0604020202020204" pitchFamily="34" charset="0"/>
                      </a:endParaRPr>
                    </a:p>
                  </a:txBody>
                  <a:tcPr marL="38100" marR="38100" marT="38100" marB="38100" anchor="ctr"/>
                </a:tc>
                <a:tc>
                  <a:txBody>
                    <a:bodyPr/>
                    <a:lstStyle/>
                    <a:p>
                      <a:pPr marL="0" marR="0">
                        <a:lnSpc>
                          <a:spcPct val="107000"/>
                        </a:lnSpc>
                        <a:spcBef>
                          <a:spcPts val="0"/>
                        </a:spcBef>
                        <a:spcAft>
                          <a:spcPts val="0"/>
                        </a:spcAft>
                      </a:pPr>
                      <a:r>
                        <a:rPr lang="en-US" sz="1600">
                          <a:effectLst/>
                          <a:latin typeface="Arial" panose="020B0604020202020204" pitchFamily="34" charset="0"/>
                          <a:ea typeface="Times New Roman" panose="02020603050405020304" pitchFamily="18" charset="0"/>
                          <a:cs typeface="Arial" panose="020B0604020202020204" pitchFamily="34" charset="0"/>
                        </a:rPr>
                        <a:t>0.526</a:t>
                      </a:r>
                      <a:endParaRPr lang="en-US" sz="1600">
                        <a:effectLst/>
                        <a:latin typeface="Arial" panose="020B0604020202020204" pitchFamily="34" charset="0"/>
                        <a:ea typeface="Calibri" panose="020F0502020204030204" pitchFamily="34" charset="0"/>
                        <a:cs typeface="Arial" panose="020B0604020202020204" pitchFamily="34" charset="0"/>
                      </a:endParaRPr>
                    </a:p>
                  </a:txBody>
                  <a:tcPr marL="38100" marR="38100" marT="38100" marB="38100" anchor="ctr"/>
                </a:tc>
                <a:tc>
                  <a:txBody>
                    <a:bodyPr/>
                    <a:lstStyle/>
                    <a:p>
                      <a:pPr marL="0" marR="0">
                        <a:lnSpc>
                          <a:spcPct val="107000"/>
                        </a:lnSpc>
                        <a:spcBef>
                          <a:spcPts val="0"/>
                        </a:spcBef>
                        <a:spcAft>
                          <a:spcPts val="0"/>
                        </a:spcAft>
                      </a:pPr>
                      <a:r>
                        <a:rPr lang="en-US" sz="1600" dirty="0">
                          <a:effectLst/>
                          <a:latin typeface="Arial" panose="020B0604020202020204" pitchFamily="34" charset="0"/>
                          <a:ea typeface="Times New Roman" panose="02020603050405020304" pitchFamily="18" charset="0"/>
                          <a:cs typeface="Arial" panose="020B0604020202020204" pitchFamily="34" charset="0"/>
                        </a:rPr>
                        <a:t>0.511</a:t>
                      </a:r>
                      <a:endParaRPr lang="en-US" sz="1600" dirty="0">
                        <a:effectLst/>
                        <a:latin typeface="Arial" panose="020B0604020202020204" pitchFamily="34" charset="0"/>
                        <a:ea typeface="Calibri" panose="020F0502020204030204" pitchFamily="34" charset="0"/>
                        <a:cs typeface="Arial" panose="020B0604020202020204" pitchFamily="34" charset="0"/>
                      </a:endParaRPr>
                    </a:p>
                  </a:txBody>
                  <a:tcPr marL="38100" marR="38100" marT="38100" marB="38100" anchor="ctr"/>
                </a:tc>
                <a:extLst>
                  <a:ext uri="{0D108BD9-81ED-4DB2-BD59-A6C34878D82A}">
                    <a16:rowId xmlns:a16="http://schemas.microsoft.com/office/drawing/2014/main" val="2919341907"/>
                  </a:ext>
                </a:extLst>
              </a:tr>
            </a:tbl>
          </a:graphicData>
        </a:graphic>
      </p:graphicFrame>
      <p:sp>
        <p:nvSpPr>
          <p:cNvPr id="6" name="Content Placeholder 2">
            <a:extLst>
              <a:ext uri="{FF2B5EF4-FFF2-40B4-BE49-F238E27FC236}">
                <a16:creationId xmlns:a16="http://schemas.microsoft.com/office/drawing/2014/main" id="{1AAE5E36-1E8D-457F-B1BB-F5F7A4663C6C}"/>
              </a:ext>
            </a:extLst>
          </p:cNvPr>
          <p:cNvSpPr>
            <a:spLocks noGrp="1"/>
          </p:cNvSpPr>
          <p:nvPr>
            <p:ph idx="1"/>
          </p:nvPr>
        </p:nvSpPr>
        <p:spPr>
          <a:xfrm>
            <a:off x="1026319" y="3771899"/>
            <a:ext cx="10058400" cy="381001"/>
          </a:xfrm>
        </p:spPr>
        <p:txBody>
          <a:bodyPr>
            <a:noAutofit/>
          </a:bodyPr>
          <a:lstStyle/>
          <a:p>
            <a:pPr marL="0" indent="0">
              <a:spcBef>
                <a:spcPts val="0"/>
              </a:spcBef>
              <a:buNone/>
            </a:pPr>
            <a:r>
              <a:rPr lang="en-US" sz="1800" dirty="0">
                <a:effectLst/>
                <a:latin typeface="Arial" panose="020B0604020202020204" pitchFamily="34" charset="0"/>
                <a:ea typeface="Calibri" panose="020F0502020204030204" pitchFamily="34" charset="0"/>
              </a:rPr>
              <a:t>Random Forest is the best model</a:t>
            </a:r>
            <a:r>
              <a:rPr lang="en-US" sz="1800" dirty="0">
                <a:effectLst/>
                <a:latin typeface="Arial" panose="020B0604020202020204" pitchFamily="34" charset="0"/>
                <a:ea typeface="Calibri" panose="020F0502020204030204" pitchFamily="34" charset="0"/>
                <a:cs typeface="Arial" panose="020B0604020202020204" pitchFamily="34" charset="0"/>
              </a:rPr>
              <a:t>.</a:t>
            </a:r>
          </a:p>
          <a:p>
            <a:pPr marL="0" marR="0" indent="0">
              <a:spcBef>
                <a:spcPts val="0"/>
              </a:spcBef>
              <a:spcAft>
                <a:spcPts val="0"/>
              </a:spcAft>
              <a:buNone/>
            </a:pPr>
            <a:r>
              <a:rPr lang="en-US" sz="1800" dirty="0">
                <a:effectLst/>
                <a:latin typeface="Arial" panose="020B0604020202020204" pitchFamily="34" charset="0"/>
                <a:ea typeface="Calibri" panose="020F0502020204030204" pitchFamily="34" charset="0"/>
                <a:cs typeface="Arial" panose="020B0604020202020204" pitchFamily="34" charset="0"/>
              </a:rPr>
              <a:t> </a:t>
            </a:r>
          </a:p>
        </p:txBody>
      </p:sp>
    </p:spTree>
    <p:extLst>
      <p:ext uri="{BB962C8B-B14F-4D97-AF65-F5344CB8AC3E}">
        <p14:creationId xmlns:p14="http://schemas.microsoft.com/office/powerpoint/2010/main" val="37111067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B071ADE-CE1F-4CC5-B987-AE02979039F6}"/>
              </a:ext>
            </a:extLst>
          </p:cNvPr>
          <p:cNvSpPr txBox="1">
            <a:spLocks/>
          </p:cNvSpPr>
          <p:nvPr/>
        </p:nvSpPr>
        <p:spPr>
          <a:xfrm>
            <a:off x="985838" y="656881"/>
            <a:ext cx="10139362" cy="90045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a:lstStyle>
          <a:p>
            <a:r>
              <a:rPr lang="en-US" sz="2500" b="1" dirty="0">
                <a:solidFill>
                  <a:srgbClr val="1F1F1F"/>
                </a:solidFill>
                <a:latin typeface="Arial" panose="020B0604020202020204" pitchFamily="34" charset="0"/>
                <a:ea typeface="Calibri" panose="020F0502020204030204" pitchFamily="34" charset="0"/>
                <a:cs typeface="Times New Roman" panose="02020603050405020304" pitchFamily="18" charset="0"/>
              </a:rPr>
              <a:t>Discussion                                                                                       </a:t>
            </a:r>
            <a:endParaRPr lang="en-US" dirty="0"/>
          </a:p>
        </p:txBody>
      </p:sp>
      <p:sp>
        <p:nvSpPr>
          <p:cNvPr id="6" name="Content Placeholder 2">
            <a:extLst>
              <a:ext uri="{FF2B5EF4-FFF2-40B4-BE49-F238E27FC236}">
                <a16:creationId xmlns:a16="http://schemas.microsoft.com/office/drawing/2014/main" id="{1AAE5E36-1E8D-457F-B1BB-F5F7A4663C6C}"/>
              </a:ext>
            </a:extLst>
          </p:cNvPr>
          <p:cNvSpPr>
            <a:spLocks noGrp="1"/>
          </p:cNvSpPr>
          <p:nvPr>
            <p:ph idx="1"/>
          </p:nvPr>
        </p:nvSpPr>
        <p:spPr>
          <a:xfrm>
            <a:off x="1026319" y="1395413"/>
            <a:ext cx="10058400" cy="4752975"/>
          </a:xfrm>
        </p:spPr>
        <p:txBody>
          <a:bodyPr>
            <a:noAutofit/>
          </a:bodyPr>
          <a:lstStyle/>
          <a:p>
            <a:pPr marL="342900" marR="0" lvl="0" indent="-342900">
              <a:spcBef>
                <a:spcPts val="0"/>
              </a:spcBef>
              <a:spcAft>
                <a:spcPts val="0"/>
              </a:spcAft>
              <a:buFont typeface="Symbol" panose="05050102010706020507" pitchFamily="18" charset="2"/>
              <a:buChar char=""/>
            </a:pP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a:effectLst/>
                <a:latin typeface="Arial" panose="020B0604020202020204" pitchFamily="34" charset="0"/>
                <a:ea typeface="Calibri" panose="020F0502020204030204" pitchFamily="34" charset="0"/>
                <a:cs typeface="Times New Roman" panose="02020603050405020304" pitchFamily="18" charset="0"/>
              </a:rPr>
              <a:t>After uploading data from the provided data [csv file ] successfully, we determined the attributes (columns) that we will use to train your machine learning model.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pPr>
            <a:r>
              <a:rPr lang="en-US" sz="1800" dirty="0">
                <a:effectLst/>
                <a:latin typeface="Arial" panose="020B0604020202020204" pitchFamily="34" charset="0"/>
                <a:ea typeface="Calibri" panose="020F0502020204030204" pitchFamily="34" charset="0"/>
                <a:cs typeface="Times New Roman" panose="02020603050405020304" pitchFamily="18" charset="0"/>
              </a:rPr>
              <a:t>We cleaned the data by dropping the columns containing unrelated data.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pPr>
            <a:r>
              <a:rPr lang="en-US" sz="1800" dirty="0">
                <a:effectLst/>
                <a:latin typeface="Arial" panose="020B0604020202020204" pitchFamily="34" charset="0"/>
                <a:ea typeface="Calibri" panose="020F0502020204030204" pitchFamily="34" charset="0"/>
                <a:cs typeface="Times New Roman" panose="02020603050405020304" pitchFamily="18" charset="0"/>
              </a:rPr>
              <a:t>Data of type 'object' could be fed through an algorithm, so label encoding was used to created new classes that were of type int8; a numerical data type. We mapped the categorical data that was of type 'object' to int8.</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pPr>
            <a:r>
              <a:rPr lang="en-US" sz="1800" dirty="0">
                <a:effectLst/>
                <a:latin typeface="Arial" panose="020B0604020202020204" pitchFamily="34" charset="0"/>
                <a:ea typeface="Calibri" panose="020F0502020204030204" pitchFamily="34" charset="0"/>
                <a:cs typeface="Times New Roman" panose="02020603050405020304" pitchFamily="18" charset="0"/>
              </a:rPr>
              <a:t>Next issue identified with data was - imbalanced data. Class 1 of SEVERITYCODE was nearly three times larger than class 2. The solution to this was </a:t>
            </a:r>
            <a:r>
              <a:rPr lang="en-US" sz="1800" dirty="0" err="1">
                <a:effectLst/>
                <a:latin typeface="Arial" panose="020B0604020202020204" pitchFamily="34" charset="0"/>
                <a:ea typeface="Calibri" panose="020F0502020204030204" pitchFamily="34" charset="0"/>
                <a:cs typeface="Times New Roman" panose="02020603050405020304" pitchFamily="18" charset="0"/>
              </a:rPr>
              <a:t>downsampling</a:t>
            </a:r>
            <a:r>
              <a:rPr lang="en-US" sz="1800" dirty="0">
                <a:effectLst/>
                <a:latin typeface="Arial" panose="020B0604020202020204" pitchFamily="34" charset="0"/>
                <a:ea typeface="Calibri" panose="020F0502020204030204" pitchFamily="34" charset="0"/>
                <a:cs typeface="Times New Roman" panose="02020603050405020304" pitchFamily="18" charset="0"/>
              </a:rPr>
              <a:t> the majority class. We used </a:t>
            </a:r>
            <a:r>
              <a:rPr lang="en-US" sz="1800" dirty="0" err="1">
                <a:effectLst/>
                <a:latin typeface="Arial" panose="020B0604020202020204" pitchFamily="34" charset="0"/>
                <a:ea typeface="Calibri" panose="020F0502020204030204" pitchFamily="34" charset="0"/>
                <a:cs typeface="Times New Roman" panose="02020603050405020304" pitchFamily="18" charset="0"/>
              </a:rPr>
              <a:t>sklearn's</a:t>
            </a:r>
            <a:r>
              <a:rPr lang="en-US" sz="1800" dirty="0">
                <a:effectLst/>
                <a:latin typeface="Arial" panose="020B0604020202020204" pitchFamily="34" charset="0"/>
                <a:ea typeface="Calibri" panose="020F0502020204030204" pitchFamily="34" charset="0"/>
                <a:cs typeface="Times New Roman" panose="02020603050405020304" pitchFamily="18" charset="0"/>
              </a:rPr>
              <a:t> resample tool to </a:t>
            </a:r>
            <a:r>
              <a:rPr lang="en-US" sz="1800" dirty="0" err="1">
                <a:effectLst/>
                <a:latin typeface="Arial" panose="020B0604020202020204" pitchFamily="34" charset="0"/>
                <a:ea typeface="Calibri" panose="020F0502020204030204" pitchFamily="34" charset="0"/>
                <a:cs typeface="Times New Roman" panose="02020603050405020304" pitchFamily="18" charset="0"/>
              </a:rPr>
              <a:t>downsample</a:t>
            </a:r>
            <a:r>
              <a:rPr lang="en-US" sz="1800" dirty="0">
                <a:effectLst/>
                <a:latin typeface="Arial" panose="020B0604020202020204" pitchFamily="34" charset="0"/>
                <a:ea typeface="Calibri" panose="020F0502020204030204" pitchFamily="34" charset="0"/>
                <a:cs typeface="Times New Roman" panose="02020603050405020304" pitchFamily="18" charset="0"/>
              </a:rPr>
              <a:t> the data to match the minority class exactly with 58188 values each.</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pPr>
            <a:r>
              <a:rPr lang="en-US" sz="1800" dirty="0">
                <a:effectLst/>
                <a:latin typeface="Arial" panose="020B0604020202020204" pitchFamily="34" charset="0"/>
                <a:ea typeface="Calibri" panose="020F0502020204030204" pitchFamily="34" charset="0"/>
                <a:cs typeface="Times New Roman" panose="02020603050405020304" pitchFamily="18" charset="0"/>
              </a:rPr>
              <a:t>Once we analyzed and cleaned the data, it was then fed through four ML models; K-Nearest Neighbor, Decision Tree, Random Forest and Logistic Regression. Evaluation metrics used to test the accuracy of our models were </a:t>
            </a:r>
            <a:r>
              <a:rPr lang="en-US" sz="1800" dirty="0" err="1">
                <a:effectLst/>
                <a:latin typeface="Arial" panose="020B0604020202020204" pitchFamily="34" charset="0"/>
                <a:ea typeface="Calibri" panose="020F0502020204030204" pitchFamily="34" charset="0"/>
                <a:cs typeface="Times New Roman" panose="02020603050405020304" pitchFamily="18" charset="0"/>
              </a:rPr>
              <a:t>jaccard</a:t>
            </a:r>
            <a:r>
              <a:rPr lang="en-US" sz="1800" dirty="0">
                <a:effectLst/>
                <a:latin typeface="Arial" panose="020B0604020202020204" pitchFamily="34" charset="0"/>
                <a:ea typeface="Calibri" panose="020F0502020204030204" pitchFamily="34" charset="0"/>
                <a:cs typeface="Times New Roman" panose="02020603050405020304" pitchFamily="18" charset="0"/>
              </a:rPr>
              <a:t> index, f-1 score and </a:t>
            </a:r>
            <a:r>
              <a:rPr lang="en-US" sz="1800" dirty="0" err="1">
                <a:effectLst/>
                <a:latin typeface="Arial" panose="020B0604020202020204" pitchFamily="34" charset="0"/>
                <a:ea typeface="Calibri" panose="020F0502020204030204" pitchFamily="34" charset="0"/>
                <a:cs typeface="Times New Roman" panose="02020603050405020304" pitchFamily="18" charset="0"/>
              </a:rPr>
              <a:t>logloss</a:t>
            </a:r>
            <a:r>
              <a:rPr lang="en-US" sz="1800" dirty="0">
                <a:effectLst/>
                <a:latin typeface="Arial" panose="020B0604020202020204" pitchFamily="34" charset="0"/>
                <a:ea typeface="Calibri" panose="020F0502020204030204" pitchFamily="34" charset="0"/>
                <a:cs typeface="Times New Roman" panose="02020603050405020304" pitchFamily="18" charset="0"/>
              </a:rPr>
              <a:t> for logistic regression. Choosing different k, max depth and </a:t>
            </a:r>
            <a:r>
              <a:rPr lang="en-US" sz="1800" dirty="0" err="1">
                <a:effectLst/>
                <a:latin typeface="Arial" panose="020B0604020202020204" pitchFamily="34" charset="0"/>
                <a:ea typeface="Calibri" panose="020F0502020204030204" pitchFamily="34" charset="0"/>
                <a:cs typeface="Times New Roman" panose="02020603050405020304" pitchFamily="18" charset="0"/>
              </a:rPr>
              <a:t>hyperamater</a:t>
            </a:r>
            <a:r>
              <a:rPr lang="en-US" sz="1800" dirty="0">
                <a:effectLst/>
                <a:latin typeface="Arial" panose="020B0604020202020204" pitchFamily="34" charset="0"/>
                <a:ea typeface="Calibri" panose="020F0502020204030204" pitchFamily="34" charset="0"/>
                <a:cs typeface="Times New Roman" panose="02020603050405020304" pitchFamily="18" charset="0"/>
              </a:rPr>
              <a:t> C values helped to improve our accuracy to be the best possible.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spcBef>
                <a:spcPts val="0"/>
              </a:spcBef>
              <a:spcAft>
                <a:spcPts val="0"/>
              </a:spcAft>
              <a:buNone/>
            </a:pPr>
            <a:endParaRPr lang="en-US" sz="1800" dirty="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4351114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B071ADE-CE1F-4CC5-B987-AE02979039F6}"/>
              </a:ext>
            </a:extLst>
          </p:cNvPr>
          <p:cNvSpPr txBox="1">
            <a:spLocks/>
          </p:cNvSpPr>
          <p:nvPr/>
        </p:nvSpPr>
        <p:spPr>
          <a:xfrm>
            <a:off x="985838" y="656881"/>
            <a:ext cx="10139362" cy="90045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a:lstStyle>
          <a:p>
            <a:r>
              <a:rPr lang="en-US" sz="2500" b="1" dirty="0">
                <a:solidFill>
                  <a:srgbClr val="1F1F1F"/>
                </a:solidFill>
                <a:latin typeface="Arial" panose="020B0604020202020204" pitchFamily="34" charset="0"/>
                <a:ea typeface="Calibri" panose="020F0502020204030204" pitchFamily="34" charset="0"/>
                <a:cs typeface="Times New Roman" panose="02020603050405020304" pitchFamily="18" charset="0"/>
              </a:rPr>
              <a:t>Conclusion                                                                                     </a:t>
            </a:r>
            <a:endParaRPr lang="en-US" dirty="0"/>
          </a:p>
        </p:txBody>
      </p:sp>
      <p:sp>
        <p:nvSpPr>
          <p:cNvPr id="6" name="Content Placeholder 2">
            <a:extLst>
              <a:ext uri="{FF2B5EF4-FFF2-40B4-BE49-F238E27FC236}">
                <a16:creationId xmlns:a16="http://schemas.microsoft.com/office/drawing/2014/main" id="{1AAE5E36-1E8D-457F-B1BB-F5F7A4663C6C}"/>
              </a:ext>
            </a:extLst>
          </p:cNvPr>
          <p:cNvSpPr>
            <a:spLocks noGrp="1"/>
          </p:cNvSpPr>
          <p:nvPr>
            <p:ph idx="1"/>
          </p:nvPr>
        </p:nvSpPr>
        <p:spPr>
          <a:xfrm>
            <a:off x="1026319" y="1395413"/>
            <a:ext cx="10058400" cy="4752975"/>
          </a:xfrm>
        </p:spPr>
        <p:txBody>
          <a:bodyPr>
            <a:noAutofit/>
          </a:bodyPr>
          <a:lstStyle/>
          <a:p>
            <a:pPr marL="0" marR="0">
              <a:spcBef>
                <a:spcPts val="0"/>
              </a:spcBef>
              <a:spcAft>
                <a:spcPts val="0"/>
              </a:spcAft>
            </a:pP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a:effectLst/>
                <a:latin typeface="Arial" panose="020B0604020202020204" pitchFamily="34" charset="0"/>
                <a:ea typeface="Calibri" panose="020F0502020204030204" pitchFamily="34" charset="0"/>
                <a:cs typeface="Times New Roman" panose="02020603050405020304" pitchFamily="18" charset="0"/>
              </a:rPr>
              <a:t>I analyzed the relationship between severity of an accident and other factors such as weather condition, road condition and light condition from data collected from Traffic Records. I used 4 different classification models to study &amp; predict whether an accident would have a high or low severity </a:t>
            </a:r>
            <a:r>
              <a:rPr lang="en-US" sz="1800" dirty="0" err="1">
                <a:effectLst/>
                <a:latin typeface="Arial" panose="020B0604020202020204" pitchFamily="34" charset="0"/>
                <a:ea typeface="Calibri" panose="020F0502020204030204" pitchFamily="34" charset="0"/>
                <a:cs typeface="Times New Roman" panose="02020603050405020304" pitchFamily="18" charset="0"/>
              </a:rPr>
              <a:t>ijn</a:t>
            </a:r>
            <a:r>
              <a:rPr lang="en-US" sz="1800" dirty="0">
                <a:effectLst/>
                <a:latin typeface="Arial" panose="020B0604020202020204" pitchFamily="34" charset="0"/>
                <a:ea typeface="Calibri" panose="020F0502020204030204" pitchFamily="34" charset="0"/>
                <a:cs typeface="Times New Roman" panose="02020603050405020304" pitchFamily="18" charset="0"/>
              </a:rPr>
              <a:t> certain conditions.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dirty="0">
                <a:effectLst/>
                <a:latin typeface="Arial" panose="020B0604020202020204" pitchFamily="34" charset="0"/>
                <a:ea typeface="Calibri" panose="020F0502020204030204" pitchFamily="34" charset="0"/>
                <a:cs typeface="Times New Roman" panose="02020603050405020304" pitchFamily="18" charset="0"/>
              </a:rPr>
              <a:t>Considering Jaccard value = 0.659 and f1-score = 0.565, Random Forest is the most suitable model for this scenario.</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indent="0">
              <a:spcBef>
                <a:spcPts val="0"/>
              </a:spcBef>
              <a:spcAft>
                <a:spcPts val="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dirty="0">
                <a:effectLst/>
                <a:latin typeface="Arial" panose="020B0604020202020204" pitchFamily="34" charset="0"/>
                <a:ea typeface="Calibri" panose="020F0502020204030204" pitchFamily="34" charset="0"/>
                <a:cs typeface="Times New Roman" panose="02020603050405020304" pitchFamily="18" charset="0"/>
              </a:rPr>
              <a:t>These models can have an important application in real life such as, predicting the Severity of an accident in real time, so that corrective measures can be taken in time to avoid them.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pPr>
            <a:endParaRPr lang="en-US" sz="1800" dirty="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6817029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11" name="TextBox 10">
            <a:extLst>
              <a:ext uri="{FF2B5EF4-FFF2-40B4-BE49-F238E27FC236}">
                <a16:creationId xmlns:a16="http://schemas.microsoft.com/office/drawing/2014/main" id="{20DABC05-1004-4D9B-87BE-2C32CEEA2BE4}"/>
              </a:ext>
            </a:extLst>
          </p:cNvPr>
          <p:cNvSpPr txBox="1"/>
          <p:nvPr/>
        </p:nvSpPr>
        <p:spPr>
          <a:xfrm>
            <a:off x="4765249" y="3018934"/>
            <a:ext cx="4392891" cy="1015663"/>
          </a:xfrm>
          <a:prstGeom prst="rect">
            <a:avLst/>
          </a:prstGeom>
          <a:solidFill>
            <a:srgbClr val="C00000"/>
          </a:solidFill>
        </p:spPr>
        <p:txBody>
          <a:bodyPr wrap="square" rtlCol="0">
            <a:spAutoFit/>
          </a:bodyPr>
          <a:lstStyle/>
          <a:p>
            <a:pPr algn="ctr"/>
            <a:r>
              <a:rPr lang="en-US" sz="6000" dirty="0">
                <a:solidFill>
                  <a:srgbClr val="FCF7F1"/>
                </a:solidFill>
                <a:latin typeface="Script MT Bold" panose="03040602040607080904" pitchFamily="66" charset="0"/>
              </a:rPr>
              <a:t>Thank you</a:t>
            </a:r>
          </a:p>
        </p:txBody>
      </p:sp>
    </p:spTree>
    <p:extLst>
      <p:ext uri="{BB962C8B-B14F-4D97-AF65-F5344CB8AC3E}">
        <p14:creationId xmlns:p14="http://schemas.microsoft.com/office/powerpoint/2010/main" val="13464566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A88D0B-3606-40A1-81D3-2D82E6999996}"/>
              </a:ext>
            </a:extLst>
          </p:cNvPr>
          <p:cNvSpPr>
            <a:spLocks noGrp="1"/>
          </p:cNvSpPr>
          <p:nvPr>
            <p:ph idx="1"/>
          </p:nvPr>
        </p:nvSpPr>
        <p:spPr>
          <a:xfrm>
            <a:off x="1066800" y="2103120"/>
            <a:ext cx="10058400" cy="1440180"/>
          </a:xfrm>
        </p:spPr>
        <p:txBody>
          <a:bodyPr/>
          <a:lstStyle/>
          <a:p>
            <a:pPr marL="0" marR="0">
              <a:spcBef>
                <a:spcPts val="0"/>
              </a:spcBef>
              <a:spcAft>
                <a:spcPts val="0"/>
              </a:spcAft>
            </a:pPr>
            <a:r>
              <a:rPr lang="en-US" sz="1800" dirty="0">
                <a:effectLst/>
                <a:latin typeface="Arial" panose="020B0604020202020204" pitchFamily="34" charset="0"/>
                <a:ea typeface="Calibri" panose="020F0502020204030204" pitchFamily="34" charset="0"/>
              </a:rPr>
              <a:t>In an effort to reduce the frequency of car collisions in a community, an algorithm must be developed to predict the severity of an accident given the current weather, road and visibility conditions. When conditions are bad, this model will alert drivers to remind them to be more careful</a:t>
            </a:r>
          </a:p>
          <a:p>
            <a:pPr marL="548640" lvl="2">
              <a:spcBef>
                <a:spcPts val="0"/>
              </a:spcBef>
            </a:pP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
        <p:nvSpPr>
          <p:cNvPr id="4" name="Title 1">
            <a:extLst>
              <a:ext uri="{FF2B5EF4-FFF2-40B4-BE49-F238E27FC236}">
                <a16:creationId xmlns:a16="http://schemas.microsoft.com/office/drawing/2014/main" id="{8B071ADE-CE1F-4CC5-B987-AE02979039F6}"/>
              </a:ext>
            </a:extLst>
          </p:cNvPr>
          <p:cNvSpPr txBox="1">
            <a:spLocks/>
          </p:cNvSpPr>
          <p:nvPr/>
        </p:nvSpPr>
        <p:spPr>
          <a:xfrm>
            <a:off x="985838" y="656881"/>
            <a:ext cx="10234612" cy="90045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a:lstStyle>
          <a:p>
            <a:r>
              <a:rPr lang="en-US" sz="2500" b="1" dirty="0">
                <a:solidFill>
                  <a:srgbClr val="1F1F1F"/>
                </a:solidFill>
                <a:latin typeface="Arial" panose="020B0604020202020204" pitchFamily="34" charset="0"/>
                <a:ea typeface="Calibri" panose="020F0502020204030204" pitchFamily="34" charset="0"/>
                <a:cs typeface="Times New Roman" panose="02020603050405020304" pitchFamily="18" charset="0"/>
              </a:rPr>
              <a:t>Introduction | Business Understanding                                         cont.</a:t>
            </a:r>
            <a:r>
              <a:rPr lang="en-US" sz="2400" b="1" dirty="0">
                <a:solidFill>
                  <a:srgbClr val="1F1F1F"/>
                </a:solidFill>
                <a:latin typeface="Arial" panose="020B0604020202020204" pitchFamily="34" charset="0"/>
                <a:ea typeface="Calibri" panose="020F0502020204030204" pitchFamily="34" charset="0"/>
                <a:cs typeface="Times New Roman" panose="02020603050405020304" pitchFamily="18" charset="0"/>
              </a:rPr>
              <a:t> </a:t>
            </a:r>
            <a:endParaRPr lang="en-US" dirty="0"/>
          </a:p>
        </p:txBody>
      </p:sp>
      <p:sp>
        <p:nvSpPr>
          <p:cNvPr id="5" name="Subtitle 2">
            <a:extLst>
              <a:ext uri="{FF2B5EF4-FFF2-40B4-BE49-F238E27FC236}">
                <a16:creationId xmlns:a16="http://schemas.microsoft.com/office/drawing/2014/main" id="{D5B9015A-B97A-4FCC-859E-8B84F6852756}"/>
              </a:ext>
            </a:extLst>
          </p:cNvPr>
          <p:cNvSpPr txBox="1">
            <a:spLocks/>
          </p:cNvSpPr>
          <p:nvPr/>
        </p:nvSpPr>
        <p:spPr>
          <a:xfrm>
            <a:off x="985838" y="1695450"/>
            <a:ext cx="6595737" cy="457201"/>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None/>
            </a:pPr>
            <a:r>
              <a:rPr lang="en-US" sz="1800" b="1" dirty="0">
                <a:effectLst/>
                <a:latin typeface="Arial" panose="020B0604020202020204" pitchFamily="34" charset="0"/>
                <a:ea typeface="Calibri" panose="020F0502020204030204" pitchFamily="34" charset="0"/>
                <a:cs typeface="Times New Roman" panose="02020603050405020304" pitchFamily="18" charset="0"/>
              </a:rPr>
              <a:t>Problem Description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000" b="1" dirty="0">
              <a:latin typeface="Arial" panose="020B0604020202020204" pitchFamily="34" charset="0"/>
              <a:cs typeface="Arial" panose="020B0604020202020204" pitchFamily="34" charset="0"/>
            </a:endParaRPr>
          </a:p>
        </p:txBody>
      </p:sp>
      <p:sp>
        <p:nvSpPr>
          <p:cNvPr id="6" name="Content Placeholder 2">
            <a:extLst>
              <a:ext uri="{FF2B5EF4-FFF2-40B4-BE49-F238E27FC236}">
                <a16:creationId xmlns:a16="http://schemas.microsoft.com/office/drawing/2014/main" id="{385CEE45-3F32-40EF-BB0D-EFE4133E601C}"/>
              </a:ext>
            </a:extLst>
          </p:cNvPr>
          <p:cNvSpPr txBox="1">
            <a:spLocks/>
          </p:cNvSpPr>
          <p:nvPr/>
        </p:nvSpPr>
        <p:spPr>
          <a:xfrm>
            <a:off x="1023938" y="4252913"/>
            <a:ext cx="9986962" cy="1629727"/>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marR="0">
              <a:spcBef>
                <a:spcPts val="0"/>
              </a:spcBef>
              <a:spcAft>
                <a:spcPts val="0"/>
              </a:spcAft>
            </a:pPr>
            <a:r>
              <a:rPr lang="en-US" sz="1800" dirty="0">
                <a:effectLst/>
                <a:latin typeface="Arial" panose="020B0604020202020204" pitchFamily="34" charset="0"/>
                <a:ea typeface="Calibri" panose="020F0502020204030204" pitchFamily="34" charset="0"/>
                <a:cs typeface="Times New Roman" panose="02020603050405020304" pitchFamily="18" charset="0"/>
              </a:rPr>
              <a:t>Governments should be highly interested in accurate predictions of the severity of an accident, in order to reduce the time of arrival and thus save a significant amount of people each year.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Arial" panose="020B0604020202020204" pitchFamily="34" charset="0"/>
                <a:ea typeface="Calibri" panose="020F0502020204030204" pitchFamily="34" charset="0"/>
              </a:rPr>
              <a:t>The public especially the travelers to a city would also be interested in accurate predictions of the severity of an accident under current conditions.</a:t>
            </a:r>
            <a:endParaRPr lang="en-US" sz="1500" dirty="0">
              <a:latin typeface="Calibri" panose="020F0502020204030204" pitchFamily="34" charset="0"/>
              <a:ea typeface="Calibri" panose="020F0502020204030204" pitchFamily="34" charset="0"/>
              <a:cs typeface="Times New Roman" panose="02020603050405020304" pitchFamily="18" charset="0"/>
            </a:endParaRPr>
          </a:p>
          <a:p>
            <a:pPr marL="0" indent="0">
              <a:buFont typeface="Garamond" pitchFamily="18" charset="0"/>
              <a:buNone/>
            </a:pPr>
            <a:endParaRPr lang="en-US" dirty="0"/>
          </a:p>
        </p:txBody>
      </p:sp>
      <p:sp>
        <p:nvSpPr>
          <p:cNvPr id="7" name="Subtitle 2">
            <a:extLst>
              <a:ext uri="{FF2B5EF4-FFF2-40B4-BE49-F238E27FC236}">
                <a16:creationId xmlns:a16="http://schemas.microsoft.com/office/drawing/2014/main" id="{2AEB743C-D4F9-47BF-8301-C75FC5CF9147}"/>
              </a:ext>
            </a:extLst>
          </p:cNvPr>
          <p:cNvSpPr txBox="1">
            <a:spLocks/>
          </p:cNvSpPr>
          <p:nvPr/>
        </p:nvSpPr>
        <p:spPr>
          <a:xfrm>
            <a:off x="1023938" y="3847146"/>
            <a:ext cx="6595737" cy="457201"/>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None/>
            </a:pPr>
            <a:r>
              <a:rPr lang="en-US" sz="1800" b="1" dirty="0">
                <a:effectLst/>
                <a:latin typeface="Arial" panose="020B0604020202020204" pitchFamily="34" charset="0"/>
                <a:ea typeface="Calibri" panose="020F0502020204030204" pitchFamily="34" charset="0"/>
              </a:rPr>
              <a:t>Target Audience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865512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A88D0B-3606-40A1-81D3-2D82E6999996}"/>
              </a:ext>
            </a:extLst>
          </p:cNvPr>
          <p:cNvSpPr>
            <a:spLocks noGrp="1"/>
          </p:cNvSpPr>
          <p:nvPr>
            <p:ph idx="1"/>
          </p:nvPr>
        </p:nvSpPr>
        <p:spPr>
          <a:xfrm>
            <a:off x="1066800" y="2103120"/>
            <a:ext cx="10058400" cy="1192530"/>
          </a:xfrm>
        </p:spPr>
        <p:txBody>
          <a:bodyPr/>
          <a:lstStyle/>
          <a:p>
            <a:pPr marL="0" marR="0">
              <a:spcBef>
                <a:spcPts val="0"/>
              </a:spcBef>
              <a:spcAft>
                <a:spcPts val="0"/>
              </a:spcAft>
            </a:pPr>
            <a:r>
              <a:rPr lang="en-US" sz="1800" dirty="0">
                <a:effectLst/>
                <a:latin typeface="Arial" panose="020B0604020202020204" pitchFamily="34" charset="0"/>
                <a:ea typeface="Calibri" panose="020F0502020204030204" pitchFamily="34" charset="0"/>
              </a:rPr>
              <a:t>For this project I’ll use data collected by “SDOT Traffic Management Division, Traffic Records Group”, in “Data_Collision.csv”. The data contains all types of collisions provided by SPD and recorded by Traffic Records from Timeframe: 2004 to Present.</a:t>
            </a:r>
          </a:p>
        </p:txBody>
      </p:sp>
      <p:sp>
        <p:nvSpPr>
          <p:cNvPr id="4" name="Title 1">
            <a:extLst>
              <a:ext uri="{FF2B5EF4-FFF2-40B4-BE49-F238E27FC236}">
                <a16:creationId xmlns:a16="http://schemas.microsoft.com/office/drawing/2014/main" id="{8B071ADE-CE1F-4CC5-B987-AE02979039F6}"/>
              </a:ext>
            </a:extLst>
          </p:cNvPr>
          <p:cNvSpPr txBox="1">
            <a:spLocks/>
          </p:cNvSpPr>
          <p:nvPr/>
        </p:nvSpPr>
        <p:spPr>
          <a:xfrm>
            <a:off x="985838" y="656881"/>
            <a:ext cx="10058400" cy="90045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a:lstStyle>
          <a:p>
            <a:r>
              <a:rPr lang="en-US" sz="2500" b="1" dirty="0">
                <a:solidFill>
                  <a:srgbClr val="1F1F1F"/>
                </a:solidFill>
                <a:latin typeface="Arial" panose="020B0604020202020204" pitchFamily="34" charset="0"/>
                <a:ea typeface="Calibri" panose="020F0502020204030204" pitchFamily="34" charset="0"/>
                <a:cs typeface="Times New Roman" panose="02020603050405020304" pitchFamily="18" charset="0"/>
              </a:rPr>
              <a:t>Data                                                                                                    cont.</a:t>
            </a:r>
            <a:r>
              <a:rPr lang="en-US" sz="3600" b="1" dirty="0">
                <a:solidFill>
                  <a:srgbClr val="1F1F1F"/>
                </a:solidFill>
                <a:latin typeface="Arial" panose="020B0604020202020204" pitchFamily="34" charset="0"/>
                <a:ea typeface="Calibri" panose="020F0502020204030204" pitchFamily="34" charset="0"/>
                <a:cs typeface="Times New Roman" panose="02020603050405020304" pitchFamily="18" charset="0"/>
              </a:rPr>
              <a:t> </a:t>
            </a:r>
            <a:endParaRPr lang="en-US" dirty="0"/>
          </a:p>
        </p:txBody>
      </p:sp>
      <p:sp>
        <p:nvSpPr>
          <p:cNvPr id="5" name="Subtitle 2">
            <a:extLst>
              <a:ext uri="{FF2B5EF4-FFF2-40B4-BE49-F238E27FC236}">
                <a16:creationId xmlns:a16="http://schemas.microsoft.com/office/drawing/2014/main" id="{D5B9015A-B97A-4FCC-859E-8B84F6852756}"/>
              </a:ext>
            </a:extLst>
          </p:cNvPr>
          <p:cNvSpPr txBox="1">
            <a:spLocks/>
          </p:cNvSpPr>
          <p:nvPr/>
        </p:nvSpPr>
        <p:spPr>
          <a:xfrm>
            <a:off x="985838" y="1695450"/>
            <a:ext cx="6595737" cy="457201"/>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None/>
            </a:pPr>
            <a:r>
              <a:rPr lang="en-US" sz="1800" b="1" dirty="0">
                <a:effectLst/>
                <a:latin typeface="Arial" panose="020B0604020202020204" pitchFamily="34" charset="0"/>
                <a:ea typeface="Calibri" panose="020F0502020204030204" pitchFamily="34" charset="0"/>
              </a:rPr>
              <a:t>Data Understanding</a:t>
            </a:r>
            <a:endParaRPr lang="en-US"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210781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9D62FECA-0A49-4C57-B43F-38CBCF6C4B61}"/>
              </a:ext>
            </a:extLst>
          </p:cNvPr>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1104900" y="2038350"/>
            <a:ext cx="10096500" cy="4071938"/>
          </a:xfrm>
          <a:prstGeom prst="rect">
            <a:avLst/>
          </a:prstGeom>
        </p:spPr>
      </p:pic>
      <p:sp>
        <p:nvSpPr>
          <p:cNvPr id="6" name="Subtitle 2">
            <a:extLst>
              <a:ext uri="{FF2B5EF4-FFF2-40B4-BE49-F238E27FC236}">
                <a16:creationId xmlns:a16="http://schemas.microsoft.com/office/drawing/2014/main" id="{5172F4F9-FD13-48B5-9D87-7CFE6408AE6B}"/>
              </a:ext>
            </a:extLst>
          </p:cNvPr>
          <p:cNvSpPr txBox="1">
            <a:spLocks/>
          </p:cNvSpPr>
          <p:nvPr/>
        </p:nvSpPr>
        <p:spPr>
          <a:xfrm>
            <a:off x="985838" y="1695450"/>
            <a:ext cx="6595737" cy="457201"/>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None/>
            </a:pPr>
            <a:r>
              <a:rPr lang="en-US" sz="1800" b="1" dirty="0">
                <a:effectLst/>
                <a:latin typeface="Arial" panose="020B0604020202020204" pitchFamily="34" charset="0"/>
                <a:ea typeface="Calibri" panose="020F0502020204030204" pitchFamily="34" charset="0"/>
              </a:rPr>
              <a:t>Data Understanding</a:t>
            </a:r>
            <a:endParaRPr lang="en-US" sz="2000" b="1" dirty="0">
              <a:latin typeface="Arial" panose="020B0604020202020204" pitchFamily="34" charset="0"/>
              <a:cs typeface="Arial" panose="020B0604020202020204" pitchFamily="34" charset="0"/>
            </a:endParaRPr>
          </a:p>
        </p:txBody>
      </p:sp>
      <p:sp>
        <p:nvSpPr>
          <p:cNvPr id="8" name="Title 1">
            <a:extLst>
              <a:ext uri="{FF2B5EF4-FFF2-40B4-BE49-F238E27FC236}">
                <a16:creationId xmlns:a16="http://schemas.microsoft.com/office/drawing/2014/main" id="{0B559E09-B053-4DF4-A53C-4AD377F6FBAF}"/>
              </a:ext>
            </a:extLst>
          </p:cNvPr>
          <p:cNvSpPr txBox="1">
            <a:spLocks/>
          </p:cNvSpPr>
          <p:nvPr/>
        </p:nvSpPr>
        <p:spPr>
          <a:xfrm>
            <a:off x="985838" y="747712"/>
            <a:ext cx="10058400" cy="90045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a:lstStyle>
          <a:p>
            <a:r>
              <a:rPr lang="en-US" sz="2500" b="1" dirty="0">
                <a:solidFill>
                  <a:srgbClr val="1F1F1F"/>
                </a:solidFill>
                <a:latin typeface="Arial" panose="020B0604020202020204" pitchFamily="34" charset="0"/>
                <a:ea typeface="Calibri" panose="020F0502020204030204" pitchFamily="34" charset="0"/>
                <a:cs typeface="Times New Roman" panose="02020603050405020304" pitchFamily="18" charset="0"/>
              </a:rPr>
              <a:t>Data                                                                                                    cont.</a:t>
            </a:r>
            <a:r>
              <a:rPr lang="en-US" sz="3600" b="1" dirty="0">
                <a:solidFill>
                  <a:srgbClr val="1F1F1F"/>
                </a:solidFill>
                <a:latin typeface="Arial" panose="020B0604020202020204" pitchFamily="34" charset="0"/>
                <a:ea typeface="Calibri" panose="020F0502020204030204" pitchFamily="34" charset="0"/>
                <a:cs typeface="Times New Roman" panose="02020603050405020304" pitchFamily="18" charset="0"/>
              </a:rPr>
              <a:t> </a:t>
            </a:r>
            <a:endParaRPr lang="en-US" dirty="0"/>
          </a:p>
        </p:txBody>
      </p:sp>
    </p:spTree>
    <p:extLst>
      <p:ext uri="{BB962C8B-B14F-4D97-AF65-F5344CB8AC3E}">
        <p14:creationId xmlns:p14="http://schemas.microsoft.com/office/powerpoint/2010/main" val="35257196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A88D0B-3606-40A1-81D3-2D82E6999996}"/>
              </a:ext>
            </a:extLst>
          </p:cNvPr>
          <p:cNvSpPr>
            <a:spLocks noGrp="1"/>
          </p:cNvSpPr>
          <p:nvPr>
            <p:ph idx="1"/>
          </p:nvPr>
        </p:nvSpPr>
        <p:spPr>
          <a:xfrm>
            <a:off x="1066800" y="2103120"/>
            <a:ext cx="10058400" cy="768668"/>
          </a:xfrm>
        </p:spPr>
        <p:txBody>
          <a:bodyPr/>
          <a:lstStyle/>
          <a:p>
            <a:pPr marL="0" marR="0">
              <a:spcBef>
                <a:spcPts val="0"/>
              </a:spcBef>
              <a:spcAft>
                <a:spcPts val="0"/>
              </a:spcAft>
            </a:pPr>
            <a:r>
              <a:rPr lang="en-US" sz="1800" dirty="0">
                <a:solidFill>
                  <a:srgbClr val="1F1F1F"/>
                </a:solidFill>
                <a:effectLst/>
                <a:latin typeface="Arial" panose="020B0604020202020204" pitchFamily="34" charset="0"/>
                <a:ea typeface="Calibri" panose="020F0502020204030204" pitchFamily="34" charset="0"/>
                <a:cs typeface="Times New Roman" panose="02020603050405020304" pitchFamily="18" charset="0"/>
              </a:rPr>
              <a:t>This dataset contains 194674 rows and 38 columns with most of the information that will be needed for the project such as current weather, road and visibility conditions.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itle 1">
            <a:extLst>
              <a:ext uri="{FF2B5EF4-FFF2-40B4-BE49-F238E27FC236}">
                <a16:creationId xmlns:a16="http://schemas.microsoft.com/office/drawing/2014/main" id="{8B071ADE-CE1F-4CC5-B987-AE02979039F6}"/>
              </a:ext>
            </a:extLst>
          </p:cNvPr>
          <p:cNvSpPr txBox="1">
            <a:spLocks/>
          </p:cNvSpPr>
          <p:nvPr/>
        </p:nvSpPr>
        <p:spPr>
          <a:xfrm>
            <a:off x="985838" y="656881"/>
            <a:ext cx="10139362" cy="90045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a:lstStyle>
          <a:p>
            <a:r>
              <a:rPr lang="en-US" sz="2500" b="1" dirty="0">
                <a:solidFill>
                  <a:srgbClr val="1F1F1F"/>
                </a:solidFill>
                <a:latin typeface="Arial" panose="020B0604020202020204" pitchFamily="34" charset="0"/>
                <a:ea typeface="Calibri" panose="020F0502020204030204" pitchFamily="34" charset="0"/>
                <a:cs typeface="Times New Roman" panose="02020603050405020304" pitchFamily="18" charset="0"/>
              </a:rPr>
              <a:t>Data                                                                                                 cont.</a:t>
            </a:r>
            <a:endParaRPr lang="en-US" dirty="0"/>
          </a:p>
        </p:txBody>
      </p:sp>
      <p:sp>
        <p:nvSpPr>
          <p:cNvPr id="5" name="Subtitle 2">
            <a:extLst>
              <a:ext uri="{FF2B5EF4-FFF2-40B4-BE49-F238E27FC236}">
                <a16:creationId xmlns:a16="http://schemas.microsoft.com/office/drawing/2014/main" id="{D5B9015A-B97A-4FCC-859E-8B84F6852756}"/>
              </a:ext>
            </a:extLst>
          </p:cNvPr>
          <p:cNvSpPr txBox="1">
            <a:spLocks/>
          </p:cNvSpPr>
          <p:nvPr/>
        </p:nvSpPr>
        <p:spPr>
          <a:xfrm>
            <a:off x="985838" y="1695450"/>
            <a:ext cx="6595737" cy="457201"/>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None/>
            </a:pPr>
            <a:r>
              <a:rPr lang="en-US" sz="1800" b="1" dirty="0">
                <a:effectLst/>
                <a:latin typeface="Arial" panose="020B0604020202020204" pitchFamily="34" charset="0"/>
                <a:ea typeface="Calibri" panose="020F0502020204030204" pitchFamily="34" charset="0"/>
                <a:cs typeface="Times New Roman" panose="02020603050405020304" pitchFamily="18" charset="0"/>
              </a:rPr>
              <a:t>Data Understanding</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000" b="1" dirty="0">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49CA7345-D25E-4691-99AB-54F09510BA8D}"/>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066800" y="2871788"/>
            <a:ext cx="10058400" cy="3143250"/>
          </a:xfrm>
          <a:prstGeom prst="rect">
            <a:avLst/>
          </a:prstGeom>
        </p:spPr>
      </p:pic>
    </p:spTree>
    <p:extLst>
      <p:ext uri="{BB962C8B-B14F-4D97-AF65-F5344CB8AC3E}">
        <p14:creationId xmlns:p14="http://schemas.microsoft.com/office/powerpoint/2010/main" val="718145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A88D0B-3606-40A1-81D3-2D82E6999996}"/>
              </a:ext>
            </a:extLst>
          </p:cNvPr>
          <p:cNvSpPr>
            <a:spLocks noGrp="1"/>
          </p:cNvSpPr>
          <p:nvPr>
            <p:ph idx="1"/>
          </p:nvPr>
        </p:nvSpPr>
        <p:spPr>
          <a:xfrm>
            <a:off x="1066800" y="2103119"/>
            <a:ext cx="10058400" cy="1011555"/>
          </a:xfrm>
        </p:spPr>
        <p:txBody>
          <a:bodyPr>
            <a:normAutofit/>
          </a:bodyPr>
          <a:lstStyle/>
          <a:p>
            <a:pPr marL="0" marR="0">
              <a:spcBef>
                <a:spcPts val="0"/>
              </a:spcBef>
              <a:spcAft>
                <a:spcPts val="0"/>
              </a:spcAft>
            </a:pPr>
            <a:r>
              <a:rPr lang="en-US" sz="1800" dirty="0">
                <a:solidFill>
                  <a:srgbClr val="1F1F1F"/>
                </a:solidFill>
                <a:effectLst/>
                <a:latin typeface="Arial" panose="020B0604020202020204" pitchFamily="34" charset="0"/>
                <a:ea typeface="Calibri" panose="020F0502020204030204" pitchFamily="34" charset="0"/>
                <a:cs typeface="Times New Roman" panose="02020603050405020304" pitchFamily="18" charset="0"/>
              </a:rPr>
              <a:t>Our predictor or target variable will be 'SEVERITYCODE' because it is used measure the severity of an accident in 5 levels [0,1,2,2b,3] within the dataset. </a:t>
            </a:r>
          </a:p>
          <a:p>
            <a:pPr marL="0" marR="0">
              <a:spcBef>
                <a:spcPts val="0"/>
              </a:spcBef>
              <a:spcAft>
                <a:spcPts val="0"/>
              </a:spcAft>
            </a:pPr>
            <a:r>
              <a:rPr lang="en-US" sz="1800" dirty="0">
                <a:solidFill>
                  <a:srgbClr val="1F1F1F"/>
                </a:solidFill>
                <a:effectLst/>
                <a:latin typeface="Arial" panose="020B0604020202020204" pitchFamily="34" charset="0"/>
                <a:ea typeface="Calibri" panose="020F0502020204030204" pitchFamily="34" charset="0"/>
                <a:cs typeface="Times New Roman" panose="02020603050405020304" pitchFamily="18" charset="0"/>
              </a:rPr>
              <a:t>Severity codes are as follows:</a:t>
            </a:r>
          </a:p>
        </p:txBody>
      </p:sp>
      <p:sp>
        <p:nvSpPr>
          <p:cNvPr id="4" name="Title 1">
            <a:extLst>
              <a:ext uri="{FF2B5EF4-FFF2-40B4-BE49-F238E27FC236}">
                <a16:creationId xmlns:a16="http://schemas.microsoft.com/office/drawing/2014/main" id="{8B071ADE-CE1F-4CC5-B987-AE02979039F6}"/>
              </a:ext>
            </a:extLst>
          </p:cNvPr>
          <p:cNvSpPr txBox="1">
            <a:spLocks/>
          </p:cNvSpPr>
          <p:nvPr/>
        </p:nvSpPr>
        <p:spPr>
          <a:xfrm>
            <a:off x="985838" y="656881"/>
            <a:ext cx="10139362" cy="90045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a:lstStyle>
          <a:p>
            <a:r>
              <a:rPr lang="en-US" sz="2500" b="1" dirty="0">
                <a:solidFill>
                  <a:srgbClr val="1F1F1F"/>
                </a:solidFill>
                <a:latin typeface="Arial" panose="020B0604020202020204" pitchFamily="34" charset="0"/>
                <a:ea typeface="Calibri" panose="020F0502020204030204" pitchFamily="34" charset="0"/>
                <a:cs typeface="Times New Roman" panose="02020603050405020304" pitchFamily="18" charset="0"/>
              </a:rPr>
              <a:t>Data                                                                                                 cont.</a:t>
            </a:r>
            <a:endParaRPr lang="en-US" dirty="0"/>
          </a:p>
        </p:txBody>
      </p:sp>
      <p:sp>
        <p:nvSpPr>
          <p:cNvPr id="5" name="Subtitle 2">
            <a:extLst>
              <a:ext uri="{FF2B5EF4-FFF2-40B4-BE49-F238E27FC236}">
                <a16:creationId xmlns:a16="http://schemas.microsoft.com/office/drawing/2014/main" id="{D5B9015A-B97A-4FCC-859E-8B84F6852756}"/>
              </a:ext>
            </a:extLst>
          </p:cNvPr>
          <p:cNvSpPr txBox="1">
            <a:spLocks/>
          </p:cNvSpPr>
          <p:nvPr/>
        </p:nvSpPr>
        <p:spPr>
          <a:xfrm>
            <a:off x="985838" y="1695450"/>
            <a:ext cx="6595737" cy="457201"/>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None/>
            </a:pPr>
            <a:r>
              <a:rPr lang="en-US" sz="1800" b="1" dirty="0">
                <a:effectLst/>
                <a:latin typeface="Arial" panose="020B0604020202020204" pitchFamily="34" charset="0"/>
                <a:ea typeface="Calibri" panose="020F0502020204030204" pitchFamily="34" charset="0"/>
                <a:cs typeface="Times New Roman" panose="02020603050405020304" pitchFamily="18" charset="0"/>
              </a:rPr>
              <a:t>Data Understanding</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000" b="1" dirty="0">
              <a:latin typeface="Arial" panose="020B0604020202020204" pitchFamily="34" charset="0"/>
              <a:cs typeface="Arial" panose="020B0604020202020204" pitchFamily="34" charset="0"/>
            </a:endParaRPr>
          </a:p>
        </p:txBody>
      </p:sp>
      <p:graphicFrame>
        <p:nvGraphicFramePr>
          <p:cNvPr id="10" name="Table 10">
            <a:extLst>
              <a:ext uri="{FF2B5EF4-FFF2-40B4-BE49-F238E27FC236}">
                <a16:creationId xmlns:a16="http://schemas.microsoft.com/office/drawing/2014/main" id="{6D82B9FE-3731-4726-AA47-706E44219A03}"/>
              </a:ext>
            </a:extLst>
          </p:cNvPr>
          <p:cNvGraphicFramePr>
            <a:graphicFrameLocks noGrp="1"/>
          </p:cNvGraphicFramePr>
          <p:nvPr/>
        </p:nvGraphicFramePr>
        <p:xfrm>
          <a:off x="1189037" y="3167591"/>
          <a:ext cx="8128000" cy="222504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018974360"/>
                    </a:ext>
                  </a:extLst>
                </a:gridCol>
                <a:gridCol w="4064000">
                  <a:extLst>
                    <a:ext uri="{9D8B030D-6E8A-4147-A177-3AD203B41FA5}">
                      <a16:colId xmlns:a16="http://schemas.microsoft.com/office/drawing/2014/main" val="2495441066"/>
                    </a:ext>
                  </a:extLst>
                </a:gridCol>
              </a:tblGrid>
              <a:tr h="370840">
                <a:tc>
                  <a:txBody>
                    <a:bodyPr/>
                    <a:lstStyle/>
                    <a:p>
                      <a:pPr marL="0" marR="0">
                        <a:lnSpc>
                          <a:spcPct val="107000"/>
                        </a:lnSpc>
                        <a:spcBef>
                          <a:spcPts val="0"/>
                        </a:spcBef>
                        <a:spcAft>
                          <a:spcPts val="0"/>
                        </a:spcAft>
                      </a:pPr>
                      <a:r>
                        <a:rPr lang="en-US" sz="1600" b="1" dirty="0">
                          <a:solidFill>
                            <a:srgbClr val="1F1F1F"/>
                          </a:solidFill>
                          <a:effectLst/>
                          <a:latin typeface="Arial" panose="020B0604020202020204" pitchFamily="34" charset="0"/>
                          <a:ea typeface="Calibri" panose="020F0502020204030204" pitchFamily="34" charset="0"/>
                          <a:cs typeface="Times New Roman" panose="02020603050405020304" pitchFamily="18" charset="0"/>
                        </a:rPr>
                        <a:t>Severity Code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b="1">
                          <a:solidFill>
                            <a:srgbClr val="1F1F1F"/>
                          </a:solidFill>
                          <a:effectLst/>
                          <a:latin typeface="Arial" panose="020B0604020202020204" pitchFamily="34" charset="0"/>
                          <a:ea typeface="Calibri" panose="020F0502020204030204" pitchFamily="34" charset="0"/>
                          <a:cs typeface="Times New Roman" panose="02020603050405020304" pitchFamily="18" charset="0"/>
                        </a:rPr>
                        <a:t>Severity Description</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58660676"/>
                  </a:ext>
                </a:extLst>
              </a:tr>
              <a:tr h="370840">
                <a:tc>
                  <a:txBody>
                    <a:bodyPr/>
                    <a:lstStyle/>
                    <a:p>
                      <a:pPr marL="0" marR="0">
                        <a:lnSpc>
                          <a:spcPct val="107000"/>
                        </a:lnSpc>
                        <a:spcBef>
                          <a:spcPts val="0"/>
                        </a:spcBef>
                        <a:spcAft>
                          <a:spcPts val="0"/>
                        </a:spcAft>
                      </a:pPr>
                      <a:r>
                        <a:rPr lang="en-US" sz="1600">
                          <a:solidFill>
                            <a:srgbClr val="1F1F1F"/>
                          </a:solidFill>
                          <a:effectLst/>
                          <a:latin typeface="Arial" panose="020B0604020202020204" pitchFamily="34" charset="0"/>
                          <a:ea typeface="Calibri" panose="020F0502020204030204" pitchFamily="34" charset="0"/>
                          <a:cs typeface="Times New Roman" panose="02020603050405020304" pitchFamily="18" charset="0"/>
                        </a:rPr>
                        <a:t>3</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solidFill>
                            <a:srgbClr val="1F1F1F"/>
                          </a:solidFill>
                          <a:effectLst/>
                          <a:latin typeface="Arial" panose="020B0604020202020204" pitchFamily="34" charset="0"/>
                          <a:ea typeface="Calibri" panose="020F0502020204030204" pitchFamily="34" charset="0"/>
                          <a:cs typeface="Times New Roman" panose="02020603050405020304" pitchFamily="18" charset="0"/>
                        </a:rPr>
                        <a:t>fatality</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73328470"/>
                  </a:ext>
                </a:extLst>
              </a:tr>
              <a:tr h="370840">
                <a:tc>
                  <a:txBody>
                    <a:bodyPr/>
                    <a:lstStyle/>
                    <a:p>
                      <a:pPr marL="0" marR="0">
                        <a:lnSpc>
                          <a:spcPct val="107000"/>
                        </a:lnSpc>
                        <a:spcBef>
                          <a:spcPts val="0"/>
                        </a:spcBef>
                        <a:spcAft>
                          <a:spcPts val="0"/>
                        </a:spcAft>
                      </a:pPr>
                      <a:r>
                        <a:rPr lang="en-US" sz="1600">
                          <a:solidFill>
                            <a:srgbClr val="1F1F1F"/>
                          </a:solidFill>
                          <a:effectLst/>
                          <a:latin typeface="Arial" panose="020B0604020202020204" pitchFamily="34" charset="0"/>
                          <a:ea typeface="Calibri" panose="020F0502020204030204" pitchFamily="34" charset="0"/>
                          <a:cs typeface="Times New Roman" panose="02020603050405020304" pitchFamily="18" charset="0"/>
                        </a:rPr>
                        <a:t>2b</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solidFill>
                            <a:srgbClr val="1F1F1F"/>
                          </a:solidFill>
                          <a:effectLst/>
                          <a:latin typeface="Arial" panose="020B0604020202020204" pitchFamily="34" charset="0"/>
                          <a:ea typeface="Calibri" panose="020F0502020204030204" pitchFamily="34" charset="0"/>
                          <a:cs typeface="Times New Roman" panose="02020603050405020304" pitchFamily="18" charset="0"/>
                        </a:rPr>
                        <a:t>serious injury</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74101761"/>
                  </a:ext>
                </a:extLst>
              </a:tr>
              <a:tr h="370840">
                <a:tc>
                  <a:txBody>
                    <a:bodyPr/>
                    <a:lstStyle/>
                    <a:p>
                      <a:pPr marL="0" marR="0">
                        <a:lnSpc>
                          <a:spcPct val="107000"/>
                        </a:lnSpc>
                        <a:spcBef>
                          <a:spcPts val="0"/>
                        </a:spcBef>
                        <a:spcAft>
                          <a:spcPts val="0"/>
                        </a:spcAft>
                      </a:pPr>
                      <a:r>
                        <a:rPr lang="en-US" sz="1600">
                          <a:solidFill>
                            <a:srgbClr val="1F1F1F"/>
                          </a:solidFill>
                          <a:effectLst/>
                          <a:latin typeface="Arial" panose="020B0604020202020204" pitchFamily="34" charset="0"/>
                          <a:ea typeface="Calibri" panose="020F0502020204030204" pitchFamily="34" charset="0"/>
                          <a:cs typeface="Times New Roman" panose="02020603050405020304" pitchFamily="18" charset="0"/>
                        </a:rPr>
                        <a:t>2</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solidFill>
                            <a:srgbClr val="1F1F1F"/>
                          </a:solidFill>
                          <a:effectLst/>
                          <a:latin typeface="Arial" panose="020B0604020202020204" pitchFamily="34" charset="0"/>
                          <a:ea typeface="Calibri" panose="020F0502020204030204" pitchFamily="34" charset="0"/>
                          <a:cs typeface="Times New Roman" panose="02020603050405020304" pitchFamily="18" charset="0"/>
                        </a:rPr>
                        <a:t>injury</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143094"/>
                  </a:ext>
                </a:extLst>
              </a:tr>
              <a:tr h="370840">
                <a:tc>
                  <a:txBody>
                    <a:bodyPr/>
                    <a:lstStyle/>
                    <a:p>
                      <a:pPr marL="0" marR="0">
                        <a:lnSpc>
                          <a:spcPct val="107000"/>
                        </a:lnSpc>
                        <a:spcBef>
                          <a:spcPts val="0"/>
                        </a:spcBef>
                        <a:spcAft>
                          <a:spcPts val="0"/>
                        </a:spcAft>
                      </a:pPr>
                      <a:r>
                        <a:rPr lang="en-US" sz="1600">
                          <a:solidFill>
                            <a:srgbClr val="1F1F1F"/>
                          </a:solidFill>
                          <a:effectLst/>
                          <a:latin typeface="Arial" panose="020B0604020202020204" pitchFamily="34" charset="0"/>
                          <a:ea typeface="Calibri" panose="020F0502020204030204" pitchFamily="34" charset="0"/>
                          <a:cs typeface="Times New Roman" panose="02020603050405020304" pitchFamily="18" charset="0"/>
                        </a:rPr>
                        <a:t>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solidFill>
                            <a:srgbClr val="1F1F1F"/>
                          </a:solidFill>
                          <a:effectLst/>
                          <a:latin typeface="Arial" panose="020B0604020202020204" pitchFamily="34" charset="0"/>
                          <a:ea typeface="Calibri" panose="020F0502020204030204" pitchFamily="34" charset="0"/>
                          <a:cs typeface="Times New Roman" panose="02020603050405020304" pitchFamily="18" charset="0"/>
                        </a:rPr>
                        <a:t>prop damage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3787844"/>
                  </a:ext>
                </a:extLst>
              </a:tr>
              <a:tr h="370840">
                <a:tc>
                  <a:txBody>
                    <a:bodyPr/>
                    <a:lstStyle/>
                    <a:p>
                      <a:pPr marL="0" marR="0">
                        <a:lnSpc>
                          <a:spcPct val="107000"/>
                        </a:lnSpc>
                        <a:spcBef>
                          <a:spcPts val="0"/>
                        </a:spcBef>
                        <a:spcAft>
                          <a:spcPts val="0"/>
                        </a:spcAft>
                      </a:pPr>
                      <a:r>
                        <a:rPr lang="en-US" sz="1600" dirty="0">
                          <a:solidFill>
                            <a:srgbClr val="1F1F1F"/>
                          </a:solidFill>
                          <a:effectLst/>
                          <a:latin typeface="Arial" panose="020B0604020202020204" pitchFamily="34" charset="0"/>
                          <a:ea typeface="Calibri" panose="020F0502020204030204" pitchFamily="34" charset="0"/>
                          <a:cs typeface="Times New Roman" panose="02020603050405020304" pitchFamily="18" charset="0"/>
                        </a:rPr>
                        <a:t>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solidFill>
                            <a:srgbClr val="1F1F1F"/>
                          </a:solidFill>
                          <a:effectLst/>
                          <a:latin typeface="Arial" panose="020B0604020202020204" pitchFamily="34" charset="0"/>
                          <a:ea typeface="Calibri" panose="020F0502020204030204" pitchFamily="34" charset="0"/>
                          <a:cs typeface="Times New Roman" panose="02020603050405020304" pitchFamily="18" charset="0"/>
                        </a:rPr>
                        <a:t>unknown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64711041"/>
                  </a:ext>
                </a:extLst>
              </a:tr>
            </a:tbl>
          </a:graphicData>
        </a:graphic>
      </p:graphicFrame>
      <p:sp>
        <p:nvSpPr>
          <p:cNvPr id="12" name="Content Placeholder 2">
            <a:extLst>
              <a:ext uri="{FF2B5EF4-FFF2-40B4-BE49-F238E27FC236}">
                <a16:creationId xmlns:a16="http://schemas.microsoft.com/office/drawing/2014/main" id="{EFD11E51-76F2-438D-B8B8-CD671AE91019}"/>
              </a:ext>
            </a:extLst>
          </p:cNvPr>
          <p:cNvSpPr txBox="1">
            <a:spLocks/>
          </p:cNvSpPr>
          <p:nvPr/>
        </p:nvSpPr>
        <p:spPr>
          <a:xfrm>
            <a:off x="1189037" y="5508308"/>
            <a:ext cx="10058400" cy="635318"/>
          </a:xfrm>
          <a:prstGeom prst="rect">
            <a:avLst/>
          </a:prstGeom>
        </p:spPr>
        <p:txBody>
          <a:bodyPr vert="horz" lIns="91440" tIns="45720" rIns="91440" bIns="45720" rtlCol="0">
            <a:normAutofit fontScale="92500" lnSpcReduction="10000"/>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a:spcBef>
                <a:spcPts val="0"/>
              </a:spcBef>
            </a:pPr>
            <a:r>
              <a:rPr lang="en-US" sz="1800" dirty="0">
                <a:solidFill>
                  <a:srgbClr val="1F1F1F"/>
                </a:solidFill>
                <a:effectLst/>
                <a:latin typeface="Arial" panose="020B0604020202020204" pitchFamily="34" charset="0"/>
                <a:ea typeface="Calibri" panose="020F0502020204030204" pitchFamily="34" charset="0"/>
                <a:cs typeface="Times New Roman" panose="02020603050405020304" pitchFamily="18" charset="0"/>
              </a:rPr>
              <a:t>Attributes used to weigh the severity of an accident are ‘'WEATHER', 'ROADCOND' and 'LIGHTCOND'.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a:spcBef>
                <a:spcPts val="0"/>
              </a:spcBef>
            </a:pPr>
            <a:endParaRPr lang="en-US" sz="1800" dirty="0">
              <a:solidFill>
                <a:srgbClr val="1F1F1F"/>
              </a:solidFill>
              <a:latin typeface="Arial" panose="020B0604020202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754169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A88D0B-3606-40A1-81D3-2D82E6999996}"/>
              </a:ext>
            </a:extLst>
          </p:cNvPr>
          <p:cNvSpPr>
            <a:spLocks noGrp="1"/>
          </p:cNvSpPr>
          <p:nvPr>
            <p:ph idx="1"/>
          </p:nvPr>
        </p:nvSpPr>
        <p:spPr>
          <a:xfrm>
            <a:off x="1066800" y="2103120"/>
            <a:ext cx="10058400" cy="768668"/>
          </a:xfrm>
        </p:spPr>
        <p:txBody>
          <a:bodyPr>
            <a:normAutofit/>
          </a:bodyPr>
          <a:lstStyle/>
          <a:p>
            <a:pPr marL="0">
              <a:spcBef>
                <a:spcPts val="0"/>
              </a:spcBef>
            </a:pPr>
            <a:r>
              <a:rPr lang="en-US" sz="1800" dirty="0">
                <a:solidFill>
                  <a:srgbClr val="1F1F1F"/>
                </a:solidFill>
                <a:effectLst/>
                <a:latin typeface="Arial" panose="020B0604020202020204" pitchFamily="34" charset="0"/>
                <a:ea typeface="Calibri" panose="020F0502020204030204" pitchFamily="34" charset="0"/>
                <a:cs typeface="Times New Roman" panose="02020603050405020304" pitchFamily="18" charset="0"/>
              </a:rPr>
              <a:t>However, this dataset contains mixed datatypes and needs extensive cleaning before it can be used for the project.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itle 1">
            <a:extLst>
              <a:ext uri="{FF2B5EF4-FFF2-40B4-BE49-F238E27FC236}">
                <a16:creationId xmlns:a16="http://schemas.microsoft.com/office/drawing/2014/main" id="{8B071ADE-CE1F-4CC5-B987-AE02979039F6}"/>
              </a:ext>
            </a:extLst>
          </p:cNvPr>
          <p:cNvSpPr txBox="1">
            <a:spLocks/>
          </p:cNvSpPr>
          <p:nvPr/>
        </p:nvSpPr>
        <p:spPr>
          <a:xfrm>
            <a:off x="985838" y="656881"/>
            <a:ext cx="10139362" cy="90045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a:lstStyle>
          <a:p>
            <a:r>
              <a:rPr lang="en-US" sz="2500" b="1" dirty="0">
                <a:solidFill>
                  <a:srgbClr val="1F1F1F"/>
                </a:solidFill>
                <a:latin typeface="Arial" panose="020B0604020202020204" pitchFamily="34" charset="0"/>
                <a:ea typeface="Calibri" panose="020F0502020204030204" pitchFamily="34" charset="0"/>
                <a:cs typeface="Times New Roman" panose="02020603050405020304" pitchFamily="18" charset="0"/>
              </a:rPr>
              <a:t>Data                                                                                                 cont.</a:t>
            </a:r>
            <a:endParaRPr lang="en-US" dirty="0"/>
          </a:p>
        </p:txBody>
      </p:sp>
      <p:sp>
        <p:nvSpPr>
          <p:cNvPr id="5" name="Subtitle 2">
            <a:extLst>
              <a:ext uri="{FF2B5EF4-FFF2-40B4-BE49-F238E27FC236}">
                <a16:creationId xmlns:a16="http://schemas.microsoft.com/office/drawing/2014/main" id="{D5B9015A-B97A-4FCC-859E-8B84F6852756}"/>
              </a:ext>
            </a:extLst>
          </p:cNvPr>
          <p:cNvSpPr txBox="1">
            <a:spLocks/>
          </p:cNvSpPr>
          <p:nvPr/>
        </p:nvSpPr>
        <p:spPr>
          <a:xfrm>
            <a:off x="985838" y="1695450"/>
            <a:ext cx="9210675" cy="457201"/>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None/>
            </a:pPr>
            <a:r>
              <a:rPr lang="en-US" sz="1800" b="1" dirty="0">
                <a:effectLst/>
                <a:latin typeface="Arial" panose="020B0604020202020204" pitchFamily="34" charset="0"/>
                <a:ea typeface="Calibri" panose="020F0502020204030204" pitchFamily="34" charset="0"/>
                <a:cs typeface="Times New Roman" panose="02020603050405020304" pitchFamily="18" charset="0"/>
              </a:rPr>
              <a:t>Data </a:t>
            </a:r>
            <a:r>
              <a:rPr lang="en-US" sz="1800" b="1" dirty="0">
                <a:solidFill>
                  <a:srgbClr val="1F1F1F"/>
                </a:solidFill>
                <a:effectLst/>
                <a:latin typeface="Arial" panose="020B0604020202020204" pitchFamily="34" charset="0"/>
                <a:ea typeface="Calibri" panose="020F0502020204030204" pitchFamily="34" charset="0"/>
              </a:rPr>
              <a:t>Preparation and Cleaning</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000" b="1"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74C41347-A1C7-4629-A8AE-FF6FA675B2C3}"/>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104899" y="3203575"/>
            <a:ext cx="9872663" cy="3254375"/>
          </a:xfrm>
          <a:prstGeom prst="rect">
            <a:avLst/>
          </a:prstGeom>
        </p:spPr>
      </p:pic>
    </p:spTree>
    <p:extLst>
      <p:ext uri="{BB962C8B-B14F-4D97-AF65-F5344CB8AC3E}">
        <p14:creationId xmlns:p14="http://schemas.microsoft.com/office/powerpoint/2010/main" val="38547836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A88D0B-3606-40A1-81D3-2D82E6999996}"/>
              </a:ext>
            </a:extLst>
          </p:cNvPr>
          <p:cNvSpPr>
            <a:spLocks noGrp="1"/>
          </p:cNvSpPr>
          <p:nvPr>
            <p:ph idx="1"/>
          </p:nvPr>
        </p:nvSpPr>
        <p:spPr>
          <a:xfrm>
            <a:off x="1066800" y="2103120"/>
            <a:ext cx="10058400" cy="2749868"/>
          </a:xfrm>
        </p:spPr>
        <p:txBody>
          <a:bodyPr>
            <a:normAutofit/>
          </a:bodyPr>
          <a:lstStyle/>
          <a:p>
            <a:pPr marL="342900" marR="0" lvl="0" indent="-342900">
              <a:spcBef>
                <a:spcPts val="0"/>
              </a:spcBef>
              <a:spcAft>
                <a:spcPts val="0"/>
              </a:spcAft>
              <a:buFont typeface="Symbol" panose="05050102010706020507" pitchFamily="18" charset="2"/>
              <a:buChar char=""/>
            </a:pPr>
            <a:r>
              <a:rPr lang="en-US" sz="1800" dirty="0">
                <a:solidFill>
                  <a:srgbClr val="1F1F1F"/>
                </a:solidFill>
                <a:effectLst/>
                <a:latin typeface="Arial" panose="020B0604020202020204" pitchFamily="34" charset="0"/>
                <a:ea typeface="Calibri" panose="020F0502020204030204" pitchFamily="34" charset="0"/>
                <a:cs typeface="Times New Roman" panose="02020603050405020304" pitchFamily="18" charset="0"/>
              </a:rPr>
              <a:t>Select data that is related to our problem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pPr>
            <a:r>
              <a:rPr lang="en-US" sz="1800" dirty="0">
                <a:solidFill>
                  <a:srgbClr val="1F1F1F"/>
                </a:solidFill>
                <a:effectLst/>
                <a:latin typeface="Arial" panose="020B0604020202020204" pitchFamily="34" charset="0"/>
                <a:ea typeface="Calibri" panose="020F0502020204030204" pitchFamily="34" charset="0"/>
                <a:cs typeface="Times New Roman" panose="02020603050405020304" pitchFamily="18" charset="0"/>
              </a:rPr>
              <a:t>Remove unnecessary data [Drop these columns]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pPr>
            <a:r>
              <a:rPr lang="en-US" sz="1800" dirty="0">
                <a:solidFill>
                  <a:srgbClr val="1F1F1F"/>
                </a:solidFill>
                <a:effectLst/>
                <a:latin typeface="Arial" panose="020B0604020202020204" pitchFamily="34" charset="0"/>
                <a:ea typeface="Calibri" panose="020F0502020204030204" pitchFamily="34" charset="0"/>
                <a:cs typeface="Times New Roman" panose="02020603050405020304" pitchFamily="18" charset="0"/>
              </a:rPr>
              <a:t>Remove the rows with null values.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pPr>
            <a:r>
              <a:rPr lang="en-US" sz="1800" dirty="0">
                <a:solidFill>
                  <a:srgbClr val="1F1F1F"/>
                </a:solidFill>
                <a:effectLst/>
                <a:latin typeface="Arial" panose="020B0604020202020204" pitchFamily="34" charset="0"/>
                <a:ea typeface="Calibri" panose="020F0502020204030204" pitchFamily="34" charset="0"/>
                <a:cs typeface="Times New Roman" panose="02020603050405020304" pitchFamily="18" charset="0"/>
              </a:rPr>
              <a:t>Do data profiling to validate correctness of data.</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pPr>
            <a:r>
              <a:rPr lang="en-US" sz="1800" dirty="0">
                <a:solidFill>
                  <a:srgbClr val="1F1F1F"/>
                </a:solidFill>
                <a:effectLst/>
                <a:latin typeface="Arial" panose="020B0604020202020204" pitchFamily="34" charset="0"/>
                <a:ea typeface="Calibri" panose="020F0502020204030204" pitchFamily="34" charset="0"/>
                <a:cs typeface="Times New Roman" panose="02020603050405020304" pitchFamily="18" charset="0"/>
              </a:rPr>
              <a:t>Convert columns with text field to numerical data like categorizing the weather conditions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pPr>
            <a:r>
              <a:rPr lang="en-US" sz="1800" dirty="0">
                <a:solidFill>
                  <a:srgbClr val="1F1F1F"/>
                </a:solidFill>
                <a:effectLst/>
                <a:latin typeface="Arial" panose="020B0604020202020204" pitchFamily="34" charset="0"/>
                <a:ea typeface="Calibri" panose="020F0502020204030204" pitchFamily="34" charset="0"/>
                <a:cs typeface="Times New Roman" panose="02020603050405020304" pitchFamily="18" charset="0"/>
              </a:rPr>
              <a:t>Eliminated rows that greatly contributed to the imbalance of the data and were not significant in volume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pPr>
            <a:r>
              <a:rPr lang="en-US" sz="1800" dirty="0">
                <a:solidFill>
                  <a:srgbClr val="1F1F1F"/>
                </a:solidFill>
                <a:effectLst/>
                <a:latin typeface="Arial" panose="020B0604020202020204" pitchFamily="34" charset="0"/>
                <a:ea typeface="Calibri" panose="020F0502020204030204" pitchFamily="34" charset="0"/>
                <a:cs typeface="Times New Roman" panose="02020603050405020304" pitchFamily="18" charset="0"/>
              </a:rPr>
              <a:t>Replaced null values with fillers.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itle 1">
            <a:extLst>
              <a:ext uri="{FF2B5EF4-FFF2-40B4-BE49-F238E27FC236}">
                <a16:creationId xmlns:a16="http://schemas.microsoft.com/office/drawing/2014/main" id="{8B071ADE-CE1F-4CC5-B987-AE02979039F6}"/>
              </a:ext>
            </a:extLst>
          </p:cNvPr>
          <p:cNvSpPr txBox="1">
            <a:spLocks/>
          </p:cNvSpPr>
          <p:nvPr/>
        </p:nvSpPr>
        <p:spPr>
          <a:xfrm>
            <a:off x="985838" y="656881"/>
            <a:ext cx="10139362" cy="90045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a:lstStyle>
          <a:p>
            <a:r>
              <a:rPr lang="en-US" sz="2500" b="1" dirty="0">
                <a:solidFill>
                  <a:srgbClr val="1F1F1F"/>
                </a:solidFill>
                <a:latin typeface="Arial" panose="020B0604020202020204" pitchFamily="34" charset="0"/>
                <a:ea typeface="Calibri" panose="020F0502020204030204" pitchFamily="34" charset="0"/>
                <a:cs typeface="Times New Roman" panose="02020603050405020304" pitchFamily="18" charset="0"/>
              </a:rPr>
              <a:t>Data                                                                                                 cont.</a:t>
            </a:r>
            <a:endParaRPr lang="en-US" dirty="0"/>
          </a:p>
        </p:txBody>
      </p:sp>
      <p:sp>
        <p:nvSpPr>
          <p:cNvPr id="5" name="Subtitle 2">
            <a:extLst>
              <a:ext uri="{FF2B5EF4-FFF2-40B4-BE49-F238E27FC236}">
                <a16:creationId xmlns:a16="http://schemas.microsoft.com/office/drawing/2014/main" id="{D5B9015A-B97A-4FCC-859E-8B84F6852756}"/>
              </a:ext>
            </a:extLst>
          </p:cNvPr>
          <p:cNvSpPr txBox="1">
            <a:spLocks/>
          </p:cNvSpPr>
          <p:nvPr/>
        </p:nvSpPr>
        <p:spPr>
          <a:xfrm>
            <a:off x="985838" y="1695450"/>
            <a:ext cx="9210675" cy="457201"/>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None/>
            </a:pPr>
            <a:r>
              <a:rPr lang="en-US" sz="1800" b="1" dirty="0">
                <a:effectLst/>
                <a:latin typeface="Arial" panose="020B0604020202020204" pitchFamily="34" charset="0"/>
                <a:ea typeface="Calibri" panose="020F0502020204030204" pitchFamily="34" charset="0"/>
                <a:cs typeface="Times New Roman" panose="02020603050405020304" pitchFamily="18" charset="0"/>
              </a:rPr>
              <a:t>Data </a:t>
            </a:r>
            <a:r>
              <a:rPr lang="en-US" sz="1800" b="1" dirty="0">
                <a:solidFill>
                  <a:srgbClr val="1F1F1F"/>
                </a:solidFill>
                <a:effectLst/>
                <a:latin typeface="Arial" panose="020B0604020202020204" pitchFamily="34" charset="0"/>
                <a:ea typeface="Calibri" panose="020F0502020204030204" pitchFamily="34" charset="0"/>
              </a:rPr>
              <a:t>Preparation and Cleaning</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584344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3.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{8AAF64A5-1FFE-4EB1-BAE4-C96AB8CA70FD}tf78438558_win32</Template>
  <TotalTime>75</TotalTime>
  <Words>1181</Words>
  <Application>Microsoft Office PowerPoint</Application>
  <PresentationFormat>Widescreen</PresentationFormat>
  <Paragraphs>113</Paragraphs>
  <Slides>25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Calibri</vt:lpstr>
      <vt:lpstr>Century Gothic</vt:lpstr>
      <vt:lpstr>Garamond</vt:lpstr>
      <vt:lpstr>Script MT Bold</vt:lpstr>
      <vt:lpstr>Symbol</vt:lpstr>
      <vt:lpstr>SavonVTI</vt:lpstr>
      <vt:lpstr>Capstone Project :   Car accident severity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Car accident severity </dc:title>
  <dc:creator>Vimmi Seth</dc:creator>
  <cp:lastModifiedBy>Vimmi Seth</cp:lastModifiedBy>
  <cp:revision>44</cp:revision>
  <dcterms:created xsi:type="dcterms:W3CDTF">2020-10-04T16:43:27Z</dcterms:created>
  <dcterms:modified xsi:type="dcterms:W3CDTF">2020-10-04T17:58:54Z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