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2" r:id="rId2"/>
    <p:sldMasterId id="2147483665" r:id="rId3"/>
  </p:sldMasterIdLst>
  <p:notesMasterIdLst>
    <p:notesMasterId r:id="rId18"/>
  </p:notesMasterIdLst>
  <p:sldIdLst>
    <p:sldId id="256" r:id="rId4"/>
    <p:sldId id="263" r:id="rId5"/>
    <p:sldId id="264" r:id="rId6"/>
    <p:sldId id="257" r:id="rId7"/>
    <p:sldId id="269" r:id="rId8"/>
    <p:sldId id="262" r:id="rId9"/>
    <p:sldId id="260" r:id="rId10"/>
    <p:sldId id="261" r:id="rId11"/>
    <p:sldId id="268" r:id="rId12"/>
    <p:sldId id="265" r:id="rId13"/>
    <p:sldId id="258" r:id="rId14"/>
    <p:sldId id="259" r:id="rId15"/>
    <p:sldId id="266" r:id="rId16"/>
    <p:sldId id="267" r:id="rId17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4B9B-54BB-2348-92B5-3E93C0FC7F6A}" type="datetimeFigureOut">
              <a:rPr lang="en-US" smtClean="0"/>
              <a:t>3/23/13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A8F0C-A687-FF48-AE20-D53154E44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Saturday, March 23, 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>
                <a:srgbClr val="52ADE7"/>
              </a:buClr>
              <a:buSzTx/>
              <a:buFont typeface="Wingdings" pitchFamily="2" charset="2"/>
              <a:buNone/>
              <a:defRPr/>
            </a:pPr>
            <a:endParaRPr lang="de-DE" sz="3200" b="1">
              <a:solidFill>
                <a:srgbClr val="2A6AB3"/>
              </a:solidFill>
              <a:latin typeface="ETH Light" pitchFamily="-112" charset="0"/>
              <a:ea typeface="ＭＳ Ｐゴシック"/>
            </a:endParaRPr>
          </a:p>
        </p:txBody>
      </p:sp>
      <p:pic>
        <p:nvPicPr>
          <p:cNvPr id="6" name="Picture 11" descr="header_sma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5"/>
          <p:cNvSpPr txBox="1">
            <a:spLocks noChangeArrowheads="1"/>
          </p:cNvSpPr>
          <p:nvPr userDrawn="1"/>
        </p:nvSpPr>
        <p:spPr bwMode="auto">
          <a:xfrm>
            <a:off x="5295900" y="57150"/>
            <a:ext cx="3476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de-CH">
                <a:solidFill>
                  <a:srgbClr val="FFFFFF"/>
                </a:solidFill>
                <a:latin typeface="ETH Light" pitchFamily="28" charset="0"/>
                <a:ea typeface="ＭＳ Ｐゴシック"/>
              </a:rPr>
              <a:t>www.futurict.eu</a:t>
            </a:r>
            <a:endParaRPr lang="de-CH" sz="1400">
              <a:solidFill>
                <a:srgbClr val="FFFFFF"/>
              </a:solidFill>
              <a:latin typeface="ETH Light" pitchFamily="28" charset="0"/>
              <a:ea typeface="ＭＳ Ｐゴシック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928688" y="6591300"/>
            <a:ext cx="734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smtClean="0">
                <a:solidFill>
                  <a:srgbClr val="FFFFFF"/>
                </a:solidFill>
              </a:rPr>
              <a:t>© The FuturICT Project </a:t>
            </a:r>
            <a:endParaRPr lang="en-US" sz="1400" i="1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341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35" y="2362200"/>
            <a:ext cx="8061325" cy="40386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772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91673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205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74009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47496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4117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6398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90094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6034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Saturday, March 23, 13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541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3289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343B0-3342-4D55-8156-0324F09499EE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862AB-DB0E-4AB6-A196-7A9757B5D5D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DC03E-1051-4A9F-A814-9D467E3FC61E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1C182-9011-41AD-B7AB-8AB2C2994CAE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4ED-AD98-40BC-B9DB-CFCB917B845A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F31F7-A41E-4D39-81A1-53A33384BAD1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>
                <a:srgbClr val="52ADE7"/>
              </a:buClr>
              <a:buSzTx/>
              <a:buFont typeface="Wingdings" pitchFamily="2" charset="2"/>
              <a:buNone/>
              <a:defRPr/>
            </a:pPr>
            <a:endParaRPr lang="de-DE" sz="3200" b="1">
              <a:solidFill>
                <a:srgbClr val="2A6AB3"/>
              </a:solidFill>
              <a:latin typeface="ETH Light" pitchFamily="-112" charset="0"/>
              <a:ea typeface="ＭＳ Ｐゴシック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131763" y="6627813"/>
            <a:ext cx="2452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>
                <a:solidFill>
                  <a:srgbClr val="FFFFFF"/>
                </a:solidFill>
                <a:latin typeface="ETH Light" pitchFamily="-112" charset="0"/>
                <a:ea typeface="ＭＳ Ｐゴシック"/>
              </a:rPr>
              <a:t>9/5/2008</a:t>
            </a:r>
            <a:endParaRPr lang="de-CH" sz="800">
              <a:solidFill>
                <a:srgbClr val="FFFFFF"/>
              </a:solidFill>
              <a:latin typeface="ETH Light" pitchFamily="-112" charset="0"/>
              <a:ea typeface="ＭＳ Ｐゴシック"/>
            </a:endParaRPr>
          </a:p>
        </p:txBody>
      </p:sp>
      <p:pic>
        <p:nvPicPr>
          <p:cNvPr id="7" name="Picture 11" descr="header_sma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7294563" y="122238"/>
            <a:ext cx="16351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de-CH" sz="1200">
                <a:solidFill>
                  <a:srgbClr val="FFFFFF"/>
                </a:solidFill>
                <a:latin typeface="ETH Light" pitchFamily="-112" charset="0"/>
                <a:ea typeface="ＭＳ Ｐゴシック"/>
              </a:rPr>
              <a:t>www.ccss.ethz.ch</a:t>
            </a:r>
            <a:endParaRPr lang="de-CH" sz="1400">
              <a:solidFill>
                <a:srgbClr val="FFFFFF"/>
              </a:solidFill>
              <a:latin typeface="ETH Light" pitchFamily="-112" charset="0"/>
              <a:ea typeface="ＭＳ Ｐゴシック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 userDrawn="1"/>
        </p:nvSpPr>
        <p:spPr bwMode="auto">
          <a:xfrm>
            <a:off x="6553200" y="6629400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9pPr>
          </a:lstStyle>
          <a:p>
            <a:pPr algn="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899F51E-7236-7046-AE7C-017B9AC5074E}" type="slidenum">
              <a:rPr lang="en-US" sz="900" smtClean="0">
                <a:solidFill>
                  <a:srgbClr val="FFFFFF"/>
                </a:solidFill>
              </a:rPr>
              <a:pPr algn="r"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de-CH" sz="900" smtClean="0">
              <a:solidFill>
                <a:srgbClr val="FFFFFF"/>
              </a:solidFill>
            </a:endParaRPr>
          </a:p>
        </p:txBody>
      </p:sp>
      <p:pic>
        <p:nvPicPr>
          <p:cNvPr id="10" name="Picture 9" descr="header_smal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to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6553200" y="6629400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ETH Light" charset="0"/>
                <a:ea typeface="ＭＳ Ｐゴシック" charset="0"/>
              </a:defRPr>
            </a:lvl9pPr>
          </a:lstStyle>
          <a:p>
            <a:pPr algn="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4A500A51-7F9E-D043-BAE3-E50F40966A38}" type="datetime2">
              <a:rPr lang="en-US" sz="900" smtClean="0">
                <a:solidFill>
                  <a:srgbClr val="FFFFFF"/>
                </a:solidFill>
              </a:rPr>
              <a:pPr algn="r"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Saturday, March 23, 13</a:t>
            </a:fld>
            <a:endParaRPr lang="de-CH" sz="900" smtClean="0">
              <a:solidFill>
                <a:srgbClr val="FFFFFF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13080" y="2438400"/>
            <a:ext cx="8077200" cy="1066800"/>
          </a:xfrm>
        </p:spPr>
        <p:txBody>
          <a:bodyPr/>
          <a:lstStyle>
            <a:lvl1pPr>
              <a:defRPr>
                <a:solidFill>
                  <a:srgbClr val="E341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92760" y="3616960"/>
            <a:ext cx="8077200" cy="1295400"/>
          </a:xfrm>
        </p:spPr>
        <p:txBody>
          <a:bodyPr/>
          <a:lstStyle>
            <a:lvl1pPr marL="0" indent="0">
              <a:buFont typeface="Wingdings" charset="2"/>
              <a:buNone/>
              <a:defRPr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CH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02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0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ts val="300"/>
        </a:spcAft>
        <a:buClr>
          <a:schemeClr val="accent2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ts val="300"/>
        </a:spcAft>
        <a:buClr>
          <a:schemeClr val="accent3"/>
        </a:buClr>
        <a:buFont typeface="Wingdings" pitchFamily="16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ts val="30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ts val="30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ts val="30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53498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308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865313"/>
            <a:ext cx="80613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1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E3414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E34141"/>
          </a:solidFill>
          <a:latin typeface="Arial" charset="0"/>
          <a:ea typeface="ＭＳ Ｐゴシック" charset="0"/>
        </a:defRPr>
      </a:lvl2pPr>
      <a:lvl3pPr algn="ctr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E34141"/>
          </a:solidFill>
          <a:latin typeface="Arial" charset="0"/>
          <a:ea typeface="ＭＳ Ｐゴシック" charset="0"/>
        </a:defRPr>
      </a:lvl3pPr>
      <a:lvl4pPr algn="ctr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E34141"/>
          </a:solidFill>
          <a:latin typeface="Arial" charset="0"/>
          <a:ea typeface="ＭＳ Ｐゴシック" charset="0"/>
        </a:defRPr>
      </a:lvl4pPr>
      <a:lvl5pPr algn="ctr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E34141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4000"/>
        </a:lnSpc>
        <a:spcBef>
          <a:spcPts val="800"/>
        </a:spcBef>
        <a:spcAft>
          <a:spcPct val="0"/>
        </a:spcAft>
        <a:buClr>
          <a:srgbClr val="E34141"/>
        </a:buClr>
        <a:buSzPct val="11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2400"/>
        </a:lnSpc>
        <a:spcBef>
          <a:spcPts val="4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1800"/>
        </a:lnSpc>
        <a:spcBef>
          <a:spcPts val="400"/>
        </a:spcBef>
        <a:spcAft>
          <a:spcPct val="0"/>
        </a:spcAft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60000"/>
        <a:buChar char="º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Char char="º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Char char="º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Char char="º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Char char="º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5898"/>
            <a:ext cx="7772400" cy="1470025"/>
          </a:xfrm>
        </p:spPr>
        <p:txBody>
          <a:bodyPr/>
          <a:lstStyle/>
          <a:p>
            <a:r>
              <a:rPr lang="en-US" dirty="0" smtClean="0"/>
              <a:t>Qualified 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333"/>
            <a:ext cx="6400800" cy="31974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Dirk Helbing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Bisig</a:t>
            </a:r>
            <a:endParaRPr lang="en-US" dirty="0" smtClean="0"/>
          </a:p>
          <a:p>
            <a:r>
              <a:rPr lang="en-US" dirty="0" err="1" smtClean="0"/>
              <a:t>Ostap</a:t>
            </a:r>
            <a:r>
              <a:rPr lang="en-US" dirty="0" smtClean="0"/>
              <a:t> </a:t>
            </a:r>
            <a:r>
              <a:rPr lang="en-US" dirty="0" err="1" smtClean="0"/>
              <a:t>Cherkashin</a:t>
            </a:r>
            <a:endParaRPr lang="en-US" dirty="0" smtClean="0"/>
          </a:p>
          <a:p>
            <a:r>
              <a:rPr lang="en-US" dirty="0" smtClean="0"/>
              <a:t>Vito </a:t>
            </a:r>
            <a:r>
              <a:rPr lang="en-US" dirty="0" err="1" smtClean="0"/>
              <a:t>Impagliazzo</a:t>
            </a:r>
            <a:endParaRPr lang="en-US" dirty="0" smtClean="0"/>
          </a:p>
          <a:p>
            <a:r>
              <a:rPr lang="en-US" dirty="0" err="1" smtClean="0"/>
              <a:t>Loic</a:t>
            </a:r>
            <a:r>
              <a:rPr lang="en-US" dirty="0" smtClean="0"/>
              <a:t> </a:t>
            </a:r>
            <a:r>
              <a:rPr lang="en-US" dirty="0" err="1" smtClean="0"/>
              <a:t>Jaolien</a:t>
            </a:r>
            <a:endParaRPr lang="en-US" dirty="0" smtClean="0"/>
          </a:p>
          <a:p>
            <a:r>
              <a:rPr lang="en-US" dirty="0" smtClean="0"/>
              <a:t>Giancarlo </a:t>
            </a:r>
            <a:r>
              <a:rPr lang="en-US" dirty="0" err="1" smtClean="0"/>
              <a:t>Scrugli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18558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Country Affects Others</a:t>
            </a:r>
            <a:endParaRPr lang="en-US" dirty="0"/>
          </a:p>
        </p:txBody>
      </p:sp>
      <p:pic>
        <p:nvPicPr>
          <p:cNvPr id="7" name="Content Placeholder 6" descr="lybia-oil-exports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7" b="2060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9" name="Content Placeholder 8" descr="Flavor Network_radial_Barabasi Labs-20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9" b="216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80370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ankey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1" r="2286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22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5949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8758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money-flo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1" b="1627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4547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orldCommunic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6" b="1099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5221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9" name="Picture 3" descr="022908_money_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84" y="1210569"/>
            <a:ext cx="4166210" cy="416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560" name="Rectangle 8"/>
          <p:cNvSpPr>
            <a:spLocks noChangeArrowheads="1"/>
          </p:cNvSpPr>
          <p:nvPr/>
        </p:nvSpPr>
        <p:spPr bwMode="auto">
          <a:xfrm>
            <a:off x="739572" y="5376779"/>
            <a:ext cx="7540541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Helvetica Neue Light"/>
                <a:cs typeface="Helvetica Neue Light"/>
              </a:rPr>
              <a:t>Treat money as nodes </a:t>
            </a:r>
            <a:r>
              <a:rPr lang="en-US" sz="2400" dirty="0" smtClean="0">
                <a:latin typeface="Helvetica Neue Light"/>
                <a:cs typeface="Helvetica Neue Light"/>
              </a:rPr>
              <a:t>in </a:t>
            </a:r>
            <a:r>
              <a:rPr lang="en-US" sz="2400" dirty="0">
                <a:latin typeface="Helvetica Neue Light"/>
                <a:cs typeface="Helvetica Neue Light"/>
              </a:rPr>
              <a:t>a money flow network </a:t>
            </a:r>
            <a:r>
              <a:rPr lang="en-US" sz="2400" dirty="0" smtClean="0">
                <a:latin typeface="Helvetica Neue Light"/>
                <a:cs typeface="Helvetica Neue Light"/>
              </a:rPr>
              <a:t>rather </a:t>
            </a:r>
            <a:r>
              <a:rPr lang="en-US" sz="2400" dirty="0">
                <a:latin typeface="Helvetica Neue Light"/>
                <a:cs typeface="Helvetica Neue Light"/>
              </a:rPr>
              <a:t>than as a one</a:t>
            </a:r>
            <a:r>
              <a:rPr lang="en-US" sz="2400" dirty="0" smtClean="0">
                <a:latin typeface="Helvetica Neue Light"/>
                <a:cs typeface="Helvetica Neue Light"/>
              </a:rPr>
              <a:t>-dimensional </a:t>
            </a:r>
            <a:r>
              <a:rPr lang="en-US" sz="2400" dirty="0">
                <a:latin typeface="Helvetica Neue Light"/>
                <a:cs typeface="Helvetica Neue Light"/>
              </a:rPr>
              <a:t>entity (scalar), </a:t>
            </a:r>
            <a:r>
              <a:rPr lang="en-US" sz="2400" dirty="0" smtClean="0">
                <a:latin typeface="Helvetica Neue Light"/>
                <a:cs typeface="Helvetica Neue Light"/>
              </a:rPr>
              <a:t>give </a:t>
            </a:r>
            <a:r>
              <a:rPr lang="en-US" sz="2400" dirty="0">
                <a:latin typeface="Helvetica Neue Light"/>
                <a:cs typeface="Helvetica Neue Light"/>
              </a:rPr>
              <a:t>it multi-dimensionality, memory, history, reputation.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Qualifying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cdo-network-visualizati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534988"/>
            <a:ext cx="307181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8" name="Rectangle 6"/>
          <p:cNvSpPr>
            <a:spLocks noChangeArrowheads="1"/>
          </p:cNvSpPr>
          <p:nvPr/>
        </p:nvSpPr>
        <p:spPr bwMode="auto">
          <a:xfrm>
            <a:off x="0" y="422275"/>
            <a:ext cx="91440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ts val="3800"/>
              </a:lnSpc>
            </a:pPr>
            <a:r>
              <a:rPr lang="en-US" altLang="zh-CN" sz="3600" dirty="0">
                <a:solidFill>
                  <a:srgbClr val="0F4414"/>
                </a:solidFill>
                <a:latin typeface="Helvetica Neue Light" charset="0"/>
                <a:cs typeface="Helvetica Neue Light" charset="0"/>
              </a:rPr>
              <a:t>Social Money</a:t>
            </a:r>
          </a:p>
        </p:txBody>
      </p:sp>
      <p:pic>
        <p:nvPicPr>
          <p:cNvPr id="147459" name="Picture 3" descr="022908_money_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14400"/>
            <a:ext cx="340677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559" name="Rectangle 7"/>
          <p:cNvSpPr>
            <a:spLocks noChangeArrowheads="1"/>
          </p:cNvSpPr>
          <p:nvPr/>
        </p:nvSpPr>
        <p:spPr bwMode="auto">
          <a:xfrm>
            <a:off x="3928793" y="2446807"/>
            <a:ext cx="2627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Helvetica Neue Light"/>
                <a:cs typeface="Helvetica Neue Light"/>
              </a:rPr>
              <a:t>Thanks to Frank Schweitzer </a:t>
            </a:r>
          </a:p>
          <a:p>
            <a:pPr>
              <a:defRPr/>
            </a:pPr>
            <a:r>
              <a:rPr lang="en-US" sz="1600" dirty="0">
                <a:latin typeface="Helvetica Neue Light"/>
                <a:cs typeface="Helvetica Neue Light"/>
              </a:rPr>
              <a:t>and Dirk </a:t>
            </a:r>
            <a:r>
              <a:rPr lang="en-US" sz="1600" dirty="0" err="1">
                <a:latin typeface="Helvetica Neue Light"/>
                <a:cs typeface="Helvetica Neue Light"/>
              </a:rPr>
              <a:t>Brockmann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147461" name="Picture 4" descr="follow_money_lg_540x3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3151188"/>
            <a:ext cx="51657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560" name="Rectangle 8"/>
          <p:cNvSpPr>
            <a:spLocks noChangeArrowheads="1"/>
          </p:cNvSpPr>
          <p:nvPr/>
        </p:nvSpPr>
        <p:spPr bwMode="auto">
          <a:xfrm>
            <a:off x="195263" y="4733455"/>
            <a:ext cx="6227762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 Neue Light"/>
                <a:cs typeface="Helvetica Neue Light"/>
              </a:rPr>
              <a:t>Treat money as nodes </a:t>
            </a:r>
          </a:p>
          <a:p>
            <a:pPr>
              <a:defRPr/>
            </a:pPr>
            <a:r>
              <a:rPr lang="en-US" sz="2000" dirty="0">
                <a:latin typeface="Helvetica Neue Light"/>
                <a:cs typeface="Helvetica Neue Light"/>
              </a:rPr>
              <a:t>in a money flow network </a:t>
            </a:r>
          </a:p>
          <a:p>
            <a:pPr>
              <a:defRPr/>
            </a:pPr>
            <a:r>
              <a:rPr lang="en-US" sz="2000" dirty="0">
                <a:latin typeface="Helvetica Neue Light"/>
                <a:cs typeface="Helvetica Neue Light"/>
              </a:rPr>
              <a:t>rather than as a one-</a:t>
            </a:r>
          </a:p>
          <a:p>
            <a:pPr>
              <a:defRPr/>
            </a:pPr>
            <a:r>
              <a:rPr lang="en-US" sz="2000" dirty="0">
                <a:latin typeface="Helvetica Neue Light"/>
                <a:cs typeface="Helvetica Neue Light"/>
              </a:rPr>
              <a:t>dimensional entity (scalar), </a:t>
            </a:r>
          </a:p>
          <a:p>
            <a:pPr>
              <a:defRPr/>
            </a:pPr>
            <a:r>
              <a:rPr lang="en-US" sz="2000" dirty="0">
                <a:latin typeface="Helvetica Neue Light"/>
                <a:cs typeface="Helvetica Neue Light"/>
              </a:rPr>
              <a:t>give it multi-dimensionality, memory, history, reputation.  </a:t>
            </a:r>
          </a:p>
        </p:txBody>
      </p:sp>
    </p:spTree>
    <p:extLst>
      <p:ext uri="{BB962C8B-B14F-4D97-AF65-F5344CB8AC3E}">
        <p14:creationId xmlns:p14="http://schemas.microsoft.com/office/powerpoint/2010/main" val="78932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Money Flows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Content Placeholder 8" descr="GFN-Map-Feb-201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" r="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477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Hiberniasecurerout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6" r="944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891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369059533254031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6" b="1615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83661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“Poisonous” Spill</a:t>
            </a:r>
            <a:endParaRPr lang="en-US" dirty="0"/>
          </a:p>
        </p:txBody>
      </p:sp>
      <p:pic>
        <p:nvPicPr>
          <p:cNvPr id="7" name="Content Placeholder 6" descr="102_0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b="27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C2A-971D-45BE-BF51-D2352592CAB5}" type="datetime2">
              <a:rPr lang="de-DE" smtClean="0"/>
              <a:pPr/>
              <a:t>Saturday, March 23, 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9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Standard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FF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9_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130</TotalTime>
  <Words>181</Words>
  <Application>Microsoft Macintosh PowerPoint</Application>
  <PresentationFormat>On-screen Show (4:3)</PresentationFormat>
  <Paragraphs>53</Paragraphs>
  <Slides>14</Slides>
  <Notes>2</Notes>
  <HiddenSlides>9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Theme</vt:lpstr>
      <vt:lpstr>9_Standarddesign</vt:lpstr>
      <vt:lpstr>Office Theme</vt:lpstr>
      <vt:lpstr>Qualified Money</vt:lpstr>
      <vt:lpstr>PowerPoint Presentation</vt:lpstr>
      <vt:lpstr>PowerPoint Presentation</vt:lpstr>
      <vt:lpstr>Qualifying Money</vt:lpstr>
      <vt:lpstr>PowerPoint Presentation</vt:lpstr>
      <vt:lpstr>Study Money Flows</vt:lpstr>
      <vt:lpstr>PowerPoint Presentation</vt:lpstr>
      <vt:lpstr>PowerPoint Presentation</vt:lpstr>
      <vt:lpstr>Analyzing “Poisonous” Spill</vt:lpstr>
      <vt:lpstr>How A Country Affects Others</vt:lpstr>
      <vt:lpstr>PowerPoint Presentation</vt:lpstr>
      <vt:lpstr>PowerPoint Presentation</vt:lpstr>
      <vt:lpstr>PowerPoint Presentation</vt:lpstr>
      <vt:lpstr>PowerPoint Presentation</vt:lpstr>
    </vt:vector>
  </TitlesOfParts>
  <Company>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Helbing</dc:creator>
  <cp:lastModifiedBy>Dirk Helbing</cp:lastModifiedBy>
  <cp:revision>7</cp:revision>
  <dcterms:created xsi:type="dcterms:W3CDTF">2013-03-23T09:02:37Z</dcterms:created>
  <dcterms:modified xsi:type="dcterms:W3CDTF">2013-03-23T11:12:50Z</dcterms:modified>
</cp:coreProperties>
</file>