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77" r:id="rId2"/>
    <p:sldId id="412" r:id="rId3"/>
    <p:sldId id="414" r:id="rId4"/>
    <p:sldId id="454" r:id="rId5"/>
    <p:sldId id="424" r:id="rId6"/>
    <p:sldId id="294" r:id="rId7"/>
    <p:sldId id="469" r:id="rId8"/>
    <p:sldId id="462" r:id="rId9"/>
    <p:sldId id="451" r:id="rId10"/>
    <p:sldId id="280" r:id="rId11"/>
    <p:sldId id="291" r:id="rId12"/>
    <p:sldId id="403" r:id="rId13"/>
    <p:sldId id="390" r:id="rId14"/>
    <p:sldId id="464" r:id="rId15"/>
    <p:sldId id="421" r:id="rId16"/>
    <p:sldId id="450" r:id="rId17"/>
    <p:sldId id="463" r:id="rId18"/>
    <p:sldId id="453" r:id="rId19"/>
    <p:sldId id="423" r:id="rId20"/>
    <p:sldId id="438" r:id="rId21"/>
    <p:sldId id="474" r:id="rId22"/>
    <p:sldId id="439" r:id="rId23"/>
    <p:sldId id="434" r:id="rId24"/>
    <p:sldId id="461" r:id="rId25"/>
    <p:sldId id="472" r:id="rId26"/>
    <p:sldId id="447" r:id="rId27"/>
    <p:sldId id="452" r:id="rId28"/>
    <p:sldId id="448" r:id="rId29"/>
    <p:sldId id="457" r:id="rId30"/>
    <p:sldId id="436" r:id="rId31"/>
    <p:sldId id="449" r:id="rId32"/>
    <p:sldId id="371" r:id="rId33"/>
    <p:sldId id="365" r:id="rId34"/>
    <p:sldId id="306" r:id="rId35"/>
    <p:sldId id="479" r:id="rId36"/>
    <p:sldId id="473" r:id="rId37"/>
    <p:sldId id="342" r:id="rId38"/>
    <p:sldId id="311" r:id="rId39"/>
    <p:sldId id="480" r:id="rId40"/>
    <p:sldId id="444" r:id="rId41"/>
    <p:sldId id="445" r:id="rId42"/>
    <p:sldId id="481" r:id="rId43"/>
    <p:sldId id="446" r:id="rId44"/>
    <p:sldId id="478" r:id="rId45"/>
    <p:sldId id="477" r:id="rId46"/>
    <p:sldId id="378" r:id="rId47"/>
    <p:sldId id="323" r:id="rId48"/>
  </p:sldIdLst>
  <p:sldSz cx="9144000" cy="6858000" type="screen4x3"/>
  <p:notesSz cx="6858000" cy="1419225"/>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muth Fernando" initials="VF" lastIdx="1" clrIdx="0">
    <p:extLst>
      <p:ext uri="{19B8F6BF-5375-455C-9EA6-DF929625EA0E}">
        <p15:presenceInfo xmlns:p15="http://schemas.microsoft.com/office/powerpoint/2012/main" userId="10b28b59b200d1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D035C"/>
    <a:srgbClr val="00B050"/>
    <a:srgbClr val="E84A27"/>
    <a:srgbClr val="E7E6E6"/>
    <a:srgbClr val="31FF2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CEEA0C-58AD-4863-B24F-7FB2E8141772}" v="6" dt="2019-04-22T16:26:21.346"/>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17" autoAdjust="0"/>
  </p:normalViewPr>
  <p:slideViewPr>
    <p:cSldViewPr snapToGrid="0">
      <p:cViewPr varScale="1">
        <p:scale>
          <a:sx n="49" d="100"/>
          <a:sy n="49" d="100"/>
        </p:scale>
        <p:origin x="2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0070C0"/>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0.98</c:v>
                </c:pt>
                <c:pt idx="1">
                  <c:v>1.43</c:v>
                </c:pt>
                <c:pt idx="2">
                  <c:v>1.01</c:v>
                </c:pt>
                <c:pt idx="3">
                  <c:v>1.64</c:v>
                </c:pt>
                <c:pt idx="4">
                  <c:v>1.03</c:v>
                </c:pt>
                <c:pt idx="5">
                  <c:v>1.59</c:v>
                </c:pt>
                <c:pt idx="6">
                  <c:v>7.2</c:v>
                </c:pt>
                <c:pt idx="7">
                  <c:v>1.1599999999999999</c:v>
                </c:pt>
                <c:pt idx="8">
                  <c:v>1.02</c:v>
                </c:pt>
                <c:pt idx="9">
                  <c:v>0.91</c:v>
                </c:pt>
                <c:pt idx="10">
                  <c:v>1.402617888</c:v>
                </c:pt>
              </c:numCache>
            </c:numRef>
          </c:val>
          <c:extLst>
            <c:ext xmlns:c16="http://schemas.microsoft.com/office/drawing/2014/chart" uri="{C3380CC4-5D6E-409C-BE32-E72D297353CC}">
              <c16:uniqueId val="{00000000-7B10-4527-ACD2-866E0F5729EB}"/>
            </c:ext>
          </c:extLst>
        </c:ser>
        <c:ser>
          <c:idx val="1"/>
          <c:order val="1"/>
          <c:tx>
            <c:strRef>
              <c:f>Sheet1!$C$1</c:f>
              <c:strCache>
                <c:ptCount val="1"/>
                <c:pt idx="0">
                  <c:v>Series 2</c:v>
                </c:pt>
              </c:strCache>
            </c:strRef>
          </c:tx>
          <c:spPr>
            <a:solidFill>
              <a:schemeClr val="accent2"/>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Sheet1!$C$2:$C$12</c:f>
              <c:numCache>
                <c:formatCode>General</c:formatCode>
                <c:ptCount val="11"/>
              </c:numCache>
            </c:numRef>
          </c:val>
          <c:extLst>
            <c:ext xmlns:c16="http://schemas.microsoft.com/office/drawing/2014/chart" uri="{C3380CC4-5D6E-409C-BE32-E72D297353CC}">
              <c16:uniqueId val="{00000001-7B10-4527-ACD2-866E0F5729EB}"/>
            </c:ext>
          </c:extLst>
        </c:ser>
        <c:ser>
          <c:idx val="2"/>
          <c:order val="2"/>
          <c:tx>
            <c:strRef>
              <c:f>Sheet1!$D$1</c:f>
              <c:strCache>
                <c:ptCount val="1"/>
                <c:pt idx="0">
                  <c:v>Series 3</c:v>
                </c:pt>
              </c:strCache>
            </c:strRef>
          </c:tx>
          <c:spPr>
            <a:solidFill>
              <a:schemeClr val="accent3"/>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Sheet1!$D$2:$D$12</c:f>
              <c:numCache>
                <c:formatCode>General</c:formatCode>
                <c:ptCount val="11"/>
              </c:numCache>
            </c:numRef>
          </c:val>
          <c:extLst>
            <c:ext xmlns:c16="http://schemas.microsoft.com/office/drawing/2014/chart" uri="{C3380CC4-5D6E-409C-BE32-E72D297353CC}">
              <c16:uniqueId val="{00000002-7B10-4527-ACD2-866E0F5729EB}"/>
            </c:ext>
          </c:extLst>
        </c:ser>
        <c:dLbls>
          <c:showLegendKey val="0"/>
          <c:showVal val="0"/>
          <c:showCatName val="0"/>
          <c:showSerName val="0"/>
          <c:showPercent val="0"/>
          <c:showBubbleSize val="0"/>
        </c:dLbls>
        <c:gapWidth val="61"/>
        <c:overlap val="100"/>
        <c:axId val="918336600"/>
        <c:axId val="918340864"/>
      </c:barChart>
      <c:catAx>
        <c:axId val="91833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40864"/>
        <c:crosses val="autoZero"/>
        <c:auto val="1"/>
        <c:lblAlgn val="ctr"/>
        <c:lblOffset val="100"/>
        <c:noMultiLvlLbl val="0"/>
      </c:catAx>
      <c:valAx>
        <c:axId val="918340864"/>
        <c:scaling>
          <c:orientation val="minMax"/>
          <c:max val="3.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36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0.98</c:v>
                </c:pt>
                <c:pt idx="1">
                  <c:v>1.43</c:v>
                </c:pt>
                <c:pt idx="2">
                  <c:v>1.01</c:v>
                </c:pt>
                <c:pt idx="3">
                  <c:v>1.64</c:v>
                </c:pt>
                <c:pt idx="4">
                  <c:v>1.03</c:v>
                </c:pt>
                <c:pt idx="5">
                  <c:v>1.59</c:v>
                </c:pt>
                <c:pt idx="6">
                  <c:v>7.2</c:v>
                </c:pt>
                <c:pt idx="7">
                  <c:v>1.1599999999999999</c:v>
                </c:pt>
                <c:pt idx="8">
                  <c:v>1.02</c:v>
                </c:pt>
                <c:pt idx="9">
                  <c:v>0.91</c:v>
                </c:pt>
                <c:pt idx="10">
                  <c:v>1.402617888</c:v>
                </c:pt>
              </c:numCache>
            </c:numRef>
          </c:val>
          <c:extLst>
            <c:ext xmlns:c16="http://schemas.microsoft.com/office/drawing/2014/chart" uri="{C3380CC4-5D6E-409C-BE32-E72D297353CC}">
              <c16:uniqueId val="{00000000-7B10-4527-ACD2-866E0F5729EB}"/>
            </c:ext>
          </c:extLst>
        </c:ser>
        <c:ser>
          <c:idx val="1"/>
          <c:order val="1"/>
          <c:tx>
            <c:strRef>
              <c:f>Sheet1!$C$1</c:f>
              <c:strCache>
                <c:ptCount val="1"/>
                <c:pt idx="0">
                  <c:v>Series 2</c:v>
                </c:pt>
              </c:strCache>
            </c:strRef>
          </c:tx>
          <c:spPr>
            <a:solidFill>
              <a:srgbClr val="00B050"/>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Sheet1!$C$2:$C$12</c:f>
              <c:numCache>
                <c:formatCode>General</c:formatCode>
                <c:ptCount val="11"/>
                <c:pt idx="0">
                  <c:v>0.25</c:v>
                </c:pt>
                <c:pt idx="1">
                  <c:v>1.72</c:v>
                </c:pt>
                <c:pt idx="2">
                  <c:v>0.20999999999999996</c:v>
                </c:pt>
                <c:pt idx="3">
                  <c:v>0.15000000000000013</c:v>
                </c:pt>
                <c:pt idx="4">
                  <c:v>0</c:v>
                </c:pt>
                <c:pt idx="5">
                  <c:v>0.3899999999999999</c:v>
                </c:pt>
                <c:pt idx="6">
                  <c:v>2.5699999999999994</c:v>
                </c:pt>
                <c:pt idx="7">
                  <c:v>0.252</c:v>
                </c:pt>
                <c:pt idx="8">
                  <c:v>0.1399999999999999</c:v>
                </c:pt>
                <c:pt idx="9">
                  <c:v>0.10999999999999999</c:v>
                </c:pt>
                <c:pt idx="10">
                  <c:v>0.35519173000000004</c:v>
                </c:pt>
              </c:numCache>
            </c:numRef>
          </c:val>
          <c:extLst>
            <c:ext xmlns:c16="http://schemas.microsoft.com/office/drawing/2014/chart" uri="{C3380CC4-5D6E-409C-BE32-E72D297353CC}">
              <c16:uniqueId val="{00000001-7B10-4527-ACD2-866E0F5729EB}"/>
            </c:ext>
          </c:extLst>
        </c:ser>
        <c:ser>
          <c:idx val="2"/>
          <c:order val="2"/>
          <c:tx>
            <c:strRef>
              <c:f>Sheet1!$D$1</c:f>
              <c:strCache>
                <c:ptCount val="1"/>
                <c:pt idx="0">
                  <c:v>Series 3</c:v>
                </c:pt>
              </c:strCache>
            </c:strRef>
          </c:tx>
          <c:spPr>
            <a:solidFill>
              <a:schemeClr val="accent3"/>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Sheet1!$D$2:$D$12</c:f>
              <c:numCache>
                <c:formatCode>General</c:formatCode>
                <c:ptCount val="11"/>
              </c:numCache>
            </c:numRef>
          </c:val>
          <c:extLst>
            <c:ext xmlns:c16="http://schemas.microsoft.com/office/drawing/2014/chart" uri="{C3380CC4-5D6E-409C-BE32-E72D297353CC}">
              <c16:uniqueId val="{00000002-7B10-4527-ACD2-866E0F5729EB}"/>
            </c:ext>
          </c:extLst>
        </c:ser>
        <c:dLbls>
          <c:showLegendKey val="0"/>
          <c:showVal val="0"/>
          <c:showCatName val="0"/>
          <c:showSerName val="0"/>
          <c:showPercent val="0"/>
          <c:showBubbleSize val="0"/>
        </c:dLbls>
        <c:gapWidth val="61"/>
        <c:overlap val="100"/>
        <c:axId val="918336600"/>
        <c:axId val="918340864"/>
      </c:barChart>
      <c:catAx>
        <c:axId val="91833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40864"/>
        <c:crosses val="autoZero"/>
        <c:auto val="1"/>
        <c:lblAlgn val="ctr"/>
        <c:lblOffset val="100"/>
        <c:noMultiLvlLbl val="0"/>
      </c:catAx>
      <c:valAx>
        <c:axId val="918340864"/>
        <c:scaling>
          <c:orientation val="minMax"/>
          <c:max val="3.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36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0.98</c:v>
                </c:pt>
                <c:pt idx="1">
                  <c:v>1.43</c:v>
                </c:pt>
                <c:pt idx="2">
                  <c:v>1.01</c:v>
                </c:pt>
                <c:pt idx="3">
                  <c:v>1.64</c:v>
                </c:pt>
                <c:pt idx="4">
                  <c:v>1.03</c:v>
                </c:pt>
                <c:pt idx="5">
                  <c:v>1.59</c:v>
                </c:pt>
                <c:pt idx="6">
                  <c:v>7.2</c:v>
                </c:pt>
                <c:pt idx="7">
                  <c:v>1.1599999999999999</c:v>
                </c:pt>
                <c:pt idx="8">
                  <c:v>1.02</c:v>
                </c:pt>
                <c:pt idx="9">
                  <c:v>0.91</c:v>
                </c:pt>
                <c:pt idx="10">
                  <c:v>1.402617888</c:v>
                </c:pt>
              </c:numCache>
            </c:numRef>
          </c:val>
          <c:extLst>
            <c:ext xmlns:c16="http://schemas.microsoft.com/office/drawing/2014/chart" uri="{C3380CC4-5D6E-409C-BE32-E72D297353CC}">
              <c16:uniqueId val="{00000000-7B10-4527-ACD2-866E0F5729EB}"/>
            </c:ext>
          </c:extLst>
        </c:ser>
        <c:ser>
          <c:idx val="1"/>
          <c:order val="1"/>
          <c:tx>
            <c:strRef>
              <c:f>Sheet1!$C$1</c:f>
              <c:strCache>
                <c:ptCount val="1"/>
                <c:pt idx="0">
                  <c:v>Series 2</c:v>
                </c:pt>
              </c:strCache>
            </c:strRef>
          </c:tx>
          <c:spPr>
            <a:solidFill>
              <a:srgbClr val="00B050"/>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Sheet1!$C$2:$C$12</c:f>
              <c:numCache>
                <c:formatCode>General</c:formatCode>
                <c:ptCount val="11"/>
                <c:pt idx="0">
                  <c:v>0.25</c:v>
                </c:pt>
                <c:pt idx="1">
                  <c:v>1.72</c:v>
                </c:pt>
                <c:pt idx="2">
                  <c:v>0.20999999999999996</c:v>
                </c:pt>
                <c:pt idx="3">
                  <c:v>0.15000000000000013</c:v>
                </c:pt>
                <c:pt idx="4">
                  <c:v>0</c:v>
                </c:pt>
                <c:pt idx="5">
                  <c:v>0.3899999999999999</c:v>
                </c:pt>
                <c:pt idx="6">
                  <c:v>2.5699999999999994</c:v>
                </c:pt>
                <c:pt idx="7">
                  <c:v>0.252</c:v>
                </c:pt>
                <c:pt idx="8">
                  <c:v>0.1399999999999999</c:v>
                </c:pt>
                <c:pt idx="9">
                  <c:v>0.10999999999999999</c:v>
                </c:pt>
                <c:pt idx="10">
                  <c:v>0.35519173000000004</c:v>
                </c:pt>
              </c:numCache>
            </c:numRef>
          </c:val>
          <c:extLst>
            <c:ext xmlns:c16="http://schemas.microsoft.com/office/drawing/2014/chart" uri="{C3380CC4-5D6E-409C-BE32-E72D297353CC}">
              <c16:uniqueId val="{00000001-7B10-4527-ACD2-866E0F5729EB}"/>
            </c:ext>
          </c:extLst>
        </c:ser>
        <c:ser>
          <c:idx val="2"/>
          <c:order val="2"/>
          <c:tx>
            <c:strRef>
              <c:f>Sheet1!$D$1</c:f>
              <c:strCache>
                <c:ptCount val="1"/>
                <c:pt idx="0">
                  <c:v>Series 3</c:v>
                </c:pt>
              </c:strCache>
            </c:strRef>
          </c:tx>
          <c:spPr>
            <a:solidFill>
              <a:srgbClr val="8D035C"/>
            </a:solidFill>
            <a:ln>
              <a:noFill/>
            </a:ln>
            <a:effectLst/>
          </c:spPr>
          <c:invertIfNegative val="0"/>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Sheet1!$D$2:$D$12</c:f>
              <c:numCache>
                <c:formatCode>General</c:formatCode>
                <c:ptCount val="11"/>
                <c:pt idx="0">
                  <c:v>0.27</c:v>
                </c:pt>
                <c:pt idx="1">
                  <c:v>0.12999999999999989</c:v>
                </c:pt>
                <c:pt idx="2">
                  <c:v>3.0000000000000027E-2</c:v>
                </c:pt>
                <c:pt idx="3">
                  <c:v>4.0000000000000036E-2</c:v>
                </c:pt>
                <c:pt idx="4">
                  <c:v>1.0000000000000009E-2</c:v>
                </c:pt>
                <c:pt idx="5">
                  <c:v>0.18999999999999995</c:v>
                </c:pt>
                <c:pt idx="6">
                  <c:v>0</c:v>
                </c:pt>
                <c:pt idx="7">
                  <c:v>0.18800000000000017</c:v>
                </c:pt>
                <c:pt idx="8">
                  <c:v>0.22999999999999998</c:v>
                </c:pt>
                <c:pt idx="9">
                  <c:v>0.11999999999999988</c:v>
                </c:pt>
                <c:pt idx="10">
                  <c:v>0.14710426799999987</c:v>
                </c:pt>
              </c:numCache>
            </c:numRef>
          </c:val>
          <c:extLst>
            <c:ext xmlns:c16="http://schemas.microsoft.com/office/drawing/2014/chart" uri="{C3380CC4-5D6E-409C-BE32-E72D297353CC}">
              <c16:uniqueId val="{00000002-7B10-4527-ACD2-866E0F5729EB}"/>
            </c:ext>
          </c:extLst>
        </c:ser>
        <c:dLbls>
          <c:showLegendKey val="0"/>
          <c:showVal val="0"/>
          <c:showCatName val="0"/>
          <c:showSerName val="0"/>
          <c:showPercent val="0"/>
          <c:showBubbleSize val="0"/>
        </c:dLbls>
        <c:gapWidth val="61"/>
        <c:overlap val="100"/>
        <c:axId val="918336600"/>
        <c:axId val="918340864"/>
      </c:barChart>
      <c:catAx>
        <c:axId val="918336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40864"/>
        <c:crosses val="autoZero"/>
        <c:auto val="1"/>
        <c:lblAlgn val="ctr"/>
        <c:lblOffset val="100"/>
        <c:noMultiLvlLbl val="0"/>
      </c:catAx>
      <c:valAx>
        <c:axId val="918340864"/>
        <c:scaling>
          <c:orientation val="minMax"/>
          <c:max val="3.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918336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0B050">
                <a:alpha val="70000"/>
              </a:srgbClr>
            </a:solidFill>
            <a:ln>
              <a:noFill/>
            </a:ln>
            <a:effectLst/>
          </c:spPr>
          <c:invertIfNegative val="0"/>
          <c:dPt>
            <c:idx val="10"/>
            <c:invertIfNegative val="0"/>
            <c:bubble3D val="0"/>
            <c:spPr>
              <a:solidFill>
                <a:schemeClr val="accent6">
                  <a:lumMod val="50000"/>
                  <a:alpha val="70000"/>
                </a:schemeClr>
              </a:solidFill>
              <a:ln>
                <a:noFill/>
              </a:ln>
              <a:effectLst/>
            </c:spPr>
            <c:extLst>
              <c:ext xmlns:c16="http://schemas.microsoft.com/office/drawing/2014/chart" uri="{C3380CC4-5D6E-409C-BE32-E72D297353CC}">
                <c16:uniqueId val="{00000003-E9EC-4972-95EC-1CE6A40F32C0}"/>
              </c:ext>
            </c:extLst>
          </c:dPt>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0.77500000000000002</c:v>
                </c:pt>
                <c:pt idx="1">
                  <c:v>0.42</c:v>
                </c:pt>
                <c:pt idx="2">
                  <c:v>0.87</c:v>
                </c:pt>
                <c:pt idx="3">
                  <c:v>0.66</c:v>
                </c:pt>
                <c:pt idx="4">
                  <c:v>0.79</c:v>
                </c:pt>
                <c:pt idx="5">
                  <c:v>0.55000000000000004</c:v>
                </c:pt>
                <c:pt idx="6">
                  <c:v>0.12</c:v>
                </c:pt>
                <c:pt idx="7">
                  <c:v>0.65</c:v>
                </c:pt>
                <c:pt idx="8">
                  <c:v>0.79</c:v>
                </c:pt>
                <c:pt idx="9">
                  <c:v>0.96</c:v>
                </c:pt>
                <c:pt idx="10">
                  <c:v>0.58635372553381582</c:v>
                </c:pt>
              </c:numCache>
            </c:numRef>
          </c:val>
          <c:extLst>
            <c:ext xmlns:c16="http://schemas.microsoft.com/office/drawing/2014/chart" uri="{C3380CC4-5D6E-409C-BE32-E72D297353CC}">
              <c16:uniqueId val="{00000000-E9EC-4972-95EC-1CE6A40F32C0}"/>
            </c:ext>
          </c:extLst>
        </c:ser>
        <c:dLbls>
          <c:showLegendKey val="0"/>
          <c:showVal val="0"/>
          <c:showCatName val="0"/>
          <c:showSerName val="0"/>
          <c:showPercent val="0"/>
          <c:showBubbleSize val="0"/>
        </c:dLbls>
        <c:gapWidth val="27"/>
        <c:overlap val="25"/>
        <c:axId val="802301048"/>
        <c:axId val="802296784"/>
      </c:barChart>
      <c:catAx>
        <c:axId val="8023010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cap="none" spc="20" normalizeH="0" baseline="0">
                <a:solidFill>
                  <a:schemeClr val="tx1"/>
                </a:solidFill>
                <a:latin typeface="+mn-lt"/>
                <a:ea typeface="+mn-ea"/>
                <a:cs typeface="+mn-cs"/>
              </a:defRPr>
            </a:pPr>
            <a:endParaRPr lang="en-US"/>
          </a:p>
        </c:txPr>
        <c:crossAx val="802296784"/>
        <c:crosses val="autoZero"/>
        <c:auto val="1"/>
        <c:lblAlgn val="ctr"/>
        <c:lblOffset val="100"/>
        <c:noMultiLvlLbl val="0"/>
      </c:catAx>
      <c:valAx>
        <c:axId val="8022967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solidFill>
                <a:latin typeface="+mn-lt"/>
                <a:ea typeface="+mn-ea"/>
                <a:cs typeface="+mn-cs"/>
              </a:defRPr>
            </a:pPr>
            <a:endParaRPr lang="en-US"/>
          </a:p>
        </c:txPr>
        <c:crossAx val="802301048"/>
        <c:crosses val="autoZero"/>
        <c:crossBetween val="between"/>
      </c:valAx>
      <c:spPr>
        <a:noFill/>
        <a:ln w="190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0B050">
                <a:alpha val="70000"/>
              </a:srgbClr>
            </a:solidFill>
            <a:ln>
              <a:noFill/>
            </a:ln>
            <a:effectLst/>
          </c:spPr>
          <c:invertIfNegative val="0"/>
          <c:dPt>
            <c:idx val="10"/>
            <c:invertIfNegative val="0"/>
            <c:bubble3D val="0"/>
            <c:spPr>
              <a:solidFill>
                <a:schemeClr val="accent6">
                  <a:lumMod val="50000"/>
                  <a:alpha val="70000"/>
                </a:schemeClr>
              </a:solidFill>
              <a:ln>
                <a:noFill/>
              </a:ln>
              <a:effectLst/>
            </c:spPr>
            <c:extLst>
              <c:ext xmlns:c16="http://schemas.microsoft.com/office/drawing/2014/chart" uri="{C3380CC4-5D6E-409C-BE32-E72D297353CC}">
                <c16:uniqueId val="{00000001-E874-4237-B154-1BF015115100}"/>
              </c:ext>
            </c:extLst>
          </c:dPt>
          <c:cat>
            <c:strRef>
              <c:f>Sheet1!$A$2:$A$12</c:f>
              <c:strCache>
                <c:ptCount val="11"/>
                <c:pt idx="0">
                  <c:v>Water</c:v>
                </c:pt>
                <c:pt idx="1">
                  <c:v>BFS</c:v>
                </c:pt>
                <c:pt idx="2">
                  <c:v>Btrack</c:v>
                </c:pt>
                <c:pt idx="3">
                  <c:v>SSSP</c:v>
                </c:pt>
                <c:pt idx="4">
                  <c:v>Canneal</c:v>
                </c:pt>
                <c:pt idx="5">
                  <c:v>CC</c:v>
                </c:pt>
                <c:pt idx="6">
                  <c:v>SCluster</c:v>
                </c:pt>
                <c:pt idx="7">
                  <c:v>Pagerank</c:v>
                </c:pt>
                <c:pt idx="8">
                  <c:v>Comm</c:v>
                </c:pt>
                <c:pt idx="9">
                  <c:v>Volrend</c:v>
                </c:pt>
                <c:pt idx="10">
                  <c:v>GeoMean</c:v>
                </c:pt>
              </c:strCache>
            </c:strRef>
          </c:cat>
          <c:val>
            <c:numRef>
              <c:f>Sheet1!$B$2:$B$12</c:f>
              <c:numCache>
                <c:formatCode>General</c:formatCode>
                <c:ptCount val="11"/>
                <c:pt idx="0">
                  <c:v>0.77500000000000002</c:v>
                </c:pt>
                <c:pt idx="1">
                  <c:v>0.42</c:v>
                </c:pt>
                <c:pt idx="2">
                  <c:v>0.87</c:v>
                </c:pt>
                <c:pt idx="3">
                  <c:v>0.66</c:v>
                </c:pt>
                <c:pt idx="4">
                  <c:v>0.79</c:v>
                </c:pt>
                <c:pt idx="5">
                  <c:v>0.55000000000000004</c:v>
                </c:pt>
                <c:pt idx="6">
                  <c:v>0.12</c:v>
                </c:pt>
                <c:pt idx="7">
                  <c:v>0.65</c:v>
                </c:pt>
                <c:pt idx="8">
                  <c:v>0.79</c:v>
                </c:pt>
                <c:pt idx="9">
                  <c:v>0.96</c:v>
                </c:pt>
                <c:pt idx="10">
                  <c:v>0.58635372553381582</c:v>
                </c:pt>
              </c:numCache>
            </c:numRef>
          </c:val>
          <c:extLst>
            <c:ext xmlns:c16="http://schemas.microsoft.com/office/drawing/2014/chart" uri="{C3380CC4-5D6E-409C-BE32-E72D297353CC}">
              <c16:uniqueId val="{00000002-E874-4237-B154-1BF015115100}"/>
            </c:ext>
          </c:extLst>
        </c:ser>
        <c:dLbls>
          <c:showLegendKey val="0"/>
          <c:showVal val="0"/>
          <c:showCatName val="0"/>
          <c:showSerName val="0"/>
          <c:showPercent val="0"/>
          <c:showBubbleSize val="0"/>
        </c:dLbls>
        <c:gapWidth val="27"/>
        <c:overlap val="25"/>
        <c:axId val="802301048"/>
        <c:axId val="802296784"/>
      </c:barChart>
      <c:catAx>
        <c:axId val="8023010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cap="none" spc="20" normalizeH="0" baseline="0">
                <a:solidFill>
                  <a:schemeClr val="tx1"/>
                </a:solidFill>
                <a:latin typeface="+mn-lt"/>
                <a:ea typeface="+mn-ea"/>
                <a:cs typeface="+mn-cs"/>
              </a:defRPr>
            </a:pPr>
            <a:endParaRPr lang="en-US"/>
          </a:p>
        </c:txPr>
        <c:crossAx val="802296784"/>
        <c:crosses val="autoZero"/>
        <c:auto val="1"/>
        <c:lblAlgn val="ctr"/>
        <c:lblOffset val="100"/>
        <c:noMultiLvlLbl val="0"/>
      </c:catAx>
      <c:valAx>
        <c:axId val="80229678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solidFill>
                <a:latin typeface="+mn-lt"/>
                <a:ea typeface="+mn-ea"/>
                <a:cs typeface="+mn-cs"/>
              </a:defRPr>
            </a:pPr>
            <a:endParaRPr lang="en-US"/>
          </a:p>
        </c:txPr>
        <c:crossAx val="802301048"/>
        <c:crosses val="autoZero"/>
        <c:crossBetween val="between"/>
      </c:valAx>
      <c:spPr>
        <a:noFill/>
        <a:ln w="1905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55" tIns="48327" rIns="96655"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8"/>
          </a:xfrm>
          <a:prstGeom prst="rect">
            <a:avLst/>
          </a:prstGeom>
        </p:spPr>
        <p:txBody>
          <a:bodyPr vert="horz" lIns="96655" tIns="48327" rIns="96655" bIns="48327" rtlCol="0"/>
          <a:lstStyle>
            <a:lvl1pPr algn="r">
              <a:defRPr sz="1200"/>
            </a:lvl1pPr>
          </a:lstStyle>
          <a:p>
            <a:fld id="{0F74AF39-F78A-4813-8E18-0CB3CD62BA9A}" type="datetimeFigureOut">
              <a:rPr lang="en-US" smtClean="0"/>
              <a:t>4/22/2019</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5" tIns="48327" rIns="96655" bIns="48327" rtlCol="0" anchor="ctr"/>
          <a:lstStyle/>
          <a:p>
            <a:endParaRPr lang="en-US"/>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6655" tIns="48327" rIns="96655"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7"/>
          </a:xfrm>
          <a:prstGeom prst="rect">
            <a:avLst/>
          </a:prstGeom>
        </p:spPr>
        <p:txBody>
          <a:bodyPr vert="horz" lIns="96655" tIns="48327" rIns="96655"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7"/>
          </a:xfrm>
          <a:prstGeom prst="rect">
            <a:avLst/>
          </a:prstGeom>
        </p:spPr>
        <p:txBody>
          <a:bodyPr vert="horz" lIns="96655" tIns="48327" rIns="96655" bIns="48327" rtlCol="0" anchor="b"/>
          <a:lstStyle>
            <a:lvl1pPr algn="r">
              <a:defRPr sz="1200"/>
            </a:lvl1pPr>
          </a:lstStyle>
          <a:p>
            <a:fld id="{50AB30EC-E1A7-45BD-9564-3299A69FFCD4}" type="slidenum">
              <a:rPr lang="en-US" smtClean="0"/>
              <a:t>‹#›</a:t>
            </a:fld>
            <a:endParaRPr lang="en-US"/>
          </a:p>
        </p:txBody>
      </p:sp>
    </p:spTree>
    <p:extLst>
      <p:ext uri="{BB962C8B-B14F-4D97-AF65-F5344CB8AC3E}">
        <p14:creationId xmlns:p14="http://schemas.microsoft.com/office/powerpoint/2010/main" val="290906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AB30EC-E1A7-45BD-9564-3299A69FFCD4}" type="slidenum">
              <a:rPr lang="en-US" smtClean="0"/>
              <a:t>1</a:t>
            </a:fld>
            <a:endParaRPr lang="en-US"/>
          </a:p>
        </p:txBody>
      </p:sp>
    </p:spTree>
    <p:extLst>
      <p:ext uri="{BB962C8B-B14F-4D97-AF65-F5344CB8AC3E}">
        <p14:creationId xmlns:p14="http://schemas.microsoft.com/office/powerpoint/2010/main" val="896685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key question we looked at in this paper is </a:t>
            </a:r>
            <a:r>
              <a:rPr lang="en-US" sz="1200">
                <a:latin typeface="+mn-lt"/>
              </a:rPr>
              <a:t>Can we use wireless communication to speed-up transfers of ordinary communication-intensive data?</a:t>
            </a:r>
            <a:br>
              <a:rPr lang="en-US" sz="1200">
                <a:latin typeface="+mn-lt"/>
              </a:rPr>
            </a:b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10</a:t>
            </a:fld>
            <a:endParaRPr lang="en-US"/>
          </a:p>
        </p:txBody>
      </p:sp>
    </p:spTree>
    <p:extLst>
      <p:ext uri="{BB962C8B-B14F-4D97-AF65-F5344CB8AC3E}">
        <p14:creationId xmlns:p14="http://schemas.microsoft.com/office/powerpoint/2010/main" val="3076932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paper present Replica, A manycore architecture and software interface for wireless communication</a:t>
            </a:r>
          </a:p>
          <a:p>
            <a:endParaRPr lang="en-US"/>
          </a:p>
          <a:p>
            <a:r>
              <a:rPr lang="en-US"/>
              <a:t>Replica presents several hardware innovations</a:t>
            </a:r>
          </a:p>
          <a:p>
            <a:r>
              <a:rPr lang="en-US"/>
              <a:t>In the form of an Adaptive wireless protocol and a Selective packet dropping mechanism</a:t>
            </a:r>
          </a:p>
          <a:p>
            <a:endParaRPr lang="en-US"/>
          </a:p>
          <a:p>
            <a:r>
              <a:rPr lang="en-US"/>
              <a:t>Along with several software innovations such as Transformations and tools to adapt applications to wireless communication and </a:t>
            </a:r>
          </a:p>
          <a:p>
            <a:pPr lvl="1"/>
            <a:r>
              <a:rPr lang="en-US">
                <a:cs typeface="Calibri"/>
              </a:rPr>
              <a:t>Optimizations for approximate computing</a:t>
            </a:r>
          </a:p>
          <a:p>
            <a:pPr lvl="1"/>
            <a:endParaRPr lang="en-US">
              <a:cs typeface="Calibri"/>
            </a:endParaRPr>
          </a:p>
          <a:p>
            <a:r>
              <a:rPr lang="en-US">
                <a:cs typeface="Calibri"/>
              </a:rPr>
              <a:t>For 64 core executions Replica can speedup applications by 1.89x over a conventional multicore</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11</a:t>
            </a:fld>
            <a:endParaRPr lang="en-US"/>
          </a:p>
        </p:txBody>
      </p:sp>
    </p:spTree>
    <p:extLst>
      <p:ext uri="{BB962C8B-B14F-4D97-AF65-F5344CB8AC3E}">
        <p14:creationId xmlns:p14="http://schemas.microsoft.com/office/powerpoint/2010/main" val="3525596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to </a:t>
            </a:r>
            <a:r>
              <a:rPr lang="en-US" err="1"/>
              <a:t>wisync</a:t>
            </a:r>
            <a:r>
              <a:rPr lang="en-US"/>
              <a:t> we augment the existing wired network and cache hierarchy with the wireless network and broadcast memory</a:t>
            </a:r>
          </a:p>
          <a:p>
            <a:endParaRPr lang="en-US"/>
          </a:p>
          <a:p>
            <a:r>
              <a:rPr lang="en-US"/>
              <a:t>We use a broadcast memory of up to 512 KB</a:t>
            </a:r>
          </a:p>
          <a:p>
            <a:endParaRPr lang="en-US"/>
          </a:p>
          <a:p>
            <a:r>
              <a:rPr lang="en-US"/>
              <a:t>This is memory mapped. The memory controller redirects memory accesses to either the </a:t>
            </a:r>
            <a:r>
              <a:rPr lang="en-US" err="1"/>
              <a:t>Bmem</a:t>
            </a:r>
            <a:r>
              <a:rPr lang="en-US"/>
              <a:t> or regular cache hierarchy based on the address being accessed</a:t>
            </a:r>
          </a:p>
          <a:p>
            <a:endParaRPr lang="en-US"/>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12</a:t>
            </a:fld>
            <a:endParaRPr lang="en-US"/>
          </a:p>
        </p:txBody>
      </p:sp>
    </p:spTree>
    <p:extLst>
      <p:ext uri="{BB962C8B-B14F-4D97-AF65-F5344CB8AC3E}">
        <p14:creationId xmlns:p14="http://schemas.microsoft.com/office/powerpoint/2010/main" val="1125977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developer can change the allocation sites of data structures to be allocated in the broadcast memory</a:t>
            </a:r>
          </a:p>
          <a:p>
            <a:endParaRPr lang="en-US" dirty="0"/>
          </a:p>
          <a:p>
            <a:r>
              <a:rPr lang="en-US" dirty="0"/>
              <a:t>And our library allocates them in the BMem</a:t>
            </a:r>
          </a:p>
        </p:txBody>
      </p:sp>
      <p:sp>
        <p:nvSpPr>
          <p:cNvPr id="4" name="Slide Number Placeholder 3"/>
          <p:cNvSpPr>
            <a:spLocks noGrp="1"/>
          </p:cNvSpPr>
          <p:nvPr>
            <p:ph type="sldNum" sz="quarter" idx="5"/>
          </p:nvPr>
        </p:nvSpPr>
        <p:spPr/>
        <p:txBody>
          <a:bodyPr/>
          <a:lstStyle/>
          <a:p>
            <a:fld id="{50AB30EC-E1A7-45BD-9564-3299A69FFCD4}" type="slidenum">
              <a:rPr lang="en-US" smtClean="0"/>
              <a:t>13</a:t>
            </a:fld>
            <a:endParaRPr lang="en-US"/>
          </a:p>
        </p:txBody>
      </p:sp>
    </p:spTree>
    <p:extLst>
      <p:ext uri="{BB962C8B-B14F-4D97-AF65-F5344CB8AC3E}">
        <p14:creationId xmlns:p14="http://schemas.microsoft.com/office/powerpoint/2010/main" val="3964897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 thread running on a core writes to a data structure in the </a:t>
            </a:r>
            <a:r>
              <a:rPr lang="en-US" err="1"/>
              <a:t>bmem</a:t>
            </a:r>
            <a:r>
              <a:rPr lang="en-US"/>
              <a:t> replica sends a  wireless message</a:t>
            </a:r>
          </a:p>
        </p:txBody>
      </p:sp>
      <p:sp>
        <p:nvSpPr>
          <p:cNvPr id="4" name="Slide Number Placeholder 3"/>
          <p:cNvSpPr>
            <a:spLocks noGrp="1"/>
          </p:cNvSpPr>
          <p:nvPr>
            <p:ph type="sldNum" sz="quarter" idx="5"/>
          </p:nvPr>
        </p:nvSpPr>
        <p:spPr/>
        <p:txBody>
          <a:bodyPr/>
          <a:lstStyle/>
          <a:p>
            <a:fld id="{50AB30EC-E1A7-45BD-9564-3299A69FFCD4}" type="slidenum">
              <a:rPr lang="en-US" smtClean="0"/>
              <a:t>14</a:t>
            </a:fld>
            <a:endParaRPr lang="en-US"/>
          </a:p>
        </p:txBody>
      </p:sp>
    </p:spTree>
    <p:extLst>
      <p:ext uri="{BB962C8B-B14F-4D97-AF65-F5344CB8AC3E}">
        <p14:creationId xmlns:p14="http://schemas.microsoft.com/office/powerpoint/2010/main" val="2868582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the message is successfully sent, the local </a:t>
            </a:r>
            <a:r>
              <a:rPr lang="en-US" err="1"/>
              <a:t>Bmem</a:t>
            </a:r>
            <a:r>
              <a:rPr lang="en-US"/>
              <a:t> and all remote </a:t>
            </a:r>
            <a:r>
              <a:rPr lang="en-US" err="1"/>
              <a:t>bmems</a:t>
            </a:r>
            <a:r>
              <a:rPr lang="en-US"/>
              <a:t> are updated </a:t>
            </a:r>
            <a:r>
              <a:rPr lang="en-US" err="1"/>
              <a:t>togethre</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15</a:t>
            </a:fld>
            <a:endParaRPr lang="en-US"/>
          </a:p>
        </p:txBody>
      </p:sp>
    </p:spTree>
    <p:extLst>
      <p:ext uri="{BB962C8B-B14F-4D97-AF65-F5344CB8AC3E}">
        <p14:creationId xmlns:p14="http://schemas.microsoft.com/office/powerpoint/2010/main" val="3068228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use the broadcast memory to hold the count and when the master thread updates it we can broadcast the change to all the copies held in the other broadcast memories</a:t>
            </a:r>
          </a:p>
        </p:txBody>
      </p:sp>
      <p:sp>
        <p:nvSpPr>
          <p:cNvPr id="4" name="Slide Number Placeholder 3"/>
          <p:cNvSpPr>
            <a:spLocks noGrp="1"/>
          </p:cNvSpPr>
          <p:nvPr>
            <p:ph type="sldNum" sz="quarter" idx="5"/>
          </p:nvPr>
        </p:nvSpPr>
        <p:spPr/>
        <p:txBody>
          <a:bodyPr/>
          <a:lstStyle/>
          <a:p>
            <a:fld id="{50AB30EC-E1A7-45BD-9564-3299A69FFCD4}" type="slidenum">
              <a:rPr lang="en-US" smtClean="0"/>
              <a:t>16</a:t>
            </a:fld>
            <a:endParaRPr lang="en-US"/>
          </a:p>
        </p:txBody>
      </p:sp>
    </p:spTree>
    <p:extLst>
      <p:ext uri="{BB962C8B-B14F-4D97-AF65-F5344CB8AC3E}">
        <p14:creationId xmlns:p14="http://schemas.microsoft.com/office/powerpoint/2010/main" val="3371662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 use the broadcast memory to hold the count and when the master thread updates it we can broadcast the change to all the copies held in the other broadcast memories</a:t>
            </a:r>
          </a:p>
        </p:txBody>
      </p:sp>
      <p:sp>
        <p:nvSpPr>
          <p:cNvPr id="4" name="Slide Number Placeholder 3"/>
          <p:cNvSpPr>
            <a:spLocks noGrp="1"/>
          </p:cNvSpPr>
          <p:nvPr>
            <p:ph type="sldNum" sz="quarter" idx="5"/>
          </p:nvPr>
        </p:nvSpPr>
        <p:spPr/>
        <p:txBody>
          <a:bodyPr/>
          <a:lstStyle/>
          <a:p>
            <a:fld id="{50AB30EC-E1A7-45BD-9564-3299A69FFCD4}" type="slidenum">
              <a:rPr lang="en-US" smtClean="0"/>
              <a:t>17</a:t>
            </a:fld>
            <a:endParaRPr lang="en-US"/>
          </a:p>
        </p:txBody>
      </p:sp>
    </p:spTree>
    <p:extLst>
      <p:ext uri="{BB962C8B-B14F-4D97-AF65-F5344CB8AC3E}">
        <p14:creationId xmlns:p14="http://schemas.microsoft.com/office/powerpoint/2010/main" val="1341053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Replica has one wireless channel </a:t>
            </a:r>
            <a:r>
              <a:rPr lang="en-US">
                <a:cs typeface="Calibri"/>
              </a:rPr>
              <a:t>shared by all the cores</a:t>
            </a:r>
          </a:p>
          <a:p>
            <a:r>
              <a:rPr lang="en-US"/>
              <a:t>Everyone receives what someone transmits </a:t>
            </a:r>
          </a:p>
          <a:p>
            <a:r>
              <a:rPr lang="en-US"/>
              <a:t>Only one core can transmit at the same time</a:t>
            </a:r>
          </a:p>
          <a:p>
            <a:pPr lvl="1"/>
            <a:r>
              <a:rPr lang="en-US" sz="2800"/>
              <a:t>Replica ensures a same order of updates across all </a:t>
            </a:r>
            <a:r>
              <a:rPr lang="en-US" sz="2800" err="1"/>
              <a:t>bmem</a:t>
            </a:r>
            <a:endParaRPr lang="en-US" sz="2800"/>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18</a:t>
            </a:fld>
            <a:endParaRPr lang="en-US"/>
          </a:p>
        </p:txBody>
      </p:sp>
    </p:spTree>
    <p:extLst>
      <p:ext uri="{BB962C8B-B14F-4D97-AF65-F5344CB8AC3E}">
        <p14:creationId xmlns:p14="http://schemas.microsoft.com/office/powerpoint/2010/main" val="3166124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Reads are satisfied using the local </a:t>
            </a:r>
            <a:r>
              <a:rPr lang="en-US" err="1"/>
              <a:t>bmem</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19</a:t>
            </a:fld>
            <a:endParaRPr lang="en-US"/>
          </a:p>
        </p:txBody>
      </p:sp>
    </p:spTree>
    <p:extLst>
      <p:ext uri="{BB962C8B-B14F-4D97-AF65-F5344CB8AC3E}">
        <p14:creationId xmlns:p14="http://schemas.microsoft.com/office/powerpoint/2010/main" val="4021003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Computations with </a:t>
            </a:r>
            <a:r>
              <a:rPr lang="en-US" sz="1200">
                <a:solidFill>
                  <a:srgbClr val="FF0000"/>
                </a:solidFill>
              </a:rPr>
              <a:t>broadcast</a:t>
            </a:r>
            <a:r>
              <a:rPr lang="en-US" sz="1200"/>
              <a:t> and fine-grained data sharing do not scale well in shared-memory multiprocessor architectures</a:t>
            </a:r>
          </a:p>
          <a:p>
            <a:endParaRPr lang="en-US"/>
          </a:p>
          <a:p>
            <a:r>
              <a:rPr lang="en-US"/>
              <a:t>Consider the example program here. A master thread is updating a count that is read by a set of worker threads.</a:t>
            </a:r>
          </a:p>
        </p:txBody>
      </p:sp>
      <p:sp>
        <p:nvSpPr>
          <p:cNvPr id="4" name="Slide Number Placeholder 3"/>
          <p:cNvSpPr>
            <a:spLocks noGrp="1"/>
          </p:cNvSpPr>
          <p:nvPr>
            <p:ph type="sldNum" sz="quarter" idx="5"/>
          </p:nvPr>
        </p:nvSpPr>
        <p:spPr/>
        <p:txBody>
          <a:bodyPr/>
          <a:lstStyle/>
          <a:p>
            <a:fld id="{50AB30EC-E1A7-45BD-9564-3299A69FFCD4}" type="slidenum">
              <a:rPr lang="en-US" smtClean="0"/>
              <a:t>2</a:t>
            </a:fld>
            <a:endParaRPr lang="en-US"/>
          </a:p>
        </p:txBody>
      </p:sp>
    </p:spTree>
    <p:extLst>
      <p:ext uri="{BB962C8B-B14F-4D97-AF65-F5344CB8AC3E}">
        <p14:creationId xmlns:p14="http://schemas.microsoft.com/office/powerpoint/2010/main" val="752830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wireless communication for ordinary data presents two fundamental challenges</a:t>
            </a:r>
          </a:p>
          <a:p>
            <a:r>
              <a:rPr lang="en-US"/>
              <a:t>Limited wireless bandwidth: </a:t>
            </a:r>
            <a:r>
              <a:rPr lang="en-US">
                <a:cs typeface="Calibri"/>
              </a:rPr>
              <a:t>Only one core can communicate at a time</a:t>
            </a:r>
            <a:endParaRPr lang="en-US"/>
          </a:p>
          <a:p>
            <a:r>
              <a:rPr lang="en-US"/>
              <a:t>Bounded size of the BMem: Arbitrary data structures will not fit </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20</a:t>
            </a:fld>
            <a:endParaRPr lang="en-US"/>
          </a:p>
        </p:txBody>
      </p:sp>
    </p:spTree>
    <p:extLst>
      <p:ext uri="{BB962C8B-B14F-4D97-AF65-F5344CB8AC3E}">
        <p14:creationId xmlns:p14="http://schemas.microsoft.com/office/powerpoint/2010/main" val="3259855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Replica is geared to handle this two challenges</a:t>
            </a:r>
          </a:p>
          <a:p>
            <a:endParaRPr lang="en-US" dirty="0"/>
          </a:p>
          <a:p>
            <a:endParaRPr lang="en-US" dirty="0"/>
          </a:p>
        </p:txBody>
      </p:sp>
      <p:sp>
        <p:nvSpPr>
          <p:cNvPr id="4" name="Slide Number Placeholder 3"/>
          <p:cNvSpPr>
            <a:spLocks noGrp="1"/>
          </p:cNvSpPr>
          <p:nvPr>
            <p:ph type="sldNum" sz="quarter" idx="5"/>
          </p:nvPr>
        </p:nvSpPr>
        <p:spPr/>
        <p:txBody>
          <a:bodyPr/>
          <a:lstStyle/>
          <a:p>
            <a:fld id="{50AB30EC-E1A7-45BD-9564-3299A69FFCD4}" type="slidenum">
              <a:rPr lang="en-US" smtClean="0"/>
              <a:t>21</a:t>
            </a:fld>
            <a:endParaRPr lang="en-US"/>
          </a:p>
        </p:txBody>
      </p:sp>
    </p:spTree>
    <p:extLst>
      <p:ext uri="{BB962C8B-B14F-4D97-AF65-F5344CB8AC3E}">
        <p14:creationId xmlns:p14="http://schemas.microsoft.com/office/powerpoint/2010/main" val="196737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Replica is geared to handle this two challenges</a:t>
            </a:r>
          </a:p>
          <a:p>
            <a:endParaRPr lang="en-US" dirty="0"/>
          </a:p>
          <a:p>
            <a:endParaRPr lang="en-US" dirty="0"/>
          </a:p>
        </p:txBody>
      </p:sp>
      <p:sp>
        <p:nvSpPr>
          <p:cNvPr id="4" name="Slide Number Placeholder 3"/>
          <p:cNvSpPr>
            <a:spLocks noGrp="1"/>
          </p:cNvSpPr>
          <p:nvPr>
            <p:ph type="sldNum" sz="quarter" idx="5"/>
          </p:nvPr>
        </p:nvSpPr>
        <p:spPr/>
        <p:txBody>
          <a:bodyPr/>
          <a:lstStyle/>
          <a:p>
            <a:fld id="{50AB30EC-E1A7-45BD-9564-3299A69FFCD4}" type="slidenum">
              <a:rPr lang="en-US" smtClean="0"/>
              <a:t>22</a:t>
            </a:fld>
            <a:endParaRPr lang="en-US"/>
          </a:p>
        </p:txBody>
      </p:sp>
    </p:spTree>
    <p:extLst>
      <p:ext uri="{BB962C8B-B14F-4D97-AF65-F5344CB8AC3E}">
        <p14:creationId xmlns:p14="http://schemas.microsoft.com/office/powerpoint/2010/main" val="2820676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Wireless protocol ensures that only one core communicates at a time</a:t>
            </a:r>
          </a:p>
          <a:p>
            <a:r>
              <a:rPr lang="en-US"/>
              <a:t>Two wireless protocols can be used based on application behavior</a:t>
            </a:r>
          </a:p>
          <a:p>
            <a:pPr lvl="1"/>
            <a:r>
              <a:rPr lang="en-US"/>
              <a:t>BRS protocol</a:t>
            </a:r>
          </a:p>
          <a:p>
            <a:pPr lvl="1"/>
            <a:r>
              <a:rPr lang="en-US"/>
              <a:t>Token ring protocol</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23</a:t>
            </a:fld>
            <a:endParaRPr lang="en-US"/>
          </a:p>
        </p:txBody>
      </p:sp>
    </p:spTree>
    <p:extLst>
      <p:ext uri="{BB962C8B-B14F-4D97-AF65-F5344CB8AC3E}">
        <p14:creationId xmlns:p14="http://schemas.microsoft.com/office/powerpoint/2010/main" val="1729132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replica a message in the wireless network consist of the address, the value being written to that address and several control bits</a:t>
            </a:r>
          </a:p>
          <a:p>
            <a:endParaRPr lang="en-US"/>
          </a:p>
          <a:p>
            <a:r>
              <a:rPr lang="en-US"/>
              <a:t>At the wireless speed of 20gb/s transmitting this message would take 5 cycles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Yu, et al. “Architecture and Design of Mul5-Channel Millimeter-Wave Wireless Network-on-Chip,” IEEE Design &amp; Test, 2014 (scaled)</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24</a:t>
            </a:fld>
            <a:endParaRPr lang="en-US"/>
          </a:p>
        </p:txBody>
      </p:sp>
    </p:spTree>
    <p:extLst>
      <p:ext uri="{BB962C8B-B14F-4D97-AF65-F5344CB8AC3E}">
        <p14:creationId xmlns:p14="http://schemas.microsoft.com/office/powerpoint/2010/main" val="3185495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protocol has no wasted cycles in high contention but can cause unnecessary delays when only a few cores have messages to transmit</a:t>
            </a:r>
          </a:p>
        </p:txBody>
      </p:sp>
      <p:sp>
        <p:nvSpPr>
          <p:cNvPr id="4" name="Slide Number Placeholder 3"/>
          <p:cNvSpPr>
            <a:spLocks noGrp="1"/>
          </p:cNvSpPr>
          <p:nvPr>
            <p:ph type="sldNum" sz="quarter" idx="5"/>
          </p:nvPr>
        </p:nvSpPr>
        <p:spPr/>
        <p:txBody>
          <a:bodyPr/>
          <a:lstStyle/>
          <a:p>
            <a:fld id="{50AB30EC-E1A7-45BD-9564-3299A69FFCD4}" type="slidenum">
              <a:rPr lang="en-US" smtClean="0"/>
              <a:t>25</a:t>
            </a:fld>
            <a:endParaRPr lang="en-US"/>
          </a:p>
        </p:txBody>
      </p:sp>
    </p:spTree>
    <p:extLst>
      <p:ext uri="{BB962C8B-B14F-4D97-AF65-F5344CB8AC3E}">
        <p14:creationId xmlns:p14="http://schemas.microsoft.com/office/powerpoint/2010/main" val="339262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First chunk</a:t>
            </a:r>
          </a:p>
          <a:p>
            <a:endParaRPr lang="en-US" dirty="0">
              <a:cs typeface="Calibri"/>
            </a:endParaRPr>
          </a:p>
          <a:p>
            <a:r>
              <a:rPr lang="en-US" dirty="0">
                <a:cs typeface="Calibri"/>
              </a:rPr>
              <a:t>The </a:t>
            </a:r>
            <a:r>
              <a:rPr lang="en-US" sz="1200" b="1" dirty="0">
                <a:latin typeface="+mn-lt"/>
              </a:rPr>
              <a:t>B</a:t>
            </a:r>
            <a:r>
              <a:rPr lang="en-US" sz="1200" dirty="0">
                <a:latin typeface="+mn-lt"/>
              </a:rPr>
              <a:t>roadcast </a:t>
            </a:r>
            <a:r>
              <a:rPr lang="en-US" sz="1200" b="1" dirty="0">
                <a:latin typeface="+mn-lt"/>
              </a:rPr>
              <a:t>R</a:t>
            </a:r>
            <a:r>
              <a:rPr lang="en-US" sz="1200" dirty="0">
                <a:latin typeface="+mn-lt"/>
              </a:rPr>
              <a:t>eliability </a:t>
            </a:r>
            <a:r>
              <a:rPr lang="en-US" sz="1200" b="1" dirty="0">
                <a:latin typeface="+mn-lt"/>
              </a:rPr>
              <a:t>S</a:t>
            </a:r>
            <a:r>
              <a:rPr lang="en-US" sz="1200" dirty="0">
                <a:latin typeface="+mn-lt"/>
              </a:rPr>
              <a:t>ensing Protocol adds one cycle to this transmission to detect collision</a:t>
            </a:r>
            <a:endParaRPr lang="en-US" dirty="0">
              <a:cs typeface="Calibri"/>
            </a:endParaRPr>
          </a:p>
          <a:p>
            <a:endParaRPr lang="en-US" dirty="0">
              <a:cs typeface="Calibri"/>
            </a:endParaRPr>
          </a:p>
          <a:p>
            <a:r>
              <a:rPr lang="en-US" dirty="0">
                <a:cs typeface="Calibri"/>
              </a:rPr>
              <a:t>In the BRS protocol, when a core wants to transmit a message it first checks to see if the wireless medium is free.</a:t>
            </a:r>
          </a:p>
          <a:p>
            <a:endParaRPr lang="en-US" dirty="0">
              <a:cs typeface="Calibri"/>
            </a:endParaRPr>
          </a:p>
          <a:p>
            <a:r>
              <a:rPr lang="en-US" dirty="0">
                <a:cs typeface="Calibri"/>
              </a:rPr>
              <a:t>If it is, the part of the message is transmitted for 1 cycle. </a:t>
            </a:r>
            <a:r>
              <a:rPr lang="en-US" dirty="0"/>
              <a:t>the transceiver then listens if there was a collision with another packet in the first cycle.</a:t>
            </a:r>
            <a:endParaRPr lang="en-US" dirty="0">
              <a:cs typeface="Calibri"/>
            </a:endParaRPr>
          </a:p>
          <a:p>
            <a:endParaRPr lang="en-US" dirty="0">
              <a:cs typeface="Calibri"/>
            </a:endParaRPr>
          </a:p>
          <a:p>
            <a:r>
              <a:rPr lang="en-US" dirty="0">
                <a:cs typeface="Calibri"/>
              </a:rPr>
              <a:t>If not, the rest of the message is transmitted in 4 cycles </a:t>
            </a:r>
          </a:p>
        </p:txBody>
      </p:sp>
      <p:sp>
        <p:nvSpPr>
          <p:cNvPr id="4" name="Slide Number Placeholder 3"/>
          <p:cNvSpPr>
            <a:spLocks noGrp="1"/>
          </p:cNvSpPr>
          <p:nvPr>
            <p:ph type="sldNum" sz="quarter" idx="5"/>
          </p:nvPr>
        </p:nvSpPr>
        <p:spPr/>
        <p:txBody>
          <a:bodyPr/>
          <a:lstStyle/>
          <a:p>
            <a:fld id="{50AB30EC-E1A7-45BD-9564-3299A69FFCD4}" type="slidenum">
              <a:rPr lang="en-US" smtClean="0"/>
              <a:t>26</a:t>
            </a:fld>
            <a:endParaRPr lang="en-US"/>
          </a:p>
        </p:txBody>
      </p:sp>
    </p:spTree>
    <p:extLst>
      <p:ext uri="{BB962C8B-B14F-4D97-AF65-F5344CB8AC3E}">
        <p14:creationId xmlns:p14="http://schemas.microsoft.com/office/powerpoint/2010/main" val="4049090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If two cores try to transmit at once, they will see that a collision occurred in the second cycle when they listen.</a:t>
            </a:r>
            <a:endParaRPr lang="en-US" dirty="0"/>
          </a:p>
          <a:p>
            <a:endParaRPr lang="en-US" dirty="0">
              <a:cs typeface="Calibri"/>
            </a:endParaRPr>
          </a:p>
          <a:p>
            <a:r>
              <a:rPr lang="en-US" dirty="0">
                <a:cs typeface="Calibri"/>
              </a:rPr>
              <a:t>Then both cores will </a:t>
            </a:r>
            <a:r>
              <a:rPr lang="en-US" dirty="0" err="1">
                <a:cs typeface="Calibri"/>
              </a:rPr>
              <a:t>backoff</a:t>
            </a:r>
            <a:r>
              <a:rPr lang="en-US" dirty="0">
                <a:cs typeface="Calibri"/>
              </a:rPr>
              <a:t> for a randomized amount of time and try again </a:t>
            </a:r>
          </a:p>
        </p:txBody>
      </p:sp>
      <p:sp>
        <p:nvSpPr>
          <p:cNvPr id="4" name="Slide Number Placeholder 3"/>
          <p:cNvSpPr>
            <a:spLocks noGrp="1"/>
          </p:cNvSpPr>
          <p:nvPr>
            <p:ph type="sldNum" sz="quarter" idx="5"/>
          </p:nvPr>
        </p:nvSpPr>
        <p:spPr/>
        <p:txBody>
          <a:bodyPr/>
          <a:lstStyle/>
          <a:p>
            <a:fld id="{50AB30EC-E1A7-45BD-9564-3299A69FFCD4}" type="slidenum">
              <a:rPr lang="en-US" smtClean="0"/>
              <a:t>27</a:t>
            </a:fld>
            <a:endParaRPr lang="en-US"/>
          </a:p>
        </p:txBody>
      </p:sp>
    </p:spTree>
    <p:extLst>
      <p:ext uri="{BB962C8B-B14F-4D97-AF65-F5344CB8AC3E}">
        <p14:creationId xmlns:p14="http://schemas.microsoft.com/office/powerpoint/2010/main" val="2717083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will keep happening until the message is sent.</a:t>
            </a:r>
            <a:endParaRPr lang="en-US"/>
          </a:p>
          <a:p>
            <a:endParaRPr lang="en-US">
              <a:cs typeface="Calibri"/>
            </a:endParaRPr>
          </a:p>
          <a:p>
            <a:r>
              <a:rPr lang="en-US">
                <a:cs typeface="Calibri"/>
              </a:rPr>
              <a:t> This protocol has no wasted cycles if the contention is low. But in high contention situations the number of collisions increase and latencies grow.</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28</a:t>
            </a:fld>
            <a:endParaRPr lang="en-US"/>
          </a:p>
        </p:txBody>
      </p:sp>
    </p:spTree>
    <p:extLst>
      <p:ext uri="{BB962C8B-B14F-4D97-AF65-F5344CB8AC3E}">
        <p14:creationId xmlns:p14="http://schemas.microsoft.com/office/powerpoint/2010/main" val="59409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protocol has no wasted cycles in high contention but can cause unnecessary delays when only a few cores have messages to transmit</a:t>
            </a:r>
          </a:p>
        </p:txBody>
      </p:sp>
      <p:sp>
        <p:nvSpPr>
          <p:cNvPr id="4" name="Slide Number Placeholder 3"/>
          <p:cNvSpPr>
            <a:spLocks noGrp="1"/>
          </p:cNvSpPr>
          <p:nvPr>
            <p:ph type="sldNum" sz="quarter" idx="5"/>
          </p:nvPr>
        </p:nvSpPr>
        <p:spPr/>
        <p:txBody>
          <a:bodyPr/>
          <a:lstStyle/>
          <a:p>
            <a:fld id="{50AB30EC-E1A7-45BD-9564-3299A69FFCD4}" type="slidenum">
              <a:rPr lang="en-US" smtClean="0"/>
              <a:t>29</a:t>
            </a:fld>
            <a:endParaRPr lang="en-US"/>
          </a:p>
        </p:txBody>
      </p:sp>
    </p:spTree>
    <p:extLst>
      <p:ext uri="{BB962C8B-B14F-4D97-AF65-F5344CB8AC3E}">
        <p14:creationId xmlns:p14="http://schemas.microsoft.com/office/powerpoint/2010/main" val="199562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When we run this program on a manycore with a network on chip, where the master thread running on one core while the workers run on the other cores, data sharing and synchronization happens through sending messages using the wired network on chip.</a:t>
            </a:r>
          </a:p>
          <a:p>
            <a:endParaRPr lang="en-US" dirty="0"/>
          </a:p>
          <a:p>
            <a:r>
              <a:rPr lang="en-US" dirty="0"/>
              <a:t>As chip sizes grow, the amount of messages that occur due to such broadcast data sharing can lead to communication bottlenecks, and significant delays to go through the cache hierarchy.</a:t>
            </a:r>
          </a:p>
          <a:p>
            <a:endParaRPr lang="en-US" dirty="0"/>
          </a:p>
          <a:p>
            <a:endParaRPr lang="en-US" dirty="0"/>
          </a:p>
          <a:p>
            <a:endParaRPr lang="en-US" dirty="0"/>
          </a:p>
          <a:p>
            <a:endParaRPr lang="en-US" dirty="0"/>
          </a:p>
          <a:p>
            <a:endParaRPr lang="en-US" dirty="0"/>
          </a:p>
          <a:p>
            <a:r>
              <a:rPr lang="en-US" dirty="0"/>
              <a:t>----------------------------------------------------</a:t>
            </a:r>
          </a:p>
          <a:p>
            <a:endParaRPr lang="en-US" dirty="0"/>
          </a:p>
          <a:p>
            <a:r>
              <a:rPr lang="en-US" dirty="0"/>
              <a:t>the state of the art is wired network-on-chip, which connects all </a:t>
            </a:r>
            <a:r>
              <a:rPr lang="en-US" dirty="0" err="1"/>
              <a:t>cores""however</a:t>
            </a:r>
            <a:r>
              <a:rPr lang="en-US" dirty="0"/>
              <a:t> since it cannot have all to all connections and couple with cache hierarchies there are significant delays when transferring data from one core to all the remaining cores</a:t>
            </a:r>
          </a:p>
          <a:p>
            <a:endParaRPr lang="en-US" dirty="0">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a:t>
            </a:fld>
            <a:endParaRPr lang="en-US"/>
          </a:p>
        </p:txBody>
      </p:sp>
    </p:spTree>
    <p:extLst>
      <p:ext uri="{BB962C8B-B14F-4D97-AF65-F5344CB8AC3E}">
        <p14:creationId xmlns:p14="http://schemas.microsoft.com/office/powerpoint/2010/main" val="923960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Explain this more</a:t>
            </a:r>
          </a:p>
          <a:p>
            <a:endParaRPr lang="en-US">
              <a:cs typeface="Calibri"/>
            </a:endParaRPr>
          </a:p>
          <a:p>
            <a:r>
              <a:rPr lang="en-US">
                <a:cs typeface="Calibri"/>
              </a:rPr>
              <a:t>In a token ring based protocol all cores wait for their turn in the form of a logical token being passed around. </a:t>
            </a:r>
            <a:endParaRPr lang="en-US"/>
          </a:p>
          <a:p>
            <a:endParaRPr lang="en-US">
              <a:cs typeface="Calibri"/>
            </a:endParaRPr>
          </a:p>
          <a:p>
            <a:r>
              <a:rPr lang="en-US">
                <a:cs typeface="Calibri"/>
              </a:rPr>
              <a:t>A core can only start transmitting if it owns the token </a:t>
            </a:r>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30</a:t>
            </a:fld>
            <a:endParaRPr lang="en-US"/>
          </a:p>
        </p:txBody>
      </p:sp>
    </p:spTree>
    <p:extLst>
      <p:ext uri="{BB962C8B-B14F-4D97-AF65-F5344CB8AC3E}">
        <p14:creationId xmlns:p14="http://schemas.microsoft.com/office/powerpoint/2010/main" val="2266801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Replica uses an adaptive dynamic protocol that switches between the two protocols based on the observed traffic in the system</a:t>
            </a:r>
          </a:p>
        </p:txBody>
      </p:sp>
      <p:sp>
        <p:nvSpPr>
          <p:cNvPr id="4" name="Slide Number Placeholder 3"/>
          <p:cNvSpPr>
            <a:spLocks noGrp="1"/>
          </p:cNvSpPr>
          <p:nvPr>
            <p:ph type="sldNum" sz="quarter" idx="5"/>
          </p:nvPr>
        </p:nvSpPr>
        <p:spPr/>
        <p:txBody>
          <a:bodyPr/>
          <a:lstStyle/>
          <a:p>
            <a:fld id="{50AB30EC-E1A7-45BD-9564-3299A69FFCD4}" type="slidenum">
              <a:rPr lang="en-US" smtClean="0"/>
              <a:t>31</a:t>
            </a:fld>
            <a:endParaRPr lang="en-US"/>
          </a:p>
        </p:txBody>
      </p:sp>
    </p:spTree>
    <p:extLst>
      <p:ext uri="{BB962C8B-B14F-4D97-AF65-F5344CB8AC3E}">
        <p14:creationId xmlns:p14="http://schemas.microsoft.com/office/powerpoint/2010/main" val="2317250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further reduce contention on the network using approximate methods.</a:t>
            </a:r>
          </a:p>
          <a:p>
            <a:endParaRPr lang="en-US">
              <a:cs typeface="Calibri"/>
            </a:endParaRPr>
          </a:p>
          <a:p>
            <a:r>
              <a:rPr lang="en-US"/>
              <a:t>Every write to data in the </a:t>
            </a:r>
            <a:r>
              <a:rPr lang="en-US" err="1"/>
              <a:t>BMem</a:t>
            </a:r>
            <a:r>
              <a:rPr lang="en-US"/>
              <a:t> results in a message being broadcasted</a:t>
            </a:r>
          </a:p>
          <a:p>
            <a:endParaRPr lang="en-US">
              <a:cs typeface="Calibri"/>
            </a:endParaRPr>
          </a:p>
          <a:p>
            <a:r>
              <a:rPr lang="en-US"/>
              <a:t>We can reduce the pressure on the network by skipping some of the writes.</a:t>
            </a:r>
            <a:endParaRPr lang="en-US">
              <a:cs typeface="Calibri"/>
            </a:endParaRPr>
          </a:p>
          <a:p>
            <a:endParaRPr lang="en-US">
              <a:cs typeface="Calibri"/>
            </a:endParaRPr>
          </a:p>
          <a:p>
            <a:r>
              <a:rPr lang="en-US">
                <a:cs typeface="Calibri"/>
              </a:rPr>
              <a:t>While this can introduce some errors into the program,  </a:t>
            </a:r>
            <a:r>
              <a:rPr lang="en-US"/>
              <a:t>Many programs have shared data structures that are amenable to such approximations.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32</a:t>
            </a:fld>
            <a:endParaRPr lang="en-US"/>
          </a:p>
        </p:txBody>
      </p:sp>
    </p:spTree>
    <p:extLst>
      <p:ext uri="{BB962C8B-B14F-4D97-AF65-F5344CB8AC3E}">
        <p14:creationId xmlns:p14="http://schemas.microsoft.com/office/powerpoint/2010/main" val="3680439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 consistent manner. Why?</a:t>
            </a:r>
          </a:p>
          <a:p>
            <a:endParaRPr lang="en-US">
              <a:cs typeface="Calibri"/>
            </a:endParaRPr>
          </a:p>
          <a:p>
            <a:r>
              <a:rPr lang="en-US">
                <a:cs typeface="Calibri"/>
              </a:rPr>
              <a:t>Replica provides a great opportunity to implement this approximation in hardware</a:t>
            </a:r>
            <a:endParaRPr lang="en-US"/>
          </a:p>
          <a:p>
            <a:r>
              <a:rPr lang="en-US"/>
              <a:t>All cores see the contention in the wireless network</a:t>
            </a:r>
            <a:endParaRPr lang="en-US">
              <a:cs typeface="Calibri" panose="020F0502020204030204"/>
            </a:endParaRPr>
          </a:p>
          <a:p>
            <a:pPr>
              <a:lnSpc>
                <a:spcPct val="90000"/>
              </a:lnSpc>
              <a:spcBef>
                <a:spcPts val="1000"/>
              </a:spcBef>
            </a:pPr>
            <a:r>
              <a:rPr lang="en-US"/>
              <a:t>Can drop messages while maintaining the same state across all cores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33</a:t>
            </a:fld>
            <a:endParaRPr lang="en-US"/>
          </a:p>
        </p:txBody>
      </p:sp>
    </p:spTree>
    <p:extLst>
      <p:ext uri="{BB962C8B-B14F-4D97-AF65-F5344CB8AC3E}">
        <p14:creationId xmlns:p14="http://schemas.microsoft.com/office/powerpoint/2010/main" val="1038632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we keep track of the time each message </a:t>
            </a:r>
            <a:r>
              <a:rPr lang="en-US" dirty="0" err="1">
                <a:cs typeface="Calibri"/>
              </a:rPr>
              <a:t>speds</a:t>
            </a:r>
            <a:r>
              <a:rPr lang="en-US" dirty="0">
                <a:cs typeface="Calibri"/>
              </a:rPr>
              <a:t> in the buffer before being sent. When that threshold is exceeded we remove that message from the buffer.</a:t>
            </a:r>
          </a:p>
          <a:p>
            <a:endParaRPr lang="en-US" dirty="0">
              <a:cs typeface="Calibri"/>
            </a:endParaRPr>
          </a:p>
          <a:p>
            <a:r>
              <a:rPr lang="en-US" dirty="0">
                <a:cs typeface="Calibri"/>
              </a:rPr>
              <a:t>This reduces the contention on the network and </a:t>
            </a:r>
            <a:r>
              <a:rPr lang="en-US" dirty="0" err="1">
                <a:cs typeface="Calibri"/>
              </a:rPr>
              <a:t>therfore</a:t>
            </a:r>
            <a:r>
              <a:rPr lang="en-US" dirty="0">
                <a:cs typeface="Calibri"/>
              </a:rPr>
              <a:t> reduces the latency of remaining packets </a:t>
            </a:r>
          </a:p>
          <a:p>
            <a:endParaRPr lang="en-US" dirty="0">
              <a:cs typeface="Calibri"/>
            </a:endParaRPr>
          </a:p>
          <a:p>
            <a:r>
              <a:rPr lang="en-US" dirty="0">
                <a:cs typeface="Calibri"/>
              </a:rPr>
              <a:t>Memory mapped</a:t>
            </a:r>
          </a:p>
          <a:p>
            <a:r>
              <a:rPr lang="en-US" dirty="0">
                <a:cs typeface="Calibri"/>
              </a:rPr>
              <a:t>No other changes needed</a:t>
            </a:r>
          </a:p>
          <a:p>
            <a:endParaRPr lang="en-US" dirty="0">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34</a:t>
            </a:fld>
            <a:endParaRPr lang="en-US"/>
          </a:p>
        </p:txBody>
      </p:sp>
    </p:spTree>
    <p:extLst>
      <p:ext uri="{BB962C8B-B14F-4D97-AF65-F5344CB8AC3E}">
        <p14:creationId xmlns:p14="http://schemas.microsoft.com/office/powerpoint/2010/main" val="1349835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we keep track of the time each message </a:t>
            </a:r>
            <a:r>
              <a:rPr lang="en-US" dirty="0" err="1">
                <a:cs typeface="Calibri"/>
              </a:rPr>
              <a:t>speds</a:t>
            </a:r>
            <a:r>
              <a:rPr lang="en-US" dirty="0">
                <a:cs typeface="Calibri"/>
              </a:rPr>
              <a:t> in the buffer before being sent. When that threshold is exceeded we remove that message from the buffer.</a:t>
            </a:r>
          </a:p>
          <a:p>
            <a:endParaRPr lang="en-US" dirty="0">
              <a:cs typeface="Calibri"/>
            </a:endParaRPr>
          </a:p>
          <a:p>
            <a:r>
              <a:rPr lang="en-US" dirty="0">
                <a:cs typeface="Calibri"/>
              </a:rPr>
              <a:t>This reduces the contention on the network and </a:t>
            </a:r>
            <a:r>
              <a:rPr lang="en-US" dirty="0" err="1">
                <a:cs typeface="Calibri"/>
              </a:rPr>
              <a:t>therfore</a:t>
            </a:r>
            <a:r>
              <a:rPr lang="en-US" dirty="0">
                <a:cs typeface="Calibri"/>
              </a:rPr>
              <a:t> reduces the latency of remaining packets </a:t>
            </a:r>
          </a:p>
          <a:p>
            <a:endParaRPr lang="en-US" dirty="0">
              <a:cs typeface="Calibri"/>
            </a:endParaRPr>
          </a:p>
          <a:p>
            <a:r>
              <a:rPr lang="en-US" dirty="0">
                <a:cs typeface="Calibri"/>
              </a:rPr>
              <a:t>Memory mapped</a:t>
            </a:r>
          </a:p>
          <a:p>
            <a:r>
              <a:rPr lang="en-US" dirty="0">
                <a:cs typeface="Calibri"/>
              </a:rPr>
              <a:t>No other changes needed</a:t>
            </a:r>
          </a:p>
          <a:p>
            <a:endParaRPr lang="en-US" dirty="0">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35</a:t>
            </a:fld>
            <a:endParaRPr lang="en-US"/>
          </a:p>
        </p:txBody>
      </p:sp>
    </p:spTree>
    <p:extLst>
      <p:ext uri="{BB962C8B-B14F-4D97-AF65-F5344CB8AC3E}">
        <p14:creationId xmlns:p14="http://schemas.microsoft.com/office/powerpoint/2010/main" val="3527499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further reduce contention on the network using approximate methods.</a:t>
            </a:r>
          </a:p>
          <a:p>
            <a:endParaRPr lang="en-US">
              <a:cs typeface="Calibri"/>
            </a:endParaRPr>
          </a:p>
          <a:p>
            <a:r>
              <a:rPr lang="en-US"/>
              <a:t>Every write to data in the </a:t>
            </a:r>
            <a:r>
              <a:rPr lang="en-US" err="1"/>
              <a:t>BMem</a:t>
            </a:r>
            <a:r>
              <a:rPr lang="en-US"/>
              <a:t> results in a message being broadcasted</a:t>
            </a:r>
          </a:p>
          <a:p>
            <a:endParaRPr lang="en-US">
              <a:cs typeface="Calibri"/>
            </a:endParaRPr>
          </a:p>
          <a:p>
            <a:r>
              <a:rPr lang="en-US"/>
              <a:t>We can reduce the pressure on the network by skipping some of the writes.</a:t>
            </a:r>
            <a:endParaRPr lang="en-US">
              <a:cs typeface="Calibri"/>
            </a:endParaRPr>
          </a:p>
          <a:p>
            <a:endParaRPr lang="en-US">
              <a:cs typeface="Calibri"/>
            </a:endParaRPr>
          </a:p>
          <a:p>
            <a:r>
              <a:rPr lang="en-US">
                <a:cs typeface="Calibri"/>
              </a:rPr>
              <a:t>While this can introduce some errors into the program,  </a:t>
            </a:r>
            <a:r>
              <a:rPr lang="en-US"/>
              <a:t>Many programs have shared data structures that are amenable to such approximations.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36</a:t>
            </a:fld>
            <a:endParaRPr lang="en-US"/>
          </a:p>
        </p:txBody>
      </p:sp>
    </p:spTree>
    <p:extLst>
      <p:ext uri="{BB962C8B-B14F-4D97-AF65-F5344CB8AC3E}">
        <p14:creationId xmlns:p14="http://schemas.microsoft.com/office/powerpoint/2010/main" val="3638700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addition to the wireless medium, the bounded size of the broadcast memory also present a challenge. </a:t>
            </a:r>
            <a:endParaRPr lang="en-US"/>
          </a:p>
          <a:p>
            <a:endParaRPr lang="en-US">
              <a:cs typeface="Calibri"/>
            </a:endParaRPr>
          </a:p>
          <a:p>
            <a:r>
              <a:rPr lang="en-US">
                <a:cs typeface="Calibri"/>
              </a:rPr>
              <a:t>We  introduce several software transformations that can be used to fit only most important data structures that require broadcast communication in the </a:t>
            </a:r>
            <a:r>
              <a:rPr lang="en-US" err="1">
                <a:cs typeface="Calibri"/>
              </a:rPr>
              <a:t>BMem</a:t>
            </a:r>
          </a:p>
          <a:p>
            <a:r>
              <a:rPr lang="en-US">
                <a:cs typeface="Calibri" panose="020F0502020204030204"/>
              </a:rPr>
              <a:t>In addition we looked at </a:t>
            </a:r>
            <a:r>
              <a:rPr lang="en-US"/>
              <a:t>Approximate transformations such as Numerical precision reduction that can be used to reduce the memory footprint of data structures to fit them into the </a:t>
            </a:r>
            <a:r>
              <a:rPr lang="en-US" err="1"/>
              <a:t>bmem</a:t>
            </a:r>
            <a:endParaRPr lang="en-US"/>
          </a:p>
          <a:p>
            <a:r>
              <a:rPr lang="en-US"/>
              <a:t>We </a:t>
            </a:r>
            <a:r>
              <a:rPr lang="en-US" err="1"/>
              <a:t>aslo</a:t>
            </a:r>
            <a:r>
              <a:rPr lang="en-US"/>
              <a:t> developed tools such as profilers to identify highly-shared data and </a:t>
            </a:r>
            <a:r>
              <a:rPr lang="en-US" err="1"/>
              <a:t>autotuners</a:t>
            </a:r>
            <a:r>
              <a:rPr lang="en-US"/>
              <a:t> to tune the application</a:t>
            </a: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50AB30EC-E1A7-45BD-9564-3299A69FFCD4}" type="slidenum">
              <a:rPr lang="en-US" smtClean="0"/>
              <a:t>37</a:t>
            </a:fld>
            <a:endParaRPr lang="en-US"/>
          </a:p>
        </p:txBody>
      </p:sp>
    </p:spTree>
    <p:extLst>
      <p:ext uri="{BB962C8B-B14F-4D97-AF65-F5344CB8AC3E}">
        <p14:creationId xmlns:p14="http://schemas.microsoft.com/office/powerpoint/2010/main" val="2255611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cs typeface="Calibri"/>
              </a:rPr>
              <a:t>Broadcast, many-to-many, </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38</a:t>
            </a:fld>
            <a:endParaRPr lang="en-US"/>
          </a:p>
        </p:txBody>
      </p:sp>
    </p:spTree>
    <p:extLst>
      <p:ext uri="{BB962C8B-B14F-4D97-AF65-F5344CB8AC3E}">
        <p14:creationId xmlns:p14="http://schemas.microsoft.com/office/powerpoint/2010/main" val="2453620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Same transformations in a conventional wired multicore: 1.04x </a:t>
            </a:r>
          </a:p>
          <a:p>
            <a:endParaRPr lang="en-US" dirty="0"/>
          </a:p>
        </p:txBody>
      </p:sp>
      <p:sp>
        <p:nvSpPr>
          <p:cNvPr id="4" name="Slide Number Placeholder 3"/>
          <p:cNvSpPr>
            <a:spLocks noGrp="1"/>
          </p:cNvSpPr>
          <p:nvPr>
            <p:ph type="sldNum" sz="quarter" idx="5"/>
          </p:nvPr>
        </p:nvSpPr>
        <p:spPr/>
        <p:txBody>
          <a:bodyPr/>
          <a:lstStyle/>
          <a:p>
            <a:fld id="{50AB30EC-E1A7-45BD-9564-3299A69FFCD4}" type="slidenum">
              <a:rPr lang="en-US" smtClean="0"/>
              <a:t>43</a:t>
            </a:fld>
            <a:endParaRPr lang="en-US"/>
          </a:p>
        </p:txBody>
      </p:sp>
    </p:spTree>
    <p:extLst>
      <p:ext uri="{BB962C8B-B14F-4D97-AF65-F5344CB8AC3E}">
        <p14:creationId xmlns:p14="http://schemas.microsoft.com/office/powerpoint/2010/main" val="2523369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Couple of years ago WE PRESENTED </a:t>
            </a:r>
            <a:r>
              <a:rPr lang="en-US" dirty="0" err="1"/>
              <a:t>Wisync</a:t>
            </a:r>
            <a:endParaRPr lang="en-US" dirty="0"/>
          </a:p>
          <a:p>
            <a:endParaRPr lang="en-US" dirty="0"/>
          </a:p>
          <a:p>
            <a:r>
              <a:rPr lang="en-US" dirty="0" err="1"/>
              <a:t>Wisync</a:t>
            </a:r>
            <a:r>
              <a:rPr lang="en-US" dirty="0"/>
              <a:t> looked at using wireless communication on a chip to handle synchronization</a:t>
            </a:r>
          </a:p>
          <a:p>
            <a:endParaRPr lang="en-US" dirty="0"/>
          </a:p>
          <a:p>
            <a:r>
              <a:rPr lang="en-US" dirty="0" err="1"/>
              <a:t>Wisync</a:t>
            </a:r>
            <a:r>
              <a:rPr lang="en-US" dirty="0"/>
              <a:t> augments the existing wired network on the chip with a wireless network used to broadcast messages</a:t>
            </a:r>
          </a:p>
          <a:p>
            <a:endParaRPr lang="en-US" dirty="0"/>
          </a:p>
          <a:p>
            <a:r>
              <a:rPr lang="en-US" dirty="0"/>
              <a:t>The data being communicated using the wireless network resides in a dedicated segment of memory called the broadcast memory</a:t>
            </a:r>
          </a:p>
        </p:txBody>
      </p:sp>
      <p:sp>
        <p:nvSpPr>
          <p:cNvPr id="4" name="Slide Number Placeholder 3"/>
          <p:cNvSpPr>
            <a:spLocks noGrp="1"/>
          </p:cNvSpPr>
          <p:nvPr>
            <p:ph type="sldNum" sz="quarter" idx="5"/>
          </p:nvPr>
        </p:nvSpPr>
        <p:spPr/>
        <p:txBody>
          <a:bodyPr/>
          <a:lstStyle/>
          <a:p>
            <a:fld id="{50AB30EC-E1A7-45BD-9564-3299A69FFCD4}" type="slidenum">
              <a:rPr lang="en-US" smtClean="0"/>
              <a:t>4</a:t>
            </a:fld>
            <a:endParaRPr lang="en-US"/>
          </a:p>
        </p:txBody>
      </p:sp>
    </p:spTree>
    <p:extLst>
      <p:ext uri="{BB962C8B-B14F-4D97-AF65-F5344CB8AC3E}">
        <p14:creationId xmlns:p14="http://schemas.microsoft.com/office/powerpoint/2010/main" val="2201680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44</a:t>
            </a:fld>
            <a:endParaRPr lang="en-US"/>
          </a:p>
        </p:txBody>
      </p:sp>
    </p:spTree>
    <p:extLst>
      <p:ext uri="{BB962C8B-B14F-4D97-AF65-F5344CB8AC3E}">
        <p14:creationId xmlns:p14="http://schemas.microsoft.com/office/powerpoint/2010/main" val="3417917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45</a:t>
            </a:fld>
            <a:endParaRPr lang="en-US"/>
          </a:p>
        </p:txBody>
      </p:sp>
    </p:spTree>
    <p:extLst>
      <p:ext uri="{BB962C8B-B14F-4D97-AF65-F5344CB8AC3E}">
        <p14:creationId xmlns:p14="http://schemas.microsoft.com/office/powerpoint/2010/main" val="674945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46</a:t>
            </a:fld>
            <a:endParaRPr lang="en-US"/>
          </a:p>
        </p:txBody>
      </p:sp>
    </p:spTree>
    <p:extLst>
      <p:ext uri="{BB962C8B-B14F-4D97-AF65-F5344CB8AC3E}">
        <p14:creationId xmlns:p14="http://schemas.microsoft.com/office/powerpoint/2010/main" val="3572207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Animate</a:t>
            </a:r>
          </a:p>
        </p:txBody>
      </p:sp>
      <p:sp>
        <p:nvSpPr>
          <p:cNvPr id="4" name="Slide Number Placeholder 3"/>
          <p:cNvSpPr>
            <a:spLocks noGrp="1"/>
          </p:cNvSpPr>
          <p:nvPr>
            <p:ph type="sldNum" sz="quarter" idx="5"/>
          </p:nvPr>
        </p:nvSpPr>
        <p:spPr/>
        <p:txBody>
          <a:bodyPr/>
          <a:lstStyle/>
          <a:p>
            <a:fld id="{50AB30EC-E1A7-45BD-9564-3299A69FFCD4}" type="slidenum">
              <a:rPr lang="en-US" smtClean="0"/>
              <a:t>47</a:t>
            </a:fld>
            <a:endParaRPr lang="en-US"/>
          </a:p>
        </p:txBody>
      </p:sp>
    </p:spTree>
    <p:extLst>
      <p:ext uri="{BB962C8B-B14F-4D97-AF65-F5344CB8AC3E}">
        <p14:creationId xmlns:p14="http://schemas.microsoft.com/office/powerpoint/2010/main" val="170924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Per core / same data. We call it replicated memory</a:t>
            </a:r>
          </a:p>
          <a:p>
            <a:endParaRPr lang="en-US"/>
          </a:p>
          <a:p>
            <a:r>
              <a:rPr lang="en-US"/>
              <a:t>In </a:t>
            </a:r>
            <a:r>
              <a:rPr lang="en-US" err="1"/>
              <a:t>wysinc</a:t>
            </a:r>
            <a:r>
              <a:rPr lang="en-US"/>
              <a:t> all cores on a manycore chip has its own wireless antenna and a transceiver along with a broadcast memory</a:t>
            </a:r>
          </a:p>
          <a:p>
            <a:endParaRPr lang="en-US"/>
          </a:p>
          <a:p>
            <a:r>
              <a:rPr lang="en-US"/>
              <a:t>All of these memories contain the same data and any update is broadcasted across the chip in 5 cycles</a:t>
            </a:r>
          </a:p>
          <a:p>
            <a:endParaRPr lang="en-US"/>
          </a:p>
        </p:txBody>
      </p:sp>
      <p:sp>
        <p:nvSpPr>
          <p:cNvPr id="4" name="Slide Number Placeholder 3"/>
          <p:cNvSpPr>
            <a:spLocks noGrp="1"/>
          </p:cNvSpPr>
          <p:nvPr>
            <p:ph type="sldNum" sz="quarter" idx="5"/>
          </p:nvPr>
        </p:nvSpPr>
        <p:spPr/>
        <p:txBody>
          <a:bodyPr/>
          <a:lstStyle/>
          <a:p>
            <a:fld id="{50AB30EC-E1A7-45BD-9564-3299A69FFCD4}" type="slidenum">
              <a:rPr lang="en-US" smtClean="0"/>
              <a:t>5</a:t>
            </a:fld>
            <a:endParaRPr lang="en-US"/>
          </a:p>
        </p:txBody>
      </p:sp>
    </p:spTree>
    <p:extLst>
      <p:ext uri="{BB962C8B-B14F-4D97-AF65-F5344CB8AC3E}">
        <p14:creationId xmlns:p14="http://schemas.microsoft.com/office/powerpoint/2010/main" val="541409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err="1"/>
              <a:t>wisync</a:t>
            </a:r>
            <a:r>
              <a:rPr lang="en-US"/>
              <a:t>”</a:t>
            </a:r>
          </a:p>
          <a:p>
            <a:endParaRPr lang="en-US"/>
          </a:p>
          <a:p>
            <a:r>
              <a:rPr lang="en-US"/>
              <a:t>The barrier from our example can be allocated in the broadcast memory. And each core will have its own copy</a:t>
            </a:r>
          </a:p>
          <a:p>
            <a:endParaRPr lang="en-US"/>
          </a:p>
          <a:p>
            <a:r>
              <a:rPr lang="en-US"/>
              <a:t>When the master thread arrives at the barrier it can send a broadcast signal across the chip and update all the copies of the barrier at once.</a:t>
            </a:r>
          </a:p>
          <a:p>
            <a:endParaRPr lang="en-US"/>
          </a:p>
          <a:p>
            <a:r>
              <a:rPr lang="en-US" err="1"/>
              <a:t>Wisync</a:t>
            </a:r>
            <a:r>
              <a:rPr lang="en-US"/>
              <a:t> showed that using wireless for synchronization can significantly speed up applications</a:t>
            </a:r>
          </a:p>
        </p:txBody>
      </p:sp>
      <p:sp>
        <p:nvSpPr>
          <p:cNvPr id="4" name="Slide Number Placeholder 3"/>
          <p:cNvSpPr>
            <a:spLocks noGrp="1"/>
          </p:cNvSpPr>
          <p:nvPr>
            <p:ph type="sldNum" sz="quarter" idx="5"/>
          </p:nvPr>
        </p:nvSpPr>
        <p:spPr/>
        <p:txBody>
          <a:bodyPr/>
          <a:lstStyle/>
          <a:p>
            <a:fld id="{50AB30EC-E1A7-45BD-9564-3299A69FFCD4}" type="slidenum">
              <a:rPr lang="en-US" smtClean="0"/>
              <a:t>6</a:t>
            </a:fld>
            <a:endParaRPr lang="en-US"/>
          </a:p>
        </p:txBody>
      </p:sp>
    </p:spTree>
    <p:extLst>
      <p:ext uri="{BB962C8B-B14F-4D97-AF65-F5344CB8AC3E}">
        <p14:creationId xmlns:p14="http://schemas.microsoft.com/office/powerpoint/2010/main" val="292593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barrier from our example can be allocated in the broadcast memory. And each core will have its own copy</a:t>
            </a:r>
          </a:p>
          <a:p>
            <a:endParaRPr lang="en-US"/>
          </a:p>
          <a:p>
            <a:r>
              <a:rPr lang="en-US"/>
              <a:t>When the master thread arrives at the barrier it can send a broadcast signal across the chip and update all the copies of the barrier at once.</a:t>
            </a:r>
          </a:p>
          <a:p>
            <a:endParaRPr lang="en-US"/>
          </a:p>
          <a:p>
            <a:r>
              <a:rPr lang="en-US" err="1"/>
              <a:t>Wisync</a:t>
            </a:r>
            <a:r>
              <a:rPr lang="en-US"/>
              <a:t> showed that using wireless for synchronization can significantly speed up applications</a:t>
            </a:r>
          </a:p>
        </p:txBody>
      </p:sp>
      <p:sp>
        <p:nvSpPr>
          <p:cNvPr id="4" name="Slide Number Placeholder 3"/>
          <p:cNvSpPr>
            <a:spLocks noGrp="1"/>
          </p:cNvSpPr>
          <p:nvPr>
            <p:ph type="sldNum" sz="quarter" idx="5"/>
          </p:nvPr>
        </p:nvSpPr>
        <p:spPr/>
        <p:txBody>
          <a:bodyPr/>
          <a:lstStyle/>
          <a:p>
            <a:fld id="{50AB30EC-E1A7-45BD-9564-3299A69FFCD4}" type="slidenum">
              <a:rPr lang="en-US" smtClean="0"/>
              <a:t>7</a:t>
            </a:fld>
            <a:endParaRPr lang="en-US"/>
          </a:p>
        </p:txBody>
      </p:sp>
    </p:spTree>
    <p:extLst>
      <p:ext uri="{BB962C8B-B14F-4D97-AF65-F5344CB8AC3E}">
        <p14:creationId xmlns:p14="http://schemas.microsoft.com/office/powerpoint/2010/main" val="21092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barrier from our example can be allocated in the broadcast memory. And each core will have its own copy</a:t>
            </a:r>
          </a:p>
          <a:p>
            <a:endParaRPr lang="en-US"/>
          </a:p>
          <a:p>
            <a:r>
              <a:rPr lang="en-US"/>
              <a:t>When the master thread arrives at the barrier it can send a broadcast signal across the chip and update all the copies of the barrier at once.</a:t>
            </a:r>
          </a:p>
          <a:p>
            <a:endParaRPr lang="en-US"/>
          </a:p>
          <a:p>
            <a:r>
              <a:rPr lang="en-US" err="1"/>
              <a:t>Wisync</a:t>
            </a:r>
            <a:r>
              <a:rPr lang="en-US"/>
              <a:t> showed that using wireless for synchronization can significantly speed up applications</a:t>
            </a:r>
          </a:p>
        </p:txBody>
      </p:sp>
      <p:sp>
        <p:nvSpPr>
          <p:cNvPr id="4" name="Slide Number Placeholder 3"/>
          <p:cNvSpPr>
            <a:spLocks noGrp="1"/>
          </p:cNvSpPr>
          <p:nvPr>
            <p:ph type="sldNum" sz="quarter" idx="5"/>
          </p:nvPr>
        </p:nvSpPr>
        <p:spPr/>
        <p:txBody>
          <a:bodyPr/>
          <a:lstStyle/>
          <a:p>
            <a:fld id="{50AB30EC-E1A7-45BD-9564-3299A69FFCD4}" type="slidenum">
              <a:rPr lang="en-US" smtClean="0"/>
              <a:t>8</a:t>
            </a:fld>
            <a:endParaRPr lang="en-US"/>
          </a:p>
        </p:txBody>
      </p:sp>
    </p:spTree>
    <p:extLst>
      <p:ext uri="{BB962C8B-B14F-4D97-AF65-F5344CB8AC3E}">
        <p14:creationId xmlns:p14="http://schemas.microsoft.com/office/powerpoint/2010/main" val="3308648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t>
            </a:r>
            <a:r>
              <a:rPr lang="en-US" err="1"/>
              <a:t>wisync</a:t>
            </a:r>
            <a:endParaRPr lang="en-US"/>
          </a:p>
          <a:p>
            <a:endParaRPr lang="en-US"/>
          </a:p>
          <a:p>
            <a:r>
              <a:rPr lang="en-US"/>
              <a:t>But ordinary data such as the count from our example still is shared using the wired network even if they are shared globally</a:t>
            </a:r>
          </a:p>
        </p:txBody>
      </p:sp>
      <p:sp>
        <p:nvSpPr>
          <p:cNvPr id="4" name="Slide Number Placeholder 3"/>
          <p:cNvSpPr>
            <a:spLocks noGrp="1"/>
          </p:cNvSpPr>
          <p:nvPr>
            <p:ph type="sldNum" sz="quarter" idx="5"/>
          </p:nvPr>
        </p:nvSpPr>
        <p:spPr/>
        <p:txBody>
          <a:bodyPr/>
          <a:lstStyle/>
          <a:p>
            <a:fld id="{50AB30EC-E1A7-45BD-9564-3299A69FFCD4}" type="slidenum">
              <a:rPr lang="en-US" smtClean="0"/>
              <a:t>9</a:t>
            </a:fld>
            <a:endParaRPr lang="en-US"/>
          </a:p>
        </p:txBody>
      </p:sp>
    </p:spTree>
    <p:extLst>
      <p:ext uri="{BB962C8B-B14F-4D97-AF65-F5344CB8AC3E}">
        <p14:creationId xmlns:p14="http://schemas.microsoft.com/office/powerpoint/2010/main" val="219629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B3CF-1271-4258-A03E-D2A80A0E283D}"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72682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CBBEDE-5285-4849-8C3E-4245CEDF6737}"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14121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17542-D928-490C-BB08-A0B77E506665}"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410768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565524-D524-4ACF-9BBE-57C94C9B9D76}"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60125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156153-B4FE-4129-94AB-7B119BF08239}" type="datetime1">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253215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D347CC-9499-4F57-92F5-1B4F0285BB04}" type="datetime1">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53322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3CEAE7-F2D0-4D96-8341-0C043679FA47}" type="datetime1">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28690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9BD5EA-F5E0-49A2-BFD1-DBFAA510435D}" type="datetime1">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405081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5CAC3-910C-4B63-A009-2C7246E04F03}" type="datetime1">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422483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D6CCE6-6FD8-4C63-86B9-63B8CD631FD6}" type="datetime1">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55414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CF0E01-282C-439C-B17A-55BF27A799ED}" type="datetime1">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35A7F-3BC8-4315-864C-AC9FE095F277}" type="slidenum">
              <a:rPr lang="en-US" smtClean="0"/>
              <a:t>‹#›</a:t>
            </a:fld>
            <a:endParaRPr lang="en-US"/>
          </a:p>
        </p:txBody>
      </p:sp>
    </p:spTree>
    <p:extLst>
      <p:ext uri="{BB962C8B-B14F-4D97-AF65-F5344CB8AC3E}">
        <p14:creationId xmlns:p14="http://schemas.microsoft.com/office/powerpoint/2010/main" val="366888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C4A6E-8777-4620-A8A5-C1F8FED1B69F}" type="datetime1">
              <a:rPr lang="en-US" smtClean="0"/>
              <a:t>4/22/2019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35A7F-3BC8-4315-864C-AC9FE095F277}" type="slidenum">
              <a:rPr lang="en-US" smtClean="0"/>
              <a:t>‹#›</a:t>
            </a:fld>
            <a:endParaRPr lang="en-US"/>
          </a:p>
        </p:txBody>
      </p:sp>
    </p:spTree>
    <p:extLst>
      <p:ext uri="{BB962C8B-B14F-4D97-AF65-F5344CB8AC3E}">
        <p14:creationId xmlns:p14="http://schemas.microsoft.com/office/powerpoint/2010/main" val="178103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5.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379" y="1611587"/>
            <a:ext cx="8340671" cy="997314"/>
          </a:xfrm>
        </p:spPr>
        <p:txBody>
          <a:bodyPr>
            <a:noAutofit/>
          </a:bodyPr>
          <a:lstStyle/>
          <a:p>
            <a:r>
              <a:rPr lang="en-US" sz="3200" b="1">
                <a:cs typeface="Calibri Light"/>
              </a:rPr>
              <a:t>Replica: A Wireless Manycore for</a:t>
            </a:r>
            <a:br>
              <a:rPr lang="en-US" sz="3200" b="1">
                <a:cs typeface="Calibri Light"/>
              </a:rPr>
            </a:br>
            <a:r>
              <a:rPr lang="en-US" sz="3200" b="1">
                <a:cs typeface="Calibri Light"/>
              </a:rPr>
              <a:t>Communication-Intensive and Approximate Data</a:t>
            </a:r>
            <a:endParaRPr lang="en-US" sz="3200" b="1"/>
          </a:p>
        </p:txBody>
      </p:sp>
      <p:sp>
        <p:nvSpPr>
          <p:cNvPr id="3" name="Subtitle 2"/>
          <p:cNvSpPr>
            <a:spLocks noGrp="1"/>
          </p:cNvSpPr>
          <p:nvPr>
            <p:ph type="subTitle" idx="1"/>
          </p:nvPr>
        </p:nvSpPr>
        <p:spPr>
          <a:xfrm>
            <a:off x="432309" y="2972471"/>
            <a:ext cx="8311242" cy="351915"/>
          </a:xfrm>
        </p:spPr>
        <p:txBody>
          <a:bodyPr vert="horz" lIns="68580" tIns="34290" rIns="68580" bIns="34290" rtlCol="0" anchor="t">
            <a:noAutofit/>
          </a:bodyPr>
          <a:lstStyle/>
          <a:p>
            <a:r>
              <a:rPr lang="en-US" b="1">
                <a:cs typeface="Calibri"/>
              </a:rPr>
              <a:t>Vimuth Fernando</a:t>
            </a:r>
            <a:r>
              <a:rPr lang="en-US" b="1" baseline="30000">
                <a:cs typeface="Calibri"/>
              </a:rPr>
              <a:t>1</a:t>
            </a:r>
            <a:r>
              <a:rPr lang="en-US">
                <a:cs typeface="Calibri"/>
              </a:rPr>
              <a:t>, Antonio Franques</a:t>
            </a:r>
            <a:r>
              <a:rPr lang="en-US" b="1" baseline="30000">
                <a:cs typeface="Calibri"/>
              </a:rPr>
              <a:t>1</a:t>
            </a:r>
            <a:r>
              <a:rPr lang="en-US">
                <a:cs typeface="Calibri"/>
              </a:rPr>
              <a:t>, </a:t>
            </a:r>
            <a:r>
              <a:rPr lang="en-US" err="1">
                <a:cs typeface="Calibri"/>
              </a:rPr>
              <a:t>Sergi</a:t>
            </a:r>
            <a:r>
              <a:rPr lang="en-US">
                <a:cs typeface="Calibri"/>
              </a:rPr>
              <a:t> Abadal</a:t>
            </a:r>
            <a:r>
              <a:rPr lang="en-US" b="1" baseline="30000">
                <a:cs typeface="Calibri"/>
              </a:rPr>
              <a:t>2</a:t>
            </a:r>
            <a:r>
              <a:rPr lang="en-US">
                <a:cs typeface="Calibri"/>
              </a:rPr>
              <a:t>, </a:t>
            </a:r>
          </a:p>
          <a:p>
            <a:r>
              <a:rPr lang="en-US" err="1">
                <a:cs typeface="Calibri"/>
              </a:rPr>
              <a:t>Sasa</a:t>
            </a:r>
            <a:r>
              <a:rPr lang="en-US">
                <a:cs typeface="Calibri"/>
              </a:rPr>
              <a:t> Misailovic</a:t>
            </a:r>
            <a:r>
              <a:rPr lang="en-US" b="1" baseline="30000">
                <a:cs typeface="Calibri"/>
              </a:rPr>
              <a:t>1</a:t>
            </a:r>
            <a:r>
              <a:rPr lang="en-US">
                <a:cs typeface="Calibri"/>
              </a:rPr>
              <a:t>, </a:t>
            </a:r>
            <a:r>
              <a:rPr lang="en-US" err="1">
                <a:cs typeface="Calibri"/>
              </a:rPr>
              <a:t>Josep</a:t>
            </a:r>
            <a:r>
              <a:rPr lang="en-US">
                <a:cs typeface="Calibri"/>
              </a:rPr>
              <a:t> Torrellas</a:t>
            </a:r>
            <a:r>
              <a:rPr lang="en-US" b="1" baseline="30000">
                <a:cs typeface="Calibri"/>
              </a:rPr>
              <a:t>1</a:t>
            </a:r>
            <a:endParaRPr lang="en-US">
              <a:cs typeface="Calibri"/>
            </a:endParaRPr>
          </a:p>
          <a:p>
            <a:endParaRPr lang="en-US">
              <a:cs typeface="Calibri"/>
            </a:endParaRPr>
          </a:p>
          <a:p>
            <a:endParaRPr lang="en-US">
              <a:cs typeface="Calibri"/>
            </a:endParaRPr>
          </a:p>
        </p:txBody>
      </p:sp>
      <p:sp>
        <p:nvSpPr>
          <p:cNvPr id="6" name="Subtitle 2">
            <a:extLst>
              <a:ext uri="{FF2B5EF4-FFF2-40B4-BE49-F238E27FC236}">
                <a16:creationId xmlns:a16="http://schemas.microsoft.com/office/drawing/2014/main" id="{E0FADCCF-B6D9-49C3-9C36-835322CB336D}"/>
              </a:ext>
            </a:extLst>
          </p:cNvPr>
          <p:cNvSpPr txBox="1">
            <a:spLocks/>
          </p:cNvSpPr>
          <p:nvPr/>
        </p:nvSpPr>
        <p:spPr>
          <a:xfrm>
            <a:off x="993913" y="4096183"/>
            <a:ext cx="3422968" cy="800951"/>
          </a:xfrm>
          <a:prstGeom prst="rect">
            <a:avLst/>
          </a:prstGeom>
        </p:spPr>
        <p:txBody>
          <a:bodyPr vert="horz" lIns="68580" tIns="34290" rIns="68580" bIns="3429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baseline="30000">
                <a:cs typeface="Calibri"/>
              </a:rPr>
              <a:t>1</a:t>
            </a:r>
            <a:r>
              <a:rPr lang="en-US" sz="1800">
                <a:cs typeface="Calibri"/>
              </a:rPr>
              <a:t>University of Illinois at </a:t>
            </a:r>
            <a:br>
              <a:rPr lang="en-US" sz="1800">
                <a:cs typeface="Calibri"/>
              </a:rPr>
            </a:br>
            <a:r>
              <a:rPr lang="en-US" sz="1800">
                <a:cs typeface="Calibri"/>
              </a:rPr>
              <a:t>Urbana-Champaign</a:t>
            </a:r>
            <a:endParaRPr lang="en-US"/>
          </a:p>
        </p:txBody>
      </p:sp>
      <p:sp>
        <p:nvSpPr>
          <p:cNvPr id="7" name="Subtitle 2">
            <a:extLst>
              <a:ext uri="{FF2B5EF4-FFF2-40B4-BE49-F238E27FC236}">
                <a16:creationId xmlns:a16="http://schemas.microsoft.com/office/drawing/2014/main" id="{8DF16A98-67C9-40E1-BC4A-EA2D88C0CDD9}"/>
              </a:ext>
            </a:extLst>
          </p:cNvPr>
          <p:cNvSpPr txBox="1">
            <a:spLocks/>
          </p:cNvSpPr>
          <p:nvPr/>
        </p:nvSpPr>
        <p:spPr>
          <a:xfrm>
            <a:off x="4416881" y="4095540"/>
            <a:ext cx="3531538" cy="800951"/>
          </a:xfrm>
          <a:prstGeom prst="rect">
            <a:avLst/>
          </a:prstGeom>
        </p:spPr>
        <p:txBody>
          <a:bodyPr vert="horz" lIns="68580" tIns="34290" rIns="68580" bIns="3429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baseline="30000">
                <a:cs typeface="Calibri"/>
              </a:rPr>
              <a:t>2 </a:t>
            </a:r>
            <a:r>
              <a:rPr lang="en-US" sz="1800">
                <a:cs typeface="Calibri"/>
              </a:rPr>
              <a:t>Universitat </a:t>
            </a:r>
            <a:r>
              <a:rPr lang="en-US" sz="1800" err="1">
                <a:cs typeface="Calibri"/>
              </a:rPr>
              <a:t>Politècnica</a:t>
            </a:r>
            <a:r>
              <a:rPr lang="en-US" sz="1800">
                <a:cs typeface="Calibri"/>
              </a:rPr>
              <a:t> de Catalunya</a:t>
            </a:r>
          </a:p>
        </p:txBody>
      </p:sp>
      <p:pic>
        <p:nvPicPr>
          <p:cNvPr id="8" name="Picture 7" descr="https://dl.boxcloud.com/api/2.0/internal_files/209170059076/versions/221189039940/representations/png_paged_2048x2048/content/1.png?access_token=1!NYjegSOgsCNIoY8kXIwHuYmERUvLkwvFehdJ8SFpoXsnvytQ1x7rVPAmDN44gHRILiuP0eMIMjbcMvn2S7PNDQWH9sqajypF2PCUxdicrzWjfoE8__oFcYC6iAj66_wThHa1aeLVOg_GJnOHONjwa-Ji2TUPWUEEjRNFgZpk4cHHbvHBS-6eMGm1_k9Jy-pYDUkjPkrlTptX6odL6Mc65xrJuAAPwa1KOnEVHPy7Hnz7d0D4cSt5f7ONpt-wTqLz-0CV3yokHVWZwA6X5r_54HSudkxpmhmFE5bKGcMe7awWwZ9nITMN5muZtrb1cQfdjVrcNwfJQAohi6xIuqWNaDnB9D6WKp-QvEvb3oxdJor2-Z5vliqGCaZxJBYFff5D5SsuXa4z8IAr1tgVdD4se0VBDcwwG4xQT4w5u3TYAEY0XQi44arAYsGmcscxeMUJXOi2643WR7pK0AU6mdxu&amp;shared_link=https%3A%2F%2Fuofi.app.box.com%2Fv%2FIllinois-Logo&amp;box_client_name=box-content-preview&amp;box_client_version=1.46.0">
            <a:extLst>
              <a:ext uri="{FF2B5EF4-FFF2-40B4-BE49-F238E27FC236}">
                <a16:creationId xmlns:a16="http://schemas.microsoft.com/office/drawing/2014/main" id="{174D92D4-671A-4139-A709-AFA7FDF34B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2124" y="5490271"/>
            <a:ext cx="655833" cy="9489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gomark.png (320Ã67)">
            <a:extLst>
              <a:ext uri="{FF2B5EF4-FFF2-40B4-BE49-F238E27FC236}">
                <a16:creationId xmlns:a16="http://schemas.microsoft.com/office/drawing/2014/main" id="{4DEC02E5-4456-4655-8BDD-2A861CCC91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8358" b="-10568"/>
          <a:stretch/>
        </p:blipFill>
        <p:spPr bwMode="auto">
          <a:xfrm>
            <a:off x="7948419" y="5532238"/>
            <a:ext cx="808631" cy="8649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nsf logo">
            <a:extLst>
              <a:ext uri="{FF2B5EF4-FFF2-40B4-BE49-F238E27FC236}">
                <a16:creationId xmlns:a16="http://schemas.microsoft.com/office/drawing/2014/main" id="{6AFFCCC4-6F21-4942-9EAE-46E5C6B8C9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50" y="5076544"/>
            <a:ext cx="1508342" cy="15160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5">
            <a:extLst>
              <a:ext uri="{FF2B5EF4-FFF2-40B4-BE49-F238E27FC236}">
                <a16:creationId xmlns:a16="http://schemas.microsoft.com/office/drawing/2014/main" id="{B285B8E4-9F4C-49F2-B7AE-9735F64FC170}"/>
              </a:ext>
            </a:extLst>
          </p:cNvPr>
          <p:cNvSpPr txBox="1"/>
          <p:nvPr/>
        </p:nvSpPr>
        <p:spPr>
          <a:xfrm>
            <a:off x="1895292" y="5665827"/>
            <a:ext cx="1221625"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a:t>CCF-1629431</a:t>
            </a:r>
          </a:p>
          <a:p>
            <a:r>
              <a:rPr lang="en-US" sz="1400"/>
              <a:t>CCF-1703637</a:t>
            </a:r>
          </a:p>
        </p:txBody>
      </p:sp>
      <p:sp>
        <p:nvSpPr>
          <p:cNvPr id="4" name="Slide Number Placeholder 3">
            <a:extLst>
              <a:ext uri="{FF2B5EF4-FFF2-40B4-BE49-F238E27FC236}">
                <a16:creationId xmlns:a16="http://schemas.microsoft.com/office/drawing/2014/main" id="{55637FA7-A2C2-420C-8CB0-1A30C0C1B133}"/>
              </a:ext>
            </a:extLst>
          </p:cNvPr>
          <p:cNvSpPr>
            <a:spLocks noGrp="1"/>
          </p:cNvSpPr>
          <p:nvPr>
            <p:ph type="sldNum" sz="quarter" idx="12"/>
          </p:nvPr>
        </p:nvSpPr>
        <p:spPr/>
        <p:txBody>
          <a:bodyPr/>
          <a:lstStyle/>
          <a:p>
            <a:fld id="{19C35A7F-3BC8-4315-864C-AC9FE095F277}" type="slidenum">
              <a:rPr lang="en-US" smtClean="0"/>
              <a:t>1</a:t>
            </a:fld>
            <a:endParaRPr lang="en-US"/>
          </a:p>
        </p:txBody>
      </p:sp>
    </p:spTree>
    <p:extLst>
      <p:ext uri="{BB962C8B-B14F-4D97-AF65-F5344CB8AC3E}">
        <p14:creationId xmlns:p14="http://schemas.microsoft.com/office/powerpoint/2010/main" val="299775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9925-D396-4042-87CC-CEA55937F833}"/>
              </a:ext>
            </a:extLst>
          </p:cNvPr>
          <p:cNvSpPr>
            <a:spLocks noGrp="1"/>
          </p:cNvSpPr>
          <p:nvPr>
            <p:ph type="title"/>
          </p:nvPr>
        </p:nvSpPr>
        <p:spPr>
          <a:xfrm>
            <a:off x="628650" y="2474500"/>
            <a:ext cx="8262257" cy="1893070"/>
          </a:xfrm>
        </p:spPr>
        <p:txBody>
          <a:bodyPr>
            <a:noAutofit/>
          </a:bodyPr>
          <a:lstStyle/>
          <a:p>
            <a:r>
              <a:rPr lang="en-US" sz="2800">
                <a:latin typeface="+mn-lt"/>
              </a:rPr>
              <a:t>Can we leverage wireless communication to speed-up transfers of ordinary shared data?</a:t>
            </a:r>
            <a:br>
              <a:rPr lang="en-US" sz="2800">
                <a:latin typeface="+mn-lt"/>
              </a:rPr>
            </a:br>
            <a:endParaRPr lang="en-US" sz="2800">
              <a:latin typeface="+mn-lt"/>
            </a:endParaRPr>
          </a:p>
        </p:txBody>
      </p:sp>
      <p:sp>
        <p:nvSpPr>
          <p:cNvPr id="3" name="Slide Number Placeholder 2">
            <a:extLst>
              <a:ext uri="{FF2B5EF4-FFF2-40B4-BE49-F238E27FC236}">
                <a16:creationId xmlns:a16="http://schemas.microsoft.com/office/drawing/2014/main" id="{0A8CAD98-6C48-4D6C-97D0-02A9CF3C7148}"/>
              </a:ext>
            </a:extLst>
          </p:cNvPr>
          <p:cNvSpPr>
            <a:spLocks noGrp="1"/>
          </p:cNvSpPr>
          <p:nvPr>
            <p:ph type="sldNum" sz="quarter" idx="12"/>
          </p:nvPr>
        </p:nvSpPr>
        <p:spPr/>
        <p:txBody>
          <a:bodyPr/>
          <a:lstStyle/>
          <a:p>
            <a:fld id="{19C35A7F-3BC8-4315-864C-AC9FE095F277}" type="slidenum">
              <a:rPr lang="en-US" smtClean="0"/>
              <a:t>10</a:t>
            </a:fld>
            <a:endParaRPr lang="en-US"/>
          </a:p>
        </p:txBody>
      </p:sp>
      <p:sp>
        <p:nvSpPr>
          <p:cNvPr id="5" name="Title 1">
            <a:extLst>
              <a:ext uri="{FF2B5EF4-FFF2-40B4-BE49-F238E27FC236}">
                <a16:creationId xmlns:a16="http://schemas.microsoft.com/office/drawing/2014/main" id="{753EC4A0-2342-4B42-A984-DE744D87D347}"/>
              </a:ext>
            </a:extLst>
          </p:cNvPr>
          <p:cNvSpPr txBox="1">
            <a:spLocks/>
          </p:cNvSpPr>
          <p:nvPr/>
        </p:nvSpPr>
        <p:spPr>
          <a:xfrm>
            <a:off x="628650" y="425528"/>
            <a:ext cx="8262257" cy="1083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Key Question</a:t>
            </a:r>
          </a:p>
        </p:txBody>
      </p:sp>
    </p:spTree>
    <p:extLst>
      <p:ext uri="{BB962C8B-B14F-4D97-AF65-F5344CB8AC3E}">
        <p14:creationId xmlns:p14="http://schemas.microsoft.com/office/powerpoint/2010/main" val="402042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D176-087E-4F32-9D86-FC55E43926FB}"/>
              </a:ext>
            </a:extLst>
          </p:cNvPr>
          <p:cNvSpPr>
            <a:spLocks noGrp="1"/>
          </p:cNvSpPr>
          <p:nvPr>
            <p:ph type="title"/>
          </p:nvPr>
        </p:nvSpPr>
        <p:spPr>
          <a:xfrm>
            <a:off x="628649" y="365126"/>
            <a:ext cx="7886700" cy="1325563"/>
          </a:xfrm>
        </p:spPr>
        <p:txBody>
          <a:bodyPr>
            <a:normAutofit/>
          </a:bodyPr>
          <a:lstStyle/>
          <a:p>
            <a:r>
              <a:rPr lang="en-US" sz="4000">
                <a:latin typeface="+mn-lt"/>
              </a:rPr>
              <a:t>Contributions: </a:t>
            </a:r>
            <a:r>
              <a:rPr lang="en-US" sz="4000">
                <a:solidFill>
                  <a:srgbClr val="FF0000"/>
                </a:solidFill>
                <a:latin typeface="+mn-lt"/>
              </a:rPr>
              <a:t>Replica</a:t>
            </a:r>
          </a:p>
        </p:txBody>
      </p:sp>
      <p:sp>
        <p:nvSpPr>
          <p:cNvPr id="3" name="Content Placeholder 2">
            <a:extLst>
              <a:ext uri="{FF2B5EF4-FFF2-40B4-BE49-F238E27FC236}">
                <a16:creationId xmlns:a16="http://schemas.microsoft.com/office/drawing/2014/main" id="{7A1A31A5-8ABC-4676-B112-D02B61BE2256}"/>
              </a:ext>
            </a:extLst>
          </p:cNvPr>
          <p:cNvSpPr>
            <a:spLocks noGrp="1"/>
          </p:cNvSpPr>
          <p:nvPr>
            <p:ph idx="1"/>
          </p:nvPr>
        </p:nvSpPr>
        <p:spPr>
          <a:xfrm>
            <a:off x="267286" y="1690689"/>
            <a:ext cx="8609427" cy="4351338"/>
          </a:xfrm>
        </p:spPr>
        <p:txBody>
          <a:bodyPr vert="horz" lIns="68580" tIns="34290" rIns="68580" bIns="34290" rtlCol="0" anchor="t">
            <a:normAutofit/>
          </a:bodyPr>
          <a:lstStyle/>
          <a:p>
            <a:r>
              <a:rPr lang="en-US"/>
              <a:t>A manycore architecture and software interface for wireless communication (sync and ordinary data)</a:t>
            </a:r>
          </a:p>
          <a:p>
            <a:r>
              <a:rPr lang="en-US"/>
              <a:t>Hardware innovations</a:t>
            </a:r>
          </a:p>
          <a:p>
            <a:pPr lvl="1"/>
            <a:r>
              <a:rPr lang="en-US"/>
              <a:t>Adaptive wireless protocol</a:t>
            </a:r>
          </a:p>
          <a:p>
            <a:pPr lvl="1"/>
            <a:r>
              <a:rPr lang="en-US"/>
              <a:t>Selective packet dropping</a:t>
            </a:r>
          </a:p>
          <a:p>
            <a:r>
              <a:rPr lang="en-US"/>
              <a:t>Software innovations</a:t>
            </a:r>
          </a:p>
          <a:p>
            <a:pPr lvl="1"/>
            <a:r>
              <a:rPr lang="en-US"/>
              <a:t>Transformations and tools to adapt applications to wireless </a:t>
            </a:r>
          </a:p>
          <a:p>
            <a:pPr lvl="1"/>
            <a:r>
              <a:rPr lang="en-US">
                <a:cs typeface="Calibri"/>
              </a:rPr>
              <a:t>Optimizations for approximate computing</a:t>
            </a:r>
          </a:p>
          <a:p>
            <a:r>
              <a:rPr lang="en-US">
                <a:cs typeface="Calibri"/>
              </a:rPr>
              <a:t>For 64 core execution: speedup applications by 1.89x over a conventional multicore</a:t>
            </a:r>
          </a:p>
          <a:p>
            <a:endParaRPr lang="en-US">
              <a:cs typeface="Calibri"/>
            </a:endParaRPr>
          </a:p>
          <a:p>
            <a:endParaRPr lang="en-US">
              <a:cs typeface="Calibri"/>
            </a:endParaRPr>
          </a:p>
        </p:txBody>
      </p:sp>
      <p:sp>
        <p:nvSpPr>
          <p:cNvPr id="5" name="Slide Number Placeholder 4">
            <a:extLst>
              <a:ext uri="{FF2B5EF4-FFF2-40B4-BE49-F238E27FC236}">
                <a16:creationId xmlns:a16="http://schemas.microsoft.com/office/drawing/2014/main" id="{D7F16C09-0CB1-426E-A288-CB414476EAD7}"/>
              </a:ext>
            </a:extLst>
          </p:cNvPr>
          <p:cNvSpPr>
            <a:spLocks noGrp="1"/>
          </p:cNvSpPr>
          <p:nvPr>
            <p:ph type="sldNum" sz="quarter" idx="12"/>
          </p:nvPr>
        </p:nvSpPr>
        <p:spPr/>
        <p:txBody>
          <a:bodyPr/>
          <a:lstStyle/>
          <a:p>
            <a:fld id="{19C35A7F-3BC8-4315-864C-AC9FE095F277}" type="slidenum">
              <a:rPr lang="en-US" smtClean="0"/>
              <a:t>11</a:t>
            </a:fld>
            <a:endParaRPr lang="en-US"/>
          </a:p>
        </p:txBody>
      </p:sp>
    </p:spTree>
    <p:extLst>
      <p:ext uri="{BB962C8B-B14F-4D97-AF65-F5344CB8AC3E}">
        <p14:creationId xmlns:p14="http://schemas.microsoft.com/office/powerpoint/2010/main" val="129497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2D3B0D-8697-4D66-B1B7-91BDEBB46C89}"/>
              </a:ext>
            </a:extLst>
          </p:cNvPr>
          <p:cNvSpPr/>
          <p:nvPr/>
        </p:nvSpPr>
        <p:spPr>
          <a:xfrm>
            <a:off x="1054255" y="3202772"/>
            <a:ext cx="914400" cy="914400"/>
          </a:xfrm>
          <a:prstGeom prst="rect">
            <a:avLst/>
          </a:prstGeom>
          <a:solidFill>
            <a:schemeClr val="bg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Core</a:t>
            </a:r>
            <a:endParaRPr lang="en-US"/>
          </a:p>
        </p:txBody>
      </p:sp>
      <p:sp>
        <p:nvSpPr>
          <p:cNvPr id="7" name="Rectangle: Rounded Corners 6">
            <a:extLst>
              <a:ext uri="{FF2B5EF4-FFF2-40B4-BE49-F238E27FC236}">
                <a16:creationId xmlns:a16="http://schemas.microsoft.com/office/drawing/2014/main" id="{EC7557F8-21D2-4135-856E-00E1B8D804BB}"/>
              </a:ext>
            </a:extLst>
          </p:cNvPr>
          <p:cNvSpPr/>
          <p:nvPr/>
        </p:nvSpPr>
        <p:spPr>
          <a:xfrm>
            <a:off x="2702544" y="3361578"/>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Controller</a:t>
            </a:r>
            <a:endParaRPr lang="en-US"/>
          </a:p>
        </p:txBody>
      </p:sp>
      <p:sp>
        <p:nvSpPr>
          <p:cNvPr id="8" name="Rectangle: Rounded Corners 7">
            <a:extLst>
              <a:ext uri="{FF2B5EF4-FFF2-40B4-BE49-F238E27FC236}">
                <a16:creationId xmlns:a16="http://schemas.microsoft.com/office/drawing/2014/main" id="{50AC5148-0F99-4B49-8DE3-B6A974B055DE}"/>
              </a:ext>
            </a:extLst>
          </p:cNvPr>
          <p:cNvSpPr/>
          <p:nvPr/>
        </p:nvSpPr>
        <p:spPr>
          <a:xfrm>
            <a:off x="3833595" y="2238490"/>
            <a:ext cx="83474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L1 Cache</a:t>
            </a:r>
            <a:endParaRPr lang="en-US"/>
          </a:p>
        </p:txBody>
      </p:sp>
      <p:sp>
        <p:nvSpPr>
          <p:cNvPr id="9" name="Rectangle: Rounded Corners 8">
            <a:extLst>
              <a:ext uri="{FF2B5EF4-FFF2-40B4-BE49-F238E27FC236}">
                <a16:creationId xmlns:a16="http://schemas.microsoft.com/office/drawing/2014/main" id="{6365C0FE-475A-4F07-911F-89EE09F4DA2A}"/>
              </a:ext>
            </a:extLst>
          </p:cNvPr>
          <p:cNvSpPr/>
          <p:nvPr/>
        </p:nvSpPr>
        <p:spPr>
          <a:xfrm>
            <a:off x="3833594" y="4484663"/>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Transceiver</a:t>
            </a:r>
            <a:endParaRPr lang="en-US"/>
          </a:p>
        </p:txBody>
      </p:sp>
      <p:sp>
        <p:nvSpPr>
          <p:cNvPr id="10" name="Rectangle: Rounded Corners 9">
            <a:extLst>
              <a:ext uri="{FF2B5EF4-FFF2-40B4-BE49-F238E27FC236}">
                <a16:creationId xmlns:a16="http://schemas.microsoft.com/office/drawing/2014/main" id="{F235B3B8-9E95-4432-ABFC-2178A2B94FA6}"/>
              </a:ext>
            </a:extLst>
          </p:cNvPr>
          <p:cNvSpPr/>
          <p:nvPr/>
        </p:nvSpPr>
        <p:spPr>
          <a:xfrm>
            <a:off x="5179706" y="2238489"/>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L2 Cache</a:t>
            </a:r>
            <a:endParaRPr lang="en-US"/>
          </a:p>
        </p:txBody>
      </p:sp>
      <p:sp>
        <p:nvSpPr>
          <p:cNvPr id="11" name="Rectangle: Rounded Corners 10">
            <a:extLst>
              <a:ext uri="{FF2B5EF4-FFF2-40B4-BE49-F238E27FC236}">
                <a16:creationId xmlns:a16="http://schemas.microsoft.com/office/drawing/2014/main" id="{6F144B76-F6C3-4C01-B73A-D9A527447608}"/>
              </a:ext>
            </a:extLst>
          </p:cNvPr>
          <p:cNvSpPr/>
          <p:nvPr/>
        </p:nvSpPr>
        <p:spPr>
          <a:xfrm>
            <a:off x="6181116" y="4484662"/>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t>BMem</a:t>
            </a:r>
          </a:p>
        </p:txBody>
      </p:sp>
      <p:cxnSp>
        <p:nvCxnSpPr>
          <p:cNvPr id="12" name="Straight Arrow Connector 11">
            <a:extLst>
              <a:ext uri="{FF2B5EF4-FFF2-40B4-BE49-F238E27FC236}">
                <a16:creationId xmlns:a16="http://schemas.microsoft.com/office/drawing/2014/main" id="{22BE4E16-B19B-45D7-B9D1-D128A6B7A55A}"/>
              </a:ext>
            </a:extLst>
          </p:cNvPr>
          <p:cNvCxnSpPr/>
          <p:nvPr/>
        </p:nvCxnSpPr>
        <p:spPr>
          <a:xfrm flipV="1">
            <a:off x="1969254" y="3670128"/>
            <a:ext cx="731200" cy="159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6A1658-5B79-4BFE-9AFF-8603E68D32F7}"/>
              </a:ext>
            </a:extLst>
          </p:cNvPr>
          <p:cNvCxnSpPr>
            <a:cxnSpLocks/>
            <a:endCxn id="7" idx="2"/>
          </p:cNvCxnSpPr>
          <p:nvPr/>
        </p:nvCxnSpPr>
        <p:spPr>
          <a:xfrm flipV="1">
            <a:off x="3374804" y="4013128"/>
            <a:ext cx="0" cy="797310"/>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304D93C-AF1F-4B92-8B9E-A9F7389F35BF}"/>
              </a:ext>
            </a:extLst>
          </p:cNvPr>
          <p:cNvCxnSpPr>
            <a:cxnSpLocks/>
          </p:cNvCxnSpPr>
          <p:nvPr/>
        </p:nvCxnSpPr>
        <p:spPr>
          <a:xfrm flipV="1">
            <a:off x="3374804" y="2564265"/>
            <a:ext cx="0" cy="79731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1F3B90-6BF0-458B-BC3A-B8D187BC5B07}"/>
              </a:ext>
            </a:extLst>
          </p:cNvPr>
          <p:cNvCxnSpPr>
            <a:cxnSpLocks/>
            <a:stCxn id="8" idx="1"/>
          </p:cNvCxnSpPr>
          <p:nvPr/>
        </p:nvCxnSpPr>
        <p:spPr>
          <a:xfrm flipH="1">
            <a:off x="3374804" y="2564265"/>
            <a:ext cx="4587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46C0344-33B8-4E16-AC20-6F3E76221D3D}"/>
              </a:ext>
            </a:extLst>
          </p:cNvPr>
          <p:cNvCxnSpPr>
            <a:cxnSpLocks/>
            <a:stCxn id="9" idx="1"/>
          </p:cNvCxnSpPr>
          <p:nvPr/>
        </p:nvCxnSpPr>
        <p:spPr>
          <a:xfrm flipH="1">
            <a:off x="3374804" y="4810438"/>
            <a:ext cx="4587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7742829-83C9-4F57-94BC-1384C703DC36}"/>
              </a:ext>
            </a:extLst>
          </p:cNvPr>
          <p:cNvCxnSpPr>
            <a:cxnSpLocks/>
            <a:stCxn id="11" idx="1"/>
            <a:endCxn id="9" idx="3"/>
          </p:cNvCxnSpPr>
          <p:nvPr/>
        </p:nvCxnSpPr>
        <p:spPr>
          <a:xfrm flipH="1">
            <a:off x="5178113" y="4810437"/>
            <a:ext cx="1003003"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A40972C-A1CC-4C25-8BEE-0C31E0869EE8}"/>
              </a:ext>
            </a:extLst>
          </p:cNvPr>
          <p:cNvCxnSpPr>
            <a:cxnSpLocks/>
            <a:endCxn id="8" idx="3"/>
          </p:cNvCxnSpPr>
          <p:nvPr/>
        </p:nvCxnSpPr>
        <p:spPr>
          <a:xfrm flipH="1">
            <a:off x="4668344" y="2564263"/>
            <a:ext cx="509770"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83539D-021D-4B88-B48D-4226491AB6AA}"/>
              </a:ext>
            </a:extLst>
          </p:cNvPr>
          <p:cNvCxnSpPr>
            <a:cxnSpLocks/>
          </p:cNvCxnSpPr>
          <p:nvPr/>
        </p:nvCxnSpPr>
        <p:spPr>
          <a:xfrm flipH="1">
            <a:off x="5191539" y="4683989"/>
            <a:ext cx="34409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24B0CD4-0D58-40F3-A910-48BD232E82C8}"/>
              </a:ext>
            </a:extLst>
          </p:cNvPr>
          <p:cNvCxnSpPr/>
          <p:nvPr/>
        </p:nvCxnSpPr>
        <p:spPr>
          <a:xfrm flipV="1">
            <a:off x="5524998" y="4295968"/>
            <a:ext cx="0" cy="398654"/>
          </a:xfrm>
          <a:prstGeom prst="line">
            <a:avLst/>
          </a:prstGeom>
          <a:ln w="28575"/>
        </p:spPr>
        <p:style>
          <a:lnRef idx="1">
            <a:schemeClr val="dk1"/>
          </a:lnRef>
          <a:fillRef idx="0">
            <a:schemeClr val="dk1"/>
          </a:fillRef>
          <a:effectRef idx="0">
            <a:schemeClr val="dk1"/>
          </a:effectRef>
          <a:fontRef idx="minor">
            <a:schemeClr val="tx1"/>
          </a:fontRef>
        </p:style>
      </p:cxnSp>
      <p:sp>
        <p:nvSpPr>
          <p:cNvPr id="31" name="Isosceles Triangle 30">
            <a:extLst>
              <a:ext uri="{FF2B5EF4-FFF2-40B4-BE49-F238E27FC236}">
                <a16:creationId xmlns:a16="http://schemas.microsoft.com/office/drawing/2014/main" id="{716429DB-8868-4E37-A3E6-9CCD21F84098}"/>
              </a:ext>
            </a:extLst>
          </p:cNvPr>
          <p:cNvSpPr/>
          <p:nvPr/>
        </p:nvSpPr>
        <p:spPr>
          <a:xfrm rot="10800000">
            <a:off x="5435949" y="4295967"/>
            <a:ext cx="195521" cy="14506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7143B4E-3C11-4C93-8CB9-15B0D10DCC78}"/>
              </a:ext>
            </a:extLst>
          </p:cNvPr>
          <p:cNvSpPr txBox="1"/>
          <p:nvPr/>
        </p:nvSpPr>
        <p:spPr>
          <a:xfrm>
            <a:off x="5617722" y="4173200"/>
            <a:ext cx="981551" cy="369332"/>
          </a:xfrm>
          <a:prstGeom prst="rect">
            <a:avLst/>
          </a:prstGeom>
          <a:noFill/>
        </p:spPr>
        <p:txBody>
          <a:bodyPr wrap="none" rtlCol="0">
            <a:spAutoFit/>
          </a:bodyPr>
          <a:lstStyle/>
          <a:p>
            <a:r>
              <a:rPr lang="en-US"/>
              <a:t>Antenna</a:t>
            </a:r>
          </a:p>
        </p:txBody>
      </p:sp>
      <p:sp>
        <p:nvSpPr>
          <p:cNvPr id="33" name="TextBox 32">
            <a:extLst>
              <a:ext uri="{FF2B5EF4-FFF2-40B4-BE49-F238E27FC236}">
                <a16:creationId xmlns:a16="http://schemas.microsoft.com/office/drawing/2014/main" id="{3FC3E8D9-F9D5-4877-B950-FC47F28B894E}"/>
              </a:ext>
            </a:extLst>
          </p:cNvPr>
          <p:cNvSpPr txBox="1"/>
          <p:nvPr/>
        </p:nvSpPr>
        <p:spPr>
          <a:xfrm>
            <a:off x="7219328" y="2210319"/>
            <a:ext cx="1054584" cy="707886"/>
          </a:xfrm>
          <a:prstGeom prst="rect">
            <a:avLst/>
          </a:prstGeom>
          <a:noFill/>
        </p:spPr>
        <p:txBody>
          <a:bodyPr wrap="none" rtlCol="0">
            <a:spAutoFit/>
          </a:bodyPr>
          <a:lstStyle/>
          <a:p>
            <a:r>
              <a:rPr lang="en-US" sz="2000"/>
              <a:t>Wired</a:t>
            </a:r>
          </a:p>
          <a:p>
            <a:r>
              <a:rPr lang="en-US" sz="2000"/>
              <a:t>network</a:t>
            </a:r>
          </a:p>
        </p:txBody>
      </p:sp>
      <p:cxnSp>
        <p:nvCxnSpPr>
          <p:cNvPr id="34" name="Straight Connector 33">
            <a:extLst>
              <a:ext uri="{FF2B5EF4-FFF2-40B4-BE49-F238E27FC236}">
                <a16:creationId xmlns:a16="http://schemas.microsoft.com/office/drawing/2014/main" id="{F7969301-468D-446B-A2C0-97CF367EA7D2}"/>
              </a:ext>
            </a:extLst>
          </p:cNvPr>
          <p:cNvCxnSpPr>
            <a:cxnSpLocks/>
          </p:cNvCxnSpPr>
          <p:nvPr/>
        </p:nvCxnSpPr>
        <p:spPr>
          <a:xfrm flipH="1">
            <a:off x="6531144" y="2564264"/>
            <a:ext cx="688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D8A468C-3590-4292-9828-72AC3C42EE9C}"/>
              </a:ext>
            </a:extLst>
          </p:cNvPr>
          <p:cNvCxnSpPr/>
          <p:nvPr/>
        </p:nvCxnSpPr>
        <p:spPr>
          <a:xfrm>
            <a:off x="6969080" y="2482376"/>
            <a:ext cx="172046" cy="163773"/>
          </a:xfrm>
          <a:prstGeom prst="line">
            <a:avLst/>
          </a:prstGeom>
          <a:ln w="28575"/>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B65FCB43-EA71-4FD5-9373-B10D9D3E8AD9}"/>
              </a:ext>
            </a:extLst>
          </p:cNvPr>
          <p:cNvSpPr/>
          <p:nvPr/>
        </p:nvSpPr>
        <p:spPr>
          <a:xfrm>
            <a:off x="5178113" y="1257285"/>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Directory</a:t>
            </a:r>
            <a:endParaRPr lang="en-US"/>
          </a:p>
        </p:txBody>
      </p:sp>
      <p:cxnSp>
        <p:nvCxnSpPr>
          <p:cNvPr id="39" name="Straight Arrow Connector 38">
            <a:extLst>
              <a:ext uri="{FF2B5EF4-FFF2-40B4-BE49-F238E27FC236}">
                <a16:creationId xmlns:a16="http://schemas.microsoft.com/office/drawing/2014/main" id="{43AB7253-54F2-47A6-89CB-18B0953B170F}"/>
              </a:ext>
            </a:extLst>
          </p:cNvPr>
          <p:cNvCxnSpPr>
            <a:cxnSpLocks/>
            <a:stCxn id="10" idx="0"/>
          </p:cNvCxnSpPr>
          <p:nvPr/>
        </p:nvCxnSpPr>
        <p:spPr>
          <a:xfrm flipV="1">
            <a:off x="5851966" y="1908835"/>
            <a:ext cx="4489" cy="32965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2" name="Slide Number Placeholder 41">
            <a:extLst>
              <a:ext uri="{FF2B5EF4-FFF2-40B4-BE49-F238E27FC236}">
                <a16:creationId xmlns:a16="http://schemas.microsoft.com/office/drawing/2014/main" id="{43B158E7-4008-4BEC-A3AF-F8ADB62F1CA2}"/>
              </a:ext>
            </a:extLst>
          </p:cNvPr>
          <p:cNvSpPr>
            <a:spLocks noGrp="1"/>
          </p:cNvSpPr>
          <p:nvPr>
            <p:ph type="sldNum" sz="quarter" idx="12"/>
          </p:nvPr>
        </p:nvSpPr>
        <p:spPr/>
        <p:txBody>
          <a:bodyPr/>
          <a:lstStyle/>
          <a:p>
            <a:fld id="{19C35A7F-3BC8-4315-864C-AC9FE095F277}" type="slidenum">
              <a:rPr lang="en-US" smtClean="0"/>
              <a:t>12</a:t>
            </a:fld>
            <a:endParaRPr lang="en-US"/>
          </a:p>
        </p:txBody>
      </p:sp>
      <p:sp>
        <p:nvSpPr>
          <p:cNvPr id="44" name="Title 1">
            <a:extLst>
              <a:ext uri="{FF2B5EF4-FFF2-40B4-BE49-F238E27FC236}">
                <a16:creationId xmlns:a16="http://schemas.microsoft.com/office/drawing/2014/main" id="{0208D9E5-49AB-4A53-B17A-A7C9B756AD76}"/>
              </a:ext>
            </a:extLst>
          </p:cNvPr>
          <p:cNvSpPr>
            <a:spLocks noGrp="1"/>
          </p:cNvSpPr>
          <p:nvPr>
            <p:ph type="title"/>
          </p:nvPr>
        </p:nvSpPr>
        <p:spPr>
          <a:xfrm>
            <a:off x="374724" y="103650"/>
            <a:ext cx="8262257" cy="1007873"/>
          </a:xfrm>
        </p:spPr>
        <p:txBody>
          <a:bodyPr>
            <a:noAutofit/>
          </a:bodyPr>
          <a:lstStyle/>
          <a:p>
            <a:r>
              <a:rPr lang="en-US" sz="4000">
                <a:latin typeface="+mn-lt"/>
              </a:rPr>
              <a:t>Replica Architecture</a:t>
            </a:r>
          </a:p>
        </p:txBody>
      </p:sp>
      <p:sp>
        <p:nvSpPr>
          <p:cNvPr id="29" name="Rectangle 28">
            <a:extLst>
              <a:ext uri="{FF2B5EF4-FFF2-40B4-BE49-F238E27FC236}">
                <a16:creationId xmlns:a16="http://schemas.microsoft.com/office/drawing/2014/main" id="{2E1771F9-C68A-43F5-83F3-F4BEB1D0788D}"/>
              </a:ext>
            </a:extLst>
          </p:cNvPr>
          <p:cNvSpPr/>
          <p:nvPr/>
        </p:nvSpPr>
        <p:spPr>
          <a:xfrm>
            <a:off x="5330600" y="5227346"/>
            <a:ext cx="3045550" cy="4692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a:t>32-512 KB</a:t>
            </a:r>
          </a:p>
        </p:txBody>
      </p:sp>
    </p:spTree>
    <p:extLst>
      <p:ext uri="{BB962C8B-B14F-4D97-AF65-F5344CB8AC3E}">
        <p14:creationId xmlns:p14="http://schemas.microsoft.com/office/powerpoint/2010/main" val="93890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F9BA-0728-4B24-9992-D6A50D999968}"/>
              </a:ext>
            </a:extLst>
          </p:cNvPr>
          <p:cNvSpPr>
            <a:spLocks noGrp="1"/>
          </p:cNvSpPr>
          <p:nvPr>
            <p:ph type="title"/>
          </p:nvPr>
        </p:nvSpPr>
        <p:spPr>
          <a:xfrm>
            <a:off x="628650" y="38192"/>
            <a:ext cx="7886700" cy="1325563"/>
          </a:xfrm>
        </p:spPr>
        <p:txBody>
          <a:bodyPr>
            <a:normAutofit/>
          </a:bodyPr>
          <a:lstStyle/>
          <a:p>
            <a:r>
              <a:rPr lang="en-US" sz="4000">
                <a:latin typeface="+mn-lt"/>
              </a:rPr>
              <a:t>Example</a:t>
            </a:r>
          </a:p>
        </p:txBody>
      </p:sp>
      <p:sp>
        <p:nvSpPr>
          <p:cNvPr id="6" name="Rectangle 5">
            <a:extLst>
              <a:ext uri="{FF2B5EF4-FFF2-40B4-BE49-F238E27FC236}">
                <a16:creationId xmlns:a16="http://schemas.microsoft.com/office/drawing/2014/main" id="{FFCF3234-BF2E-4307-AE78-CBD1E55C695F}"/>
              </a:ext>
            </a:extLst>
          </p:cNvPr>
          <p:cNvSpPr/>
          <p:nvPr/>
        </p:nvSpPr>
        <p:spPr>
          <a:xfrm>
            <a:off x="423921" y="1494598"/>
            <a:ext cx="8509063" cy="553998"/>
          </a:xfrm>
          <a:prstGeom prst="rect">
            <a:avLst/>
          </a:prstGeom>
        </p:spPr>
        <p:txBody>
          <a:bodyPr wrap="square" anchor="t">
            <a:spAutoFit/>
          </a:bodyPr>
          <a:lstStyle/>
          <a:p>
            <a:r>
              <a:rPr lang="en-US" sz="3000" dirty="0">
                <a:solidFill>
                  <a:srgbClr val="0000FF"/>
                </a:solidFill>
                <a:latin typeface="Consolas"/>
              </a:rPr>
              <a:t>int</a:t>
            </a:r>
            <a:r>
              <a:rPr lang="en-US" sz="3000" dirty="0">
                <a:solidFill>
                  <a:srgbClr val="000000"/>
                </a:solidFill>
                <a:latin typeface="Consolas"/>
              </a:rPr>
              <a:t>* A = (</a:t>
            </a:r>
            <a:r>
              <a:rPr lang="en-US" sz="3000" dirty="0">
                <a:solidFill>
                  <a:srgbClr val="0000FF"/>
                </a:solidFill>
                <a:latin typeface="Consolas"/>
              </a:rPr>
              <a:t>int</a:t>
            </a:r>
            <a:r>
              <a:rPr lang="en-US" sz="3000" dirty="0">
                <a:solidFill>
                  <a:srgbClr val="000000"/>
                </a:solidFill>
                <a:latin typeface="Consolas"/>
              </a:rPr>
              <a:t>*) </a:t>
            </a:r>
            <a:r>
              <a:rPr lang="en-US" sz="3000" b="1" dirty="0" err="1">
                <a:solidFill>
                  <a:srgbClr val="00B050"/>
                </a:solidFill>
                <a:latin typeface="Consolas"/>
              </a:rPr>
              <a:t>wireless_malloc</a:t>
            </a:r>
            <a:r>
              <a:rPr lang="en-US" sz="3000" dirty="0">
                <a:solidFill>
                  <a:srgbClr val="000000"/>
                </a:solidFill>
                <a:latin typeface="Consolas"/>
              </a:rPr>
              <a:t>(</a:t>
            </a:r>
            <a:r>
              <a:rPr lang="en-US" sz="3000" dirty="0">
                <a:latin typeface="Consolas"/>
              </a:rPr>
              <a:t>size</a:t>
            </a:r>
            <a:r>
              <a:rPr lang="en-US" sz="3000" dirty="0">
                <a:solidFill>
                  <a:srgbClr val="000000"/>
                </a:solidFill>
                <a:latin typeface="Consolas"/>
              </a:rPr>
              <a:t>)</a:t>
            </a:r>
          </a:p>
        </p:txBody>
      </p:sp>
      <p:sp>
        <p:nvSpPr>
          <p:cNvPr id="3" name="Slide Number Placeholder 2">
            <a:extLst>
              <a:ext uri="{FF2B5EF4-FFF2-40B4-BE49-F238E27FC236}">
                <a16:creationId xmlns:a16="http://schemas.microsoft.com/office/drawing/2014/main" id="{3B6D466B-EED4-48CB-AA66-005693E47CEE}"/>
              </a:ext>
            </a:extLst>
          </p:cNvPr>
          <p:cNvSpPr>
            <a:spLocks noGrp="1"/>
          </p:cNvSpPr>
          <p:nvPr>
            <p:ph type="sldNum" sz="quarter" idx="12"/>
          </p:nvPr>
        </p:nvSpPr>
        <p:spPr/>
        <p:txBody>
          <a:bodyPr/>
          <a:lstStyle/>
          <a:p>
            <a:fld id="{19C35A7F-3BC8-4315-864C-AC9FE095F277}" type="slidenum">
              <a:rPr lang="en-US" smtClean="0"/>
              <a:t>13</a:t>
            </a:fld>
            <a:endParaRPr lang="en-US"/>
          </a:p>
        </p:txBody>
      </p:sp>
      <p:grpSp>
        <p:nvGrpSpPr>
          <p:cNvPr id="4" name="Group 3">
            <a:extLst>
              <a:ext uri="{FF2B5EF4-FFF2-40B4-BE49-F238E27FC236}">
                <a16:creationId xmlns:a16="http://schemas.microsoft.com/office/drawing/2014/main" id="{53FBE5BE-A016-4474-847B-4732E2CD1710}"/>
              </a:ext>
            </a:extLst>
          </p:cNvPr>
          <p:cNvGrpSpPr/>
          <p:nvPr/>
        </p:nvGrpSpPr>
        <p:grpSpPr>
          <a:xfrm>
            <a:off x="3009016" y="2904641"/>
            <a:ext cx="4589133" cy="5377218"/>
            <a:chOff x="3009016" y="3608022"/>
            <a:chExt cx="4589133" cy="5377218"/>
          </a:xfrm>
        </p:grpSpPr>
        <p:sp>
          <p:nvSpPr>
            <p:cNvPr id="5" name="Rectangle 4">
              <a:extLst>
                <a:ext uri="{FF2B5EF4-FFF2-40B4-BE49-F238E27FC236}">
                  <a16:creationId xmlns:a16="http://schemas.microsoft.com/office/drawing/2014/main" id="{BAD3058F-CF71-4FA1-BF6C-B4AC1DA9D8C8}"/>
                </a:ext>
              </a:extLst>
            </p:cNvPr>
            <p:cNvSpPr/>
            <p:nvPr/>
          </p:nvSpPr>
          <p:spPr>
            <a:xfrm>
              <a:off x="3009016" y="4578567"/>
              <a:ext cx="2647666" cy="1285143"/>
            </a:xfrm>
            <a:prstGeom prst="rect">
              <a:avLst/>
            </a:prstGeom>
            <a:pattFill prst="ltUpDiag">
              <a:fgClr>
                <a:srgbClr val="00B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ocument 6">
              <a:extLst>
                <a:ext uri="{FF2B5EF4-FFF2-40B4-BE49-F238E27FC236}">
                  <a16:creationId xmlns:a16="http://schemas.microsoft.com/office/drawing/2014/main" id="{3129FFDA-1C87-401A-83A1-80DF504500B5}"/>
                </a:ext>
              </a:extLst>
            </p:cNvPr>
            <p:cNvSpPr/>
            <p:nvPr/>
          </p:nvSpPr>
          <p:spPr>
            <a:xfrm>
              <a:off x="3009016" y="3608022"/>
              <a:ext cx="2647666" cy="5377218"/>
            </a:xfrm>
            <a:prstGeom prst="flowChartDocumen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EEC2E0D-25AD-4480-8C81-3554B6AC363F}"/>
                </a:ext>
              </a:extLst>
            </p:cNvPr>
            <p:cNvCxnSpPr/>
            <p:nvPr/>
          </p:nvCxnSpPr>
          <p:spPr>
            <a:xfrm>
              <a:off x="3009016" y="4559538"/>
              <a:ext cx="2647666"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592E6CA-D9CC-4E49-B260-B66D37437CDE}"/>
                </a:ext>
              </a:extLst>
            </p:cNvPr>
            <p:cNvCxnSpPr/>
            <p:nvPr/>
          </p:nvCxnSpPr>
          <p:spPr>
            <a:xfrm>
              <a:off x="3009016" y="5844702"/>
              <a:ext cx="2647666"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0" name="Right Brace 9">
              <a:extLst>
                <a:ext uri="{FF2B5EF4-FFF2-40B4-BE49-F238E27FC236}">
                  <a16:creationId xmlns:a16="http://schemas.microsoft.com/office/drawing/2014/main" id="{B86F5B7F-B87F-4F9A-9BD5-7DA035A53B61}"/>
                </a:ext>
              </a:extLst>
            </p:cNvPr>
            <p:cNvSpPr/>
            <p:nvPr/>
          </p:nvSpPr>
          <p:spPr>
            <a:xfrm>
              <a:off x="5888694" y="4559538"/>
              <a:ext cx="464024" cy="128514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E72DFD7-8FF0-4ED3-A5A0-C6796CFD645C}"/>
                </a:ext>
              </a:extLst>
            </p:cNvPr>
            <p:cNvSpPr txBox="1"/>
            <p:nvPr/>
          </p:nvSpPr>
          <p:spPr>
            <a:xfrm>
              <a:off x="6584730" y="4971276"/>
              <a:ext cx="1013419" cy="461665"/>
            </a:xfrm>
            <a:prstGeom prst="rect">
              <a:avLst/>
            </a:prstGeom>
            <a:noFill/>
          </p:spPr>
          <p:txBody>
            <a:bodyPr wrap="none" rtlCol="0">
              <a:spAutoFit/>
            </a:bodyPr>
            <a:lstStyle/>
            <a:p>
              <a:r>
                <a:rPr lang="en-US" sz="2400" dirty="0"/>
                <a:t>BMem</a:t>
              </a:r>
            </a:p>
          </p:txBody>
        </p:sp>
        <p:sp>
          <p:nvSpPr>
            <p:cNvPr id="13" name="Rectangle 12">
              <a:extLst>
                <a:ext uri="{FF2B5EF4-FFF2-40B4-BE49-F238E27FC236}">
                  <a16:creationId xmlns:a16="http://schemas.microsoft.com/office/drawing/2014/main" id="{2BDED8FD-1562-4B8F-888B-D9B0A490E4AA}"/>
                </a:ext>
              </a:extLst>
            </p:cNvPr>
            <p:cNvSpPr/>
            <p:nvPr/>
          </p:nvSpPr>
          <p:spPr>
            <a:xfrm>
              <a:off x="3295619" y="4572816"/>
              <a:ext cx="2060812" cy="665940"/>
            </a:xfrm>
            <a:prstGeom prst="rect">
              <a:avLst/>
            </a:prstGeom>
            <a:solidFill>
              <a:srgbClr val="00B05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grpSp>
    </p:spTree>
    <p:extLst>
      <p:ext uri="{BB962C8B-B14F-4D97-AF65-F5344CB8AC3E}">
        <p14:creationId xmlns:p14="http://schemas.microsoft.com/office/powerpoint/2010/main" val="260696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2D3B0D-8697-4D66-B1B7-91BDEBB46C89}"/>
              </a:ext>
            </a:extLst>
          </p:cNvPr>
          <p:cNvSpPr/>
          <p:nvPr/>
        </p:nvSpPr>
        <p:spPr>
          <a:xfrm>
            <a:off x="1054255" y="3019888"/>
            <a:ext cx="914400" cy="914400"/>
          </a:xfrm>
          <a:prstGeom prst="rect">
            <a:avLst/>
          </a:prstGeom>
          <a:solidFill>
            <a:schemeClr val="bg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Core</a:t>
            </a:r>
            <a:endParaRPr lang="en-US"/>
          </a:p>
        </p:txBody>
      </p:sp>
      <p:sp>
        <p:nvSpPr>
          <p:cNvPr id="7" name="Rectangle: Rounded Corners 6">
            <a:extLst>
              <a:ext uri="{FF2B5EF4-FFF2-40B4-BE49-F238E27FC236}">
                <a16:creationId xmlns:a16="http://schemas.microsoft.com/office/drawing/2014/main" id="{EC7557F8-21D2-4135-856E-00E1B8D804BB}"/>
              </a:ext>
            </a:extLst>
          </p:cNvPr>
          <p:cNvSpPr/>
          <p:nvPr/>
        </p:nvSpPr>
        <p:spPr>
          <a:xfrm>
            <a:off x="2702544" y="3178694"/>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Controller</a:t>
            </a:r>
            <a:endParaRPr lang="en-US"/>
          </a:p>
        </p:txBody>
      </p:sp>
      <p:sp>
        <p:nvSpPr>
          <p:cNvPr id="8" name="Rectangle: Rounded Corners 7">
            <a:extLst>
              <a:ext uri="{FF2B5EF4-FFF2-40B4-BE49-F238E27FC236}">
                <a16:creationId xmlns:a16="http://schemas.microsoft.com/office/drawing/2014/main" id="{50AC5148-0F99-4B49-8DE3-B6A974B055DE}"/>
              </a:ext>
            </a:extLst>
          </p:cNvPr>
          <p:cNvSpPr/>
          <p:nvPr/>
        </p:nvSpPr>
        <p:spPr>
          <a:xfrm>
            <a:off x="3833595" y="2055606"/>
            <a:ext cx="83474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L1 Cache</a:t>
            </a:r>
            <a:endParaRPr lang="en-US"/>
          </a:p>
        </p:txBody>
      </p:sp>
      <p:sp>
        <p:nvSpPr>
          <p:cNvPr id="9" name="Rectangle: Rounded Corners 8">
            <a:extLst>
              <a:ext uri="{FF2B5EF4-FFF2-40B4-BE49-F238E27FC236}">
                <a16:creationId xmlns:a16="http://schemas.microsoft.com/office/drawing/2014/main" id="{6365C0FE-475A-4F07-911F-89EE09F4DA2A}"/>
              </a:ext>
            </a:extLst>
          </p:cNvPr>
          <p:cNvSpPr/>
          <p:nvPr/>
        </p:nvSpPr>
        <p:spPr>
          <a:xfrm>
            <a:off x="3833594" y="4301779"/>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Transceiver</a:t>
            </a:r>
            <a:endParaRPr lang="en-US"/>
          </a:p>
        </p:txBody>
      </p:sp>
      <p:sp>
        <p:nvSpPr>
          <p:cNvPr id="10" name="Rectangle: Rounded Corners 9">
            <a:extLst>
              <a:ext uri="{FF2B5EF4-FFF2-40B4-BE49-F238E27FC236}">
                <a16:creationId xmlns:a16="http://schemas.microsoft.com/office/drawing/2014/main" id="{F235B3B8-9E95-4432-ABFC-2178A2B94FA6}"/>
              </a:ext>
            </a:extLst>
          </p:cNvPr>
          <p:cNvSpPr/>
          <p:nvPr/>
        </p:nvSpPr>
        <p:spPr>
          <a:xfrm>
            <a:off x="5179706" y="2055605"/>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L2 Cache</a:t>
            </a:r>
            <a:endParaRPr lang="en-US"/>
          </a:p>
        </p:txBody>
      </p:sp>
      <p:sp>
        <p:nvSpPr>
          <p:cNvPr id="11" name="Rectangle: Rounded Corners 10">
            <a:extLst>
              <a:ext uri="{FF2B5EF4-FFF2-40B4-BE49-F238E27FC236}">
                <a16:creationId xmlns:a16="http://schemas.microsoft.com/office/drawing/2014/main" id="{6F144B76-F6C3-4C01-B73A-D9A527447608}"/>
              </a:ext>
            </a:extLst>
          </p:cNvPr>
          <p:cNvSpPr/>
          <p:nvPr/>
        </p:nvSpPr>
        <p:spPr>
          <a:xfrm>
            <a:off x="6181116" y="4301778"/>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t>BMem</a:t>
            </a:r>
          </a:p>
        </p:txBody>
      </p:sp>
      <p:cxnSp>
        <p:nvCxnSpPr>
          <p:cNvPr id="12" name="Straight Arrow Connector 11">
            <a:extLst>
              <a:ext uri="{FF2B5EF4-FFF2-40B4-BE49-F238E27FC236}">
                <a16:creationId xmlns:a16="http://schemas.microsoft.com/office/drawing/2014/main" id="{22BE4E16-B19B-45D7-B9D1-D128A6B7A55A}"/>
              </a:ext>
            </a:extLst>
          </p:cNvPr>
          <p:cNvCxnSpPr/>
          <p:nvPr/>
        </p:nvCxnSpPr>
        <p:spPr>
          <a:xfrm flipV="1">
            <a:off x="1969254" y="3487244"/>
            <a:ext cx="731200" cy="159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6A1658-5B79-4BFE-9AFF-8603E68D32F7}"/>
              </a:ext>
            </a:extLst>
          </p:cNvPr>
          <p:cNvCxnSpPr>
            <a:cxnSpLocks/>
            <a:endCxn id="7" idx="2"/>
          </p:cNvCxnSpPr>
          <p:nvPr/>
        </p:nvCxnSpPr>
        <p:spPr>
          <a:xfrm flipV="1">
            <a:off x="3374804" y="3830244"/>
            <a:ext cx="0" cy="797310"/>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304D93C-AF1F-4B92-8B9E-A9F7389F35BF}"/>
              </a:ext>
            </a:extLst>
          </p:cNvPr>
          <p:cNvCxnSpPr>
            <a:cxnSpLocks/>
          </p:cNvCxnSpPr>
          <p:nvPr/>
        </p:nvCxnSpPr>
        <p:spPr>
          <a:xfrm flipV="1">
            <a:off x="3374804" y="2381381"/>
            <a:ext cx="0" cy="79731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1F3B90-6BF0-458B-BC3A-B8D187BC5B07}"/>
              </a:ext>
            </a:extLst>
          </p:cNvPr>
          <p:cNvCxnSpPr>
            <a:cxnSpLocks/>
            <a:stCxn id="8" idx="1"/>
          </p:cNvCxnSpPr>
          <p:nvPr/>
        </p:nvCxnSpPr>
        <p:spPr>
          <a:xfrm flipH="1">
            <a:off x="3374804" y="2381381"/>
            <a:ext cx="4587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46C0344-33B8-4E16-AC20-6F3E76221D3D}"/>
              </a:ext>
            </a:extLst>
          </p:cNvPr>
          <p:cNvCxnSpPr>
            <a:cxnSpLocks/>
            <a:stCxn id="9" idx="1"/>
          </p:cNvCxnSpPr>
          <p:nvPr/>
        </p:nvCxnSpPr>
        <p:spPr>
          <a:xfrm flipH="1">
            <a:off x="3374804" y="4627554"/>
            <a:ext cx="4587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7742829-83C9-4F57-94BC-1384C703DC36}"/>
              </a:ext>
            </a:extLst>
          </p:cNvPr>
          <p:cNvCxnSpPr>
            <a:cxnSpLocks/>
            <a:stCxn id="11" idx="1"/>
            <a:endCxn id="9" idx="3"/>
          </p:cNvCxnSpPr>
          <p:nvPr/>
        </p:nvCxnSpPr>
        <p:spPr>
          <a:xfrm flipH="1">
            <a:off x="5178113" y="4627553"/>
            <a:ext cx="1003003"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A40972C-A1CC-4C25-8BEE-0C31E0869EE8}"/>
              </a:ext>
            </a:extLst>
          </p:cNvPr>
          <p:cNvCxnSpPr>
            <a:cxnSpLocks/>
            <a:endCxn id="8" idx="3"/>
          </p:cNvCxnSpPr>
          <p:nvPr/>
        </p:nvCxnSpPr>
        <p:spPr>
          <a:xfrm flipH="1">
            <a:off x="4668344" y="2381379"/>
            <a:ext cx="509770"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83539D-021D-4B88-B48D-4226491AB6AA}"/>
              </a:ext>
            </a:extLst>
          </p:cNvPr>
          <p:cNvCxnSpPr>
            <a:cxnSpLocks/>
          </p:cNvCxnSpPr>
          <p:nvPr/>
        </p:nvCxnSpPr>
        <p:spPr>
          <a:xfrm flipH="1">
            <a:off x="5191539" y="4501105"/>
            <a:ext cx="34409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24B0CD4-0D58-40F3-A910-48BD232E82C8}"/>
              </a:ext>
            </a:extLst>
          </p:cNvPr>
          <p:cNvCxnSpPr/>
          <p:nvPr/>
        </p:nvCxnSpPr>
        <p:spPr>
          <a:xfrm flipV="1">
            <a:off x="5524998" y="4113084"/>
            <a:ext cx="0" cy="398654"/>
          </a:xfrm>
          <a:prstGeom prst="line">
            <a:avLst/>
          </a:prstGeom>
          <a:ln w="28575"/>
        </p:spPr>
        <p:style>
          <a:lnRef idx="1">
            <a:schemeClr val="dk1"/>
          </a:lnRef>
          <a:fillRef idx="0">
            <a:schemeClr val="dk1"/>
          </a:fillRef>
          <a:effectRef idx="0">
            <a:schemeClr val="dk1"/>
          </a:effectRef>
          <a:fontRef idx="minor">
            <a:schemeClr val="tx1"/>
          </a:fontRef>
        </p:style>
      </p:cxnSp>
      <p:sp>
        <p:nvSpPr>
          <p:cNvPr id="31" name="Isosceles Triangle 30">
            <a:extLst>
              <a:ext uri="{FF2B5EF4-FFF2-40B4-BE49-F238E27FC236}">
                <a16:creationId xmlns:a16="http://schemas.microsoft.com/office/drawing/2014/main" id="{716429DB-8868-4E37-A3E6-9CCD21F84098}"/>
              </a:ext>
            </a:extLst>
          </p:cNvPr>
          <p:cNvSpPr/>
          <p:nvPr/>
        </p:nvSpPr>
        <p:spPr>
          <a:xfrm rot="10800000">
            <a:off x="5435949" y="4113083"/>
            <a:ext cx="195521" cy="14506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7143B4E-3C11-4C93-8CB9-15B0D10DCC78}"/>
              </a:ext>
            </a:extLst>
          </p:cNvPr>
          <p:cNvSpPr txBox="1"/>
          <p:nvPr/>
        </p:nvSpPr>
        <p:spPr>
          <a:xfrm>
            <a:off x="5617722" y="3990316"/>
            <a:ext cx="981551" cy="369332"/>
          </a:xfrm>
          <a:prstGeom prst="rect">
            <a:avLst/>
          </a:prstGeom>
          <a:noFill/>
        </p:spPr>
        <p:txBody>
          <a:bodyPr wrap="none" rtlCol="0">
            <a:spAutoFit/>
          </a:bodyPr>
          <a:lstStyle/>
          <a:p>
            <a:r>
              <a:rPr lang="en-US"/>
              <a:t>Antenna</a:t>
            </a:r>
          </a:p>
        </p:txBody>
      </p:sp>
      <p:sp>
        <p:nvSpPr>
          <p:cNvPr id="33" name="TextBox 32">
            <a:extLst>
              <a:ext uri="{FF2B5EF4-FFF2-40B4-BE49-F238E27FC236}">
                <a16:creationId xmlns:a16="http://schemas.microsoft.com/office/drawing/2014/main" id="{3FC3E8D9-F9D5-4877-B950-FC47F28B894E}"/>
              </a:ext>
            </a:extLst>
          </p:cNvPr>
          <p:cNvSpPr txBox="1"/>
          <p:nvPr/>
        </p:nvSpPr>
        <p:spPr>
          <a:xfrm>
            <a:off x="7219328" y="2196713"/>
            <a:ext cx="966803" cy="646331"/>
          </a:xfrm>
          <a:prstGeom prst="rect">
            <a:avLst/>
          </a:prstGeom>
          <a:noFill/>
        </p:spPr>
        <p:txBody>
          <a:bodyPr wrap="none" rtlCol="0">
            <a:spAutoFit/>
          </a:bodyPr>
          <a:lstStyle/>
          <a:p>
            <a:r>
              <a:rPr lang="en-US"/>
              <a:t>Wired</a:t>
            </a:r>
          </a:p>
          <a:p>
            <a:r>
              <a:rPr lang="en-US"/>
              <a:t>network</a:t>
            </a:r>
          </a:p>
        </p:txBody>
      </p:sp>
      <p:cxnSp>
        <p:nvCxnSpPr>
          <p:cNvPr id="34" name="Straight Connector 33">
            <a:extLst>
              <a:ext uri="{FF2B5EF4-FFF2-40B4-BE49-F238E27FC236}">
                <a16:creationId xmlns:a16="http://schemas.microsoft.com/office/drawing/2014/main" id="{F7969301-468D-446B-A2C0-97CF367EA7D2}"/>
              </a:ext>
            </a:extLst>
          </p:cNvPr>
          <p:cNvCxnSpPr>
            <a:cxnSpLocks/>
          </p:cNvCxnSpPr>
          <p:nvPr/>
        </p:nvCxnSpPr>
        <p:spPr>
          <a:xfrm flipH="1">
            <a:off x="6531144" y="2381380"/>
            <a:ext cx="688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D8A468C-3590-4292-9828-72AC3C42EE9C}"/>
              </a:ext>
            </a:extLst>
          </p:cNvPr>
          <p:cNvCxnSpPr/>
          <p:nvPr/>
        </p:nvCxnSpPr>
        <p:spPr>
          <a:xfrm>
            <a:off x="6969080" y="2299492"/>
            <a:ext cx="172046" cy="163773"/>
          </a:xfrm>
          <a:prstGeom prst="line">
            <a:avLst/>
          </a:prstGeom>
          <a:ln w="28575"/>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B65FCB43-EA71-4FD5-9373-B10D9D3E8AD9}"/>
              </a:ext>
            </a:extLst>
          </p:cNvPr>
          <p:cNvSpPr/>
          <p:nvPr/>
        </p:nvSpPr>
        <p:spPr>
          <a:xfrm>
            <a:off x="5178113" y="1074401"/>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Directory</a:t>
            </a:r>
            <a:endParaRPr lang="en-US"/>
          </a:p>
        </p:txBody>
      </p:sp>
      <p:cxnSp>
        <p:nvCxnSpPr>
          <p:cNvPr id="39" name="Straight Arrow Connector 38">
            <a:extLst>
              <a:ext uri="{FF2B5EF4-FFF2-40B4-BE49-F238E27FC236}">
                <a16:creationId xmlns:a16="http://schemas.microsoft.com/office/drawing/2014/main" id="{43AB7253-54F2-47A6-89CB-18B0953B170F}"/>
              </a:ext>
            </a:extLst>
          </p:cNvPr>
          <p:cNvCxnSpPr>
            <a:cxnSpLocks/>
            <a:stCxn id="10" idx="0"/>
          </p:cNvCxnSpPr>
          <p:nvPr/>
        </p:nvCxnSpPr>
        <p:spPr>
          <a:xfrm flipV="1">
            <a:off x="5851966" y="1725951"/>
            <a:ext cx="4489" cy="32965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2" name="Slide Number Placeholder 41">
            <a:extLst>
              <a:ext uri="{FF2B5EF4-FFF2-40B4-BE49-F238E27FC236}">
                <a16:creationId xmlns:a16="http://schemas.microsoft.com/office/drawing/2014/main" id="{43B158E7-4008-4BEC-A3AF-F8ADB62F1CA2}"/>
              </a:ext>
            </a:extLst>
          </p:cNvPr>
          <p:cNvSpPr>
            <a:spLocks noGrp="1"/>
          </p:cNvSpPr>
          <p:nvPr>
            <p:ph type="sldNum" sz="quarter" idx="12"/>
          </p:nvPr>
        </p:nvSpPr>
        <p:spPr/>
        <p:txBody>
          <a:bodyPr/>
          <a:lstStyle/>
          <a:p>
            <a:fld id="{19C35A7F-3BC8-4315-864C-AC9FE095F277}" type="slidenum">
              <a:rPr lang="en-US" smtClean="0"/>
              <a:t>14</a:t>
            </a:fld>
            <a:endParaRPr lang="en-US"/>
          </a:p>
        </p:txBody>
      </p:sp>
      <p:cxnSp>
        <p:nvCxnSpPr>
          <p:cNvPr id="29" name="Connector: Elbow 28">
            <a:extLst>
              <a:ext uri="{FF2B5EF4-FFF2-40B4-BE49-F238E27FC236}">
                <a16:creationId xmlns:a16="http://schemas.microsoft.com/office/drawing/2014/main" id="{CFC85FF8-DC8E-4646-AAE4-04173A7A4631}"/>
              </a:ext>
            </a:extLst>
          </p:cNvPr>
          <p:cNvCxnSpPr>
            <a:cxnSpLocks/>
          </p:cNvCxnSpPr>
          <p:nvPr/>
        </p:nvCxnSpPr>
        <p:spPr>
          <a:xfrm>
            <a:off x="1814732" y="3477088"/>
            <a:ext cx="3710266" cy="1341097"/>
          </a:xfrm>
          <a:prstGeom prst="bentConnector3">
            <a:avLst>
              <a:gd name="adj1" fmla="val 27724"/>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A73F55EC-43B1-4CE5-A325-554C5A972263}"/>
              </a:ext>
            </a:extLst>
          </p:cNvPr>
          <p:cNvSpPr txBox="1">
            <a:spLocks/>
          </p:cNvSpPr>
          <p:nvPr/>
        </p:nvSpPr>
        <p:spPr>
          <a:xfrm>
            <a:off x="628650" y="1595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Write </a:t>
            </a:r>
          </a:p>
        </p:txBody>
      </p:sp>
      <p:cxnSp>
        <p:nvCxnSpPr>
          <p:cNvPr id="23" name="Straight Connector 22">
            <a:extLst>
              <a:ext uri="{FF2B5EF4-FFF2-40B4-BE49-F238E27FC236}">
                <a16:creationId xmlns:a16="http://schemas.microsoft.com/office/drawing/2014/main" id="{D8A3DAB0-9DEC-4DC6-A01D-36D3D1750C5E}"/>
              </a:ext>
            </a:extLst>
          </p:cNvPr>
          <p:cNvCxnSpPr>
            <a:cxnSpLocks/>
          </p:cNvCxnSpPr>
          <p:nvPr/>
        </p:nvCxnSpPr>
        <p:spPr>
          <a:xfrm flipV="1">
            <a:off x="5524998" y="4301778"/>
            <a:ext cx="10633" cy="548537"/>
          </a:xfrm>
          <a:prstGeom prst="line">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32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2D3B0D-8697-4D66-B1B7-91BDEBB46C89}"/>
              </a:ext>
            </a:extLst>
          </p:cNvPr>
          <p:cNvSpPr/>
          <p:nvPr/>
        </p:nvSpPr>
        <p:spPr>
          <a:xfrm>
            <a:off x="1054255" y="3019888"/>
            <a:ext cx="914400" cy="914400"/>
          </a:xfrm>
          <a:prstGeom prst="rect">
            <a:avLst/>
          </a:prstGeom>
          <a:solidFill>
            <a:schemeClr val="bg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Core</a:t>
            </a:r>
            <a:endParaRPr lang="en-US"/>
          </a:p>
        </p:txBody>
      </p:sp>
      <p:sp>
        <p:nvSpPr>
          <p:cNvPr id="7" name="Rectangle: Rounded Corners 6">
            <a:extLst>
              <a:ext uri="{FF2B5EF4-FFF2-40B4-BE49-F238E27FC236}">
                <a16:creationId xmlns:a16="http://schemas.microsoft.com/office/drawing/2014/main" id="{EC7557F8-21D2-4135-856E-00E1B8D804BB}"/>
              </a:ext>
            </a:extLst>
          </p:cNvPr>
          <p:cNvSpPr/>
          <p:nvPr/>
        </p:nvSpPr>
        <p:spPr>
          <a:xfrm>
            <a:off x="2702544" y="3178694"/>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Controller</a:t>
            </a:r>
            <a:endParaRPr lang="en-US"/>
          </a:p>
        </p:txBody>
      </p:sp>
      <p:sp>
        <p:nvSpPr>
          <p:cNvPr id="8" name="Rectangle: Rounded Corners 7">
            <a:extLst>
              <a:ext uri="{FF2B5EF4-FFF2-40B4-BE49-F238E27FC236}">
                <a16:creationId xmlns:a16="http://schemas.microsoft.com/office/drawing/2014/main" id="{50AC5148-0F99-4B49-8DE3-B6A974B055DE}"/>
              </a:ext>
            </a:extLst>
          </p:cNvPr>
          <p:cNvSpPr/>
          <p:nvPr/>
        </p:nvSpPr>
        <p:spPr>
          <a:xfrm>
            <a:off x="3833595" y="2055606"/>
            <a:ext cx="83474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L1 Cache</a:t>
            </a:r>
            <a:endParaRPr lang="en-US"/>
          </a:p>
        </p:txBody>
      </p:sp>
      <p:sp>
        <p:nvSpPr>
          <p:cNvPr id="9" name="Rectangle: Rounded Corners 8">
            <a:extLst>
              <a:ext uri="{FF2B5EF4-FFF2-40B4-BE49-F238E27FC236}">
                <a16:creationId xmlns:a16="http://schemas.microsoft.com/office/drawing/2014/main" id="{6365C0FE-475A-4F07-911F-89EE09F4DA2A}"/>
              </a:ext>
            </a:extLst>
          </p:cNvPr>
          <p:cNvSpPr/>
          <p:nvPr/>
        </p:nvSpPr>
        <p:spPr>
          <a:xfrm>
            <a:off x="3833594" y="4301779"/>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Transceiver</a:t>
            </a:r>
            <a:endParaRPr lang="en-US"/>
          </a:p>
        </p:txBody>
      </p:sp>
      <p:sp>
        <p:nvSpPr>
          <p:cNvPr id="10" name="Rectangle: Rounded Corners 9">
            <a:extLst>
              <a:ext uri="{FF2B5EF4-FFF2-40B4-BE49-F238E27FC236}">
                <a16:creationId xmlns:a16="http://schemas.microsoft.com/office/drawing/2014/main" id="{F235B3B8-9E95-4432-ABFC-2178A2B94FA6}"/>
              </a:ext>
            </a:extLst>
          </p:cNvPr>
          <p:cNvSpPr/>
          <p:nvPr/>
        </p:nvSpPr>
        <p:spPr>
          <a:xfrm>
            <a:off x="5179706" y="2055605"/>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L2 Cache</a:t>
            </a:r>
            <a:endParaRPr lang="en-US"/>
          </a:p>
        </p:txBody>
      </p:sp>
      <p:sp>
        <p:nvSpPr>
          <p:cNvPr id="11" name="Rectangle: Rounded Corners 10">
            <a:extLst>
              <a:ext uri="{FF2B5EF4-FFF2-40B4-BE49-F238E27FC236}">
                <a16:creationId xmlns:a16="http://schemas.microsoft.com/office/drawing/2014/main" id="{6F144B76-F6C3-4C01-B73A-D9A527447608}"/>
              </a:ext>
            </a:extLst>
          </p:cNvPr>
          <p:cNvSpPr/>
          <p:nvPr/>
        </p:nvSpPr>
        <p:spPr>
          <a:xfrm>
            <a:off x="6181116" y="4301778"/>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t>BMem</a:t>
            </a:r>
          </a:p>
        </p:txBody>
      </p:sp>
      <p:cxnSp>
        <p:nvCxnSpPr>
          <p:cNvPr id="12" name="Straight Arrow Connector 11">
            <a:extLst>
              <a:ext uri="{FF2B5EF4-FFF2-40B4-BE49-F238E27FC236}">
                <a16:creationId xmlns:a16="http://schemas.microsoft.com/office/drawing/2014/main" id="{22BE4E16-B19B-45D7-B9D1-D128A6B7A55A}"/>
              </a:ext>
            </a:extLst>
          </p:cNvPr>
          <p:cNvCxnSpPr/>
          <p:nvPr/>
        </p:nvCxnSpPr>
        <p:spPr>
          <a:xfrm flipV="1">
            <a:off x="1969254" y="3487244"/>
            <a:ext cx="731200" cy="159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6A1658-5B79-4BFE-9AFF-8603E68D32F7}"/>
              </a:ext>
            </a:extLst>
          </p:cNvPr>
          <p:cNvCxnSpPr>
            <a:cxnSpLocks/>
            <a:endCxn id="7" idx="2"/>
          </p:cNvCxnSpPr>
          <p:nvPr/>
        </p:nvCxnSpPr>
        <p:spPr>
          <a:xfrm flipV="1">
            <a:off x="3374804" y="3830244"/>
            <a:ext cx="0" cy="797310"/>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304D93C-AF1F-4B92-8B9E-A9F7389F35BF}"/>
              </a:ext>
            </a:extLst>
          </p:cNvPr>
          <p:cNvCxnSpPr>
            <a:cxnSpLocks/>
          </p:cNvCxnSpPr>
          <p:nvPr/>
        </p:nvCxnSpPr>
        <p:spPr>
          <a:xfrm flipV="1">
            <a:off x="3374804" y="2381381"/>
            <a:ext cx="0" cy="79731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1F3B90-6BF0-458B-BC3A-B8D187BC5B07}"/>
              </a:ext>
            </a:extLst>
          </p:cNvPr>
          <p:cNvCxnSpPr>
            <a:cxnSpLocks/>
            <a:stCxn id="8" idx="1"/>
          </p:cNvCxnSpPr>
          <p:nvPr/>
        </p:nvCxnSpPr>
        <p:spPr>
          <a:xfrm flipH="1">
            <a:off x="3374804" y="2381381"/>
            <a:ext cx="4587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46C0344-33B8-4E16-AC20-6F3E76221D3D}"/>
              </a:ext>
            </a:extLst>
          </p:cNvPr>
          <p:cNvCxnSpPr>
            <a:cxnSpLocks/>
            <a:stCxn id="9" idx="1"/>
          </p:cNvCxnSpPr>
          <p:nvPr/>
        </p:nvCxnSpPr>
        <p:spPr>
          <a:xfrm flipH="1">
            <a:off x="3374804" y="4627554"/>
            <a:ext cx="4587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7742829-83C9-4F57-94BC-1384C703DC36}"/>
              </a:ext>
            </a:extLst>
          </p:cNvPr>
          <p:cNvCxnSpPr>
            <a:cxnSpLocks/>
            <a:stCxn id="11" idx="1"/>
            <a:endCxn id="9" idx="3"/>
          </p:cNvCxnSpPr>
          <p:nvPr/>
        </p:nvCxnSpPr>
        <p:spPr>
          <a:xfrm flipH="1">
            <a:off x="5178113" y="4627553"/>
            <a:ext cx="1003003"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A40972C-A1CC-4C25-8BEE-0C31E0869EE8}"/>
              </a:ext>
            </a:extLst>
          </p:cNvPr>
          <p:cNvCxnSpPr>
            <a:cxnSpLocks/>
            <a:endCxn id="8" idx="3"/>
          </p:cNvCxnSpPr>
          <p:nvPr/>
        </p:nvCxnSpPr>
        <p:spPr>
          <a:xfrm flipH="1">
            <a:off x="4668344" y="2381379"/>
            <a:ext cx="509770"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83539D-021D-4B88-B48D-4226491AB6AA}"/>
              </a:ext>
            </a:extLst>
          </p:cNvPr>
          <p:cNvCxnSpPr>
            <a:cxnSpLocks/>
          </p:cNvCxnSpPr>
          <p:nvPr/>
        </p:nvCxnSpPr>
        <p:spPr>
          <a:xfrm flipH="1">
            <a:off x="5191539" y="4501105"/>
            <a:ext cx="34409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24B0CD4-0D58-40F3-A910-48BD232E82C8}"/>
              </a:ext>
            </a:extLst>
          </p:cNvPr>
          <p:cNvCxnSpPr/>
          <p:nvPr/>
        </p:nvCxnSpPr>
        <p:spPr>
          <a:xfrm flipV="1">
            <a:off x="5524998" y="4113084"/>
            <a:ext cx="0" cy="398654"/>
          </a:xfrm>
          <a:prstGeom prst="line">
            <a:avLst/>
          </a:prstGeom>
          <a:ln w="28575"/>
        </p:spPr>
        <p:style>
          <a:lnRef idx="1">
            <a:schemeClr val="dk1"/>
          </a:lnRef>
          <a:fillRef idx="0">
            <a:schemeClr val="dk1"/>
          </a:fillRef>
          <a:effectRef idx="0">
            <a:schemeClr val="dk1"/>
          </a:effectRef>
          <a:fontRef idx="minor">
            <a:schemeClr val="tx1"/>
          </a:fontRef>
        </p:style>
      </p:cxnSp>
      <p:sp>
        <p:nvSpPr>
          <p:cNvPr id="31" name="Isosceles Triangle 30">
            <a:extLst>
              <a:ext uri="{FF2B5EF4-FFF2-40B4-BE49-F238E27FC236}">
                <a16:creationId xmlns:a16="http://schemas.microsoft.com/office/drawing/2014/main" id="{716429DB-8868-4E37-A3E6-9CCD21F84098}"/>
              </a:ext>
            </a:extLst>
          </p:cNvPr>
          <p:cNvSpPr/>
          <p:nvPr/>
        </p:nvSpPr>
        <p:spPr>
          <a:xfrm rot="10800000">
            <a:off x="5435949" y="4113083"/>
            <a:ext cx="195521" cy="14506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7143B4E-3C11-4C93-8CB9-15B0D10DCC78}"/>
              </a:ext>
            </a:extLst>
          </p:cNvPr>
          <p:cNvSpPr txBox="1"/>
          <p:nvPr/>
        </p:nvSpPr>
        <p:spPr>
          <a:xfrm>
            <a:off x="5617722" y="3990316"/>
            <a:ext cx="981551" cy="369332"/>
          </a:xfrm>
          <a:prstGeom prst="rect">
            <a:avLst/>
          </a:prstGeom>
          <a:noFill/>
        </p:spPr>
        <p:txBody>
          <a:bodyPr wrap="none" rtlCol="0">
            <a:spAutoFit/>
          </a:bodyPr>
          <a:lstStyle/>
          <a:p>
            <a:r>
              <a:rPr lang="en-US"/>
              <a:t>Antenna</a:t>
            </a:r>
          </a:p>
        </p:txBody>
      </p:sp>
      <p:sp>
        <p:nvSpPr>
          <p:cNvPr id="33" name="TextBox 32">
            <a:extLst>
              <a:ext uri="{FF2B5EF4-FFF2-40B4-BE49-F238E27FC236}">
                <a16:creationId xmlns:a16="http://schemas.microsoft.com/office/drawing/2014/main" id="{3FC3E8D9-F9D5-4877-B950-FC47F28B894E}"/>
              </a:ext>
            </a:extLst>
          </p:cNvPr>
          <p:cNvSpPr txBox="1"/>
          <p:nvPr/>
        </p:nvSpPr>
        <p:spPr>
          <a:xfrm>
            <a:off x="7219328" y="2196713"/>
            <a:ext cx="966803" cy="646331"/>
          </a:xfrm>
          <a:prstGeom prst="rect">
            <a:avLst/>
          </a:prstGeom>
          <a:noFill/>
        </p:spPr>
        <p:txBody>
          <a:bodyPr wrap="none" rtlCol="0">
            <a:spAutoFit/>
          </a:bodyPr>
          <a:lstStyle/>
          <a:p>
            <a:r>
              <a:rPr lang="en-US"/>
              <a:t>Wired</a:t>
            </a:r>
          </a:p>
          <a:p>
            <a:r>
              <a:rPr lang="en-US"/>
              <a:t>network</a:t>
            </a:r>
          </a:p>
        </p:txBody>
      </p:sp>
      <p:cxnSp>
        <p:nvCxnSpPr>
          <p:cNvPr id="34" name="Straight Connector 33">
            <a:extLst>
              <a:ext uri="{FF2B5EF4-FFF2-40B4-BE49-F238E27FC236}">
                <a16:creationId xmlns:a16="http://schemas.microsoft.com/office/drawing/2014/main" id="{F7969301-468D-446B-A2C0-97CF367EA7D2}"/>
              </a:ext>
            </a:extLst>
          </p:cNvPr>
          <p:cNvCxnSpPr>
            <a:cxnSpLocks/>
          </p:cNvCxnSpPr>
          <p:nvPr/>
        </p:nvCxnSpPr>
        <p:spPr>
          <a:xfrm flipH="1">
            <a:off x="6531144" y="2381380"/>
            <a:ext cx="688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D8A468C-3590-4292-9828-72AC3C42EE9C}"/>
              </a:ext>
            </a:extLst>
          </p:cNvPr>
          <p:cNvCxnSpPr/>
          <p:nvPr/>
        </p:nvCxnSpPr>
        <p:spPr>
          <a:xfrm>
            <a:off x="6969080" y="2299492"/>
            <a:ext cx="172046" cy="163773"/>
          </a:xfrm>
          <a:prstGeom prst="line">
            <a:avLst/>
          </a:prstGeom>
          <a:ln w="28575"/>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B65FCB43-EA71-4FD5-9373-B10D9D3E8AD9}"/>
              </a:ext>
            </a:extLst>
          </p:cNvPr>
          <p:cNvSpPr/>
          <p:nvPr/>
        </p:nvSpPr>
        <p:spPr>
          <a:xfrm>
            <a:off x="5178113" y="1074401"/>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Directory</a:t>
            </a:r>
            <a:endParaRPr lang="en-US"/>
          </a:p>
        </p:txBody>
      </p:sp>
      <p:cxnSp>
        <p:nvCxnSpPr>
          <p:cNvPr id="39" name="Straight Arrow Connector 38">
            <a:extLst>
              <a:ext uri="{FF2B5EF4-FFF2-40B4-BE49-F238E27FC236}">
                <a16:creationId xmlns:a16="http://schemas.microsoft.com/office/drawing/2014/main" id="{43AB7253-54F2-47A6-89CB-18B0953B170F}"/>
              </a:ext>
            </a:extLst>
          </p:cNvPr>
          <p:cNvCxnSpPr>
            <a:cxnSpLocks/>
            <a:stCxn id="10" idx="0"/>
          </p:cNvCxnSpPr>
          <p:nvPr/>
        </p:nvCxnSpPr>
        <p:spPr>
          <a:xfrm flipV="1">
            <a:off x="5851966" y="1725951"/>
            <a:ext cx="4489" cy="32965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2" name="Slide Number Placeholder 41">
            <a:extLst>
              <a:ext uri="{FF2B5EF4-FFF2-40B4-BE49-F238E27FC236}">
                <a16:creationId xmlns:a16="http://schemas.microsoft.com/office/drawing/2014/main" id="{43B158E7-4008-4BEC-A3AF-F8ADB62F1CA2}"/>
              </a:ext>
            </a:extLst>
          </p:cNvPr>
          <p:cNvSpPr>
            <a:spLocks noGrp="1"/>
          </p:cNvSpPr>
          <p:nvPr>
            <p:ph type="sldNum" sz="quarter" idx="12"/>
          </p:nvPr>
        </p:nvSpPr>
        <p:spPr/>
        <p:txBody>
          <a:bodyPr/>
          <a:lstStyle/>
          <a:p>
            <a:fld id="{19C35A7F-3BC8-4315-864C-AC9FE095F277}" type="slidenum">
              <a:rPr lang="en-US" smtClean="0"/>
              <a:t>15</a:t>
            </a:fld>
            <a:endParaRPr lang="en-US"/>
          </a:p>
        </p:txBody>
      </p:sp>
      <p:cxnSp>
        <p:nvCxnSpPr>
          <p:cNvPr id="29" name="Connector: Elbow 28">
            <a:extLst>
              <a:ext uri="{FF2B5EF4-FFF2-40B4-BE49-F238E27FC236}">
                <a16:creationId xmlns:a16="http://schemas.microsoft.com/office/drawing/2014/main" id="{CFC85FF8-DC8E-4646-AAE4-04173A7A4631}"/>
              </a:ext>
            </a:extLst>
          </p:cNvPr>
          <p:cNvCxnSpPr>
            <a:cxnSpLocks/>
          </p:cNvCxnSpPr>
          <p:nvPr/>
        </p:nvCxnSpPr>
        <p:spPr>
          <a:xfrm>
            <a:off x="1814732" y="3477088"/>
            <a:ext cx="4643218" cy="1321965"/>
          </a:xfrm>
          <a:prstGeom prst="bentConnector3">
            <a:avLst>
              <a:gd name="adj1" fmla="val 2152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0642793-1806-48C4-BBF7-F4A568486C26}"/>
              </a:ext>
            </a:extLst>
          </p:cNvPr>
          <p:cNvSpPr txBox="1"/>
          <p:nvPr/>
        </p:nvSpPr>
        <p:spPr>
          <a:xfrm>
            <a:off x="1244618" y="5306545"/>
            <a:ext cx="6847451" cy="523220"/>
          </a:xfrm>
          <a:prstGeom prst="rect">
            <a:avLst/>
          </a:prstGeom>
          <a:noFill/>
        </p:spPr>
        <p:txBody>
          <a:bodyPr wrap="none" rtlCol="0">
            <a:spAutoFit/>
          </a:bodyPr>
          <a:lstStyle/>
          <a:p>
            <a:pPr algn="ctr"/>
            <a:r>
              <a:rPr lang="en-US" sz="2800"/>
              <a:t>Atomic update of local and all remote BMems</a:t>
            </a:r>
          </a:p>
        </p:txBody>
      </p:sp>
      <p:sp>
        <p:nvSpPr>
          <p:cNvPr id="27" name="Title 1">
            <a:extLst>
              <a:ext uri="{FF2B5EF4-FFF2-40B4-BE49-F238E27FC236}">
                <a16:creationId xmlns:a16="http://schemas.microsoft.com/office/drawing/2014/main" id="{A73F55EC-43B1-4CE5-A325-554C5A972263}"/>
              </a:ext>
            </a:extLst>
          </p:cNvPr>
          <p:cNvSpPr txBox="1">
            <a:spLocks/>
          </p:cNvSpPr>
          <p:nvPr/>
        </p:nvSpPr>
        <p:spPr>
          <a:xfrm>
            <a:off x="628650" y="1595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Write </a:t>
            </a:r>
          </a:p>
        </p:txBody>
      </p:sp>
    </p:spTree>
    <p:extLst>
      <p:ext uri="{BB962C8B-B14F-4D97-AF65-F5344CB8AC3E}">
        <p14:creationId xmlns:p14="http://schemas.microsoft.com/office/powerpoint/2010/main" val="168978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282376C0-43ED-4EB4-A95D-3BCC27EF9ED5}"/>
              </a:ext>
            </a:extLst>
          </p:cNvPr>
          <p:cNvSpPr txBox="1">
            <a:spLocks/>
          </p:cNvSpPr>
          <p:nvPr/>
        </p:nvSpPr>
        <p:spPr>
          <a:xfrm>
            <a:off x="628650" y="357270"/>
            <a:ext cx="7886700" cy="1002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libri"/>
                <a:cs typeface="Calibri"/>
              </a:rPr>
              <a:t>Broadcast Memory for ordinary data</a:t>
            </a:r>
          </a:p>
        </p:txBody>
      </p:sp>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4" name="Rectangle: Rounded Corners 3">
            <a:extLst>
              <a:ext uri="{FF2B5EF4-FFF2-40B4-BE49-F238E27FC236}">
                <a16:creationId xmlns:a16="http://schemas.microsoft.com/office/drawing/2014/main" id="{6CB858CA-856B-4CCD-A929-A172AA93538B}"/>
              </a:ext>
            </a:extLst>
          </p:cNvPr>
          <p:cNvSpPr/>
          <p:nvPr/>
        </p:nvSpPr>
        <p:spPr>
          <a:xfrm>
            <a:off x="1037492" y="2062728"/>
            <a:ext cx="1712250"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a:solidFill>
                  <a:schemeClr val="tx1"/>
                </a:solidFill>
                <a:latin typeface="Consolas"/>
              </a:rPr>
              <a:t>counter:0 </a:t>
            </a:r>
            <a:endParaRPr lang="en-US">
              <a:solidFill>
                <a:schemeClr val="tx1"/>
              </a:solidFill>
            </a:endParaRPr>
          </a:p>
          <a:p>
            <a:pPr algn="ctr"/>
            <a:r>
              <a:rPr lang="en-US" sz="2000">
                <a:cs typeface="Calibri"/>
              </a:rPr>
              <a:t>…</a:t>
            </a:r>
          </a:p>
        </p:txBody>
      </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16</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5894033" y="4297720"/>
            <a:ext cx="1592617"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a:solidFill>
                  <a:schemeClr val="tx1"/>
                </a:solidFill>
                <a:latin typeface="Consolas"/>
              </a:rPr>
              <a:t>counter:0</a:t>
            </a:r>
            <a:endParaRPr lang="en-US"/>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23498" y="1684507"/>
            <a:ext cx="1592617"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a:solidFill>
                  <a:schemeClr val="tx1"/>
                </a:solidFill>
                <a:latin typeface="Consolas"/>
              </a:rPr>
              <a:t>counter:0</a:t>
            </a:r>
            <a:endParaRPr lang="en-US">
              <a:solidFill>
                <a:schemeClr val="tx1"/>
              </a:solidFill>
            </a:endParaRPr>
          </a:p>
          <a:p>
            <a:pPr algn="ctr"/>
            <a:r>
              <a:rPr lang="en-US" sz="2000">
                <a:cs typeface="Calibri"/>
              </a:rPr>
              <a:t>…</a:t>
            </a:r>
            <a:endParaRPr lang="en-US" sz="2000">
              <a:solidFill>
                <a:srgbClr val="00B050"/>
              </a:solidFill>
              <a:cs typeface="Calibri"/>
            </a:endParaRPr>
          </a:p>
        </p:txBody>
      </p:sp>
      <p:grpSp>
        <p:nvGrpSpPr>
          <p:cNvPr id="233" name="Group 232">
            <a:extLst>
              <a:ext uri="{FF2B5EF4-FFF2-40B4-BE49-F238E27FC236}">
                <a16:creationId xmlns:a16="http://schemas.microsoft.com/office/drawing/2014/main" id="{30819898-A816-4B4C-9690-230279C4C6F7}"/>
              </a:ext>
            </a:extLst>
          </p:cNvPr>
          <p:cNvGrpSpPr/>
          <p:nvPr/>
        </p:nvGrpSpPr>
        <p:grpSpPr>
          <a:xfrm>
            <a:off x="2473372" y="3771973"/>
            <a:ext cx="966128" cy="790686"/>
            <a:chOff x="3585214" y="4345106"/>
            <a:chExt cx="1347874" cy="952500"/>
          </a:xfrm>
        </p:grpSpPr>
        <p:pic>
          <p:nvPicPr>
            <p:cNvPr id="234" name="Graphic 233">
              <a:extLst>
                <a:ext uri="{FF2B5EF4-FFF2-40B4-BE49-F238E27FC236}">
                  <a16:creationId xmlns:a16="http://schemas.microsoft.com/office/drawing/2014/main" id="{74CFD595-EC1A-40AA-8A0C-1F5A9C2F02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85202" y="4445118"/>
              <a:ext cx="952500" cy="752475"/>
            </a:xfrm>
            <a:prstGeom prst="rect">
              <a:avLst/>
            </a:prstGeom>
          </p:spPr>
        </p:pic>
        <p:pic>
          <p:nvPicPr>
            <p:cNvPr id="235" name="Graphic 234">
              <a:extLst>
                <a:ext uri="{FF2B5EF4-FFF2-40B4-BE49-F238E27FC236}">
                  <a16:creationId xmlns:a16="http://schemas.microsoft.com/office/drawing/2014/main" id="{4DBA6C93-56D2-4AB9-8E93-4744CAB5EE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080601" y="4445118"/>
              <a:ext cx="952500" cy="752475"/>
            </a:xfrm>
            <a:prstGeom prst="rect">
              <a:avLst/>
            </a:prstGeom>
          </p:spPr>
        </p:pic>
      </p:grpSp>
      <p:sp>
        <p:nvSpPr>
          <p:cNvPr id="236" name="Rectangle 235">
            <a:extLst>
              <a:ext uri="{FF2B5EF4-FFF2-40B4-BE49-F238E27FC236}">
                <a16:creationId xmlns:a16="http://schemas.microsoft.com/office/drawing/2014/main" id="{89DC494D-F2E7-4623-B8CA-20B2E5CFA9F8}"/>
              </a:ext>
            </a:extLst>
          </p:cNvPr>
          <p:cNvSpPr/>
          <p:nvPr/>
        </p:nvSpPr>
        <p:spPr>
          <a:xfrm>
            <a:off x="421105" y="4737902"/>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pPr algn="ctr"/>
            <a:r>
              <a:rPr lang="en-US" sz="2000">
                <a:solidFill>
                  <a:schemeClr val="tx1"/>
                </a:solidFill>
                <a:latin typeface="Consolas"/>
              </a:rPr>
              <a:t>counter++;</a:t>
            </a:r>
            <a:endParaRPr lang="en-US">
              <a:cs typeface="Calibri" panose="020F0502020204030204"/>
            </a:endParaRP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839722" y="4008415"/>
            <a:ext cx="520388" cy="9385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4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282376C0-43ED-4EB4-A95D-3BCC27EF9ED5}"/>
              </a:ext>
            </a:extLst>
          </p:cNvPr>
          <p:cNvSpPr txBox="1">
            <a:spLocks/>
          </p:cNvSpPr>
          <p:nvPr/>
        </p:nvSpPr>
        <p:spPr>
          <a:xfrm>
            <a:off x="628650" y="357270"/>
            <a:ext cx="7886700" cy="1002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libri"/>
                <a:cs typeface="Calibri"/>
              </a:rPr>
              <a:t>Broadcast Memory for ordinary data</a:t>
            </a:r>
          </a:p>
        </p:txBody>
      </p:sp>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4" name="Rectangle: Rounded Corners 3">
            <a:extLst>
              <a:ext uri="{FF2B5EF4-FFF2-40B4-BE49-F238E27FC236}">
                <a16:creationId xmlns:a16="http://schemas.microsoft.com/office/drawing/2014/main" id="{6CB858CA-856B-4CCD-A929-A172AA93538B}"/>
              </a:ext>
            </a:extLst>
          </p:cNvPr>
          <p:cNvSpPr/>
          <p:nvPr/>
        </p:nvSpPr>
        <p:spPr>
          <a:xfrm>
            <a:off x="1037492" y="2062728"/>
            <a:ext cx="1783860"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b="1">
                <a:solidFill>
                  <a:srgbClr val="00B050"/>
                </a:solidFill>
                <a:latin typeface="Consolas"/>
              </a:rPr>
              <a:t>counter:1</a:t>
            </a:r>
            <a:endParaRPr lang="en-US" b="1">
              <a:solidFill>
                <a:srgbClr val="00B050"/>
              </a:solidFill>
            </a:endParaRPr>
          </a:p>
          <a:p>
            <a:pPr algn="ctr"/>
            <a:r>
              <a:rPr lang="en-US" sz="2000">
                <a:cs typeface="Calibri"/>
              </a:rPr>
              <a:t>…</a:t>
            </a:r>
          </a:p>
        </p:txBody>
      </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17</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5778483" y="4335067"/>
            <a:ext cx="1592617"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b="1">
                <a:solidFill>
                  <a:srgbClr val="00B050"/>
                </a:solidFill>
                <a:latin typeface="Consolas"/>
              </a:rPr>
              <a:t>counter:1</a:t>
            </a:r>
            <a:endParaRPr lang="en-US" b="1">
              <a:solidFill>
                <a:srgbClr val="00B050"/>
              </a:solidFill>
            </a:endParaRPr>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23498" y="1684507"/>
            <a:ext cx="1592617"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b="1">
                <a:solidFill>
                  <a:srgbClr val="00B050"/>
                </a:solidFill>
                <a:latin typeface="Consolas"/>
              </a:rPr>
              <a:t>counter:1</a:t>
            </a:r>
            <a:endParaRPr lang="en-US" b="1">
              <a:solidFill>
                <a:srgbClr val="00B050"/>
              </a:solidFill>
            </a:endParaRPr>
          </a:p>
          <a:p>
            <a:pPr algn="ctr"/>
            <a:r>
              <a:rPr lang="en-US" sz="2000">
                <a:cs typeface="Calibri"/>
              </a:rPr>
              <a:t>…</a:t>
            </a:r>
            <a:endParaRPr lang="en-US" sz="2000">
              <a:solidFill>
                <a:srgbClr val="00B050"/>
              </a:solidFill>
              <a:cs typeface="Calibri"/>
            </a:endParaRPr>
          </a:p>
        </p:txBody>
      </p:sp>
      <p:sp>
        <p:nvSpPr>
          <p:cNvPr id="236" name="Rectangle 235">
            <a:extLst>
              <a:ext uri="{FF2B5EF4-FFF2-40B4-BE49-F238E27FC236}">
                <a16:creationId xmlns:a16="http://schemas.microsoft.com/office/drawing/2014/main" id="{89DC494D-F2E7-4623-B8CA-20B2E5CFA9F8}"/>
              </a:ext>
            </a:extLst>
          </p:cNvPr>
          <p:cNvSpPr/>
          <p:nvPr/>
        </p:nvSpPr>
        <p:spPr>
          <a:xfrm>
            <a:off x="421105" y="4737902"/>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pPr algn="ctr"/>
            <a:r>
              <a:rPr lang="en-US" sz="2000">
                <a:solidFill>
                  <a:schemeClr val="bg1">
                    <a:lumMod val="50000"/>
                  </a:schemeClr>
                </a:solidFill>
                <a:latin typeface="Consolas"/>
              </a:rPr>
              <a:t>counter++;</a:t>
            </a:r>
            <a:endParaRPr lang="en-US">
              <a:solidFill>
                <a:schemeClr val="bg1">
                  <a:lumMod val="50000"/>
                </a:schemeClr>
              </a:solidFill>
              <a:cs typeface="Calibri" panose="020F0502020204030204"/>
            </a:endParaRP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839722" y="4008415"/>
            <a:ext cx="520388" cy="9385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0022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282376C0-43ED-4EB4-A95D-3BCC27EF9ED5}"/>
              </a:ext>
            </a:extLst>
          </p:cNvPr>
          <p:cNvSpPr txBox="1">
            <a:spLocks/>
          </p:cNvSpPr>
          <p:nvPr/>
        </p:nvSpPr>
        <p:spPr>
          <a:xfrm>
            <a:off x="628650" y="315747"/>
            <a:ext cx="7886700" cy="1002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libri"/>
                <a:cs typeface="Calibri"/>
              </a:rPr>
              <a:t>Replica: Wireless channel</a:t>
            </a:r>
          </a:p>
        </p:txBody>
      </p:sp>
      <p:sp>
        <p:nvSpPr>
          <p:cNvPr id="122" name="4 Paralelogramo">
            <a:extLst>
              <a:ext uri="{FF2B5EF4-FFF2-40B4-BE49-F238E27FC236}">
                <a16:creationId xmlns:a16="http://schemas.microsoft.com/office/drawing/2014/main" id="{27374542-2A65-4A0D-ABEF-2F6C4E9C4E2E}"/>
              </a:ext>
            </a:extLst>
          </p:cNvPr>
          <p:cNvSpPr/>
          <p:nvPr/>
        </p:nvSpPr>
        <p:spPr>
          <a:xfrm>
            <a:off x="4803551" y="50746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50465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5303179"/>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5071272"/>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5043144"/>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5299776"/>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5453899"/>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54437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5386984"/>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5802634"/>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4069243"/>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4271969"/>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500459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522510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542969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565021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45884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48090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5430352"/>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565086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543015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565067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500087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522139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458521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480573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458521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480573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499063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521115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416991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43904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416620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438671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41559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43764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543613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565665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500685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522736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4591192"/>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4811710"/>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417217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439269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4234953"/>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18</a:t>
            </a:fld>
            <a:endParaRPr lang="en-US"/>
          </a:p>
        </p:txBody>
      </p:sp>
      <p:sp>
        <p:nvSpPr>
          <p:cNvPr id="238" name="Content Placeholder 2">
            <a:extLst>
              <a:ext uri="{FF2B5EF4-FFF2-40B4-BE49-F238E27FC236}">
                <a16:creationId xmlns:a16="http://schemas.microsoft.com/office/drawing/2014/main" id="{4B5D79BD-0DC3-4CC4-9B0E-B36F4F9023A4}"/>
              </a:ext>
            </a:extLst>
          </p:cNvPr>
          <p:cNvSpPr>
            <a:spLocks noGrp="1"/>
          </p:cNvSpPr>
          <p:nvPr>
            <p:ph idx="1"/>
          </p:nvPr>
        </p:nvSpPr>
        <p:spPr>
          <a:xfrm>
            <a:off x="628650" y="1471015"/>
            <a:ext cx="7886700" cy="4351338"/>
          </a:xfrm>
        </p:spPr>
        <p:txBody>
          <a:bodyPr vert="horz" lIns="68580" tIns="34290" rIns="68580" bIns="34290" rtlCol="0" anchor="t">
            <a:normAutofit/>
          </a:bodyPr>
          <a:lstStyle/>
          <a:p>
            <a:r>
              <a:rPr lang="en-US">
                <a:cs typeface="Calibri"/>
              </a:rPr>
              <a:t>One channel shared by all the cores</a:t>
            </a:r>
          </a:p>
          <a:p>
            <a:r>
              <a:rPr lang="en-US"/>
              <a:t>Everyone receives what one core transmits </a:t>
            </a:r>
          </a:p>
          <a:p>
            <a:r>
              <a:rPr lang="en-US"/>
              <a:t>Only one core can transmit at a given time</a:t>
            </a:r>
          </a:p>
          <a:p>
            <a:pPr lvl="1"/>
            <a:r>
              <a:rPr lang="en-US"/>
              <a:t>ensures the same order of updates across all BMems</a:t>
            </a:r>
          </a:p>
          <a:p>
            <a:pPr lvl="1"/>
            <a:endParaRPr lang="en-US"/>
          </a:p>
        </p:txBody>
      </p:sp>
    </p:spTree>
    <p:extLst>
      <p:ext uri="{BB962C8B-B14F-4D97-AF65-F5344CB8AC3E}">
        <p14:creationId xmlns:p14="http://schemas.microsoft.com/office/powerpoint/2010/main" val="35168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2D3B0D-8697-4D66-B1B7-91BDEBB46C89}"/>
              </a:ext>
            </a:extLst>
          </p:cNvPr>
          <p:cNvSpPr/>
          <p:nvPr/>
        </p:nvSpPr>
        <p:spPr>
          <a:xfrm>
            <a:off x="1054255" y="3202772"/>
            <a:ext cx="914400" cy="914400"/>
          </a:xfrm>
          <a:prstGeom prst="rect">
            <a:avLst/>
          </a:prstGeom>
          <a:solidFill>
            <a:schemeClr val="bg2"/>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Core</a:t>
            </a:r>
            <a:endParaRPr lang="en-US"/>
          </a:p>
        </p:txBody>
      </p:sp>
      <p:sp>
        <p:nvSpPr>
          <p:cNvPr id="7" name="Rectangle: Rounded Corners 6">
            <a:extLst>
              <a:ext uri="{FF2B5EF4-FFF2-40B4-BE49-F238E27FC236}">
                <a16:creationId xmlns:a16="http://schemas.microsoft.com/office/drawing/2014/main" id="{EC7557F8-21D2-4135-856E-00E1B8D804BB}"/>
              </a:ext>
            </a:extLst>
          </p:cNvPr>
          <p:cNvSpPr/>
          <p:nvPr/>
        </p:nvSpPr>
        <p:spPr>
          <a:xfrm>
            <a:off x="2702544" y="3361578"/>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Controller</a:t>
            </a:r>
            <a:endParaRPr lang="en-US"/>
          </a:p>
        </p:txBody>
      </p:sp>
      <p:sp>
        <p:nvSpPr>
          <p:cNvPr id="8" name="Rectangle: Rounded Corners 7">
            <a:extLst>
              <a:ext uri="{FF2B5EF4-FFF2-40B4-BE49-F238E27FC236}">
                <a16:creationId xmlns:a16="http://schemas.microsoft.com/office/drawing/2014/main" id="{50AC5148-0F99-4B49-8DE3-B6A974B055DE}"/>
              </a:ext>
            </a:extLst>
          </p:cNvPr>
          <p:cNvSpPr/>
          <p:nvPr/>
        </p:nvSpPr>
        <p:spPr>
          <a:xfrm>
            <a:off x="3833595" y="2238490"/>
            <a:ext cx="83474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L1 Cache</a:t>
            </a:r>
            <a:endParaRPr lang="en-US"/>
          </a:p>
        </p:txBody>
      </p:sp>
      <p:sp>
        <p:nvSpPr>
          <p:cNvPr id="9" name="Rectangle: Rounded Corners 8">
            <a:extLst>
              <a:ext uri="{FF2B5EF4-FFF2-40B4-BE49-F238E27FC236}">
                <a16:creationId xmlns:a16="http://schemas.microsoft.com/office/drawing/2014/main" id="{6365C0FE-475A-4F07-911F-89EE09F4DA2A}"/>
              </a:ext>
            </a:extLst>
          </p:cNvPr>
          <p:cNvSpPr/>
          <p:nvPr/>
        </p:nvSpPr>
        <p:spPr>
          <a:xfrm>
            <a:off x="3833594" y="4484663"/>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Transceiver</a:t>
            </a:r>
            <a:endParaRPr lang="en-US"/>
          </a:p>
        </p:txBody>
      </p:sp>
      <p:sp>
        <p:nvSpPr>
          <p:cNvPr id="10" name="Rectangle: Rounded Corners 9">
            <a:extLst>
              <a:ext uri="{FF2B5EF4-FFF2-40B4-BE49-F238E27FC236}">
                <a16:creationId xmlns:a16="http://schemas.microsoft.com/office/drawing/2014/main" id="{F235B3B8-9E95-4432-ABFC-2178A2B94FA6}"/>
              </a:ext>
            </a:extLst>
          </p:cNvPr>
          <p:cNvSpPr/>
          <p:nvPr/>
        </p:nvSpPr>
        <p:spPr>
          <a:xfrm>
            <a:off x="5179706" y="2238489"/>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L2 Cache</a:t>
            </a:r>
            <a:endParaRPr lang="en-US"/>
          </a:p>
        </p:txBody>
      </p:sp>
      <p:sp>
        <p:nvSpPr>
          <p:cNvPr id="11" name="Rectangle: Rounded Corners 10">
            <a:extLst>
              <a:ext uri="{FF2B5EF4-FFF2-40B4-BE49-F238E27FC236}">
                <a16:creationId xmlns:a16="http://schemas.microsoft.com/office/drawing/2014/main" id="{6F144B76-F6C3-4C01-B73A-D9A527447608}"/>
              </a:ext>
            </a:extLst>
          </p:cNvPr>
          <p:cNvSpPr/>
          <p:nvPr/>
        </p:nvSpPr>
        <p:spPr>
          <a:xfrm>
            <a:off x="6181116" y="4484662"/>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t>BMem</a:t>
            </a:r>
          </a:p>
        </p:txBody>
      </p:sp>
      <p:cxnSp>
        <p:nvCxnSpPr>
          <p:cNvPr id="12" name="Straight Arrow Connector 11">
            <a:extLst>
              <a:ext uri="{FF2B5EF4-FFF2-40B4-BE49-F238E27FC236}">
                <a16:creationId xmlns:a16="http://schemas.microsoft.com/office/drawing/2014/main" id="{22BE4E16-B19B-45D7-B9D1-D128A6B7A55A}"/>
              </a:ext>
            </a:extLst>
          </p:cNvPr>
          <p:cNvCxnSpPr/>
          <p:nvPr/>
        </p:nvCxnSpPr>
        <p:spPr>
          <a:xfrm flipV="1">
            <a:off x="1969254" y="3670128"/>
            <a:ext cx="731200" cy="159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C6A1658-5B79-4BFE-9AFF-8603E68D32F7}"/>
              </a:ext>
            </a:extLst>
          </p:cNvPr>
          <p:cNvCxnSpPr>
            <a:cxnSpLocks/>
            <a:endCxn id="7" idx="2"/>
          </p:cNvCxnSpPr>
          <p:nvPr/>
        </p:nvCxnSpPr>
        <p:spPr>
          <a:xfrm flipV="1">
            <a:off x="3374804" y="4013128"/>
            <a:ext cx="0" cy="797310"/>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304D93C-AF1F-4B92-8B9E-A9F7389F35BF}"/>
              </a:ext>
            </a:extLst>
          </p:cNvPr>
          <p:cNvCxnSpPr>
            <a:cxnSpLocks/>
          </p:cNvCxnSpPr>
          <p:nvPr/>
        </p:nvCxnSpPr>
        <p:spPr>
          <a:xfrm flipV="1">
            <a:off x="3374804" y="2564265"/>
            <a:ext cx="0" cy="797314"/>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81F3B90-6BF0-458B-BC3A-B8D187BC5B07}"/>
              </a:ext>
            </a:extLst>
          </p:cNvPr>
          <p:cNvCxnSpPr>
            <a:cxnSpLocks/>
            <a:stCxn id="8" idx="1"/>
          </p:cNvCxnSpPr>
          <p:nvPr/>
        </p:nvCxnSpPr>
        <p:spPr>
          <a:xfrm flipH="1">
            <a:off x="3374804" y="2564265"/>
            <a:ext cx="4587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46C0344-33B8-4E16-AC20-6F3E76221D3D}"/>
              </a:ext>
            </a:extLst>
          </p:cNvPr>
          <p:cNvCxnSpPr>
            <a:cxnSpLocks/>
            <a:stCxn id="9" idx="1"/>
          </p:cNvCxnSpPr>
          <p:nvPr/>
        </p:nvCxnSpPr>
        <p:spPr>
          <a:xfrm flipH="1">
            <a:off x="3374804" y="4810438"/>
            <a:ext cx="4587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7742829-83C9-4F57-94BC-1384C703DC36}"/>
              </a:ext>
            </a:extLst>
          </p:cNvPr>
          <p:cNvCxnSpPr>
            <a:cxnSpLocks/>
            <a:stCxn id="11" idx="1"/>
            <a:endCxn id="9" idx="3"/>
          </p:cNvCxnSpPr>
          <p:nvPr/>
        </p:nvCxnSpPr>
        <p:spPr>
          <a:xfrm flipH="1">
            <a:off x="5178113" y="4810437"/>
            <a:ext cx="1003003"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A40972C-A1CC-4C25-8BEE-0C31E0869EE8}"/>
              </a:ext>
            </a:extLst>
          </p:cNvPr>
          <p:cNvCxnSpPr>
            <a:cxnSpLocks/>
            <a:endCxn id="8" idx="3"/>
          </p:cNvCxnSpPr>
          <p:nvPr/>
        </p:nvCxnSpPr>
        <p:spPr>
          <a:xfrm flipH="1">
            <a:off x="4668344" y="2564263"/>
            <a:ext cx="509770" cy="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D83539D-021D-4B88-B48D-4226491AB6AA}"/>
              </a:ext>
            </a:extLst>
          </p:cNvPr>
          <p:cNvCxnSpPr>
            <a:cxnSpLocks/>
          </p:cNvCxnSpPr>
          <p:nvPr/>
        </p:nvCxnSpPr>
        <p:spPr>
          <a:xfrm flipH="1">
            <a:off x="5191539" y="4683989"/>
            <a:ext cx="344092"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24B0CD4-0D58-40F3-A910-48BD232E82C8}"/>
              </a:ext>
            </a:extLst>
          </p:cNvPr>
          <p:cNvCxnSpPr/>
          <p:nvPr/>
        </p:nvCxnSpPr>
        <p:spPr>
          <a:xfrm flipV="1">
            <a:off x="5524998" y="4295968"/>
            <a:ext cx="0" cy="398654"/>
          </a:xfrm>
          <a:prstGeom prst="line">
            <a:avLst/>
          </a:prstGeom>
          <a:ln w="28575"/>
        </p:spPr>
        <p:style>
          <a:lnRef idx="1">
            <a:schemeClr val="dk1"/>
          </a:lnRef>
          <a:fillRef idx="0">
            <a:schemeClr val="dk1"/>
          </a:fillRef>
          <a:effectRef idx="0">
            <a:schemeClr val="dk1"/>
          </a:effectRef>
          <a:fontRef idx="minor">
            <a:schemeClr val="tx1"/>
          </a:fontRef>
        </p:style>
      </p:cxnSp>
      <p:sp>
        <p:nvSpPr>
          <p:cNvPr id="31" name="Isosceles Triangle 30">
            <a:extLst>
              <a:ext uri="{FF2B5EF4-FFF2-40B4-BE49-F238E27FC236}">
                <a16:creationId xmlns:a16="http://schemas.microsoft.com/office/drawing/2014/main" id="{716429DB-8868-4E37-A3E6-9CCD21F84098}"/>
              </a:ext>
            </a:extLst>
          </p:cNvPr>
          <p:cNvSpPr/>
          <p:nvPr/>
        </p:nvSpPr>
        <p:spPr>
          <a:xfrm rot="10800000">
            <a:off x="5435949" y="4295967"/>
            <a:ext cx="195521" cy="145064"/>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7143B4E-3C11-4C93-8CB9-15B0D10DCC78}"/>
              </a:ext>
            </a:extLst>
          </p:cNvPr>
          <p:cNvSpPr txBox="1"/>
          <p:nvPr/>
        </p:nvSpPr>
        <p:spPr>
          <a:xfrm>
            <a:off x="5617722" y="4173200"/>
            <a:ext cx="981551" cy="369332"/>
          </a:xfrm>
          <a:prstGeom prst="rect">
            <a:avLst/>
          </a:prstGeom>
          <a:noFill/>
        </p:spPr>
        <p:txBody>
          <a:bodyPr wrap="none" rtlCol="0">
            <a:spAutoFit/>
          </a:bodyPr>
          <a:lstStyle/>
          <a:p>
            <a:r>
              <a:rPr lang="en-US"/>
              <a:t>Antenna</a:t>
            </a:r>
          </a:p>
        </p:txBody>
      </p:sp>
      <p:sp>
        <p:nvSpPr>
          <p:cNvPr id="33" name="TextBox 32">
            <a:extLst>
              <a:ext uri="{FF2B5EF4-FFF2-40B4-BE49-F238E27FC236}">
                <a16:creationId xmlns:a16="http://schemas.microsoft.com/office/drawing/2014/main" id="{3FC3E8D9-F9D5-4877-B950-FC47F28B894E}"/>
              </a:ext>
            </a:extLst>
          </p:cNvPr>
          <p:cNvSpPr txBox="1"/>
          <p:nvPr/>
        </p:nvSpPr>
        <p:spPr>
          <a:xfrm>
            <a:off x="7219328" y="2379597"/>
            <a:ext cx="966803" cy="646331"/>
          </a:xfrm>
          <a:prstGeom prst="rect">
            <a:avLst/>
          </a:prstGeom>
          <a:noFill/>
        </p:spPr>
        <p:txBody>
          <a:bodyPr wrap="none" rtlCol="0">
            <a:spAutoFit/>
          </a:bodyPr>
          <a:lstStyle/>
          <a:p>
            <a:r>
              <a:rPr lang="en-US"/>
              <a:t>Wired</a:t>
            </a:r>
          </a:p>
          <a:p>
            <a:r>
              <a:rPr lang="en-US"/>
              <a:t>network</a:t>
            </a:r>
          </a:p>
        </p:txBody>
      </p:sp>
      <p:cxnSp>
        <p:nvCxnSpPr>
          <p:cNvPr id="34" name="Straight Connector 33">
            <a:extLst>
              <a:ext uri="{FF2B5EF4-FFF2-40B4-BE49-F238E27FC236}">
                <a16:creationId xmlns:a16="http://schemas.microsoft.com/office/drawing/2014/main" id="{F7969301-468D-446B-A2C0-97CF367EA7D2}"/>
              </a:ext>
            </a:extLst>
          </p:cNvPr>
          <p:cNvCxnSpPr>
            <a:cxnSpLocks/>
          </p:cNvCxnSpPr>
          <p:nvPr/>
        </p:nvCxnSpPr>
        <p:spPr>
          <a:xfrm flipH="1">
            <a:off x="6531144" y="2564264"/>
            <a:ext cx="68818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D8A468C-3590-4292-9828-72AC3C42EE9C}"/>
              </a:ext>
            </a:extLst>
          </p:cNvPr>
          <p:cNvCxnSpPr/>
          <p:nvPr/>
        </p:nvCxnSpPr>
        <p:spPr>
          <a:xfrm>
            <a:off x="6969080" y="2482376"/>
            <a:ext cx="172046" cy="163773"/>
          </a:xfrm>
          <a:prstGeom prst="line">
            <a:avLst/>
          </a:prstGeom>
          <a:ln w="28575"/>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B65FCB43-EA71-4FD5-9373-B10D9D3E8AD9}"/>
              </a:ext>
            </a:extLst>
          </p:cNvPr>
          <p:cNvSpPr/>
          <p:nvPr/>
        </p:nvSpPr>
        <p:spPr>
          <a:xfrm>
            <a:off x="5178113" y="1257285"/>
            <a:ext cx="1344519" cy="65155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Directory</a:t>
            </a:r>
            <a:endParaRPr lang="en-US"/>
          </a:p>
        </p:txBody>
      </p:sp>
      <p:cxnSp>
        <p:nvCxnSpPr>
          <p:cNvPr id="39" name="Straight Arrow Connector 38">
            <a:extLst>
              <a:ext uri="{FF2B5EF4-FFF2-40B4-BE49-F238E27FC236}">
                <a16:creationId xmlns:a16="http://schemas.microsoft.com/office/drawing/2014/main" id="{43AB7253-54F2-47A6-89CB-18B0953B170F}"/>
              </a:ext>
            </a:extLst>
          </p:cNvPr>
          <p:cNvCxnSpPr>
            <a:cxnSpLocks/>
            <a:stCxn id="10" idx="0"/>
          </p:cNvCxnSpPr>
          <p:nvPr/>
        </p:nvCxnSpPr>
        <p:spPr>
          <a:xfrm flipV="1">
            <a:off x="5851966" y="1908835"/>
            <a:ext cx="4489" cy="329654"/>
          </a:xfrm>
          <a:prstGeom prst="straightConnector1">
            <a:avLst/>
          </a:prstGeom>
          <a:ln w="28575"/>
        </p:spPr>
        <p:style>
          <a:lnRef idx="1">
            <a:schemeClr val="dk1"/>
          </a:lnRef>
          <a:fillRef idx="0">
            <a:schemeClr val="dk1"/>
          </a:fillRef>
          <a:effectRef idx="0">
            <a:schemeClr val="dk1"/>
          </a:effectRef>
          <a:fontRef idx="minor">
            <a:schemeClr val="tx1"/>
          </a:fontRef>
        </p:style>
      </p:cxnSp>
      <p:sp>
        <p:nvSpPr>
          <p:cNvPr id="42" name="Slide Number Placeholder 41">
            <a:extLst>
              <a:ext uri="{FF2B5EF4-FFF2-40B4-BE49-F238E27FC236}">
                <a16:creationId xmlns:a16="http://schemas.microsoft.com/office/drawing/2014/main" id="{43B158E7-4008-4BEC-A3AF-F8ADB62F1CA2}"/>
              </a:ext>
            </a:extLst>
          </p:cNvPr>
          <p:cNvSpPr>
            <a:spLocks noGrp="1"/>
          </p:cNvSpPr>
          <p:nvPr>
            <p:ph type="sldNum" sz="quarter" idx="12"/>
          </p:nvPr>
        </p:nvSpPr>
        <p:spPr/>
        <p:txBody>
          <a:bodyPr/>
          <a:lstStyle/>
          <a:p>
            <a:fld id="{19C35A7F-3BC8-4315-864C-AC9FE095F277}" type="slidenum">
              <a:rPr lang="en-US" smtClean="0"/>
              <a:t>19</a:t>
            </a:fld>
            <a:endParaRPr lang="en-US"/>
          </a:p>
        </p:txBody>
      </p:sp>
      <p:cxnSp>
        <p:nvCxnSpPr>
          <p:cNvPr id="29" name="Connector: Elbow 28">
            <a:extLst>
              <a:ext uri="{FF2B5EF4-FFF2-40B4-BE49-F238E27FC236}">
                <a16:creationId xmlns:a16="http://schemas.microsoft.com/office/drawing/2014/main" id="{CFC85FF8-DC8E-4646-AAE4-04173A7A4631}"/>
              </a:ext>
            </a:extLst>
          </p:cNvPr>
          <p:cNvCxnSpPr>
            <a:cxnSpLocks/>
            <a:stCxn id="6" idx="2"/>
          </p:cNvCxnSpPr>
          <p:nvPr/>
        </p:nvCxnSpPr>
        <p:spPr>
          <a:xfrm rot="16200000" flipH="1">
            <a:off x="3561110" y="2067516"/>
            <a:ext cx="1264471" cy="5363781"/>
          </a:xfrm>
          <a:prstGeom prst="bentConnector2">
            <a:avLst/>
          </a:prstGeom>
          <a:ln w="762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BF554EF8-630B-4CA3-ADA4-1EA4941721A9}"/>
              </a:ext>
            </a:extLst>
          </p:cNvPr>
          <p:cNvSpPr txBox="1">
            <a:spLocks/>
          </p:cNvSpPr>
          <p:nvPr/>
        </p:nvSpPr>
        <p:spPr>
          <a:xfrm>
            <a:off x="628650" y="1595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Reads</a:t>
            </a:r>
            <a:r>
              <a:rPr lang="en-US" sz="4000"/>
              <a:t> </a:t>
            </a:r>
          </a:p>
        </p:txBody>
      </p:sp>
      <p:sp>
        <p:nvSpPr>
          <p:cNvPr id="27" name="Rectangle 26">
            <a:extLst>
              <a:ext uri="{FF2B5EF4-FFF2-40B4-BE49-F238E27FC236}">
                <a16:creationId xmlns:a16="http://schemas.microsoft.com/office/drawing/2014/main" id="{2289CD35-51C3-4BE6-AFE0-7C58A5E1AFEE}"/>
              </a:ext>
            </a:extLst>
          </p:cNvPr>
          <p:cNvSpPr/>
          <p:nvPr/>
        </p:nvSpPr>
        <p:spPr>
          <a:xfrm>
            <a:off x="2804822" y="5624318"/>
            <a:ext cx="3045550" cy="4692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a:t>Read: Local access</a:t>
            </a:r>
          </a:p>
        </p:txBody>
      </p:sp>
      <p:cxnSp>
        <p:nvCxnSpPr>
          <p:cNvPr id="5" name="Straight Connector 4">
            <a:extLst>
              <a:ext uri="{FF2B5EF4-FFF2-40B4-BE49-F238E27FC236}">
                <a16:creationId xmlns:a16="http://schemas.microsoft.com/office/drawing/2014/main" id="{91502F7D-05F0-4E24-9291-225B0F42C98B}"/>
              </a:ext>
            </a:extLst>
          </p:cNvPr>
          <p:cNvCxnSpPr>
            <a:cxnSpLocks/>
          </p:cNvCxnSpPr>
          <p:nvPr/>
        </p:nvCxnSpPr>
        <p:spPr>
          <a:xfrm>
            <a:off x="6839785" y="5136212"/>
            <a:ext cx="1" cy="271292"/>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09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527D35-9317-493E-868D-FCDAB97DDA48}"/>
              </a:ext>
            </a:extLst>
          </p:cNvPr>
          <p:cNvSpPr/>
          <p:nvPr/>
        </p:nvSpPr>
        <p:spPr>
          <a:xfrm>
            <a:off x="4977618" y="3514580"/>
            <a:ext cx="3559126" cy="2462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36B068-EDEC-47A3-B98B-A4826EE883B6}"/>
              </a:ext>
            </a:extLst>
          </p:cNvPr>
          <p:cNvSpPr/>
          <p:nvPr/>
        </p:nvSpPr>
        <p:spPr>
          <a:xfrm>
            <a:off x="4867422" y="3376248"/>
            <a:ext cx="3559126" cy="2462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5494C96-641C-4579-9A13-A3CBE7857DB9}"/>
              </a:ext>
            </a:extLst>
          </p:cNvPr>
          <p:cNvSpPr>
            <a:spLocks noGrp="1"/>
          </p:cNvSpPr>
          <p:nvPr>
            <p:ph type="sldNum" sz="quarter" idx="12"/>
          </p:nvPr>
        </p:nvSpPr>
        <p:spPr/>
        <p:txBody>
          <a:bodyPr/>
          <a:lstStyle/>
          <a:p>
            <a:fld id="{19C35A7F-3BC8-4315-864C-AC9FE095F277}" type="slidenum">
              <a:rPr lang="en-US" smtClean="0"/>
              <a:t>2</a:t>
            </a:fld>
            <a:endParaRPr lang="en-US"/>
          </a:p>
        </p:txBody>
      </p:sp>
      <p:sp>
        <p:nvSpPr>
          <p:cNvPr id="6" name="Rectangle 5">
            <a:extLst>
              <a:ext uri="{FF2B5EF4-FFF2-40B4-BE49-F238E27FC236}">
                <a16:creationId xmlns:a16="http://schemas.microsoft.com/office/drawing/2014/main" id="{84AB947E-7565-439E-9BC8-4020A4D96BB0}"/>
              </a:ext>
            </a:extLst>
          </p:cNvPr>
          <p:cNvSpPr/>
          <p:nvPr/>
        </p:nvSpPr>
        <p:spPr>
          <a:xfrm>
            <a:off x="829995" y="3249639"/>
            <a:ext cx="3559126" cy="2462213"/>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800">
                <a:solidFill>
                  <a:schemeClr val="tx1"/>
                </a:solidFill>
                <a:latin typeface="Consolas" panose="020B0609020204030204" pitchFamily="49" charset="0"/>
              </a:rPr>
              <a:t>Master Thread​</a:t>
            </a:r>
          </a:p>
          <a:p>
            <a:pPr algn="ctr"/>
            <a:endParaRPr lang="en-US" sz="2800">
              <a:solidFill>
                <a:schemeClr val="tx1"/>
              </a:solidFill>
              <a:latin typeface="Consolas" panose="020B0609020204030204" pitchFamily="49" charset="0"/>
            </a:endParaRPr>
          </a:p>
          <a:p>
            <a:r>
              <a:rPr lang="en-US" sz="2800">
                <a:solidFill>
                  <a:schemeClr val="tx1"/>
                </a:solidFill>
                <a:latin typeface="Consolas" panose="020B0609020204030204" pitchFamily="49" charset="0"/>
              </a:rPr>
              <a:t> counter++;</a:t>
            </a:r>
          </a:p>
          <a:p>
            <a:endParaRPr lang="en-US" sz="1400">
              <a:solidFill>
                <a:schemeClr val="tx1"/>
              </a:solidFill>
              <a:latin typeface="Consolas" panose="020B0609020204030204" pitchFamily="49" charset="0"/>
            </a:endParaRPr>
          </a:p>
          <a:p>
            <a:r>
              <a:rPr lang="en-US" sz="2800">
                <a:solidFill>
                  <a:schemeClr val="tx1"/>
                </a:solidFill>
                <a:latin typeface="Consolas" panose="020B0609020204030204" pitchFamily="49" charset="0"/>
              </a:rPr>
              <a:t> </a:t>
            </a:r>
            <a:r>
              <a:rPr lang="en-US" sz="2800" err="1">
                <a:solidFill>
                  <a:schemeClr val="tx1"/>
                </a:solidFill>
                <a:latin typeface="Consolas" panose="020B0609020204030204" pitchFamily="49" charset="0"/>
              </a:rPr>
              <a:t>barrier_wait</a:t>
            </a:r>
            <a:r>
              <a:rPr lang="en-US" sz="2800">
                <a:solidFill>
                  <a:schemeClr val="tx1"/>
                </a:solidFill>
                <a:latin typeface="Consolas" panose="020B0609020204030204" pitchFamily="49" charset="0"/>
              </a:rPr>
              <a:t>(b)</a:t>
            </a:r>
          </a:p>
          <a:p>
            <a:endParaRPr lang="en-US" sz="280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C57A17A5-C22E-459D-8F85-87ADF97816A7}"/>
              </a:ext>
            </a:extLst>
          </p:cNvPr>
          <p:cNvSpPr/>
          <p:nvPr/>
        </p:nvSpPr>
        <p:spPr>
          <a:xfrm>
            <a:off x="4706522" y="3249640"/>
            <a:ext cx="3625948" cy="2462213"/>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800">
                <a:solidFill>
                  <a:schemeClr val="tx1"/>
                </a:solidFill>
                <a:latin typeface="Consolas" panose="020B0609020204030204" pitchFamily="49" charset="0"/>
              </a:rPr>
              <a:t>Worker Threads</a:t>
            </a:r>
          </a:p>
          <a:p>
            <a:pPr algn="ctr"/>
            <a:endParaRPr lang="en-US" sz="2800">
              <a:solidFill>
                <a:schemeClr val="tx1"/>
              </a:solidFill>
              <a:latin typeface="Consolas" panose="020B0609020204030204" pitchFamily="49" charset="0"/>
            </a:endParaRPr>
          </a:p>
          <a:p>
            <a:r>
              <a:rPr lang="en-US" sz="2800">
                <a:solidFill>
                  <a:schemeClr val="tx1"/>
                </a:solidFill>
                <a:latin typeface="Consolas" panose="020B0609020204030204" pitchFamily="49" charset="0"/>
              </a:rPr>
              <a:t> </a:t>
            </a:r>
            <a:r>
              <a:rPr lang="en-US" sz="2800" err="1">
                <a:solidFill>
                  <a:schemeClr val="tx1"/>
                </a:solidFill>
                <a:latin typeface="Consolas" panose="020B0609020204030204" pitchFamily="49" charset="0"/>
              </a:rPr>
              <a:t>barrier_wait</a:t>
            </a:r>
            <a:r>
              <a:rPr lang="en-US" sz="2800">
                <a:solidFill>
                  <a:schemeClr val="tx1"/>
                </a:solidFill>
                <a:latin typeface="Consolas" panose="020B0609020204030204" pitchFamily="49" charset="0"/>
              </a:rPr>
              <a:t>(b)</a:t>
            </a:r>
          </a:p>
          <a:p>
            <a:endParaRPr lang="en-US" sz="1400">
              <a:solidFill>
                <a:schemeClr val="tx1"/>
              </a:solidFill>
              <a:latin typeface="Consolas" panose="020B0609020204030204" pitchFamily="49" charset="0"/>
            </a:endParaRPr>
          </a:p>
          <a:p>
            <a:r>
              <a:rPr lang="en-US" sz="2800">
                <a:solidFill>
                  <a:schemeClr val="tx1"/>
                </a:solidFill>
                <a:latin typeface="Consolas" panose="020B0609020204030204" pitchFamily="49" charset="0"/>
              </a:rPr>
              <a:t> x = counter;</a:t>
            </a:r>
          </a:p>
          <a:p>
            <a:endParaRPr lang="en-US" sz="2800">
              <a:solidFill>
                <a:schemeClr val="tx1"/>
              </a:solidFill>
              <a:latin typeface="Consolas" panose="020B0609020204030204" pitchFamily="49" charset="0"/>
            </a:endParaRPr>
          </a:p>
        </p:txBody>
      </p:sp>
      <p:sp>
        <p:nvSpPr>
          <p:cNvPr id="12" name="Rectangle 11">
            <a:extLst>
              <a:ext uri="{FF2B5EF4-FFF2-40B4-BE49-F238E27FC236}">
                <a16:creationId xmlns:a16="http://schemas.microsoft.com/office/drawing/2014/main" id="{41863414-7688-4EC7-A449-D79BB33251DA}"/>
              </a:ext>
            </a:extLst>
          </p:cNvPr>
          <p:cNvSpPr/>
          <p:nvPr/>
        </p:nvSpPr>
        <p:spPr>
          <a:xfrm>
            <a:off x="427892" y="1367922"/>
            <a:ext cx="8288216" cy="1384995"/>
          </a:xfrm>
          <a:prstGeom prst="rect">
            <a:avLst/>
          </a:prstGeom>
        </p:spPr>
        <p:txBody>
          <a:bodyPr wrap="square">
            <a:spAutoFit/>
          </a:bodyPr>
          <a:lstStyle/>
          <a:p>
            <a:r>
              <a:rPr lang="en-US" sz="2800"/>
              <a:t>Computations with </a:t>
            </a:r>
            <a:r>
              <a:rPr lang="en-US" sz="2800">
                <a:solidFill>
                  <a:srgbClr val="FF0000"/>
                </a:solidFill>
              </a:rPr>
              <a:t>broadcast</a:t>
            </a:r>
            <a:r>
              <a:rPr lang="en-US" sz="2800"/>
              <a:t> and fine-grained data sharing do not scale well in shared-memory multiprocessor architectures</a:t>
            </a:r>
          </a:p>
        </p:txBody>
      </p:sp>
      <p:sp>
        <p:nvSpPr>
          <p:cNvPr id="8" name="Rectangle 7">
            <a:extLst>
              <a:ext uri="{FF2B5EF4-FFF2-40B4-BE49-F238E27FC236}">
                <a16:creationId xmlns:a16="http://schemas.microsoft.com/office/drawing/2014/main" id="{D3D04266-E289-43A1-9014-362A9B03503E}"/>
              </a:ext>
            </a:extLst>
          </p:cNvPr>
          <p:cNvSpPr/>
          <p:nvPr/>
        </p:nvSpPr>
        <p:spPr>
          <a:xfrm>
            <a:off x="427892" y="236927"/>
            <a:ext cx="8288216" cy="707886"/>
          </a:xfrm>
          <a:prstGeom prst="rect">
            <a:avLst/>
          </a:prstGeom>
        </p:spPr>
        <p:txBody>
          <a:bodyPr wrap="square">
            <a:spAutoFit/>
          </a:bodyPr>
          <a:lstStyle/>
          <a:p>
            <a:r>
              <a:rPr lang="en-US" sz="4000"/>
              <a:t>Motivation</a:t>
            </a:r>
          </a:p>
        </p:txBody>
      </p:sp>
    </p:spTree>
    <p:extLst>
      <p:ext uri="{BB962C8B-B14F-4D97-AF65-F5344CB8AC3E}">
        <p14:creationId xmlns:p14="http://schemas.microsoft.com/office/powerpoint/2010/main" val="1686206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BD58-BB36-4605-BA9D-7834BC38751C}"/>
              </a:ext>
            </a:extLst>
          </p:cNvPr>
          <p:cNvSpPr>
            <a:spLocks noGrp="1"/>
          </p:cNvSpPr>
          <p:nvPr>
            <p:ph type="title"/>
          </p:nvPr>
        </p:nvSpPr>
        <p:spPr>
          <a:xfrm>
            <a:off x="628650" y="67163"/>
            <a:ext cx="7886700" cy="1325563"/>
          </a:xfrm>
        </p:spPr>
        <p:txBody>
          <a:bodyPr/>
          <a:lstStyle/>
          <a:p>
            <a:r>
              <a:rPr lang="en-US">
                <a:latin typeface="+mn-lt"/>
              </a:rPr>
              <a:t>Challenges</a:t>
            </a:r>
          </a:p>
        </p:txBody>
      </p:sp>
      <p:sp>
        <p:nvSpPr>
          <p:cNvPr id="4" name="Slide Number Placeholder 3">
            <a:extLst>
              <a:ext uri="{FF2B5EF4-FFF2-40B4-BE49-F238E27FC236}">
                <a16:creationId xmlns:a16="http://schemas.microsoft.com/office/drawing/2014/main" id="{3083736E-1070-4FFC-AE93-96249FC1FE27}"/>
              </a:ext>
            </a:extLst>
          </p:cNvPr>
          <p:cNvSpPr>
            <a:spLocks noGrp="1"/>
          </p:cNvSpPr>
          <p:nvPr>
            <p:ph type="sldNum" sz="quarter" idx="12"/>
          </p:nvPr>
        </p:nvSpPr>
        <p:spPr/>
        <p:txBody>
          <a:bodyPr/>
          <a:lstStyle/>
          <a:p>
            <a:fld id="{19C35A7F-3BC8-4315-864C-AC9FE095F277}" type="slidenum">
              <a:rPr lang="en-US" smtClean="0"/>
              <a:t>20</a:t>
            </a:fld>
            <a:endParaRPr lang="en-US"/>
          </a:p>
        </p:txBody>
      </p:sp>
      <p:sp>
        <p:nvSpPr>
          <p:cNvPr id="7" name="Content Placeholder 2">
            <a:extLst>
              <a:ext uri="{FF2B5EF4-FFF2-40B4-BE49-F238E27FC236}">
                <a16:creationId xmlns:a16="http://schemas.microsoft.com/office/drawing/2014/main" id="{96BA4C69-77EC-4741-9126-5291D321DBA4}"/>
              </a:ext>
            </a:extLst>
          </p:cNvPr>
          <p:cNvSpPr txBox="1">
            <a:spLocks/>
          </p:cNvSpPr>
          <p:nvPr/>
        </p:nvSpPr>
        <p:spPr>
          <a:xfrm>
            <a:off x="628650" y="1462087"/>
            <a:ext cx="7562850" cy="4894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Limited wireless bandwidth: </a:t>
            </a:r>
            <a:r>
              <a:rPr lang="en-US">
                <a:cs typeface="Calibri"/>
              </a:rPr>
              <a:t>Only one core can transmit at a time</a:t>
            </a:r>
            <a:endParaRPr lang="en-US"/>
          </a:p>
          <a:p>
            <a:pPr marL="457200" lvl="1" indent="0">
              <a:buNone/>
            </a:pPr>
            <a:endParaRPr lang="en-US" sz="2200"/>
          </a:p>
          <a:p>
            <a:pPr marL="457200" lvl="1" indent="0">
              <a:buNone/>
            </a:pPr>
            <a:endParaRPr lang="en-US" sz="2200"/>
          </a:p>
          <a:p>
            <a:pPr marL="457200" lvl="1" indent="0">
              <a:buNone/>
            </a:pPr>
            <a:endParaRPr lang="en-US" sz="2200"/>
          </a:p>
          <a:p>
            <a:pPr lvl="1"/>
            <a:endParaRPr lang="en-US" sz="2000"/>
          </a:p>
          <a:p>
            <a:r>
              <a:rPr lang="en-US"/>
              <a:t>Bounded size of the BMem: Arbitrary data structures will not fit </a:t>
            </a:r>
          </a:p>
          <a:p>
            <a:pPr marL="457200" lvl="1" indent="0">
              <a:buNone/>
            </a:pPr>
            <a:endParaRPr lang="en-US" sz="2200"/>
          </a:p>
          <a:p>
            <a:pPr marL="457200" lvl="1" indent="0">
              <a:buNone/>
            </a:pPr>
            <a:endParaRPr lang="en-US" sz="2200"/>
          </a:p>
          <a:p>
            <a:pPr marL="457200" lvl="1" indent="0">
              <a:buNone/>
            </a:pPr>
            <a:endParaRPr lang="en-US" sz="2200"/>
          </a:p>
          <a:p>
            <a:endParaRPr lang="en-US"/>
          </a:p>
          <a:p>
            <a:pPr marL="0" indent="0">
              <a:buFont typeface="Arial" panose="020B0604020202020204" pitchFamily="34" charset="0"/>
              <a:buNone/>
            </a:pPr>
            <a:endParaRPr lang="en-US"/>
          </a:p>
        </p:txBody>
      </p:sp>
    </p:spTree>
    <p:extLst>
      <p:ext uri="{BB962C8B-B14F-4D97-AF65-F5344CB8AC3E}">
        <p14:creationId xmlns:p14="http://schemas.microsoft.com/office/powerpoint/2010/main" val="690286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BD58-BB36-4605-BA9D-7834BC38751C}"/>
              </a:ext>
            </a:extLst>
          </p:cNvPr>
          <p:cNvSpPr>
            <a:spLocks noGrp="1"/>
          </p:cNvSpPr>
          <p:nvPr>
            <p:ph type="title"/>
          </p:nvPr>
        </p:nvSpPr>
        <p:spPr>
          <a:xfrm>
            <a:off x="628650" y="136524"/>
            <a:ext cx="7886700" cy="1325563"/>
          </a:xfrm>
        </p:spPr>
        <p:txBody>
          <a:bodyPr/>
          <a:lstStyle/>
          <a:p>
            <a:r>
              <a:rPr lang="en-US">
                <a:latin typeface="+mn-lt"/>
              </a:rPr>
              <a:t>Solutions</a:t>
            </a:r>
          </a:p>
        </p:txBody>
      </p:sp>
      <p:sp>
        <p:nvSpPr>
          <p:cNvPr id="3" name="Content Placeholder 2">
            <a:extLst>
              <a:ext uri="{FF2B5EF4-FFF2-40B4-BE49-F238E27FC236}">
                <a16:creationId xmlns:a16="http://schemas.microsoft.com/office/drawing/2014/main" id="{49C7164B-15C2-4537-AF64-C9B1FCBF7B97}"/>
              </a:ext>
            </a:extLst>
          </p:cNvPr>
          <p:cNvSpPr>
            <a:spLocks noGrp="1"/>
          </p:cNvSpPr>
          <p:nvPr>
            <p:ph idx="1"/>
          </p:nvPr>
        </p:nvSpPr>
        <p:spPr>
          <a:xfrm>
            <a:off x="628650" y="1462087"/>
            <a:ext cx="7562850" cy="4894264"/>
          </a:xfrm>
        </p:spPr>
        <p:txBody>
          <a:bodyPr>
            <a:normAutofit/>
          </a:bodyPr>
          <a:lstStyle/>
          <a:p>
            <a:r>
              <a:rPr lang="en-US"/>
              <a:t>Limited wireless bandwidth: </a:t>
            </a:r>
            <a:r>
              <a:rPr lang="en-US">
                <a:cs typeface="Calibri"/>
              </a:rPr>
              <a:t>Only one core can transmit at a time</a:t>
            </a:r>
            <a:endParaRPr lang="en-US"/>
          </a:p>
          <a:p>
            <a:pPr lvl="1"/>
            <a:r>
              <a:rPr lang="en-US" sz="2200"/>
              <a:t>Adaptive wireless protocol</a:t>
            </a:r>
          </a:p>
          <a:p>
            <a:pPr lvl="1"/>
            <a:r>
              <a:rPr lang="en-US" sz="2200"/>
              <a:t>Selective message dropping</a:t>
            </a:r>
          </a:p>
          <a:p>
            <a:pPr lvl="1"/>
            <a:r>
              <a:rPr lang="en-US" sz="2200"/>
              <a:t>Approximate transformations to use less bandwidth</a:t>
            </a:r>
          </a:p>
          <a:p>
            <a:pPr lvl="1"/>
            <a:endParaRPr lang="en-US" sz="2000"/>
          </a:p>
          <a:p>
            <a:r>
              <a:rPr lang="en-US"/>
              <a:t>Bounded size of the BMem: Arbitrary data structures will not fit </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3083736E-1070-4FFC-AE93-96249FC1FE27}"/>
              </a:ext>
            </a:extLst>
          </p:cNvPr>
          <p:cNvSpPr>
            <a:spLocks noGrp="1"/>
          </p:cNvSpPr>
          <p:nvPr>
            <p:ph type="sldNum" sz="quarter" idx="12"/>
          </p:nvPr>
        </p:nvSpPr>
        <p:spPr/>
        <p:txBody>
          <a:bodyPr/>
          <a:lstStyle/>
          <a:p>
            <a:fld id="{19C35A7F-3BC8-4315-864C-AC9FE095F277}" type="slidenum">
              <a:rPr lang="en-US" smtClean="0"/>
              <a:t>21</a:t>
            </a:fld>
            <a:endParaRPr lang="en-US"/>
          </a:p>
        </p:txBody>
      </p:sp>
    </p:spTree>
    <p:extLst>
      <p:ext uri="{BB962C8B-B14F-4D97-AF65-F5344CB8AC3E}">
        <p14:creationId xmlns:p14="http://schemas.microsoft.com/office/powerpoint/2010/main" val="2817976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BD58-BB36-4605-BA9D-7834BC38751C}"/>
              </a:ext>
            </a:extLst>
          </p:cNvPr>
          <p:cNvSpPr>
            <a:spLocks noGrp="1"/>
          </p:cNvSpPr>
          <p:nvPr>
            <p:ph type="title"/>
          </p:nvPr>
        </p:nvSpPr>
        <p:spPr>
          <a:xfrm>
            <a:off x="628650" y="136524"/>
            <a:ext cx="7886700" cy="1325563"/>
          </a:xfrm>
        </p:spPr>
        <p:txBody>
          <a:bodyPr/>
          <a:lstStyle/>
          <a:p>
            <a:r>
              <a:rPr lang="en-US">
                <a:latin typeface="+mn-lt"/>
              </a:rPr>
              <a:t>Solutions</a:t>
            </a:r>
          </a:p>
        </p:txBody>
      </p:sp>
      <p:sp>
        <p:nvSpPr>
          <p:cNvPr id="3" name="Content Placeholder 2">
            <a:extLst>
              <a:ext uri="{FF2B5EF4-FFF2-40B4-BE49-F238E27FC236}">
                <a16:creationId xmlns:a16="http://schemas.microsoft.com/office/drawing/2014/main" id="{49C7164B-15C2-4537-AF64-C9B1FCBF7B97}"/>
              </a:ext>
            </a:extLst>
          </p:cNvPr>
          <p:cNvSpPr>
            <a:spLocks noGrp="1"/>
          </p:cNvSpPr>
          <p:nvPr>
            <p:ph idx="1"/>
          </p:nvPr>
        </p:nvSpPr>
        <p:spPr>
          <a:xfrm>
            <a:off x="628650" y="1462087"/>
            <a:ext cx="7562850" cy="4894264"/>
          </a:xfrm>
        </p:spPr>
        <p:txBody>
          <a:bodyPr>
            <a:normAutofit/>
          </a:bodyPr>
          <a:lstStyle/>
          <a:p>
            <a:r>
              <a:rPr lang="en-US"/>
              <a:t>Limited wireless bandwidth: </a:t>
            </a:r>
            <a:r>
              <a:rPr lang="en-US">
                <a:cs typeface="Calibri"/>
              </a:rPr>
              <a:t>Only one core can transmit at a time</a:t>
            </a:r>
            <a:endParaRPr lang="en-US"/>
          </a:p>
          <a:p>
            <a:pPr lvl="1"/>
            <a:r>
              <a:rPr lang="en-US" sz="2200"/>
              <a:t>Adaptive wireless protocol</a:t>
            </a:r>
          </a:p>
          <a:p>
            <a:pPr lvl="1"/>
            <a:r>
              <a:rPr lang="en-US" sz="2200"/>
              <a:t>Selective message dropping</a:t>
            </a:r>
          </a:p>
          <a:p>
            <a:pPr lvl="1"/>
            <a:r>
              <a:rPr lang="en-US" sz="2200"/>
              <a:t>Approximate transformations to use less bandwidth</a:t>
            </a:r>
          </a:p>
          <a:p>
            <a:pPr lvl="1"/>
            <a:endParaRPr lang="en-US" sz="2000"/>
          </a:p>
          <a:p>
            <a:r>
              <a:rPr lang="en-US"/>
              <a:t>Bounded size of the BMem: Arbitrary data structures will not fit </a:t>
            </a:r>
          </a:p>
          <a:p>
            <a:pPr lvl="1"/>
            <a:r>
              <a:rPr lang="en-US" sz="2200"/>
              <a:t>Software transformations to fit most important structures in BMem</a:t>
            </a:r>
          </a:p>
          <a:p>
            <a:pPr lvl="1"/>
            <a:r>
              <a:rPr lang="en-US" sz="2200"/>
              <a:t>Approximate transformations to use BMem effectively</a:t>
            </a:r>
          </a:p>
          <a:p>
            <a:pPr lvl="1"/>
            <a:r>
              <a:rPr lang="en-US" sz="2200"/>
              <a:t>Tools to identify/autotune highly-shared data structures</a:t>
            </a:r>
          </a:p>
          <a:p>
            <a:endParaRPr lang="en-US"/>
          </a:p>
          <a:p>
            <a:pPr marL="0" indent="0">
              <a:buNone/>
            </a:pPr>
            <a:endParaRPr lang="en-US"/>
          </a:p>
        </p:txBody>
      </p:sp>
      <p:sp>
        <p:nvSpPr>
          <p:cNvPr id="4" name="Slide Number Placeholder 3">
            <a:extLst>
              <a:ext uri="{FF2B5EF4-FFF2-40B4-BE49-F238E27FC236}">
                <a16:creationId xmlns:a16="http://schemas.microsoft.com/office/drawing/2014/main" id="{3083736E-1070-4FFC-AE93-96249FC1FE27}"/>
              </a:ext>
            </a:extLst>
          </p:cNvPr>
          <p:cNvSpPr>
            <a:spLocks noGrp="1"/>
          </p:cNvSpPr>
          <p:nvPr>
            <p:ph type="sldNum" sz="quarter" idx="12"/>
          </p:nvPr>
        </p:nvSpPr>
        <p:spPr/>
        <p:txBody>
          <a:bodyPr/>
          <a:lstStyle/>
          <a:p>
            <a:fld id="{19C35A7F-3BC8-4315-864C-AC9FE095F277}" type="slidenum">
              <a:rPr lang="en-US" smtClean="0"/>
              <a:t>22</a:t>
            </a:fld>
            <a:endParaRPr lang="en-US"/>
          </a:p>
        </p:txBody>
      </p:sp>
    </p:spTree>
    <p:extLst>
      <p:ext uri="{BB962C8B-B14F-4D97-AF65-F5344CB8AC3E}">
        <p14:creationId xmlns:p14="http://schemas.microsoft.com/office/powerpoint/2010/main" val="157409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ontent Placeholder 2">
            <a:extLst>
              <a:ext uri="{FF2B5EF4-FFF2-40B4-BE49-F238E27FC236}">
                <a16:creationId xmlns:a16="http://schemas.microsoft.com/office/drawing/2014/main" id="{6DF35C47-1F66-40C8-BF77-38234C168BFB}"/>
              </a:ext>
            </a:extLst>
          </p:cNvPr>
          <p:cNvSpPr>
            <a:spLocks noGrp="1"/>
          </p:cNvSpPr>
          <p:nvPr>
            <p:ph idx="1"/>
          </p:nvPr>
        </p:nvSpPr>
        <p:spPr>
          <a:xfrm>
            <a:off x="781050" y="1582636"/>
            <a:ext cx="7886695" cy="4681740"/>
          </a:xfrm>
        </p:spPr>
        <p:txBody>
          <a:bodyPr>
            <a:normAutofit/>
          </a:bodyPr>
          <a:lstStyle/>
          <a:p>
            <a:r>
              <a:rPr lang="en-US"/>
              <a:t>Wireless protocol organizes the accesses to the wireless network</a:t>
            </a:r>
          </a:p>
          <a:p>
            <a:r>
              <a:rPr lang="en-US"/>
              <a:t>Two wireless protocols can be used based on application behavior</a:t>
            </a:r>
          </a:p>
          <a:p>
            <a:pPr lvl="1"/>
            <a:r>
              <a:rPr lang="en-US"/>
              <a:t>Broadcast Reliability Sensing protocol (BRS) </a:t>
            </a:r>
          </a:p>
          <a:p>
            <a:pPr lvl="1"/>
            <a:r>
              <a:rPr lang="en-US"/>
              <a:t>Token Ring protocol</a:t>
            </a:r>
          </a:p>
          <a:p>
            <a:endParaRPr lang="en-US"/>
          </a:p>
          <a:p>
            <a:endParaRPr lang="en-US"/>
          </a:p>
        </p:txBody>
      </p:sp>
      <p:sp>
        <p:nvSpPr>
          <p:cNvPr id="328" name="Title 1">
            <a:extLst>
              <a:ext uri="{FF2B5EF4-FFF2-40B4-BE49-F238E27FC236}">
                <a16:creationId xmlns:a16="http://schemas.microsoft.com/office/drawing/2014/main" id="{77293F87-5591-4DF1-88FF-3CC17DD31F90}"/>
              </a:ext>
            </a:extLst>
          </p:cNvPr>
          <p:cNvSpPr txBox="1">
            <a:spLocks/>
          </p:cNvSpPr>
          <p:nvPr/>
        </p:nvSpPr>
        <p:spPr>
          <a:xfrm>
            <a:off x="781050" y="13652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Wireless Protocol</a:t>
            </a:r>
          </a:p>
        </p:txBody>
      </p:sp>
      <p:sp>
        <p:nvSpPr>
          <p:cNvPr id="2" name="Slide Number Placeholder 1">
            <a:extLst>
              <a:ext uri="{FF2B5EF4-FFF2-40B4-BE49-F238E27FC236}">
                <a16:creationId xmlns:a16="http://schemas.microsoft.com/office/drawing/2014/main" id="{D5C170C6-CC58-4ED3-B7CD-02E7B3F4CE2E}"/>
              </a:ext>
            </a:extLst>
          </p:cNvPr>
          <p:cNvSpPr>
            <a:spLocks noGrp="1"/>
          </p:cNvSpPr>
          <p:nvPr>
            <p:ph type="sldNum" sz="quarter" idx="12"/>
          </p:nvPr>
        </p:nvSpPr>
        <p:spPr/>
        <p:txBody>
          <a:bodyPr/>
          <a:lstStyle/>
          <a:p>
            <a:fld id="{19C35A7F-3BC8-4315-864C-AC9FE095F277}" type="slidenum">
              <a:rPr lang="en-US" smtClean="0"/>
              <a:t>23</a:t>
            </a:fld>
            <a:endParaRPr lang="en-US"/>
          </a:p>
        </p:txBody>
      </p:sp>
    </p:spTree>
    <p:extLst>
      <p:ext uri="{BB962C8B-B14F-4D97-AF65-F5344CB8AC3E}">
        <p14:creationId xmlns:p14="http://schemas.microsoft.com/office/powerpoint/2010/main" val="426623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itle 1">
            <a:extLst>
              <a:ext uri="{FF2B5EF4-FFF2-40B4-BE49-F238E27FC236}">
                <a16:creationId xmlns:a16="http://schemas.microsoft.com/office/drawing/2014/main" id="{77293F87-5591-4DF1-88FF-3CC17DD31F90}"/>
              </a:ext>
            </a:extLst>
          </p:cNvPr>
          <p:cNvSpPr txBox="1">
            <a:spLocks/>
          </p:cNvSpPr>
          <p:nvPr/>
        </p:nvSpPr>
        <p:spPr>
          <a:xfrm>
            <a:off x="785602" y="13793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Wireless Message</a:t>
            </a:r>
          </a:p>
        </p:txBody>
      </p:sp>
      <p:sp>
        <p:nvSpPr>
          <p:cNvPr id="2" name="Slide Number Placeholder 1">
            <a:extLst>
              <a:ext uri="{FF2B5EF4-FFF2-40B4-BE49-F238E27FC236}">
                <a16:creationId xmlns:a16="http://schemas.microsoft.com/office/drawing/2014/main" id="{D5C170C6-CC58-4ED3-B7CD-02E7B3F4CE2E}"/>
              </a:ext>
            </a:extLst>
          </p:cNvPr>
          <p:cNvSpPr>
            <a:spLocks noGrp="1"/>
          </p:cNvSpPr>
          <p:nvPr>
            <p:ph type="sldNum" sz="quarter" idx="12"/>
          </p:nvPr>
        </p:nvSpPr>
        <p:spPr/>
        <p:txBody>
          <a:bodyPr/>
          <a:lstStyle/>
          <a:p>
            <a:fld id="{19C35A7F-3BC8-4315-864C-AC9FE095F277}" type="slidenum">
              <a:rPr lang="en-US" smtClean="0"/>
              <a:t>24</a:t>
            </a:fld>
            <a:endParaRPr lang="en-US"/>
          </a:p>
        </p:txBody>
      </p:sp>
      <p:sp>
        <p:nvSpPr>
          <p:cNvPr id="5" name="Rectangle 4">
            <a:extLst>
              <a:ext uri="{FF2B5EF4-FFF2-40B4-BE49-F238E27FC236}">
                <a16:creationId xmlns:a16="http://schemas.microsoft.com/office/drawing/2014/main" id="{E89FD279-1679-4463-B900-9B3BC9405E13}"/>
              </a:ext>
            </a:extLst>
          </p:cNvPr>
          <p:cNvSpPr/>
          <p:nvPr/>
        </p:nvSpPr>
        <p:spPr>
          <a:xfrm>
            <a:off x="2152381" y="3250295"/>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AB6756D-4583-44D8-A8F3-D423B51F6252}"/>
              </a:ext>
            </a:extLst>
          </p:cNvPr>
          <p:cNvSpPr/>
          <p:nvPr/>
        </p:nvSpPr>
        <p:spPr>
          <a:xfrm>
            <a:off x="3151192" y="3250295"/>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92A5B7-B5DE-4CE2-8936-138DC00B5058}"/>
              </a:ext>
            </a:extLst>
          </p:cNvPr>
          <p:cNvSpPr/>
          <p:nvPr/>
        </p:nvSpPr>
        <p:spPr>
          <a:xfrm>
            <a:off x="4148958" y="3250295"/>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16E17B-0906-4CE8-81AB-576017B61A74}"/>
              </a:ext>
            </a:extLst>
          </p:cNvPr>
          <p:cNvSpPr/>
          <p:nvPr/>
        </p:nvSpPr>
        <p:spPr>
          <a:xfrm>
            <a:off x="5146724" y="3250295"/>
            <a:ext cx="959628"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E787832-0C07-40FD-9144-A783FE94902A}"/>
              </a:ext>
            </a:extLst>
          </p:cNvPr>
          <p:cNvSpPr txBox="1"/>
          <p:nvPr/>
        </p:nvSpPr>
        <p:spPr>
          <a:xfrm>
            <a:off x="1932982" y="4352063"/>
            <a:ext cx="5446490" cy="461665"/>
          </a:xfrm>
          <a:prstGeom prst="rect">
            <a:avLst/>
          </a:prstGeom>
          <a:noFill/>
        </p:spPr>
        <p:txBody>
          <a:bodyPr wrap="square" rtlCol="0" anchor="t">
            <a:spAutoFit/>
          </a:bodyPr>
          <a:lstStyle/>
          <a:p>
            <a:pPr algn="ctr"/>
            <a:r>
              <a:rPr lang="en-US" sz="2400"/>
              <a:t>4 cycles at 20Gb/s*</a:t>
            </a:r>
            <a:endParaRPr lang="en-US">
              <a:cs typeface="Calibri"/>
            </a:endParaRPr>
          </a:p>
        </p:txBody>
      </p:sp>
      <p:cxnSp>
        <p:nvCxnSpPr>
          <p:cNvPr id="16" name="Straight Connector 15">
            <a:extLst>
              <a:ext uri="{FF2B5EF4-FFF2-40B4-BE49-F238E27FC236}">
                <a16:creationId xmlns:a16="http://schemas.microsoft.com/office/drawing/2014/main" id="{0105B11B-66ED-4011-971C-641601ED9FDB}"/>
              </a:ext>
            </a:extLst>
          </p:cNvPr>
          <p:cNvCxnSpPr>
            <a:cxnSpLocks/>
          </p:cNvCxnSpPr>
          <p:nvPr/>
        </p:nvCxnSpPr>
        <p:spPr>
          <a:xfrm>
            <a:off x="947462" y="3817482"/>
            <a:ext cx="6853750" cy="18892"/>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C12899E-8FC3-49B3-8D4D-E0D099AECE61}"/>
              </a:ext>
            </a:extLst>
          </p:cNvPr>
          <p:cNvSpPr txBox="1"/>
          <p:nvPr/>
        </p:nvSpPr>
        <p:spPr>
          <a:xfrm>
            <a:off x="7290745" y="3887188"/>
            <a:ext cx="873957" cy="461665"/>
          </a:xfrm>
          <a:prstGeom prst="rect">
            <a:avLst/>
          </a:prstGeom>
          <a:noFill/>
        </p:spPr>
        <p:txBody>
          <a:bodyPr wrap="none" rtlCol="0">
            <a:spAutoFit/>
          </a:bodyPr>
          <a:lstStyle/>
          <a:p>
            <a:pPr algn="ctr"/>
            <a:r>
              <a:rPr lang="en-US" sz="2400"/>
              <a:t>Time </a:t>
            </a:r>
          </a:p>
        </p:txBody>
      </p:sp>
      <p:cxnSp>
        <p:nvCxnSpPr>
          <p:cNvPr id="21" name="Straight Connector 20">
            <a:extLst>
              <a:ext uri="{FF2B5EF4-FFF2-40B4-BE49-F238E27FC236}">
                <a16:creationId xmlns:a16="http://schemas.microsoft.com/office/drawing/2014/main" id="{FD7AF8CF-0857-4E7A-A2AB-1869EB5E2959}"/>
              </a:ext>
            </a:extLst>
          </p:cNvPr>
          <p:cNvCxnSpPr>
            <a:cxnSpLocks/>
          </p:cNvCxnSpPr>
          <p:nvPr/>
        </p:nvCxnSpPr>
        <p:spPr>
          <a:xfrm flipV="1">
            <a:off x="2152381"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F26083-4E7C-441B-9BA9-B6C4A93BAEB0}"/>
              </a:ext>
            </a:extLst>
          </p:cNvPr>
          <p:cNvCxnSpPr>
            <a:cxnSpLocks/>
          </p:cNvCxnSpPr>
          <p:nvPr/>
        </p:nvCxnSpPr>
        <p:spPr>
          <a:xfrm flipV="1">
            <a:off x="3142993"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A5C2B8-192B-40A4-BD03-846B69308FEF}"/>
              </a:ext>
            </a:extLst>
          </p:cNvPr>
          <p:cNvCxnSpPr>
            <a:cxnSpLocks/>
          </p:cNvCxnSpPr>
          <p:nvPr/>
        </p:nvCxnSpPr>
        <p:spPr>
          <a:xfrm flipV="1">
            <a:off x="4133605"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E0AB96-91EA-483A-98DF-E99CD4B251B5}"/>
              </a:ext>
            </a:extLst>
          </p:cNvPr>
          <p:cNvCxnSpPr>
            <a:cxnSpLocks/>
          </p:cNvCxnSpPr>
          <p:nvPr/>
        </p:nvCxnSpPr>
        <p:spPr>
          <a:xfrm flipV="1">
            <a:off x="5131371"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CDFAB-D6B7-4360-9F93-8A811B332140}"/>
              </a:ext>
            </a:extLst>
          </p:cNvPr>
          <p:cNvCxnSpPr>
            <a:cxnSpLocks/>
          </p:cNvCxnSpPr>
          <p:nvPr/>
        </p:nvCxnSpPr>
        <p:spPr>
          <a:xfrm flipV="1">
            <a:off x="6121983"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732EAD0-8D39-49C0-B789-3917B5555C9E}"/>
              </a:ext>
            </a:extLst>
          </p:cNvPr>
          <p:cNvCxnSpPr>
            <a:cxnSpLocks/>
          </p:cNvCxnSpPr>
          <p:nvPr/>
        </p:nvCxnSpPr>
        <p:spPr>
          <a:xfrm flipV="1">
            <a:off x="7112595" y="3766734"/>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98F1E8-39E1-42D7-81CC-AC4BE768FA2E}"/>
              </a:ext>
            </a:extLst>
          </p:cNvPr>
          <p:cNvSpPr txBox="1"/>
          <p:nvPr/>
        </p:nvSpPr>
        <p:spPr>
          <a:xfrm>
            <a:off x="1982302" y="3827886"/>
            <a:ext cx="340158" cy="461665"/>
          </a:xfrm>
          <a:prstGeom prst="rect">
            <a:avLst/>
          </a:prstGeom>
          <a:noFill/>
        </p:spPr>
        <p:txBody>
          <a:bodyPr wrap="none" rtlCol="0">
            <a:spAutoFit/>
          </a:bodyPr>
          <a:lstStyle/>
          <a:p>
            <a:r>
              <a:rPr lang="en-US" sz="2400"/>
              <a:t>0</a:t>
            </a:r>
          </a:p>
        </p:txBody>
      </p:sp>
      <p:sp>
        <p:nvSpPr>
          <p:cNvPr id="37" name="TextBox 36">
            <a:extLst>
              <a:ext uri="{FF2B5EF4-FFF2-40B4-BE49-F238E27FC236}">
                <a16:creationId xmlns:a16="http://schemas.microsoft.com/office/drawing/2014/main" id="{44D93475-85BD-41E9-A20A-D4C0A8DBE9CA}"/>
              </a:ext>
            </a:extLst>
          </p:cNvPr>
          <p:cNvSpPr txBox="1"/>
          <p:nvPr/>
        </p:nvSpPr>
        <p:spPr>
          <a:xfrm>
            <a:off x="2953513" y="3836374"/>
            <a:ext cx="340158" cy="461665"/>
          </a:xfrm>
          <a:prstGeom prst="rect">
            <a:avLst/>
          </a:prstGeom>
          <a:noFill/>
        </p:spPr>
        <p:txBody>
          <a:bodyPr wrap="none" rtlCol="0">
            <a:spAutoFit/>
          </a:bodyPr>
          <a:lstStyle/>
          <a:p>
            <a:r>
              <a:rPr lang="en-US" sz="2400"/>
              <a:t>1</a:t>
            </a:r>
          </a:p>
        </p:txBody>
      </p:sp>
      <p:sp>
        <p:nvSpPr>
          <p:cNvPr id="39" name="TextBox 38">
            <a:extLst>
              <a:ext uri="{FF2B5EF4-FFF2-40B4-BE49-F238E27FC236}">
                <a16:creationId xmlns:a16="http://schemas.microsoft.com/office/drawing/2014/main" id="{F7C99D51-AF1B-479D-80BC-247E1E1F4BE4}"/>
              </a:ext>
            </a:extLst>
          </p:cNvPr>
          <p:cNvSpPr txBox="1"/>
          <p:nvPr/>
        </p:nvSpPr>
        <p:spPr>
          <a:xfrm>
            <a:off x="3939696" y="3827885"/>
            <a:ext cx="340158" cy="461665"/>
          </a:xfrm>
          <a:prstGeom prst="rect">
            <a:avLst/>
          </a:prstGeom>
          <a:noFill/>
        </p:spPr>
        <p:txBody>
          <a:bodyPr wrap="none" rtlCol="0">
            <a:spAutoFit/>
          </a:bodyPr>
          <a:lstStyle/>
          <a:p>
            <a:r>
              <a:rPr lang="en-US" sz="2400"/>
              <a:t>2</a:t>
            </a:r>
          </a:p>
        </p:txBody>
      </p:sp>
      <p:sp>
        <p:nvSpPr>
          <p:cNvPr id="41" name="TextBox 40">
            <a:extLst>
              <a:ext uri="{FF2B5EF4-FFF2-40B4-BE49-F238E27FC236}">
                <a16:creationId xmlns:a16="http://schemas.microsoft.com/office/drawing/2014/main" id="{FF5E8F8A-E588-43E1-8AB1-51544B958E8C}"/>
              </a:ext>
            </a:extLst>
          </p:cNvPr>
          <p:cNvSpPr txBox="1"/>
          <p:nvPr/>
        </p:nvSpPr>
        <p:spPr>
          <a:xfrm>
            <a:off x="4966450" y="3836375"/>
            <a:ext cx="340158" cy="461665"/>
          </a:xfrm>
          <a:prstGeom prst="rect">
            <a:avLst/>
          </a:prstGeom>
          <a:noFill/>
        </p:spPr>
        <p:txBody>
          <a:bodyPr wrap="none" rtlCol="0">
            <a:spAutoFit/>
          </a:bodyPr>
          <a:lstStyle/>
          <a:p>
            <a:r>
              <a:rPr lang="en-US" sz="2400"/>
              <a:t>3</a:t>
            </a:r>
          </a:p>
        </p:txBody>
      </p:sp>
      <p:sp>
        <p:nvSpPr>
          <p:cNvPr id="43" name="TextBox 42">
            <a:extLst>
              <a:ext uri="{FF2B5EF4-FFF2-40B4-BE49-F238E27FC236}">
                <a16:creationId xmlns:a16="http://schemas.microsoft.com/office/drawing/2014/main" id="{3CBE55FE-4E6F-4B6B-9398-A181A48521E8}"/>
              </a:ext>
            </a:extLst>
          </p:cNvPr>
          <p:cNvSpPr txBox="1"/>
          <p:nvPr/>
        </p:nvSpPr>
        <p:spPr>
          <a:xfrm>
            <a:off x="5937661" y="3844863"/>
            <a:ext cx="340158" cy="461665"/>
          </a:xfrm>
          <a:prstGeom prst="rect">
            <a:avLst/>
          </a:prstGeom>
          <a:noFill/>
        </p:spPr>
        <p:txBody>
          <a:bodyPr wrap="none" rtlCol="0">
            <a:spAutoFit/>
          </a:bodyPr>
          <a:lstStyle/>
          <a:p>
            <a:r>
              <a:rPr lang="en-US" sz="2400"/>
              <a:t>4</a:t>
            </a:r>
          </a:p>
        </p:txBody>
      </p:sp>
      <p:sp>
        <p:nvSpPr>
          <p:cNvPr id="45" name="TextBox 44">
            <a:extLst>
              <a:ext uri="{FF2B5EF4-FFF2-40B4-BE49-F238E27FC236}">
                <a16:creationId xmlns:a16="http://schemas.microsoft.com/office/drawing/2014/main" id="{4C9CEEE3-65EE-457E-842C-87020F1AA8D1}"/>
              </a:ext>
            </a:extLst>
          </p:cNvPr>
          <p:cNvSpPr txBox="1"/>
          <p:nvPr/>
        </p:nvSpPr>
        <p:spPr>
          <a:xfrm>
            <a:off x="6923844" y="3836374"/>
            <a:ext cx="340158" cy="461665"/>
          </a:xfrm>
          <a:prstGeom prst="rect">
            <a:avLst/>
          </a:prstGeom>
          <a:noFill/>
        </p:spPr>
        <p:txBody>
          <a:bodyPr wrap="none" rtlCol="0">
            <a:spAutoFit/>
          </a:bodyPr>
          <a:lstStyle/>
          <a:p>
            <a:r>
              <a:rPr lang="en-US" sz="2400"/>
              <a:t>5</a:t>
            </a:r>
          </a:p>
        </p:txBody>
      </p:sp>
      <p:sp>
        <p:nvSpPr>
          <p:cNvPr id="26" name="TextBox 25">
            <a:extLst>
              <a:ext uri="{FF2B5EF4-FFF2-40B4-BE49-F238E27FC236}">
                <a16:creationId xmlns:a16="http://schemas.microsoft.com/office/drawing/2014/main" id="{6D1AD2BD-8F41-4B2C-8449-A108E3C5A01B}"/>
              </a:ext>
            </a:extLst>
          </p:cNvPr>
          <p:cNvSpPr txBox="1"/>
          <p:nvPr/>
        </p:nvSpPr>
        <p:spPr>
          <a:xfrm>
            <a:off x="4544221" y="5090496"/>
            <a:ext cx="184731" cy="461665"/>
          </a:xfrm>
          <a:prstGeom prst="rect">
            <a:avLst/>
          </a:prstGeom>
          <a:noFill/>
        </p:spPr>
        <p:txBody>
          <a:bodyPr wrap="none" rtlCol="0" anchor="t">
            <a:spAutoFit/>
          </a:bodyPr>
          <a:lstStyle/>
          <a:p>
            <a:pPr algn="ctr"/>
            <a:endParaRPr lang="en-US" sz="2400">
              <a:cs typeface="Calibri"/>
            </a:endParaRPr>
          </a:p>
        </p:txBody>
      </p:sp>
      <p:sp>
        <p:nvSpPr>
          <p:cNvPr id="28" name="Rectangle 27">
            <a:extLst>
              <a:ext uri="{FF2B5EF4-FFF2-40B4-BE49-F238E27FC236}">
                <a16:creationId xmlns:a16="http://schemas.microsoft.com/office/drawing/2014/main" id="{1A713232-2FEE-4653-A98F-39C4ADC808A2}"/>
              </a:ext>
            </a:extLst>
          </p:cNvPr>
          <p:cNvSpPr/>
          <p:nvPr/>
        </p:nvSpPr>
        <p:spPr>
          <a:xfrm>
            <a:off x="2152381" y="2392542"/>
            <a:ext cx="1223835" cy="4848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Address</a:t>
            </a:r>
          </a:p>
        </p:txBody>
      </p:sp>
      <p:sp>
        <p:nvSpPr>
          <p:cNvPr id="30" name="Rectangle 29">
            <a:extLst>
              <a:ext uri="{FF2B5EF4-FFF2-40B4-BE49-F238E27FC236}">
                <a16:creationId xmlns:a16="http://schemas.microsoft.com/office/drawing/2014/main" id="{D9A5EDCC-FCB7-4351-9B55-157607AD34C2}"/>
              </a:ext>
            </a:extLst>
          </p:cNvPr>
          <p:cNvSpPr/>
          <p:nvPr/>
        </p:nvSpPr>
        <p:spPr>
          <a:xfrm>
            <a:off x="3376216" y="2392542"/>
            <a:ext cx="2391570" cy="4848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Value</a:t>
            </a:r>
          </a:p>
        </p:txBody>
      </p:sp>
      <p:sp>
        <p:nvSpPr>
          <p:cNvPr id="32" name="Rectangle 31">
            <a:extLst>
              <a:ext uri="{FF2B5EF4-FFF2-40B4-BE49-F238E27FC236}">
                <a16:creationId xmlns:a16="http://schemas.microsoft.com/office/drawing/2014/main" id="{83767DF8-D7F2-402C-A1E5-1B7CB02D5A13}"/>
              </a:ext>
            </a:extLst>
          </p:cNvPr>
          <p:cNvSpPr/>
          <p:nvPr/>
        </p:nvSpPr>
        <p:spPr>
          <a:xfrm>
            <a:off x="5767786" y="2392542"/>
            <a:ext cx="297253" cy="4848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t>C</a:t>
            </a:r>
          </a:p>
        </p:txBody>
      </p:sp>
      <p:sp>
        <p:nvSpPr>
          <p:cNvPr id="3" name="Rectangle 2">
            <a:extLst>
              <a:ext uri="{FF2B5EF4-FFF2-40B4-BE49-F238E27FC236}">
                <a16:creationId xmlns:a16="http://schemas.microsoft.com/office/drawing/2014/main" id="{54573353-12B3-4F16-9B45-8C72BCCC4DCD}"/>
              </a:ext>
            </a:extLst>
          </p:cNvPr>
          <p:cNvSpPr/>
          <p:nvPr/>
        </p:nvSpPr>
        <p:spPr>
          <a:xfrm>
            <a:off x="404451" y="5891476"/>
            <a:ext cx="8110899" cy="646331"/>
          </a:xfrm>
          <a:prstGeom prst="rect">
            <a:avLst/>
          </a:prstGeom>
        </p:spPr>
        <p:txBody>
          <a:bodyPr wrap="square">
            <a:spAutoFit/>
          </a:bodyPr>
          <a:lstStyle/>
          <a:p>
            <a:pPr lvl="0" defTabSz="914400">
              <a:defRPr/>
            </a:pPr>
            <a:r>
              <a:rPr lang="en-US"/>
              <a:t>* Yu, et al. “Architecture and Design of Mul5-Channel Millimeter-Wave Wireless Network-on-Chip,” IEEE Design &amp; Test, 2014 (scaled)</a:t>
            </a:r>
          </a:p>
        </p:txBody>
      </p:sp>
    </p:spTree>
    <p:extLst>
      <p:ext uri="{BB962C8B-B14F-4D97-AF65-F5344CB8AC3E}">
        <p14:creationId xmlns:p14="http://schemas.microsoft.com/office/powerpoint/2010/main" val="215815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97E8E6-1ACE-49E0-ADE3-BB7A2472FC49}"/>
              </a:ext>
            </a:extLst>
          </p:cNvPr>
          <p:cNvSpPr>
            <a:spLocks noGrp="1"/>
          </p:cNvSpPr>
          <p:nvPr>
            <p:ph type="sldNum" sz="quarter" idx="12"/>
          </p:nvPr>
        </p:nvSpPr>
        <p:spPr/>
        <p:txBody>
          <a:bodyPr/>
          <a:lstStyle/>
          <a:p>
            <a:fld id="{19C35A7F-3BC8-4315-864C-AC9FE095F277}" type="slidenum">
              <a:rPr lang="en-US" smtClean="0"/>
              <a:t>25</a:t>
            </a:fld>
            <a:endParaRPr lang="en-US"/>
          </a:p>
        </p:txBody>
      </p:sp>
      <p:grpSp>
        <p:nvGrpSpPr>
          <p:cNvPr id="7" name="Group 6">
            <a:extLst>
              <a:ext uri="{FF2B5EF4-FFF2-40B4-BE49-F238E27FC236}">
                <a16:creationId xmlns:a16="http://schemas.microsoft.com/office/drawing/2014/main" id="{39D1B6C4-78A5-4EB1-96B9-90A8624F1C55}"/>
              </a:ext>
            </a:extLst>
          </p:cNvPr>
          <p:cNvGrpSpPr/>
          <p:nvPr/>
        </p:nvGrpSpPr>
        <p:grpSpPr>
          <a:xfrm>
            <a:off x="2714786" y="3373748"/>
            <a:ext cx="3725579" cy="1302254"/>
            <a:chOff x="2755557" y="2481994"/>
            <a:chExt cx="6848050" cy="2393696"/>
          </a:xfrm>
        </p:grpSpPr>
        <p:sp>
          <p:nvSpPr>
            <p:cNvPr id="8" name="4 Paralelogramo">
              <a:extLst>
                <a:ext uri="{FF2B5EF4-FFF2-40B4-BE49-F238E27FC236}">
                  <a16:creationId xmlns:a16="http://schemas.microsoft.com/office/drawing/2014/main" id="{FE1922CB-989A-443E-A3DA-9341F11C40DA}"/>
                </a:ext>
              </a:extLst>
            </p:cNvPr>
            <p:cNvSpPr/>
            <p:nvPr/>
          </p:nvSpPr>
          <p:spPr>
            <a:xfrm>
              <a:off x="6404735" y="3822570"/>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9" name="5 Paralelogramo">
              <a:extLst>
                <a:ext uri="{FF2B5EF4-FFF2-40B4-BE49-F238E27FC236}">
                  <a16:creationId xmlns:a16="http://schemas.microsoft.com/office/drawing/2014/main" id="{BE64F4E9-CCD5-4021-90DA-2021CC689FA0}"/>
                </a:ext>
              </a:extLst>
            </p:cNvPr>
            <p:cNvSpPr/>
            <p:nvPr/>
          </p:nvSpPr>
          <p:spPr>
            <a:xfrm>
              <a:off x="6404735" y="3785066"/>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0" name="6 Grupo">
              <a:extLst>
                <a:ext uri="{FF2B5EF4-FFF2-40B4-BE49-F238E27FC236}">
                  <a16:creationId xmlns:a16="http://schemas.microsoft.com/office/drawing/2014/main" id="{A9B54A8C-7405-4221-A0EB-80AC100CF6D1}"/>
                </a:ext>
              </a:extLst>
            </p:cNvPr>
            <p:cNvGrpSpPr/>
            <p:nvPr/>
          </p:nvGrpSpPr>
          <p:grpSpPr>
            <a:xfrm>
              <a:off x="7097032" y="4127243"/>
              <a:ext cx="200379" cy="202202"/>
              <a:chOff x="5602909" y="3468101"/>
              <a:chExt cx="200379" cy="202202"/>
            </a:xfrm>
          </p:grpSpPr>
          <p:sp>
            <p:nvSpPr>
              <p:cNvPr id="104" name="7 Elipse">
                <a:extLst>
                  <a:ext uri="{FF2B5EF4-FFF2-40B4-BE49-F238E27FC236}">
                    <a16:creationId xmlns:a16="http://schemas.microsoft.com/office/drawing/2014/main" id="{409972DE-4126-478F-8C13-B1C428BBD108}"/>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5" name="8 Elipse">
                <a:extLst>
                  <a:ext uri="{FF2B5EF4-FFF2-40B4-BE49-F238E27FC236}">
                    <a16:creationId xmlns:a16="http://schemas.microsoft.com/office/drawing/2014/main" id="{4D49CCE3-EC25-4676-9295-15C4D2E50B9D}"/>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06" name="9 Conector recto">
                <a:extLst>
                  <a:ext uri="{FF2B5EF4-FFF2-40B4-BE49-F238E27FC236}">
                    <a16:creationId xmlns:a16="http://schemas.microsoft.com/office/drawing/2014/main" id="{0B2A033B-B8D3-4AB3-A36A-383749701EE3}"/>
                  </a:ext>
                </a:extLst>
              </p:cNvPr>
              <p:cNvCxnSpPr>
                <a:stCxn id="105" idx="2"/>
                <a:endCxn id="105"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10 Conector recto">
                <a:extLst>
                  <a:ext uri="{FF2B5EF4-FFF2-40B4-BE49-F238E27FC236}">
                    <a16:creationId xmlns:a16="http://schemas.microsoft.com/office/drawing/2014/main" id="{534707F4-23F6-4642-86E4-D99CBDD288A8}"/>
                  </a:ext>
                </a:extLst>
              </p:cNvPr>
              <p:cNvCxnSpPr>
                <a:stCxn id="105" idx="4"/>
                <a:endCxn id="105"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1" name="12 Paralelogramo">
              <a:extLst>
                <a:ext uri="{FF2B5EF4-FFF2-40B4-BE49-F238E27FC236}">
                  <a16:creationId xmlns:a16="http://schemas.microsoft.com/office/drawing/2014/main" id="{AA96752C-F7A4-463C-8BA3-6C668F077CF6}"/>
                </a:ext>
              </a:extLst>
            </p:cNvPr>
            <p:cNvSpPr/>
            <p:nvPr/>
          </p:nvSpPr>
          <p:spPr>
            <a:xfrm>
              <a:off x="5396623" y="3818033"/>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 name="13 Paralelogramo">
              <a:extLst>
                <a:ext uri="{FF2B5EF4-FFF2-40B4-BE49-F238E27FC236}">
                  <a16:creationId xmlns:a16="http://schemas.microsoft.com/office/drawing/2014/main" id="{16CF2C6E-1925-4162-B5F8-C6DD0CE03F98}"/>
                </a:ext>
              </a:extLst>
            </p:cNvPr>
            <p:cNvSpPr/>
            <p:nvPr/>
          </p:nvSpPr>
          <p:spPr>
            <a:xfrm>
              <a:off x="5396623" y="3780529"/>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 name="14 Grupo">
              <a:extLst>
                <a:ext uri="{FF2B5EF4-FFF2-40B4-BE49-F238E27FC236}">
                  <a16:creationId xmlns:a16="http://schemas.microsoft.com/office/drawing/2014/main" id="{75EDF45E-F2BE-469B-9C58-6B5C17C15889}"/>
                </a:ext>
              </a:extLst>
            </p:cNvPr>
            <p:cNvGrpSpPr/>
            <p:nvPr/>
          </p:nvGrpSpPr>
          <p:grpSpPr>
            <a:xfrm>
              <a:off x="6088920" y="4122706"/>
              <a:ext cx="200379" cy="202202"/>
              <a:chOff x="5602909" y="3468101"/>
              <a:chExt cx="200379" cy="202202"/>
            </a:xfrm>
          </p:grpSpPr>
          <p:sp>
            <p:nvSpPr>
              <p:cNvPr id="100" name="15 Elipse">
                <a:extLst>
                  <a:ext uri="{FF2B5EF4-FFF2-40B4-BE49-F238E27FC236}">
                    <a16:creationId xmlns:a16="http://schemas.microsoft.com/office/drawing/2014/main" id="{5C3EEEE1-696C-465F-84B4-A2A51BD0B70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1" name="16 Elipse">
                <a:extLst>
                  <a:ext uri="{FF2B5EF4-FFF2-40B4-BE49-F238E27FC236}">
                    <a16:creationId xmlns:a16="http://schemas.microsoft.com/office/drawing/2014/main" id="{3CFA4A51-8FFC-4122-96C4-59EC69BEA4CD}"/>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02" name="17 Conector recto">
                <a:extLst>
                  <a:ext uri="{FF2B5EF4-FFF2-40B4-BE49-F238E27FC236}">
                    <a16:creationId xmlns:a16="http://schemas.microsoft.com/office/drawing/2014/main" id="{8CE82A83-531C-4EEC-975C-A653235B63D5}"/>
                  </a:ext>
                </a:extLst>
              </p:cNvPr>
              <p:cNvCxnSpPr>
                <a:stCxn id="101" idx="2"/>
                <a:endCxn id="101"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3" name="18 Conector recto">
                <a:extLst>
                  <a:ext uri="{FF2B5EF4-FFF2-40B4-BE49-F238E27FC236}">
                    <a16:creationId xmlns:a16="http://schemas.microsoft.com/office/drawing/2014/main" id="{3960910C-FBB5-4FB1-8821-BFAC5418ECAB}"/>
                  </a:ext>
                </a:extLst>
              </p:cNvPr>
              <p:cNvCxnSpPr>
                <a:stCxn id="101" idx="4"/>
                <a:endCxn id="101"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4" name="19 Conector recto">
              <a:extLst>
                <a:ext uri="{FF2B5EF4-FFF2-40B4-BE49-F238E27FC236}">
                  <a16:creationId xmlns:a16="http://schemas.microsoft.com/office/drawing/2014/main" id="{0D7A1E81-2C83-49DC-9633-AA78FFDE7480}"/>
                </a:ext>
              </a:extLst>
            </p:cNvPr>
            <p:cNvCxnSpPr/>
            <p:nvPr/>
          </p:nvCxnSpPr>
          <p:spPr>
            <a:xfrm flipH="1">
              <a:off x="6724920" y="4328203"/>
              <a:ext cx="388716" cy="37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20 Conector recto">
              <a:extLst>
                <a:ext uri="{FF2B5EF4-FFF2-40B4-BE49-F238E27FC236}">
                  <a16:creationId xmlns:a16="http://schemas.microsoft.com/office/drawing/2014/main" id="{CA15D5B7-5655-4CE5-99EC-5E05C466F0F1}"/>
                </a:ext>
              </a:extLst>
            </p:cNvPr>
            <p:cNvCxnSpPr/>
            <p:nvPr/>
          </p:nvCxnSpPr>
          <p:spPr>
            <a:xfrm flipH="1">
              <a:off x="5716808" y="4314606"/>
              <a:ext cx="388716" cy="37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21 Conector recto">
              <a:extLst>
                <a:ext uri="{FF2B5EF4-FFF2-40B4-BE49-F238E27FC236}">
                  <a16:creationId xmlns:a16="http://schemas.microsoft.com/office/drawing/2014/main" id="{AA97CC79-331C-4D0E-9850-CCA9E7B0257A}"/>
                </a:ext>
              </a:extLst>
            </p:cNvPr>
            <p:cNvCxnSpPr/>
            <p:nvPr/>
          </p:nvCxnSpPr>
          <p:spPr>
            <a:xfrm>
              <a:off x="6273140" y="4238982"/>
              <a:ext cx="81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22 Conector recto">
              <a:extLst>
                <a:ext uri="{FF2B5EF4-FFF2-40B4-BE49-F238E27FC236}">
                  <a16:creationId xmlns:a16="http://schemas.microsoft.com/office/drawing/2014/main" id="{375F6855-7CAF-49E8-A9FB-50E4122A5828}"/>
                </a:ext>
              </a:extLst>
            </p:cNvPr>
            <p:cNvCxnSpPr/>
            <p:nvPr/>
          </p:nvCxnSpPr>
          <p:spPr>
            <a:xfrm>
              <a:off x="5726889" y="4793182"/>
              <a:ext cx="81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23 Paralelogramo">
              <a:extLst>
                <a:ext uri="{FF2B5EF4-FFF2-40B4-BE49-F238E27FC236}">
                  <a16:creationId xmlns:a16="http://schemas.microsoft.com/office/drawing/2014/main" id="{CE49095F-0699-44A6-A8AF-B6C1EE6965BB}"/>
                </a:ext>
              </a:extLst>
            </p:cNvPr>
            <p:cNvSpPr/>
            <p:nvPr/>
          </p:nvSpPr>
          <p:spPr>
            <a:xfrm>
              <a:off x="2755557" y="2481994"/>
              <a:ext cx="6848050" cy="2393696"/>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9" name="25 Paralelogramo">
              <a:extLst>
                <a:ext uri="{FF2B5EF4-FFF2-40B4-BE49-F238E27FC236}">
                  <a16:creationId xmlns:a16="http://schemas.microsoft.com/office/drawing/2014/main" id="{B5F7A9FD-CB92-4192-B37C-B283DA0A2130}"/>
                </a:ext>
              </a:extLst>
            </p:cNvPr>
            <p:cNvSpPr/>
            <p:nvPr/>
          </p:nvSpPr>
          <p:spPr>
            <a:xfrm>
              <a:off x="6905626" y="3729125"/>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0" name="27 Paralelogramo">
              <a:extLst>
                <a:ext uri="{FF2B5EF4-FFF2-40B4-BE49-F238E27FC236}">
                  <a16:creationId xmlns:a16="http://schemas.microsoft.com/office/drawing/2014/main" id="{A1B6409E-5EA2-4275-B0B1-576EC7684137}"/>
                </a:ext>
              </a:extLst>
            </p:cNvPr>
            <p:cNvSpPr/>
            <p:nvPr/>
          </p:nvSpPr>
          <p:spPr>
            <a:xfrm>
              <a:off x="7555013" y="4023149"/>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1" name="29 Paralelogramo">
              <a:extLst>
                <a:ext uri="{FF2B5EF4-FFF2-40B4-BE49-F238E27FC236}">
                  <a16:creationId xmlns:a16="http://schemas.microsoft.com/office/drawing/2014/main" id="{0E037DB3-445A-46A4-B395-AC5F0ED2D45E}"/>
                </a:ext>
              </a:extLst>
            </p:cNvPr>
            <p:cNvSpPr/>
            <p:nvPr/>
          </p:nvSpPr>
          <p:spPr>
            <a:xfrm>
              <a:off x="6354948" y="429592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2" name="31 Paralelogramo">
              <a:extLst>
                <a:ext uri="{FF2B5EF4-FFF2-40B4-BE49-F238E27FC236}">
                  <a16:creationId xmlns:a16="http://schemas.microsoft.com/office/drawing/2014/main" id="{8B7014F2-5828-4F58-8145-F9C372DE12F8}"/>
                </a:ext>
              </a:extLst>
            </p:cNvPr>
            <p:cNvSpPr/>
            <p:nvPr/>
          </p:nvSpPr>
          <p:spPr>
            <a:xfrm>
              <a:off x="7004335" y="458995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3" name="33 Paralelogramo">
              <a:extLst>
                <a:ext uri="{FF2B5EF4-FFF2-40B4-BE49-F238E27FC236}">
                  <a16:creationId xmlns:a16="http://schemas.microsoft.com/office/drawing/2014/main" id="{7ACD66D3-8C2E-4166-9FA5-263A62561846}"/>
                </a:ext>
              </a:extLst>
            </p:cNvPr>
            <p:cNvSpPr/>
            <p:nvPr/>
          </p:nvSpPr>
          <p:spPr>
            <a:xfrm>
              <a:off x="6401882" y="3174331"/>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4" name="35 Paralelogramo">
              <a:extLst>
                <a:ext uri="{FF2B5EF4-FFF2-40B4-BE49-F238E27FC236}">
                  <a16:creationId xmlns:a16="http://schemas.microsoft.com/office/drawing/2014/main" id="{3C630FBC-CE8A-4B04-832A-A71FDEFD3B04}"/>
                </a:ext>
              </a:extLst>
            </p:cNvPr>
            <p:cNvSpPr/>
            <p:nvPr/>
          </p:nvSpPr>
          <p:spPr>
            <a:xfrm>
              <a:off x="7051269" y="3468355"/>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5" name="37 Paralelogramo">
              <a:extLst>
                <a:ext uri="{FF2B5EF4-FFF2-40B4-BE49-F238E27FC236}">
                  <a16:creationId xmlns:a16="http://schemas.microsoft.com/office/drawing/2014/main" id="{4EAB25E9-BA24-4B2B-86A7-23D17E51D2A8}"/>
                </a:ext>
              </a:extLst>
            </p:cNvPr>
            <p:cNvSpPr/>
            <p:nvPr/>
          </p:nvSpPr>
          <p:spPr>
            <a:xfrm>
              <a:off x="5320830" y="4296806"/>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6" name="39 Paralelogramo">
              <a:extLst>
                <a:ext uri="{FF2B5EF4-FFF2-40B4-BE49-F238E27FC236}">
                  <a16:creationId xmlns:a16="http://schemas.microsoft.com/office/drawing/2014/main" id="{C412AE6F-60B6-4C20-8088-736989F17E8B}"/>
                </a:ext>
              </a:extLst>
            </p:cNvPr>
            <p:cNvSpPr/>
            <p:nvPr/>
          </p:nvSpPr>
          <p:spPr>
            <a:xfrm>
              <a:off x="5970217" y="4590830"/>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7" name="41 Paralelogramo">
              <a:extLst>
                <a:ext uri="{FF2B5EF4-FFF2-40B4-BE49-F238E27FC236}">
                  <a16:creationId xmlns:a16="http://schemas.microsoft.com/office/drawing/2014/main" id="{BFE2BF90-DFD0-4BA1-8FC5-F6C359E83AA0}"/>
                </a:ext>
              </a:extLst>
            </p:cNvPr>
            <p:cNvSpPr/>
            <p:nvPr/>
          </p:nvSpPr>
          <p:spPr>
            <a:xfrm>
              <a:off x="4282794" y="429654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8" name="43 Paralelogramo">
              <a:extLst>
                <a:ext uri="{FF2B5EF4-FFF2-40B4-BE49-F238E27FC236}">
                  <a16:creationId xmlns:a16="http://schemas.microsoft.com/office/drawing/2014/main" id="{2DD80CFE-83F3-4366-B89F-2DBA1E6C5FB4}"/>
                </a:ext>
              </a:extLst>
            </p:cNvPr>
            <p:cNvSpPr/>
            <p:nvPr/>
          </p:nvSpPr>
          <p:spPr>
            <a:xfrm>
              <a:off x="4932181" y="459057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9" name="45 Paralelogramo">
              <a:extLst>
                <a:ext uri="{FF2B5EF4-FFF2-40B4-BE49-F238E27FC236}">
                  <a16:creationId xmlns:a16="http://schemas.microsoft.com/office/drawing/2014/main" id="{2A69BDE8-5BC0-412B-9BC9-5569F5CD4D1E}"/>
                </a:ext>
              </a:extLst>
            </p:cNvPr>
            <p:cNvSpPr/>
            <p:nvPr/>
          </p:nvSpPr>
          <p:spPr>
            <a:xfrm>
              <a:off x="4824889" y="372416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0" name="47 Paralelogramo">
              <a:extLst>
                <a:ext uri="{FF2B5EF4-FFF2-40B4-BE49-F238E27FC236}">
                  <a16:creationId xmlns:a16="http://schemas.microsoft.com/office/drawing/2014/main" id="{09B25D84-6D80-4961-94AE-6CDCB4179518}"/>
                </a:ext>
              </a:extLst>
            </p:cNvPr>
            <p:cNvSpPr/>
            <p:nvPr/>
          </p:nvSpPr>
          <p:spPr>
            <a:xfrm>
              <a:off x="5474276" y="401819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1" name="49 Paralelogramo">
              <a:extLst>
                <a:ext uri="{FF2B5EF4-FFF2-40B4-BE49-F238E27FC236}">
                  <a16:creationId xmlns:a16="http://schemas.microsoft.com/office/drawing/2014/main" id="{ACCFB1F1-8B22-461B-AC44-756E7B7E421D}"/>
                </a:ext>
              </a:extLst>
            </p:cNvPr>
            <p:cNvSpPr/>
            <p:nvPr/>
          </p:nvSpPr>
          <p:spPr>
            <a:xfrm>
              <a:off x="5368384" y="316995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2" name="51 Paralelogramo">
              <a:extLst>
                <a:ext uri="{FF2B5EF4-FFF2-40B4-BE49-F238E27FC236}">
                  <a16:creationId xmlns:a16="http://schemas.microsoft.com/office/drawing/2014/main" id="{B07327CD-F591-495F-9A60-20498CEC85B8}"/>
                </a:ext>
              </a:extLst>
            </p:cNvPr>
            <p:cNvSpPr/>
            <p:nvPr/>
          </p:nvSpPr>
          <p:spPr>
            <a:xfrm>
              <a:off x="6017771" y="346398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3" name="61 Paralelogramo">
              <a:extLst>
                <a:ext uri="{FF2B5EF4-FFF2-40B4-BE49-F238E27FC236}">
                  <a16:creationId xmlns:a16="http://schemas.microsoft.com/office/drawing/2014/main" id="{E5BAE506-FE2C-4377-BB0A-1D33F162DC03}"/>
                </a:ext>
              </a:extLst>
            </p:cNvPr>
            <p:cNvSpPr/>
            <p:nvPr/>
          </p:nvSpPr>
          <p:spPr>
            <a:xfrm>
              <a:off x="7446597" y="3169959"/>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4" name="63 Paralelogramo">
              <a:extLst>
                <a:ext uri="{FF2B5EF4-FFF2-40B4-BE49-F238E27FC236}">
                  <a16:creationId xmlns:a16="http://schemas.microsoft.com/office/drawing/2014/main" id="{5D658FCC-12AB-462D-AF3E-3A1E499632CC}"/>
                </a:ext>
              </a:extLst>
            </p:cNvPr>
            <p:cNvSpPr/>
            <p:nvPr/>
          </p:nvSpPr>
          <p:spPr>
            <a:xfrm>
              <a:off x="8095984" y="3463983"/>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5" name="117 Paralelogramo">
              <a:extLst>
                <a:ext uri="{FF2B5EF4-FFF2-40B4-BE49-F238E27FC236}">
                  <a16:creationId xmlns:a16="http://schemas.microsoft.com/office/drawing/2014/main" id="{F38446AB-1823-4742-A875-CD062F720574}"/>
                </a:ext>
              </a:extLst>
            </p:cNvPr>
            <p:cNvSpPr/>
            <p:nvPr/>
          </p:nvSpPr>
          <p:spPr>
            <a:xfrm>
              <a:off x="5858037" y="3710516"/>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6" name="119 Paralelogramo">
              <a:extLst>
                <a:ext uri="{FF2B5EF4-FFF2-40B4-BE49-F238E27FC236}">
                  <a16:creationId xmlns:a16="http://schemas.microsoft.com/office/drawing/2014/main" id="{D62AB6CD-03AF-436B-B3D4-32F397181428}"/>
                </a:ext>
              </a:extLst>
            </p:cNvPr>
            <p:cNvSpPr/>
            <p:nvPr/>
          </p:nvSpPr>
          <p:spPr>
            <a:xfrm>
              <a:off x="6507424" y="4004540"/>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7" name="174 Paralelogramo">
              <a:extLst>
                <a:ext uri="{FF2B5EF4-FFF2-40B4-BE49-F238E27FC236}">
                  <a16:creationId xmlns:a16="http://schemas.microsoft.com/office/drawing/2014/main" id="{B21DD3E0-8ED1-4BAE-B202-EBC392B324CE}"/>
                </a:ext>
              </a:extLst>
            </p:cNvPr>
            <p:cNvSpPr/>
            <p:nvPr/>
          </p:nvSpPr>
          <p:spPr>
            <a:xfrm>
              <a:off x="7977362" y="261622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8" name="175 Paralelogramo">
              <a:extLst>
                <a:ext uri="{FF2B5EF4-FFF2-40B4-BE49-F238E27FC236}">
                  <a16:creationId xmlns:a16="http://schemas.microsoft.com/office/drawing/2014/main" id="{38AD9238-5083-40EE-B4EA-CB0364DE596E}"/>
                </a:ext>
              </a:extLst>
            </p:cNvPr>
            <p:cNvSpPr/>
            <p:nvPr/>
          </p:nvSpPr>
          <p:spPr>
            <a:xfrm>
              <a:off x="8626749" y="291025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9" name="182 Paralelogramo">
              <a:extLst>
                <a:ext uri="{FF2B5EF4-FFF2-40B4-BE49-F238E27FC236}">
                  <a16:creationId xmlns:a16="http://schemas.microsoft.com/office/drawing/2014/main" id="{CE54756C-07A3-471C-8A76-1DD1230E7586}"/>
                </a:ext>
              </a:extLst>
            </p:cNvPr>
            <p:cNvSpPr/>
            <p:nvPr/>
          </p:nvSpPr>
          <p:spPr>
            <a:xfrm>
              <a:off x="5896625" y="2611271"/>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0" name="183 Paralelogramo">
              <a:extLst>
                <a:ext uri="{FF2B5EF4-FFF2-40B4-BE49-F238E27FC236}">
                  <a16:creationId xmlns:a16="http://schemas.microsoft.com/office/drawing/2014/main" id="{7CC86CE3-92EF-4C95-9293-4B02B848ECA2}"/>
                </a:ext>
              </a:extLst>
            </p:cNvPr>
            <p:cNvSpPr/>
            <p:nvPr/>
          </p:nvSpPr>
          <p:spPr>
            <a:xfrm>
              <a:off x="6546012" y="2905295"/>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1" name="198 Paralelogramo">
              <a:extLst>
                <a:ext uri="{FF2B5EF4-FFF2-40B4-BE49-F238E27FC236}">
                  <a16:creationId xmlns:a16="http://schemas.microsoft.com/office/drawing/2014/main" id="{9712011B-DC2C-4A20-BD16-760727BBDFA8}"/>
                </a:ext>
              </a:extLst>
            </p:cNvPr>
            <p:cNvSpPr/>
            <p:nvPr/>
          </p:nvSpPr>
          <p:spPr>
            <a:xfrm>
              <a:off x="6929773" y="2597619"/>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2" name="199 Paralelogramo">
              <a:extLst>
                <a:ext uri="{FF2B5EF4-FFF2-40B4-BE49-F238E27FC236}">
                  <a16:creationId xmlns:a16="http://schemas.microsoft.com/office/drawing/2014/main" id="{8890646F-89B9-4F1A-8A54-3C0DB75002B4}"/>
                </a:ext>
              </a:extLst>
            </p:cNvPr>
            <p:cNvSpPr/>
            <p:nvPr/>
          </p:nvSpPr>
          <p:spPr>
            <a:xfrm>
              <a:off x="7579160" y="2891643"/>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3" name="233 Paralelogramo">
              <a:extLst>
                <a:ext uri="{FF2B5EF4-FFF2-40B4-BE49-F238E27FC236}">
                  <a16:creationId xmlns:a16="http://schemas.microsoft.com/office/drawing/2014/main" id="{E70A724D-11E0-4A8A-9B6E-EF6BF1DA9C78}"/>
                </a:ext>
              </a:extLst>
            </p:cNvPr>
            <p:cNvSpPr/>
            <p:nvPr/>
          </p:nvSpPr>
          <p:spPr>
            <a:xfrm>
              <a:off x="3244758" y="430451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4" name="234 Paralelogramo">
              <a:extLst>
                <a:ext uri="{FF2B5EF4-FFF2-40B4-BE49-F238E27FC236}">
                  <a16:creationId xmlns:a16="http://schemas.microsoft.com/office/drawing/2014/main" id="{3E5C7423-18A0-40F3-9A64-9668E6D422C6}"/>
                </a:ext>
              </a:extLst>
            </p:cNvPr>
            <p:cNvSpPr/>
            <p:nvPr/>
          </p:nvSpPr>
          <p:spPr>
            <a:xfrm>
              <a:off x="3894145" y="459854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5" name="235 Paralelogramo">
              <a:extLst>
                <a:ext uri="{FF2B5EF4-FFF2-40B4-BE49-F238E27FC236}">
                  <a16:creationId xmlns:a16="http://schemas.microsoft.com/office/drawing/2014/main" id="{04770755-B4DF-40F9-830A-A035701A105F}"/>
                </a:ext>
              </a:extLst>
            </p:cNvPr>
            <p:cNvSpPr/>
            <p:nvPr/>
          </p:nvSpPr>
          <p:spPr>
            <a:xfrm>
              <a:off x="3786853" y="373213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6" name="236 Paralelogramo">
              <a:extLst>
                <a:ext uri="{FF2B5EF4-FFF2-40B4-BE49-F238E27FC236}">
                  <a16:creationId xmlns:a16="http://schemas.microsoft.com/office/drawing/2014/main" id="{6740B963-2FE7-4765-9D19-DEF684A8CF3B}"/>
                </a:ext>
              </a:extLst>
            </p:cNvPr>
            <p:cNvSpPr/>
            <p:nvPr/>
          </p:nvSpPr>
          <p:spPr>
            <a:xfrm>
              <a:off x="4436240" y="402616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7" name="237 Paralelogramo">
              <a:extLst>
                <a:ext uri="{FF2B5EF4-FFF2-40B4-BE49-F238E27FC236}">
                  <a16:creationId xmlns:a16="http://schemas.microsoft.com/office/drawing/2014/main" id="{F76DF1F0-0A30-418C-8FB0-0C88C79EB77A}"/>
                </a:ext>
              </a:extLst>
            </p:cNvPr>
            <p:cNvSpPr/>
            <p:nvPr/>
          </p:nvSpPr>
          <p:spPr>
            <a:xfrm>
              <a:off x="4330348" y="317792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8" name="238 Paralelogramo">
              <a:extLst>
                <a:ext uri="{FF2B5EF4-FFF2-40B4-BE49-F238E27FC236}">
                  <a16:creationId xmlns:a16="http://schemas.microsoft.com/office/drawing/2014/main" id="{99FEA299-AE3A-49E6-BF73-6043C4B3085A}"/>
                </a:ext>
              </a:extLst>
            </p:cNvPr>
            <p:cNvSpPr/>
            <p:nvPr/>
          </p:nvSpPr>
          <p:spPr>
            <a:xfrm>
              <a:off x="4979735" y="347195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9" name="269 Paralelogramo">
              <a:extLst>
                <a:ext uri="{FF2B5EF4-FFF2-40B4-BE49-F238E27FC236}">
                  <a16:creationId xmlns:a16="http://schemas.microsoft.com/office/drawing/2014/main" id="{423A62A6-1EED-4E3B-B517-9310FFA58CE4}"/>
                </a:ext>
              </a:extLst>
            </p:cNvPr>
            <p:cNvSpPr/>
            <p:nvPr/>
          </p:nvSpPr>
          <p:spPr>
            <a:xfrm>
              <a:off x="4858589" y="2619240"/>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0" name="270 Paralelogramo">
              <a:extLst>
                <a:ext uri="{FF2B5EF4-FFF2-40B4-BE49-F238E27FC236}">
                  <a16:creationId xmlns:a16="http://schemas.microsoft.com/office/drawing/2014/main" id="{EE2318B9-F12C-4019-8BBF-3C0B3383C26E}"/>
                </a:ext>
              </a:extLst>
            </p:cNvPr>
            <p:cNvSpPr/>
            <p:nvPr/>
          </p:nvSpPr>
          <p:spPr>
            <a:xfrm>
              <a:off x="5507976" y="2913264"/>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51" name="Group 50">
              <a:extLst>
                <a:ext uri="{FF2B5EF4-FFF2-40B4-BE49-F238E27FC236}">
                  <a16:creationId xmlns:a16="http://schemas.microsoft.com/office/drawing/2014/main" id="{B33DE718-959D-4837-A164-284E8124F222}"/>
                </a:ext>
              </a:extLst>
            </p:cNvPr>
            <p:cNvGrpSpPr/>
            <p:nvPr/>
          </p:nvGrpSpPr>
          <p:grpSpPr>
            <a:xfrm>
              <a:off x="3844232" y="2702941"/>
              <a:ext cx="4917843" cy="1945002"/>
              <a:chOff x="3844232" y="2702941"/>
              <a:chExt cx="4917843" cy="1945002"/>
            </a:xfrm>
          </p:grpSpPr>
          <p:grpSp>
            <p:nvGrpSpPr>
              <p:cNvPr id="52" name="58 Grupo">
                <a:extLst>
                  <a:ext uri="{FF2B5EF4-FFF2-40B4-BE49-F238E27FC236}">
                    <a16:creationId xmlns:a16="http://schemas.microsoft.com/office/drawing/2014/main" id="{BF416290-9E78-41D7-B936-E188D6A7C57C}"/>
                  </a:ext>
                </a:extLst>
              </p:cNvPr>
              <p:cNvGrpSpPr/>
              <p:nvPr/>
            </p:nvGrpSpPr>
            <p:grpSpPr>
              <a:xfrm>
                <a:off x="8042161" y="3275281"/>
                <a:ext cx="187152" cy="234025"/>
                <a:chOff x="4843539" y="1905844"/>
                <a:chExt cx="187152" cy="324036"/>
              </a:xfrm>
            </p:grpSpPr>
            <p:cxnSp>
              <p:nvCxnSpPr>
                <p:cNvPr id="98" name="59 Conector recto">
                  <a:extLst>
                    <a:ext uri="{FF2B5EF4-FFF2-40B4-BE49-F238E27FC236}">
                      <a16:creationId xmlns:a16="http://schemas.microsoft.com/office/drawing/2014/main" id="{94A520CA-BD57-49D7-8F2A-D6125AC3FB2B}"/>
                    </a:ext>
                  </a:extLst>
                </p:cNvPr>
                <p:cNvCxnSpPr>
                  <a:endCxn id="9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9" name="60 Triángulo isósceles">
                  <a:extLst>
                    <a:ext uri="{FF2B5EF4-FFF2-40B4-BE49-F238E27FC236}">
                      <a16:creationId xmlns:a16="http://schemas.microsoft.com/office/drawing/2014/main" id="{3D166A99-9715-4694-95F1-D08EBFB9647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3" name="66 Grupo">
                <a:extLst>
                  <a:ext uri="{FF2B5EF4-FFF2-40B4-BE49-F238E27FC236}">
                    <a16:creationId xmlns:a16="http://schemas.microsoft.com/office/drawing/2014/main" id="{452D9B06-6580-4B01-BA3D-29353186E8A7}"/>
                  </a:ext>
                </a:extLst>
              </p:cNvPr>
              <p:cNvGrpSpPr/>
              <p:nvPr/>
            </p:nvGrpSpPr>
            <p:grpSpPr>
              <a:xfrm>
                <a:off x="6997938" y="3279651"/>
                <a:ext cx="187152" cy="234025"/>
                <a:chOff x="4843539" y="1905844"/>
                <a:chExt cx="187152" cy="324036"/>
              </a:xfrm>
            </p:grpSpPr>
            <p:cxnSp>
              <p:nvCxnSpPr>
                <p:cNvPr id="96" name="67 Conector recto">
                  <a:extLst>
                    <a:ext uri="{FF2B5EF4-FFF2-40B4-BE49-F238E27FC236}">
                      <a16:creationId xmlns:a16="http://schemas.microsoft.com/office/drawing/2014/main" id="{0D977B93-D86C-4B3F-A19D-FE6A236F3C04}"/>
                    </a:ext>
                  </a:extLst>
                </p:cNvPr>
                <p:cNvCxnSpPr>
                  <a:endCxn id="9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7" name="68 Triángulo isósceles">
                  <a:extLst>
                    <a:ext uri="{FF2B5EF4-FFF2-40B4-BE49-F238E27FC236}">
                      <a16:creationId xmlns:a16="http://schemas.microsoft.com/office/drawing/2014/main" id="{FC290C7C-0591-4D4E-B3B3-A66ED20B696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4" name="82 Grupo">
                <a:extLst>
                  <a:ext uri="{FF2B5EF4-FFF2-40B4-BE49-F238E27FC236}">
                    <a16:creationId xmlns:a16="http://schemas.microsoft.com/office/drawing/2014/main" id="{A8B1B9E7-7B7B-4C91-90C8-62E2B0E196EB}"/>
                  </a:ext>
                </a:extLst>
              </p:cNvPr>
              <p:cNvGrpSpPr/>
              <p:nvPr/>
            </p:nvGrpSpPr>
            <p:grpSpPr>
              <a:xfrm>
                <a:off x="7503187" y="3831878"/>
                <a:ext cx="187152" cy="234025"/>
                <a:chOff x="4843539" y="1905844"/>
                <a:chExt cx="187152" cy="324036"/>
              </a:xfrm>
            </p:grpSpPr>
            <p:cxnSp>
              <p:nvCxnSpPr>
                <p:cNvPr id="94" name="83 Conector recto">
                  <a:extLst>
                    <a:ext uri="{FF2B5EF4-FFF2-40B4-BE49-F238E27FC236}">
                      <a16:creationId xmlns:a16="http://schemas.microsoft.com/office/drawing/2014/main" id="{ED3E5792-8A0F-44FF-BD39-E6DE631D0385}"/>
                    </a:ext>
                  </a:extLst>
                </p:cNvPr>
                <p:cNvCxnSpPr>
                  <a:endCxn id="9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5" name="84 Triángulo isósceles">
                  <a:extLst>
                    <a:ext uri="{FF2B5EF4-FFF2-40B4-BE49-F238E27FC236}">
                      <a16:creationId xmlns:a16="http://schemas.microsoft.com/office/drawing/2014/main" id="{E839BA17-728C-4B29-8DC6-89B01169F3D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5" name="90 Grupo">
                <a:extLst>
                  <a:ext uri="{FF2B5EF4-FFF2-40B4-BE49-F238E27FC236}">
                    <a16:creationId xmlns:a16="http://schemas.microsoft.com/office/drawing/2014/main" id="{CE0AAA96-6153-418F-8036-7798A7037FB7}"/>
                  </a:ext>
                </a:extLst>
              </p:cNvPr>
              <p:cNvGrpSpPr/>
              <p:nvPr/>
            </p:nvGrpSpPr>
            <p:grpSpPr>
              <a:xfrm>
                <a:off x="6950512" y="4405949"/>
                <a:ext cx="187152" cy="234025"/>
                <a:chOff x="4843539" y="1905844"/>
                <a:chExt cx="187152" cy="324036"/>
              </a:xfrm>
            </p:grpSpPr>
            <p:cxnSp>
              <p:nvCxnSpPr>
                <p:cNvPr id="92" name="91 Conector recto">
                  <a:extLst>
                    <a:ext uri="{FF2B5EF4-FFF2-40B4-BE49-F238E27FC236}">
                      <a16:creationId xmlns:a16="http://schemas.microsoft.com/office/drawing/2014/main" id="{AC8A47F5-DD03-42E9-BED8-0356DB515C7D}"/>
                    </a:ext>
                  </a:extLst>
                </p:cNvPr>
                <p:cNvCxnSpPr>
                  <a:endCxn id="9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3" name="92 Triángulo isósceles">
                  <a:extLst>
                    <a:ext uri="{FF2B5EF4-FFF2-40B4-BE49-F238E27FC236}">
                      <a16:creationId xmlns:a16="http://schemas.microsoft.com/office/drawing/2014/main" id="{2533C107-3E1E-4DAF-A20B-9C2EAA6F1B9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6" name="106 Grupo">
                <a:extLst>
                  <a:ext uri="{FF2B5EF4-FFF2-40B4-BE49-F238E27FC236}">
                    <a16:creationId xmlns:a16="http://schemas.microsoft.com/office/drawing/2014/main" id="{9434DE8C-9309-4140-BEF0-0705688A3C58}"/>
                  </a:ext>
                </a:extLst>
              </p:cNvPr>
              <p:cNvGrpSpPr/>
              <p:nvPr/>
            </p:nvGrpSpPr>
            <p:grpSpPr>
              <a:xfrm>
                <a:off x="4882268" y="4400254"/>
                <a:ext cx="187152" cy="234025"/>
                <a:chOff x="4843539" y="1905844"/>
                <a:chExt cx="187152" cy="324036"/>
              </a:xfrm>
            </p:grpSpPr>
            <p:cxnSp>
              <p:nvCxnSpPr>
                <p:cNvPr id="90" name="107 Conector recto">
                  <a:extLst>
                    <a:ext uri="{FF2B5EF4-FFF2-40B4-BE49-F238E27FC236}">
                      <a16:creationId xmlns:a16="http://schemas.microsoft.com/office/drawing/2014/main" id="{26123295-2319-4E4D-B08E-076C7CD82B63}"/>
                    </a:ext>
                  </a:extLst>
                </p:cNvPr>
                <p:cNvCxnSpPr>
                  <a:endCxn id="9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1" name="108 Triángulo isósceles">
                  <a:extLst>
                    <a:ext uri="{FF2B5EF4-FFF2-40B4-BE49-F238E27FC236}">
                      <a16:creationId xmlns:a16="http://schemas.microsoft.com/office/drawing/2014/main" id="{BA5DABB4-628D-4006-ABC6-C22D923FFDD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7" name="114 Grupo">
                <a:extLst>
                  <a:ext uri="{FF2B5EF4-FFF2-40B4-BE49-F238E27FC236}">
                    <a16:creationId xmlns:a16="http://schemas.microsoft.com/office/drawing/2014/main" id="{6135F27E-AFA3-4875-BF80-3CD86955305A}"/>
                  </a:ext>
                </a:extLst>
              </p:cNvPr>
              <p:cNvGrpSpPr/>
              <p:nvPr/>
            </p:nvGrpSpPr>
            <p:grpSpPr>
              <a:xfrm>
                <a:off x="6453601" y="3815838"/>
                <a:ext cx="187152" cy="234025"/>
                <a:chOff x="4843539" y="1905844"/>
                <a:chExt cx="187152" cy="324036"/>
              </a:xfrm>
            </p:grpSpPr>
            <p:cxnSp>
              <p:nvCxnSpPr>
                <p:cNvPr id="88" name="115 Conector recto">
                  <a:extLst>
                    <a:ext uri="{FF2B5EF4-FFF2-40B4-BE49-F238E27FC236}">
                      <a16:creationId xmlns:a16="http://schemas.microsoft.com/office/drawing/2014/main" id="{6240C8DE-8943-412B-8441-B39405FD62AA}"/>
                    </a:ext>
                  </a:extLst>
                </p:cNvPr>
                <p:cNvCxnSpPr>
                  <a:endCxn id="8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9" name="116 Triángulo isósceles">
                  <a:extLst>
                    <a:ext uri="{FF2B5EF4-FFF2-40B4-BE49-F238E27FC236}">
                      <a16:creationId xmlns:a16="http://schemas.microsoft.com/office/drawing/2014/main" id="{6A92771E-4185-4388-830F-58DC9E17425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8" name="122 Grupo">
                <a:extLst>
                  <a:ext uri="{FF2B5EF4-FFF2-40B4-BE49-F238E27FC236}">
                    <a16:creationId xmlns:a16="http://schemas.microsoft.com/office/drawing/2014/main" id="{C326E6F0-1CCA-482E-8069-6387F57E3A6D}"/>
                  </a:ext>
                </a:extLst>
              </p:cNvPr>
              <p:cNvGrpSpPr/>
              <p:nvPr/>
            </p:nvGrpSpPr>
            <p:grpSpPr>
              <a:xfrm>
                <a:off x="5411288" y="3842302"/>
                <a:ext cx="187152" cy="234025"/>
                <a:chOff x="4843539" y="1905844"/>
                <a:chExt cx="187152" cy="324036"/>
              </a:xfrm>
            </p:grpSpPr>
            <p:cxnSp>
              <p:nvCxnSpPr>
                <p:cNvPr id="86" name="123 Conector recto">
                  <a:extLst>
                    <a:ext uri="{FF2B5EF4-FFF2-40B4-BE49-F238E27FC236}">
                      <a16:creationId xmlns:a16="http://schemas.microsoft.com/office/drawing/2014/main" id="{6A08718F-169D-4BD1-8EE4-2ADA553571F3}"/>
                    </a:ext>
                  </a:extLst>
                </p:cNvPr>
                <p:cNvCxnSpPr>
                  <a:endCxn id="8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7" name="124 Triángulo isósceles">
                  <a:extLst>
                    <a:ext uri="{FF2B5EF4-FFF2-40B4-BE49-F238E27FC236}">
                      <a16:creationId xmlns:a16="http://schemas.microsoft.com/office/drawing/2014/main" id="{525A28AC-2BA2-48B4-899E-88EC8C01339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9" name="184 Grupo">
                <a:extLst>
                  <a:ext uri="{FF2B5EF4-FFF2-40B4-BE49-F238E27FC236}">
                    <a16:creationId xmlns:a16="http://schemas.microsoft.com/office/drawing/2014/main" id="{5E90E8A3-BA54-4B93-954D-13E7A27B9B70}"/>
                  </a:ext>
                </a:extLst>
              </p:cNvPr>
              <p:cNvGrpSpPr/>
              <p:nvPr/>
            </p:nvGrpSpPr>
            <p:grpSpPr>
              <a:xfrm>
                <a:off x="8574923" y="2718981"/>
                <a:ext cx="187152" cy="234025"/>
                <a:chOff x="4843539" y="1905844"/>
                <a:chExt cx="187152" cy="324036"/>
              </a:xfrm>
            </p:grpSpPr>
            <p:cxnSp>
              <p:nvCxnSpPr>
                <p:cNvPr id="84" name="185 Conector recto">
                  <a:extLst>
                    <a:ext uri="{FF2B5EF4-FFF2-40B4-BE49-F238E27FC236}">
                      <a16:creationId xmlns:a16="http://schemas.microsoft.com/office/drawing/2014/main" id="{81B085CE-0A64-4AF7-B66C-BFEB2AF6638E}"/>
                    </a:ext>
                  </a:extLst>
                </p:cNvPr>
                <p:cNvCxnSpPr>
                  <a:endCxn id="8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5" name="186 Triángulo isósceles">
                  <a:extLst>
                    <a:ext uri="{FF2B5EF4-FFF2-40B4-BE49-F238E27FC236}">
                      <a16:creationId xmlns:a16="http://schemas.microsoft.com/office/drawing/2014/main" id="{88246D05-D4D4-4994-AE5C-D5C938CE97E4}"/>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0" name="200 Grupo">
                <a:extLst>
                  <a:ext uri="{FF2B5EF4-FFF2-40B4-BE49-F238E27FC236}">
                    <a16:creationId xmlns:a16="http://schemas.microsoft.com/office/drawing/2014/main" id="{C4F01FE8-1E7E-49CB-A6AF-65101AEBA33C}"/>
                  </a:ext>
                </a:extLst>
              </p:cNvPr>
              <p:cNvGrpSpPr/>
              <p:nvPr/>
            </p:nvGrpSpPr>
            <p:grpSpPr>
              <a:xfrm>
                <a:off x="7525337" y="2702941"/>
                <a:ext cx="187152" cy="234025"/>
                <a:chOff x="4843539" y="1905844"/>
                <a:chExt cx="187152" cy="324036"/>
              </a:xfrm>
            </p:grpSpPr>
            <p:cxnSp>
              <p:nvCxnSpPr>
                <p:cNvPr id="82" name="201 Conector recto">
                  <a:extLst>
                    <a:ext uri="{FF2B5EF4-FFF2-40B4-BE49-F238E27FC236}">
                      <a16:creationId xmlns:a16="http://schemas.microsoft.com/office/drawing/2014/main" id="{8B536552-BE70-4440-8020-9AC273AF3344}"/>
                    </a:ext>
                  </a:extLst>
                </p:cNvPr>
                <p:cNvCxnSpPr>
                  <a:endCxn id="8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3" name="202 Triángulo isósceles">
                  <a:extLst>
                    <a:ext uri="{FF2B5EF4-FFF2-40B4-BE49-F238E27FC236}">
                      <a16:creationId xmlns:a16="http://schemas.microsoft.com/office/drawing/2014/main" id="{86EF9C19-FE91-4704-ADD6-E8602333B10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1" name="203 Grupo">
                <a:extLst>
                  <a:ext uri="{FF2B5EF4-FFF2-40B4-BE49-F238E27FC236}">
                    <a16:creationId xmlns:a16="http://schemas.microsoft.com/office/drawing/2014/main" id="{3D07619A-7B27-49A2-92D3-7B190EDAFF8B}"/>
                  </a:ext>
                </a:extLst>
              </p:cNvPr>
              <p:cNvGrpSpPr/>
              <p:nvPr/>
            </p:nvGrpSpPr>
            <p:grpSpPr>
              <a:xfrm>
                <a:off x="6483024" y="2729405"/>
                <a:ext cx="187152" cy="234025"/>
                <a:chOff x="4843539" y="1905844"/>
                <a:chExt cx="187152" cy="324036"/>
              </a:xfrm>
            </p:grpSpPr>
            <p:cxnSp>
              <p:nvCxnSpPr>
                <p:cNvPr id="80" name="204 Conector recto">
                  <a:extLst>
                    <a:ext uri="{FF2B5EF4-FFF2-40B4-BE49-F238E27FC236}">
                      <a16:creationId xmlns:a16="http://schemas.microsoft.com/office/drawing/2014/main" id="{52E0268D-2625-45A5-9BD9-D57E8EB39504}"/>
                    </a:ext>
                  </a:extLst>
                </p:cNvPr>
                <p:cNvCxnSpPr>
                  <a:endCxn id="8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1" name="205 Triángulo isósceles">
                  <a:extLst>
                    <a:ext uri="{FF2B5EF4-FFF2-40B4-BE49-F238E27FC236}">
                      <a16:creationId xmlns:a16="http://schemas.microsoft.com/office/drawing/2014/main" id="{AD6CF39B-314D-4557-9F0B-2A8519DB2AA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2" name="240 Grupo">
                <a:extLst>
                  <a:ext uri="{FF2B5EF4-FFF2-40B4-BE49-F238E27FC236}">
                    <a16:creationId xmlns:a16="http://schemas.microsoft.com/office/drawing/2014/main" id="{86BA2113-3307-4F9A-91CE-03F786C37FAB}"/>
                  </a:ext>
                </a:extLst>
              </p:cNvPr>
              <p:cNvGrpSpPr/>
              <p:nvPr/>
            </p:nvGrpSpPr>
            <p:grpSpPr>
              <a:xfrm>
                <a:off x="5959902" y="3287620"/>
                <a:ext cx="187152" cy="234025"/>
                <a:chOff x="4843539" y="1905844"/>
                <a:chExt cx="187152" cy="324036"/>
              </a:xfrm>
            </p:grpSpPr>
            <p:cxnSp>
              <p:nvCxnSpPr>
                <p:cNvPr id="78" name="241 Conector recto">
                  <a:extLst>
                    <a:ext uri="{FF2B5EF4-FFF2-40B4-BE49-F238E27FC236}">
                      <a16:creationId xmlns:a16="http://schemas.microsoft.com/office/drawing/2014/main" id="{3DF06219-2D86-4F75-AD61-705E8D0A2B03}"/>
                    </a:ext>
                  </a:extLst>
                </p:cNvPr>
                <p:cNvCxnSpPr>
                  <a:endCxn id="7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9" name="242 Triángulo isósceles">
                  <a:extLst>
                    <a:ext uri="{FF2B5EF4-FFF2-40B4-BE49-F238E27FC236}">
                      <a16:creationId xmlns:a16="http://schemas.microsoft.com/office/drawing/2014/main" id="{8113E9A2-60F7-444B-A6EC-FE305D97290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3" name="243 Grupo">
                <a:extLst>
                  <a:ext uri="{FF2B5EF4-FFF2-40B4-BE49-F238E27FC236}">
                    <a16:creationId xmlns:a16="http://schemas.microsoft.com/office/drawing/2014/main" id="{23207378-046F-4D61-A8B7-D26BAB4DD9A2}"/>
                  </a:ext>
                </a:extLst>
              </p:cNvPr>
              <p:cNvGrpSpPr/>
              <p:nvPr/>
            </p:nvGrpSpPr>
            <p:grpSpPr>
              <a:xfrm>
                <a:off x="4927521" y="3286236"/>
                <a:ext cx="187152" cy="234025"/>
                <a:chOff x="4843539" y="1905844"/>
                <a:chExt cx="187152" cy="324036"/>
              </a:xfrm>
            </p:grpSpPr>
            <p:cxnSp>
              <p:nvCxnSpPr>
                <p:cNvPr id="76" name="244 Conector recto">
                  <a:extLst>
                    <a:ext uri="{FF2B5EF4-FFF2-40B4-BE49-F238E27FC236}">
                      <a16:creationId xmlns:a16="http://schemas.microsoft.com/office/drawing/2014/main" id="{0B9CC4C6-30FF-4599-B9BB-BBEE9DD2D3A3}"/>
                    </a:ext>
                  </a:extLst>
                </p:cNvPr>
                <p:cNvCxnSpPr>
                  <a:endCxn id="7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7" name="245 Triángulo isósceles">
                  <a:extLst>
                    <a:ext uri="{FF2B5EF4-FFF2-40B4-BE49-F238E27FC236}">
                      <a16:creationId xmlns:a16="http://schemas.microsoft.com/office/drawing/2014/main" id="{3DBBE019-D929-4A67-BD83-3AF7051F0CC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4" name="250 Grupo">
                <a:extLst>
                  <a:ext uri="{FF2B5EF4-FFF2-40B4-BE49-F238E27FC236}">
                    <a16:creationId xmlns:a16="http://schemas.microsoft.com/office/drawing/2014/main" id="{EC046C56-AC5B-4485-94FF-7F73B1E97E05}"/>
                  </a:ext>
                </a:extLst>
              </p:cNvPr>
              <p:cNvGrpSpPr/>
              <p:nvPr/>
            </p:nvGrpSpPr>
            <p:grpSpPr>
              <a:xfrm>
                <a:off x="5912476" y="4413918"/>
                <a:ext cx="187152" cy="234025"/>
                <a:chOff x="4843539" y="1905844"/>
                <a:chExt cx="187152" cy="324036"/>
              </a:xfrm>
            </p:grpSpPr>
            <p:cxnSp>
              <p:nvCxnSpPr>
                <p:cNvPr id="74" name="251 Conector recto">
                  <a:extLst>
                    <a:ext uri="{FF2B5EF4-FFF2-40B4-BE49-F238E27FC236}">
                      <a16:creationId xmlns:a16="http://schemas.microsoft.com/office/drawing/2014/main" id="{4585ABA3-9D51-4DEF-AB9F-DE8685CE8BE1}"/>
                    </a:ext>
                  </a:extLst>
                </p:cNvPr>
                <p:cNvCxnSpPr>
                  <a:endCxn id="7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5" name="252 Triángulo isósceles">
                  <a:extLst>
                    <a:ext uri="{FF2B5EF4-FFF2-40B4-BE49-F238E27FC236}">
                      <a16:creationId xmlns:a16="http://schemas.microsoft.com/office/drawing/2014/main" id="{7313B96D-D80A-4835-A60D-A0DE762155B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5" name="256 Grupo">
                <a:extLst>
                  <a:ext uri="{FF2B5EF4-FFF2-40B4-BE49-F238E27FC236}">
                    <a16:creationId xmlns:a16="http://schemas.microsoft.com/office/drawing/2014/main" id="{9A70622B-9B43-4599-A375-007BD16B81BE}"/>
                  </a:ext>
                </a:extLst>
              </p:cNvPr>
              <p:cNvGrpSpPr/>
              <p:nvPr/>
            </p:nvGrpSpPr>
            <p:grpSpPr>
              <a:xfrm>
                <a:off x="3844232" y="4408223"/>
                <a:ext cx="187152" cy="234025"/>
                <a:chOff x="4843539" y="1905844"/>
                <a:chExt cx="187152" cy="324036"/>
              </a:xfrm>
            </p:grpSpPr>
            <p:cxnSp>
              <p:nvCxnSpPr>
                <p:cNvPr id="72" name="257 Conector recto">
                  <a:extLst>
                    <a:ext uri="{FF2B5EF4-FFF2-40B4-BE49-F238E27FC236}">
                      <a16:creationId xmlns:a16="http://schemas.microsoft.com/office/drawing/2014/main" id="{EEDDC059-06D7-490E-A121-679D41D66188}"/>
                    </a:ext>
                  </a:extLst>
                </p:cNvPr>
                <p:cNvCxnSpPr>
                  <a:endCxn id="7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3" name="258 Triángulo isósceles">
                  <a:extLst>
                    <a:ext uri="{FF2B5EF4-FFF2-40B4-BE49-F238E27FC236}">
                      <a16:creationId xmlns:a16="http://schemas.microsoft.com/office/drawing/2014/main" id="{52F28C16-DFF0-4BE3-8DEE-6A3C265AE7C7}"/>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6" name="265 Grupo">
                <a:extLst>
                  <a:ext uri="{FF2B5EF4-FFF2-40B4-BE49-F238E27FC236}">
                    <a16:creationId xmlns:a16="http://schemas.microsoft.com/office/drawing/2014/main" id="{48ECA4BC-C354-4180-B136-512C34306EB4}"/>
                  </a:ext>
                </a:extLst>
              </p:cNvPr>
              <p:cNvGrpSpPr/>
              <p:nvPr/>
            </p:nvGrpSpPr>
            <p:grpSpPr>
              <a:xfrm>
                <a:off x="4373252" y="3850271"/>
                <a:ext cx="187152" cy="234025"/>
                <a:chOff x="4843539" y="1905844"/>
                <a:chExt cx="187152" cy="324036"/>
              </a:xfrm>
            </p:grpSpPr>
            <p:cxnSp>
              <p:nvCxnSpPr>
                <p:cNvPr id="70" name="266 Conector recto">
                  <a:extLst>
                    <a:ext uri="{FF2B5EF4-FFF2-40B4-BE49-F238E27FC236}">
                      <a16:creationId xmlns:a16="http://schemas.microsoft.com/office/drawing/2014/main" id="{B8B7BEB7-82D4-4331-8B1D-BA3549203264}"/>
                    </a:ext>
                  </a:extLst>
                </p:cNvPr>
                <p:cNvCxnSpPr>
                  <a:endCxn id="7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1" name="267 Triángulo isósceles">
                  <a:extLst>
                    <a:ext uri="{FF2B5EF4-FFF2-40B4-BE49-F238E27FC236}">
                      <a16:creationId xmlns:a16="http://schemas.microsoft.com/office/drawing/2014/main" id="{6971C637-E7BF-41E7-9DDA-55A7C42D037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7" name="277 Grupo">
                <a:extLst>
                  <a:ext uri="{FF2B5EF4-FFF2-40B4-BE49-F238E27FC236}">
                    <a16:creationId xmlns:a16="http://schemas.microsoft.com/office/drawing/2014/main" id="{CBC1921A-BE35-47D3-8DBC-8614732AF0BB}"/>
                  </a:ext>
                </a:extLst>
              </p:cNvPr>
              <p:cNvGrpSpPr/>
              <p:nvPr/>
            </p:nvGrpSpPr>
            <p:grpSpPr>
              <a:xfrm>
                <a:off x="5444988" y="2737374"/>
                <a:ext cx="187152" cy="234025"/>
                <a:chOff x="4843539" y="1905844"/>
                <a:chExt cx="187152" cy="324036"/>
              </a:xfrm>
            </p:grpSpPr>
            <p:cxnSp>
              <p:nvCxnSpPr>
                <p:cNvPr id="68" name="278 Conector recto">
                  <a:extLst>
                    <a:ext uri="{FF2B5EF4-FFF2-40B4-BE49-F238E27FC236}">
                      <a16:creationId xmlns:a16="http://schemas.microsoft.com/office/drawing/2014/main" id="{9207E5D3-31C1-4376-8071-FC345F6E0298}"/>
                    </a:ext>
                  </a:extLst>
                </p:cNvPr>
                <p:cNvCxnSpPr>
                  <a:endCxn id="6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69" name="279 Triángulo isósceles">
                  <a:extLst>
                    <a:ext uri="{FF2B5EF4-FFF2-40B4-BE49-F238E27FC236}">
                      <a16:creationId xmlns:a16="http://schemas.microsoft.com/office/drawing/2014/main" id="{20ABFEE8-71E7-4BAA-99DD-F197464C49E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grpSp>
      <p:pic>
        <p:nvPicPr>
          <p:cNvPr id="115" name="Picture 2" descr="366-01-512.png (512Ã512)">
            <a:extLst>
              <a:ext uri="{FF2B5EF4-FFF2-40B4-BE49-F238E27FC236}">
                <a16:creationId xmlns:a16="http://schemas.microsoft.com/office/drawing/2014/main" id="{C4318519-44F6-45C3-A5AB-4B4D86830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843047" y="3583256"/>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366-01-512.png (512Ã512)">
            <a:extLst>
              <a:ext uri="{FF2B5EF4-FFF2-40B4-BE49-F238E27FC236}">
                <a16:creationId xmlns:a16="http://schemas.microsoft.com/office/drawing/2014/main" id="{D61D5132-33B3-40BF-BA3F-47E6F9A16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29768" y="325812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366-01-512.png (512Ã512)">
            <a:extLst>
              <a:ext uri="{FF2B5EF4-FFF2-40B4-BE49-F238E27FC236}">
                <a16:creationId xmlns:a16="http://schemas.microsoft.com/office/drawing/2014/main" id="{89BFC155-5BE5-48DB-8635-08D9020E8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56211" y="4194508"/>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366-01-512.png (512Ã512)">
            <a:extLst>
              <a:ext uri="{FF2B5EF4-FFF2-40B4-BE49-F238E27FC236}">
                <a16:creationId xmlns:a16="http://schemas.microsoft.com/office/drawing/2014/main" id="{FA7D1A97-4BE1-42F9-9218-ABB4B0663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9696" y="4167286"/>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366-01-512.png (512Ã512)">
            <a:extLst>
              <a:ext uri="{FF2B5EF4-FFF2-40B4-BE49-F238E27FC236}">
                <a16:creationId xmlns:a16="http://schemas.microsoft.com/office/drawing/2014/main" id="{1B8598AB-6FD3-4177-B163-ACF9F4114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05194" y="3933892"/>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366-01-512.png (512Ã512)">
            <a:extLst>
              <a:ext uri="{FF2B5EF4-FFF2-40B4-BE49-F238E27FC236}">
                <a16:creationId xmlns:a16="http://schemas.microsoft.com/office/drawing/2014/main" id="{8037E012-A66A-4A0E-ADF1-93649A27F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723852" y="3561944"/>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366-01-512.png (512Ã512)">
            <a:extLst>
              <a:ext uri="{FF2B5EF4-FFF2-40B4-BE49-F238E27FC236}">
                <a16:creationId xmlns:a16="http://schemas.microsoft.com/office/drawing/2014/main" id="{0F439331-940C-40C3-ADDF-FEF849E68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973090" y="3902906"/>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 descr="366-01-512.png (512Ã512)">
            <a:extLst>
              <a:ext uri="{FF2B5EF4-FFF2-40B4-BE49-F238E27FC236}">
                <a16:creationId xmlns:a16="http://schemas.microsoft.com/office/drawing/2014/main" id="{AD967B3D-3EC1-4592-A225-52497FACF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003191" y="3312804"/>
            <a:ext cx="482811" cy="482811"/>
          </a:xfrm>
          <a:prstGeom prst="rect">
            <a:avLst/>
          </a:prstGeom>
          <a:noFill/>
          <a:extLst>
            <a:ext uri="{909E8E84-426E-40DD-AFC4-6F175D3DCCD1}">
              <a14:hiddenFill xmlns:a14="http://schemas.microsoft.com/office/drawing/2010/main">
                <a:solidFill>
                  <a:srgbClr val="FFFFFF"/>
                </a:solidFill>
              </a14:hiddenFill>
            </a:ext>
          </a:extLst>
        </p:spPr>
      </p:pic>
      <p:sp>
        <p:nvSpPr>
          <p:cNvPr id="130" name="Content Placeholder 2">
            <a:extLst>
              <a:ext uri="{FF2B5EF4-FFF2-40B4-BE49-F238E27FC236}">
                <a16:creationId xmlns:a16="http://schemas.microsoft.com/office/drawing/2014/main" id="{9773B7D9-1430-4829-AE1D-0BE333D0CD3B}"/>
              </a:ext>
            </a:extLst>
          </p:cNvPr>
          <p:cNvSpPr>
            <a:spLocks noGrp="1"/>
          </p:cNvSpPr>
          <p:nvPr>
            <p:ph idx="1"/>
          </p:nvPr>
        </p:nvSpPr>
        <p:spPr>
          <a:xfrm>
            <a:off x="783302" y="1829783"/>
            <a:ext cx="7886695" cy="804263"/>
          </a:xfrm>
        </p:spPr>
        <p:txBody>
          <a:bodyPr vert="horz" lIns="91440" tIns="45720" rIns="91440" bIns="45720" rtlCol="0" anchor="t">
            <a:noAutofit/>
          </a:bodyPr>
          <a:lstStyle/>
          <a:p>
            <a:r>
              <a:rPr lang="en-US" sz="2400">
                <a:cs typeface="Calibri"/>
              </a:rPr>
              <a:t>Start sending message if the medium is free</a:t>
            </a:r>
          </a:p>
          <a:p>
            <a:r>
              <a:rPr lang="en-US" sz="2400">
                <a:cs typeface="Calibri"/>
              </a:rPr>
              <a:t>Two cores starting at the same time results in a collision</a:t>
            </a:r>
            <a:endParaRPr lang="en-US" sz="2400"/>
          </a:p>
          <a:p>
            <a:endParaRPr lang="en-US" sz="2400"/>
          </a:p>
        </p:txBody>
      </p:sp>
      <p:sp>
        <p:nvSpPr>
          <p:cNvPr id="129" name="Title 1">
            <a:extLst>
              <a:ext uri="{FF2B5EF4-FFF2-40B4-BE49-F238E27FC236}">
                <a16:creationId xmlns:a16="http://schemas.microsoft.com/office/drawing/2014/main" id="{43F0B1E1-0873-4932-85C5-4059427CE13E}"/>
              </a:ext>
            </a:extLst>
          </p:cNvPr>
          <p:cNvSpPr txBox="1">
            <a:spLocks/>
          </p:cNvSpPr>
          <p:nvPr/>
        </p:nvSpPr>
        <p:spPr>
          <a:xfrm>
            <a:off x="450173" y="365126"/>
            <a:ext cx="80651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latin typeface="+mn-lt"/>
              </a:rPr>
              <a:t>B</a:t>
            </a:r>
            <a:r>
              <a:rPr lang="en-US" sz="4000">
                <a:latin typeface="+mn-lt"/>
              </a:rPr>
              <a:t>roadcast </a:t>
            </a:r>
            <a:r>
              <a:rPr lang="en-US" sz="4000" b="1">
                <a:latin typeface="+mn-lt"/>
              </a:rPr>
              <a:t>R</a:t>
            </a:r>
            <a:r>
              <a:rPr lang="en-US" sz="4000">
                <a:latin typeface="+mn-lt"/>
              </a:rPr>
              <a:t>eliability </a:t>
            </a:r>
            <a:r>
              <a:rPr lang="en-US" sz="4000" b="1">
                <a:latin typeface="+mn-lt"/>
              </a:rPr>
              <a:t>S</a:t>
            </a:r>
            <a:r>
              <a:rPr lang="en-US" sz="4000">
                <a:latin typeface="+mn-lt"/>
              </a:rPr>
              <a:t>ensing Protocol (BRS) </a:t>
            </a:r>
          </a:p>
        </p:txBody>
      </p:sp>
      <p:grpSp>
        <p:nvGrpSpPr>
          <p:cNvPr id="6" name="Group 5">
            <a:extLst>
              <a:ext uri="{FF2B5EF4-FFF2-40B4-BE49-F238E27FC236}">
                <a16:creationId xmlns:a16="http://schemas.microsoft.com/office/drawing/2014/main" id="{8C80E521-78DA-437A-87C4-2B41B8431A59}"/>
              </a:ext>
            </a:extLst>
          </p:cNvPr>
          <p:cNvGrpSpPr/>
          <p:nvPr/>
        </p:nvGrpSpPr>
        <p:grpSpPr>
          <a:xfrm>
            <a:off x="4267012" y="3606441"/>
            <a:ext cx="1020449" cy="1003351"/>
            <a:chOff x="4267012" y="3606441"/>
            <a:chExt cx="1020449" cy="1003351"/>
          </a:xfrm>
        </p:grpSpPr>
        <p:grpSp>
          <p:nvGrpSpPr>
            <p:cNvPr id="131" name="Group 130">
              <a:extLst>
                <a:ext uri="{FF2B5EF4-FFF2-40B4-BE49-F238E27FC236}">
                  <a16:creationId xmlns:a16="http://schemas.microsoft.com/office/drawing/2014/main" id="{69372032-0D58-4538-95C7-CD8032B3FBE1}"/>
                </a:ext>
              </a:extLst>
            </p:cNvPr>
            <p:cNvGrpSpPr/>
            <p:nvPr/>
          </p:nvGrpSpPr>
          <p:grpSpPr>
            <a:xfrm>
              <a:off x="4267012" y="3606441"/>
              <a:ext cx="480927" cy="393594"/>
              <a:chOff x="3585214" y="4345106"/>
              <a:chExt cx="1347874" cy="952500"/>
            </a:xfrm>
            <a:solidFill>
              <a:srgbClr val="FF0000"/>
            </a:solidFill>
          </p:grpSpPr>
          <p:pic>
            <p:nvPicPr>
              <p:cNvPr id="132" name="Graphic 131">
                <a:extLst>
                  <a:ext uri="{FF2B5EF4-FFF2-40B4-BE49-F238E27FC236}">
                    <a16:creationId xmlns:a16="http://schemas.microsoft.com/office/drawing/2014/main" id="{44F3F104-9E24-4FF6-8F4E-88B9D1D186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485202" y="4445118"/>
                <a:ext cx="952500" cy="752475"/>
              </a:xfrm>
              <a:prstGeom prst="rect">
                <a:avLst/>
              </a:prstGeom>
            </p:spPr>
          </p:pic>
          <p:pic>
            <p:nvPicPr>
              <p:cNvPr id="133" name="Graphic 132">
                <a:extLst>
                  <a:ext uri="{FF2B5EF4-FFF2-40B4-BE49-F238E27FC236}">
                    <a16:creationId xmlns:a16="http://schemas.microsoft.com/office/drawing/2014/main" id="{5A4EEDA5-12EA-44DF-BA89-ABE2FADA38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080601" y="4445118"/>
                <a:ext cx="952500" cy="752475"/>
              </a:xfrm>
              <a:prstGeom prst="rect">
                <a:avLst/>
              </a:prstGeom>
            </p:spPr>
          </p:pic>
        </p:grpSp>
        <p:grpSp>
          <p:nvGrpSpPr>
            <p:cNvPr id="134" name="Group 133">
              <a:extLst>
                <a:ext uri="{FF2B5EF4-FFF2-40B4-BE49-F238E27FC236}">
                  <a16:creationId xmlns:a16="http://schemas.microsoft.com/office/drawing/2014/main" id="{ACCE8B19-D32B-4A62-9FDD-96A581453CF0}"/>
                </a:ext>
              </a:extLst>
            </p:cNvPr>
            <p:cNvGrpSpPr/>
            <p:nvPr/>
          </p:nvGrpSpPr>
          <p:grpSpPr>
            <a:xfrm>
              <a:off x="4806534" y="4216198"/>
              <a:ext cx="480927" cy="393594"/>
              <a:chOff x="3585214" y="4345106"/>
              <a:chExt cx="1347874" cy="952500"/>
            </a:xfrm>
            <a:solidFill>
              <a:srgbClr val="FF0000"/>
            </a:solidFill>
          </p:grpSpPr>
          <p:pic>
            <p:nvPicPr>
              <p:cNvPr id="135" name="Graphic 134">
                <a:extLst>
                  <a:ext uri="{FF2B5EF4-FFF2-40B4-BE49-F238E27FC236}">
                    <a16:creationId xmlns:a16="http://schemas.microsoft.com/office/drawing/2014/main" id="{75F01F11-DF10-44EA-8E6A-7806F50A43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485202" y="4445118"/>
                <a:ext cx="952500" cy="752475"/>
              </a:xfrm>
              <a:prstGeom prst="rect">
                <a:avLst/>
              </a:prstGeom>
            </p:spPr>
          </p:pic>
          <p:pic>
            <p:nvPicPr>
              <p:cNvPr id="136" name="Graphic 135">
                <a:extLst>
                  <a:ext uri="{FF2B5EF4-FFF2-40B4-BE49-F238E27FC236}">
                    <a16:creationId xmlns:a16="http://schemas.microsoft.com/office/drawing/2014/main" id="{110E7CEB-089D-4108-9AE5-6BA4E7F86A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080601" y="4445118"/>
                <a:ext cx="952500" cy="752475"/>
              </a:xfrm>
              <a:prstGeom prst="rect">
                <a:avLst/>
              </a:prstGeom>
            </p:spPr>
          </p:pic>
        </p:grpSp>
      </p:grpSp>
    </p:spTree>
    <p:extLst>
      <p:ext uri="{BB962C8B-B14F-4D97-AF65-F5344CB8AC3E}">
        <p14:creationId xmlns:p14="http://schemas.microsoft.com/office/powerpoint/2010/main" val="360763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15"/>
                                        </p:tgtEl>
                                      </p:cBhvr>
                                    </p:animEffect>
                                    <p:animScale>
                                      <p:cBhvr>
                                        <p:cTn id="7" dur="250" autoRev="1" fill="hold"/>
                                        <p:tgtEl>
                                          <p:spTgt spid="115"/>
                                        </p:tgtEl>
                                      </p:cBhvr>
                                      <p:by x="105000" y="105000"/>
                                    </p:animScale>
                                  </p:childTnLst>
                                </p:cTn>
                              </p:par>
                            </p:childTnLst>
                          </p:cTn>
                        </p:par>
                        <p:par>
                          <p:cTn id="8" fill="hold">
                            <p:stCondLst>
                              <p:cond delay="500"/>
                            </p:stCondLst>
                            <p:childTnLst>
                              <p:par>
                                <p:cTn id="9" presetID="1" presetClass="exit" presetSubtype="0" fill="hold" nodeType="afterEffect">
                                  <p:stCondLst>
                                    <p:cond delay="0"/>
                                  </p:stCondLst>
                                  <p:childTnLst>
                                    <p:set>
                                      <p:cBhvr>
                                        <p:cTn id="10" dur="1" fill="hold">
                                          <p:stCondLst>
                                            <p:cond delay="0"/>
                                          </p:stCondLst>
                                        </p:cTn>
                                        <p:tgtEl>
                                          <p:spTgt spid="115"/>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16"/>
                                        </p:tgtEl>
                                        <p:attrNameLst>
                                          <p:attrName>style.visibility</p:attrName>
                                        </p:attrNameLst>
                                      </p:cBhvr>
                                      <p:to>
                                        <p:strVal val="visible"/>
                                      </p:to>
                                    </p:set>
                                  </p:childTnLst>
                                </p:cTn>
                              </p:par>
                            </p:childTnLst>
                          </p:cTn>
                        </p:par>
                        <p:par>
                          <p:cTn id="14" fill="hold">
                            <p:stCondLst>
                              <p:cond delay="500"/>
                            </p:stCondLst>
                            <p:childTnLst>
                              <p:par>
                                <p:cTn id="15" presetID="26" presetClass="emph" presetSubtype="0" fill="hold" nodeType="afterEffect">
                                  <p:stCondLst>
                                    <p:cond delay="0"/>
                                  </p:stCondLst>
                                  <p:childTnLst>
                                    <p:animEffect transition="out" filter="fade">
                                      <p:cBhvr>
                                        <p:cTn id="16" dur="500" tmFilter="0, 0; .2, .5; .8, .5; 1, 0"/>
                                        <p:tgtEl>
                                          <p:spTgt spid="116"/>
                                        </p:tgtEl>
                                      </p:cBhvr>
                                    </p:animEffect>
                                    <p:animScale>
                                      <p:cBhvr>
                                        <p:cTn id="17" dur="250" autoRev="1" fill="hold"/>
                                        <p:tgtEl>
                                          <p:spTgt spid="116"/>
                                        </p:tgtEl>
                                      </p:cBhvr>
                                      <p:by x="105000" y="105000"/>
                                    </p:animScale>
                                  </p:childTnLst>
                                </p:cTn>
                              </p:par>
                            </p:childTnLst>
                          </p:cTn>
                        </p:par>
                        <p:par>
                          <p:cTn id="18" fill="hold">
                            <p:stCondLst>
                              <p:cond delay="1000"/>
                            </p:stCondLst>
                            <p:childTnLst>
                              <p:par>
                                <p:cTn id="19" presetID="1" presetClass="exit" presetSubtype="0" fill="hold" nodeType="afterEffect">
                                  <p:stCondLst>
                                    <p:cond delay="0"/>
                                  </p:stCondLst>
                                  <p:childTnLst>
                                    <p:set>
                                      <p:cBhvr>
                                        <p:cTn id="20" dur="1" fill="hold">
                                          <p:stCondLst>
                                            <p:cond delay="0"/>
                                          </p:stCondLst>
                                        </p:cTn>
                                        <p:tgtEl>
                                          <p:spTgt spid="116"/>
                                        </p:tgtEl>
                                        <p:attrNameLst>
                                          <p:attrName>style.visibility</p:attrName>
                                        </p:attrNameLst>
                                      </p:cBhvr>
                                      <p:to>
                                        <p:strVal val="hidden"/>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childTnLst>
                                </p:cTn>
                              </p:par>
                            </p:childTnLst>
                          </p:cTn>
                        </p:par>
                        <p:par>
                          <p:cTn id="24" fill="hold">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117"/>
                                        </p:tgtEl>
                                      </p:cBhvr>
                                    </p:animEffect>
                                    <p:animScale>
                                      <p:cBhvr>
                                        <p:cTn id="27" dur="250" autoRev="1" fill="hold"/>
                                        <p:tgtEl>
                                          <p:spTgt spid="117"/>
                                        </p:tgtEl>
                                      </p:cBhvr>
                                      <p:by x="105000" y="105000"/>
                                    </p:animScale>
                                  </p:childTnLst>
                                </p:cTn>
                              </p:par>
                            </p:childTnLst>
                          </p:cTn>
                        </p:par>
                        <p:par>
                          <p:cTn id="28" fill="hold">
                            <p:stCondLst>
                              <p:cond delay="1500"/>
                            </p:stCondLst>
                            <p:childTnLst>
                              <p:par>
                                <p:cTn id="29" presetID="1" presetClass="exit" presetSubtype="0" fill="hold" nodeType="afterEffect">
                                  <p:stCondLst>
                                    <p:cond delay="0"/>
                                  </p:stCondLst>
                                  <p:childTnLst>
                                    <p:set>
                                      <p:cBhvr>
                                        <p:cTn id="30" dur="1" fill="hold">
                                          <p:stCondLst>
                                            <p:cond delay="0"/>
                                          </p:stCondLst>
                                        </p:cTn>
                                        <p:tgtEl>
                                          <p:spTgt spid="117"/>
                                        </p:tgtEl>
                                        <p:attrNameLst>
                                          <p:attrName>style.visibility</p:attrName>
                                        </p:attrNameLst>
                                      </p:cBhvr>
                                      <p:to>
                                        <p:strVal val="hidden"/>
                                      </p:to>
                                    </p:set>
                                  </p:childTnLst>
                                </p:cTn>
                              </p:par>
                            </p:childTnLst>
                          </p:cTn>
                        </p:par>
                        <p:par>
                          <p:cTn id="31" fill="hold">
                            <p:stCondLst>
                              <p:cond delay="1500"/>
                            </p:stCondLst>
                            <p:childTnLst>
                              <p:par>
                                <p:cTn id="32" presetID="1" presetClass="entr" presetSubtype="0" fill="hold" nodeType="afterEffect">
                                  <p:stCondLst>
                                    <p:cond delay="0"/>
                                  </p:stCondLst>
                                  <p:childTnLst>
                                    <p:set>
                                      <p:cBhvr>
                                        <p:cTn id="33" dur="1" fill="hold">
                                          <p:stCondLst>
                                            <p:cond delay="0"/>
                                          </p:stCondLst>
                                        </p:cTn>
                                        <p:tgtEl>
                                          <p:spTgt spid="118"/>
                                        </p:tgtEl>
                                        <p:attrNameLst>
                                          <p:attrName>style.visibility</p:attrName>
                                        </p:attrNameLst>
                                      </p:cBhvr>
                                      <p:to>
                                        <p:strVal val="visible"/>
                                      </p:to>
                                    </p:set>
                                  </p:childTnLst>
                                </p:cTn>
                              </p:par>
                            </p:childTnLst>
                          </p:cTn>
                        </p:par>
                        <p:par>
                          <p:cTn id="34" fill="hold">
                            <p:stCondLst>
                              <p:cond delay="1500"/>
                            </p:stCondLst>
                            <p:childTnLst>
                              <p:par>
                                <p:cTn id="35" presetID="26" presetClass="emph" presetSubtype="0" fill="hold" nodeType="afterEffect">
                                  <p:stCondLst>
                                    <p:cond delay="0"/>
                                  </p:stCondLst>
                                  <p:childTnLst>
                                    <p:animEffect transition="out" filter="fade">
                                      <p:cBhvr>
                                        <p:cTn id="36" dur="500" tmFilter="0, 0; .2, .5; .8, .5; 1, 0"/>
                                        <p:tgtEl>
                                          <p:spTgt spid="118"/>
                                        </p:tgtEl>
                                      </p:cBhvr>
                                    </p:animEffect>
                                    <p:animScale>
                                      <p:cBhvr>
                                        <p:cTn id="37" dur="250" autoRev="1" fill="hold"/>
                                        <p:tgtEl>
                                          <p:spTgt spid="118"/>
                                        </p:tgtEl>
                                      </p:cBhvr>
                                      <p:by x="105000" y="105000"/>
                                    </p:animScale>
                                  </p:childTnLst>
                                </p:cTn>
                              </p:par>
                            </p:childTnLst>
                          </p:cTn>
                        </p:par>
                        <p:par>
                          <p:cTn id="38" fill="hold">
                            <p:stCondLst>
                              <p:cond delay="2000"/>
                            </p:stCondLst>
                            <p:childTnLst>
                              <p:par>
                                <p:cTn id="39" presetID="1" presetClass="exit" presetSubtype="0" fill="hold" nodeType="afterEffect">
                                  <p:stCondLst>
                                    <p:cond delay="0"/>
                                  </p:stCondLst>
                                  <p:childTnLst>
                                    <p:set>
                                      <p:cBhvr>
                                        <p:cTn id="40" dur="1" fill="hold">
                                          <p:stCondLst>
                                            <p:cond delay="0"/>
                                          </p:stCondLst>
                                        </p:cTn>
                                        <p:tgtEl>
                                          <p:spTgt spid="118"/>
                                        </p:tgtEl>
                                        <p:attrNameLst>
                                          <p:attrName>style.visibility</p:attrName>
                                        </p:attrNameLst>
                                      </p:cBhvr>
                                      <p:to>
                                        <p:strVal val="hidden"/>
                                      </p:to>
                                    </p:set>
                                  </p:childTnLst>
                                </p:cTn>
                              </p:par>
                            </p:childTnLst>
                          </p:cTn>
                        </p:par>
                        <p:par>
                          <p:cTn id="41" fill="hold">
                            <p:stCondLst>
                              <p:cond delay="2000"/>
                            </p:stCondLst>
                            <p:childTnLst>
                              <p:par>
                                <p:cTn id="42" presetID="1" presetClass="entr" presetSubtype="0" fill="hold" nodeType="afterEffect">
                                  <p:stCondLst>
                                    <p:cond delay="0"/>
                                  </p:stCondLst>
                                  <p:childTnLst>
                                    <p:set>
                                      <p:cBhvr>
                                        <p:cTn id="43" dur="1" fill="hold">
                                          <p:stCondLst>
                                            <p:cond delay="0"/>
                                          </p:stCondLst>
                                        </p:cTn>
                                        <p:tgtEl>
                                          <p:spTgt spid="119"/>
                                        </p:tgtEl>
                                        <p:attrNameLst>
                                          <p:attrName>style.visibility</p:attrName>
                                        </p:attrNameLst>
                                      </p:cBhvr>
                                      <p:to>
                                        <p:strVal val="visible"/>
                                      </p:to>
                                    </p:set>
                                  </p:childTnLst>
                                </p:cTn>
                              </p:par>
                            </p:childTnLst>
                          </p:cTn>
                        </p:par>
                        <p:par>
                          <p:cTn id="44" fill="hold">
                            <p:stCondLst>
                              <p:cond delay="2000"/>
                            </p:stCondLst>
                            <p:childTnLst>
                              <p:par>
                                <p:cTn id="45" presetID="26" presetClass="emph" presetSubtype="0" fill="hold" nodeType="afterEffect">
                                  <p:stCondLst>
                                    <p:cond delay="0"/>
                                  </p:stCondLst>
                                  <p:childTnLst>
                                    <p:animEffect transition="out" filter="fade">
                                      <p:cBhvr>
                                        <p:cTn id="46" dur="500" tmFilter="0, 0; .2, .5; .8, .5; 1, 0"/>
                                        <p:tgtEl>
                                          <p:spTgt spid="119"/>
                                        </p:tgtEl>
                                      </p:cBhvr>
                                    </p:animEffect>
                                    <p:animScale>
                                      <p:cBhvr>
                                        <p:cTn id="47" dur="250" autoRev="1" fill="hold"/>
                                        <p:tgtEl>
                                          <p:spTgt spid="119"/>
                                        </p:tgtEl>
                                      </p:cBhvr>
                                      <p:by x="105000" y="105000"/>
                                    </p:animScale>
                                  </p:childTnLst>
                                </p:cTn>
                              </p:par>
                            </p:childTnLst>
                          </p:cTn>
                        </p:par>
                        <p:par>
                          <p:cTn id="48" fill="hold">
                            <p:stCondLst>
                              <p:cond delay="2500"/>
                            </p:stCondLst>
                            <p:childTnLst>
                              <p:par>
                                <p:cTn id="49" presetID="1" presetClass="exit" presetSubtype="0" fill="hold" nodeType="afterEffect">
                                  <p:stCondLst>
                                    <p:cond delay="0"/>
                                  </p:stCondLst>
                                  <p:childTnLst>
                                    <p:set>
                                      <p:cBhvr>
                                        <p:cTn id="50" dur="1" fill="hold">
                                          <p:stCondLst>
                                            <p:cond delay="0"/>
                                          </p:stCondLst>
                                        </p:cTn>
                                        <p:tgtEl>
                                          <p:spTgt spid="119"/>
                                        </p:tgtEl>
                                        <p:attrNameLst>
                                          <p:attrName>style.visibility</p:attrName>
                                        </p:attrNameLst>
                                      </p:cBhvr>
                                      <p:to>
                                        <p:strVal val="hidden"/>
                                      </p:to>
                                    </p:set>
                                  </p:childTnLst>
                                </p:cTn>
                              </p:par>
                            </p:childTnLst>
                          </p:cTn>
                        </p:par>
                        <p:par>
                          <p:cTn id="51" fill="hold">
                            <p:stCondLst>
                              <p:cond delay="2500"/>
                            </p:stCondLst>
                            <p:childTnLst>
                              <p:par>
                                <p:cTn id="52" presetID="1" presetClass="entr" presetSubtype="0"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par>
                          <p:cTn id="54" fill="hold">
                            <p:stCondLst>
                              <p:cond delay="2500"/>
                            </p:stCondLst>
                            <p:childTnLst>
                              <p:par>
                                <p:cTn id="55" presetID="26" presetClass="emph" presetSubtype="0" fill="hold" nodeType="afterEffect">
                                  <p:stCondLst>
                                    <p:cond delay="0"/>
                                  </p:stCondLst>
                                  <p:childTnLst>
                                    <p:animEffect transition="out" filter="fade">
                                      <p:cBhvr>
                                        <p:cTn id="56" dur="500" tmFilter="0, 0; .2, .5; .8, .5; 1, 0"/>
                                        <p:tgtEl>
                                          <p:spTgt spid="120"/>
                                        </p:tgtEl>
                                      </p:cBhvr>
                                    </p:animEffect>
                                    <p:animScale>
                                      <p:cBhvr>
                                        <p:cTn id="57" dur="250" autoRev="1" fill="hold"/>
                                        <p:tgtEl>
                                          <p:spTgt spid="120"/>
                                        </p:tgtEl>
                                      </p:cBhvr>
                                      <p:by x="105000" y="105000"/>
                                    </p:animScale>
                                  </p:childTnLst>
                                </p:cTn>
                              </p:par>
                            </p:childTnLst>
                          </p:cTn>
                        </p:par>
                        <p:par>
                          <p:cTn id="58" fill="hold">
                            <p:stCondLst>
                              <p:cond delay="3000"/>
                            </p:stCondLst>
                            <p:childTnLst>
                              <p:par>
                                <p:cTn id="59" presetID="1" presetClass="exit" presetSubtype="0" fill="hold" nodeType="afterEffect">
                                  <p:stCondLst>
                                    <p:cond delay="0"/>
                                  </p:stCondLst>
                                  <p:childTnLst>
                                    <p:set>
                                      <p:cBhvr>
                                        <p:cTn id="60" dur="1" fill="hold">
                                          <p:stCondLst>
                                            <p:cond delay="0"/>
                                          </p:stCondLst>
                                        </p:cTn>
                                        <p:tgtEl>
                                          <p:spTgt spid="120"/>
                                        </p:tgtEl>
                                        <p:attrNameLst>
                                          <p:attrName>style.visibility</p:attrName>
                                        </p:attrNameLst>
                                      </p:cBhvr>
                                      <p:to>
                                        <p:strVal val="hidden"/>
                                      </p:to>
                                    </p:set>
                                  </p:childTnLst>
                                </p:cTn>
                              </p:par>
                            </p:childTnLst>
                          </p:cTn>
                        </p:par>
                        <p:par>
                          <p:cTn id="61" fill="hold">
                            <p:stCondLst>
                              <p:cond delay="3500"/>
                            </p:stCondLst>
                            <p:childTnLst>
                              <p:par>
                                <p:cTn id="62" presetID="1" presetClass="entr" presetSubtype="0" fill="hold" nodeType="afterEffect">
                                  <p:stCondLst>
                                    <p:cond delay="0"/>
                                  </p:stCondLst>
                                  <p:childTnLst>
                                    <p:set>
                                      <p:cBhvr>
                                        <p:cTn id="63" dur="1" fill="hold">
                                          <p:stCondLst>
                                            <p:cond delay="0"/>
                                          </p:stCondLst>
                                        </p:cTn>
                                        <p:tgtEl>
                                          <p:spTgt spid="122"/>
                                        </p:tgtEl>
                                        <p:attrNameLst>
                                          <p:attrName>style.visibility</p:attrName>
                                        </p:attrNameLst>
                                      </p:cBhvr>
                                      <p:to>
                                        <p:strVal val="visible"/>
                                      </p:to>
                                    </p:set>
                                  </p:childTnLst>
                                </p:cTn>
                              </p:par>
                            </p:childTnLst>
                          </p:cTn>
                        </p:par>
                        <p:par>
                          <p:cTn id="64" fill="hold">
                            <p:stCondLst>
                              <p:cond delay="3500"/>
                            </p:stCondLst>
                            <p:childTnLst>
                              <p:par>
                                <p:cTn id="65" presetID="26" presetClass="emph" presetSubtype="0" fill="hold" nodeType="afterEffect">
                                  <p:stCondLst>
                                    <p:cond delay="0"/>
                                  </p:stCondLst>
                                  <p:childTnLst>
                                    <p:animEffect transition="out" filter="fade">
                                      <p:cBhvr>
                                        <p:cTn id="66" dur="500" tmFilter="0, 0; .2, .5; .8, .5; 1, 0"/>
                                        <p:tgtEl>
                                          <p:spTgt spid="122"/>
                                        </p:tgtEl>
                                      </p:cBhvr>
                                    </p:animEffect>
                                    <p:animScale>
                                      <p:cBhvr>
                                        <p:cTn id="67" dur="250" autoRev="1" fill="hold"/>
                                        <p:tgtEl>
                                          <p:spTgt spid="122"/>
                                        </p:tgtEl>
                                      </p:cBhvr>
                                      <p:by x="105000" y="105000"/>
                                    </p:animScale>
                                  </p:childTnLst>
                                </p:cTn>
                              </p:par>
                            </p:childTnLst>
                          </p:cTn>
                        </p:par>
                        <p:par>
                          <p:cTn id="68" fill="hold">
                            <p:stCondLst>
                              <p:cond delay="4000"/>
                            </p:stCondLst>
                            <p:childTnLst>
                              <p:par>
                                <p:cTn id="69" presetID="1" presetClass="exit" presetSubtype="0" fill="hold" nodeType="afterEffect">
                                  <p:stCondLst>
                                    <p:cond delay="0"/>
                                  </p:stCondLst>
                                  <p:childTnLst>
                                    <p:set>
                                      <p:cBhvr>
                                        <p:cTn id="70" dur="1" fill="hold">
                                          <p:stCondLst>
                                            <p:cond delay="0"/>
                                          </p:stCondLst>
                                        </p:cTn>
                                        <p:tgtEl>
                                          <p:spTgt spid="122"/>
                                        </p:tgtEl>
                                        <p:attrNameLst>
                                          <p:attrName>style.visibility</p:attrName>
                                        </p:attrNameLst>
                                      </p:cBhvr>
                                      <p:to>
                                        <p:strVal val="hidden"/>
                                      </p:to>
                                    </p:set>
                                  </p:childTnLst>
                                </p:cTn>
                              </p:par>
                            </p:childTnLst>
                          </p:cTn>
                        </p:par>
                        <p:par>
                          <p:cTn id="71" fill="hold">
                            <p:stCondLst>
                              <p:cond delay="4000"/>
                            </p:stCondLst>
                            <p:childTnLst>
                              <p:par>
                                <p:cTn id="72" presetID="1" presetClass="entr" presetSubtype="0" fill="hold" nodeType="afterEffect">
                                  <p:stCondLst>
                                    <p:cond delay="0"/>
                                  </p:stCondLst>
                                  <p:childTnLst>
                                    <p:set>
                                      <p:cBhvr>
                                        <p:cTn id="73" dur="1" fill="hold">
                                          <p:stCondLst>
                                            <p:cond delay="0"/>
                                          </p:stCondLst>
                                        </p:cTn>
                                        <p:tgtEl>
                                          <p:spTgt spid="125"/>
                                        </p:tgtEl>
                                        <p:attrNameLst>
                                          <p:attrName>style.visibility</p:attrName>
                                        </p:attrNameLst>
                                      </p:cBhvr>
                                      <p:to>
                                        <p:strVal val="visible"/>
                                      </p:to>
                                    </p:set>
                                  </p:childTnLst>
                                </p:cTn>
                              </p:par>
                            </p:childTnLst>
                          </p:cTn>
                        </p:par>
                        <p:par>
                          <p:cTn id="74" fill="hold">
                            <p:stCondLst>
                              <p:cond delay="4000"/>
                            </p:stCondLst>
                            <p:childTnLst>
                              <p:par>
                                <p:cTn id="75" presetID="26" presetClass="emph" presetSubtype="0" fill="hold" nodeType="afterEffect">
                                  <p:stCondLst>
                                    <p:cond delay="0"/>
                                  </p:stCondLst>
                                  <p:childTnLst>
                                    <p:animEffect transition="out" filter="fade">
                                      <p:cBhvr>
                                        <p:cTn id="76" dur="500" tmFilter="0, 0; .2, .5; .8, .5; 1, 0"/>
                                        <p:tgtEl>
                                          <p:spTgt spid="125"/>
                                        </p:tgtEl>
                                      </p:cBhvr>
                                    </p:animEffect>
                                    <p:animScale>
                                      <p:cBhvr>
                                        <p:cTn id="77" dur="250" autoRev="1" fill="hold"/>
                                        <p:tgtEl>
                                          <p:spTgt spid="125"/>
                                        </p:tgtEl>
                                      </p:cBhvr>
                                      <p:by x="105000" y="105000"/>
                                    </p:animScale>
                                  </p:childTnLst>
                                </p:cTn>
                              </p:par>
                            </p:childTnLst>
                          </p:cTn>
                        </p:par>
                        <p:par>
                          <p:cTn id="78" fill="hold">
                            <p:stCondLst>
                              <p:cond delay="4500"/>
                            </p:stCondLst>
                            <p:childTnLst>
                              <p:par>
                                <p:cTn id="79" presetID="1" presetClass="exit" presetSubtype="0" fill="hold" nodeType="afterEffect">
                                  <p:stCondLst>
                                    <p:cond delay="0"/>
                                  </p:stCondLst>
                                  <p:childTnLst>
                                    <p:set>
                                      <p:cBhvr>
                                        <p:cTn id="80" dur="1" fill="hold">
                                          <p:stCondLst>
                                            <p:cond delay="0"/>
                                          </p:stCondLst>
                                        </p:cTn>
                                        <p:tgtEl>
                                          <p:spTgt spid="125"/>
                                        </p:tgtEl>
                                        <p:attrNameLst>
                                          <p:attrName>style.visibility</p:attrName>
                                        </p:attrNameLst>
                                      </p:cBhvr>
                                      <p:to>
                                        <p:strVal val="hidden"/>
                                      </p:to>
                                    </p:set>
                                  </p:childTnLst>
                                </p:cTn>
                              </p:par>
                            </p:childTnLst>
                          </p:cTn>
                        </p:par>
                        <p:par>
                          <p:cTn id="81" fill="hold">
                            <p:stCondLst>
                              <p:cond delay="4500"/>
                            </p:stCondLst>
                            <p:childTnLst>
                              <p:par>
                                <p:cTn id="82" presetID="1" presetClass="entr" presetSubtype="0" fill="hold" nodeType="after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83F-9600-48E4-86AB-A2775B93006A}"/>
              </a:ext>
            </a:extLst>
          </p:cNvPr>
          <p:cNvSpPr>
            <a:spLocks noGrp="1"/>
          </p:cNvSpPr>
          <p:nvPr>
            <p:ph type="title"/>
          </p:nvPr>
        </p:nvSpPr>
        <p:spPr>
          <a:xfrm>
            <a:off x="450173" y="365126"/>
            <a:ext cx="8299930" cy="1325563"/>
          </a:xfrm>
        </p:spPr>
        <p:txBody>
          <a:bodyPr>
            <a:normAutofit/>
          </a:bodyPr>
          <a:lstStyle/>
          <a:p>
            <a:r>
              <a:rPr lang="en-US" sz="4000" b="1">
                <a:latin typeface="+mn-lt"/>
              </a:rPr>
              <a:t>B</a:t>
            </a:r>
            <a:r>
              <a:rPr lang="en-US" sz="4000">
                <a:latin typeface="+mn-lt"/>
              </a:rPr>
              <a:t>roadcast </a:t>
            </a:r>
            <a:r>
              <a:rPr lang="en-US" sz="4000" b="1">
                <a:latin typeface="+mn-lt"/>
              </a:rPr>
              <a:t>R</a:t>
            </a:r>
            <a:r>
              <a:rPr lang="en-US" sz="4000">
                <a:latin typeface="+mn-lt"/>
              </a:rPr>
              <a:t>eliability </a:t>
            </a:r>
            <a:r>
              <a:rPr lang="en-US" sz="4000" b="1">
                <a:latin typeface="+mn-lt"/>
              </a:rPr>
              <a:t>S</a:t>
            </a:r>
            <a:r>
              <a:rPr lang="en-US" sz="4000">
                <a:latin typeface="+mn-lt"/>
              </a:rPr>
              <a:t>ensing Protocol (BRS) </a:t>
            </a:r>
          </a:p>
        </p:txBody>
      </p:sp>
      <p:sp>
        <p:nvSpPr>
          <p:cNvPr id="4" name="Slide Number Placeholder 3">
            <a:extLst>
              <a:ext uri="{FF2B5EF4-FFF2-40B4-BE49-F238E27FC236}">
                <a16:creationId xmlns:a16="http://schemas.microsoft.com/office/drawing/2014/main" id="{4B66BE58-3A2B-480C-9DC6-C143020827C0}"/>
              </a:ext>
            </a:extLst>
          </p:cNvPr>
          <p:cNvSpPr>
            <a:spLocks noGrp="1"/>
          </p:cNvSpPr>
          <p:nvPr>
            <p:ph type="sldNum" sz="quarter" idx="12"/>
          </p:nvPr>
        </p:nvSpPr>
        <p:spPr>
          <a:xfrm>
            <a:off x="6457950" y="6310311"/>
            <a:ext cx="2057400" cy="365125"/>
          </a:xfrm>
        </p:spPr>
        <p:txBody>
          <a:bodyPr/>
          <a:lstStyle/>
          <a:p>
            <a:fld id="{19C35A7F-3BC8-4315-864C-AC9FE095F277}" type="slidenum">
              <a:rPr lang="en-US" smtClean="0"/>
              <a:t>26</a:t>
            </a:fld>
            <a:endParaRPr lang="en-US"/>
          </a:p>
        </p:txBody>
      </p:sp>
      <p:cxnSp>
        <p:nvCxnSpPr>
          <p:cNvPr id="6" name="Straight Connector 5">
            <a:extLst>
              <a:ext uri="{FF2B5EF4-FFF2-40B4-BE49-F238E27FC236}">
                <a16:creationId xmlns:a16="http://schemas.microsoft.com/office/drawing/2014/main" id="{7D585719-8D73-4790-916B-A778EDC5E7D4}"/>
              </a:ext>
            </a:extLst>
          </p:cNvPr>
          <p:cNvCxnSpPr>
            <a:cxnSpLocks/>
          </p:cNvCxnSpPr>
          <p:nvPr/>
        </p:nvCxnSpPr>
        <p:spPr>
          <a:xfrm>
            <a:off x="342900" y="4053638"/>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65A19A-CDAC-4613-8581-7DAA5C7AC60D}"/>
              </a:ext>
            </a:extLst>
          </p:cNvPr>
          <p:cNvSpPr/>
          <p:nvPr/>
        </p:nvSpPr>
        <p:spPr>
          <a:xfrm>
            <a:off x="1547819" y="3460303"/>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77C07D6-CBFC-4D82-9AD3-9C5FAAB6FE23}"/>
              </a:ext>
            </a:extLst>
          </p:cNvPr>
          <p:cNvSpPr txBox="1"/>
          <p:nvPr/>
        </p:nvSpPr>
        <p:spPr>
          <a:xfrm>
            <a:off x="7980323" y="4047774"/>
            <a:ext cx="873957" cy="461665"/>
          </a:xfrm>
          <a:prstGeom prst="rect">
            <a:avLst/>
          </a:prstGeom>
          <a:noFill/>
        </p:spPr>
        <p:txBody>
          <a:bodyPr wrap="none" rtlCol="0">
            <a:spAutoFit/>
          </a:bodyPr>
          <a:lstStyle/>
          <a:p>
            <a:pPr algn="ctr"/>
            <a:r>
              <a:rPr lang="en-US" sz="2400"/>
              <a:t>Time </a:t>
            </a:r>
          </a:p>
        </p:txBody>
      </p:sp>
      <p:sp>
        <p:nvSpPr>
          <p:cNvPr id="18" name="Rectangle 17">
            <a:extLst>
              <a:ext uri="{FF2B5EF4-FFF2-40B4-BE49-F238E27FC236}">
                <a16:creationId xmlns:a16="http://schemas.microsoft.com/office/drawing/2014/main" id="{7AE865A9-BB5C-4427-9CED-2CBA0858C589}"/>
              </a:ext>
            </a:extLst>
          </p:cNvPr>
          <p:cNvSpPr/>
          <p:nvPr/>
        </p:nvSpPr>
        <p:spPr>
          <a:xfrm>
            <a:off x="3529043" y="3460303"/>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D34AB40-0F7F-45EC-830E-5D17657891F1}"/>
              </a:ext>
            </a:extLst>
          </p:cNvPr>
          <p:cNvSpPr/>
          <p:nvPr/>
        </p:nvSpPr>
        <p:spPr>
          <a:xfrm>
            <a:off x="4526809" y="3460303"/>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3AB5288-0D1E-490F-B49B-0DA2679A533C}"/>
              </a:ext>
            </a:extLst>
          </p:cNvPr>
          <p:cNvSpPr/>
          <p:nvPr/>
        </p:nvSpPr>
        <p:spPr>
          <a:xfrm>
            <a:off x="5517421" y="3460303"/>
            <a:ext cx="966782" cy="481270"/>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950D805-4E22-4EDF-8356-B90020CAC4FF}"/>
              </a:ext>
            </a:extLst>
          </p:cNvPr>
          <p:cNvCxnSpPr>
            <a:cxnSpLocks/>
          </p:cNvCxnSpPr>
          <p:nvPr/>
        </p:nvCxnSpPr>
        <p:spPr>
          <a:xfrm flipV="1">
            <a:off x="1547819"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9700820-0076-480F-9609-565FE93249B7}"/>
              </a:ext>
            </a:extLst>
          </p:cNvPr>
          <p:cNvCxnSpPr>
            <a:cxnSpLocks/>
          </p:cNvCxnSpPr>
          <p:nvPr/>
        </p:nvCxnSpPr>
        <p:spPr>
          <a:xfrm flipV="1">
            <a:off x="2538431"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41A556-92D6-4049-B8C3-CF9FF0EC1FAD}"/>
              </a:ext>
            </a:extLst>
          </p:cNvPr>
          <p:cNvCxnSpPr>
            <a:cxnSpLocks/>
          </p:cNvCxnSpPr>
          <p:nvPr/>
        </p:nvCxnSpPr>
        <p:spPr>
          <a:xfrm flipV="1">
            <a:off x="3529043"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468413B-BADC-4031-8E8A-3122B8A77883}"/>
              </a:ext>
            </a:extLst>
          </p:cNvPr>
          <p:cNvCxnSpPr>
            <a:cxnSpLocks/>
          </p:cNvCxnSpPr>
          <p:nvPr/>
        </p:nvCxnSpPr>
        <p:spPr>
          <a:xfrm flipV="1">
            <a:off x="4526809"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D1DCA6-C1D6-408B-AD35-CE28EF864011}"/>
              </a:ext>
            </a:extLst>
          </p:cNvPr>
          <p:cNvCxnSpPr>
            <a:cxnSpLocks/>
          </p:cNvCxnSpPr>
          <p:nvPr/>
        </p:nvCxnSpPr>
        <p:spPr>
          <a:xfrm flipV="1">
            <a:off x="5517421"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B19A5E-4F8E-45F5-B39F-CDC43F1E9249}"/>
              </a:ext>
            </a:extLst>
          </p:cNvPr>
          <p:cNvCxnSpPr>
            <a:cxnSpLocks/>
          </p:cNvCxnSpPr>
          <p:nvPr/>
        </p:nvCxnSpPr>
        <p:spPr>
          <a:xfrm flipV="1">
            <a:off x="6508033" y="3983999"/>
            <a:ext cx="0" cy="18170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C5BEF51-62F7-4512-B436-30A88C5062E2}"/>
              </a:ext>
            </a:extLst>
          </p:cNvPr>
          <p:cNvSpPr txBox="1"/>
          <p:nvPr/>
        </p:nvSpPr>
        <p:spPr>
          <a:xfrm>
            <a:off x="1377740" y="4045150"/>
            <a:ext cx="340158" cy="461665"/>
          </a:xfrm>
          <a:prstGeom prst="rect">
            <a:avLst/>
          </a:prstGeom>
          <a:noFill/>
        </p:spPr>
        <p:txBody>
          <a:bodyPr wrap="none" rtlCol="0">
            <a:spAutoFit/>
          </a:bodyPr>
          <a:lstStyle/>
          <a:p>
            <a:r>
              <a:rPr lang="en-US" sz="2400"/>
              <a:t>0</a:t>
            </a:r>
          </a:p>
        </p:txBody>
      </p:sp>
      <p:sp>
        <p:nvSpPr>
          <p:cNvPr id="35" name="TextBox 34">
            <a:extLst>
              <a:ext uri="{FF2B5EF4-FFF2-40B4-BE49-F238E27FC236}">
                <a16:creationId xmlns:a16="http://schemas.microsoft.com/office/drawing/2014/main" id="{20084164-EE41-4261-9B88-D373C97AF1B0}"/>
              </a:ext>
            </a:extLst>
          </p:cNvPr>
          <p:cNvSpPr txBox="1"/>
          <p:nvPr/>
        </p:nvSpPr>
        <p:spPr>
          <a:xfrm>
            <a:off x="2348951" y="4053638"/>
            <a:ext cx="340158" cy="461665"/>
          </a:xfrm>
          <a:prstGeom prst="rect">
            <a:avLst/>
          </a:prstGeom>
          <a:noFill/>
        </p:spPr>
        <p:txBody>
          <a:bodyPr wrap="none" rtlCol="0">
            <a:spAutoFit/>
          </a:bodyPr>
          <a:lstStyle/>
          <a:p>
            <a:r>
              <a:rPr lang="en-US" sz="2400"/>
              <a:t>1</a:t>
            </a:r>
          </a:p>
        </p:txBody>
      </p:sp>
      <p:sp>
        <p:nvSpPr>
          <p:cNvPr id="36" name="TextBox 35">
            <a:extLst>
              <a:ext uri="{FF2B5EF4-FFF2-40B4-BE49-F238E27FC236}">
                <a16:creationId xmlns:a16="http://schemas.microsoft.com/office/drawing/2014/main" id="{8567D7BC-5E51-4D39-98E5-895330EFF852}"/>
              </a:ext>
            </a:extLst>
          </p:cNvPr>
          <p:cNvSpPr txBox="1"/>
          <p:nvPr/>
        </p:nvSpPr>
        <p:spPr>
          <a:xfrm>
            <a:off x="3335134" y="4045149"/>
            <a:ext cx="340158" cy="461665"/>
          </a:xfrm>
          <a:prstGeom prst="rect">
            <a:avLst/>
          </a:prstGeom>
          <a:noFill/>
        </p:spPr>
        <p:txBody>
          <a:bodyPr wrap="none" rtlCol="0">
            <a:spAutoFit/>
          </a:bodyPr>
          <a:lstStyle/>
          <a:p>
            <a:r>
              <a:rPr lang="en-US" sz="2400"/>
              <a:t>2</a:t>
            </a:r>
          </a:p>
        </p:txBody>
      </p:sp>
      <p:sp>
        <p:nvSpPr>
          <p:cNvPr id="37" name="TextBox 36">
            <a:extLst>
              <a:ext uri="{FF2B5EF4-FFF2-40B4-BE49-F238E27FC236}">
                <a16:creationId xmlns:a16="http://schemas.microsoft.com/office/drawing/2014/main" id="{F39A2803-FFDA-4CF4-84F9-BCFCBD559A74}"/>
              </a:ext>
            </a:extLst>
          </p:cNvPr>
          <p:cNvSpPr txBox="1"/>
          <p:nvPr/>
        </p:nvSpPr>
        <p:spPr>
          <a:xfrm>
            <a:off x="4361888" y="4053639"/>
            <a:ext cx="340158" cy="461665"/>
          </a:xfrm>
          <a:prstGeom prst="rect">
            <a:avLst/>
          </a:prstGeom>
          <a:noFill/>
        </p:spPr>
        <p:txBody>
          <a:bodyPr wrap="none" rtlCol="0">
            <a:spAutoFit/>
          </a:bodyPr>
          <a:lstStyle/>
          <a:p>
            <a:r>
              <a:rPr lang="en-US" sz="2400"/>
              <a:t>3</a:t>
            </a:r>
          </a:p>
        </p:txBody>
      </p:sp>
      <p:sp>
        <p:nvSpPr>
          <p:cNvPr id="38" name="TextBox 37">
            <a:extLst>
              <a:ext uri="{FF2B5EF4-FFF2-40B4-BE49-F238E27FC236}">
                <a16:creationId xmlns:a16="http://schemas.microsoft.com/office/drawing/2014/main" id="{4298BC6B-62B6-486E-84F6-7F6C973ADA81}"/>
              </a:ext>
            </a:extLst>
          </p:cNvPr>
          <p:cNvSpPr txBox="1"/>
          <p:nvPr/>
        </p:nvSpPr>
        <p:spPr>
          <a:xfrm>
            <a:off x="5333099" y="4062127"/>
            <a:ext cx="340158" cy="461665"/>
          </a:xfrm>
          <a:prstGeom prst="rect">
            <a:avLst/>
          </a:prstGeom>
          <a:noFill/>
        </p:spPr>
        <p:txBody>
          <a:bodyPr wrap="none" rtlCol="0">
            <a:spAutoFit/>
          </a:bodyPr>
          <a:lstStyle/>
          <a:p>
            <a:r>
              <a:rPr lang="en-US" sz="2400"/>
              <a:t>4</a:t>
            </a:r>
          </a:p>
        </p:txBody>
      </p:sp>
      <p:sp>
        <p:nvSpPr>
          <p:cNvPr id="39" name="TextBox 38">
            <a:extLst>
              <a:ext uri="{FF2B5EF4-FFF2-40B4-BE49-F238E27FC236}">
                <a16:creationId xmlns:a16="http://schemas.microsoft.com/office/drawing/2014/main" id="{340C3D71-1D55-4957-BB00-671C2565112F}"/>
              </a:ext>
            </a:extLst>
          </p:cNvPr>
          <p:cNvSpPr txBox="1"/>
          <p:nvPr/>
        </p:nvSpPr>
        <p:spPr>
          <a:xfrm>
            <a:off x="6319282" y="4053638"/>
            <a:ext cx="340158" cy="461665"/>
          </a:xfrm>
          <a:prstGeom prst="rect">
            <a:avLst/>
          </a:prstGeom>
          <a:noFill/>
        </p:spPr>
        <p:txBody>
          <a:bodyPr wrap="none" rtlCol="0">
            <a:spAutoFit/>
          </a:bodyPr>
          <a:lstStyle/>
          <a:p>
            <a:r>
              <a:rPr lang="en-US" sz="2400"/>
              <a:t>5</a:t>
            </a:r>
          </a:p>
        </p:txBody>
      </p:sp>
      <p:sp>
        <p:nvSpPr>
          <p:cNvPr id="41" name="Right Brace 40">
            <a:extLst>
              <a:ext uri="{FF2B5EF4-FFF2-40B4-BE49-F238E27FC236}">
                <a16:creationId xmlns:a16="http://schemas.microsoft.com/office/drawing/2014/main" id="{D2B46E6D-5CF8-4CA7-AAD8-FCEA4042709C}"/>
              </a:ext>
            </a:extLst>
          </p:cNvPr>
          <p:cNvSpPr/>
          <p:nvPr/>
        </p:nvSpPr>
        <p:spPr>
          <a:xfrm rot="5400000">
            <a:off x="2907140" y="4186379"/>
            <a:ext cx="181704" cy="966782"/>
          </a:xfrm>
          <a:prstGeom prst="rightBrace">
            <a:avLst/>
          </a:prstGeom>
          <a:ln w="28575"/>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F5916D30-F538-46A3-85F8-10A84E10ECC1}"/>
              </a:ext>
            </a:extLst>
          </p:cNvPr>
          <p:cNvSpPr txBox="1"/>
          <p:nvPr/>
        </p:nvSpPr>
        <p:spPr>
          <a:xfrm>
            <a:off x="2297024" y="4764881"/>
            <a:ext cx="1472641" cy="1015663"/>
          </a:xfrm>
          <a:prstGeom prst="rect">
            <a:avLst/>
          </a:prstGeom>
          <a:noFill/>
        </p:spPr>
        <p:txBody>
          <a:bodyPr wrap="square" rtlCol="0" anchor="t">
            <a:spAutoFit/>
          </a:bodyPr>
          <a:lstStyle/>
          <a:p>
            <a:pPr algn="ctr"/>
            <a:r>
              <a:rPr lang="en-US" sz="2000"/>
              <a:t>Check if collision occurred</a:t>
            </a:r>
            <a:endParaRPr lang="en-US" sz="2000" err="1"/>
          </a:p>
        </p:txBody>
      </p:sp>
      <p:sp>
        <p:nvSpPr>
          <p:cNvPr id="46" name="TextBox 45">
            <a:extLst>
              <a:ext uri="{FF2B5EF4-FFF2-40B4-BE49-F238E27FC236}">
                <a16:creationId xmlns:a16="http://schemas.microsoft.com/office/drawing/2014/main" id="{247BA3AA-B8D1-462E-B73D-932F6FB35D53}"/>
              </a:ext>
            </a:extLst>
          </p:cNvPr>
          <p:cNvSpPr txBox="1"/>
          <p:nvPr/>
        </p:nvSpPr>
        <p:spPr>
          <a:xfrm>
            <a:off x="799702" y="4776665"/>
            <a:ext cx="1484451" cy="1015663"/>
          </a:xfrm>
          <a:prstGeom prst="rect">
            <a:avLst/>
          </a:prstGeom>
          <a:noFill/>
        </p:spPr>
        <p:txBody>
          <a:bodyPr wrap="square" rtlCol="0" anchor="t">
            <a:spAutoFit/>
          </a:bodyPr>
          <a:lstStyle/>
          <a:p>
            <a:pPr algn="ctr"/>
            <a:r>
              <a:rPr lang="en-US" sz="2000"/>
              <a:t>Check if medium is free</a:t>
            </a:r>
          </a:p>
        </p:txBody>
      </p:sp>
      <p:cxnSp>
        <p:nvCxnSpPr>
          <p:cNvPr id="48" name="Straight Arrow Connector 47">
            <a:extLst>
              <a:ext uri="{FF2B5EF4-FFF2-40B4-BE49-F238E27FC236}">
                <a16:creationId xmlns:a16="http://schemas.microsoft.com/office/drawing/2014/main" id="{894D6BD3-FB0A-41F9-9496-DF809A3AA0DF}"/>
              </a:ext>
            </a:extLst>
          </p:cNvPr>
          <p:cNvCxnSpPr>
            <a:stCxn id="46" idx="0"/>
            <a:endCxn id="34" idx="2"/>
          </p:cNvCxnSpPr>
          <p:nvPr/>
        </p:nvCxnSpPr>
        <p:spPr>
          <a:xfrm flipV="1">
            <a:off x="1541928" y="4506815"/>
            <a:ext cx="5891" cy="26985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7174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83F-9600-48E4-86AB-A2775B93006A}"/>
              </a:ext>
            </a:extLst>
          </p:cNvPr>
          <p:cNvSpPr>
            <a:spLocks noGrp="1"/>
          </p:cNvSpPr>
          <p:nvPr>
            <p:ph type="title"/>
          </p:nvPr>
        </p:nvSpPr>
        <p:spPr>
          <a:xfrm>
            <a:off x="628649" y="365126"/>
            <a:ext cx="8200837" cy="1325563"/>
          </a:xfrm>
        </p:spPr>
        <p:txBody>
          <a:bodyPr>
            <a:normAutofit/>
          </a:bodyPr>
          <a:lstStyle/>
          <a:p>
            <a:r>
              <a:rPr lang="en-US" sz="4000" b="1">
                <a:latin typeface="+mn-lt"/>
              </a:rPr>
              <a:t>B</a:t>
            </a:r>
            <a:r>
              <a:rPr lang="en-US" sz="4000">
                <a:latin typeface="+mn-lt"/>
              </a:rPr>
              <a:t>roadcast </a:t>
            </a:r>
            <a:r>
              <a:rPr lang="en-US" sz="4000" b="1">
                <a:latin typeface="+mn-lt"/>
              </a:rPr>
              <a:t>R</a:t>
            </a:r>
            <a:r>
              <a:rPr lang="en-US" sz="4000">
                <a:latin typeface="+mn-lt"/>
              </a:rPr>
              <a:t>eliability </a:t>
            </a:r>
            <a:r>
              <a:rPr lang="en-US" sz="4000" b="1">
                <a:latin typeface="+mn-lt"/>
              </a:rPr>
              <a:t>S</a:t>
            </a:r>
            <a:r>
              <a:rPr lang="en-US" sz="4000">
                <a:latin typeface="+mn-lt"/>
              </a:rPr>
              <a:t>ensing Protocol (BRS) </a:t>
            </a:r>
          </a:p>
        </p:txBody>
      </p:sp>
      <p:sp>
        <p:nvSpPr>
          <p:cNvPr id="4" name="Slide Number Placeholder 3">
            <a:extLst>
              <a:ext uri="{FF2B5EF4-FFF2-40B4-BE49-F238E27FC236}">
                <a16:creationId xmlns:a16="http://schemas.microsoft.com/office/drawing/2014/main" id="{4B66BE58-3A2B-480C-9DC6-C143020827C0}"/>
              </a:ext>
            </a:extLst>
          </p:cNvPr>
          <p:cNvSpPr>
            <a:spLocks noGrp="1"/>
          </p:cNvSpPr>
          <p:nvPr>
            <p:ph type="sldNum" sz="quarter" idx="12"/>
          </p:nvPr>
        </p:nvSpPr>
        <p:spPr>
          <a:xfrm>
            <a:off x="6457950" y="6310311"/>
            <a:ext cx="2057400" cy="365125"/>
          </a:xfrm>
        </p:spPr>
        <p:txBody>
          <a:bodyPr/>
          <a:lstStyle/>
          <a:p>
            <a:fld id="{19C35A7F-3BC8-4315-864C-AC9FE095F277}" type="slidenum">
              <a:rPr lang="en-US" smtClean="0"/>
              <a:t>27</a:t>
            </a:fld>
            <a:endParaRPr lang="en-US"/>
          </a:p>
        </p:txBody>
      </p:sp>
      <p:cxnSp>
        <p:nvCxnSpPr>
          <p:cNvPr id="6" name="Straight Connector 5">
            <a:extLst>
              <a:ext uri="{FF2B5EF4-FFF2-40B4-BE49-F238E27FC236}">
                <a16:creationId xmlns:a16="http://schemas.microsoft.com/office/drawing/2014/main" id="{7D585719-8D73-4790-916B-A778EDC5E7D4}"/>
              </a:ext>
            </a:extLst>
          </p:cNvPr>
          <p:cNvCxnSpPr>
            <a:cxnSpLocks/>
          </p:cNvCxnSpPr>
          <p:nvPr/>
        </p:nvCxnSpPr>
        <p:spPr>
          <a:xfrm>
            <a:off x="274660" y="2884714"/>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65A19A-CDAC-4613-8581-7DAA5C7AC60D}"/>
              </a:ext>
            </a:extLst>
          </p:cNvPr>
          <p:cNvSpPr/>
          <p:nvPr/>
        </p:nvSpPr>
        <p:spPr>
          <a:xfrm>
            <a:off x="1288111" y="2351281"/>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950D805-4E22-4EDF-8356-B90020CAC4FF}"/>
              </a:ext>
            </a:extLst>
          </p:cNvPr>
          <p:cNvCxnSpPr>
            <a:cxnSpLocks/>
          </p:cNvCxnSpPr>
          <p:nvPr/>
        </p:nvCxnSpPr>
        <p:spPr>
          <a:xfrm flipV="1">
            <a:off x="1288111"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BFC540E-08AE-4850-BC61-5F39C7241C23}"/>
              </a:ext>
            </a:extLst>
          </p:cNvPr>
          <p:cNvSpPr txBox="1"/>
          <p:nvPr/>
        </p:nvSpPr>
        <p:spPr>
          <a:xfrm>
            <a:off x="7955539" y="3916061"/>
            <a:ext cx="873957" cy="461665"/>
          </a:xfrm>
          <a:prstGeom prst="rect">
            <a:avLst/>
          </a:prstGeom>
          <a:noFill/>
        </p:spPr>
        <p:txBody>
          <a:bodyPr wrap="none" rtlCol="0">
            <a:spAutoFit/>
          </a:bodyPr>
          <a:lstStyle/>
          <a:p>
            <a:pPr algn="ctr"/>
            <a:r>
              <a:rPr lang="en-US" sz="2400"/>
              <a:t>Time </a:t>
            </a:r>
          </a:p>
        </p:txBody>
      </p:sp>
      <p:cxnSp>
        <p:nvCxnSpPr>
          <p:cNvPr id="78" name="Straight Connector 77">
            <a:extLst>
              <a:ext uri="{FF2B5EF4-FFF2-40B4-BE49-F238E27FC236}">
                <a16:creationId xmlns:a16="http://schemas.microsoft.com/office/drawing/2014/main" id="{593B5720-F788-40A2-A323-91FBCEFB559E}"/>
              </a:ext>
            </a:extLst>
          </p:cNvPr>
          <p:cNvCxnSpPr>
            <a:cxnSpLocks/>
          </p:cNvCxnSpPr>
          <p:nvPr/>
        </p:nvCxnSpPr>
        <p:spPr>
          <a:xfrm flipV="1">
            <a:off x="1664269"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12A4553-867A-4F6D-B036-548A0685C732}"/>
              </a:ext>
            </a:extLst>
          </p:cNvPr>
          <p:cNvCxnSpPr>
            <a:cxnSpLocks/>
          </p:cNvCxnSpPr>
          <p:nvPr/>
        </p:nvCxnSpPr>
        <p:spPr>
          <a:xfrm flipV="1">
            <a:off x="2045269"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A6A679B-3C96-4EA7-89E2-5531DCAF5D6C}"/>
              </a:ext>
            </a:extLst>
          </p:cNvPr>
          <p:cNvCxnSpPr>
            <a:cxnSpLocks/>
          </p:cNvCxnSpPr>
          <p:nvPr/>
        </p:nvCxnSpPr>
        <p:spPr>
          <a:xfrm flipV="1">
            <a:off x="2045629" y="288400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8766019-D1AB-41EC-920C-27C8F11EF640}"/>
              </a:ext>
            </a:extLst>
          </p:cNvPr>
          <p:cNvCxnSpPr>
            <a:cxnSpLocks/>
          </p:cNvCxnSpPr>
          <p:nvPr/>
        </p:nvCxnSpPr>
        <p:spPr>
          <a:xfrm flipV="1">
            <a:off x="2426629" y="287785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7FC2-597A-4EC2-93D2-19FB46390CA5}"/>
              </a:ext>
            </a:extLst>
          </p:cNvPr>
          <p:cNvCxnSpPr>
            <a:cxnSpLocks/>
          </p:cNvCxnSpPr>
          <p:nvPr/>
        </p:nvCxnSpPr>
        <p:spPr>
          <a:xfrm flipV="1">
            <a:off x="2802787"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2275B3A-363E-4560-B965-613FCD7A9117}"/>
              </a:ext>
            </a:extLst>
          </p:cNvPr>
          <p:cNvCxnSpPr>
            <a:cxnSpLocks/>
          </p:cNvCxnSpPr>
          <p:nvPr/>
        </p:nvCxnSpPr>
        <p:spPr>
          <a:xfrm flipV="1">
            <a:off x="3142090"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77ED39-A81D-496B-8692-EED3F68CE7EB}"/>
              </a:ext>
            </a:extLst>
          </p:cNvPr>
          <p:cNvCxnSpPr>
            <a:cxnSpLocks/>
          </p:cNvCxnSpPr>
          <p:nvPr/>
        </p:nvCxnSpPr>
        <p:spPr>
          <a:xfrm flipV="1">
            <a:off x="3518248" y="288064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6F8FC46-9BF1-4439-8791-735013E6BD4B}"/>
              </a:ext>
            </a:extLst>
          </p:cNvPr>
          <p:cNvCxnSpPr>
            <a:cxnSpLocks/>
          </p:cNvCxnSpPr>
          <p:nvPr/>
        </p:nvCxnSpPr>
        <p:spPr>
          <a:xfrm flipV="1">
            <a:off x="3899608"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0FFC2BD-C2A4-4F8D-A241-23354B69EA03}"/>
              </a:ext>
            </a:extLst>
          </p:cNvPr>
          <p:cNvCxnSpPr>
            <a:cxnSpLocks/>
          </p:cNvCxnSpPr>
          <p:nvPr/>
        </p:nvCxnSpPr>
        <p:spPr>
          <a:xfrm flipV="1">
            <a:off x="4280608"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73EFC9-078F-44E9-A2C2-3D30EDBA0481}"/>
              </a:ext>
            </a:extLst>
          </p:cNvPr>
          <p:cNvCxnSpPr>
            <a:cxnSpLocks/>
          </p:cNvCxnSpPr>
          <p:nvPr/>
        </p:nvCxnSpPr>
        <p:spPr>
          <a:xfrm flipV="1">
            <a:off x="4656766"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B93997-5EA6-46C7-9A02-8E475A12E8AA}"/>
              </a:ext>
            </a:extLst>
          </p:cNvPr>
          <p:cNvCxnSpPr>
            <a:cxnSpLocks/>
          </p:cNvCxnSpPr>
          <p:nvPr/>
        </p:nvCxnSpPr>
        <p:spPr>
          <a:xfrm flipV="1">
            <a:off x="5023863"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713695-6006-4E4E-94CE-96719F266EBF}"/>
              </a:ext>
            </a:extLst>
          </p:cNvPr>
          <p:cNvCxnSpPr>
            <a:cxnSpLocks/>
          </p:cNvCxnSpPr>
          <p:nvPr/>
        </p:nvCxnSpPr>
        <p:spPr>
          <a:xfrm flipV="1">
            <a:off x="5400021"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0363E39-BB7A-401C-A9F3-E6A59EEF948B}"/>
              </a:ext>
            </a:extLst>
          </p:cNvPr>
          <p:cNvCxnSpPr>
            <a:cxnSpLocks/>
          </p:cNvCxnSpPr>
          <p:nvPr/>
        </p:nvCxnSpPr>
        <p:spPr>
          <a:xfrm flipV="1">
            <a:off x="5781021"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DF58917-349D-4C3B-9655-180CA42A5297}"/>
              </a:ext>
            </a:extLst>
          </p:cNvPr>
          <p:cNvCxnSpPr>
            <a:cxnSpLocks/>
          </p:cNvCxnSpPr>
          <p:nvPr/>
        </p:nvCxnSpPr>
        <p:spPr>
          <a:xfrm flipV="1">
            <a:off x="5781381" y="288063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8B3DA98-0D59-4E51-BBE9-5B796A61001A}"/>
              </a:ext>
            </a:extLst>
          </p:cNvPr>
          <p:cNvCxnSpPr>
            <a:cxnSpLocks/>
          </p:cNvCxnSpPr>
          <p:nvPr/>
        </p:nvCxnSpPr>
        <p:spPr>
          <a:xfrm flipV="1">
            <a:off x="6162381" y="287785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ECF9CC-57C9-4046-9771-752258F649CC}"/>
              </a:ext>
            </a:extLst>
          </p:cNvPr>
          <p:cNvCxnSpPr>
            <a:cxnSpLocks/>
          </p:cNvCxnSpPr>
          <p:nvPr/>
        </p:nvCxnSpPr>
        <p:spPr>
          <a:xfrm flipV="1">
            <a:off x="6538539"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3C274CE-18BC-4266-98E2-D4D4AF96C888}"/>
              </a:ext>
            </a:extLst>
          </p:cNvPr>
          <p:cNvCxnSpPr>
            <a:cxnSpLocks/>
          </p:cNvCxnSpPr>
          <p:nvPr/>
        </p:nvCxnSpPr>
        <p:spPr>
          <a:xfrm flipV="1">
            <a:off x="6877842"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C6FE723-5F5F-4474-A590-F8E3696A3534}"/>
              </a:ext>
            </a:extLst>
          </p:cNvPr>
          <p:cNvCxnSpPr>
            <a:cxnSpLocks/>
          </p:cNvCxnSpPr>
          <p:nvPr/>
        </p:nvCxnSpPr>
        <p:spPr>
          <a:xfrm flipV="1">
            <a:off x="7254000" y="288064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E6DA64-5CB9-48CE-8DC8-B041326D7DBA}"/>
              </a:ext>
            </a:extLst>
          </p:cNvPr>
          <p:cNvCxnSpPr>
            <a:cxnSpLocks/>
          </p:cNvCxnSpPr>
          <p:nvPr/>
        </p:nvCxnSpPr>
        <p:spPr>
          <a:xfrm flipV="1">
            <a:off x="7635360"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D035661-5DF2-4A5D-9A2E-547BDEA99231}"/>
              </a:ext>
            </a:extLst>
          </p:cNvPr>
          <p:cNvCxnSpPr>
            <a:cxnSpLocks/>
          </p:cNvCxnSpPr>
          <p:nvPr/>
        </p:nvCxnSpPr>
        <p:spPr>
          <a:xfrm flipV="1">
            <a:off x="8016360"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FE77205-5DF9-4B96-8374-969F6BE236AF}"/>
              </a:ext>
            </a:extLst>
          </p:cNvPr>
          <p:cNvCxnSpPr>
            <a:cxnSpLocks/>
          </p:cNvCxnSpPr>
          <p:nvPr/>
        </p:nvCxnSpPr>
        <p:spPr>
          <a:xfrm flipV="1">
            <a:off x="8392518"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338ADF-8CD0-4E20-89F6-334EE1578FF6}"/>
              </a:ext>
            </a:extLst>
          </p:cNvPr>
          <p:cNvCxnSpPr>
            <a:cxnSpLocks/>
          </p:cNvCxnSpPr>
          <p:nvPr/>
        </p:nvCxnSpPr>
        <p:spPr>
          <a:xfrm>
            <a:off x="274660" y="3794310"/>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EF2EE92D-8877-44FF-BA97-B0B0E5257E93}"/>
              </a:ext>
            </a:extLst>
          </p:cNvPr>
          <p:cNvSpPr/>
          <p:nvPr/>
        </p:nvSpPr>
        <p:spPr>
          <a:xfrm>
            <a:off x="1288111" y="3260877"/>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EC210EFA-BD47-4974-90C7-05AB298A6384}"/>
              </a:ext>
            </a:extLst>
          </p:cNvPr>
          <p:cNvCxnSpPr>
            <a:cxnSpLocks/>
          </p:cNvCxnSpPr>
          <p:nvPr/>
        </p:nvCxnSpPr>
        <p:spPr>
          <a:xfrm flipV="1">
            <a:off x="1288111"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F2D19E-CE36-4DB8-A834-92E357BA052F}"/>
              </a:ext>
            </a:extLst>
          </p:cNvPr>
          <p:cNvCxnSpPr>
            <a:cxnSpLocks/>
          </p:cNvCxnSpPr>
          <p:nvPr/>
        </p:nvCxnSpPr>
        <p:spPr>
          <a:xfrm flipV="1">
            <a:off x="1664269"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1802D6-CDD3-434B-A4CF-AF8637ECB287}"/>
              </a:ext>
            </a:extLst>
          </p:cNvPr>
          <p:cNvCxnSpPr>
            <a:cxnSpLocks/>
          </p:cNvCxnSpPr>
          <p:nvPr/>
        </p:nvCxnSpPr>
        <p:spPr>
          <a:xfrm flipV="1">
            <a:off x="2045269"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A36E29E-C0C1-4CAB-8AB4-A8124923CD38}"/>
              </a:ext>
            </a:extLst>
          </p:cNvPr>
          <p:cNvCxnSpPr>
            <a:cxnSpLocks/>
          </p:cNvCxnSpPr>
          <p:nvPr/>
        </p:nvCxnSpPr>
        <p:spPr>
          <a:xfrm flipV="1">
            <a:off x="2045629" y="377995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B0F1D8-E8FA-49A2-B2B8-5966FA84371F}"/>
              </a:ext>
            </a:extLst>
          </p:cNvPr>
          <p:cNvCxnSpPr>
            <a:cxnSpLocks/>
          </p:cNvCxnSpPr>
          <p:nvPr/>
        </p:nvCxnSpPr>
        <p:spPr>
          <a:xfrm flipV="1">
            <a:off x="2426629" y="378745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E103AD4-62EE-4C20-8F8D-F93CA6CF9E50}"/>
              </a:ext>
            </a:extLst>
          </p:cNvPr>
          <p:cNvCxnSpPr>
            <a:cxnSpLocks/>
          </p:cNvCxnSpPr>
          <p:nvPr/>
        </p:nvCxnSpPr>
        <p:spPr>
          <a:xfrm flipV="1">
            <a:off x="2802787"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767B463-7397-481E-9C27-F58753B5EBF9}"/>
              </a:ext>
            </a:extLst>
          </p:cNvPr>
          <p:cNvCxnSpPr>
            <a:cxnSpLocks/>
          </p:cNvCxnSpPr>
          <p:nvPr/>
        </p:nvCxnSpPr>
        <p:spPr>
          <a:xfrm flipV="1">
            <a:off x="3142090"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D51D000-79F0-4AC0-8813-8F80B65204C8}"/>
              </a:ext>
            </a:extLst>
          </p:cNvPr>
          <p:cNvCxnSpPr>
            <a:cxnSpLocks/>
          </p:cNvCxnSpPr>
          <p:nvPr/>
        </p:nvCxnSpPr>
        <p:spPr>
          <a:xfrm flipV="1">
            <a:off x="3518248" y="379024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4BAB5B0-C98C-4C60-B635-FAC1C2E8FD66}"/>
              </a:ext>
            </a:extLst>
          </p:cNvPr>
          <p:cNvCxnSpPr>
            <a:cxnSpLocks/>
          </p:cNvCxnSpPr>
          <p:nvPr/>
        </p:nvCxnSpPr>
        <p:spPr>
          <a:xfrm flipV="1">
            <a:off x="3899608"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B6509C9-0397-4D0E-9D88-A08E40970802}"/>
              </a:ext>
            </a:extLst>
          </p:cNvPr>
          <p:cNvCxnSpPr>
            <a:cxnSpLocks/>
          </p:cNvCxnSpPr>
          <p:nvPr/>
        </p:nvCxnSpPr>
        <p:spPr>
          <a:xfrm flipV="1">
            <a:off x="4280608"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EDE3350-4EA1-432A-A0B8-FA0AED90D6DA}"/>
              </a:ext>
            </a:extLst>
          </p:cNvPr>
          <p:cNvCxnSpPr>
            <a:cxnSpLocks/>
          </p:cNvCxnSpPr>
          <p:nvPr/>
        </p:nvCxnSpPr>
        <p:spPr>
          <a:xfrm flipV="1">
            <a:off x="4656766"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FDF5764-AE81-48BA-8A9D-DE8418436625}"/>
              </a:ext>
            </a:extLst>
          </p:cNvPr>
          <p:cNvCxnSpPr>
            <a:cxnSpLocks/>
          </p:cNvCxnSpPr>
          <p:nvPr/>
        </p:nvCxnSpPr>
        <p:spPr>
          <a:xfrm flipV="1">
            <a:off x="5023863"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2B91AAC-A62A-45E5-8382-A33767B91788}"/>
              </a:ext>
            </a:extLst>
          </p:cNvPr>
          <p:cNvCxnSpPr>
            <a:cxnSpLocks/>
          </p:cNvCxnSpPr>
          <p:nvPr/>
        </p:nvCxnSpPr>
        <p:spPr>
          <a:xfrm flipV="1">
            <a:off x="5400021"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2167FE2-79BE-4A5E-B1E9-20CA162C479C}"/>
              </a:ext>
            </a:extLst>
          </p:cNvPr>
          <p:cNvCxnSpPr>
            <a:cxnSpLocks/>
          </p:cNvCxnSpPr>
          <p:nvPr/>
        </p:nvCxnSpPr>
        <p:spPr>
          <a:xfrm flipV="1">
            <a:off x="5781021"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008052-CF8D-4556-86B3-A363A5BABA7C}"/>
              </a:ext>
            </a:extLst>
          </p:cNvPr>
          <p:cNvCxnSpPr>
            <a:cxnSpLocks/>
          </p:cNvCxnSpPr>
          <p:nvPr/>
        </p:nvCxnSpPr>
        <p:spPr>
          <a:xfrm flipV="1">
            <a:off x="5781381" y="377995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597A3A7-65BB-40D4-9CE1-23B21CE0E10E}"/>
              </a:ext>
            </a:extLst>
          </p:cNvPr>
          <p:cNvCxnSpPr>
            <a:cxnSpLocks/>
          </p:cNvCxnSpPr>
          <p:nvPr/>
        </p:nvCxnSpPr>
        <p:spPr>
          <a:xfrm flipV="1">
            <a:off x="6162381" y="378745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31A08B3-FFDA-481D-8BB9-D182F12D2888}"/>
              </a:ext>
            </a:extLst>
          </p:cNvPr>
          <p:cNvCxnSpPr>
            <a:cxnSpLocks/>
          </p:cNvCxnSpPr>
          <p:nvPr/>
        </p:nvCxnSpPr>
        <p:spPr>
          <a:xfrm flipV="1">
            <a:off x="6538539"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55D3D5E-7DF4-4F25-AC56-EBC4A024AEAF}"/>
              </a:ext>
            </a:extLst>
          </p:cNvPr>
          <p:cNvCxnSpPr>
            <a:cxnSpLocks/>
          </p:cNvCxnSpPr>
          <p:nvPr/>
        </p:nvCxnSpPr>
        <p:spPr>
          <a:xfrm flipV="1">
            <a:off x="6877842"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41BBE72-3D4F-43A1-B9E7-9BBB45C164E7}"/>
              </a:ext>
            </a:extLst>
          </p:cNvPr>
          <p:cNvCxnSpPr>
            <a:cxnSpLocks/>
          </p:cNvCxnSpPr>
          <p:nvPr/>
        </p:nvCxnSpPr>
        <p:spPr>
          <a:xfrm flipV="1">
            <a:off x="7254000" y="379024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DC023B3-4CD8-4ECE-AD08-4F55A9323891}"/>
              </a:ext>
            </a:extLst>
          </p:cNvPr>
          <p:cNvCxnSpPr>
            <a:cxnSpLocks/>
          </p:cNvCxnSpPr>
          <p:nvPr/>
        </p:nvCxnSpPr>
        <p:spPr>
          <a:xfrm flipV="1">
            <a:off x="7635360"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03C13DF-F19D-4D87-A362-265EBD8765F8}"/>
              </a:ext>
            </a:extLst>
          </p:cNvPr>
          <p:cNvCxnSpPr>
            <a:cxnSpLocks/>
          </p:cNvCxnSpPr>
          <p:nvPr/>
        </p:nvCxnSpPr>
        <p:spPr>
          <a:xfrm flipV="1">
            <a:off x="8016360"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C7BAF05-F4D4-4F73-A984-029ECA8A3A98}"/>
              </a:ext>
            </a:extLst>
          </p:cNvPr>
          <p:cNvCxnSpPr>
            <a:cxnSpLocks/>
          </p:cNvCxnSpPr>
          <p:nvPr/>
        </p:nvCxnSpPr>
        <p:spPr>
          <a:xfrm flipV="1">
            <a:off x="8392518"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1D912DF3-8DC6-45B9-B3DC-8F220EF31516}"/>
              </a:ext>
            </a:extLst>
          </p:cNvPr>
          <p:cNvSpPr/>
          <p:nvPr/>
        </p:nvSpPr>
        <p:spPr>
          <a:xfrm>
            <a:off x="803718" y="1690689"/>
            <a:ext cx="1496135" cy="2897348"/>
          </a:xfrm>
          <a:prstGeom prst="mathMultiply">
            <a:avLst>
              <a:gd name="adj1" fmla="val 52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728095-E1E4-4223-B141-FA67601622E4}"/>
              </a:ext>
            </a:extLst>
          </p:cNvPr>
          <p:cNvSpPr txBox="1"/>
          <p:nvPr/>
        </p:nvSpPr>
        <p:spPr>
          <a:xfrm>
            <a:off x="50766" y="2475434"/>
            <a:ext cx="991746" cy="461665"/>
          </a:xfrm>
          <a:prstGeom prst="rect">
            <a:avLst/>
          </a:prstGeom>
          <a:noFill/>
        </p:spPr>
        <p:txBody>
          <a:bodyPr wrap="none" rtlCol="0" anchor="t">
            <a:spAutoFit/>
          </a:bodyPr>
          <a:lstStyle/>
          <a:p>
            <a:pPr algn="ctr"/>
            <a:r>
              <a:rPr lang="en-US" sz="2400"/>
              <a:t>Core 0</a:t>
            </a:r>
            <a:endParaRPr lang="en-US"/>
          </a:p>
        </p:txBody>
      </p:sp>
      <p:sp>
        <p:nvSpPr>
          <p:cNvPr id="56" name="TextBox 55">
            <a:extLst>
              <a:ext uri="{FF2B5EF4-FFF2-40B4-BE49-F238E27FC236}">
                <a16:creationId xmlns:a16="http://schemas.microsoft.com/office/drawing/2014/main" id="{6C60E225-2B6B-4538-91D3-ED196CA33542}"/>
              </a:ext>
            </a:extLst>
          </p:cNvPr>
          <p:cNvSpPr txBox="1"/>
          <p:nvPr/>
        </p:nvSpPr>
        <p:spPr>
          <a:xfrm>
            <a:off x="50766" y="3382277"/>
            <a:ext cx="991746" cy="461665"/>
          </a:xfrm>
          <a:prstGeom prst="rect">
            <a:avLst/>
          </a:prstGeom>
          <a:noFill/>
        </p:spPr>
        <p:txBody>
          <a:bodyPr wrap="none" rtlCol="0" anchor="t">
            <a:spAutoFit/>
          </a:bodyPr>
          <a:lstStyle/>
          <a:p>
            <a:pPr algn="ctr"/>
            <a:r>
              <a:rPr lang="en-US" sz="2400"/>
              <a:t>Core 1</a:t>
            </a:r>
            <a:endParaRPr lang="en-US"/>
          </a:p>
        </p:txBody>
      </p:sp>
    </p:spTree>
    <p:extLst>
      <p:ext uri="{BB962C8B-B14F-4D97-AF65-F5344CB8AC3E}">
        <p14:creationId xmlns:p14="http://schemas.microsoft.com/office/powerpoint/2010/main" val="104788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83F-9600-48E4-86AB-A2775B93006A}"/>
              </a:ext>
            </a:extLst>
          </p:cNvPr>
          <p:cNvSpPr>
            <a:spLocks noGrp="1"/>
          </p:cNvSpPr>
          <p:nvPr>
            <p:ph type="title"/>
          </p:nvPr>
        </p:nvSpPr>
        <p:spPr>
          <a:xfrm>
            <a:off x="628649" y="365126"/>
            <a:ext cx="8200841" cy="1325563"/>
          </a:xfrm>
        </p:spPr>
        <p:txBody>
          <a:bodyPr>
            <a:normAutofit/>
          </a:bodyPr>
          <a:lstStyle/>
          <a:p>
            <a:r>
              <a:rPr lang="en-US" sz="4000" b="1">
                <a:latin typeface="+mn-lt"/>
              </a:rPr>
              <a:t>B</a:t>
            </a:r>
            <a:r>
              <a:rPr lang="en-US" sz="4000">
                <a:latin typeface="+mn-lt"/>
              </a:rPr>
              <a:t>roadcast </a:t>
            </a:r>
            <a:r>
              <a:rPr lang="en-US" sz="4000" b="1">
                <a:latin typeface="+mn-lt"/>
              </a:rPr>
              <a:t>R</a:t>
            </a:r>
            <a:r>
              <a:rPr lang="en-US" sz="4000">
                <a:latin typeface="+mn-lt"/>
              </a:rPr>
              <a:t>eliability </a:t>
            </a:r>
            <a:r>
              <a:rPr lang="en-US" sz="4000" b="1">
                <a:latin typeface="+mn-lt"/>
              </a:rPr>
              <a:t>S</a:t>
            </a:r>
            <a:r>
              <a:rPr lang="en-US" sz="4000">
                <a:latin typeface="+mn-lt"/>
              </a:rPr>
              <a:t>ensing Protocol (BRS) </a:t>
            </a:r>
          </a:p>
        </p:txBody>
      </p:sp>
      <p:sp>
        <p:nvSpPr>
          <p:cNvPr id="4" name="Slide Number Placeholder 3">
            <a:extLst>
              <a:ext uri="{FF2B5EF4-FFF2-40B4-BE49-F238E27FC236}">
                <a16:creationId xmlns:a16="http://schemas.microsoft.com/office/drawing/2014/main" id="{4B66BE58-3A2B-480C-9DC6-C143020827C0}"/>
              </a:ext>
            </a:extLst>
          </p:cNvPr>
          <p:cNvSpPr>
            <a:spLocks noGrp="1"/>
          </p:cNvSpPr>
          <p:nvPr>
            <p:ph type="sldNum" sz="quarter" idx="12"/>
          </p:nvPr>
        </p:nvSpPr>
        <p:spPr>
          <a:xfrm>
            <a:off x="6457950" y="6310311"/>
            <a:ext cx="2057400" cy="365125"/>
          </a:xfrm>
        </p:spPr>
        <p:txBody>
          <a:bodyPr/>
          <a:lstStyle/>
          <a:p>
            <a:fld id="{19C35A7F-3BC8-4315-864C-AC9FE095F277}" type="slidenum">
              <a:rPr lang="en-US" smtClean="0"/>
              <a:t>28</a:t>
            </a:fld>
            <a:endParaRPr lang="en-US"/>
          </a:p>
        </p:txBody>
      </p:sp>
      <p:cxnSp>
        <p:nvCxnSpPr>
          <p:cNvPr id="6" name="Straight Connector 5">
            <a:extLst>
              <a:ext uri="{FF2B5EF4-FFF2-40B4-BE49-F238E27FC236}">
                <a16:creationId xmlns:a16="http://schemas.microsoft.com/office/drawing/2014/main" id="{7D585719-8D73-4790-916B-A778EDC5E7D4}"/>
              </a:ext>
            </a:extLst>
          </p:cNvPr>
          <p:cNvCxnSpPr>
            <a:cxnSpLocks/>
          </p:cNvCxnSpPr>
          <p:nvPr/>
        </p:nvCxnSpPr>
        <p:spPr>
          <a:xfrm>
            <a:off x="274660" y="2884714"/>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765A19A-CDAC-4613-8581-7DAA5C7AC60D}"/>
              </a:ext>
            </a:extLst>
          </p:cNvPr>
          <p:cNvSpPr/>
          <p:nvPr/>
        </p:nvSpPr>
        <p:spPr>
          <a:xfrm>
            <a:off x="1288111" y="2351281"/>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950D805-4E22-4EDF-8356-B90020CAC4FF}"/>
              </a:ext>
            </a:extLst>
          </p:cNvPr>
          <p:cNvCxnSpPr>
            <a:cxnSpLocks/>
          </p:cNvCxnSpPr>
          <p:nvPr/>
        </p:nvCxnSpPr>
        <p:spPr>
          <a:xfrm flipV="1">
            <a:off x="1288111"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BFC540E-08AE-4850-BC61-5F39C7241C23}"/>
              </a:ext>
            </a:extLst>
          </p:cNvPr>
          <p:cNvSpPr txBox="1"/>
          <p:nvPr/>
        </p:nvSpPr>
        <p:spPr>
          <a:xfrm>
            <a:off x="7955539" y="3916061"/>
            <a:ext cx="873957" cy="461665"/>
          </a:xfrm>
          <a:prstGeom prst="rect">
            <a:avLst/>
          </a:prstGeom>
          <a:noFill/>
        </p:spPr>
        <p:txBody>
          <a:bodyPr wrap="none" rtlCol="0">
            <a:spAutoFit/>
          </a:bodyPr>
          <a:lstStyle/>
          <a:p>
            <a:pPr algn="ctr"/>
            <a:r>
              <a:rPr lang="en-US" sz="2400"/>
              <a:t>Time </a:t>
            </a:r>
          </a:p>
        </p:txBody>
      </p:sp>
      <p:cxnSp>
        <p:nvCxnSpPr>
          <p:cNvPr id="78" name="Straight Connector 77">
            <a:extLst>
              <a:ext uri="{FF2B5EF4-FFF2-40B4-BE49-F238E27FC236}">
                <a16:creationId xmlns:a16="http://schemas.microsoft.com/office/drawing/2014/main" id="{593B5720-F788-40A2-A323-91FBCEFB559E}"/>
              </a:ext>
            </a:extLst>
          </p:cNvPr>
          <p:cNvCxnSpPr>
            <a:cxnSpLocks/>
          </p:cNvCxnSpPr>
          <p:nvPr/>
        </p:nvCxnSpPr>
        <p:spPr>
          <a:xfrm flipV="1">
            <a:off x="1664269"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12A4553-867A-4F6D-B036-548A0685C732}"/>
              </a:ext>
            </a:extLst>
          </p:cNvPr>
          <p:cNvCxnSpPr>
            <a:cxnSpLocks/>
          </p:cNvCxnSpPr>
          <p:nvPr/>
        </p:nvCxnSpPr>
        <p:spPr>
          <a:xfrm flipV="1">
            <a:off x="2045269"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A6A679B-3C96-4EA7-89E2-5531DCAF5D6C}"/>
              </a:ext>
            </a:extLst>
          </p:cNvPr>
          <p:cNvCxnSpPr>
            <a:cxnSpLocks/>
          </p:cNvCxnSpPr>
          <p:nvPr/>
        </p:nvCxnSpPr>
        <p:spPr>
          <a:xfrm flipV="1">
            <a:off x="2045629" y="288400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8766019-D1AB-41EC-920C-27C8F11EF640}"/>
              </a:ext>
            </a:extLst>
          </p:cNvPr>
          <p:cNvCxnSpPr>
            <a:cxnSpLocks/>
          </p:cNvCxnSpPr>
          <p:nvPr/>
        </p:nvCxnSpPr>
        <p:spPr>
          <a:xfrm flipV="1">
            <a:off x="2426629" y="287785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7FC2-597A-4EC2-93D2-19FB46390CA5}"/>
              </a:ext>
            </a:extLst>
          </p:cNvPr>
          <p:cNvCxnSpPr>
            <a:cxnSpLocks/>
          </p:cNvCxnSpPr>
          <p:nvPr/>
        </p:nvCxnSpPr>
        <p:spPr>
          <a:xfrm flipV="1">
            <a:off x="2802787"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2275B3A-363E-4560-B965-613FCD7A9117}"/>
              </a:ext>
            </a:extLst>
          </p:cNvPr>
          <p:cNvCxnSpPr>
            <a:cxnSpLocks/>
          </p:cNvCxnSpPr>
          <p:nvPr/>
        </p:nvCxnSpPr>
        <p:spPr>
          <a:xfrm flipV="1">
            <a:off x="3142090"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77ED39-A81D-496B-8692-EED3F68CE7EB}"/>
              </a:ext>
            </a:extLst>
          </p:cNvPr>
          <p:cNvCxnSpPr>
            <a:cxnSpLocks/>
          </p:cNvCxnSpPr>
          <p:nvPr/>
        </p:nvCxnSpPr>
        <p:spPr>
          <a:xfrm flipV="1">
            <a:off x="3518248" y="288064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6F8FC46-9BF1-4439-8791-735013E6BD4B}"/>
              </a:ext>
            </a:extLst>
          </p:cNvPr>
          <p:cNvCxnSpPr>
            <a:cxnSpLocks/>
          </p:cNvCxnSpPr>
          <p:nvPr/>
        </p:nvCxnSpPr>
        <p:spPr>
          <a:xfrm flipV="1">
            <a:off x="3899608"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0FFC2BD-C2A4-4F8D-A241-23354B69EA03}"/>
              </a:ext>
            </a:extLst>
          </p:cNvPr>
          <p:cNvCxnSpPr>
            <a:cxnSpLocks/>
          </p:cNvCxnSpPr>
          <p:nvPr/>
        </p:nvCxnSpPr>
        <p:spPr>
          <a:xfrm flipV="1">
            <a:off x="4280608"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173EFC9-078F-44E9-A2C2-3D30EDBA0481}"/>
              </a:ext>
            </a:extLst>
          </p:cNvPr>
          <p:cNvCxnSpPr>
            <a:cxnSpLocks/>
          </p:cNvCxnSpPr>
          <p:nvPr/>
        </p:nvCxnSpPr>
        <p:spPr>
          <a:xfrm flipV="1">
            <a:off x="4656766"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6B93997-5EA6-46C7-9A02-8E475A12E8AA}"/>
              </a:ext>
            </a:extLst>
          </p:cNvPr>
          <p:cNvCxnSpPr>
            <a:cxnSpLocks/>
          </p:cNvCxnSpPr>
          <p:nvPr/>
        </p:nvCxnSpPr>
        <p:spPr>
          <a:xfrm flipV="1">
            <a:off x="5023863"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713695-6006-4E4E-94CE-96719F266EBF}"/>
              </a:ext>
            </a:extLst>
          </p:cNvPr>
          <p:cNvCxnSpPr>
            <a:cxnSpLocks/>
          </p:cNvCxnSpPr>
          <p:nvPr/>
        </p:nvCxnSpPr>
        <p:spPr>
          <a:xfrm flipV="1">
            <a:off x="5400021"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0363E39-BB7A-401C-A9F3-E6A59EEF948B}"/>
              </a:ext>
            </a:extLst>
          </p:cNvPr>
          <p:cNvCxnSpPr>
            <a:cxnSpLocks/>
          </p:cNvCxnSpPr>
          <p:nvPr/>
        </p:nvCxnSpPr>
        <p:spPr>
          <a:xfrm flipV="1">
            <a:off x="5781021"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DF58917-349D-4C3B-9655-180CA42A5297}"/>
              </a:ext>
            </a:extLst>
          </p:cNvPr>
          <p:cNvCxnSpPr>
            <a:cxnSpLocks/>
          </p:cNvCxnSpPr>
          <p:nvPr/>
        </p:nvCxnSpPr>
        <p:spPr>
          <a:xfrm flipV="1">
            <a:off x="5781381" y="288063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8B3DA98-0D59-4E51-BBE9-5B796A61001A}"/>
              </a:ext>
            </a:extLst>
          </p:cNvPr>
          <p:cNvCxnSpPr>
            <a:cxnSpLocks/>
          </p:cNvCxnSpPr>
          <p:nvPr/>
        </p:nvCxnSpPr>
        <p:spPr>
          <a:xfrm flipV="1">
            <a:off x="6162381" y="287785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EECF9CC-57C9-4046-9771-752258F649CC}"/>
              </a:ext>
            </a:extLst>
          </p:cNvPr>
          <p:cNvCxnSpPr>
            <a:cxnSpLocks/>
          </p:cNvCxnSpPr>
          <p:nvPr/>
        </p:nvCxnSpPr>
        <p:spPr>
          <a:xfrm flipV="1">
            <a:off x="6538539"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3C274CE-18BC-4266-98E2-D4D4AF96C888}"/>
              </a:ext>
            </a:extLst>
          </p:cNvPr>
          <p:cNvCxnSpPr>
            <a:cxnSpLocks/>
          </p:cNvCxnSpPr>
          <p:nvPr/>
        </p:nvCxnSpPr>
        <p:spPr>
          <a:xfrm flipV="1">
            <a:off x="6877842" y="287721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C6FE723-5F5F-4474-A590-F8E3696A3534}"/>
              </a:ext>
            </a:extLst>
          </p:cNvPr>
          <p:cNvCxnSpPr>
            <a:cxnSpLocks/>
          </p:cNvCxnSpPr>
          <p:nvPr/>
        </p:nvCxnSpPr>
        <p:spPr>
          <a:xfrm flipV="1">
            <a:off x="7254000" y="288064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CE6DA64-5CB9-48CE-8DC8-B041326D7DBA}"/>
              </a:ext>
            </a:extLst>
          </p:cNvPr>
          <p:cNvCxnSpPr>
            <a:cxnSpLocks/>
          </p:cNvCxnSpPr>
          <p:nvPr/>
        </p:nvCxnSpPr>
        <p:spPr>
          <a:xfrm flipV="1">
            <a:off x="7635360" y="287378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D035661-5DF2-4A5D-9A2E-547BDEA99231}"/>
              </a:ext>
            </a:extLst>
          </p:cNvPr>
          <p:cNvCxnSpPr>
            <a:cxnSpLocks/>
          </p:cNvCxnSpPr>
          <p:nvPr/>
        </p:nvCxnSpPr>
        <p:spPr>
          <a:xfrm flipV="1">
            <a:off x="8016360" y="288128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FE77205-5DF9-4B96-8374-969F6BE236AF}"/>
              </a:ext>
            </a:extLst>
          </p:cNvPr>
          <p:cNvCxnSpPr>
            <a:cxnSpLocks/>
          </p:cNvCxnSpPr>
          <p:nvPr/>
        </p:nvCxnSpPr>
        <p:spPr>
          <a:xfrm flipV="1">
            <a:off x="8392518" y="288471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338ADF-8CD0-4E20-89F6-334EE1578FF6}"/>
              </a:ext>
            </a:extLst>
          </p:cNvPr>
          <p:cNvCxnSpPr>
            <a:cxnSpLocks/>
          </p:cNvCxnSpPr>
          <p:nvPr/>
        </p:nvCxnSpPr>
        <p:spPr>
          <a:xfrm>
            <a:off x="274660" y="3794310"/>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EF2EE92D-8877-44FF-BA97-B0B0E5257E93}"/>
              </a:ext>
            </a:extLst>
          </p:cNvPr>
          <p:cNvSpPr/>
          <p:nvPr/>
        </p:nvSpPr>
        <p:spPr>
          <a:xfrm>
            <a:off x="1288111" y="3260877"/>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EC210EFA-BD47-4974-90C7-05AB298A6384}"/>
              </a:ext>
            </a:extLst>
          </p:cNvPr>
          <p:cNvCxnSpPr>
            <a:cxnSpLocks/>
          </p:cNvCxnSpPr>
          <p:nvPr/>
        </p:nvCxnSpPr>
        <p:spPr>
          <a:xfrm flipV="1">
            <a:off x="1288111"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CF2D19E-CE36-4DB8-A834-92E357BA052F}"/>
              </a:ext>
            </a:extLst>
          </p:cNvPr>
          <p:cNvCxnSpPr>
            <a:cxnSpLocks/>
          </p:cNvCxnSpPr>
          <p:nvPr/>
        </p:nvCxnSpPr>
        <p:spPr>
          <a:xfrm flipV="1">
            <a:off x="1664269"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1802D6-CDD3-434B-A4CF-AF8637ECB287}"/>
              </a:ext>
            </a:extLst>
          </p:cNvPr>
          <p:cNvCxnSpPr>
            <a:cxnSpLocks/>
          </p:cNvCxnSpPr>
          <p:nvPr/>
        </p:nvCxnSpPr>
        <p:spPr>
          <a:xfrm flipV="1">
            <a:off x="2045269"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A36E29E-C0C1-4CAB-8AB4-A8124923CD38}"/>
              </a:ext>
            </a:extLst>
          </p:cNvPr>
          <p:cNvCxnSpPr>
            <a:cxnSpLocks/>
          </p:cNvCxnSpPr>
          <p:nvPr/>
        </p:nvCxnSpPr>
        <p:spPr>
          <a:xfrm flipV="1">
            <a:off x="2045629" y="377995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B0F1D8-E8FA-49A2-B2B8-5966FA84371F}"/>
              </a:ext>
            </a:extLst>
          </p:cNvPr>
          <p:cNvCxnSpPr>
            <a:cxnSpLocks/>
          </p:cNvCxnSpPr>
          <p:nvPr/>
        </p:nvCxnSpPr>
        <p:spPr>
          <a:xfrm flipV="1">
            <a:off x="2426629" y="378745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E103AD4-62EE-4C20-8F8D-F93CA6CF9E50}"/>
              </a:ext>
            </a:extLst>
          </p:cNvPr>
          <p:cNvCxnSpPr>
            <a:cxnSpLocks/>
          </p:cNvCxnSpPr>
          <p:nvPr/>
        </p:nvCxnSpPr>
        <p:spPr>
          <a:xfrm flipV="1">
            <a:off x="2802787"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1767B463-7397-481E-9C27-F58753B5EBF9}"/>
              </a:ext>
            </a:extLst>
          </p:cNvPr>
          <p:cNvCxnSpPr>
            <a:cxnSpLocks/>
          </p:cNvCxnSpPr>
          <p:nvPr/>
        </p:nvCxnSpPr>
        <p:spPr>
          <a:xfrm flipV="1">
            <a:off x="3142090"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D51D000-79F0-4AC0-8813-8F80B65204C8}"/>
              </a:ext>
            </a:extLst>
          </p:cNvPr>
          <p:cNvCxnSpPr>
            <a:cxnSpLocks/>
          </p:cNvCxnSpPr>
          <p:nvPr/>
        </p:nvCxnSpPr>
        <p:spPr>
          <a:xfrm flipV="1">
            <a:off x="3518248" y="379024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4BAB5B0-C98C-4C60-B635-FAC1C2E8FD66}"/>
              </a:ext>
            </a:extLst>
          </p:cNvPr>
          <p:cNvCxnSpPr>
            <a:cxnSpLocks/>
          </p:cNvCxnSpPr>
          <p:nvPr/>
        </p:nvCxnSpPr>
        <p:spPr>
          <a:xfrm flipV="1">
            <a:off x="3899608"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B6509C9-0397-4D0E-9D88-A08E40970802}"/>
              </a:ext>
            </a:extLst>
          </p:cNvPr>
          <p:cNvCxnSpPr>
            <a:cxnSpLocks/>
          </p:cNvCxnSpPr>
          <p:nvPr/>
        </p:nvCxnSpPr>
        <p:spPr>
          <a:xfrm flipV="1">
            <a:off x="4280608"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EDE3350-4EA1-432A-A0B8-FA0AED90D6DA}"/>
              </a:ext>
            </a:extLst>
          </p:cNvPr>
          <p:cNvCxnSpPr>
            <a:cxnSpLocks/>
          </p:cNvCxnSpPr>
          <p:nvPr/>
        </p:nvCxnSpPr>
        <p:spPr>
          <a:xfrm flipV="1">
            <a:off x="4656766"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FDF5764-AE81-48BA-8A9D-DE8418436625}"/>
              </a:ext>
            </a:extLst>
          </p:cNvPr>
          <p:cNvCxnSpPr>
            <a:cxnSpLocks/>
          </p:cNvCxnSpPr>
          <p:nvPr/>
        </p:nvCxnSpPr>
        <p:spPr>
          <a:xfrm flipV="1">
            <a:off x="5023863"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2B91AAC-A62A-45E5-8382-A33767B91788}"/>
              </a:ext>
            </a:extLst>
          </p:cNvPr>
          <p:cNvCxnSpPr>
            <a:cxnSpLocks/>
          </p:cNvCxnSpPr>
          <p:nvPr/>
        </p:nvCxnSpPr>
        <p:spPr>
          <a:xfrm flipV="1">
            <a:off x="5400021"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2167FE2-79BE-4A5E-B1E9-20CA162C479C}"/>
              </a:ext>
            </a:extLst>
          </p:cNvPr>
          <p:cNvCxnSpPr>
            <a:cxnSpLocks/>
          </p:cNvCxnSpPr>
          <p:nvPr/>
        </p:nvCxnSpPr>
        <p:spPr>
          <a:xfrm flipV="1">
            <a:off x="5781021"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008052-CF8D-4556-86B3-A363A5BABA7C}"/>
              </a:ext>
            </a:extLst>
          </p:cNvPr>
          <p:cNvCxnSpPr>
            <a:cxnSpLocks/>
          </p:cNvCxnSpPr>
          <p:nvPr/>
        </p:nvCxnSpPr>
        <p:spPr>
          <a:xfrm flipV="1">
            <a:off x="5781381" y="377995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597A3A7-65BB-40D4-9CE1-23B21CE0E10E}"/>
              </a:ext>
            </a:extLst>
          </p:cNvPr>
          <p:cNvCxnSpPr>
            <a:cxnSpLocks/>
          </p:cNvCxnSpPr>
          <p:nvPr/>
        </p:nvCxnSpPr>
        <p:spPr>
          <a:xfrm flipV="1">
            <a:off x="6162381" y="378745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31A08B3-FFDA-481D-8BB9-D182F12D2888}"/>
              </a:ext>
            </a:extLst>
          </p:cNvPr>
          <p:cNvCxnSpPr>
            <a:cxnSpLocks/>
          </p:cNvCxnSpPr>
          <p:nvPr/>
        </p:nvCxnSpPr>
        <p:spPr>
          <a:xfrm flipV="1">
            <a:off x="6538539"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55D3D5E-7DF4-4F25-AC56-EBC4A024AEAF}"/>
              </a:ext>
            </a:extLst>
          </p:cNvPr>
          <p:cNvCxnSpPr>
            <a:cxnSpLocks/>
          </p:cNvCxnSpPr>
          <p:nvPr/>
        </p:nvCxnSpPr>
        <p:spPr>
          <a:xfrm flipV="1">
            <a:off x="6877842" y="378681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41BBE72-3D4F-43A1-B9E7-9BBB45C164E7}"/>
              </a:ext>
            </a:extLst>
          </p:cNvPr>
          <p:cNvCxnSpPr>
            <a:cxnSpLocks/>
          </p:cNvCxnSpPr>
          <p:nvPr/>
        </p:nvCxnSpPr>
        <p:spPr>
          <a:xfrm flipV="1">
            <a:off x="7254000" y="379024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DC023B3-4CD8-4ECE-AD08-4F55A9323891}"/>
              </a:ext>
            </a:extLst>
          </p:cNvPr>
          <p:cNvCxnSpPr>
            <a:cxnSpLocks/>
          </p:cNvCxnSpPr>
          <p:nvPr/>
        </p:nvCxnSpPr>
        <p:spPr>
          <a:xfrm flipV="1">
            <a:off x="7635360" y="378338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03C13DF-F19D-4D87-A362-265EBD8765F8}"/>
              </a:ext>
            </a:extLst>
          </p:cNvPr>
          <p:cNvCxnSpPr>
            <a:cxnSpLocks/>
          </p:cNvCxnSpPr>
          <p:nvPr/>
        </p:nvCxnSpPr>
        <p:spPr>
          <a:xfrm flipV="1">
            <a:off x="8016360" y="379088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C7BAF05-F4D4-4F73-A984-029ECA8A3A98}"/>
              </a:ext>
            </a:extLst>
          </p:cNvPr>
          <p:cNvCxnSpPr>
            <a:cxnSpLocks/>
          </p:cNvCxnSpPr>
          <p:nvPr/>
        </p:nvCxnSpPr>
        <p:spPr>
          <a:xfrm flipV="1">
            <a:off x="8392518" y="3794310"/>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8773E0CC-C56F-4CFA-8A4A-5FE176D0A214}"/>
              </a:ext>
            </a:extLst>
          </p:cNvPr>
          <p:cNvSpPr/>
          <p:nvPr/>
        </p:nvSpPr>
        <p:spPr>
          <a:xfrm>
            <a:off x="2442652" y="2351281"/>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803B34C8-4A5F-42DE-B4C2-E407658101B6}"/>
              </a:ext>
            </a:extLst>
          </p:cNvPr>
          <p:cNvSpPr/>
          <p:nvPr/>
        </p:nvSpPr>
        <p:spPr>
          <a:xfrm>
            <a:off x="3142090" y="2355610"/>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43458A6F-ED9C-45D9-BD9B-7F5F7394480D}"/>
              </a:ext>
            </a:extLst>
          </p:cNvPr>
          <p:cNvSpPr/>
          <p:nvPr/>
        </p:nvSpPr>
        <p:spPr>
          <a:xfrm>
            <a:off x="3539473" y="2359157"/>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28D8D9B6-FDC5-4075-91AB-354BAA094A72}"/>
              </a:ext>
            </a:extLst>
          </p:cNvPr>
          <p:cNvSpPr/>
          <p:nvPr/>
        </p:nvSpPr>
        <p:spPr>
          <a:xfrm>
            <a:off x="3922891" y="2360812"/>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D7696DFA-873B-462C-980F-69A784A10336}"/>
              </a:ext>
            </a:extLst>
          </p:cNvPr>
          <p:cNvSpPr/>
          <p:nvPr/>
        </p:nvSpPr>
        <p:spPr>
          <a:xfrm>
            <a:off x="5033131" y="3253002"/>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E37EE320-9E73-4777-A446-033B7B58E73E}"/>
              </a:ext>
            </a:extLst>
          </p:cNvPr>
          <p:cNvSpPr/>
          <p:nvPr/>
        </p:nvSpPr>
        <p:spPr>
          <a:xfrm>
            <a:off x="5732569" y="3257331"/>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18E95989-F2B9-42EE-9327-668A05306B16}"/>
              </a:ext>
            </a:extLst>
          </p:cNvPr>
          <p:cNvSpPr/>
          <p:nvPr/>
        </p:nvSpPr>
        <p:spPr>
          <a:xfrm>
            <a:off x="6129952" y="3260878"/>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9B3B4BDE-5474-4198-93EF-B8BEEA896A32}"/>
              </a:ext>
            </a:extLst>
          </p:cNvPr>
          <p:cNvSpPr/>
          <p:nvPr/>
        </p:nvSpPr>
        <p:spPr>
          <a:xfrm>
            <a:off x="6513370" y="3262533"/>
            <a:ext cx="360135" cy="495831"/>
          </a:xfrm>
          <a:prstGeom prst="rect">
            <a:avLst/>
          </a:prstGeom>
          <a:pattFill prst="wdUpDiag">
            <a:fgClr>
              <a:srgbClr val="002060"/>
            </a:fgClr>
            <a:bgClr>
              <a:schemeClr val="bg1"/>
            </a:bgClr>
          </a:patt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us Sign 18">
            <a:extLst>
              <a:ext uri="{FF2B5EF4-FFF2-40B4-BE49-F238E27FC236}">
                <a16:creationId xmlns:a16="http://schemas.microsoft.com/office/drawing/2014/main" id="{11ACEA92-F810-4D8F-B804-DE7058B9BBBC}"/>
              </a:ext>
            </a:extLst>
          </p:cNvPr>
          <p:cNvSpPr/>
          <p:nvPr/>
        </p:nvSpPr>
        <p:spPr>
          <a:xfrm>
            <a:off x="2147280" y="4895379"/>
            <a:ext cx="549014" cy="549014"/>
          </a:xfrm>
          <a:prstGeom prst="mathPlus">
            <a:avLst>
              <a:gd name="adj1" fmla="val 1229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7AB2C1D9-1900-451C-B8E3-6212DC1755E8}"/>
              </a:ext>
            </a:extLst>
          </p:cNvPr>
          <p:cNvSpPr txBox="1"/>
          <p:nvPr/>
        </p:nvSpPr>
        <p:spPr>
          <a:xfrm>
            <a:off x="2802787" y="4939053"/>
            <a:ext cx="4587987" cy="461665"/>
          </a:xfrm>
          <a:prstGeom prst="rect">
            <a:avLst/>
          </a:prstGeom>
          <a:noFill/>
        </p:spPr>
        <p:txBody>
          <a:bodyPr wrap="none" rtlCol="0">
            <a:spAutoFit/>
          </a:bodyPr>
          <a:lstStyle/>
          <a:p>
            <a:pPr algn="ctr"/>
            <a:r>
              <a:rPr lang="en-US" sz="2400"/>
              <a:t>No wasted cycles if low contention </a:t>
            </a:r>
          </a:p>
        </p:txBody>
      </p:sp>
      <p:sp>
        <p:nvSpPr>
          <p:cNvPr id="23" name="Multiplication Sign 22">
            <a:extLst>
              <a:ext uri="{FF2B5EF4-FFF2-40B4-BE49-F238E27FC236}">
                <a16:creationId xmlns:a16="http://schemas.microsoft.com/office/drawing/2014/main" id="{1D912DF3-8DC6-45B9-B3DC-8F220EF31516}"/>
              </a:ext>
            </a:extLst>
          </p:cNvPr>
          <p:cNvSpPr/>
          <p:nvPr/>
        </p:nvSpPr>
        <p:spPr>
          <a:xfrm>
            <a:off x="803718" y="1690689"/>
            <a:ext cx="1496135" cy="2897348"/>
          </a:xfrm>
          <a:prstGeom prst="mathMultiply">
            <a:avLst>
              <a:gd name="adj1" fmla="val 529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B6206074-742D-4D98-BAC7-8B147062A484}"/>
              </a:ext>
            </a:extLst>
          </p:cNvPr>
          <p:cNvSpPr txBox="1"/>
          <p:nvPr/>
        </p:nvSpPr>
        <p:spPr>
          <a:xfrm>
            <a:off x="2821098" y="5525627"/>
            <a:ext cx="4397230" cy="461665"/>
          </a:xfrm>
          <a:prstGeom prst="rect">
            <a:avLst/>
          </a:prstGeom>
          <a:noFill/>
        </p:spPr>
        <p:txBody>
          <a:bodyPr wrap="none" rtlCol="0">
            <a:spAutoFit/>
          </a:bodyPr>
          <a:lstStyle/>
          <a:p>
            <a:pPr algn="ctr"/>
            <a:r>
              <a:rPr lang="en-US" sz="2400"/>
              <a:t>Lot of collisions if high contention</a:t>
            </a:r>
          </a:p>
        </p:txBody>
      </p:sp>
      <p:sp>
        <p:nvSpPr>
          <p:cNvPr id="25" name="Minus Sign 24">
            <a:extLst>
              <a:ext uri="{FF2B5EF4-FFF2-40B4-BE49-F238E27FC236}">
                <a16:creationId xmlns:a16="http://schemas.microsoft.com/office/drawing/2014/main" id="{ED3A67F0-C42C-4123-90FE-2650EA5E429D}"/>
              </a:ext>
            </a:extLst>
          </p:cNvPr>
          <p:cNvSpPr/>
          <p:nvPr/>
        </p:nvSpPr>
        <p:spPr>
          <a:xfrm>
            <a:off x="2147280" y="5649064"/>
            <a:ext cx="549014" cy="230832"/>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D095972-27F7-4922-A05B-6AC5C816A234}"/>
              </a:ext>
            </a:extLst>
          </p:cNvPr>
          <p:cNvSpPr txBox="1"/>
          <p:nvPr/>
        </p:nvSpPr>
        <p:spPr>
          <a:xfrm>
            <a:off x="50766" y="2475434"/>
            <a:ext cx="991746" cy="461665"/>
          </a:xfrm>
          <a:prstGeom prst="rect">
            <a:avLst/>
          </a:prstGeom>
          <a:noFill/>
        </p:spPr>
        <p:txBody>
          <a:bodyPr wrap="none" rtlCol="0" anchor="t">
            <a:spAutoFit/>
          </a:bodyPr>
          <a:lstStyle/>
          <a:p>
            <a:pPr algn="ctr"/>
            <a:r>
              <a:rPr lang="en-US" sz="2400"/>
              <a:t>Core 0</a:t>
            </a:r>
            <a:endParaRPr lang="en-US"/>
          </a:p>
        </p:txBody>
      </p:sp>
      <p:sp>
        <p:nvSpPr>
          <p:cNvPr id="5" name="TextBox 4">
            <a:extLst>
              <a:ext uri="{FF2B5EF4-FFF2-40B4-BE49-F238E27FC236}">
                <a16:creationId xmlns:a16="http://schemas.microsoft.com/office/drawing/2014/main" id="{20AABC8D-E232-4D23-B734-0946091C9C47}"/>
              </a:ext>
            </a:extLst>
          </p:cNvPr>
          <p:cNvSpPr txBox="1"/>
          <p:nvPr/>
        </p:nvSpPr>
        <p:spPr>
          <a:xfrm>
            <a:off x="50766" y="3382277"/>
            <a:ext cx="991746" cy="461665"/>
          </a:xfrm>
          <a:prstGeom prst="rect">
            <a:avLst/>
          </a:prstGeom>
          <a:noFill/>
        </p:spPr>
        <p:txBody>
          <a:bodyPr wrap="none" rtlCol="0" anchor="t">
            <a:spAutoFit/>
          </a:bodyPr>
          <a:lstStyle/>
          <a:p>
            <a:pPr algn="ctr"/>
            <a:r>
              <a:rPr lang="en-US" sz="2400"/>
              <a:t>Core 1</a:t>
            </a:r>
            <a:endParaRPr lang="en-US"/>
          </a:p>
        </p:txBody>
      </p:sp>
    </p:spTree>
    <p:extLst>
      <p:ext uri="{BB962C8B-B14F-4D97-AF65-F5344CB8AC3E}">
        <p14:creationId xmlns:p14="http://schemas.microsoft.com/office/powerpoint/2010/main" val="359061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37" grpId="0"/>
      <p:bldP spid="139" grpId="0"/>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7F47-84EB-4A22-8158-1635EBAA6587}"/>
              </a:ext>
            </a:extLst>
          </p:cNvPr>
          <p:cNvSpPr>
            <a:spLocks noGrp="1"/>
          </p:cNvSpPr>
          <p:nvPr>
            <p:ph type="title"/>
          </p:nvPr>
        </p:nvSpPr>
        <p:spPr>
          <a:xfrm>
            <a:off x="747216" y="189983"/>
            <a:ext cx="7886700" cy="1325563"/>
          </a:xfrm>
        </p:spPr>
        <p:txBody>
          <a:bodyPr>
            <a:normAutofit/>
          </a:bodyPr>
          <a:lstStyle/>
          <a:p>
            <a:r>
              <a:rPr lang="en-US" sz="4000">
                <a:latin typeface="+mn-lt"/>
              </a:rPr>
              <a:t>Token Ring Protocol</a:t>
            </a:r>
          </a:p>
        </p:txBody>
      </p:sp>
      <p:sp>
        <p:nvSpPr>
          <p:cNvPr id="5" name="Slide Number Placeholder 4">
            <a:extLst>
              <a:ext uri="{FF2B5EF4-FFF2-40B4-BE49-F238E27FC236}">
                <a16:creationId xmlns:a16="http://schemas.microsoft.com/office/drawing/2014/main" id="{FE97E8E6-1ACE-49E0-ADE3-BB7A2472FC49}"/>
              </a:ext>
            </a:extLst>
          </p:cNvPr>
          <p:cNvSpPr>
            <a:spLocks noGrp="1"/>
          </p:cNvSpPr>
          <p:nvPr>
            <p:ph type="sldNum" sz="quarter" idx="12"/>
          </p:nvPr>
        </p:nvSpPr>
        <p:spPr/>
        <p:txBody>
          <a:bodyPr/>
          <a:lstStyle/>
          <a:p>
            <a:fld id="{19C35A7F-3BC8-4315-864C-AC9FE095F277}" type="slidenum">
              <a:rPr lang="en-US" smtClean="0"/>
              <a:t>29</a:t>
            </a:fld>
            <a:endParaRPr lang="en-US"/>
          </a:p>
        </p:txBody>
      </p:sp>
      <p:grpSp>
        <p:nvGrpSpPr>
          <p:cNvPr id="7" name="Group 6">
            <a:extLst>
              <a:ext uri="{FF2B5EF4-FFF2-40B4-BE49-F238E27FC236}">
                <a16:creationId xmlns:a16="http://schemas.microsoft.com/office/drawing/2014/main" id="{39D1B6C4-78A5-4EB1-96B9-90A8624F1C55}"/>
              </a:ext>
            </a:extLst>
          </p:cNvPr>
          <p:cNvGrpSpPr/>
          <p:nvPr/>
        </p:nvGrpSpPr>
        <p:grpSpPr>
          <a:xfrm>
            <a:off x="2714786" y="3373748"/>
            <a:ext cx="3725579" cy="1302254"/>
            <a:chOff x="2755557" y="2481994"/>
            <a:chExt cx="6848050" cy="2393696"/>
          </a:xfrm>
        </p:grpSpPr>
        <p:sp>
          <p:nvSpPr>
            <p:cNvPr id="8" name="4 Paralelogramo">
              <a:extLst>
                <a:ext uri="{FF2B5EF4-FFF2-40B4-BE49-F238E27FC236}">
                  <a16:creationId xmlns:a16="http://schemas.microsoft.com/office/drawing/2014/main" id="{FE1922CB-989A-443E-A3DA-9341F11C40DA}"/>
                </a:ext>
              </a:extLst>
            </p:cNvPr>
            <p:cNvSpPr/>
            <p:nvPr/>
          </p:nvSpPr>
          <p:spPr>
            <a:xfrm>
              <a:off x="6404735" y="3822570"/>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9" name="5 Paralelogramo">
              <a:extLst>
                <a:ext uri="{FF2B5EF4-FFF2-40B4-BE49-F238E27FC236}">
                  <a16:creationId xmlns:a16="http://schemas.microsoft.com/office/drawing/2014/main" id="{BE64F4E9-CCD5-4021-90DA-2021CC689FA0}"/>
                </a:ext>
              </a:extLst>
            </p:cNvPr>
            <p:cNvSpPr/>
            <p:nvPr/>
          </p:nvSpPr>
          <p:spPr>
            <a:xfrm>
              <a:off x="6404735" y="3785066"/>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0" name="6 Grupo">
              <a:extLst>
                <a:ext uri="{FF2B5EF4-FFF2-40B4-BE49-F238E27FC236}">
                  <a16:creationId xmlns:a16="http://schemas.microsoft.com/office/drawing/2014/main" id="{A9B54A8C-7405-4221-A0EB-80AC100CF6D1}"/>
                </a:ext>
              </a:extLst>
            </p:cNvPr>
            <p:cNvGrpSpPr/>
            <p:nvPr/>
          </p:nvGrpSpPr>
          <p:grpSpPr>
            <a:xfrm>
              <a:off x="7097032" y="4127243"/>
              <a:ext cx="200379" cy="202202"/>
              <a:chOff x="5602909" y="3468101"/>
              <a:chExt cx="200379" cy="202202"/>
            </a:xfrm>
          </p:grpSpPr>
          <p:sp>
            <p:nvSpPr>
              <p:cNvPr id="104" name="7 Elipse">
                <a:extLst>
                  <a:ext uri="{FF2B5EF4-FFF2-40B4-BE49-F238E27FC236}">
                    <a16:creationId xmlns:a16="http://schemas.microsoft.com/office/drawing/2014/main" id="{409972DE-4126-478F-8C13-B1C428BBD108}"/>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5" name="8 Elipse">
                <a:extLst>
                  <a:ext uri="{FF2B5EF4-FFF2-40B4-BE49-F238E27FC236}">
                    <a16:creationId xmlns:a16="http://schemas.microsoft.com/office/drawing/2014/main" id="{4D49CCE3-EC25-4676-9295-15C4D2E50B9D}"/>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06" name="9 Conector recto">
                <a:extLst>
                  <a:ext uri="{FF2B5EF4-FFF2-40B4-BE49-F238E27FC236}">
                    <a16:creationId xmlns:a16="http://schemas.microsoft.com/office/drawing/2014/main" id="{0B2A033B-B8D3-4AB3-A36A-383749701EE3}"/>
                  </a:ext>
                </a:extLst>
              </p:cNvPr>
              <p:cNvCxnSpPr>
                <a:stCxn id="105" idx="2"/>
                <a:endCxn id="105"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7" name="10 Conector recto">
                <a:extLst>
                  <a:ext uri="{FF2B5EF4-FFF2-40B4-BE49-F238E27FC236}">
                    <a16:creationId xmlns:a16="http://schemas.microsoft.com/office/drawing/2014/main" id="{534707F4-23F6-4642-86E4-D99CBDD288A8}"/>
                  </a:ext>
                </a:extLst>
              </p:cNvPr>
              <p:cNvCxnSpPr>
                <a:stCxn id="105" idx="4"/>
                <a:endCxn id="105"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1" name="12 Paralelogramo">
              <a:extLst>
                <a:ext uri="{FF2B5EF4-FFF2-40B4-BE49-F238E27FC236}">
                  <a16:creationId xmlns:a16="http://schemas.microsoft.com/office/drawing/2014/main" id="{AA96752C-F7A4-463C-8BA3-6C668F077CF6}"/>
                </a:ext>
              </a:extLst>
            </p:cNvPr>
            <p:cNvSpPr/>
            <p:nvPr/>
          </p:nvSpPr>
          <p:spPr>
            <a:xfrm>
              <a:off x="5396623" y="3818033"/>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 name="13 Paralelogramo">
              <a:extLst>
                <a:ext uri="{FF2B5EF4-FFF2-40B4-BE49-F238E27FC236}">
                  <a16:creationId xmlns:a16="http://schemas.microsoft.com/office/drawing/2014/main" id="{16CF2C6E-1925-4162-B5F8-C6DD0CE03F98}"/>
                </a:ext>
              </a:extLst>
            </p:cNvPr>
            <p:cNvSpPr/>
            <p:nvPr/>
          </p:nvSpPr>
          <p:spPr>
            <a:xfrm>
              <a:off x="5396623" y="3780529"/>
              <a:ext cx="1071736" cy="351656"/>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 name="14 Grupo">
              <a:extLst>
                <a:ext uri="{FF2B5EF4-FFF2-40B4-BE49-F238E27FC236}">
                  <a16:creationId xmlns:a16="http://schemas.microsoft.com/office/drawing/2014/main" id="{75EDF45E-F2BE-469B-9C58-6B5C17C15889}"/>
                </a:ext>
              </a:extLst>
            </p:cNvPr>
            <p:cNvGrpSpPr/>
            <p:nvPr/>
          </p:nvGrpSpPr>
          <p:grpSpPr>
            <a:xfrm>
              <a:off x="6088920" y="4122706"/>
              <a:ext cx="200379" cy="202202"/>
              <a:chOff x="5602909" y="3468101"/>
              <a:chExt cx="200379" cy="202202"/>
            </a:xfrm>
          </p:grpSpPr>
          <p:sp>
            <p:nvSpPr>
              <p:cNvPr id="100" name="15 Elipse">
                <a:extLst>
                  <a:ext uri="{FF2B5EF4-FFF2-40B4-BE49-F238E27FC236}">
                    <a16:creationId xmlns:a16="http://schemas.microsoft.com/office/drawing/2014/main" id="{5C3EEEE1-696C-465F-84B4-A2A51BD0B70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1" name="16 Elipse">
                <a:extLst>
                  <a:ext uri="{FF2B5EF4-FFF2-40B4-BE49-F238E27FC236}">
                    <a16:creationId xmlns:a16="http://schemas.microsoft.com/office/drawing/2014/main" id="{3CFA4A51-8FFC-4122-96C4-59EC69BEA4CD}"/>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02" name="17 Conector recto">
                <a:extLst>
                  <a:ext uri="{FF2B5EF4-FFF2-40B4-BE49-F238E27FC236}">
                    <a16:creationId xmlns:a16="http://schemas.microsoft.com/office/drawing/2014/main" id="{8CE82A83-531C-4EEC-975C-A653235B63D5}"/>
                  </a:ext>
                </a:extLst>
              </p:cNvPr>
              <p:cNvCxnSpPr>
                <a:stCxn id="101" idx="2"/>
                <a:endCxn id="101"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3" name="18 Conector recto">
                <a:extLst>
                  <a:ext uri="{FF2B5EF4-FFF2-40B4-BE49-F238E27FC236}">
                    <a16:creationId xmlns:a16="http://schemas.microsoft.com/office/drawing/2014/main" id="{3960910C-FBB5-4FB1-8821-BFAC5418ECAB}"/>
                  </a:ext>
                </a:extLst>
              </p:cNvPr>
              <p:cNvCxnSpPr>
                <a:stCxn id="101" idx="4"/>
                <a:endCxn id="101"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4" name="19 Conector recto">
              <a:extLst>
                <a:ext uri="{FF2B5EF4-FFF2-40B4-BE49-F238E27FC236}">
                  <a16:creationId xmlns:a16="http://schemas.microsoft.com/office/drawing/2014/main" id="{0D7A1E81-2C83-49DC-9633-AA78FFDE7480}"/>
                </a:ext>
              </a:extLst>
            </p:cNvPr>
            <p:cNvCxnSpPr/>
            <p:nvPr/>
          </p:nvCxnSpPr>
          <p:spPr>
            <a:xfrm flipH="1">
              <a:off x="6724920" y="4328203"/>
              <a:ext cx="388716" cy="37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20 Conector recto">
              <a:extLst>
                <a:ext uri="{FF2B5EF4-FFF2-40B4-BE49-F238E27FC236}">
                  <a16:creationId xmlns:a16="http://schemas.microsoft.com/office/drawing/2014/main" id="{CA15D5B7-5655-4CE5-99EC-5E05C466F0F1}"/>
                </a:ext>
              </a:extLst>
            </p:cNvPr>
            <p:cNvCxnSpPr/>
            <p:nvPr/>
          </p:nvCxnSpPr>
          <p:spPr>
            <a:xfrm flipH="1">
              <a:off x="5716808" y="4314606"/>
              <a:ext cx="388716" cy="374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21 Conector recto">
              <a:extLst>
                <a:ext uri="{FF2B5EF4-FFF2-40B4-BE49-F238E27FC236}">
                  <a16:creationId xmlns:a16="http://schemas.microsoft.com/office/drawing/2014/main" id="{AA97CC79-331C-4D0E-9850-CCA9E7B0257A}"/>
                </a:ext>
              </a:extLst>
            </p:cNvPr>
            <p:cNvCxnSpPr/>
            <p:nvPr/>
          </p:nvCxnSpPr>
          <p:spPr>
            <a:xfrm>
              <a:off x="6273140" y="4238982"/>
              <a:ext cx="81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22 Conector recto">
              <a:extLst>
                <a:ext uri="{FF2B5EF4-FFF2-40B4-BE49-F238E27FC236}">
                  <a16:creationId xmlns:a16="http://schemas.microsoft.com/office/drawing/2014/main" id="{375F6855-7CAF-49E8-A9FB-50E4122A5828}"/>
                </a:ext>
              </a:extLst>
            </p:cNvPr>
            <p:cNvCxnSpPr/>
            <p:nvPr/>
          </p:nvCxnSpPr>
          <p:spPr>
            <a:xfrm>
              <a:off x="5726889" y="4793182"/>
              <a:ext cx="8193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23 Paralelogramo">
              <a:extLst>
                <a:ext uri="{FF2B5EF4-FFF2-40B4-BE49-F238E27FC236}">
                  <a16:creationId xmlns:a16="http://schemas.microsoft.com/office/drawing/2014/main" id="{CE49095F-0699-44A6-A8AF-B6C1EE6965BB}"/>
                </a:ext>
              </a:extLst>
            </p:cNvPr>
            <p:cNvSpPr/>
            <p:nvPr/>
          </p:nvSpPr>
          <p:spPr>
            <a:xfrm>
              <a:off x="2755557" y="2481994"/>
              <a:ext cx="6848050" cy="2393696"/>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9" name="25 Paralelogramo">
              <a:extLst>
                <a:ext uri="{FF2B5EF4-FFF2-40B4-BE49-F238E27FC236}">
                  <a16:creationId xmlns:a16="http://schemas.microsoft.com/office/drawing/2014/main" id="{B5F7A9FD-CB92-4192-B37C-B283DA0A2130}"/>
                </a:ext>
              </a:extLst>
            </p:cNvPr>
            <p:cNvSpPr/>
            <p:nvPr/>
          </p:nvSpPr>
          <p:spPr>
            <a:xfrm>
              <a:off x="6905626" y="3729125"/>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0" name="27 Paralelogramo">
              <a:extLst>
                <a:ext uri="{FF2B5EF4-FFF2-40B4-BE49-F238E27FC236}">
                  <a16:creationId xmlns:a16="http://schemas.microsoft.com/office/drawing/2014/main" id="{A1B6409E-5EA2-4275-B0B1-576EC7684137}"/>
                </a:ext>
              </a:extLst>
            </p:cNvPr>
            <p:cNvSpPr/>
            <p:nvPr/>
          </p:nvSpPr>
          <p:spPr>
            <a:xfrm>
              <a:off x="7555013" y="4023149"/>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1" name="29 Paralelogramo">
              <a:extLst>
                <a:ext uri="{FF2B5EF4-FFF2-40B4-BE49-F238E27FC236}">
                  <a16:creationId xmlns:a16="http://schemas.microsoft.com/office/drawing/2014/main" id="{0E037DB3-445A-46A4-B395-AC5F0ED2D45E}"/>
                </a:ext>
              </a:extLst>
            </p:cNvPr>
            <p:cNvSpPr/>
            <p:nvPr/>
          </p:nvSpPr>
          <p:spPr>
            <a:xfrm>
              <a:off x="6354948" y="429592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2" name="31 Paralelogramo">
              <a:extLst>
                <a:ext uri="{FF2B5EF4-FFF2-40B4-BE49-F238E27FC236}">
                  <a16:creationId xmlns:a16="http://schemas.microsoft.com/office/drawing/2014/main" id="{8B7014F2-5828-4F58-8145-F9C372DE12F8}"/>
                </a:ext>
              </a:extLst>
            </p:cNvPr>
            <p:cNvSpPr/>
            <p:nvPr/>
          </p:nvSpPr>
          <p:spPr>
            <a:xfrm>
              <a:off x="7004335" y="458995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3" name="33 Paralelogramo">
              <a:extLst>
                <a:ext uri="{FF2B5EF4-FFF2-40B4-BE49-F238E27FC236}">
                  <a16:creationId xmlns:a16="http://schemas.microsoft.com/office/drawing/2014/main" id="{7ACD66D3-8C2E-4166-9FA5-263A62561846}"/>
                </a:ext>
              </a:extLst>
            </p:cNvPr>
            <p:cNvSpPr/>
            <p:nvPr/>
          </p:nvSpPr>
          <p:spPr>
            <a:xfrm>
              <a:off x="6401882" y="3174331"/>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4" name="35 Paralelogramo">
              <a:extLst>
                <a:ext uri="{FF2B5EF4-FFF2-40B4-BE49-F238E27FC236}">
                  <a16:creationId xmlns:a16="http://schemas.microsoft.com/office/drawing/2014/main" id="{3C630FBC-CE8A-4B04-832A-A71FDEFD3B04}"/>
                </a:ext>
              </a:extLst>
            </p:cNvPr>
            <p:cNvSpPr/>
            <p:nvPr/>
          </p:nvSpPr>
          <p:spPr>
            <a:xfrm>
              <a:off x="7051269" y="3468355"/>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5" name="37 Paralelogramo">
              <a:extLst>
                <a:ext uri="{FF2B5EF4-FFF2-40B4-BE49-F238E27FC236}">
                  <a16:creationId xmlns:a16="http://schemas.microsoft.com/office/drawing/2014/main" id="{4EAB25E9-BA24-4B2B-86A7-23D17E51D2A8}"/>
                </a:ext>
              </a:extLst>
            </p:cNvPr>
            <p:cNvSpPr/>
            <p:nvPr/>
          </p:nvSpPr>
          <p:spPr>
            <a:xfrm>
              <a:off x="5320830" y="4296806"/>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6" name="39 Paralelogramo">
              <a:extLst>
                <a:ext uri="{FF2B5EF4-FFF2-40B4-BE49-F238E27FC236}">
                  <a16:creationId xmlns:a16="http://schemas.microsoft.com/office/drawing/2014/main" id="{C412AE6F-60B6-4C20-8088-736989F17E8B}"/>
                </a:ext>
              </a:extLst>
            </p:cNvPr>
            <p:cNvSpPr/>
            <p:nvPr/>
          </p:nvSpPr>
          <p:spPr>
            <a:xfrm>
              <a:off x="5970217" y="4590830"/>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7" name="41 Paralelogramo">
              <a:extLst>
                <a:ext uri="{FF2B5EF4-FFF2-40B4-BE49-F238E27FC236}">
                  <a16:creationId xmlns:a16="http://schemas.microsoft.com/office/drawing/2014/main" id="{BFE2BF90-DFD0-4BA1-8FC5-F6C359E83AA0}"/>
                </a:ext>
              </a:extLst>
            </p:cNvPr>
            <p:cNvSpPr/>
            <p:nvPr/>
          </p:nvSpPr>
          <p:spPr>
            <a:xfrm>
              <a:off x="4282794" y="429654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8" name="43 Paralelogramo">
              <a:extLst>
                <a:ext uri="{FF2B5EF4-FFF2-40B4-BE49-F238E27FC236}">
                  <a16:creationId xmlns:a16="http://schemas.microsoft.com/office/drawing/2014/main" id="{2DD80CFE-83F3-4366-B89F-2DBA1E6C5FB4}"/>
                </a:ext>
              </a:extLst>
            </p:cNvPr>
            <p:cNvSpPr/>
            <p:nvPr/>
          </p:nvSpPr>
          <p:spPr>
            <a:xfrm>
              <a:off x="4932181" y="459057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9" name="45 Paralelogramo">
              <a:extLst>
                <a:ext uri="{FF2B5EF4-FFF2-40B4-BE49-F238E27FC236}">
                  <a16:creationId xmlns:a16="http://schemas.microsoft.com/office/drawing/2014/main" id="{2A69BDE8-5BC0-412B-9BC9-5569F5CD4D1E}"/>
                </a:ext>
              </a:extLst>
            </p:cNvPr>
            <p:cNvSpPr/>
            <p:nvPr/>
          </p:nvSpPr>
          <p:spPr>
            <a:xfrm>
              <a:off x="4824889" y="372416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0" name="47 Paralelogramo">
              <a:extLst>
                <a:ext uri="{FF2B5EF4-FFF2-40B4-BE49-F238E27FC236}">
                  <a16:creationId xmlns:a16="http://schemas.microsoft.com/office/drawing/2014/main" id="{09B25D84-6D80-4961-94AE-6CDCB4179518}"/>
                </a:ext>
              </a:extLst>
            </p:cNvPr>
            <p:cNvSpPr/>
            <p:nvPr/>
          </p:nvSpPr>
          <p:spPr>
            <a:xfrm>
              <a:off x="5474276" y="401819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1" name="49 Paralelogramo">
              <a:extLst>
                <a:ext uri="{FF2B5EF4-FFF2-40B4-BE49-F238E27FC236}">
                  <a16:creationId xmlns:a16="http://schemas.microsoft.com/office/drawing/2014/main" id="{ACCFB1F1-8B22-461B-AC44-756E7B7E421D}"/>
                </a:ext>
              </a:extLst>
            </p:cNvPr>
            <p:cNvSpPr/>
            <p:nvPr/>
          </p:nvSpPr>
          <p:spPr>
            <a:xfrm>
              <a:off x="5368384" y="316995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2" name="51 Paralelogramo">
              <a:extLst>
                <a:ext uri="{FF2B5EF4-FFF2-40B4-BE49-F238E27FC236}">
                  <a16:creationId xmlns:a16="http://schemas.microsoft.com/office/drawing/2014/main" id="{B07327CD-F591-495F-9A60-20498CEC85B8}"/>
                </a:ext>
              </a:extLst>
            </p:cNvPr>
            <p:cNvSpPr/>
            <p:nvPr/>
          </p:nvSpPr>
          <p:spPr>
            <a:xfrm>
              <a:off x="6017771" y="346398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3" name="61 Paralelogramo">
              <a:extLst>
                <a:ext uri="{FF2B5EF4-FFF2-40B4-BE49-F238E27FC236}">
                  <a16:creationId xmlns:a16="http://schemas.microsoft.com/office/drawing/2014/main" id="{E5BAE506-FE2C-4377-BB0A-1D33F162DC03}"/>
                </a:ext>
              </a:extLst>
            </p:cNvPr>
            <p:cNvSpPr/>
            <p:nvPr/>
          </p:nvSpPr>
          <p:spPr>
            <a:xfrm>
              <a:off x="7446597" y="3169959"/>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4" name="63 Paralelogramo">
              <a:extLst>
                <a:ext uri="{FF2B5EF4-FFF2-40B4-BE49-F238E27FC236}">
                  <a16:creationId xmlns:a16="http://schemas.microsoft.com/office/drawing/2014/main" id="{5D658FCC-12AB-462D-AF3E-3A1E499632CC}"/>
                </a:ext>
              </a:extLst>
            </p:cNvPr>
            <p:cNvSpPr/>
            <p:nvPr/>
          </p:nvSpPr>
          <p:spPr>
            <a:xfrm>
              <a:off x="8095984" y="3463983"/>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5" name="117 Paralelogramo">
              <a:extLst>
                <a:ext uri="{FF2B5EF4-FFF2-40B4-BE49-F238E27FC236}">
                  <a16:creationId xmlns:a16="http://schemas.microsoft.com/office/drawing/2014/main" id="{F38446AB-1823-4742-A875-CD062F720574}"/>
                </a:ext>
              </a:extLst>
            </p:cNvPr>
            <p:cNvSpPr/>
            <p:nvPr/>
          </p:nvSpPr>
          <p:spPr>
            <a:xfrm>
              <a:off x="5858037" y="3710516"/>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6" name="119 Paralelogramo">
              <a:extLst>
                <a:ext uri="{FF2B5EF4-FFF2-40B4-BE49-F238E27FC236}">
                  <a16:creationId xmlns:a16="http://schemas.microsoft.com/office/drawing/2014/main" id="{D62AB6CD-03AF-436B-B3D4-32F397181428}"/>
                </a:ext>
              </a:extLst>
            </p:cNvPr>
            <p:cNvSpPr/>
            <p:nvPr/>
          </p:nvSpPr>
          <p:spPr>
            <a:xfrm>
              <a:off x="6507424" y="4004540"/>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7" name="174 Paralelogramo">
              <a:extLst>
                <a:ext uri="{FF2B5EF4-FFF2-40B4-BE49-F238E27FC236}">
                  <a16:creationId xmlns:a16="http://schemas.microsoft.com/office/drawing/2014/main" id="{B21DD3E0-8ED1-4BAE-B202-EBC392B324CE}"/>
                </a:ext>
              </a:extLst>
            </p:cNvPr>
            <p:cNvSpPr/>
            <p:nvPr/>
          </p:nvSpPr>
          <p:spPr>
            <a:xfrm>
              <a:off x="7977362" y="2616228"/>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8" name="175 Paralelogramo">
              <a:extLst>
                <a:ext uri="{FF2B5EF4-FFF2-40B4-BE49-F238E27FC236}">
                  <a16:creationId xmlns:a16="http://schemas.microsoft.com/office/drawing/2014/main" id="{38AD9238-5083-40EE-B4EA-CB0364DE596E}"/>
                </a:ext>
              </a:extLst>
            </p:cNvPr>
            <p:cNvSpPr/>
            <p:nvPr/>
          </p:nvSpPr>
          <p:spPr>
            <a:xfrm>
              <a:off x="8626749" y="2910252"/>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9" name="182 Paralelogramo">
              <a:extLst>
                <a:ext uri="{FF2B5EF4-FFF2-40B4-BE49-F238E27FC236}">
                  <a16:creationId xmlns:a16="http://schemas.microsoft.com/office/drawing/2014/main" id="{CE54756C-07A3-471C-8A76-1DD1230E7586}"/>
                </a:ext>
              </a:extLst>
            </p:cNvPr>
            <p:cNvSpPr/>
            <p:nvPr/>
          </p:nvSpPr>
          <p:spPr>
            <a:xfrm>
              <a:off x="5896625" y="2611271"/>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0" name="183 Paralelogramo">
              <a:extLst>
                <a:ext uri="{FF2B5EF4-FFF2-40B4-BE49-F238E27FC236}">
                  <a16:creationId xmlns:a16="http://schemas.microsoft.com/office/drawing/2014/main" id="{7CC86CE3-92EF-4C95-9293-4B02B848ECA2}"/>
                </a:ext>
              </a:extLst>
            </p:cNvPr>
            <p:cNvSpPr/>
            <p:nvPr/>
          </p:nvSpPr>
          <p:spPr>
            <a:xfrm>
              <a:off x="6546012" y="2905295"/>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1" name="198 Paralelogramo">
              <a:extLst>
                <a:ext uri="{FF2B5EF4-FFF2-40B4-BE49-F238E27FC236}">
                  <a16:creationId xmlns:a16="http://schemas.microsoft.com/office/drawing/2014/main" id="{9712011B-DC2C-4A20-BD16-760727BBDFA8}"/>
                </a:ext>
              </a:extLst>
            </p:cNvPr>
            <p:cNvSpPr/>
            <p:nvPr/>
          </p:nvSpPr>
          <p:spPr>
            <a:xfrm>
              <a:off x="6929773" y="2597619"/>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2" name="199 Paralelogramo">
              <a:extLst>
                <a:ext uri="{FF2B5EF4-FFF2-40B4-BE49-F238E27FC236}">
                  <a16:creationId xmlns:a16="http://schemas.microsoft.com/office/drawing/2014/main" id="{8890646F-89B9-4F1A-8A54-3C0DB75002B4}"/>
                </a:ext>
              </a:extLst>
            </p:cNvPr>
            <p:cNvSpPr/>
            <p:nvPr/>
          </p:nvSpPr>
          <p:spPr>
            <a:xfrm>
              <a:off x="7579160" y="2891643"/>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3" name="233 Paralelogramo">
              <a:extLst>
                <a:ext uri="{FF2B5EF4-FFF2-40B4-BE49-F238E27FC236}">
                  <a16:creationId xmlns:a16="http://schemas.microsoft.com/office/drawing/2014/main" id="{E70A724D-11E0-4A8A-9B6E-EF6BF1DA9C78}"/>
                </a:ext>
              </a:extLst>
            </p:cNvPr>
            <p:cNvSpPr/>
            <p:nvPr/>
          </p:nvSpPr>
          <p:spPr>
            <a:xfrm>
              <a:off x="3244758" y="430451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4" name="234 Paralelogramo">
              <a:extLst>
                <a:ext uri="{FF2B5EF4-FFF2-40B4-BE49-F238E27FC236}">
                  <a16:creationId xmlns:a16="http://schemas.microsoft.com/office/drawing/2014/main" id="{3E5C7423-18A0-40F3-9A64-9668E6D422C6}"/>
                </a:ext>
              </a:extLst>
            </p:cNvPr>
            <p:cNvSpPr/>
            <p:nvPr/>
          </p:nvSpPr>
          <p:spPr>
            <a:xfrm>
              <a:off x="3894145" y="459854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5" name="235 Paralelogramo">
              <a:extLst>
                <a:ext uri="{FF2B5EF4-FFF2-40B4-BE49-F238E27FC236}">
                  <a16:creationId xmlns:a16="http://schemas.microsoft.com/office/drawing/2014/main" id="{04770755-B4DF-40F9-830A-A035701A105F}"/>
                </a:ext>
              </a:extLst>
            </p:cNvPr>
            <p:cNvSpPr/>
            <p:nvPr/>
          </p:nvSpPr>
          <p:spPr>
            <a:xfrm>
              <a:off x="3786853" y="373213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6" name="236 Paralelogramo">
              <a:extLst>
                <a:ext uri="{FF2B5EF4-FFF2-40B4-BE49-F238E27FC236}">
                  <a16:creationId xmlns:a16="http://schemas.microsoft.com/office/drawing/2014/main" id="{6740B963-2FE7-4765-9D19-DEF684A8CF3B}"/>
                </a:ext>
              </a:extLst>
            </p:cNvPr>
            <p:cNvSpPr/>
            <p:nvPr/>
          </p:nvSpPr>
          <p:spPr>
            <a:xfrm>
              <a:off x="4436240" y="402616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7" name="237 Paralelogramo">
              <a:extLst>
                <a:ext uri="{FF2B5EF4-FFF2-40B4-BE49-F238E27FC236}">
                  <a16:creationId xmlns:a16="http://schemas.microsoft.com/office/drawing/2014/main" id="{F76DF1F0-0A30-418C-8FB0-0C88C79EB77A}"/>
                </a:ext>
              </a:extLst>
            </p:cNvPr>
            <p:cNvSpPr/>
            <p:nvPr/>
          </p:nvSpPr>
          <p:spPr>
            <a:xfrm>
              <a:off x="4330348" y="3177927"/>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8" name="238 Paralelogramo">
              <a:extLst>
                <a:ext uri="{FF2B5EF4-FFF2-40B4-BE49-F238E27FC236}">
                  <a16:creationId xmlns:a16="http://schemas.microsoft.com/office/drawing/2014/main" id="{99FEA299-AE3A-49E6-BF73-6043C4B3085A}"/>
                </a:ext>
              </a:extLst>
            </p:cNvPr>
            <p:cNvSpPr/>
            <p:nvPr/>
          </p:nvSpPr>
          <p:spPr>
            <a:xfrm>
              <a:off x="4979735" y="3471951"/>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49" name="269 Paralelogramo">
              <a:extLst>
                <a:ext uri="{FF2B5EF4-FFF2-40B4-BE49-F238E27FC236}">
                  <a16:creationId xmlns:a16="http://schemas.microsoft.com/office/drawing/2014/main" id="{423A62A6-1EED-4E3B-B517-9310FFA58CE4}"/>
                </a:ext>
              </a:extLst>
            </p:cNvPr>
            <p:cNvSpPr/>
            <p:nvPr/>
          </p:nvSpPr>
          <p:spPr>
            <a:xfrm>
              <a:off x="4858589" y="2619240"/>
              <a:ext cx="1071736" cy="351656"/>
            </a:xfrm>
            <a:prstGeom prst="parallelogram">
              <a:avLst>
                <a:gd name="adj" fmla="val 102858"/>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0" name="270 Paralelogramo">
              <a:extLst>
                <a:ext uri="{FF2B5EF4-FFF2-40B4-BE49-F238E27FC236}">
                  <a16:creationId xmlns:a16="http://schemas.microsoft.com/office/drawing/2014/main" id="{EE2318B9-F12C-4019-8BBF-3C0B3383C26E}"/>
                </a:ext>
              </a:extLst>
            </p:cNvPr>
            <p:cNvSpPr/>
            <p:nvPr/>
          </p:nvSpPr>
          <p:spPr>
            <a:xfrm>
              <a:off x="5507976" y="2913264"/>
              <a:ext cx="360039" cy="151070"/>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51" name="Group 50">
              <a:extLst>
                <a:ext uri="{FF2B5EF4-FFF2-40B4-BE49-F238E27FC236}">
                  <a16:creationId xmlns:a16="http://schemas.microsoft.com/office/drawing/2014/main" id="{B33DE718-959D-4837-A164-284E8124F222}"/>
                </a:ext>
              </a:extLst>
            </p:cNvPr>
            <p:cNvGrpSpPr/>
            <p:nvPr/>
          </p:nvGrpSpPr>
          <p:grpSpPr>
            <a:xfrm>
              <a:off x="3844232" y="2702941"/>
              <a:ext cx="4917843" cy="1945002"/>
              <a:chOff x="3844232" y="2702941"/>
              <a:chExt cx="4917843" cy="1945002"/>
            </a:xfrm>
          </p:grpSpPr>
          <p:grpSp>
            <p:nvGrpSpPr>
              <p:cNvPr id="52" name="58 Grupo">
                <a:extLst>
                  <a:ext uri="{FF2B5EF4-FFF2-40B4-BE49-F238E27FC236}">
                    <a16:creationId xmlns:a16="http://schemas.microsoft.com/office/drawing/2014/main" id="{BF416290-9E78-41D7-B936-E188D6A7C57C}"/>
                  </a:ext>
                </a:extLst>
              </p:cNvPr>
              <p:cNvGrpSpPr/>
              <p:nvPr/>
            </p:nvGrpSpPr>
            <p:grpSpPr>
              <a:xfrm>
                <a:off x="8042161" y="3275281"/>
                <a:ext cx="187152" cy="234025"/>
                <a:chOff x="4843539" y="1905844"/>
                <a:chExt cx="187152" cy="324036"/>
              </a:xfrm>
            </p:grpSpPr>
            <p:cxnSp>
              <p:nvCxnSpPr>
                <p:cNvPr id="98" name="59 Conector recto">
                  <a:extLst>
                    <a:ext uri="{FF2B5EF4-FFF2-40B4-BE49-F238E27FC236}">
                      <a16:creationId xmlns:a16="http://schemas.microsoft.com/office/drawing/2014/main" id="{94A520CA-BD57-49D7-8F2A-D6125AC3FB2B}"/>
                    </a:ext>
                  </a:extLst>
                </p:cNvPr>
                <p:cNvCxnSpPr>
                  <a:endCxn id="9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9" name="60 Triángulo isósceles">
                  <a:extLst>
                    <a:ext uri="{FF2B5EF4-FFF2-40B4-BE49-F238E27FC236}">
                      <a16:creationId xmlns:a16="http://schemas.microsoft.com/office/drawing/2014/main" id="{3D166A99-9715-4694-95F1-D08EBFB9647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3" name="66 Grupo">
                <a:extLst>
                  <a:ext uri="{FF2B5EF4-FFF2-40B4-BE49-F238E27FC236}">
                    <a16:creationId xmlns:a16="http://schemas.microsoft.com/office/drawing/2014/main" id="{452D9B06-6580-4B01-BA3D-29353186E8A7}"/>
                  </a:ext>
                </a:extLst>
              </p:cNvPr>
              <p:cNvGrpSpPr/>
              <p:nvPr/>
            </p:nvGrpSpPr>
            <p:grpSpPr>
              <a:xfrm>
                <a:off x="6997938" y="3279651"/>
                <a:ext cx="187152" cy="234025"/>
                <a:chOff x="4843539" y="1905844"/>
                <a:chExt cx="187152" cy="324036"/>
              </a:xfrm>
            </p:grpSpPr>
            <p:cxnSp>
              <p:nvCxnSpPr>
                <p:cNvPr id="96" name="67 Conector recto">
                  <a:extLst>
                    <a:ext uri="{FF2B5EF4-FFF2-40B4-BE49-F238E27FC236}">
                      <a16:creationId xmlns:a16="http://schemas.microsoft.com/office/drawing/2014/main" id="{0D977B93-D86C-4B3F-A19D-FE6A236F3C04}"/>
                    </a:ext>
                  </a:extLst>
                </p:cNvPr>
                <p:cNvCxnSpPr>
                  <a:endCxn id="9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7" name="68 Triángulo isósceles">
                  <a:extLst>
                    <a:ext uri="{FF2B5EF4-FFF2-40B4-BE49-F238E27FC236}">
                      <a16:creationId xmlns:a16="http://schemas.microsoft.com/office/drawing/2014/main" id="{FC290C7C-0591-4D4E-B3B3-A66ED20B696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4" name="82 Grupo">
                <a:extLst>
                  <a:ext uri="{FF2B5EF4-FFF2-40B4-BE49-F238E27FC236}">
                    <a16:creationId xmlns:a16="http://schemas.microsoft.com/office/drawing/2014/main" id="{A8B1B9E7-7B7B-4C91-90C8-62E2B0E196EB}"/>
                  </a:ext>
                </a:extLst>
              </p:cNvPr>
              <p:cNvGrpSpPr/>
              <p:nvPr/>
            </p:nvGrpSpPr>
            <p:grpSpPr>
              <a:xfrm>
                <a:off x="7503187" y="3831878"/>
                <a:ext cx="187152" cy="234025"/>
                <a:chOff x="4843539" y="1905844"/>
                <a:chExt cx="187152" cy="324036"/>
              </a:xfrm>
            </p:grpSpPr>
            <p:cxnSp>
              <p:nvCxnSpPr>
                <p:cNvPr id="94" name="83 Conector recto">
                  <a:extLst>
                    <a:ext uri="{FF2B5EF4-FFF2-40B4-BE49-F238E27FC236}">
                      <a16:creationId xmlns:a16="http://schemas.microsoft.com/office/drawing/2014/main" id="{ED3E5792-8A0F-44FF-BD39-E6DE631D0385}"/>
                    </a:ext>
                  </a:extLst>
                </p:cNvPr>
                <p:cNvCxnSpPr>
                  <a:endCxn id="9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5" name="84 Triángulo isósceles">
                  <a:extLst>
                    <a:ext uri="{FF2B5EF4-FFF2-40B4-BE49-F238E27FC236}">
                      <a16:creationId xmlns:a16="http://schemas.microsoft.com/office/drawing/2014/main" id="{E839BA17-728C-4B29-8DC6-89B01169F3D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5" name="90 Grupo">
                <a:extLst>
                  <a:ext uri="{FF2B5EF4-FFF2-40B4-BE49-F238E27FC236}">
                    <a16:creationId xmlns:a16="http://schemas.microsoft.com/office/drawing/2014/main" id="{CE0AAA96-6153-418F-8036-7798A7037FB7}"/>
                  </a:ext>
                </a:extLst>
              </p:cNvPr>
              <p:cNvGrpSpPr/>
              <p:nvPr/>
            </p:nvGrpSpPr>
            <p:grpSpPr>
              <a:xfrm>
                <a:off x="6950512" y="4405949"/>
                <a:ext cx="187152" cy="234025"/>
                <a:chOff x="4843539" y="1905844"/>
                <a:chExt cx="187152" cy="324036"/>
              </a:xfrm>
            </p:grpSpPr>
            <p:cxnSp>
              <p:nvCxnSpPr>
                <p:cNvPr id="92" name="91 Conector recto">
                  <a:extLst>
                    <a:ext uri="{FF2B5EF4-FFF2-40B4-BE49-F238E27FC236}">
                      <a16:creationId xmlns:a16="http://schemas.microsoft.com/office/drawing/2014/main" id="{AC8A47F5-DD03-42E9-BED8-0356DB515C7D}"/>
                    </a:ext>
                  </a:extLst>
                </p:cNvPr>
                <p:cNvCxnSpPr>
                  <a:endCxn id="9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3" name="92 Triángulo isósceles">
                  <a:extLst>
                    <a:ext uri="{FF2B5EF4-FFF2-40B4-BE49-F238E27FC236}">
                      <a16:creationId xmlns:a16="http://schemas.microsoft.com/office/drawing/2014/main" id="{2533C107-3E1E-4DAF-A20B-9C2EAA6F1B9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6" name="106 Grupo">
                <a:extLst>
                  <a:ext uri="{FF2B5EF4-FFF2-40B4-BE49-F238E27FC236}">
                    <a16:creationId xmlns:a16="http://schemas.microsoft.com/office/drawing/2014/main" id="{9434DE8C-9309-4140-BEF0-0705688A3C58}"/>
                  </a:ext>
                </a:extLst>
              </p:cNvPr>
              <p:cNvGrpSpPr/>
              <p:nvPr/>
            </p:nvGrpSpPr>
            <p:grpSpPr>
              <a:xfrm>
                <a:off x="4882268" y="4400254"/>
                <a:ext cx="187152" cy="234025"/>
                <a:chOff x="4843539" y="1905844"/>
                <a:chExt cx="187152" cy="324036"/>
              </a:xfrm>
            </p:grpSpPr>
            <p:cxnSp>
              <p:nvCxnSpPr>
                <p:cNvPr id="90" name="107 Conector recto">
                  <a:extLst>
                    <a:ext uri="{FF2B5EF4-FFF2-40B4-BE49-F238E27FC236}">
                      <a16:creationId xmlns:a16="http://schemas.microsoft.com/office/drawing/2014/main" id="{26123295-2319-4E4D-B08E-076C7CD82B63}"/>
                    </a:ext>
                  </a:extLst>
                </p:cNvPr>
                <p:cNvCxnSpPr>
                  <a:endCxn id="9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1" name="108 Triángulo isósceles">
                  <a:extLst>
                    <a:ext uri="{FF2B5EF4-FFF2-40B4-BE49-F238E27FC236}">
                      <a16:creationId xmlns:a16="http://schemas.microsoft.com/office/drawing/2014/main" id="{BA5DABB4-628D-4006-ABC6-C22D923FFDD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7" name="114 Grupo">
                <a:extLst>
                  <a:ext uri="{FF2B5EF4-FFF2-40B4-BE49-F238E27FC236}">
                    <a16:creationId xmlns:a16="http://schemas.microsoft.com/office/drawing/2014/main" id="{6135F27E-AFA3-4875-BF80-3CD86955305A}"/>
                  </a:ext>
                </a:extLst>
              </p:cNvPr>
              <p:cNvGrpSpPr/>
              <p:nvPr/>
            </p:nvGrpSpPr>
            <p:grpSpPr>
              <a:xfrm>
                <a:off x="6453601" y="3815838"/>
                <a:ext cx="187152" cy="234025"/>
                <a:chOff x="4843539" y="1905844"/>
                <a:chExt cx="187152" cy="324036"/>
              </a:xfrm>
            </p:grpSpPr>
            <p:cxnSp>
              <p:nvCxnSpPr>
                <p:cNvPr id="88" name="115 Conector recto">
                  <a:extLst>
                    <a:ext uri="{FF2B5EF4-FFF2-40B4-BE49-F238E27FC236}">
                      <a16:creationId xmlns:a16="http://schemas.microsoft.com/office/drawing/2014/main" id="{6240C8DE-8943-412B-8441-B39405FD62AA}"/>
                    </a:ext>
                  </a:extLst>
                </p:cNvPr>
                <p:cNvCxnSpPr>
                  <a:endCxn id="8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9" name="116 Triángulo isósceles">
                  <a:extLst>
                    <a:ext uri="{FF2B5EF4-FFF2-40B4-BE49-F238E27FC236}">
                      <a16:creationId xmlns:a16="http://schemas.microsoft.com/office/drawing/2014/main" id="{6A92771E-4185-4388-830F-58DC9E17425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8" name="122 Grupo">
                <a:extLst>
                  <a:ext uri="{FF2B5EF4-FFF2-40B4-BE49-F238E27FC236}">
                    <a16:creationId xmlns:a16="http://schemas.microsoft.com/office/drawing/2014/main" id="{C326E6F0-1CCA-482E-8069-6387F57E3A6D}"/>
                  </a:ext>
                </a:extLst>
              </p:cNvPr>
              <p:cNvGrpSpPr/>
              <p:nvPr/>
            </p:nvGrpSpPr>
            <p:grpSpPr>
              <a:xfrm>
                <a:off x="5411288" y="3842302"/>
                <a:ext cx="187152" cy="234025"/>
                <a:chOff x="4843539" y="1905844"/>
                <a:chExt cx="187152" cy="324036"/>
              </a:xfrm>
            </p:grpSpPr>
            <p:cxnSp>
              <p:nvCxnSpPr>
                <p:cNvPr id="86" name="123 Conector recto">
                  <a:extLst>
                    <a:ext uri="{FF2B5EF4-FFF2-40B4-BE49-F238E27FC236}">
                      <a16:creationId xmlns:a16="http://schemas.microsoft.com/office/drawing/2014/main" id="{6A08718F-169D-4BD1-8EE4-2ADA553571F3}"/>
                    </a:ext>
                  </a:extLst>
                </p:cNvPr>
                <p:cNvCxnSpPr>
                  <a:endCxn id="8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7" name="124 Triángulo isósceles">
                  <a:extLst>
                    <a:ext uri="{FF2B5EF4-FFF2-40B4-BE49-F238E27FC236}">
                      <a16:creationId xmlns:a16="http://schemas.microsoft.com/office/drawing/2014/main" id="{525A28AC-2BA2-48B4-899E-88EC8C01339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9" name="184 Grupo">
                <a:extLst>
                  <a:ext uri="{FF2B5EF4-FFF2-40B4-BE49-F238E27FC236}">
                    <a16:creationId xmlns:a16="http://schemas.microsoft.com/office/drawing/2014/main" id="{5E90E8A3-BA54-4B93-954D-13E7A27B9B70}"/>
                  </a:ext>
                </a:extLst>
              </p:cNvPr>
              <p:cNvGrpSpPr/>
              <p:nvPr/>
            </p:nvGrpSpPr>
            <p:grpSpPr>
              <a:xfrm>
                <a:off x="8574923" y="2718981"/>
                <a:ext cx="187152" cy="234025"/>
                <a:chOff x="4843539" y="1905844"/>
                <a:chExt cx="187152" cy="324036"/>
              </a:xfrm>
            </p:grpSpPr>
            <p:cxnSp>
              <p:nvCxnSpPr>
                <p:cNvPr id="84" name="185 Conector recto">
                  <a:extLst>
                    <a:ext uri="{FF2B5EF4-FFF2-40B4-BE49-F238E27FC236}">
                      <a16:creationId xmlns:a16="http://schemas.microsoft.com/office/drawing/2014/main" id="{81B085CE-0A64-4AF7-B66C-BFEB2AF6638E}"/>
                    </a:ext>
                  </a:extLst>
                </p:cNvPr>
                <p:cNvCxnSpPr>
                  <a:endCxn id="8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5" name="186 Triángulo isósceles">
                  <a:extLst>
                    <a:ext uri="{FF2B5EF4-FFF2-40B4-BE49-F238E27FC236}">
                      <a16:creationId xmlns:a16="http://schemas.microsoft.com/office/drawing/2014/main" id="{88246D05-D4D4-4994-AE5C-D5C938CE97E4}"/>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0" name="200 Grupo">
                <a:extLst>
                  <a:ext uri="{FF2B5EF4-FFF2-40B4-BE49-F238E27FC236}">
                    <a16:creationId xmlns:a16="http://schemas.microsoft.com/office/drawing/2014/main" id="{C4F01FE8-1E7E-49CB-A6AF-65101AEBA33C}"/>
                  </a:ext>
                </a:extLst>
              </p:cNvPr>
              <p:cNvGrpSpPr/>
              <p:nvPr/>
            </p:nvGrpSpPr>
            <p:grpSpPr>
              <a:xfrm>
                <a:off x="7525337" y="2702941"/>
                <a:ext cx="187152" cy="234025"/>
                <a:chOff x="4843539" y="1905844"/>
                <a:chExt cx="187152" cy="324036"/>
              </a:xfrm>
            </p:grpSpPr>
            <p:cxnSp>
              <p:nvCxnSpPr>
                <p:cNvPr id="82" name="201 Conector recto">
                  <a:extLst>
                    <a:ext uri="{FF2B5EF4-FFF2-40B4-BE49-F238E27FC236}">
                      <a16:creationId xmlns:a16="http://schemas.microsoft.com/office/drawing/2014/main" id="{8B536552-BE70-4440-8020-9AC273AF3344}"/>
                    </a:ext>
                  </a:extLst>
                </p:cNvPr>
                <p:cNvCxnSpPr>
                  <a:endCxn id="8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3" name="202 Triángulo isósceles">
                  <a:extLst>
                    <a:ext uri="{FF2B5EF4-FFF2-40B4-BE49-F238E27FC236}">
                      <a16:creationId xmlns:a16="http://schemas.microsoft.com/office/drawing/2014/main" id="{86EF9C19-FE91-4704-ADD6-E8602333B10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1" name="203 Grupo">
                <a:extLst>
                  <a:ext uri="{FF2B5EF4-FFF2-40B4-BE49-F238E27FC236}">
                    <a16:creationId xmlns:a16="http://schemas.microsoft.com/office/drawing/2014/main" id="{3D07619A-7B27-49A2-92D3-7B190EDAFF8B}"/>
                  </a:ext>
                </a:extLst>
              </p:cNvPr>
              <p:cNvGrpSpPr/>
              <p:nvPr/>
            </p:nvGrpSpPr>
            <p:grpSpPr>
              <a:xfrm>
                <a:off x="6483024" y="2729405"/>
                <a:ext cx="187152" cy="234025"/>
                <a:chOff x="4843539" y="1905844"/>
                <a:chExt cx="187152" cy="324036"/>
              </a:xfrm>
            </p:grpSpPr>
            <p:cxnSp>
              <p:nvCxnSpPr>
                <p:cNvPr id="80" name="204 Conector recto">
                  <a:extLst>
                    <a:ext uri="{FF2B5EF4-FFF2-40B4-BE49-F238E27FC236}">
                      <a16:creationId xmlns:a16="http://schemas.microsoft.com/office/drawing/2014/main" id="{52E0268D-2625-45A5-9BD9-D57E8EB39504}"/>
                    </a:ext>
                  </a:extLst>
                </p:cNvPr>
                <p:cNvCxnSpPr>
                  <a:endCxn id="8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1" name="205 Triángulo isósceles">
                  <a:extLst>
                    <a:ext uri="{FF2B5EF4-FFF2-40B4-BE49-F238E27FC236}">
                      <a16:creationId xmlns:a16="http://schemas.microsoft.com/office/drawing/2014/main" id="{AD6CF39B-314D-4557-9F0B-2A8519DB2AA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2" name="240 Grupo">
                <a:extLst>
                  <a:ext uri="{FF2B5EF4-FFF2-40B4-BE49-F238E27FC236}">
                    <a16:creationId xmlns:a16="http://schemas.microsoft.com/office/drawing/2014/main" id="{86BA2113-3307-4F9A-91CE-03F786C37FAB}"/>
                  </a:ext>
                </a:extLst>
              </p:cNvPr>
              <p:cNvGrpSpPr/>
              <p:nvPr/>
            </p:nvGrpSpPr>
            <p:grpSpPr>
              <a:xfrm>
                <a:off x="5959902" y="3287620"/>
                <a:ext cx="187152" cy="234025"/>
                <a:chOff x="4843539" y="1905844"/>
                <a:chExt cx="187152" cy="324036"/>
              </a:xfrm>
            </p:grpSpPr>
            <p:cxnSp>
              <p:nvCxnSpPr>
                <p:cNvPr id="78" name="241 Conector recto">
                  <a:extLst>
                    <a:ext uri="{FF2B5EF4-FFF2-40B4-BE49-F238E27FC236}">
                      <a16:creationId xmlns:a16="http://schemas.microsoft.com/office/drawing/2014/main" id="{3DF06219-2D86-4F75-AD61-705E8D0A2B03}"/>
                    </a:ext>
                  </a:extLst>
                </p:cNvPr>
                <p:cNvCxnSpPr>
                  <a:endCxn id="7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9" name="242 Triángulo isósceles">
                  <a:extLst>
                    <a:ext uri="{FF2B5EF4-FFF2-40B4-BE49-F238E27FC236}">
                      <a16:creationId xmlns:a16="http://schemas.microsoft.com/office/drawing/2014/main" id="{8113E9A2-60F7-444B-A6EC-FE305D97290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3" name="243 Grupo">
                <a:extLst>
                  <a:ext uri="{FF2B5EF4-FFF2-40B4-BE49-F238E27FC236}">
                    <a16:creationId xmlns:a16="http://schemas.microsoft.com/office/drawing/2014/main" id="{23207378-046F-4D61-A8B7-D26BAB4DD9A2}"/>
                  </a:ext>
                </a:extLst>
              </p:cNvPr>
              <p:cNvGrpSpPr/>
              <p:nvPr/>
            </p:nvGrpSpPr>
            <p:grpSpPr>
              <a:xfrm>
                <a:off x="4927521" y="3286236"/>
                <a:ext cx="187152" cy="234025"/>
                <a:chOff x="4843539" y="1905844"/>
                <a:chExt cx="187152" cy="324036"/>
              </a:xfrm>
            </p:grpSpPr>
            <p:cxnSp>
              <p:nvCxnSpPr>
                <p:cNvPr id="76" name="244 Conector recto">
                  <a:extLst>
                    <a:ext uri="{FF2B5EF4-FFF2-40B4-BE49-F238E27FC236}">
                      <a16:creationId xmlns:a16="http://schemas.microsoft.com/office/drawing/2014/main" id="{0B9CC4C6-30FF-4599-B9BB-BBEE9DD2D3A3}"/>
                    </a:ext>
                  </a:extLst>
                </p:cNvPr>
                <p:cNvCxnSpPr>
                  <a:endCxn id="7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7" name="245 Triángulo isósceles">
                  <a:extLst>
                    <a:ext uri="{FF2B5EF4-FFF2-40B4-BE49-F238E27FC236}">
                      <a16:creationId xmlns:a16="http://schemas.microsoft.com/office/drawing/2014/main" id="{3DBBE019-D929-4A67-BD83-3AF7051F0CC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4" name="250 Grupo">
                <a:extLst>
                  <a:ext uri="{FF2B5EF4-FFF2-40B4-BE49-F238E27FC236}">
                    <a16:creationId xmlns:a16="http://schemas.microsoft.com/office/drawing/2014/main" id="{EC046C56-AC5B-4485-94FF-7F73B1E97E05}"/>
                  </a:ext>
                </a:extLst>
              </p:cNvPr>
              <p:cNvGrpSpPr/>
              <p:nvPr/>
            </p:nvGrpSpPr>
            <p:grpSpPr>
              <a:xfrm>
                <a:off x="5912476" y="4413918"/>
                <a:ext cx="187152" cy="234025"/>
                <a:chOff x="4843539" y="1905844"/>
                <a:chExt cx="187152" cy="324036"/>
              </a:xfrm>
            </p:grpSpPr>
            <p:cxnSp>
              <p:nvCxnSpPr>
                <p:cNvPr id="74" name="251 Conector recto">
                  <a:extLst>
                    <a:ext uri="{FF2B5EF4-FFF2-40B4-BE49-F238E27FC236}">
                      <a16:creationId xmlns:a16="http://schemas.microsoft.com/office/drawing/2014/main" id="{4585ABA3-9D51-4DEF-AB9F-DE8685CE8BE1}"/>
                    </a:ext>
                  </a:extLst>
                </p:cNvPr>
                <p:cNvCxnSpPr>
                  <a:endCxn id="7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5" name="252 Triángulo isósceles">
                  <a:extLst>
                    <a:ext uri="{FF2B5EF4-FFF2-40B4-BE49-F238E27FC236}">
                      <a16:creationId xmlns:a16="http://schemas.microsoft.com/office/drawing/2014/main" id="{7313B96D-D80A-4835-A60D-A0DE762155B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5" name="256 Grupo">
                <a:extLst>
                  <a:ext uri="{FF2B5EF4-FFF2-40B4-BE49-F238E27FC236}">
                    <a16:creationId xmlns:a16="http://schemas.microsoft.com/office/drawing/2014/main" id="{9A70622B-9B43-4599-A375-007BD16B81BE}"/>
                  </a:ext>
                </a:extLst>
              </p:cNvPr>
              <p:cNvGrpSpPr/>
              <p:nvPr/>
            </p:nvGrpSpPr>
            <p:grpSpPr>
              <a:xfrm>
                <a:off x="3844232" y="4408223"/>
                <a:ext cx="187152" cy="234025"/>
                <a:chOff x="4843539" y="1905844"/>
                <a:chExt cx="187152" cy="324036"/>
              </a:xfrm>
            </p:grpSpPr>
            <p:cxnSp>
              <p:nvCxnSpPr>
                <p:cNvPr id="72" name="257 Conector recto">
                  <a:extLst>
                    <a:ext uri="{FF2B5EF4-FFF2-40B4-BE49-F238E27FC236}">
                      <a16:creationId xmlns:a16="http://schemas.microsoft.com/office/drawing/2014/main" id="{EEDDC059-06D7-490E-A121-679D41D66188}"/>
                    </a:ext>
                  </a:extLst>
                </p:cNvPr>
                <p:cNvCxnSpPr>
                  <a:endCxn id="7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3" name="258 Triángulo isósceles">
                  <a:extLst>
                    <a:ext uri="{FF2B5EF4-FFF2-40B4-BE49-F238E27FC236}">
                      <a16:creationId xmlns:a16="http://schemas.microsoft.com/office/drawing/2014/main" id="{52F28C16-DFF0-4BE3-8DEE-6A3C265AE7C7}"/>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6" name="265 Grupo">
                <a:extLst>
                  <a:ext uri="{FF2B5EF4-FFF2-40B4-BE49-F238E27FC236}">
                    <a16:creationId xmlns:a16="http://schemas.microsoft.com/office/drawing/2014/main" id="{48ECA4BC-C354-4180-B136-512C34306EB4}"/>
                  </a:ext>
                </a:extLst>
              </p:cNvPr>
              <p:cNvGrpSpPr/>
              <p:nvPr/>
            </p:nvGrpSpPr>
            <p:grpSpPr>
              <a:xfrm>
                <a:off x="4373252" y="3850271"/>
                <a:ext cx="187152" cy="234025"/>
                <a:chOff x="4843539" y="1905844"/>
                <a:chExt cx="187152" cy="324036"/>
              </a:xfrm>
            </p:grpSpPr>
            <p:cxnSp>
              <p:nvCxnSpPr>
                <p:cNvPr id="70" name="266 Conector recto">
                  <a:extLst>
                    <a:ext uri="{FF2B5EF4-FFF2-40B4-BE49-F238E27FC236}">
                      <a16:creationId xmlns:a16="http://schemas.microsoft.com/office/drawing/2014/main" id="{B8B7BEB7-82D4-4331-8B1D-BA3549203264}"/>
                    </a:ext>
                  </a:extLst>
                </p:cNvPr>
                <p:cNvCxnSpPr>
                  <a:endCxn id="7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1" name="267 Triángulo isósceles">
                  <a:extLst>
                    <a:ext uri="{FF2B5EF4-FFF2-40B4-BE49-F238E27FC236}">
                      <a16:creationId xmlns:a16="http://schemas.microsoft.com/office/drawing/2014/main" id="{6971C637-E7BF-41E7-9DDA-55A7C42D037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7" name="277 Grupo">
                <a:extLst>
                  <a:ext uri="{FF2B5EF4-FFF2-40B4-BE49-F238E27FC236}">
                    <a16:creationId xmlns:a16="http://schemas.microsoft.com/office/drawing/2014/main" id="{CBC1921A-BE35-47D3-8DBC-8614732AF0BB}"/>
                  </a:ext>
                </a:extLst>
              </p:cNvPr>
              <p:cNvGrpSpPr/>
              <p:nvPr/>
            </p:nvGrpSpPr>
            <p:grpSpPr>
              <a:xfrm>
                <a:off x="5444988" y="2737374"/>
                <a:ext cx="187152" cy="234025"/>
                <a:chOff x="4843539" y="1905844"/>
                <a:chExt cx="187152" cy="324036"/>
              </a:xfrm>
            </p:grpSpPr>
            <p:cxnSp>
              <p:nvCxnSpPr>
                <p:cNvPr id="68" name="278 Conector recto">
                  <a:extLst>
                    <a:ext uri="{FF2B5EF4-FFF2-40B4-BE49-F238E27FC236}">
                      <a16:creationId xmlns:a16="http://schemas.microsoft.com/office/drawing/2014/main" id="{9207E5D3-31C1-4376-8071-FC345F6E0298}"/>
                    </a:ext>
                  </a:extLst>
                </p:cNvPr>
                <p:cNvCxnSpPr>
                  <a:endCxn id="6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69" name="279 Triángulo isósceles">
                  <a:extLst>
                    <a:ext uri="{FF2B5EF4-FFF2-40B4-BE49-F238E27FC236}">
                      <a16:creationId xmlns:a16="http://schemas.microsoft.com/office/drawing/2014/main" id="{20ABFEE8-71E7-4BAA-99DD-F197464C49E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grpSp>
      <p:cxnSp>
        <p:nvCxnSpPr>
          <p:cNvPr id="108" name="Straight Connector 107">
            <a:extLst>
              <a:ext uri="{FF2B5EF4-FFF2-40B4-BE49-F238E27FC236}">
                <a16:creationId xmlns:a16="http://schemas.microsoft.com/office/drawing/2014/main" id="{363B215A-6B6F-4749-A77F-AF6A5F1944CE}"/>
              </a:ext>
            </a:extLst>
          </p:cNvPr>
          <p:cNvCxnSpPr>
            <a:cxnSpLocks/>
          </p:cNvCxnSpPr>
          <p:nvPr/>
        </p:nvCxnSpPr>
        <p:spPr>
          <a:xfrm>
            <a:off x="2405510" y="4482344"/>
            <a:ext cx="3279215" cy="991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4868508-46A0-4B5E-B6A9-5C327002B5D1}"/>
              </a:ext>
            </a:extLst>
          </p:cNvPr>
          <p:cNvCxnSpPr>
            <a:cxnSpLocks/>
          </p:cNvCxnSpPr>
          <p:nvPr/>
        </p:nvCxnSpPr>
        <p:spPr>
          <a:xfrm flipV="1">
            <a:off x="2930640" y="4184708"/>
            <a:ext cx="3096021" cy="1080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6DD84D-87A8-495B-865C-19AB0A81E99D}"/>
              </a:ext>
            </a:extLst>
          </p:cNvPr>
          <p:cNvCxnSpPr>
            <a:cxnSpLocks/>
          </p:cNvCxnSpPr>
          <p:nvPr/>
        </p:nvCxnSpPr>
        <p:spPr>
          <a:xfrm>
            <a:off x="3262556" y="3888207"/>
            <a:ext cx="2991902"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BDEE57E-7298-427B-B2FD-E8DF204EE2CD}"/>
              </a:ext>
            </a:extLst>
          </p:cNvPr>
          <p:cNvCxnSpPr>
            <a:cxnSpLocks/>
          </p:cNvCxnSpPr>
          <p:nvPr/>
        </p:nvCxnSpPr>
        <p:spPr>
          <a:xfrm>
            <a:off x="3275847" y="3526035"/>
            <a:ext cx="3325723" cy="4236"/>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C479009-4C9B-4584-97F2-131889F4C2CF}"/>
              </a:ext>
            </a:extLst>
          </p:cNvPr>
          <p:cNvCxnSpPr>
            <a:cxnSpLocks/>
          </p:cNvCxnSpPr>
          <p:nvPr/>
        </p:nvCxnSpPr>
        <p:spPr>
          <a:xfrm flipH="1">
            <a:off x="5668951" y="4191199"/>
            <a:ext cx="340831" cy="30903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288B5BA-A652-4A23-A6A5-35A7330ED1D3}"/>
              </a:ext>
            </a:extLst>
          </p:cNvPr>
          <p:cNvCxnSpPr>
            <a:cxnSpLocks/>
          </p:cNvCxnSpPr>
          <p:nvPr/>
        </p:nvCxnSpPr>
        <p:spPr>
          <a:xfrm flipH="1">
            <a:off x="2921778" y="3884699"/>
            <a:ext cx="358824" cy="32534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1F7D04-C8E6-4B2A-95DB-A95EBE40E96C}"/>
              </a:ext>
            </a:extLst>
          </p:cNvPr>
          <p:cNvCxnSpPr>
            <a:cxnSpLocks/>
          </p:cNvCxnSpPr>
          <p:nvPr/>
        </p:nvCxnSpPr>
        <p:spPr>
          <a:xfrm flipH="1">
            <a:off x="6222693" y="3526035"/>
            <a:ext cx="366778" cy="38175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115" name="Picture 2" descr="366-01-512.png (512Ã512)">
            <a:extLst>
              <a:ext uri="{FF2B5EF4-FFF2-40B4-BE49-F238E27FC236}">
                <a16:creationId xmlns:a16="http://schemas.microsoft.com/office/drawing/2014/main" id="{C4318519-44F6-45C3-A5AB-4B4D86830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20506" y="423363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366-01-512.png (512Ã512)">
            <a:extLst>
              <a:ext uri="{FF2B5EF4-FFF2-40B4-BE49-F238E27FC236}">
                <a16:creationId xmlns:a16="http://schemas.microsoft.com/office/drawing/2014/main" id="{D61D5132-33B3-40BF-BA3F-47E6F9A16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691158" y="4240645"/>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366-01-512.png (512Ã512)">
            <a:extLst>
              <a:ext uri="{FF2B5EF4-FFF2-40B4-BE49-F238E27FC236}">
                <a16:creationId xmlns:a16="http://schemas.microsoft.com/office/drawing/2014/main" id="{89BFC155-5BE5-48DB-8635-08D9020E8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238626" y="4247263"/>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366-01-512.png (512Ã512)">
            <a:extLst>
              <a:ext uri="{FF2B5EF4-FFF2-40B4-BE49-F238E27FC236}">
                <a16:creationId xmlns:a16="http://schemas.microsoft.com/office/drawing/2014/main" id="{FA7D1A97-4BE1-42F9-9218-ABB4B0663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810123" y="4241248"/>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 descr="366-01-512.png (512Ã512)">
            <a:extLst>
              <a:ext uri="{FF2B5EF4-FFF2-40B4-BE49-F238E27FC236}">
                <a16:creationId xmlns:a16="http://schemas.microsoft.com/office/drawing/2014/main" id="{1B8598AB-6FD3-4177-B163-ACF9F4114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105194" y="3933892"/>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366-01-512.png (512Ã512)">
            <a:extLst>
              <a:ext uri="{FF2B5EF4-FFF2-40B4-BE49-F238E27FC236}">
                <a16:creationId xmlns:a16="http://schemas.microsoft.com/office/drawing/2014/main" id="{8037E012-A66A-4A0E-ADF1-93649A27F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408932" y="393417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366-01-512.png (512Ã512)">
            <a:extLst>
              <a:ext uri="{FF2B5EF4-FFF2-40B4-BE49-F238E27FC236}">
                <a16:creationId xmlns:a16="http://schemas.microsoft.com/office/drawing/2014/main" id="{336B6B96-5944-4CC0-905A-4BAA3B5EB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410465" y="361530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366-01-512.png (512Ã512)">
            <a:extLst>
              <a:ext uri="{FF2B5EF4-FFF2-40B4-BE49-F238E27FC236}">
                <a16:creationId xmlns:a16="http://schemas.microsoft.com/office/drawing/2014/main" id="{0F439331-940C-40C3-ADDF-FEF849E68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707871" y="3621115"/>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descr="366-01-512.png (512Ã512)">
            <a:extLst>
              <a:ext uri="{FF2B5EF4-FFF2-40B4-BE49-F238E27FC236}">
                <a16:creationId xmlns:a16="http://schemas.microsoft.com/office/drawing/2014/main" id="{6111F3A1-5368-4701-B1C1-6EE1EB683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9262" y="3313791"/>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366-01-512.png (512Ã512)">
            <a:extLst>
              <a:ext uri="{FF2B5EF4-FFF2-40B4-BE49-F238E27FC236}">
                <a16:creationId xmlns:a16="http://schemas.microsoft.com/office/drawing/2014/main" id="{5A9FE90E-FE5D-4D47-8882-936C44283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562526" y="3307447"/>
            <a:ext cx="482811" cy="482811"/>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2" descr="366-01-512.png (512Ã512)">
            <a:extLst>
              <a:ext uri="{FF2B5EF4-FFF2-40B4-BE49-F238E27FC236}">
                <a16:creationId xmlns:a16="http://schemas.microsoft.com/office/drawing/2014/main" id="{AD967B3D-3EC1-4592-A225-52497FACF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003191" y="3312804"/>
            <a:ext cx="482811" cy="482811"/>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473B4CF2-068C-4E8F-B9F3-2809A58F7E9B}"/>
              </a:ext>
            </a:extLst>
          </p:cNvPr>
          <p:cNvCxnSpPr>
            <a:cxnSpLocks/>
          </p:cNvCxnSpPr>
          <p:nvPr/>
        </p:nvCxnSpPr>
        <p:spPr>
          <a:xfrm flipH="1">
            <a:off x="2405510" y="3526035"/>
            <a:ext cx="906199" cy="97079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37" name="Arrow: Chevron 136">
            <a:extLst>
              <a:ext uri="{FF2B5EF4-FFF2-40B4-BE49-F238E27FC236}">
                <a16:creationId xmlns:a16="http://schemas.microsoft.com/office/drawing/2014/main" id="{D59C1907-31C4-4684-8036-2331C9E1B33B}"/>
              </a:ext>
            </a:extLst>
          </p:cNvPr>
          <p:cNvSpPr/>
          <p:nvPr/>
        </p:nvSpPr>
        <p:spPr>
          <a:xfrm rot="10800000">
            <a:off x="3342743" y="3326294"/>
            <a:ext cx="302307" cy="352926"/>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Arrow: Chevron 137">
            <a:extLst>
              <a:ext uri="{FF2B5EF4-FFF2-40B4-BE49-F238E27FC236}">
                <a16:creationId xmlns:a16="http://schemas.microsoft.com/office/drawing/2014/main" id="{B9C5B45E-F6DD-43E8-AA87-CBC8F69B4960}"/>
              </a:ext>
            </a:extLst>
          </p:cNvPr>
          <p:cNvSpPr/>
          <p:nvPr/>
        </p:nvSpPr>
        <p:spPr>
          <a:xfrm>
            <a:off x="5341632" y="4331342"/>
            <a:ext cx="302307" cy="352926"/>
          </a:xfrm>
          <a:prstGeom prst="chevron">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Content Placeholder 2">
            <a:extLst>
              <a:ext uri="{FF2B5EF4-FFF2-40B4-BE49-F238E27FC236}">
                <a16:creationId xmlns:a16="http://schemas.microsoft.com/office/drawing/2014/main" id="{9773B7D9-1430-4829-AE1D-0BE333D0CD3B}"/>
              </a:ext>
            </a:extLst>
          </p:cNvPr>
          <p:cNvSpPr>
            <a:spLocks noGrp="1"/>
          </p:cNvSpPr>
          <p:nvPr>
            <p:ph idx="1"/>
          </p:nvPr>
        </p:nvSpPr>
        <p:spPr>
          <a:xfrm>
            <a:off x="781055" y="1462087"/>
            <a:ext cx="7886695" cy="4894263"/>
          </a:xfrm>
        </p:spPr>
        <p:txBody>
          <a:bodyPr vert="horz" lIns="91440" tIns="45720" rIns="91440" bIns="45720" rtlCol="0" anchor="t">
            <a:noAutofit/>
          </a:bodyPr>
          <a:lstStyle/>
          <a:p>
            <a:r>
              <a:rPr lang="en-US" sz="2400">
                <a:cs typeface="Calibri"/>
              </a:rPr>
              <a:t>Pass conceptual token among cores</a:t>
            </a:r>
          </a:p>
          <a:p>
            <a:r>
              <a:rPr lang="en-US" sz="2400">
                <a:cs typeface="Calibri"/>
              </a:rPr>
              <a:t>Can send wireless message only if the core </a:t>
            </a:r>
            <a:r>
              <a:rPr lang="en-US" sz="2400" i="1">
                <a:cs typeface="Calibri"/>
              </a:rPr>
              <a:t>owns </a:t>
            </a:r>
            <a:r>
              <a:rPr lang="en-US" sz="2400">
                <a:cs typeface="Calibri"/>
              </a:rPr>
              <a:t>the token</a:t>
            </a:r>
            <a:endParaRPr lang="en-US" i="1"/>
          </a:p>
          <a:p>
            <a:pPr marL="0" indent="0">
              <a:buNone/>
            </a:pPr>
            <a:endParaRPr lang="en-US" sz="2400">
              <a:cs typeface="Calibri"/>
            </a:endParaRPr>
          </a:p>
          <a:p>
            <a:endParaRPr lang="en-US" sz="2400"/>
          </a:p>
          <a:p>
            <a:endParaRPr lang="en-US" sz="2400"/>
          </a:p>
        </p:txBody>
      </p:sp>
    </p:spTree>
    <p:extLst>
      <p:ext uri="{BB962C8B-B14F-4D97-AF65-F5344CB8AC3E}">
        <p14:creationId xmlns:p14="http://schemas.microsoft.com/office/powerpoint/2010/main" val="12989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15"/>
                                        </p:tgtEl>
                                      </p:cBhvr>
                                    </p:animEffect>
                                    <p:animScale>
                                      <p:cBhvr>
                                        <p:cTn id="7" dur="250" autoRev="1" fill="hold"/>
                                        <p:tgtEl>
                                          <p:spTgt spid="115"/>
                                        </p:tgtEl>
                                      </p:cBhvr>
                                      <p:by x="105000" y="105000"/>
                                    </p:animScale>
                                  </p:childTnLst>
                                </p:cTn>
                              </p:par>
                            </p:childTnLst>
                          </p:cTn>
                        </p:par>
                        <p:par>
                          <p:cTn id="8" fill="hold">
                            <p:stCondLst>
                              <p:cond delay="500"/>
                            </p:stCondLst>
                            <p:childTnLst>
                              <p:par>
                                <p:cTn id="9" presetID="1" presetClass="exit" presetSubtype="0" fill="hold" nodeType="afterEffect">
                                  <p:stCondLst>
                                    <p:cond delay="0"/>
                                  </p:stCondLst>
                                  <p:childTnLst>
                                    <p:set>
                                      <p:cBhvr>
                                        <p:cTn id="10" dur="1" fill="hold">
                                          <p:stCondLst>
                                            <p:cond delay="0"/>
                                          </p:stCondLst>
                                        </p:cTn>
                                        <p:tgtEl>
                                          <p:spTgt spid="115"/>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16"/>
                                        </p:tgtEl>
                                        <p:attrNameLst>
                                          <p:attrName>style.visibility</p:attrName>
                                        </p:attrNameLst>
                                      </p:cBhvr>
                                      <p:to>
                                        <p:strVal val="visible"/>
                                      </p:to>
                                    </p:set>
                                  </p:childTnLst>
                                </p:cTn>
                              </p:par>
                            </p:childTnLst>
                          </p:cTn>
                        </p:par>
                        <p:par>
                          <p:cTn id="14" fill="hold">
                            <p:stCondLst>
                              <p:cond delay="500"/>
                            </p:stCondLst>
                            <p:childTnLst>
                              <p:par>
                                <p:cTn id="15" presetID="26" presetClass="emph" presetSubtype="0" fill="hold" nodeType="afterEffect">
                                  <p:stCondLst>
                                    <p:cond delay="0"/>
                                  </p:stCondLst>
                                  <p:childTnLst>
                                    <p:animEffect transition="out" filter="fade">
                                      <p:cBhvr>
                                        <p:cTn id="16" dur="500" tmFilter="0, 0; .2, .5; .8, .5; 1, 0"/>
                                        <p:tgtEl>
                                          <p:spTgt spid="116"/>
                                        </p:tgtEl>
                                      </p:cBhvr>
                                    </p:animEffect>
                                    <p:animScale>
                                      <p:cBhvr>
                                        <p:cTn id="17" dur="250" autoRev="1" fill="hold"/>
                                        <p:tgtEl>
                                          <p:spTgt spid="116"/>
                                        </p:tgtEl>
                                      </p:cBhvr>
                                      <p:by x="105000" y="105000"/>
                                    </p:animScale>
                                  </p:childTnLst>
                                </p:cTn>
                              </p:par>
                            </p:childTnLst>
                          </p:cTn>
                        </p:par>
                        <p:par>
                          <p:cTn id="18" fill="hold">
                            <p:stCondLst>
                              <p:cond delay="1000"/>
                            </p:stCondLst>
                            <p:childTnLst>
                              <p:par>
                                <p:cTn id="19" presetID="1" presetClass="exit" presetSubtype="0" fill="hold" nodeType="afterEffect">
                                  <p:stCondLst>
                                    <p:cond delay="0"/>
                                  </p:stCondLst>
                                  <p:childTnLst>
                                    <p:set>
                                      <p:cBhvr>
                                        <p:cTn id="20" dur="1" fill="hold">
                                          <p:stCondLst>
                                            <p:cond delay="0"/>
                                          </p:stCondLst>
                                        </p:cTn>
                                        <p:tgtEl>
                                          <p:spTgt spid="116"/>
                                        </p:tgtEl>
                                        <p:attrNameLst>
                                          <p:attrName>style.visibility</p:attrName>
                                        </p:attrNameLst>
                                      </p:cBhvr>
                                      <p:to>
                                        <p:strVal val="hidden"/>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childTnLst>
                                </p:cTn>
                              </p:par>
                            </p:childTnLst>
                          </p:cTn>
                        </p:par>
                        <p:par>
                          <p:cTn id="24" fill="hold">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117"/>
                                        </p:tgtEl>
                                      </p:cBhvr>
                                    </p:animEffect>
                                    <p:animScale>
                                      <p:cBhvr>
                                        <p:cTn id="27" dur="250" autoRev="1" fill="hold"/>
                                        <p:tgtEl>
                                          <p:spTgt spid="117"/>
                                        </p:tgtEl>
                                      </p:cBhvr>
                                      <p:by x="105000" y="105000"/>
                                    </p:animScale>
                                  </p:childTnLst>
                                </p:cTn>
                              </p:par>
                            </p:childTnLst>
                          </p:cTn>
                        </p:par>
                        <p:par>
                          <p:cTn id="28" fill="hold">
                            <p:stCondLst>
                              <p:cond delay="1500"/>
                            </p:stCondLst>
                            <p:childTnLst>
                              <p:par>
                                <p:cTn id="29" presetID="1" presetClass="exit" presetSubtype="0" fill="hold" nodeType="afterEffect">
                                  <p:stCondLst>
                                    <p:cond delay="0"/>
                                  </p:stCondLst>
                                  <p:childTnLst>
                                    <p:set>
                                      <p:cBhvr>
                                        <p:cTn id="30" dur="1" fill="hold">
                                          <p:stCondLst>
                                            <p:cond delay="0"/>
                                          </p:stCondLst>
                                        </p:cTn>
                                        <p:tgtEl>
                                          <p:spTgt spid="117"/>
                                        </p:tgtEl>
                                        <p:attrNameLst>
                                          <p:attrName>style.visibility</p:attrName>
                                        </p:attrNameLst>
                                      </p:cBhvr>
                                      <p:to>
                                        <p:strVal val="hidden"/>
                                      </p:to>
                                    </p:set>
                                  </p:childTnLst>
                                </p:cTn>
                              </p:par>
                            </p:childTnLst>
                          </p:cTn>
                        </p:par>
                        <p:par>
                          <p:cTn id="31" fill="hold">
                            <p:stCondLst>
                              <p:cond delay="1500"/>
                            </p:stCondLst>
                            <p:childTnLst>
                              <p:par>
                                <p:cTn id="32" presetID="1" presetClass="entr" presetSubtype="0" fill="hold" nodeType="afterEffect">
                                  <p:stCondLst>
                                    <p:cond delay="0"/>
                                  </p:stCondLst>
                                  <p:childTnLst>
                                    <p:set>
                                      <p:cBhvr>
                                        <p:cTn id="33" dur="1" fill="hold">
                                          <p:stCondLst>
                                            <p:cond delay="0"/>
                                          </p:stCondLst>
                                        </p:cTn>
                                        <p:tgtEl>
                                          <p:spTgt spid="118"/>
                                        </p:tgtEl>
                                        <p:attrNameLst>
                                          <p:attrName>style.visibility</p:attrName>
                                        </p:attrNameLst>
                                      </p:cBhvr>
                                      <p:to>
                                        <p:strVal val="visible"/>
                                      </p:to>
                                    </p:set>
                                  </p:childTnLst>
                                </p:cTn>
                              </p:par>
                            </p:childTnLst>
                          </p:cTn>
                        </p:par>
                        <p:par>
                          <p:cTn id="34" fill="hold">
                            <p:stCondLst>
                              <p:cond delay="1500"/>
                            </p:stCondLst>
                            <p:childTnLst>
                              <p:par>
                                <p:cTn id="35" presetID="26" presetClass="emph" presetSubtype="0" fill="hold" nodeType="afterEffect">
                                  <p:stCondLst>
                                    <p:cond delay="0"/>
                                  </p:stCondLst>
                                  <p:childTnLst>
                                    <p:animEffect transition="out" filter="fade">
                                      <p:cBhvr>
                                        <p:cTn id="36" dur="500" tmFilter="0, 0; .2, .5; .8, .5; 1, 0"/>
                                        <p:tgtEl>
                                          <p:spTgt spid="118"/>
                                        </p:tgtEl>
                                      </p:cBhvr>
                                    </p:animEffect>
                                    <p:animScale>
                                      <p:cBhvr>
                                        <p:cTn id="37" dur="250" autoRev="1" fill="hold"/>
                                        <p:tgtEl>
                                          <p:spTgt spid="118"/>
                                        </p:tgtEl>
                                      </p:cBhvr>
                                      <p:by x="105000" y="105000"/>
                                    </p:animScale>
                                  </p:childTnLst>
                                </p:cTn>
                              </p:par>
                            </p:childTnLst>
                          </p:cTn>
                        </p:par>
                        <p:par>
                          <p:cTn id="38" fill="hold">
                            <p:stCondLst>
                              <p:cond delay="2000"/>
                            </p:stCondLst>
                            <p:childTnLst>
                              <p:par>
                                <p:cTn id="39" presetID="1" presetClass="exit" presetSubtype="0" fill="hold" nodeType="afterEffect">
                                  <p:stCondLst>
                                    <p:cond delay="0"/>
                                  </p:stCondLst>
                                  <p:childTnLst>
                                    <p:set>
                                      <p:cBhvr>
                                        <p:cTn id="40" dur="1" fill="hold">
                                          <p:stCondLst>
                                            <p:cond delay="0"/>
                                          </p:stCondLst>
                                        </p:cTn>
                                        <p:tgtEl>
                                          <p:spTgt spid="118"/>
                                        </p:tgtEl>
                                        <p:attrNameLst>
                                          <p:attrName>style.visibility</p:attrName>
                                        </p:attrNameLst>
                                      </p:cBhvr>
                                      <p:to>
                                        <p:strVal val="hidden"/>
                                      </p:to>
                                    </p:set>
                                  </p:childTnLst>
                                </p:cTn>
                              </p:par>
                            </p:childTnLst>
                          </p:cTn>
                        </p:par>
                        <p:par>
                          <p:cTn id="41" fill="hold">
                            <p:stCondLst>
                              <p:cond delay="2000"/>
                            </p:stCondLst>
                            <p:childTnLst>
                              <p:par>
                                <p:cTn id="42" presetID="1" presetClass="entr" presetSubtype="0" fill="hold" nodeType="afterEffect">
                                  <p:stCondLst>
                                    <p:cond delay="0"/>
                                  </p:stCondLst>
                                  <p:childTnLst>
                                    <p:set>
                                      <p:cBhvr>
                                        <p:cTn id="43" dur="1" fill="hold">
                                          <p:stCondLst>
                                            <p:cond delay="0"/>
                                          </p:stCondLst>
                                        </p:cTn>
                                        <p:tgtEl>
                                          <p:spTgt spid="119"/>
                                        </p:tgtEl>
                                        <p:attrNameLst>
                                          <p:attrName>style.visibility</p:attrName>
                                        </p:attrNameLst>
                                      </p:cBhvr>
                                      <p:to>
                                        <p:strVal val="visible"/>
                                      </p:to>
                                    </p:set>
                                  </p:childTnLst>
                                </p:cTn>
                              </p:par>
                            </p:childTnLst>
                          </p:cTn>
                        </p:par>
                        <p:par>
                          <p:cTn id="44" fill="hold">
                            <p:stCondLst>
                              <p:cond delay="2000"/>
                            </p:stCondLst>
                            <p:childTnLst>
                              <p:par>
                                <p:cTn id="45" presetID="26" presetClass="emph" presetSubtype="0" fill="hold" nodeType="afterEffect">
                                  <p:stCondLst>
                                    <p:cond delay="0"/>
                                  </p:stCondLst>
                                  <p:childTnLst>
                                    <p:animEffect transition="out" filter="fade">
                                      <p:cBhvr>
                                        <p:cTn id="46" dur="500" tmFilter="0, 0; .2, .5; .8, .5; 1, 0"/>
                                        <p:tgtEl>
                                          <p:spTgt spid="119"/>
                                        </p:tgtEl>
                                      </p:cBhvr>
                                    </p:animEffect>
                                    <p:animScale>
                                      <p:cBhvr>
                                        <p:cTn id="47" dur="250" autoRev="1" fill="hold"/>
                                        <p:tgtEl>
                                          <p:spTgt spid="119"/>
                                        </p:tgtEl>
                                      </p:cBhvr>
                                      <p:by x="105000" y="105000"/>
                                    </p:animScale>
                                  </p:childTnLst>
                                </p:cTn>
                              </p:par>
                            </p:childTnLst>
                          </p:cTn>
                        </p:par>
                        <p:par>
                          <p:cTn id="48" fill="hold">
                            <p:stCondLst>
                              <p:cond delay="2500"/>
                            </p:stCondLst>
                            <p:childTnLst>
                              <p:par>
                                <p:cTn id="49" presetID="1" presetClass="exit" presetSubtype="0" fill="hold" nodeType="afterEffect">
                                  <p:stCondLst>
                                    <p:cond delay="0"/>
                                  </p:stCondLst>
                                  <p:childTnLst>
                                    <p:set>
                                      <p:cBhvr>
                                        <p:cTn id="50" dur="1" fill="hold">
                                          <p:stCondLst>
                                            <p:cond delay="0"/>
                                          </p:stCondLst>
                                        </p:cTn>
                                        <p:tgtEl>
                                          <p:spTgt spid="119"/>
                                        </p:tgtEl>
                                        <p:attrNameLst>
                                          <p:attrName>style.visibility</p:attrName>
                                        </p:attrNameLst>
                                      </p:cBhvr>
                                      <p:to>
                                        <p:strVal val="hidden"/>
                                      </p:to>
                                    </p:set>
                                  </p:childTnLst>
                                </p:cTn>
                              </p:par>
                            </p:childTnLst>
                          </p:cTn>
                        </p:par>
                        <p:par>
                          <p:cTn id="51" fill="hold">
                            <p:stCondLst>
                              <p:cond delay="2500"/>
                            </p:stCondLst>
                            <p:childTnLst>
                              <p:par>
                                <p:cTn id="52" presetID="1" presetClass="entr" presetSubtype="0" fill="hold"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par>
                          <p:cTn id="54" fill="hold">
                            <p:stCondLst>
                              <p:cond delay="2500"/>
                            </p:stCondLst>
                            <p:childTnLst>
                              <p:par>
                                <p:cTn id="55" presetID="26" presetClass="emph" presetSubtype="0" fill="hold" nodeType="afterEffect">
                                  <p:stCondLst>
                                    <p:cond delay="0"/>
                                  </p:stCondLst>
                                  <p:childTnLst>
                                    <p:animEffect transition="out" filter="fade">
                                      <p:cBhvr>
                                        <p:cTn id="56" dur="500" tmFilter="0, 0; .2, .5; .8, .5; 1, 0"/>
                                        <p:tgtEl>
                                          <p:spTgt spid="120"/>
                                        </p:tgtEl>
                                      </p:cBhvr>
                                    </p:animEffect>
                                    <p:animScale>
                                      <p:cBhvr>
                                        <p:cTn id="57" dur="250" autoRev="1" fill="hold"/>
                                        <p:tgtEl>
                                          <p:spTgt spid="120"/>
                                        </p:tgtEl>
                                      </p:cBhvr>
                                      <p:by x="105000" y="105000"/>
                                    </p:animScale>
                                  </p:childTnLst>
                                </p:cTn>
                              </p:par>
                            </p:childTnLst>
                          </p:cTn>
                        </p:par>
                        <p:par>
                          <p:cTn id="58" fill="hold">
                            <p:stCondLst>
                              <p:cond delay="3000"/>
                            </p:stCondLst>
                            <p:childTnLst>
                              <p:par>
                                <p:cTn id="59" presetID="1" presetClass="exit" presetSubtype="0" fill="hold" nodeType="afterEffect">
                                  <p:stCondLst>
                                    <p:cond delay="0"/>
                                  </p:stCondLst>
                                  <p:childTnLst>
                                    <p:set>
                                      <p:cBhvr>
                                        <p:cTn id="60" dur="1" fill="hold">
                                          <p:stCondLst>
                                            <p:cond delay="0"/>
                                          </p:stCondLst>
                                        </p:cTn>
                                        <p:tgtEl>
                                          <p:spTgt spid="120"/>
                                        </p:tgtEl>
                                        <p:attrNameLst>
                                          <p:attrName>style.visibility</p:attrName>
                                        </p:attrNameLst>
                                      </p:cBhvr>
                                      <p:to>
                                        <p:strVal val="hidden"/>
                                      </p:to>
                                    </p:set>
                                  </p:childTnLst>
                                </p:cTn>
                              </p:par>
                            </p:childTnLst>
                          </p:cTn>
                        </p:par>
                        <p:par>
                          <p:cTn id="61" fill="hold">
                            <p:stCondLst>
                              <p:cond delay="3500"/>
                            </p:stCondLst>
                            <p:childTnLst>
                              <p:par>
                                <p:cTn id="62" presetID="1" presetClass="entr" presetSubtype="0" fill="hold" nodeType="afterEffect">
                                  <p:stCondLst>
                                    <p:cond delay="0"/>
                                  </p:stCondLst>
                                  <p:childTnLst>
                                    <p:set>
                                      <p:cBhvr>
                                        <p:cTn id="63" dur="1" fill="hold">
                                          <p:stCondLst>
                                            <p:cond delay="0"/>
                                          </p:stCondLst>
                                        </p:cTn>
                                        <p:tgtEl>
                                          <p:spTgt spid="122"/>
                                        </p:tgtEl>
                                        <p:attrNameLst>
                                          <p:attrName>style.visibility</p:attrName>
                                        </p:attrNameLst>
                                      </p:cBhvr>
                                      <p:to>
                                        <p:strVal val="visible"/>
                                      </p:to>
                                    </p:set>
                                  </p:childTnLst>
                                </p:cTn>
                              </p:par>
                            </p:childTnLst>
                          </p:cTn>
                        </p:par>
                        <p:par>
                          <p:cTn id="64" fill="hold">
                            <p:stCondLst>
                              <p:cond delay="3500"/>
                            </p:stCondLst>
                            <p:childTnLst>
                              <p:par>
                                <p:cTn id="65" presetID="26" presetClass="emph" presetSubtype="0" fill="hold" nodeType="afterEffect">
                                  <p:stCondLst>
                                    <p:cond delay="0"/>
                                  </p:stCondLst>
                                  <p:childTnLst>
                                    <p:animEffect transition="out" filter="fade">
                                      <p:cBhvr>
                                        <p:cTn id="66" dur="500" tmFilter="0, 0; .2, .5; .8, .5; 1, 0"/>
                                        <p:tgtEl>
                                          <p:spTgt spid="122"/>
                                        </p:tgtEl>
                                      </p:cBhvr>
                                    </p:animEffect>
                                    <p:animScale>
                                      <p:cBhvr>
                                        <p:cTn id="67" dur="250" autoRev="1" fill="hold"/>
                                        <p:tgtEl>
                                          <p:spTgt spid="122"/>
                                        </p:tgtEl>
                                      </p:cBhvr>
                                      <p:by x="105000" y="105000"/>
                                    </p:animScale>
                                  </p:childTnLst>
                                </p:cTn>
                              </p:par>
                            </p:childTnLst>
                          </p:cTn>
                        </p:par>
                        <p:par>
                          <p:cTn id="68" fill="hold">
                            <p:stCondLst>
                              <p:cond delay="4000"/>
                            </p:stCondLst>
                            <p:childTnLst>
                              <p:par>
                                <p:cTn id="69" presetID="1" presetClass="exit" presetSubtype="0" fill="hold" nodeType="afterEffect">
                                  <p:stCondLst>
                                    <p:cond delay="0"/>
                                  </p:stCondLst>
                                  <p:childTnLst>
                                    <p:set>
                                      <p:cBhvr>
                                        <p:cTn id="70" dur="1" fill="hold">
                                          <p:stCondLst>
                                            <p:cond delay="0"/>
                                          </p:stCondLst>
                                        </p:cTn>
                                        <p:tgtEl>
                                          <p:spTgt spid="122"/>
                                        </p:tgtEl>
                                        <p:attrNameLst>
                                          <p:attrName>style.visibility</p:attrName>
                                        </p:attrNameLst>
                                      </p:cBhvr>
                                      <p:to>
                                        <p:strVal val="hidden"/>
                                      </p:to>
                                    </p:set>
                                  </p:childTnLst>
                                </p:cTn>
                              </p:par>
                            </p:childTnLst>
                          </p:cTn>
                        </p:par>
                        <p:par>
                          <p:cTn id="71" fill="hold">
                            <p:stCondLst>
                              <p:cond delay="4000"/>
                            </p:stCondLst>
                            <p:childTnLst>
                              <p:par>
                                <p:cTn id="72" presetID="1" presetClass="entr" presetSubtype="0" fill="hold" nodeType="afterEffect">
                                  <p:stCondLst>
                                    <p:cond delay="0"/>
                                  </p:stCondLst>
                                  <p:childTnLst>
                                    <p:set>
                                      <p:cBhvr>
                                        <p:cTn id="73" dur="1" fill="hold">
                                          <p:stCondLst>
                                            <p:cond delay="0"/>
                                          </p:stCondLst>
                                        </p:cTn>
                                        <p:tgtEl>
                                          <p:spTgt spid="121"/>
                                        </p:tgtEl>
                                        <p:attrNameLst>
                                          <p:attrName>style.visibility</p:attrName>
                                        </p:attrNameLst>
                                      </p:cBhvr>
                                      <p:to>
                                        <p:strVal val="visible"/>
                                      </p:to>
                                    </p:set>
                                  </p:childTnLst>
                                </p:cTn>
                              </p:par>
                            </p:childTnLst>
                          </p:cTn>
                        </p:par>
                        <p:par>
                          <p:cTn id="74" fill="hold">
                            <p:stCondLst>
                              <p:cond delay="4000"/>
                            </p:stCondLst>
                            <p:childTnLst>
                              <p:par>
                                <p:cTn id="75" presetID="26" presetClass="emph" presetSubtype="0" fill="hold" nodeType="afterEffect">
                                  <p:stCondLst>
                                    <p:cond delay="0"/>
                                  </p:stCondLst>
                                  <p:childTnLst>
                                    <p:animEffect transition="out" filter="fade">
                                      <p:cBhvr>
                                        <p:cTn id="76" dur="500" tmFilter="0, 0; .2, .5; .8, .5; 1, 0"/>
                                        <p:tgtEl>
                                          <p:spTgt spid="121"/>
                                        </p:tgtEl>
                                      </p:cBhvr>
                                    </p:animEffect>
                                    <p:animScale>
                                      <p:cBhvr>
                                        <p:cTn id="77" dur="250" autoRev="1" fill="hold"/>
                                        <p:tgtEl>
                                          <p:spTgt spid="121"/>
                                        </p:tgtEl>
                                      </p:cBhvr>
                                      <p:by x="105000" y="105000"/>
                                    </p:animScale>
                                  </p:childTnLst>
                                </p:cTn>
                              </p:par>
                            </p:childTnLst>
                          </p:cTn>
                        </p:par>
                        <p:par>
                          <p:cTn id="78" fill="hold">
                            <p:stCondLst>
                              <p:cond delay="4500"/>
                            </p:stCondLst>
                            <p:childTnLst>
                              <p:par>
                                <p:cTn id="79" presetID="1" presetClass="exit" presetSubtype="0" fill="hold" nodeType="afterEffect">
                                  <p:stCondLst>
                                    <p:cond delay="0"/>
                                  </p:stCondLst>
                                  <p:childTnLst>
                                    <p:set>
                                      <p:cBhvr>
                                        <p:cTn id="80" dur="1" fill="hold">
                                          <p:stCondLst>
                                            <p:cond delay="0"/>
                                          </p:stCondLst>
                                        </p:cTn>
                                        <p:tgtEl>
                                          <p:spTgt spid="121"/>
                                        </p:tgtEl>
                                        <p:attrNameLst>
                                          <p:attrName>style.visibility</p:attrName>
                                        </p:attrNameLst>
                                      </p:cBhvr>
                                      <p:to>
                                        <p:strVal val="hidden"/>
                                      </p:to>
                                    </p:set>
                                  </p:childTnLst>
                                </p:cTn>
                              </p:par>
                            </p:childTnLst>
                          </p:cTn>
                        </p:par>
                        <p:par>
                          <p:cTn id="81" fill="hold">
                            <p:stCondLst>
                              <p:cond delay="4500"/>
                            </p:stCondLst>
                            <p:childTnLst>
                              <p:par>
                                <p:cTn id="82" presetID="1" presetClass="entr" presetSubtype="0" fill="hold" nodeType="afterEffect">
                                  <p:stCondLst>
                                    <p:cond delay="0"/>
                                  </p:stCondLst>
                                  <p:childTnLst>
                                    <p:set>
                                      <p:cBhvr>
                                        <p:cTn id="83" dur="1" fill="hold">
                                          <p:stCondLst>
                                            <p:cond delay="0"/>
                                          </p:stCondLst>
                                        </p:cTn>
                                        <p:tgtEl>
                                          <p:spTgt spid="123"/>
                                        </p:tgtEl>
                                        <p:attrNameLst>
                                          <p:attrName>style.visibility</p:attrName>
                                        </p:attrNameLst>
                                      </p:cBhvr>
                                      <p:to>
                                        <p:strVal val="visible"/>
                                      </p:to>
                                    </p:set>
                                  </p:childTnLst>
                                </p:cTn>
                              </p:par>
                            </p:childTnLst>
                          </p:cTn>
                        </p:par>
                        <p:par>
                          <p:cTn id="84" fill="hold">
                            <p:stCondLst>
                              <p:cond delay="4500"/>
                            </p:stCondLst>
                            <p:childTnLst>
                              <p:par>
                                <p:cTn id="85" presetID="26" presetClass="emph" presetSubtype="0" fill="hold" nodeType="afterEffect">
                                  <p:stCondLst>
                                    <p:cond delay="0"/>
                                  </p:stCondLst>
                                  <p:childTnLst>
                                    <p:animEffect transition="out" filter="fade">
                                      <p:cBhvr>
                                        <p:cTn id="86" dur="500" tmFilter="0, 0; .2, .5; .8, .5; 1, 0"/>
                                        <p:tgtEl>
                                          <p:spTgt spid="123"/>
                                        </p:tgtEl>
                                      </p:cBhvr>
                                    </p:animEffect>
                                    <p:animScale>
                                      <p:cBhvr>
                                        <p:cTn id="87" dur="250" autoRev="1" fill="hold"/>
                                        <p:tgtEl>
                                          <p:spTgt spid="123"/>
                                        </p:tgtEl>
                                      </p:cBhvr>
                                      <p:by x="105000" y="105000"/>
                                    </p:animScale>
                                  </p:childTnLst>
                                </p:cTn>
                              </p:par>
                            </p:childTnLst>
                          </p:cTn>
                        </p:par>
                        <p:par>
                          <p:cTn id="88" fill="hold">
                            <p:stCondLst>
                              <p:cond delay="5000"/>
                            </p:stCondLst>
                            <p:childTnLst>
                              <p:par>
                                <p:cTn id="89" presetID="1" presetClass="exit" presetSubtype="0" fill="hold" nodeType="afterEffect">
                                  <p:stCondLst>
                                    <p:cond delay="0"/>
                                  </p:stCondLst>
                                  <p:childTnLst>
                                    <p:set>
                                      <p:cBhvr>
                                        <p:cTn id="90" dur="1" fill="hold">
                                          <p:stCondLst>
                                            <p:cond delay="0"/>
                                          </p:stCondLst>
                                        </p:cTn>
                                        <p:tgtEl>
                                          <p:spTgt spid="123"/>
                                        </p:tgtEl>
                                        <p:attrNameLst>
                                          <p:attrName>style.visibility</p:attrName>
                                        </p:attrNameLst>
                                      </p:cBhvr>
                                      <p:to>
                                        <p:strVal val="hidden"/>
                                      </p:to>
                                    </p:set>
                                  </p:childTnLst>
                                </p:cTn>
                              </p:par>
                            </p:childTnLst>
                          </p:cTn>
                        </p:par>
                        <p:par>
                          <p:cTn id="91" fill="hold">
                            <p:stCondLst>
                              <p:cond delay="5000"/>
                            </p:stCondLst>
                            <p:childTnLst>
                              <p:par>
                                <p:cTn id="92" presetID="1" presetClass="entr" presetSubtype="0" fill="hold" nodeType="afterEffect">
                                  <p:stCondLst>
                                    <p:cond delay="0"/>
                                  </p:stCondLst>
                                  <p:childTnLst>
                                    <p:set>
                                      <p:cBhvr>
                                        <p:cTn id="93" dur="1" fill="hold">
                                          <p:stCondLst>
                                            <p:cond delay="0"/>
                                          </p:stCondLst>
                                        </p:cTn>
                                        <p:tgtEl>
                                          <p:spTgt spid="124"/>
                                        </p:tgtEl>
                                        <p:attrNameLst>
                                          <p:attrName>style.visibility</p:attrName>
                                        </p:attrNameLst>
                                      </p:cBhvr>
                                      <p:to>
                                        <p:strVal val="visible"/>
                                      </p:to>
                                    </p:set>
                                  </p:childTnLst>
                                </p:cTn>
                              </p:par>
                            </p:childTnLst>
                          </p:cTn>
                        </p:par>
                        <p:par>
                          <p:cTn id="94" fill="hold">
                            <p:stCondLst>
                              <p:cond delay="5000"/>
                            </p:stCondLst>
                            <p:childTnLst>
                              <p:par>
                                <p:cTn id="95" presetID="26" presetClass="emph" presetSubtype="0" fill="hold" nodeType="afterEffect">
                                  <p:stCondLst>
                                    <p:cond delay="0"/>
                                  </p:stCondLst>
                                  <p:childTnLst>
                                    <p:animEffect transition="out" filter="fade">
                                      <p:cBhvr>
                                        <p:cTn id="96" dur="500" tmFilter="0, 0; .2, .5; .8, .5; 1, 0"/>
                                        <p:tgtEl>
                                          <p:spTgt spid="124"/>
                                        </p:tgtEl>
                                      </p:cBhvr>
                                    </p:animEffect>
                                    <p:animScale>
                                      <p:cBhvr>
                                        <p:cTn id="97" dur="250" autoRev="1" fill="hold"/>
                                        <p:tgtEl>
                                          <p:spTgt spid="124"/>
                                        </p:tgtEl>
                                      </p:cBhvr>
                                      <p:by x="105000" y="105000"/>
                                    </p:animScale>
                                  </p:childTnLst>
                                </p:cTn>
                              </p:par>
                            </p:childTnLst>
                          </p:cTn>
                        </p:par>
                        <p:par>
                          <p:cTn id="98" fill="hold">
                            <p:stCondLst>
                              <p:cond delay="5500"/>
                            </p:stCondLst>
                            <p:childTnLst>
                              <p:par>
                                <p:cTn id="99" presetID="1" presetClass="exit" presetSubtype="0" fill="hold" nodeType="afterEffect">
                                  <p:stCondLst>
                                    <p:cond delay="0"/>
                                  </p:stCondLst>
                                  <p:childTnLst>
                                    <p:set>
                                      <p:cBhvr>
                                        <p:cTn id="100" dur="1" fill="hold">
                                          <p:stCondLst>
                                            <p:cond delay="0"/>
                                          </p:stCondLst>
                                        </p:cTn>
                                        <p:tgtEl>
                                          <p:spTgt spid="124"/>
                                        </p:tgtEl>
                                        <p:attrNameLst>
                                          <p:attrName>style.visibility</p:attrName>
                                        </p:attrNameLst>
                                      </p:cBhvr>
                                      <p:to>
                                        <p:strVal val="hidden"/>
                                      </p:to>
                                    </p:set>
                                  </p:childTnLst>
                                </p:cTn>
                              </p:par>
                            </p:childTnLst>
                          </p:cTn>
                        </p:par>
                        <p:par>
                          <p:cTn id="101" fill="hold">
                            <p:stCondLst>
                              <p:cond delay="5500"/>
                            </p:stCondLst>
                            <p:childTnLst>
                              <p:par>
                                <p:cTn id="102" presetID="1" presetClass="entr" presetSubtype="0" fill="hold" nodeType="afterEffect">
                                  <p:stCondLst>
                                    <p:cond delay="0"/>
                                  </p:stCondLst>
                                  <p:childTnLst>
                                    <p:set>
                                      <p:cBhvr>
                                        <p:cTn id="103" dur="1" fill="hold">
                                          <p:stCondLst>
                                            <p:cond delay="0"/>
                                          </p:stCondLst>
                                        </p:cTn>
                                        <p:tgtEl>
                                          <p:spTgt spid="125"/>
                                        </p:tgtEl>
                                        <p:attrNameLst>
                                          <p:attrName>style.visibility</p:attrName>
                                        </p:attrNameLst>
                                      </p:cBhvr>
                                      <p:to>
                                        <p:strVal val="visible"/>
                                      </p:to>
                                    </p:set>
                                  </p:childTnLst>
                                </p:cTn>
                              </p:par>
                            </p:childTnLst>
                          </p:cTn>
                        </p:par>
                        <p:par>
                          <p:cTn id="104" fill="hold">
                            <p:stCondLst>
                              <p:cond delay="5500"/>
                            </p:stCondLst>
                            <p:childTnLst>
                              <p:par>
                                <p:cTn id="105" presetID="26" presetClass="emph" presetSubtype="0" fill="hold" nodeType="afterEffect">
                                  <p:stCondLst>
                                    <p:cond delay="0"/>
                                  </p:stCondLst>
                                  <p:childTnLst>
                                    <p:animEffect transition="out" filter="fade">
                                      <p:cBhvr>
                                        <p:cTn id="106" dur="500" tmFilter="0, 0; .2, .5; .8, .5; 1, 0"/>
                                        <p:tgtEl>
                                          <p:spTgt spid="125"/>
                                        </p:tgtEl>
                                      </p:cBhvr>
                                    </p:animEffect>
                                    <p:animScale>
                                      <p:cBhvr>
                                        <p:cTn id="107" dur="250" autoRev="1" fill="hold"/>
                                        <p:tgtEl>
                                          <p:spTgt spid="125"/>
                                        </p:tgtEl>
                                      </p:cBhvr>
                                      <p:by x="105000" y="105000"/>
                                    </p:animScale>
                                  </p:childTnLst>
                                </p:cTn>
                              </p:par>
                            </p:childTnLst>
                          </p:cTn>
                        </p:par>
                        <p:par>
                          <p:cTn id="108" fill="hold">
                            <p:stCondLst>
                              <p:cond delay="6000"/>
                            </p:stCondLst>
                            <p:childTnLst>
                              <p:par>
                                <p:cTn id="109" presetID="1" presetClass="exit" presetSubtype="0" fill="hold" nodeType="afterEffect">
                                  <p:stCondLst>
                                    <p:cond delay="0"/>
                                  </p:stCondLst>
                                  <p:childTnLst>
                                    <p:set>
                                      <p:cBhvr>
                                        <p:cTn id="110" dur="1" fill="hold">
                                          <p:stCondLst>
                                            <p:cond delay="0"/>
                                          </p:stCondLst>
                                        </p:cTn>
                                        <p:tgtEl>
                                          <p:spTgt spid="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3 Paralelogramo">
            <a:extLst>
              <a:ext uri="{FF2B5EF4-FFF2-40B4-BE49-F238E27FC236}">
                <a16:creationId xmlns:a16="http://schemas.microsoft.com/office/drawing/2014/main" id="{0724D7AE-A2F5-4B8E-8D1B-CA68412D3E7E}"/>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8" name="Group 7">
            <a:extLst>
              <a:ext uri="{FF2B5EF4-FFF2-40B4-BE49-F238E27FC236}">
                <a16:creationId xmlns:a16="http://schemas.microsoft.com/office/drawing/2014/main" id="{EB9FD1F3-BD35-47DD-A3C7-5B770761D690}"/>
              </a:ext>
            </a:extLst>
          </p:cNvPr>
          <p:cNvGrpSpPr/>
          <p:nvPr/>
        </p:nvGrpSpPr>
        <p:grpSpPr>
          <a:xfrm>
            <a:off x="2879017" y="2921472"/>
            <a:ext cx="3492389" cy="1305925"/>
            <a:chOff x="3838690" y="2752294"/>
            <a:chExt cx="4656518" cy="1741233"/>
          </a:xfrm>
        </p:grpSpPr>
        <p:cxnSp>
          <p:nvCxnSpPr>
            <p:cNvPr id="37" name="Straight Arrow Connector 36">
              <a:extLst>
                <a:ext uri="{FF2B5EF4-FFF2-40B4-BE49-F238E27FC236}">
                  <a16:creationId xmlns:a16="http://schemas.microsoft.com/office/drawing/2014/main" id="{44BFF288-8B1B-4C70-B298-3A8809F2FB65}"/>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7B7389-C42D-48B9-8603-BC0F0ED251F6}"/>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229C28-7C48-44EC-B925-CA50188600D6}"/>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EA3C27-3FAD-4A97-A1BC-081D658E7FEC}"/>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923470-DE03-488F-823E-3F8D9FBD2B48}"/>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1FE90D-CFAE-4EFA-8F4C-4359BAFB6712}"/>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CF80AD6-1F84-4C30-9857-7AD9DAB1A189}"/>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6F2A4C6-69DC-4E2C-B4F9-D9C89501D2C3}"/>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25 Paralelogramo">
            <a:extLst>
              <a:ext uri="{FF2B5EF4-FFF2-40B4-BE49-F238E27FC236}">
                <a16:creationId xmlns:a16="http://schemas.microsoft.com/office/drawing/2014/main" id="{6C1195B2-57DF-4D09-B8AC-AE642D68F74A}"/>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5" name="29 Paralelogramo">
            <a:extLst>
              <a:ext uri="{FF2B5EF4-FFF2-40B4-BE49-F238E27FC236}">
                <a16:creationId xmlns:a16="http://schemas.microsoft.com/office/drawing/2014/main" id="{DB0921DC-5F78-4645-9882-705C3F8D992C}"/>
              </a:ext>
            </a:extLst>
          </p:cNvPr>
          <p:cNvSpPr/>
          <p:nvPr/>
        </p:nvSpPr>
        <p:spPr>
          <a:xfrm>
            <a:off x="4737460" y="407564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7" name="33 Paralelogramo">
            <a:extLst>
              <a:ext uri="{FF2B5EF4-FFF2-40B4-BE49-F238E27FC236}">
                <a16:creationId xmlns:a16="http://schemas.microsoft.com/office/drawing/2014/main" id="{0622919C-B4FE-42BB-998D-FC4497EA1669}"/>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9" name="37 Paralelogramo">
            <a:extLst>
              <a:ext uri="{FF2B5EF4-FFF2-40B4-BE49-F238E27FC236}">
                <a16:creationId xmlns:a16="http://schemas.microsoft.com/office/drawing/2014/main" id="{74F378BA-F9CB-4DA8-92B9-1F2FFA62D7A5}"/>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1" name="41 Paralelogramo">
            <a:extLst>
              <a:ext uri="{FF2B5EF4-FFF2-40B4-BE49-F238E27FC236}">
                <a16:creationId xmlns:a16="http://schemas.microsoft.com/office/drawing/2014/main" id="{5CBD31EE-3EFF-4E39-8803-EA351AE786CC}"/>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3" name="45 Paralelogramo">
            <a:extLst>
              <a:ext uri="{FF2B5EF4-FFF2-40B4-BE49-F238E27FC236}">
                <a16:creationId xmlns:a16="http://schemas.microsoft.com/office/drawing/2014/main" id="{7734986D-2BA5-4E89-B38D-BFC7AF8E3696}"/>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5" name="49 Paralelogramo">
            <a:extLst>
              <a:ext uri="{FF2B5EF4-FFF2-40B4-BE49-F238E27FC236}">
                <a16:creationId xmlns:a16="http://schemas.microsoft.com/office/drawing/2014/main" id="{6CD75B41-1E83-4302-A09B-CBEE7D142F5D}"/>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8" name="61 Paralelogramo">
            <a:extLst>
              <a:ext uri="{FF2B5EF4-FFF2-40B4-BE49-F238E27FC236}">
                <a16:creationId xmlns:a16="http://schemas.microsoft.com/office/drawing/2014/main" id="{CE2B991D-BD46-4EE1-84C8-B2075D86AD91}"/>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7" name="117 Paralelogramo">
            <a:extLst>
              <a:ext uri="{FF2B5EF4-FFF2-40B4-BE49-F238E27FC236}">
                <a16:creationId xmlns:a16="http://schemas.microsoft.com/office/drawing/2014/main" id="{A2A0A61A-8A6A-4E86-9177-6BCD060E2857}"/>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66" name="174 Paralelogramo">
            <a:extLst>
              <a:ext uri="{FF2B5EF4-FFF2-40B4-BE49-F238E27FC236}">
                <a16:creationId xmlns:a16="http://schemas.microsoft.com/office/drawing/2014/main" id="{9FCB56AD-1937-4BF1-8735-B418AC509A4D}"/>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68" name="182 Paralelogramo">
            <a:extLst>
              <a:ext uri="{FF2B5EF4-FFF2-40B4-BE49-F238E27FC236}">
                <a16:creationId xmlns:a16="http://schemas.microsoft.com/office/drawing/2014/main" id="{5BDBBBFE-4DF1-4E7E-96A8-C179EF0A8FF0}"/>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74" name="198 Paralelogramo">
            <a:extLst>
              <a:ext uri="{FF2B5EF4-FFF2-40B4-BE49-F238E27FC236}">
                <a16:creationId xmlns:a16="http://schemas.microsoft.com/office/drawing/2014/main" id="{0FD58D89-64A2-4E0A-98FE-BAD9FEE7A92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2" name="233 Paralelogramo">
            <a:extLst>
              <a:ext uri="{FF2B5EF4-FFF2-40B4-BE49-F238E27FC236}">
                <a16:creationId xmlns:a16="http://schemas.microsoft.com/office/drawing/2014/main" id="{51B207D2-D198-45FB-8699-1C70263A84CB}"/>
              </a:ext>
            </a:extLst>
          </p:cNvPr>
          <p:cNvSpPr/>
          <p:nvPr/>
        </p:nvSpPr>
        <p:spPr>
          <a:xfrm>
            <a:off x="2433569" y="4085638"/>
            <a:ext cx="803802" cy="263742"/>
          </a:xfrm>
          <a:prstGeom prst="parallelogram">
            <a:avLst>
              <a:gd name="adj" fmla="val 102858"/>
            </a:avLst>
          </a:prstGeom>
          <a:solidFill>
            <a:srgbClr val="00B050"/>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4" name="235 Paralelogramo">
            <a:extLst>
              <a:ext uri="{FF2B5EF4-FFF2-40B4-BE49-F238E27FC236}">
                <a16:creationId xmlns:a16="http://schemas.microsoft.com/office/drawing/2014/main" id="{8FD395C5-721A-4704-A2E8-F4DFB84BED7F}"/>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6" name="237 Paralelogramo">
            <a:extLst>
              <a:ext uri="{FF2B5EF4-FFF2-40B4-BE49-F238E27FC236}">
                <a16:creationId xmlns:a16="http://schemas.microsoft.com/office/drawing/2014/main" id="{F77F80E4-7D54-41AF-85F5-4F04417BDA58}"/>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3" name="269 Paralelogramo">
            <a:extLst>
              <a:ext uri="{FF2B5EF4-FFF2-40B4-BE49-F238E27FC236}">
                <a16:creationId xmlns:a16="http://schemas.microsoft.com/office/drawing/2014/main" id="{0AC2F046-9F49-41AE-81D3-F3CBCFF66565}"/>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41" name="Title 1">
            <a:extLst>
              <a:ext uri="{FF2B5EF4-FFF2-40B4-BE49-F238E27FC236}">
                <a16:creationId xmlns:a16="http://schemas.microsoft.com/office/drawing/2014/main" id="{CAEC75D7-D66A-4BA8-9ADF-DE3338973488}"/>
              </a:ext>
            </a:extLst>
          </p:cNvPr>
          <p:cNvSpPr txBox="1">
            <a:spLocks/>
          </p:cNvSpPr>
          <p:nvPr/>
        </p:nvSpPr>
        <p:spPr>
          <a:xfrm>
            <a:off x="628650" y="357270"/>
            <a:ext cx="7886700" cy="10027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Manycore with a Network on Chip</a:t>
            </a:r>
          </a:p>
        </p:txBody>
      </p:sp>
      <p:sp>
        <p:nvSpPr>
          <p:cNvPr id="2" name="Slide Number Placeholder 1">
            <a:extLst>
              <a:ext uri="{FF2B5EF4-FFF2-40B4-BE49-F238E27FC236}">
                <a16:creationId xmlns:a16="http://schemas.microsoft.com/office/drawing/2014/main" id="{C313B7D2-94A9-4C73-9734-34E3114A1632}"/>
              </a:ext>
            </a:extLst>
          </p:cNvPr>
          <p:cNvSpPr>
            <a:spLocks noGrp="1"/>
          </p:cNvSpPr>
          <p:nvPr>
            <p:ph type="sldNum" sz="quarter" idx="12"/>
          </p:nvPr>
        </p:nvSpPr>
        <p:spPr/>
        <p:txBody>
          <a:bodyPr/>
          <a:lstStyle/>
          <a:p>
            <a:fld id="{19C35A7F-3BC8-4315-864C-AC9FE095F277}" type="slidenum">
              <a:rPr lang="en-US" smtClean="0"/>
              <a:t>3</a:t>
            </a:fld>
            <a:endParaRPr lang="en-US"/>
          </a:p>
        </p:txBody>
      </p:sp>
      <p:sp>
        <p:nvSpPr>
          <p:cNvPr id="42" name="Rectangle 41">
            <a:extLst>
              <a:ext uri="{FF2B5EF4-FFF2-40B4-BE49-F238E27FC236}">
                <a16:creationId xmlns:a16="http://schemas.microsoft.com/office/drawing/2014/main" id="{10B27438-593D-4888-A2F6-59862A735E2E}"/>
              </a:ext>
            </a:extLst>
          </p:cNvPr>
          <p:cNvSpPr/>
          <p:nvPr/>
        </p:nvSpPr>
        <p:spPr>
          <a:xfrm>
            <a:off x="421105" y="4737902"/>
            <a:ext cx="2457912" cy="1800493"/>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pPr algn="ctr"/>
            <a:endParaRPr lang="en-US" sz="20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counter++;</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2000">
              <a:solidFill>
                <a:schemeClr val="tx1"/>
              </a:solidFill>
              <a:latin typeface="Consolas" panose="020B0609020204030204" pitchFamily="49" charset="0"/>
            </a:endParaRPr>
          </a:p>
        </p:txBody>
      </p:sp>
      <p:cxnSp>
        <p:nvCxnSpPr>
          <p:cNvPr id="4" name="Connector: Elbow 3">
            <a:extLst>
              <a:ext uri="{FF2B5EF4-FFF2-40B4-BE49-F238E27FC236}">
                <a16:creationId xmlns:a16="http://schemas.microsoft.com/office/drawing/2014/main" id="{9CEB603C-730A-4BF0-BC20-271B271551A9}"/>
              </a:ext>
            </a:extLst>
          </p:cNvPr>
          <p:cNvCxnSpPr>
            <a:stCxn id="42" idx="0"/>
            <a:endCxn id="82" idx="5"/>
          </p:cNvCxnSpPr>
          <p:nvPr/>
        </p:nvCxnSpPr>
        <p:spPr>
          <a:xfrm rot="5400000" flipH="1" flipV="1">
            <a:off x="1849439" y="4018132"/>
            <a:ext cx="520393" cy="9191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B046534A-C917-4F4B-9011-1406307C637A}"/>
              </a:ext>
            </a:extLst>
          </p:cNvPr>
          <p:cNvSpPr/>
          <p:nvPr/>
        </p:nvSpPr>
        <p:spPr>
          <a:xfrm>
            <a:off x="6169562" y="4206945"/>
            <a:ext cx="2492092" cy="1800493"/>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Worker Threads</a:t>
            </a:r>
          </a:p>
          <a:p>
            <a:pPr algn="ctr"/>
            <a:endParaRPr lang="en-US" sz="20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x = counter;</a:t>
            </a:r>
          </a:p>
          <a:p>
            <a:endParaRPr lang="en-US" sz="200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640647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7F47-84EB-4A22-8158-1635EBAA6587}"/>
              </a:ext>
            </a:extLst>
          </p:cNvPr>
          <p:cNvSpPr>
            <a:spLocks noGrp="1"/>
          </p:cNvSpPr>
          <p:nvPr>
            <p:ph type="title"/>
          </p:nvPr>
        </p:nvSpPr>
        <p:spPr>
          <a:xfrm>
            <a:off x="628650" y="156635"/>
            <a:ext cx="7886700" cy="1325563"/>
          </a:xfrm>
        </p:spPr>
        <p:txBody>
          <a:bodyPr>
            <a:normAutofit/>
          </a:bodyPr>
          <a:lstStyle/>
          <a:p>
            <a:r>
              <a:rPr lang="en-US" sz="4000">
                <a:latin typeface="Calibri"/>
                <a:cs typeface="Calibri"/>
              </a:rPr>
              <a:t>Token Ring Protocol</a:t>
            </a:r>
          </a:p>
        </p:txBody>
      </p:sp>
      <p:sp>
        <p:nvSpPr>
          <p:cNvPr id="5" name="Slide Number Placeholder 4">
            <a:extLst>
              <a:ext uri="{FF2B5EF4-FFF2-40B4-BE49-F238E27FC236}">
                <a16:creationId xmlns:a16="http://schemas.microsoft.com/office/drawing/2014/main" id="{FE97E8E6-1ACE-49E0-ADE3-BB7A2472FC49}"/>
              </a:ext>
            </a:extLst>
          </p:cNvPr>
          <p:cNvSpPr>
            <a:spLocks noGrp="1"/>
          </p:cNvSpPr>
          <p:nvPr>
            <p:ph type="sldNum" sz="quarter" idx="12"/>
          </p:nvPr>
        </p:nvSpPr>
        <p:spPr/>
        <p:txBody>
          <a:bodyPr/>
          <a:lstStyle/>
          <a:p>
            <a:fld id="{19C35A7F-3BC8-4315-864C-AC9FE095F277}" type="slidenum">
              <a:rPr lang="en-US" smtClean="0"/>
              <a:t>30</a:t>
            </a:fld>
            <a:endParaRPr lang="en-US"/>
          </a:p>
        </p:txBody>
      </p:sp>
      <p:cxnSp>
        <p:nvCxnSpPr>
          <p:cNvPr id="3" name="Straight Connector 2">
            <a:extLst>
              <a:ext uri="{FF2B5EF4-FFF2-40B4-BE49-F238E27FC236}">
                <a16:creationId xmlns:a16="http://schemas.microsoft.com/office/drawing/2014/main" id="{6D9A46F1-4860-4E27-A28A-06696E048661}"/>
              </a:ext>
            </a:extLst>
          </p:cNvPr>
          <p:cNvCxnSpPr>
            <a:cxnSpLocks/>
          </p:cNvCxnSpPr>
          <p:nvPr/>
        </p:nvCxnSpPr>
        <p:spPr>
          <a:xfrm>
            <a:off x="302999" y="2188012"/>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BA8B772-BA2B-4ACA-9C22-4D9FDDE569E5}"/>
              </a:ext>
            </a:extLst>
          </p:cNvPr>
          <p:cNvCxnSpPr>
            <a:cxnSpLocks/>
          </p:cNvCxnSpPr>
          <p:nvPr/>
        </p:nvCxnSpPr>
        <p:spPr>
          <a:xfrm flipV="1">
            <a:off x="1316450" y="217708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9E64E02-A908-40DB-A4D2-DC7548AF59E0}"/>
              </a:ext>
            </a:extLst>
          </p:cNvPr>
          <p:cNvCxnSpPr>
            <a:cxnSpLocks/>
          </p:cNvCxnSpPr>
          <p:nvPr/>
        </p:nvCxnSpPr>
        <p:spPr>
          <a:xfrm flipV="1">
            <a:off x="1692608" y="218051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3A2AAEE-59CB-4CF0-B5BF-9BF30908F5E9}"/>
              </a:ext>
            </a:extLst>
          </p:cNvPr>
          <p:cNvCxnSpPr>
            <a:cxnSpLocks/>
          </p:cNvCxnSpPr>
          <p:nvPr/>
        </p:nvCxnSpPr>
        <p:spPr>
          <a:xfrm flipV="1">
            <a:off x="2073608" y="218801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8E65CC6-8A53-4981-8F3B-3DCD5E440E56}"/>
              </a:ext>
            </a:extLst>
          </p:cNvPr>
          <p:cNvCxnSpPr>
            <a:cxnSpLocks/>
          </p:cNvCxnSpPr>
          <p:nvPr/>
        </p:nvCxnSpPr>
        <p:spPr>
          <a:xfrm flipV="1">
            <a:off x="2073968" y="2187305"/>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3368FFA-7CEB-4305-86C5-AF1D1C6E01AB}"/>
              </a:ext>
            </a:extLst>
          </p:cNvPr>
          <p:cNvCxnSpPr>
            <a:cxnSpLocks/>
          </p:cNvCxnSpPr>
          <p:nvPr/>
        </p:nvCxnSpPr>
        <p:spPr>
          <a:xfrm flipV="1">
            <a:off x="2454968" y="218115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C3A8481-1D40-4FD8-B31A-888BC18E7E51}"/>
              </a:ext>
            </a:extLst>
          </p:cNvPr>
          <p:cNvCxnSpPr>
            <a:cxnSpLocks/>
          </p:cNvCxnSpPr>
          <p:nvPr/>
        </p:nvCxnSpPr>
        <p:spPr>
          <a:xfrm flipV="1">
            <a:off x="2831126" y="218458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50F9417-C442-414B-BD18-710B79289A46}"/>
              </a:ext>
            </a:extLst>
          </p:cNvPr>
          <p:cNvCxnSpPr>
            <a:cxnSpLocks/>
          </p:cNvCxnSpPr>
          <p:nvPr/>
        </p:nvCxnSpPr>
        <p:spPr>
          <a:xfrm flipV="1">
            <a:off x="3170429" y="218051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A29E4EF-5ED3-4911-A968-C41116475F8F}"/>
              </a:ext>
            </a:extLst>
          </p:cNvPr>
          <p:cNvCxnSpPr>
            <a:cxnSpLocks/>
          </p:cNvCxnSpPr>
          <p:nvPr/>
        </p:nvCxnSpPr>
        <p:spPr>
          <a:xfrm flipV="1">
            <a:off x="3546587" y="218394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B19B653-3203-4C57-8FD6-182C0301DF3F}"/>
              </a:ext>
            </a:extLst>
          </p:cNvPr>
          <p:cNvCxnSpPr>
            <a:cxnSpLocks/>
          </p:cNvCxnSpPr>
          <p:nvPr/>
        </p:nvCxnSpPr>
        <p:spPr>
          <a:xfrm flipV="1">
            <a:off x="3927947" y="217708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4893902-A757-406A-B6FF-63CABA61583B}"/>
              </a:ext>
            </a:extLst>
          </p:cNvPr>
          <p:cNvCxnSpPr>
            <a:cxnSpLocks/>
          </p:cNvCxnSpPr>
          <p:nvPr/>
        </p:nvCxnSpPr>
        <p:spPr>
          <a:xfrm flipV="1">
            <a:off x="4308947" y="218458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FABD1A0-D260-4E68-85EF-68708BDB1B6B}"/>
              </a:ext>
            </a:extLst>
          </p:cNvPr>
          <p:cNvCxnSpPr>
            <a:cxnSpLocks/>
          </p:cNvCxnSpPr>
          <p:nvPr/>
        </p:nvCxnSpPr>
        <p:spPr>
          <a:xfrm flipV="1">
            <a:off x="4685105" y="218801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D3AC13-A74C-46FA-93C7-1E3AFE7D7E33}"/>
              </a:ext>
            </a:extLst>
          </p:cNvPr>
          <p:cNvCxnSpPr>
            <a:cxnSpLocks/>
          </p:cNvCxnSpPr>
          <p:nvPr/>
        </p:nvCxnSpPr>
        <p:spPr>
          <a:xfrm flipV="1">
            <a:off x="5052202" y="217708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407FDF0-084F-48B1-8549-BC8051020F75}"/>
              </a:ext>
            </a:extLst>
          </p:cNvPr>
          <p:cNvCxnSpPr>
            <a:cxnSpLocks/>
          </p:cNvCxnSpPr>
          <p:nvPr/>
        </p:nvCxnSpPr>
        <p:spPr>
          <a:xfrm flipV="1">
            <a:off x="5428360" y="218051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B13B9E2-3983-41FC-BCA7-674993EF6F0C}"/>
              </a:ext>
            </a:extLst>
          </p:cNvPr>
          <p:cNvCxnSpPr>
            <a:cxnSpLocks/>
          </p:cNvCxnSpPr>
          <p:nvPr/>
        </p:nvCxnSpPr>
        <p:spPr>
          <a:xfrm flipV="1">
            <a:off x="5809360" y="218801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E08E9B8-D8BE-4F08-BDCA-397CA04E65C0}"/>
              </a:ext>
            </a:extLst>
          </p:cNvPr>
          <p:cNvCxnSpPr>
            <a:cxnSpLocks/>
          </p:cNvCxnSpPr>
          <p:nvPr/>
        </p:nvCxnSpPr>
        <p:spPr>
          <a:xfrm flipV="1">
            <a:off x="5809720" y="2183931"/>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23C5F73-AFF0-4A9B-9DBC-484A78120EFD}"/>
              </a:ext>
            </a:extLst>
          </p:cNvPr>
          <p:cNvCxnSpPr>
            <a:cxnSpLocks/>
          </p:cNvCxnSpPr>
          <p:nvPr/>
        </p:nvCxnSpPr>
        <p:spPr>
          <a:xfrm flipV="1">
            <a:off x="6190720" y="218115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3DF1878-A3EE-40B5-86D8-EBA4AFA56108}"/>
              </a:ext>
            </a:extLst>
          </p:cNvPr>
          <p:cNvCxnSpPr>
            <a:cxnSpLocks/>
          </p:cNvCxnSpPr>
          <p:nvPr/>
        </p:nvCxnSpPr>
        <p:spPr>
          <a:xfrm flipV="1">
            <a:off x="6566878" y="218458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24B26AB-F3C9-45FB-9C34-CE86D5C10C7F}"/>
              </a:ext>
            </a:extLst>
          </p:cNvPr>
          <p:cNvCxnSpPr>
            <a:cxnSpLocks/>
          </p:cNvCxnSpPr>
          <p:nvPr/>
        </p:nvCxnSpPr>
        <p:spPr>
          <a:xfrm flipV="1">
            <a:off x="6906181" y="218051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BDEBC62-164E-4A44-9720-4FF089BEC6BA}"/>
              </a:ext>
            </a:extLst>
          </p:cNvPr>
          <p:cNvCxnSpPr>
            <a:cxnSpLocks/>
          </p:cNvCxnSpPr>
          <p:nvPr/>
        </p:nvCxnSpPr>
        <p:spPr>
          <a:xfrm flipV="1">
            <a:off x="7282339" y="218394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5363C18-5E9B-47F4-9B1C-571065BBB155}"/>
              </a:ext>
            </a:extLst>
          </p:cNvPr>
          <p:cNvCxnSpPr>
            <a:cxnSpLocks/>
          </p:cNvCxnSpPr>
          <p:nvPr/>
        </p:nvCxnSpPr>
        <p:spPr>
          <a:xfrm flipV="1">
            <a:off x="7663699" y="217708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A73AD82-4A22-4F18-A2F7-772EBADBA222}"/>
              </a:ext>
            </a:extLst>
          </p:cNvPr>
          <p:cNvCxnSpPr>
            <a:cxnSpLocks/>
          </p:cNvCxnSpPr>
          <p:nvPr/>
        </p:nvCxnSpPr>
        <p:spPr>
          <a:xfrm flipV="1">
            <a:off x="8044699" y="218458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4F43EF2E-6367-47F0-A7F4-A95B95A0684F}"/>
              </a:ext>
            </a:extLst>
          </p:cNvPr>
          <p:cNvCxnSpPr>
            <a:cxnSpLocks/>
          </p:cNvCxnSpPr>
          <p:nvPr/>
        </p:nvCxnSpPr>
        <p:spPr>
          <a:xfrm flipV="1">
            <a:off x="8420857" y="2188012"/>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4F60CBAB-6212-4386-94FC-5CE949566BE4}"/>
              </a:ext>
            </a:extLst>
          </p:cNvPr>
          <p:cNvCxnSpPr>
            <a:cxnSpLocks/>
          </p:cNvCxnSpPr>
          <p:nvPr/>
        </p:nvCxnSpPr>
        <p:spPr>
          <a:xfrm>
            <a:off x="302999" y="2992098"/>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DF18D02-6CEA-4080-AB9D-D44414068873}"/>
              </a:ext>
            </a:extLst>
          </p:cNvPr>
          <p:cNvCxnSpPr>
            <a:cxnSpLocks/>
          </p:cNvCxnSpPr>
          <p:nvPr/>
        </p:nvCxnSpPr>
        <p:spPr>
          <a:xfrm flipV="1">
            <a:off x="1316450" y="298117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546BA7F-BBCA-42AA-B73E-11DFBD70598E}"/>
              </a:ext>
            </a:extLst>
          </p:cNvPr>
          <p:cNvCxnSpPr>
            <a:cxnSpLocks/>
          </p:cNvCxnSpPr>
          <p:nvPr/>
        </p:nvCxnSpPr>
        <p:spPr>
          <a:xfrm flipV="1">
            <a:off x="1692608" y="298460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3FC6573-0CCC-49DD-9B44-4E12205EE31E}"/>
              </a:ext>
            </a:extLst>
          </p:cNvPr>
          <p:cNvCxnSpPr>
            <a:cxnSpLocks/>
          </p:cNvCxnSpPr>
          <p:nvPr/>
        </p:nvCxnSpPr>
        <p:spPr>
          <a:xfrm flipV="1">
            <a:off x="2073608" y="299209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FE1F0F7-5B3B-4A5D-BD07-3F074CFAB218}"/>
              </a:ext>
            </a:extLst>
          </p:cNvPr>
          <p:cNvCxnSpPr>
            <a:cxnSpLocks/>
          </p:cNvCxnSpPr>
          <p:nvPr/>
        </p:nvCxnSpPr>
        <p:spPr>
          <a:xfrm flipV="1">
            <a:off x="2073968" y="297774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C04567D-248F-49CF-8B80-D462B8DE1A57}"/>
              </a:ext>
            </a:extLst>
          </p:cNvPr>
          <p:cNvCxnSpPr>
            <a:cxnSpLocks/>
          </p:cNvCxnSpPr>
          <p:nvPr/>
        </p:nvCxnSpPr>
        <p:spPr>
          <a:xfrm flipV="1">
            <a:off x="2454968" y="298523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AE3AE24-EFBD-4E59-A90F-01E36091B069}"/>
              </a:ext>
            </a:extLst>
          </p:cNvPr>
          <p:cNvCxnSpPr>
            <a:cxnSpLocks/>
          </p:cNvCxnSpPr>
          <p:nvPr/>
        </p:nvCxnSpPr>
        <p:spPr>
          <a:xfrm flipV="1">
            <a:off x="2831126" y="298866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4D2C95A-D9F7-4F15-99E7-3A47D885A96F}"/>
              </a:ext>
            </a:extLst>
          </p:cNvPr>
          <p:cNvCxnSpPr>
            <a:cxnSpLocks/>
          </p:cNvCxnSpPr>
          <p:nvPr/>
        </p:nvCxnSpPr>
        <p:spPr>
          <a:xfrm flipV="1">
            <a:off x="3170429" y="298460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CFA9920-A75F-4B08-9402-6464D85CD5AA}"/>
              </a:ext>
            </a:extLst>
          </p:cNvPr>
          <p:cNvCxnSpPr>
            <a:cxnSpLocks/>
          </p:cNvCxnSpPr>
          <p:nvPr/>
        </p:nvCxnSpPr>
        <p:spPr>
          <a:xfrm flipV="1">
            <a:off x="3546587" y="298803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47C230B-63F6-44A6-90DD-820C8E2522BE}"/>
              </a:ext>
            </a:extLst>
          </p:cNvPr>
          <p:cNvCxnSpPr>
            <a:cxnSpLocks/>
          </p:cNvCxnSpPr>
          <p:nvPr/>
        </p:nvCxnSpPr>
        <p:spPr>
          <a:xfrm flipV="1">
            <a:off x="3927947" y="298117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349495A-9213-407D-8EE2-4AB2022C2E57}"/>
              </a:ext>
            </a:extLst>
          </p:cNvPr>
          <p:cNvCxnSpPr>
            <a:cxnSpLocks/>
          </p:cNvCxnSpPr>
          <p:nvPr/>
        </p:nvCxnSpPr>
        <p:spPr>
          <a:xfrm flipV="1">
            <a:off x="4308947" y="298866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2EFD5CD9-44AA-4328-82CE-DCC42BFF5088}"/>
              </a:ext>
            </a:extLst>
          </p:cNvPr>
          <p:cNvCxnSpPr>
            <a:cxnSpLocks/>
          </p:cNvCxnSpPr>
          <p:nvPr/>
        </p:nvCxnSpPr>
        <p:spPr>
          <a:xfrm flipV="1">
            <a:off x="4685105" y="299209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316D4BF-B7C3-42AC-A935-FF954FB5B03F}"/>
              </a:ext>
            </a:extLst>
          </p:cNvPr>
          <p:cNvCxnSpPr>
            <a:cxnSpLocks/>
          </p:cNvCxnSpPr>
          <p:nvPr/>
        </p:nvCxnSpPr>
        <p:spPr>
          <a:xfrm flipV="1">
            <a:off x="5052202" y="298117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C81BEDD-B905-452F-8834-302843366E16}"/>
              </a:ext>
            </a:extLst>
          </p:cNvPr>
          <p:cNvCxnSpPr>
            <a:cxnSpLocks/>
          </p:cNvCxnSpPr>
          <p:nvPr/>
        </p:nvCxnSpPr>
        <p:spPr>
          <a:xfrm flipV="1">
            <a:off x="5428360" y="298460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07A3A27-8F0B-4C00-ABC5-9B27643657EF}"/>
              </a:ext>
            </a:extLst>
          </p:cNvPr>
          <p:cNvCxnSpPr>
            <a:cxnSpLocks/>
          </p:cNvCxnSpPr>
          <p:nvPr/>
        </p:nvCxnSpPr>
        <p:spPr>
          <a:xfrm flipV="1">
            <a:off x="5809360" y="299209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D790457-4F5C-45D1-8E93-D8E745F08658}"/>
              </a:ext>
            </a:extLst>
          </p:cNvPr>
          <p:cNvCxnSpPr>
            <a:cxnSpLocks/>
          </p:cNvCxnSpPr>
          <p:nvPr/>
        </p:nvCxnSpPr>
        <p:spPr>
          <a:xfrm flipV="1">
            <a:off x="5809720" y="297774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85B067D-7937-4860-97A9-17D0C760DEBC}"/>
              </a:ext>
            </a:extLst>
          </p:cNvPr>
          <p:cNvCxnSpPr>
            <a:cxnSpLocks/>
          </p:cNvCxnSpPr>
          <p:nvPr/>
        </p:nvCxnSpPr>
        <p:spPr>
          <a:xfrm flipV="1">
            <a:off x="6190720" y="298523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950C8A2-E2FE-408B-B7D7-D4E9C69C93C4}"/>
              </a:ext>
            </a:extLst>
          </p:cNvPr>
          <p:cNvCxnSpPr>
            <a:cxnSpLocks/>
          </p:cNvCxnSpPr>
          <p:nvPr/>
        </p:nvCxnSpPr>
        <p:spPr>
          <a:xfrm flipV="1">
            <a:off x="6566878" y="298866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5F1A414-FF43-473F-84F8-083609E62D3B}"/>
              </a:ext>
            </a:extLst>
          </p:cNvPr>
          <p:cNvCxnSpPr>
            <a:cxnSpLocks/>
          </p:cNvCxnSpPr>
          <p:nvPr/>
        </p:nvCxnSpPr>
        <p:spPr>
          <a:xfrm flipV="1">
            <a:off x="6906181" y="298460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6E4FDCB-058C-4127-9060-884FCB4CD2CC}"/>
              </a:ext>
            </a:extLst>
          </p:cNvPr>
          <p:cNvCxnSpPr>
            <a:cxnSpLocks/>
          </p:cNvCxnSpPr>
          <p:nvPr/>
        </p:nvCxnSpPr>
        <p:spPr>
          <a:xfrm flipV="1">
            <a:off x="7282339" y="298803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60C36CE-D1B7-4EE5-83E7-4F78B591EEB5}"/>
              </a:ext>
            </a:extLst>
          </p:cNvPr>
          <p:cNvCxnSpPr>
            <a:cxnSpLocks/>
          </p:cNvCxnSpPr>
          <p:nvPr/>
        </p:nvCxnSpPr>
        <p:spPr>
          <a:xfrm flipV="1">
            <a:off x="7663699" y="298117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1559333-20BA-4C03-9AB8-54311C350C4A}"/>
              </a:ext>
            </a:extLst>
          </p:cNvPr>
          <p:cNvCxnSpPr>
            <a:cxnSpLocks/>
          </p:cNvCxnSpPr>
          <p:nvPr/>
        </p:nvCxnSpPr>
        <p:spPr>
          <a:xfrm flipV="1">
            <a:off x="8044699" y="298866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787E9DC-3D96-428D-8433-1F680EF3CCD6}"/>
              </a:ext>
            </a:extLst>
          </p:cNvPr>
          <p:cNvCxnSpPr>
            <a:cxnSpLocks/>
          </p:cNvCxnSpPr>
          <p:nvPr/>
        </p:nvCxnSpPr>
        <p:spPr>
          <a:xfrm flipV="1">
            <a:off x="8420857" y="299209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3" name="TextBox 252">
            <a:extLst>
              <a:ext uri="{FF2B5EF4-FFF2-40B4-BE49-F238E27FC236}">
                <a16:creationId xmlns:a16="http://schemas.microsoft.com/office/drawing/2014/main" id="{A00D0972-5C06-4242-B88F-D4B78AB6BF49}"/>
              </a:ext>
            </a:extLst>
          </p:cNvPr>
          <p:cNvSpPr txBox="1"/>
          <p:nvPr/>
        </p:nvSpPr>
        <p:spPr>
          <a:xfrm>
            <a:off x="96690" y="1778732"/>
            <a:ext cx="991746" cy="461665"/>
          </a:xfrm>
          <a:prstGeom prst="rect">
            <a:avLst/>
          </a:prstGeom>
          <a:noFill/>
        </p:spPr>
        <p:txBody>
          <a:bodyPr wrap="none" rtlCol="0" anchor="t">
            <a:spAutoFit/>
          </a:bodyPr>
          <a:lstStyle/>
          <a:p>
            <a:pPr algn="ctr"/>
            <a:r>
              <a:rPr lang="en-US" sz="2400"/>
              <a:t>Core 0</a:t>
            </a:r>
            <a:endParaRPr lang="en-US"/>
          </a:p>
        </p:txBody>
      </p:sp>
      <p:sp>
        <p:nvSpPr>
          <p:cNvPr id="255" name="TextBox 254">
            <a:extLst>
              <a:ext uri="{FF2B5EF4-FFF2-40B4-BE49-F238E27FC236}">
                <a16:creationId xmlns:a16="http://schemas.microsoft.com/office/drawing/2014/main" id="{9C017C6E-C32A-4012-A070-24F1EE9E4537}"/>
              </a:ext>
            </a:extLst>
          </p:cNvPr>
          <p:cNvSpPr txBox="1"/>
          <p:nvPr/>
        </p:nvSpPr>
        <p:spPr>
          <a:xfrm>
            <a:off x="96690" y="2580065"/>
            <a:ext cx="991746" cy="461665"/>
          </a:xfrm>
          <a:prstGeom prst="rect">
            <a:avLst/>
          </a:prstGeom>
          <a:noFill/>
        </p:spPr>
        <p:txBody>
          <a:bodyPr wrap="none" rtlCol="0" anchor="t">
            <a:spAutoFit/>
          </a:bodyPr>
          <a:lstStyle/>
          <a:p>
            <a:pPr algn="ctr"/>
            <a:r>
              <a:rPr lang="en-US" sz="2400"/>
              <a:t>Core 1</a:t>
            </a:r>
            <a:endParaRPr lang="en-US"/>
          </a:p>
        </p:txBody>
      </p:sp>
      <p:cxnSp>
        <p:nvCxnSpPr>
          <p:cNvPr id="256" name="Straight Connector 255">
            <a:extLst>
              <a:ext uri="{FF2B5EF4-FFF2-40B4-BE49-F238E27FC236}">
                <a16:creationId xmlns:a16="http://schemas.microsoft.com/office/drawing/2014/main" id="{716E3D62-2FA1-4EE5-A6E4-4C1FF35BD7A1}"/>
              </a:ext>
            </a:extLst>
          </p:cNvPr>
          <p:cNvCxnSpPr>
            <a:cxnSpLocks/>
          </p:cNvCxnSpPr>
          <p:nvPr/>
        </p:nvCxnSpPr>
        <p:spPr>
          <a:xfrm>
            <a:off x="302999" y="3789378"/>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AEAB3954-BE99-4340-9049-DBECE121F2D7}"/>
              </a:ext>
            </a:extLst>
          </p:cNvPr>
          <p:cNvCxnSpPr>
            <a:cxnSpLocks/>
          </p:cNvCxnSpPr>
          <p:nvPr/>
        </p:nvCxnSpPr>
        <p:spPr>
          <a:xfrm flipV="1">
            <a:off x="1316450" y="377845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59" name="TextBox 258">
            <a:extLst>
              <a:ext uri="{FF2B5EF4-FFF2-40B4-BE49-F238E27FC236}">
                <a16:creationId xmlns:a16="http://schemas.microsoft.com/office/drawing/2014/main" id="{EE5EBEB8-1762-4B22-8342-32245CFAD20F}"/>
              </a:ext>
            </a:extLst>
          </p:cNvPr>
          <p:cNvSpPr txBox="1"/>
          <p:nvPr/>
        </p:nvSpPr>
        <p:spPr>
          <a:xfrm>
            <a:off x="7983878" y="4750385"/>
            <a:ext cx="873957" cy="461665"/>
          </a:xfrm>
          <a:prstGeom prst="rect">
            <a:avLst/>
          </a:prstGeom>
          <a:noFill/>
        </p:spPr>
        <p:txBody>
          <a:bodyPr wrap="none" rtlCol="0">
            <a:spAutoFit/>
          </a:bodyPr>
          <a:lstStyle/>
          <a:p>
            <a:pPr algn="ctr"/>
            <a:r>
              <a:rPr lang="en-US" sz="2400"/>
              <a:t>Time </a:t>
            </a:r>
          </a:p>
        </p:txBody>
      </p:sp>
      <p:cxnSp>
        <p:nvCxnSpPr>
          <p:cNvPr id="260" name="Straight Connector 259">
            <a:extLst>
              <a:ext uri="{FF2B5EF4-FFF2-40B4-BE49-F238E27FC236}">
                <a16:creationId xmlns:a16="http://schemas.microsoft.com/office/drawing/2014/main" id="{D7B3A0AC-EDBA-463C-BDD0-7A31DCED32D1}"/>
              </a:ext>
            </a:extLst>
          </p:cNvPr>
          <p:cNvCxnSpPr>
            <a:cxnSpLocks/>
          </p:cNvCxnSpPr>
          <p:nvPr/>
        </p:nvCxnSpPr>
        <p:spPr>
          <a:xfrm flipV="1">
            <a:off x="1692608" y="378188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E1328031-4708-445E-BF98-CAD24FB0D4D1}"/>
              </a:ext>
            </a:extLst>
          </p:cNvPr>
          <p:cNvCxnSpPr>
            <a:cxnSpLocks/>
          </p:cNvCxnSpPr>
          <p:nvPr/>
        </p:nvCxnSpPr>
        <p:spPr>
          <a:xfrm flipV="1">
            <a:off x="2073608" y="378937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22495F7-5A10-455A-A004-A4375FF3DF5D}"/>
              </a:ext>
            </a:extLst>
          </p:cNvPr>
          <p:cNvCxnSpPr>
            <a:cxnSpLocks/>
          </p:cNvCxnSpPr>
          <p:nvPr/>
        </p:nvCxnSpPr>
        <p:spPr>
          <a:xfrm flipV="1">
            <a:off x="2073968" y="3788671"/>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0679E72-C12C-416F-9670-DE6894256F78}"/>
              </a:ext>
            </a:extLst>
          </p:cNvPr>
          <p:cNvCxnSpPr>
            <a:cxnSpLocks/>
          </p:cNvCxnSpPr>
          <p:nvPr/>
        </p:nvCxnSpPr>
        <p:spPr>
          <a:xfrm flipV="1">
            <a:off x="2454968" y="378251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9F9FFF7-C39C-4274-8795-35803CFA0423}"/>
              </a:ext>
            </a:extLst>
          </p:cNvPr>
          <p:cNvCxnSpPr>
            <a:cxnSpLocks/>
          </p:cNvCxnSpPr>
          <p:nvPr/>
        </p:nvCxnSpPr>
        <p:spPr>
          <a:xfrm flipV="1">
            <a:off x="2831126" y="378594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9687B37-FBF9-4FB9-803E-3AAF63CF52CA}"/>
              </a:ext>
            </a:extLst>
          </p:cNvPr>
          <p:cNvCxnSpPr>
            <a:cxnSpLocks/>
          </p:cNvCxnSpPr>
          <p:nvPr/>
        </p:nvCxnSpPr>
        <p:spPr>
          <a:xfrm flipV="1">
            <a:off x="3170429" y="378188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86FC2A6-FD00-4BCC-B515-B7BEE0D3F242}"/>
              </a:ext>
            </a:extLst>
          </p:cNvPr>
          <p:cNvCxnSpPr>
            <a:cxnSpLocks/>
          </p:cNvCxnSpPr>
          <p:nvPr/>
        </p:nvCxnSpPr>
        <p:spPr>
          <a:xfrm flipV="1">
            <a:off x="3546587" y="378531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A018728-E6F4-4937-94B6-45894E22634B}"/>
              </a:ext>
            </a:extLst>
          </p:cNvPr>
          <p:cNvCxnSpPr>
            <a:cxnSpLocks/>
          </p:cNvCxnSpPr>
          <p:nvPr/>
        </p:nvCxnSpPr>
        <p:spPr>
          <a:xfrm flipV="1">
            <a:off x="3927947" y="377845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9E7EED-52CA-4DC6-B064-533F6257BDB3}"/>
              </a:ext>
            </a:extLst>
          </p:cNvPr>
          <p:cNvCxnSpPr>
            <a:cxnSpLocks/>
          </p:cNvCxnSpPr>
          <p:nvPr/>
        </p:nvCxnSpPr>
        <p:spPr>
          <a:xfrm flipV="1">
            <a:off x="4308947" y="378594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33F246CC-8DB9-4891-ADFA-D32535DBB7A4}"/>
              </a:ext>
            </a:extLst>
          </p:cNvPr>
          <p:cNvCxnSpPr>
            <a:cxnSpLocks/>
          </p:cNvCxnSpPr>
          <p:nvPr/>
        </p:nvCxnSpPr>
        <p:spPr>
          <a:xfrm flipV="1">
            <a:off x="4685105" y="378937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299E8E7E-0967-41D7-8C2A-739F492EBA23}"/>
              </a:ext>
            </a:extLst>
          </p:cNvPr>
          <p:cNvCxnSpPr>
            <a:cxnSpLocks/>
          </p:cNvCxnSpPr>
          <p:nvPr/>
        </p:nvCxnSpPr>
        <p:spPr>
          <a:xfrm flipV="1">
            <a:off x="5052202" y="377845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A1BE064-B80E-4F73-B6E7-1B5B0887D6A8}"/>
              </a:ext>
            </a:extLst>
          </p:cNvPr>
          <p:cNvCxnSpPr>
            <a:cxnSpLocks/>
          </p:cNvCxnSpPr>
          <p:nvPr/>
        </p:nvCxnSpPr>
        <p:spPr>
          <a:xfrm flipV="1">
            <a:off x="5428360" y="378188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57E94BA9-B564-477C-89EF-8621525A67F4}"/>
              </a:ext>
            </a:extLst>
          </p:cNvPr>
          <p:cNvCxnSpPr>
            <a:cxnSpLocks/>
          </p:cNvCxnSpPr>
          <p:nvPr/>
        </p:nvCxnSpPr>
        <p:spPr>
          <a:xfrm flipV="1">
            <a:off x="5809360" y="378937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9EEAD90-C67D-4F33-9B6D-764DEF6293FA}"/>
              </a:ext>
            </a:extLst>
          </p:cNvPr>
          <p:cNvCxnSpPr>
            <a:cxnSpLocks/>
          </p:cNvCxnSpPr>
          <p:nvPr/>
        </p:nvCxnSpPr>
        <p:spPr>
          <a:xfrm flipV="1">
            <a:off x="5809720" y="3785297"/>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523BABC-CB02-4E3D-8787-A755B8FD92AE}"/>
              </a:ext>
            </a:extLst>
          </p:cNvPr>
          <p:cNvCxnSpPr>
            <a:cxnSpLocks/>
          </p:cNvCxnSpPr>
          <p:nvPr/>
        </p:nvCxnSpPr>
        <p:spPr>
          <a:xfrm flipV="1">
            <a:off x="6190720" y="378251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1C4B7529-6D1C-43D9-9708-73BD95684912}"/>
              </a:ext>
            </a:extLst>
          </p:cNvPr>
          <p:cNvCxnSpPr>
            <a:cxnSpLocks/>
          </p:cNvCxnSpPr>
          <p:nvPr/>
        </p:nvCxnSpPr>
        <p:spPr>
          <a:xfrm flipV="1">
            <a:off x="6566878" y="378594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EABA1A4-5331-44AD-8D1C-E0E2F015356B}"/>
              </a:ext>
            </a:extLst>
          </p:cNvPr>
          <p:cNvCxnSpPr>
            <a:cxnSpLocks/>
          </p:cNvCxnSpPr>
          <p:nvPr/>
        </p:nvCxnSpPr>
        <p:spPr>
          <a:xfrm flipV="1">
            <a:off x="6906181" y="378188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521EA70-6363-41F0-8D39-7B81BA9C1CD5}"/>
              </a:ext>
            </a:extLst>
          </p:cNvPr>
          <p:cNvCxnSpPr>
            <a:cxnSpLocks/>
          </p:cNvCxnSpPr>
          <p:nvPr/>
        </p:nvCxnSpPr>
        <p:spPr>
          <a:xfrm flipV="1">
            <a:off x="7282339" y="378531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0F8D6492-3BAD-42A8-B7F7-6189CA896ADF}"/>
              </a:ext>
            </a:extLst>
          </p:cNvPr>
          <p:cNvCxnSpPr>
            <a:cxnSpLocks/>
          </p:cNvCxnSpPr>
          <p:nvPr/>
        </p:nvCxnSpPr>
        <p:spPr>
          <a:xfrm flipV="1">
            <a:off x="7663699" y="3778453"/>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F1F4545-71D1-402F-9B63-39C00507BFFE}"/>
              </a:ext>
            </a:extLst>
          </p:cNvPr>
          <p:cNvCxnSpPr>
            <a:cxnSpLocks/>
          </p:cNvCxnSpPr>
          <p:nvPr/>
        </p:nvCxnSpPr>
        <p:spPr>
          <a:xfrm flipV="1">
            <a:off x="8044699" y="378594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2E1180E1-40C9-4A2A-95C9-19DEFF35A1E1}"/>
              </a:ext>
            </a:extLst>
          </p:cNvPr>
          <p:cNvCxnSpPr>
            <a:cxnSpLocks/>
          </p:cNvCxnSpPr>
          <p:nvPr/>
        </p:nvCxnSpPr>
        <p:spPr>
          <a:xfrm flipV="1">
            <a:off x="8420857" y="3789378"/>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C8021276-1DC1-47CC-9070-500FCE6DF32B}"/>
              </a:ext>
            </a:extLst>
          </p:cNvPr>
          <p:cNvCxnSpPr>
            <a:cxnSpLocks/>
          </p:cNvCxnSpPr>
          <p:nvPr/>
        </p:nvCxnSpPr>
        <p:spPr>
          <a:xfrm>
            <a:off x="302999" y="4628634"/>
            <a:ext cx="8629650" cy="0"/>
          </a:xfrm>
          <a:prstGeom prst="line">
            <a:avLst/>
          </a:prstGeom>
          <a:ln w="28575">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A1CF12A-F8B6-416C-AD0D-56483956E95D}"/>
              </a:ext>
            </a:extLst>
          </p:cNvPr>
          <p:cNvCxnSpPr>
            <a:cxnSpLocks/>
          </p:cNvCxnSpPr>
          <p:nvPr/>
        </p:nvCxnSpPr>
        <p:spPr>
          <a:xfrm flipV="1">
            <a:off x="1316450" y="461770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D752BCA-9680-402F-8B6C-AED6A718CFE0}"/>
              </a:ext>
            </a:extLst>
          </p:cNvPr>
          <p:cNvCxnSpPr>
            <a:cxnSpLocks/>
          </p:cNvCxnSpPr>
          <p:nvPr/>
        </p:nvCxnSpPr>
        <p:spPr>
          <a:xfrm flipV="1">
            <a:off x="1692608" y="462113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1463A11-1B66-449D-99FC-27540208E019}"/>
              </a:ext>
            </a:extLst>
          </p:cNvPr>
          <p:cNvCxnSpPr>
            <a:cxnSpLocks/>
          </p:cNvCxnSpPr>
          <p:nvPr/>
        </p:nvCxnSpPr>
        <p:spPr>
          <a:xfrm flipV="1">
            <a:off x="2073608" y="462863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08552FF8-1AA9-4850-89D3-A203164EE53B}"/>
              </a:ext>
            </a:extLst>
          </p:cNvPr>
          <p:cNvCxnSpPr>
            <a:cxnSpLocks/>
          </p:cNvCxnSpPr>
          <p:nvPr/>
        </p:nvCxnSpPr>
        <p:spPr>
          <a:xfrm flipV="1">
            <a:off x="2073968" y="461427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6659BF8-C213-4ADC-8AAC-949582F0339C}"/>
              </a:ext>
            </a:extLst>
          </p:cNvPr>
          <p:cNvCxnSpPr>
            <a:cxnSpLocks/>
          </p:cNvCxnSpPr>
          <p:nvPr/>
        </p:nvCxnSpPr>
        <p:spPr>
          <a:xfrm flipV="1">
            <a:off x="2454968" y="462177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1F7B8FB-DCFF-486F-9E4B-1B9B860AE207}"/>
              </a:ext>
            </a:extLst>
          </p:cNvPr>
          <p:cNvCxnSpPr>
            <a:cxnSpLocks/>
          </p:cNvCxnSpPr>
          <p:nvPr/>
        </p:nvCxnSpPr>
        <p:spPr>
          <a:xfrm flipV="1">
            <a:off x="2831126" y="462520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13573E64-AD2A-4599-905B-D75177D326A5}"/>
              </a:ext>
            </a:extLst>
          </p:cNvPr>
          <p:cNvCxnSpPr>
            <a:cxnSpLocks/>
          </p:cNvCxnSpPr>
          <p:nvPr/>
        </p:nvCxnSpPr>
        <p:spPr>
          <a:xfrm flipV="1">
            <a:off x="3170429" y="462113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FCB7E57-1A1A-404C-9203-6186A2EEAC47}"/>
              </a:ext>
            </a:extLst>
          </p:cNvPr>
          <p:cNvCxnSpPr>
            <a:cxnSpLocks/>
          </p:cNvCxnSpPr>
          <p:nvPr/>
        </p:nvCxnSpPr>
        <p:spPr>
          <a:xfrm flipV="1">
            <a:off x="3546587" y="462456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9160687-8000-4FAE-8A41-09C32525CC45}"/>
              </a:ext>
            </a:extLst>
          </p:cNvPr>
          <p:cNvCxnSpPr>
            <a:cxnSpLocks/>
          </p:cNvCxnSpPr>
          <p:nvPr/>
        </p:nvCxnSpPr>
        <p:spPr>
          <a:xfrm flipV="1">
            <a:off x="3927947" y="461770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9D9DBB0-A788-4664-A0CF-5D69AEBB8630}"/>
              </a:ext>
            </a:extLst>
          </p:cNvPr>
          <p:cNvCxnSpPr>
            <a:cxnSpLocks/>
          </p:cNvCxnSpPr>
          <p:nvPr/>
        </p:nvCxnSpPr>
        <p:spPr>
          <a:xfrm flipV="1">
            <a:off x="4308947" y="462520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6470060-452A-4B6F-817F-868C3D6286C9}"/>
              </a:ext>
            </a:extLst>
          </p:cNvPr>
          <p:cNvCxnSpPr>
            <a:cxnSpLocks/>
          </p:cNvCxnSpPr>
          <p:nvPr/>
        </p:nvCxnSpPr>
        <p:spPr>
          <a:xfrm flipV="1">
            <a:off x="4685105" y="462863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0F84255B-94C3-42F2-AE31-A4B33208E25A}"/>
              </a:ext>
            </a:extLst>
          </p:cNvPr>
          <p:cNvCxnSpPr>
            <a:cxnSpLocks/>
          </p:cNvCxnSpPr>
          <p:nvPr/>
        </p:nvCxnSpPr>
        <p:spPr>
          <a:xfrm flipV="1">
            <a:off x="5052202" y="461770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23627B8-9DCD-4EB1-A89E-AC79A8A59FB8}"/>
              </a:ext>
            </a:extLst>
          </p:cNvPr>
          <p:cNvCxnSpPr>
            <a:cxnSpLocks/>
          </p:cNvCxnSpPr>
          <p:nvPr/>
        </p:nvCxnSpPr>
        <p:spPr>
          <a:xfrm flipV="1">
            <a:off x="5428360" y="462113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E8708E2-3803-4528-BFA0-B8A206DD03A3}"/>
              </a:ext>
            </a:extLst>
          </p:cNvPr>
          <p:cNvCxnSpPr>
            <a:cxnSpLocks/>
          </p:cNvCxnSpPr>
          <p:nvPr/>
        </p:nvCxnSpPr>
        <p:spPr>
          <a:xfrm flipV="1">
            <a:off x="5809360" y="462863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CBAA4BD-D60A-47B1-AA9D-E2EF91EB9192}"/>
              </a:ext>
            </a:extLst>
          </p:cNvPr>
          <p:cNvCxnSpPr>
            <a:cxnSpLocks/>
          </p:cNvCxnSpPr>
          <p:nvPr/>
        </p:nvCxnSpPr>
        <p:spPr>
          <a:xfrm flipV="1">
            <a:off x="5809720" y="461427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36382C8-93D1-4FFD-AD08-FADA2967E100}"/>
              </a:ext>
            </a:extLst>
          </p:cNvPr>
          <p:cNvCxnSpPr>
            <a:cxnSpLocks/>
          </p:cNvCxnSpPr>
          <p:nvPr/>
        </p:nvCxnSpPr>
        <p:spPr>
          <a:xfrm flipV="1">
            <a:off x="6190720" y="462177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2886722F-E916-45C4-B25C-CF74EE4B82B7}"/>
              </a:ext>
            </a:extLst>
          </p:cNvPr>
          <p:cNvCxnSpPr>
            <a:cxnSpLocks/>
          </p:cNvCxnSpPr>
          <p:nvPr/>
        </p:nvCxnSpPr>
        <p:spPr>
          <a:xfrm flipV="1">
            <a:off x="6566878" y="462520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6C1BBFC-41A8-4CD8-B462-B2A366D2DA8E}"/>
              </a:ext>
            </a:extLst>
          </p:cNvPr>
          <p:cNvCxnSpPr>
            <a:cxnSpLocks/>
          </p:cNvCxnSpPr>
          <p:nvPr/>
        </p:nvCxnSpPr>
        <p:spPr>
          <a:xfrm flipV="1">
            <a:off x="6906181" y="462113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42475D6-147D-4CD5-B33E-CE42AEB030B7}"/>
              </a:ext>
            </a:extLst>
          </p:cNvPr>
          <p:cNvCxnSpPr>
            <a:cxnSpLocks/>
          </p:cNvCxnSpPr>
          <p:nvPr/>
        </p:nvCxnSpPr>
        <p:spPr>
          <a:xfrm flipV="1">
            <a:off x="7282339" y="462456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5A9501D3-CC13-43D9-84E4-A7E9910BC1D3}"/>
              </a:ext>
            </a:extLst>
          </p:cNvPr>
          <p:cNvCxnSpPr>
            <a:cxnSpLocks/>
          </p:cNvCxnSpPr>
          <p:nvPr/>
        </p:nvCxnSpPr>
        <p:spPr>
          <a:xfrm flipV="1">
            <a:off x="7663699" y="4617709"/>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445B74C-6C9E-4C62-AF61-46A616FBF013}"/>
              </a:ext>
            </a:extLst>
          </p:cNvPr>
          <p:cNvCxnSpPr>
            <a:cxnSpLocks/>
          </p:cNvCxnSpPr>
          <p:nvPr/>
        </p:nvCxnSpPr>
        <p:spPr>
          <a:xfrm flipV="1">
            <a:off x="8044699" y="462520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FF6EF9E-C229-4C4F-8CCA-81965C43694C}"/>
              </a:ext>
            </a:extLst>
          </p:cNvPr>
          <p:cNvCxnSpPr>
            <a:cxnSpLocks/>
          </p:cNvCxnSpPr>
          <p:nvPr/>
        </p:nvCxnSpPr>
        <p:spPr>
          <a:xfrm flipV="1">
            <a:off x="8420857" y="4628634"/>
            <a:ext cx="0" cy="114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17" name="TextBox 316">
            <a:extLst>
              <a:ext uri="{FF2B5EF4-FFF2-40B4-BE49-F238E27FC236}">
                <a16:creationId xmlns:a16="http://schemas.microsoft.com/office/drawing/2014/main" id="{72EF405F-53A6-4FDF-9A80-984081ABF606}"/>
              </a:ext>
            </a:extLst>
          </p:cNvPr>
          <p:cNvSpPr txBox="1"/>
          <p:nvPr/>
        </p:nvSpPr>
        <p:spPr>
          <a:xfrm>
            <a:off x="96690" y="3380098"/>
            <a:ext cx="991746" cy="461665"/>
          </a:xfrm>
          <a:prstGeom prst="rect">
            <a:avLst/>
          </a:prstGeom>
          <a:noFill/>
        </p:spPr>
        <p:txBody>
          <a:bodyPr wrap="none" rtlCol="0" anchor="t">
            <a:spAutoFit/>
          </a:bodyPr>
          <a:lstStyle/>
          <a:p>
            <a:pPr algn="ctr"/>
            <a:r>
              <a:rPr lang="en-US" sz="2400"/>
              <a:t>Core 2</a:t>
            </a:r>
            <a:endParaRPr lang="en-US"/>
          </a:p>
        </p:txBody>
      </p:sp>
      <p:sp>
        <p:nvSpPr>
          <p:cNvPr id="318" name="TextBox 317">
            <a:extLst>
              <a:ext uri="{FF2B5EF4-FFF2-40B4-BE49-F238E27FC236}">
                <a16:creationId xmlns:a16="http://schemas.microsoft.com/office/drawing/2014/main" id="{C5B521F4-0394-4EF4-AAD9-DEAF5B4E02A7}"/>
              </a:ext>
            </a:extLst>
          </p:cNvPr>
          <p:cNvSpPr txBox="1"/>
          <p:nvPr/>
        </p:nvSpPr>
        <p:spPr>
          <a:xfrm>
            <a:off x="96690" y="4216601"/>
            <a:ext cx="991746" cy="461665"/>
          </a:xfrm>
          <a:prstGeom prst="rect">
            <a:avLst/>
          </a:prstGeom>
          <a:noFill/>
        </p:spPr>
        <p:txBody>
          <a:bodyPr wrap="none" rtlCol="0" anchor="t">
            <a:spAutoFit/>
          </a:bodyPr>
          <a:lstStyle/>
          <a:p>
            <a:pPr algn="ctr"/>
            <a:r>
              <a:rPr lang="en-US" sz="2400"/>
              <a:t>Core 3</a:t>
            </a:r>
            <a:endParaRPr lang="en-US"/>
          </a:p>
        </p:txBody>
      </p:sp>
      <p:sp>
        <p:nvSpPr>
          <p:cNvPr id="4" name="Rectangle 3">
            <a:extLst>
              <a:ext uri="{FF2B5EF4-FFF2-40B4-BE49-F238E27FC236}">
                <a16:creationId xmlns:a16="http://schemas.microsoft.com/office/drawing/2014/main" id="{A7595129-3ABE-4F1A-9792-F09D2341C4CB}"/>
              </a:ext>
            </a:extLst>
          </p:cNvPr>
          <p:cNvSpPr/>
          <p:nvPr/>
        </p:nvSpPr>
        <p:spPr>
          <a:xfrm>
            <a:off x="1368428" y="1615805"/>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C98D59E4-3DA0-4FAC-A019-8C2B7D9FB4C6}"/>
              </a:ext>
            </a:extLst>
          </p:cNvPr>
          <p:cNvSpPr/>
          <p:nvPr/>
        </p:nvSpPr>
        <p:spPr>
          <a:xfrm>
            <a:off x="1740889" y="1615805"/>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42BAC26-C246-4F0B-89DB-4E3C1CB10654}"/>
              </a:ext>
            </a:extLst>
          </p:cNvPr>
          <p:cNvSpPr/>
          <p:nvPr/>
        </p:nvSpPr>
        <p:spPr>
          <a:xfrm>
            <a:off x="2111239" y="1615805"/>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3E6C284-8C6C-4C87-AD6B-E257977F702E}"/>
              </a:ext>
            </a:extLst>
          </p:cNvPr>
          <p:cNvSpPr/>
          <p:nvPr/>
        </p:nvSpPr>
        <p:spPr>
          <a:xfrm>
            <a:off x="2483700" y="1615805"/>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27F64185-AAB4-4DBF-AA57-D2EB7604FF50}"/>
              </a:ext>
            </a:extLst>
          </p:cNvPr>
          <p:cNvSpPr/>
          <p:nvPr/>
        </p:nvSpPr>
        <p:spPr>
          <a:xfrm>
            <a:off x="2829443" y="2401633"/>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6A6B018-4B98-42AE-B10C-10B324B3343E}"/>
              </a:ext>
            </a:extLst>
          </p:cNvPr>
          <p:cNvSpPr/>
          <p:nvPr/>
        </p:nvSpPr>
        <p:spPr>
          <a:xfrm>
            <a:off x="3201904" y="2401633"/>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0E698995-99B7-4D36-8059-D567AEA93871}"/>
              </a:ext>
            </a:extLst>
          </p:cNvPr>
          <p:cNvSpPr/>
          <p:nvPr/>
        </p:nvSpPr>
        <p:spPr>
          <a:xfrm>
            <a:off x="3572254" y="2401633"/>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AF9AD4D2-517E-4555-96B2-B11C332A22C2}"/>
              </a:ext>
            </a:extLst>
          </p:cNvPr>
          <p:cNvSpPr/>
          <p:nvPr/>
        </p:nvSpPr>
        <p:spPr>
          <a:xfrm>
            <a:off x="3944715" y="2401633"/>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E302A11A-A0EC-49BE-9EC0-0DCD615B0C7E}"/>
              </a:ext>
            </a:extLst>
          </p:cNvPr>
          <p:cNvSpPr/>
          <p:nvPr/>
        </p:nvSpPr>
        <p:spPr>
          <a:xfrm>
            <a:off x="4688250" y="4047734"/>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5774756-ECA0-4455-AA16-523F63C1A0AF}"/>
              </a:ext>
            </a:extLst>
          </p:cNvPr>
          <p:cNvSpPr/>
          <p:nvPr/>
        </p:nvSpPr>
        <p:spPr>
          <a:xfrm>
            <a:off x="5060711" y="4047734"/>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F72BF6A1-A784-493D-BA26-AC98D0DD2C46}"/>
              </a:ext>
            </a:extLst>
          </p:cNvPr>
          <p:cNvSpPr/>
          <p:nvPr/>
        </p:nvSpPr>
        <p:spPr>
          <a:xfrm>
            <a:off x="5431061" y="4047734"/>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28779DAF-9F15-454F-B90F-060339D1C273}"/>
              </a:ext>
            </a:extLst>
          </p:cNvPr>
          <p:cNvSpPr/>
          <p:nvPr/>
        </p:nvSpPr>
        <p:spPr>
          <a:xfrm>
            <a:off x="5803522" y="4047734"/>
            <a:ext cx="332719" cy="495831"/>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Plus Sign 112">
            <a:extLst>
              <a:ext uri="{FF2B5EF4-FFF2-40B4-BE49-F238E27FC236}">
                <a16:creationId xmlns:a16="http://schemas.microsoft.com/office/drawing/2014/main" id="{89C5787B-F928-4CDE-953E-883DA08D0CC0}"/>
              </a:ext>
            </a:extLst>
          </p:cNvPr>
          <p:cNvSpPr/>
          <p:nvPr/>
        </p:nvSpPr>
        <p:spPr>
          <a:xfrm>
            <a:off x="2110171" y="5372522"/>
            <a:ext cx="549014" cy="549014"/>
          </a:xfrm>
          <a:prstGeom prst="mathPlus">
            <a:avLst>
              <a:gd name="adj1" fmla="val 1229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A430C42-CD73-43BF-9020-2AEC91198933}"/>
              </a:ext>
            </a:extLst>
          </p:cNvPr>
          <p:cNvSpPr txBox="1"/>
          <p:nvPr/>
        </p:nvSpPr>
        <p:spPr>
          <a:xfrm>
            <a:off x="2777058" y="5416614"/>
            <a:ext cx="4655250" cy="461665"/>
          </a:xfrm>
          <a:prstGeom prst="rect">
            <a:avLst/>
          </a:prstGeom>
          <a:noFill/>
        </p:spPr>
        <p:txBody>
          <a:bodyPr wrap="none" rtlCol="0">
            <a:spAutoFit/>
          </a:bodyPr>
          <a:lstStyle/>
          <a:p>
            <a:pPr algn="ctr"/>
            <a:r>
              <a:rPr lang="en-US" sz="2400"/>
              <a:t>No wasted cycles if high contention </a:t>
            </a:r>
          </a:p>
        </p:txBody>
      </p:sp>
      <p:sp>
        <p:nvSpPr>
          <p:cNvPr id="115" name="TextBox 114">
            <a:extLst>
              <a:ext uri="{FF2B5EF4-FFF2-40B4-BE49-F238E27FC236}">
                <a16:creationId xmlns:a16="http://schemas.microsoft.com/office/drawing/2014/main" id="{44FC08C7-E9C6-4EAF-BDE5-77DF7F09C95E}"/>
              </a:ext>
            </a:extLst>
          </p:cNvPr>
          <p:cNvSpPr txBox="1"/>
          <p:nvPr/>
        </p:nvSpPr>
        <p:spPr>
          <a:xfrm>
            <a:off x="2777058" y="6001446"/>
            <a:ext cx="4833887" cy="461665"/>
          </a:xfrm>
          <a:prstGeom prst="rect">
            <a:avLst/>
          </a:prstGeom>
          <a:noFill/>
        </p:spPr>
        <p:txBody>
          <a:bodyPr wrap="none" rtlCol="0">
            <a:spAutoFit/>
          </a:bodyPr>
          <a:lstStyle/>
          <a:p>
            <a:pPr algn="ctr"/>
            <a:r>
              <a:rPr lang="en-US" sz="2400"/>
              <a:t>Unnecessary delays if low contention</a:t>
            </a:r>
          </a:p>
        </p:txBody>
      </p:sp>
      <p:sp>
        <p:nvSpPr>
          <p:cNvPr id="116" name="Minus Sign 115">
            <a:extLst>
              <a:ext uri="{FF2B5EF4-FFF2-40B4-BE49-F238E27FC236}">
                <a16:creationId xmlns:a16="http://schemas.microsoft.com/office/drawing/2014/main" id="{5205716E-0252-4CEE-98A3-8BE8E39C5C25}"/>
              </a:ext>
            </a:extLst>
          </p:cNvPr>
          <p:cNvSpPr/>
          <p:nvPr/>
        </p:nvSpPr>
        <p:spPr>
          <a:xfrm>
            <a:off x="2110171" y="6126207"/>
            <a:ext cx="549014" cy="230832"/>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34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p:bldP spid="115" grpId="0"/>
      <p:bldP spid="1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ontent Placeholder 2">
            <a:extLst>
              <a:ext uri="{FF2B5EF4-FFF2-40B4-BE49-F238E27FC236}">
                <a16:creationId xmlns:a16="http://schemas.microsoft.com/office/drawing/2014/main" id="{6DF35C47-1F66-40C8-BF77-38234C168BFB}"/>
              </a:ext>
            </a:extLst>
          </p:cNvPr>
          <p:cNvSpPr>
            <a:spLocks noGrp="1"/>
          </p:cNvSpPr>
          <p:nvPr>
            <p:ph idx="1"/>
          </p:nvPr>
        </p:nvSpPr>
        <p:spPr>
          <a:xfrm>
            <a:off x="781055" y="1462087"/>
            <a:ext cx="7886695" cy="4894263"/>
          </a:xfrm>
        </p:spPr>
        <p:txBody>
          <a:bodyPr vert="horz" lIns="91440" tIns="45720" rIns="91440" bIns="45720" rtlCol="0" anchor="t">
            <a:noAutofit/>
          </a:bodyPr>
          <a:lstStyle/>
          <a:p>
            <a:r>
              <a:rPr lang="en-US" sz="2400"/>
              <a:t>In Replica, the utilization of the wireless network vary across applications and within an application</a:t>
            </a:r>
          </a:p>
          <a:p>
            <a:pPr lvl="1"/>
            <a:r>
              <a:rPr lang="en-US"/>
              <a:t>Sparse traffic –  BRS</a:t>
            </a:r>
          </a:p>
          <a:p>
            <a:pPr lvl="1"/>
            <a:r>
              <a:rPr lang="en-US" err="1"/>
              <a:t>Bursty</a:t>
            </a:r>
            <a:r>
              <a:rPr lang="en-US"/>
              <a:t> traffic – Token Ring</a:t>
            </a:r>
          </a:p>
          <a:p>
            <a:pPr lvl="1"/>
            <a:endParaRPr lang="en-US">
              <a:cs typeface="Calibri"/>
            </a:endParaRPr>
          </a:p>
          <a:p>
            <a:r>
              <a:rPr lang="en-US" sz="2400"/>
              <a:t>Replica uses an adaptive dynamic protocol that switches between the two by observing communication behavior </a:t>
            </a:r>
          </a:p>
          <a:p>
            <a:pPr lvl="1"/>
            <a:r>
              <a:rPr lang="en-US"/>
              <a:t>Number of collisions </a:t>
            </a:r>
          </a:p>
          <a:p>
            <a:pPr lvl="1"/>
            <a:r>
              <a:rPr lang="en-US"/>
              <a:t>Number of skipped token slots</a:t>
            </a:r>
          </a:p>
          <a:p>
            <a:pPr marL="457200" lvl="1" indent="0">
              <a:buNone/>
            </a:pPr>
            <a:endParaRPr lang="en-US"/>
          </a:p>
          <a:p>
            <a:pPr marL="0" indent="0">
              <a:buNone/>
            </a:pPr>
            <a:endParaRPr lang="en-US" sz="2400">
              <a:cs typeface="Calibri"/>
            </a:endParaRPr>
          </a:p>
          <a:p>
            <a:endParaRPr lang="en-US" sz="2400"/>
          </a:p>
          <a:p>
            <a:endParaRPr lang="en-US" sz="2400"/>
          </a:p>
        </p:txBody>
      </p:sp>
      <p:sp>
        <p:nvSpPr>
          <p:cNvPr id="328" name="Title 1">
            <a:extLst>
              <a:ext uri="{FF2B5EF4-FFF2-40B4-BE49-F238E27FC236}">
                <a16:creationId xmlns:a16="http://schemas.microsoft.com/office/drawing/2014/main" id="{77293F87-5591-4DF1-88FF-3CC17DD31F90}"/>
              </a:ext>
            </a:extLst>
          </p:cNvPr>
          <p:cNvSpPr txBox="1">
            <a:spLocks/>
          </p:cNvSpPr>
          <p:nvPr/>
        </p:nvSpPr>
        <p:spPr>
          <a:xfrm>
            <a:off x="781050" y="13652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Adaptive Wireless Protocol</a:t>
            </a:r>
          </a:p>
        </p:txBody>
      </p:sp>
      <p:sp>
        <p:nvSpPr>
          <p:cNvPr id="2" name="Slide Number Placeholder 1">
            <a:extLst>
              <a:ext uri="{FF2B5EF4-FFF2-40B4-BE49-F238E27FC236}">
                <a16:creationId xmlns:a16="http://schemas.microsoft.com/office/drawing/2014/main" id="{D5C170C6-CC58-4ED3-B7CD-02E7B3F4CE2E}"/>
              </a:ext>
            </a:extLst>
          </p:cNvPr>
          <p:cNvSpPr>
            <a:spLocks noGrp="1"/>
          </p:cNvSpPr>
          <p:nvPr>
            <p:ph type="sldNum" sz="quarter" idx="12"/>
          </p:nvPr>
        </p:nvSpPr>
        <p:spPr/>
        <p:txBody>
          <a:bodyPr/>
          <a:lstStyle/>
          <a:p>
            <a:fld id="{19C35A7F-3BC8-4315-864C-AC9FE095F277}" type="slidenum">
              <a:rPr lang="en-US" smtClean="0"/>
              <a:t>31</a:t>
            </a:fld>
            <a:endParaRPr lang="en-US"/>
          </a:p>
        </p:txBody>
      </p:sp>
    </p:spTree>
    <p:extLst>
      <p:ext uri="{BB962C8B-B14F-4D97-AF65-F5344CB8AC3E}">
        <p14:creationId xmlns:p14="http://schemas.microsoft.com/office/powerpoint/2010/main" val="1011025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66B8-108B-4574-8CFA-AF4E875D1985}"/>
              </a:ext>
            </a:extLst>
          </p:cNvPr>
          <p:cNvSpPr>
            <a:spLocks noGrp="1"/>
          </p:cNvSpPr>
          <p:nvPr>
            <p:ph type="title"/>
          </p:nvPr>
        </p:nvSpPr>
        <p:spPr/>
        <p:txBody>
          <a:bodyPr>
            <a:normAutofit/>
          </a:bodyPr>
          <a:lstStyle/>
          <a:p>
            <a:pPr lvl="1"/>
            <a:r>
              <a:rPr lang="en-US" sz="4000">
                <a:latin typeface="+mn-lt"/>
              </a:rPr>
              <a:t>Approximate transformations to use less bandwidth</a:t>
            </a:r>
          </a:p>
        </p:txBody>
      </p:sp>
      <p:sp>
        <p:nvSpPr>
          <p:cNvPr id="3" name="Content Placeholder 2">
            <a:extLst>
              <a:ext uri="{FF2B5EF4-FFF2-40B4-BE49-F238E27FC236}">
                <a16:creationId xmlns:a16="http://schemas.microsoft.com/office/drawing/2014/main" id="{D9C8A772-5CFE-4983-856C-CCC729F72EBB}"/>
              </a:ext>
            </a:extLst>
          </p:cNvPr>
          <p:cNvSpPr>
            <a:spLocks noGrp="1"/>
          </p:cNvSpPr>
          <p:nvPr>
            <p:ph sz="half" idx="1"/>
          </p:nvPr>
        </p:nvSpPr>
        <p:spPr>
          <a:xfrm>
            <a:off x="628649" y="2082017"/>
            <a:ext cx="7886699" cy="4094945"/>
          </a:xfrm>
        </p:spPr>
        <p:txBody>
          <a:bodyPr vert="horz" lIns="91440" tIns="45720" rIns="91440" bIns="45720" rtlCol="0" anchor="t">
            <a:normAutofit/>
          </a:bodyPr>
          <a:lstStyle/>
          <a:p>
            <a:r>
              <a:rPr lang="en-US" sz="2400"/>
              <a:t>Every write to data in the BMem results in a message being broadcasted</a:t>
            </a:r>
          </a:p>
          <a:p>
            <a:endParaRPr lang="en-US" sz="2400"/>
          </a:p>
          <a:p>
            <a:r>
              <a:rPr lang="en-US" sz="2400"/>
              <a:t>We can reduce the pressure on the network by skipping some of the writes </a:t>
            </a:r>
          </a:p>
          <a:p>
            <a:pPr lvl="1"/>
            <a:r>
              <a:rPr lang="en-US"/>
              <a:t>Reducing communication at the cost of accuracy</a:t>
            </a:r>
          </a:p>
          <a:p>
            <a:endParaRPr lang="en-US" sz="2400"/>
          </a:p>
          <a:p>
            <a:r>
              <a:rPr lang="en-US" sz="2400"/>
              <a:t>Many programs have shared data structures that are amenable to approximations</a:t>
            </a:r>
            <a:endParaRPr lang="en-US" sz="2400">
              <a:cs typeface="Calibri"/>
            </a:endParaRPr>
          </a:p>
          <a:p>
            <a:endParaRPr lang="en-US" sz="2400">
              <a:cs typeface="Calibri"/>
            </a:endParaRPr>
          </a:p>
        </p:txBody>
      </p:sp>
      <p:sp>
        <p:nvSpPr>
          <p:cNvPr id="5" name="Slide Number Placeholder 4">
            <a:extLst>
              <a:ext uri="{FF2B5EF4-FFF2-40B4-BE49-F238E27FC236}">
                <a16:creationId xmlns:a16="http://schemas.microsoft.com/office/drawing/2014/main" id="{91423DA8-E84D-444C-8C37-B06467630141}"/>
              </a:ext>
            </a:extLst>
          </p:cNvPr>
          <p:cNvSpPr>
            <a:spLocks noGrp="1"/>
          </p:cNvSpPr>
          <p:nvPr>
            <p:ph type="sldNum" sz="quarter" idx="12"/>
          </p:nvPr>
        </p:nvSpPr>
        <p:spPr/>
        <p:txBody>
          <a:bodyPr/>
          <a:lstStyle/>
          <a:p>
            <a:fld id="{19C35A7F-3BC8-4315-864C-AC9FE095F277}" type="slidenum">
              <a:rPr lang="en-US" smtClean="0"/>
              <a:t>32</a:t>
            </a:fld>
            <a:endParaRPr lang="en-US"/>
          </a:p>
        </p:txBody>
      </p:sp>
    </p:spTree>
    <p:extLst>
      <p:ext uri="{BB962C8B-B14F-4D97-AF65-F5344CB8AC3E}">
        <p14:creationId xmlns:p14="http://schemas.microsoft.com/office/powerpoint/2010/main" val="1940782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AC5976-C943-478D-B1A7-084CE8EBB2EF}"/>
              </a:ext>
            </a:extLst>
          </p:cNvPr>
          <p:cNvGrpSpPr/>
          <p:nvPr/>
        </p:nvGrpSpPr>
        <p:grpSpPr>
          <a:xfrm>
            <a:off x="1762363" y="3688620"/>
            <a:ext cx="5136038" cy="1795272"/>
            <a:chOff x="2066668" y="2221437"/>
            <a:chExt cx="5136038" cy="1795272"/>
          </a:xfrm>
        </p:grpSpPr>
        <p:sp>
          <p:nvSpPr>
            <p:cNvPr id="122" name="4 Paralelogramo">
              <a:extLst>
                <a:ext uri="{FF2B5EF4-FFF2-40B4-BE49-F238E27FC236}">
                  <a16:creationId xmlns:a16="http://schemas.microsoft.com/office/drawing/2014/main" id="{27374542-2A65-4A0D-ABEF-2F6C4E9C4E2E}"/>
                </a:ext>
              </a:extLst>
            </p:cNvPr>
            <p:cNvSpPr/>
            <p:nvPr/>
          </p:nvSpPr>
          <p:spPr>
            <a:xfrm>
              <a:off x="4803551" y="3226869"/>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198741"/>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455373"/>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223466"/>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19533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451970"/>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3606093"/>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3595896"/>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3539178"/>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3954828"/>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221437"/>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424163"/>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15678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37730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358188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380240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274068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296120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358254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380306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3582352"/>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3802870"/>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15306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37358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273741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295792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273741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295792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14282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36334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322112"/>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2542630"/>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3183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25389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3081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252867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3588329"/>
              <a:ext cx="803802" cy="263742"/>
            </a:xfrm>
            <a:prstGeom prst="parallelogram">
              <a:avLst>
                <a:gd name="adj" fmla="val 102858"/>
              </a:avLst>
            </a:prstGeom>
            <a:solidFill>
              <a:srgbClr val="00B050"/>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380884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15904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37956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274338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296390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32437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254488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387147"/>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grpSp>
      <p:sp>
        <p:nvSpPr>
          <p:cNvPr id="4" name="Slide Number Placeholder 3">
            <a:extLst>
              <a:ext uri="{FF2B5EF4-FFF2-40B4-BE49-F238E27FC236}">
                <a16:creationId xmlns:a16="http://schemas.microsoft.com/office/drawing/2014/main" id="{4621A604-6454-42F2-BCDD-BA8DB4A3F3F9}"/>
              </a:ext>
            </a:extLst>
          </p:cNvPr>
          <p:cNvSpPr>
            <a:spLocks noGrp="1"/>
          </p:cNvSpPr>
          <p:nvPr>
            <p:ph type="sldNum" sz="quarter" idx="12"/>
          </p:nvPr>
        </p:nvSpPr>
        <p:spPr>
          <a:xfrm>
            <a:off x="6457950" y="6356351"/>
            <a:ext cx="2057400" cy="365125"/>
          </a:xfrm>
        </p:spPr>
        <p:txBody>
          <a:bodyPr/>
          <a:lstStyle/>
          <a:p>
            <a:fld id="{19C35A7F-3BC8-4315-864C-AC9FE095F277}" type="slidenum">
              <a:rPr lang="en-US" smtClean="0"/>
              <a:t>33</a:t>
            </a:fld>
            <a:endParaRPr lang="en-US"/>
          </a:p>
        </p:txBody>
      </p:sp>
      <p:grpSp>
        <p:nvGrpSpPr>
          <p:cNvPr id="116" name="Group 115">
            <a:extLst>
              <a:ext uri="{FF2B5EF4-FFF2-40B4-BE49-F238E27FC236}">
                <a16:creationId xmlns:a16="http://schemas.microsoft.com/office/drawing/2014/main" id="{7164726C-6F81-4A17-BCD2-269DC7FF568D}"/>
              </a:ext>
            </a:extLst>
          </p:cNvPr>
          <p:cNvGrpSpPr/>
          <p:nvPr/>
        </p:nvGrpSpPr>
        <p:grpSpPr>
          <a:xfrm>
            <a:off x="2184541" y="4729709"/>
            <a:ext cx="922504" cy="753979"/>
            <a:chOff x="3585214" y="4345106"/>
            <a:chExt cx="1347874" cy="952500"/>
          </a:xfrm>
        </p:grpSpPr>
        <p:pic>
          <p:nvPicPr>
            <p:cNvPr id="117" name="Graphic 116">
              <a:extLst>
                <a:ext uri="{FF2B5EF4-FFF2-40B4-BE49-F238E27FC236}">
                  <a16:creationId xmlns:a16="http://schemas.microsoft.com/office/drawing/2014/main" id="{B202D991-4BF7-4B50-8212-3910A18007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85202" y="4445118"/>
              <a:ext cx="952500" cy="752475"/>
            </a:xfrm>
            <a:prstGeom prst="rect">
              <a:avLst/>
            </a:prstGeom>
          </p:spPr>
        </p:pic>
        <p:pic>
          <p:nvPicPr>
            <p:cNvPr id="118" name="Graphic 117">
              <a:extLst>
                <a:ext uri="{FF2B5EF4-FFF2-40B4-BE49-F238E27FC236}">
                  <a16:creationId xmlns:a16="http://schemas.microsoft.com/office/drawing/2014/main" id="{AC3A465A-15D7-4BAD-AB2A-94CA2783FE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080601" y="4445118"/>
              <a:ext cx="952500" cy="752475"/>
            </a:xfrm>
            <a:prstGeom prst="rect">
              <a:avLst/>
            </a:prstGeom>
          </p:spPr>
        </p:pic>
      </p:grpSp>
      <p:sp>
        <p:nvSpPr>
          <p:cNvPr id="120" name="Title 1">
            <a:extLst>
              <a:ext uri="{FF2B5EF4-FFF2-40B4-BE49-F238E27FC236}">
                <a16:creationId xmlns:a16="http://schemas.microsoft.com/office/drawing/2014/main" id="{73F20C55-BA79-4DAC-8ED2-8CBD6D54B7C8}"/>
              </a:ext>
            </a:extLst>
          </p:cNvPr>
          <p:cNvSpPr>
            <a:spLocks noGrp="1"/>
          </p:cNvSpPr>
          <p:nvPr>
            <p:ph type="title"/>
          </p:nvPr>
        </p:nvSpPr>
        <p:spPr>
          <a:xfrm>
            <a:off x="628650" y="365126"/>
            <a:ext cx="7886700" cy="1325563"/>
          </a:xfrm>
        </p:spPr>
        <p:txBody>
          <a:bodyPr>
            <a:normAutofit/>
          </a:bodyPr>
          <a:lstStyle/>
          <a:p>
            <a:r>
              <a:rPr lang="en-US" sz="4000">
                <a:latin typeface="Calibri"/>
                <a:cs typeface="Calibri"/>
              </a:rPr>
              <a:t>Opportunity in Replica: Dropping Messages</a:t>
            </a:r>
          </a:p>
        </p:txBody>
      </p:sp>
      <p:sp>
        <p:nvSpPr>
          <p:cNvPr id="121" name="Content Placeholder 2">
            <a:extLst>
              <a:ext uri="{FF2B5EF4-FFF2-40B4-BE49-F238E27FC236}">
                <a16:creationId xmlns:a16="http://schemas.microsoft.com/office/drawing/2014/main" id="{F15FC68D-071D-48B1-B928-7F9DAA57CE6C}"/>
              </a:ext>
            </a:extLst>
          </p:cNvPr>
          <p:cNvSpPr>
            <a:spLocks noGrp="1"/>
          </p:cNvSpPr>
          <p:nvPr>
            <p:ph sz="half" idx="1"/>
          </p:nvPr>
        </p:nvSpPr>
        <p:spPr>
          <a:xfrm>
            <a:off x="628649" y="1825625"/>
            <a:ext cx="7886699" cy="4351338"/>
          </a:xfrm>
        </p:spPr>
        <p:txBody>
          <a:bodyPr vert="horz" lIns="91440" tIns="45720" rIns="91440" bIns="45720" rtlCol="0" anchor="t">
            <a:normAutofit/>
          </a:bodyPr>
          <a:lstStyle/>
          <a:p>
            <a:r>
              <a:rPr lang="en-US" sz="2400">
                <a:cs typeface="Calibri"/>
              </a:rPr>
              <a:t>All cores see the contention in the wireless network</a:t>
            </a:r>
          </a:p>
          <a:p>
            <a:r>
              <a:rPr lang="en-US" sz="2400">
                <a:cs typeface="Calibri"/>
              </a:rPr>
              <a:t>Can drop messages while maintaining the same state across all cores </a:t>
            </a:r>
          </a:p>
        </p:txBody>
      </p:sp>
    </p:spTree>
    <p:extLst>
      <p:ext uri="{BB962C8B-B14F-4D97-AF65-F5344CB8AC3E}">
        <p14:creationId xmlns:p14="http://schemas.microsoft.com/office/powerpoint/2010/main" val="2057723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8392-4A34-4AF6-AD01-B43E9F5BA9B5}"/>
              </a:ext>
            </a:extLst>
          </p:cNvPr>
          <p:cNvSpPr>
            <a:spLocks noGrp="1"/>
          </p:cNvSpPr>
          <p:nvPr>
            <p:ph type="title"/>
          </p:nvPr>
        </p:nvSpPr>
        <p:spPr>
          <a:xfrm>
            <a:off x="628650" y="269480"/>
            <a:ext cx="7886700" cy="994172"/>
          </a:xfrm>
        </p:spPr>
        <p:txBody>
          <a:bodyPr>
            <a:normAutofit/>
          </a:bodyPr>
          <a:lstStyle/>
          <a:p>
            <a:r>
              <a:rPr lang="en-US" sz="4000">
                <a:solidFill>
                  <a:srgbClr val="FF0000"/>
                </a:solidFill>
                <a:latin typeface="+mn-lt"/>
                <a:cs typeface="Calibri Light"/>
              </a:rPr>
              <a:t>Approximate stores</a:t>
            </a:r>
            <a:endParaRPr lang="en-US" sz="4000">
              <a:solidFill>
                <a:srgbClr val="FF0000"/>
              </a:solidFill>
              <a:latin typeface="+mn-lt"/>
            </a:endParaRPr>
          </a:p>
        </p:txBody>
      </p:sp>
      <p:sp>
        <p:nvSpPr>
          <p:cNvPr id="3" name="Content Placeholder 2">
            <a:extLst>
              <a:ext uri="{FF2B5EF4-FFF2-40B4-BE49-F238E27FC236}">
                <a16:creationId xmlns:a16="http://schemas.microsoft.com/office/drawing/2014/main" id="{4EFD7DEC-A5E5-4237-AD2C-820A9C0EE3B9}"/>
              </a:ext>
            </a:extLst>
          </p:cNvPr>
          <p:cNvSpPr>
            <a:spLocks noGrp="1"/>
          </p:cNvSpPr>
          <p:nvPr>
            <p:ph idx="1"/>
          </p:nvPr>
        </p:nvSpPr>
        <p:spPr>
          <a:xfrm>
            <a:off x="628650" y="1393990"/>
            <a:ext cx="7886700" cy="3263504"/>
          </a:xfrm>
        </p:spPr>
        <p:txBody>
          <a:bodyPr vert="horz" lIns="68580" tIns="34290" rIns="68580" bIns="34290" rtlCol="0" anchor="t">
            <a:noAutofit/>
          </a:bodyPr>
          <a:lstStyle/>
          <a:p>
            <a:r>
              <a:rPr lang="en-US" sz="2400">
                <a:cs typeface="Calibri"/>
              </a:rPr>
              <a:t>Developers indicate </a:t>
            </a:r>
            <a:r>
              <a:rPr lang="en-US" sz="2400" err="1">
                <a:cs typeface="Calibri"/>
              </a:rPr>
              <a:t>approximable</a:t>
            </a:r>
            <a:r>
              <a:rPr lang="en-US" sz="2400">
                <a:cs typeface="Calibri"/>
              </a:rPr>
              <a:t> data structures</a:t>
            </a:r>
          </a:p>
          <a:p>
            <a:pPr marL="457200" lvl="1" indent="0">
              <a:buNone/>
            </a:pPr>
            <a:r>
              <a:rPr lang="en-US" sz="2000">
                <a:cs typeface="Calibri"/>
              </a:rPr>
              <a:t>		</a:t>
            </a:r>
            <a:r>
              <a:rPr lang="en-US" sz="2000" b="1">
                <a:solidFill>
                  <a:srgbClr val="00B050"/>
                </a:solidFill>
                <a:latin typeface="Consolas"/>
              </a:rPr>
              <a:t> </a:t>
            </a:r>
            <a:r>
              <a:rPr lang="en-US" sz="2000" b="1" err="1">
                <a:solidFill>
                  <a:srgbClr val="00B050"/>
                </a:solidFill>
                <a:latin typeface="Consolas"/>
              </a:rPr>
              <a:t>approx_wireless_malloc</a:t>
            </a:r>
            <a:r>
              <a:rPr lang="en-US" sz="2000" b="1">
                <a:solidFill>
                  <a:srgbClr val="00B050"/>
                </a:solidFill>
                <a:latin typeface="Consolas"/>
              </a:rPr>
              <a:t>(size)</a:t>
            </a:r>
          </a:p>
          <a:p>
            <a:pPr marL="457200" lvl="1" indent="0">
              <a:buNone/>
            </a:pPr>
            <a:endParaRPr lang="en-US" sz="1800">
              <a:cs typeface="Calibri"/>
            </a:endParaRPr>
          </a:p>
          <a:p>
            <a:r>
              <a:rPr lang="en-US" sz="2400">
                <a:cs typeface="Calibri"/>
              </a:rPr>
              <a:t>Stores to </a:t>
            </a:r>
            <a:r>
              <a:rPr lang="en-US" sz="2400" err="1">
                <a:cs typeface="Calibri"/>
              </a:rPr>
              <a:t>approximable</a:t>
            </a:r>
            <a:r>
              <a:rPr lang="en-US" sz="2400">
                <a:cs typeface="Calibri"/>
              </a:rPr>
              <a:t> variables are dropped if they cannot access the wireless network before a given threshold</a:t>
            </a:r>
          </a:p>
          <a:p>
            <a:pPr marL="457200" lvl="1" indent="0">
              <a:buNone/>
            </a:pPr>
            <a:endParaRPr lang="en-US">
              <a:cs typeface="Calibri"/>
            </a:endParaRPr>
          </a:p>
        </p:txBody>
      </p:sp>
      <p:sp>
        <p:nvSpPr>
          <p:cNvPr id="6" name="Slide Number Placeholder 5">
            <a:extLst>
              <a:ext uri="{FF2B5EF4-FFF2-40B4-BE49-F238E27FC236}">
                <a16:creationId xmlns:a16="http://schemas.microsoft.com/office/drawing/2014/main" id="{DA73D4C3-0DFA-4286-B77C-2A969C44CDBA}"/>
              </a:ext>
            </a:extLst>
          </p:cNvPr>
          <p:cNvSpPr>
            <a:spLocks noGrp="1"/>
          </p:cNvSpPr>
          <p:nvPr>
            <p:ph type="sldNum" sz="quarter" idx="12"/>
          </p:nvPr>
        </p:nvSpPr>
        <p:spPr/>
        <p:txBody>
          <a:bodyPr/>
          <a:lstStyle/>
          <a:p>
            <a:fld id="{19C35A7F-3BC8-4315-864C-AC9FE095F277}" type="slidenum">
              <a:rPr lang="en-US" smtClean="0"/>
              <a:t>34</a:t>
            </a:fld>
            <a:endParaRPr lang="en-US"/>
          </a:p>
        </p:txBody>
      </p:sp>
      <p:grpSp>
        <p:nvGrpSpPr>
          <p:cNvPr id="11" name="Group 10">
            <a:extLst>
              <a:ext uri="{FF2B5EF4-FFF2-40B4-BE49-F238E27FC236}">
                <a16:creationId xmlns:a16="http://schemas.microsoft.com/office/drawing/2014/main" id="{5C40FBC8-08A6-4959-BC77-CB2471A89261}"/>
              </a:ext>
            </a:extLst>
          </p:cNvPr>
          <p:cNvGrpSpPr/>
          <p:nvPr/>
        </p:nvGrpSpPr>
        <p:grpSpPr>
          <a:xfrm>
            <a:off x="2296662" y="3429000"/>
            <a:ext cx="4161288" cy="2592002"/>
            <a:chOff x="1814732" y="2983788"/>
            <a:chExt cx="5134704" cy="3198327"/>
          </a:xfrm>
        </p:grpSpPr>
        <p:pic>
          <p:nvPicPr>
            <p:cNvPr id="5" name="Picture 5" descr="A screenshot of a cell phone&#10;&#10;Description generated with very high confidence">
              <a:extLst>
                <a:ext uri="{FF2B5EF4-FFF2-40B4-BE49-F238E27FC236}">
                  <a16:creationId xmlns:a16="http://schemas.microsoft.com/office/drawing/2014/main" id="{0B1A3FC6-247C-4757-ACDB-5F3B314C8FB6}"/>
                </a:ext>
              </a:extLst>
            </p:cNvPr>
            <p:cNvPicPr>
              <a:picLocks noChangeAspect="1"/>
            </p:cNvPicPr>
            <p:nvPr/>
          </p:nvPicPr>
          <p:blipFill rotWithShape="1">
            <a:blip r:embed="rId3"/>
            <a:srcRect l="11532"/>
            <a:stretch/>
          </p:blipFill>
          <p:spPr>
            <a:xfrm>
              <a:off x="2715065" y="2983788"/>
              <a:ext cx="3993019" cy="3198327"/>
            </a:xfrm>
            <a:prstGeom prst="rect">
              <a:avLst/>
            </a:prstGeom>
          </p:spPr>
        </p:pic>
        <p:sp>
          <p:nvSpPr>
            <p:cNvPr id="7" name="Rectangle 6">
              <a:extLst>
                <a:ext uri="{FF2B5EF4-FFF2-40B4-BE49-F238E27FC236}">
                  <a16:creationId xmlns:a16="http://schemas.microsoft.com/office/drawing/2014/main" id="{F2F84FEA-0619-4E35-8CF6-441C6A1D96C1}"/>
                </a:ext>
              </a:extLst>
            </p:cNvPr>
            <p:cNvSpPr/>
            <p:nvPr/>
          </p:nvSpPr>
          <p:spPr>
            <a:xfrm>
              <a:off x="5916369" y="3324840"/>
              <a:ext cx="1033067" cy="1970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Arrow Connector 7">
              <a:extLst>
                <a:ext uri="{FF2B5EF4-FFF2-40B4-BE49-F238E27FC236}">
                  <a16:creationId xmlns:a16="http://schemas.microsoft.com/office/drawing/2014/main" id="{2005EDBB-EFA8-4A20-AF22-819A5E882759}"/>
                </a:ext>
              </a:extLst>
            </p:cNvPr>
            <p:cNvCxnSpPr/>
            <p:nvPr/>
          </p:nvCxnSpPr>
          <p:spPr>
            <a:xfrm>
              <a:off x="5893312" y="3382325"/>
              <a:ext cx="24596" cy="1366509"/>
            </a:xfrm>
            <a:prstGeom prst="straightConnector1">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F9CAA21-EE12-47C4-AF58-D14E4B9BB867}"/>
                </a:ext>
              </a:extLst>
            </p:cNvPr>
            <p:cNvSpPr/>
            <p:nvPr/>
          </p:nvSpPr>
          <p:spPr>
            <a:xfrm>
              <a:off x="1814732" y="3165231"/>
              <a:ext cx="1933400" cy="1045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1792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8392-4A34-4AF6-AD01-B43E9F5BA9B5}"/>
              </a:ext>
            </a:extLst>
          </p:cNvPr>
          <p:cNvSpPr>
            <a:spLocks noGrp="1"/>
          </p:cNvSpPr>
          <p:nvPr>
            <p:ph type="title"/>
          </p:nvPr>
        </p:nvSpPr>
        <p:spPr>
          <a:xfrm>
            <a:off x="628650" y="269480"/>
            <a:ext cx="7886700" cy="994172"/>
          </a:xfrm>
        </p:spPr>
        <p:txBody>
          <a:bodyPr>
            <a:normAutofit/>
          </a:bodyPr>
          <a:lstStyle/>
          <a:p>
            <a:r>
              <a:rPr lang="en-US" sz="4000">
                <a:solidFill>
                  <a:srgbClr val="FF0000"/>
                </a:solidFill>
                <a:latin typeface="+mn-lt"/>
                <a:cs typeface="Calibri Light"/>
              </a:rPr>
              <a:t>Approximate stores</a:t>
            </a:r>
            <a:endParaRPr lang="en-US" sz="4000">
              <a:solidFill>
                <a:srgbClr val="FF0000"/>
              </a:solidFill>
              <a:latin typeface="+mn-lt"/>
            </a:endParaRPr>
          </a:p>
        </p:txBody>
      </p:sp>
      <p:sp>
        <p:nvSpPr>
          <p:cNvPr id="3" name="Content Placeholder 2">
            <a:extLst>
              <a:ext uri="{FF2B5EF4-FFF2-40B4-BE49-F238E27FC236}">
                <a16:creationId xmlns:a16="http://schemas.microsoft.com/office/drawing/2014/main" id="{4EFD7DEC-A5E5-4237-AD2C-820A9C0EE3B9}"/>
              </a:ext>
            </a:extLst>
          </p:cNvPr>
          <p:cNvSpPr>
            <a:spLocks noGrp="1"/>
          </p:cNvSpPr>
          <p:nvPr>
            <p:ph idx="1"/>
          </p:nvPr>
        </p:nvSpPr>
        <p:spPr>
          <a:xfrm>
            <a:off x="628650" y="1393990"/>
            <a:ext cx="7886700" cy="3263504"/>
          </a:xfrm>
        </p:spPr>
        <p:txBody>
          <a:bodyPr vert="horz" lIns="68580" tIns="34290" rIns="68580" bIns="34290" rtlCol="0" anchor="t">
            <a:noAutofit/>
          </a:bodyPr>
          <a:lstStyle/>
          <a:p>
            <a:r>
              <a:rPr lang="en-US" sz="2400">
                <a:cs typeface="Calibri"/>
              </a:rPr>
              <a:t>Developers indicate </a:t>
            </a:r>
            <a:r>
              <a:rPr lang="en-US" sz="2400" err="1">
                <a:cs typeface="Calibri"/>
              </a:rPr>
              <a:t>approximable</a:t>
            </a:r>
            <a:r>
              <a:rPr lang="en-US" sz="2400">
                <a:cs typeface="Calibri"/>
              </a:rPr>
              <a:t> data structures</a:t>
            </a:r>
          </a:p>
          <a:p>
            <a:pPr marL="457200" lvl="1" indent="0">
              <a:buNone/>
            </a:pPr>
            <a:r>
              <a:rPr lang="en-US" sz="2000">
                <a:cs typeface="Calibri"/>
              </a:rPr>
              <a:t>		</a:t>
            </a:r>
            <a:r>
              <a:rPr lang="en-US" sz="2000" b="1">
                <a:solidFill>
                  <a:srgbClr val="00B050"/>
                </a:solidFill>
                <a:latin typeface="Consolas"/>
              </a:rPr>
              <a:t> </a:t>
            </a:r>
            <a:r>
              <a:rPr lang="en-US" sz="2000" b="1" err="1">
                <a:solidFill>
                  <a:srgbClr val="00B050"/>
                </a:solidFill>
                <a:latin typeface="Consolas"/>
              </a:rPr>
              <a:t>approx_wireless_malloc</a:t>
            </a:r>
            <a:r>
              <a:rPr lang="en-US" sz="2000" b="1">
                <a:solidFill>
                  <a:srgbClr val="00B050"/>
                </a:solidFill>
                <a:latin typeface="Consolas"/>
              </a:rPr>
              <a:t>(size)</a:t>
            </a:r>
          </a:p>
          <a:p>
            <a:pPr marL="457200" lvl="1" indent="0">
              <a:buNone/>
            </a:pPr>
            <a:endParaRPr lang="en-US" sz="1800">
              <a:cs typeface="Calibri"/>
            </a:endParaRPr>
          </a:p>
          <a:p>
            <a:r>
              <a:rPr lang="en-US" sz="2400">
                <a:cs typeface="Calibri"/>
              </a:rPr>
              <a:t>Stores to </a:t>
            </a:r>
            <a:r>
              <a:rPr lang="en-US" sz="2400" err="1">
                <a:cs typeface="Calibri"/>
              </a:rPr>
              <a:t>approximable</a:t>
            </a:r>
            <a:r>
              <a:rPr lang="en-US" sz="2400">
                <a:cs typeface="Calibri"/>
              </a:rPr>
              <a:t> variables are dropped if they cannot access the wireless network before a given threshold</a:t>
            </a:r>
          </a:p>
          <a:p>
            <a:pPr marL="457200" lvl="1" indent="0">
              <a:buNone/>
            </a:pPr>
            <a:endParaRPr lang="en-US">
              <a:cs typeface="Calibri"/>
            </a:endParaRPr>
          </a:p>
        </p:txBody>
      </p:sp>
      <p:sp>
        <p:nvSpPr>
          <p:cNvPr id="6" name="Slide Number Placeholder 5">
            <a:extLst>
              <a:ext uri="{FF2B5EF4-FFF2-40B4-BE49-F238E27FC236}">
                <a16:creationId xmlns:a16="http://schemas.microsoft.com/office/drawing/2014/main" id="{DA73D4C3-0DFA-4286-B77C-2A969C44CDBA}"/>
              </a:ext>
            </a:extLst>
          </p:cNvPr>
          <p:cNvSpPr>
            <a:spLocks noGrp="1"/>
          </p:cNvSpPr>
          <p:nvPr>
            <p:ph type="sldNum" sz="quarter" idx="12"/>
          </p:nvPr>
        </p:nvSpPr>
        <p:spPr/>
        <p:txBody>
          <a:bodyPr/>
          <a:lstStyle/>
          <a:p>
            <a:fld id="{19C35A7F-3BC8-4315-864C-AC9FE095F277}" type="slidenum">
              <a:rPr lang="en-US" smtClean="0"/>
              <a:t>35</a:t>
            </a:fld>
            <a:endParaRPr lang="en-US"/>
          </a:p>
        </p:txBody>
      </p:sp>
      <p:grpSp>
        <p:nvGrpSpPr>
          <p:cNvPr id="11" name="Group 10">
            <a:extLst>
              <a:ext uri="{FF2B5EF4-FFF2-40B4-BE49-F238E27FC236}">
                <a16:creationId xmlns:a16="http://schemas.microsoft.com/office/drawing/2014/main" id="{5C40FBC8-08A6-4959-BC77-CB2471A89261}"/>
              </a:ext>
            </a:extLst>
          </p:cNvPr>
          <p:cNvGrpSpPr/>
          <p:nvPr/>
        </p:nvGrpSpPr>
        <p:grpSpPr>
          <a:xfrm>
            <a:off x="2296662" y="3429000"/>
            <a:ext cx="4161288" cy="2592002"/>
            <a:chOff x="1814732" y="2983788"/>
            <a:chExt cx="5134704" cy="3198327"/>
          </a:xfrm>
        </p:grpSpPr>
        <p:pic>
          <p:nvPicPr>
            <p:cNvPr id="5" name="Picture 5" descr="A screenshot of a cell phone&#10;&#10;Description generated with very high confidence">
              <a:extLst>
                <a:ext uri="{FF2B5EF4-FFF2-40B4-BE49-F238E27FC236}">
                  <a16:creationId xmlns:a16="http://schemas.microsoft.com/office/drawing/2014/main" id="{0B1A3FC6-247C-4757-ACDB-5F3B314C8FB6}"/>
                </a:ext>
              </a:extLst>
            </p:cNvPr>
            <p:cNvPicPr>
              <a:picLocks noChangeAspect="1"/>
            </p:cNvPicPr>
            <p:nvPr/>
          </p:nvPicPr>
          <p:blipFill rotWithShape="1">
            <a:blip r:embed="rId3"/>
            <a:srcRect l="11532"/>
            <a:stretch/>
          </p:blipFill>
          <p:spPr>
            <a:xfrm>
              <a:off x="2715065" y="2983788"/>
              <a:ext cx="3993019" cy="3198327"/>
            </a:xfrm>
            <a:prstGeom prst="rect">
              <a:avLst/>
            </a:prstGeom>
          </p:spPr>
        </p:pic>
        <p:sp>
          <p:nvSpPr>
            <p:cNvPr id="7" name="Rectangle 6">
              <a:extLst>
                <a:ext uri="{FF2B5EF4-FFF2-40B4-BE49-F238E27FC236}">
                  <a16:creationId xmlns:a16="http://schemas.microsoft.com/office/drawing/2014/main" id="{F2F84FEA-0619-4E35-8CF6-441C6A1D96C1}"/>
                </a:ext>
              </a:extLst>
            </p:cNvPr>
            <p:cNvSpPr/>
            <p:nvPr/>
          </p:nvSpPr>
          <p:spPr>
            <a:xfrm>
              <a:off x="5916369" y="3324840"/>
              <a:ext cx="1033067" cy="1970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Arrow Connector 7">
              <a:extLst>
                <a:ext uri="{FF2B5EF4-FFF2-40B4-BE49-F238E27FC236}">
                  <a16:creationId xmlns:a16="http://schemas.microsoft.com/office/drawing/2014/main" id="{2005EDBB-EFA8-4A20-AF22-819A5E882759}"/>
                </a:ext>
              </a:extLst>
            </p:cNvPr>
            <p:cNvCxnSpPr/>
            <p:nvPr/>
          </p:nvCxnSpPr>
          <p:spPr>
            <a:xfrm>
              <a:off x="5893312" y="3382325"/>
              <a:ext cx="24596" cy="1366509"/>
            </a:xfrm>
            <a:prstGeom prst="straightConnector1">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F9CAA21-EE12-47C4-AF58-D14E4B9BB867}"/>
                </a:ext>
              </a:extLst>
            </p:cNvPr>
            <p:cNvSpPr/>
            <p:nvPr/>
          </p:nvSpPr>
          <p:spPr>
            <a:xfrm>
              <a:off x="1814732" y="3165231"/>
              <a:ext cx="1933400" cy="1045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1A81E26-BBEB-47DC-A16F-A2285DA5B792}"/>
              </a:ext>
            </a:extLst>
          </p:cNvPr>
          <p:cNvGrpSpPr/>
          <p:nvPr/>
        </p:nvGrpSpPr>
        <p:grpSpPr>
          <a:xfrm>
            <a:off x="4658982" y="4043988"/>
            <a:ext cx="839449" cy="249789"/>
            <a:chOff x="4692099" y="4298818"/>
            <a:chExt cx="839449" cy="249789"/>
          </a:xfrm>
        </p:grpSpPr>
        <p:cxnSp>
          <p:nvCxnSpPr>
            <p:cNvPr id="12" name="Straight Connector 11">
              <a:extLst>
                <a:ext uri="{FF2B5EF4-FFF2-40B4-BE49-F238E27FC236}">
                  <a16:creationId xmlns:a16="http://schemas.microsoft.com/office/drawing/2014/main" id="{1EF007CB-D502-47E8-8A04-7BED9FE9E0C1}"/>
                </a:ext>
              </a:extLst>
            </p:cNvPr>
            <p:cNvCxnSpPr>
              <a:cxnSpLocks/>
            </p:cNvCxnSpPr>
            <p:nvPr/>
          </p:nvCxnSpPr>
          <p:spPr>
            <a:xfrm flipH="1">
              <a:off x="4692099" y="4298818"/>
              <a:ext cx="839449" cy="2497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4A02C32-E8F8-4C75-9004-12C7268941E1}"/>
                </a:ext>
              </a:extLst>
            </p:cNvPr>
            <p:cNvCxnSpPr>
              <a:cxnSpLocks/>
            </p:cNvCxnSpPr>
            <p:nvPr/>
          </p:nvCxnSpPr>
          <p:spPr>
            <a:xfrm>
              <a:off x="4692099" y="4298818"/>
              <a:ext cx="839449" cy="2497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455A02DD-0339-4653-B8C8-F8CFBF3AF4E4}"/>
              </a:ext>
            </a:extLst>
          </p:cNvPr>
          <p:cNvGrpSpPr/>
          <p:nvPr/>
        </p:nvGrpSpPr>
        <p:grpSpPr>
          <a:xfrm rot="5400000">
            <a:off x="4464507" y="5523309"/>
            <a:ext cx="489093" cy="190084"/>
            <a:chOff x="4692099" y="4298818"/>
            <a:chExt cx="839449" cy="249789"/>
          </a:xfrm>
        </p:grpSpPr>
        <p:cxnSp>
          <p:nvCxnSpPr>
            <p:cNvPr id="17" name="Straight Connector 16">
              <a:extLst>
                <a:ext uri="{FF2B5EF4-FFF2-40B4-BE49-F238E27FC236}">
                  <a16:creationId xmlns:a16="http://schemas.microsoft.com/office/drawing/2014/main" id="{BB43E706-910D-4A29-81D6-949D6BCE1DD0}"/>
                </a:ext>
              </a:extLst>
            </p:cNvPr>
            <p:cNvCxnSpPr>
              <a:cxnSpLocks/>
            </p:cNvCxnSpPr>
            <p:nvPr/>
          </p:nvCxnSpPr>
          <p:spPr>
            <a:xfrm flipH="1">
              <a:off x="4692099" y="4298818"/>
              <a:ext cx="839449" cy="2497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4A668-A17E-4601-BD46-062B1EE98DED}"/>
                </a:ext>
              </a:extLst>
            </p:cNvPr>
            <p:cNvCxnSpPr>
              <a:cxnSpLocks/>
            </p:cNvCxnSpPr>
            <p:nvPr/>
          </p:nvCxnSpPr>
          <p:spPr>
            <a:xfrm>
              <a:off x="4692099" y="4298818"/>
              <a:ext cx="839449" cy="2497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2870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66B8-108B-4574-8CFA-AF4E875D1985}"/>
              </a:ext>
            </a:extLst>
          </p:cNvPr>
          <p:cNvSpPr>
            <a:spLocks noGrp="1"/>
          </p:cNvSpPr>
          <p:nvPr>
            <p:ph type="title"/>
          </p:nvPr>
        </p:nvSpPr>
        <p:spPr/>
        <p:txBody>
          <a:bodyPr>
            <a:normAutofit/>
          </a:bodyPr>
          <a:lstStyle/>
          <a:p>
            <a:pPr lvl="1"/>
            <a:r>
              <a:rPr lang="en-US" sz="4000">
                <a:latin typeface="+mn-lt"/>
              </a:rPr>
              <a:t>Approximate transformations to use less bandwidth</a:t>
            </a:r>
          </a:p>
        </p:txBody>
      </p:sp>
      <p:sp>
        <p:nvSpPr>
          <p:cNvPr id="3" name="Content Placeholder 2">
            <a:extLst>
              <a:ext uri="{FF2B5EF4-FFF2-40B4-BE49-F238E27FC236}">
                <a16:creationId xmlns:a16="http://schemas.microsoft.com/office/drawing/2014/main" id="{D9C8A772-5CFE-4983-856C-CCC729F72EBB}"/>
              </a:ext>
            </a:extLst>
          </p:cNvPr>
          <p:cNvSpPr>
            <a:spLocks noGrp="1"/>
          </p:cNvSpPr>
          <p:nvPr>
            <p:ph sz="half" idx="1"/>
          </p:nvPr>
        </p:nvSpPr>
        <p:spPr>
          <a:xfrm>
            <a:off x="628649" y="2082017"/>
            <a:ext cx="8020051" cy="4094945"/>
          </a:xfrm>
        </p:spPr>
        <p:txBody>
          <a:bodyPr vert="horz" lIns="91440" tIns="45720" rIns="91440" bIns="45720" rtlCol="0" anchor="t">
            <a:normAutofit/>
          </a:bodyPr>
          <a:lstStyle/>
          <a:p>
            <a:r>
              <a:rPr lang="en-US" sz="2400"/>
              <a:t>We used the approximate stores to implement primitives such as </a:t>
            </a:r>
            <a:r>
              <a:rPr lang="en-US" sz="2400">
                <a:solidFill>
                  <a:srgbClr val="FF0000"/>
                </a:solidFill>
              </a:rPr>
              <a:t>Approximate Locks</a:t>
            </a:r>
          </a:p>
          <a:p>
            <a:pPr lvl="1"/>
            <a:r>
              <a:rPr lang="en-US">
                <a:cs typeface="Calibri"/>
              </a:rPr>
              <a:t>Spin lock that gives up trying to acquire a lock after some time</a:t>
            </a:r>
          </a:p>
          <a:p>
            <a:endParaRPr lang="en-US" sz="2400">
              <a:cs typeface="Calibri"/>
            </a:endParaRPr>
          </a:p>
          <a:p>
            <a:r>
              <a:rPr lang="en-US" sz="2400">
                <a:cs typeface="Calibri"/>
              </a:rPr>
              <a:t>Existing approximate techniques that reduce communication more useful in this resource constrained setting</a:t>
            </a:r>
          </a:p>
          <a:p>
            <a:pPr lvl="1"/>
            <a:r>
              <a:rPr lang="en-US">
                <a:cs typeface="Calibri"/>
              </a:rPr>
              <a:t>Example: Skipping negligible updates to shared data</a:t>
            </a:r>
          </a:p>
        </p:txBody>
      </p:sp>
      <p:sp>
        <p:nvSpPr>
          <p:cNvPr id="5" name="Slide Number Placeholder 4">
            <a:extLst>
              <a:ext uri="{FF2B5EF4-FFF2-40B4-BE49-F238E27FC236}">
                <a16:creationId xmlns:a16="http://schemas.microsoft.com/office/drawing/2014/main" id="{91423DA8-E84D-444C-8C37-B06467630141}"/>
              </a:ext>
            </a:extLst>
          </p:cNvPr>
          <p:cNvSpPr>
            <a:spLocks noGrp="1"/>
          </p:cNvSpPr>
          <p:nvPr>
            <p:ph type="sldNum" sz="quarter" idx="12"/>
          </p:nvPr>
        </p:nvSpPr>
        <p:spPr/>
        <p:txBody>
          <a:bodyPr/>
          <a:lstStyle/>
          <a:p>
            <a:fld id="{19C35A7F-3BC8-4315-864C-AC9FE095F277}" type="slidenum">
              <a:rPr lang="en-US" smtClean="0"/>
              <a:t>36</a:t>
            </a:fld>
            <a:endParaRPr lang="en-US"/>
          </a:p>
        </p:txBody>
      </p:sp>
    </p:spTree>
    <p:extLst>
      <p:ext uri="{BB962C8B-B14F-4D97-AF65-F5344CB8AC3E}">
        <p14:creationId xmlns:p14="http://schemas.microsoft.com/office/powerpoint/2010/main" val="152602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9614-745C-4770-9A73-EC14F2908434}"/>
              </a:ext>
            </a:extLst>
          </p:cNvPr>
          <p:cNvSpPr>
            <a:spLocks noGrp="1"/>
          </p:cNvSpPr>
          <p:nvPr>
            <p:ph type="title"/>
          </p:nvPr>
        </p:nvSpPr>
        <p:spPr/>
        <p:txBody>
          <a:bodyPr>
            <a:normAutofit/>
          </a:bodyPr>
          <a:lstStyle/>
          <a:p>
            <a:r>
              <a:rPr lang="en-US" sz="4000">
                <a:latin typeface="Calibri"/>
                <a:cs typeface="Calibri"/>
              </a:rPr>
              <a:t>Addressing Bounded size of the BMem</a:t>
            </a:r>
          </a:p>
        </p:txBody>
      </p:sp>
      <p:sp>
        <p:nvSpPr>
          <p:cNvPr id="3" name="Content Placeholder 2">
            <a:extLst>
              <a:ext uri="{FF2B5EF4-FFF2-40B4-BE49-F238E27FC236}">
                <a16:creationId xmlns:a16="http://schemas.microsoft.com/office/drawing/2014/main" id="{30757A6D-E176-491C-AC58-190A577F68D4}"/>
              </a:ext>
            </a:extLst>
          </p:cNvPr>
          <p:cNvSpPr>
            <a:spLocks noGrp="1"/>
          </p:cNvSpPr>
          <p:nvPr>
            <p:ph idx="1"/>
          </p:nvPr>
        </p:nvSpPr>
        <p:spPr>
          <a:xfrm>
            <a:off x="628650" y="1863969"/>
            <a:ext cx="7886700" cy="4477963"/>
          </a:xfrm>
        </p:spPr>
        <p:txBody>
          <a:bodyPr vert="horz" lIns="91440" tIns="45720" rIns="91440" bIns="45720" rtlCol="0" anchor="t">
            <a:normAutofit/>
          </a:bodyPr>
          <a:lstStyle/>
          <a:p>
            <a:r>
              <a:rPr lang="en-US" sz="2400"/>
              <a:t>Software transformations to fit most important structures in </a:t>
            </a:r>
            <a:r>
              <a:rPr lang="en-US" sz="2400" err="1"/>
              <a:t>BMem</a:t>
            </a:r>
          </a:p>
          <a:p>
            <a:r>
              <a:rPr lang="en-US" sz="2400"/>
              <a:t>Approximate transformations to use </a:t>
            </a:r>
            <a:r>
              <a:rPr lang="en-US" sz="2400" err="1"/>
              <a:t>BMem</a:t>
            </a:r>
            <a:r>
              <a:rPr lang="en-US" sz="2400"/>
              <a:t> effectively</a:t>
            </a:r>
            <a:endParaRPr lang="en-US" sz="2400">
              <a:cs typeface="Calibri"/>
            </a:endParaRPr>
          </a:p>
          <a:p>
            <a:pPr lvl="1"/>
            <a:r>
              <a:rPr lang="en-US"/>
              <a:t>Example: Numerical precision reduction, Cyclic collection update</a:t>
            </a:r>
            <a:endParaRPr lang="en-US">
              <a:cs typeface="Calibri"/>
            </a:endParaRPr>
          </a:p>
          <a:p>
            <a:r>
              <a:rPr lang="en-US" sz="2400">
                <a:cs typeface="Calibri"/>
              </a:rPr>
              <a:t>Tools to identify highly-shared data and tune the application</a:t>
            </a:r>
          </a:p>
          <a:p>
            <a:pPr marL="457200" lvl="1" indent="0">
              <a:buNone/>
            </a:pPr>
            <a:endParaRPr lang="en-US">
              <a:cs typeface="Calibri"/>
            </a:endParaRPr>
          </a:p>
          <a:p>
            <a:pPr marL="457200" lvl="1" indent="0">
              <a:buNone/>
            </a:pPr>
            <a:endParaRPr lang="en-US"/>
          </a:p>
          <a:p>
            <a:pPr marL="0" indent="0" algn="ctr">
              <a:buNone/>
            </a:pPr>
            <a:r>
              <a:rPr lang="en-US" sz="2400"/>
              <a:t>See the paper for more details</a:t>
            </a:r>
            <a:endParaRPr lang="en-US" sz="2400">
              <a:cs typeface="Calibri"/>
            </a:endParaRPr>
          </a:p>
          <a:p>
            <a:pPr marL="457200" lvl="1" indent="0">
              <a:buNone/>
            </a:pPr>
            <a:endParaRPr lang="en-US" b="1">
              <a:solidFill>
                <a:srgbClr val="FF0000"/>
              </a:solidFill>
              <a:cs typeface="Calibri"/>
            </a:endParaRPr>
          </a:p>
        </p:txBody>
      </p:sp>
      <p:sp>
        <p:nvSpPr>
          <p:cNvPr id="5" name="Slide Number Placeholder 4">
            <a:extLst>
              <a:ext uri="{FF2B5EF4-FFF2-40B4-BE49-F238E27FC236}">
                <a16:creationId xmlns:a16="http://schemas.microsoft.com/office/drawing/2014/main" id="{749FE0CB-E467-4362-A9D3-FF6819F947C9}"/>
              </a:ext>
            </a:extLst>
          </p:cNvPr>
          <p:cNvSpPr>
            <a:spLocks noGrp="1"/>
          </p:cNvSpPr>
          <p:nvPr>
            <p:ph type="sldNum" sz="quarter" idx="12"/>
          </p:nvPr>
        </p:nvSpPr>
        <p:spPr/>
        <p:txBody>
          <a:bodyPr/>
          <a:lstStyle/>
          <a:p>
            <a:fld id="{19C35A7F-3BC8-4315-864C-AC9FE095F277}" type="slidenum">
              <a:rPr lang="en-US" smtClean="0"/>
              <a:t>37</a:t>
            </a:fld>
            <a:endParaRPr lang="en-US"/>
          </a:p>
        </p:txBody>
      </p:sp>
    </p:spTree>
    <p:extLst>
      <p:ext uri="{BB962C8B-B14F-4D97-AF65-F5344CB8AC3E}">
        <p14:creationId xmlns:p14="http://schemas.microsoft.com/office/powerpoint/2010/main" val="4134265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87E3-87C7-43FB-A492-16ED2F8F4A1C}"/>
              </a:ext>
            </a:extLst>
          </p:cNvPr>
          <p:cNvSpPr>
            <a:spLocks noGrp="1"/>
          </p:cNvSpPr>
          <p:nvPr>
            <p:ph type="title"/>
          </p:nvPr>
        </p:nvSpPr>
        <p:spPr>
          <a:xfrm>
            <a:off x="628650" y="226834"/>
            <a:ext cx="7886700" cy="1325563"/>
          </a:xfrm>
        </p:spPr>
        <p:txBody>
          <a:bodyPr>
            <a:normAutofit/>
          </a:bodyPr>
          <a:lstStyle/>
          <a:p>
            <a:r>
              <a:rPr lang="en-US" sz="4000">
                <a:latin typeface="+mn-lt"/>
                <a:cs typeface="Calibri Light"/>
              </a:rPr>
              <a:t>Evaluation </a:t>
            </a:r>
            <a:endParaRPr lang="en-US" sz="4000">
              <a:latin typeface="+mn-lt"/>
            </a:endParaRPr>
          </a:p>
        </p:txBody>
      </p:sp>
      <p:sp>
        <p:nvSpPr>
          <p:cNvPr id="3" name="Content Placeholder 2">
            <a:extLst>
              <a:ext uri="{FF2B5EF4-FFF2-40B4-BE49-F238E27FC236}">
                <a16:creationId xmlns:a16="http://schemas.microsoft.com/office/drawing/2014/main" id="{75496398-D17D-491A-B222-68C4E0BA99CA}"/>
              </a:ext>
            </a:extLst>
          </p:cNvPr>
          <p:cNvSpPr>
            <a:spLocks noGrp="1"/>
          </p:cNvSpPr>
          <p:nvPr>
            <p:ph idx="1"/>
          </p:nvPr>
        </p:nvSpPr>
        <p:spPr>
          <a:xfrm>
            <a:off x="628650" y="1690689"/>
            <a:ext cx="8079252" cy="4302148"/>
          </a:xfrm>
        </p:spPr>
        <p:txBody>
          <a:bodyPr vert="horz" lIns="68580" tIns="34290" rIns="68580" bIns="34290" rtlCol="0" anchor="t">
            <a:noAutofit/>
          </a:bodyPr>
          <a:lstStyle/>
          <a:p>
            <a:r>
              <a:rPr lang="en-US" sz="2400">
                <a:cs typeface="Calibri"/>
              </a:rPr>
              <a:t>Cycle-level architectural simulations using Multi2sim</a:t>
            </a:r>
          </a:p>
          <a:p>
            <a:pPr lvl="1"/>
            <a:r>
              <a:rPr lang="en-US">
                <a:cs typeface="Calibri"/>
              </a:rPr>
              <a:t>64 core chip</a:t>
            </a:r>
          </a:p>
          <a:p>
            <a:pPr lvl="1"/>
            <a:r>
              <a:rPr lang="en-US">
                <a:cs typeface="Calibri"/>
              </a:rPr>
              <a:t>32-512 KB BMem</a:t>
            </a:r>
          </a:p>
          <a:p>
            <a:pPr lvl="1"/>
            <a:r>
              <a:rPr lang="en-US">
                <a:cs typeface="Calibri"/>
              </a:rPr>
              <a:t>2D Mesh wired network </a:t>
            </a:r>
          </a:p>
          <a:p>
            <a:r>
              <a:rPr lang="en-US" sz="2400">
                <a:cs typeface="Calibri"/>
              </a:rPr>
              <a:t>Applications </a:t>
            </a:r>
          </a:p>
          <a:p>
            <a:pPr lvl="1"/>
            <a:r>
              <a:rPr lang="en-US">
                <a:cs typeface="Calibri"/>
              </a:rPr>
              <a:t>10 benchmarks from PARSEC and CRONO</a:t>
            </a:r>
          </a:p>
          <a:p>
            <a:pPr lvl="1"/>
            <a:r>
              <a:rPr lang="en-US">
                <a:cs typeface="Calibri"/>
              </a:rPr>
              <a:t>Multiple domain: Scientific simulations, computer vision, and graph applications</a:t>
            </a:r>
          </a:p>
          <a:p>
            <a:pPr lvl="1"/>
            <a:endParaRPr lang="en-US">
              <a:highlight>
                <a:srgbClr val="FFFF00"/>
              </a:highlight>
              <a:cs typeface="Calibri"/>
            </a:endParaRPr>
          </a:p>
        </p:txBody>
      </p:sp>
      <p:sp>
        <p:nvSpPr>
          <p:cNvPr id="4" name="Slide Number Placeholder 3">
            <a:extLst>
              <a:ext uri="{FF2B5EF4-FFF2-40B4-BE49-F238E27FC236}">
                <a16:creationId xmlns:a16="http://schemas.microsoft.com/office/drawing/2014/main" id="{EA059545-21DE-4D41-B66C-23F87C25FE01}"/>
              </a:ext>
            </a:extLst>
          </p:cNvPr>
          <p:cNvSpPr>
            <a:spLocks noGrp="1"/>
          </p:cNvSpPr>
          <p:nvPr>
            <p:ph type="sldNum" sz="quarter" idx="12"/>
          </p:nvPr>
        </p:nvSpPr>
        <p:spPr/>
        <p:txBody>
          <a:bodyPr/>
          <a:lstStyle/>
          <a:p>
            <a:fld id="{19C35A7F-3BC8-4315-864C-AC9FE095F277}" type="slidenum">
              <a:rPr lang="en-US" smtClean="0"/>
              <a:t>38</a:t>
            </a:fld>
            <a:endParaRPr lang="en-US"/>
          </a:p>
        </p:txBody>
      </p:sp>
    </p:spTree>
    <p:extLst>
      <p:ext uri="{BB962C8B-B14F-4D97-AF65-F5344CB8AC3E}">
        <p14:creationId xmlns:p14="http://schemas.microsoft.com/office/powerpoint/2010/main" val="1913327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CE8-EE65-4461-A6F5-E8B53C1B620C}"/>
              </a:ext>
            </a:extLst>
          </p:cNvPr>
          <p:cNvSpPr>
            <a:spLocks noGrp="1"/>
          </p:cNvSpPr>
          <p:nvPr>
            <p:ph type="title"/>
          </p:nvPr>
        </p:nvSpPr>
        <p:spPr>
          <a:xfrm>
            <a:off x="407084" y="171041"/>
            <a:ext cx="8736916" cy="1189746"/>
          </a:xfrm>
        </p:spPr>
        <p:txBody>
          <a:bodyPr>
            <a:normAutofit/>
          </a:bodyPr>
          <a:lstStyle/>
          <a:p>
            <a:r>
              <a:rPr lang="en-US" sz="3600" dirty="0">
                <a:latin typeface="+mn-lt"/>
                <a:cs typeface="Calibri Light"/>
              </a:rPr>
              <a:t>Benchmarks: Communication Patterns </a:t>
            </a:r>
          </a:p>
        </p:txBody>
      </p:sp>
      <p:graphicFrame>
        <p:nvGraphicFramePr>
          <p:cNvPr id="6" name="Table 7">
            <a:extLst>
              <a:ext uri="{FF2B5EF4-FFF2-40B4-BE49-F238E27FC236}">
                <a16:creationId xmlns:a16="http://schemas.microsoft.com/office/drawing/2014/main" id="{E31F7859-CB5A-4F2B-9B7B-DC9787BAE28F}"/>
              </a:ext>
            </a:extLst>
          </p:cNvPr>
          <p:cNvGraphicFramePr>
            <a:graphicFrameLocks noGrp="1"/>
          </p:cNvGraphicFramePr>
          <p:nvPr>
            <p:ph idx="1"/>
            <p:extLst>
              <p:ext uri="{D42A27DB-BD31-4B8C-83A1-F6EECF244321}">
                <p14:modId xmlns:p14="http://schemas.microsoft.com/office/powerpoint/2010/main" val="4206682070"/>
              </p:ext>
            </p:extLst>
          </p:nvPr>
        </p:nvGraphicFramePr>
        <p:xfrm>
          <a:off x="555244" y="1360787"/>
          <a:ext cx="8033512" cy="4411980"/>
        </p:xfrm>
        <a:graphic>
          <a:graphicData uri="http://schemas.openxmlformats.org/drawingml/2006/table">
            <a:tbl>
              <a:tblPr firstRow="1" bandRow="1">
                <a:tableStyleId>{5940675A-B579-460E-94D1-54222C63F5DA}</a:tableStyleId>
              </a:tblPr>
              <a:tblGrid>
                <a:gridCol w="1828736">
                  <a:extLst>
                    <a:ext uri="{9D8B030D-6E8A-4147-A177-3AD203B41FA5}">
                      <a16:colId xmlns:a16="http://schemas.microsoft.com/office/drawing/2014/main" val="45690169"/>
                    </a:ext>
                  </a:extLst>
                </a:gridCol>
                <a:gridCol w="2848461">
                  <a:extLst>
                    <a:ext uri="{9D8B030D-6E8A-4147-A177-3AD203B41FA5}">
                      <a16:colId xmlns:a16="http://schemas.microsoft.com/office/drawing/2014/main" val="397994319"/>
                    </a:ext>
                  </a:extLst>
                </a:gridCol>
                <a:gridCol w="3356315">
                  <a:extLst>
                    <a:ext uri="{9D8B030D-6E8A-4147-A177-3AD203B41FA5}">
                      <a16:colId xmlns:a16="http://schemas.microsoft.com/office/drawing/2014/main" val="735141413"/>
                    </a:ext>
                  </a:extLst>
                </a:gridCol>
              </a:tblGrid>
              <a:tr h="228600">
                <a:tc>
                  <a:txBody>
                    <a:bodyPr/>
                    <a:lstStyle/>
                    <a:p>
                      <a:r>
                        <a:rPr lang="en-US" sz="2000" b="1" dirty="0">
                          <a:latin typeface="+mn-lt"/>
                        </a:rPr>
                        <a:t>Benchmark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a:latin typeface="+mn-lt"/>
                        </a:rPr>
                        <a:t>Sharing Pattern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1">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186896"/>
                  </a:ext>
                </a:extLst>
              </a:tr>
              <a:tr h="375780">
                <a:tc>
                  <a:txBody>
                    <a:bodyPr/>
                    <a:lstStyle/>
                    <a:p>
                      <a:r>
                        <a:rPr lang="en-US" sz="2000">
                          <a:latin typeface="+mn-lt"/>
                        </a:rPr>
                        <a:t>Water </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Broadcast</a:t>
                      </a:r>
                      <a:endParaRPr lang="en-US" sz="2000" dirty="0">
                        <a:latin typeface="+mn-lt"/>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0" i="0" u="none" strike="noStrike" noProof="0" dirty="0">
                        <a:latin typeface="+mn-lt"/>
                      </a:endParaRPr>
                    </a:p>
                    <a:p>
                      <a:pPr lvl="0">
                        <a:buNone/>
                      </a:pPr>
                      <a:endParaRPr lang="en-US" sz="2000" b="0" i="0" u="none" strike="noStrike" noProof="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7021900"/>
                  </a:ext>
                </a:extLst>
              </a:tr>
              <a:tr h="228600">
                <a:tc>
                  <a:txBody>
                    <a:bodyPr/>
                    <a:lstStyle/>
                    <a:p>
                      <a:r>
                        <a:rPr lang="en-US" sz="2000" dirty="0">
                          <a:latin typeface="+mn-lt"/>
                        </a:rPr>
                        <a:t>BFS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a:latin typeface="+mn-lt"/>
                        </a:rPr>
                        <a:t>Irregular: many-to-many</a:t>
                      </a:r>
                      <a:endParaRPr lang="en-US" sz="200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5978397"/>
                  </a:ext>
                </a:extLst>
              </a:tr>
              <a:tr h="228600">
                <a:tc>
                  <a:txBody>
                    <a:bodyPr/>
                    <a:lstStyle/>
                    <a:p>
                      <a:pPr lvl="0">
                        <a:buNone/>
                      </a:pPr>
                      <a:r>
                        <a:rPr lang="en-US" sz="2000" dirty="0" err="1">
                          <a:latin typeface="+mn-lt"/>
                        </a:rPr>
                        <a:t>Bodytrack</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One-to-many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0" i="0" u="none" strike="noStrike" noProof="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182460"/>
                  </a:ext>
                </a:extLst>
              </a:tr>
              <a:tr h="228600">
                <a:tc>
                  <a:txBody>
                    <a:bodyPr/>
                    <a:lstStyle/>
                    <a:p>
                      <a:r>
                        <a:rPr lang="en-US" sz="2000" dirty="0">
                          <a:latin typeface="+mn-lt"/>
                        </a:rPr>
                        <a:t>SSSP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978629"/>
                  </a:ext>
                </a:extLst>
              </a:tr>
              <a:tr h="228600">
                <a:tc>
                  <a:txBody>
                    <a:bodyPr/>
                    <a:lstStyle/>
                    <a:p>
                      <a:r>
                        <a:rPr lang="en-US" sz="2000" dirty="0" err="1">
                          <a:latin typeface="+mn-lt"/>
                        </a:rPr>
                        <a:t>Canneal</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defTabSz="914400">
                        <a:lnSpc>
                          <a:spcPct val="100000"/>
                        </a:lnSpc>
                        <a:spcBef>
                          <a:spcPts val="0"/>
                        </a:spcBef>
                        <a:spcAft>
                          <a:spcPts val="0"/>
                        </a:spcAft>
                        <a:buClrTx/>
                        <a:buSzTx/>
                        <a:buNone/>
                        <a:tabLst/>
                        <a:defRPr/>
                      </a:pPr>
                      <a:endParaRPr lang="en-US" sz="2000" b="0" i="0" u="none" strike="noStrike" noProof="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420545"/>
                  </a:ext>
                </a:extLst>
              </a:tr>
              <a:tr h="228600">
                <a:tc>
                  <a:txBody>
                    <a:bodyPr/>
                    <a:lstStyle/>
                    <a:p>
                      <a:r>
                        <a:rPr lang="en-US" sz="2000" dirty="0">
                          <a:latin typeface="+mn-lt"/>
                        </a:rPr>
                        <a:t>CC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defTabSz="914400">
                        <a:lnSpc>
                          <a:spcPct val="100000"/>
                        </a:lnSpc>
                        <a:spcBef>
                          <a:spcPts val="0"/>
                        </a:spcBef>
                        <a:spcAft>
                          <a:spcPts val="0"/>
                        </a:spcAft>
                        <a:buClrTx/>
                        <a:buSzTx/>
                        <a:buNone/>
                        <a:tabLst/>
                        <a:defRPr/>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3001473"/>
                  </a:ext>
                </a:extLst>
              </a:tr>
              <a:tr h="228600">
                <a:tc>
                  <a:txBody>
                    <a:bodyPr/>
                    <a:lstStyle/>
                    <a:p>
                      <a:r>
                        <a:rPr lang="en-US" sz="2000" dirty="0" err="1">
                          <a:latin typeface="+mn-lt"/>
                        </a:rPr>
                        <a:t>Streamcluster</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One-to-many, reduction</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defTabSz="914400">
                        <a:lnSpc>
                          <a:spcPct val="100000"/>
                        </a:lnSpc>
                        <a:spcBef>
                          <a:spcPts val="0"/>
                        </a:spcBef>
                        <a:spcAft>
                          <a:spcPts val="0"/>
                        </a:spcAft>
                        <a:buClrTx/>
                        <a:buSzTx/>
                        <a:buNone/>
                        <a:tabLst/>
                        <a:defRPr/>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213136"/>
                  </a:ext>
                </a:extLst>
              </a:tr>
              <a:tr h="228600">
                <a:tc>
                  <a:txBody>
                    <a:bodyPr/>
                    <a:lstStyle/>
                    <a:p>
                      <a:pPr lvl="0">
                        <a:buNone/>
                      </a:pPr>
                      <a:r>
                        <a:rPr lang="en-US" sz="2000" dirty="0" err="1">
                          <a:latin typeface="+mn-lt"/>
                        </a:rPr>
                        <a:t>Pagerank</a:t>
                      </a:r>
                      <a:r>
                        <a:rPr lang="en-US" sz="2000" dirty="0">
                          <a:latin typeface="+mn-lt"/>
                        </a:rPr>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defTabSz="914400">
                        <a:lnSpc>
                          <a:spcPct val="100000"/>
                        </a:lnSpc>
                        <a:spcBef>
                          <a:spcPts val="0"/>
                        </a:spcBef>
                        <a:spcAft>
                          <a:spcPts val="0"/>
                        </a:spcAft>
                        <a:buClrTx/>
                        <a:buSzTx/>
                        <a:buNone/>
                        <a:tabLst/>
                        <a:defRPr/>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123645"/>
                  </a:ext>
                </a:extLst>
              </a:tr>
              <a:tr h="228600">
                <a:tc>
                  <a:txBody>
                    <a:bodyPr/>
                    <a:lstStyle/>
                    <a:p>
                      <a:pPr lvl="0">
                        <a:buNone/>
                      </a:pPr>
                      <a:r>
                        <a:rPr lang="en-US" sz="2000" dirty="0">
                          <a:latin typeface="+mn-lt"/>
                        </a:rPr>
                        <a:t>Community</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endParaRPr lang="en-US" sz="2000" b="0" i="0" u="none" strike="noStrike" noProof="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7329263"/>
                  </a:ext>
                </a:extLst>
              </a:tr>
              <a:tr h="228600">
                <a:tc>
                  <a:txBody>
                    <a:bodyPr/>
                    <a:lstStyle/>
                    <a:p>
                      <a:pPr lvl="0">
                        <a:buNone/>
                      </a:pPr>
                      <a:r>
                        <a:rPr lang="en-US" sz="2000" err="1">
                          <a:latin typeface="+mn-lt"/>
                        </a:rPr>
                        <a:t>Volrend</a:t>
                      </a:r>
                      <a:r>
                        <a:rPr lang="en-US" sz="2000">
                          <a:latin typeface="+mn-lt"/>
                        </a:rPr>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2000" b="0" i="0" u="none" strike="noStrike" noProof="0">
                          <a:latin typeface="+mn-lt"/>
                        </a:rPr>
                        <a:t>One-to-many</a:t>
                      </a:r>
                      <a:endParaRPr lang="en-US" sz="200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endParaRPr lang="en-US" sz="2000" b="0" i="0" u="none" strike="noStrike" noProof="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695740"/>
                  </a:ext>
                </a:extLst>
              </a:tr>
            </a:tbl>
          </a:graphicData>
        </a:graphic>
      </p:graphicFrame>
      <p:sp>
        <p:nvSpPr>
          <p:cNvPr id="3" name="Slide Number Placeholder 2">
            <a:extLst>
              <a:ext uri="{FF2B5EF4-FFF2-40B4-BE49-F238E27FC236}">
                <a16:creationId xmlns:a16="http://schemas.microsoft.com/office/drawing/2014/main" id="{C718E187-B138-48C5-ADA9-82DE46675FAE}"/>
              </a:ext>
            </a:extLst>
          </p:cNvPr>
          <p:cNvSpPr>
            <a:spLocks noGrp="1"/>
          </p:cNvSpPr>
          <p:nvPr>
            <p:ph type="sldNum" sz="quarter" idx="12"/>
          </p:nvPr>
        </p:nvSpPr>
        <p:spPr/>
        <p:txBody>
          <a:bodyPr/>
          <a:lstStyle/>
          <a:p>
            <a:fld id="{19C35A7F-3BC8-4315-864C-AC9FE095F277}" type="slidenum">
              <a:rPr lang="en-US" smtClean="0"/>
              <a:t>39</a:t>
            </a:fld>
            <a:endParaRPr lang="en-US"/>
          </a:p>
        </p:txBody>
      </p:sp>
    </p:spTree>
    <p:extLst>
      <p:ext uri="{BB962C8B-B14F-4D97-AF65-F5344CB8AC3E}">
        <p14:creationId xmlns:p14="http://schemas.microsoft.com/office/powerpoint/2010/main" val="220604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8" name="Straight Connector 177">
            <a:extLst>
              <a:ext uri="{FF2B5EF4-FFF2-40B4-BE49-F238E27FC236}">
                <a16:creationId xmlns:a16="http://schemas.microsoft.com/office/drawing/2014/main" id="{4AC24BF7-DCD3-4C27-8E7E-A71D26472B82}"/>
              </a:ext>
            </a:extLst>
          </p:cNvPr>
          <p:cNvCxnSpPr>
            <a:cxnSpLocks/>
          </p:cNvCxnSpPr>
          <p:nvPr/>
        </p:nvCxnSpPr>
        <p:spPr>
          <a:xfrm>
            <a:off x="1496544" y="3615398"/>
            <a:ext cx="2604004" cy="0"/>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011199E2-C082-44C6-B0FB-F2781B456974}"/>
              </a:ext>
            </a:extLst>
          </p:cNvPr>
          <p:cNvCxnSpPr>
            <a:cxnSpLocks/>
          </p:cNvCxnSpPr>
          <p:nvPr/>
        </p:nvCxnSpPr>
        <p:spPr>
          <a:xfrm flipV="1">
            <a:off x="2883877" y="2321174"/>
            <a:ext cx="2166057" cy="2743195"/>
          </a:xfrm>
          <a:prstGeom prst="line">
            <a:avLst/>
          </a:prstGeom>
          <a:ln w="28575">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7EC1B322-984C-489A-9C38-3281D171C7E1}"/>
              </a:ext>
            </a:extLst>
          </p:cNvPr>
          <p:cNvSpPr>
            <a:spLocks noGrp="1"/>
          </p:cNvSpPr>
          <p:nvPr>
            <p:ph type="title"/>
          </p:nvPr>
        </p:nvSpPr>
        <p:spPr>
          <a:xfrm>
            <a:off x="628650" y="441678"/>
            <a:ext cx="8115300" cy="1002780"/>
          </a:xfrm>
        </p:spPr>
        <p:txBody>
          <a:bodyPr>
            <a:noAutofit/>
          </a:bodyPr>
          <a:lstStyle/>
          <a:p>
            <a:r>
              <a:rPr lang="en-US" sz="3600" err="1">
                <a:latin typeface="+mn-lt"/>
              </a:rPr>
              <a:t>WiSync</a:t>
            </a:r>
            <a:r>
              <a:rPr lang="en-US" sz="3600">
                <a:latin typeface="+mn-lt"/>
              </a:rPr>
              <a:t>: On-chip Wireless Communication for Synchronization</a:t>
            </a:r>
          </a:p>
        </p:txBody>
      </p:sp>
      <p:sp>
        <p:nvSpPr>
          <p:cNvPr id="117" name="TextBox 116">
            <a:extLst>
              <a:ext uri="{FF2B5EF4-FFF2-40B4-BE49-F238E27FC236}">
                <a16:creationId xmlns:a16="http://schemas.microsoft.com/office/drawing/2014/main" id="{F81452FB-2843-472B-8665-35F0B0E1D055}"/>
              </a:ext>
            </a:extLst>
          </p:cNvPr>
          <p:cNvSpPr txBox="1"/>
          <p:nvPr/>
        </p:nvSpPr>
        <p:spPr>
          <a:xfrm>
            <a:off x="113160" y="5854400"/>
            <a:ext cx="8931965" cy="646331"/>
          </a:xfrm>
          <a:prstGeom prst="rect">
            <a:avLst/>
          </a:prstGeom>
          <a:noFill/>
        </p:spPr>
        <p:txBody>
          <a:bodyPr wrap="square" rtlCol="0">
            <a:spAutoFit/>
          </a:bodyPr>
          <a:lstStyle/>
          <a:p>
            <a:r>
              <a:rPr lang="en-US" err="1"/>
              <a:t>Abadal</a:t>
            </a:r>
            <a:r>
              <a:rPr lang="en-US"/>
              <a:t> et al. "</a:t>
            </a:r>
            <a:r>
              <a:rPr lang="en-US" err="1"/>
              <a:t>WiSync</a:t>
            </a:r>
            <a:r>
              <a:rPr lang="en-US"/>
              <a:t>: an architecture for fast synchronization through on-chip wireless communication." ASPLOS 2016</a:t>
            </a:r>
          </a:p>
        </p:txBody>
      </p:sp>
      <p:sp>
        <p:nvSpPr>
          <p:cNvPr id="37" name="Slide Number Placeholder 36">
            <a:extLst>
              <a:ext uri="{FF2B5EF4-FFF2-40B4-BE49-F238E27FC236}">
                <a16:creationId xmlns:a16="http://schemas.microsoft.com/office/drawing/2014/main" id="{A2E4D53E-EFD4-454D-A469-EEC662E937FA}"/>
              </a:ext>
            </a:extLst>
          </p:cNvPr>
          <p:cNvSpPr>
            <a:spLocks noGrp="1"/>
          </p:cNvSpPr>
          <p:nvPr>
            <p:ph type="sldNum" sz="quarter" idx="12"/>
          </p:nvPr>
        </p:nvSpPr>
        <p:spPr/>
        <p:txBody>
          <a:bodyPr/>
          <a:lstStyle/>
          <a:p>
            <a:fld id="{19C35A7F-3BC8-4315-864C-AC9FE095F277}" type="slidenum">
              <a:rPr lang="en-US" smtClean="0"/>
              <a:t>4</a:t>
            </a:fld>
            <a:endParaRPr lang="en-US"/>
          </a:p>
        </p:txBody>
      </p:sp>
      <p:sp>
        <p:nvSpPr>
          <p:cNvPr id="125" name="234 Paralelogramo">
            <a:extLst>
              <a:ext uri="{FF2B5EF4-FFF2-40B4-BE49-F238E27FC236}">
                <a16:creationId xmlns:a16="http://schemas.microsoft.com/office/drawing/2014/main" id="{F9B0358A-D9FA-43A0-B84C-9BCDF8ABD991}"/>
              </a:ext>
            </a:extLst>
          </p:cNvPr>
          <p:cNvSpPr/>
          <p:nvPr/>
        </p:nvSpPr>
        <p:spPr>
          <a:xfrm>
            <a:off x="4800068" y="3923988"/>
            <a:ext cx="810192" cy="296328"/>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5" name="29 Paralelogramo">
            <a:extLst>
              <a:ext uri="{FF2B5EF4-FFF2-40B4-BE49-F238E27FC236}">
                <a16:creationId xmlns:a16="http://schemas.microsoft.com/office/drawing/2014/main" id="{F1500274-8033-4B55-8FF7-DF473844F66A}"/>
              </a:ext>
            </a:extLst>
          </p:cNvPr>
          <p:cNvSpPr/>
          <p:nvPr/>
        </p:nvSpPr>
        <p:spPr>
          <a:xfrm>
            <a:off x="2307102" y="3174001"/>
            <a:ext cx="3414562" cy="976604"/>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2800"/>
              <a:t>Core</a:t>
            </a:r>
          </a:p>
        </p:txBody>
      </p:sp>
      <p:grpSp>
        <p:nvGrpSpPr>
          <p:cNvPr id="140" name="256 Grupo">
            <a:extLst>
              <a:ext uri="{FF2B5EF4-FFF2-40B4-BE49-F238E27FC236}">
                <a16:creationId xmlns:a16="http://schemas.microsoft.com/office/drawing/2014/main" id="{4E08ADE3-C029-444A-B540-510C73F1250A}"/>
              </a:ext>
            </a:extLst>
          </p:cNvPr>
          <p:cNvGrpSpPr/>
          <p:nvPr/>
        </p:nvGrpSpPr>
        <p:grpSpPr>
          <a:xfrm>
            <a:off x="4512039" y="2533033"/>
            <a:ext cx="566031" cy="1678671"/>
            <a:chOff x="4925217" y="1927842"/>
            <a:chExt cx="93576" cy="318029"/>
          </a:xfrm>
        </p:grpSpPr>
        <p:cxnSp>
          <p:nvCxnSpPr>
            <p:cNvPr id="147" name="257 Conector recto">
              <a:extLst>
                <a:ext uri="{FF2B5EF4-FFF2-40B4-BE49-F238E27FC236}">
                  <a16:creationId xmlns:a16="http://schemas.microsoft.com/office/drawing/2014/main" id="{53FFE38E-302A-47DA-9926-56DD3C490F09}"/>
                </a:ext>
              </a:extLst>
            </p:cNvPr>
            <p:cNvCxnSpPr>
              <a:cxnSpLocks/>
            </p:cNvCxnSpPr>
            <p:nvPr/>
          </p:nvCxnSpPr>
          <p:spPr>
            <a:xfrm flipV="1">
              <a:off x="4972005" y="1999890"/>
              <a:ext cx="0" cy="245981"/>
            </a:xfrm>
            <a:prstGeom prst="line">
              <a:avLst/>
            </a:prstGeom>
            <a:ln w="38100"/>
          </p:spPr>
          <p:style>
            <a:lnRef idx="2">
              <a:schemeClr val="dk1"/>
            </a:lnRef>
            <a:fillRef idx="1">
              <a:schemeClr val="lt1"/>
            </a:fillRef>
            <a:effectRef idx="0">
              <a:schemeClr val="dk1"/>
            </a:effectRef>
            <a:fontRef idx="minor">
              <a:schemeClr val="dk1"/>
            </a:fontRef>
          </p:style>
        </p:cxnSp>
        <p:sp>
          <p:nvSpPr>
            <p:cNvPr id="148" name="258 Triángulo isósceles">
              <a:extLst>
                <a:ext uri="{FF2B5EF4-FFF2-40B4-BE49-F238E27FC236}">
                  <a16:creationId xmlns:a16="http://schemas.microsoft.com/office/drawing/2014/main" id="{C8386F47-8133-4FF7-97F1-177578846C5B}"/>
                </a:ext>
              </a:extLst>
            </p:cNvPr>
            <p:cNvSpPr/>
            <p:nvPr/>
          </p:nvSpPr>
          <p:spPr>
            <a:xfrm rot="10800000">
              <a:off x="4925217" y="1927842"/>
              <a:ext cx="93576" cy="72008"/>
            </a:xfrm>
            <a:prstGeom prst="triangle">
              <a:avLst/>
            </a:prstGeom>
            <a:ln w="3810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sp>
        <p:nvSpPr>
          <p:cNvPr id="177" name="TextBox 176">
            <a:extLst>
              <a:ext uri="{FF2B5EF4-FFF2-40B4-BE49-F238E27FC236}">
                <a16:creationId xmlns:a16="http://schemas.microsoft.com/office/drawing/2014/main" id="{811AE0D4-F994-4F64-9F78-3FC5C8F83836}"/>
              </a:ext>
            </a:extLst>
          </p:cNvPr>
          <p:cNvSpPr txBox="1"/>
          <p:nvPr/>
        </p:nvSpPr>
        <p:spPr>
          <a:xfrm>
            <a:off x="5721664" y="4150604"/>
            <a:ext cx="2550139" cy="830997"/>
          </a:xfrm>
          <a:prstGeom prst="rect">
            <a:avLst/>
          </a:prstGeom>
          <a:noFill/>
        </p:spPr>
        <p:txBody>
          <a:bodyPr wrap="square" rtlCol="0">
            <a:spAutoFit/>
          </a:bodyPr>
          <a:lstStyle/>
          <a:p>
            <a:pPr algn="ctr"/>
            <a:r>
              <a:rPr lang="en-US" sz="2400"/>
              <a:t>Broadcast memory</a:t>
            </a:r>
          </a:p>
          <a:p>
            <a:pPr algn="ctr"/>
            <a:r>
              <a:rPr lang="en-US" sz="2400"/>
              <a:t>(16 KB)</a:t>
            </a:r>
          </a:p>
        </p:txBody>
      </p:sp>
      <p:grpSp>
        <p:nvGrpSpPr>
          <p:cNvPr id="181" name="Group 180">
            <a:extLst>
              <a:ext uri="{FF2B5EF4-FFF2-40B4-BE49-F238E27FC236}">
                <a16:creationId xmlns:a16="http://schemas.microsoft.com/office/drawing/2014/main" id="{CA29B45E-6D46-40AC-BEB1-17713217E4C2}"/>
              </a:ext>
            </a:extLst>
          </p:cNvPr>
          <p:cNvGrpSpPr/>
          <p:nvPr/>
        </p:nvGrpSpPr>
        <p:grpSpPr>
          <a:xfrm>
            <a:off x="4143071" y="1985436"/>
            <a:ext cx="1303965" cy="1065754"/>
            <a:chOff x="3585214" y="4345106"/>
            <a:chExt cx="1347874" cy="952500"/>
          </a:xfrm>
        </p:grpSpPr>
        <p:pic>
          <p:nvPicPr>
            <p:cNvPr id="182" name="Graphic 181">
              <a:extLst>
                <a:ext uri="{FF2B5EF4-FFF2-40B4-BE49-F238E27FC236}">
                  <a16:creationId xmlns:a16="http://schemas.microsoft.com/office/drawing/2014/main" id="{AD17A21D-B2D1-41E8-960F-6B24FE0BAE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485202" y="4445118"/>
              <a:ext cx="952500" cy="752475"/>
            </a:xfrm>
            <a:prstGeom prst="rect">
              <a:avLst/>
            </a:prstGeom>
          </p:spPr>
        </p:pic>
        <p:pic>
          <p:nvPicPr>
            <p:cNvPr id="183" name="Graphic 182">
              <a:extLst>
                <a:ext uri="{FF2B5EF4-FFF2-40B4-BE49-F238E27FC236}">
                  <a16:creationId xmlns:a16="http://schemas.microsoft.com/office/drawing/2014/main" id="{A9B085CC-62CD-46D1-BB9A-0926B395F8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4080601" y="4445118"/>
              <a:ext cx="952500" cy="752475"/>
            </a:xfrm>
            <a:prstGeom prst="rect">
              <a:avLst/>
            </a:prstGeom>
          </p:spPr>
        </p:pic>
      </p:grpSp>
    </p:spTree>
    <p:custDataLst>
      <p:tags r:id="rId1"/>
    </p:custDataLst>
    <p:extLst>
      <p:ext uri="{BB962C8B-B14F-4D97-AF65-F5344CB8AC3E}">
        <p14:creationId xmlns:p14="http://schemas.microsoft.com/office/powerpoint/2010/main" val="2123823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537411-44F4-4355-8A28-D041944E4CE0}"/>
              </a:ext>
            </a:extLst>
          </p:cNvPr>
          <p:cNvSpPr>
            <a:spLocks noGrp="1"/>
          </p:cNvSpPr>
          <p:nvPr>
            <p:ph type="sldNum" sz="quarter" idx="12"/>
          </p:nvPr>
        </p:nvSpPr>
        <p:spPr/>
        <p:txBody>
          <a:bodyPr/>
          <a:lstStyle/>
          <a:p>
            <a:fld id="{19C35A7F-3BC8-4315-864C-AC9FE095F277}" type="slidenum">
              <a:rPr lang="en-US" smtClean="0"/>
              <a:t>40</a:t>
            </a:fld>
            <a:endParaRPr lang="en-US"/>
          </a:p>
        </p:txBody>
      </p:sp>
      <p:graphicFrame>
        <p:nvGraphicFramePr>
          <p:cNvPr id="7" name="Chart 6">
            <a:extLst>
              <a:ext uri="{FF2B5EF4-FFF2-40B4-BE49-F238E27FC236}">
                <a16:creationId xmlns:a16="http://schemas.microsoft.com/office/drawing/2014/main" id="{8597577A-5307-491F-BAD8-CA300187D3B9}"/>
              </a:ext>
            </a:extLst>
          </p:cNvPr>
          <p:cNvGraphicFramePr/>
          <p:nvPr>
            <p:extLst>
              <p:ext uri="{D42A27DB-BD31-4B8C-83A1-F6EECF244321}">
                <p14:modId xmlns:p14="http://schemas.microsoft.com/office/powerpoint/2010/main" val="3132201090"/>
              </p:ext>
            </p:extLst>
          </p:nvPr>
        </p:nvGraphicFramePr>
        <p:xfrm>
          <a:off x="704850" y="1397000"/>
          <a:ext cx="7810500" cy="4165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97F8D89-417B-4767-84A2-1D9FB9C14157}"/>
              </a:ext>
            </a:extLst>
          </p:cNvPr>
          <p:cNvSpPr txBox="1"/>
          <p:nvPr/>
        </p:nvSpPr>
        <p:spPr>
          <a:xfrm rot="16200000">
            <a:off x="-287890" y="2742399"/>
            <a:ext cx="1462260" cy="523220"/>
          </a:xfrm>
          <a:prstGeom prst="rect">
            <a:avLst/>
          </a:prstGeom>
          <a:noFill/>
        </p:spPr>
        <p:txBody>
          <a:bodyPr wrap="none" rtlCol="0">
            <a:spAutoFit/>
          </a:bodyPr>
          <a:lstStyle/>
          <a:p>
            <a:r>
              <a:rPr lang="en-US" sz="2800"/>
              <a:t>Speedup</a:t>
            </a:r>
          </a:p>
        </p:txBody>
      </p:sp>
      <p:sp>
        <p:nvSpPr>
          <p:cNvPr id="9" name="Title 1">
            <a:extLst>
              <a:ext uri="{FF2B5EF4-FFF2-40B4-BE49-F238E27FC236}">
                <a16:creationId xmlns:a16="http://schemas.microsoft.com/office/drawing/2014/main" id="{58BF9C1F-460B-4D2B-9135-BC778A214A5F}"/>
              </a:ext>
            </a:extLst>
          </p:cNvPr>
          <p:cNvSpPr txBox="1">
            <a:spLocks/>
          </p:cNvSpPr>
          <p:nvPr/>
        </p:nvSpPr>
        <p:spPr>
          <a:xfrm>
            <a:off x="321359" y="231774"/>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cs typeface="Calibri"/>
              </a:rPr>
              <a:t>BMem for sync variables (</a:t>
            </a:r>
            <a:r>
              <a:rPr lang="en-US" sz="4000" err="1">
                <a:latin typeface="+mn-lt"/>
                <a:cs typeface="Calibri"/>
              </a:rPr>
              <a:t>WiSync</a:t>
            </a:r>
            <a:r>
              <a:rPr lang="en-US" sz="4000">
                <a:latin typeface="+mn-lt"/>
                <a:cs typeface="Calibri"/>
              </a:rPr>
              <a:t>)</a:t>
            </a:r>
          </a:p>
        </p:txBody>
      </p:sp>
      <p:sp>
        <p:nvSpPr>
          <p:cNvPr id="10" name="TextBox 9">
            <a:extLst>
              <a:ext uri="{FF2B5EF4-FFF2-40B4-BE49-F238E27FC236}">
                <a16:creationId xmlns:a16="http://schemas.microsoft.com/office/drawing/2014/main" id="{7191F93A-012C-41E8-A043-1DE0BDC92E76}"/>
              </a:ext>
            </a:extLst>
          </p:cNvPr>
          <p:cNvSpPr txBox="1"/>
          <p:nvPr/>
        </p:nvSpPr>
        <p:spPr>
          <a:xfrm>
            <a:off x="321359" y="5693777"/>
            <a:ext cx="8845883" cy="461665"/>
          </a:xfrm>
          <a:prstGeom prst="rect">
            <a:avLst/>
          </a:prstGeom>
          <a:noFill/>
        </p:spPr>
        <p:txBody>
          <a:bodyPr wrap="square" rtlCol="0">
            <a:spAutoFit/>
          </a:bodyPr>
          <a:lstStyle/>
          <a:p>
            <a:r>
              <a:rPr lang="en-US" sz="2400"/>
              <a:t>1.4x speed up over conventional wired multicore (Geometric Mean) </a:t>
            </a:r>
          </a:p>
        </p:txBody>
      </p:sp>
      <p:cxnSp>
        <p:nvCxnSpPr>
          <p:cNvPr id="12" name="Straight Connector 11">
            <a:extLst>
              <a:ext uri="{FF2B5EF4-FFF2-40B4-BE49-F238E27FC236}">
                <a16:creationId xmlns:a16="http://schemas.microsoft.com/office/drawing/2014/main" id="{15C7ECAA-AEAF-4B69-AEBF-4DEA2CE42BF8}"/>
              </a:ext>
            </a:extLst>
          </p:cNvPr>
          <p:cNvCxnSpPr>
            <a:cxnSpLocks/>
          </p:cNvCxnSpPr>
          <p:nvPr/>
        </p:nvCxnSpPr>
        <p:spPr>
          <a:xfrm>
            <a:off x="1295400" y="3904084"/>
            <a:ext cx="72199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A266345B-A62E-4B10-AF7B-1F2260B59211}"/>
              </a:ext>
            </a:extLst>
          </p:cNvPr>
          <p:cNvSpPr txBox="1">
            <a:spLocks/>
          </p:cNvSpPr>
          <p:nvPr/>
        </p:nvSpPr>
        <p:spPr>
          <a:xfrm>
            <a:off x="5249270" y="1268409"/>
            <a:ext cx="764052" cy="365125"/>
          </a:xfrm>
          <a:prstGeom prst="rect">
            <a:avLst/>
          </a:prstGeom>
        </p:spPr>
        <p:txBody>
          <a:bodyPr vert="horz" lIns="68580" tIns="34290" rIns="68580" bIns="3429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a:solidFill>
                  <a:srgbClr val="0070C0"/>
                </a:solidFill>
                <a:cs typeface="Calibri"/>
              </a:rPr>
              <a:t>7.2</a:t>
            </a:r>
          </a:p>
        </p:txBody>
      </p:sp>
      <p:sp>
        <p:nvSpPr>
          <p:cNvPr id="2" name="TextBox 1">
            <a:extLst>
              <a:ext uri="{FF2B5EF4-FFF2-40B4-BE49-F238E27FC236}">
                <a16:creationId xmlns:a16="http://schemas.microsoft.com/office/drawing/2014/main" id="{3C53E7A8-AE79-441C-AFCB-21516A84CA51}"/>
              </a:ext>
            </a:extLst>
          </p:cNvPr>
          <p:cNvSpPr txBox="1"/>
          <p:nvPr/>
        </p:nvSpPr>
        <p:spPr>
          <a:xfrm>
            <a:off x="8231957" y="3424287"/>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70C0"/>
                </a:solidFill>
              </a:rPr>
              <a:t>1.4x</a:t>
            </a:r>
            <a:endParaRPr lang="en-US" sz="2000" b="1">
              <a:solidFill>
                <a:srgbClr val="0070C0"/>
              </a:solidFill>
              <a:cs typeface="Calibri"/>
            </a:endParaRPr>
          </a:p>
        </p:txBody>
      </p:sp>
    </p:spTree>
    <p:extLst>
      <p:ext uri="{BB962C8B-B14F-4D97-AF65-F5344CB8AC3E}">
        <p14:creationId xmlns:p14="http://schemas.microsoft.com/office/powerpoint/2010/main" val="3713768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537411-44F4-4355-8A28-D041944E4CE0}"/>
              </a:ext>
            </a:extLst>
          </p:cNvPr>
          <p:cNvSpPr>
            <a:spLocks noGrp="1"/>
          </p:cNvSpPr>
          <p:nvPr>
            <p:ph type="sldNum" sz="quarter" idx="12"/>
          </p:nvPr>
        </p:nvSpPr>
        <p:spPr/>
        <p:txBody>
          <a:bodyPr/>
          <a:lstStyle/>
          <a:p>
            <a:fld id="{19C35A7F-3BC8-4315-864C-AC9FE095F277}" type="slidenum">
              <a:rPr lang="en-US" smtClean="0"/>
              <a:t>41</a:t>
            </a:fld>
            <a:endParaRPr lang="en-US"/>
          </a:p>
        </p:txBody>
      </p:sp>
      <p:graphicFrame>
        <p:nvGraphicFramePr>
          <p:cNvPr id="7" name="Chart 6">
            <a:extLst>
              <a:ext uri="{FF2B5EF4-FFF2-40B4-BE49-F238E27FC236}">
                <a16:creationId xmlns:a16="http://schemas.microsoft.com/office/drawing/2014/main" id="{8597577A-5307-491F-BAD8-CA300187D3B9}"/>
              </a:ext>
            </a:extLst>
          </p:cNvPr>
          <p:cNvGraphicFramePr/>
          <p:nvPr>
            <p:extLst>
              <p:ext uri="{D42A27DB-BD31-4B8C-83A1-F6EECF244321}">
                <p14:modId xmlns:p14="http://schemas.microsoft.com/office/powerpoint/2010/main" val="1972179147"/>
              </p:ext>
            </p:extLst>
          </p:nvPr>
        </p:nvGraphicFramePr>
        <p:xfrm>
          <a:off x="704850" y="1397000"/>
          <a:ext cx="7810500" cy="41656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97F8D89-417B-4767-84A2-1D9FB9C14157}"/>
              </a:ext>
            </a:extLst>
          </p:cNvPr>
          <p:cNvSpPr txBox="1"/>
          <p:nvPr/>
        </p:nvSpPr>
        <p:spPr>
          <a:xfrm rot="16200000">
            <a:off x="-287890" y="2742399"/>
            <a:ext cx="1462260" cy="523220"/>
          </a:xfrm>
          <a:prstGeom prst="rect">
            <a:avLst/>
          </a:prstGeom>
          <a:noFill/>
        </p:spPr>
        <p:txBody>
          <a:bodyPr wrap="none" rtlCol="0">
            <a:spAutoFit/>
          </a:bodyPr>
          <a:lstStyle/>
          <a:p>
            <a:r>
              <a:rPr lang="en-US" sz="2800"/>
              <a:t>Speedup</a:t>
            </a:r>
          </a:p>
        </p:txBody>
      </p:sp>
      <p:sp>
        <p:nvSpPr>
          <p:cNvPr id="9" name="Title 1">
            <a:extLst>
              <a:ext uri="{FF2B5EF4-FFF2-40B4-BE49-F238E27FC236}">
                <a16:creationId xmlns:a16="http://schemas.microsoft.com/office/drawing/2014/main" id="{58BF9C1F-460B-4D2B-9135-BC778A214A5F}"/>
              </a:ext>
            </a:extLst>
          </p:cNvPr>
          <p:cNvSpPr txBox="1">
            <a:spLocks/>
          </p:cNvSpPr>
          <p:nvPr/>
        </p:nvSpPr>
        <p:spPr>
          <a:xfrm>
            <a:off x="321359" y="231774"/>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cs typeface="Calibri"/>
              </a:rPr>
              <a:t>BMem</a:t>
            </a:r>
            <a:r>
              <a:rPr lang="en-US" sz="4000">
                <a:latin typeface="+mn-lt"/>
                <a:cs typeface="Calibri"/>
              </a:rPr>
              <a:t> for shared data</a:t>
            </a:r>
          </a:p>
        </p:txBody>
      </p:sp>
      <p:cxnSp>
        <p:nvCxnSpPr>
          <p:cNvPr id="11" name="Straight Connector 10">
            <a:extLst>
              <a:ext uri="{FF2B5EF4-FFF2-40B4-BE49-F238E27FC236}">
                <a16:creationId xmlns:a16="http://schemas.microsoft.com/office/drawing/2014/main" id="{2A185D09-7723-45BF-A915-068E5A112F56}"/>
              </a:ext>
            </a:extLst>
          </p:cNvPr>
          <p:cNvCxnSpPr>
            <a:cxnSpLocks/>
          </p:cNvCxnSpPr>
          <p:nvPr/>
        </p:nvCxnSpPr>
        <p:spPr>
          <a:xfrm>
            <a:off x="1295400" y="3904084"/>
            <a:ext cx="72199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34734A9-4389-45D7-BA66-17FD5DB1CDC1}"/>
              </a:ext>
            </a:extLst>
          </p:cNvPr>
          <p:cNvSpPr txBox="1">
            <a:spLocks/>
          </p:cNvSpPr>
          <p:nvPr/>
        </p:nvSpPr>
        <p:spPr>
          <a:xfrm>
            <a:off x="4905375" y="1295131"/>
            <a:ext cx="1389183" cy="365125"/>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a:solidFill>
                  <a:srgbClr val="0070C0"/>
                </a:solidFill>
                <a:cs typeface="Calibri"/>
              </a:rPr>
              <a:t>7.2 </a:t>
            </a:r>
            <a:r>
              <a:rPr lang="en-US" sz="1800" b="1" i="1">
                <a:solidFill>
                  <a:srgbClr val="00B050"/>
                </a:solidFill>
                <a:cs typeface="Calibri"/>
              </a:rPr>
              <a:t>-&gt;</a:t>
            </a:r>
            <a:r>
              <a:rPr lang="en-US" sz="1800" b="1" i="1">
                <a:solidFill>
                  <a:srgbClr val="0070C0"/>
                </a:solidFill>
                <a:cs typeface="Calibri"/>
              </a:rPr>
              <a:t> </a:t>
            </a:r>
            <a:r>
              <a:rPr lang="en-US" sz="1800" b="1" i="1">
                <a:solidFill>
                  <a:srgbClr val="00B050"/>
                </a:solidFill>
                <a:cs typeface="Calibri"/>
              </a:rPr>
              <a:t>9.77</a:t>
            </a:r>
          </a:p>
        </p:txBody>
      </p:sp>
      <p:sp>
        <p:nvSpPr>
          <p:cNvPr id="13" name="TextBox 12">
            <a:extLst>
              <a:ext uri="{FF2B5EF4-FFF2-40B4-BE49-F238E27FC236}">
                <a16:creationId xmlns:a16="http://schemas.microsoft.com/office/drawing/2014/main" id="{0BBFEB4B-314E-404A-8956-500B25E03149}"/>
              </a:ext>
            </a:extLst>
          </p:cNvPr>
          <p:cNvSpPr txBox="1"/>
          <p:nvPr/>
        </p:nvSpPr>
        <p:spPr>
          <a:xfrm>
            <a:off x="8231957" y="3424287"/>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70C0"/>
                </a:solidFill>
              </a:rPr>
              <a:t>1.4x</a:t>
            </a:r>
            <a:endParaRPr lang="en-US" sz="2000" b="1">
              <a:solidFill>
                <a:srgbClr val="0070C0"/>
              </a:solidFill>
              <a:cs typeface="Calibri"/>
            </a:endParaRPr>
          </a:p>
        </p:txBody>
      </p:sp>
      <p:sp>
        <p:nvSpPr>
          <p:cNvPr id="14" name="TextBox 13">
            <a:extLst>
              <a:ext uri="{FF2B5EF4-FFF2-40B4-BE49-F238E27FC236}">
                <a16:creationId xmlns:a16="http://schemas.microsoft.com/office/drawing/2014/main" id="{5D36EEC8-C6C7-4A74-A340-D41DCAB87C74}"/>
              </a:ext>
            </a:extLst>
          </p:cNvPr>
          <p:cNvSpPr txBox="1"/>
          <p:nvPr/>
        </p:nvSpPr>
        <p:spPr>
          <a:xfrm>
            <a:off x="8231957" y="3028573"/>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B050"/>
                </a:solidFill>
              </a:rPr>
              <a:t>1.76x</a:t>
            </a:r>
            <a:endParaRPr lang="en-US" sz="2000" b="1">
              <a:solidFill>
                <a:srgbClr val="00B050"/>
              </a:solidFill>
              <a:cs typeface="Calibri"/>
            </a:endParaRPr>
          </a:p>
        </p:txBody>
      </p:sp>
      <p:sp>
        <p:nvSpPr>
          <p:cNvPr id="15" name="TextBox 14">
            <a:extLst>
              <a:ext uri="{FF2B5EF4-FFF2-40B4-BE49-F238E27FC236}">
                <a16:creationId xmlns:a16="http://schemas.microsoft.com/office/drawing/2014/main" id="{CB6076C1-0872-4942-8625-E49B1BA6C673}"/>
              </a:ext>
            </a:extLst>
          </p:cNvPr>
          <p:cNvSpPr txBox="1"/>
          <p:nvPr/>
        </p:nvSpPr>
        <p:spPr>
          <a:xfrm>
            <a:off x="321359" y="5693777"/>
            <a:ext cx="8845883" cy="461665"/>
          </a:xfrm>
          <a:prstGeom prst="rect">
            <a:avLst/>
          </a:prstGeom>
          <a:noFill/>
        </p:spPr>
        <p:txBody>
          <a:bodyPr wrap="square" rtlCol="0">
            <a:spAutoFit/>
          </a:bodyPr>
          <a:lstStyle/>
          <a:p>
            <a:pPr algn="ctr"/>
            <a:r>
              <a:rPr lang="en-US" sz="2400"/>
              <a:t>1.76x speed up (Geometric Mean) </a:t>
            </a:r>
          </a:p>
        </p:txBody>
      </p:sp>
    </p:spTree>
    <p:extLst>
      <p:ext uri="{BB962C8B-B14F-4D97-AF65-F5344CB8AC3E}">
        <p14:creationId xmlns:p14="http://schemas.microsoft.com/office/powerpoint/2010/main" val="1329679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CE8-EE65-4461-A6F5-E8B53C1B620C}"/>
              </a:ext>
            </a:extLst>
          </p:cNvPr>
          <p:cNvSpPr>
            <a:spLocks noGrp="1"/>
          </p:cNvSpPr>
          <p:nvPr>
            <p:ph type="title"/>
          </p:nvPr>
        </p:nvSpPr>
        <p:spPr>
          <a:xfrm>
            <a:off x="407084" y="171041"/>
            <a:ext cx="8736916" cy="1189746"/>
          </a:xfrm>
        </p:spPr>
        <p:txBody>
          <a:bodyPr>
            <a:normAutofit/>
          </a:bodyPr>
          <a:lstStyle/>
          <a:p>
            <a:r>
              <a:rPr lang="en-US" sz="3600" dirty="0">
                <a:latin typeface="+mn-lt"/>
                <a:cs typeface="Calibri Light"/>
              </a:rPr>
              <a:t>Benchmarks: Approximation</a:t>
            </a:r>
          </a:p>
        </p:txBody>
      </p:sp>
      <p:graphicFrame>
        <p:nvGraphicFramePr>
          <p:cNvPr id="6" name="Table 7">
            <a:extLst>
              <a:ext uri="{FF2B5EF4-FFF2-40B4-BE49-F238E27FC236}">
                <a16:creationId xmlns:a16="http://schemas.microsoft.com/office/drawing/2014/main" id="{E31F7859-CB5A-4F2B-9B7B-DC9787BAE28F}"/>
              </a:ext>
            </a:extLst>
          </p:cNvPr>
          <p:cNvGraphicFramePr>
            <a:graphicFrameLocks noGrp="1"/>
          </p:cNvGraphicFramePr>
          <p:nvPr>
            <p:ph idx="1"/>
            <p:extLst>
              <p:ext uri="{D42A27DB-BD31-4B8C-83A1-F6EECF244321}">
                <p14:modId xmlns:p14="http://schemas.microsoft.com/office/powerpoint/2010/main" val="3857591158"/>
              </p:ext>
            </p:extLst>
          </p:nvPr>
        </p:nvGraphicFramePr>
        <p:xfrm>
          <a:off x="555244" y="1360787"/>
          <a:ext cx="8033512" cy="4411980"/>
        </p:xfrm>
        <a:graphic>
          <a:graphicData uri="http://schemas.openxmlformats.org/drawingml/2006/table">
            <a:tbl>
              <a:tblPr firstRow="1" bandRow="1">
                <a:tableStyleId>{5940675A-B579-460E-94D1-54222C63F5DA}</a:tableStyleId>
              </a:tblPr>
              <a:tblGrid>
                <a:gridCol w="1828736">
                  <a:extLst>
                    <a:ext uri="{9D8B030D-6E8A-4147-A177-3AD203B41FA5}">
                      <a16:colId xmlns:a16="http://schemas.microsoft.com/office/drawing/2014/main" val="45690169"/>
                    </a:ext>
                  </a:extLst>
                </a:gridCol>
                <a:gridCol w="2848461">
                  <a:extLst>
                    <a:ext uri="{9D8B030D-6E8A-4147-A177-3AD203B41FA5}">
                      <a16:colId xmlns:a16="http://schemas.microsoft.com/office/drawing/2014/main" val="397994319"/>
                    </a:ext>
                  </a:extLst>
                </a:gridCol>
                <a:gridCol w="3356315">
                  <a:extLst>
                    <a:ext uri="{9D8B030D-6E8A-4147-A177-3AD203B41FA5}">
                      <a16:colId xmlns:a16="http://schemas.microsoft.com/office/drawing/2014/main" val="735141413"/>
                    </a:ext>
                  </a:extLst>
                </a:gridCol>
              </a:tblGrid>
              <a:tr h="228600">
                <a:tc>
                  <a:txBody>
                    <a:bodyPr/>
                    <a:lstStyle/>
                    <a:p>
                      <a:r>
                        <a:rPr lang="en-US" sz="2000" b="1">
                          <a:latin typeface="+mn-lt"/>
                        </a:rPr>
                        <a:t>Benchmark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latin typeface="+mn-lt"/>
                        </a:rPr>
                        <a:t>Sharing Pattern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1" dirty="0">
                          <a:latin typeface="+mn-lt"/>
                        </a:rPr>
                        <a:t>Approximations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186896"/>
                  </a:ext>
                </a:extLst>
              </a:tr>
              <a:tr h="375780">
                <a:tc>
                  <a:txBody>
                    <a:bodyPr/>
                    <a:lstStyle/>
                    <a:p>
                      <a:r>
                        <a:rPr lang="en-US" sz="2000">
                          <a:latin typeface="+mn-lt"/>
                        </a:rPr>
                        <a:t>Water </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Broadcast</a:t>
                      </a:r>
                      <a:endParaRPr lang="en-US" sz="2000" dirty="0">
                        <a:latin typeface="+mn-lt"/>
                      </a:endParaRP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Precision reduction and </a:t>
                      </a:r>
                      <a:r>
                        <a:rPr lang="en-US" sz="2000" dirty="0"/>
                        <a:t>Approximate Locks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7021900"/>
                  </a:ext>
                </a:extLst>
              </a:tr>
              <a:tr h="228600">
                <a:tc>
                  <a:txBody>
                    <a:bodyPr/>
                    <a:lstStyle/>
                    <a:p>
                      <a:r>
                        <a:rPr lang="en-US" sz="2000" dirty="0">
                          <a:latin typeface="+mn-lt"/>
                        </a:rPr>
                        <a:t>BFS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5978397"/>
                  </a:ext>
                </a:extLst>
              </a:tr>
              <a:tr h="228600">
                <a:tc>
                  <a:txBody>
                    <a:bodyPr/>
                    <a:lstStyle/>
                    <a:p>
                      <a:pPr lvl="0">
                        <a:buNone/>
                      </a:pPr>
                      <a:r>
                        <a:rPr lang="en-US" sz="2000" dirty="0" err="1">
                          <a:latin typeface="+mn-lt"/>
                        </a:rPr>
                        <a:t>Bodytrack</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One-to-many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3182460"/>
                  </a:ext>
                </a:extLst>
              </a:tr>
              <a:tr h="228600">
                <a:tc>
                  <a:txBody>
                    <a:bodyPr/>
                    <a:lstStyle/>
                    <a:p>
                      <a:r>
                        <a:rPr lang="en-US" sz="2000" dirty="0">
                          <a:latin typeface="+mn-lt"/>
                        </a:rPr>
                        <a:t>SSSP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978629"/>
                  </a:ext>
                </a:extLst>
              </a:tr>
              <a:tr h="228600">
                <a:tc>
                  <a:txBody>
                    <a:bodyPr/>
                    <a:lstStyle/>
                    <a:p>
                      <a:r>
                        <a:rPr lang="en-US" sz="2000" dirty="0" err="1">
                          <a:latin typeface="+mn-lt"/>
                        </a:rPr>
                        <a:t>Canneal</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Locks</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420545"/>
                  </a:ext>
                </a:extLst>
              </a:tr>
              <a:tr h="228600">
                <a:tc>
                  <a:txBody>
                    <a:bodyPr/>
                    <a:lstStyle/>
                    <a:p>
                      <a:r>
                        <a:rPr lang="en-US" sz="2000" dirty="0">
                          <a:latin typeface="+mn-lt"/>
                        </a:rPr>
                        <a:t>CC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3001473"/>
                  </a:ext>
                </a:extLst>
              </a:tr>
              <a:tr h="228600">
                <a:tc>
                  <a:txBody>
                    <a:bodyPr/>
                    <a:lstStyle/>
                    <a:p>
                      <a:r>
                        <a:rPr lang="en-US" sz="2000" dirty="0" err="1">
                          <a:latin typeface="+mn-lt"/>
                        </a:rPr>
                        <a:t>Streamcluster</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b="0" i="0" u="none" strike="noStrike" noProof="0" dirty="0">
                          <a:latin typeface="+mn-lt"/>
                        </a:rPr>
                        <a:t>One-to-many, reduction</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Cyclic collection updates</a:t>
                      </a:r>
                      <a:endParaRPr lang="en-US" sz="2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213136"/>
                  </a:ext>
                </a:extLst>
              </a:tr>
              <a:tr h="228600">
                <a:tc>
                  <a:txBody>
                    <a:bodyPr/>
                    <a:lstStyle/>
                    <a:p>
                      <a:pPr lvl="0">
                        <a:buNone/>
                      </a:pPr>
                      <a:r>
                        <a:rPr lang="en-US" sz="2000" dirty="0" err="1">
                          <a:latin typeface="+mn-lt"/>
                        </a:rPr>
                        <a:t>Pagerank</a:t>
                      </a:r>
                      <a:r>
                        <a:rPr lang="en-US" sz="2000" dirty="0">
                          <a:latin typeface="+mn-lt"/>
                        </a:rPr>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Skipping negligible updates</a:t>
                      </a:r>
                      <a:endParaRPr lang="en-US" sz="20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123645"/>
                  </a:ext>
                </a:extLst>
              </a:tr>
              <a:tr h="228600">
                <a:tc>
                  <a:txBody>
                    <a:bodyPr/>
                    <a:lstStyle/>
                    <a:p>
                      <a:pPr lvl="0">
                        <a:buNone/>
                      </a:pPr>
                      <a:r>
                        <a:rPr lang="en-US" sz="2000" dirty="0">
                          <a:latin typeface="+mn-lt"/>
                        </a:rPr>
                        <a:t>Community</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noProof="0" dirty="0">
                          <a:latin typeface="+mn-lt"/>
                        </a:rPr>
                        <a:t>Irregular: many-to-many</a:t>
                      </a:r>
                      <a:endParaRPr lang="en-US" sz="2000" dirty="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7329263"/>
                  </a:ext>
                </a:extLst>
              </a:tr>
              <a:tr h="228600">
                <a:tc>
                  <a:txBody>
                    <a:bodyPr/>
                    <a:lstStyle/>
                    <a:p>
                      <a:pPr lvl="0">
                        <a:buNone/>
                      </a:pPr>
                      <a:r>
                        <a:rPr lang="en-US" sz="2000" err="1">
                          <a:latin typeface="+mn-lt"/>
                        </a:rPr>
                        <a:t>Volrend</a:t>
                      </a:r>
                      <a:r>
                        <a:rPr lang="en-US" sz="2000">
                          <a:latin typeface="+mn-lt"/>
                        </a:rPr>
                        <a:t>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2000" b="0" i="0" u="none" strike="noStrike" noProof="0">
                          <a:latin typeface="+mn-lt"/>
                        </a:rPr>
                        <a:t>One-to-many</a:t>
                      </a:r>
                      <a:endParaRPr lang="en-US" sz="2000">
                        <a:latin typeface="+mn-lt"/>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Approximate Stores </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695740"/>
                  </a:ext>
                </a:extLst>
              </a:tr>
            </a:tbl>
          </a:graphicData>
        </a:graphic>
      </p:graphicFrame>
      <p:sp>
        <p:nvSpPr>
          <p:cNvPr id="3" name="Slide Number Placeholder 2">
            <a:extLst>
              <a:ext uri="{FF2B5EF4-FFF2-40B4-BE49-F238E27FC236}">
                <a16:creationId xmlns:a16="http://schemas.microsoft.com/office/drawing/2014/main" id="{C718E187-B138-48C5-ADA9-82DE46675FAE}"/>
              </a:ext>
            </a:extLst>
          </p:cNvPr>
          <p:cNvSpPr>
            <a:spLocks noGrp="1"/>
          </p:cNvSpPr>
          <p:nvPr>
            <p:ph type="sldNum" sz="quarter" idx="12"/>
          </p:nvPr>
        </p:nvSpPr>
        <p:spPr/>
        <p:txBody>
          <a:bodyPr/>
          <a:lstStyle/>
          <a:p>
            <a:fld id="{19C35A7F-3BC8-4315-864C-AC9FE095F277}" type="slidenum">
              <a:rPr lang="en-US" smtClean="0"/>
              <a:t>42</a:t>
            </a:fld>
            <a:endParaRPr lang="en-US"/>
          </a:p>
        </p:txBody>
      </p:sp>
    </p:spTree>
    <p:extLst>
      <p:ext uri="{BB962C8B-B14F-4D97-AF65-F5344CB8AC3E}">
        <p14:creationId xmlns:p14="http://schemas.microsoft.com/office/powerpoint/2010/main" val="371899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537411-44F4-4355-8A28-D041944E4CE0}"/>
              </a:ext>
            </a:extLst>
          </p:cNvPr>
          <p:cNvSpPr>
            <a:spLocks noGrp="1"/>
          </p:cNvSpPr>
          <p:nvPr>
            <p:ph type="sldNum" sz="quarter" idx="12"/>
          </p:nvPr>
        </p:nvSpPr>
        <p:spPr/>
        <p:txBody>
          <a:bodyPr/>
          <a:lstStyle/>
          <a:p>
            <a:fld id="{19C35A7F-3BC8-4315-864C-AC9FE095F277}" type="slidenum">
              <a:rPr lang="en-US" smtClean="0"/>
              <a:t>43</a:t>
            </a:fld>
            <a:endParaRPr lang="en-US"/>
          </a:p>
        </p:txBody>
      </p:sp>
      <p:graphicFrame>
        <p:nvGraphicFramePr>
          <p:cNvPr id="7" name="Chart 6">
            <a:extLst>
              <a:ext uri="{FF2B5EF4-FFF2-40B4-BE49-F238E27FC236}">
                <a16:creationId xmlns:a16="http://schemas.microsoft.com/office/drawing/2014/main" id="{8597577A-5307-491F-BAD8-CA300187D3B9}"/>
              </a:ext>
            </a:extLst>
          </p:cNvPr>
          <p:cNvGraphicFramePr/>
          <p:nvPr>
            <p:extLst>
              <p:ext uri="{D42A27DB-BD31-4B8C-83A1-F6EECF244321}">
                <p14:modId xmlns:p14="http://schemas.microsoft.com/office/powerpoint/2010/main" val="634588028"/>
              </p:ext>
            </p:extLst>
          </p:nvPr>
        </p:nvGraphicFramePr>
        <p:xfrm>
          <a:off x="704850" y="1397000"/>
          <a:ext cx="7810500" cy="41656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97F8D89-417B-4767-84A2-1D9FB9C14157}"/>
              </a:ext>
            </a:extLst>
          </p:cNvPr>
          <p:cNvSpPr txBox="1"/>
          <p:nvPr/>
        </p:nvSpPr>
        <p:spPr>
          <a:xfrm rot="16200000">
            <a:off x="-287890" y="2742399"/>
            <a:ext cx="1462260" cy="523220"/>
          </a:xfrm>
          <a:prstGeom prst="rect">
            <a:avLst/>
          </a:prstGeom>
          <a:noFill/>
        </p:spPr>
        <p:txBody>
          <a:bodyPr wrap="none" rtlCol="0">
            <a:spAutoFit/>
          </a:bodyPr>
          <a:lstStyle/>
          <a:p>
            <a:r>
              <a:rPr lang="en-US" sz="2800"/>
              <a:t>Speedup</a:t>
            </a:r>
          </a:p>
        </p:txBody>
      </p:sp>
      <p:sp>
        <p:nvSpPr>
          <p:cNvPr id="9" name="Title 1">
            <a:extLst>
              <a:ext uri="{FF2B5EF4-FFF2-40B4-BE49-F238E27FC236}">
                <a16:creationId xmlns:a16="http://schemas.microsoft.com/office/drawing/2014/main" id="{58BF9C1F-460B-4D2B-9135-BC778A214A5F}"/>
              </a:ext>
            </a:extLst>
          </p:cNvPr>
          <p:cNvSpPr txBox="1">
            <a:spLocks/>
          </p:cNvSpPr>
          <p:nvPr/>
        </p:nvSpPr>
        <p:spPr>
          <a:xfrm>
            <a:off x="321359" y="231774"/>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err="1">
                <a:latin typeface="+mn-lt"/>
                <a:cs typeface="Calibri"/>
              </a:rPr>
              <a:t>BMem</a:t>
            </a:r>
            <a:r>
              <a:rPr lang="en-US" sz="4000">
                <a:latin typeface="+mn-lt"/>
                <a:cs typeface="Calibri"/>
              </a:rPr>
              <a:t> for shared data + approximations</a:t>
            </a:r>
          </a:p>
        </p:txBody>
      </p:sp>
      <p:sp>
        <p:nvSpPr>
          <p:cNvPr id="6" name="TextBox 5">
            <a:extLst>
              <a:ext uri="{FF2B5EF4-FFF2-40B4-BE49-F238E27FC236}">
                <a16:creationId xmlns:a16="http://schemas.microsoft.com/office/drawing/2014/main" id="{82343F14-B2F9-445F-B262-A70AC6C13021}"/>
              </a:ext>
            </a:extLst>
          </p:cNvPr>
          <p:cNvSpPr txBox="1"/>
          <p:nvPr/>
        </p:nvSpPr>
        <p:spPr>
          <a:xfrm>
            <a:off x="2794587" y="5508371"/>
            <a:ext cx="3554819" cy="461665"/>
          </a:xfrm>
          <a:prstGeom prst="rect">
            <a:avLst/>
          </a:prstGeom>
          <a:noFill/>
        </p:spPr>
        <p:txBody>
          <a:bodyPr wrap="none" rtlCol="0">
            <a:spAutoFit/>
          </a:bodyPr>
          <a:lstStyle/>
          <a:p>
            <a:r>
              <a:rPr lang="en-US" sz="2400"/>
              <a:t>On average 1.89x speed up</a:t>
            </a:r>
          </a:p>
        </p:txBody>
      </p:sp>
      <p:cxnSp>
        <p:nvCxnSpPr>
          <p:cNvPr id="10" name="Straight Connector 9">
            <a:extLst>
              <a:ext uri="{FF2B5EF4-FFF2-40B4-BE49-F238E27FC236}">
                <a16:creationId xmlns:a16="http://schemas.microsoft.com/office/drawing/2014/main" id="{631183E3-449A-4123-86EF-F273540FFAB0}"/>
              </a:ext>
            </a:extLst>
          </p:cNvPr>
          <p:cNvCxnSpPr>
            <a:cxnSpLocks/>
          </p:cNvCxnSpPr>
          <p:nvPr/>
        </p:nvCxnSpPr>
        <p:spPr>
          <a:xfrm>
            <a:off x="1295400" y="3904084"/>
            <a:ext cx="721995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8E7EC23-83B0-4874-8E35-DBAA970A14F4}"/>
              </a:ext>
            </a:extLst>
          </p:cNvPr>
          <p:cNvSpPr txBox="1">
            <a:spLocks/>
          </p:cNvSpPr>
          <p:nvPr/>
        </p:nvSpPr>
        <p:spPr>
          <a:xfrm>
            <a:off x="4905375" y="1265823"/>
            <a:ext cx="1304934" cy="365125"/>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a:solidFill>
                  <a:srgbClr val="0070C0"/>
                </a:solidFill>
                <a:cs typeface="Calibri"/>
              </a:rPr>
              <a:t>7.2</a:t>
            </a:r>
            <a:r>
              <a:rPr lang="en-US" sz="1800" b="1" i="1">
                <a:cs typeface="Calibri"/>
              </a:rPr>
              <a:t> </a:t>
            </a:r>
            <a:r>
              <a:rPr lang="en-US" sz="1800" b="1" i="1">
                <a:solidFill>
                  <a:srgbClr val="8D035C"/>
                </a:solidFill>
                <a:cs typeface="Calibri"/>
              </a:rPr>
              <a:t>-&gt; 9.77</a:t>
            </a:r>
          </a:p>
        </p:txBody>
      </p:sp>
      <p:sp>
        <p:nvSpPr>
          <p:cNvPr id="12" name="TextBox 11">
            <a:extLst>
              <a:ext uri="{FF2B5EF4-FFF2-40B4-BE49-F238E27FC236}">
                <a16:creationId xmlns:a16="http://schemas.microsoft.com/office/drawing/2014/main" id="{12E20473-39A8-4BBB-AD43-E94CB3D1F9D1}"/>
              </a:ext>
            </a:extLst>
          </p:cNvPr>
          <p:cNvSpPr txBox="1"/>
          <p:nvPr/>
        </p:nvSpPr>
        <p:spPr>
          <a:xfrm>
            <a:off x="8231957" y="3424287"/>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70C0"/>
                </a:solidFill>
              </a:rPr>
              <a:t>1.4x</a:t>
            </a:r>
            <a:endParaRPr lang="en-US" sz="2000" b="1">
              <a:solidFill>
                <a:srgbClr val="0070C0"/>
              </a:solidFill>
              <a:cs typeface="Calibri"/>
            </a:endParaRPr>
          </a:p>
        </p:txBody>
      </p:sp>
      <p:sp>
        <p:nvSpPr>
          <p:cNvPr id="13" name="TextBox 12">
            <a:extLst>
              <a:ext uri="{FF2B5EF4-FFF2-40B4-BE49-F238E27FC236}">
                <a16:creationId xmlns:a16="http://schemas.microsoft.com/office/drawing/2014/main" id="{8256138B-3C77-4A53-BEAF-0D4CF872C05A}"/>
              </a:ext>
            </a:extLst>
          </p:cNvPr>
          <p:cNvSpPr txBox="1"/>
          <p:nvPr/>
        </p:nvSpPr>
        <p:spPr>
          <a:xfrm>
            <a:off x="8231957" y="3028573"/>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B050"/>
                </a:solidFill>
              </a:rPr>
              <a:t>1.76x</a:t>
            </a:r>
            <a:endParaRPr lang="en-US" sz="2000" b="1">
              <a:solidFill>
                <a:srgbClr val="00B050"/>
              </a:solidFill>
              <a:cs typeface="Calibri"/>
            </a:endParaRPr>
          </a:p>
        </p:txBody>
      </p:sp>
      <p:sp>
        <p:nvSpPr>
          <p:cNvPr id="14" name="TextBox 13">
            <a:extLst>
              <a:ext uri="{FF2B5EF4-FFF2-40B4-BE49-F238E27FC236}">
                <a16:creationId xmlns:a16="http://schemas.microsoft.com/office/drawing/2014/main" id="{7A306078-5A77-40E4-8819-994F43F06D41}"/>
              </a:ext>
            </a:extLst>
          </p:cNvPr>
          <p:cNvSpPr txBox="1"/>
          <p:nvPr/>
        </p:nvSpPr>
        <p:spPr>
          <a:xfrm>
            <a:off x="8231957" y="2739769"/>
            <a:ext cx="763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8D035C"/>
                </a:solidFill>
              </a:rPr>
              <a:t>1.89x</a:t>
            </a:r>
            <a:endParaRPr lang="en-US" sz="2000" b="1">
              <a:solidFill>
                <a:srgbClr val="8D035C"/>
              </a:solidFill>
              <a:cs typeface="Calibri"/>
            </a:endParaRPr>
          </a:p>
        </p:txBody>
      </p:sp>
    </p:spTree>
    <p:extLst>
      <p:ext uri="{BB962C8B-B14F-4D97-AF65-F5344CB8AC3E}">
        <p14:creationId xmlns:p14="http://schemas.microsoft.com/office/powerpoint/2010/main" val="1781425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EF95846-B8C5-4A21-A95C-5C1AEED3B04D}"/>
              </a:ext>
            </a:extLst>
          </p:cNvPr>
          <p:cNvGraphicFramePr>
            <a:graphicFrameLocks noGrp="1"/>
          </p:cNvGraphicFramePr>
          <p:nvPr>
            <p:ph idx="1"/>
            <p:extLst>
              <p:ext uri="{D42A27DB-BD31-4B8C-83A1-F6EECF244321}">
                <p14:modId xmlns:p14="http://schemas.microsoft.com/office/powerpoint/2010/main" val="479872176"/>
              </p:ext>
            </p:extLst>
          </p:nvPr>
        </p:nvGraphicFramePr>
        <p:xfrm>
          <a:off x="2176023" y="1238358"/>
          <a:ext cx="4791953" cy="2441907"/>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1F322BD1-966B-4577-8593-E8746AC94DE9}"/>
              </a:ext>
            </a:extLst>
          </p:cNvPr>
          <p:cNvSpPr>
            <a:spLocks noGrp="1"/>
          </p:cNvSpPr>
          <p:nvPr>
            <p:ph type="sldNum" sz="quarter" idx="12"/>
          </p:nvPr>
        </p:nvSpPr>
        <p:spPr/>
        <p:txBody>
          <a:bodyPr/>
          <a:lstStyle/>
          <a:p>
            <a:fld id="{19C35A7F-3BC8-4315-864C-AC9FE095F277}" type="slidenum">
              <a:rPr lang="en-US" smtClean="0"/>
              <a:t>44</a:t>
            </a:fld>
            <a:endParaRPr lang="en-US"/>
          </a:p>
        </p:txBody>
      </p:sp>
      <p:sp>
        <p:nvSpPr>
          <p:cNvPr id="8" name="Title 1">
            <a:extLst>
              <a:ext uri="{FF2B5EF4-FFF2-40B4-BE49-F238E27FC236}">
                <a16:creationId xmlns:a16="http://schemas.microsoft.com/office/drawing/2014/main" id="{24E08E2A-E6BD-464C-9577-C7331818D692}"/>
              </a:ext>
            </a:extLst>
          </p:cNvPr>
          <p:cNvSpPr txBox="1">
            <a:spLocks/>
          </p:cNvSpPr>
          <p:nvPr/>
        </p:nvSpPr>
        <p:spPr>
          <a:xfrm>
            <a:off x="260252" y="246609"/>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cs typeface="Calibri Light"/>
              </a:rPr>
              <a:t>Energy and area</a:t>
            </a:r>
            <a:endParaRPr lang="en-US" sz="4000" i="1">
              <a:latin typeface="+mn-lt"/>
              <a:cs typeface="Calibri"/>
            </a:endParaRPr>
          </a:p>
        </p:txBody>
      </p:sp>
      <p:cxnSp>
        <p:nvCxnSpPr>
          <p:cNvPr id="3" name="Straight Connector 2">
            <a:extLst>
              <a:ext uri="{FF2B5EF4-FFF2-40B4-BE49-F238E27FC236}">
                <a16:creationId xmlns:a16="http://schemas.microsoft.com/office/drawing/2014/main" id="{7D1ED662-D608-41E6-A391-CFC86A93DBD6}"/>
              </a:ext>
            </a:extLst>
          </p:cNvPr>
          <p:cNvCxnSpPr>
            <a:cxnSpLocks/>
          </p:cNvCxnSpPr>
          <p:nvPr/>
        </p:nvCxnSpPr>
        <p:spPr>
          <a:xfrm>
            <a:off x="2567280" y="1654312"/>
            <a:ext cx="44006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512CD74-2B20-4698-AA5D-1F770B61DF09}"/>
              </a:ext>
            </a:extLst>
          </p:cNvPr>
          <p:cNvSpPr txBox="1"/>
          <p:nvPr/>
        </p:nvSpPr>
        <p:spPr>
          <a:xfrm rot="16200000">
            <a:off x="962789" y="1865041"/>
            <a:ext cx="1841689" cy="584775"/>
          </a:xfrm>
          <a:prstGeom prst="rect">
            <a:avLst/>
          </a:prstGeom>
          <a:noFill/>
        </p:spPr>
        <p:txBody>
          <a:bodyPr wrap="square" rtlCol="0">
            <a:spAutoFit/>
          </a:bodyPr>
          <a:lstStyle/>
          <a:p>
            <a:pPr algn="ctr"/>
            <a:r>
              <a:rPr lang="en-US" sz="1600"/>
              <a:t>Energy consumption</a:t>
            </a:r>
          </a:p>
        </p:txBody>
      </p:sp>
      <p:sp>
        <p:nvSpPr>
          <p:cNvPr id="12" name="TextBox 11">
            <a:extLst>
              <a:ext uri="{FF2B5EF4-FFF2-40B4-BE49-F238E27FC236}">
                <a16:creationId xmlns:a16="http://schemas.microsoft.com/office/drawing/2014/main" id="{87B92582-8CB1-42CD-862E-D2C89FD7DF99}"/>
              </a:ext>
            </a:extLst>
          </p:cNvPr>
          <p:cNvSpPr txBox="1"/>
          <p:nvPr/>
        </p:nvSpPr>
        <p:spPr>
          <a:xfrm>
            <a:off x="565276" y="3741515"/>
            <a:ext cx="8196255" cy="830997"/>
          </a:xfrm>
          <a:prstGeom prst="rect">
            <a:avLst/>
          </a:prstGeom>
          <a:noFill/>
        </p:spPr>
        <p:txBody>
          <a:bodyPr wrap="square" rtlCol="0">
            <a:spAutoFit/>
          </a:bodyPr>
          <a:lstStyle/>
          <a:p>
            <a:pPr marL="342900" indent="-342900">
              <a:buFont typeface="Arial" panose="020B0604020202020204" pitchFamily="34" charset="0"/>
              <a:buChar char="•"/>
            </a:pPr>
            <a:r>
              <a:rPr lang="en-US" sz="2400"/>
              <a:t>Since faster execution: 33% energy reduction</a:t>
            </a:r>
          </a:p>
          <a:p>
            <a:pPr marL="342900" indent="-342900">
              <a:buFont typeface="Arial" panose="020B0604020202020204" pitchFamily="34" charset="0"/>
              <a:buChar char="•"/>
            </a:pPr>
            <a:endParaRPr lang="en-US" sz="2400"/>
          </a:p>
        </p:txBody>
      </p:sp>
      <p:sp>
        <p:nvSpPr>
          <p:cNvPr id="13" name="Rectangle 12">
            <a:extLst>
              <a:ext uri="{FF2B5EF4-FFF2-40B4-BE49-F238E27FC236}">
                <a16:creationId xmlns:a16="http://schemas.microsoft.com/office/drawing/2014/main" id="{49F349F2-0F62-49B4-94C3-DCCCDB98F337}"/>
              </a:ext>
            </a:extLst>
          </p:cNvPr>
          <p:cNvSpPr/>
          <p:nvPr/>
        </p:nvSpPr>
        <p:spPr>
          <a:xfrm>
            <a:off x="565276" y="4110847"/>
            <a:ext cx="6962931" cy="461665"/>
          </a:xfrm>
          <a:prstGeom prst="rect">
            <a:avLst/>
          </a:prstGeom>
        </p:spPr>
        <p:txBody>
          <a:bodyPr wrap="square" anchor="t">
            <a:spAutoFit/>
          </a:bodyPr>
          <a:lstStyle/>
          <a:p>
            <a:pPr marL="342900" indent="-342900">
              <a:buFont typeface="Arial" panose="020B0604020202020204" pitchFamily="34" charset="0"/>
              <a:buChar char="•"/>
            </a:pPr>
            <a:r>
              <a:rPr lang="en-US" sz="2400"/>
              <a:t>Replica components: 9% of total energy consumed </a:t>
            </a:r>
          </a:p>
        </p:txBody>
      </p:sp>
    </p:spTree>
    <p:extLst>
      <p:ext uri="{BB962C8B-B14F-4D97-AF65-F5344CB8AC3E}">
        <p14:creationId xmlns:p14="http://schemas.microsoft.com/office/powerpoint/2010/main" val="3252489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322BD1-966B-4577-8593-E8746AC94DE9}"/>
              </a:ext>
            </a:extLst>
          </p:cNvPr>
          <p:cNvSpPr>
            <a:spLocks noGrp="1"/>
          </p:cNvSpPr>
          <p:nvPr>
            <p:ph type="sldNum" sz="quarter" idx="12"/>
          </p:nvPr>
        </p:nvSpPr>
        <p:spPr/>
        <p:txBody>
          <a:bodyPr/>
          <a:lstStyle/>
          <a:p>
            <a:fld id="{19C35A7F-3BC8-4315-864C-AC9FE095F277}" type="slidenum">
              <a:rPr lang="en-US" smtClean="0"/>
              <a:t>45</a:t>
            </a:fld>
            <a:endParaRPr lang="en-US"/>
          </a:p>
        </p:txBody>
      </p:sp>
      <p:sp>
        <p:nvSpPr>
          <p:cNvPr id="8" name="Title 1">
            <a:extLst>
              <a:ext uri="{FF2B5EF4-FFF2-40B4-BE49-F238E27FC236}">
                <a16:creationId xmlns:a16="http://schemas.microsoft.com/office/drawing/2014/main" id="{24E08E2A-E6BD-464C-9577-C7331818D692}"/>
              </a:ext>
            </a:extLst>
          </p:cNvPr>
          <p:cNvSpPr txBox="1">
            <a:spLocks/>
          </p:cNvSpPr>
          <p:nvPr/>
        </p:nvSpPr>
        <p:spPr>
          <a:xfrm>
            <a:off x="260252" y="246609"/>
            <a:ext cx="8501281" cy="1034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cs typeface="Calibri Light"/>
              </a:rPr>
              <a:t>Energy and area</a:t>
            </a:r>
            <a:endParaRPr lang="en-US" sz="4000" i="1">
              <a:latin typeface="+mn-lt"/>
              <a:cs typeface="Calibri"/>
            </a:endParaRPr>
          </a:p>
        </p:txBody>
      </p:sp>
      <p:sp>
        <p:nvSpPr>
          <p:cNvPr id="11" name="TextBox 10">
            <a:extLst>
              <a:ext uri="{FF2B5EF4-FFF2-40B4-BE49-F238E27FC236}">
                <a16:creationId xmlns:a16="http://schemas.microsoft.com/office/drawing/2014/main" id="{1D02A131-C18A-42F3-B828-662A14E98FA2}"/>
              </a:ext>
            </a:extLst>
          </p:cNvPr>
          <p:cNvSpPr txBox="1"/>
          <p:nvPr/>
        </p:nvSpPr>
        <p:spPr>
          <a:xfrm>
            <a:off x="565277" y="4716352"/>
            <a:ext cx="8196255"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15% increase in the area </a:t>
            </a:r>
          </a:p>
          <a:p>
            <a:pPr marL="800100" lvl="1" indent="-342900">
              <a:buFont typeface="Arial" panose="020B0604020202020204" pitchFamily="34" charset="0"/>
              <a:buChar char="•"/>
            </a:pPr>
            <a:r>
              <a:rPr lang="en-US" sz="2400" dirty="0"/>
              <a:t>11% from the BMem + 4% from the transceiver/antenna</a:t>
            </a:r>
          </a:p>
          <a:p>
            <a:pPr marL="800100" lvl="1" indent="-342900">
              <a:buFont typeface="Arial" panose="020B0604020202020204" pitchFamily="34" charset="0"/>
              <a:buChar char="•"/>
            </a:pPr>
            <a:r>
              <a:rPr lang="en-US" sz="2400" dirty="0"/>
              <a:t>Using the same area to increase the L2 cache has little impact on performance (1.04x speedup)</a:t>
            </a:r>
          </a:p>
        </p:txBody>
      </p:sp>
      <p:sp>
        <p:nvSpPr>
          <p:cNvPr id="12" name="TextBox 11">
            <a:extLst>
              <a:ext uri="{FF2B5EF4-FFF2-40B4-BE49-F238E27FC236}">
                <a16:creationId xmlns:a16="http://schemas.microsoft.com/office/drawing/2014/main" id="{87B92582-8CB1-42CD-862E-D2C89FD7DF99}"/>
              </a:ext>
            </a:extLst>
          </p:cNvPr>
          <p:cNvSpPr txBox="1"/>
          <p:nvPr/>
        </p:nvSpPr>
        <p:spPr>
          <a:xfrm>
            <a:off x="565276" y="3741515"/>
            <a:ext cx="8196255" cy="830997"/>
          </a:xfrm>
          <a:prstGeom prst="rect">
            <a:avLst/>
          </a:prstGeom>
          <a:noFill/>
        </p:spPr>
        <p:txBody>
          <a:bodyPr wrap="square" rtlCol="0">
            <a:spAutoFit/>
          </a:bodyPr>
          <a:lstStyle/>
          <a:p>
            <a:pPr marL="342900" indent="-342900">
              <a:buFont typeface="Arial" panose="020B0604020202020204" pitchFamily="34" charset="0"/>
              <a:buChar char="•"/>
            </a:pPr>
            <a:r>
              <a:rPr lang="en-US" sz="2400"/>
              <a:t>Since faster execution: 33% energy reduction</a:t>
            </a:r>
          </a:p>
          <a:p>
            <a:pPr marL="342900" indent="-342900">
              <a:buFont typeface="Arial" panose="020B0604020202020204" pitchFamily="34" charset="0"/>
              <a:buChar char="•"/>
            </a:pPr>
            <a:endParaRPr lang="en-US" sz="2400"/>
          </a:p>
        </p:txBody>
      </p:sp>
      <p:sp>
        <p:nvSpPr>
          <p:cNvPr id="13" name="Rectangle 12">
            <a:extLst>
              <a:ext uri="{FF2B5EF4-FFF2-40B4-BE49-F238E27FC236}">
                <a16:creationId xmlns:a16="http://schemas.microsoft.com/office/drawing/2014/main" id="{49F349F2-0F62-49B4-94C3-DCCCDB98F337}"/>
              </a:ext>
            </a:extLst>
          </p:cNvPr>
          <p:cNvSpPr/>
          <p:nvPr/>
        </p:nvSpPr>
        <p:spPr>
          <a:xfrm>
            <a:off x="565276" y="4110847"/>
            <a:ext cx="6962931" cy="461665"/>
          </a:xfrm>
          <a:prstGeom prst="rect">
            <a:avLst/>
          </a:prstGeom>
        </p:spPr>
        <p:txBody>
          <a:bodyPr wrap="square" anchor="t">
            <a:spAutoFit/>
          </a:bodyPr>
          <a:lstStyle/>
          <a:p>
            <a:pPr marL="342900" indent="-342900">
              <a:buFont typeface="Arial" panose="020B0604020202020204" pitchFamily="34" charset="0"/>
              <a:buChar char="•"/>
            </a:pPr>
            <a:r>
              <a:rPr lang="en-US" sz="2400"/>
              <a:t>Replica components: 9% of total energy consumed </a:t>
            </a:r>
          </a:p>
        </p:txBody>
      </p:sp>
      <p:graphicFrame>
        <p:nvGraphicFramePr>
          <p:cNvPr id="14" name="Content Placeholder 6">
            <a:extLst>
              <a:ext uri="{FF2B5EF4-FFF2-40B4-BE49-F238E27FC236}">
                <a16:creationId xmlns:a16="http://schemas.microsoft.com/office/drawing/2014/main" id="{8C3374E4-DB63-4048-91A1-49033CBF60A6}"/>
              </a:ext>
            </a:extLst>
          </p:cNvPr>
          <p:cNvGraphicFramePr>
            <a:graphicFrameLocks noGrp="1"/>
          </p:cNvGraphicFramePr>
          <p:nvPr>
            <p:ph idx="1"/>
            <p:extLst>
              <p:ext uri="{D42A27DB-BD31-4B8C-83A1-F6EECF244321}">
                <p14:modId xmlns:p14="http://schemas.microsoft.com/office/powerpoint/2010/main" val="3081804738"/>
              </p:ext>
            </p:extLst>
          </p:nvPr>
        </p:nvGraphicFramePr>
        <p:xfrm>
          <a:off x="2176023" y="1238358"/>
          <a:ext cx="4791953" cy="2441907"/>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DA00B8F6-A4A2-47A6-BA87-FF2BE873C1B5}"/>
              </a:ext>
            </a:extLst>
          </p:cNvPr>
          <p:cNvCxnSpPr>
            <a:cxnSpLocks/>
          </p:cNvCxnSpPr>
          <p:nvPr/>
        </p:nvCxnSpPr>
        <p:spPr>
          <a:xfrm>
            <a:off x="2567280" y="1654312"/>
            <a:ext cx="44006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44BCD3C-2160-4FCE-A1E2-5923DA9E62FA}"/>
              </a:ext>
            </a:extLst>
          </p:cNvPr>
          <p:cNvSpPr txBox="1"/>
          <p:nvPr/>
        </p:nvSpPr>
        <p:spPr>
          <a:xfrm rot="16200000">
            <a:off x="962789" y="1865041"/>
            <a:ext cx="1841689" cy="584775"/>
          </a:xfrm>
          <a:prstGeom prst="rect">
            <a:avLst/>
          </a:prstGeom>
          <a:noFill/>
        </p:spPr>
        <p:txBody>
          <a:bodyPr wrap="square" rtlCol="0">
            <a:spAutoFit/>
          </a:bodyPr>
          <a:lstStyle/>
          <a:p>
            <a:pPr algn="ctr"/>
            <a:r>
              <a:rPr lang="en-US" sz="1600"/>
              <a:t>Energy consumption</a:t>
            </a:r>
          </a:p>
        </p:txBody>
      </p:sp>
    </p:spTree>
    <p:extLst>
      <p:ext uri="{BB962C8B-B14F-4D97-AF65-F5344CB8AC3E}">
        <p14:creationId xmlns:p14="http://schemas.microsoft.com/office/powerpoint/2010/main" val="3102078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983F-D606-4B8D-9CFE-AE781E5573D7}"/>
              </a:ext>
            </a:extLst>
          </p:cNvPr>
          <p:cNvSpPr>
            <a:spLocks noGrp="1"/>
          </p:cNvSpPr>
          <p:nvPr>
            <p:ph type="title"/>
          </p:nvPr>
        </p:nvSpPr>
        <p:spPr/>
        <p:txBody>
          <a:bodyPr>
            <a:normAutofit/>
          </a:bodyPr>
          <a:lstStyle/>
          <a:p>
            <a:r>
              <a:rPr lang="en-US" sz="4000">
                <a:latin typeface="+mn-lt"/>
              </a:rPr>
              <a:t>Also in the paper</a:t>
            </a:r>
          </a:p>
        </p:txBody>
      </p:sp>
      <p:sp>
        <p:nvSpPr>
          <p:cNvPr id="3" name="Content Placeholder 2">
            <a:extLst>
              <a:ext uri="{FF2B5EF4-FFF2-40B4-BE49-F238E27FC236}">
                <a16:creationId xmlns:a16="http://schemas.microsoft.com/office/drawing/2014/main" id="{4E767370-50EE-4CCB-B97F-3E3714092F8F}"/>
              </a:ext>
            </a:extLst>
          </p:cNvPr>
          <p:cNvSpPr>
            <a:spLocks noGrp="1"/>
          </p:cNvSpPr>
          <p:nvPr>
            <p:ph idx="1"/>
          </p:nvPr>
        </p:nvSpPr>
        <p:spPr/>
        <p:txBody>
          <a:bodyPr vert="horz" lIns="91440" tIns="45720" rIns="91440" bIns="45720" rtlCol="0" anchor="t">
            <a:normAutofit/>
          </a:bodyPr>
          <a:lstStyle/>
          <a:p>
            <a:r>
              <a:rPr lang="en-US"/>
              <a:t>Scalability analysis</a:t>
            </a:r>
          </a:p>
          <a:p>
            <a:r>
              <a:rPr lang="en-US"/>
              <a:t>Power evaluation</a:t>
            </a:r>
          </a:p>
          <a:p>
            <a:r>
              <a:rPr lang="en-US"/>
              <a:t>Area consumption</a:t>
            </a:r>
          </a:p>
          <a:p>
            <a:r>
              <a:rPr lang="en-US"/>
              <a:t>Architecture sensitivity analysis</a:t>
            </a:r>
          </a:p>
          <a:p>
            <a:r>
              <a:rPr lang="en-US"/>
              <a:t>Effectiveness of profiler and </a:t>
            </a:r>
            <a:r>
              <a:rPr lang="en-US" err="1"/>
              <a:t>autotuner</a:t>
            </a:r>
          </a:p>
          <a:p>
            <a:r>
              <a:rPr lang="en-US">
                <a:cs typeface="Calibri" panose="020F0502020204030204"/>
              </a:rPr>
              <a:t>Statistics on developer effort to adapt programs</a:t>
            </a:r>
          </a:p>
          <a:p>
            <a:endParaRPr lang="en-US">
              <a:cs typeface="Calibri" panose="020F0502020204030204"/>
            </a:endParaRPr>
          </a:p>
          <a:p>
            <a:endParaRPr lang="en-US">
              <a:cs typeface="Calibri" panose="020F0502020204030204"/>
            </a:endParaRPr>
          </a:p>
        </p:txBody>
      </p:sp>
      <p:sp>
        <p:nvSpPr>
          <p:cNvPr id="4" name="Slide Number Placeholder 3">
            <a:extLst>
              <a:ext uri="{FF2B5EF4-FFF2-40B4-BE49-F238E27FC236}">
                <a16:creationId xmlns:a16="http://schemas.microsoft.com/office/drawing/2014/main" id="{E25BDE02-2610-4EC6-8BB6-B9B8E43F423E}"/>
              </a:ext>
            </a:extLst>
          </p:cNvPr>
          <p:cNvSpPr>
            <a:spLocks noGrp="1"/>
          </p:cNvSpPr>
          <p:nvPr>
            <p:ph type="sldNum" sz="quarter" idx="12"/>
          </p:nvPr>
        </p:nvSpPr>
        <p:spPr/>
        <p:txBody>
          <a:bodyPr/>
          <a:lstStyle/>
          <a:p>
            <a:fld id="{19C35A7F-3BC8-4315-864C-AC9FE095F277}" type="slidenum">
              <a:rPr lang="en-US" smtClean="0"/>
              <a:t>46</a:t>
            </a:fld>
            <a:endParaRPr lang="en-US"/>
          </a:p>
        </p:txBody>
      </p:sp>
    </p:spTree>
    <p:extLst>
      <p:ext uri="{BB962C8B-B14F-4D97-AF65-F5344CB8AC3E}">
        <p14:creationId xmlns:p14="http://schemas.microsoft.com/office/powerpoint/2010/main" val="1928745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ED57-42E8-466F-989F-4C79BCD09554}"/>
              </a:ext>
            </a:extLst>
          </p:cNvPr>
          <p:cNvSpPr>
            <a:spLocks noGrp="1"/>
          </p:cNvSpPr>
          <p:nvPr>
            <p:ph type="title"/>
          </p:nvPr>
        </p:nvSpPr>
        <p:spPr/>
        <p:txBody>
          <a:bodyPr>
            <a:normAutofit/>
          </a:bodyPr>
          <a:lstStyle/>
          <a:p>
            <a:r>
              <a:rPr lang="en-US" sz="4000">
                <a:latin typeface="+mn-lt"/>
                <a:cs typeface="Calibri Light"/>
              </a:rPr>
              <a:t>Conclusions</a:t>
            </a:r>
            <a:endParaRPr lang="en-US" sz="4000">
              <a:latin typeface="+mn-lt"/>
            </a:endParaRPr>
          </a:p>
        </p:txBody>
      </p:sp>
      <p:sp>
        <p:nvSpPr>
          <p:cNvPr id="3" name="Content Placeholder 2">
            <a:extLst>
              <a:ext uri="{FF2B5EF4-FFF2-40B4-BE49-F238E27FC236}">
                <a16:creationId xmlns:a16="http://schemas.microsoft.com/office/drawing/2014/main" id="{6E6E0FA9-96C2-4A0F-A199-8A5D76CEEFD1}"/>
              </a:ext>
            </a:extLst>
          </p:cNvPr>
          <p:cNvSpPr>
            <a:spLocks noGrp="1"/>
          </p:cNvSpPr>
          <p:nvPr>
            <p:ph idx="1"/>
          </p:nvPr>
        </p:nvSpPr>
        <p:spPr>
          <a:xfrm>
            <a:off x="628650" y="1690689"/>
            <a:ext cx="7886700" cy="4018982"/>
          </a:xfrm>
        </p:spPr>
        <p:txBody>
          <a:bodyPr vert="horz" lIns="68580" tIns="34290" rIns="68580" bIns="34290" rtlCol="0" anchor="t">
            <a:noAutofit/>
          </a:bodyPr>
          <a:lstStyle/>
          <a:p>
            <a:r>
              <a:rPr lang="en-US" sz="2400" dirty="0">
                <a:cs typeface="Calibri"/>
              </a:rPr>
              <a:t>Replica: a manycore that uses a wireless </a:t>
            </a:r>
            <a:r>
              <a:rPr lang="en-US" sz="2400" dirty="0" err="1">
                <a:cs typeface="Calibri"/>
              </a:rPr>
              <a:t>NoC</a:t>
            </a:r>
            <a:r>
              <a:rPr lang="en-US" sz="2400" dirty="0">
                <a:cs typeface="Calibri"/>
              </a:rPr>
              <a:t> to communicate ordinary data</a:t>
            </a:r>
          </a:p>
          <a:p>
            <a:r>
              <a:rPr lang="en-US" sz="2400" dirty="0"/>
              <a:t>Hardware and Software innovations</a:t>
            </a:r>
          </a:p>
          <a:p>
            <a:pPr lvl="1"/>
            <a:r>
              <a:rPr lang="en-US" dirty="0"/>
              <a:t>Adaptive wireless protocol</a:t>
            </a:r>
          </a:p>
          <a:p>
            <a:pPr lvl="1"/>
            <a:r>
              <a:rPr lang="en-US" dirty="0"/>
              <a:t>Selective packet dropping</a:t>
            </a:r>
          </a:p>
          <a:p>
            <a:pPr lvl="1"/>
            <a:r>
              <a:rPr lang="en-US" dirty="0">
                <a:cs typeface="Calibri"/>
              </a:rPr>
              <a:t>Software techniques to identify and allocate shared data in BMem</a:t>
            </a:r>
            <a:endParaRPr lang="en-US" dirty="0"/>
          </a:p>
          <a:p>
            <a:pPr lvl="1"/>
            <a:r>
              <a:rPr lang="en-US" dirty="0">
                <a:cs typeface="Calibri"/>
              </a:rPr>
              <a:t>Software transformations for approximate computing</a:t>
            </a:r>
          </a:p>
          <a:p>
            <a:r>
              <a:rPr lang="en-US" sz="2400" dirty="0">
                <a:cs typeface="Calibri"/>
              </a:rPr>
              <a:t>Effectively supports communication-intensive computations</a:t>
            </a:r>
          </a:p>
          <a:p>
            <a:r>
              <a:rPr lang="en-US" sz="2400" dirty="0">
                <a:cs typeface="Calibri"/>
              </a:rPr>
              <a:t>Average speedup of 1.89x over conventional machines</a:t>
            </a:r>
          </a:p>
        </p:txBody>
      </p:sp>
      <p:sp>
        <p:nvSpPr>
          <p:cNvPr id="4" name="Slide Number Placeholder 3">
            <a:extLst>
              <a:ext uri="{FF2B5EF4-FFF2-40B4-BE49-F238E27FC236}">
                <a16:creationId xmlns:a16="http://schemas.microsoft.com/office/drawing/2014/main" id="{0882D95C-7F70-45DB-BA48-4B7A7281637B}"/>
              </a:ext>
            </a:extLst>
          </p:cNvPr>
          <p:cNvSpPr>
            <a:spLocks noGrp="1"/>
          </p:cNvSpPr>
          <p:nvPr>
            <p:ph type="sldNum" sz="quarter" idx="12"/>
          </p:nvPr>
        </p:nvSpPr>
        <p:spPr/>
        <p:txBody>
          <a:bodyPr/>
          <a:lstStyle/>
          <a:p>
            <a:fld id="{19C35A7F-3BC8-4315-864C-AC9FE095F277}" type="slidenum">
              <a:rPr lang="en-US" smtClean="0"/>
              <a:t>47</a:t>
            </a:fld>
            <a:endParaRPr lang="en-US"/>
          </a:p>
        </p:txBody>
      </p:sp>
    </p:spTree>
    <p:extLst>
      <p:ext uri="{BB962C8B-B14F-4D97-AF65-F5344CB8AC3E}">
        <p14:creationId xmlns:p14="http://schemas.microsoft.com/office/powerpoint/2010/main" val="417469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B322-984C-489A-9C38-3281D171C7E1}"/>
              </a:ext>
            </a:extLst>
          </p:cNvPr>
          <p:cNvSpPr>
            <a:spLocks noGrp="1"/>
          </p:cNvSpPr>
          <p:nvPr>
            <p:ph type="title"/>
          </p:nvPr>
        </p:nvSpPr>
        <p:spPr>
          <a:xfrm>
            <a:off x="628650" y="441678"/>
            <a:ext cx="8248650" cy="1002780"/>
          </a:xfrm>
        </p:spPr>
        <p:txBody>
          <a:bodyPr>
            <a:noAutofit/>
          </a:bodyPr>
          <a:lstStyle/>
          <a:p>
            <a:r>
              <a:rPr lang="en-US" sz="3600" err="1">
                <a:latin typeface="+mn-lt"/>
              </a:rPr>
              <a:t>WiSync</a:t>
            </a:r>
            <a:r>
              <a:rPr lang="en-US" sz="3600">
                <a:latin typeface="+mn-lt"/>
              </a:rPr>
              <a:t>: On-chip Wireless Communication for Synchronization</a:t>
            </a:r>
          </a:p>
        </p:txBody>
      </p:sp>
      <p:sp>
        <p:nvSpPr>
          <p:cNvPr id="4" name="4 Paralelogramo">
            <a:extLst>
              <a:ext uri="{FF2B5EF4-FFF2-40B4-BE49-F238E27FC236}">
                <a16:creationId xmlns:a16="http://schemas.microsoft.com/office/drawing/2014/main" id="{A34D5C10-83A4-47AB-BAC0-3DCBF9097124}"/>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 name="5 Paralelogramo">
            <a:extLst>
              <a:ext uri="{FF2B5EF4-FFF2-40B4-BE49-F238E27FC236}">
                <a16:creationId xmlns:a16="http://schemas.microsoft.com/office/drawing/2014/main" id="{EF73FB72-F64A-49B6-9B9A-1015EAE563A0}"/>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6" name="6 Grupo">
            <a:extLst>
              <a:ext uri="{FF2B5EF4-FFF2-40B4-BE49-F238E27FC236}">
                <a16:creationId xmlns:a16="http://schemas.microsoft.com/office/drawing/2014/main" id="{C4F89F51-33F6-4CCC-A805-3C6C50F86E0D}"/>
              </a:ext>
            </a:extLst>
          </p:cNvPr>
          <p:cNvGrpSpPr/>
          <p:nvPr/>
        </p:nvGrpSpPr>
        <p:grpSpPr>
          <a:xfrm>
            <a:off x="5322776" y="3952682"/>
            <a:ext cx="150284" cy="151652"/>
            <a:chOff x="5602909" y="3468101"/>
            <a:chExt cx="200379" cy="202202"/>
          </a:xfrm>
        </p:grpSpPr>
        <p:sp>
          <p:nvSpPr>
            <p:cNvPr id="7" name="7 Elipse">
              <a:extLst>
                <a:ext uri="{FF2B5EF4-FFF2-40B4-BE49-F238E27FC236}">
                  <a16:creationId xmlns:a16="http://schemas.microsoft.com/office/drawing/2014/main" id="{BE550709-9164-434C-A503-7825DA59B91C}"/>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 name="8 Elipse">
              <a:extLst>
                <a:ext uri="{FF2B5EF4-FFF2-40B4-BE49-F238E27FC236}">
                  <a16:creationId xmlns:a16="http://schemas.microsoft.com/office/drawing/2014/main" id="{104507AC-2888-4894-8AB5-0AD0FF676EA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9" name="9 Conector recto">
              <a:extLst>
                <a:ext uri="{FF2B5EF4-FFF2-40B4-BE49-F238E27FC236}">
                  <a16:creationId xmlns:a16="http://schemas.microsoft.com/office/drawing/2014/main" id="{07B559FC-F701-46B7-917D-E08025A3A835}"/>
                </a:ext>
              </a:extLst>
            </p:cNvPr>
            <p:cNvCxnSpPr>
              <a:stCxn id="8" idx="2"/>
              <a:endCxn id="8"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0" name="10 Conector recto">
              <a:extLst>
                <a:ext uri="{FF2B5EF4-FFF2-40B4-BE49-F238E27FC236}">
                  <a16:creationId xmlns:a16="http://schemas.microsoft.com/office/drawing/2014/main" id="{11D95E17-23F8-4A7E-B5C8-2AA2468925EE}"/>
                </a:ext>
              </a:extLst>
            </p:cNvPr>
            <p:cNvCxnSpPr>
              <a:stCxn id="8" idx="4"/>
              <a:endCxn id="8"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1" name="12 Paralelogramo">
            <a:extLst>
              <a:ext uri="{FF2B5EF4-FFF2-40B4-BE49-F238E27FC236}">
                <a16:creationId xmlns:a16="http://schemas.microsoft.com/office/drawing/2014/main" id="{E415E3CA-3C3E-473A-B8C2-2A97259FFD0D}"/>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 name="13 Paralelogramo">
            <a:extLst>
              <a:ext uri="{FF2B5EF4-FFF2-40B4-BE49-F238E27FC236}">
                <a16:creationId xmlns:a16="http://schemas.microsoft.com/office/drawing/2014/main" id="{E21EAF9E-597B-4F59-9187-EA634BF9F584}"/>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 name="14 Grupo">
            <a:extLst>
              <a:ext uri="{FF2B5EF4-FFF2-40B4-BE49-F238E27FC236}">
                <a16:creationId xmlns:a16="http://schemas.microsoft.com/office/drawing/2014/main" id="{79DCC4F3-271A-481F-B369-B2D605C101F9}"/>
              </a:ext>
            </a:extLst>
          </p:cNvPr>
          <p:cNvGrpSpPr/>
          <p:nvPr/>
        </p:nvGrpSpPr>
        <p:grpSpPr>
          <a:xfrm>
            <a:off x="4566692" y="3949279"/>
            <a:ext cx="150284" cy="151652"/>
            <a:chOff x="5602909" y="3468101"/>
            <a:chExt cx="200379" cy="202202"/>
          </a:xfrm>
        </p:grpSpPr>
        <p:sp>
          <p:nvSpPr>
            <p:cNvPr id="14" name="15 Elipse">
              <a:extLst>
                <a:ext uri="{FF2B5EF4-FFF2-40B4-BE49-F238E27FC236}">
                  <a16:creationId xmlns:a16="http://schemas.microsoft.com/office/drawing/2014/main" id="{DA0CD286-0624-41A3-8399-67EBB9B2A7EC}"/>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 name="16 Elipse">
              <a:extLst>
                <a:ext uri="{FF2B5EF4-FFF2-40B4-BE49-F238E27FC236}">
                  <a16:creationId xmlns:a16="http://schemas.microsoft.com/office/drawing/2014/main" id="{39D1BDE0-658B-416C-B3FC-215A8DA6FCAB}"/>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6" name="17 Conector recto">
              <a:extLst>
                <a:ext uri="{FF2B5EF4-FFF2-40B4-BE49-F238E27FC236}">
                  <a16:creationId xmlns:a16="http://schemas.microsoft.com/office/drawing/2014/main" id="{7A52C52D-760A-4963-963C-24DD359721EE}"/>
                </a:ext>
              </a:extLst>
            </p:cNvPr>
            <p:cNvCxnSpPr>
              <a:stCxn id="15" idx="2"/>
              <a:endCxn id="15"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7" name="18 Conector recto">
              <a:extLst>
                <a:ext uri="{FF2B5EF4-FFF2-40B4-BE49-F238E27FC236}">
                  <a16:creationId xmlns:a16="http://schemas.microsoft.com/office/drawing/2014/main" id="{065C6DD3-F6AD-42D2-A3DC-F17F20A9EBF2}"/>
                </a:ext>
              </a:extLst>
            </p:cNvPr>
            <p:cNvCxnSpPr>
              <a:stCxn id="15" idx="4"/>
              <a:endCxn id="15"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8" name="19 Conector recto">
            <a:extLst>
              <a:ext uri="{FF2B5EF4-FFF2-40B4-BE49-F238E27FC236}">
                <a16:creationId xmlns:a16="http://schemas.microsoft.com/office/drawing/2014/main" id="{791EE0F3-B1DA-4895-8E8E-973D038AE703}"/>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20 Conector recto">
            <a:extLst>
              <a:ext uri="{FF2B5EF4-FFF2-40B4-BE49-F238E27FC236}">
                <a16:creationId xmlns:a16="http://schemas.microsoft.com/office/drawing/2014/main" id="{F3A6964C-5D17-4A47-B440-012FF7013F33}"/>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21 Conector recto">
            <a:extLst>
              <a:ext uri="{FF2B5EF4-FFF2-40B4-BE49-F238E27FC236}">
                <a16:creationId xmlns:a16="http://schemas.microsoft.com/office/drawing/2014/main" id="{39FFE63C-85BB-4B03-B1D3-9E6CD049E898}"/>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2 Conector recto">
            <a:extLst>
              <a:ext uri="{FF2B5EF4-FFF2-40B4-BE49-F238E27FC236}">
                <a16:creationId xmlns:a16="http://schemas.microsoft.com/office/drawing/2014/main" id="{0628D128-F154-496E-97F4-0FD2ED97C062}"/>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23 Paralelogramo">
            <a:extLst>
              <a:ext uri="{FF2B5EF4-FFF2-40B4-BE49-F238E27FC236}">
                <a16:creationId xmlns:a16="http://schemas.microsoft.com/office/drawing/2014/main" id="{0724D7AE-A2F5-4B8E-8D1B-CA68412D3E7E}"/>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13" name="Group 112">
            <a:extLst>
              <a:ext uri="{FF2B5EF4-FFF2-40B4-BE49-F238E27FC236}">
                <a16:creationId xmlns:a16="http://schemas.microsoft.com/office/drawing/2014/main" id="{2B76A8D4-063E-4538-9283-3AAF858860C5}"/>
              </a:ext>
            </a:extLst>
          </p:cNvPr>
          <p:cNvGrpSpPr/>
          <p:nvPr/>
        </p:nvGrpSpPr>
        <p:grpSpPr>
          <a:xfrm>
            <a:off x="2879017" y="2921472"/>
            <a:ext cx="3492389" cy="1305925"/>
            <a:chOff x="3838690" y="2752294"/>
            <a:chExt cx="4656518" cy="1741233"/>
          </a:xfrm>
        </p:grpSpPr>
        <p:cxnSp>
          <p:nvCxnSpPr>
            <p:cNvPr id="114" name="Straight Arrow Connector 113">
              <a:extLst>
                <a:ext uri="{FF2B5EF4-FFF2-40B4-BE49-F238E27FC236}">
                  <a16:creationId xmlns:a16="http://schemas.microsoft.com/office/drawing/2014/main" id="{304C9F4E-D3A9-4A98-A17C-9F517BFF240B}"/>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6A052B-B6CD-4BF5-B324-9CD8BCD231B4}"/>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2ACDC94-EF21-4ED1-A4DA-BCA08AC6200A}"/>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5414415-8B56-4152-9EF9-A08D511E2578}"/>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9F71A73-816E-472C-B73E-5248C798749B}"/>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767F871-14E2-4636-8135-27EC006F4DC7}"/>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7F093A5-2372-469E-BC27-137116AA93C0}"/>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297AF08-96A8-426B-8C73-37FE12627EBE}"/>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25 Paralelogramo">
            <a:extLst>
              <a:ext uri="{FF2B5EF4-FFF2-40B4-BE49-F238E27FC236}">
                <a16:creationId xmlns:a16="http://schemas.microsoft.com/office/drawing/2014/main" id="{6C1195B2-57DF-4D09-B8AC-AE642D68F74A}"/>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4" name="27 Paralelogramo">
            <a:extLst>
              <a:ext uri="{FF2B5EF4-FFF2-40B4-BE49-F238E27FC236}">
                <a16:creationId xmlns:a16="http://schemas.microsoft.com/office/drawing/2014/main" id="{690BF371-DE6B-4039-8447-15D9F83D4510}"/>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5" name="29 Paralelogramo">
            <a:extLst>
              <a:ext uri="{FF2B5EF4-FFF2-40B4-BE49-F238E27FC236}">
                <a16:creationId xmlns:a16="http://schemas.microsoft.com/office/drawing/2014/main" id="{DB0921DC-5F78-4645-9882-705C3F8D992C}"/>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6" name="31 Paralelogramo">
            <a:extLst>
              <a:ext uri="{FF2B5EF4-FFF2-40B4-BE49-F238E27FC236}">
                <a16:creationId xmlns:a16="http://schemas.microsoft.com/office/drawing/2014/main" id="{D77F97BA-60A2-41BA-A7AB-D42C0C60B235}"/>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7" name="33 Paralelogramo">
            <a:extLst>
              <a:ext uri="{FF2B5EF4-FFF2-40B4-BE49-F238E27FC236}">
                <a16:creationId xmlns:a16="http://schemas.microsoft.com/office/drawing/2014/main" id="{0622919C-B4FE-42BB-998D-FC4497EA1669}"/>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28" name="35 Paralelogramo">
            <a:extLst>
              <a:ext uri="{FF2B5EF4-FFF2-40B4-BE49-F238E27FC236}">
                <a16:creationId xmlns:a16="http://schemas.microsoft.com/office/drawing/2014/main" id="{031BBDFD-B5D1-407A-8E1B-3C1F99E77090}"/>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29" name="37 Paralelogramo">
            <a:extLst>
              <a:ext uri="{FF2B5EF4-FFF2-40B4-BE49-F238E27FC236}">
                <a16:creationId xmlns:a16="http://schemas.microsoft.com/office/drawing/2014/main" id="{74F378BA-F9CB-4DA8-92B9-1F2FFA62D7A5}"/>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0" name="39 Paralelogramo">
            <a:extLst>
              <a:ext uri="{FF2B5EF4-FFF2-40B4-BE49-F238E27FC236}">
                <a16:creationId xmlns:a16="http://schemas.microsoft.com/office/drawing/2014/main" id="{0CDAA46D-CC44-49A3-BA5B-46E351710238}"/>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1" name="41 Paralelogramo">
            <a:extLst>
              <a:ext uri="{FF2B5EF4-FFF2-40B4-BE49-F238E27FC236}">
                <a16:creationId xmlns:a16="http://schemas.microsoft.com/office/drawing/2014/main" id="{5CBD31EE-3EFF-4E39-8803-EA351AE786CC}"/>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2" name="43 Paralelogramo">
            <a:extLst>
              <a:ext uri="{FF2B5EF4-FFF2-40B4-BE49-F238E27FC236}">
                <a16:creationId xmlns:a16="http://schemas.microsoft.com/office/drawing/2014/main" id="{756E889B-2618-400C-A3A3-BEABDC28E433}"/>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3" name="45 Paralelogramo">
            <a:extLst>
              <a:ext uri="{FF2B5EF4-FFF2-40B4-BE49-F238E27FC236}">
                <a16:creationId xmlns:a16="http://schemas.microsoft.com/office/drawing/2014/main" id="{7734986D-2BA5-4E89-B38D-BFC7AF8E3696}"/>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4" name="47 Paralelogramo">
            <a:extLst>
              <a:ext uri="{FF2B5EF4-FFF2-40B4-BE49-F238E27FC236}">
                <a16:creationId xmlns:a16="http://schemas.microsoft.com/office/drawing/2014/main" id="{FF61A24B-A2FC-483F-BF7B-4B83BA4C6871}"/>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5" name="49 Paralelogramo">
            <a:extLst>
              <a:ext uri="{FF2B5EF4-FFF2-40B4-BE49-F238E27FC236}">
                <a16:creationId xmlns:a16="http://schemas.microsoft.com/office/drawing/2014/main" id="{6CD75B41-1E83-4302-A09B-CBEE7D142F5D}"/>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6" name="51 Paralelogramo">
            <a:extLst>
              <a:ext uri="{FF2B5EF4-FFF2-40B4-BE49-F238E27FC236}">
                <a16:creationId xmlns:a16="http://schemas.microsoft.com/office/drawing/2014/main" id="{52DEDB11-0CA5-4BB7-AB3C-17464D43325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38" name="61 Paralelogramo">
            <a:extLst>
              <a:ext uri="{FF2B5EF4-FFF2-40B4-BE49-F238E27FC236}">
                <a16:creationId xmlns:a16="http://schemas.microsoft.com/office/drawing/2014/main" id="{CE2B991D-BD46-4EE1-84C8-B2075D86AD91}"/>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39" name="63 Paralelogramo">
            <a:extLst>
              <a:ext uri="{FF2B5EF4-FFF2-40B4-BE49-F238E27FC236}">
                <a16:creationId xmlns:a16="http://schemas.microsoft.com/office/drawing/2014/main" id="{023591E5-DCDC-4237-8160-BBCCEECA2810}"/>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57" name="117 Paralelogramo">
            <a:extLst>
              <a:ext uri="{FF2B5EF4-FFF2-40B4-BE49-F238E27FC236}">
                <a16:creationId xmlns:a16="http://schemas.microsoft.com/office/drawing/2014/main" id="{A2A0A61A-8A6A-4E86-9177-6BCD060E2857}"/>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58" name="119 Paralelogramo">
            <a:extLst>
              <a:ext uri="{FF2B5EF4-FFF2-40B4-BE49-F238E27FC236}">
                <a16:creationId xmlns:a16="http://schemas.microsoft.com/office/drawing/2014/main" id="{13A996C0-1FC2-4B3E-A257-0FDA6796CECE}"/>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66" name="174 Paralelogramo">
            <a:extLst>
              <a:ext uri="{FF2B5EF4-FFF2-40B4-BE49-F238E27FC236}">
                <a16:creationId xmlns:a16="http://schemas.microsoft.com/office/drawing/2014/main" id="{9FCB56AD-1937-4BF1-8735-B418AC509A4D}"/>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67" name="175 Paralelogramo">
            <a:extLst>
              <a:ext uri="{FF2B5EF4-FFF2-40B4-BE49-F238E27FC236}">
                <a16:creationId xmlns:a16="http://schemas.microsoft.com/office/drawing/2014/main" id="{2D8AD284-156F-41C7-ADBC-AAC07F9F5FFE}"/>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68" name="182 Paralelogramo">
            <a:extLst>
              <a:ext uri="{FF2B5EF4-FFF2-40B4-BE49-F238E27FC236}">
                <a16:creationId xmlns:a16="http://schemas.microsoft.com/office/drawing/2014/main" id="{5BDBBBFE-4DF1-4E7E-96A8-C179EF0A8FF0}"/>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69" name="183 Paralelogramo">
            <a:extLst>
              <a:ext uri="{FF2B5EF4-FFF2-40B4-BE49-F238E27FC236}">
                <a16:creationId xmlns:a16="http://schemas.microsoft.com/office/drawing/2014/main" id="{E1838B15-6B36-4D1E-AF48-A739E1AFBAEF}"/>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74" name="198 Paralelogramo">
            <a:extLst>
              <a:ext uri="{FF2B5EF4-FFF2-40B4-BE49-F238E27FC236}">
                <a16:creationId xmlns:a16="http://schemas.microsoft.com/office/drawing/2014/main" id="{0FD58D89-64A2-4E0A-98FE-BAD9FEE7A925}"/>
              </a:ext>
            </a:extLst>
          </p:cNvPr>
          <p:cNvSpPr/>
          <p:nvPr/>
        </p:nvSpPr>
        <p:spPr>
          <a:xfrm>
            <a:off x="5197330" y="2805464"/>
            <a:ext cx="803802" cy="263742"/>
          </a:xfrm>
          <a:prstGeom prst="parallelogram">
            <a:avLst>
              <a:gd name="adj" fmla="val 102858"/>
            </a:avLst>
          </a:prstGeom>
          <a:solidFill>
            <a:schemeClr val="bg2"/>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75" name="199 Paralelogramo">
            <a:extLst>
              <a:ext uri="{FF2B5EF4-FFF2-40B4-BE49-F238E27FC236}">
                <a16:creationId xmlns:a16="http://schemas.microsoft.com/office/drawing/2014/main" id="{4B8D2840-92DA-4F09-AA04-D669E5C640B3}"/>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82" name="233 Paralelogramo">
            <a:extLst>
              <a:ext uri="{FF2B5EF4-FFF2-40B4-BE49-F238E27FC236}">
                <a16:creationId xmlns:a16="http://schemas.microsoft.com/office/drawing/2014/main" id="{51B207D2-D198-45FB-8699-1C70263A84CB}"/>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3" name="234 Paralelogramo">
            <a:extLst>
              <a:ext uri="{FF2B5EF4-FFF2-40B4-BE49-F238E27FC236}">
                <a16:creationId xmlns:a16="http://schemas.microsoft.com/office/drawing/2014/main" id="{01BF365E-3C41-49D0-B293-B06ABB3FBA46}"/>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84" name="235 Paralelogramo">
            <a:extLst>
              <a:ext uri="{FF2B5EF4-FFF2-40B4-BE49-F238E27FC236}">
                <a16:creationId xmlns:a16="http://schemas.microsoft.com/office/drawing/2014/main" id="{8FD395C5-721A-4704-A2E8-F4DFB84BED7F}"/>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5" name="236 Paralelogramo">
            <a:extLst>
              <a:ext uri="{FF2B5EF4-FFF2-40B4-BE49-F238E27FC236}">
                <a16:creationId xmlns:a16="http://schemas.microsoft.com/office/drawing/2014/main" id="{2B4F7B04-96D2-4751-9010-4D89B1AA1499}"/>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86" name="237 Paralelogramo">
            <a:extLst>
              <a:ext uri="{FF2B5EF4-FFF2-40B4-BE49-F238E27FC236}">
                <a16:creationId xmlns:a16="http://schemas.microsoft.com/office/drawing/2014/main" id="{F77F80E4-7D54-41AF-85F5-4F04417BDA58}"/>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87" name="238 Paralelogramo">
            <a:extLst>
              <a:ext uri="{FF2B5EF4-FFF2-40B4-BE49-F238E27FC236}">
                <a16:creationId xmlns:a16="http://schemas.microsoft.com/office/drawing/2014/main" id="{F091201D-F514-45B6-8B7E-AB45E2897FD3}"/>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03" name="269 Paralelogramo">
            <a:extLst>
              <a:ext uri="{FF2B5EF4-FFF2-40B4-BE49-F238E27FC236}">
                <a16:creationId xmlns:a16="http://schemas.microsoft.com/office/drawing/2014/main" id="{0AC2F046-9F49-41AE-81D3-F3CBCFF66565}"/>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04" name="270 Paralelogramo">
            <a:extLst>
              <a:ext uri="{FF2B5EF4-FFF2-40B4-BE49-F238E27FC236}">
                <a16:creationId xmlns:a16="http://schemas.microsoft.com/office/drawing/2014/main" id="{D0F2F70B-1E46-4593-BB3F-EF7666905842}"/>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3" name="Group 2">
            <a:extLst>
              <a:ext uri="{FF2B5EF4-FFF2-40B4-BE49-F238E27FC236}">
                <a16:creationId xmlns:a16="http://schemas.microsoft.com/office/drawing/2014/main" id="{82AD7E8E-4ED6-4B50-B4A1-C5B24F010C19}"/>
              </a:ext>
            </a:extLst>
          </p:cNvPr>
          <p:cNvGrpSpPr/>
          <p:nvPr/>
        </p:nvGrpSpPr>
        <p:grpSpPr>
          <a:xfrm>
            <a:off x="2883176" y="2884456"/>
            <a:ext cx="3688382" cy="1458752"/>
            <a:chOff x="3844232" y="2702941"/>
            <a:chExt cx="4917843" cy="1945002"/>
          </a:xfrm>
        </p:grpSpPr>
        <p:grpSp>
          <p:nvGrpSpPr>
            <p:cNvPr id="40" name="58 Grupo">
              <a:extLst>
                <a:ext uri="{FF2B5EF4-FFF2-40B4-BE49-F238E27FC236}">
                  <a16:creationId xmlns:a16="http://schemas.microsoft.com/office/drawing/2014/main" id="{D9A2A093-AEC8-4B7C-8268-8DA95047B06F}"/>
                </a:ext>
              </a:extLst>
            </p:cNvPr>
            <p:cNvGrpSpPr/>
            <p:nvPr/>
          </p:nvGrpSpPr>
          <p:grpSpPr>
            <a:xfrm>
              <a:off x="8042161" y="3275281"/>
              <a:ext cx="187152" cy="234025"/>
              <a:chOff x="4843539" y="1905844"/>
              <a:chExt cx="187152" cy="324036"/>
            </a:xfrm>
          </p:grpSpPr>
          <p:cxnSp>
            <p:nvCxnSpPr>
              <p:cNvPr id="41" name="59 Conector recto">
                <a:extLst>
                  <a:ext uri="{FF2B5EF4-FFF2-40B4-BE49-F238E27FC236}">
                    <a16:creationId xmlns:a16="http://schemas.microsoft.com/office/drawing/2014/main" id="{DABFFE7D-2CBD-4F8A-AA9B-C4B3B7CA6FE0}"/>
                  </a:ext>
                </a:extLst>
              </p:cNvPr>
              <p:cNvCxnSpPr>
                <a:endCxn id="4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42" name="60 Triángulo isósceles">
                <a:extLst>
                  <a:ext uri="{FF2B5EF4-FFF2-40B4-BE49-F238E27FC236}">
                    <a16:creationId xmlns:a16="http://schemas.microsoft.com/office/drawing/2014/main" id="{48EA3E54-E6B0-4F7A-9ACC-D8E3A8A45A0A}"/>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43" name="66 Grupo">
              <a:extLst>
                <a:ext uri="{FF2B5EF4-FFF2-40B4-BE49-F238E27FC236}">
                  <a16:creationId xmlns:a16="http://schemas.microsoft.com/office/drawing/2014/main" id="{18FFE726-D8B8-4013-BDC2-CEC674BCB014}"/>
                </a:ext>
              </a:extLst>
            </p:cNvPr>
            <p:cNvGrpSpPr/>
            <p:nvPr/>
          </p:nvGrpSpPr>
          <p:grpSpPr>
            <a:xfrm>
              <a:off x="6997938" y="3279651"/>
              <a:ext cx="187152" cy="234025"/>
              <a:chOff x="4843539" y="1905844"/>
              <a:chExt cx="187152" cy="324036"/>
            </a:xfrm>
          </p:grpSpPr>
          <p:cxnSp>
            <p:nvCxnSpPr>
              <p:cNvPr id="44" name="67 Conector recto">
                <a:extLst>
                  <a:ext uri="{FF2B5EF4-FFF2-40B4-BE49-F238E27FC236}">
                    <a16:creationId xmlns:a16="http://schemas.microsoft.com/office/drawing/2014/main" id="{F9756884-0BCE-49BF-91A5-947D9B50E53D}"/>
                  </a:ext>
                </a:extLst>
              </p:cNvPr>
              <p:cNvCxnSpPr>
                <a:endCxn id="4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45" name="68 Triángulo isósceles">
                <a:extLst>
                  <a:ext uri="{FF2B5EF4-FFF2-40B4-BE49-F238E27FC236}">
                    <a16:creationId xmlns:a16="http://schemas.microsoft.com/office/drawing/2014/main" id="{4A634FFF-AFBD-4D7F-9ED6-03762E51D34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46" name="82 Grupo">
              <a:extLst>
                <a:ext uri="{FF2B5EF4-FFF2-40B4-BE49-F238E27FC236}">
                  <a16:creationId xmlns:a16="http://schemas.microsoft.com/office/drawing/2014/main" id="{E433CCBC-2281-4AA8-90F2-2EDF788A9F33}"/>
                </a:ext>
              </a:extLst>
            </p:cNvPr>
            <p:cNvGrpSpPr/>
            <p:nvPr/>
          </p:nvGrpSpPr>
          <p:grpSpPr>
            <a:xfrm>
              <a:off x="7503187" y="3831878"/>
              <a:ext cx="187152" cy="234025"/>
              <a:chOff x="4843539" y="1905844"/>
              <a:chExt cx="187152" cy="324036"/>
            </a:xfrm>
          </p:grpSpPr>
          <p:cxnSp>
            <p:nvCxnSpPr>
              <p:cNvPr id="47" name="83 Conector recto">
                <a:extLst>
                  <a:ext uri="{FF2B5EF4-FFF2-40B4-BE49-F238E27FC236}">
                    <a16:creationId xmlns:a16="http://schemas.microsoft.com/office/drawing/2014/main" id="{515FD057-6469-4548-8DCB-18BC37D9744A}"/>
                  </a:ext>
                </a:extLst>
              </p:cNvPr>
              <p:cNvCxnSpPr>
                <a:endCxn id="4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48" name="84 Triángulo isósceles">
                <a:extLst>
                  <a:ext uri="{FF2B5EF4-FFF2-40B4-BE49-F238E27FC236}">
                    <a16:creationId xmlns:a16="http://schemas.microsoft.com/office/drawing/2014/main" id="{BE871130-1110-4A2A-ACD9-A2087075237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0" name="90 Grupo">
              <a:extLst>
                <a:ext uri="{FF2B5EF4-FFF2-40B4-BE49-F238E27FC236}">
                  <a16:creationId xmlns:a16="http://schemas.microsoft.com/office/drawing/2014/main" id="{B026281F-087F-4439-88A7-AC8F56BDC563}"/>
                </a:ext>
              </a:extLst>
            </p:cNvPr>
            <p:cNvGrpSpPr/>
            <p:nvPr/>
          </p:nvGrpSpPr>
          <p:grpSpPr>
            <a:xfrm>
              <a:off x="6950512" y="4405949"/>
              <a:ext cx="187152" cy="234025"/>
              <a:chOff x="4843539" y="1905844"/>
              <a:chExt cx="187152" cy="324036"/>
            </a:xfrm>
          </p:grpSpPr>
          <p:cxnSp>
            <p:nvCxnSpPr>
              <p:cNvPr id="51" name="91 Conector recto">
                <a:extLst>
                  <a:ext uri="{FF2B5EF4-FFF2-40B4-BE49-F238E27FC236}">
                    <a16:creationId xmlns:a16="http://schemas.microsoft.com/office/drawing/2014/main" id="{37883BE4-5610-46F1-BD21-3D3DD4010B0C}"/>
                  </a:ext>
                </a:extLst>
              </p:cNvPr>
              <p:cNvCxnSpPr>
                <a:endCxn id="5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52" name="92 Triángulo isósceles">
                <a:extLst>
                  <a:ext uri="{FF2B5EF4-FFF2-40B4-BE49-F238E27FC236}">
                    <a16:creationId xmlns:a16="http://schemas.microsoft.com/office/drawing/2014/main" id="{1B30BB1B-F282-489B-9297-DBC20D82E87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3" name="106 Grupo">
              <a:extLst>
                <a:ext uri="{FF2B5EF4-FFF2-40B4-BE49-F238E27FC236}">
                  <a16:creationId xmlns:a16="http://schemas.microsoft.com/office/drawing/2014/main" id="{FF0BAC59-0CFE-4E51-AF6B-61A41BE2D526}"/>
                </a:ext>
              </a:extLst>
            </p:cNvPr>
            <p:cNvGrpSpPr/>
            <p:nvPr/>
          </p:nvGrpSpPr>
          <p:grpSpPr>
            <a:xfrm>
              <a:off x="4882268" y="4400254"/>
              <a:ext cx="187152" cy="234025"/>
              <a:chOff x="4843539" y="1905844"/>
              <a:chExt cx="187152" cy="324036"/>
            </a:xfrm>
          </p:grpSpPr>
          <p:cxnSp>
            <p:nvCxnSpPr>
              <p:cNvPr id="54" name="107 Conector recto">
                <a:extLst>
                  <a:ext uri="{FF2B5EF4-FFF2-40B4-BE49-F238E27FC236}">
                    <a16:creationId xmlns:a16="http://schemas.microsoft.com/office/drawing/2014/main" id="{302B4F82-0377-47FF-8B4D-07DFB8A6EA69}"/>
                  </a:ext>
                </a:extLst>
              </p:cNvPr>
              <p:cNvCxnSpPr>
                <a:endCxn id="55"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55" name="108 Triángulo isósceles">
                <a:extLst>
                  <a:ext uri="{FF2B5EF4-FFF2-40B4-BE49-F238E27FC236}">
                    <a16:creationId xmlns:a16="http://schemas.microsoft.com/office/drawing/2014/main" id="{26153E43-4B13-4E03-90E3-8A42D6392D0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59" name="114 Grupo">
              <a:extLst>
                <a:ext uri="{FF2B5EF4-FFF2-40B4-BE49-F238E27FC236}">
                  <a16:creationId xmlns:a16="http://schemas.microsoft.com/office/drawing/2014/main" id="{06ADAECA-FB54-4E34-9C0F-24D05A41E926}"/>
                </a:ext>
              </a:extLst>
            </p:cNvPr>
            <p:cNvGrpSpPr/>
            <p:nvPr/>
          </p:nvGrpSpPr>
          <p:grpSpPr>
            <a:xfrm>
              <a:off x="6453601" y="3815838"/>
              <a:ext cx="187152" cy="234025"/>
              <a:chOff x="4843539" y="1905844"/>
              <a:chExt cx="187152" cy="324036"/>
            </a:xfrm>
          </p:grpSpPr>
          <p:cxnSp>
            <p:nvCxnSpPr>
              <p:cNvPr id="60" name="115 Conector recto">
                <a:extLst>
                  <a:ext uri="{FF2B5EF4-FFF2-40B4-BE49-F238E27FC236}">
                    <a16:creationId xmlns:a16="http://schemas.microsoft.com/office/drawing/2014/main" id="{9146208A-ACC8-4C41-B2F3-D3883FD27C36}"/>
                  </a:ext>
                </a:extLst>
              </p:cNvPr>
              <p:cNvCxnSpPr>
                <a:endCxn id="6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61" name="116 Triángulo isósceles">
                <a:extLst>
                  <a:ext uri="{FF2B5EF4-FFF2-40B4-BE49-F238E27FC236}">
                    <a16:creationId xmlns:a16="http://schemas.microsoft.com/office/drawing/2014/main" id="{C68B2072-4BEB-406A-BBEC-8EAB70D23AD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62" name="122 Grupo">
              <a:extLst>
                <a:ext uri="{FF2B5EF4-FFF2-40B4-BE49-F238E27FC236}">
                  <a16:creationId xmlns:a16="http://schemas.microsoft.com/office/drawing/2014/main" id="{2C1EBB05-25C2-4BE3-A723-9BFEC7975E53}"/>
                </a:ext>
              </a:extLst>
            </p:cNvPr>
            <p:cNvGrpSpPr/>
            <p:nvPr/>
          </p:nvGrpSpPr>
          <p:grpSpPr>
            <a:xfrm>
              <a:off x="5411288" y="3842302"/>
              <a:ext cx="187152" cy="234025"/>
              <a:chOff x="4843539" y="1905844"/>
              <a:chExt cx="187152" cy="324036"/>
            </a:xfrm>
          </p:grpSpPr>
          <p:cxnSp>
            <p:nvCxnSpPr>
              <p:cNvPr id="63" name="123 Conector recto">
                <a:extLst>
                  <a:ext uri="{FF2B5EF4-FFF2-40B4-BE49-F238E27FC236}">
                    <a16:creationId xmlns:a16="http://schemas.microsoft.com/office/drawing/2014/main" id="{2FB92686-208A-4C39-B0AD-7F2D65AEB1F2}"/>
                  </a:ext>
                </a:extLst>
              </p:cNvPr>
              <p:cNvCxnSpPr>
                <a:endCxn id="6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64" name="124 Triángulo isósceles">
                <a:extLst>
                  <a:ext uri="{FF2B5EF4-FFF2-40B4-BE49-F238E27FC236}">
                    <a16:creationId xmlns:a16="http://schemas.microsoft.com/office/drawing/2014/main" id="{F5F5912B-31A8-42E3-AF8F-F661727A04F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70" name="184 Grupo">
              <a:extLst>
                <a:ext uri="{FF2B5EF4-FFF2-40B4-BE49-F238E27FC236}">
                  <a16:creationId xmlns:a16="http://schemas.microsoft.com/office/drawing/2014/main" id="{CDC43DF6-DF68-4876-8902-75CAE9BD4C49}"/>
                </a:ext>
              </a:extLst>
            </p:cNvPr>
            <p:cNvGrpSpPr/>
            <p:nvPr/>
          </p:nvGrpSpPr>
          <p:grpSpPr>
            <a:xfrm>
              <a:off x="8574923" y="2718981"/>
              <a:ext cx="187152" cy="234025"/>
              <a:chOff x="4843539" y="1905844"/>
              <a:chExt cx="187152" cy="324036"/>
            </a:xfrm>
          </p:grpSpPr>
          <p:cxnSp>
            <p:nvCxnSpPr>
              <p:cNvPr id="71" name="185 Conector recto">
                <a:extLst>
                  <a:ext uri="{FF2B5EF4-FFF2-40B4-BE49-F238E27FC236}">
                    <a16:creationId xmlns:a16="http://schemas.microsoft.com/office/drawing/2014/main" id="{F357F498-C0BF-41D7-939F-DA781F469783}"/>
                  </a:ext>
                </a:extLst>
              </p:cNvPr>
              <p:cNvCxnSpPr>
                <a:endCxn id="7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2" name="186 Triángulo isósceles">
                <a:extLst>
                  <a:ext uri="{FF2B5EF4-FFF2-40B4-BE49-F238E27FC236}">
                    <a16:creationId xmlns:a16="http://schemas.microsoft.com/office/drawing/2014/main" id="{A2435F2E-6842-4111-8EEC-694E31AAA1C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76" name="200 Grupo">
              <a:extLst>
                <a:ext uri="{FF2B5EF4-FFF2-40B4-BE49-F238E27FC236}">
                  <a16:creationId xmlns:a16="http://schemas.microsoft.com/office/drawing/2014/main" id="{00E47E9A-1EFC-4F61-BD5F-B0AC98511FBC}"/>
                </a:ext>
              </a:extLst>
            </p:cNvPr>
            <p:cNvGrpSpPr/>
            <p:nvPr/>
          </p:nvGrpSpPr>
          <p:grpSpPr>
            <a:xfrm>
              <a:off x="7525337" y="2702941"/>
              <a:ext cx="187152" cy="234025"/>
              <a:chOff x="4843539" y="1905844"/>
              <a:chExt cx="187152" cy="324036"/>
            </a:xfrm>
          </p:grpSpPr>
          <p:cxnSp>
            <p:nvCxnSpPr>
              <p:cNvPr id="77" name="201 Conector recto">
                <a:extLst>
                  <a:ext uri="{FF2B5EF4-FFF2-40B4-BE49-F238E27FC236}">
                    <a16:creationId xmlns:a16="http://schemas.microsoft.com/office/drawing/2014/main" id="{4A81BE15-4C34-4445-8E24-482B63E52CCC}"/>
                  </a:ext>
                </a:extLst>
              </p:cNvPr>
              <p:cNvCxnSpPr>
                <a:endCxn id="7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78" name="202 Triángulo isósceles">
                <a:extLst>
                  <a:ext uri="{FF2B5EF4-FFF2-40B4-BE49-F238E27FC236}">
                    <a16:creationId xmlns:a16="http://schemas.microsoft.com/office/drawing/2014/main" id="{A550AE65-FB59-4501-AFE4-22D740A4A96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79" name="203 Grupo">
              <a:extLst>
                <a:ext uri="{FF2B5EF4-FFF2-40B4-BE49-F238E27FC236}">
                  <a16:creationId xmlns:a16="http://schemas.microsoft.com/office/drawing/2014/main" id="{104315A8-5D76-46B3-B62C-83DFD65742AD}"/>
                </a:ext>
              </a:extLst>
            </p:cNvPr>
            <p:cNvGrpSpPr/>
            <p:nvPr/>
          </p:nvGrpSpPr>
          <p:grpSpPr>
            <a:xfrm>
              <a:off x="6483024" y="2729405"/>
              <a:ext cx="187152" cy="234025"/>
              <a:chOff x="4843539" y="1905844"/>
              <a:chExt cx="187152" cy="324036"/>
            </a:xfrm>
          </p:grpSpPr>
          <p:cxnSp>
            <p:nvCxnSpPr>
              <p:cNvPr id="80" name="204 Conector recto">
                <a:extLst>
                  <a:ext uri="{FF2B5EF4-FFF2-40B4-BE49-F238E27FC236}">
                    <a16:creationId xmlns:a16="http://schemas.microsoft.com/office/drawing/2014/main" id="{BD593AD2-3341-4011-A49A-75425F8B1948}"/>
                  </a:ext>
                </a:extLst>
              </p:cNvPr>
              <p:cNvCxnSpPr>
                <a:endCxn id="81"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81" name="205 Triángulo isósceles">
                <a:extLst>
                  <a:ext uri="{FF2B5EF4-FFF2-40B4-BE49-F238E27FC236}">
                    <a16:creationId xmlns:a16="http://schemas.microsoft.com/office/drawing/2014/main" id="{FD08A0D8-4091-43FD-9CDF-18534A71E05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88" name="240 Grupo">
              <a:extLst>
                <a:ext uri="{FF2B5EF4-FFF2-40B4-BE49-F238E27FC236}">
                  <a16:creationId xmlns:a16="http://schemas.microsoft.com/office/drawing/2014/main" id="{B3657DF2-D568-41A0-AA44-A628E4C2AC9D}"/>
                </a:ext>
              </a:extLst>
            </p:cNvPr>
            <p:cNvGrpSpPr/>
            <p:nvPr/>
          </p:nvGrpSpPr>
          <p:grpSpPr>
            <a:xfrm>
              <a:off x="5959902" y="3287620"/>
              <a:ext cx="187152" cy="234025"/>
              <a:chOff x="4843539" y="1905844"/>
              <a:chExt cx="187152" cy="324036"/>
            </a:xfrm>
          </p:grpSpPr>
          <p:cxnSp>
            <p:nvCxnSpPr>
              <p:cNvPr id="89" name="241 Conector recto">
                <a:extLst>
                  <a:ext uri="{FF2B5EF4-FFF2-40B4-BE49-F238E27FC236}">
                    <a16:creationId xmlns:a16="http://schemas.microsoft.com/office/drawing/2014/main" id="{77C46590-EB46-41F5-9E9B-366793ED650D}"/>
                  </a:ext>
                </a:extLst>
              </p:cNvPr>
              <p:cNvCxnSpPr>
                <a:endCxn id="9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0" name="242 Triángulo isósceles">
                <a:extLst>
                  <a:ext uri="{FF2B5EF4-FFF2-40B4-BE49-F238E27FC236}">
                    <a16:creationId xmlns:a16="http://schemas.microsoft.com/office/drawing/2014/main" id="{273F0F66-0A5D-4E21-8F15-A75A6D2A4750}"/>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91" name="243 Grupo">
              <a:extLst>
                <a:ext uri="{FF2B5EF4-FFF2-40B4-BE49-F238E27FC236}">
                  <a16:creationId xmlns:a16="http://schemas.microsoft.com/office/drawing/2014/main" id="{5E65F063-689A-40FC-9D7E-6374FC411F83}"/>
                </a:ext>
              </a:extLst>
            </p:cNvPr>
            <p:cNvGrpSpPr/>
            <p:nvPr/>
          </p:nvGrpSpPr>
          <p:grpSpPr>
            <a:xfrm>
              <a:off x="4927521" y="3286236"/>
              <a:ext cx="187152" cy="234025"/>
              <a:chOff x="4843539" y="1905844"/>
              <a:chExt cx="187152" cy="324036"/>
            </a:xfrm>
          </p:grpSpPr>
          <p:cxnSp>
            <p:nvCxnSpPr>
              <p:cNvPr id="92" name="244 Conector recto">
                <a:extLst>
                  <a:ext uri="{FF2B5EF4-FFF2-40B4-BE49-F238E27FC236}">
                    <a16:creationId xmlns:a16="http://schemas.microsoft.com/office/drawing/2014/main" id="{8D29B076-0D45-43F0-A544-052C2EEF3F21}"/>
                  </a:ext>
                </a:extLst>
              </p:cNvPr>
              <p:cNvCxnSpPr>
                <a:endCxn id="93"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3" name="245 Triángulo isósceles">
                <a:extLst>
                  <a:ext uri="{FF2B5EF4-FFF2-40B4-BE49-F238E27FC236}">
                    <a16:creationId xmlns:a16="http://schemas.microsoft.com/office/drawing/2014/main" id="{367EE74C-F62D-4380-8696-3F76E4468B1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94" name="250 Grupo">
              <a:extLst>
                <a:ext uri="{FF2B5EF4-FFF2-40B4-BE49-F238E27FC236}">
                  <a16:creationId xmlns:a16="http://schemas.microsoft.com/office/drawing/2014/main" id="{24AAE25A-D2E0-44BE-968F-C12F1E7E675F}"/>
                </a:ext>
              </a:extLst>
            </p:cNvPr>
            <p:cNvGrpSpPr/>
            <p:nvPr/>
          </p:nvGrpSpPr>
          <p:grpSpPr>
            <a:xfrm>
              <a:off x="5912476" y="4413918"/>
              <a:ext cx="187152" cy="234025"/>
              <a:chOff x="4843539" y="1905844"/>
              <a:chExt cx="187152" cy="324036"/>
            </a:xfrm>
          </p:grpSpPr>
          <p:cxnSp>
            <p:nvCxnSpPr>
              <p:cNvPr id="95" name="251 Conector recto">
                <a:extLst>
                  <a:ext uri="{FF2B5EF4-FFF2-40B4-BE49-F238E27FC236}">
                    <a16:creationId xmlns:a16="http://schemas.microsoft.com/office/drawing/2014/main" id="{E94F116A-0D8F-4149-827A-66124A734FF5}"/>
                  </a:ext>
                </a:extLst>
              </p:cNvPr>
              <p:cNvCxnSpPr>
                <a:endCxn id="9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6" name="252 Triángulo isósceles">
                <a:extLst>
                  <a:ext uri="{FF2B5EF4-FFF2-40B4-BE49-F238E27FC236}">
                    <a16:creationId xmlns:a16="http://schemas.microsoft.com/office/drawing/2014/main" id="{31C08D4A-49FE-4BB8-8D4D-F050C477E0A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97" name="256 Grupo">
              <a:extLst>
                <a:ext uri="{FF2B5EF4-FFF2-40B4-BE49-F238E27FC236}">
                  <a16:creationId xmlns:a16="http://schemas.microsoft.com/office/drawing/2014/main" id="{DD0BA238-F2C3-4C7E-B582-D21E565A7A9E}"/>
                </a:ext>
              </a:extLst>
            </p:cNvPr>
            <p:cNvGrpSpPr/>
            <p:nvPr/>
          </p:nvGrpSpPr>
          <p:grpSpPr>
            <a:xfrm>
              <a:off x="3844232" y="4408223"/>
              <a:ext cx="187152" cy="234025"/>
              <a:chOff x="4843539" y="1905844"/>
              <a:chExt cx="187152" cy="324036"/>
            </a:xfrm>
          </p:grpSpPr>
          <p:cxnSp>
            <p:nvCxnSpPr>
              <p:cNvPr id="98" name="257 Conector recto">
                <a:extLst>
                  <a:ext uri="{FF2B5EF4-FFF2-40B4-BE49-F238E27FC236}">
                    <a16:creationId xmlns:a16="http://schemas.microsoft.com/office/drawing/2014/main" id="{52055A09-A577-41C4-920C-8E1086BDACDB}"/>
                  </a:ext>
                </a:extLst>
              </p:cNvPr>
              <p:cNvCxnSpPr>
                <a:endCxn id="99"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99" name="258 Triángulo isósceles">
                <a:extLst>
                  <a:ext uri="{FF2B5EF4-FFF2-40B4-BE49-F238E27FC236}">
                    <a16:creationId xmlns:a16="http://schemas.microsoft.com/office/drawing/2014/main" id="{EAE7D46D-F853-42E9-B642-F12A50B829A9}"/>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00" name="265 Grupo">
              <a:extLst>
                <a:ext uri="{FF2B5EF4-FFF2-40B4-BE49-F238E27FC236}">
                  <a16:creationId xmlns:a16="http://schemas.microsoft.com/office/drawing/2014/main" id="{DF964596-4837-41C4-B734-C9ED99BA2C42}"/>
                </a:ext>
              </a:extLst>
            </p:cNvPr>
            <p:cNvGrpSpPr/>
            <p:nvPr/>
          </p:nvGrpSpPr>
          <p:grpSpPr>
            <a:xfrm>
              <a:off x="4373252" y="3850271"/>
              <a:ext cx="187152" cy="234025"/>
              <a:chOff x="4843539" y="1905844"/>
              <a:chExt cx="187152" cy="324036"/>
            </a:xfrm>
          </p:grpSpPr>
          <p:cxnSp>
            <p:nvCxnSpPr>
              <p:cNvPr id="101" name="266 Conector recto">
                <a:extLst>
                  <a:ext uri="{FF2B5EF4-FFF2-40B4-BE49-F238E27FC236}">
                    <a16:creationId xmlns:a16="http://schemas.microsoft.com/office/drawing/2014/main" id="{C2317BE3-C598-4718-A98C-2C33C10F7470}"/>
                  </a:ext>
                </a:extLst>
              </p:cNvPr>
              <p:cNvCxnSpPr>
                <a:endCxn id="1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102" name="267 Triángulo isósceles">
                <a:extLst>
                  <a:ext uri="{FF2B5EF4-FFF2-40B4-BE49-F238E27FC236}">
                    <a16:creationId xmlns:a16="http://schemas.microsoft.com/office/drawing/2014/main" id="{555C618B-029D-4125-94FB-183A5B9FA2C4}"/>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05" name="277 Grupo">
              <a:extLst>
                <a:ext uri="{FF2B5EF4-FFF2-40B4-BE49-F238E27FC236}">
                  <a16:creationId xmlns:a16="http://schemas.microsoft.com/office/drawing/2014/main" id="{FA61B84D-3106-48EA-8C43-0378C7F04ABE}"/>
                </a:ext>
              </a:extLst>
            </p:cNvPr>
            <p:cNvGrpSpPr/>
            <p:nvPr/>
          </p:nvGrpSpPr>
          <p:grpSpPr>
            <a:xfrm>
              <a:off x="5444988" y="2737374"/>
              <a:ext cx="187152" cy="234025"/>
              <a:chOff x="4843539" y="1905844"/>
              <a:chExt cx="187152" cy="324036"/>
            </a:xfrm>
          </p:grpSpPr>
          <p:cxnSp>
            <p:nvCxnSpPr>
              <p:cNvPr id="106" name="278 Conector recto">
                <a:extLst>
                  <a:ext uri="{FF2B5EF4-FFF2-40B4-BE49-F238E27FC236}">
                    <a16:creationId xmlns:a16="http://schemas.microsoft.com/office/drawing/2014/main" id="{01A0EFDD-4DB1-46CC-9130-1ADC7EDE65D5}"/>
                  </a:ext>
                </a:extLst>
              </p:cNvPr>
              <p:cNvCxnSpPr>
                <a:endCxn id="107"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107" name="279 Triángulo isósceles">
                <a:extLst>
                  <a:ext uri="{FF2B5EF4-FFF2-40B4-BE49-F238E27FC236}">
                    <a16:creationId xmlns:a16="http://schemas.microsoft.com/office/drawing/2014/main" id="{8B7C15A5-1CFB-43CC-AAE7-75FEC9EDFD3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110" name="TextBox 109">
            <a:extLst>
              <a:ext uri="{FF2B5EF4-FFF2-40B4-BE49-F238E27FC236}">
                <a16:creationId xmlns:a16="http://schemas.microsoft.com/office/drawing/2014/main" id="{78D81611-E620-4AD4-A3FD-83B7BAAE3AB4}"/>
              </a:ext>
            </a:extLst>
          </p:cNvPr>
          <p:cNvSpPr txBox="1"/>
          <p:nvPr/>
        </p:nvSpPr>
        <p:spPr>
          <a:xfrm>
            <a:off x="833699" y="2154582"/>
            <a:ext cx="2465938" cy="830997"/>
          </a:xfrm>
          <a:prstGeom prst="rect">
            <a:avLst/>
          </a:prstGeom>
          <a:noFill/>
        </p:spPr>
        <p:txBody>
          <a:bodyPr wrap="square" rtlCol="0">
            <a:spAutoFit/>
          </a:bodyPr>
          <a:lstStyle/>
          <a:p>
            <a:r>
              <a:rPr lang="en-US" sz="2400"/>
              <a:t>Wireless Antenna and Transceiver</a:t>
            </a:r>
          </a:p>
        </p:txBody>
      </p:sp>
      <p:sp>
        <p:nvSpPr>
          <p:cNvPr id="111" name="TextBox 110">
            <a:extLst>
              <a:ext uri="{FF2B5EF4-FFF2-40B4-BE49-F238E27FC236}">
                <a16:creationId xmlns:a16="http://schemas.microsoft.com/office/drawing/2014/main" id="{3548CCE9-F588-4AEA-A7B2-A563E4D9836E}"/>
              </a:ext>
            </a:extLst>
          </p:cNvPr>
          <p:cNvSpPr txBox="1"/>
          <p:nvPr/>
        </p:nvSpPr>
        <p:spPr>
          <a:xfrm>
            <a:off x="6244399" y="4155765"/>
            <a:ext cx="3141005" cy="830997"/>
          </a:xfrm>
          <a:prstGeom prst="rect">
            <a:avLst/>
          </a:prstGeom>
          <a:noFill/>
        </p:spPr>
        <p:txBody>
          <a:bodyPr wrap="square" rtlCol="0">
            <a:spAutoFit/>
          </a:bodyPr>
          <a:lstStyle/>
          <a:p>
            <a:r>
              <a:rPr lang="en-US" sz="2400"/>
              <a:t>Broadcast memory</a:t>
            </a:r>
          </a:p>
          <a:p>
            <a:r>
              <a:rPr lang="en-US" sz="2400"/>
              <a:t>(replicated contents)</a:t>
            </a:r>
          </a:p>
        </p:txBody>
      </p:sp>
      <p:sp>
        <p:nvSpPr>
          <p:cNvPr id="117" name="TextBox 116">
            <a:extLst>
              <a:ext uri="{FF2B5EF4-FFF2-40B4-BE49-F238E27FC236}">
                <a16:creationId xmlns:a16="http://schemas.microsoft.com/office/drawing/2014/main" id="{F81452FB-2843-472B-8665-35F0B0E1D055}"/>
              </a:ext>
            </a:extLst>
          </p:cNvPr>
          <p:cNvSpPr txBox="1"/>
          <p:nvPr/>
        </p:nvSpPr>
        <p:spPr>
          <a:xfrm>
            <a:off x="113160" y="5854400"/>
            <a:ext cx="8931965" cy="646331"/>
          </a:xfrm>
          <a:prstGeom prst="rect">
            <a:avLst/>
          </a:prstGeom>
          <a:noFill/>
        </p:spPr>
        <p:txBody>
          <a:bodyPr wrap="square" rtlCol="0">
            <a:spAutoFit/>
          </a:bodyPr>
          <a:lstStyle/>
          <a:p>
            <a:r>
              <a:rPr lang="en-US" err="1"/>
              <a:t>Abadal</a:t>
            </a:r>
            <a:r>
              <a:rPr lang="en-US"/>
              <a:t> et al. "</a:t>
            </a:r>
            <a:r>
              <a:rPr lang="en-US" err="1"/>
              <a:t>WiSync</a:t>
            </a:r>
            <a:r>
              <a:rPr lang="en-US"/>
              <a:t>: an architecture for fast synchronization through on-chip wireless communication." ASPLOS 2016</a:t>
            </a:r>
          </a:p>
        </p:txBody>
      </p:sp>
      <p:cxnSp>
        <p:nvCxnSpPr>
          <p:cNvPr id="65" name="Straight Arrow Connector 64">
            <a:extLst>
              <a:ext uri="{FF2B5EF4-FFF2-40B4-BE49-F238E27FC236}">
                <a16:creationId xmlns:a16="http://schemas.microsoft.com/office/drawing/2014/main" id="{63A46FFC-D8E1-48E7-8B58-9FB20AAC9B3C}"/>
              </a:ext>
            </a:extLst>
          </p:cNvPr>
          <p:cNvCxnSpPr>
            <a:cxnSpLocks/>
          </p:cNvCxnSpPr>
          <p:nvPr/>
        </p:nvCxnSpPr>
        <p:spPr>
          <a:xfrm>
            <a:off x="2993807" y="2660507"/>
            <a:ext cx="1053660" cy="2958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600115D-924A-43F4-ACE1-2D11781A0F2E}"/>
              </a:ext>
            </a:extLst>
          </p:cNvPr>
          <p:cNvCxnSpPr>
            <a:cxnSpLocks/>
            <a:endCxn id="102" idx="3"/>
          </p:cNvCxnSpPr>
          <p:nvPr/>
        </p:nvCxnSpPr>
        <p:spPr>
          <a:xfrm>
            <a:off x="2995738" y="2670950"/>
            <a:ext cx="354385" cy="10740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D2CE77E-696E-4A9B-983F-66818A9E359F}"/>
              </a:ext>
            </a:extLst>
          </p:cNvPr>
          <p:cNvCxnSpPr>
            <a:cxnSpLocks/>
            <a:stCxn id="111" idx="1"/>
          </p:cNvCxnSpPr>
          <p:nvPr/>
        </p:nvCxnSpPr>
        <p:spPr>
          <a:xfrm flipH="1" flipV="1">
            <a:off x="5774287" y="3984198"/>
            <a:ext cx="470112" cy="587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3AAC7BE-83E5-4CD1-BA42-350165524E17}"/>
              </a:ext>
            </a:extLst>
          </p:cNvPr>
          <p:cNvCxnSpPr>
            <a:cxnSpLocks/>
            <a:stCxn id="111" idx="1"/>
            <a:endCxn id="26" idx="2"/>
          </p:cNvCxnSpPr>
          <p:nvPr/>
        </p:nvCxnSpPr>
        <p:spPr>
          <a:xfrm flipH="1" flipV="1">
            <a:off x="5462313" y="4356366"/>
            <a:ext cx="782086" cy="2148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Slide Number Placeholder 36">
            <a:extLst>
              <a:ext uri="{FF2B5EF4-FFF2-40B4-BE49-F238E27FC236}">
                <a16:creationId xmlns:a16="http://schemas.microsoft.com/office/drawing/2014/main" id="{A2E4D53E-EFD4-454D-A469-EEC662E937FA}"/>
              </a:ext>
            </a:extLst>
          </p:cNvPr>
          <p:cNvSpPr>
            <a:spLocks noGrp="1"/>
          </p:cNvSpPr>
          <p:nvPr>
            <p:ph type="sldNum" sz="quarter" idx="12"/>
          </p:nvPr>
        </p:nvSpPr>
        <p:spPr/>
        <p:txBody>
          <a:bodyPr/>
          <a:lstStyle/>
          <a:p>
            <a:fld id="{19C35A7F-3BC8-4315-864C-AC9FE095F277}" type="slidenum">
              <a:rPr lang="en-US" smtClean="0"/>
              <a:t>5</a:t>
            </a:fld>
            <a:endParaRPr lang="en-US"/>
          </a:p>
        </p:txBody>
      </p:sp>
    </p:spTree>
    <p:custDataLst>
      <p:tags r:id="rId1"/>
    </p:custDataLst>
    <p:extLst>
      <p:ext uri="{BB962C8B-B14F-4D97-AF65-F5344CB8AC3E}">
        <p14:creationId xmlns:p14="http://schemas.microsoft.com/office/powerpoint/2010/main" val="387837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rgbClr val="00B050"/>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grpSp>
        <p:nvGrpSpPr>
          <p:cNvPr id="117" name="Group 116">
            <a:extLst>
              <a:ext uri="{FF2B5EF4-FFF2-40B4-BE49-F238E27FC236}">
                <a16:creationId xmlns:a16="http://schemas.microsoft.com/office/drawing/2014/main" id="{DBAAA8DB-1716-4B7E-8D7F-288081A8928C}"/>
              </a:ext>
            </a:extLst>
          </p:cNvPr>
          <p:cNvGrpSpPr/>
          <p:nvPr/>
        </p:nvGrpSpPr>
        <p:grpSpPr>
          <a:xfrm>
            <a:off x="5166290" y="4148633"/>
            <a:ext cx="1690151" cy="1697417"/>
            <a:chOff x="3926877" y="2366783"/>
            <a:chExt cx="1690151" cy="1697417"/>
          </a:xfrm>
        </p:grpSpPr>
        <p:sp>
          <p:nvSpPr>
            <p:cNvPr id="118" name="Oval 117">
              <a:extLst>
                <a:ext uri="{FF2B5EF4-FFF2-40B4-BE49-F238E27FC236}">
                  <a16:creationId xmlns:a16="http://schemas.microsoft.com/office/drawing/2014/main" id="{7F36D6F1-C975-4BC4-9863-D89CE5824894}"/>
                </a:ext>
              </a:extLst>
            </p:cNvPr>
            <p:cNvSpPr/>
            <p:nvPr/>
          </p:nvSpPr>
          <p:spPr>
            <a:xfrm>
              <a:off x="3926877" y="2366783"/>
              <a:ext cx="464933" cy="421298"/>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9" name="Straight Arrow Connector 118">
              <a:extLst>
                <a:ext uri="{FF2B5EF4-FFF2-40B4-BE49-F238E27FC236}">
                  <a16:creationId xmlns:a16="http://schemas.microsoft.com/office/drawing/2014/main" id="{32DC04DC-7622-4507-90BF-514C775972A1}"/>
                </a:ext>
              </a:extLst>
            </p:cNvPr>
            <p:cNvCxnSpPr>
              <a:cxnSpLocks/>
              <a:stCxn id="118" idx="6"/>
            </p:cNvCxnSpPr>
            <p:nvPr/>
          </p:nvCxnSpPr>
          <p:spPr>
            <a:xfrm>
              <a:off x="4391810" y="2577432"/>
              <a:ext cx="1225218" cy="394368"/>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9C744E-4616-4799-946C-EEB30344CC26}"/>
                </a:ext>
              </a:extLst>
            </p:cNvPr>
            <p:cNvCxnSpPr>
              <a:cxnSpLocks/>
              <a:stCxn id="118" idx="4"/>
            </p:cNvCxnSpPr>
            <p:nvPr/>
          </p:nvCxnSpPr>
          <p:spPr>
            <a:xfrm>
              <a:off x="4159344" y="2788081"/>
              <a:ext cx="1232951" cy="1276119"/>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C52635D6-052E-4061-B2FA-803B92D684DB}"/>
              </a:ext>
            </a:extLst>
          </p:cNvPr>
          <p:cNvGrpSpPr/>
          <p:nvPr/>
        </p:nvGrpSpPr>
        <p:grpSpPr>
          <a:xfrm rot="18282172">
            <a:off x="6623188" y="2082491"/>
            <a:ext cx="1497059" cy="1795524"/>
            <a:chOff x="3926877" y="2254943"/>
            <a:chExt cx="1497059" cy="1795524"/>
          </a:xfrm>
        </p:grpSpPr>
        <p:sp>
          <p:nvSpPr>
            <p:cNvPr id="256" name="Oval 255">
              <a:extLst>
                <a:ext uri="{FF2B5EF4-FFF2-40B4-BE49-F238E27FC236}">
                  <a16:creationId xmlns:a16="http://schemas.microsoft.com/office/drawing/2014/main" id="{41985055-08A6-4EC9-A42C-41FD09E11EEC}"/>
                </a:ext>
              </a:extLst>
            </p:cNvPr>
            <p:cNvSpPr/>
            <p:nvPr/>
          </p:nvSpPr>
          <p:spPr>
            <a:xfrm>
              <a:off x="3926877" y="2366783"/>
              <a:ext cx="464933" cy="421298"/>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7" name="Straight Arrow Connector 256">
              <a:extLst>
                <a:ext uri="{FF2B5EF4-FFF2-40B4-BE49-F238E27FC236}">
                  <a16:creationId xmlns:a16="http://schemas.microsoft.com/office/drawing/2014/main" id="{8D465F1B-39AF-4B90-956C-9E49788F9989}"/>
                </a:ext>
              </a:extLst>
            </p:cNvPr>
            <p:cNvCxnSpPr>
              <a:cxnSpLocks/>
              <a:stCxn id="256" idx="6"/>
            </p:cNvCxnSpPr>
            <p:nvPr/>
          </p:nvCxnSpPr>
          <p:spPr>
            <a:xfrm rot="3317828" flipV="1">
              <a:off x="4516712" y="2339007"/>
              <a:ext cx="991288" cy="823160"/>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52EFEF63-2F16-46E3-B547-3231A8905C49}"/>
                </a:ext>
              </a:extLst>
            </p:cNvPr>
            <p:cNvCxnSpPr>
              <a:cxnSpLocks/>
              <a:stCxn id="256" idx="4"/>
            </p:cNvCxnSpPr>
            <p:nvPr/>
          </p:nvCxnSpPr>
          <p:spPr>
            <a:xfrm rot="3317828" flipV="1">
              <a:off x="3942952" y="3201148"/>
              <a:ext cx="1460144" cy="238493"/>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6</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6633038" y="4755339"/>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36982" y="1684507"/>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sp>
        <p:nvSpPr>
          <p:cNvPr id="236" name="Rectangle 235">
            <a:extLst>
              <a:ext uri="{FF2B5EF4-FFF2-40B4-BE49-F238E27FC236}">
                <a16:creationId xmlns:a16="http://schemas.microsoft.com/office/drawing/2014/main" id="{89DC494D-F2E7-4623-B8CA-20B2E5CFA9F8}"/>
              </a:ext>
            </a:extLst>
          </p:cNvPr>
          <p:cNvSpPr/>
          <p:nvPr/>
        </p:nvSpPr>
        <p:spPr>
          <a:xfrm>
            <a:off x="746190" y="5168067"/>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949501" y="4390588"/>
            <a:ext cx="783686" cy="7712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247" name="Group 246">
            <a:extLst>
              <a:ext uri="{FF2B5EF4-FFF2-40B4-BE49-F238E27FC236}">
                <a16:creationId xmlns:a16="http://schemas.microsoft.com/office/drawing/2014/main" id="{C00A74C0-4AE2-401C-B594-C0DBDAA938E0}"/>
              </a:ext>
            </a:extLst>
          </p:cNvPr>
          <p:cNvGrpSpPr/>
          <p:nvPr/>
        </p:nvGrpSpPr>
        <p:grpSpPr>
          <a:xfrm rot="12631151">
            <a:off x="1847155" y="2970737"/>
            <a:ext cx="1754022" cy="1336282"/>
            <a:chOff x="3926877" y="2366783"/>
            <a:chExt cx="1754022" cy="1336282"/>
          </a:xfrm>
        </p:grpSpPr>
        <p:sp>
          <p:nvSpPr>
            <p:cNvPr id="248" name="Oval 247">
              <a:extLst>
                <a:ext uri="{FF2B5EF4-FFF2-40B4-BE49-F238E27FC236}">
                  <a16:creationId xmlns:a16="http://schemas.microsoft.com/office/drawing/2014/main" id="{261B773C-9F44-4F42-B99F-736BC0078225}"/>
                </a:ext>
              </a:extLst>
            </p:cNvPr>
            <p:cNvSpPr/>
            <p:nvPr/>
          </p:nvSpPr>
          <p:spPr>
            <a:xfrm>
              <a:off x="3926877" y="2366783"/>
              <a:ext cx="464933" cy="421298"/>
            </a:xfrm>
            <a:prstGeom prst="ellipse">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9" name="Straight Arrow Connector 248">
              <a:extLst>
                <a:ext uri="{FF2B5EF4-FFF2-40B4-BE49-F238E27FC236}">
                  <a16:creationId xmlns:a16="http://schemas.microsoft.com/office/drawing/2014/main" id="{9A4AD0FD-9E82-4EC6-847D-293C61A2AEFC}"/>
                </a:ext>
              </a:extLst>
            </p:cNvPr>
            <p:cNvCxnSpPr>
              <a:cxnSpLocks/>
              <a:stCxn id="248" idx="6"/>
            </p:cNvCxnSpPr>
            <p:nvPr/>
          </p:nvCxnSpPr>
          <p:spPr>
            <a:xfrm rot="11934971" flipH="1">
              <a:off x="4361841" y="2757326"/>
              <a:ext cx="1319058" cy="34857"/>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3632A364-9221-4674-B555-44478448A744}"/>
                </a:ext>
              </a:extLst>
            </p:cNvPr>
            <p:cNvCxnSpPr>
              <a:cxnSpLocks/>
              <a:stCxn id="248" idx="4"/>
            </p:cNvCxnSpPr>
            <p:nvPr/>
          </p:nvCxnSpPr>
          <p:spPr>
            <a:xfrm rot="11934971" flipH="1" flipV="1">
              <a:off x="4006916" y="3007690"/>
              <a:ext cx="1470681" cy="695375"/>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51" name="Rectangle: Rounded Corners 250">
            <a:extLst>
              <a:ext uri="{FF2B5EF4-FFF2-40B4-BE49-F238E27FC236}">
                <a16:creationId xmlns:a16="http://schemas.microsoft.com/office/drawing/2014/main" id="{F92AB736-25A5-440D-A34F-FBF5C4C011A7}"/>
              </a:ext>
            </a:extLst>
          </p:cNvPr>
          <p:cNvSpPr/>
          <p:nvPr/>
        </p:nvSpPr>
        <p:spPr>
          <a:xfrm>
            <a:off x="1305020" y="2062728"/>
            <a:ext cx="1444721"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p>
        </p:txBody>
      </p:sp>
      <p:sp>
        <p:nvSpPr>
          <p:cNvPr id="233" name="Title 1">
            <a:extLst>
              <a:ext uri="{FF2B5EF4-FFF2-40B4-BE49-F238E27FC236}">
                <a16:creationId xmlns:a16="http://schemas.microsoft.com/office/drawing/2014/main" id="{AA17CEDD-CCDA-4CF5-96D1-170500828340}"/>
              </a:ext>
            </a:extLst>
          </p:cNvPr>
          <p:cNvSpPr>
            <a:spLocks noGrp="1"/>
          </p:cNvSpPr>
          <p:nvPr>
            <p:ph type="title"/>
          </p:nvPr>
        </p:nvSpPr>
        <p:spPr>
          <a:xfrm>
            <a:off x="628650" y="441678"/>
            <a:ext cx="8248650" cy="1002780"/>
          </a:xfrm>
        </p:spPr>
        <p:txBody>
          <a:bodyPr>
            <a:noAutofit/>
          </a:bodyPr>
          <a:lstStyle/>
          <a:p>
            <a:r>
              <a:rPr lang="en-US" sz="3600" err="1">
                <a:latin typeface="+mn-lt"/>
              </a:rPr>
              <a:t>WiSync</a:t>
            </a:r>
            <a:r>
              <a:rPr lang="en-US" sz="3600">
                <a:latin typeface="+mn-lt"/>
              </a:rPr>
              <a:t>: On-chip Wireless Communication for Synchronization</a:t>
            </a:r>
          </a:p>
        </p:txBody>
      </p:sp>
    </p:spTree>
    <p:extLst>
      <p:ext uri="{BB962C8B-B14F-4D97-AF65-F5344CB8AC3E}">
        <p14:creationId xmlns:p14="http://schemas.microsoft.com/office/powerpoint/2010/main" val="122860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rgbClr val="00B050"/>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7</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6633038" y="4755339"/>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36982" y="1684507"/>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grpSp>
        <p:nvGrpSpPr>
          <p:cNvPr id="233" name="Group 232">
            <a:extLst>
              <a:ext uri="{FF2B5EF4-FFF2-40B4-BE49-F238E27FC236}">
                <a16:creationId xmlns:a16="http://schemas.microsoft.com/office/drawing/2014/main" id="{30819898-A816-4B4C-9690-230279C4C6F7}"/>
              </a:ext>
            </a:extLst>
          </p:cNvPr>
          <p:cNvGrpSpPr/>
          <p:nvPr/>
        </p:nvGrpSpPr>
        <p:grpSpPr>
          <a:xfrm>
            <a:off x="2473372" y="3771973"/>
            <a:ext cx="966128" cy="790686"/>
            <a:chOff x="3585214" y="4345106"/>
            <a:chExt cx="1347874" cy="952500"/>
          </a:xfrm>
        </p:grpSpPr>
        <p:pic>
          <p:nvPicPr>
            <p:cNvPr id="234" name="Graphic 233">
              <a:extLst>
                <a:ext uri="{FF2B5EF4-FFF2-40B4-BE49-F238E27FC236}">
                  <a16:creationId xmlns:a16="http://schemas.microsoft.com/office/drawing/2014/main" id="{74CFD595-EC1A-40AA-8A0C-1F5A9C2F02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485202" y="4445118"/>
              <a:ext cx="952500" cy="752475"/>
            </a:xfrm>
            <a:prstGeom prst="rect">
              <a:avLst/>
            </a:prstGeom>
          </p:spPr>
        </p:pic>
        <p:pic>
          <p:nvPicPr>
            <p:cNvPr id="235" name="Graphic 234">
              <a:extLst>
                <a:ext uri="{FF2B5EF4-FFF2-40B4-BE49-F238E27FC236}">
                  <a16:creationId xmlns:a16="http://schemas.microsoft.com/office/drawing/2014/main" id="{4DBA6C93-56D2-4AB9-8E93-4744CAB5EE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080601" y="4445118"/>
              <a:ext cx="952500" cy="752475"/>
            </a:xfrm>
            <a:prstGeom prst="rect">
              <a:avLst/>
            </a:prstGeom>
          </p:spPr>
        </p:pic>
      </p:grpSp>
      <p:sp>
        <p:nvSpPr>
          <p:cNvPr id="236" name="Rectangle 235">
            <a:extLst>
              <a:ext uri="{FF2B5EF4-FFF2-40B4-BE49-F238E27FC236}">
                <a16:creationId xmlns:a16="http://schemas.microsoft.com/office/drawing/2014/main" id="{89DC494D-F2E7-4623-B8CA-20B2E5CFA9F8}"/>
              </a:ext>
            </a:extLst>
          </p:cNvPr>
          <p:cNvSpPr/>
          <p:nvPr/>
        </p:nvSpPr>
        <p:spPr>
          <a:xfrm>
            <a:off x="746190" y="5168067"/>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200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949501" y="4390588"/>
            <a:ext cx="783686" cy="7712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51" name="Rectangle: Rounded Corners 250">
            <a:extLst>
              <a:ext uri="{FF2B5EF4-FFF2-40B4-BE49-F238E27FC236}">
                <a16:creationId xmlns:a16="http://schemas.microsoft.com/office/drawing/2014/main" id="{F92AB736-25A5-440D-A34F-FBF5C4C011A7}"/>
              </a:ext>
            </a:extLst>
          </p:cNvPr>
          <p:cNvSpPr/>
          <p:nvPr/>
        </p:nvSpPr>
        <p:spPr>
          <a:xfrm>
            <a:off x="1305020" y="2062728"/>
            <a:ext cx="1444721"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a:solidFill>
                  <a:schemeClr val="tx1"/>
                </a:solidFill>
                <a:latin typeface="Consolas" panose="020B0609020204030204" pitchFamily="49" charset="0"/>
              </a:rPr>
              <a:t>b </a:t>
            </a:r>
          </a:p>
          <a:p>
            <a:pPr algn="ctr"/>
            <a:r>
              <a:rPr lang="en-US" sz="2000">
                <a:cs typeface="Calibri"/>
              </a:rPr>
              <a:t>…</a:t>
            </a:r>
          </a:p>
        </p:txBody>
      </p:sp>
      <p:sp>
        <p:nvSpPr>
          <p:cNvPr id="121" name="Title 1">
            <a:extLst>
              <a:ext uri="{FF2B5EF4-FFF2-40B4-BE49-F238E27FC236}">
                <a16:creationId xmlns:a16="http://schemas.microsoft.com/office/drawing/2014/main" id="{33DF2AB9-1F39-4058-9C43-C1E2672D9540}"/>
              </a:ext>
            </a:extLst>
          </p:cNvPr>
          <p:cNvSpPr>
            <a:spLocks noGrp="1"/>
          </p:cNvSpPr>
          <p:nvPr>
            <p:ph type="title"/>
          </p:nvPr>
        </p:nvSpPr>
        <p:spPr>
          <a:xfrm>
            <a:off x="628650" y="441678"/>
            <a:ext cx="8248650" cy="1002780"/>
          </a:xfrm>
        </p:spPr>
        <p:txBody>
          <a:bodyPr>
            <a:noAutofit/>
          </a:bodyPr>
          <a:lstStyle/>
          <a:p>
            <a:r>
              <a:rPr lang="en-US" sz="3600" err="1">
                <a:latin typeface="+mn-lt"/>
              </a:rPr>
              <a:t>WiSync</a:t>
            </a:r>
            <a:r>
              <a:rPr lang="en-US" sz="3600">
                <a:latin typeface="+mn-lt"/>
              </a:rPr>
              <a:t>: On-chip Wireless Communication for Synchronization</a:t>
            </a:r>
          </a:p>
        </p:txBody>
      </p:sp>
    </p:spTree>
    <p:extLst>
      <p:ext uri="{BB962C8B-B14F-4D97-AF65-F5344CB8AC3E}">
        <p14:creationId xmlns:p14="http://schemas.microsoft.com/office/powerpoint/2010/main" val="313125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4" name="Rectangle: Rounded Corners 3">
            <a:extLst>
              <a:ext uri="{FF2B5EF4-FFF2-40B4-BE49-F238E27FC236}">
                <a16:creationId xmlns:a16="http://schemas.microsoft.com/office/drawing/2014/main" id="{6CB858CA-856B-4CCD-A929-A172AA93538B}"/>
              </a:ext>
            </a:extLst>
          </p:cNvPr>
          <p:cNvSpPr/>
          <p:nvPr/>
        </p:nvSpPr>
        <p:spPr>
          <a:xfrm>
            <a:off x="1305020" y="2062728"/>
            <a:ext cx="1444721"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Core0</a:t>
            </a:r>
          </a:p>
          <a:p>
            <a:pPr algn="ctr"/>
            <a:r>
              <a:rPr lang="en-US" sz="2000">
                <a:cs typeface="Calibri"/>
              </a:rPr>
              <a:t>…</a:t>
            </a:r>
          </a:p>
          <a:p>
            <a:pPr algn="ctr"/>
            <a:r>
              <a:rPr lang="en-US" sz="2000" b="1">
                <a:solidFill>
                  <a:srgbClr val="00B050"/>
                </a:solidFill>
                <a:latin typeface="Consolas" panose="020B0609020204030204" pitchFamily="49" charset="0"/>
              </a:rPr>
              <a:t>b </a:t>
            </a:r>
          </a:p>
          <a:p>
            <a:pPr algn="ctr"/>
            <a:r>
              <a:rPr lang="en-US" sz="2000">
                <a:cs typeface="Calibri"/>
              </a:rPr>
              <a:t>…</a:t>
            </a:r>
          </a:p>
        </p:txBody>
      </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8</a:t>
            </a:fld>
            <a:endParaRPr lang="en-US"/>
          </a:p>
        </p:txBody>
      </p:sp>
      <p:sp>
        <p:nvSpPr>
          <p:cNvPr id="231" name="Rectangle: Rounded Corners 230">
            <a:extLst>
              <a:ext uri="{FF2B5EF4-FFF2-40B4-BE49-F238E27FC236}">
                <a16:creationId xmlns:a16="http://schemas.microsoft.com/office/drawing/2014/main" id="{E75EFFA6-1B59-4F74-8395-CFD765C521EC}"/>
              </a:ext>
            </a:extLst>
          </p:cNvPr>
          <p:cNvSpPr/>
          <p:nvPr/>
        </p:nvSpPr>
        <p:spPr>
          <a:xfrm>
            <a:off x="6633038" y="4755339"/>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Core3</a:t>
            </a:r>
          </a:p>
          <a:p>
            <a:pPr algn="ctr"/>
            <a:r>
              <a:rPr lang="en-US" sz="2000">
                <a:cs typeface="Calibri"/>
              </a:rPr>
              <a:t>…</a:t>
            </a:r>
          </a:p>
          <a:p>
            <a:pPr algn="ctr"/>
            <a:r>
              <a:rPr lang="en-US" sz="2000" b="1">
                <a:solidFill>
                  <a:srgbClr val="00B050"/>
                </a:solidFill>
                <a:latin typeface="Consolas" panose="020B0609020204030204" pitchFamily="49" charset="0"/>
              </a:rPr>
              <a:t>b</a:t>
            </a:r>
            <a:r>
              <a:rPr lang="en-US" sz="2000">
                <a:solidFill>
                  <a:schemeClr val="tx1"/>
                </a:solidFill>
                <a:latin typeface="Consolas" panose="020B0609020204030204" pitchFamily="49" charset="0"/>
              </a:rPr>
              <a:t> </a:t>
            </a:r>
          </a:p>
          <a:p>
            <a:pPr algn="ctr"/>
            <a:r>
              <a:rPr lang="en-US" sz="2000">
                <a:cs typeface="Calibri"/>
              </a:rPr>
              <a:t>…</a:t>
            </a:r>
            <a:endParaRPr lang="en-US" sz="2000">
              <a:solidFill>
                <a:srgbClr val="00B050"/>
              </a:solidFill>
              <a:cs typeface="Calibri"/>
            </a:endParaRPr>
          </a:p>
        </p:txBody>
      </p:sp>
      <p:sp>
        <p:nvSpPr>
          <p:cNvPr id="232" name="Rectangle: Rounded Corners 231">
            <a:extLst>
              <a:ext uri="{FF2B5EF4-FFF2-40B4-BE49-F238E27FC236}">
                <a16:creationId xmlns:a16="http://schemas.microsoft.com/office/drawing/2014/main" id="{43DF7859-FA1B-455D-A0C9-FF150434AAF6}"/>
              </a:ext>
            </a:extLst>
          </p:cNvPr>
          <p:cNvSpPr/>
          <p:nvPr/>
        </p:nvSpPr>
        <p:spPr>
          <a:xfrm>
            <a:off x="7336982" y="1684507"/>
            <a:ext cx="1541033" cy="1250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Core15</a:t>
            </a:r>
          </a:p>
          <a:p>
            <a:pPr algn="ctr"/>
            <a:r>
              <a:rPr lang="en-US" sz="2000">
                <a:cs typeface="Calibri"/>
              </a:rPr>
              <a:t>…</a:t>
            </a:r>
          </a:p>
          <a:p>
            <a:pPr algn="ctr"/>
            <a:r>
              <a:rPr lang="en-US" sz="2000" b="1">
                <a:solidFill>
                  <a:srgbClr val="00B050"/>
                </a:solidFill>
                <a:latin typeface="Consolas" panose="020B0609020204030204" pitchFamily="49" charset="0"/>
              </a:rPr>
              <a:t>b </a:t>
            </a:r>
          </a:p>
          <a:p>
            <a:pPr algn="ctr"/>
            <a:r>
              <a:rPr lang="en-US" sz="2000">
                <a:cs typeface="Calibri"/>
              </a:rPr>
              <a:t>…</a:t>
            </a:r>
            <a:endParaRPr lang="en-US" sz="2000">
              <a:solidFill>
                <a:srgbClr val="00B050"/>
              </a:solidFill>
              <a:cs typeface="Calibri"/>
            </a:endParaRPr>
          </a:p>
        </p:txBody>
      </p:sp>
      <p:sp>
        <p:nvSpPr>
          <p:cNvPr id="238" name="Rectangle 237">
            <a:extLst>
              <a:ext uri="{FF2B5EF4-FFF2-40B4-BE49-F238E27FC236}">
                <a16:creationId xmlns:a16="http://schemas.microsoft.com/office/drawing/2014/main" id="{43698697-1ABF-4D17-A63A-5B84581A96B6}"/>
              </a:ext>
            </a:extLst>
          </p:cNvPr>
          <p:cNvSpPr/>
          <p:nvPr/>
        </p:nvSpPr>
        <p:spPr>
          <a:xfrm>
            <a:off x="746190" y="5168067"/>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Master Thread​</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a:t>
            </a:r>
            <a:r>
              <a:rPr lang="en-US" sz="2000" err="1">
                <a:solidFill>
                  <a:schemeClr val="tx1"/>
                </a:solidFill>
                <a:latin typeface="Consolas" panose="020B0609020204030204" pitchFamily="49" charset="0"/>
              </a:rPr>
              <a:t>barrier_wait</a:t>
            </a:r>
            <a:r>
              <a:rPr lang="en-US" sz="2000">
                <a:solidFill>
                  <a:schemeClr val="tx1"/>
                </a:solidFill>
                <a:latin typeface="Consolas" panose="020B0609020204030204" pitchFamily="49" charset="0"/>
              </a:rPr>
              <a:t>(b)</a:t>
            </a:r>
          </a:p>
          <a:p>
            <a:endParaRPr lang="en-US" sz="2000">
              <a:solidFill>
                <a:schemeClr val="tx1"/>
              </a:solidFill>
              <a:latin typeface="Consolas" panose="020B0609020204030204" pitchFamily="49" charset="0"/>
            </a:endParaRPr>
          </a:p>
        </p:txBody>
      </p:sp>
      <p:cxnSp>
        <p:nvCxnSpPr>
          <p:cNvPr id="243" name="Connector: Elbow 242">
            <a:extLst>
              <a:ext uri="{FF2B5EF4-FFF2-40B4-BE49-F238E27FC236}">
                <a16:creationId xmlns:a16="http://schemas.microsoft.com/office/drawing/2014/main" id="{3F72F840-4841-488F-9334-E92624E20296}"/>
              </a:ext>
            </a:extLst>
          </p:cNvPr>
          <p:cNvCxnSpPr>
            <a:cxnSpLocks/>
            <a:stCxn id="238" idx="0"/>
          </p:cNvCxnSpPr>
          <p:nvPr/>
        </p:nvCxnSpPr>
        <p:spPr>
          <a:xfrm rot="5400000" flipH="1" flipV="1">
            <a:off x="1949501" y="4390588"/>
            <a:ext cx="783686" cy="7712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18" name="Title 1">
            <a:extLst>
              <a:ext uri="{FF2B5EF4-FFF2-40B4-BE49-F238E27FC236}">
                <a16:creationId xmlns:a16="http://schemas.microsoft.com/office/drawing/2014/main" id="{15B70B69-715D-4454-8583-2FEED14D502D}"/>
              </a:ext>
            </a:extLst>
          </p:cNvPr>
          <p:cNvSpPr>
            <a:spLocks noGrp="1"/>
          </p:cNvSpPr>
          <p:nvPr>
            <p:ph type="title"/>
          </p:nvPr>
        </p:nvSpPr>
        <p:spPr>
          <a:xfrm>
            <a:off x="628650" y="441678"/>
            <a:ext cx="8248650" cy="1002780"/>
          </a:xfrm>
        </p:spPr>
        <p:txBody>
          <a:bodyPr>
            <a:noAutofit/>
          </a:bodyPr>
          <a:lstStyle/>
          <a:p>
            <a:r>
              <a:rPr lang="en-US" sz="3600" err="1">
                <a:latin typeface="+mn-lt"/>
              </a:rPr>
              <a:t>WiSync</a:t>
            </a:r>
            <a:r>
              <a:rPr lang="en-US" sz="3600">
                <a:latin typeface="+mn-lt"/>
              </a:rPr>
              <a:t>: On-chip Wireless Communication for Synchronization</a:t>
            </a:r>
          </a:p>
        </p:txBody>
      </p:sp>
    </p:spTree>
    <p:extLst>
      <p:ext uri="{BB962C8B-B14F-4D97-AF65-F5344CB8AC3E}">
        <p14:creationId xmlns:p14="http://schemas.microsoft.com/office/powerpoint/2010/main" val="82349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a:extLst>
              <a:ext uri="{FF2B5EF4-FFF2-40B4-BE49-F238E27FC236}">
                <a16:creationId xmlns:a16="http://schemas.microsoft.com/office/drawing/2014/main" id="{282376C0-43ED-4EB4-A95D-3BCC27EF9ED5}"/>
              </a:ext>
            </a:extLst>
          </p:cNvPr>
          <p:cNvSpPr txBox="1">
            <a:spLocks/>
          </p:cNvSpPr>
          <p:nvPr/>
        </p:nvSpPr>
        <p:spPr>
          <a:xfrm>
            <a:off x="609212" y="470477"/>
            <a:ext cx="8078264" cy="10027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Calibri"/>
                <a:cs typeface="Calibri"/>
              </a:rPr>
              <a:t>In </a:t>
            </a:r>
            <a:r>
              <a:rPr lang="en-US" sz="4000" err="1">
                <a:latin typeface="Calibri"/>
                <a:cs typeface="Calibri"/>
              </a:rPr>
              <a:t>WiSync</a:t>
            </a:r>
            <a:r>
              <a:rPr lang="en-US" sz="4000">
                <a:latin typeface="Calibri"/>
                <a:cs typeface="Calibri"/>
              </a:rPr>
              <a:t>, ordinary data uses the wired network</a:t>
            </a:r>
          </a:p>
        </p:txBody>
      </p:sp>
      <p:sp>
        <p:nvSpPr>
          <p:cNvPr id="122" name="4 Paralelogramo">
            <a:extLst>
              <a:ext uri="{FF2B5EF4-FFF2-40B4-BE49-F238E27FC236}">
                <a16:creationId xmlns:a16="http://schemas.microsoft.com/office/drawing/2014/main" id="{27374542-2A65-4A0D-ABEF-2F6C4E9C4E2E}"/>
              </a:ext>
            </a:extLst>
          </p:cNvPr>
          <p:cNvSpPr/>
          <p:nvPr/>
        </p:nvSpPr>
        <p:spPr>
          <a:xfrm>
            <a:off x="4803551" y="3724178"/>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3" name="5 Paralelogramo">
            <a:extLst>
              <a:ext uri="{FF2B5EF4-FFF2-40B4-BE49-F238E27FC236}">
                <a16:creationId xmlns:a16="http://schemas.microsoft.com/office/drawing/2014/main" id="{5B469B72-EA05-4FC2-9BEB-F588490D4D0E}"/>
              </a:ext>
            </a:extLst>
          </p:cNvPr>
          <p:cNvSpPr/>
          <p:nvPr/>
        </p:nvSpPr>
        <p:spPr>
          <a:xfrm>
            <a:off x="4803551" y="3696050"/>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24" name="6 Grupo">
            <a:extLst>
              <a:ext uri="{FF2B5EF4-FFF2-40B4-BE49-F238E27FC236}">
                <a16:creationId xmlns:a16="http://schemas.microsoft.com/office/drawing/2014/main" id="{F72624B0-365C-4540-87B4-FF8E44863F77}"/>
              </a:ext>
            </a:extLst>
          </p:cNvPr>
          <p:cNvGrpSpPr/>
          <p:nvPr/>
        </p:nvGrpSpPr>
        <p:grpSpPr>
          <a:xfrm>
            <a:off x="5322776" y="3952682"/>
            <a:ext cx="150284" cy="151652"/>
            <a:chOff x="5602909" y="3468101"/>
            <a:chExt cx="200379" cy="202202"/>
          </a:xfrm>
        </p:grpSpPr>
        <p:sp>
          <p:nvSpPr>
            <p:cNvPr id="125" name="7 Elipse">
              <a:extLst>
                <a:ext uri="{FF2B5EF4-FFF2-40B4-BE49-F238E27FC236}">
                  <a16:creationId xmlns:a16="http://schemas.microsoft.com/office/drawing/2014/main" id="{FA22777F-E935-47EF-AFCB-2C3A0956EE1E}"/>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26" name="8 Elipse">
              <a:extLst>
                <a:ext uri="{FF2B5EF4-FFF2-40B4-BE49-F238E27FC236}">
                  <a16:creationId xmlns:a16="http://schemas.microsoft.com/office/drawing/2014/main" id="{9C50266D-7EA1-4C59-8DD8-5936F5EE6026}"/>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27" name="9 Conector recto">
              <a:extLst>
                <a:ext uri="{FF2B5EF4-FFF2-40B4-BE49-F238E27FC236}">
                  <a16:creationId xmlns:a16="http://schemas.microsoft.com/office/drawing/2014/main" id="{E6B551E8-CD34-4487-BBE8-D56FA1533456}"/>
                </a:ext>
              </a:extLst>
            </p:cNvPr>
            <p:cNvCxnSpPr>
              <a:stCxn id="126" idx="2"/>
              <a:endCxn id="126"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28" name="10 Conector recto">
              <a:extLst>
                <a:ext uri="{FF2B5EF4-FFF2-40B4-BE49-F238E27FC236}">
                  <a16:creationId xmlns:a16="http://schemas.microsoft.com/office/drawing/2014/main" id="{E4C85582-F9C7-497E-9412-E80E5B2F64AA}"/>
                </a:ext>
              </a:extLst>
            </p:cNvPr>
            <p:cNvCxnSpPr>
              <a:stCxn id="126" idx="4"/>
              <a:endCxn id="126"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sp>
        <p:nvSpPr>
          <p:cNvPr id="129" name="12 Paralelogramo">
            <a:extLst>
              <a:ext uri="{FF2B5EF4-FFF2-40B4-BE49-F238E27FC236}">
                <a16:creationId xmlns:a16="http://schemas.microsoft.com/office/drawing/2014/main" id="{87BA9C5B-9F39-4302-A7E8-A245983FC3FB}"/>
              </a:ext>
            </a:extLst>
          </p:cNvPr>
          <p:cNvSpPr/>
          <p:nvPr/>
        </p:nvSpPr>
        <p:spPr>
          <a:xfrm>
            <a:off x="4047467" y="3720775"/>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0" name="13 Paralelogramo">
            <a:extLst>
              <a:ext uri="{FF2B5EF4-FFF2-40B4-BE49-F238E27FC236}">
                <a16:creationId xmlns:a16="http://schemas.microsoft.com/office/drawing/2014/main" id="{65755079-6C2B-42F6-A910-2D2926683060}"/>
              </a:ext>
            </a:extLst>
          </p:cNvPr>
          <p:cNvSpPr/>
          <p:nvPr/>
        </p:nvSpPr>
        <p:spPr>
          <a:xfrm>
            <a:off x="4047467" y="3692647"/>
            <a:ext cx="803802" cy="263742"/>
          </a:xfrm>
          <a:prstGeom prst="parallelogram">
            <a:avLst>
              <a:gd name="adj" fmla="val 102858"/>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31" name="14 Grupo">
            <a:extLst>
              <a:ext uri="{FF2B5EF4-FFF2-40B4-BE49-F238E27FC236}">
                <a16:creationId xmlns:a16="http://schemas.microsoft.com/office/drawing/2014/main" id="{A82DC080-FBAD-42B0-89C3-9C26D02B356B}"/>
              </a:ext>
            </a:extLst>
          </p:cNvPr>
          <p:cNvGrpSpPr/>
          <p:nvPr/>
        </p:nvGrpSpPr>
        <p:grpSpPr>
          <a:xfrm>
            <a:off x="4566692" y="3949279"/>
            <a:ext cx="150284" cy="151652"/>
            <a:chOff x="5602909" y="3468101"/>
            <a:chExt cx="200379" cy="202202"/>
          </a:xfrm>
        </p:grpSpPr>
        <p:sp>
          <p:nvSpPr>
            <p:cNvPr id="132" name="15 Elipse">
              <a:extLst>
                <a:ext uri="{FF2B5EF4-FFF2-40B4-BE49-F238E27FC236}">
                  <a16:creationId xmlns:a16="http://schemas.microsoft.com/office/drawing/2014/main" id="{A9671B8E-FB12-48AD-A4F1-DA652C49065D}"/>
                </a:ext>
              </a:extLst>
            </p:cNvPr>
            <p:cNvSpPr/>
            <p:nvPr/>
          </p:nvSpPr>
          <p:spPr>
            <a:xfrm rot="8817877">
              <a:off x="5602909" y="3498458"/>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33" name="16 Elipse">
              <a:extLst>
                <a:ext uri="{FF2B5EF4-FFF2-40B4-BE49-F238E27FC236}">
                  <a16:creationId xmlns:a16="http://schemas.microsoft.com/office/drawing/2014/main" id="{1A2C179D-D454-4C64-875A-DA5377766B84}"/>
                </a:ext>
              </a:extLst>
            </p:cNvPr>
            <p:cNvSpPr/>
            <p:nvPr/>
          </p:nvSpPr>
          <p:spPr>
            <a:xfrm rot="8817877">
              <a:off x="5603352" y="3468101"/>
              <a:ext cx="199936" cy="17184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cxnSp>
          <p:nvCxnSpPr>
            <p:cNvPr id="134" name="17 Conector recto">
              <a:extLst>
                <a:ext uri="{FF2B5EF4-FFF2-40B4-BE49-F238E27FC236}">
                  <a16:creationId xmlns:a16="http://schemas.microsoft.com/office/drawing/2014/main" id="{B916C487-8154-4472-94E6-DF52F2961B5A}"/>
                </a:ext>
              </a:extLst>
            </p:cNvPr>
            <p:cNvCxnSpPr>
              <a:stCxn id="133" idx="2"/>
              <a:endCxn id="133" idx="6"/>
            </p:cNvCxnSpPr>
            <p:nvPr/>
          </p:nvCxnSpPr>
          <p:spPr>
            <a:xfrm flipH="1">
              <a:off x="5619513" y="3499525"/>
              <a:ext cx="167613" cy="108996"/>
            </a:xfrm>
            <a:prstGeom prst="line">
              <a:avLst/>
            </a:prstGeom>
            <a:ln w="19050"/>
          </p:spPr>
          <p:style>
            <a:lnRef idx="2">
              <a:schemeClr val="dk1"/>
            </a:lnRef>
            <a:fillRef idx="1">
              <a:schemeClr val="lt1"/>
            </a:fillRef>
            <a:effectRef idx="0">
              <a:schemeClr val="dk1"/>
            </a:effectRef>
            <a:fontRef idx="minor">
              <a:schemeClr val="dk1"/>
            </a:fontRef>
          </p:style>
        </p:cxnSp>
        <p:cxnSp>
          <p:nvCxnSpPr>
            <p:cNvPr id="135" name="18 Conector recto">
              <a:extLst>
                <a:ext uri="{FF2B5EF4-FFF2-40B4-BE49-F238E27FC236}">
                  <a16:creationId xmlns:a16="http://schemas.microsoft.com/office/drawing/2014/main" id="{81CF408A-A162-4390-895F-323AA877C006}"/>
                </a:ext>
              </a:extLst>
            </p:cNvPr>
            <p:cNvCxnSpPr>
              <a:stCxn id="133" idx="4"/>
              <a:endCxn id="133" idx="0"/>
            </p:cNvCxnSpPr>
            <p:nvPr/>
          </p:nvCxnSpPr>
          <p:spPr>
            <a:xfrm>
              <a:off x="5656479" y="3481992"/>
              <a:ext cx="93682" cy="144063"/>
            </a:xfrm>
            <a:prstGeom prst="line">
              <a:avLst/>
            </a:prstGeom>
            <a:ln w="19050"/>
          </p:spPr>
          <p:style>
            <a:lnRef idx="2">
              <a:schemeClr val="dk1"/>
            </a:lnRef>
            <a:fillRef idx="1">
              <a:schemeClr val="lt1"/>
            </a:fillRef>
            <a:effectRef idx="0">
              <a:schemeClr val="dk1"/>
            </a:effectRef>
            <a:fontRef idx="minor">
              <a:schemeClr val="dk1"/>
            </a:fontRef>
          </p:style>
        </p:cxnSp>
      </p:grpSp>
      <p:cxnSp>
        <p:nvCxnSpPr>
          <p:cNvPr id="136" name="19 Conector recto">
            <a:extLst>
              <a:ext uri="{FF2B5EF4-FFF2-40B4-BE49-F238E27FC236}">
                <a16:creationId xmlns:a16="http://schemas.microsoft.com/office/drawing/2014/main" id="{0CB615A0-2F35-4278-8871-111B35DA3BE1}"/>
              </a:ext>
            </a:extLst>
          </p:cNvPr>
          <p:cNvCxnSpPr/>
          <p:nvPr/>
        </p:nvCxnSpPr>
        <p:spPr>
          <a:xfrm flipH="1">
            <a:off x="5043690" y="4103402"/>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20 Conector recto">
            <a:extLst>
              <a:ext uri="{FF2B5EF4-FFF2-40B4-BE49-F238E27FC236}">
                <a16:creationId xmlns:a16="http://schemas.microsoft.com/office/drawing/2014/main" id="{833EA069-434C-4CF3-BA4F-90F634721348}"/>
              </a:ext>
            </a:extLst>
          </p:cNvPr>
          <p:cNvCxnSpPr/>
          <p:nvPr/>
        </p:nvCxnSpPr>
        <p:spPr>
          <a:xfrm flipH="1">
            <a:off x="4287606" y="4093205"/>
            <a:ext cx="291537" cy="280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21 Conector recto">
            <a:extLst>
              <a:ext uri="{FF2B5EF4-FFF2-40B4-BE49-F238E27FC236}">
                <a16:creationId xmlns:a16="http://schemas.microsoft.com/office/drawing/2014/main" id="{605D08BF-3C0A-4D74-8EF7-0081EAFDD2BB}"/>
              </a:ext>
            </a:extLst>
          </p:cNvPr>
          <p:cNvCxnSpPr/>
          <p:nvPr/>
        </p:nvCxnSpPr>
        <p:spPr>
          <a:xfrm>
            <a:off x="4704857" y="403648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22 Conector recto">
            <a:extLst>
              <a:ext uri="{FF2B5EF4-FFF2-40B4-BE49-F238E27FC236}">
                <a16:creationId xmlns:a16="http://schemas.microsoft.com/office/drawing/2014/main" id="{64F80027-4693-4EA9-8AFC-5DD8D236B80D}"/>
              </a:ext>
            </a:extLst>
          </p:cNvPr>
          <p:cNvCxnSpPr/>
          <p:nvPr/>
        </p:nvCxnSpPr>
        <p:spPr>
          <a:xfrm>
            <a:off x="4295169" y="4452137"/>
            <a:ext cx="614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23 Paralelogramo">
            <a:extLst>
              <a:ext uri="{FF2B5EF4-FFF2-40B4-BE49-F238E27FC236}">
                <a16:creationId xmlns:a16="http://schemas.microsoft.com/office/drawing/2014/main" id="{F07617CF-9313-4DFE-88CB-FE861E2AD4A7}"/>
              </a:ext>
            </a:extLst>
          </p:cNvPr>
          <p:cNvSpPr/>
          <p:nvPr/>
        </p:nvSpPr>
        <p:spPr>
          <a:xfrm>
            <a:off x="2066668" y="2718746"/>
            <a:ext cx="5136038" cy="1795272"/>
          </a:xfrm>
          <a:prstGeom prst="parallelogram">
            <a:avLst>
              <a:gd name="adj" fmla="val 99405"/>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grpSp>
        <p:nvGrpSpPr>
          <p:cNvPr id="141" name="Group 140">
            <a:extLst>
              <a:ext uri="{FF2B5EF4-FFF2-40B4-BE49-F238E27FC236}">
                <a16:creationId xmlns:a16="http://schemas.microsoft.com/office/drawing/2014/main" id="{C97D0A87-9434-4291-9DE4-6D75EDB84886}"/>
              </a:ext>
            </a:extLst>
          </p:cNvPr>
          <p:cNvGrpSpPr/>
          <p:nvPr/>
        </p:nvGrpSpPr>
        <p:grpSpPr>
          <a:xfrm>
            <a:off x="2879017" y="2921472"/>
            <a:ext cx="3492389" cy="1305925"/>
            <a:chOff x="3838690" y="2752294"/>
            <a:chExt cx="4656518" cy="1741233"/>
          </a:xfrm>
        </p:grpSpPr>
        <p:cxnSp>
          <p:nvCxnSpPr>
            <p:cNvPr id="142" name="Straight Arrow Connector 141">
              <a:extLst>
                <a:ext uri="{FF2B5EF4-FFF2-40B4-BE49-F238E27FC236}">
                  <a16:creationId xmlns:a16="http://schemas.microsoft.com/office/drawing/2014/main" id="{6384B2F8-F06D-4FD4-98DD-CC2880773957}"/>
                </a:ext>
              </a:extLst>
            </p:cNvPr>
            <p:cNvCxnSpPr>
              <a:cxnSpLocks/>
            </p:cNvCxnSpPr>
            <p:nvPr/>
          </p:nvCxnSpPr>
          <p:spPr>
            <a:xfrm flipH="1">
              <a:off x="3845356" y="2773447"/>
              <a:ext cx="1556728" cy="1698929"/>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6DFA7846-4989-44F3-8CA9-75C584B7A9FE}"/>
                </a:ext>
              </a:extLst>
            </p:cNvPr>
            <p:cNvCxnSpPr>
              <a:cxnSpLocks/>
            </p:cNvCxnSpPr>
            <p:nvPr/>
          </p:nvCxnSpPr>
          <p:spPr>
            <a:xfrm flipH="1">
              <a:off x="4777005" y="2794598"/>
              <a:ext cx="1556728" cy="1698929"/>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B8218D34-1493-45F5-BBA7-589061BD185C}"/>
                </a:ext>
              </a:extLst>
            </p:cNvPr>
            <p:cNvCxnSpPr>
              <a:cxnSpLocks/>
            </p:cNvCxnSpPr>
            <p:nvPr/>
          </p:nvCxnSpPr>
          <p:spPr>
            <a:xfrm flipH="1">
              <a:off x="5858356" y="2773446"/>
              <a:ext cx="1556728" cy="1698929"/>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C68840C-1267-42AE-ACDC-F41B137C0DF6}"/>
                </a:ext>
              </a:extLst>
            </p:cNvPr>
            <p:cNvCxnSpPr>
              <a:cxnSpLocks/>
            </p:cNvCxnSpPr>
            <p:nvPr/>
          </p:nvCxnSpPr>
          <p:spPr>
            <a:xfrm flipH="1">
              <a:off x="6938480" y="2752294"/>
              <a:ext cx="1556728" cy="1698929"/>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7C50D6A-8314-414F-B8A1-819ECE74FC41}"/>
                </a:ext>
              </a:extLst>
            </p:cNvPr>
            <p:cNvCxnSpPr>
              <a:cxnSpLocks/>
            </p:cNvCxnSpPr>
            <p:nvPr/>
          </p:nvCxnSpPr>
          <p:spPr>
            <a:xfrm flipH="1">
              <a:off x="5354530" y="2787099"/>
              <a:ext cx="3031680" cy="0"/>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B67F77A5-A2FE-4AF1-807B-66B34BC40583}"/>
                </a:ext>
              </a:extLst>
            </p:cNvPr>
            <p:cNvCxnSpPr>
              <a:cxnSpLocks/>
            </p:cNvCxnSpPr>
            <p:nvPr/>
          </p:nvCxnSpPr>
          <p:spPr>
            <a:xfrm flipH="1">
              <a:off x="4893537" y="3324767"/>
              <a:ext cx="3031680" cy="0"/>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D4F8329-D231-4831-A372-AE59621D1A37}"/>
                </a:ext>
              </a:extLst>
            </p:cNvPr>
            <p:cNvCxnSpPr>
              <a:cxnSpLocks/>
            </p:cNvCxnSpPr>
            <p:nvPr/>
          </p:nvCxnSpPr>
          <p:spPr>
            <a:xfrm flipH="1">
              <a:off x="4340858" y="3886344"/>
              <a:ext cx="3031680" cy="0"/>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2D4E5F2-3532-4519-A0A3-EC39970ACC30}"/>
                </a:ext>
              </a:extLst>
            </p:cNvPr>
            <p:cNvCxnSpPr>
              <a:cxnSpLocks/>
            </p:cNvCxnSpPr>
            <p:nvPr/>
          </p:nvCxnSpPr>
          <p:spPr>
            <a:xfrm flipH="1">
              <a:off x="3838690" y="4472375"/>
              <a:ext cx="3031680" cy="0"/>
            </a:xfrm>
            <a:prstGeom prst="straightConnector1">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0" name="25 Paralelogramo">
            <a:extLst>
              <a:ext uri="{FF2B5EF4-FFF2-40B4-BE49-F238E27FC236}">
                <a16:creationId xmlns:a16="http://schemas.microsoft.com/office/drawing/2014/main" id="{F76F1227-5171-414C-9579-AD5641517C3E}"/>
              </a:ext>
            </a:extLst>
          </p:cNvPr>
          <p:cNvSpPr/>
          <p:nvPr/>
        </p:nvSpPr>
        <p:spPr>
          <a:xfrm>
            <a:off x="5179220" y="365409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1" name="27 Paralelogramo">
            <a:extLst>
              <a:ext uri="{FF2B5EF4-FFF2-40B4-BE49-F238E27FC236}">
                <a16:creationId xmlns:a16="http://schemas.microsoft.com/office/drawing/2014/main" id="{B073FB31-0DAB-40CC-8FCC-110B947D0D2F}"/>
              </a:ext>
            </a:extLst>
          </p:cNvPr>
          <p:cNvSpPr/>
          <p:nvPr/>
        </p:nvSpPr>
        <p:spPr>
          <a:xfrm>
            <a:off x="5666262" y="387461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2" name="29 Paralelogramo">
            <a:extLst>
              <a:ext uri="{FF2B5EF4-FFF2-40B4-BE49-F238E27FC236}">
                <a16:creationId xmlns:a16="http://schemas.microsoft.com/office/drawing/2014/main" id="{21CA59E7-171E-453F-A513-C395928AE41B}"/>
              </a:ext>
            </a:extLst>
          </p:cNvPr>
          <p:cNvSpPr/>
          <p:nvPr/>
        </p:nvSpPr>
        <p:spPr>
          <a:xfrm>
            <a:off x="4766211" y="407919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3" name="31 Paralelogramo">
            <a:extLst>
              <a:ext uri="{FF2B5EF4-FFF2-40B4-BE49-F238E27FC236}">
                <a16:creationId xmlns:a16="http://schemas.microsoft.com/office/drawing/2014/main" id="{53CA2970-A5AC-4B30-9831-230D283760B4}"/>
              </a:ext>
            </a:extLst>
          </p:cNvPr>
          <p:cNvSpPr/>
          <p:nvPr/>
        </p:nvSpPr>
        <p:spPr>
          <a:xfrm>
            <a:off x="5253253" y="429971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4" name="33 Paralelogramo">
            <a:extLst>
              <a:ext uri="{FF2B5EF4-FFF2-40B4-BE49-F238E27FC236}">
                <a16:creationId xmlns:a16="http://schemas.microsoft.com/office/drawing/2014/main" id="{0180212E-1C43-4C5E-A9F3-A9AFD2BFC004}"/>
              </a:ext>
            </a:extLst>
          </p:cNvPr>
          <p:cNvSpPr/>
          <p:nvPr/>
        </p:nvSpPr>
        <p:spPr>
          <a:xfrm>
            <a:off x="4801412" y="323799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5" name="35 Paralelogramo">
            <a:extLst>
              <a:ext uri="{FF2B5EF4-FFF2-40B4-BE49-F238E27FC236}">
                <a16:creationId xmlns:a16="http://schemas.microsoft.com/office/drawing/2014/main" id="{9D358D0A-17FD-4082-BD3F-796AB2213264}"/>
              </a:ext>
            </a:extLst>
          </p:cNvPr>
          <p:cNvSpPr/>
          <p:nvPr/>
        </p:nvSpPr>
        <p:spPr>
          <a:xfrm>
            <a:off x="5288454" y="345851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6" name="37 Paralelogramo">
            <a:extLst>
              <a:ext uri="{FF2B5EF4-FFF2-40B4-BE49-F238E27FC236}">
                <a16:creationId xmlns:a16="http://schemas.microsoft.com/office/drawing/2014/main" id="{DD9FE532-BC31-4ABB-9E21-B2E088C8DC21}"/>
              </a:ext>
            </a:extLst>
          </p:cNvPr>
          <p:cNvSpPr/>
          <p:nvPr/>
        </p:nvSpPr>
        <p:spPr>
          <a:xfrm>
            <a:off x="3990623" y="407985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7" name="39 Paralelogramo">
            <a:extLst>
              <a:ext uri="{FF2B5EF4-FFF2-40B4-BE49-F238E27FC236}">
                <a16:creationId xmlns:a16="http://schemas.microsoft.com/office/drawing/2014/main" id="{E5E002D7-496C-46E4-AAB5-EA69E278F47B}"/>
              </a:ext>
            </a:extLst>
          </p:cNvPr>
          <p:cNvSpPr/>
          <p:nvPr/>
        </p:nvSpPr>
        <p:spPr>
          <a:xfrm>
            <a:off x="4477665" y="430037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58" name="41 Paralelogramo">
            <a:extLst>
              <a:ext uri="{FF2B5EF4-FFF2-40B4-BE49-F238E27FC236}">
                <a16:creationId xmlns:a16="http://schemas.microsoft.com/office/drawing/2014/main" id="{DC93F8E4-DDAD-4E15-8AF6-1170E928AF88}"/>
              </a:ext>
            </a:extLst>
          </p:cNvPr>
          <p:cNvSpPr/>
          <p:nvPr/>
        </p:nvSpPr>
        <p:spPr>
          <a:xfrm>
            <a:off x="3212096" y="407966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59" name="43 Paralelogramo">
            <a:extLst>
              <a:ext uri="{FF2B5EF4-FFF2-40B4-BE49-F238E27FC236}">
                <a16:creationId xmlns:a16="http://schemas.microsoft.com/office/drawing/2014/main" id="{B2F0EEF4-7A47-4F55-B7C1-1D0C321CB22A}"/>
              </a:ext>
            </a:extLst>
          </p:cNvPr>
          <p:cNvSpPr/>
          <p:nvPr/>
        </p:nvSpPr>
        <p:spPr>
          <a:xfrm>
            <a:off x="3699138" y="430017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0" name="45 Paralelogramo">
            <a:extLst>
              <a:ext uri="{FF2B5EF4-FFF2-40B4-BE49-F238E27FC236}">
                <a16:creationId xmlns:a16="http://schemas.microsoft.com/office/drawing/2014/main" id="{179DA57A-E4A6-479A-B50F-A0245F4317DB}"/>
              </a:ext>
            </a:extLst>
          </p:cNvPr>
          <p:cNvSpPr/>
          <p:nvPr/>
        </p:nvSpPr>
        <p:spPr>
          <a:xfrm>
            <a:off x="3618667" y="3650376"/>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1" name="47 Paralelogramo">
            <a:extLst>
              <a:ext uri="{FF2B5EF4-FFF2-40B4-BE49-F238E27FC236}">
                <a16:creationId xmlns:a16="http://schemas.microsoft.com/office/drawing/2014/main" id="{4B4C3497-E40F-44F1-B425-14D2FA0D4870}"/>
              </a:ext>
            </a:extLst>
          </p:cNvPr>
          <p:cNvSpPr/>
          <p:nvPr/>
        </p:nvSpPr>
        <p:spPr>
          <a:xfrm>
            <a:off x="4105709" y="3870894"/>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2" name="49 Paralelogramo">
            <a:extLst>
              <a:ext uri="{FF2B5EF4-FFF2-40B4-BE49-F238E27FC236}">
                <a16:creationId xmlns:a16="http://schemas.microsoft.com/office/drawing/2014/main" id="{9FC24FB3-052B-46F8-9F89-372F0D437D9C}"/>
              </a:ext>
            </a:extLst>
          </p:cNvPr>
          <p:cNvSpPr/>
          <p:nvPr/>
        </p:nvSpPr>
        <p:spPr>
          <a:xfrm>
            <a:off x="402628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3" name="51 Paralelogramo">
            <a:extLst>
              <a:ext uri="{FF2B5EF4-FFF2-40B4-BE49-F238E27FC236}">
                <a16:creationId xmlns:a16="http://schemas.microsoft.com/office/drawing/2014/main" id="{4A6AB4D1-D669-43FC-8DB2-D21BD2FEA52D}"/>
              </a:ext>
            </a:extLst>
          </p:cNvPr>
          <p:cNvSpPr/>
          <p:nvPr/>
        </p:nvSpPr>
        <p:spPr>
          <a:xfrm>
            <a:off x="4513330" y="345523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4" name="61 Paralelogramo">
            <a:extLst>
              <a:ext uri="{FF2B5EF4-FFF2-40B4-BE49-F238E27FC236}">
                <a16:creationId xmlns:a16="http://schemas.microsoft.com/office/drawing/2014/main" id="{1B0C9226-0B02-46EA-9B30-5D803D0C34B2}"/>
              </a:ext>
            </a:extLst>
          </p:cNvPr>
          <p:cNvSpPr/>
          <p:nvPr/>
        </p:nvSpPr>
        <p:spPr>
          <a:xfrm>
            <a:off x="5584948" y="3234719"/>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5" name="63 Paralelogramo">
            <a:extLst>
              <a:ext uri="{FF2B5EF4-FFF2-40B4-BE49-F238E27FC236}">
                <a16:creationId xmlns:a16="http://schemas.microsoft.com/office/drawing/2014/main" id="{54694E16-1117-41A0-A9E2-8763459093ED}"/>
              </a:ext>
            </a:extLst>
          </p:cNvPr>
          <p:cNvSpPr/>
          <p:nvPr/>
        </p:nvSpPr>
        <p:spPr>
          <a:xfrm>
            <a:off x="6071990" y="3455237"/>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6" name="117 Paralelogramo">
            <a:extLst>
              <a:ext uri="{FF2B5EF4-FFF2-40B4-BE49-F238E27FC236}">
                <a16:creationId xmlns:a16="http://schemas.microsoft.com/office/drawing/2014/main" id="{D4FA46DA-4A42-43EF-A1CD-BCB839196F6E}"/>
              </a:ext>
            </a:extLst>
          </p:cNvPr>
          <p:cNvSpPr/>
          <p:nvPr/>
        </p:nvSpPr>
        <p:spPr>
          <a:xfrm>
            <a:off x="4393528" y="3640137"/>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7" name="119 Paralelogramo">
            <a:extLst>
              <a:ext uri="{FF2B5EF4-FFF2-40B4-BE49-F238E27FC236}">
                <a16:creationId xmlns:a16="http://schemas.microsoft.com/office/drawing/2014/main" id="{0125132C-C74E-46F6-8652-98A1C64278F1}"/>
              </a:ext>
            </a:extLst>
          </p:cNvPr>
          <p:cNvSpPr/>
          <p:nvPr/>
        </p:nvSpPr>
        <p:spPr>
          <a:xfrm>
            <a:off x="4880570" y="3860655"/>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68" name="174 Paralelogramo">
            <a:extLst>
              <a:ext uri="{FF2B5EF4-FFF2-40B4-BE49-F238E27FC236}">
                <a16:creationId xmlns:a16="http://schemas.microsoft.com/office/drawing/2014/main" id="{951A639B-DA7D-4D36-9887-3DE5CE5FCF4A}"/>
              </a:ext>
            </a:extLst>
          </p:cNvPr>
          <p:cNvSpPr/>
          <p:nvPr/>
        </p:nvSpPr>
        <p:spPr>
          <a:xfrm>
            <a:off x="5983022" y="2819421"/>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69" name="175 Paralelogramo">
            <a:extLst>
              <a:ext uri="{FF2B5EF4-FFF2-40B4-BE49-F238E27FC236}">
                <a16:creationId xmlns:a16="http://schemas.microsoft.com/office/drawing/2014/main" id="{2BAA8EB2-A2BB-4F2F-B139-FEDAB44D145D}"/>
              </a:ext>
            </a:extLst>
          </p:cNvPr>
          <p:cNvSpPr/>
          <p:nvPr/>
        </p:nvSpPr>
        <p:spPr>
          <a:xfrm>
            <a:off x="6470064" y="3039939"/>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0" name="182 Paralelogramo">
            <a:extLst>
              <a:ext uri="{FF2B5EF4-FFF2-40B4-BE49-F238E27FC236}">
                <a16:creationId xmlns:a16="http://schemas.microsoft.com/office/drawing/2014/main" id="{CEB3CE94-2EB7-454D-9DDB-35F707429173}"/>
              </a:ext>
            </a:extLst>
          </p:cNvPr>
          <p:cNvSpPr/>
          <p:nvPr/>
        </p:nvSpPr>
        <p:spPr>
          <a:xfrm>
            <a:off x="4422469" y="281570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1" name="183 Paralelogramo">
            <a:extLst>
              <a:ext uri="{FF2B5EF4-FFF2-40B4-BE49-F238E27FC236}">
                <a16:creationId xmlns:a16="http://schemas.microsoft.com/office/drawing/2014/main" id="{43A60B24-165D-4D7D-A084-5406F113D5D0}"/>
              </a:ext>
            </a:extLst>
          </p:cNvPr>
          <p:cNvSpPr/>
          <p:nvPr/>
        </p:nvSpPr>
        <p:spPr>
          <a:xfrm>
            <a:off x="4909511" y="303622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2" name="198 Paralelogramo">
            <a:extLst>
              <a:ext uri="{FF2B5EF4-FFF2-40B4-BE49-F238E27FC236}">
                <a16:creationId xmlns:a16="http://schemas.microsoft.com/office/drawing/2014/main" id="{934B9924-7D2A-4494-B2AB-6A20771064A5}"/>
              </a:ext>
            </a:extLst>
          </p:cNvPr>
          <p:cNvSpPr/>
          <p:nvPr/>
        </p:nvSpPr>
        <p:spPr>
          <a:xfrm>
            <a:off x="5197330" y="2805464"/>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3" name="199 Paralelogramo">
            <a:extLst>
              <a:ext uri="{FF2B5EF4-FFF2-40B4-BE49-F238E27FC236}">
                <a16:creationId xmlns:a16="http://schemas.microsoft.com/office/drawing/2014/main" id="{89380A42-85EE-4E47-9E5C-C8998B01B188}"/>
              </a:ext>
            </a:extLst>
          </p:cNvPr>
          <p:cNvSpPr/>
          <p:nvPr/>
        </p:nvSpPr>
        <p:spPr>
          <a:xfrm>
            <a:off x="5684372" y="3025982"/>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4" name="233 Paralelogramo">
            <a:extLst>
              <a:ext uri="{FF2B5EF4-FFF2-40B4-BE49-F238E27FC236}">
                <a16:creationId xmlns:a16="http://schemas.microsoft.com/office/drawing/2014/main" id="{EAC2590D-E9D3-4544-AE9C-8A3D70CF338E}"/>
              </a:ext>
            </a:extLst>
          </p:cNvPr>
          <p:cNvSpPr/>
          <p:nvPr/>
        </p:nvSpPr>
        <p:spPr>
          <a:xfrm>
            <a:off x="2433569" y="4085638"/>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5" name="234 Paralelogramo">
            <a:extLst>
              <a:ext uri="{FF2B5EF4-FFF2-40B4-BE49-F238E27FC236}">
                <a16:creationId xmlns:a16="http://schemas.microsoft.com/office/drawing/2014/main" id="{D89A192D-2F75-41BD-A6B6-E7E26532BE71}"/>
              </a:ext>
            </a:extLst>
          </p:cNvPr>
          <p:cNvSpPr/>
          <p:nvPr/>
        </p:nvSpPr>
        <p:spPr>
          <a:xfrm>
            <a:off x="2920611" y="4306156"/>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6" name="235 Paralelogramo">
            <a:extLst>
              <a:ext uri="{FF2B5EF4-FFF2-40B4-BE49-F238E27FC236}">
                <a16:creationId xmlns:a16="http://schemas.microsoft.com/office/drawing/2014/main" id="{D6C630C6-4B87-4FD5-A59B-11E4E628FD7B}"/>
              </a:ext>
            </a:extLst>
          </p:cNvPr>
          <p:cNvSpPr/>
          <p:nvPr/>
        </p:nvSpPr>
        <p:spPr>
          <a:xfrm>
            <a:off x="2840140" y="3656353"/>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7" name="236 Paralelogramo">
            <a:extLst>
              <a:ext uri="{FF2B5EF4-FFF2-40B4-BE49-F238E27FC236}">
                <a16:creationId xmlns:a16="http://schemas.microsoft.com/office/drawing/2014/main" id="{22921344-67A9-4572-AF83-8D4DFCCAD230}"/>
              </a:ext>
            </a:extLst>
          </p:cNvPr>
          <p:cNvSpPr/>
          <p:nvPr/>
        </p:nvSpPr>
        <p:spPr>
          <a:xfrm>
            <a:off x="3327182" y="3876871"/>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78" name="237 Paralelogramo">
            <a:extLst>
              <a:ext uri="{FF2B5EF4-FFF2-40B4-BE49-F238E27FC236}">
                <a16:creationId xmlns:a16="http://schemas.microsoft.com/office/drawing/2014/main" id="{082C1E07-7069-46EF-AD4D-C1026F272100}"/>
              </a:ext>
            </a:extLst>
          </p:cNvPr>
          <p:cNvSpPr/>
          <p:nvPr/>
        </p:nvSpPr>
        <p:spPr>
          <a:xfrm>
            <a:off x="3247761" y="3240695"/>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79" name="238 Paralelogramo">
            <a:extLst>
              <a:ext uri="{FF2B5EF4-FFF2-40B4-BE49-F238E27FC236}">
                <a16:creationId xmlns:a16="http://schemas.microsoft.com/office/drawing/2014/main" id="{6B96355A-34DA-4621-8312-F84D4AF704B9}"/>
              </a:ext>
            </a:extLst>
          </p:cNvPr>
          <p:cNvSpPr/>
          <p:nvPr/>
        </p:nvSpPr>
        <p:spPr>
          <a:xfrm>
            <a:off x="3734803" y="3461213"/>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sp>
        <p:nvSpPr>
          <p:cNvPr id="180" name="269 Paralelogramo">
            <a:extLst>
              <a:ext uri="{FF2B5EF4-FFF2-40B4-BE49-F238E27FC236}">
                <a16:creationId xmlns:a16="http://schemas.microsoft.com/office/drawing/2014/main" id="{509FCFE9-284D-44A7-A188-327834337BE6}"/>
              </a:ext>
            </a:extLst>
          </p:cNvPr>
          <p:cNvSpPr/>
          <p:nvPr/>
        </p:nvSpPr>
        <p:spPr>
          <a:xfrm>
            <a:off x="3643942" y="2821680"/>
            <a:ext cx="803802" cy="263742"/>
          </a:xfrm>
          <a:prstGeom prst="parallelogram">
            <a:avLst>
              <a:gd name="adj" fmla="val 102858"/>
            </a:avLst>
          </a:prstGeom>
          <a:solidFill>
            <a:schemeClr val="bg2"/>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50"/>
          </a:p>
        </p:txBody>
      </p:sp>
      <p:sp>
        <p:nvSpPr>
          <p:cNvPr id="181" name="270 Paralelogramo">
            <a:extLst>
              <a:ext uri="{FF2B5EF4-FFF2-40B4-BE49-F238E27FC236}">
                <a16:creationId xmlns:a16="http://schemas.microsoft.com/office/drawing/2014/main" id="{14598980-7500-400F-A4B8-22D16AAD4033}"/>
              </a:ext>
            </a:extLst>
          </p:cNvPr>
          <p:cNvSpPr/>
          <p:nvPr/>
        </p:nvSpPr>
        <p:spPr>
          <a:xfrm>
            <a:off x="4130984" y="3042198"/>
            <a:ext cx="270029" cy="113303"/>
          </a:xfrm>
          <a:prstGeom prst="parallelogram">
            <a:avLst>
              <a:gd name="adj" fmla="val 107622"/>
            </a:avLst>
          </a:prstGeom>
          <a:solidFill>
            <a:srgbClr val="E84A27"/>
          </a:solidFill>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nvGrpSpPr>
          <p:cNvPr id="182" name="Group 181">
            <a:extLst>
              <a:ext uri="{FF2B5EF4-FFF2-40B4-BE49-F238E27FC236}">
                <a16:creationId xmlns:a16="http://schemas.microsoft.com/office/drawing/2014/main" id="{C1BF0BDB-93D2-483C-8DFF-73080CD004FF}"/>
              </a:ext>
            </a:extLst>
          </p:cNvPr>
          <p:cNvGrpSpPr/>
          <p:nvPr/>
        </p:nvGrpSpPr>
        <p:grpSpPr>
          <a:xfrm>
            <a:off x="2883176" y="2884456"/>
            <a:ext cx="3688382" cy="1458752"/>
            <a:chOff x="3844232" y="2702941"/>
            <a:chExt cx="4917843" cy="1945002"/>
          </a:xfrm>
        </p:grpSpPr>
        <p:grpSp>
          <p:nvGrpSpPr>
            <p:cNvPr id="183" name="58 Grupo">
              <a:extLst>
                <a:ext uri="{FF2B5EF4-FFF2-40B4-BE49-F238E27FC236}">
                  <a16:creationId xmlns:a16="http://schemas.microsoft.com/office/drawing/2014/main" id="{42EC250B-2FA1-45E5-ACBC-2E17C08A5FD7}"/>
                </a:ext>
              </a:extLst>
            </p:cNvPr>
            <p:cNvGrpSpPr/>
            <p:nvPr/>
          </p:nvGrpSpPr>
          <p:grpSpPr>
            <a:xfrm>
              <a:off x="8042161" y="3275281"/>
              <a:ext cx="187152" cy="234025"/>
              <a:chOff x="4843539" y="1905844"/>
              <a:chExt cx="187152" cy="324036"/>
            </a:xfrm>
          </p:grpSpPr>
          <p:cxnSp>
            <p:nvCxnSpPr>
              <p:cNvPr id="229" name="59 Conector recto">
                <a:extLst>
                  <a:ext uri="{FF2B5EF4-FFF2-40B4-BE49-F238E27FC236}">
                    <a16:creationId xmlns:a16="http://schemas.microsoft.com/office/drawing/2014/main" id="{A8895693-2421-4848-8696-D5F74982A9D1}"/>
                  </a:ext>
                </a:extLst>
              </p:cNvPr>
              <p:cNvCxnSpPr>
                <a:endCxn id="23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30" name="60 Triángulo isósceles">
                <a:extLst>
                  <a:ext uri="{FF2B5EF4-FFF2-40B4-BE49-F238E27FC236}">
                    <a16:creationId xmlns:a16="http://schemas.microsoft.com/office/drawing/2014/main" id="{E282A041-85AD-4674-80FE-CE67501CC7E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4" name="66 Grupo">
              <a:extLst>
                <a:ext uri="{FF2B5EF4-FFF2-40B4-BE49-F238E27FC236}">
                  <a16:creationId xmlns:a16="http://schemas.microsoft.com/office/drawing/2014/main" id="{CDB112CA-9D2B-4121-B7D2-7920A0179BF6}"/>
                </a:ext>
              </a:extLst>
            </p:cNvPr>
            <p:cNvGrpSpPr/>
            <p:nvPr/>
          </p:nvGrpSpPr>
          <p:grpSpPr>
            <a:xfrm>
              <a:off x="6997938" y="3279651"/>
              <a:ext cx="187152" cy="234025"/>
              <a:chOff x="4843539" y="1905844"/>
              <a:chExt cx="187152" cy="324036"/>
            </a:xfrm>
          </p:grpSpPr>
          <p:cxnSp>
            <p:nvCxnSpPr>
              <p:cNvPr id="227" name="67 Conector recto">
                <a:extLst>
                  <a:ext uri="{FF2B5EF4-FFF2-40B4-BE49-F238E27FC236}">
                    <a16:creationId xmlns:a16="http://schemas.microsoft.com/office/drawing/2014/main" id="{D73F15BC-5E8F-4E0E-96B5-0B9F248EB12B}"/>
                  </a:ext>
                </a:extLst>
              </p:cNvPr>
              <p:cNvCxnSpPr>
                <a:endCxn id="22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8" name="68 Triángulo isósceles">
                <a:extLst>
                  <a:ext uri="{FF2B5EF4-FFF2-40B4-BE49-F238E27FC236}">
                    <a16:creationId xmlns:a16="http://schemas.microsoft.com/office/drawing/2014/main" id="{ECDE8463-6FDB-4335-8FE8-5393BF298EC6}"/>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5" name="82 Grupo">
              <a:extLst>
                <a:ext uri="{FF2B5EF4-FFF2-40B4-BE49-F238E27FC236}">
                  <a16:creationId xmlns:a16="http://schemas.microsoft.com/office/drawing/2014/main" id="{9F5644EB-20CA-4EC3-8845-19799A8EC7E0}"/>
                </a:ext>
              </a:extLst>
            </p:cNvPr>
            <p:cNvGrpSpPr/>
            <p:nvPr/>
          </p:nvGrpSpPr>
          <p:grpSpPr>
            <a:xfrm>
              <a:off x="7503187" y="3831878"/>
              <a:ext cx="187152" cy="234025"/>
              <a:chOff x="4843539" y="1905844"/>
              <a:chExt cx="187152" cy="324036"/>
            </a:xfrm>
          </p:grpSpPr>
          <p:cxnSp>
            <p:nvCxnSpPr>
              <p:cNvPr id="225" name="83 Conector recto">
                <a:extLst>
                  <a:ext uri="{FF2B5EF4-FFF2-40B4-BE49-F238E27FC236}">
                    <a16:creationId xmlns:a16="http://schemas.microsoft.com/office/drawing/2014/main" id="{0681F556-1799-4B46-93E2-3C2406A3B169}"/>
                  </a:ext>
                </a:extLst>
              </p:cNvPr>
              <p:cNvCxnSpPr>
                <a:endCxn id="22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6" name="84 Triángulo isósceles">
                <a:extLst>
                  <a:ext uri="{FF2B5EF4-FFF2-40B4-BE49-F238E27FC236}">
                    <a16:creationId xmlns:a16="http://schemas.microsoft.com/office/drawing/2014/main" id="{A90D3A2E-F25A-400F-B320-E53A09388C4F}"/>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6" name="90 Grupo">
              <a:extLst>
                <a:ext uri="{FF2B5EF4-FFF2-40B4-BE49-F238E27FC236}">
                  <a16:creationId xmlns:a16="http://schemas.microsoft.com/office/drawing/2014/main" id="{CF13F33D-ECFB-4714-BC3A-40340CEDF44D}"/>
                </a:ext>
              </a:extLst>
            </p:cNvPr>
            <p:cNvGrpSpPr/>
            <p:nvPr/>
          </p:nvGrpSpPr>
          <p:grpSpPr>
            <a:xfrm>
              <a:off x="6950512" y="4405949"/>
              <a:ext cx="187152" cy="234025"/>
              <a:chOff x="4843539" y="1905844"/>
              <a:chExt cx="187152" cy="324036"/>
            </a:xfrm>
          </p:grpSpPr>
          <p:cxnSp>
            <p:nvCxnSpPr>
              <p:cNvPr id="223" name="91 Conector recto">
                <a:extLst>
                  <a:ext uri="{FF2B5EF4-FFF2-40B4-BE49-F238E27FC236}">
                    <a16:creationId xmlns:a16="http://schemas.microsoft.com/office/drawing/2014/main" id="{9A9D384B-220A-40C2-A66F-F6F9A4A46FE7}"/>
                  </a:ext>
                </a:extLst>
              </p:cNvPr>
              <p:cNvCxnSpPr>
                <a:endCxn id="22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4" name="92 Triángulo isósceles">
                <a:extLst>
                  <a:ext uri="{FF2B5EF4-FFF2-40B4-BE49-F238E27FC236}">
                    <a16:creationId xmlns:a16="http://schemas.microsoft.com/office/drawing/2014/main" id="{57936CAE-37F9-4471-890B-7077138D786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7" name="106 Grupo">
              <a:extLst>
                <a:ext uri="{FF2B5EF4-FFF2-40B4-BE49-F238E27FC236}">
                  <a16:creationId xmlns:a16="http://schemas.microsoft.com/office/drawing/2014/main" id="{D566D19A-8D6B-4CB8-AB1A-65BD25136B68}"/>
                </a:ext>
              </a:extLst>
            </p:cNvPr>
            <p:cNvGrpSpPr/>
            <p:nvPr/>
          </p:nvGrpSpPr>
          <p:grpSpPr>
            <a:xfrm>
              <a:off x="4882268" y="4400254"/>
              <a:ext cx="187152" cy="234025"/>
              <a:chOff x="4843539" y="1905844"/>
              <a:chExt cx="187152" cy="324036"/>
            </a:xfrm>
          </p:grpSpPr>
          <p:cxnSp>
            <p:nvCxnSpPr>
              <p:cNvPr id="221" name="107 Conector recto">
                <a:extLst>
                  <a:ext uri="{FF2B5EF4-FFF2-40B4-BE49-F238E27FC236}">
                    <a16:creationId xmlns:a16="http://schemas.microsoft.com/office/drawing/2014/main" id="{D96E795C-0A65-4012-BD18-F4C0119A9BFC}"/>
                  </a:ext>
                </a:extLst>
              </p:cNvPr>
              <p:cNvCxnSpPr>
                <a:endCxn id="22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2" name="108 Triángulo isósceles">
                <a:extLst>
                  <a:ext uri="{FF2B5EF4-FFF2-40B4-BE49-F238E27FC236}">
                    <a16:creationId xmlns:a16="http://schemas.microsoft.com/office/drawing/2014/main" id="{0F1E1B04-1A5C-4FB6-8B06-25E806202232}"/>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8" name="114 Grupo">
              <a:extLst>
                <a:ext uri="{FF2B5EF4-FFF2-40B4-BE49-F238E27FC236}">
                  <a16:creationId xmlns:a16="http://schemas.microsoft.com/office/drawing/2014/main" id="{1DFFDEC4-BB6A-41ED-AB84-66AB625E0086}"/>
                </a:ext>
              </a:extLst>
            </p:cNvPr>
            <p:cNvGrpSpPr/>
            <p:nvPr/>
          </p:nvGrpSpPr>
          <p:grpSpPr>
            <a:xfrm>
              <a:off x="6453601" y="3815838"/>
              <a:ext cx="187152" cy="234025"/>
              <a:chOff x="4843539" y="1905844"/>
              <a:chExt cx="187152" cy="324036"/>
            </a:xfrm>
          </p:grpSpPr>
          <p:cxnSp>
            <p:nvCxnSpPr>
              <p:cNvPr id="219" name="115 Conector recto">
                <a:extLst>
                  <a:ext uri="{FF2B5EF4-FFF2-40B4-BE49-F238E27FC236}">
                    <a16:creationId xmlns:a16="http://schemas.microsoft.com/office/drawing/2014/main" id="{E134DFB9-5B76-4F21-93DB-449559B9FE2D}"/>
                  </a:ext>
                </a:extLst>
              </p:cNvPr>
              <p:cNvCxnSpPr>
                <a:endCxn id="22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20" name="116 Triángulo isósceles">
                <a:extLst>
                  <a:ext uri="{FF2B5EF4-FFF2-40B4-BE49-F238E27FC236}">
                    <a16:creationId xmlns:a16="http://schemas.microsoft.com/office/drawing/2014/main" id="{DADCD18F-3DA9-43CB-931C-1452D6A4967B}"/>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89" name="122 Grupo">
              <a:extLst>
                <a:ext uri="{FF2B5EF4-FFF2-40B4-BE49-F238E27FC236}">
                  <a16:creationId xmlns:a16="http://schemas.microsoft.com/office/drawing/2014/main" id="{4533DF6D-0B1B-493A-A3E0-CAA66B085C39}"/>
                </a:ext>
              </a:extLst>
            </p:cNvPr>
            <p:cNvGrpSpPr/>
            <p:nvPr/>
          </p:nvGrpSpPr>
          <p:grpSpPr>
            <a:xfrm>
              <a:off x="5411288" y="3842302"/>
              <a:ext cx="187152" cy="234025"/>
              <a:chOff x="4843539" y="1905844"/>
              <a:chExt cx="187152" cy="324036"/>
            </a:xfrm>
          </p:grpSpPr>
          <p:cxnSp>
            <p:nvCxnSpPr>
              <p:cNvPr id="217" name="123 Conector recto">
                <a:extLst>
                  <a:ext uri="{FF2B5EF4-FFF2-40B4-BE49-F238E27FC236}">
                    <a16:creationId xmlns:a16="http://schemas.microsoft.com/office/drawing/2014/main" id="{A3C0EB23-9A04-4051-8116-23339B8D9A8C}"/>
                  </a:ext>
                </a:extLst>
              </p:cNvPr>
              <p:cNvCxnSpPr>
                <a:endCxn id="21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8" name="124 Triángulo isósceles">
                <a:extLst>
                  <a:ext uri="{FF2B5EF4-FFF2-40B4-BE49-F238E27FC236}">
                    <a16:creationId xmlns:a16="http://schemas.microsoft.com/office/drawing/2014/main" id="{990142DD-1B26-4B75-AB63-B65CDEF305D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0" name="184 Grupo">
              <a:extLst>
                <a:ext uri="{FF2B5EF4-FFF2-40B4-BE49-F238E27FC236}">
                  <a16:creationId xmlns:a16="http://schemas.microsoft.com/office/drawing/2014/main" id="{52124668-4FD3-461D-A371-1977B6AFED68}"/>
                </a:ext>
              </a:extLst>
            </p:cNvPr>
            <p:cNvGrpSpPr/>
            <p:nvPr/>
          </p:nvGrpSpPr>
          <p:grpSpPr>
            <a:xfrm>
              <a:off x="8574923" y="2718981"/>
              <a:ext cx="187152" cy="234025"/>
              <a:chOff x="4843539" y="1905844"/>
              <a:chExt cx="187152" cy="324036"/>
            </a:xfrm>
          </p:grpSpPr>
          <p:cxnSp>
            <p:nvCxnSpPr>
              <p:cNvPr id="215" name="185 Conector recto">
                <a:extLst>
                  <a:ext uri="{FF2B5EF4-FFF2-40B4-BE49-F238E27FC236}">
                    <a16:creationId xmlns:a16="http://schemas.microsoft.com/office/drawing/2014/main" id="{823F6A83-0DFA-4C32-AFF0-596ABB4D539C}"/>
                  </a:ext>
                </a:extLst>
              </p:cNvPr>
              <p:cNvCxnSpPr>
                <a:endCxn id="21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6" name="186 Triángulo isósceles">
                <a:extLst>
                  <a:ext uri="{FF2B5EF4-FFF2-40B4-BE49-F238E27FC236}">
                    <a16:creationId xmlns:a16="http://schemas.microsoft.com/office/drawing/2014/main" id="{B6B3EB66-8D6C-48F6-8787-6C1E09DD5E68}"/>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1" name="200 Grupo">
              <a:extLst>
                <a:ext uri="{FF2B5EF4-FFF2-40B4-BE49-F238E27FC236}">
                  <a16:creationId xmlns:a16="http://schemas.microsoft.com/office/drawing/2014/main" id="{D259C877-DA27-4D26-BFB1-F51EE4F3B7A2}"/>
                </a:ext>
              </a:extLst>
            </p:cNvPr>
            <p:cNvGrpSpPr/>
            <p:nvPr/>
          </p:nvGrpSpPr>
          <p:grpSpPr>
            <a:xfrm>
              <a:off x="7525337" y="2702941"/>
              <a:ext cx="187152" cy="234025"/>
              <a:chOff x="4843539" y="1905844"/>
              <a:chExt cx="187152" cy="324036"/>
            </a:xfrm>
          </p:grpSpPr>
          <p:cxnSp>
            <p:nvCxnSpPr>
              <p:cNvPr id="213" name="201 Conector recto">
                <a:extLst>
                  <a:ext uri="{FF2B5EF4-FFF2-40B4-BE49-F238E27FC236}">
                    <a16:creationId xmlns:a16="http://schemas.microsoft.com/office/drawing/2014/main" id="{E52395D1-3667-47C2-BB04-8BB0186EAB63}"/>
                  </a:ext>
                </a:extLst>
              </p:cNvPr>
              <p:cNvCxnSpPr>
                <a:endCxn id="21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4" name="202 Triángulo isósceles">
                <a:extLst>
                  <a:ext uri="{FF2B5EF4-FFF2-40B4-BE49-F238E27FC236}">
                    <a16:creationId xmlns:a16="http://schemas.microsoft.com/office/drawing/2014/main" id="{E2036F7F-5BC1-422E-A138-B584F6C8AB7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2" name="203 Grupo">
              <a:extLst>
                <a:ext uri="{FF2B5EF4-FFF2-40B4-BE49-F238E27FC236}">
                  <a16:creationId xmlns:a16="http://schemas.microsoft.com/office/drawing/2014/main" id="{5DDE1A67-C0F2-4FD4-A1EF-8C29D3AB2F76}"/>
                </a:ext>
              </a:extLst>
            </p:cNvPr>
            <p:cNvGrpSpPr/>
            <p:nvPr/>
          </p:nvGrpSpPr>
          <p:grpSpPr>
            <a:xfrm>
              <a:off x="6483024" y="2729405"/>
              <a:ext cx="187152" cy="234025"/>
              <a:chOff x="4843539" y="1905844"/>
              <a:chExt cx="187152" cy="324036"/>
            </a:xfrm>
          </p:grpSpPr>
          <p:cxnSp>
            <p:nvCxnSpPr>
              <p:cNvPr id="211" name="204 Conector recto">
                <a:extLst>
                  <a:ext uri="{FF2B5EF4-FFF2-40B4-BE49-F238E27FC236}">
                    <a16:creationId xmlns:a16="http://schemas.microsoft.com/office/drawing/2014/main" id="{6756BF4A-F433-4387-978A-AAB1AB2C4443}"/>
                  </a:ext>
                </a:extLst>
              </p:cNvPr>
              <p:cNvCxnSpPr>
                <a:endCxn id="21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2" name="205 Triángulo isósceles">
                <a:extLst>
                  <a:ext uri="{FF2B5EF4-FFF2-40B4-BE49-F238E27FC236}">
                    <a16:creationId xmlns:a16="http://schemas.microsoft.com/office/drawing/2014/main" id="{9E38CDAB-B605-4658-9CBA-E7173278CEB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3" name="240 Grupo">
              <a:extLst>
                <a:ext uri="{FF2B5EF4-FFF2-40B4-BE49-F238E27FC236}">
                  <a16:creationId xmlns:a16="http://schemas.microsoft.com/office/drawing/2014/main" id="{0D2042DF-B85C-4ED5-9529-1BC952CBC93C}"/>
                </a:ext>
              </a:extLst>
            </p:cNvPr>
            <p:cNvGrpSpPr/>
            <p:nvPr/>
          </p:nvGrpSpPr>
          <p:grpSpPr>
            <a:xfrm>
              <a:off x="5959902" y="3287620"/>
              <a:ext cx="187152" cy="234025"/>
              <a:chOff x="4843539" y="1905844"/>
              <a:chExt cx="187152" cy="324036"/>
            </a:xfrm>
          </p:grpSpPr>
          <p:cxnSp>
            <p:nvCxnSpPr>
              <p:cNvPr id="209" name="241 Conector recto">
                <a:extLst>
                  <a:ext uri="{FF2B5EF4-FFF2-40B4-BE49-F238E27FC236}">
                    <a16:creationId xmlns:a16="http://schemas.microsoft.com/office/drawing/2014/main" id="{D41D4235-904B-471C-A776-C8F1DA6B637B}"/>
                  </a:ext>
                </a:extLst>
              </p:cNvPr>
              <p:cNvCxnSpPr>
                <a:endCxn id="21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10" name="242 Triángulo isósceles">
                <a:extLst>
                  <a:ext uri="{FF2B5EF4-FFF2-40B4-BE49-F238E27FC236}">
                    <a16:creationId xmlns:a16="http://schemas.microsoft.com/office/drawing/2014/main" id="{5B2CF2B3-F5A1-4831-86BD-66EA528D4995}"/>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4" name="243 Grupo">
              <a:extLst>
                <a:ext uri="{FF2B5EF4-FFF2-40B4-BE49-F238E27FC236}">
                  <a16:creationId xmlns:a16="http://schemas.microsoft.com/office/drawing/2014/main" id="{67246929-ED8B-4223-97E0-36142DAED009}"/>
                </a:ext>
              </a:extLst>
            </p:cNvPr>
            <p:cNvGrpSpPr/>
            <p:nvPr/>
          </p:nvGrpSpPr>
          <p:grpSpPr>
            <a:xfrm>
              <a:off x="4927521" y="3286236"/>
              <a:ext cx="187152" cy="234025"/>
              <a:chOff x="4843539" y="1905844"/>
              <a:chExt cx="187152" cy="324036"/>
            </a:xfrm>
          </p:grpSpPr>
          <p:cxnSp>
            <p:nvCxnSpPr>
              <p:cNvPr id="207" name="244 Conector recto">
                <a:extLst>
                  <a:ext uri="{FF2B5EF4-FFF2-40B4-BE49-F238E27FC236}">
                    <a16:creationId xmlns:a16="http://schemas.microsoft.com/office/drawing/2014/main" id="{075E1025-12C7-4997-9EF3-0269E8A6566F}"/>
                  </a:ext>
                </a:extLst>
              </p:cNvPr>
              <p:cNvCxnSpPr>
                <a:endCxn id="208"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8" name="245 Triángulo isósceles">
                <a:extLst>
                  <a:ext uri="{FF2B5EF4-FFF2-40B4-BE49-F238E27FC236}">
                    <a16:creationId xmlns:a16="http://schemas.microsoft.com/office/drawing/2014/main" id="{FE8D4925-7E05-4903-B989-B5C76776F33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5" name="250 Grupo">
              <a:extLst>
                <a:ext uri="{FF2B5EF4-FFF2-40B4-BE49-F238E27FC236}">
                  <a16:creationId xmlns:a16="http://schemas.microsoft.com/office/drawing/2014/main" id="{F4145567-A1D4-49AC-B439-4D0B616A6642}"/>
                </a:ext>
              </a:extLst>
            </p:cNvPr>
            <p:cNvGrpSpPr/>
            <p:nvPr/>
          </p:nvGrpSpPr>
          <p:grpSpPr>
            <a:xfrm>
              <a:off x="5912476" y="4413918"/>
              <a:ext cx="187152" cy="234025"/>
              <a:chOff x="4843539" y="1905844"/>
              <a:chExt cx="187152" cy="324036"/>
            </a:xfrm>
          </p:grpSpPr>
          <p:cxnSp>
            <p:nvCxnSpPr>
              <p:cNvPr id="205" name="251 Conector recto">
                <a:extLst>
                  <a:ext uri="{FF2B5EF4-FFF2-40B4-BE49-F238E27FC236}">
                    <a16:creationId xmlns:a16="http://schemas.microsoft.com/office/drawing/2014/main" id="{B0C98A4D-34E4-4787-9B30-361958C2C545}"/>
                  </a:ext>
                </a:extLst>
              </p:cNvPr>
              <p:cNvCxnSpPr>
                <a:endCxn id="206"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6" name="252 Triángulo isósceles">
                <a:extLst>
                  <a:ext uri="{FF2B5EF4-FFF2-40B4-BE49-F238E27FC236}">
                    <a16:creationId xmlns:a16="http://schemas.microsoft.com/office/drawing/2014/main" id="{84BE4872-9C75-4C53-BDC1-6E0C01A5090D}"/>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6" name="256 Grupo">
              <a:extLst>
                <a:ext uri="{FF2B5EF4-FFF2-40B4-BE49-F238E27FC236}">
                  <a16:creationId xmlns:a16="http://schemas.microsoft.com/office/drawing/2014/main" id="{127403E6-5D6B-4641-8BD9-E1739BBE6FEC}"/>
                </a:ext>
              </a:extLst>
            </p:cNvPr>
            <p:cNvGrpSpPr/>
            <p:nvPr/>
          </p:nvGrpSpPr>
          <p:grpSpPr>
            <a:xfrm>
              <a:off x="3844232" y="4408223"/>
              <a:ext cx="187152" cy="234025"/>
              <a:chOff x="4843539" y="1905844"/>
              <a:chExt cx="187152" cy="324036"/>
            </a:xfrm>
          </p:grpSpPr>
          <p:cxnSp>
            <p:nvCxnSpPr>
              <p:cNvPr id="203" name="257 Conector recto">
                <a:extLst>
                  <a:ext uri="{FF2B5EF4-FFF2-40B4-BE49-F238E27FC236}">
                    <a16:creationId xmlns:a16="http://schemas.microsoft.com/office/drawing/2014/main" id="{9728C3E1-CE4F-4ACD-BD89-7389D758F4A7}"/>
                  </a:ext>
                </a:extLst>
              </p:cNvPr>
              <p:cNvCxnSpPr>
                <a:endCxn id="204"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4" name="258 Triángulo isósceles">
                <a:extLst>
                  <a:ext uri="{FF2B5EF4-FFF2-40B4-BE49-F238E27FC236}">
                    <a16:creationId xmlns:a16="http://schemas.microsoft.com/office/drawing/2014/main" id="{45B3333E-6B01-4832-85FC-C0765AA9159C}"/>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7" name="265 Grupo">
              <a:extLst>
                <a:ext uri="{FF2B5EF4-FFF2-40B4-BE49-F238E27FC236}">
                  <a16:creationId xmlns:a16="http://schemas.microsoft.com/office/drawing/2014/main" id="{99EA19BA-D885-4BAD-A116-659076EAD9B9}"/>
                </a:ext>
              </a:extLst>
            </p:cNvPr>
            <p:cNvGrpSpPr/>
            <p:nvPr/>
          </p:nvGrpSpPr>
          <p:grpSpPr>
            <a:xfrm>
              <a:off x="4373252" y="3850271"/>
              <a:ext cx="187152" cy="234025"/>
              <a:chOff x="4843539" y="1905844"/>
              <a:chExt cx="187152" cy="324036"/>
            </a:xfrm>
          </p:grpSpPr>
          <p:cxnSp>
            <p:nvCxnSpPr>
              <p:cNvPr id="201" name="266 Conector recto">
                <a:extLst>
                  <a:ext uri="{FF2B5EF4-FFF2-40B4-BE49-F238E27FC236}">
                    <a16:creationId xmlns:a16="http://schemas.microsoft.com/office/drawing/2014/main" id="{66897E9B-A8ED-4506-9B99-39975B5D135F}"/>
                  </a:ext>
                </a:extLst>
              </p:cNvPr>
              <p:cNvCxnSpPr>
                <a:endCxn id="202"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2" name="267 Triángulo isósceles">
                <a:extLst>
                  <a:ext uri="{FF2B5EF4-FFF2-40B4-BE49-F238E27FC236}">
                    <a16:creationId xmlns:a16="http://schemas.microsoft.com/office/drawing/2014/main" id="{CE37887D-C21D-4134-90A5-42F4675453C1}"/>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nvGrpSpPr>
            <p:cNvPr id="198" name="277 Grupo">
              <a:extLst>
                <a:ext uri="{FF2B5EF4-FFF2-40B4-BE49-F238E27FC236}">
                  <a16:creationId xmlns:a16="http://schemas.microsoft.com/office/drawing/2014/main" id="{2D6D67AF-AEFA-4341-923E-5E549A4BD2BF}"/>
                </a:ext>
              </a:extLst>
            </p:cNvPr>
            <p:cNvGrpSpPr/>
            <p:nvPr/>
          </p:nvGrpSpPr>
          <p:grpSpPr>
            <a:xfrm>
              <a:off x="5444988" y="2737374"/>
              <a:ext cx="187152" cy="234025"/>
              <a:chOff x="4843539" y="1905844"/>
              <a:chExt cx="187152" cy="324036"/>
            </a:xfrm>
          </p:grpSpPr>
          <p:cxnSp>
            <p:nvCxnSpPr>
              <p:cNvPr id="199" name="278 Conector recto">
                <a:extLst>
                  <a:ext uri="{FF2B5EF4-FFF2-40B4-BE49-F238E27FC236}">
                    <a16:creationId xmlns:a16="http://schemas.microsoft.com/office/drawing/2014/main" id="{4745B817-3C4B-4511-B75F-BAB7C4CBF954}"/>
                  </a:ext>
                </a:extLst>
              </p:cNvPr>
              <p:cNvCxnSpPr>
                <a:endCxn id="200" idx="0"/>
              </p:cNvCxnSpPr>
              <p:nvPr/>
            </p:nvCxnSpPr>
            <p:spPr>
              <a:xfrm flipV="1">
                <a:off x="4937115" y="2049860"/>
                <a:ext cx="0" cy="180020"/>
              </a:xfrm>
              <a:prstGeom prst="line">
                <a:avLst/>
              </a:prstGeom>
              <a:ln w="19050"/>
            </p:spPr>
            <p:style>
              <a:lnRef idx="2">
                <a:schemeClr val="dk1"/>
              </a:lnRef>
              <a:fillRef idx="1">
                <a:schemeClr val="lt1"/>
              </a:fillRef>
              <a:effectRef idx="0">
                <a:schemeClr val="dk1"/>
              </a:effectRef>
              <a:fontRef idx="minor">
                <a:schemeClr val="dk1"/>
              </a:fontRef>
            </p:style>
          </p:cxnSp>
          <p:sp>
            <p:nvSpPr>
              <p:cNvPr id="200" name="279 Triángulo isósceles">
                <a:extLst>
                  <a:ext uri="{FF2B5EF4-FFF2-40B4-BE49-F238E27FC236}">
                    <a16:creationId xmlns:a16="http://schemas.microsoft.com/office/drawing/2014/main" id="{8D3D6BCD-28F5-4587-9731-114CD1C1084E}"/>
                  </a:ext>
                </a:extLst>
              </p:cNvPr>
              <p:cNvSpPr/>
              <p:nvPr/>
            </p:nvSpPr>
            <p:spPr>
              <a:xfrm rot="10800000">
                <a:off x="4843539" y="1905844"/>
                <a:ext cx="187152"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defPPr>
                  <a:defRPr lang="es-E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s-ES" sz="1350"/>
              </a:p>
            </p:txBody>
          </p:sp>
        </p:grpSp>
      </p:grpSp>
      <p:sp>
        <p:nvSpPr>
          <p:cNvPr id="7" name="Slide Number Placeholder 6">
            <a:extLst>
              <a:ext uri="{FF2B5EF4-FFF2-40B4-BE49-F238E27FC236}">
                <a16:creationId xmlns:a16="http://schemas.microsoft.com/office/drawing/2014/main" id="{B7F51EC2-EE3F-4862-A3F7-F35937220AF2}"/>
              </a:ext>
            </a:extLst>
          </p:cNvPr>
          <p:cNvSpPr>
            <a:spLocks noGrp="1"/>
          </p:cNvSpPr>
          <p:nvPr>
            <p:ph type="sldNum" sz="quarter" idx="12"/>
          </p:nvPr>
        </p:nvSpPr>
        <p:spPr/>
        <p:txBody>
          <a:bodyPr/>
          <a:lstStyle/>
          <a:p>
            <a:fld id="{19C35A7F-3BC8-4315-864C-AC9FE095F277}" type="slidenum">
              <a:rPr lang="en-US" smtClean="0"/>
              <a:t>9</a:t>
            </a:fld>
            <a:endParaRPr lang="en-US"/>
          </a:p>
        </p:txBody>
      </p:sp>
      <p:sp>
        <p:nvSpPr>
          <p:cNvPr id="236" name="Rectangle 235">
            <a:extLst>
              <a:ext uri="{FF2B5EF4-FFF2-40B4-BE49-F238E27FC236}">
                <a16:creationId xmlns:a16="http://schemas.microsoft.com/office/drawing/2014/main" id="{89DC494D-F2E7-4623-B8CA-20B2E5CFA9F8}"/>
              </a:ext>
            </a:extLst>
          </p:cNvPr>
          <p:cNvSpPr/>
          <p:nvPr/>
        </p:nvSpPr>
        <p:spPr>
          <a:xfrm>
            <a:off x="421105" y="4737902"/>
            <a:ext cx="2419035"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dirty="0">
                <a:solidFill>
                  <a:schemeClr val="tx1"/>
                </a:solidFill>
                <a:latin typeface="Consolas"/>
              </a:rPr>
              <a:t>Master Thread​</a:t>
            </a:r>
          </a:p>
          <a:p>
            <a:endParaRPr lang="en-US" sz="1100" dirty="0">
              <a:solidFill>
                <a:schemeClr val="tx1"/>
              </a:solidFill>
              <a:latin typeface="Consolas" panose="020B0609020204030204" pitchFamily="49" charset="0"/>
            </a:endParaRPr>
          </a:p>
          <a:p>
            <a:r>
              <a:rPr lang="en-US" sz="2000">
                <a:solidFill>
                  <a:schemeClr val="tx1"/>
                </a:solidFill>
                <a:latin typeface="Consolas"/>
              </a:rPr>
              <a:t> counter++;</a:t>
            </a:r>
            <a:endParaRPr lang="en-US" sz="2000">
              <a:solidFill>
                <a:schemeClr val="tx1"/>
              </a:solidFill>
              <a:latin typeface="Consolas" panose="020B0609020204030204" pitchFamily="49" charset="0"/>
            </a:endParaRPr>
          </a:p>
          <a:p>
            <a:endParaRPr lang="en-US" sz="2000" dirty="0">
              <a:solidFill>
                <a:schemeClr val="tx1"/>
              </a:solidFill>
              <a:latin typeface="Consolas" panose="020B0609020204030204" pitchFamily="49" charset="0"/>
            </a:endParaRPr>
          </a:p>
        </p:txBody>
      </p:sp>
      <p:cxnSp>
        <p:nvCxnSpPr>
          <p:cNvPr id="237" name="Connector: Elbow 236">
            <a:extLst>
              <a:ext uri="{FF2B5EF4-FFF2-40B4-BE49-F238E27FC236}">
                <a16:creationId xmlns:a16="http://schemas.microsoft.com/office/drawing/2014/main" id="{6A95E174-3069-46FF-B1CC-9BD8F1E165E7}"/>
              </a:ext>
            </a:extLst>
          </p:cNvPr>
          <p:cNvCxnSpPr>
            <a:cxnSpLocks/>
            <a:stCxn id="236" idx="0"/>
          </p:cNvCxnSpPr>
          <p:nvPr/>
        </p:nvCxnSpPr>
        <p:spPr>
          <a:xfrm rot="5400000" flipH="1" flipV="1">
            <a:off x="1839722" y="4008415"/>
            <a:ext cx="520388" cy="9385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5" name="Rectangle 114">
            <a:extLst>
              <a:ext uri="{FF2B5EF4-FFF2-40B4-BE49-F238E27FC236}">
                <a16:creationId xmlns:a16="http://schemas.microsoft.com/office/drawing/2014/main" id="{BDEE2F21-0DC6-4D0C-80CB-EF52A3630926}"/>
              </a:ext>
            </a:extLst>
          </p:cNvPr>
          <p:cNvSpPr/>
          <p:nvPr/>
        </p:nvSpPr>
        <p:spPr>
          <a:xfrm>
            <a:off x="6169562" y="4206945"/>
            <a:ext cx="2492092" cy="1184940"/>
          </a:xfrm>
          <a:prstGeom prst="rect">
            <a:avLst/>
          </a:prstGeom>
        </p:spPr>
        <p:style>
          <a:lnRef idx="2">
            <a:schemeClr val="dk1"/>
          </a:lnRef>
          <a:fillRef idx="1">
            <a:schemeClr val="lt1"/>
          </a:fillRef>
          <a:effectRef idx="0">
            <a:schemeClr val="dk1"/>
          </a:effectRef>
          <a:fontRef idx="minor">
            <a:schemeClr val="dk1"/>
          </a:fontRef>
        </p:style>
        <p:txBody>
          <a:bodyPr wrap="square" anchor="t">
            <a:spAutoFit/>
          </a:bodyPr>
          <a:lstStyle/>
          <a:p>
            <a:pPr algn="ctr"/>
            <a:r>
              <a:rPr lang="en-US" sz="2000">
                <a:solidFill>
                  <a:schemeClr val="tx1"/>
                </a:solidFill>
                <a:latin typeface="Consolas" panose="020B0609020204030204" pitchFamily="49" charset="0"/>
              </a:rPr>
              <a:t>Worker Threads</a:t>
            </a:r>
          </a:p>
          <a:p>
            <a:endParaRPr lang="en-US" sz="1100">
              <a:solidFill>
                <a:schemeClr val="tx1"/>
              </a:solidFill>
              <a:latin typeface="Consolas" panose="020B0609020204030204" pitchFamily="49" charset="0"/>
            </a:endParaRPr>
          </a:p>
          <a:p>
            <a:r>
              <a:rPr lang="en-US" sz="2000">
                <a:solidFill>
                  <a:schemeClr val="tx1"/>
                </a:solidFill>
                <a:latin typeface="Consolas" panose="020B0609020204030204" pitchFamily="49" charset="0"/>
              </a:rPr>
              <a:t> x = counter;</a:t>
            </a:r>
          </a:p>
          <a:p>
            <a:endParaRPr lang="en-US" sz="2000">
              <a:solidFill>
                <a:schemeClr val="tx1"/>
              </a:solidFill>
              <a:latin typeface="Consolas" panose="020B0609020204030204" pitchFamily="49" charset="0"/>
            </a:endParaRPr>
          </a:p>
        </p:txBody>
      </p:sp>
    </p:spTree>
    <p:extLst>
      <p:ext uri="{BB962C8B-B14F-4D97-AF65-F5344CB8AC3E}">
        <p14:creationId xmlns:p14="http://schemas.microsoft.com/office/powerpoint/2010/main" val="32175397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1.5"/>
</p:tagLst>
</file>

<file path=ppt/tags/tag2.xml><?xml version="1.0" encoding="utf-8"?>
<p:tagLst xmlns:a="http://schemas.openxmlformats.org/drawingml/2006/main" xmlns:r="http://schemas.openxmlformats.org/officeDocument/2006/relationships" xmlns:p="http://schemas.openxmlformats.org/presentationml/2006/main">
  <p:tag name="TIMING" val="|2.1|1.5"/>
</p:tagLst>
</file>

<file path=ppt/tags/tag3.xml><?xml version="1.0" encoding="utf-8"?>
<p:tagLst xmlns:a="http://schemas.openxmlformats.org/drawingml/2006/main" xmlns:r="http://schemas.openxmlformats.org/officeDocument/2006/relationships" xmlns:p="http://schemas.openxmlformats.org/presentationml/2006/main">
  <p:tag name="TIMING" val="|2.1|1.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2594</Words>
  <Application>Microsoft Office PowerPoint</Application>
  <PresentationFormat>On-screen Show (4:3)</PresentationFormat>
  <Paragraphs>668</Paragraphs>
  <Slides>47</Slides>
  <Notes>43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Replica: A Wireless Manycore for Communication-Intensive and Approximate Data</vt:lpstr>
      <vt:lpstr>PowerPoint Presentation</vt:lpstr>
      <vt:lpstr>PowerPoint Presentation</vt:lpstr>
      <vt:lpstr>WiSync: On-chip Wireless Communication for Synchronization</vt:lpstr>
      <vt:lpstr>WiSync: On-chip Wireless Communication for Synchronization</vt:lpstr>
      <vt:lpstr>WiSync: On-chip Wireless Communication for Synchronization</vt:lpstr>
      <vt:lpstr>WiSync: On-chip Wireless Communication for Synchronization</vt:lpstr>
      <vt:lpstr>WiSync: On-chip Wireless Communication for Synchronization</vt:lpstr>
      <vt:lpstr>PowerPoint Presentation</vt:lpstr>
      <vt:lpstr>Can we leverage wireless communication to speed-up transfers of ordinary shared data? </vt:lpstr>
      <vt:lpstr>Contributions: Replica</vt:lpstr>
      <vt:lpstr>Replica Architecture</vt:lpstr>
      <vt:lpstr>Example</vt:lpstr>
      <vt:lpstr>PowerPoint Presentation</vt:lpstr>
      <vt:lpstr>PowerPoint Presentation</vt:lpstr>
      <vt:lpstr>PowerPoint Presentation</vt:lpstr>
      <vt:lpstr>PowerPoint Presentation</vt:lpstr>
      <vt:lpstr>PowerPoint Presentation</vt:lpstr>
      <vt:lpstr>PowerPoint Presentation</vt:lpstr>
      <vt:lpstr>Challenges</vt:lpstr>
      <vt:lpstr>Solutions</vt:lpstr>
      <vt:lpstr>Solutions</vt:lpstr>
      <vt:lpstr>PowerPoint Presentation</vt:lpstr>
      <vt:lpstr>PowerPoint Presentation</vt:lpstr>
      <vt:lpstr>PowerPoint Presentation</vt:lpstr>
      <vt:lpstr>Broadcast Reliability Sensing Protocol (BRS) </vt:lpstr>
      <vt:lpstr>Broadcast Reliability Sensing Protocol (BRS) </vt:lpstr>
      <vt:lpstr>Broadcast Reliability Sensing Protocol (BRS) </vt:lpstr>
      <vt:lpstr>Token Ring Protocol</vt:lpstr>
      <vt:lpstr>Token Ring Protocol</vt:lpstr>
      <vt:lpstr>PowerPoint Presentation</vt:lpstr>
      <vt:lpstr>Approximate transformations to use less bandwidth</vt:lpstr>
      <vt:lpstr>Opportunity in Replica: Dropping Messages</vt:lpstr>
      <vt:lpstr>Approximate stores</vt:lpstr>
      <vt:lpstr>Approximate stores</vt:lpstr>
      <vt:lpstr>Approximate transformations to use less bandwidth</vt:lpstr>
      <vt:lpstr>Addressing Bounded size of the BMem</vt:lpstr>
      <vt:lpstr>Evaluation </vt:lpstr>
      <vt:lpstr>Benchmarks: Communication Patterns </vt:lpstr>
      <vt:lpstr>PowerPoint Presentation</vt:lpstr>
      <vt:lpstr>PowerPoint Presentation</vt:lpstr>
      <vt:lpstr>Benchmarks: Approximation</vt:lpstr>
      <vt:lpstr>PowerPoint Presentation</vt:lpstr>
      <vt:lpstr>PowerPoint Presentation</vt:lpstr>
      <vt:lpstr>PowerPoint Presentation</vt:lpstr>
      <vt:lpstr>Also in the paper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 A Wireless Manycore for Communication-Intensive and Approximate Data</dc:title>
  <dc:creator>Vimuth Fernando</dc:creator>
  <cp:lastModifiedBy>Fernando, Vimuth</cp:lastModifiedBy>
  <cp:revision>2</cp:revision>
  <dcterms:created xsi:type="dcterms:W3CDTF">2019-02-26T22:57:39Z</dcterms:created>
  <dcterms:modified xsi:type="dcterms:W3CDTF">2019-04-22T16:28:52Z</dcterms:modified>
</cp:coreProperties>
</file>