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6b0e47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6b0e47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b0e47e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b0e47e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b0e47e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b0e47e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6b0e47e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6b0e47e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6b0e47e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b0e47e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b0e47e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6b0e47e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3000/" TargetMode="External"/><Relationship Id="rId4" Type="http://schemas.openxmlformats.org/officeDocument/2006/relationships/hyperlink" Target="https://mc-moneta.herokuapp.com/" TargetMode="External"/><Relationship Id="rId5" Type="http://schemas.openxmlformats.org/officeDocument/2006/relationships/hyperlink" Target="https://github.com/vin-cent321/Moneta/blob/master/client/src/components/layout/Wireframe.png" TargetMode="Externa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Moneta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Frederick Articuno</a:t>
            </a:r>
            <a:endParaRPr/>
          </a:p>
          <a:p>
            <a:pPr indent="0" lvl="0" marL="0" rtl="0" algn="ctr">
              <a:spcBef>
                <a:spcPts val="0"/>
              </a:spcBef>
              <a:spcAft>
                <a:spcPts val="0"/>
              </a:spcAft>
              <a:buNone/>
            </a:pPr>
            <a:r>
              <a:rPr lang="en"/>
              <a:t>Vincent Caracciolo</a:t>
            </a:r>
            <a:endParaRPr/>
          </a:p>
          <a:p>
            <a:pPr indent="0" lvl="0" marL="0" rtl="0" algn="ctr">
              <a:spcBef>
                <a:spcPts val="0"/>
              </a:spcBef>
              <a:spcAft>
                <a:spcPts val="0"/>
              </a:spcAft>
              <a:buNone/>
            </a:pPr>
            <a:r>
              <a:rPr lang="en"/>
              <a:t>Matthew Clary</a:t>
            </a:r>
            <a:endParaRPr/>
          </a:p>
          <a:p>
            <a:pPr indent="0" lvl="0" marL="0" rtl="0" algn="ctr">
              <a:spcBef>
                <a:spcPts val="0"/>
              </a:spcBef>
              <a:spcAft>
                <a:spcPts val="0"/>
              </a:spcAft>
              <a:buNone/>
            </a:pPr>
            <a:r>
              <a:rPr lang="en"/>
              <a:t>Jonathan Roth</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57" name="Google Shape;57;p13"/>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a:t>
            </a:r>
            <a:endParaRPr/>
          </a:p>
        </p:txBody>
      </p:sp>
      <p:sp>
        <p:nvSpPr>
          <p:cNvPr id="63" name="Google Shape;63;p14"/>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Moneta</a:t>
            </a:r>
            <a:r>
              <a:rPr lang="en"/>
              <a:t> is a platform for patients at any stage of Alzheimer’s Disease/Dementia to keep their mind and brain stimulated. Brain teasers/memory/image and word association games have been scientifically proven to be useful throughout the lives of people afflicted with the disease. While additionally, music can play an important role. </a:t>
            </a:r>
            <a:endParaRPr/>
          </a:p>
          <a:p>
            <a:pPr indent="0" lvl="0" marL="0" rtl="0" algn="l">
              <a:lnSpc>
                <a:spcPct val="100000"/>
              </a:lnSpc>
              <a:spcBef>
                <a:spcPts val="160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65" name="Google Shape;65;p14"/>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Problem</a:t>
            </a:r>
            <a:endParaRPr/>
          </a:p>
        </p:txBody>
      </p:sp>
      <p:sp>
        <p:nvSpPr>
          <p:cNvPr id="71" name="Google Shape;71;p15"/>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a:t>The problem we found is that when looking for these activities, searches often result in top 25 lists of games that help but are not necessarily geared towards Alzheimer/Dementia patients. They also do not provide a personalized user experience. Which makes initial adoption and reuse an ongoing challenge for our target audience.</a:t>
            </a:r>
            <a:endParaRPr/>
          </a:p>
          <a:p>
            <a:pPr indent="0" lvl="0" marL="0" rtl="0" algn="l">
              <a:spcBef>
                <a:spcPts val="1600"/>
              </a:spcBef>
              <a:spcAft>
                <a:spcPts val="1600"/>
              </a:spcAft>
              <a:buNone/>
            </a:pPr>
            <a:r>
              <a:t/>
            </a:r>
            <a:endParaRPr b="1" sz="1150">
              <a:solidFill>
                <a:srgbClr val="D1D2D3"/>
              </a:solidFill>
              <a:highlight>
                <a:srgbClr val="222529"/>
              </a:highlight>
            </a:endParaRPr>
          </a:p>
        </p:txBody>
      </p:sp>
      <p:pic>
        <p:nvPicPr>
          <p:cNvPr id="72" name="Google Shape;72;p15"/>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73" name="Google Shape;73;p15"/>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Solution</a:t>
            </a:r>
            <a:endParaRPr/>
          </a:p>
        </p:txBody>
      </p:sp>
      <p:sp>
        <p:nvSpPr>
          <p:cNvPr id="79" name="Google Shape;79;p16"/>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a:t>Our solution is to create a single app for the Alzheimer/Dementia patient in mind. The app will provide brain teaser/memory/image and word association game with the ability for the user to upload family photos and integrate details of the patient's personal lives in order to sustain memory and healthy brain activity for as long as possible. The app will take into consideration the experience of those with the disease and inspire their use of the app and seek self development. </a:t>
            </a:r>
            <a:endParaRPr/>
          </a:p>
          <a:p>
            <a:pPr indent="0" lvl="0" marL="0" rtl="0" algn="l">
              <a:spcBef>
                <a:spcPts val="1600"/>
              </a:spcBef>
              <a:spcAft>
                <a:spcPts val="1600"/>
              </a:spcAft>
              <a:buNone/>
            </a:pPr>
            <a:r>
              <a:t/>
            </a:r>
            <a:endParaRPr b="1" sz="1150">
              <a:solidFill>
                <a:srgbClr val="D1D2D3"/>
              </a:solidFill>
              <a:highlight>
                <a:srgbClr val="222529"/>
              </a:highlight>
            </a:endParaRPr>
          </a:p>
        </p:txBody>
      </p:sp>
      <p:pic>
        <p:nvPicPr>
          <p:cNvPr id="80" name="Google Shape;80;p16"/>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81" name="Google Shape;81;p16"/>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Tech</a:t>
            </a:r>
            <a:endParaRPr/>
          </a:p>
        </p:txBody>
      </p:sp>
      <p:sp>
        <p:nvSpPr>
          <p:cNvPr id="87" name="Google Shape;87;p17"/>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React:</a:t>
            </a:r>
            <a:r>
              <a:rPr lang="en"/>
              <a:t>		Encapsulate stateful  components to  make more complex UIs.</a:t>
            </a:r>
            <a:endParaRPr/>
          </a:p>
          <a:p>
            <a:pPr indent="-342900" lvl="0" marL="457200" rtl="0" algn="l">
              <a:lnSpc>
                <a:spcPct val="100000"/>
              </a:lnSpc>
              <a:spcBef>
                <a:spcPts val="0"/>
              </a:spcBef>
              <a:spcAft>
                <a:spcPts val="0"/>
              </a:spcAft>
              <a:buSzPts val="1800"/>
              <a:buChar char="●"/>
            </a:pPr>
            <a:r>
              <a:rPr b="1" lang="en"/>
              <a:t>Axios:</a:t>
            </a:r>
            <a:r>
              <a:rPr lang="en"/>
              <a:t>		API Integration</a:t>
            </a:r>
            <a:endParaRPr/>
          </a:p>
          <a:p>
            <a:pPr indent="-342900" lvl="0" marL="457200" rtl="0" algn="l">
              <a:lnSpc>
                <a:spcPct val="100000"/>
              </a:lnSpc>
              <a:spcBef>
                <a:spcPts val="0"/>
              </a:spcBef>
              <a:spcAft>
                <a:spcPts val="0"/>
              </a:spcAft>
              <a:buSzPts val="1800"/>
              <a:buChar char="●"/>
            </a:pPr>
            <a:r>
              <a:rPr b="1" lang="en"/>
              <a:t>Bootstrap:</a:t>
            </a:r>
            <a:r>
              <a:rPr lang="en"/>
              <a:t>	Mobile-first development front-end component library</a:t>
            </a:r>
            <a:endParaRPr/>
          </a:p>
          <a:p>
            <a:pPr indent="-342900" lvl="0" marL="457200" rtl="0" algn="l">
              <a:lnSpc>
                <a:spcPct val="100000"/>
              </a:lnSpc>
              <a:spcBef>
                <a:spcPts val="0"/>
              </a:spcBef>
              <a:spcAft>
                <a:spcPts val="0"/>
              </a:spcAft>
              <a:buSzPts val="1800"/>
              <a:buChar char="●"/>
            </a:pPr>
            <a:r>
              <a:rPr b="1" lang="en"/>
              <a:t>Cors:</a:t>
            </a:r>
            <a:r>
              <a:rPr lang="en"/>
              <a:t>		Cross-Origin Resource Sharing</a:t>
            </a:r>
            <a:endParaRPr/>
          </a:p>
          <a:p>
            <a:pPr indent="-342900" lvl="0" marL="457200" rtl="0" algn="l">
              <a:lnSpc>
                <a:spcPct val="100000"/>
              </a:lnSpc>
              <a:spcBef>
                <a:spcPts val="0"/>
              </a:spcBef>
              <a:spcAft>
                <a:spcPts val="0"/>
              </a:spcAft>
              <a:buSzPts val="1800"/>
              <a:buChar char="●"/>
            </a:pPr>
            <a:r>
              <a:rPr b="1" lang="en"/>
              <a:t>Jquery:	</a:t>
            </a:r>
            <a:r>
              <a:rPr lang="en"/>
              <a:t>	They told me you couldn’t so I did</a:t>
            </a:r>
            <a:endParaRPr/>
          </a:p>
          <a:p>
            <a:pPr indent="-342900" lvl="0" marL="457200" rtl="0" algn="l">
              <a:lnSpc>
                <a:spcPct val="100000"/>
              </a:lnSpc>
              <a:spcBef>
                <a:spcPts val="0"/>
              </a:spcBef>
              <a:spcAft>
                <a:spcPts val="0"/>
              </a:spcAft>
              <a:buSzPts val="1800"/>
              <a:buChar char="●"/>
            </a:pPr>
            <a:r>
              <a:rPr b="1" lang="en"/>
              <a:t>Moment:</a:t>
            </a:r>
            <a:r>
              <a:rPr lang="en"/>
              <a:t>		Local time</a:t>
            </a:r>
            <a:endParaRPr/>
          </a:p>
          <a:p>
            <a:pPr indent="-342900" lvl="0" marL="457200" rtl="0" algn="l">
              <a:lnSpc>
                <a:spcPct val="100000"/>
              </a:lnSpc>
              <a:spcBef>
                <a:spcPts val="0"/>
              </a:spcBef>
              <a:spcAft>
                <a:spcPts val="0"/>
              </a:spcAft>
              <a:buSzPts val="1800"/>
              <a:buChar char="●"/>
            </a:pPr>
            <a:r>
              <a:rPr b="1" lang="en"/>
              <a:t>Multer:</a:t>
            </a:r>
            <a:r>
              <a:rPr lang="en"/>
              <a:t>		Image upload management</a:t>
            </a:r>
            <a:endParaRPr/>
          </a:p>
          <a:p>
            <a:pPr indent="457200" lvl="0" marL="0" rtl="0" algn="l">
              <a:lnSpc>
                <a:spcPct val="100000"/>
              </a:lnSpc>
              <a:spcBef>
                <a:spcPts val="160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89" name="Google Shape;89;p17"/>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Roles</a:t>
            </a:r>
            <a:endParaRPr/>
          </a:p>
        </p:txBody>
      </p:sp>
      <p:sp>
        <p:nvSpPr>
          <p:cNvPr id="95" name="Google Shape;95;p18"/>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Vincent: 	</a:t>
            </a:r>
            <a:r>
              <a:rPr lang="en"/>
              <a:t>Front End / Creative Director</a:t>
            </a:r>
            <a:endParaRPr/>
          </a:p>
          <a:p>
            <a:pPr indent="-342900" lvl="0" marL="457200" rtl="0" algn="l">
              <a:lnSpc>
                <a:spcPct val="100000"/>
              </a:lnSpc>
              <a:spcBef>
                <a:spcPts val="0"/>
              </a:spcBef>
              <a:spcAft>
                <a:spcPts val="0"/>
              </a:spcAft>
              <a:buSzPts val="1800"/>
              <a:buChar char="●"/>
            </a:pPr>
            <a:r>
              <a:rPr b="1" lang="en"/>
              <a:t>Matthew:	</a:t>
            </a:r>
            <a:r>
              <a:rPr lang="en"/>
              <a:t> Audio Director / R &amp; D Consultant</a:t>
            </a:r>
            <a:endParaRPr/>
          </a:p>
          <a:p>
            <a:pPr indent="-342900" lvl="0" marL="457200" rtl="0" algn="l">
              <a:lnSpc>
                <a:spcPct val="100000"/>
              </a:lnSpc>
              <a:spcBef>
                <a:spcPts val="0"/>
              </a:spcBef>
              <a:spcAft>
                <a:spcPts val="0"/>
              </a:spcAft>
              <a:buSzPts val="1800"/>
              <a:buChar char="●"/>
            </a:pPr>
            <a:r>
              <a:rPr b="1" lang="en"/>
              <a:t>Johnathan:</a:t>
            </a:r>
            <a:r>
              <a:rPr lang="en"/>
              <a:t>	Back End Lead / Database Manager</a:t>
            </a:r>
            <a:endParaRPr/>
          </a:p>
          <a:p>
            <a:pPr indent="-342900" lvl="0" marL="457200" rtl="0" algn="l">
              <a:lnSpc>
                <a:spcPct val="100000"/>
              </a:lnSpc>
              <a:spcBef>
                <a:spcPts val="0"/>
              </a:spcBef>
              <a:spcAft>
                <a:spcPts val="0"/>
              </a:spcAft>
              <a:buSzPts val="1800"/>
              <a:buChar char="●"/>
            </a:pPr>
            <a:r>
              <a:rPr b="1" lang="en"/>
              <a:t>Frederick:</a:t>
            </a:r>
            <a:r>
              <a:rPr lang="en"/>
              <a:t> 	Game Master / Scrum Master</a:t>
            </a:r>
            <a:endParaRPr/>
          </a:p>
          <a:p>
            <a:pPr indent="0" lvl="0" marL="0" rtl="0" algn="l">
              <a:lnSpc>
                <a:spcPct val="100000"/>
              </a:lnSpc>
              <a:spcBef>
                <a:spcPts val="1600"/>
              </a:spcBef>
              <a:spcAft>
                <a:spcPts val="0"/>
              </a:spcAft>
              <a:buNone/>
            </a:pPr>
            <a:r>
              <a:rPr lang="en"/>
              <a:t>*most roles benefited from heavy crossover</a:t>
            </a:r>
            <a:endParaRPr/>
          </a:p>
          <a:p>
            <a:pPr indent="-228600" lvl="0" marL="723900" rtl="0" algn="l">
              <a:spcBef>
                <a:spcPts val="1600"/>
              </a:spcBef>
              <a:spcAft>
                <a:spcPts val="0"/>
              </a:spcAft>
              <a:buClr>
                <a:srgbClr val="D1D2D3"/>
              </a:buClr>
              <a:buSzPts val="1150"/>
              <a:buNone/>
            </a:pPr>
            <a:r>
              <a:t/>
            </a:r>
            <a:endParaRPr b="1" sz="1150">
              <a:solidFill>
                <a:srgbClr val="D1D2D3"/>
              </a:solidFill>
              <a:highlight>
                <a:srgbClr val="222529"/>
              </a:highlight>
            </a:endParaRPr>
          </a:p>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0" y="0"/>
            <a:ext cx="1905000" cy="1905000"/>
          </a:xfrm>
          <a:prstGeom prst="rect">
            <a:avLst/>
          </a:prstGeom>
          <a:noFill/>
          <a:ln>
            <a:noFill/>
          </a:ln>
        </p:spPr>
      </p:pic>
      <p:pic>
        <p:nvPicPr>
          <p:cNvPr id="97" name="Google Shape;97;p18"/>
          <p:cNvPicPr preferRelativeResize="0"/>
          <p:nvPr/>
        </p:nvPicPr>
        <p:blipFill>
          <a:blip r:embed="rId4">
            <a:alphaModFix/>
          </a:blip>
          <a:stretch>
            <a:fillRect/>
          </a:stretch>
        </p:blipFill>
        <p:spPr>
          <a:xfrm rot="10800000">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Moneta: The Demo</a:t>
            </a:r>
            <a:endParaRPr/>
          </a:p>
        </p:txBody>
      </p:sp>
      <p:sp>
        <p:nvSpPr>
          <p:cNvPr id="103" name="Google Shape;103;p19"/>
          <p:cNvSpPr txBox="1"/>
          <p:nvPr>
            <p:ph idx="1" type="body"/>
          </p:nvPr>
        </p:nvSpPr>
        <p:spPr>
          <a:xfrm>
            <a:off x="311700" y="1905000"/>
            <a:ext cx="8520600" cy="2664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Local:		</a:t>
            </a:r>
            <a:r>
              <a:rPr lang="en" sz="1100" u="sng">
                <a:solidFill>
                  <a:schemeClr val="hlink"/>
                </a:solidFill>
                <a:hlinkClick r:id="rId3"/>
              </a:rPr>
              <a:t>http://localhost:3000/</a:t>
            </a:r>
            <a:endParaRPr b="1"/>
          </a:p>
          <a:p>
            <a:pPr indent="-342900" lvl="0" marL="457200" rtl="0" algn="l">
              <a:lnSpc>
                <a:spcPct val="100000"/>
              </a:lnSpc>
              <a:spcBef>
                <a:spcPts val="0"/>
              </a:spcBef>
              <a:spcAft>
                <a:spcPts val="0"/>
              </a:spcAft>
              <a:buSzPts val="1800"/>
              <a:buChar char="●"/>
            </a:pPr>
            <a:r>
              <a:rPr b="1" lang="en"/>
              <a:t>Heroku:		</a:t>
            </a:r>
            <a:r>
              <a:rPr lang="en" sz="1100" u="sng">
                <a:solidFill>
                  <a:schemeClr val="hlink"/>
                </a:solidFill>
                <a:hlinkClick r:id="rId4"/>
              </a:rPr>
              <a:t>https://mc-moneta.herokuapp.com/</a:t>
            </a:r>
            <a:endParaRPr b="1"/>
          </a:p>
          <a:p>
            <a:pPr indent="-342900" lvl="0" marL="457200" rtl="0" algn="l">
              <a:lnSpc>
                <a:spcPct val="100000"/>
              </a:lnSpc>
              <a:spcBef>
                <a:spcPts val="0"/>
              </a:spcBef>
              <a:spcAft>
                <a:spcPts val="0"/>
              </a:spcAft>
              <a:buSzPts val="1800"/>
              <a:buChar char="●"/>
            </a:pPr>
            <a:r>
              <a:rPr b="1" lang="en"/>
              <a:t>Wireframe:	</a:t>
            </a:r>
            <a:r>
              <a:rPr lang="en" sz="1100" u="sng">
                <a:solidFill>
                  <a:schemeClr val="hlink"/>
                </a:solidFill>
                <a:hlinkClick r:id="rId5"/>
              </a:rPr>
              <a:t>https://github.com/vin-cent321/Moneta/blob/master/client/src/components/layout/Wireframe.png</a:t>
            </a:r>
            <a:endParaRPr b="1"/>
          </a:p>
          <a:p>
            <a:pPr indent="-228600" lvl="0" marL="723900" rtl="0" algn="l">
              <a:spcBef>
                <a:spcPts val="0"/>
              </a:spcBef>
              <a:spcAft>
                <a:spcPts val="0"/>
              </a:spcAft>
              <a:buClr>
                <a:srgbClr val="D1D2D3"/>
              </a:buClr>
              <a:buSzPts val="1150"/>
              <a:buNone/>
            </a:pPr>
            <a:r>
              <a:t/>
            </a:r>
            <a:endParaRPr b="1" sz="1150">
              <a:solidFill>
                <a:srgbClr val="D1D2D3"/>
              </a:solidFill>
              <a:highlight>
                <a:srgbClr val="222529"/>
              </a:highlight>
            </a:endParaRPr>
          </a:p>
          <a:p>
            <a:pPr indent="0" lvl="0" marL="0" rtl="0" algn="l">
              <a:spcBef>
                <a:spcPts val="0"/>
              </a:spcBef>
              <a:spcAft>
                <a:spcPts val="1600"/>
              </a:spcAft>
              <a:buNone/>
            </a:pPr>
            <a:r>
              <a:t/>
            </a:r>
            <a:endParaRPr/>
          </a:p>
        </p:txBody>
      </p:sp>
      <p:pic>
        <p:nvPicPr>
          <p:cNvPr id="104" name="Google Shape;104;p19"/>
          <p:cNvPicPr preferRelativeResize="0"/>
          <p:nvPr/>
        </p:nvPicPr>
        <p:blipFill>
          <a:blip r:embed="rId6">
            <a:alphaModFix/>
          </a:blip>
          <a:stretch>
            <a:fillRect/>
          </a:stretch>
        </p:blipFill>
        <p:spPr>
          <a:xfrm>
            <a:off x="0" y="0"/>
            <a:ext cx="1905000" cy="1905000"/>
          </a:xfrm>
          <a:prstGeom prst="rect">
            <a:avLst/>
          </a:prstGeom>
          <a:noFill/>
          <a:ln>
            <a:noFill/>
          </a:ln>
        </p:spPr>
      </p:pic>
      <p:pic>
        <p:nvPicPr>
          <p:cNvPr id="105" name="Google Shape;105;p19"/>
          <p:cNvPicPr preferRelativeResize="0"/>
          <p:nvPr/>
        </p:nvPicPr>
        <p:blipFill>
          <a:blip r:embed="rId7">
            <a:alphaModFix/>
          </a:blip>
          <a:stretch>
            <a:fillRect/>
          </a:stretch>
        </p:blipFill>
        <p:spPr>
          <a:xfrm rot="10800000">
            <a:off x="7239000" y="3238500"/>
            <a:ext cx="1905000" cy="1905000"/>
          </a:xfrm>
          <a:prstGeom prst="rect">
            <a:avLst/>
          </a:prstGeom>
          <a:noFill/>
          <a:ln>
            <a:noFill/>
          </a:ln>
        </p:spPr>
      </p:pic>
      <p:pic>
        <p:nvPicPr>
          <p:cNvPr id="106" name="Google Shape;106;p19"/>
          <p:cNvPicPr preferRelativeResize="0"/>
          <p:nvPr/>
        </p:nvPicPr>
        <p:blipFill>
          <a:blip r:embed="rId8">
            <a:alphaModFix/>
          </a:blip>
          <a:stretch>
            <a:fillRect/>
          </a:stretch>
        </p:blipFill>
        <p:spPr>
          <a:xfrm>
            <a:off x="3505200" y="3000363"/>
            <a:ext cx="2133600"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48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