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sldIdLst>
    <p:sldId id="257" r:id="rId5"/>
    <p:sldId id="262" r:id="rId6"/>
    <p:sldId id="263" r:id="rId7"/>
    <p:sldId id="264" r:id="rId8"/>
    <p:sldId id="265" r:id="rId9"/>
    <p:sldId id="267" r:id="rId10"/>
    <p:sldId id="266" r:id="rId11"/>
    <p:sldId id="268" r:id="rId12"/>
    <p:sldId id="269" r:id="rId13"/>
    <p:sldId id="270" r:id="rId14"/>
    <p:sldId id="271"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 sahi" initials="vs" lastIdx="2" clrIdx="0">
    <p:extLst>
      <p:ext uri="{19B8F6BF-5375-455C-9EA6-DF929625EA0E}">
        <p15:presenceInfo xmlns:p15="http://schemas.microsoft.com/office/powerpoint/2012/main" userId="235e3647be1a84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96" d="100"/>
          <a:sy n="96"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sahi" userId="235e3647be1a84d3" providerId="LiveId" clId="{3B74722B-1C18-4B75-8ADA-86DBA17DA1E3}"/>
    <pc:docChg chg="modSld">
      <pc:chgData name="vinay sahi" userId="235e3647be1a84d3" providerId="LiveId" clId="{3B74722B-1C18-4B75-8ADA-86DBA17DA1E3}" dt="2021-12-02T17:12:46.635" v="3" actId="207"/>
      <pc:docMkLst>
        <pc:docMk/>
      </pc:docMkLst>
      <pc:sldChg chg="modSp mod">
        <pc:chgData name="vinay sahi" userId="235e3647be1a84d3" providerId="LiveId" clId="{3B74722B-1C18-4B75-8ADA-86DBA17DA1E3}" dt="2021-12-02T17:12:46.635" v="3" actId="207"/>
        <pc:sldMkLst>
          <pc:docMk/>
          <pc:sldMk cId="2584280759" sldId="257"/>
        </pc:sldMkLst>
        <pc:spChg chg="mod">
          <ac:chgData name="vinay sahi" userId="235e3647be1a84d3" providerId="LiveId" clId="{3B74722B-1C18-4B75-8ADA-86DBA17DA1E3}" dt="2021-12-02T17:12:41.176" v="2" actId="207"/>
          <ac:spMkLst>
            <pc:docMk/>
            <pc:sldMk cId="2584280759" sldId="257"/>
            <ac:spMk id="2" creationId="{18C3B467-088C-4F3D-A9A7-105C4E1E20CD}"/>
          </ac:spMkLst>
        </pc:spChg>
        <pc:spChg chg="mod">
          <ac:chgData name="vinay sahi" userId="235e3647be1a84d3" providerId="LiveId" clId="{3B74722B-1C18-4B75-8ADA-86DBA17DA1E3}" dt="2021-12-02T17:12:46.635" v="3" actId="207"/>
          <ac:spMkLst>
            <pc:docMk/>
            <pc:sldMk cId="2584280759" sldId="257"/>
            <ac:spMk id="3" creationId="{C8722DDC-8EEE-4A06-8DFE-B44871EAA2CF}"/>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2-02T18:40:58.495" idx="2">
    <p:pos x="30" y="6"/>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5248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184863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05755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39795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16882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777190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80471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0795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7395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9516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241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866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127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0520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536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1875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618613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5436" y="-302141"/>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95067" y="2355458"/>
            <a:ext cx="5452527" cy="1630907"/>
          </a:xfrm>
        </p:spPr>
        <p:txBody>
          <a:bodyPr>
            <a:normAutofit/>
          </a:bodyPr>
          <a:lstStyle/>
          <a:p>
            <a:r>
              <a:rPr lang="en-IN" sz="3200" b="1" i="0" dirty="0">
                <a:solidFill>
                  <a:schemeClr val="bg1"/>
                </a:solidFill>
                <a:effectLst/>
                <a:latin typeface="Open Sans" panose="020B0604020202020204" pitchFamily="34" charset="0"/>
              </a:rPr>
              <a:t>Customer</a:t>
            </a:r>
            <a:r>
              <a:rPr lang="en-IN" sz="3200" b="1" i="0" dirty="0">
                <a:solidFill>
                  <a:schemeClr val="accent1">
                    <a:lumMod val="20000"/>
                    <a:lumOff val="80000"/>
                  </a:schemeClr>
                </a:solidFill>
                <a:effectLst/>
                <a:latin typeface="Open Sans" panose="020B0604020202020204" pitchFamily="34" charset="0"/>
              </a:rPr>
              <a:t> </a:t>
            </a:r>
            <a:r>
              <a:rPr lang="en-IN" sz="1050" b="0" i="0" dirty="0">
                <a:solidFill>
                  <a:srgbClr val="4E5E6A"/>
                </a:solidFill>
                <a:effectLst/>
                <a:latin typeface="Open Sans" panose="020B0604020202020204" pitchFamily="34" charset="0"/>
              </a:rPr>
              <a:t>_</a:t>
            </a:r>
            <a:r>
              <a:rPr lang="en-IN" sz="3200" b="1" i="0" dirty="0">
                <a:solidFill>
                  <a:schemeClr val="bg1"/>
                </a:solidFill>
                <a:effectLst/>
                <a:latin typeface="Open Sans" panose="020B0604020202020204" pitchFamily="34" charset="0"/>
              </a:rPr>
              <a:t>rete</a:t>
            </a:r>
            <a:r>
              <a:rPr lang="en-IN" sz="3200" b="1" i="0" dirty="0">
                <a:solidFill>
                  <a:schemeClr val="bg1"/>
                </a:solidFill>
                <a:effectLst/>
                <a:highlight>
                  <a:srgbClr val="808000"/>
                </a:highlight>
                <a:latin typeface="Open Sans" panose="020B0604020202020204" pitchFamily="34" charset="0"/>
              </a:rPr>
              <a:t>n</a:t>
            </a:r>
            <a:r>
              <a:rPr lang="en-IN" sz="3200" b="1" i="0" dirty="0">
                <a:solidFill>
                  <a:schemeClr val="bg1"/>
                </a:solidFill>
                <a:effectLst/>
                <a:latin typeface="Open Sans" panose="020B0604020202020204" pitchFamily="34" charset="0"/>
              </a:rPr>
              <a:t>tion</a:t>
            </a:r>
            <a:r>
              <a:rPr lang="en-IN" sz="1050" b="0" i="0" dirty="0">
                <a:solidFill>
                  <a:srgbClr val="4E5E6A"/>
                </a:solidFill>
                <a:effectLst/>
                <a:latin typeface="Open Sans" panose="020B0604020202020204" pitchFamily="34" charset="0"/>
              </a:rPr>
              <a:t>_ </a:t>
            </a:r>
            <a:r>
              <a:rPr lang="en-IN" sz="3600" b="1" i="0" dirty="0">
                <a:solidFill>
                  <a:schemeClr val="bg1"/>
                </a:solidFill>
                <a:effectLst/>
                <a:latin typeface="Open Sans" panose="020B0604020202020204" pitchFamily="34" charset="0"/>
              </a:rPr>
              <a:t>dataset</a:t>
            </a:r>
            <a:endParaRPr lang="en-US" sz="3600" b="1" dirty="0">
              <a:solidFill>
                <a:schemeClr val="bg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Autofit/>
          </a:bodyPr>
          <a:lstStyle/>
          <a:p>
            <a:pPr>
              <a:spcAft>
                <a:spcPts val="600"/>
              </a:spcAft>
            </a:pPr>
            <a:r>
              <a:rPr lang="en-US" sz="3200" b="1" dirty="0">
                <a:solidFill>
                  <a:schemeClr val="bg1"/>
                </a:solidFill>
              </a:rPr>
              <a:t>ANALYSIS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82E4-FC5F-4429-92D9-CF8855DB72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1D43A2-8241-40B2-A98C-56C8DFF84ECC}"/>
              </a:ext>
            </a:extLst>
          </p:cNvPr>
          <p:cNvSpPr>
            <a:spLocks noGrp="1"/>
          </p:cNvSpPr>
          <p:nvPr>
            <p:ph idx="1"/>
          </p:nvPr>
        </p:nvSpPr>
        <p:spPr/>
        <p:txBody>
          <a:bodyPr/>
          <a:lstStyle/>
          <a:p>
            <a:r>
              <a:rPr lang="en-US" dirty="0"/>
              <a:t>We will apply standard scaler to balance the data and then moving forward will apply PCA .</a:t>
            </a:r>
          </a:p>
          <a:p>
            <a:endParaRPr lang="en-US" dirty="0"/>
          </a:p>
          <a:p>
            <a:r>
              <a:rPr lang="en-US" dirty="0"/>
              <a:t>As the dataset has plenty of columns so to make it easier we will apply PCA(principle component analysis) to reduce the size of the data without loosing much information.</a:t>
            </a:r>
          </a:p>
          <a:p>
            <a:endParaRPr lang="en-US" dirty="0"/>
          </a:p>
          <a:p>
            <a:r>
              <a:rPr lang="en-US" dirty="0"/>
              <a:t>Now we will be able to apply any algorithms.</a:t>
            </a:r>
          </a:p>
          <a:p>
            <a:endParaRPr lang="en-US" dirty="0"/>
          </a:p>
          <a:p>
            <a:pPr marL="0" indent="0">
              <a:buNone/>
            </a:pPr>
            <a:r>
              <a:rPr lang="en-IN" dirty="0"/>
              <a:t>.</a:t>
            </a:r>
          </a:p>
          <a:p>
            <a:endParaRPr lang="en-US" dirty="0"/>
          </a:p>
        </p:txBody>
      </p:sp>
    </p:spTree>
    <p:extLst>
      <p:ext uri="{BB962C8B-B14F-4D97-AF65-F5344CB8AC3E}">
        <p14:creationId xmlns:p14="http://schemas.microsoft.com/office/powerpoint/2010/main" val="329182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2A6B-5367-44A4-9D83-46813FD415F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1FBEA00-3823-45B9-AEBC-EB18C08865CF}"/>
              </a:ext>
            </a:extLst>
          </p:cNvPr>
          <p:cNvSpPr>
            <a:spLocks noGrp="1"/>
          </p:cNvSpPr>
          <p:nvPr>
            <p:ph idx="1"/>
          </p:nvPr>
        </p:nvSpPr>
        <p:spPr/>
        <p:txBody>
          <a:bodyPr/>
          <a:lstStyle/>
          <a:p>
            <a:r>
              <a:rPr lang="en-US" dirty="0"/>
              <a:t>After looking at the data ,we can figure out that the key to customer retention and attracting new customers is to make it easier for the customers to shop and do any sort of transaction with the business.</a:t>
            </a:r>
          </a:p>
          <a:p>
            <a:r>
              <a:rPr lang="en-US" dirty="0"/>
              <a:t>Building the trust as a brand with good service and easy and fast web platforms.</a:t>
            </a:r>
          </a:p>
          <a:p>
            <a:endParaRPr lang="en-US" dirty="0"/>
          </a:p>
          <a:p>
            <a:endParaRPr lang="en-US" dirty="0"/>
          </a:p>
          <a:p>
            <a:endParaRPr lang="en-IN" dirty="0"/>
          </a:p>
        </p:txBody>
      </p:sp>
    </p:spTree>
    <p:extLst>
      <p:ext uri="{BB962C8B-B14F-4D97-AF65-F5344CB8AC3E}">
        <p14:creationId xmlns:p14="http://schemas.microsoft.com/office/powerpoint/2010/main" val="193247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D908-1291-4FF4-B828-918CFA892AE5}"/>
              </a:ext>
            </a:extLst>
          </p:cNvPr>
          <p:cNvSpPr>
            <a:spLocks noGrp="1"/>
          </p:cNvSpPr>
          <p:nvPr>
            <p:ph type="title"/>
          </p:nvPr>
        </p:nvSpPr>
        <p:spPr/>
        <p:txBody>
          <a:bodyPr/>
          <a:lstStyle/>
          <a:p>
            <a:r>
              <a:rPr lang="en-US" dirty="0"/>
              <a:t>TABLE OF CONTENTS </a:t>
            </a:r>
            <a:endParaRPr lang="en-IN" dirty="0"/>
          </a:p>
        </p:txBody>
      </p:sp>
      <p:sp>
        <p:nvSpPr>
          <p:cNvPr id="3" name="Content Placeholder 2">
            <a:extLst>
              <a:ext uri="{FF2B5EF4-FFF2-40B4-BE49-F238E27FC236}">
                <a16:creationId xmlns:a16="http://schemas.microsoft.com/office/drawing/2014/main" id="{3BAD952A-93FF-45E7-981B-FF2A0B12FAB5}"/>
              </a:ext>
            </a:extLst>
          </p:cNvPr>
          <p:cNvSpPr>
            <a:spLocks noGrp="1"/>
          </p:cNvSpPr>
          <p:nvPr>
            <p:ph idx="1"/>
          </p:nvPr>
        </p:nvSpPr>
        <p:spPr/>
        <p:txBody>
          <a:bodyPr/>
          <a:lstStyle/>
          <a:p>
            <a:endParaRPr lang="en-US" dirty="0"/>
          </a:p>
          <a:p>
            <a:r>
              <a:rPr lang="en-IN" dirty="0"/>
              <a:t>1.PROBLEM STATEMENT AND UNDERSTANDING</a:t>
            </a:r>
          </a:p>
          <a:p>
            <a:r>
              <a:rPr lang="en-IN" dirty="0"/>
              <a:t>2 EXPLORATORY DATA ANALYSIS</a:t>
            </a:r>
          </a:p>
          <a:p>
            <a:r>
              <a:rPr lang="en-IN" dirty="0"/>
              <a:t>3 VISUALIZATION OF DATA</a:t>
            </a:r>
          </a:p>
          <a:p>
            <a:r>
              <a:rPr lang="en-IN" dirty="0"/>
              <a:t>4 CONCLUSION</a:t>
            </a:r>
          </a:p>
        </p:txBody>
      </p:sp>
    </p:spTree>
    <p:extLst>
      <p:ext uri="{BB962C8B-B14F-4D97-AF65-F5344CB8AC3E}">
        <p14:creationId xmlns:p14="http://schemas.microsoft.com/office/powerpoint/2010/main" val="404085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56B9-A89D-4F3D-9C40-73964D4694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6B08FE-481A-424D-8AF6-8EC1ED65069B}"/>
              </a:ext>
            </a:extLst>
          </p:cNvPr>
          <p:cNvSpPr>
            <a:spLocks noGrp="1"/>
          </p:cNvSpPr>
          <p:nvPr>
            <p:ph idx="1"/>
          </p:nvPr>
        </p:nvSpPr>
        <p:spPr/>
        <p:txBody>
          <a:bodyPr/>
          <a:lstStyle/>
          <a:p>
            <a:r>
              <a:rPr lang="en-IN" sz="1050" b="1"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Problem statement </a:t>
            </a:r>
            <a:r>
              <a:rPr lang="en-IN" sz="105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a:t>
            </a:r>
          </a:p>
          <a:p>
            <a:r>
              <a:rPr lang="en-IN" sz="105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a:t>
            </a:r>
            <a:r>
              <a:rPr lang="en-IN" sz="1050"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collectedfrom</a:t>
            </a:r>
            <a:r>
              <a:rPr lang="en-IN" sz="105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the Indian online shoppers. Results indicate the e-retail success factors, which are very much critical for customer satisfaction</a:t>
            </a: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b="1" dirty="0"/>
              <a:t>Understanding </a:t>
            </a:r>
            <a:r>
              <a:rPr lang="en-IN" sz="1200" dirty="0"/>
              <a:t>:-</a:t>
            </a:r>
          </a:p>
          <a:p>
            <a:r>
              <a:rPr lang="en-IN" sz="1200" dirty="0"/>
              <a:t>Online shopping has become the mainstream mode of shopping for the masses and every business require repeat customers in order to gain success. we understand from the above text that there are few important factors that will bring any business its customers back </a:t>
            </a:r>
            <a:r>
              <a:rPr lang="en-IN" sz="1200" dirty="0" err="1"/>
              <a:t>eg</a:t>
            </a:r>
            <a:r>
              <a:rPr lang="en-IN" sz="1200" dirty="0"/>
              <a:t>- </a:t>
            </a:r>
            <a:r>
              <a:rPr lang="en-IN" sz="12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service quality, system quality, information quality, trust and net benefit.</a:t>
            </a:r>
          </a:p>
          <a:p>
            <a:r>
              <a:rPr lang="en-IN" sz="1200" dirty="0">
                <a:solidFill>
                  <a:srgbClr val="111111"/>
                </a:solidFill>
                <a:latin typeface="Arial" panose="020B0604020202020204" pitchFamily="34" charset="0"/>
                <a:cs typeface="Times New Roman" panose="02020603050405020304" pitchFamily="18" charset="0"/>
              </a:rPr>
              <a:t>Giving the customers great service ,keeping transparency in terms of payments ,information, product is the </a:t>
            </a:r>
            <a:r>
              <a:rPr lang="en-IN" sz="1200" dirty="0" err="1">
                <a:solidFill>
                  <a:srgbClr val="111111"/>
                </a:solidFill>
                <a:latin typeface="Arial" panose="020B0604020202020204" pitchFamily="34" charset="0"/>
                <a:cs typeface="Times New Roman" panose="02020603050405020304" pitchFamily="18" charset="0"/>
              </a:rPr>
              <a:t>key.In</a:t>
            </a:r>
            <a:r>
              <a:rPr lang="en-IN" sz="1200" dirty="0">
                <a:solidFill>
                  <a:srgbClr val="111111"/>
                </a:solidFill>
                <a:latin typeface="Arial" panose="020B0604020202020204" pitchFamily="34" charset="0"/>
                <a:cs typeface="Times New Roman" panose="02020603050405020304" pitchFamily="18" charset="0"/>
              </a:rPr>
              <a:t> this presentation we will analyse customer retention data set, will find out factors affecting the repeat purchase.</a:t>
            </a:r>
          </a:p>
        </p:txBody>
      </p:sp>
    </p:spTree>
    <p:extLst>
      <p:ext uri="{BB962C8B-B14F-4D97-AF65-F5344CB8AC3E}">
        <p14:creationId xmlns:p14="http://schemas.microsoft.com/office/powerpoint/2010/main" val="327101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2797-B9BA-4004-B76E-FD6C39873646}"/>
              </a:ext>
            </a:extLst>
          </p:cNvPr>
          <p:cNvSpPr>
            <a:spLocks noGrp="1"/>
          </p:cNvSpPr>
          <p:nvPr>
            <p:ph type="title"/>
          </p:nvPr>
        </p:nvSpPr>
        <p:spPr/>
        <p:txBody>
          <a:bodyPr/>
          <a:lstStyle/>
          <a:p>
            <a:r>
              <a:rPr lang="en-IN" dirty="0"/>
              <a:t>EXPLORATORY DATA ANALYSIS</a:t>
            </a:r>
          </a:p>
        </p:txBody>
      </p:sp>
      <p:pic>
        <p:nvPicPr>
          <p:cNvPr id="8" name="Content Placeholder 7">
            <a:extLst>
              <a:ext uri="{FF2B5EF4-FFF2-40B4-BE49-F238E27FC236}">
                <a16:creationId xmlns:a16="http://schemas.microsoft.com/office/drawing/2014/main" id="{D8A35C51-05DB-4CA4-97CE-31B452B42023}"/>
              </a:ext>
            </a:extLst>
          </p:cNvPr>
          <p:cNvPicPr>
            <a:picLocks noGrp="1" noChangeAspect="1"/>
          </p:cNvPicPr>
          <p:nvPr>
            <p:ph idx="1"/>
          </p:nvPr>
        </p:nvPicPr>
        <p:blipFill>
          <a:blip r:embed="rId2"/>
          <a:stretch>
            <a:fillRect/>
          </a:stretch>
        </p:blipFill>
        <p:spPr>
          <a:xfrm>
            <a:off x="677690" y="1463040"/>
            <a:ext cx="8596312" cy="3625795"/>
          </a:xfrm>
        </p:spPr>
      </p:pic>
      <p:sp>
        <p:nvSpPr>
          <p:cNvPr id="9" name="TextBox 8">
            <a:extLst>
              <a:ext uri="{FF2B5EF4-FFF2-40B4-BE49-F238E27FC236}">
                <a16:creationId xmlns:a16="http://schemas.microsoft.com/office/drawing/2014/main" id="{2779BECF-9696-44B4-957A-DF55BEC168DA}"/>
              </a:ext>
            </a:extLst>
          </p:cNvPr>
          <p:cNvSpPr txBox="1"/>
          <p:nvPr/>
        </p:nvSpPr>
        <p:spPr>
          <a:xfrm flipH="1">
            <a:off x="580445" y="5224007"/>
            <a:ext cx="8277308" cy="923330"/>
          </a:xfrm>
          <a:prstGeom prst="rect">
            <a:avLst/>
          </a:prstGeom>
          <a:noFill/>
        </p:spPr>
        <p:txBody>
          <a:bodyPr wrap="square" rtlCol="0">
            <a:spAutoFit/>
          </a:bodyPr>
          <a:lstStyle/>
          <a:p>
            <a:r>
              <a:rPr lang="en-US" dirty="0"/>
              <a:t>This dataset is about finding out the factors that plays a significance role in bringing a customer back to a business and attracting new </a:t>
            </a:r>
            <a:r>
              <a:rPr lang="en-US" dirty="0" err="1"/>
              <a:t>customers.There</a:t>
            </a:r>
            <a:r>
              <a:rPr lang="en-US" dirty="0"/>
              <a:t> are 71 </a:t>
            </a:r>
            <a:r>
              <a:rPr lang="en-US" dirty="0" err="1"/>
              <a:t>coulumns</a:t>
            </a:r>
            <a:r>
              <a:rPr lang="en-US" dirty="0"/>
              <a:t> ,comprises of 71 questions asked to the customer in a survey.</a:t>
            </a:r>
            <a:endParaRPr lang="en-IN" dirty="0"/>
          </a:p>
        </p:txBody>
      </p:sp>
    </p:spTree>
    <p:extLst>
      <p:ext uri="{BB962C8B-B14F-4D97-AF65-F5344CB8AC3E}">
        <p14:creationId xmlns:p14="http://schemas.microsoft.com/office/powerpoint/2010/main" val="40803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1C7B-BC29-49B5-BCE1-A8D912C195AF}"/>
              </a:ext>
            </a:extLst>
          </p:cNvPr>
          <p:cNvSpPr>
            <a:spLocks noGrp="1"/>
          </p:cNvSpPr>
          <p:nvPr>
            <p:ph type="title"/>
          </p:nvPr>
        </p:nvSpPr>
        <p:spPr/>
        <p:txBody>
          <a:bodyPr>
            <a:noAutofit/>
          </a:bodyPr>
          <a:lstStyle/>
          <a:p>
            <a:r>
              <a:rPr lang="en-US" sz="2000" dirty="0"/>
              <a:t>There are few columns with categorical data with string values ,so we have encoded the dataset into numeric values.it will enable us to use all the functions on this data . This is how the dataset looks like after encoded.</a:t>
            </a:r>
            <a:br>
              <a:rPr lang="en-US" sz="2000" dirty="0"/>
            </a:br>
            <a:endParaRPr lang="en-IN" sz="2000" dirty="0"/>
          </a:p>
        </p:txBody>
      </p:sp>
      <p:sp>
        <p:nvSpPr>
          <p:cNvPr id="3" name="Content Placeholder 2">
            <a:extLst>
              <a:ext uri="{FF2B5EF4-FFF2-40B4-BE49-F238E27FC236}">
                <a16:creationId xmlns:a16="http://schemas.microsoft.com/office/drawing/2014/main" id="{176D8701-CEE0-4AC9-B30A-37145358989A}"/>
              </a:ext>
            </a:extLst>
          </p:cNvPr>
          <p:cNvSpPr>
            <a:spLocks noGrp="1"/>
          </p:cNvSpPr>
          <p:nvPr>
            <p:ph idx="1"/>
          </p:nvPr>
        </p:nvSpPr>
        <p:spPr>
          <a:xfrm>
            <a:off x="677334" y="1930400"/>
            <a:ext cx="8596668" cy="4626031"/>
          </a:xfrm>
        </p:spPr>
        <p:txBody>
          <a:bodyPr/>
          <a:lstStyle/>
          <a:p>
            <a:pPr marL="0" indent="0">
              <a:buNone/>
            </a:pPr>
            <a:r>
              <a:rPr lang="en-US" dirty="0"/>
              <a:t> </a:t>
            </a:r>
          </a:p>
          <a:p>
            <a:pPr marL="0" indent="0">
              <a:buNone/>
            </a:pPr>
            <a:endParaRPr lang="en-US" sz="1050" dirty="0"/>
          </a:p>
        </p:txBody>
      </p:sp>
      <p:pic>
        <p:nvPicPr>
          <p:cNvPr id="5" name="Picture 4">
            <a:extLst>
              <a:ext uri="{FF2B5EF4-FFF2-40B4-BE49-F238E27FC236}">
                <a16:creationId xmlns:a16="http://schemas.microsoft.com/office/drawing/2014/main" id="{3B869623-E89A-49BD-AA23-4E2E285005FC}"/>
              </a:ext>
            </a:extLst>
          </p:cNvPr>
          <p:cNvPicPr>
            <a:picLocks noChangeAspect="1"/>
          </p:cNvPicPr>
          <p:nvPr/>
        </p:nvPicPr>
        <p:blipFill>
          <a:blip r:embed="rId2"/>
          <a:stretch>
            <a:fillRect/>
          </a:stretch>
        </p:blipFill>
        <p:spPr>
          <a:xfrm>
            <a:off x="803082" y="2178657"/>
            <a:ext cx="8470920" cy="3999506"/>
          </a:xfrm>
          <a:prstGeom prst="rect">
            <a:avLst/>
          </a:prstGeom>
        </p:spPr>
      </p:pic>
    </p:spTree>
    <p:extLst>
      <p:ext uri="{BB962C8B-B14F-4D97-AF65-F5344CB8AC3E}">
        <p14:creationId xmlns:p14="http://schemas.microsoft.com/office/powerpoint/2010/main" val="101830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F224-D260-40E5-9660-238834AC761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C6D0374-C32A-493B-8378-464DF406C166}"/>
              </a:ext>
            </a:extLst>
          </p:cNvPr>
          <p:cNvSpPr>
            <a:spLocks noGrp="1"/>
          </p:cNvSpPr>
          <p:nvPr>
            <p:ph idx="1"/>
          </p:nvPr>
        </p:nvSpPr>
        <p:spPr/>
        <p:txBody>
          <a:bodyPr/>
          <a:lstStyle/>
          <a:p>
            <a:r>
              <a:rPr lang="en-US" dirty="0"/>
              <a:t>While performing the EDA process we have removed the skewness ,removed the outliers and checked the null values ,there were no null values were present in this </a:t>
            </a:r>
            <a:r>
              <a:rPr lang="en-US" dirty="0" err="1"/>
              <a:t>dataset.This</a:t>
            </a:r>
            <a:r>
              <a:rPr lang="en-US" dirty="0"/>
              <a:t> is called cleaning the data.</a:t>
            </a:r>
          </a:p>
          <a:p>
            <a:endParaRPr lang="en-US" dirty="0"/>
          </a:p>
          <a:p>
            <a:r>
              <a:rPr lang="en-IN" dirty="0"/>
              <a:t>We have divided the data into independent and dependent variables ,we have taken the last column as target variable which takes the final vote from the customers ,which Indian online platform they are going to recommend.</a:t>
            </a:r>
          </a:p>
          <a:p>
            <a:r>
              <a:rPr lang="en-IN" dirty="0"/>
              <a:t>Checking the correlation with the target variable shows that customers are more concerned about the delivery times, how much time the website page takes to </a:t>
            </a:r>
            <a:r>
              <a:rPr lang="en-IN" dirty="0" err="1"/>
              <a:t>load,promotions</a:t>
            </a:r>
            <a:r>
              <a:rPr lang="en-IN" dirty="0"/>
              <a:t> and sales ,these factors has good correlation with target. </a:t>
            </a:r>
          </a:p>
        </p:txBody>
      </p:sp>
    </p:spTree>
    <p:extLst>
      <p:ext uri="{BB962C8B-B14F-4D97-AF65-F5344CB8AC3E}">
        <p14:creationId xmlns:p14="http://schemas.microsoft.com/office/powerpoint/2010/main" val="247701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15FD-7FDD-43A6-A813-2546F9643E12}"/>
              </a:ext>
            </a:extLst>
          </p:cNvPr>
          <p:cNvSpPr>
            <a:spLocks noGrp="1"/>
          </p:cNvSpPr>
          <p:nvPr>
            <p:ph type="title"/>
          </p:nvPr>
        </p:nvSpPr>
        <p:spPr>
          <a:xfrm>
            <a:off x="677334" y="609600"/>
            <a:ext cx="8596668" cy="1038225"/>
          </a:xfrm>
        </p:spPr>
        <p:txBody>
          <a:bodyPr>
            <a:normAutofit/>
          </a:bodyPr>
          <a:lstStyle/>
          <a:p>
            <a:r>
              <a:rPr lang="en-US" dirty="0" err="1"/>
              <a:t>Countplot</a:t>
            </a:r>
            <a:r>
              <a:rPr lang="en-US" dirty="0"/>
              <a:t> graphs</a:t>
            </a:r>
            <a:endParaRPr lang="en-IN" dirty="0"/>
          </a:p>
        </p:txBody>
      </p:sp>
      <p:sp>
        <p:nvSpPr>
          <p:cNvPr id="3" name="Content Placeholder 2">
            <a:extLst>
              <a:ext uri="{FF2B5EF4-FFF2-40B4-BE49-F238E27FC236}">
                <a16:creationId xmlns:a16="http://schemas.microsoft.com/office/drawing/2014/main" id="{CA2C0DCA-B917-4679-BDAF-18AD2F09F2F9}"/>
              </a:ext>
            </a:extLst>
          </p:cNvPr>
          <p:cNvSpPr>
            <a:spLocks noGrp="1"/>
          </p:cNvSpPr>
          <p:nvPr>
            <p:ph idx="1"/>
          </p:nvPr>
        </p:nvSpPr>
        <p:spPr>
          <a:xfrm>
            <a:off x="677334" y="2160590"/>
            <a:ext cx="4133205" cy="3049586"/>
          </a:xfrm>
        </p:spPr>
        <p:txBody>
          <a:bodyPr/>
          <a:lstStyle/>
          <a:p>
            <a:endParaRPr lang="en-IN" dirty="0"/>
          </a:p>
        </p:txBody>
      </p:sp>
      <p:pic>
        <p:nvPicPr>
          <p:cNvPr id="5" name="Picture 4">
            <a:extLst>
              <a:ext uri="{FF2B5EF4-FFF2-40B4-BE49-F238E27FC236}">
                <a16:creationId xmlns:a16="http://schemas.microsoft.com/office/drawing/2014/main" id="{B8AEE425-0CCB-451E-BFD4-56E08E1E2342}"/>
              </a:ext>
            </a:extLst>
          </p:cNvPr>
          <p:cNvPicPr>
            <a:picLocks noChangeAspect="1"/>
          </p:cNvPicPr>
          <p:nvPr/>
        </p:nvPicPr>
        <p:blipFill>
          <a:blip r:embed="rId2"/>
          <a:stretch>
            <a:fillRect/>
          </a:stretch>
        </p:blipFill>
        <p:spPr>
          <a:xfrm>
            <a:off x="148173" y="1892411"/>
            <a:ext cx="9457003" cy="3317765"/>
          </a:xfrm>
          <a:prstGeom prst="rect">
            <a:avLst/>
          </a:prstGeom>
        </p:spPr>
      </p:pic>
      <p:sp>
        <p:nvSpPr>
          <p:cNvPr id="6" name="TextBox 5">
            <a:extLst>
              <a:ext uri="{FF2B5EF4-FFF2-40B4-BE49-F238E27FC236}">
                <a16:creationId xmlns:a16="http://schemas.microsoft.com/office/drawing/2014/main" id="{B8CEA6B1-478B-4A20-A3C8-714FEB72C7D6}"/>
              </a:ext>
            </a:extLst>
          </p:cNvPr>
          <p:cNvSpPr txBox="1"/>
          <p:nvPr/>
        </p:nvSpPr>
        <p:spPr>
          <a:xfrm flipH="1">
            <a:off x="612250" y="5804452"/>
            <a:ext cx="7977148" cy="646331"/>
          </a:xfrm>
          <a:prstGeom prst="rect">
            <a:avLst/>
          </a:prstGeom>
          <a:noFill/>
        </p:spPr>
        <p:txBody>
          <a:bodyPr wrap="square" rtlCol="0">
            <a:spAutoFit/>
          </a:bodyPr>
          <a:lstStyle/>
          <a:p>
            <a:r>
              <a:rPr lang="en-US" dirty="0"/>
              <a:t>This graph shows that the maximum </a:t>
            </a:r>
            <a:r>
              <a:rPr lang="en-US" dirty="0" err="1"/>
              <a:t>numbner</a:t>
            </a:r>
            <a:r>
              <a:rPr lang="en-US" dirty="0"/>
              <a:t> of recommendations are given to the brand at 0</a:t>
            </a:r>
            <a:r>
              <a:rPr lang="en-US" baseline="30000" dirty="0"/>
              <a:t>th</a:t>
            </a:r>
            <a:r>
              <a:rPr lang="en-US" dirty="0"/>
              <a:t> number and the minimum is to 7</a:t>
            </a:r>
            <a:r>
              <a:rPr lang="en-US" baseline="30000" dirty="0"/>
              <a:t>th</a:t>
            </a:r>
            <a:r>
              <a:rPr lang="en-US" dirty="0"/>
              <a:t> </a:t>
            </a:r>
            <a:endParaRPr lang="en-IN" dirty="0"/>
          </a:p>
        </p:txBody>
      </p:sp>
    </p:spTree>
    <p:extLst>
      <p:ext uri="{BB962C8B-B14F-4D97-AF65-F5344CB8AC3E}">
        <p14:creationId xmlns:p14="http://schemas.microsoft.com/office/powerpoint/2010/main" val="409212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71D2-8F22-42E5-A425-FDC5F5ADE7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2CFB344-6B96-424A-B426-A626C09D1EB7}"/>
              </a:ext>
            </a:extLst>
          </p:cNvPr>
          <p:cNvSpPr>
            <a:spLocks noGrp="1"/>
          </p:cNvSpPr>
          <p:nvPr>
            <p:ph idx="1"/>
          </p:nvPr>
        </p:nvSpPr>
        <p:spPr>
          <a:xfrm>
            <a:off x="677334" y="2160590"/>
            <a:ext cx="8596668" cy="1942284"/>
          </a:xfrm>
        </p:spPr>
        <p:txBody>
          <a:bodyPr/>
          <a:lstStyle/>
          <a:p>
            <a:endParaRPr lang="en-IN" dirty="0"/>
          </a:p>
        </p:txBody>
      </p:sp>
      <p:pic>
        <p:nvPicPr>
          <p:cNvPr id="5" name="Picture 4">
            <a:extLst>
              <a:ext uri="{FF2B5EF4-FFF2-40B4-BE49-F238E27FC236}">
                <a16:creationId xmlns:a16="http://schemas.microsoft.com/office/drawing/2014/main" id="{DCFA83BB-5167-485E-9996-6229B60F34E7}"/>
              </a:ext>
            </a:extLst>
          </p:cNvPr>
          <p:cNvPicPr>
            <a:picLocks noChangeAspect="1"/>
          </p:cNvPicPr>
          <p:nvPr/>
        </p:nvPicPr>
        <p:blipFill>
          <a:blip r:embed="rId2"/>
          <a:stretch>
            <a:fillRect/>
          </a:stretch>
        </p:blipFill>
        <p:spPr>
          <a:xfrm>
            <a:off x="365760" y="421420"/>
            <a:ext cx="8992925" cy="3880774"/>
          </a:xfrm>
          <a:prstGeom prst="rect">
            <a:avLst/>
          </a:prstGeom>
        </p:spPr>
      </p:pic>
      <p:sp>
        <p:nvSpPr>
          <p:cNvPr id="7" name="TextBox 6">
            <a:extLst>
              <a:ext uri="{FF2B5EF4-FFF2-40B4-BE49-F238E27FC236}">
                <a16:creationId xmlns:a16="http://schemas.microsoft.com/office/drawing/2014/main" id="{1E9056F3-8C13-426E-9665-5584D314664F}"/>
              </a:ext>
            </a:extLst>
          </p:cNvPr>
          <p:cNvSpPr txBox="1"/>
          <p:nvPr/>
        </p:nvSpPr>
        <p:spPr>
          <a:xfrm>
            <a:off x="803082" y="5279666"/>
            <a:ext cx="8062622" cy="646331"/>
          </a:xfrm>
          <a:prstGeom prst="rect">
            <a:avLst/>
          </a:prstGeom>
          <a:noFill/>
        </p:spPr>
        <p:txBody>
          <a:bodyPr wrap="square" rtlCol="0">
            <a:spAutoFit/>
          </a:bodyPr>
          <a:lstStyle/>
          <a:p>
            <a:r>
              <a:rPr lang="en-US" dirty="0"/>
              <a:t>This graph shows that most of the recommendations are given by the female customers to all  the brands as compare to male.</a:t>
            </a:r>
            <a:endParaRPr lang="en-IN" dirty="0"/>
          </a:p>
        </p:txBody>
      </p:sp>
    </p:spTree>
    <p:extLst>
      <p:ext uri="{BB962C8B-B14F-4D97-AF65-F5344CB8AC3E}">
        <p14:creationId xmlns:p14="http://schemas.microsoft.com/office/powerpoint/2010/main" val="267372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C8A8-BAC1-4748-A7D7-AA773346CC5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28D7A99-BD68-48D8-AA1B-271910835EA9}"/>
              </a:ext>
            </a:extLst>
          </p:cNvPr>
          <p:cNvPicPr>
            <a:picLocks noGrp="1" noChangeAspect="1"/>
          </p:cNvPicPr>
          <p:nvPr>
            <p:ph idx="1"/>
          </p:nvPr>
        </p:nvPicPr>
        <p:blipFill>
          <a:blip r:embed="rId2"/>
          <a:stretch>
            <a:fillRect/>
          </a:stretch>
        </p:blipFill>
        <p:spPr>
          <a:xfrm>
            <a:off x="500932" y="609600"/>
            <a:ext cx="4556098" cy="5918421"/>
          </a:xfrm>
        </p:spPr>
      </p:pic>
      <p:sp>
        <p:nvSpPr>
          <p:cNvPr id="6" name="TextBox 5">
            <a:extLst>
              <a:ext uri="{FF2B5EF4-FFF2-40B4-BE49-F238E27FC236}">
                <a16:creationId xmlns:a16="http://schemas.microsoft.com/office/drawing/2014/main" id="{10DD809A-EA5B-448C-B65C-378F1F8F9D47}"/>
              </a:ext>
            </a:extLst>
          </p:cNvPr>
          <p:cNvSpPr txBox="1"/>
          <p:nvPr/>
        </p:nvSpPr>
        <p:spPr>
          <a:xfrm flipH="1">
            <a:off x="5985343" y="2544417"/>
            <a:ext cx="2888313" cy="1477328"/>
          </a:xfrm>
          <a:prstGeom prst="rect">
            <a:avLst/>
          </a:prstGeom>
          <a:noFill/>
        </p:spPr>
        <p:txBody>
          <a:bodyPr wrap="square" rtlCol="0">
            <a:spAutoFit/>
          </a:bodyPr>
          <a:lstStyle/>
          <a:p>
            <a:r>
              <a:rPr lang="en-US" dirty="0"/>
              <a:t>This graph shows that if the payment method is convenient it attracts more customers and more </a:t>
            </a:r>
            <a:r>
              <a:rPr lang="en-US" dirty="0" err="1"/>
              <a:t>recomandations</a:t>
            </a:r>
            <a:r>
              <a:rPr lang="en-US" dirty="0"/>
              <a:t>.</a:t>
            </a:r>
            <a:endParaRPr lang="en-IN" dirty="0"/>
          </a:p>
        </p:txBody>
      </p:sp>
    </p:spTree>
    <p:extLst>
      <p:ext uri="{BB962C8B-B14F-4D97-AF65-F5344CB8AC3E}">
        <p14:creationId xmlns:p14="http://schemas.microsoft.com/office/powerpoint/2010/main" val="3793237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453</TotalTime>
  <Words>709</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Open Sans</vt:lpstr>
      <vt:lpstr>Trebuchet MS</vt:lpstr>
      <vt:lpstr>Wingdings 3</vt:lpstr>
      <vt:lpstr>Facet</vt:lpstr>
      <vt:lpstr>Customer _retention_ dataset</vt:lpstr>
      <vt:lpstr>TABLE OF CONTENTS </vt:lpstr>
      <vt:lpstr>PowerPoint Presentation</vt:lpstr>
      <vt:lpstr>EXPLORATORY DATA ANALYSIS</vt:lpstr>
      <vt:lpstr>There are few columns with categorical data with string values ,so we have encoded the dataset into numeric values.it will enable us to use all the functions on this data . This is how the dataset looks like after encoded. </vt:lpstr>
      <vt:lpstr>PowerPoint Presentation</vt:lpstr>
      <vt:lpstr>Countplot graphs</vt:lpstr>
      <vt:lpstr>PowerPoint Presentation</vt:lpstr>
      <vt:lpstr>PowerPoint Presentation</vt:lpstr>
      <vt:lpstr>PowerPoint Presentation</vt:lpstr>
      <vt:lpstr>conclusion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_retention_ dataset</dc:title>
  <dc:creator>vinay sahi</dc:creator>
  <cp:lastModifiedBy>vinay sahi</cp:lastModifiedBy>
  <cp:revision>12</cp:revision>
  <dcterms:created xsi:type="dcterms:W3CDTF">2021-12-02T09:40:24Z</dcterms:created>
  <dcterms:modified xsi:type="dcterms:W3CDTF">2021-12-02T17:14:03Z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