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7" r:id="rId4"/>
    <p:sldId id="293" r:id="rId5"/>
    <p:sldId id="292" r:id="rId6"/>
    <p:sldId id="271" r:id="rId7"/>
    <p:sldId id="294" r:id="rId8"/>
    <p:sldId id="275" r:id="rId9"/>
    <p:sldId id="278" r:id="rId10"/>
    <p:sldId id="295" r:id="rId11"/>
    <p:sldId id="296" r:id="rId12"/>
    <p:sldId id="280" r:id="rId13"/>
    <p:sldId id="282" r:id="rId14"/>
    <p:sldId id="297" r:id="rId15"/>
    <p:sldId id="287" r:id="rId16"/>
    <p:sldId id="288" r:id="rId17"/>
    <p:sldId id="298" r:id="rId18"/>
    <p:sldId id="299" r:id="rId19"/>
    <p:sldId id="266" r:id="rId20"/>
    <p:sldId id="257" r:id="rId21"/>
    <p:sldId id="259" r:id="rId22"/>
    <p:sldId id="260" r:id="rId23"/>
    <p:sldId id="300" r:id="rId24"/>
    <p:sldId id="301" r:id="rId25"/>
    <p:sldId id="302" r:id="rId26"/>
    <p:sldId id="258" r:id="rId27"/>
    <p:sldId id="285" r:id="rId28"/>
    <p:sldId id="263" r:id="rId29"/>
    <p:sldId id="264" r:id="rId30"/>
    <p:sldId id="30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346612-BD35-4863-AB21-D09AD03DCC44}"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644E731B-F970-4499-AA6E-FF585B41B8DA}">
      <dgm:prSet/>
      <dgm:spPr/>
      <dgm:t>
        <a:bodyPr/>
        <a:lstStyle/>
        <a:p>
          <a:r>
            <a:rPr lang="en-US" dirty="0"/>
            <a:t>Text embedded using </a:t>
          </a:r>
          <a:r>
            <a:rPr lang="en-US" dirty="0" err="1"/>
            <a:t>BertTokenizer</a:t>
          </a:r>
          <a:endParaRPr lang="en-US" dirty="0"/>
        </a:p>
      </dgm:t>
    </dgm:pt>
    <dgm:pt modelId="{A43E8BDE-712C-48B1-9694-C1FE1F2934E5}" type="parTrans" cxnId="{99AAE949-4C38-49A4-B00A-388CE5F76CA1}">
      <dgm:prSet/>
      <dgm:spPr/>
      <dgm:t>
        <a:bodyPr/>
        <a:lstStyle/>
        <a:p>
          <a:endParaRPr lang="en-US"/>
        </a:p>
      </dgm:t>
    </dgm:pt>
    <dgm:pt modelId="{15C43332-31ED-4956-93B5-362365D1F07F}" type="sibTrans" cxnId="{99AAE949-4C38-49A4-B00A-388CE5F76CA1}">
      <dgm:prSet/>
      <dgm:spPr/>
      <dgm:t>
        <a:bodyPr/>
        <a:lstStyle/>
        <a:p>
          <a:endParaRPr lang="en-US"/>
        </a:p>
      </dgm:t>
    </dgm:pt>
    <dgm:pt modelId="{99636D46-E2E2-4901-82B0-D553AFD3E9CD}">
      <dgm:prSet/>
      <dgm:spPr/>
      <dgm:t>
        <a:bodyPr/>
        <a:lstStyle/>
        <a:p>
          <a:r>
            <a:rPr lang="en-US" dirty="0" err="1"/>
            <a:t>BertForSequenceClassification</a:t>
          </a:r>
          <a:r>
            <a:rPr lang="en-US" dirty="0"/>
            <a:t> to classify</a:t>
          </a:r>
        </a:p>
      </dgm:t>
    </dgm:pt>
    <dgm:pt modelId="{A3D987ED-3159-46C9-B88D-B3B584C1F4A1}" type="parTrans" cxnId="{EE940F5E-9B0B-4733-A548-EC65537E9B27}">
      <dgm:prSet/>
      <dgm:spPr/>
      <dgm:t>
        <a:bodyPr/>
        <a:lstStyle/>
        <a:p>
          <a:endParaRPr lang="en-US"/>
        </a:p>
      </dgm:t>
    </dgm:pt>
    <dgm:pt modelId="{D3F1AD74-51B1-4A0C-9014-1D50DD172091}" type="sibTrans" cxnId="{EE940F5E-9B0B-4733-A548-EC65537E9B27}">
      <dgm:prSet/>
      <dgm:spPr/>
      <dgm:t>
        <a:bodyPr/>
        <a:lstStyle/>
        <a:p>
          <a:endParaRPr lang="en-US"/>
        </a:p>
      </dgm:t>
    </dgm:pt>
    <dgm:pt modelId="{3A29F563-0637-40C5-BC26-B0C223D384A6}">
      <dgm:prSet/>
      <dgm:spPr/>
      <dgm:t>
        <a:bodyPr/>
        <a:lstStyle/>
        <a:p>
          <a:r>
            <a:rPr lang="en-US"/>
            <a:t>Accuracy:</a:t>
          </a:r>
        </a:p>
      </dgm:t>
    </dgm:pt>
    <dgm:pt modelId="{9A0EBBBF-ADC1-4AE3-8077-40F682DC427C}" type="parTrans" cxnId="{D6C3BAE9-1E2C-4CC4-BE05-2DD1EA9595B9}">
      <dgm:prSet/>
      <dgm:spPr/>
      <dgm:t>
        <a:bodyPr/>
        <a:lstStyle/>
        <a:p>
          <a:endParaRPr lang="en-US"/>
        </a:p>
      </dgm:t>
    </dgm:pt>
    <dgm:pt modelId="{8BC1C7B2-1C7A-4274-8E86-F0BB32A01C58}" type="sibTrans" cxnId="{D6C3BAE9-1E2C-4CC4-BE05-2DD1EA9595B9}">
      <dgm:prSet/>
      <dgm:spPr/>
      <dgm:t>
        <a:bodyPr/>
        <a:lstStyle/>
        <a:p>
          <a:endParaRPr lang="en-US"/>
        </a:p>
      </dgm:t>
    </dgm:pt>
    <dgm:pt modelId="{50F42A2A-21AF-4E85-ACCB-E47EA434718F}">
      <dgm:prSet/>
      <dgm:spPr/>
      <dgm:t>
        <a:bodyPr/>
        <a:lstStyle/>
        <a:p>
          <a:r>
            <a:rPr lang="en-US"/>
            <a:t>How to incorporate additional features?</a:t>
          </a:r>
        </a:p>
      </dgm:t>
    </dgm:pt>
    <dgm:pt modelId="{D1BD128D-3FBE-48BF-B004-17E21194164E}" type="parTrans" cxnId="{42A42CD6-83B6-4ECF-B56E-98197B05093E}">
      <dgm:prSet/>
      <dgm:spPr/>
      <dgm:t>
        <a:bodyPr/>
        <a:lstStyle/>
        <a:p>
          <a:endParaRPr lang="en-US"/>
        </a:p>
      </dgm:t>
    </dgm:pt>
    <dgm:pt modelId="{01440CCA-2AC3-4CB3-BA83-E9DF6CEF9EA1}" type="sibTrans" cxnId="{42A42CD6-83B6-4ECF-B56E-98197B05093E}">
      <dgm:prSet/>
      <dgm:spPr/>
      <dgm:t>
        <a:bodyPr/>
        <a:lstStyle/>
        <a:p>
          <a:endParaRPr lang="en-US"/>
        </a:p>
      </dgm:t>
    </dgm:pt>
    <dgm:pt modelId="{A5D3ACD1-94FC-4A47-A559-08D317C2E10B}" type="pres">
      <dgm:prSet presAssocID="{E9346612-BD35-4863-AB21-D09AD03DCC44}" presName="linear" presStyleCnt="0">
        <dgm:presLayoutVars>
          <dgm:dir/>
          <dgm:animLvl val="lvl"/>
          <dgm:resizeHandles val="exact"/>
        </dgm:presLayoutVars>
      </dgm:prSet>
      <dgm:spPr/>
    </dgm:pt>
    <dgm:pt modelId="{DD7FDD72-D44B-46EF-A414-CBFAA251666F}" type="pres">
      <dgm:prSet presAssocID="{644E731B-F970-4499-AA6E-FF585B41B8DA}" presName="parentLin" presStyleCnt="0"/>
      <dgm:spPr/>
    </dgm:pt>
    <dgm:pt modelId="{D9316261-245F-45F7-817A-0451A040AF28}" type="pres">
      <dgm:prSet presAssocID="{644E731B-F970-4499-AA6E-FF585B41B8DA}" presName="parentLeftMargin" presStyleLbl="node1" presStyleIdx="0" presStyleCnt="4"/>
      <dgm:spPr/>
    </dgm:pt>
    <dgm:pt modelId="{A10606A8-010B-401A-96B2-5CED7D9A4F01}" type="pres">
      <dgm:prSet presAssocID="{644E731B-F970-4499-AA6E-FF585B41B8DA}" presName="parentText" presStyleLbl="node1" presStyleIdx="0" presStyleCnt="4">
        <dgm:presLayoutVars>
          <dgm:chMax val="0"/>
          <dgm:bulletEnabled val="1"/>
        </dgm:presLayoutVars>
      </dgm:prSet>
      <dgm:spPr/>
    </dgm:pt>
    <dgm:pt modelId="{9197910E-8945-4B12-A925-1E4A6A8263C9}" type="pres">
      <dgm:prSet presAssocID="{644E731B-F970-4499-AA6E-FF585B41B8DA}" presName="negativeSpace" presStyleCnt="0"/>
      <dgm:spPr/>
    </dgm:pt>
    <dgm:pt modelId="{6BDADE06-56F8-426E-B289-6FF49D073076}" type="pres">
      <dgm:prSet presAssocID="{644E731B-F970-4499-AA6E-FF585B41B8DA}" presName="childText" presStyleLbl="conFgAcc1" presStyleIdx="0" presStyleCnt="4">
        <dgm:presLayoutVars>
          <dgm:bulletEnabled val="1"/>
        </dgm:presLayoutVars>
      </dgm:prSet>
      <dgm:spPr/>
    </dgm:pt>
    <dgm:pt modelId="{ECBFAADF-DF3B-4953-AEE5-8335D57CC68E}" type="pres">
      <dgm:prSet presAssocID="{15C43332-31ED-4956-93B5-362365D1F07F}" presName="spaceBetweenRectangles" presStyleCnt="0"/>
      <dgm:spPr/>
    </dgm:pt>
    <dgm:pt modelId="{E6BC494B-EF31-4289-893A-B63486DA608A}" type="pres">
      <dgm:prSet presAssocID="{99636D46-E2E2-4901-82B0-D553AFD3E9CD}" presName="parentLin" presStyleCnt="0"/>
      <dgm:spPr/>
    </dgm:pt>
    <dgm:pt modelId="{752259F6-7E16-44CC-99E2-2C40364FA8A3}" type="pres">
      <dgm:prSet presAssocID="{99636D46-E2E2-4901-82B0-D553AFD3E9CD}" presName="parentLeftMargin" presStyleLbl="node1" presStyleIdx="0" presStyleCnt="4"/>
      <dgm:spPr/>
    </dgm:pt>
    <dgm:pt modelId="{E2A6658A-2C87-438E-BF4B-E206613C2682}" type="pres">
      <dgm:prSet presAssocID="{99636D46-E2E2-4901-82B0-D553AFD3E9CD}" presName="parentText" presStyleLbl="node1" presStyleIdx="1" presStyleCnt="4">
        <dgm:presLayoutVars>
          <dgm:chMax val="0"/>
          <dgm:bulletEnabled val="1"/>
        </dgm:presLayoutVars>
      </dgm:prSet>
      <dgm:spPr/>
    </dgm:pt>
    <dgm:pt modelId="{688ACD56-551F-4CF9-935F-635A3C21C831}" type="pres">
      <dgm:prSet presAssocID="{99636D46-E2E2-4901-82B0-D553AFD3E9CD}" presName="negativeSpace" presStyleCnt="0"/>
      <dgm:spPr/>
    </dgm:pt>
    <dgm:pt modelId="{12A3AD22-FC9B-4BA0-B585-D3F209BCC18D}" type="pres">
      <dgm:prSet presAssocID="{99636D46-E2E2-4901-82B0-D553AFD3E9CD}" presName="childText" presStyleLbl="conFgAcc1" presStyleIdx="1" presStyleCnt="4">
        <dgm:presLayoutVars>
          <dgm:bulletEnabled val="1"/>
        </dgm:presLayoutVars>
      </dgm:prSet>
      <dgm:spPr/>
    </dgm:pt>
    <dgm:pt modelId="{FC7BC273-9C83-4499-B31D-DBF4D02F0B61}" type="pres">
      <dgm:prSet presAssocID="{D3F1AD74-51B1-4A0C-9014-1D50DD172091}" presName="spaceBetweenRectangles" presStyleCnt="0"/>
      <dgm:spPr/>
    </dgm:pt>
    <dgm:pt modelId="{7A9DDAEA-16F7-4A63-9AD0-3077571EA09A}" type="pres">
      <dgm:prSet presAssocID="{3A29F563-0637-40C5-BC26-B0C223D384A6}" presName="parentLin" presStyleCnt="0"/>
      <dgm:spPr/>
    </dgm:pt>
    <dgm:pt modelId="{C1B36632-8CD9-43FA-A756-DDBCF977DD39}" type="pres">
      <dgm:prSet presAssocID="{3A29F563-0637-40C5-BC26-B0C223D384A6}" presName="parentLeftMargin" presStyleLbl="node1" presStyleIdx="1" presStyleCnt="4"/>
      <dgm:spPr/>
    </dgm:pt>
    <dgm:pt modelId="{1BE5F967-D8C7-4E68-975F-7536102317A8}" type="pres">
      <dgm:prSet presAssocID="{3A29F563-0637-40C5-BC26-B0C223D384A6}" presName="parentText" presStyleLbl="node1" presStyleIdx="2" presStyleCnt="4">
        <dgm:presLayoutVars>
          <dgm:chMax val="0"/>
          <dgm:bulletEnabled val="1"/>
        </dgm:presLayoutVars>
      </dgm:prSet>
      <dgm:spPr/>
    </dgm:pt>
    <dgm:pt modelId="{B1720562-2E58-496F-ADB4-01B7E425316F}" type="pres">
      <dgm:prSet presAssocID="{3A29F563-0637-40C5-BC26-B0C223D384A6}" presName="negativeSpace" presStyleCnt="0"/>
      <dgm:spPr/>
    </dgm:pt>
    <dgm:pt modelId="{1CCA9277-D03F-4808-9A91-6ACF14E543E9}" type="pres">
      <dgm:prSet presAssocID="{3A29F563-0637-40C5-BC26-B0C223D384A6}" presName="childText" presStyleLbl="conFgAcc1" presStyleIdx="2" presStyleCnt="4">
        <dgm:presLayoutVars>
          <dgm:bulletEnabled val="1"/>
        </dgm:presLayoutVars>
      </dgm:prSet>
      <dgm:spPr/>
    </dgm:pt>
    <dgm:pt modelId="{753CC197-3F30-4125-9A6C-86CA72DCF25C}" type="pres">
      <dgm:prSet presAssocID="{8BC1C7B2-1C7A-4274-8E86-F0BB32A01C58}" presName="spaceBetweenRectangles" presStyleCnt="0"/>
      <dgm:spPr/>
    </dgm:pt>
    <dgm:pt modelId="{705444CF-0629-412F-B199-433FBD72473A}" type="pres">
      <dgm:prSet presAssocID="{50F42A2A-21AF-4E85-ACCB-E47EA434718F}" presName="parentLin" presStyleCnt="0"/>
      <dgm:spPr/>
    </dgm:pt>
    <dgm:pt modelId="{5A14D6B4-0FCF-4469-9C9F-8552B6C72475}" type="pres">
      <dgm:prSet presAssocID="{50F42A2A-21AF-4E85-ACCB-E47EA434718F}" presName="parentLeftMargin" presStyleLbl="node1" presStyleIdx="2" presStyleCnt="4"/>
      <dgm:spPr/>
    </dgm:pt>
    <dgm:pt modelId="{E061291E-7C07-40B9-86FF-F571307F2B2D}" type="pres">
      <dgm:prSet presAssocID="{50F42A2A-21AF-4E85-ACCB-E47EA434718F}" presName="parentText" presStyleLbl="node1" presStyleIdx="3" presStyleCnt="4">
        <dgm:presLayoutVars>
          <dgm:chMax val="0"/>
          <dgm:bulletEnabled val="1"/>
        </dgm:presLayoutVars>
      </dgm:prSet>
      <dgm:spPr/>
    </dgm:pt>
    <dgm:pt modelId="{68E1F9ED-4322-4130-BAA2-2AB8D0DEDDE8}" type="pres">
      <dgm:prSet presAssocID="{50F42A2A-21AF-4E85-ACCB-E47EA434718F}" presName="negativeSpace" presStyleCnt="0"/>
      <dgm:spPr/>
    </dgm:pt>
    <dgm:pt modelId="{F5094034-FD1B-41D5-A116-6B46AF8C49F5}" type="pres">
      <dgm:prSet presAssocID="{50F42A2A-21AF-4E85-ACCB-E47EA434718F}" presName="childText" presStyleLbl="conFgAcc1" presStyleIdx="3" presStyleCnt="4">
        <dgm:presLayoutVars>
          <dgm:bulletEnabled val="1"/>
        </dgm:presLayoutVars>
      </dgm:prSet>
      <dgm:spPr/>
    </dgm:pt>
  </dgm:ptLst>
  <dgm:cxnLst>
    <dgm:cxn modelId="{EE940F5E-9B0B-4733-A548-EC65537E9B27}" srcId="{E9346612-BD35-4863-AB21-D09AD03DCC44}" destId="{99636D46-E2E2-4901-82B0-D553AFD3E9CD}" srcOrd="1" destOrd="0" parTransId="{A3D987ED-3159-46C9-B88D-B3B584C1F4A1}" sibTransId="{D3F1AD74-51B1-4A0C-9014-1D50DD172091}"/>
    <dgm:cxn modelId="{6EDA955E-53B6-43D3-85B6-1683BF1FE87F}" type="presOf" srcId="{99636D46-E2E2-4901-82B0-D553AFD3E9CD}" destId="{E2A6658A-2C87-438E-BF4B-E206613C2682}" srcOrd="1" destOrd="0" presId="urn:microsoft.com/office/officeart/2005/8/layout/list1"/>
    <dgm:cxn modelId="{B94F2741-AEC5-4C61-8C86-FAC6215A98C2}" type="presOf" srcId="{99636D46-E2E2-4901-82B0-D553AFD3E9CD}" destId="{752259F6-7E16-44CC-99E2-2C40364FA8A3}" srcOrd="0" destOrd="0" presId="urn:microsoft.com/office/officeart/2005/8/layout/list1"/>
    <dgm:cxn modelId="{99AAE949-4C38-49A4-B00A-388CE5F76CA1}" srcId="{E9346612-BD35-4863-AB21-D09AD03DCC44}" destId="{644E731B-F970-4499-AA6E-FF585B41B8DA}" srcOrd="0" destOrd="0" parTransId="{A43E8BDE-712C-48B1-9694-C1FE1F2934E5}" sibTransId="{15C43332-31ED-4956-93B5-362365D1F07F}"/>
    <dgm:cxn modelId="{DF212753-C372-4BAA-B9C4-AC430DB00BDB}" type="presOf" srcId="{644E731B-F970-4499-AA6E-FF585B41B8DA}" destId="{D9316261-245F-45F7-817A-0451A040AF28}" srcOrd="0" destOrd="0" presId="urn:microsoft.com/office/officeart/2005/8/layout/list1"/>
    <dgm:cxn modelId="{BE622C81-8B56-4FEB-B93E-449D61F7A6BF}" type="presOf" srcId="{E9346612-BD35-4863-AB21-D09AD03DCC44}" destId="{A5D3ACD1-94FC-4A47-A559-08D317C2E10B}" srcOrd="0" destOrd="0" presId="urn:microsoft.com/office/officeart/2005/8/layout/list1"/>
    <dgm:cxn modelId="{A31A1083-6DC8-45CC-84B2-7465C8D71A1F}" type="presOf" srcId="{50F42A2A-21AF-4E85-ACCB-E47EA434718F}" destId="{E061291E-7C07-40B9-86FF-F571307F2B2D}" srcOrd="1" destOrd="0" presId="urn:microsoft.com/office/officeart/2005/8/layout/list1"/>
    <dgm:cxn modelId="{EDB1FB8D-9822-4085-86FB-3A7A426E4884}" type="presOf" srcId="{3A29F563-0637-40C5-BC26-B0C223D384A6}" destId="{C1B36632-8CD9-43FA-A756-DDBCF977DD39}" srcOrd="0" destOrd="0" presId="urn:microsoft.com/office/officeart/2005/8/layout/list1"/>
    <dgm:cxn modelId="{0966CB8E-ACEB-4560-9D6F-E9A2D2DCE5D5}" type="presOf" srcId="{50F42A2A-21AF-4E85-ACCB-E47EA434718F}" destId="{5A14D6B4-0FCF-4469-9C9F-8552B6C72475}" srcOrd="0" destOrd="0" presId="urn:microsoft.com/office/officeart/2005/8/layout/list1"/>
    <dgm:cxn modelId="{7679F4A4-3B94-4932-831C-3AF73DA4483C}" type="presOf" srcId="{644E731B-F970-4499-AA6E-FF585B41B8DA}" destId="{A10606A8-010B-401A-96B2-5CED7D9A4F01}" srcOrd="1" destOrd="0" presId="urn:microsoft.com/office/officeart/2005/8/layout/list1"/>
    <dgm:cxn modelId="{8E9E99AD-27CA-4C65-A0A0-77C2499979D8}" type="presOf" srcId="{3A29F563-0637-40C5-BC26-B0C223D384A6}" destId="{1BE5F967-D8C7-4E68-975F-7536102317A8}" srcOrd="1" destOrd="0" presId="urn:microsoft.com/office/officeart/2005/8/layout/list1"/>
    <dgm:cxn modelId="{42A42CD6-83B6-4ECF-B56E-98197B05093E}" srcId="{E9346612-BD35-4863-AB21-D09AD03DCC44}" destId="{50F42A2A-21AF-4E85-ACCB-E47EA434718F}" srcOrd="3" destOrd="0" parTransId="{D1BD128D-3FBE-48BF-B004-17E21194164E}" sibTransId="{01440CCA-2AC3-4CB3-BA83-E9DF6CEF9EA1}"/>
    <dgm:cxn modelId="{D6C3BAE9-1E2C-4CC4-BE05-2DD1EA9595B9}" srcId="{E9346612-BD35-4863-AB21-D09AD03DCC44}" destId="{3A29F563-0637-40C5-BC26-B0C223D384A6}" srcOrd="2" destOrd="0" parTransId="{9A0EBBBF-ADC1-4AE3-8077-40F682DC427C}" sibTransId="{8BC1C7B2-1C7A-4274-8E86-F0BB32A01C58}"/>
    <dgm:cxn modelId="{71EDDAD7-14B7-489D-B3B5-8555C2E84D2F}" type="presParOf" srcId="{A5D3ACD1-94FC-4A47-A559-08D317C2E10B}" destId="{DD7FDD72-D44B-46EF-A414-CBFAA251666F}" srcOrd="0" destOrd="0" presId="urn:microsoft.com/office/officeart/2005/8/layout/list1"/>
    <dgm:cxn modelId="{1FD8E290-1C18-4E64-BBE6-F8452CD2E120}" type="presParOf" srcId="{DD7FDD72-D44B-46EF-A414-CBFAA251666F}" destId="{D9316261-245F-45F7-817A-0451A040AF28}" srcOrd="0" destOrd="0" presId="urn:microsoft.com/office/officeart/2005/8/layout/list1"/>
    <dgm:cxn modelId="{16DE6882-6E1E-4EC1-B5D8-BD59BBD475FC}" type="presParOf" srcId="{DD7FDD72-D44B-46EF-A414-CBFAA251666F}" destId="{A10606A8-010B-401A-96B2-5CED7D9A4F01}" srcOrd="1" destOrd="0" presId="urn:microsoft.com/office/officeart/2005/8/layout/list1"/>
    <dgm:cxn modelId="{C0352600-04E8-46FE-B894-F14415DDBAC5}" type="presParOf" srcId="{A5D3ACD1-94FC-4A47-A559-08D317C2E10B}" destId="{9197910E-8945-4B12-A925-1E4A6A8263C9}" srcOrd="1" destOrd="0" presId="urn:microsoft.com/office/officeart/2005/8/layout/list1"/>
    <dgm:cxn modelId="{43102296-2D17-4AAE-9570-B1167D84BE94}" type="presParOf" srcId="{A5D3ACD1-94FC-4A47-A559-08D317C2E10B}" destId="{6BDADE06-56F8-426E-B289-6FF49D073076}" srcOrd="2" destOrd="0" presId="urn:microsoft.com/office/officeart/2005/8/layout/list1"/>
    <dgm:cxn modelId="{9487636F-743E-4F41-A6B1-08E00A69CCA6}" type="presParOf" srcId="{A5D3ACD1-94FC-4A47-A559-08D317C2E10B}" destId="{ECBFAADF-DF3B-4953-AEE5-8335D57CC68E}" srcOrd="3" destOrd="0" presId="urn:microsoft.com/office/officeart/2005/8/layout/list1"/>
    <dgm:cxn modelId="{F59B1C73-DE30-4922-8AEA-B3AAA4F7863F}" type="presParOf" srcId="{A5D3ACD1-94FC-4A47-A559-08D317C2E10B}" destId="{E6BC494B-EF31-4289-893A-B63486DA608A}" srcOrd="4" destOrd="0" presId="urn:microsoft.com/office/officeart/2005/8/layout/list1"/>
    <dgm:cxn modelId="{97FCE767-4DD7-40CB-A1D3-3A6794F7F40F}" type="presParOf" srcId="{E6BC494B-EF31-4289-893A-B63486DA608A}" destId="{752259F6-7E16-44CC-99E2-2C40364FA8A3}" srcOrd="0" destOrd="0" presId="urn:microsoft.com/office/officeart/2005/8/layout/list1"/>
    <dgm:cxn modelId="{F9162B7B-796B-4C25-A0D8-25351D65681D}" type="presParOf" srcId="{E6BC494B-EF31-4289-893A-B63486DA608A}" destId="{E2A6658A-2C87-438E-BF4B-E206613C2682}" srcOrd="1" destOrd="0" presId="urn:microsoft.com/office/officeart/2005/8/layout/list1"/>
    <dgm:cxn modelId="{228F1A3E-26C3-4C05-834B-C130187CA352}" type="presParOf" srcId="{A5D3ACD1-94FC-4A47-A559-08D317C2E10B}" destId="{688ACD56-551F-4CF9-935F-635A3C21C831}" srcOrd="5" destOrd="0" presId="urn:microsoft.com/office/officeart/2005/8/layout/list1"/>
    <dgm:cxn modelId="{63243381-B306-44F2-8281-5375B8B9F8C2}" type="presParOf" srcId="{A5D3ACD1-94FC-4A47-A559-08D317C2E10B}" destId="{12A3AD22-FC9B-4BA0-B585-D3F209BCC18D}" srcOrd="6" destOrd="0" presId="urn:microsoft.com/office/officeart/2005/8/layout/list1"/>
    <dgm:cxn modelId="{9148B497-D351-4ABA-B276-DEABCF3B73D6}" type="presParOf" srcId="{A5D3ACD1-94FC-4A47-A559-08D317C2E10B}" destId="{FC7BC273-9C83-4499-B31D-DBF4D02F0B61}" srcOrd="7" destOrd="0" presId="urn:microsoft.com/office/officeart/2005/8/layout/list1"/>
    <dgm:cxn modelId="{F3234BCE-9044-4A0D-987F-172D9E765F34}" type="presParOf" srcId="{A5D3ACD1-94FC-4A47-A559-08D317C2E10B}" destId="{7A9DDAEA-16F7-4A63-9AD0-3077571EA09A}" srcOrd="8" destOrd="0" presId="urn:microsoft.com/office/officeart/2005/8/layout/list1"/>
    <dgm:cxn modelId="{C9F8C50F-1DA3-427B-8FF0-39EA3F7A2365}" type="presParOf" srcId="{7A9DDAEA-16F7-4A63-9AD0-3077571EA09A}" destId="{C1B36632-8CD9-43FA-A756-DDBCF977DD39}" srcOrd="0" destOrd="0" presId="urn:microsoft.com/office/officeart/2005/8/layout/list1"/>
    <dgm:cxn modelId="{56F28A18-261F-4A21-B2E4-79473E3A4924}" type="presParOf" srcId="{7A9DDAEA-16F7-4A63-9AD0-3077571EA09A}" destId="{1BE5F967-D8C7-4E68-975F-7536102317A8}" srcOrd="1" destOrd="0" presId="urn:microsoft.com/office/officeart/2005/8/layout/list1"/>
    <dgm:cxn modelId="{BEAF3965-7DA7-4058-9A96-5E41C5A93CF5}" type="presParOf" srcId="{A5D3ACD1-94FC-4A47-A559-08D317C2E10B}" destId="{B1720562-2E58-496F-ADB4-01B7E425316F}" srcOrd="9" destOrd="0" presId="urn:microsoft.com/office/officeart/2005/8/layout/list1"/>
    <dgm:cxn modelId="{F622A739-BEBE-4CA4-938B-AD1E7C83FA44}" type="presParOf" srcId="{A5D3ACD1-94FC-4A47-A559-08D317C2E10B}" destId="{1CCA9277-D03F-4808-9A91-6ACF14E543E9}" srcOrd="10" destOrd="0" presId="urn:microsoft.com/office/officeart/2005/8/layout/list1"/>
    <dgm:cxn modelId="{60E233FD-A026-4CB4-B5F1-27BF0353A31D}" type="presParOf" srcId="{A5D3ACD1-94FC-4A47-A559-08D317C2E10B}" destId="{753CC197-3F30-4125-9A6C-86CA72DCF25C}" srcOrd="11" destOrd="0" presId="urn:microsoft.com/office/officeart/2005/8/layout/list1"/>
    <dgm:cxn modelId="{7F75B4E0-8581-4C72-BE74-C9B54F37E76F}" type="presParOf" srcId="{A5D3ACD1-94FC-4A47-A559-08D317C2E10B}" destId="{705444CF-0629-412F-B199-433FBD72473A}" srcOrd="12" destOrd="0" presId="urn:microsoft.com/office/officeart/2005/8/layout/list1"/>
    <dgm:cxn modelId="{2BE77948-5703-40BA-99C4-D01D32FDD890}" type="presParOf" srcId="{705444CF-0629-412F-B199-433FBD72473A}" destId="{5A14D6B4-0FCF-4469-9C9F-8552B6C72475}" srcOrd="0" destOrd="0" presId="urn:microsoft.com/office/officeart/2005/8/layout/list1"/>
    <dgm:cxn modelId="{6F504B00-FF3E-4606-A1D6-471F4E703525}" type="presParOf" srcId="{705444CF-0629-412F-B199-433FBD72473A}" destId="{E061291E-7C07-40B9-86FF-F571307F2B2D}" srcOrd="1" destOrd="0" presId="urn:microsoft.com/office/officeart/2005/8/layout/list1"/>
    <dgm:cxn modelId="{CA62A41A-E7A8-4A0B-A319-703CA39B232F}" type="presParOf" srcId="{A5D3ACD1-94FC-4A47-A559-08D317C2E10B}" destId="{68E1F9ED-4322-4130-BAA2-2AB8D0DEDDE8}" srcOrd="13" destOrd="0" presId="urn:microsoft.com/office/officeart/2005/8/layout/list1"/>
    <dgm:cxn modelId="{8CD596B7-C9F2-4C80-B1A5-751B26B7ACC9}" type="presParOf" srcId="{A5D3ACD1-94FC-4A47-A559-08D317C2E10B}" destId="{F5094034-FD1B-41D5-A116-6B46AF8C49F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ADE06-56F8-426E-B289-6FF49D073076}">
      <dsp:nvSpPr>
        <dsp:cNvPr id="0" name=""/>
        <dsp:cNvSpPr/>
      </dsp:nvSpPr>
      <dsp:spPr>
        <a:xfrm>
          <a:off x="0" y="1261759"/>
          <a:ext cx="6666833" cy="504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10606A8-010B-401A-96B2-5CED7D9A4F01}">
      <dsp:nvSpPr>
        <dsp:cNvPr id="0" name=""/>
        <dsp:cNvSpPr/>
      </dsp:nvSpPr>
      <dsp:spPr>
        <a:xfrm>
          <a:off x="333341" y="966559"/>
          <a:ext cx="4666783"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dirty="0"/>
            <a:t>Text embedded using </a:t>
          </a:r>
          <a:r>
            <a:rPr lang="en-US" sz="2000" kern="1200" dirty="0" err="1"/>
            <a:t>BertTokenizer</a:t>
          </a:r>
          <a:endParaRPr lang="en-US" sz="2000" kern="1200" dirty="0"/>
        </a:p>
      </dsp:txBody>
      <dsp:txXfrm>
        <a:off x="362162" y="995380"/>
        <a:ext cx="4609141" cy="532758"/>
      </dsp:txXfrm>
    </dsp:sp>
    <dsp:sp modelId="{12A3AD22-FC9B-4BA0-B585-D3F209BCC18D}">
      <dsp:nvSpPr>
        <dsp:cNvPr id="0" name=""/>
        <dsp:cNvSpPr/>
      </dsp:nvSpPr>
      <dsp:spPr>
        <a:xfrm>
          <a:off x="0" y="2168960"/>
          <a:ext cx="6666833" cy="5040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2A6658A-2C87-438E-BF4B-E206613C2682}">
      <dsp:nvSpPr>
        <dsp:cNvPr id="0" name=""/>
        <dsp:cNvSpPr/>
      </dsp:nvSpPr>
      <dsp:spPr>
        <a:xfrm>
          <a:off x="333341" y="1873759"/>
          <a:ext cx="4666783" cy="5904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dirty="0" err="1"/>
            <a:t>BertForSequenceClassification</a:t>
          </a:r>
          <a:r>
            <a:rPr lang="en-US" sz="2000" kern="1200" dirty="0"/>
            <a:t> to classify</a:t>
          </a:r>
        </a:p>
      </dsp:txBody>
      <dsp:txXfrm>
        <a:off x="362162" y="1902580"/>
        <a:ext cx="4609141" cy="532758"/>
      </dsp:txXfrm>
    </dsp:sp>
    <dsp:sp modelId="{1CCA9277-D03F-4808-9A91-6ACF14E543E9}">
      <dsp:nvSpPr>
        <dsp:cNvPr id="0" name=""/>
        <dsp:cNvSpPr/>
      </dsp:nvSpPr>
      <dsp:spPr>
        <a:xfrm>
          <a:off x="0" y="3076160"/>
          <a:ext cx="6666833" cy="5040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BE5F967-D8C7-4E68-975F-7536102317A8}">
      <dsp:nvSpPr>
        <dsp:cNvPr id="0" name=""/>
        <dsp:cNvSpPr/>
      </dsp:nvSpPr>
      <dsp:spPr>
        <a:xfrm>
          <a:off x="333341" y="2780960"/>
          <a:ext cx="4666783" cy="59040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Accuracy:</a:t>
          </a:r>
        </a:p>
      </dsp:txBody>
      <dsp:txXfrm>
        <a:off x="362162" y="2809781"/>
        <a:ext cx="4609141" cy="532758"/>
      </dsp:txXfrm>
    </dsp:sp>
    <dsp:sp modelId="{F5094034-FD1B-41D5-A116-6B46AF8C49F5}">
      <dsp:nvSpPr>
        <dsp:cNvPr id="0" name=""/>
        <dsp:cNvSpPr/>
      </dsp:nvSpPr>
      <dsp:spPr>
        <a:xfrm>
          <a:off x="0" y="3983360"/>
          <a:ext cx="6666833" cy="504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61291E-7C07-40B9-86FF-F571307F2B2D}">
      <dsp:nvSpPr>
        <dsp:cNvPr id="0" name=""/>
        <dsp:cNvSpPr/>
      </dsp:nvSpPr>
      <dsp:spPr>
        <a:xfrm>
          <a:off x="333341" y="3688160"/>
          <a:ext cx="4666783" cy="5904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How to incorporate additional features?</a:t>
          </a:r>
        </a:p>
      </dsp:txBody>
      <dsp:txXfrm>
        <a:off x="362162" y="3716981"/>
        <a:ext cx="4609141"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4C9F-BE19-41E9-9A17-C01B8551AA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CBFC90-1BE0-4485-912A-D2ED050FBD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0DAEAB-72FC-4C1B-9303-F38ECA213FEF}"/>
              </a:ext>
            </a:extLst>
          </p:cNvPr>
          <p:cNvSpPr>
            <a:spLocks noGrp="1"/>
          </p:cNvSpPr>
          <p:nvPr>
            <p:ph type="dt" sz="half" idx="10"/>
          </p:nvPr>
        </p:nvSpPr>
        <p:spPr/>
        <p:txBody>
          <a:bodyPr/>
          <a:lstStyle/>
          <a:p>
            <a:fld id="{94291E98-37C4-4E27-A5AF-DA5C05750C76}" type="datetimeFigureOut">
              <a:rPr lang="en-IN" smtClean="0"/>
              <a:t>26-02-2022</a:t>
            </a:fld>
            <a:endParaRPr lang="en-IN"/>
          </a:p>
        </p:txBody>
      </p:sp>
      <p:sp>
        <p:nvSpPr>
          <p:cNvPr id="5" name="Footer Placeholder 4">
            <a:extLst>
              <a:ext uri="{FF2B5EF4-FFF2-40B4-BE49-F238E27FC236}">
                <a16:creationId xmlns:a16="http://schemas.microsoft.com/office/drawing/2014/main" id="{B98DD510-80AB-4764-90E5-7BD146860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C99AD-6339-47EB-B5A3-8E76B7E78DDA}"/>
              </a:ext>
            </a:extLst>
          </p:cNvPr>
          <p:cNvSpPr>
            <a:spLocks noGrp="1"/>
          </p:cNvSpPr>
          <p:nvPr>
            <p:ph type="sldNum" sz="quarter" idx="12"/>
          </p:nvPr>
        </p:nvSpPr>
        <p:spPr/>
        <p:txBody>
          <a:bodyPr/>
          <a:lstStyle/>
          <a:p>
            <a:fld id="{CCF01767-AB02-4762-BF19-DBEBCE62FFFE}" type="slidenum">
              <a:rPr lang="en-IN" smtClean="0"/>
              <a:t>‹#›</a:t>
            </a:fld>
            <a:endParaRPr lang="en-IN"/>
          </a:p>
        </p:txBody>
      </p:sp>
    </p:spTree>
    <p:extLst>
      <p:ext uri="{BB962C8B-B14F-4D97-AF65-F5344CB8AC3E}">
        <p14:creationId xmlns:p14="http://schemas.microsoft.com/office/powerpoint/2010/main" val="371649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169C-A3C9-4568-A788-D7858739B5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CC5C2E-0491-438D-8437-5CB9EF3BEF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517B89-5C6F-4059-9767-86501D1413DC}"/>
              </a:ext>
            </a:extLst>
          </p:cNvPr>
          <p:cNvSpPr>
            <a:spLocks noGrp="1"/>
          </p:cNvSpPr>
          <p:nvPr>
            <p:ph type="dt" sz="half" idx="10"/>
          </p:nvPr>
        </p:nvSpPr>
        <p:spPr/>
        <p:txBody>
          <a:bodyPr/>
          <a:lstStyle/>
          <a:p>
            <a:fld id="{94291E98-37C4-4E27-A5AF-DA5C05750C76}" type="datetimeFigureOut">
              <a:rPr lang="en-IN" smtClean="0"/>
              <a:t>26-02-2022</a:t>
            </a:fld>
            <a:endParaRPr lang="en-IN"/>
          </a:p>
        </p:txBody>
      </p:sp>
      <p:sp>
        <p:nvSpPr>
          <p:cNvPr id="5" name="Footer Placeholder 4">
            <a:extLst>
              <a:ext uri="{FF2B5EF4-FFF2-40B4-BE49-F238E27FC236}">
                <a16:creationId xmlns:a16="http://schemas.microsoft.com/office/drawing/2014/main" id="{80180520-9A89-4F73-91D1-6AA2AEC869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0D68A8-8870-4681-AA22-0FD1B8440529}"/>
              </a:ext>
            </a:extLst>
          </p:cNvPr>
          <p:cNvSpPr>
            <a:spLocks noGrp="1"/>
          </p:cNvSpPr>
          <p:nvPr>
            <p:ph type="sldNum" sz="quarter" idx="12"/>
          </p:nvPr>
        </p:nvSpPr>
        <p:spPr/>
        <p:txBody>
          <a:bodyPr/>
          <a:lstStyle/>
          <a:p>
            <a:fld id="{CCF01767-AB02-4762-BF19-DBEBCE62FFFE}" type="slidenum">
              <a:rPr lang="en-IN" smtClean="0"/>
              <a:t>‹#›</a:t>
            </a:fld>
            <a:endParaRPr lang="en-IN"/>
          </a:p>
        </p:txBody>
      </p:sp>
    </p:spTree>
    <p:extLst>
      <p:ext uri="{BB962C8B-B14F-4D97-AF65-F5344CB8AC3E}">
        <p14:creationId xmlns:p14="http://schemas.microsoft.com/office/powerpoint/2010/main" val="94425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B26935-2EB9-4E6E-A72A-3A8EB0046E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C95DD8-2C1B-4308-AC23-3E6D920281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7C0D5B-EC6A-491E-B6E5-E71461359520}"/>
              </a:ext>
            </a:extLst>
          </p:cNvPr>
          <p:cNvSpPr>
            <a:spLocks noGrp="1"/>
          </p:cNvSpPr>
          <p:nvPr>
            <p:ph type="dt" sz="half" idx="10"/>
          </p:nvPr>
        </p:nvSpPr>
        <p:spPr/>
        <p:txBody>
          <a:bodyPr/>
          <a:lstStyle/>
          <a:p>
            <a:fld id="{94291E98-37C4-4E27-A5AF-DA5C05750C76}" type="datetimeFigureOut">
              <a:rPr lang="en-IN" smtClean="0"/>
              <a:t>26-02-2022</a:t>
            </a:fld>
            <a:endParaRPr lang="en-IN"/>
          </a:p>
        </p:txBody>
      </p:sp>
      <p:sp>
        <p:nvSpPr>
          <p:cNvPr id="5" name="Footer Placeholder 4">
            <a:extLst>
              <a:ext uri="{FF2B5EF4-FFF2-40B4-BE49-F238E27FC236}">
                <a16:creationId xmlns:a16="http://schemas.microsoft.com/office/drawing/2014/main" id="{70E31467-E8E9-4026-B481-1BA6D633D1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47B3A2-1503-4340-B656-CC8B7D37C24C}"/>
              </a:ext>
            </a:extLst>
          </p:cNvPr>
          <p:cNvSpPr>
            <a:spLocks noGrp="1"/>
          </p:cNvSpPr>
          <p:nvPr>
            <p:ph type="sldNum" sz="quarter" idx="12"/>
          </p:nvPr>
        </p:nvSpPr>
        <p:spPr/>
        <p:txBody>
          <a:bodyPr/>
          <a:lstStyle/>
          <a:p>
            <a:fld id="{CCF01767-AB02-4762-BF19-DBEBCE62FFFE}" type="slidenum">
              <a:rPr lang="en-IN" smtClean="0"/>
              <a:t>‹#›</a:t>
            </a:fld>
            <a:endParaRPr lang="en-IN"/>
          </a:p>
        </p:txBody>
      </p:sp>
    </p:spTree>
    <p:extLst>
      <p:ext uri="{BB962C8B-B14F-4D97-AF65-F5344CB8AC3E}">
        <p14:creationId xmlns:p14="http://schemas.microsoft.com/office/powerpoint/2010/main" val="8131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BA35-AD12-4701-9B18-FEC708D227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4F896A-3C98-4BC1-B43E-569DB308F1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42CF30-5D95-4AF0-B605-1EE4154B0538}"/>
              </a:ext>
            </a:extLst>
          </p:cNvPr>
          <p:cNvSpPr>
            <a:spLocks noGrp="1"/>
          </p:cNvSpPr>
          <p:nvPr>
            <p:ph type="dt" sz="half" idx="10"/>
          </p:nvPr>
        </p:nvSpPr>
        <p:spPr/>
        <p:txBody>
          <a:bodyPr/>
          <a:lstStyle/>
          <a:p>
            <a:fld id="{94291E98-37C4-4E27-A5AF-DA5C05750C76}" type="datetimeFigureOut">
              <a:rPr lang="en-IN" smtClean="0"/>
              <a:t>26-02-2022</a:t>
            </a:fld>
            <a:endParaRPr lang="en-IN"/>
          </a:p>
        </p:txBody>
      </p:sp>
      <p:sp>
        <p:nvSpPr>
          <p:cNvPr id="5" name="Footer Placeholder 4">
            <a:extLst>
              <a:ext uri="{FF2B5EF4-FFF2-40B4-BE49-F238E27FC236}">
                <a16:creationId xmlns:a16="http://schemas.microsoft.com/office/drawing/2014/main" id="{E3337042-3EC8-4EBC-A15A-D78EA373D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46BA2-0C6D-4CCE-A38D-B1984D7DC9C6}"/>
              </a:ext>
            </a:extLst>
          </p:cNvPr>
          <p:cNvSpPr>
            <a:spLocks noGrp="1"/>
          </p:cNvSpPr>
          <p:nvPr>
            <p:ph type="sldNum" sz="quarter" idx="12"/>
          </p:nvPr>
        </p:nvSpPr>
        <p:spPr/>
        <p:txBody>
          <a:bodyPr/>
          <a:lstStyle/>
          <a:p>
            <a:fld id="{CCF01767-AB02-4762-BF19-DBEBCE62FFFE}" type="slidenum">
              <a:rPr lang="en-IN" smtClean="0"/>
              <a:t>‹#›</a:t>
            </a:fld>
            <a:endParaRPr lang="en-IN"/>
          </a:p>
        </p:txBody>
      </p:sp>
    </p:spTree>
    <p:extLst>
      <p:ext uri="{BB962C8B-B14F-4D97-AF65-F5344CB8AC3E}">
        <p14:creationId xmlns:p14="http://schemas.microsoft.com/office/powerpoint/2010/main" val="145685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1A1E-59A2-4CB3-ABB4-B1EB5BFE5F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F6AED2-4AEE-428B-9ABE-EAD2171452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CDB5EE-5969-4710-B9AE-5708F430FCD5}"/>
              </a:ext>
            </a:extLst>
          </p:cNvPr>
          <p:cNvSpPr>
            <a:spLocks noGrp="1"/>
          </p:cNvSpPr>
          <p:nvPr>
            <p:ph type="dt" sz="half" idx="10"/>
          </p:nvPr>
        </p:nvSpPr>
        <p:spPr/>
        <p:txBody>
          <a:bodyPr/>
          <a:lstStyle/>
          <a:p>
            <a:fld id="{94291E98-37C4-4E27-A5AF-DA5C05750C76}" type="datetimeFigureOut">
              <a:rPr lang="en-IN" smtClean="0"/>
              <a:t>26-02-2022</a:t>
            </a:fld>
            <a:endParaRPr lang="en-IN"/>
          </a:p>
        </p:txBody>
      </p:sp>
      <p:sp>
        <p:nvSpPr>
          <p:cNvPr id="5" name="Footer Placeholder 4">
            <a:extLst>
              <a:ext uri="{FF2B5EF4-FFF2-40B4-BE49-F238E27FC236}">
                <a16:creationId xmlns:a16="http://schemas.microsoft.com/office/drawing/2014/main" id="{7D3CDE8C-70AE-44D5-B3D3-4DB787A20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CC2EA0-E3B3-42E1-9BE7-2C6538094979}"/>
              </a:ext>
            </a:extLst>
          </p:cNvPr>
          <p:cNvSpPr>
            <a:spLocks noGrp="1"/>
          </p:cNvSpPr>
          <p:nvPr>
            <p:ph type="sldNum" sz="quarter" idx="12"/>
          </p:nvPr>
        </p:nvSpPr>
        <p:spPr/>
        <p:txBody>
          <a:bodyPr/>
          <a:lstStyle/>
          <a:p>
            <a:fld id="{CCF01767-AB02-4762-BF19-DBEBCE62FFFE}" type="slidenum">
              <a:rPr lang="en-IN" smtClean="0"/>
              <a:t>‹#›</a:t>
            </a:fld>
            <a:endParaRPr lang="en-IN"/>
          </a:p>
        </p:txBody>
      </p:sp>
    </p:spTree>
    <p:extLst>
      <p:ext uri="{BB962C8B-B14F-4D97-AF65-F5344CB8AC3E}">
        <p14:creationId xmlns:p14="http://schemas.microsoft.com/office/powerpoint/2010/main" val="105301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36BD-D9DB-4276-ADDE-D533883818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46F06C-2248-4167-93A8-8F5B2480F5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6E22B8-B03A-49FE-BC3D-8EFA202850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08733C-07C8-426D-9AAD-FCB361CDC2EA}"/>
              </a:ext>
            </a:extLst>
          </p:cNvPr>
          <p:cNvSpPr>
            <a:spLocks noGrp="1"/>
          </p:cNvSpPr>
          <p:nvPr>
            <p:ph type="dt" sz="half" idx="10"/>
          </p:nvPr>
        </p:nvSpPr>
        <p:spPr/>
        <p:txBody>
          <a:bodyPr/>
          <a:lstStyle/>
          <a:p>
            <a:fld id="{94291E98-37C4-4E27-A5AF-DA5C05750C76}" type="datetimeFigureOut">
              <a:rPr lang="en-IN" smtClean="0"/>
              <a:t>26-02-2022</a:t>
            </a:fld>
            <a:endParaRPr lang="en-IN"/>
          </a:p>
        </p:txBody>
      </p:sp>
      <p:sp>
        <p:nvSpPr>
          <p:cNvPr id="6" name="Footer Placeholder 5">
            <a:extLst>
              <a:ext uri="{FF2B5EF4-FFF2-40B4-BE49-F238E27FC236}">
                <a16:creationId xmlns:a16="http://schemas.microsoft.com/office/drawing/2014/main" id="{4CA8AA14-B77D-4863-B2F4-6FE088584B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B8E104-24DC-438A-AC34-86BC9238C51F}"/>
              </a:ext>
            </a:extLst>
          </p:cNvPr>
          <p:cNvSpPr>
            <a:spLocks noGrp="1"/>
          </p:cNvSpPr>
          <p:nvPr>
            <p:ph type="sldNum" sz="quarter" idx="12"/>
          </p:nvPr>
        </p:nvSpPr>
        <p:spPr/>
        <p:txBody>
          <a:bodyPr/>
          <a:lstStyle/>
          <a:p>
            <a:fld id="{CCF01767-AB02-4762-BF19-DBEBCE62FFFE}" type="slidenum">
              <a:rPr lang="en-IN" smtClean="0"/>
              <a:t>‹#›</a:t>
            </a:fld>
            <a:endParaRPr lang="en-IN"/>
          </a:p>
        </p:txBody>
      </p:sp>
    </p:spTree>
    <p:extLst>
      <p:ext uri="{BB962C8B-B14F-4D97-AF65-F5344CB8AC3E}">
        <p14:creationId xmlns:p14="http://schemas.microsoft.com/office/powerpoint/2010/main" val="3871530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E597-2221-4D6E-AA5E-930566BF1C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5C1BF0-DD71-4B6E-A5E9-D61315CCE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807F22-70F1-4A15-ABE6-BC6E1471E3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80B2E2-4381-441A-B73F-6589A855E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24441A-FC7C-4C14-A1D5-0FC6E9F3D5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0E87A8-1E4B-46FD-B2ED-F856AA81DEBD}"/>
              </a:ext>
            </a:extLst>
          </p:cNvPr>
          <p:cNvSpPr>
            <a:spLocks noGrp="1"/>
          </p:cNvSpPr>
          <p:nvPr>
            <p:ph type="dt" sz="half" idx="10"/>
          </p:nvPr>
        </p:nvSpPr>
        <p:spPr/>
        <p:txBody>
          <a:bodyPr/>
          <a:lstStyle/>
          <a:p>
            <a:fld id="{94291E98-37C4-4E27-A5AF-DA5C05750C76}" type="datetimeFigureOut">
              <a:rPr lang="en-IN" smtClean="0"/>
              <a:t>26-02-2022</a:t>
            </a:fld>
            <a:endParaRPr lang="en-IN"/>
          </a:p>
        </p:txBody>
      </p:sp>
      <p:sp>
        <p:nvSpPr>
          <p:cNvPr id="8" name="Footer Placeholder 7">
            <a:extLst>
              <a:ext uri="{FF2B5EF4-FFF2-40B4-BE49-F238E27FC236}">
                <a16:creationId xmlns:a16="http://schemas.microsoft.com/office/drawing/2014/main" id="{F9A7FA25-E37C-442E-8D3A-2F0E292B28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48900E-DAD7-4D7A-B1CB-1E2877CA0212}"/>
              </a:ext>
            </a:extLst>
          </p:cNvPr>
          <p:cNvSpPr>
            <a:spLocks noGrp="1"/>
          </p:cNvSpPr>
          <p:nvPr>
            <p:ph type="sldNum" sz="quarter" idx="12"/>
          </p:nvPr>
        </p:nvSpPr>
        <p:spPr/>
        <p:txBody>
          <a:bodyPr/>
          <a:lstStyle/>
          <a:p>
            <a:fld id="{CCF01767-AB02-4762-BF19-DBEBCE62FFFE}" type="slidenum">
              <a:rPr lang="en-IN" smtClean="0"/>
              <a:t>‹#›</a:t>
            </a:fld>
            <a:endParaRPr lang="en-IN"/>
          </a:p>
        </p:txBody>
      </p:sp>
    </p:spTree>
    <p:extLst>
      <p:ext uri="{BB962C8B-B14F-4D97-AF65-F5344CB8AC3E}">
        <p14:creationId xmlns:p14="http://schemas.microsoft.com/office/powerpoint/2010/main" val="68872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85A8-71F5-45DC-BCBA-E5A98A404E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505EA6-FE41-47D0-A78A-656243EA59CC}"/>
              </a:ext>
            </a:extLst>
          </p:cNvPr>
          <p:cNvSpPr>
            <a:spLocks noGrp="1"/>
          </p:cNvSpPr>
          <p:nvPr>
            <p:ph type="dt" sz="half" idx="10"/>
          </p:nvPr>
        </p:nvSpPr>
        <p:spPr/>
        <p:txBody>
          <a:bodyPr/>
          <a:lstStyle/>
          <a:p>
            <a:fld id="{94291E98-37C4-4E27-A5AF-DA5C05750C76}" type="datetimeFigureOut">
              <a:rPr lang="en-IN" smtClean="0"/>
              <a:t>26-02-2022</a:t>
            </a:fld>
            <a:endParaRPr lang="en-IN"/>
          </a:p>
        </p:txBody>
      </p:sp>
      <p:sp>
        <p:nvSpPr>
          <p:cNvPr id="4" name="Footer Placeholder 3">
            <a:extLst>
              <a:ext uri="{FF2B5EF4-FFF2-40B4-BE49-F238E27FC236}">
                <a16:creationId xmlns:a16="http://schemas.microsoft.com/office/drawing/2014/main" id="{03923170-7ED9-484A-8482-819B45B417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AB48DD-83F4-4F2F-81E3-B64A446E9214}"/>
              </a:ext>
            </a:extLst>
          </p:cNvPr>
          <p:cNvSpPr>
            <a:spLocks noGrp="1"/>
          </p:cNvSpPr>
          <p:nvPr>
            <p:ph type="sldNum" sz="quarter" idx="12"/>
          </p:nvPr>
        </p:nvSpPr>
        <p:spPr/>
        <p:txBody>
          <a:bodyPr/>
          <a:lstStyle/>
          <a:p>
            <a:fld id="{CCF01767-AB02-4762-BF19-DBEBCE62FFFE}" type="slidenum">
              <a:rPr lang="en-IN" smtClean="0"/>
              <a:t>‹#›</a:t>
            </a:fld>
            <a:endParaRPr lang="en-IN"/>
          </a:p>
        </p:txBody>
      </p:sp>
    </p:spTree>
    <p:extLst>
      <p:ext uri="{BB962C8B-B14F-4D97-AF65-F5344CB8AC3E}">
        <p14:creationId xmlns:p14="http://schemas.microsoft.com/office/powerpoint/2010/main" val="349734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57A8AD-DB47-42A1-8947-A9FC17C5D41F}"/>
              </a:ext>
            </a:extLst>
          </p:cNvPr>
          <p:cNvSpPr>
            <a:spLocks noGrp="1"/>
          </p:cNvSpPr>
          <p:nvPr>
            <p:ph type="dt" sz="half" idx="10"/>
          </p:nvPr>
        </p:nvSpPr>
        <p:spPr/>
        <p:txBody>
          <a:bodyPr/>
          <a:lstStyle/>
          <a:p>
            <a:fld id="{94291E98-37C4-4E27-A5AF-DA5C05750C76}" type="datetimeFigureOut">
              <a:rPr lang="en-IN" smtClean="0"/>
              <a:t>26-02-2022</a:t>
            </a:fld>
            <a:endParaRPr lang="en-IN"/>
          </a:p>
        </p:txBody>
      </p:sp>
      <p:sp>
        <p:nvSpPr>
          <p:cNvPr id="3" name="Footer Placeholder 2">
            <a:extLst>
              <a:ext uri="{FF2B5EF4-FFF2-40B4-BE49-F238E27FC236}">
                <a16:creationId xmlns:a16="http://schemas.microsoft.com/office/drawing/2014/main" id="{1AB35D7E-82E9-4885-97B0-54027A0BA8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CFFB28-64F6-4902-B8A4-3F83292790FC}"/>
              </a:ext>
            </a:extLst>
          </p:cNvPr>
          <p:cNvSpPr>
            <a:spLocks noGrp="1"/>
          </p:cNvSpPr>
          <p:nvPr>
            <p:ph type="sldNum" sz="quarter" idx="12"/>
          </p:nvPr>
        </p:nvSpPr>
        <p:spPr/>
        <p:txBody>
          <a:bodyPr/>
          <a:lstStyle/>
          <a:p>
            <a:fld id="{CCF01767-AB02-4762-BF19-DBEBCE62FFFE}" type="slidenum">
              <a:rPr lang="en-IN" smtClean="0"/>
              <a:t>‹#›</a:t>
            </a:fld>
            <a:endParaRPr lang="en-IN"/>
          </a:p>
        </p:txBody>
      </p:sp>
    </p:spTree>
    <p:extLst>
      <p:ext uri="{BB962C8B-B14F-4D97-AF65-F5344CB8AC3E}">
        <p14:creationId xmlns:p14="http://schemas.microsoft.com/office/powerpoint/2010/main" val="360726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0CEE-C468-4D55-B4ED-5A2E02127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6D3F73-8C1A-4647-8A6C-8F2BA3693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511551-3A46-4E80-8F18-301464CD5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91E3B-A3AD-41FE-A68D-B86C973C6F7C}"/>
              </a:ext>
            </a:extLst>
          </p:cNvPr>
          <p:cNvSpPr>
            <a:spLocks noGrp="1"/>
          </p:cNvSpPr>
          <p:nvPr>
            <p:ph type="dt" sz="half" idx="10"/>
          </p:nvPr>
        </p:nvSpPr>
        <p:spPr/>
        <p:txBody>
          <a:bodyPr/>
          <a:lstStyle/>
          <a:p>
            <a:fld id="{94291E98-37C4-4E27-A5AF-DA5C05750C76}" type="datetimeFigureOut">
              <a:rPr lang="en-IN" smtClean="0"/>
              <a:t>26-02-2022</a:t>
            </a:fld>
            <a:endParaRPr lang="en-IN"/>
          </a:p>
        </p:txBody>
      </p:sp>
      <p:sp>
        <p:nvSpPr>
          <p:cNvPr id="6" name="Footer Placeholder 5">
            <a:extLst>
              <a:ext uri="{FF2B5EF4-FFF2-40B4-BE49-F238E27FC236}">
                <a16:creationId xmlns:a16="http://schemas.microsoft.com/office/drawing/2014/main" id="{026FDF01-037E-489D-A396-769B2C23C7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806B97-4C1A-4E28-B3C7-BE6EC46A1089}"/>
              </a:ext>
            </a:extLst>
          </p:cNvPr>
          <p:cNvSpPr>
            <a:spLocks noGrp="1"/>
          </p:cNvSpPr>
          <p:nvPr>
            <p:ph type="sldNum" sz="quarter" idx="12"/>
          </p:nvPr>
        </p:nvSpPr>
        <p:spPr/>
        <p:txBody>
          <a:bodyPr/>
          <a:lstStyle/>
          <a:p>
            <a:fld id="{CCF01767-AB02-4762-BF19-DBEBCE62FFFE}" type="slidenum">
              <a:rPr lang="en-IN" smtClean="0"/>
              <a:t>‹#›</a:t>
            </a:fld>
            <a:endParaRPr lang="en-IN"/>
          </a:p>
        </p:txBody>
      </p:sp>
    </p:spTree>
    <p:extLst>
      <p:ext uri="{BB962C8B-B14F-4D97-AF65-F5344CB8AC3E}">
        <p14:creationId xmlns:p14="http://schemas.microsoft.com/office/powerpoint/2010/main" val="247412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8BC8-7C03-486F-A1FD-DC8BD7683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08C930-23B1-4CF9-8E7A-FFD1D532D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428493-5831-4C23-804E-02D91E79D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F6F9A-7141-4A79-92AF-28B8A53022BE}"/>
              </a:ext>
            </a:extLst>
          </p:cNvPr>
          <p:cNvSpPr>
            <a:spLocks noGrp="1"/>
          </p:cNvSpPr>
          <p:nvPr>
            <p:ph type="dt" sz="half" idx="10"/>
          </p:nvPr>
        </p:nvSpPr>
        <p:spPr/>
        <p:txBody>
          <a:bodyPr/>
          <a:lstStyle/>
          <a:p>
            <a:fld id="{94291E98-37C4-4E27-A5AF-DA5C05750C76}" type="datetimeFigureOut">
              <a:rPr lang="en-IN" smtClean="0"/>
              <a:t>26-02-2022</a:t>
            </a:fld>
            <a:endParaRPr lang="en-IN"/>
          </a:p>
        </p:txBody>
      </p:sp>
      <p:sp>
        <p:nvSpPr>
          <p:cNvPr id="6" name="Footer Placeholder 5">
            <a:extLst>
              <a:ext uri="{FF2B5EF4-FFF2-40B4-BE49-F238E27FC236}">
                <a16:creationId xmlns:a16="http://schemas.microsoft.com/office/drawing/2014/main" id="{56D841A4-D214-4893-BE3D-1B6563B058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769F0A-17D5-47BB-A6CD-FDAE1C0BD242}"/>
              </a:ext>
            </a:extLst>
          </p:cNvPr>
          <p:cNvSpPr>
            <a:spLocks noGrp="1"/>
          </p:cNvSpPr>
          <p:nvPr>
            <p:ph type="sldNum" sz="quarter" idx="12"/>
          </p:nvPr>
        </p:nvSpPr>
        <p:spPr/>
        <p:txBody>
          <a:bodyPr/>
          <a:lstStyle/>
          <a:p>
            <a:fld id="{CCF01767-AB02-4762-BF19-DBEBCE62FFFE}" type="slidenum">
              <a:rPr lang="en-IN" smtClean="0"/>
              <a:t>‹#›</a:t>
            </a:fld>
            <a:endParaRPr lang="en-IN"/>
          </a:p>
        </p:txBody>
      </p:sp>
    </p:spTree>
    <p:extLst>
      <p:ext uri="{BB962C8B-B14F-4D97-AF65-F5344CB8AC3E}">
        <p14:creationId xmlns:p14="http://schemas.microsoft.com/office/powerpoint/2010/main" val="128348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C9D72-4800-4842-BA58-01545E46D8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117039-558E-49F4-A4C6-6F017BED55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5FD9C4-C838-4A21-8254-096A4EF96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91E98-37C4-4E27-A5AF-DA5C05750C76}" type="datetimeFigureOut">
              <a:rPr lang="en-IN" smtClean="0"/>
              <a:t>26-02-2022</a:t>
            </a:fld>
            <a:endParaRPr lang="en-IN"/>
          </a:p>
        </p:txBody>
      </p:sp>
      <p:sp>
        <p:nvSpPr>
          <p:cNvPr id="5" name="Footer Placeholder 4">
            <a:extLst>
              <a:ext uri="{FF2B5EF4-FFF2-40B4-BE49-F238E27FC236}">
                <a16:creationId xmlns:a16="http://schemas.microsoft.com/office/drawing/2014/main" id="{D53B3972-9E68-4DD1-B0FF-9F12715BE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5088AB-09A3-49B9-B0DA-A1BF1F687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01767-AB02-4762-BF19-DBEBCE62FFFE}" type="slidenum">
              <a:rPr lang="en-IN" smtClean="0"/>
              <a:t>‹#›</a:t>
            </a:fld>
            <a:endParaRPr lang="en-IN"/>
          </a:p>
        </p:txBody>
      </p:sp>
    </p:spTree>
    <p:extLst>
      <p:ext uri="{BB962C8B-B14F-4D97-AF65-F5344CB8AC3E}">
        <p14:creationId xmlns:p14="http://schemas.microsoft.com/office/powerpoint/2010/main" val="2398268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CDE5C30-156D-49CC-A427-EAE0722C62A7}"/>
              </a:ext>
            </a:extLst>
          </p:cNvPr>
          <p:cNvSpPr>
            <a:spLocks noGrp="1"/>
          </p:cNvSpPr>
          <p:nvPr>
            <p:ph type="ctrTitle"/>
          </p:nvPr>
        </p:nvSpPr>
        <p:spPr>
          <a:xfrm>
            <a:off x="1100669" y="1097339"/>
            <a:ext cx="10011831" cy="2623885"/>
          </a:xfrm>
        </p:spPr>
        <p:txBody>
          <a:bodyPr anchor="ctr">
            <a:normAutofit/>
          </a:bodyPr>
          <a:lstStyle/>
          <a:p>
            <a:r>
              <a:rPr lang="en-US" sz="6600">
                <a:solidFill>
                  <a:srgbClr val="FFFFFF"/>
                </a:solidFill>
              </a:rPr>
              <a:t>Text Classification: NLP</a:t>
            </a:r>
            <a:endParaRPr lang="en-IN" sz="6600">
              <a:solidFill>
                <a:srgbClr val="FFFFFF"/>
              </a:solidFill>
            </a:endParaRPr>
          </a:p>
        </p:txBody>
      </p:sp>
      <p:sp>
        <p:nvSpPr>
          <p:cNvPr id="19" name="Rectangle 18">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Rectangle 2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ubtitle 2">
            <a:extLst>
              <a:ext uri="{FF2B5EF4-FFF2-40B4-BE49-F238E27FC236}">
                <a16:creationId xmlns:a16="http://schemas.microsoft.com/office/drawing/2014/main" id="{FC633E4B-997C-458E-8151-58445F2A04A5}"/>
              </a:ext>
            </a:extLst>
          </p:cNvPr>
          <p:cNvSpPr>
            <a:spLocks noGrp="1"/>
          </p:cNvSpPr>
          <p:nvPr>
            <p:ph type="subTitle" idx="1"/>
          </p:nvPr>
        </p:nvSpPr>
        <p:spPr>
          <a:xfrm>
            <a:off x="3226159" y="4843002"/>
            <a:ext cx="5760850" cy="1234345"/>
          </a:xfrm>
        </p:spPr>
        <p:txBody>
          <a:bodyPr anchor="ctr">
            <a:normAutofit/>
          </a:bodyPr>
          <a:lstStyle/>
          <a:p>
            <a:r>
              <a:rPr lang="en-US" sz="2600">
                <a:solidFill>
                  <a:schemeClr val="tx1">
                    <a:lumMod val="95000"/>
                    <a:lumOff val="5000"/>
                  </a:schemeClr>
                </a:solidFill>
              </a:rPr>
              <a:t>BBC Dataset</a:t>
            </a:r>
          </a:p>
          <a:p>
            <a:r>
              <a:rPr lang="en-US" sz="2600">
                <a:solidFill>
                  <a:schemeClr val="tx1">
                    <a:lumMod val="95000"/>
                    <a:lumOff val="5000"/>
                  </a:schemeClr>
                </a:solidFill>
              </a:rPr>
              <a:t>Enron Email Dataset</a:t>
            </a:r>
            <a:endParaRPr lang="en-IN" sz="2600">
              <a:solidFill>
                <a:schemeClr val="tx1">
                  <a:lumMod val="95000"/>
                  <a:lumOff val="5000"/>
                </a:schemeClr>
              </a:solidFill>
            </a:endParaRPr>
          </a:p>
        </p:txBody>
      </p:sp>
      <p:sp>
        <p:nvSpPr>
          <p:cNvPr id="23" name="Rectangle 2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1279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B122502F-4C97-4F14-94A8-AAD6511705D0}"/>
              </a:ext>
            </a:extLst>
          </p:cNvPr>
          <p:cNvSpPr>
            <a:spLocks noGrp="1"/>
          </p:cNvSpPr>
          <p:nvPr>
            <p:ph type="title"/>
          </p:nvPr>
        </p:nvSpPr>
        <p:spPr>
          <a:xfrm>
            <a:off x="958506" y="800392"/>
            <a:ext cx="10264697" cy="1212102"/>
          </a:xfrm>
        </p:spPr>
        <p:txBody>
          <a:bodyPr>
            <a:normAutofit/>
          </a:bodyPr>
          <a:lstStyle/>
          <a:p>
            <a:r>
              <a:rPr lang="en-IN" sz="1900" dirty="0">
                <a:solidFill>
                  <a:srgbClr val="FFFFFF"/>
                </a:solidFill>
                <a:latin typeface="NimbusRomNo9L-Medi"/>
              </a:rPr>
              <a:t>Convolutional Neural Networks for Sentence Classification</a:t>
            </a:r>
            <a:br>
              <a:rPr lang="en-IN" sz="1900" dirty="0">
                <a:solidFill>
                  <a:srgbClr val="FFFFFF"/>
                </a:solidFill>
                <a:latin typeface="NimbusRomNo9L-Medi"/>
              </a:rPr>
            </a:br>
            <a:r>
              <a:rPr lang="en-IN" sz="1900" dirty="0">
                <a:solidFill>
                  <a:srgbClr val="FFFFFF"/>
                </a:solidFill>
                <a:latin typeface="NimbusRomNo9L-Medi"/>
              </a:rPr>
              <a:t>Yoon Kim</a:t>
            </a:r>
            <a:br>
              <a:rPr lang="en-IN" sz="1900" dirty="0">
                <a:solidFill>
                  <a:srgbClr val="FFFFFF"/>
                </a:solidFill>
                <a:latin typeface="NimbusRomNo9L-Medi"/>
              </a:rPr>
            </a:br>
            <a:r>
              <a:rPr lang="en-IN" sz="1900" dirty="0">
                <a:solidFill>
                  <a:srgbClr val="FFFFFF"/>
                </a:solidFill>
                <a:latin typeface="NimbusRomNo9L-Medi"/>
              </a:rPr>
              <a:t>New York University</a:t>
            </a:r>
            <a:br>
              <a:rPr lang="en-IN" sz="1900" dirty="0">
                <a:solidFill>
                  <a:srgbClr val="FFFFFF"/>
                </a:solidFill>
                <a:latin typeface="NimbusRomNo9L-Medi"/>
              </a:rPr>
            </a:br>
            <a:r>
              <a:rPr lang="en-IN" sz="1900" dirty="0">
                <a:solidFill>
                  <a:srgbClr val="FFFFFF"/>
                </a:solidFill>
                <a:latin typeface="NimbusRomNo9L-Medi"/>
              </a:rPr>
              <a:t>yhk255@nyu.edu</a:t>
            </a:r>
          </a:p>
        </p:txBody>
      </p:sp>
      <p:pic>
        <p:nvPicPr>
          <p:cNvPr id="12" name="Picture 2" descr="Convolution then maxpooling over some sequential word embeddings.">
            <a:extLst>
              <a:ext uri="{FF2B5EF4-FFF2-40B4-BE49-F238E27FC236}">
                <a16:creationId xmlns:a16="http://schemas.microsoft.com/office/drawing/2014/main" id="{5B116265-5A3D-490A-81D5-F114D67058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6666" y="2177170"/>
            <a:ext cx="8808376" cy="435133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019514F-393E-40FE-B0BC-4C1349004BA1}"/>
              </a:ext>
            </a:extLst>
          </p:cNvPr>
          <p:cNvSpPr txBox="1"/>
          <p:nvPr/>
        </p:nvSpPr>
        <p:spPr>
          <a:xfrm>
            <a:off x="957634" y="6185454"/>
            <a:ext cx="10429875" cy="276999"/>
          </a:xfrm>
          <a:prstGeom prst="rect">
            <a:avLst/>
          </a:prstGeom>
          <a:noFill/>
        </p:spPr>
        <p:txBody>
          <a:bodyPr wrap="square" rtlCol="0">
            <a:spAutoFit/>
          </a:bodyPr>
          <a:lstStyle/>
          <a:p>
            <a:r>
              <a:rPr lang="en-US" sz="1200" i="1" dirty="0"/>
              <a:t>Source: https://cezannec.github.io/CNN_Text_Classification</a:t>
            </a:r>
            <a:endParaRPr lang="en-IN" sz="1200" i="1" dirty="0"/>
          </a:p>
        </p:txBody>
      </p:sp>
    </p:spTree>
    <p:extLst>
      <p:ext uri="{BB962C8B-B14F-4D97-AF65-F5344CB8AC3E}">
        <p14:creationId xmlns:p14="http://schemas.microsoft.com/office/powerpoint/2010/main" val="268068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B122502F-4C97-4F14-94A8-AAD6511705D0}"/>
              </a:ext>
            </a:extLst>
          </p:cNvPr>
          <p:cNvSpPr>
            <a:spLocks noGrp="1"/>
          </p:cNvSpPr>
          <p:nvPr>
            <p:ph type="title"/>
          </p:nvPr>
        </p:nvSpPr>
        <p:spPr>
          <a:xfrm>
            <a:off x="958506" y="708952"/>
            <a:ext cx="10264697" cy="1212102"/>
          </a:xfrm>
        </p:spPr>
        <p:txBody>
          <a:bodyPr>
            <a:normAutofit/>
          </a:bodyPr>
          <a:lstStyle/>
          <a:p>
            <a:r>
              <a:rPr lang="en-IN" sz="1900">
                <a:solidFill>
                  <a:srgbClr val="FFFFFF"/>
                </a:solidFill>
                <a:latin typeface="NimbusRomNo9L-Medi"/>
              </a:rPr>
              <a:t>Convolutional Neural Networks for Sentence Classification</a:t>
            </a:r>
            <a:br>
              <a:rPr lang="en-IN" sz="1900">
                <a:solidFill>
                  <a:srgbClr val="FFFFFF"/>
                </a:solidFill>
                <a:latin typeface="NimbusRomNo9L-Medi"/>
              </a:rPr>
            </a:br>
            <a:r>
              <a:rPr lang="en-IN" sz="1900">
                <a:solidFill>
                  <a:srgbClr val="FFFFFF"/>
                </a:solidFill>
                <a:latin typeface="NimbusRomNo9L-Medi"/>
              </a:rPr>
              <a:t>Yoon Kim</a:t>
            </a:r>
            <a:br>
              <a:rPr lang="en-IN" sz="1900">
                <a:solidFill>
                  <a:srgbClr val="FFFFFF"/>
                </a:solidFill>
                <a:latin typeface="NimbusRomNo9L-Medi"/>
              </a:rPr>
            </a:br>
            <a:r>
              <a:rPr lang="en-IN" sz="1900">
                <a:solidFill>
                  <a:srgbClr val="FFFFFF"/>
                </a:solidFill>
                <a:latin typeface="NimbusRomNo9L-Medi"/>
              </a:rPr>
              <a:t>New York University</a:t>
            </a:r>
            <a:br>
              <a:rPr lang="en-IN" sz="1900">
                <a:solidFill>
                  <a:srgbClr val="FFFFFF"/>
                </a:solidFill>
                <a:latin typeface="NimbusRomNo9L-Medi"/>
              </a:rPr>
            </a:br>
            <a:r>
              <a:rPr lang="en-IN" sz="1900">
                <a:solidFill>
                  <a:srgbClr val="FFFFFF"/>
                </a:solidFill>
                <a:latin typeface="NimbusRomNo9L-Medi"/>
              </a:rPr>
              <a:t>yhk255@nyu.edu</a:t>
            </a:r>
          </a:p>
        </p:txBody>
      </p:sp>
      <p:pic>
        <p:nvPicPr>
          <p:cNvPr id="14" name="Picture 2" descr="A complete CNN with convolutional and classification layers for some input text, taken from Yoon Kim's paper.">
            <a:extLst>
              <a:ext uri="{FF2B5EF4-FFF2-40B4-BE49-F238E27FC236}">
                <a16:creationId xmlns:a16="http://schemas.microsoft.com/office/drawing/2014/main" id="{BB1F1483-0FF5-4ED4-A69F-53AD8B9F4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056" y="2256873"/>
            <a:ext cx="9621664" cy="456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532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B122502F-4C97-4F14-94A8-AAD6511705D0}"/>
              </a:ext>
            </a:extLst>
          </p:cNvPr>
          <p:cNvSpPr>
            <a:spLocks noGrp="1"/>
          </p:cNvSpPr>
          <p:nvPr>
            <p:ph type="title"/>
          </p:nvPr>
        </p:nvSpPr>
        <p:spPr>
          <a:xfrm>
            <a:off x="958506" y="800392"/>
            <a:ext cx="10264697" cy="1212102"/>
          </a:xfrm>
        </p:spPr>
        <p:txBody>
          <a:bodyPr>
            <a:normAutofit/>
          </a:bodyPr>
          <a:lstStyle/>
          <a:p>
            <a:r>
              <a:rPr lang="en-IN" sz="1900">
                <a:solidFill>
                  <a:srgbClr val="FFFFFF"/>
                </a:solidFill>
                <a:latin typeface="NimbusRomNo9L-Medi"/>
              </a:rPr>
              <a:t>Convolutional Neural Networks for Sentence Classification</a:t>
            </a:r>
            <a:br>
              <a:rPr lang="en-IN" sz="1900">
                <a:solidFill>
                  <a:srgbClr val="FFFFFF"/>
                </a:solidFill>
                <a:latin typeface="NimbusRomNo9L-Medi"/>
              </a:rPr>
            </a:br>
            <a:r>
              <a:rPr lang="en-IN" sz="1900">
                <a:solidFill>
                  <a:srgbClr val="FFFFFF"/>
                </a:solidFill>
                <a:latin typeface="NimbusRomNo9L-Medi"/>
              </a:rPr>
              <a:t>Yoon Kim</a:t>
            </a:r>
            <a:br>
              <a:rPr lang="en-IN" sz="1900">
                <a:solidFill>
                  <a:srgbClr val="FFFFFF"/>
                </a:solidFill>
                <a:latin typeface="NimbusRomNo9L-Medi"/>
              </a:rPr>
            </a:br>
            <a:r>
              <a:rPr lang="en-IN" sz="1900">
                <a:solidFill>
                  <a:srgbClr val="FFFFFF"/>
                </a:solidFill>
                <a:latin typeface="NimbusRomNo9L-Medi"/>
              </a:rPr>
              <a:t>New York University</a:t>
            </a:r>
            <a:br>
              <a:rPr lang="en-IN" sz="1900">
                <a:solidFill>
                  <a:srgbClr val="FFFFFF"/>
                </a:solidFill>
                <a:latin typeface="NimbusRomNo9L-Medi"/>
              </a:rPr>
            </a:br>
            <a:r>
              <a:rPr lang="en-IN" sz="1900">
                <a:solidFill>
                  <a:srgbClr val="FFFFFF"/>
                </a:solidFill>
                <a:latin typeface="NimbusRomNo9L-Medi"/>
              </a:rPr>
              <a:t>yhk255@nyu.edu</a:t>
            </a:r>
          </a:p>
        </p:txBody>
      </p:sp>
      <p:sp>
        <p:nvSpPr>
          <p:cNvPr id="3" name="Content Placeholder 2">
            <a:extLst>
              <a:ext uri="{FF2B5EF4-FFF2-40B4-BE49-F238E27FC236}">
                <a16:creationId xmlns:a16="http://schemas.microsoft.com/office/drawing/2014/main" id="{1E0C8FA3-72D1-4FF3-9CB2-BF7108633FEC}"/>
              </a:ext>
            </a:extLst>
          </p:cNvPr>
          <p:cNvSpPr>
            <a:spLocks noGrp="1"/>
          </p:cNvSpPr>
          <p:nvPr>
            <p:ph idx="1"/>
          </p:nvPr>
        </p:nvSpPr>
        <p:spPr>
          <a:xfrm>
            <a:off x="1367624" y="2490436"/>
            <a:ext cx="9708995" cy="3567173"/>
          </a:xfrm>
        </p:spPr>
        <p:txBody>
          <a:bodyPr anchor="ctr">
            <a:normAutofit/>
          </a:bodyPr>
          <a:lstStyle/>
          <a:p>
            <a:r>
              <a:rPr lang="en-US" sz="1700"/>
              <a:t>Datasets tested on:</a:t>
            </a:r>
          </a:p>
          <a:p>
            <a:r>
              <a:rPr lang="en-US" sz="1700" b="0" i="0" u="none" strike="noStrike" baseline="0">
                <a:latin typeface="NimbusRomNo9L-Medi"/>
              </a:rPr>
              <a:t>MR</a:t>
            </a:r>
            <a:r>
              <a:rPr lang="en-US" sz="1700" b="0" i="0" u="none" strike="noStrike" baseline="0">
                <a:latin typeface="NimbusRomNo9L-Regu"/>
              </a:rPr>
              <a:t>: Movie reviews with one sentence per review. </a:t>
            </a:r>
            <a:r>
              <a:rPr lang="en-IN" sz="1700" b="0" i="0" u="none" strike="noStrike" baseline="0">
                <a:latin typeface="NimbusRomNo9L-Regu"/>
              </a:rPr>
              <a:t>Classification involves detecting positive/ </a:t>
            </a:r>
            <a:r>
              <a:rPr lang="en-US" sz="1700" b="0" i="0" u="none" strike="noStrike" baseline="0">
                <a:latin typeface="NimbusRomNo9L-Regu"/>
              </a:rPr>
              <a:t>negative reviews</a:t>
            </a:r>
          </a:p>
          <a:p>
            <a:r>
              <a:rPr lang="nb-NO" sz="1700" b="0" i="0" u="none" strike="noStrike" baseline="0">
                <a:latin typeface="NimbusRomNo9L-Medi"/>
              </a:rPr>
              <a:t>SST-1</a:t>
            </a:r>
            <a:r>
              <a:rPr lang="nb-NO" sz="1700" b="0" i="0" u="none" strike="noStrike" baseline="0">
                <a:latin typeface="NimbusRomNo9L-Regu"/>
              </a:rPr>
              <a:t>: Stanford Sentiment Treebank—an </a:t>
            </a:r>
            <a:r>
              <a:rPr lang="en-US" sz="1700" b="0" i="0" u="none" strike="noStrike" baseline="0">
                <a:latin typeface="NimbusRomNo9L-Regu"/>
              </a:rPr>
              <a:t>extension of MR but with train/dev/test splits provided and fine-grained labels (very positive, </a:t>
            </a:r>
            <a:r>
              <a:rPr lang="en-IN" sz="1700" b="0" i="0" u="none" strike="noStrike" baseline="0">
                <a:latin typeface="NimbusRomNo9L-Regu"/>
              </a:rPr>
              <a:t>positive, neutral, negative, very negative)</a:t>
            </a:r>
            <a:endParaRPr lang="en-US" sz="1700" b="0" i="0" u="none" strike="noStrike" baseline="0">
              <a:latin typeface="NimbusRomNo9L-Regu"/>
            </a:endParaRPr>
          </a:p>
          <a:p>
            <a:r>
              <a:rPr lang="en-US" sz="1700" b="0" i="0" u="none" strike="noStrike" baseline="0">
                <a:latin typeface="NimbusRomNo9L-Medi"/>
              </a:rPr>
              <a:t>SST-2</a:t>
            </a:r>
            <a:r>
              <a:rPr lang="en-US" sz="1700" b="0" i="0" u="none" strike="noStrike" baseline="0">
                <a:latin typeface="NimbusRomNo9L-Regu"/>
              </a:rPr>
              <a:t>: Same as SST-1 but with neutral reviews </a:t>
            </a:r>
            <a:r>
              <a:rPr lang="en-IN" sz="1700" b="0" i="0" u="none" strike="noStrike" baseline="0">
                <a:latin typeface="NimbusRomNo9L-Regu"/>
              </a:rPr>
              <a:t>removed and binary labels.</a:t>
            </a:r>
          </a:p>
          <a:p>
            <a:r>
              <a:rPr lang="en-US" sz="1700" b="0" i="0" u="none" strike="noStrike" baseline="0">
                <a:latin typeface="NimbusRomNo9L-Medi"/>
              </a:rPr>
              <a:t>Subj</a:t>
            </a:r>
            <a:r>
              <a:rPr lang="en-US" sz="1700" b="0" i="0" u="none" strike="noStrike" baseline="0">
                <a:latin typeface="NimbusRomNo9L-Regu"/>
              </a:rPr>
              <a:t>: Subjectivity dataset where the task is to classify a sentence as being subjective or objective</a:t>
            </a:r>
          </a:p>
          <a:p>
            <a:r>
              <a:rPr lang="en-US" sz="1700" b="0" i="0" u="none" strike="noStrike" baseline="0">
                <a:latin typeface="NimbusRomNo9L-Medi"/>
              </a:rPr>
              <a:t>TREC</a:t>
            </a:r>
            <a:r>
              <a:rPr lang="en-US" sz="1700" b="0" i="0" u="none" strike="noStrike" baseline="0">
                <a:latin typeface="NimbusRomNo9L-Regu"/>
              </a:rPr>
              <a:t>: TREC question dataset—task involves </a:t>
            </a:r>
            <a:r>
              <a:rPr lang="en-IN" sz="1700" b="0" i="0" u="none" strike="noStrike" baseline="0">
                <a:latin typeface="NimbusRomNo9L-Regu"/>
              </a:rPr>
              <a:t>classifying a question into 6 question </a:t>
            </a:r>
            <a:r>
              <a:rPr lang="en-US" sz="1700" b="0" i="0" u="none" strike="noStrike" baseline="0">
                <a:latin typeface="NimbusRomNo9L-Regu"/>
              </a:rPr>
              <a:t>types (whether the question is about person, </a:t>
            </a:r>
            <a:r>
              <a:rPr lang="en-IN" sz="1700" b="0" i="0" u="none" strike="noStrike" baseline="0">
                <a:latin typeface="NimbusRomNo9L-Regu"/>
              </a:rPr>
              <a:t>location, numeric information, etc.) </a:t>
            </a:r>
          </a:p>
          <a:p>
            <a:r>
              <a:rPr lang="en-US" sz="1700" b="0" i="0" u="none" strike="noStrike" baseline="0">
                <a:latin typeface="NimbusRomNo9L-Medi"/>
              </a:rPr>
              <a:t>CR</a:t>
            </a:r>
            <a:r>
              <a:rPr lang="en-US" sz="1700" b="0" i="0" u="none" strike="noStrike" baseline="0">
                <a:latin typeface="NimbusRomNo9L-Regu"/>
              </a:rPr>
              <a:t>: Customer reviews of various products (cameras, MP3s etc.). Task is to predict positive/ negative reviews</a:t>
            </a:r>
            <a:endParaRPr lang="en-IN" sz="1700"/>
          </a:p>
        </p:txBody>
      </p:sp>
    </p:spTree>
    <p:extLst>
      <p:ext uri="{BB962C8B-B14F-4D97-AF65-F5344CB8AC3E}">
        <p14:creationId xmlns:p14="http://schemas.microsoft.com/office/powerpoint/2010/main" val="375977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B122502F-4C97-4F14-94A8-AAD6511705D0}"/>
              </a:ext>
            </a:extLst>
          </p:cNvPr>
          <p:cNvSpPr>
            <a:spLocks noGrp="1"/>
          </p:cNvSpPr>
          <p:nvPr>
            <p:ph type="title"/>
          </p:nvPr>
        </p:nvSpPr>
        <p:spPr>
          <a:xfrm>
            <a:off x="643467" y="640080"/>
            <a:ext cx="3096427" cy="5613236"/>
          </a:xfrm>
        </p:spPr>
        <p:txBody>
          <a:bodyPr anchor="ctr">
            <a:normAutofit/>
          </a:bodyPr>
          <a:lstStyle/>
          <a:p>
            <a:r>
              <a:rPr lang="en-IN" sz="3700">
                <a:solidFill>
                  <a:srgbClr val="FFFFFF"/>
                </a:solidFill>
                <a:latin typeface="NimbusRomNo9L-Medi"/>
              </a:rPr>
              <a:t>Convolutional Neural Networks for Sentence Classification</a:t>
            </a:r>
            <a:br>
              <a:rPr lang="en-IN" sz="3700">
                <a:solidFill>
                  <a:srgbClr val="FFFFFF"/>
                </a:solidFill>
                <a:latin typeface="NimbusRomNo9L-Medi"/>
              </a:rPr>
            </a:br>
            <a:r>
              <a:rPr lang="en-IN" sz="3700">
                <a:solidFill>
                  <a:srgbClr val="FFFFFF"/>
                </a:solidFill>
                <a:latin typeface="NimbusRomNo9L-Medi"/>
              </a:rPr>
              <a:t>Yoon Kim</a:t>
            </a:r>
            <a:br>
              <a:rPr lang="en-IN" sz="3700">
                <a:solidFill>
                  <a:srgbClr val="FFFFFF"/>
                </a:solidFill>
                <a:latin typeface="NimbusRomNo9L-Medi"/>
              </a:rPr>
            </a:br>
            <a:r>
              <a:rPr lang="en-IN" sz="3700">
                <a:solidFill>
                  <a:srgbClr val="FFFFFF"/>
                </a:solidFill>
                <a:latin typeface="NimbusRomNo9L-Medi"/>
              </a:rPr>
              <a:t>New York University</a:t>
            </a:r>
            <a:br>
              <a:rPr lang="en-IN" sz="3700">
                <a:solidFill>
                  <a:srgbClr val="FFFFFF"/>
                </a:solidFill>
                <a:latin typeface="NimbusRomNo9L-Medi"/>
              </a:rPr>
            </a:br>
            <a:r>
              <a:rPr lang="en-IN" sz="3700">
                <a:solidFill>
                  <a:srgbClr val="FFFFFF"/>
                </a:solidFill>
                <a:latin typeface="NimbusRomNo9L-Medi"/>
              </a:rPr>
              <a:t>yhk255@nyu.edu</a:t>
            </a:r>
          </a:p>
        </p:txBody>
      </p:sp>
      <p:sp>
        <p:nvSpPr>
          <p:cNvPr id="3" name="Content Placeholder 2">
            <a:extLst>
              <a:ext uri="{FF2B5EF4-FFF2-40B4-BE49-F238E27FC236}">
                <a16:creationId xmlns:a16="http://schemas.microsoft.com/office/drawing/2014/main" id="{1E0C8FA3-72D1-4FF3-9CB2-BF7108633FEC}"/>
              </a:ext>
            </a:extLst>
          </p:cNvPr>
          <p:cNvSpPr>
            <a:spLocks noGrp="1"/>
          </p:cNvSpPr>
          <p:nvPr>
            <p:ph idx="1"/>
          </p:nvPr>
        </p:nvSpPr>
        <p:spPr>
          <a:xfrm>
            <a:off x="4307840" y="640082"/>
            <a:ext cx="7782560" cy="3058158"/>
          </a:xfrm>
        </p:spPr>
        <p:txBody>
          <a:bodyPr anchor="ctr">
            <a:normAutofit/>
          </a:bodyPr>
          <a:lstStyle/>
          <a:p>
            <a:r>
              <a:rPr lang="en-US" sz="1100" b="0" i="0" u="none" strike="noStrike" baseline="0" dirty="0">
                <a:latin typeface="NimbusRomNo9L-Regu"/>
              </a:rPr>
              <a:t>Several variants of the model are tested:</a:t>
            </a:r>
          </a:p>
          <a:p>
            <a:r>
              <a:rPr lang="en-US" sz="1100" b="0" i="0" u="none" strike="noStrike" baseline="0" dirty="0">
                <a:latin typeface="NimbusRomNo9L-Medi"/>
              </a:rPr>
              <a:t>CNN-rand</a:t>
            </a:r>
            <a:r>
              <a:rPr lang="en-US" sz="1100" b="0" i="0" u="none" strike="noStrike" baseline="0" dirty="0">
                <a:latin typeface="NimbusRomNo9L-Regu"/>
              </a:rPr>
              <a:t>: Baseline model where all words are randomly initialized and then modified </a:t>
            </a:r>
            <a:r>
              <a:rPr lang="en-IN" sz="1100" b="0" i="0" u="none" strike="noStrike" baseline="0" dirty="0">
                <a:latin typeface="NimbusRomNo9L-Regu"/>
              </a:rPr>
              <a:t>during training.</a:t>
            </a:r>
          </a:p>
          <a:p>
            <a:r>
              <a:rPr lang="en-US" sz="1100" b="0" i="0" u="none" strike="noStrike" baseline="0" dirty="0">
                <a:latin typeface="NimbusRomNo9L-Medi"/>
              </a:rPr>
              <a:t>CNN-static</a:t>
            </a:r>
            <a:r>
              <a:rPr lang="en-US" sz="1100" b="0" i="0" u="none" strike="noStrike" baseline="0" dirty="0">
                <a:latin typeface="NimbusRomNo9L-Regu"/>
              </a:rPr>
              <a:t>: A model with pre-trained vectors from </a:t>
            </a:r>
            <a:r>
              <a:rPr lang="en-US" sz="1100" b="0" i="0" u="none" strike="noStrike" baseline="0" dirty="0">
                <a:latin typeface="NimbusMonL-Regu"/>
              </a:rPr>
              <a:t>word2vec</a:t>
            </a:r>
            <a:r>
              <a:rPr lang="en-US" sz="1100" b="0" i="0" u="none" strike="noStrike" baseline="0" dirty="0">
                <a:latin typeface="NimbusRomNo9L-Regu"/>
              </a:rPr>
              <a:t>. All words— including the unknown ones that are randomly initialized—are kept static and only the other parameters of the model are learned.</a:t>
            </a:r>
          </a:p>
          <a:p>
            <a:r>
              <a:rPr lang="en-US" sz="1100" b="0" i="0" u="none" strike="noStrike" baseline="0" dirty="0">
                <a:latin typeface="NimbusRomNo9L-Medi"/>
              </a:rPr>
              <a:t>CNN-non-static</a:t>
            </a:r>
            <a:r>
              <a:rPr lang="en-US" sz="1100" b="0" i="0" u="none" strike="noStrike" baseline="0" dirty="0">
                <a:latin typeface="NimbusRomNo9L-Regu"/>
              </a:rPr>
              <a:t>: Same as above but the pretrained vectors are fine-tuned for each task.</a:t>
            </a:r>
          </a:p>
          <a:p>
            <a:r>
              <a:rPr lang="en-US" sz="1100" b="0" i="0" u="none" strike="noStrike" baseline="0" dirty="0">
                <a:latin typeface="NimbusRomNo9L-Medi"/>
              </a:rPr>
              <a:t>CNN-multichannel</a:t>
            </a:r>
            <a:r>
              <a:rPr lang="en-US" sz="1100" b="0" i="0" u="none" strike="noStrike" baseline="0" dirty="0">
                <a:latin typeface="NimbusRomNo9L-Regu"/>
              </a:rPr>
              <a:t>: A model with two sets of word vectors. Each set of vectors is treated as a ‘channel’ and each filter is applied to both channels, but gradients are backpropagated only through one of the channels. Hence the model is able to fine-tune one set of vectors while keeping the other static. Both channels are initialized with </a:t>
            </a:r>
            <a:r>
              <a:rPr lang="en-IN" sz="1100" b="0" i="0" u="none" strike="noStrike" baseline="0" dirty="0">
                <a:latin typeface="NimbusMonL-Regu"/>
              </a:rPr>
              <a:t>word2vec</a:t>
            </a:r>
            <a:r>
              <a:rPr lang="en-IN" sz="1100" b="0" i="0" u="none" strike="noStrike" baseline="0" dirty="0">
                <a:latin typeface="NimbusRomNo9L-Regu"/>
              </a:rPr>
              <a:t>.</a:t>
            </a:r>
            <a:endParaRPr lang="en-IN" sz="1100" dirty="0"/>
          </a:p>
        </p:txBody>
      </p:sp>
      <p:pic>
        <p:nvPicPr>
          <p:cNvPr id="5" name="Picture 4">
            <a:extLst>
              <a:ext uri="{FF2B5EF4-FFF2-40B4-BE49-F238E27FC236}">
                <a16:creationId xmlns:a16="http://schemas.microsoft.com/office/drawing/2014/main" id="{3F39C165-31A4-4E63-B2B1-67303F4EED3A}"/>
              </a:ext>
            </a:extLst>
          </p:cNvPr>
          <p:cNvPicPr>
            <a:picLocks noChangeAspect="1"/>
          </p:cNvPicPr>
          <p:nvPr/>
        </p:nvPicPr>
        <p:blipFill>
          <a:blip r:embed="rId2"/>
          <a:stretch>
            <a:fillRect/>
          </a:stretch>
        </p:blipFill>
        <p:spPr>
          <a:xfrm>
            <a:off x="4654297" y="4104856"/>
            <a:ext cx="6894236" cy="1172019"/>
          </a:xfrm>
          <a:prstGeom prst="rect">
            <a:avLst/>
          </a:prstGeom>
        </p:spPr>
      </p:pic>
    </p:spTree>
    <p:extLst>
      <p:ext uri="{BB962C8B-B14F-4D97-AF65-F5344CB8AC3E}">
        <p14:creationId xmlns:p14="http://schemas.microsoft.com/office/powerpoint/2010/main" val="1561772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B122502F-4C97-4F14-94A8-AAD6511705D0}"/>
              </a:ext>
            </a:extLst>
          </p:cNvPr>
          <p:cNvSpPr>
            <a:spLocks noGrp="1"/>
          </p:cNvSpPr>
          <p:nvPr>
            <p:ph type="title"/>
          </p:nvPr>
        </p:nvSpPr>
        <p:spPr>
          <a:xfrm>
            <a:off x="958506" y="800392"/>
            <a:ext cx="10264697" cy="1212102"/>
          </a:xfrm>
        </p:spPr>
        <p:txBody>
          <a:bodyPr>
            <a:normAutofit/>
          </a:bodyPr>
          <a:lstStyle/>
          <a:p>
            <a:r>
              <a:rPr lang="en-IN" sz="1900">
                <a:solidFill>
                  <a:srgbClr val="FFFFFF"/>
                </a:solidFill>
                <a:latin typeface="NimbusRomNo9L-Medi"/>
              </a:rPr>
              <a:t>Convolutional Neural Networks for Sentence Classification</a:t>
            </a:r>
            <a:br>
              <a:rPr lang="en-IN" sz="1900">
                <a:solidFill>
                  <a:srgbClr val="FFFFFF"/>
                </a:solidFill>
                <a:latin typeface="NimbusRomNo9L-Medi"/>
              </a:rPr>
            </a:br>
            <a:r>
              <a:rPr lang="en-IN" sz="1900">
                <a:solidFill>
                  <a:srgbClr val="FFFFFF"/>
                </a:solidFill>
                <a:latin typeface="NimbusRomNo9L-Medi"/>
              </a:rPr>
              <a:t>Yoon Kim</a:t>
            </a:r>
            <a:br>
              <a:rPr lang="en-IN" sz="1900">
                <a:solidFill>
                  <a:srgbClr val="FFFFFF"/>
                </a:solidFill>
                <a:latin typeface="NimbusRomNo9L-Medi"/>
              </a:rPr>
            </a:br>
            <a:r>
              <a:rPr lang="en-IN" sz="1900">
                <a:solidFill>
                  <a:srgbClr val="FFFFFF"/>
                </a:solidFill>
                <a:latin typeface="NimbusRomNo9L-Medi"/>
              </a:rPr>
              <a:t>New York University</a:t>
            </a:r>
            <a:br>
              <a:rPr lang="en-IN" sz="1900">
                <a:solidFill>
                  <a:srgbClr val="FFFFFF"/>
                </a:solidFill>
                <a:latin typeface="NimbusRomNo9L-Medi"/>
              </a:rPr>
            </a:br>
            <a:r>
              <a:rPr lang="en-IN" sz="1900">
                <a:solidFill>
                  <a:srgbClr val="FFFFFF"/>
                </a:solidFill>
                <a:latin typeface="NimbusRomNo9L-Medi"/>
              </a:rPr>
              <a:t>yhk255@nyu.edu</a:t>
            </a:r>
          </a:p>
        </p:txBody>
      </p:sp>
      <p:sp>
        <p:nvSpPr>
          <p:cNvPr id="3" name="Content Placeholder 2">
            <a:extLst>
              <a:ext uri="{FF2B5EF4-FFF2-40B4-BE49-F238E27FC236}">
                <a16:creationId xmlns:a16="http://schemas.microsoft.com/office/drawing/2014/main" id="{1E0C8FA3-72D1-4FF3-9CB2-BF7108633FEC}"/>
              </a:ext>
            </a:extLst>
          </p:cNvPr>
          <p:cNvSpPr>
            <a:spLocks noGrp="1"/>
          </p:cNvSpPr>
          <p:nvPr>
            <p:ph idx="1"/>
          </p:nvPr>
        </p:nvSpPr>
        <p:spPr>
          <a:xfrm>
            <a:off x="1367624" y="2490436"/>
            <a:ext cx="9708995" cy="3567173"/>
          </a:xfrm>
        </p:spPr>
        <p:txBody>
          <a:bodyPr anchor="ctr">
            <a:normAutofit/>
          </a:bodyPr>
          <a:lstStyle/>
          <a:p>
            <a:pPr algn="l"/>
            <a:r>
              <a:rPr lang="en-US" sz="1600" b="0" i="0" u="none" strike="noStrike" baseline="0" dirty="0">
                <a:latin typeface="NimbusRomNo9L-Regu"/>
              </a:rPr>
              <a:t>Despite little tuning of hyperparameters, a simple CNN with one layer of convolution performs remarkably well. Our results add to the well-established evidence that unsupervised pre-training of word vectors is an important ingredient in deep learning for NLP.</a:t>
            </a:r>
            <a:endParaRPr lang="en-IN" sz="1800" dirty="0"/>
          </a:p>
        </p:txBody>
      </p:sp>
    </p:spTree>
    <p:extLst>
      <p:ext uri="{BB962C8B-B14F-4D97-AF65-F5344CB8AC3E}">
        <p14:creationId xmlns:p14="http://schemas.microsoft.com/office/powerpoint/2010/main" val="309277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B122502F-4C97-4F14-94A8-AAD6511705D0}"/>
              </a:ext>
            </a:extLst>
          </p:cNvPr>
          <p:cNvSpPr>
            <a:spLocks noGrp="1"/>
          </p:cNvSpPr>
          <p:nvPr>
            <p:ph type="title"/>
          </p:nvPr>
        </p:nvSpPr>
        <p:spPr>
          <a:xfrm>
            <a:off x="804672" y="640080"/>
            <a:ext cx="3282696" cy="5257800"/>
          </a:xfrm>
        </p:spPr>
        <p:txBody>
          <a:bodyPr>
            <a:normAutofit/>
          </a:bodyPr>
          <a:lstStyle/>
          <a:p>
            <a:r>
              <a:rPr lang="en-US" sz="2400">
                <a:solidFill>
                  <a:schemeClr val="bg1"/>
                </a:solidFill>
              </a:rPr>
              <a:t>Supervised and Semi-Supervised Text Categorization using LSTM for Region Embeddings</a:t>
            </a:r>
            <a:br>
              <a:rPr lang="en-US" sz="2400">
                <a:solidFill>
                  <a:schemeClr val="bg1"/>
                </a:solidFill>
              </a:rPr>
            </a:br>
            <a:r>
              <a:rPr lang="en-IN" sz="2400">
                <a:solidFill>
                  <a:schemeClr val="bg1"/>
                </a:solidFill>
              </a:rPr>
              <a:t>Rie Johnson RIEJOHNSON@GMAIL.COM RJ Research Consulting, Tarrytown NY, USA Tong Zhang TONGZHANG@BAIDU.COM Big Data Lab, Baidu Inc, Beijing, China </a:t>
            </a:r>
            <a:endParaRPr lang="en-IN" sz="2400">
              <a:solidFill>
                <a:schemeClr val="bg1"/>
              </a:solidFill>
              <a:latin typeface="NimbusRomNo9L-Medi"/>
            </a:endParaRPr>
          </a:p>
        </p:txBody>
      </p:sp>
      <p:sp>
        <p:nvSpPr>
          <p:cNvPr id="3" name="Content Placeholder 2">
            <a:extLst>
              <a:ext uri="{FF2B5EF4-FFF2-40B4-BE49-F238E27FC236}">
                <a16:creationId xmlns:a16="http://schemas.microsoft.com/office/drawing/2014/main" id="{1E0C8FA3-72D1-4FF3-9CB2-BF7108633FEC}"/>
              </a:ext>
            </a:extLst>
          </p:cNvPr>
          <p:cNvSpPr>
            <a:spLocks noGrp="1"/>
          </p:cNvSpPr>
          <p:nvPr>
            <p:ph idx="1"/>
          </p:nvPr>
        </p:nvSpPr>
        <p:spPr>
          <a:xfrm>
            <a:off x="5358384" y="640081"/>
            <a:ext cx="6024654" cy="5257800"/>
          </a:xfrm>
        </p:spPr>
        <p:txBody>
          <a:bodyPr anchor="ctr">
            <a:normAutofit/>
          </a:bodyPr>
          <a:lstStyle/>
          <a:p>
            <a:r>
              <a:rPr lang="en-US" sz="1900" b="0" i="0" u="none" strike="noStrike" baseline="0" dirty="0">
                <a:latin typeface="NimbusRomNo9L-Regu"/>
              </a:rPr>
              <a:t>This paper is on text classification. Explores ways to improve text classification based on One-Hot CNN. </a:t>
            </a:r>
          </a:p>
          <a:p>
            <a:r>
              <a:rPr lang="en-US" sz="1900" b="0" i="0" u="none" strike="noStrike" baseline="0" dirty="0">
                <a:latin typeface="NimbusRomNo9L-Regu"/>
              </a:rPr>
              <a:t>It takes the work on One-Hot CNN based text categorization</a:t>
            </a:r>
            <a:r>
              <a:rPr lang="en-US" sz="1900" b="0" i="0" u="none" strike="noStrike" dirty="0">
                <a:latin typeface="NimbusRomNo9L-Regu"/>
              </a:rPr>
              <a:t> </a:t>
            </a:r>
            <a:r>
              <a:rPr lang="en-US" sz="1900" b="0" i="0" u="none" strike="noStrike" baseline="0" dirty="0">
                <a:latin typeface="NimbusRomNo9L-Regu"/>
              </a:rPr>
              <a:t>model (Linear) and adds</a:t>
            </a:r>
            <a:r>
              <a:rPr lang="en-US" sz="1900" b="0" i="0" u="none" strike="noStrike" dirty="0">
                <a:latin typeface="NimbusRomNo9L-Regu"/>
              </a:rPr>
              <a:t> a non-linear feature generator consisting of ‘text region embeddings + Pooling’ to get better text categorization results.</a:t>
            </a:r>
          </a:p>
          <a:p>
            <a:r>
              <a:rPr lang="en-US" sz="1900" b="0" i="0" u="none" strike="noStrike" dirty="0">
                <a:latin typeface="NimbusRomNo9L-Regu"/>
              </a:rPr>
              <a:t>LSTM was used to embed and extend the one-hot neural layers to make a more sophisticated region embedding  with variable sizes to derive better classifications.</a:t>
            </a:r>
          </a:p>
          <a:p>
            <a:r>
              <a:rPr lang="en-US" sz="1900" dirty="0">
                <a:latin typeface="NimbusRomNo9L-Regu"/>
              </a:rPr>
              <a:t>This paper explored this method with semi-supervised and supervised data. </a:t>
            </a:r>
          </a:p>
          <a:p>
            <a:r>
              <a:rPr lang="en-US" sz="1900" b="0" i="0" u="none" strike="noStrike" dirty="0">
                <a:latin typeface="NimbusRomNo9L-Regu"/>
              </a:rPr>
              <a:t>The best results were obtained by combining region embeddings in the form of LSTM and convolution layers trained on unlabeled data.</a:t>
            </a:r>
          </a:p>
        </p:txBody>
      </p:sp>
    </p:spTree>
    <p:extLst>
      <p:ext uri="{BB962C8B-B14F-4D97-AF65-F5344CB8AC3E}">
        <p14:creationId xmlns:p14="http://schemas.microsoft.com/office/powerpoint/2010/main" val="3205167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B122502F-4C97-4F14-94A8-AAD6511705D0}"/>
              </a:ext>
            </a:extLst>
          </p:cNvPr>
          <p:cNvSpPr>
            <a:spLocks noGrp="1"/>
          </p:cNvSpPr>
          <p:nvPr>
            <p:ph type="title"/>
          </p:nvPr>
        </p:nvSpPr>
        <p:spPr>
          <a:xfrm>
            <a:off x="767289" y="1296537"/>
            <a:ext cx="4220967" cy="1907840"/>
          </a:xfrm>
        </p:spPr>
        <p:txBody>
          <a:bodyPr anchor="b">
            <a:normAutofit/>
          </a:bodyPr>
          <a:lstStyle/>
          <a:p>
            <a:r>
              <a:rPr lang="en-US" sz="1600" dirty="0">
                <a:solidFill>
                  <a:schemeClr val="bg1"/>
                </a:solidFill>
              </a:rPr>
              <a:t>Supervised and Semi-Supervised Text Categorization using LSTM for Region Embeddings</a:t>
            </a:r>
            <a:br>
              <a:rPr lang="en-US" sz="1600" dirty="0">
                <a:solidFill>
                  <a:schemeClr val="bg1"/>
                </a:solidFill>
              </a:rPr>
            </a:br>
            <a:r>
              <a:rPr lang="en-IN" sz="1600" dirty="0" err="1">
                <a:solidFill>
                  <a:schemeClr val="bg1"/>
                </a:solidFill>
              </a:rPr>
              <a:t>Rie</a:t>
            </a:r>
            <a:r>
              <a:rPr lang="en-IN" sz="1600" dirty="0">
                <a:solidFill>
                  <a:schemeClr val="bg1"/>
                </a:solidFill>
              </a:rPr>
              <a:t> Johnson RIEJOHNSON@GMAIL.COM RJ Research Consulting, Tarrytown NY, USA Tong Zhang TONGZHANG@BAIDU.COM Big Data Lab, Baidu Inc, Beijing, China </a:t>
            </a:r>
            <a:br>
              <a:rPr lang="en-IN" sz="1600" dirty="0">
                <a:solidFill>
                  <a:schemeClr val="bg1"/>
                </a:solidFill>
              </a:rPr>
            </a:br>
            <a:r>
              <a:rPr lang="en-IN" sz="1600" b="1" dirty="0">
                <a:solidFill>
                  <a:schemeClr val="bg1"/>
                </a:solidFill>
              </a:rPr>
              <a:t>The Models used to compare</a:t>
            </a:r>
            <a:endParaRPr lang="en-IN" sz="1600" b="1" dirty="0">
              <a:solidFill>
                <a:schemeClr val="bg1"/>
              </a:solidFill>
              <a:latin typeface="NimbusRomNo9L-Medi"/>
            </a:endParaRPr>
          </a:p>
        </p:txBody>
      </p:sp>
      <p:grpSp>
        <p:nvGrpSpPr>
          <p:cNvPr id="16" name="Group 15">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7"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7" name="Picture 6">
            <a:extLst>
              <a:ext uri="{FF2B5EF4-FFF2-40B4-BE49-F238E27FC236}">
                <a16:creationId xmlns:a16="http://schemas.microsoft.com/office/drawing/2014/main" id="{B3AF71AF-2844-42A4-8065-D5FD038396B1}"/>
              </a:ext>
            </a:extLst>
          </p:cNvPr>
          <p:cNvPicPr>
            <a:picLocks noChangeAspect="1"/>
          </p:cNvPicPr>
          <p:nvPr/>
        </p:nvPicPr>
        <p:blipFill>
          <a:blip r:embed="rId2"/>
          <a:stretch>
            <a:fillRect/>
          </a:stretch>
        </p:blipFill>
        <p:spPr>
          <a:xfrm>
            <a:off x="6766820" y="891906"/>
            <a:ext cx="4526149" cy="2376229"/>
          </a:xfrm>
          <a:prstGeom prst="rect">
            <a:avLst/>
          </a:prstGeom>
        </p:spPr>
      </p:pic>
      <p:sp>
        <p:nvSpPr>
          <p:cNvPr id="3" name="Content Placeholder 2">
            <a:extLst>
              <a:ext uri="{FF2B5EF4-FFF2-40B4-BE49-F238E27FC236}">
                <a16:creationId xmlns:a16="http://schemas.microsoft.com/office/drawing/2014/main" id="{1E0C8FA3-72D1-4FF3-9CB2-BF7108633FEC}"/>
              </a:ext>
            </a:extLst>
          </p:cNvPr>
          <p:cNvSpPr>
            <a:spLocks noGrp="1"/>
          </p:cNvSpPr>
          <p:nvPr>
            <p:ph idx="1"/>
          </p:nvPr>
        </p:nvSpPr>
        <p:spPr>
          <a:xfrm>
            <a:off x="767290" y="3428999"/>
            <a:ext cx="4075054" cy="2741213"/>
          </a:xfrm>
        </p:spPr>
        <p:txBody>
          <a:bodyPr anchor="t">
            <a:normAutofit/>
          </a:bodyPr>
          <a:lstStyle/>
          <a:p>
            <a:r>
              <a:rPr lang="en-US" sz="1400">
                <a:solidFill>
                  <a:schemeClr val="bg1"/>
                </a:solidFill>
                <a:latin typeface="NimbusRomNo9L-Regu"/>
              </a:rPr>
              <a:t>In One-hot CNN – This had only one layer of fixed region of neurons. And one pooling layer.</a:t>
            </a:r>
          </a:p>
          <a:p>
            <a:r>
              <a:rPr lang="en-US" sz="1400">
                <a:solidFill>
                  <a:schemeClr val="bg1"/>
                </a:solidFill>
                <a:latin typeface="NimbusRomNo9L-Regu"/>
              </a:rPr>
              <a:t>Here the disadvantage is the number of input neurons (ex: region size is 5) is fixed. </a:t>
            </a:r>
          </a:p>
          <a:p>
            <a:r>
              <a:rPr lang="en-US" sz="1400">
                <a:solidFill>
                  <a:schemeClr val="bg1"/>
                </a:solidFill>
                <a:latin typeface="NimbusRomNo9L-Regu"/>
              </a:rPr>
              <a:t>Wv-LSTM is the traditional word vector based RNN neural network</a:t>
            </a:r>
          </a:p>
          <a:p>
            <a:r>
              <a:rPr lang="en-US" sz="1400">
                <a:solidFill>
                  <a:schemeClr val="bg1"/>
                </a:solidFill>
                <a:latin typeface="NimbusRomNo9L-Regu"/>
              </a:rPr>
              <a:t>Oh-LSTM is the One-hot LSTM which uses the word occurrences without using the vector embeddings. </a:t>
            </a:r>
          </a:p>
          <a:p>
            <a:r>
              <a:rPr lang="en-US" sz="1400">
                <a:solidFill>
                  <a:schemeClr val="bg1"/>
                </a:solidFill>
                <a:latin typeface="NimbusRomNo9L-Regu"/>
              </a:rPr>
              <a:t>Bi-directional one hot LSTM with pooling which uses one hot vectors for faster prediction</a:t>
            </a:r>
          </a:p>
        </p:txBody>
      </p:sp>
      <p:pic>
        <p:nvPicPr>
          <p:cNvPr id="5" name="Picture 4">
            <a:extLst>
              <a:ext uri="{FF2B5EF4-FFF2-40B4-BE49-F238E27FC236}">
                <a16:creationId xmlns:a16="http://schemas.microsoft.com/office/drawing/2014/main" id="{6C7A090B-952A-4308-B71E-EAF65B3C1795}"/>
              </a:ext>
            </a:extLst>
          </p:cNvPr>
          <p:cNvPicPr>
            <a:picLocks noChangeAspect="1"/>
          </p:cNvPicPr>
          <p:nvPr/>
        </p:nvPicPr>
        <p:blipFill>
          <a:blip r:embed="rId3"/>
          <a:stretch>
            <a:fillRect/>
          </a:stretch>
        </p:blipFill>
        <p:spPr>
          <a:xfrm>
            <a:off x="5913120" y="4086076"/>
            <a:ext cx="6266727" cy="1880017"/>
          </a:xfrm>
          <a:prstGeom prst="rect">
            <a:avLst/>
          </a:prstGeom>
        </p:spPr>
      </p:pic>
    </p:spTree>
    <p:extLst>
      <p:ext uri="{BB962C8B-B14F-4D97-AF65-F5344CB8AC3E}">
        <p14:creationId xmlns:p14="http://schemas.microsoft.com/office/powerpoint/2010/main" val="2033953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B122502F-4C97-4F14-94A8-AAD6511705D0}"/>
              </a:ext>
            </a:extLst>
          </p:cNvPr>
          <p:cNvSpPr>
            <a:spLocks noGrp="1"/>
          </p:cNvSpPr>
          <p:nvPr>
            <p:ph type="title"/>
          </p:nvPr>
        </p:nvSpPr>
        <p:spPr>
          <a:xfrm>
            <a:off x="767289" y="1296537"/>
            <a:ext cx="4652436" cy="1907840"/>
          </a:xfrm>
        </p:spPr>
        <p:txBody>
          <a:bodyPr anchor="b">
            <a:normAutofit/>
          </a:bodyPr>
          <a:lstStyle/>
          <a:p>
            <a:r>
              <a:rPr lang="en-US" sz="1600" dirty="0">
                <a:solidFill>
                  <a:schemeClr val="bg1"/>
                </a:solidFill>
              </a:rPr>
              <a:t>Supervised and Semi-Supervised Text Categorization using LSTM for Region Embeddings</a:t>
            </a:r>
            <a:br>
              <a:rPr lang="en-US" sz="1600" dirty="0">
                <a:solidFill>
                  <a:schemeClr val="bg1"/>
                </a:solidFill>
              </a:rPr>
            </a:br>
            <a:r>
              <a:rPr lang="en-IN" sz="1600" dirty="0" err="1">
                <a:solidFill>
                  <a:schemeClr val="bg1"/>
                </a:solidFill>
              </a:rPr>
              <a:t>Rie</a:t>
            </a:r>
            <a:r>
              <a:rPr lang="en-IN" sz="1600" dirty="0">
                <a:solidFill>
                  <a:schemeClr val="bg1"/>
                </a:solidFill>
              </a:rPr>
              <a:t> Johnson RIEJOHNSON@GMAIL.COM RJ Research Consulting, Tarrytown NY, USA Tong Zhang TONGZHANG@BAIDU.COM Big Data Lab, Baidu Inc, Beijing, China </a:t>
            </a:r>
            <a:br>
              <a:rPr lang="en-IN" sz="1600" dirty="0">
                <a:solidFill>
                  <a:schemeClr val="bg1"/>
                </a:solidFill>
              </a:rPr>
            </a:br>
            <a:r>
              <a:rPr lang="en-IN" sz="1800" b="1" dirty="0">
                <a:solidFill>
                  <a:schemeClr val="bg1"/>
                </a:solidFill>
              </a:rPr>
              <a:t>Why Pooling instead of input/output gates?</a:t>
            </a:r>
            <a:endParaRPr lang="en-IN" sz="1800" b="1" dirty="0">
              <a:solidFill>
                <a:schemeClr val="bg1"/>
              </a:solidFill>
              <a:latin typeface="NimbusRomNo9L-Medi"/>
            </a:endParaRPr>
          </a:p>
        </p:txBody>
      </p:sp>
      <p:grpSp>
        <p:nvGrpSpPr>
          <p:cNvPr id="16" name="Group 15">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7"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1E0C8FA3-72D1-4FF3-9CB2-BF7108633FEC}"/>
              </a:ext>
            </a:extLst>
          </p:cNvPr>
          <p:cNvSpPr>
            <a:spLocks noGrp="1"/>
          </p:cNvSpPr>
          <p:nvPr>
            <p:ph idx="1"/>
          </p:nvPr>
        </p:nvSpPr>
        <p:spPr>
          <a:xfrm>
            <a:off x="767290" y="3428999"/>
            <a:ext cx="4075054" cy="2741213"/>
          </a:xfrm>
        </p:spPr>
        <p:txBody>
          <a:bodyPr anchor="t">
            <a:normAutofit/>
          </a:bodyPr>
          <a:lstStyle/>
          <a:p>
            <a:r>
              <a:rPr lang="en-US" sz="1400" dirty="0">
                <a:solidFill>
                  <a:schemeClr val="bg1"/>
                </a:solidFill>
              </a:rPr>
              <a:t>pooling has the merit of enabling faster training via chopping. Since we set the goal of LSTM to embedding text regions instead of documents, it is no longer crucial to go through the document from the beginning to the end sequentially. At the time of training, we can chop each document into segments of a fixed length that is sufficiently long (e.g., 50 or 100) and process all the segments in a mini batch in parallel as if these segments were individual documents. (Note that this is done only in the LSTM layer and pooling is done over the entire document.)</a:t>
            </a:r>
          </a:p>
          <a:p>
            <a:endParaRPr lang="en-US" sz="1400" dirty="0">
              <a:solidFill>
                <a:schemeClr val="bg1"/>
              </a:solidFill>
              <a:latin typeface="NimbusRomNo9L-Regu"/>
            </a:endParaRPr>
          </a:p>
        </p:txBody>
      </p:sp>
      <p:pic>
        <p:nvPicPr>
          <p:cNvPr id="11" name="Picture 10">
            <a:extLst>
              <a:ext uri="{FF2B5EF4-FFF2-40B4-BE49-F238E27FC236}">
                <a16:creationId xmlns:a16="http://schemas.microsoft.com/office/drawing/2014/main" id="{BAEA81EA-C00F-4253-95FA-6D8EE29EADE6}"/>
              </a:ext>
            </a:extLst>
          </p:cNvPr>
          <p:cNvPicPr>
            <a:picLocks noChangeAspect="1"/>
          </p:cNvPicPr>
          <p:nvPr/>
        </p:nvPicPr>
        <p:blipFill>
          <a:blip r:embed="rId2"/>
          <a:stretch>
            <a:fillRect/>
          </a:stretch>
        </p:blipFill>
        <p:spPr>
          <a:xfrm>
            <a:off x="6515100" y="1189596"/>
            <a:ext cx="4650879" cy="1469254"/>
          </a:xfrm>
          <a:prstGeom prst="rect">
            <a:avLst/>
          </a:prstGeom>
        </p:spPr>
      </p:pic>
      <p:pic>
        <p:nvPicPr>
          <p:cNvPr id="13" name="Picture 12">
            <a:extLst>
              <a:ext uri="{FF2B5EF4-FFF2-40B4-BE49-F238E27FC236}">
                <a16:creationId xmlns:a16="http://schemas.microsoft.com/office/drawing/2014/main" id="{94FF860A-A6BF-4C61-9088-C5892F08E52C}"/>
              </a:ext>
            </a:extLst>
          </p:cNvPr>
          <p:cNvPicPr>
            <a:picLocks noChangeAspect="1"/>
          </p:cNvPicPr>
          <p:nvPr/>
        </p:nvPicPr>
        <p:blipFill>
          <a:blip r:embed="rId3"/>
          <a:stretch>
            <a:fillRect/>
          </a:stretch>
        </p:blipFill>
        <p:spPr>
          <a:xfrm>
            <a:off x="6659332" y="3659346"/>
            <a:ext cx="4362414" cy="1469254"/>
          </a:xfrm>
          <a:prstGeom prst="rect">
            <a:avLst/>
          </a:prstGeom>
        </p:spPr>
      </p:pic>
      <p:sp>
        <p:nvSpPr>
          <p:cNvPr id="15" name="TextBox 14">
            <a:extLst>
              <a:ext uri="{FF2B5EF4-FFF2-40B4-BE49-F238E27FC236}">
                <a16:creationId xmlns:a16="http://schemas.microsoft.com/office/drawing/2014/main" id="{DD042335-C8CA-43D1-A05A-5B047624AD78}"/>
              </a:ext>
            </a:extLst>
          </p:cNvPr>
          <p:cNvSpPr txBox="1"/>
          <p:nvPr/>
        </p:nvSpPr>
        <p:spPr>
          <a:xfrm>
            <a:off x="6434413" y="820264"/>
            <a:ext cx="4833662" cy="369332"/>
          </a:xfrm>
          <a:prstGeom prst="rect">
            <a:avLst/>
          </a:prstGeom>
          <a:noFill/>
        </p:spPr>
        <p:txBody>
          <a:bodyPr wrap="square">
            <a:spAutoFit/>
          </a:bodyPr>
          <a:lstStyle/>
          <a:p>
            <a:pPr algn="l"/>
            <a:r>
              <a:rPr lang="en-US" sz="1800" dirty="0">
                <a:latin typeface="NimbusRomNo9L-Regu"/>
              </a:rPr>
              <a:t>The datasets used to compare:</a:t>
            </a:r>
          </a:p>
        </p:txBody>
      </p:sp>
      <p:sp>
        <p:nvSpPr>
          <p:cNvPr id="19" name="TextBox 18">
            <a:extLst>
              <a:ext uri="{FF2B5EF4-FFF2-40B4-BE49-F238E27FC236}">
                <a16:creationId xmlns:a16="http://schemas.microsoft.com/office/drawing/2014/main" id="{A3D75778-F1C7-4080-BD08-E7863249DA41}"/>
              </a:ext>
            </a:extLst>
          </p:cNvPr>
          <p:cNvSpPr txBox="1"/>
          <p:nvPr/>
        </p:nvSpPr>
        <p:spPr>
          <a:xfrm>
            <a:off x="6515100" y="3204377"/>
            <a:ext cx="5374640" cy="3416320"/>
          </a:xfrm>
          <a:prstGeom prst="rect">
            <a:avLst/>
          </a:prstGeom>
          <a:noFill/>
        </p:spPr>
        <p:txBody>
          <a:bodyPr wrap="square" rtlCol="0">
            <a:spAutoFit/>
          </a:bodyPr>
          <a:lstStyle/>
          <a:p>
            <a:r>
              <a:rPr lang="en-US" dirty="0"/>
              <a:t>Percentage of error in predicting the correct class.</a:t>
            </a:r>
          </a:p>
          <a:p>
            <a:endParaRPr lang="en-US" dirty="0"/>
          </a:p>
          <a:p>
            <a:endParaRPr lang="en-US" dirty="0"/>
          </a:p>
          <a:p>
            <a:endParaRPr lang="en-US" dirty="0"/>
          </a:p>
          <a:p>
            <a:endParaRPr lang="en-US" dirty="0"/>
          </a:p>
          <a:p>
            <a:endParaRPr lang="en-US" dirty="0"/>
          </a:p>
          <a:p>
            <a:endParaRPr lang="en-US" dirty="0"/>
          </a:p>
          <a:p>
            <a:r>
              <a:rPr lang="en-US" dirty="0"/>
              <a:t>The paper explores using the traditional word vector LSTM and the improved one-hot bidirectional LSTM with pooling and they got the lowest percentage of error in 3 of the 4 datasets used with better performance.</a:t>
            </a:r>
            <a:endParaRPr lang="en-IN" dirty="0"/>
          </a:p>
        </p:txBody>
      </p:sp>
    </p:spTree>
    <p:extLst>
      <p:ext uri="{BB962C8B-B14F-4D97-AF65-F5344CB8AC3E}">
        <p14:creationId xmlns:p14="http://schemas.microsoft.com/office/powerpoint/2010/main" val="215894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B122502F-4C97-4F14-94A8-AAD6511705D0}"/>
              </a:ext>
            </a:extLst>
          </p:cNvPr>
          <p:cNvSpPr>
            <a:spLocks noGrp="1"/>
          </p:cNvSpPr>
          <p:nvPr>
            <p:ph type="title"/>
          </p:nvPr>
        </p:nvSpPr>
        <p:spPr>
          <a:xfrm>
            <a:off x="767289" y="1296537"/>
            <a:ext cx="4652436" cy="1907840"/>
          </a:xfrm>
        </p:spPr>
        <p:txBody>
          <a:bodyPr anchor="b">
            <a:normAutofit/>
          </a:bodyPr>
          <a:lstStyle/>
          <a:p>
            <a:r>
              <a:rPr lang="en-US" sz="1600" dirty="0">
                <a:solidFill>
                  <a:schemeClr val="bg1"/>
                </a:solidFill>
              </a:rPr>
              <a:t>Supervised and Semi-Supervised Text Categorization using LSTM for Region Embeddings</a:t>
            </a:r>
            <a:br>
              <a:rPr lang="en-US" sz="1600" dirty="0">
                <a:solidFill>
                  <a:schemeClr val="bg1"/>
                </a:solidFill>
              </a:rPr>
            </a:br>
            <a:r>
              <a:rPr lang="en-IN" sz="1600" dirty="0" err="1">
                <a:solidFill>
                  <a:schemeClr val="bg1"/>
                </a:solidFill>
              </a:rPr>
              <a:t>Rie</a:t>
            </a:r>
            <a:r>
              <a:rPr lang="en-IN" sz="1600" dirty="0">
                <a:solidFill>
                  <a:schemeClr val="bg1"/>
                </a:solidFill>
              </a:rPr>
              <a:t> Johnson RIEJOHNSON@GMAIL.COM RJ Research Consulting, Tarrytown NY, USA Tong Zhang TONGZHANG@BAIDU.COM Big Data Lab, Baidu Inc, Beijing, China </a:t>
            </a:r>
            <a:br>
              <a:rPr lang="en-IN" sz="1600" dirty="0">
                <a:solidFill>
                  <a:schemeClr val="bg1"/>
                </a:solidFill>
              </a:rPr>
            </a:br>
            <a:r>
              <a:rPr lang="en-IN" sz="1800" b="1" dirty="0">
                <a:solidFill>
                  <a:schemeClr val="bg1"/>
                </a:solidFill>
              </a:rPr>
              <a:t>Conclusion</a:t>
            </a:r>
            <a:endParaRPr lang="en-IN" sz="1800" b="1" dirty="0">
              <a:solidFill>
                <a:schemeClr val="bg1"/>
              </a:solidFill>
              <a:latin typeface="NimbusRomNo9L-Medi"/>
            </a:endParaRPr>
          </a:p>
        </p:txBody>
      </p:sp>
      <p:grpSp>
        <p:nvGrpSpPr>
          <p:cNvPr id="16" name="Group 15">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7"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1E0C8FA3-72D1-4FF3-9CB2-BF7108633FEC}"/>
              </a:ext>
            </a:extLst>
          </p:cNvPr>
          <p:cNvSpPr>
            <a:spLocks noGrp="1"/>
          </p:cNvSpPr>
          <p:nvPr>
            <p:ph idx="1"/>
          </p:nvPr>
        </p:nvSpPr>
        <p:spPr>
          <a:xfrm>
            <a:off x="5857876" y="879850"/>
            <a:ext cx="6334124" cy="3082550"/>
          </a:xfrm>
        </p:spPr>
        <p:txBody>
          <a:bodyPr anchor="t">
            <a:normAutofit/>
          </a:bodyPr>
          <a:lstStyle/>
          <a:p>
            <a:pPr algn="l"/>
            <a:r>
              <a:rPr lang="en-US" sz="1400" b="0" i="0" u="none" strike="noStrike" baseline="0" dirty="0">
                <a:latin typeface="NimbusRomNo9L-Regu"/>
              </a:rPr>
              <a:t>We found this paper interesting as we were not able to get good accuracy using LSTM for predicting the categories of news articles in supervised learning.</a:t>
            </a:r>
          </a:p>
          <a:p>
            <a:pPr algn="l"/>
            <a:r>
              <a:rPr lang="en-US" sz="1400" dirty="0">
                <a:latin typeface="NimbusRomNo9L-Regu"/>
              </a:rPr>
              <a:t>LSTM also had the problem of document lengths. The optimal length that worked was about 100 words. Above which training took time and the accuracy didn’t improve.</a:t>
            </a:r>
          </a:p>
          <a:p>
            <a:pPr algn="l"/>
            <a:r>
              <a:rPr lang="en-US" sz="1400" b="0" i="0" u="none" strike="noStrike" dirty="0">
                <a:latin typeface="NimbusRomNo9L-Regu"/>
              </a:rPr>
              <a:t>This paper gave a way to di</a:t>
            </a:r>
            <a:r>
              <a:rPr lang="en-US" sz="1400" dirty="0">
                <a:latin typeface="NimbusRomNo9L-Regu"/>
              </a:rPr>
              <a:t>vide the documents in 50 – 100 words each. Then apply the LSTM bi-directional way on each division. </a:t>
            </a:r>
          </a:p>
          <a:p>
            <a:pPr algn="l"/>
            <a:r>
              <a:rPr lang="en-US" sz="1400" b="0" i="0" u="none" strike="noStrike" dirty="0">
                <a:latin typeface="NimbusRomNo9L-Regu"/>
              </a:rPr>
              <a:t>Then apply the max pooling on the results of all the documents combined.</a:t>
            </a:r>
          </a:p>
          <a:p>
            <a:pPr algn="l"/>
            <a:r>
              <a:rPr lang="en-US" sz="1400" dirty="0">
                <a:latin typeface="NimbusRomNo9L-Regu"/>
              </a:rPr>
              <a:t>The paper also concluded that unidimensional CNN with 1000 input range and two CNN layers and max pooling can outperform on classification. </a:t>
            </a:r>
            <a:endParaRPr lang="en-US" sz="1400" b="0" i="0" u="none" strike="noStrike" dirty="0">
              <a:latin typeface="NimbusRomNo9L-Regu"/>
            </a:endParaRPr>
          </a:p>
          <a:p>
            <a:endParaRPr lang="en-US" sz="1400" dirty="0">
              <a:latin typeface="NimbusRomNo9L-Regu"/>
            </a:endParaRPr>
          </a:p>
        </p:txBody>
      </p:sp>
      <p:sp>
        <p:nvSpPr>
          <p:cNvPr id="15" name="TextBox 14">
            <a:extLst>
              <a:ext uri="{FF2B5EF4-FFF2-40B4-BE49-F238E27FC236}">
                <a16:creationId xmlns:a16="http://schemas.microsoft.com/office/drawing/2014/main" id="{DD042335-C8CA-43D1-A05A-5B047624AD78}"/>
              </a:ext>
            </a:extLst>
          </p:cNvPr>
          <p:cNvSpPr txBox="1"/>
          <p:nvPr/>
        </p:nvSpPr>
        <p:spPr>
          <a:xfrm>
            <a:off x="6993654" y="940720"/>
            <a:ext cx="4833662" cy="369332"/>
          </a:xfrm>
          <a:prstGeom prst="rect">
            <a:avLst/>
          </a:prstGeom>
          <a:noFill/>
        </p:spPr>
        <p:txBody>
          <a:bodyPr wrap="square">
            <a:spAutoFit/>
          </a:bodyPr>
          <a:lstStyle/>
          <a:p>
            <a:pPr algn="l"/>
            <a:r>
              <a:rPr lang="en-US" sz="1800" dirty="0">
                <a:latin typeface="NimbusRomNo9L-Regu"/>
              </a:rPr>
              <a:t>:</a:t>
            </a:r>
          </a:p>
        </p:txBody>
      </p:sp>
      <p:pic>
        <p:nvPicPr>
          <p:cNvPr id="20" name="Picture 19">
            <a:extLst>
              <a:ext uri="{FF2B5EF4-FFF2-40B4-BE49-F238E27FC236}">
                <a16:creationId xmlns:a16="http://schemas.microsoft.com/office/drawing/2014/main" id="{2D4EEA52-6364-479A-BFF0-AC1C7D3FBF88}"/>
              </a:ext>
            </a:extLst>
          </p:cNvPr>
          <p:cNvPicPr>
            <a:picLocks noChangeAspect="1"/>
          </p:cNvPicPr>
          <p:nvPr/>
        </p:nvPicPr>
        <p:blipFill>
          <a:blip r:embed="rId2"/>
          <a:stretch>
            <a:fillRect/>
          </a:stretch>
        </p:blipFill>
        <p:spPr>
          <a:xfrm>
            <a:off x="4042001" y="4580167"/>
            <a:ext cx="8011956" cy="1677299"/>
          </a:xfrm>
          <a:prstGeom prst="rect">
            <a:avLst/>
          </a:prstGeom>
        </p:spPr>
      </p:pic>
    </p:spTree>
    <p:extLst>
      <p:ext uri="{BB962C8B-B14F-4D97-AF65-F5344CB8AC3E}">
        <p14:creationId xmlns:p14="http://schemas.microsoft.com/office/powerpoint/2010/main" val="546742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91">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19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DE29FE-B51B-4C85-8658-550BD33F1135}"/>
              </a:ext>
            </a:extLst>
          </p:cNvPr>
          <p:cNvSpPr>
            <a:spLocks noGrp="1"/>
          </p:cNvSpPr>
          <p:nvPr>
            <p:ph type="title"/>
          </p:nvPr>
        </p:nvSpPr>
        <p:spPr>
          <a:xfrm>
            <a:off x="871442" y="685800"/>
            <a:ext cx="4353116" cy="1474666"/>
          </a:xfrm>
        </p:spPr>
        <p:txBody>
          <a:bodyPr anchor="b">
            <a:normAutofit/>
          </a:bodyPr>
          <a:lstStyle/>
          <a:p>
            <a:pPr algn="ctr"/>
            <a:r>
              <a:rPr lang="en-US" sz="3200">
                <a:solidFill>
                  <a:srgbClr val="595959"/>
                </a:solidFill>
              </a:rPr>
              <a:t>BBC News Dataset</a:t>
            </a:r>
            <a:endParaRPr lang="en-IN" sz="3200">
              <a:solidFill>
                <a:srgbClr val="595959"/>
              </a:solidFill>
            </a:endParaRPr>
          </a:p>
        </p:txBody>
      </p:sp>
      <p:sp>
        <p:nvSpPr>
          <p:cNvPr id="5" name="Content Placeholder 4">
            <a:extLst>
              <a:ext uri="{FF2B5EF4-FFF2-40B4-BE49-F238E27FC236}">
                <a16:creationId xmlns:a16="http://schemas.microsoft.com/office/drawing/2014/main" id="{A719910C-CF3D-4A53-BDF4-7E15D0855BD6}"/>
              </a:ext>
            </a:extLst>
          </p:cNvPr>
          <p:cNvSpPr>
            <a:spLocks noGrp="1"/>
          </p:cNvSpPr>
          <p:nvPr>
            <p:ph idx="1"/>
          </p:nvPr>
        </p:nvSpPr>
        <p:spPr>
          <a:xfrm>
            <a:off x="871442" y="2447337"/>
            <a:ext cx="4353116" cy="3770434"/>
          </a:xfrm>
        </p:spPr>
        <p:txBody>
          <a:bodyPr anchor="t">
            <a:normAutofit/>
          </a:bodyPr>
          <a:lstStyle/>
          <a:p>
            <a:r>
              <a:rPr lang="en-US" sz="2000">
                <a:solidFill>
                  <a:srgbClr val="595959"/>
                </a:solidFill>
              </a:rPr>
              <a:t>2225 news articles</a:t>
            </a:r>
          </a:p>
          <a:p>
            <a:r>
              <a:rPr lang="en-US" sz="2000">
                <a:solidFill>
                  <a:srgbClr val="595959"/>
                </a:solidFill>
              </a:rPr>
              <a:t>Roughly evenly distributed across:</a:t>
            </a:r>
          </a:p>
          <a:p>
            <a:pPr lvl="1"/>
            <a:r>
              <a:rPr lang="en-US" sz="2000">
                <a:solidFill>
                  <a:srgbClr val="595959"/>
                </a:solidFill>
              </a:rPr>
              <a:t>Business</a:t>
            </a:r>
          </a:p>
          <a:p>
            <a:pPr lvl="1"/>
            <a:r>
              <a:rPr lang="en-US" sz="2000">
                <a:solidFill>
                  <a:srgbClr val="595959"/>
                </a:solidFill>
              </a:rPr>
              <a:t>Entertainment</a:t>
            </a:r>
          </a:p>
          <a:p>
            <a:pPr lvl="1"/>
            <a:r>
              <a:rPr lang="en-US" sz="2000">
                <a:solidFill>
                  <a:srgbClr val="595959"/>
                </a:solidFill>
              </a:rPr>
              <a:t>Politics</a:t>
            </a:r>
          </a:p>
          <a:p>
            <a:pPr lvl="1"/>
            <a:r>
              <a:rPr lang="en-US" sz="2000">
                <a:solidFill>
                  <a:srgbClr val="595959"/>
                </a:solidFill>
              </a:rPr>
              <a:t>Sports</a:t>
            </a:r>
          </a:p>
          <a:p>
            <a:pPr lvl="1"/>
            <a:r>
              <a:rPr lang="en-US" sz="2000">
                <a:solidFill>
                  <a:srgbClr val="595959"/>
                </a:solidFill>
              </a:rPr>
              <a:t>Technology</a:t>
            </a:r>
          </a:p>
          <a:p>
            <a:r>
              <a:rPr lang="en-US" sz="2000">
                <a:solidFill>
                  <a:srgbClr val="595959"/>
                </a:solidFill>
              </a:rPr>
              <a:t>Objective: To build a model to classify news articles</a:t>
            </a:r>
            <a:endParaRPr lang="en-IN" sz="2000">
              <a:solidFill>
                <a:srgbClr val="595959"/>
              </a:solidFill>
            </a:endParaRPr>
          </a:p>
        </p:txBody>
      </p:sp>
      <p:pic>
        <p:nvPicPr>
          <p:cNvPr id="1028" name="Picture 4" descr="Chart, bar chart&#10;&#10;Description automatically generated">
            <a:extLst>
              <a:ext uri="{FF2B5EF4-FFF2-40B4-BE49-F238E27FC236}">
                <a16:creationId xmlns:a16="http://schemas.microsoft.com/office/drawing/2014/main" id="{D1AC767A-9398-4E5B-8384-F0BA4BC0B5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1801" y="1689903"/>
            <a:ext cx="4797056" cy="3523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72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57CF9-04BE-4184-9A6B-B1FFB85302B4}"/>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BERT</a:t>
            </a:r>
          </a:p>
        </p:txBody>
      </p:sp>
    </p:spTree>
    <p:extLst>
      <p:ext uri="{BB962C8B-B14F-4D97-AF65-F5344CB8AC3E}">
        <p14:creationId xmlns:p14="http://schemas.microsoft.com/office/powerpoint/2010/main" val="3317256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594BA-D908-47AE-9466-88681BFA978A}"/>
              </a:ext>
            </a:extLst>
          </p:cNvPr>
          <p:cNvSpPr>
            <a:spLocks noGrp="1"/>
          </p:cNvSpPr>
          <p:nvPr>
            <p:ph type="title"/>
          </p:nvPr>
        </p:nvSpPr>
        <p:spPr>
          <a:xfrm>
            <a:off x="871442" y="685800"/>
            <a:ext cx="4353116" cy="1474666"/>
          </a:xfrm>
        </p:spPr>
        <p:txBody>
          <a:bodyPr anchor="b">
            <a:normAutofit/>
          </a:bodyPr>
          <a:lstStyle/>
          <a:p>
            <a:pPr algn="ctr"/>
            <a:r>
              <a:rPr lang="en-US" sz="3200">
                <a:solidFill>
                  <a:srgbClr val="595959"/>
                </a:solidFill>
              </a:rPr>
              <a:t>BBC News: BoW</a:t>
            </a:r>
            <a:endParaRPr lang="en-IN" sz="3200">
              <a:solidFill>
                <a:srgbClr val="595959"/>
              </a:solidFill>
            </a:endParaRPr>
          </a:p>
        </p:txBody>
      </p:sp>
      <p:sp>
        <p:nvSpPr>
          <p:cNvPr id="3" name="Content Placeholder 2">
            <a:extLst>
              <a:ext uri="{FF2B5EF4-FFF2-40B4-BE49-F238E27FC236}">
                <a16:creationId xmlns:a16="http://schemas.microsoft.com/office/drawing/2014/main" id="{5D004F6C-A592-4B23-8E36-CAE13D58B204}"/>
              </a:ext>
            </a:extLst>
          </p:cNvPr>
          <p:cNvSpPr>
            <a:spLocks noGrp="1"/>
          </p:cNvSpPr>
          <p:nvPr>
            <p:ph idx="1"/>
          </p:nvPr>
        </p:nvSpPr>
        <p:spPr>
          <a:xfrm>
            <a:off x="871442" y="2447337"/>
            <a:ext cx="4353116" cy="3770434"/>
          </a:xfrm>
        </p:spPr>
        <p:txBody>
          <a:bodyPr anchor="t">
            <a:normAutofit/>
          </a:bodyPr>
          <a:lstStyle/>
          <a:p>
            <a:r>
              <a:rPr lang="en-US" sz="1900">
                <a:solidFill>
                  <a:srgbClr val="595959"/>
                </a:solidFill>
              </a:rPr>
              <a:t>Text was treated as a bag of words</a:t>
            </a:r>
          </a:p>
          <a:p>
            <a:pPr lvl="1"/>
            <a:r>
              <a:rPr lang="en-US" sz="1900">
                <a:solidFill>
                  <a:srgbClr val="595959"/>
                </a:solidFill>
              </a:rPr>
              <a:t>Each article was converted as a vector of 3007 dimensions, using CountVectorizer</a:t>
            </a:r>
          </a:p>
          <a:p>
            <a:r>
              <a:rPr lang="en-US" sz="1900">
                <a:solidFill>
                  <a:srgbClr val="595959"/>
                </a:solidFill>
              </a:rPr>
              <a:t>Various classifiers used</a:t>
            </a:r>
          </a:p>
          <a:p>
            <a:r>
              <a:rPr lang="en-US" sz="1900">
                <a:solidFill>
                  <a:srgbClr val="595959"/>
                </a:solidFill>
              </a:rPr>
              <a:t>Test accuracy achieved:</a:t>
            </a:r>
          </a:p>
          <a:p>
            <a:pPr lvl="1"/>
            <a:r>
              <a:rPr lang="en-IN" sz="1900" b="0" i="0">
                <a:solidFill>
                  <a:srgbClr val="595959"/>
                </a:solidFill>
                <a:effectLst/>
                <a:latin typeface="Courier New" panose="02070309020205020404" pitchFamily="49" charset="0"/>
              </a:rPr>
              <a:t>KNN 0.69</a:t>
            </a:r>
          </a:p>
          <a:p>
            <a:pPr lvl="1"/>
            <a:r>
              <a:rPr lang="en-IN" sz="1900" b="0" i="0">
                <a:solidFill>
                  <a:srgbClr val="595959"/>
                </a:solidFill>
                <a:effectLst/>
                <a:latin typeface="Courier New" panose="02070309020205020404" pitchFamily="49" charset="0"/>
              </a:rPr>
              <a:t>SVC 0.96</a:t>
            </a:r>
          </a:p>
          <a:p>
            <a:pPr lvl="1"/>
            <a:r>
              <a:rPr lang="en-IN" sz="1900" b="0" i="0">
                <a:solidFill>
                  <a:srgbClr val="595959"/>
                </a:solidFill>
                <a:effectLst/>
                <a:latin typeface="Courier New" panose="02070309020205020404" pitchFamily="49" charset="0"/>
              </a:rPr>
              <a:t>Random Forest 0.86 </a:t>
            </a:r>
          </a:p>
          <a:p>
            <a:pPr lvl="1"/>
            <a:r>
              <a:rPr lang="en-IN" sz="1900" b="0" i="0">
                <a:solidFill>
                  <a:srgbClr val="595959"/>
                </a:solidFill>
                <a:effectLst/>
                <a:latin typeface="Courier New" panose="02070309020205020404" pitchFamily="49" charset="0"/>
              </a:rPr>
              <a:t>Gradient Descent 0.96 </a:t>
            </a:r>
          </a:p>
          <a:p>
            <a:pPr lvl="1"/>
            <a:r>
              <a:rPr lang="en-IN" sz="1900" b="0" i="0">
                <a:solidFill>
                  <a:srgbClr val="595959"/>
                </a:solidFill>
                <a:effectLst/>
                <a:latin typeface="Courier New" panose="02070309020205020404" pitchFamily="49" charset="0"/>
              </a:rPr>
              <a:t>Logistic Regression 0.97</a:t>
            </a:r>
          </a:p>
          <a:p>
            <a:pPr marL="457200" lvl="1" indent="0">
              <a:buNone/>
            </a:pPr>
            <a:endParaRPr lang="en-US" sz="1900">
              <a:solidFill>
                <a:srgbClr val="595959"/>
              </a:solidFill>
            </a:endParaRPr>
          </a:p>
        </p:txBody>
      </p:sp>
      <p:pic>
        <p:nvPicPr>
          <p:cNvPr id="2050" name="Picture 2">
            <a:extLst>
              <a:ext uri="{FF2B5EF4-FFF2-40B4-BE49-F238E27FC236}">
                <a16:creationId xmlns:a16="http://schemas.microsoft.com/office/drawing/2014/main" id="{C475E913-134B-46C1-B660-587C0F0903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4329" y="1857964"/>
            <a:ext cx="6144544" cy="402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17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BAF32-ABE3-4A94-9FEE-22A60919A265}"/>
              </a:ext>
            </a:extLst>
          </p:cNvPr>
          <p:cNvSpPr>
            <a:spLocks noGrp="1"/>
          </p:cNvSpPr>
          <p:nvPr>
            <p:ph type="title"/>
          </p:nvPr>
        </p:nvSpPr>
        <p:spPr>
          <a:xfrm>
            <a:off x="871442" y="685800"/>
            <a:ext cx="4353116" cy="1474666"/>
          </a:xfrm>
        </p:spPr>
        <p:txBody>
          <a:bodyPr anchor="b">
            <a:normAutofit/>
          </a:bodyPr>
          <a:lstStyle/>
          <a:p>
            <a:pPr algn="ctr"/>
            <a:r>
              <a:rPr lang="en-US" sz="3200">
                <a:solidFill>
                  <a:srgbClr val="595959"/>
                </a:solidFill>
              </a:rPr>
              <a:t>BBC News: TfIdf</a:t>
            </a:r>
            <a:endParaRPr lang="en-IN" sz="3200">
              <a:solidFill>
                <a:srgbClr val="595959"/>
              </a:solidFill>
            </a:endParaRPr>
          </a:p>
        </p:txBody>
      </p:sp>
      <p:sp>
        <p:nvSpPr>
          <p:cNvPr id="3" name="Content Placeholder 2">
            <a:extLst>
              <a:ext uri="{FF2B5EF4-FFF2-40B4-BE49-F238E27FC236}">
                <a16:creationId xmlns:a16="http://schemas.microsoft.com/office/drawing/2014/main" id="{13D2CBEF-FA61-4322-9DC9-8D590AB43FF5}"/>
              </a:ext>
            </a:extLst>
          </p:cNvPr>
          <p:cNvSpPr>
            <a:spLocks noGrp="1"/>
          </p:cNvSpPr>
          <p:nvPr>
            <p:ph idx="1"/>
          </p:nvPr>
        </p:nvSpPr>
        <p:spPr>
          <a:xfrm>
            <a:off x="871442" y="2447337"/>
            <a:ext cx="4353116" cy="3770434"/>
          </a:xfrm>
        </p:spPr>
        <p:txBody>
          <a:bodyPr anchor="t">
            <a:normAutofit/>
          </a:bodyPr>
          <a:lstStyle/>
          <a:p>
            <a:r>
              <a:rPr lang="en-US" sz="2000" dirty="0">
                <a:solidFill>
                  <a:srgbClr val="595959"/>
                </a:solidFill>
              </a:rPr>
              <a:t>Each article converted into vectors of 14,415 dimensions using </a:t>
            </a:r>
            <a:r>
              <a:rPr lang="en-US" sz="2000" dirty="0" err="1">
                <a:solidFill>
                  <a:srgbClr val="595959"/>
                </a:solidFill>
              </a:rPr>
              <a:t>SKLearn</a:t>
            </a:r>
            <a:r>
              <a:rPr lang="en-US" sz="2000" dirty="0">
                <a:solidFill>
                  <a:srgbClr val="595959"/>
                </a:solidFill>
              </a:rPr>
              <a:t> </a:t>
            </a:r>
            <a:r>
              <a:rPr lang="en-US" sz="2000" dirty="0" err="1">
                <a:solidFill>
                  <a:srgbClr val="595959"/>
                </a:solidFill>
              </a:rPr>
              <a:t>TfidfVectorizer</a:t>
            </a:r>
            <a:r>
              <a:rPr lang="en-US" sz="2000" dirty="0">
                <a:solidFill>
                  <a:srgbClr val="595959"/>
                </a:solidFill>
              </a:rPr>
              <a:t> </a:t>
            </a:r>
          </a:p>
          <a:p>
            <a:r>
              <a:rPr lang="en-US" sz="2000" dirty="0">
                <a:solidFill>
                  <a:srgbClr val="595959"/>
                </a:solidFill>
              </a:rPr>
              <a:t>Various classifiers used</a:t>
            </a:r>
          </a:p>
          <a:p>
            <a:r>
              <a:rPr lang="en-US" sz="2000" dirty="0">
                <a:solidFill>
                  <a:srgbClr val="595959"/>
                </a:solidFill>
              </a:rPr>
              <a:t>Accuracy achieved:</a:t>
            </a:r>
          </a:p>
          <a:p>
            <a:pPr lvl="1"/>
            <a:r>
              <a:rPr lang="en-IN" sz="2000" b="1" i="0" dirty="0">
                <a:solidFill>
                  <a:srgbClr val="595959"/>
                </a:solidFill>
                <a:effectLst/>
                <a:latin typeface="Courier New" panose="02070309020205020404" pitchFamily="49" charset="0"/>
              </a:rPr>
              <a:t>KNN 0.96</a:t>
            </a:r>
          </a:p>
          <a:p>
            <a:pPr lvl="1"/>
            <a:r>
              <a:rPr lang="en-IN" sz="2000" b="1" i="0" dirty="0">
                <a:solidFill>
                  <a:srgbClr val="595959"/>
                </a:solidFill>
                <a:effectLst/>
                <a:latin typeface="Courier New" panose="02070309020205020404" pitchFamily="49" charset="0"/>
              </a:rPr>
              <a:t>SVC 0.98</a:t>
            </a:r>
          </a:p>
          <a:p>
            <a:pPr lvl="1"/>
            <a:r>
              <a:rPr lang="en-IN" sz="2000" b="1" i="0" dirty="0">
                <a:solidFill>
                  <a:srgbClr val="595959"/>
                </a:solidFill>
                <a:effectLst/>
                <a:latin typeface="Courier New" panose="02070309020205020404" pitchFamily="49" charset="0"/>
              </a:rPr>
              <a:t>Random Forest 0.81</a:t>
            </a:r>
          </a:p>
          <a:p>
            <a:pPr lvl="1"/>
            <a:r>
              <a:rPr lang="en-IN" sz="2000" b="1" i="0" dirty="0">
                <a:solidFill>
                  <a:srgbClr val="595959"/>
                </a:solidFill>
                <a:effectLst/>
                <a:latin typeface="Courier New" panose="02070309020205020404" pitchFamily="49" charset="0"/>
              </a:rPr>
              <a:t>Gradient Descent 0.98</a:t>
            </a:r>
          </a:p>
          <a:p>
            <a:pPr lvl="1"/>
            <a:r>
              <a:rPr lang="en-IN" sz="2000" b="1" i="0" dirty="0">
                <a:solidFill>
                  <a:srgbClr val="595959"/>
                </a:solidFill>
                <a:effectLst/>
                <a:latin typeface="Courier New" panose="02070309020205020404" pitchFamily="49" charset="0"/>
              </a:rPr>
              <a:t>Logistic Regression 0.98</a:t>
            </a:r>
            <a:endParaRPr lang="en-US" sz="2000" b="1" dirty="0">
              <a:solidFill>
                <a:srgbClr val="595959"/>
              </a:solidFill>
            </a:endParaRPr>
          </a:p>
          <a:p>
            <a:endParaRPr lang="en-US" sz="2000" dirty="0">
              <a:solidFill>
                <a:srgbClr val="595959"/>
              </a:solidFill>
            </a:endParaRPr>
          </a:p>
          <a:p>
            <a:endParaRPr lang="en-IN" sz="2000" dirty="0">
              <a:solidFill>
                <a:srgbClr val="595959"/>
              </a:solidFill>
            </a:endParaRPr>
          </a:p>
        </p:txBody>
      </p:sp>
      <p:pic>
        <p:nvPicPr>
          <p:cNvPr id="3074" name="Picture 2">
            <a:extLst>
              <a:ext uri="{FF2B5EF4-FFF2-40B4-BE49-F238E27FC236}">
                <a16:creationId xmlns:a16="http://schemas.microsoft.com/office/drawing/2014/main" id="{AFA47CC7-13D3-4A1E-B102-23F1166BFA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6586" y="1239521"/>
            <a:ext cx="6213899" cy="455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7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9E135-910B-4AFD-8CE8-137D31C4696A}"/>
              </a:ext>
            </a:extLst>
          </p:cNvPr>
          <p:cNvSpPr>
            <a:spLocks noGrp="1"/>
          </p:cNvSpPr>
          <p:nvPr>
            <p:ph type="title"/>
          </p:nvPr>
        </p:nvSpPr>
        <p:spPr>
          <a:xfrm>
            <a:off x="871442" y="685800"/>
            <a:ext cx="4353116" cy="1474666"/>
          </a:xfrm>
        </p:spPr>
        <p:txBody>
          <a:bodyPr vert="horz" lIns="91440" tIns="45720" rIns="91440" bIns="45720" rtlCol="0" anchor="b">
            <a:normAutofit/>
          </a:bodyPr>
          <a:lstStyle/>
          <a:p>
            <a:pPr algn="ctr"/>
            <a:r>
              <a:rPr lang="en-US" sz="3200" kern="1200" dirty="0">
                <a:solidFill>
                  <a:srgbClr val="595959"/>
                </a:solidFill>
                <a:latin typeface="+mj-lt"/>
                <a:ea typeface="+mj-ea"/>
                <a:cs typeface="+mj-cs"/>
              </a:rPr>
              <a:t>BBC News: </a:t>
            </a:r>
            <a:r>
              <a:rPr lang="en-US" sz="3200" b="1" kern="1200" dirty="0">
                <a:solidFill>
                  <a:srgbClr val="595959"/>
                </a:solidFill>
                <a:latin typeface="+mj-lt"/>
                <a:ea typeface="+mj-ea"/>
                <a:cs typeface="+mj-cs"/>
              </a:rPr>
              <a:t>CNN</a:t>
            </a:r>
          </a:p>
        </p:txBody>
      </p:sp>
      <p:sp>
        <p:nvSpPr>
          <p:cNvPr id="3" name="Content Placeholder 2">
            <a:extLst>
              <a:ext uri="{FF2B5EF4-FFF2-40B4-BE49-F238E27FC236}">
                <a16:creationId xmlns:a16="http://schemas.microsoft.com/office/drawing/2014/main" id="{A192DBDD-C24C-4265-9422-5300888D0566}"/>
              </a:ext>
            </a:extLst>
          </p:cNvPr>
          <p:cNvSpPr>
            <a:spLocks noGrp="1"/>
          </p:cNvSpPr>
          <p:nvPr>
            <p:ph idx="1"/>
          </p:nvPr>
        </p:nvSpPr>
        <p:spPr>
          <a:xfrm>
            <a:off x="871442" y="2447337"/>
            <a:ext cx="4353116" cy="3770434"/>
          </a:xfrm>
        </p:spPr>
        <p:txBody>
          <a:bodyPr vert="horz" lIns="91440" tIns="45720" rIns="91440" bIns="45720" rtlCol="0" anchor="t">
            <a:normAutofit/>
          </a:bodyPr>
          <a:lstStyle/>
          <a:p>
            <a:r>
              <a:rPr lang="en-US" sz="1700" dirty="0">
                <a:solidFill>
                  <a:srgbClr val="595959"/>
                </a:solidFill>
              </a:rPr>
              <a:t>Text converted into embeddings using </a:t>
            </a:r>
            <a:r>
              <a:rPr lang="en-US" sz="1700" dirty="0" err="1">
                <a:solidFill>
                  <a:srgbClr val="595959"/>
                </a:solidFill>
              </a:rPr>
              <a:t>FastText</a:t>
            </a:r>
            <a:endParaRPr lang="en-US" sz="1700" dirty="0">
              <a:solidFill>
                <a:srgbClr val="595959"/>
              </a:solidFill>
            </a:endParaRPr>
          </a:p>
          <a:p>
            <a:pPr lvl="1"/>
            <a:r>
              <a:rPr lang="en-US" sz="1700" dirty="0">
                <a:solidFill>
                  <a:srgbClr val="595959"/>
                </a:solidFill>
              </a:rPr>
              <a:t>Each article padded to maximum length of 4862 words</a:t>
            </a:r>
          </a:p>
          <a:p>
            <a:r>
              <a:rPr lang="en-US" sz="1700" dirty="0">
                <a:solidFill>
                  <a:srgbClr val="595959"/>
                </a:solidFill>
              </a:rPr>
              <a:t>3 convolution layers of kernel sizes 3, 4, 5</a:t>
            </a:r>
          </a:p>
          <a:p>
            <a:r>
              <a:rPr lang="en-US" sz="1700" dirty="0">
                <a:solidFill>
                  <a:srgbClr val="595959"/>
                </a:solidFill>
              </a:rPr>
              <a:t>100 filters each</a:t>
            </a:r>
          </a:p>
          <a:p>
            <a:r>
              <a:rPr lang="en-US" sz="1700" dirty="0">
                <a:solidFill>
                  <a:srgbClr val="595959"/>
                </a:solidFill>
              </a:rPr>
              <a:t>Output of each filter </a:t>
            </a:r>
            <a:r>
              <a:rPr lang="en-US" sz="1700" dirty="0" err="1">
                <a:solidFill>
                  <a:srgbClr val="595959"/>
                </a:solidFill>
              </a:rPr>
              <a:t>maxpooled</a:t>
            </a:r>
            <a:r>
              <a:rPr lang="en-US" sz="1700" dirty="0">
                <a:solidFill>
                  <a:srgbClr val="595959"/>
                </a:solidFill>
              </a:rPr>
              <a:t> to a single scalar. All such scalars concatenated to vector 300 dimensions</a:t>
            </a:r>
          </a:p>
          <a:p>
            <a:r>
              <a:rPr lang="en-US" sz="1700" dirty="0">
                <a:solidFill>
                  <a:srgbClr val="595959"/>
                </a:solidFill>
              </a:rPr>
              <a:t>Linear layer with </a:t>
            </a:r>
            <a:r>
              <a:rPr lang="en-US" sz="1700" dirty="0" err="1">
                <a:solidFill>
                  <a:srgbClr val="595959"/>
                </a:solidFill>
              </a:rPr>
              <a:t>in_channels</a:t>
            </a:r>
            <a:r>
              <a:rPr lang="en-US" sz="1700" dirty="0">
                <a:solidFill>
                  <a:srgbClr val="595959"/>
                </a:solidFill>
              </a:rPr>
              <a:t> of 300 and </a:t>
            </a:r>
            <a:r>
              <a:rPr lang="en-US" sz="1700" dirty="0" err="1">
                <a:solidFill>
                  <a:srgbClr val="595959"/>
                </a:solidFill>
              </a:rPr>
              <a:t>out_channels</a:t>
            </a:r>
            <a:r>
              <a:rPr lang="en-US" sz="1700" dirty="0">
                <a:solidFill>
                  <a:srgbClr val="595959"/>
                </a:solidFill>
              </a:rPr>
              <a:t> of 5</a:t>
            </a:r>
          </a:p>
          <a:p>
            <a:r>
              <a:rPr lang="en-US" sz="1700" dirty="0">
                <a:solidFill>
                  <a:srgbClr val="595959"/>
                </a:solidFill>
              </a:rPr>
              <a:t>Accuracy: </a:t>
            </a:r>
            <a:r>
              <a:rPr lang="en-US" sz="1700" b="1" dirty="0">
                <a:solidFill>
                  <a:srgbClr val="595959"/>
                </a:solidFill>
              </a:rPr>
              <a:t>96.7% at 10 epochs</a:t>
            </a:r>
          </a:p>
          <a:p>
            <a:endParaRPr lang="en-US" sz="1700" dirty="0">
              <a:solidFill>
                <a:srgbClr val="595959"/>
              </a:solidFill>
            </a:endParaRPr>
          </a:p>
        </p:txBody>
      </p:sp>
      <p:graphicFrame>
        <p:nvGraphicFramePr>
          <p:cNvPr id="4" name="Table 3">
            <a:extLst>
              <a:ext uri="{FF2B5EF4-FFF2-40B4-BE49-F238E27FC236}">
                <a16:creationId xmlns:a16="http://schemas.microsoft.com/office/drawing/2014/main" id="{EDCEDD76-10F2-4F2F-9C30-633C57D54398}"/>
              </a:ext>
            </a:extLst>
          </p:cNvPr>
          <p:cNvGraphicFramePr>
            <a:graphicFrameLocks noGrp="1"/>
          </p:cNvGraphicFramePr>
          <p:nvPr>
            <p:extLst>
              <p:ext uri="{D42A27DB-BD31-4B8C-83A1-F6EECF244321}">
                <p14:modId xmlns:p14="http://schemas.microsoft.com/office/powerpoint/2010/main" val="3086909118"/>
              </p:ext>
            </p:extLst>
          </p:nvPr>
        </p:nvGraphicFramePr>
        <p:xfrm>
          <a:off x="6781801" y="954518"/>
          <a:ext cx="4797057" cy="4994536"/>
        </p:xfrm>
        <a:graphic>
          <a:graphicData uri="http://schemas.openxmlformats.org/drawingml/2006/table">
            <a:tbl>
              <a:tblPr>
                <a:solidFill>
                  <a:schemeClr val="bg1">
                    <a:lumMod val="95000"/>
                  </a:schemeClr>
                </a:solidFill>
              </a:tblPr>
              <a:tblGrid>
                <a:gridCol w="2567720">
                  <a:extLst>
                    <a:ext uri="{9D8B030D-6E8A-4147-A177-3AD203B41FA5}">
                      <a16:colId xmlns:a16="http://schemas.microsoft.com/office/drawing/2014/main" val="1018859815"/>
                    </a:ext>
                  </a:extLst>
                </a:gridCol>
                <a:gridCol w="2229337">
                  <a:extLst>
                    <a:ext uri="{9D8B030D-6E8A-4147-A177-3AD203B41FA5}">
                      <a16:colId xmlns:a16="http://schemas.microsoft.com/office/drawing/2014/main" val="4182255699"/>
                    </a:ext>
                  </a:extLst>
                </a:gridCol>
              </a:tblGrid>
              <a:tr h="624317">
                <a:tc>
                  <a:txBody>
                    <a:bodyPr/>
                    <a:lstStyle/>
                    <a:p>
                      <a:pPr algn="ctr" fontAlgn="ctr"/>
                      <a:r>
                        <a:rPr lang="en-IN" sz="2000" b="1" cap="none" spc="0">
                          <a:solidFill>
                            <a:schemeClr val="tx1"/>
                          </a:solidFill>
                          <a:effectLst/>
                        </a:rPr>
                        <a:t>Description</a:t>
                      </a:r>
                    </a:p>
                  </a:txBody>
                  <a:tcPr marL="106591" marR="221456" marT="30454" marB="228409"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ctr"/>
                      <a:r>
                        <a:rPr lang="en-IN" sz="2000" b="1" cap="none" spc="0">
                          <a:solidFill>
                            <a:schemeClr val="tx1"/>
                          </a:solidFill>
                          <a:effectLst/>
                        </a:rPr>
                        <a:t>Values</a:t>
                      </a:r>
                    </a:p>
                  </a:txBody>
                  <a:tcPr marL="106591" marR="221456" marT="30454" marB="228409"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69392644"/>
                  </a:ext>
                </a:extLst>
              </a:tr>
              <a:tr h="624317">
                <a:tc>
                  <a:txBody>
                    <a:bodyPr/>
                    <a:lstStyle/>
                    <a:p>
                      <a:pPr algn="ctr" fontAlgn="ctr"/>
                      <a:r>
                        <a:rPr lang="en-IN" sz="2000" cap="none" spc="0">
                          <a:solidFill>
                            <a:schemeClr val="tx1"/>
                          </a:solidFill>
                          <a:effectLst/>
                        </a:rPr>
                        <a:t>input word vectors</a:t>
                      </a:r>
                    </a:p>
                  </a:txBody>
                  <a:tcPr marL="106591" marR="221456" marT="30454" marB="228409"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IN" sz="2000" cap="none" spc="0">
                          <a:solidFill>
                            <a:schemeClr val="tx1"/>
                          </a:solidFill>
                          <a:effectLst/>
                        </a:rPr>
                        <a:t>fastText</a:t>
                      </a:r>
                    </a:p>
                  </a:txBody>
                  <a:tcPr marL="106591" marR="221456" marT="30454" marB="2284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7293535"/>
                  </a:ext>
                </a:extLst>
              </a:tr>
              <a:tr h="624317">
                <a:tc>
                  <a:txBody>
                    <a:bodyPr/>
                    <a:lstStyle/>
                    <a:p>
                      <a:pPr algn="ctr" fontAlgn="ctr"/>
                      <a:r>
                        <a:rPr lang="en-IN" sz="2000" cap="none" spc="0">
                          <a:solidFill>
                            <a:schemeClr val="tx1"/>
                          </a:solidFill>
                          <a:effectLst/>
                        </a:rPr>
                        <a:t>embedding size</a:t>
                      </a:r>
                    </a:p>
                  </a:txBody>
                  <a:tcPr marL="106591" marR="221456" marT="30454" marB="228409"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IN" sz="2000" cap="none" spc="0">
                          <a:solidFill>
                            <a:schemeClr val="tx1"/>
                          </a:solidFill>
                          <a:effectLst/>
                        </a:rPr>
                        <a:t>300</a:t>
                      </a:r>
                    </a:p>
                  </a:txBody>
                  <a:tcPr marL="106591" marR="221456" marT="30454" marB="2284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436893309"/>
                  </a:ext>
                </a:extLst>
              </a:tr>
              <a:tr h="624317">
                <a:tc>
                  <a:txBody>
                    <a:bodyPr/>
                    <a:lstStyle/>
                    <a:p>
                      <a:pPr algn="ctr" fontAlgn="ctr"/>
                      <a:r>
                        <a:rPr lang="en-IN" sz="2000" cap="none" spc="0">
                          <a:solidFill>
                            <a:schemeClr val="tx1"/>
                          </a:solidFill>
                          <a:effectLst/>
                        </a:rPr>
                        <a:t>filter sizes</a:t>
                      </a:r>
                    </a:p>
                  </a:txBody>
                  <a:tcPr marL="106591" marR="221456" marT="30454" marB="228409"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IN" sz="2000" cap="none" spc="0">
                          <a:solidFill>
                            <a:schemeClr val="tx1"/>
                          </a:solidFill>
                          <a:effectLst/>
                        </a:rPr>
                        <a:t>(3, 4, 5)</a:t>
                      </a:r>
                    </a:p>
                  </a:txBody>
                  <a:tcPr marL="106591" marR="221456" marT="30454" marB="2284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515886131"/>
                  </a:ext>
                </a:extLst>
              </a:tr>
              <a:tr h="624317">
                <a:tc>
                  <a:txBody>
                    <a:bodyPr/>
                    <a:lstStyle/>
                    <a:p>
                      <a:pPr algn="ctr" fontAlgn="ctr"/>
                      <a:r>
                        <a:rPr lang="en-IN" sz="2000" cap="none" spc="0">
                          <a:solidFill>
                            <a:schemeClr val="tx1"/>
                          </a:solidFill>
                          <a:effectLst/>
                        </a:rPr>
                        <a:t>num filters</a:t>
                      </a:r>
                    </a:p>
                  </a:txBody>
                  <a:tcPr marL="106591" marR="221456" marT="30454" marB="228409"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IN" sz="2000" cap="none" spc="0">
                          <a:solidFill>
                            <a:schemeClr val="tx1"/>
                          </a:solidFill>
                          <a:effectLst/>
                        </a:rPr>
                        <a:t>(100, 100, 100)</a:t>
                      </a:r>
                    </a:p>
                  </a:txBody>
                  <a:tcPr marL="106591" marR="221456" marT="30454" marB="2284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275799606"/>
                  </a:ext>
                </a:extLst>
              </a:tr>
              <a:tr h="624317">
                <a:tc>
                  <a:txBody>
                    <a:bodyPr/>
                    <a:lstStyle/>
                    <a:p>
                      <a:pPr algn="ctr" fontAlgn="ctr"/>
                      <a:r>
                        <a:rPr lang="en-IN" sz="2000" cap="none" spc="0">
                          <a:solidFill>
                            <a:schemeClr val="tx1"/>
                          </a:solidFill>
                          <a:effectLst/>
                        </a:rPr>
                        <a:t>activation</a:t>
                      </a:r>
                    </a:p>
                  </a:txBody>
                  <a:tcPr marL="106591" marR="221456" marT="30454" marB="228409"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IN" sz="2000" cap="none" spc="0" dirty="0" err="1">
                          <a:solidFill>
                            <a:schemeClr val="tx1"/>
                          </a:solidFill>
                          <a:effectLst/>
                        </a:rPr>
                        <a:t>ReLU</a:t>
                      </a:r>
                      <a:endParaRPr lang="en-IN" sz="2000" cap="none" spc="0" dirty="0">
                        <a:solidFill>
                          <a:schemeClr val="tx1"/>
                        </a:solidFill>
                        <a:effectLst/>
                      </a:endParaRPr>
                    </a:p>
                  </a:txBody>
                  <a:tcPr marL="106591" marR="221456" marT="30454" marB="2284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22430271"/>
                  </a:ext>
                </a:extLst>
              </a:tr>
              <a:tr h="624317">
                <a:tc>
                  <a:txBody>
                    <a:bodyPr/>
                    <a:lstStyle/>
                    <a:p>
                      <a:pPr algn="ctr" fontAlgn="ctr"/>
                      <a:r>
                        <a:rPr lang="en-IN" sz="2000" cap="none" spc="0">
                          <a:solidFill>
                            <a:schemeClr val="tx1"/>
                          </a:solidFill>
                          <a:effectLst/>
                        </a:rPr>
                        <a:t>pooling</a:t>
                      </a:r>
                    </a:p>
                  </a:txBody>
                  <a:tcPr marL="106591" marR="221456" marT="30454" marB="228409"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IN" sz="2000" cap="none" spc="0">
                          <a:solidFill>
                            <a:schemeClr val="tx1"/>
                          </a:solidFill>
                          <a:effectLst/>
                        </a:rPr>
                        <a:t>1-max pooling</a:t>
                      </a:r>
                    </a:p>
                  </a:txBody>
                  <a:tcPr marL="106591" marR="221456" marT="30454" marB="2284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562203674"/>
                  </a:ext>
                </a:extLst>
              </a:tr>
              <a:tr h="624317">
                <a:tc>
                  <a:txBody>
                    <a:bodyPr/>
                    <a:lstStyle/>
                    <a:p>
                      <a:pPr algn="ctr" fontAlgn="ctr"/>
                      <a:r>
                        <a:rPr lang="en-IN" sz="2000" cap="none" spc="0">
                          <a:solidFill>
                            <a:schemeClr val="tx1"/>
                          </a:solidFill>
                          <a:effectLst/>
                        </a:rPr>
                        <a:t>dropout rate</a:t>
                      </a:r>
                    </a:p>
                  </a:txBody>
                  <a:tcPr marL="106591" marR="221456" marT="30454" marB="228409"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IN" sz="2000" cap="none" spc="0" dirty="0">
                          <a:solidFill>
                            <a:schemeClr val="tx1"/>
                          </a:solidFill>
                          <a:effectLst/>
                        </a:rPr>
                        <a:t>0.5</a:t>
                      </a:r>
                    </a:p>
                  </a:txBody>
                  <a:tcPr marL="106591" marR="221456" marT="30454" marB="22840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499257443"/>
                  </a:ext>
                </a:extLst>
              </a:tr>
            </a:tbl>
          </a:graphicData>
        </a:graphic>
      </p:graphicFrame>
    </p:spTree>
    <p:extLst>
      <p:ext uri="{BB962C8B-B14F-4D97-AF65-F5344CB8AC3E}">
        <p14:creationId xmlns:p14="http://schemas.microsoft.com/office/powerpoint/2010/main" val="88758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9E135-910B-4AFD-8CE8-137D31C4696A}"/>
              </a:ext>
            </a:extLst>
          </p:cNvPr>
          <p:cNvSpPr>
            <a:spLocks noGrp="1"/>
          </p:cNvSpPr>
          <p:nvPr>
            <p:ph type="title"/>
          </p:nvPr>
        </p:nvSpPr>
        <p:spPr>
          <a:xfrm>
            <a:off x="871442" y="685800"/>
            <a:ext cx="4353116" cy="1474666"/>
          </a:xfrm>
        </p:spPr>
        <p:txBody>
          <a:bodyPr vert="horz" lIns="91440" tIns="45720" rIns="91440" bIns="45720" rtlCol="0" anchor="b">
            <a:normAutofit/>
          </a:bodyPr>
          <a:lstStyle/>
          <a:p>
            <a:pPr algn="ctr"/>
            <a:r>
              <a:rPr lang="en-US" sz="3200" kern="1200" dirty="0">
                <a:solidFill>
                  <a:srgbClr val="595959"/>
                </a:solidFill>
                <a:latin typeface="+mj-lt"/>
                <a:ea typeface="+mj-ea"/>
                <a:cs typeface="+mj-cs"/>
              </a:rPr>
              <a:t>BBC News: </a:t>
            </a:r>
            <a:r>
              <a:rPr lang="en-US" sz="3200" b="1" kern="1200" dirty="0">
                <a:solidFill>
                  <a:srgbClr val="595959"/>
                </a:solidFill>
                <a:latin typeface="+mj-lt"/>
                <a:ea typeface="+mj-ea"/>
                <a:cs typeface="+mj-cs"/>
              </a:rPr>
              <a:t>CNN</a:t>
            </a:r>
          </a:p>
        </p:txBody>
      </p:sp>
      <p:sp>
        <p:nvSpPr>
          <p:cNvPr id="3" name="Content Placeholder 2">
            <a:extLst>
              <a:ext uri="{FF2B5EF4-FFF2-40B4-BE49-F238E27FC236}">
                <a16:creationId xmlns:a16="http://schemas.microsoft.com/office/drawing/2014/main" id="{A192DBDD-C24C-4265-9422-5300888D0566}"/>
              </a:ext>
            </a:extLst>
          </p:cNvPr>
          <p:cNvSpPr>
            <a:spLocks noGrp="1"/>
          </p:cNvSpPr>
          <p:nvPr>
            <p:ph idx="1"/>
          </p:nvPr>
        </p:nvSpPr>
        <p:spPr>
          <a:xfrm>
            <a:off x="871442" y="2447337"/>
            <a:ext cx="4353116" cy="3770434"/>
          </a:xfrm>
        </p:spPr>
        <p:txBody>
          <a:bodyPr vert="horz" lIns="91440" tIns="45720" rIns="91440" bIns="45720" rtlCol="0" anchor="t">
            <a:normAutofit/>
          </a:bodyPr>
          <a:lstStyle/>
          <a:p>
            <a:r>
              <a:rPr lang="en-US" sz="1200" dirty="0"/>
              <a:t>In the current instance:</a:t>
            </a:r>
          </a:p>
          <a:p>
            <a:pPr marL="285750" indent="-285750">
              <a:buFont typeface="Arial" panose="020B0604020202020204" pitchFamily="34" charset="0"/>
              <a:buChar char="•"/>
            </a:pPr>
            <a:r>
              <a:rPr lang="en-US" sz="1200" dirty="0">
                <a:highlight>
                  <a:srgbClr val="00FF00"/>
                </a:highlight>
              </a:rPr>
              <a:t>A</a:t>
            </a:r>
            <a:r>
              <a:rPr lang="en-US" sz="1200" dirty="0"/>
              <a:t>: 4862 x 300 array</a:t>
            </a:r>
          </a:p>
          <a:p>
            <a:endParaRPr lang="en-US" sz="1200" dirty="0"/>
          </a:p>
          <a:p>
            <a:pPr marL="285750" indent="-285750">
              <a:buFont typeface="Arial" panose="020B0604020202020204" pitchFamily="34" charset="0"/>
              <a:buChar char="•"/>
            </a:pPr>
            <a:r>
              <a:rPr lang="en-US" sz="1200" dirty="0">
                <a:highlight>
                  <a:srgbClr val="00FF00"/>
                </a:highlight>
              </a:rPr>
              <a:t>B</a:t>
            </a:r>
            <a:r>
              <a:rPr lang="en-US" sz="1200" dirty="0"/>
              <a:t>: 100 </a:t>
            </a:r>
            <a:r>
              <a:rPr lang="en-US" sz="1200" dirty="0" err="1"/>
              <a:t>nos</a:t>
            </a:r>
            <a:r>
              <a:rPr lang="en-US" sz="1200" dirty="0"/>
              <a:t> of 3 x 300 kernels, 100 </a:t>
            </a:r>
            <a:r>
              <a:rPr lang="en-US" sz="1200" dirty="0" err="1"/>
              <a:t>nos</a:t>
            </a:r>
            <a:r>
              <a:rPr lang="en-US" sz="1200" dirty="0"/>
              <a:t> of 4 x 300 kernels and 100 </a:t>
            </a:r>
            <a:r>
              <a:rPr lang="en-US" sz="1200" dirty="0" err="1"/>
              <a:t>nos</a:t>
            </a:r>
            <a:r>
              <a:rPr lang="en-US" sz="1200" dirty="0"/>
              <a:t> of 5 x 300 kernels</a:t>
            </a:r>
          </a:p>
          <a:p>
            <a:endParaRPr lang="en-US" sz="1200" dirty="0"/>
          </a:p>
          <a:p>
            <a:pPr marL="285750" indent="-285750">
              <a:buFont typeface="Arial" panose="020B0604020202020204" pitchFamily="34" charset="0"/>
              <a:buChar char="•"/>
            </a:pPr>
            <a:r>
              <a:rPr lang="en-US" sz="1200" dirty="0">
                <a:highlight>
                  <a:srgbClr val="00FF00"/>
                </a:highlight>
              </a:rPr>
              <a:t>C</a:t>
            </a:r>
            <a:r>
              <a:rPr lang="en-US" sz="1200" dirty="0"/>
              <a:t>: 100 </a:t>
            </a:r>
            <a:r>
              <a:rPr lang="en-US" sz="1200" dirty="0" err="1"/>
              <a:t>nos</a:t>
            </a:r>
            <a:r>
              <a:rPr lang="en-US" sz="1200" dirty="0"/>
              <a:t> of 4,860-dimension vectors, 100 </a:t>
            </a:r>
            <a:r>
              <a:rPr lang="en-US" sz="1200" dirty="0" err="1"/>
              <a:t>nos</a:t>
            </a:r>
            <a:r>
              <a:rPr lang="en-US" sz="1200" dirty="0"/>
              <a:t> of 4,859-dimension vectors, 100 </a:t>
            </a:r>
            <a:r>
              <a:rPr lang="en-US" sz="1200" dirty="0" err="1"/>
              <a:t>nos</a:t>
            </a:r>
            <a:r>
              <a:rPr lang="en-US" sz="1200" dirty="0"/>
              <a:t> of 4,858 </a:t>
            </a:r>
            <a:r>
              <a:rPr lang="en-US" sz="1200" dirty="0" err="1"/>
              <a:t>vectos</a:t>
            </a:r>
            <a:endParaRPr lang="en-US" sz="1200" dirty="0"/>
          </a:p>
          <a:p>
            <a:endParaRPr lang="en-US" sz="1200" dirty="0"/>
          </a:p>
          <a:p>
            <a:pPr marL="285750" indent="-285750">
              <a:buFont typeface="Arial" panose="020B0604020202020204" pitchFamily="34" charset="0"/>
              <a:buChar char="•"/>
            </a:pPr>
            <a:r>
              <a:rPr lang="en-US" sz="1200" dirty="0">
                <a:highlight>
                  <a:srgbClr val="00FF00"/>
                </a:highlight>
              </a:rPr>
              <a:t>D</a:t>
            </a:r>
            <a:r>
              <a:rPr lang="en-US" sz="1200" dirty="0"/>
              <a:t>: 300-dimension vector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highlight>
                  <a:srgbClr val="00FF00"/>
                </a:highlight>
              </a:rPr>
              <a:t>E</a:t>
            </a:r>
            <a:r>
              <a:rPr lang="en-US" sz="1200" dirty="0"/>
              <a:t>: 5-dimension vector</a:t>
            </a:r>
          </a:p>
          <a:p>
            <a:endParaRPr lang="en-US" sz="1700" dirty="0">
              <a:solidFill>
                <a:srgbClr val="595959"/>
              </a:solidFill>
            </a:endParaRPr>
          </a:p>
        </p:txBody>
      </p:sp>
      <p:pic>
        <p:nvPicPr>
          <p:cNvPr id="7" name="Picture 6">
            <a:extLst>
              <a:ext uri="{FF2B5EF4-FFF2-40B4-BE49-F238E27FC236}">
                <a16:creationId xmlns:a16="http://schemas.microsoft.com/office/drawing/2014/main" id="{1C3FFF19-AFD4-4577-A99D-73D24B4DFD68}"/>
              </a:ext>
            </a:extLst>
          </p:cNvPr>
          <p:cNvPicPr>
            <a:picLocks noChangeAspect="1"/>
          </p:cNvPicPr>
          <p:nvPr/>
        </p:nvPicPr>
        <p:blipFill>
          <a:blip r:embed="rId2"/>
          <a:stretch>
            <a:fillRect/>
          </a:stretch>
        </p:blipFill>
        <p:spPr>
          <a:xfrm>
            <a:off x="6097985" y="480060"/>
            <a:ext cx="5758735" cy="5945669"/>
          </a:xfrm>
          <a:prstGeom prst="rect">
            <a:avLst/>
          </a:prstGeom>
        </p:spPr>
      </p:pic>
      <p:sp>
        <p:nvSpPr>
          <p:cNvPr id="8" name="TextBox 7">
            <a:extLst>
              <a:ext uri="{FF2B5EF4-FFF2-40B4-BE49-F238E27FC236}">
                <a16:creationId xmlns:a16="http://schemas.microsoft.com/office/drawing/2014/main" id="{C4B67CEB-EC1D-4D55-9BA7-950ED0790299}"/>
              </a:ext>
            </a:extLst>
          </p:cNvPr>
          <p:cNvSpPr txBox="1"/>
          <p:nvPr/>
        </p:nvSpPr>
        <p:spPr>
          <a:xfrm>
            <a:off x="7489553" y="4681786"/>
            <a:ext cx="490888" cy="365760"/>
          </a:xfrm>
          <a:prstGeom prst="rect">
            <a:avLst/>
          </a:prstGeom>
          <a:noFill/>
        </p:spPr>
        <p:txBody>
          <a:bodyPr wrap="square" rtlCol="0">
            <a:spAutoFit/>
          </a:bodyPr>
          <a:lstStyle/>
          <a:p>
            <a:r>
              <a:rPr lang="en-US" dirty="0">
                <a:highlight>
                  <a:srgbClr val="00FF00"/>
                </a:highlight>
              </a:rPr>
              <a:t>A</a:t>
            </a:r>
            <a:endParaRPr lang="en-IN" dirty="0">
              <a:highlight>
                <a:srgbClr val="00FF00"/>
              </a:highlight>
            </a:endParaRPr>
          </a:p>
        </p:txBody>
      </p:sp>
      <p:sp>
        <p:nvSpPr>
          <p:cNvPr id="9" name="TextBox 8">
            <a:extLst>
              <a:ext uri="{FF2B5EF4-FFF2-40B4-BE49-F238E27FC236}">
                <a16:creationId xmlns:a16="http://schemas.microsoft.com/office/drawing/2014/main" id="{E0D15D0F-12AB-41D1-B65A-A07008B055D3}"/>
              </a:ext>
            </a:extLst>
          </p:cNvPr>
          <p:cNvSpPr txBox="1"/>
          <p:nvPr/>
        </p:nvSpPr>
        <p:spPr>
          <a:xfrm>
            <a:off x="8448871" y="6082060"/>
            <a:ext cx="490888" cy="365760"/>
          </a:xfrm>
          <a:prstGeom prst="rect">
            <a:avLst/>
          </a:prstGeom>
          <a:noFill/>
        </p:spPr>
        <p:txBody>
          <a:bodyPr wrap="square" rtlCol="0">
            <a:spAutoFit/>
          </a:bodyPr>
          <a:lstStyle/>
          <a:p>
            <a:r>
              <a:rPr lang="en-US" dirty="0">
                <a:highlight>
                  <a:srgbClr val="00FF00"/>
                </a:highlight>
              </a:rPr>
              <a:t>B</a:t>
            </a:r>
            <a:endParaRPr lang="en-IN" dirty="0">
              <a:highlight>
                <a:srgbClr val="00FF00"/>
              </a:highlight>
            </a:endParaRPr>
          </a:p>
        </p:txBody>
      </p:sp>
      <p:sp>
        <p:nvSpPr>
          <p:cNvPr id="10" name="TextBox 9">
            <a:extLst>
              <a:ext uri="{FF2B5EF4-FFF2-40B4-BE49-F238E27FC236}">
                <a16:creationId xmlns:a16="http://schemas.microsoft.com/office/drawing/2014/main" id="{B6B63072-9AE9-4269-BA7D-844B980C2713}"/>
              </a:ext>
            </a:extLst>
          </p:cNvPr>
          <p:cNvSpPr txBox="1"/>
          <p:nvPr/>
        </p:nvSpPr>
        <p:spPr>
          <a:xfrm>
            <a:off x="9348431" y="6408141"/>
            <a:ext cx="490888" cy="369332"/>
          </a:xfrm>
          <a:prstGeom prst="rect">
            <a:avLst/>
          </a:prstGeom>
          <a:noFill/>
        </p:spPr>
        <p:txBody>
          <a:bodyPr wrap="square" rtlCol="0">
            <a:spAutoFit/>
          </a:bodyPr>
          <a:lstStyle/>
          <a:p>
            <a:r>
              <a:rPr lang="en-US" dirty="0">
                <a:highlight>
                  <a:srgbClr val="00FF00"/>
                </a:highlight>
              </a:rPr>
              <a:t>C</a:t>
            </a:r>
          </a:p>
        </p:txBody>
      </p:sp>
      <p:sp>
        <p:nvSpPr>
          <p:cNvPr id="11" name="TextBox 10">
            <a:extLst>
              <a:ext uri="{FF2B5EF4-FFF2-40B4-BE49-F238E27FC236}">
                <a16:creationId xmlns:a16="http://schemas.microsoft.com/office/drawing/2014/main" id="{6F8428EF-88E9-440F-92DD-8DE248E1EDC8}"/>
              </a:ext>
            </a:extLst>
          </p:cNvPr>
          <p:cNvSpPr txBox="1"/>
          <p:nvPr/>
        </p:nvSpPr>
        <p:spPr>
          <a:xfrm>
            <a:off x="9827683" y="5852011"/>
            <a:ext cx="490888" cy="365760"/>
          </a:xfrm>
          <a:prstGeom prst="rect">
            <a:avLst/>
          </a:prstGeom>
          <a:noFill/>
        </p:spPr>
        <p:txBody>
          <a:bodyPr wrap="square" rtlCol="0">
            <a:spAutoFit/>
          </a:bodyPr>
          <a:lstStyle/>
          <a:p>
            <a:r>
              <a:rPr lang="en-US" dirty="0">
                <a:highlight>
                  <a:srgbClr val="00FF00"/>
                </a:highlight>
              </a:rPr>
              <a:t>D</a:t>
            </a:r>
            <a:endParaRPr lang="en-IN" dirty="0">
              <a:highlight>
                <a:srgbClr val="00FF00"/>
              </a:highlight>
            </a:endParaRPr>
          </a:p>
        </p:txBody>
      </p:sp>
      <p:sp>
        <p:nvSpPr>
          <p:cNvPr id="12" name="TextBox 11">
            <a:extLst>
              <a:ext uri="{FF2B5EF4-FFF2-40B4-BE49-F238E27FC236}">
                <a16:creationId xmlns:a16="http://schemas.microsoft.com/office/drawing/2014/main" id="{28DE8919-A6AE-41E4-9B42-F9A1703DD1BC}"/>
              </a:ext>
            </a:extLst>
          </p:cNvPr>
          <p:cNvSpPr txBox="1"/>
          <p:nvPr/>
        </p:nvSpPr>
        <p:spPr>
          <a:xfrm>
            <a:off x="10108626" y="5006638"/>
            <a:ext cx="490888" cy="365760"/>
          </a:xfrm>
          <a:prstGeom prst="rect">
            <a:avLst/>
          </a:prstGeom>
          <a:noFill/>
        </p:spPr>
        <p:txBody>
          <a:bodyPr wrap="square" rtlCol="0">
            <a:spAutoFit/>
          </a:bodyPr>
          <a:lstStyle/>
          <a:p>
            <a:r>
              <a:rPr lang="en-US" dirty="0">
                <a:highlight>
                  <a:srgbClr val="00FF00"/>
                </a:highlight>
              </a:rPr>
              <a:t>E</a:t>
            </a:r>
            <a:endParaRPr lang="en-IN" dirty="0">
              <a:highlight>
                <a:srgbClr val="00FF00"/>
              </a:highlight>
            </a:endParaRPr>
          </a:p>
        </p:txBody>
      </p:sp>
      <p:sp>
        <p:nvSpPr>
          <p:cNvPr id="13" name="TextBox 12">
            <a:extLst>
              <a:ext uri="{FF2B5EF4-FFF2-40B4-BE49-F238E27FC236}">
                <a16:creationId xmlns:a16="http://schemas.microsoft.com/office/drawing/2014/main" id="{B83F25D9-9C5D-4B9E-A763-34B45FF22F93}"/>
              </a:ext>
            </a:extLst>
          </p:cNvPr>
          <p:cNvSpPr txBox="1"/>
          <p:nvPr/>
        </p:nvSpPr>
        <p:spPr>
          <a:xfrm>
            <a:off x="6545073" y="6417766"/>
            <a:ext cx="6097604" cy="230832"/>
          </a:xfrm>
          <a:prstGeom prst="rect">
            <a:avLst/>
          </a:prstGeom>
          <a:noFill/>
        </p:spPr>
        <p:txBody>
          <a:bodyPr wrap="square">
            <a:spAutoFit/>
          </a:bodyPr>
          <a:lstStyle/>
          <a:p>
            <a:r>
              <a:rPr lang="en-IN" sz="900" b="0" i="1" dirty="0">
                <a:solidFill>
                  <a:srgbClr val="212121"/>
                </a:solidFill>
                <a:effectLst/>
                <a:latin typeface="Roboto" panose="02000000000000000000" pitchFamily="2" charset="0"/>
              </a:rPr>
              <a:t>CNN Architecture (Source: Zhang, 2015)</a:t>
            </a:r>
            <a:endParaRPr lang="en-IN" sz="900" dirty="0"/>
          </a:p>
        </p:txBody>
      </p:sp>
    </p:spTree>
    <p:extLst>
      <p:ext uri="{BB962C8B-B14F-4D97-AF65-F5344CB8AC3E}">
        <p14:creationId xmlns:p14="http://schemas.microsoft.com/office/powerpoint/2010/main" val="3177254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9E135-910B-4AFD-8CE8-137D31C4696A}"/>
              </a:ext>
            </a:extLst>
          </p:cNvPr>
          <p:cNvSpPr>
            <a:spLocks noGrp="1"/>
          </p:cNvSpPr>
          <p:nvPr>
            <p:ph type="title"/>
          </p:nvPr>
        </p:nvSpPr>
        <p:spPr>
          <a:xfrm>
            <a:off x="871442" y="685800"/>
            <a:ext cx="4353116" cy="1474666"/>
          </a:xfrm>
        </p:spPr>
        <p:txBody>
          <a:bodyPr vert="horz" lIns="91440" tIns="45720" rIns="91440" bIns="45720" rtlCol="0" anchor="b">
            <a:normAutofit/>
          </a:bodyPr>
          <a:lstStyle/>
          <a:p>
            <a:pPr algn="ctr"/>
            <a:r>
              <a:rPr lang="en-US" sz="3200" kern="1200" dirty="0">
                <a:solidFill>
                  <a:schemeClr val="tx1"/>
                </a:solidFill>
                <a:latin typeface="+mj-lt"/>
                <a:ea typeface="+mj-ea"/>
                <a:cs typeface="+mj-cs"/>
              </a:rPr>
              <a:t>BBC News: LSTM</a:t>
            </a:r>
            <a:endParaRPr lang="en-US" sz="3200" b="1" kern="1200" dirty="0">
              <a:solidFill>
                <a:srgbClr val="595959"/>
              </a:solidFill>
              <a:latin typeface="+mj-lt"/>
              <a:ea typeface="+mj-ea"/>
              <a:cs typeface="+mj-cs"/>
            </a:endParaRPr>
          </a:p>
        </p:txBody>
      </p:sp>
      <p:sp>
        <p:nvSpPr>
          <p:cNvPr id="8" name="TextBox 7">
            <a:extLst>
              <a:ext uri="{FF2B5EF4-FFF2-40B4-BE49-F238E27FC236}">
                <a16:creationId xmlns:a16="http://schemas.microsoft.com/office/drawing/2014/main" id="{5321769E-457C-4BB3-A365-CCCC178F12ED}"/>
              </a:ext>
            </a:extLst>
          </p:cNvPr>
          <p:cNvSpPr txBox="1"/>
          <p:nvPr/>
        </p:nvSpPr>
        <p:spPr>
          <a:xfrm>
            <a:off x="274320" y="2930318"/>
            <a:ext cx="5636039" cy="3416320"/>
          </a:xfrm>
          <a:prstGeom prst="rect">
            <a:avLst/>
          </a:prstGeom>
          <a:noFill/>
        </p:spPr>
        <p:txBody>
          <a:bodyPr wrap="square">
            <a:spAutoFit/>
          </a:bodyPr>
          <a:lstStyle/>
          <a:p>
            <a:pPr lvl="0"/>
            <a:r>
              <a:rPr lang="en-US" b="0" i="0" dirty="0"/>
              <a:t>LSTM(</a:t>
            </a:r>
          </a:p>
          <a:p>
            <a:pPr lvl="0"/>
            <a:r>
              <a:rPr lang="en-US" b="0" i="0" dirty="0"/>
              <a:t>(embedding): Embedding(50108, 300)</a:t>
            </a:r>
          </a:p>
          <a:p>
            <a:r>
              <a:rPr lang="en-US" dirty="0"/>
              <a:t>(</a:t>
            </a:r>
            <a:r>
              <a:rPr lang="en-US" b="0" i="0" dirty="0" err="1"/>
              <a:t>lstm</a:t>
            </a:r>
            <a:r>
              <a:rPr lang="en-US" b="0" i="0" dirty="0"/>
              <a:t>): LSTM(300, 128, </a:t>
            </a:r>
            <a:r>
              <a:rPr lang="en-US" b="0" i="0" dirty="0" err="1"/>
              <a:t>num_layers</a:t>
            </a:r>
            <a:r>
              <a:rPr lang="en-US" b="0" i="0" dirty="0"/>
              <a:t>=2, </a:t>
            </a:r>
            <a:r>
              <a:rPr lang="en-US" b="0" i="0" dirty="0" err="1"/>
              <a:t>batch_first</a:t>
            </a:r>
            <a:r>
              <a:rPr lang="en-US" b="0" i="0" dirty="0"/>
              <a:t>=True)</a:t>
            </a:r>
          </a:p>
          <a:p>
            <a:r>
              <a:rPr lang="en-US" b="0" i="0" dirty="0"/>
              <a:t>(fc): Linear (</a:t>
            </a:r>
            <a:r>
              <a:rPr lang="en-US" b="0" i="0" dirty="0" err="1"/>
              <a:t>in_features</a:t>
            </a:r>
            <a:r>
              <a:rPr lang="en-US" b="0" i="0" dirty="0"/>
              <a:t>=128, </a:t>
            </a:r>
            <a:r>
              <a:rPr lang="en-US" b="0" i="0" dirty="0" err="1"/>
              <a:t>out_features</a:t>
            </a:r>
            <a:r>
              <a:rPr lang="en-US" b="0" i="0" dirty="0"/>
              <a:t>=5, bias=True) </a:t>
            </a:r>
          </a:p>
          <a:p>
            <a:r>
              <a:rPr lang="en-US" b="0" i="0" dirty="0"/>
              <a:t>(dropout): Dropout(p=0.5, in place=False) </a:t>
            </a:r>
            <a:endParaRPr lang="en-US" dirty="0"/>
          </a:p>
          <a:p>
            <a:r>
              <a:rPr lang="en-US" dirty="0"/>
              <a:t>         )</a:t>
            </a:r>
          </a:p>
          <a:p>
            <a:r>
              <a:rPr lang="en-US" b="0" i="0" dirty="0"/>
              <a:t> </a:t>
            </a:r>
          </a:p>
          <a:p>
            <a:r>
              <a:rPr lang="en-US" sz="1800" dirty="0"/>
              <a:t>Each article truncated to 100 words</a:t>
            </a:r>
          </a:p>
          <a:p>
            <a:r>
              <a:rPr lang="en-US" sz="1800" dirty="0"/>
              <a:t>Word embedded using </a:t>
            </a:r>
            <a:r>
              <a:rPr lang="en-US" sz="1800" dirty="0" err="1"/>
              <a:t>FastText</a:t>
            </a:r>
            <a:endParaRPr lang="en-US" sz="1800" dirty="0"/>
          </a:p>
          <a:p>
            <a:r>
              <a:rPr lang="en-US" sz="1800" dirty="0"/>
              <a:t>Accuracy of 89.7% achieved</a:t>
            </a:r>
          </a:p>
          <a:p>
            <a:endParaRPr lang="en-US" dirty="0"/>
          </a:p>
          <a:p>
            <a:pPr lvl="0"/>
            <a:r>
              <a:rPr lang="en-US" b="0" i="0" dirty="0"/>
              <a:t> </a:t>
            </a:r>
            <a:endParaRPr lang="en-US" dirty="0"/>
          </a:p>
        </p:txBody>
      </p:sp>
      <p:pic>
        <p:nvPicPr>
          <p:cNvPr id="9" name="Picture 8" descr="Diagram&#10;&#10;Description automatically generated">
            <a:extLst>
              <a:ext uri="{FF2B5EF4-FFF2-40B4-BE49-F238E27FC236}">
                <a16:creationId xmlns:a16="http://schemas.microsoft.com/office/drawing/2014/main" id="{E2D8EB7C-71EA-4DA6-9F2C-98F564F5E8CA}"/>
              </a:ext>
            </a:extLst>
          </p:cNvPr>
          <p:cNvPicPr>
            <a:picLocks noChangeAspect="1"/>
          </p:cNvPicPr>
          <p:nvPr/>
        </p:nvPicPr>
        <p:blipFill>
          <a:blip r:embed="rId2"/>
          <a:stretch>
            <a:fillRect/>
          </a:stretch>
        </p:blipFill>
        <p:spPr>
          <a:xfrm>
            <a:off x="6781801" y="1952384"/>
            <a:ext cx="4933801" cy="2953232"/>
          </a:xfrm>
          <a:prstGeom prst="rect">
            <a:avLst/>
          </a:prstGeom>
        </p:spPr>
      </p:pic>
    </p:spTree>
    <p:extLst>
      <p:ext uri="{BB962C8B-B14F-4D97-AF65-F5344CB8AC3E}">
        <p14:creationId xmlns:p14="http://schemas.microsoft.com/office/powerpoint/2010/main" val="3749586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9E135-910B-4AFD-8CE8-137D31C4696A}"/>
              </a:ext>
            </a:extLst>
          </p:cNvPr>
          <p:cNvSpPr>
            <a:spLocks noGrp="1"/>
          </p:cNvSpPr>
          <p:nvPr>
            <p:ph type="title"/>
          </p:nvPr>
        </p:nvSpPr>
        <p:spPr>
          <a:xfrm>
            <a:off x="871442" y="685800"/>
            <a:ext cx="4353116" cy="1474666"/>
          </a:xfrm>
        </p:spPr>
        <p:txBody>
          <a:bodyPr vert="horz" lIns="91440" tIns="45720" rIns="91440" bIns="45720" rtlCol="0" anchor="b">
            <a:normAutofit/>
          </a:bodyPr>
          <a:lstStyle/>
          <a:p>
            <a:pPr algn="ctr"/>
            <a:r>
              <a:rPr lang="en-US" sz="3200" dirty="0"/>
              <a:t>BBC News: Bert</a:t>
            </a:r>
            <a:endParaRPr lang="en-US" sz="3200" b="1" kern="1200" dirty="0">
              <a:solidFill>
                <a:srgbClr val="595959"/>
              </a:solidFill>
              <a:latin typeface="+mj-lt"/>
              <a:ea typeface="+mj-ea"/>
              <a:cs typeface="+mj-cs"/>
            </a:endParaRPr>
          </a:p>
        </p:txBody>
      </p:sp>
      <p:sp>
        <p:nvSpPr>
          <p:cNvPr id="8" name="TextBox 7">
            <a:extLst>
              <a:ext uri="{FF2B5EF4-FFF2-40B4-BE49-F238E27FC236}">
                <a16:creationId xmlns:a16="http://schemas.microsoft.com/office/drawing/2014/main" id="{5321769E-457C-4BB3-A365-CCCC178F12ED}"/>
              </a:ext>
            </a:extLst>
          </p:cNvPr>
          <p:cNvSpPr txBox="1"/>
          <p:nvPr/>
        </p:nvSpPr>
        <p:spPr>
          <a:xfrm>
            <a:off x="274320" y="2930318"/>
            <a:ext cx="5636039" cy="2862322"/>
          </a:xfrm>
          <a:prstGeom prst="rect">
            <a:avLst/>
          </a:prstGeom>
          <a:noFill/>
        </p:spPr>
        <p:txBody>
          <a:bodyPr wrap="square">
            <a:spAutoFit/>
          </a:bodyPr>
          <a:lstStyle/>
          <a:p>
            <a:r>
              <a:rPr lang="en-US" dirty="0"/>
              <a:t>Embedded using </a:t>
            </a:r>
            <a:r>
              <a:rPr lang="en-US" dirty="0" err="1"/>
              <a:t>BertTokenizer</a:t>
            </a:r>
            <a:endParaRPr lang="en-US" dirty="0"/>
          </a:p>
          <a:p>
            <a:pPr lvl="0"/>
            <a:endParaRPr lang="en-US" dirty="0"/>
          </a:p>
          <a:p>
            <a:r>
              <a:rPr lang="en-US" b="0" i="0" dirty="0"/>
              <a:t> </a:t>
            </a:r>
          </a:p>
          <a:p>
            <a:r>
              <a:rPr lang="en-US" dirty="0" err="1"/>
              <a:t>BertForSequenceClassification</a:t>
            </a:r>
            <a:r>
              <a:rPr lang="en-US" dirty="0"/>
              <a:t> used to classify the articles</a:t>
            </a:r>
          </a:p>
          <a:p>
            <a:endParaRPr lang="en-US" dirty="0"/>
          </a:p>
          <a:p>
            <a:endParaRPr lang="en-US" dirty="0"/>
          </a:p>
          <a:p>
            <a:r>
              <a:rPr lang="en-US" dirty="0"/>
              <a:t>Test accuracy of 95%</a:t>
            </a:r>
          </a:p>
          <a:p>
            <a:endParaRPr lang="en-US" dirty="0"/>
          </a:p>
          <a:p>
            <a:endParaRPr lang="en-US" dirty="0"/>
          </a:p>
          <a:p>
            <a:pPr lvl="0"/>
            <a:r>
              <a:rPr lang="en-US" b="0" i="0" dirty="0"/>
              <a:t> </a:t>
            </a:r>
            <a:endParaRPr lang="en-US" dirty="0"/>
          </a:p>
        </p:txBody>
      </p:sp>
      <p:pic>
        <p:nvPicPr>
          <p:cNvPr id="4" name="Picture 3">
            <a:extLst>
              <a:ext uri="{FF2B5EF4-FFF2-40B4-BE49-F238E27FC236}">
                <a16:creationId xmlns:a16="http://schemas.microsoft.com/office/drawing/2014/main" id="{756C20FC-2DE7-4FC7-9CD8-CDA65DE0EB59}"/>
              </a:ext>
            </a:extLst>
          </p:cNvPr>
          <p:cNvPicPr>
            <a:picLocks noChangeAspect="1"/>
          </p:cNvPicPr>
          <p:nvPr/>
        </p:nvPicPr>
        <p:blipFill>
          <a:blip r:embed="rId2"/>
          <a:stretch>
            <a:fillRect/>
          </a:stretch>
        </p:blipFill>
        <p:spPr>
          <a:xfrm>
            <a:off x="6096000" y="2466519"/>
            <a:ext cx="5800730" cy="2288361"/>
          </a:xfrm>
          <a:prstGeom prst="rect">
            <a:avLst/>
          </a:prstGeom>
        </p:spPr>
      </p:pic>
    </p:spTree>
    <p:extLst>
      <p:ext uri="{BB962C8B-B14F-4D97-AF65-F5344CB8AC3E}">
        <p14:creationId xmlns:p14="http://schemas.microsoft.com/office/powerpoint/2010/main" val="161096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1571D-2AD3-4D33-89A2-7D513FA209B5}"/>
              </a:ext>
            </a:extLst>
          </p:cNvPr>
          <p:cNvSpPr>
            <a:spLocks noGrp="1"/>
          </p:cNvSpPr>
          <p:nvPr>
            <p:ph type="title"/>
          </p:nvPr>
        </p:nvSpPr>
        <p:spPr>
          <a:xfrm>
            <a:off x="764949" y="3499076"/>
            <a:ext cx="6053558" cy="2424774"/>
          </a:xfrm>
        </p:spPr>
        <p:txBody>
          <a:bodyPr vert="horz" lIns="91440" tIns="45720" rIns="91440" bIns="45720" rtlCol="0" anchor="ctr">
            <a:normAutofit/>
          </a:bodyPr>
          <a:lstStyle/>
          <a:p>
            <a:r>
              <a:rPr lang="en-US" kern="1200">
                <a:solidFill>
                  <a:srgbClr val="FFFFFF"/>
                </a:solidFill>
                <a:latin typeface="+mj-lt"/>
                <a:ea typeface="+mj-ea"/>
                <a:cs typeface="+mj-cs"/>
              </a:rPr>
              <a:t>Enron Dataset:</a:t>
            </a:r>
          </a:p>
        </p:txBody>
      </p:sp>
      <p:sp>
        <p:nvSpPr>
          <p:cNvPr id="23" name="Freeform: Shape 22">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Freeform: Shape 24">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0163179-4D2D-4207-877F-2D6D2DB420F2}"/>
              </a:ext>
            </a:extLst>
          </p:cNvPr>
          <p:cNvSpPr>
            <a:spLocks noGrp="1"/>
          </p:cNvSpPr>
          <p:nvPr>
            <p:ph idx="1"/>
          </p:nvPr>
        </p:nvSpPr>
        <p:spPr>
          <a:xfrm>
            <a:off x="4215161" y="356187"/>
            <a:ext cx="2878409" cy="1792281"/>
          </a:xfrm>
        </p:spPr>
        <p:txBody>
          <a:bodyPr vert="horz" lIns="91440" tIns="45720" rIns="91440" bIns="45720" rtlCol="0" anchor="ctr">
            <a:noAutofit/>
          </a:bodyPr>
          <a:lstStyle/>
          <a:p>
            <a:r>
              <a:rPr lang="en-US" sz="1050" dirty="0"/>
              <a:t>517400 emails from Enron</a:t>
            </a:r>
          </a:p>
          <a:p>
            <a:r>
              <a:rPr lang="en-US" sz="1050" dirty="0"/>
              <a:t>Fields extracted:</a:t>
            </a:r>
          </a:p>
          <a:p>
            <a:pPr lvl="1"/>
            <a:r>
              <a:rPr lang="en-US" sz="1050" dirty="0"/>
              <a:t>From address</a:t>
            </a:r>
          </a:p>
          <a:p>
            <a:pPr lvl="1"/>
            <a:r>
              <a:rPr lang="en-US" sz="1050" dirty="0"/>
              <a:t>To address</a:t>
            </a:r>
          </a:p>
          <a:p>
            <a:pPr lvl="1"/>
            <a:r>
              <a:rPr lang="en-US" sz="1050" dirty="0"/>
              <a:t>CC addresses</a:t>
            </a:r>
          </a:p>
          <a:p>
            <a:pPr lvl="1"/>
            <a:r>
              <a:rPr lang="en-US" sz="1050" dirty="0"/>
              <a:t>BCC addresses</a:t>
            </a:r>
          </a:p>
          <a:p>
            <a:pPr lvl="1"/>
            <a:r>
              <a:rPr lang="en-US" sz="1050" dirty="0"/>
              <a:t>Name of the person</a:t>
            </a:r>
          </a:p>
          <a:p>
            <a:pPr lvl="1"/>
            <a:r>
              <a:rPr lang="en-US" sz="1050" dirty="0"/>
              <a:t>Folder</a:t>
            </a:r>
          </a:p>
          <a:p>
            <a:pPr lvl="1"/>
            <a:r>
              <a:rPr lang="en-US" sz="1050" dirty="0"/>
              <a:t>Subject</a:t>
            </a:r>
          </a:p>
          <a:p>
            <a:pPr lvl="1"/>
            <a:r>
              <a:rPr lang="en-US" sz="1050" dirty="0"/>
              <a:t>Date</a:t>
            </a:r>
          </a:p>
          <a:p>
            <a:pPr lvl="1"/>
            <a:r>
              <a:rPr lang="en-US" sz="1050" dirty="0"/>
              <a:t>Body </a:t>
            </a:r>
          </a:p>
        </p:txBody>
      </p:sp>
      <p:sp>
        <p:nvSpPr>
          <p:cNvPr id="29" name="Freeform: Shape 28">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95B2A040-D933-4B9B-853C-5C54AE906170}"/>
              </a:ext>
            </a:extLst>
          </p:cNvPr>
          <p:cNvSpPr txBox="1">
            <a:spLocks/>
          </p:cNvSpPr>
          <p:nvPr/>
        </p:nvSpPr>
        <p:spPr>
          <a:xfrm>
            <a:off x="8386139" y="3143438"/>
            <a:ext cx="3474621" cy="27804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t>Objective:</a:t>
            </a:r>
          </a:p>
          <a:p>
            <a:pPr lvl="1"/>
            <a:r>
              <a:rPr lang="en-US" sz="1600"/>
              <a:t>Classify into folders for each person</a:t>
            </a:r>
          </a:p>
          <a:p>
            <a:r>
              <a:rPr lang="en-US" sz="1600"/>
              <a:t>Challenges:</a:t>
            </a:r>
          </a:p>
          <a:p>
            <a:pPr lvl="1"/>
            <a:r>
              <a:rPr lang="en-US" sz="1600"/>
              <a:t>Each person has varying folders, while some have a few others have large numbers. In total, over 1000 folders</a:t>
            </a:r>
          </a:p>
          <a:p>
            <a:pPr lvl="1"/>
            <a:r>
              <a:rPr lang="en-US" sz="1600"/>
              <a:t>Large dataset, leading to crashing of the colab sessions</a:t>
            </a:r>
          </a:p>
          <a:p>
            <a:pPr lvl="1"/>
            <a:endParaRPr lang="en-US" sz="1600"/>
          </a:p>
        </p:txBody>
      </p:sp>
    </p:spTree>
    <p:extLst>
      <p:ext uri="{BB962C8B-B14F-4D97-AF65-F5344CB8AC3E}">
        <p14:creationId xmlns:p14="http://schemas.microsoft.com/office/powerpoint/2010/main" val="3821747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3632A7-79AF-4941-8A9B-C2DF9E5DBE55}"/>
              </a:ext>
            </a:extLst>
          </p:cNvPr>
          <p:cNvSpPr>
            <a:spLocks noGrp="1"/>
          </p:cNvSpPr>
          <p:nvPr>
            <p:ph type="title"/>
          </p:nvPr>
        </p:nvSpPr>
        <p:spPr>
          <a:xfrm>
            <a:off x="2138794" y="1138169"/>
            <a:ext cx="2871095" cy="2156621"/>
          </a:xfrm>
        </p:spPr>
        <p:txBody>
          <a:bodyPr vert="horz" lIns="91440" tIns="45720" rIns="91440" bIns="45720" rtlCol="0" anchor="t">
            <a:normAutofit/>
          </a:bodyPr>
          <a:lstStyle/>
          <a:p>
            <a:r>
              <a:rPr lang="en-US" sz="3600" kern="1200" dirty="0">
                <a:solidFill>
                  <a:srgbClr val="FFFFFF"/>
                </a:solidFill>
                <a:latin typeface="+mj-lt"/>
                <a:ea typeface="+mj-ea"/>
                <a:cs typeface="+mj-cs"/>
              </a:rPr>
              <a:t>Enron: </a:t>
            </a:r>
            <a:r>
              <a:rPr lang="en-US" sz="3600" kern="1200" dirty="0" err="1">
                <a:solidFill>
                  <a:srgbClr val="FFFFFF"/>
                </a:solidFill>
                <a:latin typeface="+mj-lt"/>
                <a:ea typeface="+mj-ea"/>
                <a:cs typeface="+mj-cs"/>
              </a:rPr>
              <a:t>KMeans</a:t>
            </a:r>
            <a:r>
              <a:rPr lang="en-US" sz="3600" kern="1200" dirty="0">
                <a:solidFill>
                  <a:srgbClr val="FFFFFF"/>
                </a:solidFill>
                <a:latin typeface="+mj-lt"/>
                <a:ea typeface="+mj-ea"/>
                <a:cs typeface="+mj-cs"/>
              </a:rPr>
              <a:t> </a:t>
            </a:r>
          </a:p>
        </p:txBody>
      </p:sp>
      <p:sp>
        <p:nvSpPr>
          <p:cNvPr id="3" name="Content Placeholder 2">
            <a:extLst>
              <a:ext uri="{FF2B5EF4-FFF2-40B4-BE49-F238E27FC236}">
                <a16:creationId xmlns:a16="http://schemas.microsoft.com/office/drawing/2014/main" id="{470DB03E-CAF0-4CF0-9B60-A6F3DE34A71E}"/>
              </a:ext>
            </a:extLst>
          </p:cNvPr>
          <p:cNvSpPr>
            <a:spLocks noGrp="1"/>
          </p:cNvSpPr>
          <p:nvPr>
            <p:ph idx="1"/>
          </p:nvPr>
        </p:nvSpPr>
        <p:spPr>
          <a:xfrm>
            <a:off x="5198993" y="1412489"/>
            <a:ext cx="2926080" cy="4363844"/>
          </a:xfrm>
        </p:spPr>
        <p:txBody>
          <a:bodyPr vert="horz" lIns="91440" tIns="45720" rIns="91440" bIns="45720" rtlCol="0">
            <a:normAutofit/>
          </a:bodyPr>
          <a:lstStyle/>
          <a:p>
            <a:r>
              <a:rPr lang="en-US" sz="1400" dirty="0"/>
              <a:t>60,000 emails were selected at random</a:t>
            </a:r>
          </a:p>
          <a:p>
            <a:r>
              <a:rPr lang="en-US" sz="1400" dirty="0"/>
              <a:t>Subject and body combined and </a:t>
            </a:r>
            <a:r>
              <a:rPr lang="en-US" sz="1400"/>
              <a:t>TfidfVectorizer</a:t>
            </a:r>
            <a:r>
              <a:rPr lang="en-US" sz="1400" dirty="0"/>
              <a:t> used to embed </a:t>
            </a:r>
          </a:p>
          <a:p>
            <a:r>
              <a:rPr lang="en-US" sz="1400" dirty="0"/>
              <a:t>From, To, CC, BCC, Name were treated as  additional features</a:t>
            </a:r>
          </a:p>
          <a:p>
            <a:r>
              <a:rPr lang="en-US" sz="1400" dirty="0"/>
              <a:t>In total, 1065 features</a:t>
            </a:r>
          </a:p>
          <a:p>
            <a:pPr lvl="1"/>
            <a:r>
              <a:rPr lang="en-US" sz="1400" dirty="0"/>
              <a:t>1060 (</a:t>
            </a:r>
            <a:r>
              <a:rPr lang="en-US" sz="1400"/>
              <a:t>tfidf</a:t>
            </a:r>
            <a:r>
              <a:rPr lang="en-US" sz="1400" dirty="0"/>
              <a:t> embeddings of text)</a:t>
            </a:r>
          </a:p>
          <a:p>
            <a:pPr lvl="1"/>
            <a:r>
              <a:rPr lang="en-US" sz="1400" dirty="0"/>
              <a:t>5 additional features (from, to, cc, bcc, and name)</a:t>
            </a:r>
          </a:p>
          <a:p>
            <a:r>
              <a:rPr lang="en-US" sz="1400" dirty="0"/>
              <a:t>Various algorithms used to classify</a:t>
            </a:r>
          </a:p>
          <a:p>
            <a:pPr lvl="1"/>
            <a:r>
              <a:rPr lang="en-US" sz="1400" dirty="0"/>
              <a:t>KNN 64.0%</a:t>
            </a:r>
          </a:p>
          <a:p>
            <a:pPr lvl="1"/>
            <a:r>
              <a:rPr lang="en-US" sz="1400" dirty="0"/>
              <a:t>Random Forest 72.7%</a:t>
            </a:r>
          </a:p>
          <a:p>
            <a:pPr lvl="1"/>
            <a:r>
              <a:rPr lang="en-US" sz="1400" dirty="0"/>
              <a:t>Gradient Descent 81.0%</a:t>
            </a:r>
          </a:p>
          <a:p>
            <a:pPr lvl="1"/>
            <a:r>
              <a:rPr lang="en-US" sz="1400" dirty="0"/>
              <a:t>Logistic Regression 88.3%</a:t>
            </a:r>
          </a:p>
          <a:p>
            <a:pPr lvl="1"/>
            <a:r>
              <a:rPr lang="en-US" sz="1400" dirty="0"/>
              <a:t>SVC 80.3%</a:t>
            </a:r>
          </a:p>
          <a:p>
            <a:endParaRPr lang="en-US" sz="1400" dirty="0"/>
          </a:p>
          <a:p>
            <a:pPr marL="0"/>
            <a:endParaRPr lang="en-US" sz="1400" dirty="0"/>
          </a:p>
        </p:txBody>
      </p:sp>
      <p:sp>
        <p:nvSpPr>
          <p:cNvPr id="4" name="Content Placeholder 2">
            <a:extLst>
              <a:ext uri="{FF2B5EF4-FFF2-40B4-BE49-F238E27FC236}">
                <a16:creationId xmlns:a16="http://schemas.microsoft.com/office/drawing/2014/main" id="{C43B2C9B-EFC0-44C5-A99B-728EEAE49C39}"/>
              </a:ext>
            </a:extLst>
          </p:cNvPr>
          <p:cNvSpPr txBox="1">
            <a:spLocks/>
          </p:cNvSpPr>
          <p:nvPr/>
        </p:nvSpPr>
        <p:spPr>
          <a:xfrm>
            <a:off x="8451604" y="1412489"/>
            <a:ext cx="2926080"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Challenges:</a:t>
            </a:r>
          </a:p>
          <a:p>
            <a:pPr lvl="1"/>
            <a:r>
              <a:rPr lang="en-US" sz="2000" dirty="0"/>
              <a:t>SVC takes too long to train. So eventually took a very small sample</a:t>
            </a:r>
          </a:p>
          <a:p>
            <a:pPr lvl="1"/>
            <a:r>
              <a:rPr lang="en-US" sz="2000" dirty="0"/>
              <a:t>Logistic Regression did not converge even at 500 iterations, so eventually settled for 100 iterations. It did not converge</a:t>
            </a:r>
          </a:p>
          <a:p>
            <a:endParaRPr lang="en-US" sz="2000" dirty="0"/>
          </a:p>
          <a:p>
            <a:pPr marL="0"/>
            <a:endParaRPr lang="en-US" sz="2000" dirty="0"/>
          </a:p>
        </p:txBody>
      </p:sp>
    </p:spTree>
    <p:extLst>
      <p:ext uri="{BB962C8B-B14F-4D97-AF65-F5344CB8AC3E}">
        <p14:creationId xmlns:p14="http://schemas.microsoft.com/office/powerpoint/2010/main" val="2611223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3632A7-79AF-4941-8A9B-C2DF9E5DBE55}"/>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dirty="0">
                <a:solidFill>
                  <a:srgbClr val="FFFFFF"/>
                </a:solidFill>
                <a:latin typeface="+mj-lt"/>
                <a:ea typeface="+mj-ea"/>
                <a:cs typeface="+mj-cs"/>
              </a:rPr>
              <a:t>Enron: </a:t>
            </a:r>
            <a:r>
              <a:rPr lang="en-US" sz="3600" kern="1200" dirty="0" err="1">
                <a:solidFill>
                  <a:srgbClr val="FFFFFF"/>
                </a:solidFill>
                <a:latin typeface="+mj-lt"/>
                <a:ea typeface="+mj-ea"/>
                <a:cs typeface="+mj-cs"/>
              </a:rPr>
              <a:t>Tfidf</a:t>
            </a:r>
            <a:r>
              <a:rPr lang="en-US" sz="3600" kern="1200" dirty="0">
                <a:solidFill>
                  <a:srgbClr val="FFFFFF"/>
                </a:solidFill>
                <a:latin typeface="+mj-lt"/>
                <a:ea typeface="+mj-ea"/>
                <a:cs typeface="+mj-cs"/>
              </a:rPr>
              <a:t> </a:t>
            </a:r>
          </a:p>
        </p:txBody>
      </p:sp>
      <p:sp>
        <p:nvSpPr>
          <p:cNvPr id="3" name="Content Placeholder 2">
            <a:extLst>
              <a:ext uri="{FF2B5EF4-FFF2-40B4-BE49-F238E27FC236}">
                <a16:creationId xmlns:a16="http://schemas.microsoft.com/office/drawing/2014/main" id="{470DB03E-CAF0-4CF0-9B60-A6F3DE34A71E}"/>
              </a:ext>
            </a:extLst>
          </p:cNvPr>
          <p:cNvSpPr>
            <a:spLocks noGrp="1"/>
          </p:cNvSpPr>
          <p:nvPr>
            <p:ph idx="1"/>
          </p:nvPr>
        </p:nvSpPr>
        <p:spPr>
          <a:xfrm>
            <a:off x="4547062" y="789709"/>
            <a:ext cx="3578011" cy="4986624"/>
          </a:xfrm>
        </p:spPr>
        <p:txBody>
          <a:bodyPr vert="horz" lIns="91440" tIns="45720" rIns="91440" bIns="45720" rtlCol="0">
            <a:normAutofit/>
          </a:bodyPr>
          <a:lstStyle/>
          <a:p>
            <a:r>
              <a:rPr lang="en-US" sz="1600" dirty="0"/>
              <a:t>60,000 emails were selected at random</a:t>
            </a:r>
          </a:p>
          <a:p>
            <a:r>
              <a:rPr lang="en-US" sz="1600" dirty="0"/>
              <a:t>Subject and body combined and </a:t>
            </a:r>
            <a:r>
              <a:rPr lang="en-US" sz="1600" dirty="0" err="1"/>
              <a:t>TfidfVectorizer</a:t>
            </a:r>
            <a:r>
              <a:rPr lang="en-US" sz="1600" dirty="0"/>
              <a:t> used to embed </a:t>
            </a:r>
          </a:p>
          <a:p>
            <a:r>
              <a:rPr lang="en-US" sz="1600" dirty="0"/>
              <a:t>From, To, CC, BCC, Name were treated as  additional features</a:t>
            </a:r>
          </a:p>
          <a:p>
            <a:r>
              <a:rPr lang="en-US" sz="1600" dirty="0"/>
              <a:t>In total, 1065 features</a:t>
            </a:r>
          </a:p>
          <a:p>
            <a:pPr lvl="1"/>
            <a:r>
              <a:rPr lang="en-US" sz="1600" dirty="0"/>
              <a:t>1060 (</a:t>
            </a:r>
            <a:r>
              <a:rPr lang="en-US" sz="1600" dirty="0" err="1"/>
              <a:t>tfidf</a:t>
            </a:r>
            <a:r>
              <a:rPr lang="en-US" sz="1600" dirty="0"/>
              <a:t> embeddings of text)</a:t>
            </a:r>
          </a:p>
          <a:p>
            <a:pPr lvl="1"/>
            <a:r>
              <a:rPr lang="en-US" sz="1600" dirty="0"/>
              <a:t>5 additional features (from, to, cc, bcc, and name)</a:t>
            </a:r>
          </a:p>
          <a:p>
            <a:r>
              <a:rPr lang="en-US" sz="1600" dirty="0"/>
              <a:t>Various algorithms used to classify</a:t>
            </a:r>
          </a:p>
          <a:p>
            <a:pPr lvl="1"/>
            <a:r>
              <a:rPr lang="en-US" sz="1600" dirty="0"/>
              <a:t>KNN 64.0%</a:t>
            </a:r>
          </a:p>
          <a:p>
            <a:pPr lvl="1"/>
            <a:r>
              <a:rPr lang="en-US" sz="1600" dirty="0"/>
              <a:t>Random Forest 72.7%</a:t>
            </a:r>
          </a:p>
          <a:p>
            <a:pPr lvl="1"/>
            <a:r>
              <a:rPr lang="en-US" sz="1600" dirty="0"/>
              <a:t>Gradient Descent 81.0%</a:t>
            </a:r>
          </a:p>
          <a:p>
            <a:pPr lvl="1"/>
            <a:r>
              <a:rPr lang="en-US" sz="1600" dirty="0"/>
              <a:t>Logistic Regression 88.3%</a:t>
            </a:r>
          </a:p>
          <a:p>
            <a:pPr lvl="1"/>
            <a:r>
              <a:rPr lang="en-US" sz="1600" dirty="0"/>
              <a:t>SVC 80.3%</a:t>
            </a:r>
          </a:p>
          <a:p>
            <a:endParaRPr lang="en-US" sz="1600" dirty="0"/>
          </a:p>
          <a:p>
            <a:pPr marL="0"/>
            <a:endParaRPr lang="en-US" sz="1600" dirty="0"/>
          </a:p>
        </p:txBody>
      </p:sp>
      <p:sp>
        <p:nvSpPr>
          <p:cNvPr id="4" name="Content Placeholder 2">
            <a:extLst>
              <a:ext uri="{FF2B5EF4-FFF2-40B4-BE49-F238E27FC236}">
                <a16:creationId xmlns:a16="http://schemas.microsoft.com/office/drawing/2014/main" id="{C43B2C9B-EFC0-44C5-A99B-728EEAE49C39}"/>
              </a:ext>
            </a:extLst>
          </p:cNvPr>
          <p:cNvSpPr txBox="1">
            <a:spLocks/>
          </p:cNvSpPr>
          <p:nvPr/>
        </p:nvSpPr>
        <p:spPr>
          <a:xfrm>
            <a:off x="8451604" y="1412489"/>
            <a:ext cx="2926080"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Challenges:</a:t>
            </a:r>
          </a:p>
          <a:p>
            <a:pPr lvl="1"/>
            <a:r>
              <a:rPr lang="en-US" sz="2000"/>
              <a:t>SVC takes too long to train. So eventually took a very small sample</a:t>
            </a:r>
          </a:p>
          <a:p>
            <a:pPr lvl="1"/>
            <a:r>
              <a:rPr lang="en-US" sz="2000"/>
              <a:t>Logistic Regression did not converge even at 500 iterations, so eventually settled for 100 iterations. It did not converge</a:t>
            </a:r>
          </a:p>
          <a:p>
            <a:endParaRPr lang="en-US" sz="2000"/>
          </a:p>
          <a:p>
            <a:pPr marL="0"/>
            <a:endParaRPr lang="en-US" sz="2000"/>
          </a:p>
        </p:txBody>
      </p:sp>
    </p:spTree>
    <p:extLst>
      <p:ext uri="{BB962C8B-B14F-4D97-AF65-F5344CB8AC3E}">
        <p14:creationId xmlns:p14="http://schemas.microsoft.com/office/powerpoint/2010/main" val="363786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608C-942C-4069-9205-01812C374E9C}"/>
              </a:ext>
            </a:extLst>
          </p:cNvPr>
          <p:cNvSpPr>
            <a:spLocks noGrp="1"/>
          </p:cNvSpPr>
          <p:nvPr>
            <p:ph type="title"/>
          </p:nvPr>
        </p:nvSpPr>
        <p:spPr>
          <a:xfrm>
            <a:off x="4965430" y="629268"/>
            <a:ext cx="6586491" cy="1286160"/>
          </a:xfrm>
        </p:spPr>
        <p:txBody>
          <a:bodyPr anchor="b">
            <a:normAutofit/>
          </a:bodyPr>
          <a:lstStyle/>
          <a:p>
            <a:r>
              <a:rPr lang="en-US" dirty="0"/>
              <a:t>Enron: LSTM</a:t>
            </a:r>
            <a:endParaRPr lang="en-IN" dirty="0"/>
          </a:p>
        </p:txBody>
      </p:sp>
      <p:sp>
        <p:nvSpPr>
          <p:cNvPr id="3" name="Content Placeholder 2">
            <a:extLst>
              <a:ext uri="{FF2B5EF4-FFF2-40B4-BE49-F238E27FC236}">
                <a16:creationId xmlns:a16="http://schemas.microsoft.com/office/drawing/2014/main" id="{F37F301F-E3D3-4F67-AE89-D26263F93471}"/>
              </a:ext>
            </a:extLst>
          </p:cNvPr>
          <p:cNvSpPr>
            <a:spLocks noGrp="1"/>
          </p:cNvSpPr>
          <p:nvPr>
            <p:ph idx="1"/>
          </p:nvPr>
        </p:nvSpPr>
        <p:spPr>
          <a:xfrm>
            <a:off x="4965431" y="2438400"/>
            <a:ext cx="6586489" cy="3785419"/>
          </a:xfrm>
        </p:spPr>
        <p:txBody>
          <a:bodyPr>
            <a:normAutofit/>
          </a:bodyPr>
          <a:lstStyle/>
          <a:p>
            <a:r>
              <a:rPr lang="en-US" sz="2000" dirty="0"/>
              <a:t>Text: 30 words from ‘Subject’ combined with 70 words from the ‘Body’</a:t>
            </a:r>
          </a:p>
          <a:p>
            <a:r>
              <a:rPr lang="en-US" sz="2000" dirty="0" err="1"/>
              <a:t>FastText</a:t>
            </a:r>
            <a:r>
              <a:rPr lang="en-US" sz="2000" dirty="0"/>
              <a:t> used to embed the Text</a:t>
            </a:r>
          </a:p>
          <a:p>
            <a:r>
              <a:rPr lang="en-US" sz="2000" dirty="0"/>
              <a:t>LSTM applied on the text</a:t>
            </a:r>
          </a:p>
          <a:p>
            <a:r>
              <a:rPr lang="en-US" sz="2000" dirty="0"/>
              <a:t>Linear layers applied on output from LSTM combined with 5 additional features (From, To, CC, BCC, Name)</a:t>
            </a:r>
          </a:p>
          <a:p>
            <a:r>
              <a:rPr lang="en-US" sz="2000" dirty="0"/>
              <a:t>Results: Test Accuracy of 71.0% from 3 epochs</a:t>
            </a:r>
          </a:p>
          <a:p>
            <a:r>
              <a:rPr lang="en-IN" sz="2000" dirty="0"/>
              <a:t>Simple LSTM without the 5 additional features returned an accuracy of </a:t>
            </a:r>
          </a:p>
          <a:p>
            <a:endParaRPr lang="en-IN" sz="2000" dirty="0"/>
          </a:p>
        </p:txBody>
      </p:sp>
      <p:pic>
        <p:nvPicPr>
          <p:cNvPr id="5" name="Picture 4" descr="Question mark on green pastel background">
            <a:extLst>
              <a:ext uri="{FF2B5EF4-FFF2-40B4-BE49-F238E27FC236}">
                <a16:creationId xmlns:a16="http://schemas.microsoft.com/office/drawing/2014/main" id="{0F8A2D36-7C08-419C-B596-ADE7E59C6635}"/>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11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44BF4-5C30-4B53-B8B1-CD2476A8A4B6}"/>
              </a:ext>
            </a:extLst>
          </p:cNvPr>
          <p:cNvSpPr>
            <a:spLocks noGrp="1"/>
          </p:cNvSpPr>
          <p:nvPr>
            <p:ph type="title"/>
          </p:nvPr>
        </p:nvSpPr>
        <p:spPr>
          <a:xfrm>
            <a:off x="686834" y="1153572"/>
            <a:ext cx="3200400" cy="4461163"/>
          </a:xfrm>
        </p:spPr>
        <p:txBody>
          <a:bodyPr>
            <a:normAutofit/>
          </a:bodyPr>
          <a:lstStyle/>
          <a:p>
            <a:r>
              <a:rPr lang="en-US" sz="2800" b="0" i="0" u="none" strike="noStrike" baseline="0" dirty="0">
                <a:solidFill>
                  <a:srgbClr val="FFFFFF"/>
                </a:solidFill>
                <a:latin typeface="NimbusRomNo9L-Medi"/>
              </a:rPr>
              <a:t>BERT</a:t>
            </a:r>
            <a:endParaRPr lang="en-IN" sz="28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1D73413-17CD-442E-B8D8-4B98E1C62DFF}"/>
              </a:ext>
            </a:extLst>
          </p:cNvPr>
          <p:cNvSpPr>
            <a:spLocks noGrp="1"/>
          </p:cNvSpPr>
          <p:nvPr>
            <p:ph idx="1"/>
          </p:nvPr>
        </p:nvSpPr>
        <p:spPr>
          <a:xfrm>
            <a:off x="4447308" y="591344"/>
            <a:ext cx="6906491" cy="5585619"/>
          </a:xfrm>
        </p:spPr>
        <p:txBody>
          <a:bodyPr anchor="ctr">
            <a:normAutofit/>
          </a:bodyPr>
          <a:lstStyle/>
          <a:p>
            <a:endParaRPr lang="en-US" dirty="0">
              <a:latin typeface="NimbusRomNo9L-Regu"/>
            </a:endParaRPr>
          </a:p>
          <a:p>
            <a:pPr marL="457200" lvl="1" indent="0">
              <a:buNone/>
            </a:pPr>
            <a:r>
              <a:rPr lang="en-US" sz="2800" b="0" i="0" u="none" strike="noStrike" baseline="0" dirty="0">
                <a:latin typeface="NimbusRomNo9L-Medi"/>
              </a:rPr>
              <a:t>Pre-training of Deep Bidirectional Transformers for </a:t>
            </a:r>
            <a:r>
              <a:rPr lang="en-IN" sz="2800" b="0" i="0" u="none" strike="noStrike" baseline="0" dirty="0">
                <a:latin typeface="NimbusRomNo9L-Medi"/>
              </a:rPr>
              <a:t>Language Understanding</a:t>
            </a:r>
            <a:br>
              <a:rPr lang="en-IN" sz="2800" b="0" i="0" u="none" strike="noStrike" baseline="0" dirty="0">
                <a:latin typeface="NimbusRomNo9L-Medi"/>
              </a:rPr>
            </a:br>
            <a:r>
              <a:rPr lang="en-IN" sz="2800" b="0" i="0" u="none" strike="noStrike" baseline="0" dirty="0">
                <a:latin typeface="NimbusRomNo9L-Medi"/>
              </a:rPr>
              <a:t>Jacob Devlin, Ming-Wei Chang, Kenton Lee, Kristina Toutanova</a:t>
            </a:r>
            <a:br>
              <a:rPr lang="en-IN" sz="2800" b="0" i="0" u="none" strike="noStrike" baseline="0" dirty="0">
                <a:latin typeface="NimbusRomNo9L-Medi"/>
              </a:rPr>
            </a:br>
            <a:r>
              <a:rPr lang="en-IN" sz="2800" b="0" i="0" u="none" strike="noStrike" baseline="0" dirty="0">
                <a:latin typeface="NimbusRomNo9L-Regu"/>
              </a:rPr>
              <a:t>Google AI Language</a:t>
            </a:r>
            <a:endParaRPr lang="en-US" sz="2800" b="0" i="0" u="none" strike="noStrike" baseline="0" dirty="0">
              <a:latin typeface="NimbusRomNo9L-Regu"/>
            </a:endParaRPr>
          </a:p>
        </p:txBody>
      </p:sp>
    </p:spTree>
    <p:extLst>
      <p:ext uri="{BB962C8B-B14F-4D97-AF65-F5344CB8AC3E}">
        <p14:creationId xmlns:p14="http://schemas.microsoft.com/office/powerpoint/2010/main" val="1843701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3632A7-79AF-4941-8A9B-C2DF9E5DBE55}"/>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dirty="0">
                <a:solidFill>
                  <a:schemeClr val="bg1"/>
                </a:solidFill>
              </a:rPr>
              <a:t>Enron: Bert </a:t>
            </a:r>
            <a:endParaRPr lang="en-US" sz="36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470DB03E-CAF0-4CF0-9B60-A6F3DE34A71E}"/>
              </a:ext>
            </a:extLst>
          </p:cNvPr>
          <p:cNvSpPr>
            <a:spLocks noGrp="1"/>
          </p:cNvSpPr>
          <p:nvPr>
            <p:ph idx="1"/>
          </p:nvPr>
        </p:nvSpPr>
        <p:spPr>
          <a:xfrm>
            <a:off x="4547062" y="789709"/>
            <a:ext cx="3578011" cy="4986624"/>
          </a:xfrm>
        </p:spPr>
        <p:txBody>
          <a:bodyPr vert="horz" lIns="91440" tIns="45720" rIns="91440" bIns="45720" rtlCol="0">
            <a:normAutofit/>
          </a:bodyPr>
          <a:lstStyle/>
          <a:p>
            <a:endParaRPr lang="en-US" sz="1600" dirty="0"/>
          </a:p>
          <a:p>
            <a:pPr marL="0"/>
            <a:endParaRPr lang="en-US" sz="1600" dirty="0"/>
          </a:p>
        </p:txBody>
      </p:sp>
      <p:graphicFrame>
        <p:nvGraphicFramePr>
          <p:cNvPr id="9" name="Content Placeholder 2">
            <a:extLst>
              <a:ext uri="{FF2B5EF4-FFF2-40B4-BE49-F238E27FC236}">
                <a16:creationId xmlns:a16="http://schemas.microsoft.com/office/drawing/2014/main" id="{CA784BE4-D8AB-41A0-AD8E-943571BD2031}"/>
              </a:ext>
            </a:extLst>
          </p:cNvPr>
          <p:cNvGraphicFramePr>
            <a:graphicFrameLocks/>
          </p:cNvGraphicFramePr>
          <p:nvPr>
            <p:extLst>
              <p:ext uri="{D42A27DB-BD31-4B8C-83A1-F6EECF244321}">
                <p14:modId xmlns:p14="http://schemas.microsoft.com/office/powerpoint/2010/main" val="21431382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067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44BF4-5C30-4B53-B8B1-CD2476A8A4B6}"/>
              </a:ext>
            </a:extLst>
          </p:cNvPr>
          <p:cNvSpPr>
            <a:spLocks noGrp="1"/>
          </p:cNvSpPr>
          <p:nvPr>
            <p:ph type="title"/>
          </p:nvPr>
        </p:nvSpPr>
        <p:spPr>
          <a:xfrm>
            <a:off x="686834" y="1153572"/>
            <a:ext cx="3200400" cy="4461163"/>
          </a:xfrm>
        </p:spPr>
        <p:txBody>
          <a:bodyPr>
            <a:normAutofit/>
          </a:bodyPr>
          <a:lstStyle/>
          <a:p>
            <a:r>
              <a:rPr lang="en-US" sz="2800" b="0" i="0" u="none" strike="noStrike" baseline="0">
                <a:solidFill>
                  <a:srgbClr val="FFFFFF"/>
                </a:solidFill>
                <a:latin typeface="NimbusRomNo9L-Medi"/>
              </a:rPr>
              <a:t>BERT: Pre-training of Deep Bidirectional Transformers for </a:t>
            </a:r>
            <a:r>
              <a:rPr lang="en-IN" sz="2800" b="0" i="0" u="none" strike="noStrike" baseline="0">
                <a:solidFill>
                  <a:srgbClr val="FFFFFF"/>
                </a:solidFill>
                <a:latin typeface="NimbusRomNo9L-Medi"/>
              </a:rPr>
              <a:t>Language Understanding</a:t>
            </a:r>
            <a:br>
              <a:rPr lang="en-IN" sz="2800" b="0" i="0" u="none" strike="noStrike" baseline="0">
                <a:solidFill>
                  <a:srgbClr val="FFFFFF"/>
                </a:solidFill>
                <a:latin typeface="NimbusRomNo9L-Medi"/>
              </a:rPr>
            </a:br>
            <a:r>
              <a:rPr lang="en-IN" sz="2800" b="0" i="0" u="none" strike="noStrike" baseline="0">
                <a:solidFill>
                  <a:srgbClr val="FFFFFF"/>
                </a:solidFill>
                <a:latin typeface="NimbusRomNo9L-Medi"/>
              </a:rPr>
              <a:t>Jacob Devlin, Ming-Wei Chang, Kenton Lee, Kristina Toutanova</a:t>
            </a:r>
            <a:br>
              <a:rPr lang="en-IN" sz="2800" b="0" i="0" u="none" strike="noStrike" baseline="0">
                <a:solidFill>
                  <a:srgbClr val="FFFFFF"/>
                </a:solidFill>
                <a:latin typeface="NimbusRomNo9L-Medi"/>
              </a:rPr>
            </a:br>
            <a:r>
              <a:rPr lang="en-IN" sz="2800" b="0" i="0" u="none" strike="noStrike" baseline="0">
                <a:solidFill>
                  <a:srgbClr val="FFFFFF"/>
                </a:solidFill>
                <a:latin typeface="NimbusRomNo9L-Regu"/>
              </a:rPr>
              <a:t>Google AI Language</a:t>
            </a:r>
            <a:endParaRPr lang="en-IN" sz="28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1D73413-17CD-442E-B8D8-4B98E1C62DFF}"/>
              </a:ext>
            </a:extLst>
          </p:cNvPr>
          <p:cNvSpPr>
            <a:spLocks noGrp="1"/>
          </p:cNvSpPr>
          <p:nvPr>
            <p:ph idx="1"/>
          </p:nvPr>
        </p:nvSpPr>
        <p:spPr>
          <a:xfrm>
            <a:off x="4447308" y="591344"/>
            <a:ext cx="6906491" cy="5585619"/>
          </a:xfrm>
        </p:spPr>
        <p:txBody>
          <a:bodyPr anchor="ctr">
            <a:normAutofit fontScale="92500" lnSpcReduction="10000"/>
          </a:bodyPr>
          <a:lstStyle/>
          <a:p>
            <a:endParaRPr lang="en-US" sz="1600" dirty="0">
              <a:latin typeface="NimbusRomNo9L-Regu"/>
            </a:endParaRPr>
          </a:p>
          <a:p>
            <a:r>
              <a:rPr lang="en-US" sz="1600" dirty="0">
                <a:latin typeface="NimbusRomNo9L-Regu"/>
              </a:rPr>
              <a:t>BERT </a:t>
            </a:r>
            <a:r>
              <a:rPr lang="en-US" sz="1600" b="0" i="0" u="none" strike="noStrike" baseline="0" dirty="0">
                <a:latin typeface="NimbusRomNo9L-Regu"/>
              </a:rPr>
              <a:t>stands for </a:t>
            </a:r>
            <a:r>
              <a:rPr lang="en-IN" sz="1600" b="0" i="0" u="none" strike="noStrike" baseline="0" dirty="0">
                <a:latin typeface="NimbusRomNo9L-Medi"/>
              </a:rPr>
              <a:t>B</a:t>
            </a:r>
            <a:r>
              <a:rPr lang="en-IN" sz="1600" b="0" i="0" u="none" strike="noStrike" baseline="0" dirty="0">
                <a:latin typeface="NimbusRomNo9L-Regu"/>
              </a:rPr>
              <a:t>idirectional </a:t>
            </a:r>
            <a:r>
              <a:rPr lang="en-IN" sz="1600" b="0" i="0" u="none" strike="noStrike" baseline="0" dirty="0">
                <a:latin typeface="NimbusRomNo9L-Medi"/>
              </a:rPr>
              <a:t>E</a:t>
            </a:r>
            <a:r>
              <a:rPr lang="en-IN" sz="1600" b="0" i="0" u="none" strike="noStrike" baseline="0" dirty="0">
                <a:latin typeface="NimbusRomNo9L-Regu"/>
              </a:rPr>
              <a:t>ncoder </a:t>
            </a:r>
            <a:r>
              <a:rPr lang="en-IN" sz="1600" b="0" i="0" u="none" strike="noStrike" baseline="0" dirty="0">
                <a:latin typeface="NimbusRomNo9L-Medi"/>
              </a:rPr>
              <a:t>R</a:t>
            </a:r>
            <a:r>
              <a:rPr lang="en-IN" sz="1600" b="0" i="0" u="none" strike="noStrike" baseline="0" dirty="0">
                <a:latin typeface="NimbusRomNo9L-Regu"/>
              </a:rPr>
              <a:t>epresentations from </a:t>
            </a:r>
            <a:r>
              <a:rPr lang="en-IN" sz="1600" b="0" i="0" u="none" strike="noStrike" baseline="0" dirty="0">
                <a:latin typeface="NimbusRomNo9L-Medi"/>
              </a:rPr>
              <a:t>T</a:t>
            </a:r>
            <a:r>
              <a:rPr lang="en-IN" sz="1600" b="0" i="0" u="none" strike="noStrike" baseline="0" dirty="0">
                <a:latin typeface="NimbusRomNo9L-Regu"/>
              </a:rPr>
              <a:t>ransformers</a:t>
            </a:r>
          </a:p>
          <a:p>
            <a:r>
              <a:rPr lang="en-US" sz="1600" dirty="0">
                <a:latin typeface="NimbusRomNo9L-Regu"/>
              </a:rPr>
              <a:t>T</a:t>
            </a:r>
            <a:r>
              <a:rPr lang="en-US" sz="1600" b="0" i="0" u="none" strike="noStrike" baseline="0" dirty="0">
                <a:latin typeface="NimbusRomNo9L-Regu"/>
              </a:rPr>
              <a:t>he pre-trained BERT model can be fine tuned with just one additional output layer to create state-of-the-art models. No substantial task specific changes in architecture required </a:t>
            </a:r>
          </a:p>
          <a:p>
            <a:r>
              <a:rPr lang="en-IN" sz="1600" dirty="0">
                <a:latin typeface="NimbusRomNo9L-Regu"/>
              </a:rPr>
              <a:t>BERT incorporates context from both directions as opposed to unidirectional models which can only attend to previous tokens in the self-attention layers of the transformer</a:t>
            </a:r>
            <a:endParaRPr lang="en-IN" sz="1600" b="0" i="0" u="none" strike="noStrike" baseline="0" dirty="0">
              <a:latin typeface="NimbusRomNo9L-Regu"/>
            </a:endParaRPr>
          </a:p>
          <a:p>
            <a:r>
              <a:rPr lang="en-US" sz="1600" b="1" i="0" u="none" strike="noStrike" baseline="0" dirty="0">
                <a:latin typeface="NimbusRomNo9L-Regu"/>
              </a:rPr>
              <a:t>Pretraining:</a:t>
            </a:r>
            <a:r>
              <a:rPr lang="en-US" sz="1600" b="0" i="0" u="none" strike="noStrike" baseline="0" dirty="0">
                <a:latin typeface="NimbusRomNo9L-Regu"/>
              </a:rPr>
              <a:t> BERT uses “masked language model” (MLM) and “next sentence prediction” in pre-training. </a:t>
            </a:r>
          </a:p>
          <a:p>
            <a:pPr lvl="1"/>
            <a:r>
              <a:rPr lang="en-US" sz="1600" dirty="0">
                <a:latin typeface="NimbusRomNo9L-Regu"/>
              </a:rPr>
              <a:t>Masked Language Model </a:t>
            </a:r>
            <a:r>
              <a:rPr lang="en-US" sz="1600" b="0" i="0" u="none" strike="noStrike" baseline="0" dirty="0">
                <a:latin typeface="NimbusRomNo9L-Regu"/>
              </a:rPr>
              <a:t>objective is to predict the original vocabulary id of the masked word based on the context</a:t>
            </a:r>
            <a:endParaRPr lang="en-US" sz="1600" dirty="0">
              <a:latin typeface="NimbusRomNo9L-Regu"/>
            </a:endParaRPr>
          </a:p>
          <a:p>
            <a:pPr lvl="1"/>
            <a:r>
              <a:rPr lang="en-US" sz="1600" b="0" i="0" u="none" strike="noStrike" baseline="0" dirty="0">
                <a:latin typeface="NimbusRomNo9L-Regu"/>
              </a:rPr>
              <a:t>Next Sentence Prediction involves predicting the next sentence from two options</a:t>
            </a:r>
          </a:p>
          <a:p>
            <a:r>
              <a:rPr lang="en-IN" sz="1600" dirty="0">
                <a:latin typeface="NimbusRomNo9L-Regu"/>
              </a:rPr>
              <a:t>P</a:t>
            </a:r>
            <a:r>
              <a:rPr lang="en-IN" sz="1600" b="0" i="0" u="none" strike="noStrike" baseline="0" dirty="0">
                <a:latin typeface="NimbusRomNo9L-Regu"/>
              </a:rPr>
              <a:t>re-training corpus: </a:t>
            </a:r>
            <a:r>
              <a:rPr lang="en-US" sz="1600" b="0" i="0" u="none" strike="noStrike" baseline="0" dirty="0" err="1">
                <a:latin typeface="NimbusRomNo9L-Regu"/>
              </a:rPr>
              <a:t>BooksCorpus</a:t>
            </a:r>
            <a:r>
              <a:rPr lang="en-US" sz="1600" b="0" i="0" u="none" strike="noStrike" baseline="0" dirty="0">
                <a:latin typeface="NimbusRomNo9L-Regu"/>
              </a:rPr>
              <a:t> (800M words) and English Wikipedia (2,500M words)</a:t>
            </a:r>
          </a:p>
          <a:p>
            <a:r>
              <a:rPr lang="en-IN" sz="1600" b="1" dirty="0">
                <a:latin typeface="NimbusRomNo9L-Regu"/>
              </a:rPr>
              <a:t>Finetuning:</a:t>
            </a:r>
            <a:r>
              <a:rPr lang="en-IN" sz="1600" dirty="0">
                <a:latin typeface="NimbusRomNo9L-Regu"/>
              </a:rPr>
              <a:t> </a:t>
            </a:r>
            <a:r>
              <a:rPr lang="en-US" sz="1600" dirty="0">
                <a:latin typeface="NimbusRomNo9L-Regu"/>
              </a:rPr>
              <a:t>BERT model is first initialized with the pre-trained parameters, and all the parameters are fine-tuned using labeled data from the downstream tasks. Each downstream task has separate fine-tuned models, even though they are initialized with the same pre-trained parameters.</a:t>
            </a:r>
          </a:p>
          <a:p>
            <a:r>
              <a:rPr lang="en-US" sz="1600" b="0" i="0" u="none" strike="noStrike" baseline="0" dirty="0">
                <a:latin typeface="NimbusRomNo9L-Regu"/>
              </a:rPr>
              <a:t>BERT uses unified architecture across different tasks. There is </a:t>
            </a:r>
            <a:r>
              <a:rPr lang="en-IN" sz="1600" b="0" i="0" u="none" strike="noStrike" baseline="0" dirty="0">
                <a:latin typeface="NimbusRomNo9L-Regu"/>
              </a:rPr>
              <a:t>minimal </a:t>
            </a:r>
            <a:r>
              <a:rPr lang="en-US" sz="1600" b="0" i="0" u="none" strike="noStrike" baseline="0" dirty="0">
                <a:latin typeface="NimbusRomNo9L-Regu"/>
              </a:rPr>
              <a:t>difference between the pre-trained architecture and the final downstream architecture.</a:t>
            </a:r>
            <a:endParaRPr lang="en-IN" sz="1600" dirty="0"/>
          </a:p>
          <a:p>
            <a:endParaRPr lang="en-US" sz="1000" dirty="0">
              <a:latin typeface="NimbusRomNo9L-Regu"/>
            </a:endParaRPr>
          </a:p>
          <a:p>
            <a:endParaRPr lang="en-IN" sz="1000" dirty="0"/>
          </a:p>
          <a:p>
            <a:pPr lvl="1"/>
            <a:endParaRPr lang="en-US" sz="1000" b="0" i="0" u="none" strike="noStrike" baseline="0" dirty="0">
              <a:latin typeface="NimbusRomNo9L-Regu"/>
            </a:endParaRPr>
          </a:p>
        </p:txBody>
      </p:sp>
    </p:spTree>
    <p:extLst>
      <p:ext uri="{BB962C8B-B14F-4D97-AF65-F5344CB8AC3E}">
        <p14:creationId xmlns:p14="http://schemas.microsoft.com/office/powerpoint/2010/main" val="392107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44BF4-5C30-4B53-B8B1-CD2476A8A4B6}"/>
              </a:ext>
            </a:extLst>
          </p:cNvPr>
          <p:cNvSpPr>
            <a:spLocks noGrp="1"/>
          </p:cNvSpPr>
          <p:nvPr>
            <p:ph type="title"/>
          </p:nvPr>
        </p:nvSpPr>
        <p:spPr>
          <a:xfrm>
            <a:off x="686834" y="1153572"/>
            <a:ext cx="3200400" cy="4461163"/>
          </a:xfrm>
        </p:spPr>
        <p:txBody>
          <a:bodyPr>
            <a:normAutofit/>
          </a:bodyPr>
          <a:lstStyle/>
          <a:p>
            <a:r>
              <a:rPr lang="en-US" sz="2800" b="0" i="0" u="none" strike="noStrike" baseline="0">
                <a:solidFill>
                  <a:srgbClr val="FFFFFF"/>
                </a:solidFill>
                <a:latin typeface="NimbusRomNo9L-Medi"/>
              </a:rPr>
              <a:t>BERT: Pre-training of Deep Bidirectional Transformers for </a:t>
            </a:r>
            <a:r>
              <a:rPr lang="en-IN" sz="2800" b="0" i="0" u="none" strike="noStrike" baseline="0">
                <a:solidFill>
                  <a:srgbClr val="FFFFFF"/>
                </a:solidFill>
                <a:latin typeface="NimbusRomNo9L-Medi"/>
              </a:rPr>
              <a:t>Language Understanding</a:t>
            </a:r>
            <a:br>
              <a:rPr lang="en-IN" sz="2800" b="0" i="0" u="none" strike="noStrike" baseline="0">
                <a:solidFill>
                  <a:srgbClr val="FFFFFF"/>
                </a:solidFill>
                <a:latin typeface="NimbusRomNo9L-Medi"/>
              </a:rPr>
            </a:br>
            <a:r>
              <a:rPr lang="en-IN" sz="2800" b="0" i="0" u="none" strike="noStrike" baseline="0">
                <a:solidFill>
                  <a:srgbClr val="FFFFFF"/>
                </a:solidFill>
                <a:latin typeface="NimbusRomNo9L-Medi"/>
              </a:rPr>
              <a:t>Jacob Devlin, Ming-Wei Chang, Kenton Lee, Kristina Toutanova</a:t>
            </a:r>
            <a:br>
              <a:rPr lang="en-IN" sz="2800" b="0" i="0" u="none" strike="noStrike" baseline="0">
                <a:solidFill>
                  <a:srgbClr val="FFFFFF"/>
                </a:solidFill>
                <a:latin typeface="NimbusRomNo9L-Medi"/>
              </a:rPr>
            </a:br>
            <a:r>
              <a:rPr lang="en-IN" sz="2800" b="0" i="0" u="none" strike="noStrike" baseline="0">
                <a:solidFill>
                  <a:srgbClr val="FFFFFF"/>
                </a:solidFill>
                <a:latin typeface="NimbusRomNo9L-Regu"/>
              </a:rPr>
              <a:t>Google AI Language</a:t>
            </a:r>
            <a:endParaRPr lang="en-IN" sz="28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1D73413-17CD-442E-B8D8-4B98E1C62DFF}"/>
              </a:ext>
            </a:extLst>
          </p:cNvPr>
          <p:cNvSpPr>
            <a:spLocks noGrp="1"/>
          </p:cNvSpPr>
          <p:nvPr>
            <p:ph idx="1"/>
          </p:nvPr>
        </p:nvSpPr>
        <p:spPr>
          <a:xfrm>
            <a:off x="4447308" y="591344"/>
            <a:ext cx="6906491" cy="5585619"/>
          </a:xfrm>
        </p:spPr>
        <p:txBody>
          <a:bodyPr anchor="ctr">
            <a:normAutofit/>
          </a:bodyPr>
          <a:lstStyle/>
          <a:p>
            <a:endParaRPr lang="en-US" sz="1600" dirty="0">
              <a:latin typeface="NimbusRomNo9L-Regu"/>
            </a:endParaRPr>
          </a:p>
          <a:p>
            <a:endParaRPr lang="en-US" sz="1000" dirty="0">
              <a:latin typeface="NimbusRomNo9L-Regu"/>
            </a:endParaRPr>
          </a:p>
          <a:p>
            <a:endParaRPr lang="en-IN" sz="1000" dirty="0"/>
          </a:p>
          <a:p>
            <a:pPr lvl="1"/>
            <a:endParaRPr lang="en-US" sz="1000" b="0" i="0" u="none" strike="noStrike" baseline="0" dirty="0">
              <a:latin typeface="NimbusRomNo9L-Regu"/>
            </a:endParaRPr>
          </a:p>
        </p:txBody>
      </p:sp>
      <p:pic>
        <p:nvPicPr>
          <p:cNvPr id="7" name="Picture 6">
            <a:extLst>
              <a:ext uri="{FF2B5EF4-FFF2-40B4-BE49-F238E27FC236}">
                <a16:creationId xmlns:a16="http://schemas.microsoft.com/office/drawing/2014/main" id="{889E3101-0091-40F1-B35F-C26F1583D642}"/>
              </a:ext>
            </a:extLst>
          </p:cNvPr>
          <p:cNvPicPr>
            <a:picLocks noChangeAspect="1"/>
          </p:cNvPicPr>
          <p:nvPr/>
        </p:nvPicPr>
        <p:blipFill>
          <a:blip r:embed="rId2"/>
          <a:stretch>
            <a:fillRect/>
          </a:stretch>
        </p:blipFill>
        <p:spPr>
          <a:xfrm>
            <a:off x="4207933" y="1353809"/>
            <a:ext cx="7227317" cy="4083433"/>
          </a:xfrm>
          <a:prstGeom prst="rect">
            <a:avLst/>
          </a:prstGeom>
        </p:spPr>
      </p:pic>
    </p:spTree>
    <p:extLst>
      <p:ext uri="{BB962C8B-B14F-4D97-AF65-F5344CB8AC3E}">
        <p14:creationId xmlns:p14="http://schemas.microsoft.com/office/powerpoint/2010/main" val="140011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44BF4-5C30-4B53-B8B1-CD2476A8A4B6}"/>
              </a:ext>
            </a:extLst>
          </p:cNvPr>
          <p:cNvSpPr>
            <a:spLocks noGrp="1"/>
          </p:cNvSpPr>
          <p:nvPr>
            <p:ph type="title"/>
          </p:nvPr>
        </p:nvSpPr>
        <p:spPr>
          <a:xfrm>
            <a:off x="686834" y="1153572"/>
            <a:ext cx="3200400" cy="4461163"/>
          </a:xfrm>
        </p:spPr>
        <p:txBody>
          <a:bodyPr>
            <a:normAutofit/>
          </a:bodyPr>
          <a:lstStyle/>
          <a:p>
            <a:r>
              <a:rPr lang="en-US" sz="2800" b="0" i="0" u="none" strike="noStrike" baseline="0">
                <a:solidFill>
                  <a:srgbClr val="FFFFFF"/>
                </a:solidFill>
                <a:latin typeface="NimbusRomNo9L-Medi"/>
              </a:rPr>
              <a:t>BERT: Pre-training of Deep Bidirectional Transformers for </a:t>
            </a:r>
            <a:r>
              <a:rPr lang="en-IN" sz="2800" b="0" i="0" u="none" strike="noStrike" baseline="0">
                <a:solidFill>
                  <a:srgbClr val="FFFFFF"/>
                </a:solidFill>
                <a:latin typeface="NimbusRomNo9L-Medi"/>
              </a:rPr>
              <a:t>Language Understanding</a:t>
            </a:r>
            <a:br>
              <a:rPr lang="en-IN" sz="2800" b="0" i="0" u="none" strike="noStrike" baseline="0">
                <a:solidFill>
                  <a:srgbClr val="FFFFFF"/>
                </a:solidFill>
                <a:latin typeface="NimbusRomNo9L-Medi"/>
              </a:rPr>
            </a:br>
            <a:r>
              <a:rPr lang="en-IN" sz="2800" b="0" i="0" u="none" strike="noStrike" baseline="0">
                <a:solidFill>
                  <a:srgbClr val="FFFFFF"/>
                </a:solidFill>
                <a:latin typeface="NimbusRomNo9L-Medi"/>
              </a:rPr>
              <a:t>Jacob Devlin, Ming-Wei Chang, Kenton Lee, Kristina Toutanova</a:t>
            </a:r>
            <a:br>
              <a:rPr lang="en-IN" sz="2800" b="0" i="0" u="none" strike="noStrike" baseline="0">
                <a:solidFill>
                  <a:srgbClr val="FFFFFF"/>
                </a:solidFill>
                <a:latin typeface="NimbusRomNo9L-Medi"/>
              </a:rPr>
            </a:br>
            <a:r>
              <a:rPr lang="en-IN" sz="2800" b="0" i="0" u="none" strike="noStrike" baseline="0">
                <a:solidFill>
                  <a:srgbClr val="FFFFFF"/>
                </a:solidFill>
                <a:latin typeface="NimbusRomNo9L-Regu"/>
              </a:rPr>
              <a:t>Google AI Language</a:t>
            </a:r>
            <a:endParaRPr lang="en-IN" sz="28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1D73413-17CD-442E-B8D8-4B98E1C62DFF}"/>
              </a:ext>
            </a:extLst>
          </p:cNvPr>
          <p:cNvSpPr>
            <a:spLocks noGrp="1"/>
          </p:cNvSpPr>
          <p:nvPr>
            <p:ph idx="1"/>
          </p:nvPr>
        </p:nvSpPr>
        <p:spPr>
          <a:xfrm>
            <a:off x="4447308" y="591344"/>
            <a:ext cx="6906491" cy="5585619"/>
          </a:xfrm>
        </p:spPr>
        <p:txBody>
          <a:bodyPr anchor="ctr">
            <a:normAutofit/>
          </a:bodyPr>
          <a:lstStyle/>
          <a:p>
            <a:r>
              <a:rPr lang="en-IN" sz="1700" b="0" i="0" u="none" strike="noStrike" baseline="0" dirty="0">
                <a:latin typeface="NimbusRomNo9L-Regu"/>
              </a:rPr>
              <a:t>BERT’s model architecture is a multi-layer bidirectional Transformer encoder</a:t>
            </a:r>
          </a:p>
          <a:p>
            <a:r>
              <a:rPr lang="en-US" sz="1700" b="0" i="0" u="none" strike="noStrike" baseline="0" dirty="0">
                <a:latin typeface="NimbusRomNo9L-Regu"/>
              </a:rPr>
              <a:t>The paper deals with two model sizes:</a:t>
            </a:r>
          </a:p>
          <a:p>
            <a:r>
              <a:rPr lang="pt-BR" sz="1700" b="0" i="0" u="none" strike="noStrike" baseline="0" dirty="0">
                <a:latin typeface="NimbusRomNo9L-Medi"/>
              </a:rPr>
              <a:t>BERTBASE:</a:t>
            </a:r>
            <a:endParaRPr lang="pt-BR" sz="1700" b="0" i="0" u="none" strike="noStrike" baseline="0" dirty="0">
              <a:latin typeface="NimbusRomNo9L-Regu"/>
            </a:endParaRPr>
          </a:p>
          <a:p>
            <a:pPr lvl="1"/>
            <a:r>
              <a:rPr lang="pt-BR" sz="1700" dirty="0">
                <a:latin typeface="NimbusRomNo9L-Regu"/>
              </a:rPr>
              <a:t>Number of layers of transformer block (</a:t>
            </a:r>
            <a:r>
              <a:rPr lang="pt-BR" sz="1700" b="0" i="0" u="none" strike="noStrike" baseline="0" dirty="0">
                <a:latin typeface="NimbusRomNo9L-Regu"/>
              </a:rPr>
              <a:t>L) =12</a:t>
            </a:r>
          </a:p>
          <a:p>
            <a:pPr lvl="1"/>
            <a:r>
              <a:rPr lang="pt-BR" sz="1700" dirty="0">
                <a:latin typeface="NimbusRomNo9L-Regu"/>
              </a:rPr>
              <a:t>Hidden size (</a:t>
            </a:r>
            <a:r>
              <a:rPr lang="pt-BR" sz="1700" b="0" i="0" u="none" strike="noStrike" baseline="0" dirty="0">
                <a:latin typeface="NimbusRomNo9L-Regu"/>
              </a:rPr>
              <a:t>H) =768</a:t>
            </a:r>
          </a:p>
          <a:p>
            <a:pPr lvl="1"/>
            <a:r>
              <a:rPr lang="pt-BR" sz="1700" b="0" i="0" u="none" strike="noStrike" baseline="0" dirty="0">
                <a:latin typeface="NimbusRomNo9L-Regu"/>
              </a:rPr>
              <a:t>Number of self attention heads (A) =12, </a:t>
            </a:r>
          </a:p>
          <a:p>
            <a:pPr lvl="1"/>
            <a:r>
              <a:rPr lang="pt-BR" sz="1700" b="0" i="0" u="none" strike="noStrike" baseline="0" dirty="0">
                <a:latin typeface="NimbusRomNo9L-Regu"/>
              </a:rPr>
              <a:t>Total Parameters= </a:t>
            </a:r>
            <a:r>
              <a:rPr lang="en-US" sz="1700" b="0" i="0" u="none" strike="noStrike" baseline="0" dirty="0">
                <a:latin typeface="NimbusRomNo9L-Regu"/>
              </a:rPr>
              <a:t>110M)</a:t>
            </a:r>
          </a:p>
          <a:p>
            <a:r>
              <a:rPr lang="en-US" sz="1700" b="0" i="0" u="none" strike="noStrike" baseline="0" dirty="0">
                <a:latin typeface="NimbusRomNo9L-Medi"/>
              </a:rPr>
              <a:t>BERTLARGE </a:t>
            </a:r>
            <a:r>
              <a:rPr lang="en-US" sz="1700" b="0" i="0" u="none" strike="noStrike" baseline="0" dirty="0">
                <a:latin typeface="NimbusRomNo9L-Regu"/>
              </a:rPr>
              <a:t>(L=24, H=1024, </a:t>
            </a:r>
            <a:r>
              <a:rPr lang="en-IN" sz="1700" b="0" i="0" u="none" strike="noStrike" baseline="0" dirty="0">
                <a:latin typeface="NimbusRomNo9L-Regu"/>
              </a:rPr>
              <a:t>A=16, Total Parameters=340M)</a:t>
            </a:r>
          </a:p>
          <a:p>
            <a:pPr lvl="1"/>
            <a:r>
              <a:rPr lang="pt-BR" sz="1700" dirty="0">
                <a:latin typeface="NimbusRomNo9L-Regu"/>
              </a:rPr>
              <a:t>Number of layers of transformer block (L) =24</a:t>
            </a:r>
          </a:p>
          <a:p>
            <a:pPr lvl="1"/>
            <a:r>
              <a:rPr lang="pt-BR" sz="1700" dirty="0">
                <a:latin typeface="NimbusRomNo9L-Regu"/>
              </a:rPr>
              <a:t>Hidden size (H) =1024</a:t>
            </a:r>
          </a:p>
          <a:p>
            <a:pPr lvl="1"/>
            <a:r>
              <a:rPr lang="pt-BR" sz="1700" dirty="0">
                <a:latin typeface="NimbusRomNo9L-Regu"/>
              </a:rPr>
              <a:t>Number of self attention heads (A) =16</a:t>
            </a:r>
          </a:p>
          <a:p>
            <a:pPr lvl="1"/>
            <a:r>
              <a:rPr lang="pt-BR" sz="1700" dirty="0">
                <a:latin typeface="NimbusRomNo9L-Regu"/>
              </a:rPr>
              <a:t>Total Parameters= </a:t>
            </a:r>
            <a:r>
              <a:rPr lang="en-US" sz="1700" dirty="0">
                <a:latin typeface="NimbusRomNo9L-Regu"/>
              </a:rPr>
              <a:t>340 M</a:t>
            </a:r>
          </a:p>
          <a:p>
            <a:endParaRPr lang="en-IN" sz="1700" dirty="0"/>
          </a:p>
        </p:txBody>
      </p:sp>
    </p:spTree>
    <p:extLst>
      <p:ext uri="{BB962C8B-B14F-4D97-AF65-F5344CB8AC3E}">
        <p14:creationId xmlns:p14="http://schemas.microsoft.com/office/powerpoint/2010/main" val="71739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44BF4-5C30-4B53-B8B1-CD2476A8A4B6}"/>
              </a:ext>
            </a:extLst>
          </p:cNvPr>
          <p:cNvSpPr>
            <a:spLocks noGrp="1"/>
          </p:cNvSpPr>
          <p:nvPr>
            <p:ph type="title"/>
          </p:nvPr>
        </p:nvSpPr>
        <p:spPr>
          <a:xfrm>
            <a:off x="686834" y="1153572"/>
            <a:ext cx="3200400" cy="4461163"/>
          </a:xfrm>
        </p:spPr>
        <p:txBody>
          <a:bodyPr>
            <a:normAutofit/>
          </a:bodyPr>
          <a:lstStyle/>
          <a:p>
            <a:r>
              <a:rPr lang="en-US" sz="2800" b="0" i="0" u="none" strike="noStrike" baseline="0">
                <a:solidFill>
                  <a:srgbClr val="FFFFFF"/>
                </a:solidFill>
                <a:latin typeface="NimbusRomNo9L-Medi"/>
              </a:rPr>
              <a:t>BERT: Pre-training of Deep Bidirectional Transformers for </a:t>
            </a:r>
            <a:r>
              <a:rPr lang="en-IN" sz="2800" b="0" i="0" u="none" strike="noStrike" baseline="0">
                <a:solidFill>
                  <a:srgbClr val="FFFFFF"/>
                </a:solidFill>
                <a:latin typeface="NimbusRomNo9L-Medi"/>
              </a:rPr>
              <a:t>Language Understanding</a:t>
            </a:r>
            <a:br>
              <a:rPr lang="en-IN" sz="2800" b="0" i="0" u="none" strike="noStrike" baseline="0">
                <a:solidFill>
                  <a:srgbClr val="FFFFFF"/>
                </a:solidFill>
                <a:latin typeface="NimbusRomNo9L-Medi"/>
              </a:rPr>
            </a:br>
            <a:r>
              <a:rPr lang="en-IN" sz="2800" b="0" i="0" u="none" strike="noStrike" baseline="0">
                <a:solidFill>
                  <a:srgbClr val="FFFFFF"/>
                </a:solidFill>
                <a:latin typeface="NimbusRomNo9L-Medi"/>
              </a:rPr>
              <a:t>Jacob Devlin, Ming-Wei Chang, Kenton Lee, Kristina Toutanova</a:t>
            </a:r>
            <a:br>
              <a:rPr lang="en-IN" sz="2800" b="0" i="0" u="none" strike="noStrike" baseline="0">
                <a:solidFill>
                  <a:srgbClr val="FFFFFF"/>
                </a:solidFill>
                <a:latin typeface="NimbusRomNo9L-Medi"/>
              </a:rPr>
            </a:br>
            <a:r>
              <a:rPr lang="en-IN" sz="2800" b="0" i="0" u="none" strike="noStrike" baseline="0">
                <a:solidFill>
                  <a:srgbClr val="FFFFFF"/>
                </a:solidFill>
                <a:latin typeface="NimbusRomNo9L-Regu"/>
              </a:rPr>
              <a:t>Google AI Language</a:t>
            </a:r>
            <a:endParaRPr lang="en-IN" sz="28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1D73413-17CD-442E-B8D8-4B98E1C62DFF}"/>
              </a:ext>
            </a:extLst>
          </p:cNvPr>
          <p:cNvSpPr>
            <a:spLocks noGrp="1"/>
          </p:cNvSpPr>
          <p:nvPr>
            <p:ph idx="1"/>
          </p:nvPr>
        </p:nvSpPr>
        <p:spPr>
          <a:xfrm>
            <a:off x="4447308" y="591344"/>
            <a:ext cx="6906491" cy="5585619"/>
          </a:xfrm>
        </p:spPr>
        <p:txBody>
          <a:bodyPr anchor="ctr">
            <a:normAutofit/>
          </a:bodyPr>
          <a:lstStyle/>
          <a:p>
            <a:pPr algn="l"/>
            <a:r>
              <a:rPr lang="en-US" sz="1800" dirty="0">
                <a:solidFill>
                  <a:srgbClr val="000000"/>
                </a:solidFill>
                <a:latin typeface="NimbusRomNo9L-Regu"/>
              </a:rPr>
              <a:t>BERT fine-tuning results on 11 NLP tasks are presented:</a:t>
            </a:r>
          </a:p>
          <a:p>
            <a:pPr lvl="1"/>
            <a:r>
              <a:rPr lang="en-US" sz="1400" dirty="0">
                <a:solidFill>
                  <a:srgbClr val="000000"/>
                </a:solidFill>
                <a:latin typeface="NimbusRomNo9L-Regu"/>
              </a:rPr>
              <a:t>Glue</a:t>
            </a:r>
          </a:p>
          <a:p>
            <a:pPr lvl="1"/>
            <a:r>
              <a:rPr lang="en-US" sz="1400" dirty="0" err="1">
                <a:solidFill>
                  <a:srgbClr val="000000"/>
                </a:solidFill>
                <a:latin typeface="NimbusRomNo9L-Regu"/>
              </a:rPr>
              <a:t>SQuAD</a:t>
            </a:r>
            <a:r>
              <a:rPr lang="en-US" sz="1400" dirty="0">
                <a:solidFill>
                  <a:srgbClr val="000000"/>
                </a:solidFill>
                <a:latin typeface="NimbusRomNo9L-Regu"/>
              </a:rPr>
              <a:t> v.1.1</a:t>
            </a:r>
          </a:p>
          <a:p>
            <a:pPr lvl="1"/>
            <a:r>
              <a:rPr lang="en-US" sz="1400" dirty="0" err="1">
                <a:solidFill>
                  <a:srgbClr val="000000"/>
                </a:solidFill>
                <a:latin typeface="NimbusRomNo9L-Regu"/>
              </a:rPr>
              <a:t>SQuaD</a:t>
            </a:r>
            <a:r>
              <a:rPr lang="en-US" sz="1400" dirty="0">
                <a:solidFill>
                  <a:srgbClr val="000000"/>
                </a:solidFill>
                <a:latin typeface="NimbusRomNo9L-Regu"/>
              </a:rPr>
              <a:t> v.2.2</a:t>
            </a:r>
          </a:p>
          <a:p>
            <a:pPr lvl="1"/>
            <a:r>
              <a:rPr lang="en-US" sz="1400" dirty="0">
                <a:solidFill>
                  <a:srgbClr val="000000"/>
                </a:solidFill>
                <a:latin typeface="NimbusRomNo9L-Regu"/>
              </a:rPr>
              <a:t>SWAG</a:t>
            </a:r>
          </a:p>
          <a:p>
            <a:pPr algn="l"/>
            <a:r>
              <a:rPr lang="en-US" sz="1800" dirty="0">
                <a:latin typeface="NimbusRomNo9L-Regu"/>
              </a:rPr>
              <a:t>The paper demonstrates that </a:t>
            </a:r>
            <a:r>
              <a:rPr lang="en-US" sz="1800" b="0" i="0" u="none" strike="noStrike" baseline="0" dirty="0">
                <a:latin typeface="NimbusRomNo9L-ReguItal"/>
              </a:rPr>
              <a:t>bidirectional </a:t>
            </a:r>
            <a:r>
              <a:rPr lang="en-US" sz="1800" b="0" i="0" u="none" strike="noStrike" baseline="0" dirty="0">
                <a:latin typeface="NimbusRomNo9L-Regu"/>
              </a:rPr>
              <a:t>architectures pretrained on a large corpus can successfully tackle a broad set of NLP tasks.</a:t>
            </a:r>
            <a:endParaRPr lang="en-US" sz="1400" dirty="0">
              <a:solidFill>
                <a:srgbClr val="000000"/>
              </a:solidFill>
              <a:latin typeface="NimbusRomNo9L-Regu"/>
            </a:endParaRPr>
          </a:p>
          <a:p>
            <a:endParaRPr lang="en-IN" sz="1700" dirty="0"/>
          </a:p>
        </p:txBody>
      </p:sp>
    </p:spTree>
    <p:extLst>
      <p:ext uri="{BB962C8B-B14F-4D97-AF65-F5344CB8AC3E}">
        <p14:creationId xmlns:p14="http://schemas.microsoft.com/office/powerpoint/2010/main" val="351710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494508C-CDA1-4E11-ACA8-1212EB3B4D6A}"/>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CNN</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3373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B122502F-4C97-4F14-94A8-AAD6511705D0}"/>
              </a:ext>
            </a:extLst>
          </p:cNvPr>
          <p:cNvSpPr>
            <a:spLocks noGrp="1"/>
          </p:cNvSpPr>
          <p:nvPr>
            <p:ph type="title"/>
          </p:nvPr>
        </p:nvSpPr>
        <p:spPr>
          <a:xfrm>
            <a:off x="958506" y="800392"/>
            <a:ext cx="10264697" cy="1212102"/>
          </a:xfrm>
        </p:spPr>
        <p:txBody>
          <a:bodyPr>
            <a:normAutofit/>
          </a:bodyPr>
          <a:lstStyle/>
          <a:p>
            <a:r>
              <a:rPr lang="en-IN" sz="1900">
                <a:solidFill>
                  <a:srgbClr val="FFFFFF"/>
                </a:solidFill>
                <a:latin typeface="NimbusRomNo9L-Medi"/>
              </a:rPr>
              <a:t>Convolutional Neural Networks for Sentence Classification</a:t>
            </a:r>
            <a:br>
              <a:rPr lang="en-IN" sz="1900">
                <a:solidFill>
                  <a:srgbClr val="FFFFFF"/>
                </a:solidFill>
                <a:latin typeface="NimbusRomNo9L-Medi"/>
              </a:rPr>
            </a:br>
            <a:r>
              <a:rPr lang="en-IN" sz="1900">
                <a:solidFill>
                  <a:srgbClr val="FFFFFF"/>
                </a:solidFill>
                <a:latin typeface="NimbusRomNo9L-Medi"/>
              </a:rPr>
              <a:t>Yoon Kim</a:t>
            </a:r>
            <a:br>
              <a:rPr lang="en-IN" sz="1900">
                <a:solidFill>
                  <a:srgbClr val="FFFFFF"/>
                </a:solidFill>
                <a:latin typeface="NimbusRomNo9L-Medi"/>
              </a:rPr>
            </a:br>
            <a:r>
              <a:rPr lang="en-IN" sz="1900">
                <a:solidFill>
                  <a:srgbClr val="FFFFFF"/>
                </a:solidFill>
                <a:latin typeface="NimbusRomNo9L-Medi"/>
              </a:rPr>
              <a:t>New York University</a:t>
            </a:r>
            <a:br>
              <a:rPr lang="en-IN" sz="1900">
                <a:solidFill>
                  <a:srgbClr val="FFFFFF"/>
                </a:solidFill>
                <a:latin typeface="NimbusRomNo9L-Medi"/>
              </a:rPr>
            </a:br>
            <a:r>
              <a:rPr lang="en-IN" sz="1900">
                <a:solidFill>
                  <a:srgbClr val="FFFFFF"/>
                </a:solidFill>
                <a:latin typeface="NimbusRomNo9L-Medi"/>
              </a:rPr>
              <a:t>yhk255@nyu.edu</a:t>
            </a:r>
          </a:p>
        </p:txBody>
      </p:sp>
      <p:sp>
        <p:nvSpPr>
          <p:cNvPr id="3" name="Content Placeholder 2">
            <a:extLst>
              <a:ext uri="{FF2B5EF4-FFF2-40B4-BE49-F238E27FC236}">
                <a16:creationId xmlns:a16="http://schemas.microsoft.com/office/drawing/2014/main" id="{1E0C8FA3-72D1-4FF3-9CB2-BF7108633FEC}"/>
              </a:ext>
            </a:extLst>
          </p:cNvPr>
          <p:cNvSpPr>
            <a:spLocks noGrp="1"/>
          </p:cNvSpPr>
          <p:nvPr>
            <p:ph idx="1"/>
          </p:nvPr>
        </p:nvSpPr>
        <p:spPr>
          <a:xfrm>
            <a:off x="1367624" y="2490436"/>
            <a:ext cx="9708995" cy="3567173"/>
          </a:xfrm>
        </p:spPr>
        <p:txBody>
          <a:bodyPr anchor="ctr">
            <a:normAutofit/>
          </a:bodyPr>
          <a:lstStyle/>
          <a:p>
            <a:r>
              <a:rPr lang="en-US" sz="2000" b="0" i="0" u="none" strike="noStrike" baseline="0" dirty="0">
                <a:latin typeface="NimbusRomNo9L-Regu"/>
              </a:rPr>
              <a:t>This paper presents a series of experiments with </a:t>
            </a:r>
            <a:r>
              <a:rPr lang="en-IN" sz="2000" b="0" i="0" u="none" strike="noStrike" baseline="0" dirty="0">
                <a:latin typeface="NimbusRomNo9L-Regu"/>
              </a:rPr>
              <a:t>convolutional neural networks (CNN) </a:t>
            </a:r>
            <a:r>
              <a:rPr lang="en-US" sz="2000" b="0" i="0" u="none" strike="noStrike" baseline="0" dirty="0">
                <a:latin typeface="NimbusRomNo9L-Regu"/>
              </a:rPr>
              <a:t>trained on top of pre-trained word vectors </a:t>
            </a:r>
            <a:r>
              <a:rPr lang="en-IN" sz="2000" b="0" i="0" u="none" strike="noStrike" baseline="0" dirty="0">
                <a:latin typeface="NimbusRomNo9L-Regu"/>
              </a:rPr>
              <a:t>for sentence-level classification tasks.</a:t>
            </a:r>
          </a:p>
          <a:p>
            <a:r>
              <a:rPr lang="en-US" sz="2000" dirty="0">
                <a:latin typeface="NimbusRomNo9L-Regu"/>
              </a:rPr>
              <a:t>S</a:t>
            </a:r>
            <a:r>
              <a:rPr lang="en-US" sz="2000" b="0" i="0" u="none" strike="noStrike" baseline="0" dirty="0">
                <a:latin typeface="NimbusRomNo9L-Regu"/>
              </a:rPr>
              <a:t>imple CNN on static vectors </a:t>
            </a:r>
            <a:r>
              <a:rPr lang="en-IN" sz="2000" b="0" i="0" u="none" strike="noStrike" baseline="0" dirty="0">
                <a:latin typeface="NimbusRomNo9L-Regu"/>
              </a:rPr>
              <a:t>achieves excellent results on multiple benchmarks. </a:t>
            </a:r>
          </a:p>
          <a:p>
            <a:r>
              <a:rPr lang="en-IN" sz="2000" b="0" i="0" u="none" strike="noStrike" baseline="0" dirty="0">
                <a:latin typeface="NimbusRomNo9L-Regu"/>
              </a:rPr>
              <a:t>Learning task-specific </a:t>
            </a:r>
            <a:r>
              <a:rPr lang="en-US" sz="2000" b="0" i="0" u="none" strike="noStrike" baseline="0" dirty="0">
                <a:latin typeface="NimbusRomNo9L-Regu"/>
              </a:rPr>
              <a:t>vectors through fine-tuning offers further gains in performance. </a:t>
            </a:r>
          </a:p>
          <a:p>
            <a:r>
              <a:rPr lang="en-US" sz="2000" dirty="0">
                <a:latin typeface="NimbusRomNo9L-Regu"/>
              </a:rPr>
              <a:t>The model further</a:t>
            </a:r>
            <a:r>
              <a:rPr lang="en-US" sz="2000" b="0" i="0" u="none" strike="noStrike" baseline="0" dirty="0">
                <a:latin typeface="NimbusRomNo9L-Regu"/>
              </a:rPr>
              <a:t> propose a simple modification to the architecture to allow for the use of both task-specific and static vectors. </a:t>
            </a:r>
          </a:p>
          <a:p>
            <a:r>
              <a:rPr lang="en-US" sz="2000" b="0" i="0" u="none" strike="noStrike" baseline="0" dirty="0">
                <a:latin typeface="NimbusRomNo9L-Regu"/>
              </a:rPr>
              <a:t>The CNN models proposed improve upon the state of the art on 4 out of 7 tasks, which </a:t>
            </a:r>
            <a:r>
              <a:rPr lang="en-IN" sz="2000" b="0" i="0" u="none" strike="noStrike" baseline="0" dirty="0">
                <a:latin typeface="NimbusRomNo9L-Regu"/>
              </a:rPr>
              <a:t>include sentiment analysis and question classification.</a:t>
            </a:r>
            <a:endParaRPr lang="en-IN" sz="2000" dirty="0"/>
          </a:p>
        </p:txBody>
      </p:sp>
    </p:spTree>
    <p:extLst>
      <p:ext uri="{BB962C8B-B14F-4D97-AF65-F5344CB8AC3E}">
        <p14:creationId xmlns:p14="http://schemas.microsoft.com/office/powerpoint/2010/main" val="1449870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1688</TotalTime>
  <Words>2495</Words>
  <Application>Microsoft Office PowerPoint</Application>
  <PresentationFormat>Widescreen</PresentationFormat>
  <Paragraphs>252</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Calibri Light</vt:lpstr>
      <vt:lpstr>Courier New</vt:lpstr>
      <vt:lpstr>NimbusMonL-Regu</vt:lpstr>
      <vt:lpstr>NimbusRomNo9L-Medi</vt:lpstr>
      <vt:lpstr>NimbusRomNo9L-Regu</vt:lpstr>
      <vt:lpstr>NimbusRomNo9L-ReguItal</vt:lpstr>
      <vt:lpstr>Roboto</vt:lpstr>
      <vt:lpstr>Office Theme</vt:lpstr>
      <vt:lpstr>Text Classification: NLP</vt:lpstr>
      <vt:lpstr>BERT</vt:lpstr>
      <vt:lpstr>BERT</vt:lpstr>
      <vt:lpstr>BERT: Pre-training of Deep Bidirectional Transformers for Language Understanding Jacob Devlin, Ming-Wei Chang, Kenton Lee, Kristina Toutanova Google AI Language</vt:lpstr>
      <vt:lpstr>BERT: Pre-training of Deep Bidirectional Transformers for Language Understanding Jacob Devlin, Ming-Wei Chang, Kenton Lee, Kristina Toutanova Google AI Language</vt:lpstr>
      <vt:lpstr>BERT: Pre-training of Deep Bidirectional Transformers for Language Understanding Jacob Devlin, Ming-Wei Chang, Kenton Lee, Kristina Toutanova Google AI Language</vt:lpstr>
      <vt:lpstr>BERT: Pre-training of Deep Bidirectional Transformers for Language Understanding Jacob Devlin, Ming-Wei Chang, Kenton Lee, Kristina Toutanova Google AI Language</vt:lpstr>
      <vt:lpstr>CNN</vt:lpstr>
      <vt:lpstr>Convolutional Neural Networks for Sentence Classification Yoon Kim New York University yhk255@nyu.edu</vt:lpstr>
      <vt:lpstr>Convolutional Neural Networks for Sentence Classification Yoon Kim New York University yhk255@nyu.edu</vt:lpstr>
      <vt:lpstr>Convolutional Neural Networks for Sentence Classification Yoon Kim New York University yhk255@nyu.edu</vt:lpstr>
      <vt:lpstr>Convolutional Neural Networks for Sentence Classification Yoon Kim New York University yhk255@nyu.edu</vt:lpstr>
      <vt:lpstr>Convolutional Neural Networks for Sentence Classification Yoon Kim New York University yhk255@nyu.edu</vt:lpstr>
      <vt:lpstr>Convolutional Neural Networks for Sentence Classification Yoon Kim New York University yhk255@nyu.edu</vt:lpstr>
      <vt:lpstr>Supervised and Semi-Supervised Text Categorization using LSTM for Region Embeddings Rie Johnson RIEJOHNSON@GMAIL.COM RJ Research Consulting, Tarrytown NY, USA Tong Zhang TONGZHANG@BAIDU.COM Big Data Lab, Baidu Inc, Beijing, China </vt:lpstr>
      <vt:lpstr>Supervised and Semi-Supervised Text Categorization using LSTM for Region Embeddings Rie Johnson RIEJOHNSON@GMAIL.COM RJ Research Consulting, Tarrytown NY, USA Tong Zhang TONGZHANG@BAIDU.COM Big Data Lab, Baidu Inc, Beijing, China  The Models used to compare</vt:lpstr>
      <vt:lpstr>Supervised and Semi-Supervised Text Categorization using LSTM for Region Embeddings Rie Johnson RIEJOHNSON@GMAIL.COM RJ Research Consulting, Tarrytown NY, USA Tong Zhang TONGZHANG@BAIDU.COM Big Data Lab, Baidu Inc, Beijing, China  Why Pooling instead of input/output gates?</vt:lpstr>
      <vt:lpstr>Supervised and Semi-Supervised Text Categorization using LSTM for Region Embeddings Rie Johnson RIEJOHNSON@GMAIL.COM RJ Research Consulting, Tarrytown NY, USA Tong Zhang TONGZHANG@BAIDU.COM Big Data Lab, Baidu Inc, Beijing, China  Conclusion</vt:lpstr>
      <vt:lpstr>BBC News Dataset</vt:lpstr>
      <vt:lpstr>BBC News: BoW</vt:lpstr>
      <vt:lpstr>BBC News: TfIdf</vt:lpstr>
      <vt:lpstr>BBC News: CNN</vt:lpstr>
      <vt:lpstr>BBC News: CNN</vt:lpstr>
      <vt:lpstr>BBC News: LSTM</vt:lpstr>
      <vt:lpstr>BBC News: Bert</vt:lpstr>
      <vt:lpstr>Enron Dataset:</vt:lpstr>
      <vt:lpstr>Enron: KMeans </vt:lpstr>
      <vt:lpstr>Enron: Tfidf </vt:lpstr>
      <vt:lpstr>Enron: LSTM</vt:lpstr>
      <vt:lpstr>Enron: Bert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 NLP</dc:title>
  <dc:creator>Vinod Thomas</dc:creator>
  <cp:lastModifiedBy>Somasundaram Chidambaram(UST,IN)</cp:lastModifiedBy>
  <cp:revision>39</cp:revision>
  <dcterms:created xsi:type="dcterms:W3CDTF">2022-02-04T05:07:07Z</dcterms:created>
  <dcterms:modified xsi:type="dcterms:W3CDTF">2022-02-26T06:50:36Z</dcterms:modified>
</cp:coreProperties>
</file>