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5578" r:id="rId5"/>
    <p:sldId id="6112" r:id="rId6"/>
    <p:sldId id="6125" r:id="rId7"/>
    <p:sldId id="6126" r:id="rId8"/>
    <p:sldId id="5793" r:id="rId9"/>
    <p:sldId id="6080" r:id="rId10"/>
    <p:sldId id="6079" r:id="rId11"/>
    <p:sldId id="6082" r:id="rId12"/>
    <p:sldId id="6085" r:id="rId13"/>
    <p:sldId id="6084" r:id="rId14"/>
    <p:sldId id="6083" r:id="rId15"/>
    <p:sldId id="6140" r:id="rId16"/>
    <p:sldId id="6137" r:id="rId17"/>
    <p:sldId id="6139" r:id="rId18"/>
    <p:sldId id="6129" r:id="rId19"/>
    <p:sldId id="6117" r:id="rId20"/>
    <p:sldId id="6092" r:id="rId21"/>
    <p:sldId id="6097" r:id="rId22"/>
    <p:sldId id="6141" r:id="rId23"/>
    <p:sldId id="6099" r:id="rId24"/>
    <p:sldId id="6098" r:id="rId25"/>
    <p:sldId id="6138" r:id="rId26"/>
    <p:sldId id="6123" r:id="rId27"/>
    <p:sldId id="6149" r:id="rId28"/>
    <p:sldId id="6152" r:id="rId29"/>
    <p:sldId id="6171" r:id="rId30"/>
    <p:sldId id="6153" r:id="rId31"/>
    <p:sldId id="6110" r:id="rId32"/>
    <p:sldId id="6064" r:id="rId33"/>
    <p:sldId id="6074" r:id="rId34"/>
    <p:sldId id="6076" r:id="rId35"/>
    <p:sldId id="6087" r:id="rId36"/>
    <p:sldId id="5583" r:id="rId37"/>
    <p:sldId id="6089" r:id="rId38"/>
    <p:sldId id="6118" r:id="rId39"/>
    <p:sldId id="6130" r:id="rId40"/>
    <p:sldId id="5580" r:id="rId41"/>
    <p:sldId id="6121" r:id="rId42"/>
    <p:sldId id="6114" r:id="rId43"/>
    <p:sldId id="6100" r:id="rId44"/>
    <p:sldId id="6113" r:id="rId45"/>
    <p:sldId id="6093" r:id="rId46"/>
    <p:sldId id="5579" r:id="rId47"/>
    <p:sldId id="611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ABFC82-9822-BECC-1E04-F89E6840C143}" name="Michelle Barabasz" initials="MB" userId="S::michelle.barabasz@mail.mcgill.ca::3daeeb51-d744-4306-bf40-823fe84fa3e8" providerId="AD"/>
  <p188:author id="{5D82958F-A47F-6C4A-7ABE-EE7067BC3734}" name="Tomy Pelletier" initials="TP" userId="S::tomy.pelletier@mail.mcgill.ca::0e39270a-aa8a-4032-b99f-7c1f21b6bb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A38"/>
    <a:srgbClr val="FBDD40"/>
    <a:srgbClr val="FF7F0E"/>
    <a:srgbClr val="2479B3"/>
    <a:srgbClr val="1F77B4"/>
    <a:srgbClr val="509774"/>
    <a:srgbClr val="308EB9"/>
    <a:srgbClr val="44546A"/>
    <a:srgbClr val="0E80A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E8586-C2E4-86C2-B8F9-5872987EC640}" v="9" dt="2023-11-23T04:38:44.743"/>
    <p1510:client id="{33FC5E53-E5A1-4F83-940A-3A235AFFFCB7}" v="1" dt="2023-11-22T18:31:48.790"/>
    <p1510:client id="{51F473B9-2E84-4D18-8943-4DF965B76DB7}" v="812" dt="2023-11-22T23:35:58.294"/>
    <p1510:client id="{53B4EE69-FA46-4A4F-BDB3-ABFC49BE8059}" v="32" dt="2023-11-22T23:00:21.289"/>
    <p1510:client id="{77B3ABCB-C47A-4A1B-B847-A2848721D962}" v="6532" dt="2023-11-23T17:40:43.777"/>
    <p1510:client id="{AD7B3A6B-7EE0-49B7-9E92-24B3B64EF1D4}" v="5" dt="2023-11-24T02:48:00.158"/>
    <p1510:client id="{D3119BBE-7250-40E5-A6CF-F310E638F12B}" v="1167" vWet="1169" dt="2023-11-23T14:45:45.806"/>
    <p1510:client id="{DF1B18A7-9829-4EB4-8DFB-85A2C626B541}" v="55" dt="2023-11-22T22:49:45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8758" autoAdjust="0"/>
  </p:normalViewPr>
  <p:slideViewPr>
    <p:cSldViewPr snapToGrid="0">
      <p:cViewPr varScale="1">
        <p:scale>
          <a:sx n="66" d="100"/>
          <a:sy n="66" d="100"/>
        </p:scale>
        <p:origin x="7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C4D00-F5F2-49F5-BC47-13DBCAB74691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1340-00CA-46FB-8182-9299D457E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1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CA" dirty="0"/>
              <a:t>Intro: Food production, </a:t>
            </a:r>
            <a:r>
              <a:rPr lang="fr-CA" dirty="0" err="1"/>
              <a:t>we’ve</a:t>
            </a:r>
            <a:r>
              <a:rPr lang="fr-CA" dirty="0"/>
              <a:t> </a:t>
            </a:r>
            <a:r>
              <a:rPr lang="fr-CA" dirty="0" err="1"/>
              <a:t>seen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BalancedMilk</a:t>
            </a:r>
            <a:endParaRPr lang="fr-CA" dirty="0"/>
          </a:p>
          <a:p>
            <a:pPr algn="ctr"/>
            <a:r>
              <a:rPr lang="fr-CA" dirty="0" err="1"/>
              <a:t>Let’s</a:t>
            </a:r>
            <a:r>
              <a:rPr lang="fr-CA" dirty="0"/>
              <a:t> </a:t>
            </a:r>
            <a:r>
              <a:rPr lang="fr-CA" dirty="0" err="1"/>
              <a:t>take</a:t>
            </a:r>
            <a:r>
              <a:rPr lang="fr-CA" dirty="0"/>
              <a:t> a </a:t>
            </a:r>
            <a:r>
              <a:rPr lang="fr-CA" dirty="0" err="1"/>
              <a:t>step</a:t>
            </a:r>
            <a:r>
              <a:rPr lang="fr-CA" dirty="0"/>
              <a:t> back and </a:t>
            </a:r>
            <a:r>
              <a:rPr lang="fr-CA" dirty="0" err="1"/>
              <a:t>deep</a:t>
            </a:r>
            <a:r>
              <a:rPr lang="fr-CA" dirty="0"/>
              <a:t> dive in a </a:t>
            </a:r>
            <a:r>
              <a:rPr lang="fr-CA" dirty="0" err="1"/>
              <a:t>step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occurs</a:t>
            </a:r>
            <a:r>
              <a:rPr lang="fr-CA" dirty="0"/>
              <a:t> </a:t>
            </a:r>
            <a:r>
              <a:rPr lang="fr-CA" dirty="0" err="1"/>
              <a:t>way</a:t>
            </a:r>
            <a:r>
              <a:rPr lang="fr-CA" dirty="0"/>
              <a:t> </a:t>
            </a:r>
            <a:r>
              <a:rPr lang="fr-CA" dirty="0" err="1"/>
              <a:t>before</a:t>
            </a:r>
            <a:r>
              <a:rPr lang="fr-CA" dirty="0"/>
              <a:t> the </a:t>
            </a:r>
            <a:r>
              <a:rPr lang="fr-CA" dirty="0" err="1"/>
              <a:t>milk</a:t>
            </a:r>
            <a:r>
              <a:rPr lang="fr-CA" dirty="0"/>
              <a:t> distribution challenges…. Growing the </a:t>
            </a:r>
            <a:r>
              <a:rPr lang="fr-CA" dirty="0" err="1"/>
              <a:t>crops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</a:t>
            </a:r>
            <a:r>
              <a:rPr lang="fr-CA" dirty="0" err="1"/>
              <a:t>going</a:t>
            </a:r>
            <a:r>
              <a:rPr lang="fr-CA" dirty="0"/>
              <a:t> to </a:t>
            </a:r>
            <a:r>
              <a:rPr lang="fr-CA" dirty="0" err="1"/>
              <a:t>feed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cows</a:t>
            </a:r>
            <a:r>
              <a:rPr lang="fr-CA" dirty="0"/>
              <a:t>!  </a:t>
            </a:r>
            <a:endParaRPr lang="en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1A632-8E6D-4DB4-B92E-F001573FA36D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8909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err="1"/>
              <a:t>Now</a:t>
            </a:r>
            <a:r>
              <a:rPr lang="fr-CA"/>
              <a:t>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we</a:t>
            </a:r>
            <a:r>
              <a:rPr lang="fr-CA"/>
              <a:t> have the data,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needed</a:t>
            </a:r>
            <a:r>
              <a:rPr lang="fr-CA"/>
              <a:t> to set </a:t>
            </a:r>
            <a:r>
              <a:rPr lang="fr-CA" err="1"/>
              <a:t>gurobi</a:t>
            </a:r>
            <a:r>
              <a:rPr lang="fr-CA"/>
              <a:t>.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told</a:t>
            </a:r>
            <a:r>
              <a:rPr lang="fr-CA"/>
              <a:t> </a:t>
            </a:r>
            <a:r>
              <a:rPr lang="fr-CA" err="1"/>
              <a:t>gurobi</a:t>
            </a:r>
            <a:r>
              <a:rPr lang="fr-CA"/>
              <a:t> how a </a:t>
            </a:r>
            <a:r>
              <a:rPr lang="fr-CA" err="1"/>
              <a:t>farm</a:t>
            </a:r>
            <a:r>
              <a:rPr lang="fr-CA"/>
              <a:t> </a:t>
            </a:r>
            <a:r>
              <a:rPr lang="fr-CA" err="1"/>
              <a:t>works</a:t>
            </a:r>
            <a:r>
              <a:rPr lang="fr-CA"/>
              <a:t> and more </a:t>
            </a:r>
            <a:r>
              <a:rPr lang="fr-CA" err="1"/>
              <a:t>precisely</a:t>
            </a:r>
            <a:r>
              <a:rPr lang="fr-CA"/>
              <a:t> </a:t>
            </a:r>
            <a:r>
              <a:rPr lang="fr-CA" err="1"/>
              <a:t>what</a:t>
            </a:r>
            <a:r>
              <a:rPr lang="fr-CA"/>
              <a:t> </a:t>
            </a:r>
            <a:r>
              <a:rPr lang="fr-CA" err="1"/>
              <a:t>does</a:t>
            </a:r>
            <a:r>
              <a:rPr lang="fr-CA"/>
              <a:t> </a:t>
            </a:r>
            <a:r>
              <a:rPr lang="fr-CA" err="1"/>
              <a:t>our</a:t>
            </a:r>
            <a:r>
              <a:rPr lang="fr-CA"/>
              <a:t> </a:t>
            </a:r>
            <a:r>
              <a:rPr lang="fr-CA" err="1"/>
              <a:t>farm</a:t>
            </a:r>
            <a:r>
              <a:rPr lang="fr-CA"/>
              <a:t> look like.</a:t>
            </a:r>
          </a:p>
          <a:p>
            <a:endParaRPr lang="fr-CA"/>
          </a:p>
          <a:p>
            <a:r>
              <a:rPr lang="fr-CA" err="1"/>
              <a:t>Had</a:t>
            </a:r>
            <a:r>
              <a:rPr lang="fr-CA"/>
              <a:t> to tell </a:t>
            </a:r>
            <a:r>
              <a:rPr lang="fr-CA" err="1"/>
              <a:t>gurobi</a:t>
            </a:r>
            <a:r>
              <a:rPr lang="fr-CA"/>
              <a:t> how a </a:t>
            </a:r>
            <a:r>
              <a:rPr lang="fr-CA" err="1"/>
              <a:t>farm</a:t>
            </a:r>
            <a:r>
              <a:rPr lang="fr-CA"/>
              <a:t> </a:t>
            </a:r>
            <a:r>
              <a:rPr lang="fr-CA" err="1"/>
              <a:t>works</a:t>
            </a:r>
            <a:r>
              <a:rPr lang="fr-CA"/>
              <a:t>     --------Following </a:t>
            </a:r>
            <a:r>
              <a:rPr lang="fr-CA" err="1"/>
              <a:t>that</a:t>
            </a:r>
            <a:r>
              <a:rPr lang="fr-CA"/>
              <a:t> slide </a:t>
            </a:r>
            <a:r>
              <a:rPr lang="fr-CA" err="1"/>
              <a:t>should</a:t>
            </a:r>
            <a:r>
              <a:rPr lang="fr-CA"/>
              <a:t> </a:t>
            </a:r>
            <a:r>
              <a:rPr lang="fr-CA" err="1"/>
              <a:t>be</a:t>
            </a:r>
            <a:r>
              <a:rPr lang="fr-CA"/>
              <a:t> all the </a:t>
            </a:r>
            <a:r>
              <a:rPr lang="fr-CA" err="1"/>
              <a:t>constraint</a:t>
            </a:r>
            <a:r>
              <a:rPr lang="fr-CA"/>
              <a:t> (</a:t>
            </a:r>
            <a:r>
              <a:rPr lang="fr-CA" err="1"/>
              <a:t>then</a:t>
            </a:r>
            <a:r>
              <a:rPr lang="fr-CA"/>
              <a:t> tell </a:t>
            </a:r>
            <a:r>
              <a:rPr lang="fr-CA" err="1"/>
              <a:t>gurobi</a:t>
            </a:r>
            <a:r>
              <a:rPr lang="fr-CA"/>
              <a:t> to </a:t>
            </a:r>
            <a:r>
              <a:rPr lang="fr-CA" err="1"/>
              <a:t>take</a:t>
            </a:r>
            <a:r>
              <a:rPr lang="fr-CA"/>
              <a:t> </a:t>
            </a:r>
            <a:r>
              <a:rPr lang="fr-CA" err="1"/>
              <a:t>into</a:t>
            </a:r>
            <a:r>
              <a:rPr lang="fr-CA"/>
              <a:t> </a:t>
            </a:r>
            <a:r>
              <a:rPr lang="fr-CA" err="1"/>
              <a:t>account</a:t>
            </a:r>
            <a:r>
              <a:rPr lang="fr-CA"/>
              <a:t> all </a:t>
            </a:r>
            <a:r>
              <a:rPr lang="fr-CA" err="1"/>
              <a:t>constraint</a:t>
            </a:r>
            <a:r>
              <a:rPr lang="fr-CA"/>
              <a:t> </a:t>
            </a:r>
            <a:r>
              <a:rPr lang="fr-CA" err="1"/>
              <a:t>related</a:t>
            </a:r>
            <a:r>
              <a:rPr lang="fr-CA"/>
              <a:t> to </a:t>
            </a:r>
            <a:r>
              <a:rPr lang="fr-CA" err="1"/>
              <a:t>crop</a:t>
            </a:r>
            <a:r>
              <a:rPr lang="fr-CA"/>
              <a:t> rotation)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10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375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At </a:t>
            </a:r>
            <a:r>
              <a:rPr lang="fr-CA" err="1"/>
              <a:t>this</a:t>
            </a:r>
            <a:r>
              <a:rPr lang="fr-CA"/>
              <a:t> point of the </a:t>
            </a:r>
            <a:r>
              <a:rPr lang="fr-CA" err="1"/>
              <a:t>presentation</a:t>
            </a:r>
            <a:r>
              <a:rPr lang="fr-CA"/>
              <a:t>, </a:t>
            </a:r>
            <a:r>
              <a:rPr lang="fr-CA" err="1"/>
              <a:t>you</a:t>
            </a:r>
            <a:r>
              <a:rPr lang="fr-CA"/>
              <a:t> </a:t>
            </a:r>
            <a:r>
              <a:rPr lang="fr-CA" err="1"/>
              <a:t>might</a:t>
            </a:r>
            <a:r>
              <a:rPr lang="fr-CA"/>
              <a:t> tell us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</a:t>
            </a:r>
            <a:r>
              <a:rPr lang="fr-CA" err="1"/>
              <a:t>is</a:t>
            </a:r>
            <a:r>
              <a:rPr lang="fr-CA"/>
              <a:t> a </a:t>
            </a:r>
            <a:r>
              <a:rPr lang="fr-CA" err="1"/>
              <a:t>well</a:t>
            </a:r>
            <a:r>
              <a:rPr lang="fr-CA"/>
              <a:t> </a:t>
            </a:r>
            <a:r>
              <a:rPr lang="fr-CA" err="1"/>
              <a:t>known</a:t>
            </a:r>
            <a:r>
              <a:rPr lang="fr-CA"/>
              <a:t> </a:t>
            </a:r>
            <a:r>
              <a:rPr lang="fr-CA" err="1"/>
              <a:t>approach</a:t>
            </a:r>
            <a:r>
              <a:rPr lang="fr-CA"/>
              <a:t>. Sure. But </a:t>
            </a:r>
            <a:r>
              <a:rPr lang="fr-CA" err="1"/>
              <a:t>but</a:t>
            </a:r>
            <a:r>
              <a:rPr lang="fr-CA"/>
              <a:t> </a:t>
            </a:r>
            <a:r>
              <a:rPr lang="fr-CA" err="1"/>
              <a:t>it</a:t>
            </a:r>
            <a:r>
              <a:rPr lang="fr-CA"/>
              <a:t> </a:t>
            </a:r>
            <a:r>
              <a:rPr lang="fr-CA" err="1"/>
              <a:t>hasn’t</a:t>
            </a:r>
            <a:r>
              <a:rPr lang="fr-CA"/>
              <a:t> been </a:t>
            </a:r>
            <a:r>
              <a:rPr lang="fr-CA" err="1"/>
              <a:t>optimized</a:t>
            </a:r>
            <a:r>
              <a:rPr lang="fr-CA"/>
              <a:t> for </a:t>
            </a:r>
            <a:r>
              <a:rPr lang="fr-CA" err="1"/>
              <a:t>yet</a:t>
            </a:r>
            <a:r>
              <a:rPr lang="fr-CA"/>
              <a:t>. </a:t>
            </a:r>
            <a:r>
              <a:rPr lang="fr-CA" err="1"/>
              <a:t>We</a:t>
            </a:r>
            <a:r>
              <a:rPr lang="fr-CA"/>
              <a:t> are not </a:t>
            </a:r>
            <a:r>
              <a:rPr lang="fr-CA" err="1"/>
              <a:t>here</a:t>
            </a:r>
            <a:r>
              <a:rPr lang="fr-CA"/>
              <a:t> to </a:t>
            </a:r>
            <a:r>
              <a:rPr lang="fr-CA" err="1"/>
              <a:t>reivent</a:t>
            </a:r>
            <a:r>
              <a:rPr lang="fr-CA"/>
              <a:t> the </a:t>
            </a:r>
            <a:r>
              <a:rPr lang="fr-CA" err="1"/>
              <a:t>wheel</a:t>
            </a:r>
            <a:r>
              <a:rPr lang="fr-CA"/>
              <a:t>, but </a:t>
            </a:r>
            <a:r>
              <a:rPr lang="fr-CA" err="1"/>
              <a:t>we</a:t>
            </a:r>
            <a:r>
              <a:rPr lang="fr-CA"/>
              <a:t> have </a:t>
            </a:r>
            <a:r>
              <a:rPr lang="fr-CA" err="1"/>
              <a:t>some</a:t>
            </a:r>
            <a:r>
              <a:rPr lang="fr-CA"/>
              <a:t> suggestion to </a:t>
            </a:r>
            <a:r>
              <a:rPr lang="fr-CA" err="1"/>
              <a:t>modernize</a:t>
            </a:r>
            <a:r>
              <a:rPr lang="fr-CA"/>
              <a:t> </a:t>
            </a:r>
            <a:r>
              <a:rPr lang="fr-CA" err="1"/>
              <a:t>it!</a:t>
            </a:r>
            <a:r>
              <a:rPr lang="fr-CA"/>
              <a:t>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84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had</a:t>
            </a:r>
            <a:r>
              <a:rPr lang="fr-CA"/>
              <a:t> to </a:t>
            </a:r>
            <a:r>
              <a:rPr lang="fr-CA" err="1"/>
              <a:t>research</a:t>
            </a:r>
            <a:r>
              <a:rPr lang="fr-CA"/>
              <a:t> data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36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had</a:t>
            </a:r>
            <a:r>
              <a:rPr lang="fr-CA"/>
              <a:t> to </a:t>
            </a:r>
            <a:r>
              <a:rPr lang="fr-CA" err="1"/>
              <a:t>research</a:t>
            </a:r>
            <a:r>
              <a:rPr lang="fr-CA"/>
              <a:t> data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03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>
                <a:cs typeface="Calibri"/>
              </a:rPr>
              <a:t>So </a:t>
            </a:r>
            <a:r>
              <a:rPr lang="fr-CA" err="1">
                <a:cs typeface="Calibri"/>
              </a:rPr>
              <a:t>now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that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we</a:t>
            </a:r>
            <a:r>
              <a:rPr lang="fr-CA">
                <a:cs typeface="Calibri"/>
              </a:rPr>
              <a:t> have </a:t>
            </a:r>
            <a:r>
              <a:rPr lang="fr-CA" err="1">
                <a:cs typeface="Calibri"/>
              </a:rPr>
              <a:t>make</a:t>
            </a:r>
            <a:r>
              <a:rPr lang="fr-CA">
                <a:cs typeface="Calibri"/>
              </a:rPr>
              <a:t> the case for </a:t>
            </a:r>
            <a:r>
              <a:rPr lang="fr-CA" err="1">
                <a:cs typeface="Calibri"/>
              </a:rPr>
              <a:t>crop</a:t>
            </a:r>
            <a:r>
              <a:rPr lang="fr-CA">
                <a:cs typeface="Calibri"/>
              </a:rPr>
              <a:t> rotation and </a:t>
            </a:r>
            <a:r>
              <a:rPr lang="fr-CA" err="1">
                <a:cs typeface="Calibri"/>
              </a:rPr>
              <a:t>that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you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understood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that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it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is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better</a:t>
            </a:r>
            <a:r>
              <a:rPr lang="fr-CA">
                <a:cs typeface="Calibri"/>
              </a:rPr>
              <a:t>, </a:t>
            </a:r>
            <a:r>
              <a:rPr lang="fr-CA" err="1">
                <a:cs typeface="Calibri"/>
              </a:rPr>
              <a:t>lets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make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it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even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better</a:t>
            </a:r>
            <a:r>
              <a:rPr lang="fr-CA">
                <a:cs typeface="Calibri"/>
              </a:rPr>
              <a:t> and more productive</a:t>
            </a:r>
          </a:p>
          <a:p>
            <a:endParaRPr lang="fr-CA">
              <a:cs typeface="Calibri"/>
            </a:endParaRPr>
          </a:p>
          <a:p>
            <a:endParaRPr lang="fr-CA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At </a:t>
            </a:r>
            <a:r>
              <a:rPr lang="fr-CA" err="1"/>
              <a:t>this</a:t>
            </a:r>
            <a:r>
              <a:rPr lang="fr-CA"/>
              <a:t> point of the </a:t>
            </a:r>
            <a:r>
              <a:rPr lang="fr-CA" err="1"/>
              <a:t>presentation</a:t>
            </a:r>
            <a:r>
              <a:rPr lang="fr-CA"/>
              <a:t>, </a:t>
            </a:r>
            <a:r>
              <a:rPr lang="fr-CA" err="1"/>
              <a:t>you</a:t>
            </a:r>
            <a:r>
              <a:rPr lang="fr-CA"/>
              <a:t> </a:t>
            </a:r>
            <a:r>
              <a:rPr lang="fr-CA" err="1"/>
              <a:t>might</a:t>
            </a:r>
            <a:r>
              <a:rPr lang="fr-CA"/>
              <a:t> tell us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</a:t>
            </a:r>
            <a:r>
              <a:rPr lang="fr-CA" err="1"/>
              <a:t>is</a:t>
            </a:r>
            <a:r>
              <a:rPr lang="fr-CA"/>
              <a:t> a </a:t>
            </a:r>
            <a:r>
              <a:rPr lang="fr-CA" err="1"/>
              <a:t>well</a:t>
            </a:r>
            <a:r>
              <a:rPr lang="fr-CA"/>
              <a:t> </a:t>
            </a:r>
            <a:r>
              <a:rPr lang="fr-CA" err="1"/>
              <a:t>known</a:t>
            </a:r>
            <a:r>
              <a:rPr lang="fr-CA"/>
              <a:t> </a:t>
            </a:r>
            <a:r>
              <a:rPr lang="fr-CA" err="1"/>
              <a:t>approach</a:t>
            </a:r>
            <a:r>
              <a:rPr lang="fr-CA"/>
              <a:t>. Sure. But </a:t>
            </a:r>
            <a:r>
              <a:rPr lang="fr-CA" err="1"/>
              <a:t>but</a:t>
            </a:r>
            <a:r>
              <a:rPr lang="fr-CA"/>
              <a:t> </a:t>
            </a:r>
            <a:r>
              <a:rPr lang="fr-CA" err="1"/>
              <a:t>it</a:t>
            </a:r>
            <a:r>
              <a:rPr lang="fr-CA"/>
              <a:t> </a:t>
            </a:r>
            <a:r>
              <a:rPr lang="fr-CA" err="1"/>
              <a:t>hasn’t</a:t>
            </a:r>
            <a:r>
              <a:rPr lang="fr-CA"/>
              <a:t> been </a:t>
            </a:r>
            <a:r>
              <a:rPr lang="fr-CA" err="1"/>
              <a:t>optimized</a:t>
            </a:r>
            <a:r>
              <a:rPr lang="fr-CA"/>
              <a:t> for </a:t>
            </a:r>
            <a:r>
              <a:rPr lang="fr-CA" err="1"/>
              <a:t>yet</a:t>
            </a:r>
            <a:r>
              <a:rPr lang="fr-CA"/>
              <a:t>. </a:t>
            </a:r>
            <a:r>
              <a:rPr lang="fr-CA" err="1"/>
              <a:t>We</a:t>
            </a:r>
            <a:r>
              <a:rPr lang="fr-CA"/>
              <a:t> are not </a:t>
            </a:r>
            <a:r>
              <a:rPr lang="fr-CA" err="1"/>
              <a:t>here</a:t>
            </a:r>
            <a:r>
              <a:rPr lang="fr-CA"/>
              <a:t> to </a:t>
            </a:r>
            <a:r>
              <a:rPr lang="fr-CA" err="1"/>
              <a:t>reivent</a:t>
            </a:r>
            <a:r>
              <a:rPr lang="fr-CA"/>
              <a:t> the </a:t>
            </a:r>
            <a:r>
              <a:rPr lang="fr-CA" err="1"/>
              <a:t>wheel</a:t>
            </a:r>
            <a:r>
              <a:rPr lang="fr-CA"/>
              <a:t>, but </a:t>
            </a:r>
            <a:r>
              <a:rPr lang="fr-CA" err="1"/>
              <a:t>we</a:t>
            </a:r>
            <a:r>
              <a:rPr lang="fr-CA"/>
              <a:t> have </a:t>
            </a:r>
            <a:r>
              <a:rPr lang="fr-CA" err="1"/>
              <a:t>some</a:t>
            </a:r>
            <a:r>
              <a:rPr lang="fr-CA"/>
              <a:t> suggestion to </a:t>
            </a:r>
            <a:r>
              <a:rPr lang="fr-CA" err="1"/>
              <a:t>modernize</a:t>
            </a:r>
            <a:r>
              <a:rPr lang="fr-CA"/>
              <a:t> </a:t>
            </a:r>
            <a:r>
              <a:rPr lang="fr-CA" err="1"/>
              <a:t>it!</a:t>
            </a:r>
            <a:r>
              <a:rPr lang="fr-CA"/>
              <a:t> </a:t>
            </a:r>
            <a:endParaRPr lang="en-CA"/>
          </a:p>
          <a:p>
            <a:endParaRPr lang="fr-CA">
              <a:cs typeface="Calibri"/>
            </a:endParaRPr>
          </a:p>
          <a:p>
            <a:endParaRPr lang="fr-CA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1A632-8E6D-4DB4-B92E-F001573FA36D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82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>
                <a:cs typeface="Calibri"/>
              </a:rPr>
              <a:t>So </a:t>
            </a:r>
            <a:r>
              <a:rPr lang="fr-CA" err="1">
                <a:cs typeface="Calibri"/>
              </a:rPr>
              <a:t>now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that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we</a:t>
            </a:r>
            <a:r>
              <a:rPr lang="fr-CA">
                <a:cs typeface="Calibri"/>
              </a:rPr>
              <a:t> have </a:t>
            </a:r>
            <a:r>
              <a:rPr lang="fr-CA" err="1">
                <a:cs typeface="Calibri"/>
              </a:rPr>
              <a:t>make</a:t>
            </a:r>
            <a:r>
              <a:rPr lang="fr-CA">
                <a:cs typeface="Calibri"/>
              </a:rPr>
              <a:t> the case for </a:t>
            </a:r>
            <a:r>
              <a:rPr lang="fr-CA" err="1">
                <a:cs typeface="Calibri"/>
              </a:rPr>
              <a:t>crop</a:t>
            </a:r>
            <a:r>
              <a:rPr lang="fr-CA">
                <a:cs typeface="Calibri"/>
              </a:rPr>
              <a:t> rotation and </a:t>
            </a:r>
            <a:r>
              <a:rPr lang="fr-CA" err="1">
                <a:cs typeface="Calibri"/>
              </a:rPr>
              <a:t>that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you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understood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that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it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is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better</a:t>
            </a:r>
            <a:r>
              <a:rPr lang="fr-CA">
                <a:cs typeface="Calibri"/>
              </a:rPr>
              <a:t>, </a:t>
            </a:r>
            <a:r>
              <a:rPr lang="fr-CA" err="1">
                <a:cs typeface="Calibri"/>
              </a:rPr>
              <a:t>lets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make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it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even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better</a:t>
            </a:r>
            <a:r>
              <a:rPr lang="fr-CA">
                <a:cs typeface="Calibri"/>
              </a:rPr>
              <a:t> and more productive</a:t>
            </a:r>
          </a:p>
          <a:p>
            <a:endParaRPr lang="fr-CA">
              <a:cs typeface="Calibri"/>
            </a:endParaRPr>
          </a:p>
          <a:p>
            <a:endParaRPr lang="fr-CA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At </a:t>
            </a:r>
            <a:r>
              <a:rPr lang="fr-CA" err="1"/>
              <a:t>this</a:t>
            </a:r>
            <a:r>
              <a:rPr lang="fr-CA"/>
              <a:t> point of the </a:t>
            </a:r>
            <a:r>
              <a:rPr lang="fr-CA" err="1"/>
              <a:t>presentation</a:t>
            </a:r>
            <a:r>
              <a:rPr lang="fr-CA"/>
              <a:t>, </a:t>
            </a:r>
            <a:r>
              <a:rPr lang="fr-CA" err="1"/>
              <a:t>you</a:t>
            </a:r>
            <a:r>
              <a:rPr lang="fr-CA"/>
              <a:t> </a:t>
            </a:r>
            <a:r>
              <a:rPr lang="fr-CA" err="1"/>
              <a:t>might</a:t>
            </a:r>
            <a:r>
              <a:rPr lang="fr-CA"/>
              <a:t> tell us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</a:t>
            </a:r>
            <a:r>
              <a:rPr lang="fr-CA" err="1"/>
              <a:t>is</a:t>
            </a:r>
            <a:r>
              <a:rPr lang="fr-CA"/>
              <a:t> a </a:t>
            </a:r>
            <a:r>
              <a:rPr lang="fr-CA" err="1"/>
              <a:t>well</a:t>
            </a:r>
            <a:r>
              <a:rPr lang="fr-CA"/>
              <a:t> </a:t>
            </a:r>
            <a:r>
              <a:rPr lang="fr-CA" err="1"/>
              <a:t>known</a:t>
            </a:r>
            <a:r>
              <a:rPr lang="fr-CA"/>
              <a:t> </a:t>
            </a:r>
            <a:r>
              <a:rPr lang="fr-CA" err="1"/>
              <a:t>approach</a:t>
            </a:r>
            <a:r>
              <a:rPr lang="fr-CA"/>
              <a:t>. Sure. But </a:t>
            </a:r>
            <a:r>
              <a:rPr lang="fr-CA" err="1"/>
              <a:t>but</a:t>
            </a:r>
            <a:r>
              <a:rPr lang="fr-CA"/>
              <a:t> </a:t>
            </a:r>
            <a:r>
              <a:rPr lang="fr-CA" err="1"/>
              <a:t>it</a:t>
            </a:r>
            <a:r>
              <a:rPr lang="fr-CA"/>
              <a:t> </a:t>
            </a:r>
            <a:r>
              <a:rPr lang="fr-CA" err="1"/>
              <a:t>hasn’t</a:t>
            </a:r>
            <a:r>
              <a:rPr lang="fr-CA"/>
              <a:t> been </a:t>
            </a:r>
            <a:r>
              <a:rPr lang="fr-CA" err="1"/>
              <a:t>optimized</a:t>
            </a:r>
            <a:r>
              <a:rPr lang="fr-CA"/>
              <a:t> for </a:t>
            </a:r>
            <a:r>
              <a:rPr lang="fr-CA" err="1"/>
              <a:t>yet</a:t>
            </a:r>
            <a:r>
              <a:rPr lang="fr-CA"/>
              <a:t>. </a:t>
            </a:r>
            <a:r>
              <a:rPr lang="fr-CA" err="1"/>
              <a:t>We</a:t>
            </a:r>
            <a:r>
              <a:rPr lang="fr-CA"/>
              <a:t> are not </a:t>
            </a:r>
            <a:r>
              <a:rPr lang="fr-CA" err="1"/>
              <a:t>here</a:t>
            </a:r>
            <a:r>
              <a:rPr lang="fr-CA"/>
              <a:t> to </a:t>
            </a:r>
            <a:r>
              <a:rPr lang="fr-CA" err="1"/>
              <a:t>reivent</a:t>
            </a:r>
            <a:r>
              <a:rPr lang="fr-CA"/>
              <a:t> the </a:t>
            </a:r>
            <a:r>
              <a:rPr lang="fr-CA" err="1"/>
              <a:t>wheel</a:t>
            </a:r>
            <a:r>
              <a:rPr lang="fr-CA"/>
              <a:t>, but </a:t>
            </a:r>
            <a:r>
              <a:rPr lang="fr-CA" err="1"/>
              <a:t>we</a:t>
            </a:r>
            <a:r>
              <a:rPr lang="fr-CA"/>
              <a:t> have </a:t>
            </a:r>
            <a:r>
              <a:rPr lang="fr-CA" err="1"/>
              <a:t>some</a:t>
            </a:r>
            <a:r>
              <a:rPr lang="fr-CA"/>
              <a:t> suggestion to </a:t>
            </a:r>
            <a:r>
              <a:rPr lang="fr-CA" err="1"/>
              <a:t>modernize</a:t>
            </a:r>
            <a:r>
              <a:rPr lang="fr-CA"/>
              <a:t> </a:t>
            </a:r>
            <a:r>
              <a:rPr lang="fr-CA" err="1"/>
              <a:t>it!</a:t>
            </a:r>
            <a:r>
              <a:rPr lang="fr-CA"/>
              <a:t> </a:t>
            </a:r>
            <a:endParaRPr lang="en-CA"/>
          </a:p>
          <a:p>
            <a:endParaRPr lang="fr-CA">
              <a:cs typeface="Calibri"/>
            </a:endParaRPr>
          </a:p>
          <a:p>
            <a:endParaRPr lang="fr-CA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1A632-8E6D-4DB4-B92E-F001573FA36D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274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>
                <a:cs typeface="Calibri"/>
              </a:rPr>
              <a:t>So </a:t>
            </a:r>
            <a:r>
              <a:rPr lang="fr-CA" err="1">
                <a:cs typeface="Calibri"/>
              </a:rPr>
              <a:t>now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that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we</a:t>
            </a:r>
            <a:r>
              <a:rPr lang="fr-CA">
                <a:cs typeface="Calibri"/>
              </a:rPr>
              <a:t> have </a:t>
            </a:r>
            <a:r>
              <a:rPr lang="fr-CA" err="1">
                <a:cs typeface="Calibri"/>
              </a:rPr>
              <a:t>make</a:t>
            </a:r>
            <a:r>
              <a:rPr lang="fr-CA">
                <a:cs typeface="Calibri"/>
              </a:rPr>
              <a:t> the case for </a:t>
            </a:r>
            <a:r>
              <a:rPr lang="fr-CA" err="1">
                <a:cs typeface="Calibri"/>
              </a:rPr>
              <a:t>crop</a:t>
            </a:r>
            <a:r>
              <a:rPr lang="fr-CA">
                <a:cs typeface="Calibri"/>
              </a:rPr>
              <a:t> rotation and </a:t>
            </a:r>
            <a:r>
              <a:rPr lang="fr-CA" err="1">
                <a:cs typeface="Calibri"/>
              </a:rPr>
              <a:t>that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you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understood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that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it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is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better</a:t>
            </a:r>
            <a:r>
              <a:rPr lang="fr-CA">
                <a:cs typeface="Calibri"/>
              </a:rPr>
              <a:t>, </a:t>
            </a:r>
            <a:r>
              <a:rPr lang="fr-CA" err="1">
                <a:cs typeface="Calibri"/>
              </a:rPr>
              <a:t>lets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make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it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even</a:t>
            </a:r>
            <a:r>
              <a:rPr lang="fr-CA">
                <a:cs typeface="Calibri"/>
              </a:rPr>
              <a:t> </a:t>
            </a:r>
            <a:r>
              <a:rPr lang="fr-CA" err="1">
                <a:cs typeface="Calibri"/>
              </a:rPr>
              <a:t>better</a:t>
            </a:r>
            <a:r>
              <a:rPr lang="fr-CA">
                <a:cs typeface="Calibri"/>
              </a:rPr>
              <a:t> and more productive</a:t>
            </a:r>
          </a:p>
          <a:p>
            <a:endParaRPr lang="fr-CA">
              <a:cs typeface="Calibri"/>
            </a:endParaRPr>
          </a:p>
          <a:p>
            <a:endParaRPr lang="fr-CA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At </a:t>
            </a:r>
            <a:r>
              <a:rPr lang="fr-CA" err="1"/>
              <a:t>this</a:t>
            </a:r>
            <a:r>
              <a:rPr lang="fr-CA"/>
              <a:t> point of the </a:t>
            </a:r>
            <a:r>
              <a:rPr lang="fr-CA" err="1"/>
              <a:t>presentation</a:t>
            </a:r>
            <a:r>
              <a:rPr lang="fr-CA"/>
              <a:t>, </a:t>
            </a:r>
            <a:r>
              <a:rPr lang="fr-CA" err="1"/>
              <a:t>you</a:t>
            </a:r>
            <a:r>
              <a:rPr lang="fr-CA"/>
              <a:t> </a:t>
            </a:r>
            <a:r>
              <a:rPr lang="fr-CA" err="1"/>
              <a:t>might</a:t>
            </a:r>
            <a:r>
              <a:rPr lang="fr-CA"/>
              <a:t> tell us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</a:t>
            </a:r>
            <a:r>
              <a:rPr lang="fr-CA" err="1"/>
              <a:t>is</a:t>
            </a:r>
            <a:r>
              <a:rPr lang="fr-CA"/>
              <a:t> a </a:t>
            </a:r>
            <a:r>
              <a:rPr lang="fr-CA" err="1"/>
              <a:t>well</a:t>
            </a:r>
            <a:r>
              <a:rPr lang="fr-CA"/>
              <a:t> </a:t>
            </a:r>
            <a:r>
              <a:rPr lang="fr-CA" err="1"/>
              <a:t>known</a:t>
            </a:r>
            <a:r>
              <a:rPr lang="fr-CA"/>
              <a:t> </a:t>
            </a:r>
            <a:r>
              <a:rPr lang="fr-CA" err="1"/>
              <a:t>approach</a:t>
            </a:r>
            <a:r>
              <a:rPr lang="fr-CA"/>
              <a:t>. Sure. But </a:t>
            </a:r>
            <a:r>
              <a:rPr lang="fr-CA" err="1"/>
              <a:t>but</a:t>
            </a:r>
            <a:r>
              <a:rPr lang="fr-CA"/>
              <a:t> </a:t>
            </a:r>
            <a:r>
              <a:rPr lang="fr-CA" err="1"/>
              <a:t>it</a:t>
            </a:r>
            <a:r>
              <a:rPr lang="fr-CA"/>
              <a:t> </a:t>
            </a:r>
            <a:r>
              <a:rPr lang="fr-CA" err="1"/>
              <a:t>hasn’t</a:t>
            </a:r>
            <a:r>
              <a:rPr lang="fr-CA"/>
              <a:t> been </a:t>
            </a:r>
            <a:r>
              <a:rPr lang="fr-CA" err="1"/>
              <a:t>optimized</a:t>
            </a:r>
            <a:r>
              <a:rPr lang="fr-CA"/>
              <a:t> for </a:t>
            </a:r>
            <a:r>
              <a:rPr lang="fr-CA" err="1"/>
              <a:t>yet</a:t>
            </a:r>
            <a:r>
              <a:rPr lang="fr-CA"/>
              <a:t>. </a:t>
            </a:r>
            <a:r>
              <a:rPr lang="fr-CA" err="1"/>
              <a:t>We</a:t>
            </a:r>
            <a:r>
              <a:rPr lang="fr-CA"/>
              <a:t> are not </a:t>
            </a:r>
            <a:r>
              <a:rPr lang="fr-CA" err="1"/>
              <a:t>here</a:t>
            </a:r>
            <a:r>
              <a:rPr lang="fr-CA"/>
              <a:t> to </a:t>
            </a:r>
            <a:r>
              <a:rPr lang="fr-CA" err="1"/>
              <a:t>reivent</a:t>
            </a:r>
            <a:r>
              <a:rPr lang="fr-CA"/>
              <a:t> the </a:t>
            </a:r>
            <a:r>
              <a:rPr lang="fr-CA" err="1"/>
              <a:t>wheel</a:t>
            </a:r>
            <a:r>
              <a:rPr lang="fr-CA"/>
              <a:t>, but </a:t>
            </a:r>
            <a:r>
              <a:rPr lang="fr-CA" err="1"/>
              <a:t>we</a:t>
            </a:r>
            <a:r>
              <a:rPr lang="fr-CA"/>
              <a:t> have </a:t>
            </a:r>
            <a:r>
              <a:rPr lang="fr-CA" err="1"/>
              <a:t>some</a:t>
            </a:r>
            <a:r>
              <a:rPr lang="fr-CA"/>
              <a:t> suggestion to </a:t>
            </a:r>
            <a:r>
              <a:rPr lang="fr-CA" err="1"/>
              <a:t>modernize</a:t>
            </a:r>
            <a:r>
              <a:rPr lang="fr-CA"/>
              <a:t> </a:t>
            </a:r>
            <a:r>
              <a:rPr lang="fr-CA" err="1"/>
              <a:t>it!</a:t>
            </a:r>
            <a:r>
              <a:rPr lang="fr-CA"/>
              <a:t> </a:t>
            </a:r>
            <a:endParaRPr lang="en-CA"/>
          </a:p>
          <a:p>
            <a:endParaRPr lang="fr-CA">
              <a:cs typeface="Calibri"/>
            </a:endParaRPr>
          </a:p>
          <a:p>
            <a:endParaRPr lang="fr-CA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1A632-8E6D-4DB4-B92E-F001573FA36D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86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err="1"/>
              <a:t>Taking</a:t>
            </a:r>
            <a:r>
              <a:rPr lang="fr-CA"/>
              <a:t> a look at </a:t>
            </a:r>
            <a:r>
              <a:rPr lang="fr-CA" err="1"/>
              <a:t>this</a:t>
            </a:r>
            <a:r>
              <a:rPr lang="fr-CA"/>
              <a:t> </a:t>
            </a:r>
            <a:r>
              <a:rPr lang="fr-CA" err="1"/>
              <a:t>commonly</a:t>
            </a:r>
            <a:r>
              <a:rPr lang="fr-CA"/>
              <a:t> </a:t>
            </a:r>
            <a:r>
              <a:rPr lang="fr-CA" err="1"/>
              <a:t>studied</a:t>
            </a:r>
            <a:r>
              <a:rPr lang="fr-CA"/>
              <a:t> </a:t>
            </a:r>
            <a:r>
              <a:rPr lang="fr-CA" err="1"/>
              <a:t>soybean</a:t>
            </a:r>
            <a:r>
              <a:rPr lang="fr-CA"/>
              <a:t> and corn </a:t>
            </a:r>
            <a:r>
              <a:rPr lang="fr-CA" err="1"/>
              <a:t>crop</a:t>
            </a:r>
            <a:r>
              <a:rPr lang="fr-CA"/>
              <a:t> rotation.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took</a:t>
            </a:r>
            <a:r>
              <a:rPr lang="fr-CA"/>
              <a:t> the </a:t>
            </a:r>
            <a:r>
              <a:rPr lang="fr-CA" err="1"/>
              <a:t>most</a:t>
            </a:r>
            <a:r>
              <a:rPr lang="fr-CA"/>
              <a:t> simple </a:t>
            </a:r>
            <a:r>
              <a:rPr lang="fr-CA" err="1"/>
              <a:t>example</a:t>
            </a:r>
            <a:r>
              <a:rPr lang="fr-CA"/>
              <a:t> to </a:t>
            </a:r>
            <a:r>
              <a:rPr lang="fr-CA" err="1"/>
              <a:t>present</a:t>
            </a:r>
            <a:r>
              <a:rPr lang="fr-CA"/>
              <a:t> the variable at </a:t>
            </a:r>
            <a:r>
              <a:rPr lang="fr-CA" err="1"/>
              <a:t>stakes</a:t>
            </a:r>
            <a:r>
              <a:rPr lang="fr-CA"/>
              <a:t> and </a:t>
            </a:r>
            <a:r>
              <a:rPr lang="fr-CA" err="1"/>
              <a:t>their</a:t>
            </a:r>
            <a:r>
              <a:rPr lang="fr-CA"/>
              <a:t> interactions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26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err="1"/>
              <a:t>Taking</a:t>
            </a:r>
            <a:r>
              <a:rPr lang="fr-CA"/>
              <a:t> a look at </a:t>
            </a:r>
            <a:r>
              <a:rPr lang="fr-CA" err="1"/>
              <a:t>this</a:t>
            </a:r>
            <a:r>
              <a:rPr lang="fr-CA"/>
              <a:t> </a:t>
            </a:r>
            <a:r>
              <a:rPr lang="fr-CA" err="1"/>
              <a:t>commonly</a:t>
            </a:r>
            <a:r>
              <a:rPr lang="fr-CA"/>
              <a:t> </a:t>
            </a:r>
            <a:r>
              <a:rPr lang="fr-CA" err="1"/>
              <a:t>studied</a:t>
            </a:r>
            <a:r>
              <a:rPr lang="fr-CA"/>
              <a:t> </a:t>
            </a:r>
            <a:r>
              <a:rPr lang="fr-CA" err="1"/>
              <a:t>soybean</a:t>
            </a:r>
            <a:r>
              <a:rPr lang="fr-CA"/>
              <a:t> and corn </a:t>
            </a:r>
            <a:r>
              <a:rPr lang="fr-CA" err="1"/>
              <a:t>crop</a:t>
            </a:r>
            <a:r>
              <a:rPr lang="fr-CA"/>
              <a:t> rotation.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took</a:t>
            </a:r>
            <a:r>
              <a:rPr lang="fr-CA"/>
              <a:t> the </a:t>
            </a:r>
            <a:r>
              <a:rPr lang="fr-CA" err="1"/>
              <a:t>most</a:t>
            </a:r>
            <a:r>
              <a:rPr lang="fr-CA"/>
              <a:t> simple </a:t>
            </a:r>
            <a:r>
              <a:rPr lang="fr-CA" err="1"/>
              <a:t>example</a:t>
            </a:r>
            <a:r>
              <a:rPr lang="fr-CA"/>
              <a:t> to </a:t>
            </a:r>
            <a:r>
              <a:rPr lang="fr-CA" err="1"/>
              <a:t>present</a:t>
            </a:r>
            <a:r>
              <a:rPr lang="fr-CA"/>
              <a:t> the variable at </a:t>
            </a:r>
            <a:r>
              <a:rPr lang="fr-CA" err="1"/>
              <a:t>stakes</a:t>
            </a:r>
            <a:r>
              <a:rPr lang="fr-CA"/>
              <a:t> and </a:t>
            </a:r>
            <a:r>
              <a:rPr lang="fr-CA" err="1"/>
              <a:t>their</a:t>
            </a:r>
            <a:r>
              <a:rPr lang="fr-CA"/>
              <a:t> interactions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53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err="1"/>
              <a:t>Taking</a:t>
            </a:r>
            <a:r>
              <a:rPr lang="fr-CA"/>
              <a:t> a look at </a:t>
            </a:r>
            <a:r>
              <a:rPr lang="fr-CA" err="1"/>
              <a:t>this</a:t>
            </a:r>
            <a:r>
              <a:rPr lang="fr-CA"/>
              <a:t> </a:t>
            </a:r>
            <a:r>
              <a:rPr lang="fr-CA" err="1"/>
              <a:t>commonly</a:t>
            </a:r>
            <a:r>
              <a:rPr lang="fr-CA"/>
              <a:t> </a:t>
            </a:r>
            <a:r>
              <a:rPr lang="fr-CA" err="1"/>
              <a:t>studied</a:t>
            </a:r>
            <a:r>
              <a:rPr lang="fr-CA"/>
              <a:t> </a:t>
            </a:r>
            <a:r>
              <a:rPr lang="fr-CA" err="1"/>
              <a:t>soybean</a:t>
            </a:r>
            <a:r>
              <a:rPr lang="fr-CA"/>
              <a:t> and corn </a:t>
            </a:r>
            <a:r>
              <a:rPr lang="fr-CA" err="1"/>
              <a:t>crop</a:t>
            </a:r>
            <a:r>
              <a:rPr lang="fr-CA"/>
              <a:t> rotation.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took</a:t>
            </a:r>
            <a:r>
              <a:rPr lang="fr-CA"/>
              <a:t> the </a:t>
            </a:r>
            <a:r>
              <a:rPr lang="fr-CA" err="1"/>
              <a:t>most</a:t>
            </a:r>
            <a:r>
              <a:rPr lang="fr-CA"/>
              <a:t> simple </a:t>
            </a:r>
            <a:r>
              <a:rPr lang="fr-CA" err="1"/>
              <a:t>example</a:t>
            </a:r>
            <a:r>
              <a:rPr lang="fr-CA"/>
              <a:t> to </a:t>
            </a:r>
            <a:r>
              <a:rPr lang="fr-CA" err="1"/>
              <a:t>present</a:t>
            </a:r>
            <a:r>
              <a:rPr lang="fr-CA"/>
              <a:t> the variable at </a:t>
            </a:r>
            <a:r>
              <a:rPr lang="fr-CA" err="1"/>
              <a:t>stakes</a:t>
            </a:r>
            <a:r>
              <a:rPr lang="fr-CA"/>
              <a:t> and </a:t>
            </a:r>
            <a:r>
              <a:rPr lang="fr-CA" err="1"/>
              <a:t>their</a:t>
            </a:r>
            <a:r>
              <a:rPr lang="fr-CA"/>
              <a:t> interactions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78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err="1"/>
              <a:t>Taking</a:t>
            </a:r>
            <a:r>
              <a:rPr lang="fr-CA"/>
              <a:t> a look at </a:t>
            </a:r>
            <a:r>
              <a:rPr lang="fr-CA" err="1"/>
              <a:t>this</a:t>
            </a:r>
            <a:r>
              <a:rPr lang="fr-CA"/>
              <a:t> </a:t>
            </a:r>
            <a:r>
              <a:rPr lang="fr-CA" err="1"/>
              <a:t>commonly</a:t>
            </a:r>
            <a:r>
              <a:rPr lang="fr-CA"/>
              <a:t> </a:t>
            </a:r>
            <a:r>
              <a:rPr lang="fr-CA" err="1"/>
              <a:t>studied</a:t>
            </a:r>
            <a:r>
              <a:rPr lang="fr-CA"/>
              <a:t> </a:t>
            </a:r>
            <a:r>
              <a:rPr lang="fr-CA" err="1"/>
              <a:t>soybean</a:t>
            </a:r>
            <a:r>
              <a:rPr lang="fr-CA"/>
              <a:t> and corn </a:t>
            </a:r>
            <a:r>
              <a:rPr lang="fr-CA" err="1"/>
              <a:t>crop</a:t>
            </a:r>
            <a:r>
              <a:rPr lang="fr-CA"/>
              <a:t> rotation.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took</a:t>
            </a:r>
            <a:r>
              <a:rPr lang="fr-CA"/>
              <a:t> the </a:t>
            </a:r>
            <a:r>
              <a:rPr lang="fr-CA" err="1"/>
              <a:t>most</a:t>
            </a:r>
            <a:r>
              <a:rPr lang="fr-CA"/>
              <a:t> simple </a:t>
            </a:r>
            <a:r>
              <a:rPr lang="fr-CA" err="1"/>
              <a:t>example</a:t>
            </a:r>
            <a:r>
              <a:rPr lang="fr-CA"/>
              <a:t> to </a:t>
            </a:r>
            <a:r>
              <a:rPr lang="fr-CA" err="1"/>
              <a:t>present</a:t>
            </a:r>
            <a:r>
              <a:rPr lang="fr-CA"/>
              <a:t> the variable at </a:t>
            </a:r>
            <a:r>
              <a:rPr lang="fr-CA" err="1"/>
              <a:t>stakes</a:t>
            </a:r>
            <a:r>
              <a:rPr lang="fr-CA"/>
              <a:t> and </a:t>
            </a:r>
            <a:r>
              <a:rPr lang="fr-CA" err="1"/>
              <a:t>their</a:t>
            </a:r>
            <a:r>
              <a:rPr lang="fr-CA"/>
              <a:t> interactions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4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had</a:t>
            </a:r>
            <a:r>
              <a:rPr lang="fr-CA"/>
              <a:t> to </a:t>
            </a:r>
            <a:r>
              <a:rPr lang="fr-CA" err="1"/>
              <a:t>research</a:t>
            </a:r>
            <a:r>
              <a:rPr lang="fr-CA"/>
              <a:t> data – No </a:t>
            </a:r>
            <a:r>
              <a:rPr lang="fr-CA" err="1"/>
              <a:t>need</a:t>
            </a:r>
            <a:r>
              <a:rPr lang="fr-CA"/>
              <a:t> to </a:t>
            </a:r>
            <a:r>
              <a:rPr lang="fr-CA" err="1"/>
              <a:t>understand</a:t>
            </a:r>
            <a:r>
              <a:rPr lang="fr-CA"/>
              <a:t> all </a:t>
            </a:r>
            <a:r>
              <a:rPr lang="fr-CA" err="1"/>
              <a:t>prices</a:t>
            </a:r>
            <a:r>
              <a:rPr lang="fr-CA"/>
              <a:t> </a:t>
            </a:r>
            <a:r>
              <a:rPr lang="fr-CA" err="1"/>
              <a:t>here</a:t>
            </a:r>
            <a:r>
              <a:rPr lang="fr-CA"/>
              <a:t>, </a:t>
            </a:r>
            <a:r>
              <a:rPr lang="fr-CA" err="1"/>
              <a:t>what</a:t>
            </a:r>
            <a:r>
              <a:rPr lang="fr-CA"/>
              <a:t> </a:t>
            </a:r>
            <a:r>
              <a:rPr lang="fr-CA" err="1"/>
              <a:t>you</a:t>
            </a:r>
            <a:r>
              <a:rPr lang="fr-CA"/>
              <a:t> </a:t>
            </a:r>
            <a:r>
              <a:rPr lang="fr-CA" err="1"/>
              <a:t>need</a:t>
            </a:r>
            <a:r>
              <a:rPr lang="fr-CA"/>
              <a:t> to notice </a:t>
            </a:r>
            <a:r>
              <a:rPr lang="fr-CA" err="1"/>
              <a:t>is</a:t>
            </a:r>
            <a:r>
              <a:rPr lang="fr-CA"/>
              <a:t>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there</a:t>
            </a:r>
            <a:r>
              <a:rPr lang="fr-CA"/>
              <a:t> </a:t>
            </a:r>
            <a:r>
              <a:rPr lang="fr-CA" err="1"/>
              <a:t>is</a:t>
            </a:r>
            <a:r>
              <a:rPr lang="fr-CA"/>
              <a:t> </a:t>
            </a:r>
            <a:r>
              <a:rPr lang="fr-CA" err="1"/>
              <a:t>some</a:t>
            </a:r>
            <a:r>
              <a:rPr lang="fr-CA"/>
              <a:t> </a:t>
            </a:r>
            <a:r>
              <a:rPr lang="fr-CA" err="1"/>
              <a:t>similarities</a:t>
            </a:r>
            <a:r>
              <a:rPr lang="fr-CA"/>
              <a:t> and </a:t>
            </a:r>
            <a:r>
              <a:rPr lang="fr-CA" err="1"/>
              <a:t>some</a:t>
            </a:r>
            <a:r>
              <a:rPr lang="fr-CA"/>
              <a:t> </a:t>
            </a:r>
            <a:r>
              <a:rPr lang="fr-CA" err="1"/>
              <a:t>differences</a:t>
            </a:r>
            <a:r>
              <a:rPr lang="fr-CA"/>
              <a:t>.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selected</a:t>
            </a:r>
            <a:r>
              <a:rPr lang="fr-CA"/>
              <a:t> </a:t>
            </a:r>
            <a:r>
              <a:rPr lang="fr-CA" err="1"/>
              <a:t>crops</a:t>
            </a:r>
            <a:r>
              <a:rPr lang="fr-CA"/>
              <a:t>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grows</a:t>
            </a:r>
            <a:r>
              <a:rPr lang="fr-CA"/>
              <a:t> in </a:t>
            </a:r>
            <a:r>
              <a:rPr lang="fr-CA" err="1"/>
              <a:t>saskatchewan</a:t>
            </a:r>
            <a:r>
              <a:rPr lang="fr-CA"/>
              <a:t> and </a:t>
            </a:r>
            <a:r>
              <a:rPr lang="fr-CA" err="1"/>
              <a:t>that</a:t>
            </a:r>
            <a:r>
              <a:rPr lang="fr-CA"/>
              <a:t> have </a:t>
            </a:r>
            <a:r>
              <a:rPr lang="fr-CA" err="1"/>
              <a:t>different</a:t>
            </a:r>
            <a:r>
              <a:rPr lang="fr-CA"/>
              <a:t> values/</a:t>
            </a:r>
            <a:r>
              <a:rPr lang="fr-CA" err="1"/>
              <a:t>similarities</a:t>
            </a:r>
            <a:r>
              <a:rPr lang="fr-CA"/>
              <a:t> in </a:t>
            </a:r>
            <a:r>
              <a:rPr lang="fr-CA" err="1"/>
              <a:t>order</a:t>
            </a:r>
            <a:r>
              <a:rPr lang="fr-CA"/>
              <a:t> to </a:t>
            </a:r>
            <a:r>
              <a:rPr lang="fr-CA" err="1"/>
              <a:t>fully</a:t>
            </a:r>
            <a:r>
              <a:rPr lang="fr-CA"/>
              <a:t> </a:t>
            </a:r>
            <a:r>
              <a:rPr lang="fr-CA" err="1"/>
              <a:t>harness</a:t>
            </a:r>
            <a:r>
              <a:rPr lang="fr-CA"/>
              <a:t> the </a:t>
            </a:r>
            <a:r>
              <a:rPr lang="fr-CA" err="1"/>
              <a:t>potential</a:t>
            </a:r>
            <a:r>
              <a:rPr lang="fr-CA"/>
              <a:t> of </a:t>
            </a:r>
            <a:r>
              <a:rPr lang="fr-CA" err="1"/>
              <a:t>our</a:t>
            </a:r>
            <a:r>
              <a:rPr lang="fr-CA"/>
              <a:t> model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1340-00CA-46FB-8182-9299D457E1F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9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C73E-4270-B5A5-E072-C7B3CC72C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F9032-9C0B-1745-032C-75806639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A338-FC58-8C7C-9F7C-9FA06326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3DE-2DB0-4B6D-B674-6AD33FBE601C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17E10-D0C1-51DB-4811-3E3F8DC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5126-491A-B511-57D2-628178D5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D75-0FF1-4664-AE15-3D3C85BD1E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7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4D4A-37F5-1280-2F9B-E76072DE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DC0A-6BAC-09B9-F7FC-AA139B16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E641-6D68-47FF-DFCB-801EBEF4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3DE-2DB0-4B6D-B674-6AD33FBE601C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6C520-54BE-8972-5ACE-844CCA0A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65B9-6DE9-5C97-D571-B1F2029D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D75-0FF1-4664-AE15-3D3C85BD1E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63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6A88-3A89-EA50-F247-A55EC9F6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8" y="-97862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BE140-B7DC-0273-FB37-6DB815D2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D75-0FF1-4664-AE15-3D3C85BD1E45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DF97B-AE71-411F-FBB0-8673556F81C3}"/>
              </a:ext>
            </a:extLst>
          </p:cNvPr>
          <p:cNvCxnSpPr/>
          <p:nvPr userDrawn="1"/>
        </p:nvCxnSpPr>
        <p:spPr>
          <a:xfrm>
            <a:off x="370389" y="879676"/>
            <a:ext cx="4884517" cy="0"/>
          </a:xfrm>
          <a:prstGeom prst="line">
            <a:avLst/>
          </a:prstGeom>
          <a:ln w="28575">
            <a:solidFill>
              <a:srgbClr val="046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overnment of Saskatchewan">
            <a:extLst>
              <a:ext uri="{FF2B5EF4-FFF2-40B4-BE49-F238E27FC236}">
                <a16:creationId xmlns:a16="http://schemas.microsoft.com/office/drawing/2014/main" id="{40F5C00E-98A2-8941-12A5-4940A641BD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323" y="320825"/>
            <a:ext cx="2304990" cy="48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38324D-7329-8558-B8D3-21FB0D5B1C5C}"/>
              </a:ext>
            </a:extLst>
          </p:cNvPr>
          <p:cNvSpPr/>
          <p:nvPr userDrawn="1"/>
        </p:nvSpPr>
        <p:spPr>
          <a:xfrm>
            <a:off x="-223775" y="6506821"/>
            <a:ext cx="199136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ING F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CB19DABB-071E-45E6-8118-0D458A4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1" y="4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43D7195-440C-434E-99CC-718FF7B2E01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9"/>
            <a:ext cx="27432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3B5B0-1E46-4589-963E-97D757C05126}" type="slidenum">
              <a:rPr lang="en-US" sz="1200" noProof="0" smtClean="0">
                <a:solidFill>
                  <a:schemeClr val="bg1"/>
                </a:solidFill>
              </a:rPr>
              <a:pPr/>
              <a:t>‹#›</a:t>
            </a:fld>
            <a:endParaRPr lang="en-US" sz="1200" noProof="0">
              <a:solidFill>
                <a:schemeClr val="bg1"/>
              </a:solidFill>
            </a:endParaRPr>
          </a:p>
        </p:txBody>
      </p:sp>
      <p:cxnSp>
        <p:nvCxnSpPr>
          <p:cNvPr id="2" name="Connecteur droit 7">
            <a:extLst>
              <a:ext uri="{FF2B5EF4-FFF2-40B4-BE49-F238E27FC236}">
                <a16:creationId xmlns:a16="http://schemas.microsoft.com/office/drawing/2014/main" id="{AD0B6788-6124-E350-6881-0B3599F89635}"/>
              </a:ext>
            </a:extLst>
          </p:cNvPr>
          <p:cNvCxnSpPr/>
          <p:nvPr userDrawn="1"/>
        </p:nvCxnSpPr>
        <p:spPr>
          <a:xfrm>
            <a:off x="553721" y="934720"/>
            <a:ext cx="491744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FFF823-E4FA-A494-8FF4-101EAD367776}"/>
              </a:ext>
            </a:extLst>
          </p:cNvPr>
          <p:cNvSpPr/>
          <p:nvPr userDrawn="1"/>
        </p:nvSpPr>
        <p:spPr>
          <a:xfrm>
            <a:off x="8729399" y="6437930"/>
            <a:ext cx="1800000" cy="131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 noProof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1" name="Picture 10" descr="Logo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A8FFB2DB-751C-4ED6-A899-CA415F980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7" r="6209" b="17622"/>
          <a:stretch/>
        </p:blipFill>
        <p:spPr>
          <a:xfrm>
            <a:off x="9784668" y="42868"/>
            <a:ext cx="2382312" cy="63816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268B4-FBA4-7E0C-E7DC-30F2400BBD91}"/>
              </a:ext>
            </a:extLst>
          </p:cNvPr>
          <p:cNvGrpSpPr/>
          <p:nvPr userDrawn="1"/>
        </p:nvGrpSpPr>
        <p:grpSpPr>
          <a:xfrm>
            <a:off x="4021002" y="6546103"/>
            <a:ext cx="1800001" cy="265129"/>
            <a:chOff x="6415164" y="6546101"/>
            <a:chExt cx="1800001" cy="265129"/>
          </a:xfrm>
        </p:grpSpPr>
        <p:cxnSp>
          <p:nvCxnSpPr>
            <p:cNvPr id="13" name="Connecteur droit 7">
              <a:extLst>
                <a:ext uri="{FF2B5EF4-FFF2-40B4-BE49-F238E27FC236}">
                  <a16:creationId xmlns:a16="http://schemas.microsoft.com/office/drawing/2014/main" id="{D456AB96-0D82-0726-0BAA-68E8FBD121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15165" y="6546101"/>
              <a:ext cx="180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B323B7-2C06-FFAD-733F-772538F9411B}"/>
                </a:ext>
              </a:extLst>
            </p:cNvPr>
            <p:cNvSpPr/>
            <p:nvPr userDrawn="1"/>
          </p:nvSpPr>
          <p:spPr>
            <a:xfrm>
              <a:off x="6415164" y="6616651"/>
              <a:ext cx="1780914" cy="194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noProof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Project Phoenix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C7D84-71D9-13F5-1604-3E9129AD102C}"/>
              </a:ext>
            </a:extLst>
          </p:cNvPr>
          <p:cNvGrpSpPr/>
          <p:nvPr userDrawn="1"/>
        </p:nvGrpSpPr>
        <p:grpSpPr>
          <a:xfrm>
            <a:off x="6370997" y="6546103"/>
            <a:ext cx="1800001" cy="265129"/>
            <a:chOff x="8420697" y="6546101"/>
            <a:chExt cx="1800001" cy="265129"/>
          </a:xfrm>
        </p:grpSpPr>
        <p:cxnSp>
          <p:nvCxnSpPr>
            <p:cNvPr id="16" name="Connecteur droit 7">
              <a:extLst>
                <a:ext uri="{FF2B5EF4-FFF2-40B4-BE49-F238E27FC236}">
                  <a16:creationId xmlns:a16="http://schemas.microsoft.com/office/drawing/2014/main" id="{1882B2B8-5DEC-575B-F5CC-A7AC0CA33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0698" y="6546101"/>
              <a:ext cx="180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369C2D-FFFC-A325-A22B-994ADD4763BC}"/>
                </a:ext>
              </a:extLst>
            </p:cNvPr>
            <p:cNvSpPr/>
            <p:nvPr userDrawn="1"/>
          </p:nvSpPr>
          <p:spPr>
            <a:xfrm>
              <a:off x="8420697" y="6616651"/>
              <a:ext cx="1780914" cy="194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noProof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Impacts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29EDB-C5A2-08FB-02BB-4698799BE155}"/>
              </a:ext>
            </a:extLst>
          </p:cNvPr>
          <p:cNvGrpSpPr/>
          <p:nvPr userDrawn="1"/>
        </p:nvGrpSpPr>
        <p:grpSpPr>
          <a:xfrm>
            <a:off x="1671008" y="6546102"/>
            <a:ext cx="1800000" cy="266400"/>
            <a:chOff x="2026576" y="6546101"/>
            <a:chExt cx="1800000" cy="2651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2AA9AA-5F9C-CE82-6006-7783844E5C2A}"/>
                </a:ext>
              </a:extLst>
            </p:cNvPr>
            <p:cNvSpPr/>
            <p:nvPr userDrawn="1"/>
          </p:nvSpPr>
          <p:spPr>
            <a:xfrm>
              <a:off x="2036119" y="6616651"/>
              <a:ext cx="1780914" cy="194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noProof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Analysis</a:t>
              </a:r>
            </a:p>
          </p:txBody>
        </p:sp>
        <p:cxnSp>
          <p:nvCxnSpPr>
            <p:cNvPr id="23" name="Connecteur droit 7">
              <a:extLst>
                <a:ext uri="{FF2B5EF4-FFF2-40B4-BE49-F238E27FC236}">
                  <a16:creationId xmlns:a16="http://schemas.microsoft.com/office/drawing/2014/main" id="{77BC0E07-7BE1-456F-A947-DCEC51644D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26576" y="6546101"/>
              <a:ext cx="180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170A80-7CEF-660D-7FAA-2961E5077C3D}"/>
              </a:ext>
            </a:extLst>
          </p:cNvPr>
          <p:cNvGrpSpPr/>
          <p:nvPr userDrawn="1"/>
        </p:nvGrpSpPr>
        <p:grpSpPr>
          <a:xfrm>
            <a:off x="8720991" y="6542876"/>
            <a:ext cx="1800001" cy="265129"/>
            <a:chOff x="8420697" y="6546101"/>
            <a:chExt cx="1800001" cy="265129"/>
          </a:xfrm>
        </p:grpSpPr>
        <p:cxnSp>
          <p:nvCxnSpPr>
            <p:cNvPr id="25" name="Connecteur droit 7">
              <a:extLst>
                <a:ext uri="{FF2B5EF4-FFF2-40B4-BE49-F238E27FC236}">
                  <a16:creationId xmlns:a16="http://schemas.microsoft.com/office/drawing/2014/main" id="{242F2EE0-7816-4E5C-3D03-D1CA9B08B0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0698" y="6546101"/>
              <a:ext cx="180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2803FF-67F7-4266-13B7-1826FA4FB4BC}"/>
                </a:ext>
              </a:extLst>
            </p:cNvPr>
            <p:cNvSpPr/>
            <p:nvPr userDrawn="1"/>
          </p:nvSpPr>
          <p:spPr>
            <a:xfrm>
              <a:off x="8420697" y="6616651"/>
              <a:ext cx="1780914" cy="194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0" noProof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Taking Flight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29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5A3CD-097E-EA26-BF5C-C39ED510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E6572-BFC0-5604-CDE1-86062140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E215-F4A6-04F1-232C-2A2CE8014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33DE-2DB0-4B6D-B674-6AD33FBE601C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227-1A5F-451B-3A45-B83122F9A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431E-C1EE-58F2-12B2-5BC7C5756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CD75-0FF1-4664-AE15-3D3C85BD1E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3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3 Update: Field Crop Development Centre | Olds College of Agriculture  and Technology">
            <a:extLst>
              <a:ext uri="{FF2B5EF4-FFF2-40B4-BE49-F238E27FC236}">
                <a16:creationId xmlns:a16="http://schemas.microsoft.com/office/drawing/2014/main" id="{320CEA14-94B3-55DE-EFD6-F30F80F7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615" y="-1626971"/>
            <a:ext cx="13283607" cy="88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texte 1">
            <a:extLst>
              <a:ext uri="{FF2B5EF4-FFF2-40B4-BE49-F238E27FC236}">
                <a16:creationId xmlns:a16="http://schemas.microsoft.com/office/drawing/2014/main" id="{0B1BB1C0-BBDF-4310-B66A-1A3CBFA5E430}"/>
              </a:ext>
            </a:extLst>
          </p:cNvPr>
          <p:cNvSpPr txBox="1">
            <a:spLocks/>
          </p:cNvSpPr>
          <p:nvPr/>
        </p:nvSpPr>
        <p:spPr>
          <a:xfrm>
            <a:off x="473489" y="1537383"/>
            <a:ext cx="9894979" cy="761924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EDCFEA-CE79-AC62-126B-F0D38CCE1328}"/>
              </a:ext>
            </a:extLst>
          </p:cNvPr>
          <p:cNvGrpSpPr/>
          <p:nvPr/>
        </p:nvGrpSpPr>
        <p:grpSpPr>
          <a:xfrm>
            <a:off x="1667173" y="2482837"/>
            <a:ext cx="10795819" cy="3602601"/>
            <a:chOff x="1396181" y="2482837"/>
            <a:chExt cx="10795819" cy="36026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AEC12E-8490-4570-A00A-80A64C7D7090}"/>
                </a:ext>
              </a:extLst>
            </p:cNvPr>
            <p:cNvSpPr/>
            <p:nvPr/>
          </p:nvSpPr>
          <p:spPr>
            <a:xfrm>
              <a:off x="1396181" y="2482837"/>
              <a:ext cx="10795819" cy="3602601"/>
            </a:xfrm>
            <a:prstGeom prst="rect">
              <a:avLst/>
            </a:prstGeom>
            <a:solidFill>
              <a:schemeClr val="accent6">
                <a:lumMod val="75000"/>
                <a:alpha val="729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+mj-lt"/>
              </a:endParaRPr>
            </a:p>
          </p:txBody>
        </p:sp>
        <p:cxnSp>
          <p:nvCxnSpPr>
            <p:cNvPr id="20" name="Straight Connector 4">
              <a:extLst>
                <a:ext uri="{FF2B5EF4-FFF2-40B4-BE49-F238E27FC236}">
                  <a16:creationId xmlns:a16="http://schemas.microsoft.com/office/drawing/2014/main" id="{D25AC47A-14A5-4CCB-8301-8744E318B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4904" y="3999312"/>
              <a:ext cx="7887780" cy="5360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7654A672-7FF1-4801-A179-20601CB7EC85}"/>
                </a:ext>
              </a:extLst>
            </p:cNvPr>
            <p:cNvSpPr txBox="1"/>
            <p:nvPr/>
          </p:nvSpPr>
          <p:spPr>
            <a:xfrm>
              <a:off x="1907074" y="2675873"/>
              <a:ext cx="8643695" cy="132343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>
              <a:spAutoFit/>
            </a:bodyPr>
            <a:lstStyle/>
            <a:p>
              <a:r>
                <a:rPr lang="en-CA" sz="4000" b="1">
                  <a:solidFill>
                    <a:schemeClr val="bg1"/>
                  </a:solidFill>
                  <a:latin typeface="+mj-lt"/>
                  <a:ea typeface="Roboto"/>
                </a:rPr>
                <a:t>Crop Rotation : </a:t>
              </a:r>
            </a:p>
            <a:p>
              <a:r>
                <a:rPr lang="en-CA" sz="4000" b="1">
                  <a:solidFill>
                    <a:schemeClr val="bg1"/>
                  </a:solidFill>
                  <a:latin typeface="+mj-lt"/>
                  <a:ea typeface="Roboto"/>
                </a:rPr>
                <a:t>Mother Nature’s Take on Optimization</a:t>
              </a:r>
            </a:p>
          </p:txBody>
        </p:sp>
        <p:sp>
          <p:nvSpPr>
            <p:cNvPr id="28" name="TextBox 16">
              <a:extLst>
                <a:ext uri="{FF2B5EF4-FFF2-40B4-BE49-F238E27FC236}">
                  <a16:creationId xmlns:a16="http://schemas.microsoft.com/office/drawing/2014/main" id="{4FCDB2B6-3300-46D7-8036-F69558EAB783}"/>
                </a:ext>
              </a:extLst>
            </p:cNvPr>
            <p:cNvSpPr txBox="1"/>
            <p:nvPr/>
          </p:nvSpPr>
          <p:spPr>
            <a:xfrm>
              <a:off x="1864904" y="4091758"/>
              <a:ext cx="7539446" cy="107721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+mj-lt"/>
                  <a:ea typeface="Roboto"/>
                </a:rPr>
                <a:t>Presented</a:t>
              </a:r>
              <a:r>
                <a:rPr lang="fr-CA" sz="2000">
                  <a:solidFill>
                    <a:schemeClr val="bg1"/>
                  </a:solidFill>
                  <a:latin typeface="+mj-lt"/>
                  <a:ea typeface="Roboto"/>
                </a:rPr>
                <a:t> by Michelle, Vinay, Valentin, Joshua &amp; Tomy</a:t>
              </a:r>
            </a:p>
            <a:p>
              <a:endParaRPr lang="fr-CA" sz="2400">
                <a:solidFill>
                  <a:schemeClr val="bg1"/>
                </a:solidFill>
                <a:latin typeface="+mj-lt"/>
                <a:ea typeface="Roboto"/>
              </a:endParaRPr>
            </a:p>
            <a:p>
              <a:r>
                <a:rPr lang="fr-CA" sz="2000">
                  <a:solidFill>
                    <a:schemeClr val="bg1"/>
                  </a:solidFill>
                  <a:latin typeface="+mj-lt"/>
                  <a:ea typeface="Roboto"/>
                </a:rPr>
                <a:t>In Partnership </a:t>
              </a:r>
              <a:r>
                <a:rPr lang="fr-CA" sz="2000" err="1">
                  <a:solidFill>
                    <a:schemeClr val="bg1"/>
                  </a:solidFill>
                  <a:latin typeface="+mj-lt"/>
                  <a:ea typeface="Roboto"/>
                </a:rPr>
                <a:t>with</a:t>
              </a:r>
              <a:r>
                <a:rPr lang="fr-CA" sz="2000">
                  <a:solidFill>
                    <a:schemeClr val="bg1"/>
                  </a:solidFill>
                  <a:latin typeface="+mj-lt"/>
                  <a:ea typeface="Roboto"/>
                </a:rPr>
                <a:t> </a:t>
              </a:r>
              <a:r>
                <a:rPr lang="fr-CA" sz="2000" b="1">
                  <a:solidFill>
                    <a:schemeClr val="bg1"/>
                  </a:solidFill>
                  <a:latin typeface="+mj-lt"/>
                  <a:ea typeface="Roboto"/>
                </a:rPr>
                <a:t>Saskatchewan Ministry of Agriculture </a:t>
              </a:r>
            </a:p>
          </p:txBody>
        </p:sp>
      </p:grpSp>
      <p:pic>
        <p:nvPicPr>
          <p:cNvPr id="3" name="Picture 2" descr="Government of Saskatchewan">
            <a:extLst>
              <a:ext uri="{FF2B5EF4-FFF2-40B4-BE49-F238E27FC236}">
                <a16:creationId xmlns:a16="http://schemas.microsoft.com/office/drawing/2014/main" id="{B3A8592E-0584-3DC3-439C-409ABE47C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010" y="-1455101"/>
            <a:ext cx="2304990" cy="48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6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CFDF-A950-947B-9489-A6BF22C0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1" y="0"/>
            <a:ext cx="10515600" cy="1325563"/>
          </a:xfrm>
        </p:spPr>
        <p:txBody>
          <a:bodyPr/>
          <a:lstStyle/>
          <a:p>
            <a:r>
              <a:rPr lang="fr-CA"/>
              <a:t>But How </a:t>
            </a:r>
            <a:r>
              <a:rPr lang="fr-CA" err="1"/>
              <a:t>Exactly</a:t>
            </a:r>
            <a:r>
              <a:rPr lang="fr-CA"/>
              <a:t> </a:t>
            </a:r>
            <a:r>
              <a:rPr lang="fr-CA" err="1"/>
              <a:t>Does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Works?</a:t>
            </a:r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F0685D-2F97-7647-67E2-A58C3C350C82}"/>
              </a:ext>
            </a:extLst>
          </p:cNvPr>
          <p:cNvSpPr/>
          <p:nvPr/>
        </p:nvSpPr>
        <p:spPr>
          <a:xfrm>
            <a:off x="2605179" y="1052929"/>
            <a:ext cx="6298675" cy="59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>
                <a:solidFill>
                  <a:schemeClr val="tx1"/>
                </a:solidFill>
              </a:rPr>
              <a:t>Corn &amp; </a:t>
            </a:r>
            <a:r>
              <a:rPr lang="fr-CA" sz="2400" b="1" err="1">
                <a:solidFill>
                  <a:schemeClr val="tx1"/>
                </a:solidFill>
              </a:rPr>
              <a:t>Soybean</a:t>
            </a:r>
            <a:endParaRPr lang="en-CA" sz="2400" b="1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F1D7F0-48DC-1611-1E88-251FE2FF5DB4}"/>
              </a:ext>
            </a:extLst>
          </p:cNvPr>
          <p:cNvGrpSpPr/>
          <p:nvPr/>
        </p:nvGrpSpPr>
        <p:grpSpPr>
          <a:xfrm>
            <a:off x="252189" y="1325563"/>
            <a:ext cx="11152905" cy="4086701"/>
            <a:chOff x="221709" y="1771774"/>
            <a:chExt cx="11152905" cy="4086701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530C126-544C-337D-6C7A-FDF02AB1BCC8}"/>
                </a:ext>
              </a:extLst>
            </p:cNvPr>
            <p:cNvSpPr/>
            <p:nvPr/>
          </p:nvSpPr>
          <p:spPr>
            <a:xfrm>
              <a:off x="10725249" y="3657127"/>
              <a:ext cx="649365" cy="583845"/>
            </a:xfrm>
            <a:prstGeom prst="rightArrow">
              <a:avLst/>
            </a:prstGeom>
            <a:solidFill>
              <a:srgbClr val="FBDD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73485A8-35C0-D3D0-4E4A-1D19BDE8114B}"/>
                </a:ext>
              </a:extLst>
            </p:cNvPr>
            <p:cNvGrpSpPr/>
            <p:nvPr/>
          </p:nvGrpSpPr>
          <p:grpSpPr>
            <a:xfrm>
              <a:off x="221709" y="1771774"/>
              <a:ext cx="10656256" cy="4086701"/>
              <a:chOff x="221709" y="1192654"/>
              <a:chExt cx="10656256" cy="4086701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ACB5985-03DD-0676-6D9D-FBE89EE98C75}"/>
                  </a:ext>
                </a:extLst>
              </p:cNvPr>
              <p:cNvGrpSpPr/>
              <p:nvPr/>
            </p:nvGrpSpPr>
            <p:grpSpPr>
              <a:xfrm>
                <a:off x="221709" y="1192654"/>
                <a:ext cx="10656256" cy="4086701"/>
                <a:chOff x="221709" y="1192654"/>
                <a:chExt cx="10656256" cy="4086701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5F5FE06-55BC-5D77-16C3-F92454F6A425}"/>
                    </a:ext>
                  </a:extLst>
                </p:cNvPr>
                <p:cNvGrpSpPr/>
                <p:nvPr/>
              </p:nvGrpSpPr>
              <p:grpSpPr>
                <a:xfrm>
                  <a:off x="1558285" y="1192654"/>
                  <a:ext cx="8389642" cy="4086701"/>
                  <a:chOff x="1990535" y="1567300"/>
                  <a:chExt cx="7324855" cy="3427141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603935BC-2277-DA34-056C-8D09CC0062E9}"/>
                      </a:ext>
                    </a:extLst>
                  </p:cNvPr>
                  <p:cNvGrpSpPr/>
                  <p:nvPr/>
                </p:nvGrpSpPr>
                <p:grpSpPr>
                  <a:xfrm rot="13594056">
                    <a:off x="4221949" y="2150949"/>
                    <a:ext cx="2945109" cy="2741876"/>
                    <a:chOff x="3218994" y="2211791"/>
                    <a:chExt cx="3071645" cy="2758465"/>
                  </a:xfrm>
                </p:grpSpPr>
                <p:grpSp>
                  <p:nvGrpSpPr>
                    <p:cNvPr id="4" name="Group 3">
                      <a:extLst>
                        <a:ext uri="{FF2B5EF4-FFF2-40B4-BE49-F238E27FC236}">
                          <a16:creationId xmlns:a16="http://schemas.microsoft.com/office/drawing/2014/main" id="{8A9E761B-258A-466C-DB7F-B55959082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8994" y="2391932"/>
                      <a:ext cx="3071645" cy="2313574"/>
                      <a:chOff x="3687901" y="2298394"/>
                      <a:chExt cx="2926503" cy="2433054"/>
                    </a:xfrm>
                  </p:grpSpPr>
                  <p:sp>
                    <p:nvSpPr>
                      <p:cNvPr id="11" name="Freeform 5">
                        <a:extLst>
                          <a:ext uri="{FF2B5EF4-FFF2-40B4-BE49-F238E27FC236}">
                            <a16:creationId xmlns:a16="http://schemas.microsoft.com/office/drawing/2014/main" id="{C7C26B6E-F816-BBEF-194C-168707B14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7901" y="2298394"/>
                        <a:ext cx="1872969" cy="2415668"/>
                      </a:xfrm>
                      <a:custGeom>
                        <a:avLst/>
                        <a:gdLst>
                          <a:gd name="connsiteX0" fmla="*/ 1511675 w 3745937"/>
                          <a:gd name="connsiteY0" fmla="*/ 0 h 4831336"/>
                          <a:gd name="connsiteX1" fmla="*/ 2619702 w 3745937"/>
                          <a:gd name="connsiteY1" fmla="*/ 0 h 4831336"/>
                          <a:gd name="connsiteX2" fmla="*/ 3745937 w 3745937"/>
                          <a:gd name="connsiteY2" fmla="*/ 0 h 4831336"/>
                          <a:gd name="connsiteX3" fmla="*/ 3745937 w 3745937"/>
                          <a:gd name="connsiteY3" fmla="*/ 1085399 h 4831336"/>
                          <a:gd name="connsiteX4" fmla="*/ 3745937 w 3745937"/>
                          <a:gd name="connsiteY4" fmla="*/ 2234262 h 4831336"/>
                          <a:gd name="connsiteX5" fmla="*/ 3171505 w 3745937"/>
                          <a:gd name="connsiteY5" fmla="*/ 1659831 h 4831336"/>
                          <a:gd name="connsiteX6" fmla="*/ 2211633 w 3745937"/>
                          <a:gd name="connsiteY6" fmla="*/ 2619703 h 4831336"/>
                          <a:gd name="connsiteX7" fmla="*/ 3317450 w 3745937"/>
                          <a:gd name="connsiteY7" fmla="*/ 3725520 h 4831336"/>
                          <a:gd name="connsiteX8" fmla="*/ 2211633 w 3745937"/>
                          <a:gd name="connsiteY8" fmla="*/ 3725520 h 4831336"/>
                          <a:gd name="connsiteX9" fmla="*/ 2211633 w 3745937"/>
                          <a:gd name="connsiteY9" fmla="*/ 4831336 h 4831336"/>
                          <a:gd name="connsiteX10" fmla="*/ 0 w 3745937"/>
                          <a:gd name="connsiteY10" fmla="*/ 2619703 h 4831336"/>
                          <a:gd name="connsiteX11" fmla="*/ 2065689 w 3745937"/>
                          <a:gd name="connsiteY11" fmla="*/ 554015 h 4831336"/>
                          <a:gd name="connsiteX12" fmla="*/ 2065688 w 3745937"/>
                          <a:gd name="connsiteY12" fmla="*/ 554014 h 48313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745937" h="4831336">
                            <a:moveTo>
                              <a:pt x="1511675" y="0"/>
                            </a:moveTo>
                            <a:lnTo>
                              <a:pt x="2619702" y="0"/>
                            </a:lnTo>
                            <a:lnTo>
                              <a:pt x="3745937" y="0"/>
                            </a:lnTo>
                            <a:lnTo>
                              <a:pt x="3745937" y="1085399"/>
                            </a:lnTo>
                            <a:lnTo>
                              <a:pt x="3745937" y="2234262"/>
                            </a:lnTo>
                            <a:lnTo>
                              <a:pt x="3171505" y="1659831"/>
                            </a:lnTo>
                            <a:lnTo>
                              <a:pt x="2211633" y="2619703"/>
                            </a:lnTo>
                            <a:lnTo>
                              <a:pt x="3317450" y="3725520"/>
                            </a:lnTo>
                            <a:lnTo>
                              <a:pt x="2211633" y="3725520"/>
                            </a:lnTo>
                            <a:lnTo>
                              <a:pt x="2211633" y="4831336"/>
                            </a:lnTo>
                            <a:lnTo>
                              <a:pt x="0" y="2619703"/>
                            </a:lnTo>
                            <a:lnTo>
                              <a:pt x="2065689" y="554015"/>
                            </a:lnTo>
                            <a:lnTo>
                              <a:pt x="2065688" y="554014"/>
                            </a:lnTo>
                            <a:close/>
                          </a:path>
                        </a:pathLst>
                      </a:custGeom>
                      <a:solidFill>
                        <a:srgbClr val="FBDD4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900">
                          <a:latin typeface="+mj-lt"/>
                        </a:endParaRPr>
                      </a:p>
                    </p:txBody>
                  </p:sp>
                  <p:sp>
                    <p:nvSpPr>
                      <p:cNvPr id="10" name="Freeform 4">
                        <a:extLst>
                          <a:ext uri="{FF2B5EF4-FFF2-40B4-BE49-F238E27FC236}">
                            <a16:creationId xmlns:a16="http://schemas.microsoft.com/office/drawing/2014/main" id="{CC34A120-1497-8C49-AE8F-3381DD6D8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3807" y="2336198"/>
                        <a:ext cx="1860597" cy="2395250"/>
                      </a:xfrm>
                      <a:custGeom>
                        <a:avLst/>
                        <a:gdLst>
                          <a:gd name="connsiteX0" fmla="*/ 1550397 w 3721194"/>
                          <a:gd name="connsiteY0" fmla="*/ 0 h 4790500"/>
                          <a:gd name="connsiteX1" fmla="*/ 3721194 w 3721194"/>
                          <a:gd name="connsiteY1" fmla="*/ 2170797 h 4790500"/>
                          <a:gd name="connsiteX2" fmla="*/ 1667876 w 3721194"/>
                          <a:gd name="connsiteY2" fmla="*/ 4224115 h 4790500"/>
                          <a:gd name="connsiteX3" fmla="*/ 2234262 w 3721194"/>
                          <a:gd name="connsiteY3" fmla="*/ 4790500 h 4790500"/>
                          <a:gd name="connsiteX4" fmla="*/ 1101491 w 3721194"/>
                          <a:gd name="connsiteY4" fmla="*/ 4790500 h 4790500"/>
                          <a:gd name="connsiteX5" fmla="*/ 0 w 3721194"/>
                          <a:gd name="connsiteY5" fmla="*/ 4790500 h 4790500"/>
                          <a:gd name="connsiteX6" fmla="*/ 0 w 3721194"/>
                          <a:gd name="connsiteY6" fmla="*/ 3680358 h 4790500"/>
                          <a:gd name="connsiteX7" fmla="*/ 0 w 3721194"/>
                          <a:gd name="connsiteY7" fmla="*/ 2556238 h 4790500"/>
                          <a:gd name="connsiteX8" fmla="*/ 562060 w 3721194"/>
                          <a:gd name="connsiteY8" fmla="*/ 3118298 h 4790500"/>
                          <a:gd name="connsiteX9" fmla="*/ 1509562 w 3721194"/>
                          <a:gd name="connsiteY9" fmla="*/ 2170797 h 4790500"/>
                          <a:gd name="connsiteX10" fmla="*/ 392431 w 3721194"/>
                          <a:gd name="connsiteY10" fmla="*/ 1053666 h 4790500"/>
                          <a:gd name="connsiteX11" fmla="*/ 1550397 w 3721194"/>
                          <a:gd name="connsiteY11" fmla="*/ 1053666 h 4790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3721194" h="4790500">
                            <a:moveTo>
                              <a:pt x="1550397" y="0"/>
                            </a:moveTo>
                            <a:lnTo>
                              <a:pt x="3721194" y="2170797"/>
                            </a:lnTo>
                            <a:lnTo>
                              <a:pt x="1667876" y="4224115"/>
                            </a:lnTo>
                            <a:lnTo>
                              <a:pt x="2234262" y="4790500"/>
                            </a:lnTo>
                            <a:lnTo>
                              <a:pt x="1101491" y="4790500"/>
                            </a:lnTo>
                            <a:lnTo>
                              <a:pt x="0" y="4790500"/>
                            </a:lnTo>
                            <a:lnTo>
                              <a:pt x="0" y="3680358"/>
                            </a:lnTo>
                            <a:lnTo>
                              <a:pt x="0" y="2556238"/>
                            </a:lnTo>
                            <a:lnTo>
                              <a:pt x="562060" y="3118298"/>
                            </a:lnTo>
                            <a:lnTo>
                              <a:pt x="1509562" y="2170797"/>
                            </a:lnTo>
                            <a:lnTo>
                              <a:pt x="392431" y="1053666"/>
                            </a:lnTo>
                            <a:lnTo>
                              <a:pt x="1550397" y="1053666"/>
                            </a:lnTo>
                            <a:close/>
                          </a:path>
                        </a:pathLst>
                      </a:custGeom>
                      <a:solidFill>
                        <a:srgbClr val="046A3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900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24" name="Isosceles Triangle 23">
                      <a:extLst>
                        <a:ext uri="{FF2B5EF4-FFF2-40B4-BE49-F238E27FC236}">
                          <a16:creationId xmlns:a16="http://schemas.microsoft.com/office/drawing/2014/main" id="{50BDA587-5CB3-71B7-7351-99CD5937C174}"/>
                        </a:ext>
                      </a:extLst>
                    </p:cNvPr>
                    <p:cNvSpPr/>
                    <p:nvPr/>
                  </p:nvSpPr>
                  <p:spPr>
                    <a:xfrm rot="2590161">
                      <a:off x="3961634" y="2211791"/>
                      <a:ext cx="1750277" cy="843213"/>
                    </a:xfrm>
                    <a:prstGeom prst="triangle">
                      <a:avLst>
                        <a:gd name="adj" fmla="val 54682"/>
                      </a:avLst>
                    </a:prstGeom>
                    <a:solidFill>
                      <a:srgbClr val="FBDD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BDDA8C56-AE20-3040-73E3-58C3C46F41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0594" y="2783999"/>
                      <a:ext cx="1842201" cy="2186257"/>
                      <a:chOff x="3760594" y="2783999"/>
                      <a:chExt cx="1842201" cy="2186257"/>
                    </a:xfrm>
                  </p:grpSpPr>
                  <p:sp>
                    <p:nvSpPr>
                      <p:cNvPr id="13" name="Isosceles Triangle 12">
                        <a:extLst>
                          <a:ext uri="{FF2B5EF4-FFF2-40B4-BE49-F238E27FC236}">
                            <a16:creationId xmlns:a16="http://schemas.microsoft.com/office/drawing/2014/main" id="{CFF3C6F3-19BB-CC6B-3C7F-0B0C8A3B35DC}"/>
                          </a:ext>
                        </a:extLst>
                      </p:cNvPr>
                      <p:cNvSpPr/>
                      <p:nvPr/>
                    </p:nvSpPr>
                    <p:spPr>
                      <a:xfrm rot="2556942">
                        <a:off x="4482204" y="2783999"/>
                        <a:ext cx="1003738" cy="468330"/>
                      </a:xfrm>
                      <a:prstGeom prst="triangle">
                        <a:avLst/>
                      </a:prstGeom>
                      <a:solidFill>
                        <a:srgbClr val="FBDD4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23" name="Isosceles Triangle 22">
                        <a:extLst>
                          <a:ext uri="{FF2B5EF4-FFF2-40B4-BE49-F238E27FC236}">
                            <a16:creationId xmlns:a16="http://schemas.microsoft.com/office/drawing/2014/main" id="{0F847CD9-8CEE-B8D4-F5A6-C3B0F8926305}"/>
                          </a:ext>
                        </a:extLst>
                      </p:cNvPr>
                      <p:cNvSpPr/>
                      <p:nvPr/>
                    </p:nvSpPr>
                    <p:spPr>
                      <a:xfrm rot="13606854">
                        <a:off x="4009440" y="3781009"/>
                        <a:ext cx="1003738" cy="468330"/>
                      </a:xfrm>
                      <a:prstGeom prst="triangle">
                        <a:avLst/>
                      </a:prstGeom>
                      <a:solidFill>
                        <a:srgbClr val="44546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25" name="Isosceles Triangle 24">
                        <a:extLst>
                          <a:ext uri="{FF2B5EF4-FFF2-40B4-BE49-F238E27FC236}">
                            <a16:creationId xmlns:a16="http://schemas.microsoft.com/office/drawing/2014/main" id="{1ABCA37E-1579-78A6-B0F0-EDE5938169AA}"/>
                          </a:ext>
                        </a:extLst>
                      </p:cNvPr>
                      <p:cNvSpPr/>
                      <p:nvPr/>
                    </p:nvSpPr>
                    <p:spPr>
                      <a:xfrm rot="13374129">
                        <a:off x="3760594" y="3998419"/>
                        <a:ext cx="1842201" cy="971837"/>
                      </a:xfrm>
                      <a:prstGeom prst="triangle">
                        <a:avLst>
                          <a:gd name="adj" fmla="val 54682"/>
                        </a:avLst>
                      </a:prstGeom>
                      <a:solidFill>
                        <a:srgbClr val="046A3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75A4D931-F2B8-873C-E9A8-D7E72C154F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1020012">
                    <a:off x="1990535" y="1567300"/>
                    <a:ext cx="1368031" cy="1368031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9C6C8614-20BD-950D-506B-6FB6C320A5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207942" y="1815109"/>
                    <a:ext cx="1107448" cy="11074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A62BF15-4FAE-09D3-BB76-E948AA607153}"/>
                    </a:ext>
                  </a:extLst>
                </p:cNvPr>
                <p:cNvGrpSpPr/>
                <p:nvPr/>
              </p:nvGrpSpPr>
              <p:grpSpPr>
                <a:xfrm>
                  <a:off x="221709" y="2786237"/>
                  <a:ext cx="4098154" cy="1870188"/>
                  <a:chOff x="160191" y="2500643"/>
                  <a:chExt cx="4098154" cy="1870188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BC3950D1-B806-D260-5915-7567D63B8BA2}"/>
                      </a:ext>
                    </a:extLst>
                  </p:cNvPr>
                  <p:cNvGrpSpPr/>
                  <p:nvPr/>
                </p:nvGrpSpPr>
                <p:grpSpPr>
                  <a:xfrm>
                    <a:off x="160191" y="3429000"/>
                    <a:ext cx="4098154" cy="941831"/>
                    <a:chOff x="161567" y="2619298"/>
                    <a:chExt cx="4098154" cy="941831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FB01EDBC-6521-6CC7-7E72-92ABB2EFBA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567" y="2619298"/>
                      <a:ext cx="3604816" cy="889147"/>
                      <a:chOff x="193792" y="1690941"/>
                      <a:chExt cx="3604816" cy="889147"/>
                    </a:xfrm>
                  </p:grpSpPr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21690A42-E302-3BB4-2067-21B7CAA134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441" y="2077636"/>
                        <a:ext cx="3108167" cy="502452"/>
                      </a:xfrm>
                      <a:prstGeom prst="rect">
                        <a:avLst/>
                      </a:prstGeom>
                      <a:solidFill>
                        <a:srgbClr val="046A38">
                          <a:alpha val="69804"/>
                        </a:srgbClr>
                      </a:solidFill>
                      <a:ln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sz="1650" b="1" err="1">
                            <a:solidFill>
                              <a:schemeClr val="tx1"/>
                            </a:solidFill>
                          </a:rPr>
                          <a:t>Bacteria</a:t>
                        </a:r>
                        <a:r>
                          <a:rPr lang="fr-CA" sz="1650" b="1">
                            <a:solidFill>
                              <a:schemeClr val="tx1"/>
                            </a:solidFill>
                          </a:rPr>
                          <a:t> : </a:t>
                        </a:r>
                        <a:r>
                          <a:rPr lang="fr-CA" sz="1650" b="1" err="1">
                            <a:solidFill>
                              <a:schemeClr val="tx1"/>
                            </a:solidFill>
                          </a:rPr>
                          <a:t>Nitrogen</a:t>
                        </a:r>
                        <a:endParaRPr lang="en-CA" sz="1650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9537140A-33F5-C96F-7682-CECA2CDA28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3792" y="1690941"/>
                        <a:ext cx="1854157" cy="50245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b="1">
                            <a:solidFill>
                              <a:schemeClr val="tx1"/>
                            </a:solidFill>
                          </a:rPr>
                          <a:t>Output</a:t>
                        </a:r>
                        <a:endParaRPr lang="en-CA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Arrow: Right 18">
                      <a:extLst>
                        <a:ext uri="{FF2B5EF4-FFF2-40B4-BE49-F238E27FC236}">
                          <a16:creationId xmlns:a16="http://schemas.microsoft.com/office/drawing/2014/main" id="{C3C2E997-F5B3-4F71-8A03-9CF832847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356" y="2977284"/>
                      <a:ext cx="649365" cy="583845"/>
                    </a:xfrm>
                    <a:prstGeom prst="rightArrow">
                      <a:avLst/>
                    </a:prstGeom>
                    <a:solidFill>
                      <a:srgbClr val="5097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D798FF12-3B08-796A-482A-49E2ED0332FB}"/>
                      </a:ext>
                    </a:extLst>
                  </p:cNvPr>
                  <p:cNvGrpSpPr/>
                  <p:nvPr/>
                </p:nvGrpSpPr>
                <p:grpSpPr>
                  <a:xfrm>
                    <a:off x="192416" y="2500643"/>
                    <a:ext cx="3604816" cy="929843"/>
                    <a:chOff x="193792" y="1690941"/>
                    <a:chExt cx="3604816" cy="929843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1D247CB7-9E00-5DD4-1B73-3E8BFE162E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792" y="1690941"/>
                      <a:ext cx="3604816" cy="889147"/>
                      <a:chOff x="193792" y="1690941"/>
                      <a:chExt cx="3604816" cy="889147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F01842AB-4872-4132-938C-DC8FAEA80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441" y="2077636"/>
                        <a:ext cx="3108167" cy="502452"/>
                      </a:xfrm>
                      <a:prstGeom prst="rect">
                        <a:avLst/>
                      </a:prstGeom>
                      <a:solidFill>
                        <a:srgbClr val="046A38">
                          <a:alpha val="69804"/>
                        </a:srgbClr>
                      </a:solidFill>
                      <a:ln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sz="1650" b="1" err="1">
                            <a:solidFill>
                              <a:schemeClr val="tx1"/>
                            </a:solidFill>
                          </a:rPr>
                          <a:t>Phosphorus</a:t>
                        </a:r>
                        <a:r>
                          <a:rPr lang="fr-CA" sz="1650" b="1">
                            <a:solidFill>
                              <a:schemeClr val="tx1"/>
                            </a:solidFill>
                          </a:rPr>
                          <a:t>, Potassium </a:t>
                        </a:r>
                        <a:endParaRPr lang="en-CA" sz="1650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" name="Rectangle 2">
                        <a:extLst>
                          <a:ext uri="{FF2B5EF4-FFF2-40B4-BE49-F238E27FC236}">
                            <a16:creationId xmlns:a16="http://schemas.microsoft.com/office/drawing/2014/main" id="{E1B275DE-183C-2B21-AE03-DD4ACAFDC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3792" y="1690941"/>
                        <a:ext cx="1854157" cy="50245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b="1" err="1">
                            <a:solidFill>
                              <a:schemeClr val="tx1"/>
                            </a:solidFill>
                          </a:rPr>
                          <a:t>Intake</a:t>
                        </a:r>
                        <a:endParaRPr lang="en-CA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Arrow: Right 20">
                      <a:extLst>
                        <a:ext uri="{FF2B5EF4-FFF2-40B4-BE49-F238E27FC236}">
                          <a16:creationId xmlns:a16="http://schemas.microsoft.com/office/drawing/2014/main" id="{6D019827-4E1D-75E6-00E0-C7862947CA5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09678" y="2036939"/>
                      <a:ext cx="649365" cy="583845"/>
                    </a:xfrm>
                    <a:prstGeom prst="rightArrow">
                      <a:avLst/>
                    </a:prstGeom>
                    <a:solidFill>
                      <a:srgbClr val="5097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CBA9E2A-EB8B-80AF-214C-615246135C33}"/>
                    </a:ext>
                  </a:extLst>
                </p:cNvPr>
                <p:cNvGrpSpPr/>
                <p:nvPr/>
              </p:nvGrpSpPr>
              <p:grpSpPr>
                <a:xfrm>
                  <a:off x="7209317" y="2733553"/>
                  <a:ext cx="3668648" cy="1870188"/>
                  <a:chOff x="128584" y="2500643"/>
                  <a:chExt cx="3668648" cy="1870188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F2EB91CB-4F0D-00EB-156A-699691BEEE02}"/>
                      </a:ext>
                    </a:extLst>
                  </p:cNvPr>
                  <p:cNvGrpSpPr/>
                  <p:nvPr/>
                </p:nvGrpSpPr>
                <p:grpSpPr>
                  <a:xfrm>
                    <a:off x="160191" y="3429000"/>
                    <a:ext cx="3604816" cy="889147"/>
                    <a:chOff x="193792" y="1690941"/>
                    <a:chExt cx="3604816" cy="889147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3344CEB4-BE39-F490-4411-E2348312B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441" y="2077636"/>
                      <a:ext cx="3108167" cy="502452"/>
                    </a:xfrm>
                    <a:prstGeom prst="rect">
                      <a:avLst/>
                    </a:prstGeom>
                    <a:solidFill>
                      <a:srgbClr val="FBDD40"/>
                    </a:solidFill>
                    <a:ln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sz="1650" b="1">
                          <a:solidFill>
                            <a:schemeClr val="tx1"/>
                          </a:solidFill>
                        </a:rPr>
                        <a:t>Nothing</a:t>
                      </a:r>
                      <a:endParaRPr lang="en-CA" sz="165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03AB8DB7-F103-511B-85EB-6E246C16D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792" y="1690941"/>
                      <a:ext cx="1854157" cy="502452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b="1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CA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1FDFD73B-5455-D2EA-1F33-4742F7D4124F}"/>
                      </a:ext>
                    </a:extLst>
                  </p:cNvPr>
                  <p:cNvGrpSpPr/>
                  <p:nvPr/>
                </p:nvGrpSpPr>
                <p:grpSpPr>
                  <a:xfrm>
                    <a:off x="128584" y="2500643"/>
                    <a:ext cx="3668648" cy="1870188"/>
                    <a:chOff x="129960" y="1690941"/>
                    <a:chExt cx="3668648" cy="1870188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A0D9467-3EEE-48E4-800C-AE4B14109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792" y="1690941"/>
                      <a:ext cx="3604816" cy="889147"/>
                      <a:chOff x="193792" y="1690941"/>
                      <a:chExt cx="3604816" cy="889147"/>
                    </a:xfrm>
                  </p:grpSpPr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481CB161-5B6B-BA4F-15CB-A3FE184814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441" y="2077636"/>
                        <a:ext cx="3108167" cy="502452"/>
                      </a:xfrm>
                      <a:prstGeom prst="rect">
                        <a:avLst/>
                      </a:prstGeom>
                      <a:solidFill>
                        <a:srgbClr val="FBDD40"/>
                      </a:solidFill>
                      <a:ln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sz="1650" b="1" err="1">
                            <a:solidFill>
                              <a:schemeClr val="tx1"/>
                            </a:solidFill>
                          </a:rPr>
                          <a:t>Nitrogen</a:t>
                        </a:r>
                        <a:endParaRPr lang="en-CA" sz="1650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7E082CAA-0236-40E5-CDD9-0073835226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3792" y="1690941"/>
                        <a:ext cx="1854157" cy="50245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b="1" err="1">
                            <a:solidFill>
                              <a:schemeClr val="tx1"/>
                            </a:solidFill>
                          </a:rPr>
                          <a:t>Intake</a:t>
                        </a:r>
                        <a:endParaRPr lang="en-CA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1" name="Arrow: Right 40">
                      <a:extLst>
                        <a:ext uri="{FF2B5EF4-FFF2-40B4-BE49-F238E27FC236}">
                          <a16:creationId xmlns:a16="http://schemas.microsoft.com/office/drawing/2014/main" id="{E0B650B0-B610-CED8-9C35-BA0BDF0215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29960" y="2977284"/>
                      <a:ext cx="649365" cy="583845"/>
                    </a:xfrm>
                    <a:prstGeom prst="rightArrow">
                      <a:avLst/>
                    </a:prstGeom>
                    <a:solidFill>
                      <a:srgbClr val="FBDD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AEEB6C17-A00F-3A67-D991-18E417CD8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0873" y="2412986"/>
                  <a:ext cx="1511655" cy="1511655"/>
                </a:xfrm>
                <a:prstGeom prst="rect">
                  <a:avLst/>
                </a:prstGeom>
              </p:spPr>
            </p:pic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FEB880E-07DC-D069-0B78-091B93E11D0E}"/>
                  </a:ext>
                </a:extLst>
              </p:cNvPr>
              <p:cNvSpPr/>
              <p:nvPr/>
            </p:nvSpPr>
            <p:spPr>
              <a:xfrm>
                <a:off x="5085783" y="3979628"/>
                <a:ext cx="1276508" cy="3387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2800" b="1" err="1">
                    <a:solidFill>
                      <a:sysClr val="windowText" lastClr="000000"/>
                    </a:solidFill>
                  </a:rPr>
                  <a:t>Soil</a:t>
                </a:r>
                <a:endParaRPr lang="en-CA" sz="2800" b="1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94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row: Right 57">
            <a:extLst>
              <a:ext uri="{FF2B5EF4-FFF2-40B4-BE49-F238E27FC236}">
                <a16:creationId xmlns:a16="http://schemas.microsoft.com/office/drawing/2014/main" id="{77B72010-57D2-04DF-B756-E88D6082719A}"/>
              </a:ext>
            </a:extLst>
          </p:cNvPr>
          <p:cNvSpPr/>
          <p:nvPr/>
        </p:nvSpPr>
        <p:spPr>
          <a:xfrm rot="16200000">
            <a:off x="5575400" y="5328922"/>
            <a:ext cx="649365" cy="583845"/>
          </a:xfrm>
          <a:prstGeom prst="rightArrow">
            <a:avLst/>
          </a:prstGeom>
          <a:solidFill>
            <a:srgbClr val="308E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CFDF-A950-947B-9489-A6BF22C0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1" y="0"/>
            <a:ext cx="10515600" cy="1325563"/>
          </a:xfrm>
        </p:spPr>
        <p:txBody>
          <a:bodyPr/>
          <a:lstStyle/>
          <a:p>
            <a:r>
              <a:rPr lang="fr-CA"/>
              <a:t>But How </a:t>
            </a:r>
            <a:r>
              <a:rPr lang="fr-CA" err="1"/>
              <a:t>Exactly</a:t>
            </a:r>
            <a:r>
              <a:rPr lang="fr-CA"/>
              <a:t> </a:t>
            </a:r>
            <a:r>
              <a:rPr lang="fr-CA" err="1"/>
              <a:t>Does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Works?</a:t>
            </a:r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F0685D-2F97-7647-67E2-A58C3C350C82}"/>
              </a:ext>
            </a:extLst>
          </p:cNvPr>
          <p:cNvSpPr/>
          <p:nvPr/>
        </p:nvSpPr>
        <p:spPr>
          <a:xfrm>
            <a:off x="2605179" y="1052929"/>
            <a:ext cx="6298675" cy="59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>
                <a:solidFill>
                  <a:schemeClr val="tx1"/>
                </a:solidFill>
              </a:rPr>
              <a:t>Corn &amp; </a:t>
            </a:r>
            <a:r>
              <a:rPr lang="fr-CA" sz="2400" b="1" err="1">
                <a:solidFill>
                  <a:schemeClr val="tx1"/>
                </a:solidFill>
              </a:rPr>
              <a:t>Soybean</a:t>
            </a:r>
            <a:endParaRPr lang="en-CA" sz="2400" b="1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F1D7F0-48DC-1611-1E88-251FE2FF5DB4}"/>
              </a:ext>
            </a:extLst>
          </p:cNvPr>
          <p:cNvGrpSpPr/>
          <p:nvPr/>
        </p:nvGrpSpPr>
        <p:grpSpPr>
          <a:xfrm>
            <a:off x="252189" y="1325563"/>
            <a:ext cx="11152905" cy="4086701"/>
            <a:chOff x="221709" y="1771774"/>
            <a:chExt cx="11152905" cy="4086701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530C126-544C-337D-6C7A-FDF02AB1BCC8}"/>
                </a:ext>
              </a:extLst>
            </p:cNvPr>
            <p:cNvSpPr/>
            <p:nvPr/>
          </p:nvSpPr>
          <p:spPr>
            <a:xfrm>
              <a:off x="10725249" y="3657127"/>
              <a:ext cx="649365" cy="583845"/>
            </a:xfrm>
            <a:prstGeom prst="rightArrow">
              <a:avLst/>
            </a:prstGeom>
            <a:solidFill>
              <a:srgbClr val="FBDD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73485A8-35C0-D3D0-4E4A-1D19BDE8114B}"/>
                </a:ext>
              </a:extLst>
            </p:cNvPr>
            <p:cNvGrpSpPr/>
            <p:nvPr/>
          </p:nvGrpSpPr>
          <p:grpSpPr>
            <a:xfrm>
              <a:off x="221709" y="1771774"/>
              <a:ext cx="10656256" cy="4086701"/>
              <a:chOff x="221709" y="1192654"/>
              <a:chExt cx="10656256" cy="4086701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ACB5985-03DD-0676-6D9D-FBE89EE98C75}"/>
                  </a:ext>
                </a:extLst>
              </p:cNvPr>
              <p:cNvGrpSpPr/>
              <p:nvPr/>
            </p:nvGrpSpPr>
            <p:grpSpPr>
              <a:xfrm>
                <a:off x="221709" y="1192654"/>
                <a:ext cx="10656256" cy="4086701"/>
                <a:chOff x="221709" y="1192654"/>
                <a:chExt cx="10656256" cy="4086701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5F5FE06-55BC-5D77-16C3-F92454F6A425}"/>
                    </a:ext>
                  </a:extLst>
                </p:cNvPr>
                <p:cNvGrpSpPr/>
                <p:nvPr/>
              </p:nvGrpSpPr>
              <p:grpSpPr>
                <a:xfrm>
                  <a:off x="1558285" y="1192654"/>
                  <a:ext cx="8389642" cy="4086701"/>
                  <a:chOff x="1990535" y="1567300"/>
                  <a:chExt cx="7324855" cy="3427141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603935BC-2277-DA34-056C-8D09CC0062E9}"/>
                      </a:ext>
                    </a:extLst>
                  </p:cNvPr>
                  <p:cNvGrpSpPr/>
                  <p:nvPr/>
                </p:nvGrpSpPr>
                <p:grpSpPr>
                  <a:xfrm rot="13594056">
                    <a:off x="4221949" y="2150949"/>
                    <a:ext cx="2945109" cy="2741876"/>
                    <a:chOff x="3218994" y="2211791"/>
                    <a:chExt cx="3071645" cy="2758465"/>
                  </a:xfrm>
                </p:grpSpPr>
                <p:grpSp>
                  <p:nvGrpSpPr>
                    <p:cNvPr id="4" name="Group 3">
                      <a:extLst>
                        <a:ext uri="{FF2B5EF4-FFF2-40B4-BE49-F238E27FC236}">
                          <a16:creationId xmlns:a16="http://schemas.microsoft.com/office/drawing/2014/main" id="{8A9E761B-258A-466C-DB7F-B55959082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8994" y="2391932"/>
                      <a:ext cx="3071645" cy="2313574"/>
                      <a:chOff x="3687901" y="2298394"/>
                      <a:chExt cx="2926503" cy="2433054"/>
                    </a:xfrm>
                  </p:grpSpPr>
                  <p:sp>
                    <p:nvSpPr>
                      <p:cNvPr id="11" name="Freeform 5">
                        <a:extLst>
                          <a:ext uri="{FF2B5EF4-FFF2-40B4-BE49-F238E27FC236}">
                            <a16:creationId xmlns:a16="http://schemas.microsoft.com/office/drawing/2014/main" id="{C7C26B6E-F816-BBEF-194C-168707B14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7901" y="2298394"/>
                        <a:ext cx="1872969" cy="2415668"/>
                      </a:xfrm>
                      <a:custGeom>
                        <a:avLst/>
                        <a:gdLst>
                          <a:gd name="connsiteX0" fmla="*/ 1511675 w 3745937"/>
                          <a:gd name="connsiteY0" fmla="*/ 0 h 4831336"/>
                          <a:gd name="connsiteX1" fmla="*/ 2619702 w 3745937"/>
                          <a:gd name="connsiteY1" fmla="*/ 0 h 4831336"/>
                          <a:gd name="connsiteX2" fmla="*/ 3745937 w 3745937"/>
                          <a:gd name="connsiteY2" fmla="*/ 0 h 4831336"/>
                          <a:gd name="connsiteX3" fmla="*/ 3745937 w 3745937"/>
                          <a:gd name="connsiteY3" fmla="*/ 1085399 h 4831336"/>
                          <a:gd name="connsiteX4" fmla="*/ 3745937 w 3745937"/>
                          <a:gd name="connsiteY4" fmla="*/ 2234262 h 4831336"/>
                          <a:gd name="connsiteX5" fmla="*/ 3171505 w 3745937"/>
                          <a:gd name="connsiteY5" fmla="*/ 1659831 h 4831336"/>
                          <a:gd name="connsiteX6" fmla="*/ 2211633 w 3745937"/>
                          <a:gd name="connsiteY6" fmla="*/ 2619703 h 4831336"/>
                          <a:gd name="connsiteX7" fmla="*/ 3317450 w 3745937"/>
                          <a:gd name="connsiteY7" fmla="*/ 3725520 h 4831336"/>
                          <a:gd name="connsiteX8" fmla="*/ 2211633 w 3745937"/>
                          <a:gd name="connsiteY8" fmla="*/ 3725520 h 4831336"/>
                          <a:gd name="connsiteX9" fmla="*/ 2211633 w 3745937"/>
                          <a:gd name="connsiteY9" fmla="*/ 4831336 h 4831336"/>
                          <a:gd name="connsiteX10" fmla="*/ 0 w 3745937"/>
                          <a:gd name="connsiteY10" fmla="*/ 2619703 h 4831336"/>
                          <a:gd name="connsiteX11" fmla="*/ 2065689 w 3745937"/>
                          <a:gd name="connsiteY11" fmla="*/ 554015 h 4831336"/>
                          <a:gd name="connsiteX12" fmla="*/ 2065688 w 3745937"/>
                          <a:gd name="connsiteY12" fmla="*/ 554014 h 48313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745937" h="4831336">
                            <a:moveTo>
                              <a:pt x="1511675" y="0"/>
                            </a:moveTo>
                            <a:lnTo>
                              <a:pt x="2619702" y="0"/>
                            </a:lnTo>
                            <a:lnTo>
                              <a:pt x="3745937" y="0"/>
                            </a:lnTo>
                            <a:lnTo>
                              <a:pt x="3745937" y="1085399"/>
                            </a:lnTo>
                            <a:lnTo>
                              <a:pt x="3745937" y="2234262"/>
                            </a:lnTo>
                            <a:lnTo>
                              <a:pt x="3171505" y="1659831"/>
                            </a:lnTo>
                            <a:lnTo>
                              <a:pt x="2211633" y="2619703"/>
                            </a:lnTo>
                            <a:lnTo>
                              <a:pt x="3317450" y="3725520"/>
                            </a:lnTo>
                            <a:lnTo>
                              <a:pt x="2211633" y="3725520"/>
                            </a:lnTo>
                            <a:lnTo>
                              <a:pt x="2211633" y="4831336"/>
                            </a:lnTo>
                            <a:lnTo>
                              <a:pt x="0" y="2619703"/>
                            </a:lnTo>
                            <a:lnTo>
                              <a:pt x="2065689" y="554015"/>
                            </a:lnTo>
                            <a:lnTo>
                              <a:pt x="2065688" y="554014"/>
                            </a:lnTo>
                            <a:close/>
                          </a:path>
                        </a:pathLst>
                      </a:custGeom>
                      <a:solidFill>
                        <a:srgbClr val="FBDD4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900">
                          <a:latin typeface="+mj-lt"/>
                        </a:endParaRPr>
                      </a:p>
                    </p:txBody>
                  </p:sp>
                  <p:sp>
                    <p:nvSpPr>
                      <p:cNvPr id="10" name="Freeform 4">
                        <a:extLst>
                          <a:ext uri="{FF2B5EF4-FFF2-40B4-BE49-F238E27FC236}">
                            <a16:creationId xmlns:a16="http://schemas.microsoft.com/office/drawing/2014/main" id="{CC34A120-1497-8C49-AE8F-3381DD6D8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3807" y="2336198"/>
                        <a:ext cx="1860597" cy="2395250"/>
                      </a:xfrm>
                      <a:custGeom>
                        <a:avLst/>
                        <a:gdLst>
                          <a:gd name="connsiteX0" fmla="*/ 1550397 w 3721194"/>
                          <a:gd name="connsiteY0" fmla="*/ 0 h 4790500"/>
                          <a:gd name="connsiteX1" fmla="*/ 3721194 w 3721194"/>
                          <a:gd name="connsiteY1" fmla="*/ 2170797 h 4790500"/>
                          <a:gd name="connsiteX2" fmla="*/ 1667876 w 3721194"/>
                          <a:gd name="connsiteY2" fmla="*/ 4224115 h 4790500"/>
                          <a:gd name="connsiteX3" fmla="*/ 2234262 w 3721194"/>
                          <a:gd name="connsiteY3" fmla="*/ 4790500 h 4790500"/>
                          <a:gd name="connsiteX4" fmla="*/ 1101491 w 3721194"/>
                          <a:gd name="connsiteY4" fmla="*/ 4790500 h 4790500"/>
                          <a:gd name="connsiteX5" fmla="*/ 0 w 3721194"/>
                          <a:gd name="connsiteY5" fmla="*/ 4790500 h 4790500"/>
                          <a:gd name="connsiteX6" fmla="*/ 0 w 3721194"/>
                          <a:gd name="connsiteY6" fmla="*/ 3680358 h 4790500"/>
                          <a:gd name="connsiteX7" fmla="*/ 0 w 3721194"/>
                          <a:gd name="connsiteY7" fmla="*/ 2556238 h 4790500"/>
                          <a:gd name="connsiteX8" fmla="*/ 562060 w 3721194"/>
                          <a:gd name="connsiteY8" fmla="*/ 3118298 h 4790500"/>
                          <a:gd name="connsiteX9" fmla="*/ 1509562 w 3721194"/>
                          <a:gd name="connsiteY9" fmla="*/ 2170797 h 4790500"/>
                          <a:gd name="connsiteX10" fmla="*/ 392431 w 3721194"/>
                          <a:gd name="connsiteY10" fmla="*/ 1053666 h 4790500"/>
                          <a:gd name="connsiteX11" fmla="*/ 1550397 w 3721194"/>
                          <a:gd name="connsiteY11" fmla="*/ 1053666 h 4790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3721194" h="4790500">
                            <a:moveTo>
                              <a:pt x="1550397" y="0"/>
                            </a:moveTo>
                            <a:lnTo>
                              <a:pt x="3721194" y="2170797"/>
                            </a:lnTo>
                            <a:lnTo>
                              <a:pt x="1667876" y="4224115"/>
                            </a:lnTo>
                            <a:lnTo>
                              <a:pt x="2234262" y="4790500"/>
                            </a:lnTo>
                            <a:lnTo>
                              <a:pt x="1101491" y="4790500"/>
                            </a:lnTo>
                            <a:lnTo>
                              <a:pt x="0" y="4790500"/>
                            </a:lnTo>
                            <a:lnTo>
                              <a:pt x="0" y="3680358"/>
                            </a:lnTo>
                            <a:lnTo>
                              <a:pt x="0" y="2556238"/>
                            </a:lnTo>
                            <a:lnTo>
                              <a:pt x="562060" y="3118298"/>
                            </a:lnTo>
                            <a:lnTo>
                              <a:pt x="1509562" y="2170797"/>
                            </a:lnTo>
                            <a:lnTo>
                              <a:pt x="392431" y="1053666"/>
                            </a:lnTo>
                            <a:lnTo>
                              <a:pt x="1550397" y="1053666"/>
                            </a:lnTo>
                            <a:close/>
                          </a:path>
                        </a:pathLst>
                      </a:custGeom>
                      <a:solidFill>
                        <a:srgbClr val="046A3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900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24" name="Isosceles Triangle 23">
                      <a:extLst>
                        <a:ext uri="{FF2B5EF4-FFF2-40B4-BE49-F238E27FC236}">
                          <a16:creationId xmlns:a16="http://schemas.microsoft.com/office/drawing/2014/main" id="{50BDA587-5CB3-71B7-7351-99CD5937C174}"/>
                        </a:ext>
                      </a:extLst>
                    </p:cNvPr>
                    <p:cNvSpPr/>
                    <p:nvPr/>
                  </p:nvSpPr>
                  <p:spPr>
                    <a:xfrm rot="2590161">
                      <a:off x="3961634" y="2211791"/>
                      <a:ext cx="1750277" cy="843213"/>
                    </a:xfrm>
                    <a:prstGeom prst="triangle">
                      <a:avLst>
                        <a:gd name="adj" fmla="val 54682"/>
                      </a:avLst>
                    </a:prstGeom>
                    <a:solidFill>
                      <a:srgbClr val="FBDD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BDDA8C56-AE20-3040-73E3-58C3C46F41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0594" y="2783999"/>
                      <a:ext cx="1842201" cy="2186257"/>
                      <a:chOff x="3760594" y="2783999"/>
                      <a:chExt cx="1842201" cy="2186257"/>
                    </a:xfrm>
                  </p:grpSpPr>
                  <p:sp>
                    <p:nvSpPr>
                      <p:cNvPr id="13" name="Isosceles Triangle 12">
                        <a:extLst>
                          <a:ext uri="{FF2B5EF4-FFF2-40B4-BE49-F238E27FC236}">
                            <a16:creationId xmlns:a16="http://schemas.microsoft.com/office/drawing/2014/main" id="{CFF3C6F3-19BB-CC6B-3C7F-0B0C8A3B35DC}"/>
                          </a:ext>
                        </a:extLst>
                      </p:cNvPr>
                      <p:cNvSpPr/>
                      <p:nvPr/>
                    </p:nvSpPr>
                    <p:spPr>
                      <a:xfrm rot="2556942">
                        <a:off x="4482204" y="2783999"/>
                        <a:ext cx="1003738" cy="468330"/>
                      </a:xfrm>
                      <a:prstGeom prst="triangle">
                        <a:avLst/>
                      </a:prstGeom>
                      <a:solidFill>
                        <a:srgbClr val="FBDD4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23" name="Isosceles Triangle 22">
                        <a:extLst>
                          <a:ext uri="{FF2B5EF4-FFF2-40B4-BE49-F238E27FC236}">
                            <a16:creationId xmlns:a16="http://schemas.microsoft.com/office/drawing/2014/main" id="{0F847CD9-8CEE-B8D4-F5A6-C3B0F8926305}"/>
                          </a:ext>
                        </a:extLst>
                      </p:cNvPr>
                      <p:cNvSpPr/>
                      <p:nvPr/>
                    </p:nvSpPr>
                    <p:spPr>
                      <a:xfrm rot="13606854">
                        <a:off x="4009440" y="3781009"/>
                        <a:ext cx="1003738" cy="468330"/>
                      </a:xfrm>
                      <a:prstGeom prst="triangle">
                        <a:avLst/>
                      </a:prstGeom>
                      <a:solidFill>
                        <a:srgbClr val="44546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25" name="Isosceles Triangle 24">
                        <a:extLst>
                          <a:ext uri="{FF2B5EF4-FFF2-40B4-BE49-F238E27FC236}">
                            <a16:creationId xmlns:a16="http://schemas.microsoft.com/office/drawing/2014/main" id="{1ABCA37E-1579-78A6-B0F0-EDE5938169AA}"/>
                          </a:ext>
                        </a:extLst>
                      </p:cNvPr>
                      <p:cNvSpPr/>
                      <p:nvPr/>
                    </p:nvSpPr>
                    <p:spPr>
                      <a:xfrm rot="13374129">
                        <a:off x="3760594" y="3998419"/>
                        <a:ext cx="1842201" cy="971837"/>
                      </a:xfrm>
                      <a:prstGeom prst="triangle">
                        <a:avLst>
                          <a:gd name="adj" fmla="val 54682"/>
                        </a:avLst>
                      </a:prstGeom>
                      <a:solidFill>
                        <a:srgbClr val="046A3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75A4D931-F2B8-873C-E9A8-D7E72C154F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1020012">
                    <a:off x="1990535" y="1567300"/>
                    <a:ext cx="1368031" cy="1368031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9C6C8614-20BD-950D-506B-6FB6C320A5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207942" y="1815109"/>
                    <a:ext cx="1107448" cy="11074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A62BF15-4FAE-09D3-BB76-E948AA607153}"/>
                    </a:ext>
                  </a:extLst>
                </p:cNvPr>
                <p:cNvGrpSpPr/>
                <p:nvPr/>
              </p:nvGrpSpPr>
              <p:grpSpPr>
                <a:xfrm>
                  <a:off x="221709" y="2786237"/>
                  <a:ext cx="4098154" cy="1870188"/>
                  <a:chOff x="160191" y="2500643"/>
                  <a:chExt cx="4098154" cy="1870188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BC3950D1-B806-D260-5915-7567D63B8BA2}"/>
                      </a:ext>
                    </a:extLst>
                  </p:cNvPr>
                  <p:cNvGrpSpPr/>
                  <p:nvPr/>
                </p:nvGrpSpPr>
                <p:grpSpPr>
                  <a:xfrm>
                    <a:off x="160191" y="3429000"/>
                    <a:ext cx="4098154" cy="941831"/>
                    <a:chOff x="161567" y="2619298"/>
                    <a:chExt cx="4098154" cy="941831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FB01EDBC-6521-6CC7-7E72-92ABB2EFBA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567" y="2619298"/>
                      <a:ext cx="3604816" cy="889147"/>
                      <a:chOff x="193792" y="1690941"/>
                      <a:chExt cx="3604816" cy="889147"/>
                    </a:xfrm>
                  </p:grpSpPr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21690A42-E302-3BB4-2067-21B7CAA134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441" y="2077636"/>
                        <a:ext cx="3108167" cy="502452"/>
                      </a:xfrm>
                      <a:prstGeom prst="rect">
                        <a:avLst/>
                      </a:prstGeom>
                      <a:solidFill>
                        <a:srgbClr val="046A38">
                          <a:alpha val="69804"/>
                        </a:srgbClr>
                      </a:solidFill>
                      <a:ln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sz="1650" b="1" err="1">
                            <a:solidFill>
                              <a:schemeClr val="tx1"/>
                            </a:solidFill>
                          </a:rPr>
                          <a:t>Bacteria</a:t>
                        </a:r>
                        <a:r>
                          <a:rPr lang="fr-CA" sz="1650" b="1">
                            <a:solidFill>
                              <a:schemeClr val="tx1"/>
                            </a:solidFill>
                          </a:rPr>
                          <a:t> : </a:t>
                        </a:r>
                        <a:r>
                          <a:rPr lang="fr-CA" sz="1650" b="1" err="1">
                            <a:solidFill>
                              <a:schemeClr val="tx1"/>
                            </a:solidFill>
                          </a:rPr>
                          <a:t>Nitrogen</a:t>
                        </a:r>
                        <a:endParaRPr lang="en-CA" sz="1650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9537140A-33F5-C96F-7682-CECA2CDA28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3792" y="1690941"/>
                        <a:ext cx="1854157" cy="50245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b="1">
                            <a:solidFill>
                              <a:schemeClr val="tx1"/>
                            </a:solidFill>
                          </a:rPr>
                          <a:t>Output</a:t>
                        </a:r>
                        <a:endParaRPr lang="en-CA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Arrow: Right 18">
                      <a:extLst>
                        <a:ext uri="{FF2B5EF4-FFF2-40B4-BE49-F238E27FC236}">
                          <a16:creationId xmlns:a16="http://schemas.microsoft.com/office/drawing/2014/main" id="{C3C2E997-F5B3-4F71-8A03-9CF832847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356" y="2977284"/>
                      <a:ext cx="649365" cy="583845"/>
                    </a:xfrm>
                    <a:prstGeom prst="rightArrow">
                      <a:avLst/>
                    </a:prstGeom>
                    <a:solidFill>
                      <a:srgbClr val="5097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D798FF12-3B08-796A-482A-49E2ED0332FB}"/>
                      </a:ext>
                    </a:extLst>
                  </p:cNvPr>
                  <p:cNvGrpSpPr/>
                  <p:nvPr/>
                </p:nvGrpSpPr>
                <p:grpSpPr>
                  <a:xfrm>
                    <a:off x="192416" y="2500643"/>
                    <a:ext cx="3604816" cy="929843"/>
                    <a:chOff x="193792" y="1690941"/>
                    <a:chExt cx="3604816" cy="929843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1D247CB7-9E00-5DD4-1B73-3E8BFE162E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792" y="1690941"/>
                      <a:ext cx="3604816" cy="889147"/>
                      <a:chOff x="193792" y="1690941"/>
                      <a:chExt cx="3604816" cy="889147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F01842AB-4872-4132-938C-DC8FAEA80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441" y="2077636"/>
                        <a:ext cx="3108167" cy="502452"/>
                      </a:xfrm>
                      <a:prstGeom prst="rect">
                        <a:avLst/>
                      </a:prstGeom>
                      <a:solidFill>
                        <a:srgbClr val="046A38">
                          <a:alpha val="69804"/>
                        </a:srgbClr>
                      </a:solidFill>
                      <a:ln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sz="1650" b="1" err="1">
                            <a:solidFill>
                              <a:schemeClr val="tx1"/>
                            </a:solidFill>
                          </a:rPr>
                          <a:t>Phosphorus</a:t>
                        </a:r>
                        <a:r>
                          <a:rPr lang="fr-CA" sz="1650" b="1">
                            <a:solidFill>
                              <a:schemeClr val="tx1"/>
                            </a:solidFill>
                          </a:rPr>
                          <a:t>, Potassium </a:t>
                        </a:r>
                        <a:endParaRPr lang="en-CA" sz="1650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" name="Rectangle 2">
                        <a:extLst>
                          <a:ext uri="{FF2B5EF4-FFF2-40B4-BE49-F238E27FC236}">
                            <a16:creationId xmlns:a16="http://schemas.microsoft.com/office/drawing/2014/main" id="{E1B275DE-183C-2B21-AE03-DD4ACAFDC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3792" y="1690941"/>
                        <a:ext cx="1854157" cy="50245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b="1" err="1">
                            <a:solidFill>
                              <a:schemeClr val="tx1"/>
                            </a:solidFill>
                          </a:rPr>
                          <a:t>Intake</a:t>
                        </a:r>
                        <a:endParaRPr lang="en-CA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Arrow: Right 20">
                      <a:extLst>
                        <a:ext uri="{FF2B5EF4-FFF2-40B4-BE49-F238E27FC236}">
                          <a16:creationId xmlns:a16="http://schemas.microsoft.com/office/drawing/2014/main" id="{6D019827-4E1D-75E6-00E0-C7862947CA5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09678" y="2036939"/>
                      <a:ext cx="649365" cy="583845"/>
                    </a:xfrm>
                    <a:prstGeom prst="rightArrow">
                      <a:avLst/>
                    </a:prstGeom>
                    <a:solidFill>
                      <a:srgbClr val="5097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CBA9E2A-EB8B-80AF-214C-615246135C33}"/>
                    </a:ext>
                  </a:extLst>
                </p:cNvPr>
                <p:cNvGrpSpPr/>
                <p:nvPr/>
              </p:nvGrpSpPr>
              <p:grpSpPr>
                <a:xfrm>
                  <a:off x="7209317" y="2733553"/>
                  <a:ext cx="3668648" cy="1870188"/>
                  <a:chOff x="128584" y="2500643"/>
                  <a:chExt cx="3668648" cy="1870188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F2EB91CB-4F0D-00EB-156A-699691BEEE02}"/>
                      </a:ext>
                    </a:extLst>
                  </p:cNvPr>
                  <p:cNvGrpSpPr/>
                  <p:nvPr/>
                </p:nvGrpSpPr>
                <p:grpSpPr>
                  <a:xfrm>
                    <a:off x="160191" y="3429000"/>
                    <a:ext cx="3604816" cy="889147"/>
                    <a:chOff x="193792" y="1690941"/>
                    <a:chExt cx="3604816" cy="889147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3344CEB4-BE39-F490-4411-E2348312B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441" y="2077636"/>
                      <a:ext cx="3108167" cy="502452"/>
                    </a:xfrm>
                    <a:prstGeom prst="rect">
                      <a:avLst/>
                    </a:prstGeom>
                    <a:solidFill>
                      <a:srgbClr val="FBDD40"/>
                    </a:solidFill>
                    <a:ln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sz="1650" b="1">
                          <a:solidFill>
                            <a:schemeClr val="tx1"/>
                          </a:solidFill>
                        </a:rPr>
                        <a:t>Nothing</a:t>
                      </a:r>
                      <a:endParaRPr lang="en-CA" sz="165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03AB8DB7-F103-511B-85EB-6E246C16D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792" y="1690941"/>
                      <a:ext cx="1854157" cy="502452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b="1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CA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1FDFD73B-5455-D2EA-1F33-4742F7D4124F}"/>
                      </a:ext>
                    </a:extLst>
                  </p:cNvPr>
                  <p:cNvGrpSpPr/>
                  <p:nvPr/>
                </p:nvGrpSpPr>
                <p:grpSpPr>
                  <a:xfrm>
                    <a:off x="128584" y="2500643"/>
                    <a:ext cx="3668648" cy="1870188"/>
                    <a:chOff x="129960" y="1690941"/>
                    <a:chExt cx="3668648" cy="1870188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A0D9467-3EEE-48E4-800C-AE4B14109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792" y="1690941"/>
                      <a:ext cx="3604816" cy="889147"/>
                      <a:chOff x="193792" y="1690941"/>
                      <a:chExt cx="3604816" cy="889147"/>
                    </a:xfrm>
                  </p:grpSpPr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481CB161-5B6B-BA4F-15CB-A3FE184814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441" y="2077636"/>
                        <a:ext cx="3108167" cy="502452"/>
                      </a:xfrm>
                      <a:prstGeom prst="rect">
                        <a:avLst/>
                      </a:prstGeom>
                      <a:solidFill>
                        <a:srgbClr val="FBDD40"/>
                      </a:solidFill>
                      <a:ln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sz="1650" b="1" err="1">
                            <a:solidFill>
                              <a:schemeClr val="tx1"/>
                            </a:solidFill>
                          </a:rPr>
                          <a:t>Nitrogen</a:t>
                        </a:r>
                        <a:endParaRPr lang="en-CA" sz="1650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7E082CAA-0236-40E5-CDD9-0073835226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3792" y="1690941"/>
                        <a:ext cx="1854157" cy="50245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CA" b="1" err="1">
                            <a:solidFill>
                              <a:schemeClr val="tx1"/>
                            </a:solidFill>
                          </a:rPr>
                          <a:t>Intake</a:t>
                        </a:r>
                        <a:endParaRPr lang="en-CA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1" name="Arrow: Right 40">
                      <a:extLst>
                        <a:ext uri="{FF2B5EF4-FFF2-40B4-BE49-F238E27FC236}">
                          <a16:creationId xmlns:a16="http://schemas.microsoft.com/office/drawing/2014/main" id="{E0B650B0-B610-CED8-9C35-BA0BDF0215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29960" y="2977284"/>
                      <a:ext cx="649365" cy="583845"/>
                    </a:xfrm>
                    <a:prstGeom prst="rightArrow">
                      <a:avLst/>
                    </a:prstGeom>
                    <a:solidFill>
                      <a:srgbClr val="FBDD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AEEB6C17-A00F-3A67-D991-18E417CD8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0873" y="2412986"/>
                  <a:ext cx="1511655" cy="1511655"/>
                </a:xfrm>
                <a:prstGeom prst="rect">
                  <a:avLst/>
                </a:prstGeom>
              </p:spPr>
            </p:pic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FEB880E-07DC-D069-0B78-091B93E11D0E}"/>
                  </a:ext>
                </a:extLst>
              </p:cNvPr>
              <p:cNvSpPr/>
              <p:nvPr/>
            </p:nvSpPr>
            <p:spPr>
              <a:xfrm>
                <a:off x="5085783" y="3979628"/>
                <a:ext cx="1276508" cy="3387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2800" b="1" err="1">
                    <a:solidFill>
                      <a:sysClr val="windowText" lastClr="000000"/>
                    </a:solidFill>
                  </a:rPr>
                  <a:t>Soil</a:t>
                </a:r>
                <a:endParaRPr lang="en-CA" sz="2800" b="1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FCDB1352-3824-FD6D-C9CB-8DCB46BCA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1489" y="5261954"/>
            <a:ext cx="1568547" cy="156854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FFC8F81-F464-9FB6-5424-913A161D0521}"/>
              </a:ext>
            </a:extLst>
          </p:cNvPr>
          <p:cNvSpPr/>
          <p:nvPr/>
        </p:nvSpPr>
        <p:spPr>
          <a:xfrm>
            <a:off x="4657863" y="5912962"/>
            <a:ext cx="2532254" cy="502452"/>
          </a:xfrm>
          <a:prstGeom prst="rect">
            <a:avLst/>
          </a:prstGeom>
          <a:solidFill>
            <a:srgbClr val="308EB9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50" b="1">
                <a:solidFill>
                  <a:schemeClr val="tx1"/>
                </a:solidFill>
              </a:rPr>
              <a:t>Fertilizers</a:t>
            </a:r>
            <a:endParaRPr lang="en-CA" sz="165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3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7DD7-D597-FDB0-4EAD-08D8F01C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What</a:t>
            </a:r>
            <a:r>
              <a:rPr lang="fr-CA"/>
              <a:t> Can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Optimize</a:t>
            </a:r>
            <a:r>
              <a:rPr lang="fr-CA"/>
              <a:t>?</a:t>
            </a:r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E24C7D-C65D-1D03-6898-2EA42ED755D0}"/>
              </a:ext>
            </a:extLst>
          </p:cNvPr>
          <p:cNvGrpSpPr/>
          <p:nvPr/>
        </p:nvGrpSpPr>
        <p:grpSpPr>
          <a:xfrm>
            <a:off x="306858" y="1364521"/>
            <a:ext cx="8301761" cy="4128957"/>
            <a:chOff x="306858" y="1364521"/>
            <a:chExt cx="8301761" cy="41289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57E156-0360-59CE-993B-51672716A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858" y="1364521"/>
              <a:ext cx="8301761" cy="4128957"/>
            </a:xfrm>
            <a:prstGeom prst="rect">
              <a:avLst/>
            </a:prstGeom>
            <a:ln>
              <a:solidFill>
                <a:schemeClr val="tx1"/>
              </a:solidFill>
              <a:prstDash val="dashDot"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E2BE95-968E-393E-258B-9A2BFA9C952C}"/>
                </a:ext>
              </a:extLst>
            </p:cNvPr>
            <p:cNvSpPr/>
            <p:nvPr/>
          </p:nvSpPr>
          <p:spPr>
            <a:xfrm>
              <a:off x="467360" y="5208998"/>
              <a:ext cx="711200" cy="28448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9ECB6B-779E-0331-2806-66E5D04180C8}"/>
              </a:ext>
            </a:extLst>
          </p:cNvPr>
          <p:cNvGrpSpPr/>
          <p:nvPr/>
        </p:nvGrpSpPr>
        <p:grpSpPr>
          <a:xfrm>
            <a:off x="8901200" y="1135483"/>
            <a:ext cx="3004261" cy="1768246"/>
            <a:chOff x="8901200" y="1135483"/>
            <a:chExt cx="3004261" cy="17682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5D2EA0-153B-058E-5313-1E58728834E9}"/>
                </a:ext>
              </a:extLst>
            </p:cNvPr>
            <p:cNvGrpSpPr/>
            <p:nvPr/>
          </p:nvGrpSpPr>
          <p:grpSpPr>
            <a:xfrm>
              <a:off x="8901200" y="1135483"/>
              <a:ext cx="3004261" cy="1768246"/>
              <a:chOff x="8901200" y="1135483"/>
              <a:chExt cx="3004261" cy="176824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A3AC7C2-30ED-B7C4-4DB0-3241C847EB79}"/>
                  </a:ext>
                </a:extLst>
              </p:cNvPr>
              <p:cNvGrpSpPr/>
              <p:nvPr/>
            </p:nvGrpSpPr>
            <p:grpSpPr>
              <a:xfrm>
                <a:off x="8921521" y="2009649"/>
                <a:ext cx="2963621" cy="894080"/>
                <a:chOff x="8921521" y="1182810"/>
                <a:chExt cx="2963621" cy="89408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438A226-ED85-D673-C249-6C9E9119163E}"/>
                    </a:ext>
                  </a:extLst>
                </p:cNvPr>
                <p:cNvSpPr/>
                <p:nvPr/>
              </p:nvSpPr>
              <p:spPr>
                <a:xfrm>
                  <a:off x="8921521" y="1446970"/>
                  <a:ext cx="406400" cy="365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800" b="1">
                      <a:solidFill>
                        <a:schemeClr val="tx1"/>
                      </a:solidFill>
                    </a:rPr>
                    <a:t>C</a:t>
                  </a:r>
                  <a:endParaRPr lang="en-CA" sz="2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F747F2C-AADC-82E7-AB03-71B5FA2BA238}"/>
                    </a:ext>
                  </a:extLst>
                </p:cNvPr>
                <p:cNvSpPr/>
                <p:nvPr/>
              </p:nvSpPr>
              <p:spPr>
                <a:xfrm>
                  <a:off x="9263862" y="1182810"/>
                  <a:ext cx="2621280" cy="8940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chemeClr val="tx1"/>
                      </a:solidFill>
                    </a:rPr>
                    <a:t>Pest &amp; </a:t>
                  </a:r>
                  <a:r>
                    <a:rPr lang="fr-CA" b="1" err="1">
                      <a:solidFill>
                        <a:schemeClr val="tx1"/>
                      </a:solidFill>
                    </a:rPr>
                    <a:t>Disease</a:t>
                  </a:r>
                  <a:r>
                    <a:rPr lang="fr-CA" b="1">
                      <a:solidFill>
                        <a:schemeClr val="tx1"/>
                      </a:solidFill>
                    </a:rPr>
                    <a:t> Control</a:t>
                  </a:r>
                  <a:endParaRPr lang="en-CA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693413-4515-7326-3227-3F406556121F}"/>
                  </a:ext>
                </a:extLst>
              </p:cNvPr>
              <p:cNvSpPr/>
              <p:nvPr/>
            </p:nvSpPr>
            <p:spPr>
              <a:xfrm>
                <a:off x="8901200" y="1135483"/>
                <a:ext cx="3004261" cy="89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b="1">
                    <a:solidFill>
                      <a:schemeClr val="tx1"/>
                    </a:solidFill>
                  </a:rPr>
                  <a:t>2 </a:t>
                </a:r>
                <a:r>
                  <a:rPr lang="fr-CA" b="1" err="1">
                    <a:solidFill>
                      <a:schemeClr val="tx1"/>
                    </a:solidFill>
                  </a:rPr>
                  <a:t>Optimization</a:t>
                </a:r>
                <a:r>
                  <a:rPr lang="fr-CA" b="1">
                    <a:solidFill>
                      <a:schemeClr val="tx1"/>
                    </a:solidFill>
                  </a:rPr>
                  <a:t> </a:t>
                </a:r>
                <a:r>
                  <a:rPr lang="fr-CA" b="1" err="1">
                    <a:solidFill>
                      <a:schemeClr val="tx1"/>
                    </a:solidFill>
                  </a:rPr>
                  <a:t>Opportunities</a:t>
                </a:r>
                <a:endParaRPr lang="en-CA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33C395-32B1-EAA1-38C5-18032BE59A26}"/>
                </a:ext>
              </a:extLst>
            </p:cNvPr>
            <p:cNvCxnSpPr>
              <a:cxnSpLocks/>
            </p:cNvCxnSpPr>
            <p:nvPr/>
          </p:nvCxnSpPr>
          <p:spPr>
            <a:xfrm>
              <a:off x="8921521" y="1817824"/>
              <a:ext cx="2963621" cy="0"/>
            </a:xfrm>
            <a:prstGeom prst="line">
              <a:avLst/>
            </a:prstGeom>
            <a:ln w="28575">
              <a:solidFill>
                <a:srgbClr val="046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65979-C8E5-E1EC-0A79-E160274CC700}"/>
              </a:ext>
            </a:extLst>
          </p:cNvPr>
          <p:cNvSpPr/>
          <p:nvPr/>
        </p:nvSpPr>
        <p:spPr>
          <a:xfrm>
            <a:off x="5727218" y="3581636"/>
            <a:ext cx="2231872" cy="365760"/>
          </a:xfrm>
          <a:prstGeom prst="rect">
            <a:avLst/>
          </a:prstGeom>
          <a:solidFill>
            <a:srgbClr val="FBDD40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50" b="1">
                <a:solidFill>
                  <a:schemeClr val="tx1"/>
                </a:solidFill>
              </a:rPr>
              <a:t>Nothing</a:t>
            </a:r>
            <a:endParaRPr lang="en-CA" sz="1650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1E4B9-B0B1-3431-113B-BC51A22E6C30}"/>
              </a:ext>
            </a:extLst>
          </p:cNvPr>
          <p:cNvSpPr/>
          <p:nvPr/>
        </p:nvSpPr>
        <p:spPr>
          <a:xfrm>
            <a:off x="2897011" y="2405549"/>
            <a:ext cx="406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>
                <a:solidFill>
                  <a:schemeClr val="tx1"/>
                </a:solidFill>
              </a:rPr>
              <a:t>C</a:t>
            </a:r>
            <a:endParaRPr lang="en-CA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8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7DD7-D597-FDB0-4EAD-08D8F01C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What</a:t>
            </a:r>
            <a:r>
              <a:rPr lang="fr-CA"/>
              <a:t> Can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Optimize</a:t>
            </a:r>
            <a:r>
              <a:rPr lang="fr-CA"/>
              <a:t>?</a:t>
            </a:r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E24C7D-C65D-1D03-6898-2EA42ED755D0}"/>
              </a:ext>
            </a:extLst>
          </p:cNvPr>
          <p:cNvGrpSpPr/>
          <p:nvPr/>
        </p:nvGrpSpPr>
        <p:grpSpPr>
          <a:xfrm>
            <a:off x="306858" y="1364521"/>
            <a:ext cx="8301761" cy="4128957"/>
            <a:chOff x="306858" y="1364521"/>
            <a:chExt cx="8301761" cy="41289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57E156-0360-59CE-993B-51672716A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858" y="1364521"/>
              <a:ext cx="8301761" cy="4128957"/>
            </a:xfrm>
            <a:prstGeom prst="rect">
              <a:avLst/>
            </a:prstGeom>
            <a:ln>
              <a:solidFill>
                <a:schemeClr val="tx1"/>
              </a:solidFill>
              <a:prstDash val="dashDot"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E2BE95-968E-393E-258B-9A2BFA9C952C}"/>
                </a:ext>
              </a:extLst>
            </p:cNvPr>
            <p:cNvSpPr/>
            <p:nvPr/>
          </p:nvSpPr>
          <p:spPr>
            <a:xfrm>
              <a:off x="467360" y="5208998"/>
              <a:ext cx="711200" cy="28448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B8483-199D-F199-A3E2-6E3DCB831D8E}"/>
              </a:ext>
            </a:extLst>
          </p:cNvPr>
          <p:cNvSpPr/>
          <p:nvPr/>
        </p:nvSpPr>
        <p:spPr>
          <a:xfrm>
            <a:off x="5320818" y="4521200"/>
            <a:ext cx="406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>
                <a:solidFill>
                  <a:schemeClr val="tx1"/>
                </a:solidFill>
              </a:rPr>
              <a:t>A</a:t>
            </a:r>
            <a:endParaRPr lang="en-CA" sz="2800" b="1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9ECB6B-779E-0331-2806-66E5D04180C8}"/>
              </a:ext>
            </a:extLst>
          </p:cNvPr>
          <p:cNvGrpSpPr/>
          <p:nvPr/>
        </p:nvGrpSpPr>
        <p:grpSpPr>
          <a:xfrm>
            <a:off x="8901200" y="1135483"/>
            <a:ext cx="3004261" cy="2983196"/>
            <a:chOff x="8901200" y="1135483"/>
            <a:chExt cx="3004261" cy="29831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5D2EA0-153B-058E-5313-1E58728834E9}"/>
                </a:ext>
              </a:extLst>
            </p:cNvPr>
            <p:cNvGrpSpPr/>
            <p:nvPr/>
          </p:nvGrpSpPr>
          <p:grpSpPr>
            <a:xfrm>
              <a:off x="8901200" y="1135483"/>
              <a:ext cx="3004261" cy="2983196"/>
              <a:chOff x="8901200" y="1135483"/>
              <a:chExt cx="3004261" cy="29831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7AA52D8-A103-9B09-E52B-D55F50BF08AC}"/>
                  </a:ext>
                </a:extLst>
              </p:cNvPr>
              <p:cNvGrpSpPr/>
              <p:nvPr/>
            </p:nvGrpSpPr>
            <p:grpSpPr>
              <a:xfrm>
                <a:off x="8921521" y="2009649"/>
                <a:ext cx="2963621" cy="2109030"/>
                <a:chOff x="8921521" y="1182810"/>
                <a:chExt cx="2963621" cy="210903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A3AC7C2-30ED-B7C4-4DB0-3241C847EB79}"/>
                    </a:ext>
                  </a:extLst>
                </p:cNvPr>
                <p:cNvGrpSpPr/>
                <p:nvPr/>
              </p:nvGrpSpPr>
              <p:grpSpPr>
                <a:xfrm>
                  <a:off x="8921521" y="1182810"/>
                  <a:ext cx="2963621" cy="894080"/>
                  <a:chOff x="8921521" y="1182810"/>
                  <a:chExt cx="2963621" cy="894080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438A226-ED85-D673-C249-6C9E9119163E}"/>
                      </a:ext>
                    </a:extLst>
                  </p:cNvPr>
                  <p:cNvSpPr/>
                  <p:nvPr/>
                </p:nvSpPr>
                <p:spPr>
                  <a:xfrm>
                    <a:off x="8921521" y="1446970"/>
                    <a:ext cx="406400" cy="365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2800" b="1">
                        <a:solidFill>
                          <a:schemeClr val="tx1"/>
                        </a:solidFill>
                      </a:rPr>
                      <a:t>C</a:t>
                    </a:r>
                    <a:endParaRPr lang="en-CA" sz="2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7F747F2C-AADC-82E7-AB03-71B5FA2BA238}"/>
                      </a:ext>
                    </a:extLst>
                  </p:cNvPr>
                  <p:cNvSpPr/>
                  <p:nvPr/>
                </p:nvSpPr>
                <p:spPr>
                  <a:xfrm>
                    <a:off x="9263862" y="1182810"/>
                    <a:ext cx="2621280" cy="8940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b="1">
                        <a:solidFill>
                          <a:schemeClr val="tx1"/>
                        </a:solidFill>
                      </a:rPr>
                      <a:t>Pest &amp; Disease Control</a:t>
                    </a:r>
                    <a:endParaRPr lang="en-CA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6A08E59-E41C-F6F4-CF20-88954625668C}"/>
                    </a:ext>
                  </a:extLst>
                </p:cNvPr>
                <p:cNvGrpSpPr/>
                <p:nvPr/>
              </p:nvGrpSpPr>
              <p:grpSpPr>
                <a:xfrm>
                  <a:off x="8921521" y="2397760"/>
                  <a:ext cx="2963621" cy="894080"/>
                  <a:chOff x="8921521" y="1182810"/>
                  <a:chExt cx="2963621" cy="894080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BB3D8AE-2AE8-BCB8-6CAE-6A7D376356B9}"/>
                      </a:ext>
                    </a:extLst>
                  </p:cNvPr>
                  <p:cNvSpPr/>
                  <p:nvPr/>
                </p:nvSpPr>
                <p:spPr>
                  <a:xfrm>
                    <a:off x="8921521" y="1446970"/>
                    <a:ext cx="406400" cy="365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2800" b="1">
                        <a:solidFill>
                          <a:schemeClr val="tx1"/>
                        </a:solidFill>
                      </a:rPr>
                      <a:t>A</a:t>
                    </a:r>
                    <a:endParaRPr lang="en-CA" sz="2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5219535-B2B3-F0A0-13C4-A439EC77BF4C}"/>
                      </a:ext>
                    </a:extLst>
                  </p:cNvPr>
                  <p:cNvSpPr/>
                  <p:nvPr/>
                </p:nvSpPr>
                <p:spPr>
                  <a:xfrm>
                    <a:off x="9263862" y="1182810"/>
                    <a:ext cx="2621280" cy="8940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b="1" err="1">
                        <a:solidFill>
                          <a:schemeClr val="tx1"/>
                        </a:solidFill>
                      </a:rPr>
                      <a:t>Nutrient</a:t>
                    </a:r>
                    <a:r>
                      <a:rPr lang="fr-CA" b="1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r-CA" b="1" err="1">
                        <a:solidFill>
                          <a:schemeClr val="tx1"/>
                        </a:solidFill>
                      </a:rPr>
                      <a:t>Amendment</a:t>
                    </a:r>
                    <a:endParaRPr lang="en-CA" b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693413-4515-7326-3227-3F406556121F}"/>
                  </a:ext>
                </a:extLst>
              </p:cNvPr>
              <p:cNvSpPr/>
              <p:nvPr/>
            </p:nvSpPr>
            <p:spPr>
              <a:xfrm>
                <a:off x="8901200" y="1135483"/>
                <a:ext cx="3004261" cy="89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b="1">
                    <a:solidFill>
                      <a:schemeClr val="tx1"/>
                    </a:solidFill>
                  </a:rPr>
                  <a:t>2 </a:t>
                </a:r>
                <a:r>
                  <a:rPr lang="fr-CA" b="1" err="1">
                    <a:solidFill>
                      <a:schemeClr val="tx1"/>
                    </a:solidFill>
                  </a:rPr>
                  <a:t>Optimization</a:t>
                </a:r>
                <a:r>
                  <a:rPr lang="fr-CA" b="1">
                    <a:solidFill>
                      <a:schemeClr val="tx1"/>
                    </a:solidFill>
                  </a:rPr>
                  <a:t> </a:t>
                </a:r>
                <a:r>
                  <a:rPr lang="fr-CA" b="1" err="1">
                    <a:solidFill>
                      <a:schemeClr val="tx1"/>
                    </a:solidFill>
                  </a:rPr>
                  <a:t>Opportunities</a:t>
                </a:r>
                <a:endParaRPr lang="en-CA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33C395-32B1-EAA1-38C5-18032BE59A26}"/>
                </a:ext>
              </a:extLst>
            </p:cNvPr>
            <p:cNvCxnSpPr>
              <a:cxnSpLocks/>
            </p:cNvCxnSpPr>
            <p:nvPr/>
          </p:nvCxnSpPr>
          <p:spPr>
            <a:xfrm>
              <a:off x="8921521" y="1817824"/>
              <a:ext cx="2963621" cy="0"/>
            </a:xfrm>
            <a:prstGeom prst="line">
              <a:avLst/>
            </a:prstGeom>
            <a:ln w="28575">
              <a:solidFill>
                <a:srgbClr val="046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65979-C8E5-E1EC-0A79-E160274CC700}"/>
              </a:ext>
            </a:extLst>
          </p:cNvPr>
          <p:cNvSpPr/>
          <p:nvPr/>
        </p:nvSpPr>
        <p:spPr>
          <a:xfrm>
            <a:off x="5727218" y="3581636"/>
            <a:ext cx="2231872" cy="365760"/>
          </a:xfrm>
          <a:prstGeom prst="rect">
            <a:avLst/>
          </a:prstGeom>
          <a:solidFill>
            <a:srgbClr val="FBDD40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50" b="1">
                <a:solidFill>
                  <a:schemeClr val="tx1"/>
                </a:solidFill>
              </a:rPr>
              <a:t>Nothing</a:t>
            </a:r>
            <a:endParaRPr lang="en-CA" sz="1650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1E4B9-B0B1-3431-113B-BC51A22E6C30}"/>
              </a:ext>
            </a:extLst>
          </p:cNvPr>
          <p:cNvSpPr/>
          <p:nvPr/>
        </p:nvSpPr>
        <p:spPr>
          <a:xfrm>
            <a:off x="2897011" y="2405549"/>
            <a:ext cx="406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>
                <a:solidFill>
                  <a:schemeClr val="tx1"/>
                </a:solidFill>
              </a:rPr>
              <a:t>C</a:t>
            </a:r>
            <a:endParaRPr lang="en-CA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4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7DD7-D597-FDB0-4EAD-08D8F01C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What</a:t>
            </a:r>
            <a:r>
              <a:rPr lang="fr-CA"/>
              <a:t> Can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Optimize</a:t>
            </a:r>
            <a:r>
              <a:rPr lang="fr-CA"/>
              <a:t>?</a:t>
            </a:r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E24C7D-C65D-1D03-6898-2EA42ED755D0}"/>
              </a:ext>
            </a:extLst>
          </p:cNvPr>
          <p:cNvGrpSpPr/>
          <p:nvPr/>
        </p:nvGrpSpPr>
        <p:grpSpPr>
          <a:xfrm>
            <a:off x="306858" y="1364521"/>
            <a:ext cx="8301761" cy="4128957"/>
            <a:chOff x="306858" y="1364521"/>
            <a:chExt cx="8301761" cy="41289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57E156-0360-59CE-993B-51672716A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858" y="1364521"/>
              <a:ext cx="8301761" cy="4128957"/>
            </a:xfrm>
            <a:prstGeom prst="rect">
              <a:avLst/>
            </a:prstGeom>
            <a:ln>
              <a:solidFill>
                <a:schemeClr val="tx1"/>
              </a:solidFill>
              <a:prstDash val="dashDot"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E2BE95-968E-393E-258B-9A2BFA9C952C}"/>
                </a:ext>
              </a:extLst>
            </p:cNvPr>
            <p:cNvSpPr/>
            <p:nvPr/>
          </p:nvSpPr>
          <p:spPr>
            <a:xfrm>
              <a:off x="467360" y="5208998"/>
              <a:ext cx="711200" cy="28448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B8483-199D-F199-A3E2-6E3DCB831D8E}"/>
              </a:ext>
            </a:extLst>
          </p:cNvPr>
          <p:cNvSpPr/>
          <p:nvPr/>
        </p:nvSpPr>
        <p:spPr>
          <a:xfrm>
            <a:off x="5320818" y="4521200"/>
            <a:ext cx="406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>
                <a:solidFill>
                  <a:schemeClr val="tx1"/>
                </a:solidFill>
              </a:rPr>
              <a:t>A</a:t>
            </a:r>
            <a:endParaRPr lang="en-CA" sz="2800" b="1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9ECB6B-779E-0331-2806-66E5D04180C8}"/>
              </a:ext>
            </a:extLst>
          </p:cNvPr>
          <p:cNvGrpSpPr/>
          <p:nvPr/>
        </p:nvGrpSpPr>
        <p:grpSpPr>
          <a:xfrm>
            <a:off x="8901200" y="1135483"/>
            <a:ext cx="3004261" cy="2983196"/>
            <a:chOff x="8901200" y="1135483"/>
            <a:chExt cx="3004261" cy="29831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5D2EA0-153B-058E-5313-1E58728834E9}"/>
                </a:ext>
              </a:extLst>
            </p:cNvPr>
            <p:cNvGrpSpPr/>
            <p:nvPr/>
          </p:nvGrpSpPr>
          <p:grpSpPr>
            <a:xfrm>
              <a:off x="8901200" y="1135483"/>
              <a:ext cx="3004261" cy="2983196"/>
              <a:chOff x="8901200" y="1135483"/>
              <a:chExt cx="3004261" cy="29831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7AA52D8-A103-9B09-E52B-D55F50BF08AC}"/>
                  </a:ext>
                </a:extLst>
              </p:cNvPr>
              <p:cNvGrpSpPr/>
              <p:nvPr/>
            </p:nvGrpSpPr>
            <p:grpSpPr>
              <a:xfrm>
                <a:off x="8921521" y="2009649"/>
                <a:ext cx="2963621" cy="2109030"/>
                <a:chOff x="8921521" y="1182810"/>
                <a:chExt cx="2963621" cy="210903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A3AC7C2-30ED-B7C4-4DB0-3241C847EB79}"/>
                    </a:ext>
                  </a:extLst>
                </p:cNvPr>
                <p:cNvGrpSpPr/>
                <p:nvPr/>
              </p:nvGrpSpPr>
              <p:grpSpPr>
                <a:xfrm>
                  <a:off x="8921521" y="1182810"/>
                  <a:ext cx="2963621" cy="894080"/>
                  <a:chOff x="8921521" y="1182810"/>
                  <a:chExt cx="2963621" cy="894080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438A226-ED85-D673-C249-6C9E9119163E}"/>
                      </a:ext>
                    </a:extLst>
                  </p:cNvPr>
                  <p:cNvSpPr/>
                  <p:nvPr/>
                </p:nvSpPr>
                <p:spPr>
                  <a:xfrm>
                    <a:off x="8921521" y="1446970"/>
                    <a:ext cx="406400" cy="365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2800" b="1">
                        <a:solidFill>
                          <a:schemeClr val="tx1"/>
                        </a:solidFill>
                      </a:rPr>
                      <a:t>C</a:t>
                    </a:r>
                    <a:endParaRPr lang="en-CA" sz="2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7F747F2C-AADC-82E7-AB03-71B5FA2BA238}"/>
                      </a:ext>
                    </a:extLst>
                  </p:cNvPr>
                  <p:cNvSpPr/>
                  <p:nvPr/>
                </p:nvSpPr>
                <p:spPr>
                  <a:xfrm>
                    <a:off x="9263862" y="1182810"/>
                    <a:ext cx="2621280" cy="8940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b="1">
                        <a:solidFill>
                          <a:schemeClr val="tx1"/>
                        </a:solidFill>
                      </a:rPr>
                      <a:t>Pest &amp; </a:t>
                    </a:r>
                    <a:r>
                      <a:rPr lang="fr-CA" b="1" err="1">
                        <a:solidFill>
                          <a:schemeClr val="tx1"/>
                        </a:solidFill>
                      </a:rPr>
                      <a:t>Disease</a:t>
                    </a:r>
                    <a:r>
                      <a:rPr lang="fr-CA" b="1">
                        <a:solidFill>
                          <a:schemeClr val="tx1"/>
                        </a:solidFill>
                      </a:rPr>
                      <a:t> Control</a:t>
                    </a:r>
                    <a:endParaRPr lang="en-CA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6A08E59-E41C-F6F4-CF20-88954625668C}"/>
                    </a:ext>
                  </a:extLst>
                </p:cNvPr>
                <p:cNvGrpSpPr/>
                <p:nvPr/>
              </p:nvGrpSpPr>
              <p:grpSpPr>
                <a:xfrm>
                  <a:off x="8921521" y="2397760"/>
                  <a:ext cx="2963621" cy="894080"/>
                  <a:chOff x="8921521" y="1182810"/>
                  <a:chExt cx="2963621" cy="894080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BB3D8AE-2AE8-BCB8-6CAE-6A7D376356B9}"/>
                      </a:ext>
                    </a:extLst>
                  </p:cNvPr>
                  <p:cNvSpPr/>
                  <p:nvPr/>
                </p:nvSpPr>
                <p:spPr>
                  <a:xfrm>
                    <a:off x="8921521" y="1446970"/>
                    <a:ext cx="406400" cy="365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2800" b="1">
                        <a:solidFill>
                          <a:schemeClr val="tx1"/>
                        </a:solidFill>
                      </a:rPr>
                      <a:t>A</a:t>
                    </a:r>
                    <a:endParaRPr lang="en-CA" sz="2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5219535-B2B3-F0A0-13C4-A439EC77BF4C}"/>
                      </a:ext>
                    </a:extLst>
                  </p:cNvPr>
                  <p:cNvSpPr/>
                  <p:nvPr/>
                </p:nvSpPr>
                <p:spPr>
                  <a:xfrm>
                    <a:off x="9263862" y="1182810"/>
                    <a:ext cx="2621280" cy="8940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b="1" err="1">
                        <a:solidFill>
                          <a:schemeClr val="tx1"/>
                        </a:solidFill>
                      </a:rPr>
                      <a:t>Nutrient</a:t>
                    </a:r>
                    <a:r>
                      <a:rPr lang="fr-CA" b="1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r-CA" b="1" err="1">
                        <a:solidFill>
                          <a:schemeClr val="tx1"/>
                        </a:solidFill>
                      </a:rPr>
                      <a:t>Amendment</a:t>
                    </a:r>
                    <a:endParaRPr lang="en-CA" b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693413-4515-7326-3227-3F406556121F}"/>
                  </a:ext>
                </a:extLst>
              </p:cNvPr>
              <p:cNvSpPr/>
              <p:nvPr/>
            </p:nvSpPr>
            <p:spPr>
              <a:xfrm>
                <a:off x="8901200" y="1135483"/>
                <a:ext cx="3004261" cy="89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b="1">
                    <a:solidFill>
                      <a:schemeClr val="tx1"/>
                    </a:solidFill>
                  </a:rPr>
                  <a:t>2 </a:t>
                </a:r>
                <a:r>
                  <a:rPr lang="fr-CA" b="1" err="1">
                    <a:solidFill>
                      <a:schemeClr val="tx1"/>
                    </a:solidFill>
                  </a:rPr>
                  <a:t>Optimization</a:t>
                </a:r>
                <a:r>
                  <a:rPr lang="fr-CA" b="1">
                    <a:solidFill>
                      <a:schemeClr val="tx1"/>
                    </a:solidFill>
                  </a:rPr>
                  <a:t> </a:t>
                </a:r>
                <a:r>
                  <a:rPr lang="fr-CA" b="1" err="1">
                    <a:solidFill>
                      <a:schemeClr val="tx1"/>
                    </a:solidFill>
                  </a:rPr>
                  <a:t>Opportunities</a:t>
                </a:r>
                <a:endParaRPr lang="en-CA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33C395-32B1-EAA1-38C5-18032BE59A26}"/>
                </a:ext>
              </a:extLst>
            </p:cNvPr>
            <p:cNvCxnSpPr>
              <a:cxnSpLocks/>
            </p:cNvCxnSpPr>
            <p:nvPr/>
          </p:nvCxnSpPr>
          <p:spPr>
            <a:xfrm>
              <a:off x="8921521" y="1817824"/>
              <a:ext cx="2963621" cy="0"/>
            </a:xfrm>
            <a:prstGeom prst="line">
              <a:avLst/>
            </a:prstGeom>
            <a:ln w="28575">
              <a:solidFill>
                <a:srgbClr val="046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65979-C8E5-E1EC-0A79-E160274CC700}"/>
              </a:ext>
            </a:extLst>
          </p:cNvPr>
          <p:cNvSpPr/>
          <p:nvPr/>
        </p:nvSpPr>
        <p:spPr>
          <a:xfrm>
            <a:off x="5727218" y="3581636"/>
            <a:ext cx="2231872" cy="365760"/>
          </a:xfrm>
          <a:prstGeom prst="rect">
            <a:avLst/>
          </a:prstGeom>
          <a:solidFill>
            <a:srgbClr val="FBDD40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50" b="1">
                <a:solidFill>
                  <a:schemeClr val="tx1"/>
                </a:solidFill>
              </a:rPr>
              <a:t>Nothing</a:t>
            </a:r>
            <a:endParaRPr lang="en-CA" sz="1650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1E4B9-B0B1-3431-113B-BC51A22E6C30}"/>
              </a:ext>
            </a:extLst>
          </p:cNvPr>
          <p:cNvSpPr/>
          <p:nvPr/>
        </p:nvSpPr>
        <p:spPr>
          <a:xfrm>
            <a:off x="2897011" y="2405549"/>
            <a:ext cx="406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>
                <a:solidFill>
                  <a:schemeClr val="tx1"/>
                </a:solidFill>
              </a:rPr>
              <a:t>C</a:t>
            </a:r>
            <a:endParaRPr lang="en-CA" sz="28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1D20D3D-BBC3-1EA8-164C-6DC3B3BEBFCD}"/>
                  </a:ext>
                </a:extLst>
              </p:cNvPr>
              <p:cNvSpPr/>
              <p:nvPr/>
            </p:nvSpPr>
            <p:spPr>
              <a:xfrm>
                <a:off x="2056929" y="5253650"/>
                <a:ext cx="6844271" cy="18217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𝑴𝒂𝒙𝒊𝒎𝒊𝒛𝒆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revenue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cost</m:t>
                      </m:r>
                    </m:oMath>
                  </m:oMathPara>
                </a14:m>
                <a:endParaRPr lang="en-CA" sz="11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revenue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1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  <m:r>
                            <a:rPr lang="en-US" sz="1100" b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CA" sz="11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CA" sz="11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𝑳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CA" sz="1100" b="1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100" b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Revenue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sz="11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𝒄𝒕𝒍</m:t>
                          </m:r>
                        </m:sub>
                      </m:sSub>
                      <m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sz="11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100" b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Yield</m:t>
                          </m:r>
                          <m:r>
                            <m:rPr>
                              <m:lit/>
                              <m:nor/>
                            </m:rPr>
                            <a:rPr lang="en-US" sz="1100" b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sz="1100" b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expected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CA" sz="11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cost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TotalFertilizer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TotalLabor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TotalEquip</m:t>
                      </m:r>
                      <m:r>
                        <m:rPr>
                          <m:lit/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operating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TotalSeed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TotalProtection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TotalOther</m:t>
                      </m:r>
                    </m:oMath>
                  </m:oMathPara>
                </a14:m>
                <a:endParaRPr lang="en-CA" sz="1100" b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1D20D3D-BBC3-1EA8-164C-6DC3B3BEB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29" y="5253650"/>
                <a:ext cx="6844271" cy="18217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3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C67E-76F4-866B-9216-3B520A7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Gathering</a:t>
            </a:r>
            <a:r>
              <a:rPr lang="fr-CA"/>
              <a:t> </a:t>
            </a:r>
            <a:r>
              <a:rPr lang="fr-CA" err="1"/>
              <a:t>Diversified</a:t>
            </a:r>
            <a:r>
              <a:rPr lang="fr-CA"/>
              <a:t> Data</a:t>
            </a:r>
            <a:endParaRPr lang="en-CA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10B42C6-24FE-ADE3-7364-F1FA2455ECF0}"/>
              </a:ext>
            </a:extLst>
          </p:cNvPr>
          <p:cNvGrpSpPr/>
          <p:nvPr/>
        </p:nvGrpSpPr>
        <p:grpSpPr>
          <a:xfrm>
            <a:off x="795261" y="1246708"/>
            <a:ext cx="10601476" cy="4993070"/>
            <a:chOff x="266218" y="1775008"/>
            <a:chExt cx="9833385" cy="433014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8B52708-F176-FB55-F560-ECC469495292}"/>
                </a:ext>
              </a:extLst>
            </p:cNvPr>
            <p:cNvGrpSpPr/>
            <p:nvPr/>
          </p:nvGrpSpPr>
          <p:grpSpPr>
            <a:xfrm>
              <a:off x="266218" y="1775012"/>
              <a:ext cx="4904162" cy="4330144"/>
              <a:chOff x="688177" y="1333130"/>
              <a:chExt cx="7447576" cy="468327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998AFD7-4261-ACC5-D305-E3E72A226013}"/>
                  </a:ext>
                </a:extLst>
              </p:cNvPr>
              <p:cNvGrpSpPr/>
              <p:nvPr/>
            </p:nvGrpSpPr>
            <p:grpSpPr>
              <a:xfrm>
                <a:off x="688177" y="1333130"/>
                <a:ext cx="1834306" cy="4683271"/>
                <a:chOff x="688177" y="1333130"/>
                <a:chExt cx="2602896" cy="468327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108E23F-5C3C-6C45-0695-767B5996DD27}"/>
                    </a:ext>
                  </a:extLst>
                </p:cNvPr>
                <p:cNvGrpSpPr/>
                <p:nvPr/>
              </p:nvGrpSpPr>
              <p:grpSpPr>
                <a:xfrm>
                  <a:off x="688179" y="1948008"/>
                  <a:ext cx="2602894" cy="4068393"/>
                  <a:chOff x="677669" y="1538105"/>
                  <a:chExt cx="2602894" cy="4068393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377BB5A8-B269-6DFF-73A1-9BCEB6420A43}"/>
                      </a:ext>
                    </a:extLst>
                  </p:cNvPr>
                  <p:cNvGrpSpPr/>
                  <p:nvPr/>
                </p:nvGrpSpPr>
                <p:grpSpPr>
                  <a:xfrm>
                    <a:off x="677669" y="1552659"/>
                    <a:ext cx="2602894" cy="3442545"/>
                    <a:chOff x="677669" y="1552659"/>
                    <a:chExt cx="2602894" cy="3442545"/>
                  </a:xfrm>
                </p:grpSpPr>
                <p:sp>
                  <p:nvSpPr>
                    <p:cNvPr id="3" name="ListLeanHorizontalTextTopic0">
                      <a:extLst>
                        <a:ext uri="{FF2B5EF4-FFF2-40B4-BE49-F238E27FC236}">
                          <a16:creationId xmlns:a16="http://schemas.microsoft.com/office/drawing/2014/main" id="{9113EBFF-479C-19B3-138D-8BEFE376BE8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77669" y="1552659"/>
                      <a:ext cx="2602892" cy="239671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rtlCol="0" anchor="t">
                      <a:spAutoFit/>
                    </a:bodyPr>
                    <a:lstStyle/>
                    <a:p>
                      <a:pPr fontAlgn="auto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defRPr/>
                      </a:pPr>
                      <a:endParaRPr kumimoji="0" lang="en-US" sz="1600" i="0" u="none" strike="noStrike" kern="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</a:endParaRPr>
                    </a:p>
                  </p:txBody>
                </p:sp>
                <p:sp>
                  <p:nvSpPr>
                    <p:cNvPr id="4" name="ListLeanHorizontalTextTopic0">
                      <a:extLst>
                        <a:ext uri="{FF2B5EF4-FFF2-40B4-BE49-F238E27FC236}">
                          <a16:creationId xmlns:a16="http://schemas.microsoft.com/office/drawing/2014/main" id="{2978D971-7A0A-B68A-57E2-FD2D6AC8F78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77669" y="2270271"/>
                      <a:ext cx="2602892" cy="247646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rtlCol="0" anchor="t">
                      <a:spAutoFit/>
                    </a:bodyPr>
                    <a:lstStyle/>
                    <a:p>
                      <a:pPr fontAlgn="auto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defRPr/>
                      </a:pPr>
                      <a:endParaRPr kumimoji="0" lang="en-US" sz="1600" i="0" u="none" strike="noStrike" kern="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</a:endParaRPr>
                    </a:p>
                  </p:txBody>
                </p:sp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141A9552-D44A-127D-CEF1-592CCBA32D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3618359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chemeClr val="accent2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>
                      <a:extLst>
                        <a:ext uri="{FF2B5EF4-FFF2-40B4-BE49-F238E27FC236}">
                          <a16:creationId xmlns:a16="http://schemas.microsoft.com/office/drawing/2014/main" id="{833F1F98-CE57-76ED-75F6-F42F5F78CC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2151171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6EECA6B1-6975-E15C-7DB9-EEDF252A8E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2884765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45AF3EAB-0FDE-F62C-EE44-E1CBF05DB4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3618359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2CE47CF8-19FB-6249-B56E-8AC291AEE0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70" y="4322953"/>
                      <a:ext cx="2602893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CD32B15D-A4EE-7480-9272-174CFD94A0A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4995204"/>
                      <a:ext cx="2602893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1F9BE33-1726-998B-973F-76389555C6A6}"/>
                      </a:ext>
                    </a:extLst>
                  </p:cNvPr>
                  <p:cNvSpPr/>
                  <p:nvPr/>
                </p:nvSpPr>
                <p:spPr>
                  <a:xfrm>
                    <a:off x="908645" y="222614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Canola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782619F-6CCA-E509-6FE4-CE0D255CB085}"/>
                      </a:ext>
                    </a:extLst>
                  </p:cNvPr>
                  <p:cNvSpPr/>
                  <p:nvPr/>
                </p:nvSpPr>
                <p:spPr>
                  <a:xfrm>
                    <a:off x="908645" y="3654275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Oat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6CB5755-CE9B-84D1-68F8-EB5103122BDA}"/>
                      </a:ext>
                    </a:extLst>
                  </p:cNvPr>
                  <p:cNvSpPr/>
                  <p:nvPr/>
                </p:nvSpPr>
                <p:spPr>
                  <a:xfrm>
                    <a:off x="908645" y="2914192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Summer </a:t>
                    </a:r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Wheat</a:t>
                    </a:r>
                    <a:endParaRPr lang="en-CA" sz="1600" b="1" err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2B0BEE90-30A7-58A7-4E81-533B131DE7B5}"/>
                      </a:ext>
                    </a:extLst>
                  </p:cNvPr>
                  <p:cNvSpPr/>
                  <p:nvPr/>
                </p:nvSpPr>
                <p:spPr>
                  <a:xfrm>
                    <a:off x="908645" y="1538105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Lentils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13446F9-57D9-CAFC-028B-E579C5EBFCB3}"/>
                      </a:ext>
                    </a:extLst>
                  </p:cNvPr>
                  <p:cNvSpPr/>
                  <p:nvPr/>
                </p:nvSpPr>
                <p:spPr>
                  <a:xfrm>
                    <a:off x="908645" y="435060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Winter Rye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C270A42-5889-60D3-6894-5F6D38A5222D}"/>
                      </a:ext>
                    </a:extLst>
                  </p:cNvPr>
                  <p:cNvSpPr/>
                  <p:nvPr/>
                </p:nvSpPr>
                <p:spPr>
                  <a:xfrm>
                    <a:off x="908645" y="502285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Hairy</a:t>
                    </a:r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Vetch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3" name="Rectangle : coins arrondis 38">
                  <a:extLst>
                    <a:ext uri="{FF2B5EF4-FFF2-40B4-BE49-F238E27FC236}">
                      <a16:creationId xmlns:a16="http://schemas.microsoft.com/office/drawing/2014/main" id="{64ADEC56-BB54-BF59-F409-FD7105D1CF1C}"/>
                    </a:ext>
                  </a:extLst>
                </p:cNvPr>
                <p:cNvSpPr/>
                <p:nvPr/>
              </p:nvSpPr>
              <p:spPr>
                <a:xfrm>
                  <a:off x="688177" y="1333130"/>
                  <a:ext cx="2602894" cy="548781"/>
                </a:xfrm>
                <a:prstGeom prst="roundRect">
                  <a:avLst/>
                </a:prstGeom>
                <a:solidFill>
                  <a:srgbClr val="046A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1600" b="1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Crop</a:t>
                  </a:r>
                  <a:endParaRPr lang="en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070B992-B955-B31E-A59E-7A86F5B25A0D}"/>
                  </a:ext>
                </a:extLst>
              </p:cNvPr>
              <p:cNvGrpSpPr/>
              <p:nvPr/>
            </p:nvGrpSpPr>
            <p:grpSpPr>
              <a:xfrm>
                <a:off x="2359707" y="1333130"/>
                <a:ext cx="2233423" cy="4683271"/>
                <a:chOff x="405000" y="1333130"/>
                <a:chExt cx="3169244" cy="468327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C7CDB7F-EDE2-64C8-8E3E-7E9D3BDA36A6}"/>
                    </a:ext>
                  </a:extLst>
                </p:cNvPr>
                <p:cNvGrpSpPr/>
                <p:nvPr/>
              </p:nvGrpSpPr>
              <p:grpSpPr>
                <a:xfrm>
                  <a:off x="405000" y="1948008"/>
                  <a:ext cx="3169244" cy="4068393"/>
                  <a:chOff x="394490" y="1538105"/>
                  <a:chExt cx="3169244" cy="4068393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4AB97632-50B5-BDCE-631A-A6C24C7AC3A2}"/>
                      </a:ext>
                    </a:extLst>
                  </p:cNvPr>
                  <p:cNvGrpSpPr/>
                  <p:nvPr/>
                </p:nvGrpSpPr>
                <p:grpSpPr>
                  <a:xfrm>
                    <a:off x="677669" y="1552659"/>
                    <a:ext cx="2602894" cy="3442545"/>
                    <a:chOff x="677669" y="1552659"/>
                    <a:chExt cx="2602894" cy="3442545"/>
                  </a:xfrm>
                </p:grpSpPr>
                <p:sp>
                  <p:nvSpPr>
                    <p:cNvPr id="54" name="ListLeanHorizontalTextTopic0">
                      <a:extLst>
                        <a:ext uri="{FF2B5EF4-FFF2-40B4-BE49-F238E27FC236}">
                          <a16:creationId xmlns:a16="http://schemas.microsoft.com/office/drawing/2014/main" id="{8EA6F484-DEAE-EBD4-1E06-45D74CE0CBB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77669" y="1552659"/>
                      <a:ext cx="2602894" cy="239671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rtlCol="0" anchor="t">
                      <a:spAutoFit/>
                    </a:bodyPr>
                    <a:lstStyle/>
                    <a:p>
                      <a:pPr fontAlgn="auto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defRPr/>
                      </a:pPr>
                      <a:endParaRPr kumimoji="0" lang="en-US" sz="1600" i="0" u="none" strike="noStrike" kern="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</a:endParaRPr>
                    </a:p>
                  </p:txBody>
                </p:sp>
                <p:sp>
                  <p:nvSpPr>
                    <p:cNvPr id="55" name="ListLeanHorizontalTextTopic0">
                      <a:extLst>
                        <a:ext uri="{FF2B5EF4-FFF2-40B4-BE49-F238E27FC236}">
                          <a16:creationId xmlns:a16="http://schemas.microsoft.com/office/drawing/2014/main" id="{EC158B1D-33DD-9AB9-92FD-0386C31FF0D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77669" y="2270271"/>
                      <a:ext cx="2602892" cy="247646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rtlCol="0" anchor="t">
                      <a:spAutoFit/>
                    </a:bodyPr>
                    <a:lstStyle/>
                    <a:p>
                      <a:pPr fontAlgn="auto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defRPr/>
                      </a:pPr>
                      <a:endParaRPr kumimoji="0" lang="en-US" sz="1600" i="0" u="none" strike="noStrike" kern="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</a:endParaRPr>
                    </a:p>
                  </p:txBody>
                </p: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1E598DFB-3116-DD70-C104-FB0AB560145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3618359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chemeClr val="accent2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60ACA3A6-38F6-ECF6-0656-AC1208B0C3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2151171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E3D45275-9CEA-EE9E-9BB2-4329624EEB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2884765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B4916BDF-D3DD-44F2-3930-19327D51C3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3618359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C313ED54-20A7-C73F-1B24-FA718D4AF22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70" y="4322953"/>
                      <a:ext cx="2602893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A847006-14CA-04DE-A3B2-D27DE53500F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4995204"/>
                      <a:ext cx="2602893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165F09C-9C23-0A80-AB6C-DDE93B120A04}"/>
                      </a:ext>
                    </a:extLst>
                  </p:cNvPr>
                  <p:cNvSpPr/>
                  <p:nvPr/>
                </p:nvSpPr>
                <p:spPr>
                  <a:xfrm>
                    <a:off x="425211" y="2226147"/>
                    <a:ext cx="3138523" cy="5836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Brassicaceae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4C794E0-14F1-74A8-95F4-86480F28139F}"/>
                      </a:ext>
                    </a:extLst>
                  </p:cNvPr>
                  <p:cNvSpPr/>
                  <p:nvPr/>
                </p:nvSpPr>
                <p:spPr>
                  <a:xfrm>
                    <a:off x="908645" y="3654275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Poacea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3155DE74-F503-0E79-73A9-C61EFDED25D1}"/>
                      </a:ext>
                    </a:extLst>
                  </p:cNvPr>
                  <p:cNvSpPr/>
                  <p:nvPr/>
                </p:nvSpPr>
                <p:spPr>
                  <a:xfrm>
                    <a:off x="908645" y="2914192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Poacea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4C220D1-9D94-75D8-138E-FDB6A40E0AFF}"/>
                      </a:ext>
                    </a:extLst>
                  </p:cNvPr>
                  <p:cNvSpPr/>
                  <p:nvPr/>
                </p:nvSpPr>
                <p:spPr>
                  <a:xfrm>
                    <a:off x="394490" y="1538105"/>
                    <a:ext cx="3078825" cy="5836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Papilionacea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080C3DF2-C160-DA52-B49E-BF7068FFAADB}"/>
                      </a:ext>
                    </a:extLst>
                  </p:cNvPr>
                  <p:cNvSpPr/>
                  <p:nvPr/>
                </p:nvSpPr>
                <p:spPr>
                  <a:xfrm>
                    <a:off x="908645" y="435060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Poacea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9764133F-6403-DAC3-F7E7-4228C74B23D4}"/>
                      </a:ext>
                    </a:extLst>
                  </p:cNvPr>
                  <p:cNvSpPr/>
                  <p:nvPr/>
                </p:nvSpPr>
                <p:spPr>
                  <a:xfrm>
                    <a:off x="908645" y="502285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Vicia </a:t>
                    </a:r>
                    <a:r>
                      <a:rPr lang="fr-CA" sz="1600" b="1" err="1">
                        <a:solidFill>
                          <a:sysClr val="windowText" lastClr="000000"/>
                        </a:solidFill>
                      </a:rPr>
                      <a:t>Villosa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46" name="Rectangle : coins arrondis 38">
                  <a:extLst>
                    <a:ext uri="{FF2B5EF4-FFF2-40B4-BE49-F238E27FC236}">
                      <a16:creationId xmlns:a16="http://schemas.microsoft.com/office/drawing/2014/main" id="{E1CF8546-F9C2-BF68-30E9-9089BFF06CCA}"/>
                    </a:ext>
                  </a:extLst>
                </p:cNvPr>
                <p:cNvSpPr/>
                <p:nvPr/>
              </p:nvSpPr>
              <p:spPr>
                <a:xfrm>
                  <a:off x="688177" y="1333130"/>
                  <a:ext cx="2602894" cy="548781"/>
                </a:xfrm>
                <a:prstGeom prst="roundRect">
                  <a:avLst/>
                </a:prstGeom>
                <a:solidFill>
                  <a:srgbClr val="046A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1600"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Family</a:t>
                  </a:r>
                  <a:endParaRPr lang="en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78D793-2668-0FC9-A4D0-2BAD743B459B}"/>
                  </a:ext>
                </a:extLst>
              </p:cNvPr>
              <p:cNvGrpSpPr/>
              <p:nvPr/>
            </p:nvGrpSpPr>
            <p:grpSpPr>
              <a:xfrm>
                <a:off x="6301447" y="1333130"/>
                <a:ext cx="1834306" cy="4683271"/>
                <a:chOff x="688177" y="1333130"/>
                <a:chExt cx="2602896" cy="4683271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398F9A2-3B66-5EB1-0839-6A540C34F031}"/>
                    </a:ext>
                  </a:extLst>
                </p:cNvPr>
                <p:cNvGrpSpPr/>
                <p:nvPr/>
              </p:nvGrpSpPr>
              <p:grpSpPr>
                <a:xfrm>
                  <a:off x="688179" y="1948008"/>
                  <a:ext cx="2602894" cy="4068393"/>
                  <a:chOff x="677669" y="1538105"/>
                  <a:chExt cx="2602894" cy="4068393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7DD3E14E-F7E7-994A-6DC3-D132EDBD23BB}"/>
                      </a:ext>
                    </a:extLst>
                  </p:cNvPr>
                  <p:cNvGrpSpPr/>
                  <p:nvPr/>
                </p:nvGrpSpPr>
                <p:grpSpPr>
                  <a:xfrm>
                    <a:off x="677669" y="1552659"/>
                    <a:ext cx="2602894" cy="3442545"/>
                    <a:chOff x="677669" y="1552659"/>
                    <a:chExt cx="2602894" cy="3442545"/>
                  </a:xfrm>
                </p:grpSpPr>
                <p:sp>
                  <p:nvSpPr>
                    <p:cNvPr id="72" name="ListLeanHorizontalTextTopic0">
                      <a:extLst>
                        <a:ext uri="{FF2B5EF4-FFF2-40B4-BE49-F238E27FC236}">
                          <a16:creationId xmlns:a16="http://schemas.microsoft.com/office/drawing/2014/main" id="{B281E459-D33F-4357-0873-A20A3C07A20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77669" y="1552659"/>
                      <a:ext cx="2602892" cy="239671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rtlCol="0" anchor="t">
                      <a:spAutoFit/>
                    </a:bodyPr>
                    <a:lstStyle/>
                    <a:p>
                      <a:pPr fontAlgn="auto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defRPr/>
                      </a:pPr>
                      <a:endParaRPr kumimoji="0" lang="en-US" sz="1600" i="0" u="none" strike="noStrike" kern="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</a:endParaRPr>
                    </a:p>
                  </p:txBody>
                </p:sp>
                <p:sp>
                  <p:nvSpPr>
                    <p:cNvPr id="73" name="ListLeanHorizontalTextTopic0">
                      <a:extLst>
                        <a:ext uri="{FF2B5EF4-FFF2-40B4-BE49-F238E27FC236}">
                          <a16:creationId xmlns:a16="http://schemas.microsoft.com/office/drawing/2014/main" id="{59C666BA-23D3-0F17-5058-2AB894724B9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77669" y="2270271"/>
                      <a:ext cx="2602892" cy="247646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rtlCol="0" anchor="t">
                      <a:spAutoFit/>
                    </a:bodyPr>
                    <a:lstStyle/>
                    <a:p>
                      <a:pPr fontAlgn="auto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defRPr/>
                      </a:pPr>
                      <a:endParaRPr kumimoji="0" lang="en-US" sz="1600" i="0" u="none" strike="noStrike" kern="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</a:endParaRPr>
                    </a:p>
                  </p:txBody>
                </p: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2D309FD5-C71C-5742-709B-CD8DFDD770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3618359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chemeClr val="accent2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4C230FEE-CBA4-F6CD-9435-79421868A1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2151171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7D0D0445-C9E9-81B0-0D77-32E8BA1107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2884765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DD2CBFB0-2E1F-9FF2-8D1F-E067B7C8AC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3618359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1FF248F7-3A3D-978D-8923-040907290B2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70" y="4322953"/>
                      <a:ext cx="2602893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7BE833D6-0863-E385-D5FF-FC20A64FCA5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4995204"/>
                      <a:ext cx="2602893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CF07B63-AC42-3352-7CAD-2104EF1B254E}"/>
                      </a:ext>
                    </a:extLst>
                  </p:cNvPr>
                  <p:cNvSpPr/>
                  <p:nvPr/>
                </p:nvSpPr>
                <p:spPr>
                  <a:xfrm>
                    <a:off x="908645" y="222614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17.61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D609528-9A9B-21D9-FBEA-1581D299C735}"/>
                      </a:ext>
                    </a:extLst>
                  </p:cNvPr>
                  <p:cNvSpPr/>
                  <p:nvPr/>
                </p:nvSpPr>
                <p:spPr>
                  <a:xfrm>
                    <a:off x="908645" y="3654275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5.19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3585A828-2849-DEA8-8242-8EE9EACFA605}"/>
                      </a:ext>
                    </a:extLst>
                  </p:cNvPr>
                  <p:cNvSpPr/>
                  <p:nvPr/>
                </p:nvSpPr>
                <p:spPr>
                  <a:xfrm>
                    <a:off x="908645" y="2914192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10.15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A459922-CB83-9514-B3FA-C65461E487EA}"/>
                      </a:ext>
                    </a:extLst>
                  </p:cNvPr>
                  <p:cNvSpPr/>
                  <p:nvPr/>
                </p:nvSpPr>
                <p:spPr>
                  <a:xfrm>
                    <a:off x="908645" y="1538105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0.49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AC3DB55-8724-946D-174A-7F18FD26A60C}"/>
                      </a:ext>
                    </a:extLst>
                  </p:cNvPr>
                  <p:cNvSpPr/>
                  <p:nvPr/>
                </p:nvSpPr>
                <p:spPr>
                  <a:xfrm>
                    <a:off x="908645" y="435060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7.92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FA963C3-DA56-6C57-AC89-59CC67D37488}"/>
                      </a:ext>
                    </a:extLst>
                  </p:cNvPr>
                  <p:cNvSpPr/>
                  <p:nvPr/>
                </p:nvSpPr>
                <p:spPr>
                  <a:xfrm>
                    <a:off x="908645" y="502285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2.00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64" name="Rectangle : coins arrondis 38">
                  <a:extLst>
                    <a:ext uri="{FF2B5EF4-FFF2-40B4-BE49-F238E27FC236}">
                      <a16:creationId xmlns:a16="http://schemas.microsoft.com/office/drawing/2014/main" id="{0541FD6C-2014-2AF0-66BD-FC06468E3BCD}"/>
                    </a:ext>
                  </a:extLst>
                </p:cNvPr>
                <p:cNvSpPr/>
                <p:nvPr/>
              </p:nvSpPr>
              <p:spPr>
                <a:xfrm>
                  <a:off x="688177" y="1333130"/>
                  <a:ext cx="2602894" cy="548781"/>
                </a:xfrm>
                <a:prstGeom prst="roundRect">
                  <a:avLst/>
                </a:prstGeom>
                <a:solidFill>
                  <a:srgbClr val="046A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1600" b="1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Sell</a:t>
                  </a:r>
                  <a:r>
                    <a:rPr lang="fr-CA" sz="1600"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Price ($/bu) </a:t>
                  </a:r>
                  <a:endParaRPr lang="en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9EECC14F-D1F5-0825-73F3-06B83AB96FCE}"/>
                  </a:ext>
                </a:extLst>
              </p:cNvPr>
              <p:cNvGrpSpPr/>
              <p:nvPr/>
            </p:nvGrpSpPr>
            <p:grpSpPr>
              <a:xfrm>
                <a:off x="4430357" y="1333130"/>
                <a:ext cx="1834306" cy="4683271"/>
                <a:chOff x="688177" y="1333130"/>
                <a:chExt cx="2602896" cy="4683271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891405C9-2EC1-93F7-EE63-CFE3946705A7}"/>
                    </a:ext>
                  </a:extLst>
                </p:cNvPr>
                <p:cNvGrpSpPr/>
                <p:nvPr/>
              </p:nvGrpSpPr>
              <p:grpSpPr>
                <a:xfrm>
                  <a:off x="688179" y="1948008"/>
                  <a:ext cx="2602894" cy="4068393"/>
                  <a:chOff x="677669" y="1538105"/>
                  <a:chExt cx="2602894" cy="4068393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D997F7D4-EE8F-E6C1-47A7-F3AE69364098}"/>
                      </a:ext>
                    </a:extLst>
                  </p:cNvPr>
                  <p:cNvGrpSpPr/>
                  <p:nvPr/>
                </p:nvGrpSpPr>
                <p:grpSpPr>
                  <a:xfrm>
                    <a:off x="677669" y="1552659"/>
                    <a:ext cx="2602894" cy="3442545"/>
                    <a:chOff x="677669" y="1552659"/>
                    <a:chExt cx="2602894" cy="3442545"/>
                  </a:xfrm>
                </p:grpSpPr>
                <p:sp>
                  <p:nvSpPr>
                    <p:cNvPr id="90" name="ListLeanHorizontalTextTopic0">
                      <a:extLst>
                        <a:ext uri="{FF2B5EF4-FFF2-40B4-BE49-F238E27FC236}">
                          <a16:creationId xmlns:a16="http://schemas.microsoft.com/office/drawing/2014/main" id="{2366D5DF-3FCE-13ED-1996-9A26FD45BF8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77669" y="1552659"/>
                      <a:ext cx="2602892" cy="239671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rtlCol="0" anchor="t">
                      <a:spAutoFit/>
                    </a:bodyPr>
                    <a:lstStyle/>
                    <a:p>
                      <a:pPr fontAlgn="auto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defRPr/>
                      </a:pPr>
                      <a:endParaRPr kumimoji="0" lang="en-US" sz="1600" i="0" u="none" strike="noStrike" kern="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</a:endParaRPr>
                    </a:p>
                  </p:txBody>
                </p:sp>
                <p:sp>
                  <p:nvSpPr>
                    <p:cNvPr id="91" name="ListLeanHorizontalTextTopic0">
                      <a:extLst>
                        <a:ext uri="{FF2B5EF4-FFF2-40B4-BE49-F238E27FC236}">
                          <a16:creationId xmlns:a16="http://schemas.microsoft.com/office/drawing/2014/main" id="{5F27A468-AE74-2096-5298-F1338F148D3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77669" y="2270271"/>
                      <a:ext cx="2602892" cy="247646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rtlCol="0" anchor="t">
                      <a:spAutoFit/>
                    </a:bodyPr>
                    <a:lstStyle/>
                    <a:p>
                      <a:pPr fontAlgn="auto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defRPr/>
                      </a:pPr>
                      <a:endParaRPr kumimoji="0" lang="en-US" sz="1600" i="0" u="none" strike="noStrike" kern="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</a:endParaRPr>
                    </a:p>
                  </p:txBody>
                </p: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7307F5B0-11C3-18B5-5D7E-E7989DB8660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3618359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chemeClr val="accent2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8F2E0F9C-C890-64D0-E5D4-67D4422F06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2151171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0D52538F-13D5-63D1-94CF-828542370E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2884765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9077B057-1A97-2424-6D08-FA4187FEB9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3618359"/>
                      <a:ext cx="2602892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CC629F55-0B50-A49B-3B05-6B05946F8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70" y="4322953"/>
                      <a:ext cx="2602893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FB344C51-2553-29D4-9307-B80971CDD0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7669" y="4995204"/>
                      <a:ext cx="2602893" cy="0"/>
                    </a:xfrm>
                    <a:prstGeom prst="line">
                      <a:avLst/>
                    </a:prstGeom>
                    <a:ln w="9525">
                      <a:solidFill>
                        <a:srgbClr val="44546A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4E8D0DC-395F-C4F8-B93F-C8A4E3B5C1DA}"/>
                      </a:ext>
                    </a:extLst>
                  </p:cNvPr>
                  <p:cNvSpPr/>
                  <p:nvPr/>
                </p:nvSpPr>
                <p:spPr>
                  <a:xfrm>
                    <a:off x="908645" y="222614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Summer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5C28D63-5D97-EA0E-87C6-92F0172EEE70}"/>
                      </a:ext>
                    </a:extLst>
                  </p:cNvPr>
                  <p:cNvSpPr/>
                  <p:nvPr/>
                </p:nvSpPr>
                <p:spPr>
                  <a:xfrm>
                    <a:off x="908645" y="3654275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Summer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F98B197-F320-2340-E28F-AB9A9163A34A}"/>
                      </a:ext>
                    </a:extLst>
                  </p:cNvPr>
                  <p:cNvSpPr/>
                  <p:nvPr/>
                </p:nvSpPr>
                <p:spPr>
                  <a:xfrm>
                    <a:off x="908645" y="2914192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Summer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2F9DFCD5-0594-8512-02E2-0D98C3B4312E}"/>
                      </a:ext>
                    </a:extLst>
                  </p:cNvPr>
                  <p:cNvSpPr/>
                  <p:nvPr/>
                </p:nvSpPr>
                <p:spPr>
                  <a:xfrm>
                    <a:off x="908645" y="1538105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Summer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CCFD24F1-F168-CFEB-C7EE-B8BE344FED77}"/>
                      </a:ext>
                    </a:extLst>
                  </p:cNvPr>
                  <p:cNvSpPr/>
                  <p:nvPr/>
                </p:nvSpPr>
                <p:spPr>
                  <a:xfrm>
                    <a:off x="908645" y="435060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Winter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051B9176-93C3-6587-B78E-3FEAD1466901}"/>
                      </a:ext>
                    </a:extLst>
                  </p:cNvPr>
                  <p:cNvSpPr/>
                  <p:nvPr/>
                </p:nvSpPr>
                <p:spPr>
                  <a:xfrm>
                    <a:off x="908645" y="5022858"/>
                    <a:ext cx="2140940" cy="5836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1600" b="1">
                        <a:solidFill>
                          <a:sysClr val="windowText" lastClr="000000"/>
                        </a:solidFill>
                      </a:rPr>
                      <a:t>Winter</a:t>
                    </a:r>
                    <a:endParaRPr lang="en-CA" sz="1600" b="1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2" name="Rectangle : coins arrondis 38">
                  <a:extLst>
                    <a:ext uri="{FF2B5EF4-FFF2-40B4-BE49-F238E27FC236}">
                      <a16:creationId xmlns:a16="http://schemas.microsoft.com/office/drawing/2014/main" id="{9B2B7E3A-FCB1-EC10-F0D1-89A44602C8D5}"/>
                    </a:ext>
                  </a:extLst>
                </p:cNvPr>
                <p:cNvSpPr/>
                <p:nvPr/>
              </p:nvSpPr>
              <p:spPr>
                <a:xfrm>
                  <a:off x="688177" y="1333130"/>
                  <a:ext cx="2602894" cy="548781"/>
                </a:xfrm>
                <a:prstGeom prst="roundRect">
                  <a:avLst/>
                </a:prstGeom>
                <a:solidFill>
                  <a:srgbClr val="046A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1600" b="1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Growth</a:t>
                  </a:r>
                  <a:r>
                    <a:rPr lang="fr-CA" sz="1600"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600" b="1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Season</a:t>
                  </a:r>
                  <a:endParaRPr lang="en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68B289E-EA02-7F15-7EFC-DBEFF41C0920}"/>
                  </a:ext>
                </a:extLst>
              </p:cNvPr>
              <p:cNvSpPr/>
              <p:nvPr/>
            </p:nvSpPr>
            <p:spPr>
              <a:xfrm>
                <a:off x="2722041" y="3294668"/>
                <a:ext cx="1508758" cy="2082786"/>
              </a:xfrm>
              <a:prstGeom prst="rect">
                <a:avLst/>
              </a:prstGeom>
              <a:solidFill>
                <a:srgbClr val="FBDD4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D489F94-5070-2685-EC5C-20DC8F12126C}"/>
                  </a:ext>
                </a:extLst>
              </p:cNvPr>
              <p:cNvSpPr/>
              <p:nvPr/>
            </p:nvSpPr>
            <p:spPr>
              <a:xfrm>
                <a:off x="4611524" y="1914998"/>
                <a:ext cx="1508758" cy="2817858"/>
              </a:xfrm>
              <a:prstGeom prst="rect">
                <a:avLst/>
              </a:prstGeom>
              <a:solidFill>
                <a:srgbClr val="FBDD4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0C4A951-87EA-E2B7-9F45-C20F2628F828}"/>
                  </a:ext>
                </a:extLst>
              </p:cNvPr>
              <p:cNvSpPr/>
              <p:nvPr/>
            </p:nvSpPr>
            <p:spPr>
              <a:xfrm>
                <a:off x="4611524" y="4747410"/>
                <a:ext cx="1508758" cy="1268990"/>
              </a:xfrm>
              <a:prstGeom prst="rect">
                <a:avLst/>
              </a:prstGeom>
              <a:solidFill>
                <a:srgbClr val="308EB9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BAFC0D-47C2-87C9-C2B2-A4670ADB2FDC}"/>
                </a:ext>
              </a:extLst>
            </p:cNvPr>
            <p:cNvCxnSpPr/>
            <p:nvPr/>
          </p:nvCxnSpPr>
          <p:spPr>
            <a:xfrm>
              <a:off x="5190154" y="2910367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03C403-7FA2-8C54-A92D-9FC654024F8F}"/>
                </a:ext>
              </a:extLst>
            </p:cNvPr>
            <p:cNvCxnSpPr/>
            <p:nvPr/>
          </p:nvCxnSpPr>
          <p:spPr>
            <a:xfrm>
              <a:off x="5190154" y="3588647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E2C2D0E-EE60-B538-8B08-022EC596BBFB}"/>
                </a:ext>
              </a:extLst>
            </p:cNvPr>
            <p:cNvCxnSpPr/>
            <p:nvPr/>
          </p:nvCxnSpPr>
          <p:spPr>
            <a:xfrm>
              <a:off x="5190154" y="4266927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0D9A177-BB77-11C9-588E-1D031E7D4E47}"/>
                </a:ext>
              </a:extLst>
            </p:cNvPr>
            <p:cNvCxnSpPr/>
            <p:nvPr/>
          </p:nvCxnSpPr>
          <p:spPr>
            <a:xfrm>
              <a:off x="5190154" y="4918393"/>
              <a:ext cx="1207873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DDBB14-A683-0758-AB0C-8E91C05B56E9}"/>
                </a:ext>
              </a:extLst>
            </p:cNvPr>
            <p:cNvCxnSpPr/>
            <p:nvPr/>
          </p:nvCxnSpPr>
          <p:spPr>
            <a:xfrm>
              <a:off x="5190154" y="5539955"/>
              <a:ext cx="1207873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CD2D306-1953-055B-A805-D097134F7D1C}"/>
                </a:ext>
              </a:extLst>
            </p:cNvPr>
            <p:cNvSpPr/>
            <p:nvPr/>
          </p:nvSpPr>
          <p:spPr>
            <a:xfrm>
              <a:off x="5297338" y="2979690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21.50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F7C1B1-D02C-EFC3-82E2-F8146ABE82B9}"/>
                </a:ext>
              </a:extLst>
            </p:cNvPr>
            <p:cNvSpPr/>
            <p:nvPr/>
          </p:nvSpPr>
          <p:spPr>
            <a:xfrm>
              <a:off x="5297338" y="4300134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22.25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6919A6-8DE4-2180-673A-AB1EC9F61015}"/>
                </a:ext>
              </a:extLst>
            </p:cNvPr>
            <p:cNvSpPr/>
            <p:nvPr/>
          </p:nvSpPr>
          <p:spPr>
            <a:xfrm>
              <a:off x="5297338" y="3615855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22.75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132637-0C94-05A4-532E-3AD24F816A47}"/>
                </a:ext>
              </a:extLst>
            </p:cNvPr>
            <p:cNvSpPr/>
            <p:nvPr/>
          </p:nvSpPr>
          <p:spPr>
            <a:xfrm>
              <a:off x="5297338" y="2343527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>
                  <a:solidFill>
                    <a:sysClr val="windowText" lastClr="000000"/>
                  </a:solidFill>
                </a:rPr>
                <a:t>20.25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A8DD2D1-0AD7-CFEB-5A25-D8CB0E442228}"/>
                </a:ext>
              </a:extLst>
            </p:cNvPr>
            <p:cNvSpPr/>
            <p:nvPr/>
          </p:nvSpPr>
          <p:spPr>
            <a:xfrm>
              <a:off x="5297338" y="4943962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21.25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B719B5-1ACD-8E9B-DE16-BF15E33E8F7B}"/>
                </a:ext>
              </a:extLst>
            </p:cNvPr>
            <p:cNvSpPr/>
            <p:nvPr/>
          </p:nvSpPr>
          <p:spPr>
            <a:xfrm>
              <a:off x="5297338" y="5565523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20.25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983A8555-D7DC-873E-B7D4-5A0F57C0260F}"/>
                </a:ext>
              </a:extLst>
            </p:cNvPr>
            <p:cNvSpPr/>
            <p:nvPr/>
          </p:nvSpPr>
          <p:spPr>
            <a:xfrm>
              <a:off x="5190153" y="1775012"/>
              <a:ext cx="1207873" cy="507402"/>
            </a:xfrm>
            <a:prstGeom prst="roundRect">
              <a:avLst/>
            </a:prstGeom>
            <a:solidFill>
              <a:srgbClr val="046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 ($/</a:t>
              </a:r>
              <a:r>
                <a:rPr lang="fr-CA" sz="16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  <a:r>
                <a:rPr lang="fr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CA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31ECA4-8558-0A17-63E6-5D3E8179DA6B}"/>
                </a:ext>
              </a:extLst>
            </p:cNvPr>
            <p:cNvCxnSpPr/>
            <p:nvPr/>
          </p:nvCxnSpPr>
          <p:spPr>
            <a:xfrm>
              <a:off x="6417800" y="2910367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C4CE576-2B89-E59B-B720-8AF8E0F5A962}"/>
                </a:ext>
              </a:extLst>
            </p:cNvPr>
            <p:cNvCxnSpPr/>
            <p:nvPr/>
          </p:nvCxnSpPr>
          <p:spPr>
            <a:xfrm>
              <a:off x="6417800" y="3588647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89E6FE-559C-3E11-6394-C9BE3D36A928}"/>
                </a:ext>
              </a:extLst>
            </p:cNvPr>
            <p:cNvCxnSpPr/>
            <p:nvPr/>
          </p:nvCxnSpPr>
          <p:spPr>
            <a:xfrm>
              <a:off x="6417800" y="4266927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0C86D61-4D3D-4EEE-29C2-92250C6930AE}"/>
                </a:ext>
              </a:extLst>
            </p:cNvPr>
            <p:cNvCxnSpPr/>
            <p:nvPr/>
          </p:nvCxnSpPr>
          <p:spPr>
            <a:xfrm>
              <a:off x="6417800" y="4918393"/>
              <a:ext cx="1207873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9BF9D05-1D3D-46AF-6EA9-C5A23D16A923}"/>
                </a:ext>
              </a:extLst>
            </p:cNvPr>
            <p:cNvCxnSpPr/>
            <p:nvPr/>
          </p:nvCxnSpPr>
          <p:spPr>
            <a:xfrm>
              <a:off x="6417800" y="5539955"/>
              <a:ext cx="1207873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B3386D2-2F7F-3D36-D648-AAB43BDFFC42}"/>
                </a:ext>
              </a:extLst>
            </p:cNvPr>
            <p:cNvSpPr/>
            <p:nvPr/>
          </p:nvSpPr>
          <p:spPr>
            <a:xfrm>
              <a:off x="6524984" y="2979690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30.47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C824A92-4618-35CE-B9C0-E5E2301E8936}"/>
                </a:ext>
              </a:extLst>
            </p:cNvPr>
            <p:cNvSpPr/>
            <p:nvPr/>
          </p:nvSpPr>
          <p:spPr>
            <a:xfrm>
              <a:off x="6524984" y="4300134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31.59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B4095E7-710E-35E3-7363-FC9D067C545C}"/>
                </a:ext>
              </a:extLst>
            </p:cNvPr>
            <p:cNvSpPr/>
            <p:nvPr/>
          </p:nvSpPr>
          <p:spPr>
            <a:xfrm>
              <a:off x="6524984" y="3615855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29.35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027918A-9F8D-B925-46DF-15F8423B021F}"/>
                </a:ext>
              </a:extLst>
            </p:cNvPr>
            <p:cNvSpPr/>
            <p:nvPr/>
          </p:nvSpPr>
          <p:spPr>
            <a:xfrm>
              <a:off x="6524984" y="2343527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41.13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E535EBA-3FF3-2218-B0DF-DCDA9F4A94A9}"/>
                </a:ext>
              </a:extLst>
            </p:cNvPr>
            <p:cNvSpPr/>
            <p:nvPr/>
          </p:nvSpPr>
          <p:spPr>
            <a:xfrm>
              <a:off x="6524984" y="4943962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29.35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99F6DDB-D79B-4051-BF88-9646674D4277}"/>
                </a:ext>
              </a:extLst>
            </p:cNvPr>
            <p:cNvSpPr/>
            <p:nvPr/>
          </p:nvSpPr>
          <p:spPr>
            <a:xfrm>
              <a:off x="6524984" y="5565523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38.24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 : coins arrondis 38">
              <a:extLst>
                <a:ext uri="{FF2B5EF4-FFF2-40B4-BE49-F238E27FC236}">
                  <a16:creationId xmlns:a16="http://schemas.microsoft.com/office/drawing/2014/main" id="{40F3BE4E-3907-CF0A-76F0-573A29916F11}"/>
                </a:ext>
              </a:extLst>
            </p:cNvPr>
            <p:cNvSpPr/>
            <p:nvPr/>
          </p:nvSpPr>
          <p:spPr>
            <a:xfrm>
              <a:off x="6417799" y="1775012"/>
              <a:ext cx="1207873" cy="507402"/>
            </a:xfrm>
            <a:prstGeom prst="roundRect">
              <a:avLst/>
            </a:prstGeom>
            <a:solidFill>
              <a:srgbClr val="046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Equipment</a:t>
              </a:r>
              <a:r>
                <a:rPr lang="fr-CA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($/</a:t>
              </a:r>
              <a:r>
                <a:rPr lang="fr-CA" sz="16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  <a:r>
                <a:rPr lang="fr-CA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CA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5F0F79E-32EA-4613-EB14-EA464AC980C9}"/>
                </a:ext>
              </a:extLst>
            </p:cNvPr>
            <p:cNvCxnSpPr/>
            <p:nvPr/>
          </p:nvCxnSpPr>
          <p:spPr>
            <a:xfrm>
              <a:off x="7649782" y="2910367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21EF1D-8A25-ACD6-ACD0-CDA7271BC429}"/>
                </a:ext>
              </a:extLst>
            </p:cNvPr>
            <p:cNvCxnSpPr/>
            <p:nvPr/>
          </p:nvCxnSpPr>
          <p:spPr>
            <a:xfrm>
              <a:off x="7649782" y="3588647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7812625-6D4A-85BF-41F4-94A857C6A248}"/>
                </a:ext>
              </a:extLst>
            </p:cNvPr>
            <p:cNvCxnSpPr/>
            <p:nvPr/>
          </p:nvCxnSpPr>
          <p:spPr>
            <a:xfrm>
              <a:off x="7649782" y="4266927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89B7ED-B44B-0A79-20F5-F450D210C822}"/>
                </a:ext>
              </a:extLst>
            </p:cNvPr>
            <p:cNvCxnSpPr/>
            <p:nvPr/>
          </p:nvCxnSpPr>
          <p:spPr>
            <a:xfrm>
              <a:off x="7649782" y="4918393"/>
              <a:ext cx="1207873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D99C27A-4E35-A23F-90E4-8D59912ECB25}"/>
                </a:ext>
              </a:extLst>
            </p:cNvPr>
            <p:cNvCxnSpPr/>
            <p:nvPr/>
          </p:nvCxnSpPr>
          <p:spPr>
            <a:xfrm>
              <a:off x="7649782" y="5539955"/>
              <a:ext cx="1207873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065290C-18FC-9A5B-EB48-C185DE1370D5}"/>
                </a:ext>
              </a:extLst>
            </p:cNvPr>
            <p:cNvSpPr/>
            <p:nvPr/>
          </p:nvSpPr>
          <p:spPr>
            <a:xfrm>
              <a:off x="7756966" y="2979690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66.93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6044B78-48C3-4805-E87D-5013B70F973F}"/>
                </a:ext>
              </a:extLst>
            </p:cNvPr>
            <p:cNvSpPr/>
            <p:nvPr/>
          </p:nvSpPr>
          <p:spPr>
            <a:xfrm>
              <a:off x="7756966" y="4300134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25.25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568FA0F-FE9D-8CD8-6D48-8CA070B0C9CA}"/>
                </a:ext>
              </a:extLst>
            </p:cNvPr>
            <p:cNvSpPr/>
            <p:nvPr/>
          </p:nvSpPr>
          <p:spPr>
            <a:xfrm>
              <a:off x="7756966" y="3615855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56.10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D18FB6-4C12-68F9-6205-6612A86DA233}"/>
                </a:ext>
              </a:extLst>
            </p:cNvPr>
            <p:cNvSpPr/>
            <p:nvPr/>
          </p:nvSpPr>
          <p:spPr>
            <a:xfrm>
              <a:off x="7756966" y="2343527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56.16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9473BED-A783-6812-B919-A62EC116A97F}"/>
                </a:ext>
              </a:extLst>
            </p:cNvPr>
            <p:cNvSpPr/>
            <p:nvPr/>
          </p:nvSpPr>
          <p:spPr>
            <a:xfrm>
              <a:off x="7756966" y="4943962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27.84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F9603E1-35EE-DF9F-7946-B30D9B3BA21B}"/>
                </a:ext>
              </a:extLst>
            </p:cNvPr>
            <p:cNvSpPr/>
            <p:nvPr/>
          </p:nvSpPr>
          <p:spPr>
            <a:xfrm>
              <a:off x="7756966" y="5565519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25.10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Rectangle : coins arrondis 38">
              <a:extLst>
                <a:ext uri="{FF2B5EF4-FFF2-40B4-BE49-F238E27FC236}">
                  <a16:creationId xmlns:a16="http://schemas.microsoft.com/office/drawing/2014/main" id="{BE1DDB46-1D82-B17D-572D-057D95114B33}"/>
                </a:ext>
              </a:extLst>
            </p:cNvPr>
            <p:cNvSpPr/>
            <p:nvPr/>
          </p:nvSpPr>
          <p:spPr>
            <a:xfrm>
              <a:off x="7649781" y="1775012"/>
              <a:ext cx="1207873" cy="507402"/>
            </a:xfrm>
            <a:prstGeom prst="roundRect">
              <a:avLst/>
            </a:prstGeom>
            <a:solidFill>
              <a:srgbClr val="046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Protection</a:t>
              </a:r>
              <a:r>
                <a:rPr lang="fr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($/</a:t>
              </a:r>
              <a:r>
                <a:rPr lang="fr-CA" sz="16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  <a:r>
                <a:rPr lang="fr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CA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CE1579A-1BEC-5F53-5D87-1DA58E7F40AC}"/>
                </a:ext>
              </a:extLst>
            </p:cNvPr>
            <p:cNvCxnSpPr/>
            <p:nvPr/>
          </p:nvCxnSpPr>
          <p:spPr>
            <a:xfrm>
              <a:off x="8891730" y="2910363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B58D082-D894-DACD-A779-8BABD187781C}"/>
                </a:ext>
              </a:extLst>
            </p:cNvPr>
            <p:cNvCxnSpPr/>
            <p:nvPr/>
          </p:nvCxnSpPr>
          <p:spPr>
            <a:xfrm>
              <a:off x="8891730" y="3588643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9C916D5-9DE4-0554-CEEF-4F014BC5D624}"/>
                </a:ext>
              </a:extLst>
            </p:cNvPr>
            <p:cNvCxnSpPr/>
            <p:nvPr/>
          </p:nvCxnSpPr>
          <p:spPr>
            <a:xfrm>
              <a:off x="8891730" y="4266923"/>
              <a:ext cx="1207872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5456C68-FE95-2890-CE74-A21636B4BC7E}"/>
                </a:ext>
              </a:extLst>
            </p:cNvPr>
            <p:cNvCxnSpPr/>
            <p:nvPr/>
          </p:nvCxnSpPr>
          <p:spPr>
            <a:xfrm>
              <a:off x="8891730" y="4918389"/>
              <a:ext cx="1207873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488486F-DFB2-E5B5-70F2-EFD914B72741}"/>
                </a:ext>
              </a:extLst>
            </p:cNvPr>
            <p:cNvCxnSpPr/>
            <p:nvPr/>
          </p:nvCxnSpPr>
          <p:spPr>
            <a:xfrm>
              <a:off x="8891730" y="5539951"/>
              <a:ext cx="1207873" cy="0"/>
            </a:xfrm>
            <a:prstGeom prst="line">
              <a:avLst/>
            </a:prstGeom>
            <a:ln w="9525">
              <a:solidFill>
                <a:srgbClr val="44546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13707EF-7ED2-F02B-ED17-0C45B466DDA3}"/>
                </a:ext>
              </a:extLst>
            </p:cNvPr>
            <p:cNvSpPr/>
            <p:nvPr/>
          </p:nvSpPr>
          <p:spPr>
            <a:xfrm>
              <a:off x="8998914" y="2979686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198.81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62B4209-A8EB-A50A-BD44-241C8BD8CD9B}"/>
                </a:ext>
              </a:extLst>
            </p:cNvPr>
            <p:cNvSpPr/>
            <p:nvPr/>
          </p:nvSpPr>
          <p:spPr>
            <a:xfrm>
              <a:off x="8998914" y="4300130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198.81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910A1B9-B2CB-80D9-C3CB-9BE3F8ECAF60}"/>
                </a:ext>
              </a:extLst>
            </p:cNvPr>
            <p:cNvSpPr/>
            <p:nvPr/>
          </p:nvSpPr>
          <p:spPr>
            <a:xfrm>
              <a:off x="8998914" y="3615851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198.81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D45AAFA-133B-4398-9B29-73147081D593}"/>
                </a:ext>
              </a:extLst>
            </p:cNvPr>
            <p:cNvSpPr/>
            <p:nvPr/>
          </p:nvSpPr>
          <p:spPr>
            <a:xfrm>
              <a:off x="8998914" y="2343523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198.81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88FC87A-C89E-9C15-B120-A43E2B7D0031}"/>
                </a:ext>
              </a:extLst>
            </p:cNvPr>
            <p:cNvSpPr/>
            <p:nvPr/>
          </p:nvSpPr>
          <p:spPr>
            <a:xfrm>
              <a:off x="8998914" y="4943958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198.81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9FE4B15-89DB-6F90-53BD-F00F7850EAF5}"/>
                </a:ext>
              </a:extLst>
            </p:cNvPr>
            <p:cNvSpPr/>
            <p:nvPr/>
          </p:nvSpPr>
          <p:spPr>
            <a:xfrm>
              <a:off x="8998914" y="5565519"/>
              <a:ext cx="993503" cy="539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ysClr val="windowText" lastClr="000000"/>
                  </a:solidFill>
                </a:rPr>
                <a:t>198.81</a:t>
              </a:r>
              <a:endParaRPr lang="en-CA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Rectangle : coins arrondis 38">
              <a:extLst>
                <a:ext uri="{FF2B5EF4-FFF2-40B4-BE49-F238E27FC236}">
                  <a16:creationId xmlns:a16="http://schemas.microsoft.com/office/drawing/2014/main" id="{E342E83C-A723-3C6E-1DA1-16D32BDDA250}"/>
                </a:ext>
              </a:extLst>
            </p:cNvPr>
            <p:cNvSpPr/>
            <p:nvPr/>
          </p:nvSpPr>
          <p:spPr>
            <a:xfrm>
              <a:off x="8891729" y="1775008"/>
              <a:ext cx="1207873" cy="507402"/>
            </a:xfrm>
            <a:prstGeom prst="roundRect">
              <a:avLst/>
            </a:prstGeom>
            <a:solidFill>
              <a:srgbClr val="046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Others</a:t>
              </a:r>
              <a:endParaRPr lang="fr-CA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fr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($/</a:t>
              </a:r>
              <a:r>
                <a:rPr lang="fr-CA" sz="16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  <a:r>
                <a:rPr lang="fr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CA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0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012E-B922-C836-A272-A9AE5C01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Providing the Real-World Logic</a:t>
            </a:r>
          </a:p>
        </p:txBody>
      </p:sp>
      <p:sp>
        <p:nvSpPr>
          <p:cNvPr id="5" name="Rectangle : coins arrondis 38">
            <a:extLst>
              <a:ext uri="{FF2B5EF4-FFF2-40B4-BE49-F238E27FC236}">
                <a16:creationId xmlns:a16="http://schemas.microsoft.com/office/drawing/2014/main" id="{1269FEDE-4A61-8C10-0D9D-6FD2FF6E0204}"/>
              </a:ext>
            </a:extLst>
          </p:cNvPr>
          <p:cNvSpPr/>
          <p:nvPr/>
        </p:nvSpPr>
        <p:spPr>
          <a:xfrm>
            <a:off x="8880200" y="1978466"/>
            <a:ext cx="2947858" cy="396711"/>
          </a:xfrm>
          <a:prstGeom prst="roundRect">
            <a:avLst/>
          </a:prstGeom>
          <a:solidFill>
            <a:srgbClr val="FB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restrains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model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 : coins arrondis 40">
            <a:extLst>
              <a:ext uri="{FF2B5EF4-FFF2-40B4-BE49-F238E27FC236}">
                <a16:creationId xmlns:a16="http://schemas.microsoft.com/office/drawing/2014/main" id="{75525134-9067-A08A-FD8D-D50235386E50}"/>
              </a:ext>
            </a:extLst>
          </p:cNvPr>
          <p:cNvSpPr/>
          <p:nvPr/>
        </p:nvSpPr>
        <p:spPr>
          <a:xfrm>
            <a:off x="5571239" y="1982783"/>
            <a:ext cx="2947857" cy="396711"/>
          </a:xfrm>
          <a:prstGeom prst="roundRect">
            <a:avLst/>
          </a:prstGeom>
          <a:solidFill>
            <a:srgbClr val="FB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Logic</a:t>
            </a:r>
          </a:p>
        </p:txBody>
      </p:sp>
      <p:sp>
        <p:nvSpPr>
          <p:cNvPr id="29" name="Rectangle : coins arrondis 38">
            <a:extLst>
              <a:ext uri="{FF2B5EF4-FFF2-40B4-BE49-F238E27FC236}">
                <a16:creationId xmlns:a16="http://schemas.microsoft.com/office/drawing/2014/main" id="{BC65EAF0-1636-3C49-A45E-72D6BC7CFE9E}"/>
              </a:ext>
            </a:extLst>
          </p:cNvPr>
          <p:cNvSpPr/>
          <p:nvPr/>
        </p:nvSpPr>
        <p:spPr>
          <a:xfrm>
            <a:off x="5550591" y="1333130"/>
            <a:ext cx="6277467" cy="552661"/>
          </a:xfrm>
          <a:prstGeom prst="roundRect">
            <a:avLst/>
          </a:prstGeom>
          <a:solidFill>
            <a:srgbClr val="046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</a:t>
            </a:r>
            <a:r>
              <a:rPr lang="fr-CA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Gurobi</a:t>
            </a:r>
            <a:r>
              <a:rPr lang="fr-CA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a </a:t>
            </a:r>
            <a:r>
              <a:rPr lang="fr-CA" sz="16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</a:t>
            </a:r>
            <a:r>
              <a:rPr lang="fr-CA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  <a:endParaRPr lang="en-CA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C83C80D-626B-E8B9-A947-C6A814BF1B6B}"/>
              </a:ext>
            </a:extLst>
          </p:cNvPr>
          <p:cNvSpPr/>
          <p:nvPr/>
        </p:nvSpPr>
        <p:spPr>
          <a:xfrm>
            <a:off x="5571239" y="2697988"/>
            <a:ext cx="2927208" cy="7068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Plot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 : coins arrondis 40">
            <a:extLst>
              <a:ext uri="{FF2B5EF4-FFF2-40B4-BE49-F238E27FC236}">
                <a16:creationId xmlns:a16="http://schemas.microsoft.com/office/drawing/2014/main" id="{BDC32301-33F4-56D2-1AD1-81728ECB76B8}"/>
              </a:ext>
            </a:extLst>
          </p:cNvPr>
          <p:cNvSpPr/>
          <p:nvPr/>
        </p:nvSpPr>
        <p:spPr>
          <a:xfrm>
            <a:off x="5591887" y="3660571"/>
            <a:ext cx="2927208" cy="7068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Status</a:t>
            </a:r>
          </a:p>
        </p:txBody>
      </p:sp>
      <p:sp>
        <p:nvSpPr>
          <p:cNvPr id="45" name="Rectangle : coins arrondis 40">
            <a:extLst>
              <a:ext uri="{FF2B5EF4-FFF2-40B4-BE49-F238E27FC236}">
                <a16:creationId xmlns:a16="http://schemas.microsoft.com/office/drawing/2014/main" id="{C88A530E-7BA3-5C9E-CAD7-1E1122E5C1B8}"/>
              </a:ext>
            </a:extLst>
          </p:cNvPr>
          <p:cNvSpPr/>
          <p:nvPr/>
        </p:nvSpPr>
        <p:spPr>
          <a:xfrm>
            <a:off x="5591887" y="4627472"/>
            <a:ext cx="2927208" cy="7068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Enforcement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 : coins arrondis 40">
            <a:extLst>
              <a:ext uri="{FF2B5EF4-FFF2-40B4-BE49-F238E27FC236}">
                <a16:creationId xmlns:a16="http://schemas.microsoft.com/office/drawing/2014/main" id="{445DD467-9FDE-6471-E478-98DBDBAF5194}"/>
              </a:ext>
            </a:extLst>
          </p:cNvPr>
          <p:cNvSpPr/>
          <p:nvPr/>
        </p:nvSpPr>
        <p:spPr>
          <a:xfrm>
            <a:off x="5591887" y="5660072"/>
            <a:ext cx="2927208" cy="7068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 : coins arrondis 38">
            <a:extLst>
              <a:ext uri="{FF2B5EF4-FFF2-40B4-BE49-F238E27FC236}">
                <a16:creationId xmlns:a16="http://schemas.microsoft.com/office/drawing/2014/main" id="{C1CA183B-91B7-00AA-C5FA-3B74EE7B5DF7}"/>
              </a:ext>
            </a:extLst>
          </p:cNvPr>
          <p:cNvSpPr/>
          <p:nvPr/>
        </p:nvSpPr>
        <p:spPr>
          <a:xfrm>
            <a:off x="384591" y="1333130"/>
            <a:ext cx="4704080" cy="548781"/>
          </a:xfrm>
          <a:prstGeom prst="roundRect">
            <a:avLst/>
          </a:prstGeom>
          <a:solidFill>
            <a:srgbClr val="046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fr-CA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CA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CA" sz="16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fr-CA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</a:t>
            </a:r>
            <a:endParaRPr lang="en-CA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 : coins arrondis 40">
            <a:extLst>
              <a:ext uri="{FF2B5EF4-FFF2-40B4-BE49-F238E27FC236}">
                <a16:creationId xmlns:a16="http://schemas.microsoft.com/office/drawing/2014/main" id="{0DDBB265-3E57-E11E-ECCA-1CF1B9EB3EBC}"/>
              </a:ext>
            </a:extLst>
          </p:cNvPr>
          <p:cNvSpPr/>
          <p:nvPr/>
        </p:nvSpPr>
        <p:spPr>
          <a:xfrm>
            <a:off x="8880200" y="2697988"/>
            <a:ext cx="2927208" cy="7068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Prohibits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plot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split in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crops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 : coins arrondis 40">
            <a:extLst>
              <a:ext uri="{FF2B5EF4-FFF2-40B4-BE49-F238E27FC236}">
                <a16:creationId xmlns:a16="http://schemas.microsoft.com/office/drawing/2014/main" id="{A773FAF0-4105-5AE3-741D-6419EC5963D1}"/>
              </a:ext>
            </a:extLst>
          </p:cNvPr>
          <p:cNvSpPr/>
          <p:nvPr/>
        </p:nvSpPr>
        <p:spPr>
          <a:xfrm>
            <a:off x="8900848" y="3660571"/>
            <a:ext cx="2927208" cy="7068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track if for a month a plot is available</a:t>
            </a:r>
          </a:p>
        </p:txBody>
      </p:sp>
      <p:sp>
        <p:nvSpPr>
          <p:cNvPr id="83" name="Rectangle : coins arrondis 40">
            <a:extLst>
              <a:ext uri="{FF2B5EF4-FFF2-40B4-BE49-F238E27FC236}">
                <a16:creationId xmlns:a16="http://schemas.microsoft.com/office/drawing/2014/main" id="{CF7E4974-6AD8-54B9-322E-E990846DF368}"/>
              </a:ext>
            </a:extLst>
          </p:cNvPr>
          <p:cNvSpPr/>
          <p:nvPr/>
        </p:nvSpPr>
        <p:spPr>
          <a:xfrm>
            <a:off x="8900848" y="4627472"/>
            <a:ext cx="2927208" cy="7068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Prohibits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planted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a plot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usage 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 : coins arrondis 40">
            <a:extLst>
              <a:ext uri="{FF2B5EF4-FFF2-40B4-BE49-F238E27FC236}">
                <a16:creationId xmlns:a16="http://schemas.microsoft.com/office/drawing/2014/main" id="{05CE5000-8E84-1E17-6E84-54C27357FDE4}"/>
              </a:ext>
            </a:extLst>
          </p:cNvPr>
          <p:cNvSpPr/>
          <p:nvPr/>
        </p:nvSpPr>
        <p:spPr>
          <a:xfrm>
            <a:off x="8900848" y="5660072"/>
            <a:ext cx="2927208" cy="7068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verifies sufficient season time before planting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240D058-F155-0FC3-086B-50B3CC3DCE45}"/>
              </a:ext>
            </a:extLst>
          </p:cNvPr>
          <p:cNvGrpSpPr/>
          <p:nvPr/>
        </p:nvGrpSpPr>
        <p:grpSpPr>
          <a:xfrm>
            <a:off x="712708" y="1977621"/>
            <a:ext cx="4047839" cy="4575579"/>
            <a:chOff x="7877940" y="1703301"/>
            <a:chExt cx="4047839" cy="4575579"/>
          </a:xfrm>
        </p:grpSpPr>
        <p:sp>
          <p:nvSpPr>
            <p:cNvPr id="87" name="Rectangle : coins arrondis 38">
              <a:extLst>
                <a:ext uri="{FF2B5EF4-FFF2-40B4-BE49-F238E27FC236}">
                  <a16:creationId xmlns:a16="http://schemas.microsoft.com/office/drawing/2014/main" id="{C012DB7F-B33F-2398-E756-ADFACCFD6401}"/>
                </a:ext>
              </a:extLst>
            </p:cNvPr>
            <p:cNvSpPr/>
            <p:nvPr/>
          </p:nvSpPr>
          <p:spPr>
            <a:xfrm>
              <a:off x="7877940" y="1708444"/>
              <a:ext cx="4047839" cy="4570436"/>
            </a:xfrm>
            <a:prstGeom prst="roundRect">
              <a:avLst/>
            </a:prstGeom>
            <a:solidFill>
              <a:srgbClr val="FBDD4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803FD09-0177-BFF4-C100-145A006B666C}"/>
                </a:ext>
              </a:extLst>
            </p:cNvPr>
            <p:cNvGrpSpPr/>
            <p:nvPr/>
          </p:nvGrpSpPr>
          <p:grpSpPr>
            <a:xfrm>
              <a:off x="8776138" y="1703301"/>
              <a:ext cx="2102069" cy="2019220"/>
              <a:chOff x="39746" y="1263889"/>
              <a:chExt cx="3869122" cy="3102127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33B8D321-E8E2-B388-DFA5-0149BCED0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193" y="1263889"/>
                <a:ext cx="1852450" cy="1852447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FC66997-FC25-F08A-00E1-2F7D6D768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418" y="1888730"/>
                <a:ext cx="1852450" cy="1852447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C22A93F1-45C1-B00B-6A98-C993571E3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46" y="1888730"/>
                <a:ext cx="1852450" cy="1852447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D1F2516F-4D8A-1B81-19F1-9DBCD129F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651" y="2513568"/>
                <a:ext cx="1852446" cy="1852448"/>
              </a:xfrm>
              <a:prstGeom prst="rect">
                <a:avLst/>
              </a:prstGeom>
              <a:sp3d>
                <a:bevelT/>
              </a:sp3d>
            </p:spPr>
          </p:pic>
        </p:grpSp>
        <p:sp>
          <p:nvSpPr>
            <p:cNvPr id="93" name="Rectangle : coins arrondis 38">
              <a:extLst>
                <a:ext uri="{FF2B5EF4-FFF2-40B4-BE49-F238E27FC236}">
                  <a16:creationId xmlns:a16="http://schemas.microsoft.com/office/drawing/2014/main" id="{97F028C9-4F8E-3499-BBCD-A0BD31E1A5FB}"/>
                </a:ext>
              </a:extLst>
            </p:cNvPr>
            <p:cNvSpPr/>
            <p:nvPr/>
          </p:nvSpPr>
          <p:spPr>
            <a:xfrm>
              <a:off x="8389581" y="3793382"/>
              <a:ext cx="2964404" cy="605626"/>
            </a:xfrm>
            <a:prstGeom prst="roundRect">
              <a:avLst/>
            </a:prstGeom>
            <a:solidFill>
              <a:srgbClr val="FBDD4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plots of 401 acres </a:t>
              </a:r>
              <a:r>
                <a:rPr lang="fr-CA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</a:t>
              </a:r>
              <a:endParaRPr lang="en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 : coins arrondis 38">
              <a:extLst>
                <a:ext uri="{FF2B5EF4-FFF2-40B4-BE49-F238E27FC236}">
                  <a16:creationId xmlns:a16="http://schemas.microsoft.com/office/drawing/2014/main" id="{473C4FCB-1E60-1B98-5389-19819BB14224}"/>
                </a:ext>
              </a:extLst>
            </p:cNvPr>
            <p:cNvSpPr/>
            <p:nvPr/>
          </p:nvSpPr>
          <p:spPr>
            <a:xfrm>
              <a:off x="8389581" y="4473044"/>
              <a:ext cx="2964404" cy="605626"/>
            </a:xfrm>
            <a:prstGeom prst="roundRect">
              <a:avLst/>
            </a:prstGeom>
            <a:solidFill>
              <a:srgbClr val="FBDD4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Period</a:t>
              </a:r>
              <a:r>
                <a:rPr lang="fr-CA"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36 </a:t>
              </a:r>
              <a:r>
                <a:rPr lang="fr-CA" sz="1600" b="1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months</a:t>
              </a:r>
              <a:endParaRPr lang="en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 : coins arrondis 38">
              <a:extLst>
                <a:ext uri="{FF2B5EF4-FFF2-40B4-BE49-F238E27FC236}">
                  <a16:creationId xmlns:a16="http://schemas.microsoft.com/office/drawing/2014/main" id="{ADD1A2CE-1E02-3DFC-6773-F1B7F7F4D27C}"/>
                </a:ext>
              </a:extLst>
            </p:cNvPr>
            <p:cNvSpPr/>
            <p:nvPr/>
          </p:nvSpPr>
          <p:spPr>
            <a:xfrm>
              <a:off x="8389581" y="5153073"/>
              <a:ext cx="2964404" cy="605626"/>
            </a:xfrm>
            <a:prstGeom prst="roundRect">
              <a:avLst/>
            </a:prstGeom>
            <a:solidFill>
              <a:srgbClr val="FBDD4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dirty="0">
                  <a:solidFill>
                    <a:schemeClr val="tx1"/>
                  </a:solidFill>
                  <a:latin typeface="Arial"/>
                  <a:cs typeface="Arial"/>
                </a:rPr>
                <a:t>Budget of $4.5M over 3 </a:t>
              </a:r>
              <a:r>
                <a:rPr lang="fr-CA" sz="1600" b="1" dirty="0" err="1">
                  <a:solidFill>
                    <a:schemeClr val="tx1"/>
                  </a:solidFill>
                  <a:latin typeface="Arial"/>
                  <a:cs typeface="Arial"/>
                </a:rPr>
                <a:t>years</a:t>
              </a:r>
              <a:endParaRPr lang="en-CA" sz="1600" b="1" dirty="0" err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56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038B-EA0F-705F-0F4F-DF53365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Decision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Gurobi</a:t>
            </a:r>
            <a:r>
              <a:rPr lang="fr-CA" dirty="0"/>
              <a:t> </a:t>
            </a:r>
            <a:r>
              <a:rPr lang="fr-CA" dirty="0" err="1"/>
              <a:t>Taking</a:t>
            </a:r>
            <a:r>
              <a:rPr lang="fr-CA" dirty="0"/>
              <a:t>?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4FF38-8E05-52D2-2D42-B6406DDCCE6D}"/>
              </a:ext>
            </a:extLst>
          </p:cNvPr>
          <p:cNvSpPr/>
          <p:nvPr/>
        </p:nvSpPr>
        <p:spPr>
          <a:xfrm>
            <a:off x="1003782" y="918650"/>
            <a:ext cx="2621280" cy="89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4B48B-F693-266B-E1FD-316485A30892}"/>
              </a:ext>
            </a:extLst>
          </p:cNvPr>
          <p:cNvSpPr/>
          <p:nvPr/>
        </p:nvSpPr>
        <p:spPr>
          <a:xfrm>
            <a:off x="562469" y="1950721"/>
            <a:ext cx="11215873" cy="454151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08C56-4ABE-C3AB-619F-C8148D41AF9D}"/>
              </a:ext>
            </a:extLst>
          </p:cNvPr>
          <p:cNvSpPr/>
          <p:nvPr/>
        </p:nvSpPr>
        <p:spPr>
          <a:xfrm>
            <a:off x="413658" y="1422401"/>
            <a:ext cx="2193519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Decision Variables: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59E9F38-A367-E28F-9E1E-4622ED687C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804742"/>
                  </p:ext>
                </p:extLst>
              </p:nvPr>
            </p:nvGraphicFramePr>
            <p:xfrm>
              <a:off x="1952172" y="2479041"/>
              <a:ext cx="8287656" cy="3572596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4143828">
                      <a:extLst>
                        <a:ext uri="{9D8B030D-6E8A-4147-A177-3AD203B41FA5}">
                          <a16:colId xmlns:a16="http://schemas.microsoft.com/office/drawing/2014/main" val="1049240952"/>
                        </a:ext>
                      </a:extLst>
                    </a:gridCol>
                    <a:gridCol w="4143828">
                      <a:extLst>
                        <a:ext uri="{9D8B030D-6E8A-4147-A177-3AD203B41FA5}">
                          <a16:colId xmlns:a16="http://schemas.microsoft.com/office/drawing/2014/main" val="1441136618"/>
                        </a:ext>
                      </a:extLst>
                    </a:gridCol>
                  </a:tblGrid>
                  <a:tr h="646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60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60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4508701"/>
                      </a:ext>
                    </a:extLst>
                  </a:tr>
                  <a:tr h="9753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𝑐𝑚𝑙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800" kern="120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en-CA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</a:rPr>
                            <a:t>Binary variable indicating whether a crop is cultivated in a particular plot during a specific month</a:t>
                          </a:r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59582"/>
                      </a:ext>
                    </a:extLst>
                  </a:tr>
                  <a:tr h="9753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𝑛𝑚𝑙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800"/>
                        </a:p>
                        <a:p>
                          <a:endParaRPr lang="en-CA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</a:rPr>
                            <a:t>The variable specifies the amount of nutrient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</a:rPr>
                            <a:t> to be applied in plot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</a:rPr>
                            <a:t> during month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2295874"/>
                      </a:ext>
                    </a:extLst>
                  </a:tr>
                  <a:tr h="9753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𝑛𝑚𝑙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</a:rPr>
                            <a:t>This variable quantifies the stored amount of nutrient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</a:rPr>
                            <a:t> in plot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</a:rPr>
                            <a:t> at the end of month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1907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59E9F38-A367-E28F-9E1E-4622ED687C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804742"/>
                  </p:ext>
                </p:extLst>
              </p:nvPr>
            </p:nvGraphicFramePr>
            <p:xfrm>
              <a:off x="1952172" y="2479041"/>
              <a:ext cx="8287656" cy="3572596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4143828">
                      <a:extLst>
                        <a:ext uri="{9D8B030D-6E8A-4147-A177-3AD203B41FA5}">
                          <a16:colId xmlns:a16="http://schemas.microsoft.com/office/drawing/2014/main" val="1049240952"/>
                        </a:ext>
                      </a:extLst>
                    </a:gridCol>
                    <a:gridCol w="4143828">
                      <a:extLst>
                        <a:ext uri="{9D8B030D-6E8A-4147-A177-3AD203B41FA5}">
                          <a16:colId xmlns:a16="http://schemas.microsoft.com/office/drawing/2014/main" val="1441136618"/>
                        </a:ext>
                      </a:extLst>
                    </a:gridCol>
                  </a:tblGrid>
                  <a:tr h="646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60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60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4508701"/>
                      </a:ext>
                    </a:extLst>
                  </a:tr>
                  <a:tr h="975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7" t="-75625" r="-100294" b="-20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</a:rPr>
                            <a:t>Binary variable indicating whether a crop is cultivated in a particular plot during a specific month</a:t>
                          </a:r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59582"/>
                      </a:ext>
                    </a:extLst>
                  </a:tr>
                  <a:tr h="975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7" t="-174534" r="-100294" b="-1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47" t="-174534" r="-294" b="-100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2295874"/>
                      </a:ext>
                    </a:extLst>
                  </a:tr>
                  <a:tr h="975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7" t="-276250" r="-100294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47" t="-276250" r="-294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907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854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038B-EA0F-705F-0F4F-DF53365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How do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Optimize</a:t>
            </a:r>
            <a:r>
              <a:rPr lang="fr-CA"/>
              <a:t> for…</a:t>
            </a:r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4B48B-F693-266B-E1FD-316485A30892}"/>
              </a:ext>
            </a:extLst>
          </p:cNvPr>
          <p:cNvSpPr/>
          <p:nvPr/>
        </p:nvSpPr>
        <p:spPr>
          <a:xfrm>
            <a:off x="562470" y="1950721"/>
            <a:ext cx="3511377" cy="454151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08C56-4ABE-C3AB-619F-C8148D41AF9D}"/>
              </a:ext>
            </a:extLst>
          </p:cNvPr>
          <p:cNvSpPr/>
          <p:nvPr/>
        </p:nvSpPr>
        <p:spPr>
          <a:xfrm>
            <a:off x="266218" y="1548570"/>
            <a:ext cx="2193519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Research</a:t>
            </a:r>
            <a:r>
              <a:rPr lang="fr-CA" b="1">
                <a:solidFill>
                  <a:schemeClr val="tx1"/>
                </a:solidFill>
              </a:rPr>
              <a:t> </a:t>
            </a:r>
            <a:r>
              <a:rPr lang="fr-CA" b="1" err="1">
                <a:solidFill>
                  <a:schemeClr val="tx1"/>
                </a:solidFill>
              </a:rPr>
              <a:t>says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8" name="Isosceles Triangle 21">
            <a:extLst>
              <a:ext uri="{FF2B5EF4-FFF2-40B4-BE49-F238E27FC236}">
                <a16:creationId xmlns:a16="http://schemas.microsoft.com/office/drawing/2014/main" id="{EE8B03B5-D06D-8FF4-312A-17823EBB4113}"/>
              </a:ext>
            </a:extLst>
          </p:cNvPr>
          <p:cNvSpPr/>
          <p:nvPr/>
        </p:nvSpPr>
        <p:spPr>
          <a:xfrm rot="5400000">
            <a:off x="2102915" y="4051624"/>
            <a:ext cx="4679511" cy="3397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027AC-D8C1-E20D-05BB-3B30912F644B}"/>
              </a:ext>
            </a:extLst>
          </p:cNvPr>
          <p:cNvSpPr/>
          <p:nvPr/>
        </p:nvSpPr>
        <p:spPr>
          <a:xfrm>
            <a:off x="7011061" y="1548570"/>
            <a:ext cx="2903702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Implemented</a:t>
            </a:r>
            <a:r>
              <a:rPr lang="fr-CA" b="1">
                <a:solidFill>
                  <a:schemeClr val="tx1"/>
                </a:solidFill>
              </a:rPr>
              <a:t> by </a:t>
            </a:r>
            <a:r>
              <a:rPr lang="fr-CA" b="1" err="1">
                <a:solidFill>
                  <a:schemeClr val="tx1"/>
                </a:solidFill>
              </a:rPr>
              <a:t>considering</a:t>
            </a:r>
            <a:endParaRPr lang="en-CA" b="1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B8A8A4-CA5E-A83A-D3C9-2FDD817A268C}"/>
              </a:ext>
            </a:extLst>
          </p:cNvPr>
          <p:cNvGrpSpPr/>
          <p:nvPr/>
        </p:nvGrpSpPr>
        <p:grpSpPr>
          <a:xfrm>
            <a:off x="4735279" y="1950721"/>
            <a:ext cx="6894251" cy="4541519"/>
            <a:chOff x="7077457" y="2020864"/>
            <a:chExt cx="4552080" cy="447137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9F4681-2505-E001-DBC0-97EB67FB6F91}"/>
                </a:ext>
              </a:extLst>
            </p:cNvPr>
            <p:cNvGrpSpPr/>
            <p:nvPr/>
          </p:nvGrpSpPr>
          <p:grpSpPr>
            <a:xfrm>
              <a:off x="7077457" y="2767771"/>
              <a:ext cx="4552080" cy="3724469"/>
              <a:chOff x="7126691" y="1950720"/>
              <a:chExt cx="4552080" cy="372446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01D2F8-8250-FA46-8CAD-833A3CBD5154}"/>
                  </a:ext>
                </a:extLst>
              </p:cNvPr>
              <p:cNvSpPr/>
              <p:nvPr/>
            </p:nvSpPr>
            <p:spPr>
              <a:xfrm>
                <a:off x="7126691" y="1950720"/>
                <a:ext cx="4552080" cy="3724469"/>
              </a:xfrm>
              <a:prstGeom prst="rect">
                <a:avLst/>
              </a:prstGeom>
              <a:solidFill>
                <a:srgbClr val="046A38">
                  <a:alpha val="20000"/>
                </a:srgb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86E8764-B6D8-8C98-E3DD-B3F7D906C0AE}"/>
                  </a:ext>
                </a:extLst>
              </p:cNvPr>
              <p:cNvGrpSpPr/>
              <p:nvPr/>
            </p:nvGrpSpPr>
            <p:grpSpPr>
              <a:xfrm>
                <a:off x="7345377" y="2089920"/>
                <a:ext cx="4115735" cy="1446377"/>
                <a:chOff x="1228832" y="3445362"/>
                <a:chExt cx="4115735" cy="1446377"/>
              </a:xfrm>
            </p:grpSpPr>
            <p:sp>
              <p:nvSpPr>
                <p:cNvPr id="17" name="Shape 43664">
                  <a:extLst>
                    <a:ext uri="{FF2B5EF4-FFF2-40B4-BE49-F238E27FC236}">
                      <a16:creationId xmlns:a16="http://schemas.microsoft.com/office/drawing/2014/main" id="{C1613369-C03C-1E5B-669F-E93522D3111B}"/>
                    </a:ext>
                  </a:extLst>
                </p:cNvPr>
                <p:cNvSpPr/>
                <p:nvPr/>
              </p:nvSpPr>
              <p:spPr>
                <a:xfrm>
                  <a:off x="1228832" y="3445362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" name="Shape 43665">
                  <a:extLst>
                    <a:ext uri="{FF2B5EF4-FFF2-40B4-BE49-F238E27FC236}">
                      <a16:creationId xmlns:a16="http://schemas.microsoft.com/office/drawing/2014/main" id="{2D0FB345-17DB-5519-7046-A91A30DA0165}"/>
                    </a:ext>
                  </a:extLst>
                </p:cNvPr>
                <p:cNvSpPr/>
                <p:nvPr/>
              </p:nvSpPr>
              <p:spPr>
                <a:xfrm>
                  <a:off x="1234849" y="3847519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9" name="TextBox 30">
                  <a:extLst>
                    <a:ext uri="{FF2B5EF4-FFF2-40B4-BE49-F238E27FC236}">
                      <a16:creationId xmlns:a16="http://schemas.microsoft.com/office/drawing/2014/main" id="{5A0C3067-282C-D770-466A-F41A7B710F37}"/>
                    </a:ext>
                  </a:extLst>
                </p:cNvPr>
                <p:cNvSpPr txBox="1"/>
                <p:nvPr/>
              </p:nvSpPr>
              <p:spPr>
                <a:xfrm>
                  <a:off x="2362430" y="3462118"/>
                  <a:ext cx="1801712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Initial Soil Storage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31">
                      <a:extLst>
                        <a:ext uri="{FF2B5EF4-FFF2-40B4-BE49-F238E27FC236}">
                          <a16:creationId xmlns:a16="http://schemas.microsoft.com/office/drawing/2014/main" id="{DEC0AADF-9922-5D38-9CBA-75498C4D41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8875" y="3808937"/>
                      <a:ext cx="3654620" cy="10828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20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CA" sz="12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Nitrogen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,0,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=15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acre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per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plot</m:t>
                            </m:r>
                          </m:oMath>
                        </m:oMathPara>
                      </a14:m>
                      <a:endParaRPr lang="en-CA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CA" sz="12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Phosphorus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,0,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=100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acre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per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plot</m:t>
                            </m:r>
                          </m:oMath>
                        </m:oMathPara>
                      </a14:m>
                      <a:endParaRPr lang="en-CA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CA" sz="12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Potassium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,0,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=28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acre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per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plot</m:t>
                            </m:r>
                            <m:r>
                              <a:rPr lang="en-CA" sz="1200" b="0" i="0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lit/>
                              </m:rP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lit/>
                              </m:rP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CA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750"/>
                        </a:lnSpc>
                        <a:spcBef>
                          <a:spcPts val="900"/>
                        </a:spcBef>
                      </a:pPr>
                      <a:endParaRPr lang="en-US" sz="1600">
                        <a:latin typeface="+mj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31">
                      <a:extLst>
                        <a:ext uri="{FF2B5EF4-FFF2-40B4-BE49-F238E27FC236}">
                          <a16:creationId xmlns:a16="http://schemas.microsoft.com/office/drawing/2014/main" id="{DEC0AADF-9922-5D38-9CBA-75498C4D41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8875" y="3808937"/>
                      <a:ext cx="3654620" cy="108280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00515-41C6-A00A-94B5-4A1448BF5A3C}"/>
                  </a:ext>
                </a:extLst>
              </p:cNvPr>
              <p:cNvGrpSpPr/>
              <p:nvPr/>
            </p:nvGrpSpPr>
            <p:grpSpPr>
              <a:xfrm>
                <a:off x="7351394" y="3291346"/>
                <a:ext cx="4138669" cy="1024978"/>
                <a:chOff x="1191281" y="3447225"/>
                <a:chExt cx="4138669" cy="1024978"/>
              </a:xfrm>
            </p:grpSpPr>
            <p:sp>
              <p:nvSpPr>
                <p:cNvPr id="24" name="Shape 43664">
                  <a:extLst>
                    <a:ext uri="{FF2B5EF4-FFF2-40B4-BE49-F238E27FC236}">
                      <a16:creationId xmlns:a16="http://schemas.microsoft.com/office/drawing/2014/main" id="{D401F26D-023C-891A-E53A-87E9CF2C6A83}"/>
                    </a:ext>
                  </a:extLst>
                </p:cNvPr>
                <p:cNvSpPr/>
                <p:nvPr/>
              </p:nvSpPr>
              <p:spPr>
                <a:xfrm>
                  <a:off x="1191281" y="3447225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5" name="Shape 43665">
                  <a:extLst>
                    <a:ext uri="{FF2B5EF4-FFF2-40B4-BE49-F238E27FC236}">
                      <a16:creationId xmlns:a16="http://schemas.microsoft.com/office/drawing/2014/main" id="{BB1F2FB6-9668-A2C9-A069-FF18FBC8C653}"/>
                    </a:ext>
                  </a:extLst>
                </p:cNvPr>
                <p:cNvSpPr/>
                <p:nvPr/>
              </p:nvSpPr>
              <p:spPr>
                <a:xfrm>
                  <a:off x="1191281" y="3846344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6" name="TextBox 30">
                  <a:extLst>
                    <a:ext uri="{FF2B5EF4-FFF2-40B4-BE49-F238E27FC236}">
                      <a16:creationId xmlns:a16="http://schemas.microsoft.com/office/drawing/2014/main" id="{82FE5145-A35A-1134-BBF2-07744816D77C}"/>
                    </a:ext>
                  </a:extLst>
                </p:cNvPr>
                <p:cNvSpPr txBox="1"/>
                <p:nvPr/>
              </p:nvSpPr>
              <p:spPr>
                <a:xfrm>
                  <a:off x="1662307" y="3462118"/>
                  <a:ext cx="3201967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Minimum Nutrient Requirements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31">
                      <a:extLst>
                        <a:ext uri="{FF2B5EF4-FFF2-40B4-BE49-F238E27FC236}">
                          <a16:creationId xmlns:a16="http://schemas.microsoft.com/office/drawing/2014/main" id="{7CACD4B3-FAF6-4338-12DF-4087746505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0231" y="3907917"/>
                      <a:ext cx="4109719" cy="5619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40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CA" sz="14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nutrient</m:t>
                                </m:r>
                                <m:r>
                                  <m:rPr>
                                    <m:lit/>
                                    <m:nor/>
                                  </m:rPr>
                                  <a:rPr lang="en-CA" sz="14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CA" sz="14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consumption</m:t>
                                </m:r>
                              </m:e>
                              <m:sub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𝑐𝑛</m:t>
                                </m:r>
                              </m:sub>
                            </m:sSub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𝑐𝑗𝑙</m:t>
                                </m:r>
                              </m:sub>
                            </m:sSub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acre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per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plot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𝑛𝑗𝑙</m:t>
                                </m:r>
                              </m:sub>
                            </m:sSub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𝑛𝑗𝑙</m:t>
                                </m:r>
                              </m:sub>
                            </m:sSub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 ∀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nutrients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31">
                      <a:extLst>
                        <a:ext uri="{FF2B5EF4-FFF2-40B4-BE49-F238E27FC236}">
                          <a16:creationId xmlns:a16="http://schemas.microsoft.com/office/drawing/2014/main" id="{7CACD4B3-FAF6-4338-12DF-4087746505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0231" y="3907917"/>
                      <a:ext cx="4109719" cy="56198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430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B6354E-A8A5-6CAD-ABBC-2EF613C8937F}"/>
                </a:ext>
              </a:extLst>
            </p:cNvPr>
            <p:cNvSpPr/>
            <p:nvPr/>
          </p:nvSpPr>
          <p:spPr>
            <a:xfrm>
              <a:off x="7077457" y="2020864"/>
              <a:ext cx="4552080" cy="772554"/>
            </a:xfrm>
            <a:prstGeom prst="rect">
              <a:avLst/>
            </a:prstGeom>
            <a:solidFill>
              <a:srgbClr val="FBDD4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err="1">
                  <a:solidFill>
                    <a:schemeClr val="tx1"/>
                  </a:solidFill>
                </a:rPr>
                <a:t>Mathematical</a:t>
              </a:r>
              <a:r>
                <a:rPr lang="fr-CA" b="1">
                  <a:solidFill>
                    <a:schemeClr val="tx1"/>
                  </a:solidFill>
                </a:rPr>
                <a:t> Formulation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E48AB6-6D58-1186-1EE1-857F747A9D53}"/>
              </a:ext>
            </a:extLst>
          </p:cNvPr>
          <p:cNvGrpSpPr/>
          <p:nvPr/>
        </p:nvGrpSpPr>
        <p:grpSpPr>
          <a:xfrm>
            <a:off x="661441" y="918650"/>
            <a:ext cx="2963621" cy="894080"/>
            <a:chOff x="8921521" y="1182810"/>
            <a:chExt cx="2963621" cy="89408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57A798-4C53-FF25-C69A-18FDBAB726D9}"/>
                </a:ext>
              </a:extLst>
            </p:cNvPr>
            <p:cNvSpPr/>
            <p:nvPr/>
          </p:nvSpPr>
          <p:spPr>
            <a:xfrm>
              <a:off x="8921521" y="1446970"/>
              <a:ext cx="40640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800" b="1">
                  <a:solidFill>
                    <a:schemeClr val="tx1"/>
                  </a:solidFill>
                </a:rPr>
                <a:t>A</a:t>
              </a:r>
              <a:endParaRPr lang="en-CA" sz="2800" b="1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B655A4-2778-85FD-105C-11F049393DAB}"/>
                </a:ext>
              </a:extLst>
            </p:cNvPr>
            <p:cNvSpPr/>
            <p:nvPr/>
          </p:nvSpPr>
          <p:spPr>
            <a:xfrm>
              <a:off x="9263862" y="1182810"/>
              <a:ext cx="2621280" cy="89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err="1">
                  <a:solidFill>
                    <a:schemeClr val="tx1"/>
                  </a:solidFill>
                </a:rPr>
                <a:t>Nutrient</a:t>
              </a:r>
              <a:r>
                <a:rPr lang="fr-CA" b="1">
                  <a:solidFill>
                    <a:schemeClr val="tx1"/>
                  </a:solidFill>
                </a:rPr>
                <a:t> </a:t>
              </a:r>
              <a:r>
                <a:rPr lang="fr-CA" b="1" err="1">
                  <a:solidFill>
                    <a:schemeClr val="tx1"/>
                  </a:solidFill>
                </a:rPr>
                <a:t>Amendment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sp>
        <p:nvSpPr>
          <p:cNvPr id="5" name="Shape 43664">
            <a:extLst>
              <a:ext uri="{FF2B5EF4-FFF2-40B4-BE49-F238E27FC236}">
                <a16:creationId xmlns:a16="http://schemas.microsoft.com/office/drawing/2014/main" id="{59045924-9A6F-95BB-0D9E-0AE7A8985000}"/>
              </a:ext>
            </a:extLst>
          </p:cNvPr>
          <p:cNvSpPr/>
          <p:nvPr/>
        </p:nvSpPr>
        <p:spPr>
          <a:xfrm>
            <a:off x="5119444" y="5393992"/>
            <a:ext cx="6224281" cy="870787"/>
          </a:xfrm>
          <a:prstGeom prst="rect">
            <a:avLst/>
          </a:prstGeom>
          <a:solidFill>
            <a:srgbClr val="046A3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endParaRPr sz="1758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10CAC0B0-9113-7E0E-B1B0-C87D3D11089B}"/>
              </a:ext>
            </a:extLst>
          </p:cNvPr>
          <p:cNvSpPr txBox="1"/>
          <p:nvPr/>
        </p:nvSpPr>
        <p:spPr>
          <a:xfrm>
            <a:off x="6602592" y="5605873"/>
            <a:ext cx="31702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  <a:cs typeface="Poppins" pitchFamily="2" charset="77"/>
              </a:rPr>
              <a:t>Updating Nutrient Storage Levels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DA717-1B4A-3A4C-EE86-FCE20A89793C}"/>
              </a:ext>
            </a:extLst>
          </p:cNvPr>
          <p:cNvSpPr/>
          <p:nvPr/>
        </p:nvSpPr>
        <p:spPr>
          <a:xfrm>
            <a:off x="583491" y="1900420"/>
            <a:ext cx="3511377" cy="288092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Formulating these aspects in our model is necessary for the following reasons:</a:t>
            </a:r>
          </a:p>
          <a:p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 </a:t>
            </a:r>
            <a:endParaRPr lang="en-US"/>
          </a:p>
          <a:p>
            <a:pPr marL="342900" indent="-342900">
              <a:buFont typeface="Calibri"/>
              <a:buChar char="-"/>
            </a:pPr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Meeting plant nutrient requirements is necessary for optimal growth </a:t>
            </a:r>
          </a:p>
          <a:p>
            <a:pPr marL="342900" indent="-342900">
              <a:buFont typeface="Calibri"/>
              <a:buChar char="-"/>
            </a:pPr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Understanding soil nutrient storage is key to maintaining soil health </a:t>
            </a:r>
          </a:p>
          <a:p>
            <a:pPr marL="342900" indent="-342900">
              <a:buFont typeface="Calibri"/>
              <a:buChar char="-"/>
            </a:pPr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Supports long-term agricultural sustainability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 </a:t>
            </a:r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8F0467-3C1C-2199-7492-A80644D0B153}"/>
              </a:ext>
            </a:extLst>
          </p:cNvPr>
          <p:cNvSpPr/>
          <p:nvPr/>
        </p:nvSpPr>
        <p:spPr>
          <a:xfrm>
            <a:off x="694520" y="5175508"/>
            <a:ext cx="3206602" cy="58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Nitrogen : 0.50$ per pound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C2CB9-FF63-7578-3318-416DB186278C}"/>
              </a:ext>
            </a:extLst>
          </p:cNvPr>
          <p:cNvSpPr/>
          <p:nvPr/>
        </p:nvSpPr>
        <p:spPr>
          <a:xfrm>
            <a:off x="694520" y="5605873"/>
            <a:ext cx="3206602" cy="58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Phosphorus : 0.55$ per pound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9FB461-5492-19C3-10FC-A4B22C1334DF}"/>
              </a:ext>
            </a:extLst>
          </p:cNvPr>
          <p:cNvSpPr/>
          <p:nvPr/>
        </p:nvSpPr>
        <p:spPr>
          <a:xfrm>
            <a:off x="694520" y="5998967"/>
            <a:ext cx="3206602" cy="58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Potassium : 0.66$ per pound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F8A2C0-B81D-DFC5-EF84-B58DAB312299}"/>
              </a:ext>
            </a:extLst>
          </p:cNvPr>
          <p:cNvSpPr/>
          <p:nvPr/>
        </p:nvSpPr>
        <p:spPr>
          <a:xfrm>
            <a:off x="715541" y="4713262"/>
            <a:ext cx="3206602" cy="58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Cost of Fertilizers</a:t>
            </a:r>
          </a:p>
        </p:txBody>
      </p:sp>
    </p:spTree>
    <p:extLst>
      <p:ext uri="{BB962C8B-B14F-4D97-AF65-F5344CB8AC3E}">
        <p14:creationId xmlns:p14="http://schemas.microsoft.com/office/powerpoint/2010/main" val="112818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038B-EA0F-705F-0F4F-DF53365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How do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Optimize</a:t>
            </a:r>
            <a:r>
              <a:rPr lang="fr-CA"/>
              <a:t> for…</a:t>
            </a:r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4B48B-F693-266B-E1FD-316485A30892}"/>
              </a:ext>
            </a:extLst>
          </p:cNvPr>
          <p:cNvSpPr/>
          <p:nvPr/>
        </p:nvSpPr>
        <p:spPr>
          <a:xfrm>
            <a:off x="562470" y="1950721"/>
            <a:ext cx="3511377" cy="454151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08C56-4ABE-C3AB-619F-C8148D41AF9D}"/>
              </a:ext>
            </a:extLst>
          </p:cNvPr>
          <p:cNvSpPr/>
          <p:nvPr/>
        </p:nvSpPr>
        <p:spPr>
          <a:xfrm>
            <a:off x="266218" y="1548570"/>
            <a:ext cx="2193519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Research</a:t>
            </a:r>
            <a:r>
              <a:rPr lang="fr-CA" b="1">
                <a:solidFill>
                  <a:schemeClr val="tx1"/>
                </a:solidFill>
              </a:rPr>
              <a:t> </a:t>
            </a:r>
            <a:r>
              <a:rPr lang="fr-CA" b="1" err="1">
                <a:solidFill>
                  <a:schemeClr val="tx1"/>
                </a:solidFill>
              </a:rPr>
              <a:t>says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8" name="Isosceles Triangle 21">
            <a:extLst>
              <a:ext uri="{FF2B5EF4-FFF2-40B4-BE49-F238E27FC236}">
                <a16:creationId xmlns:a16="http://schemas.microsoft.com/office/drawing/2014/main" id="{EE8B03B5-D06D-8FF4-312A-17823EBB4113}"/>
              </a:ext>
            </a:extLst>
          </p:cNvPr>
          <p:cNvSpPr/>
          <p:nvPr/>
        </p:nvSpPr>
        <p:spPr>
          <a:xfrm rot="5400000">
            <a:off x="2102915" y="4051624"/>
            <a:ext cx="4679511" cy="3397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027AC-D8C1-E20D-05BB-3B30912F644B}"/>
              </a:ext>
            </a:extLst>
          </p:cNvPr>
          <p:cNvSpPr/>
          <p:nvPr/>
        </p:nvSpPr>
        <p:spPr>
          <a:xfrm>
            <a:off x="7011061" y="1548570"/>
            <a:ext cx="2903702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Implemented</a:t>
            </a:r>
            <a:r>
              <a:rPr lang="fr-CA" b="1">
                <a:solidFill>
                  <a:schemeClr val="tx1"/>
                </a:solidFill>
              </a:rPr>
              <a:t> by </a:t>
            </a:r>
            <a:r>
              <a:rPr lang="fr-CA" b="1" err="1">
                <a:solidFill>
                  <a:schemeClr val="tx1"/>
                </a:solidFill>
              </a:rPr>
              <a:t>considering</a:t>
            </a:r>
            <a:endParaRPr lang="en-CA" b="1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B8A8A4-CA5E-A83A-D3C9-2FDD817A268C}"/>
              </a:ext>
            </a:extLst>
          </p:cNvPr>
          <p:cNvGrpSpPr/>
          <p:nvPr/>
        </p:nvGrpSpPr>
        <p:grpSpPr>
          <a:xfrm>
            <a:off x="4735279" y="1950720"/>
            <a:ext cx="6894251" cy="4541519"/>
            <a:chOff x="7077457" y="2020864"/>
            <a:chExt cx="4552080" cy="447137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9F4681-2505-E001-DBC0-97EB67FB6F91}"/>
                </a:ext>
              </a:extLst>
            </p:cNvPr>
            <p:cNvGrpSpPr/>
            <p:nvPr/>
          </p:nvGrpSpPr>
          <p:grpSpPr>
            <a:xfrm>
              <a:off x="7077457" y="2767771"/>
              <a:ext cx="4552080" cy="3724469"/>
              <a:chOff x="7126691" y="1950720"/>
              <a:chExt cx="4552080" cy="372446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01D2F8-8250-FA46-8CAD-833A3CBD5154}"/>
                  </a:ext>
                </a:extLst>
              </p:cNvPr>
              <p:cNvSpPr/>
              <p:nvPr/>
            </p:nvSpPr>
            <p:spPr>
              <a:xfrm>
                <a:off x="7126691" y="1950720"/>
                <a:ext cx="4552080" cy="3724469"/>
              </a:xfrm>
              <a:prstGeom prst="rect">
                <a:avLst/>
              </a:prstGeom>
              <a:solidFill>
                <a:srgbClr val="046A38">
                  <a:alpha val="20000"/>
                </a:srgb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86E8764-B6D8-8C98-E3DD-B3F7D906C0AE}"/>
                  </a:ext>
                </a:extLst>
              </p:cNvPr>
              <p:cNvGrpSpPr/>
              <p:nvPr/>
            </p:nvGrpSpPr>
            <p:grpSpPr>
              <a:xfrm>
                <a:off x="7311485" y="2091783"/>
                <a:ext cx="4113631" cy="1444514"/>
                <a:chOff x="1194940" y="3447225"/>
                <a:chExt cx="4113631" cy="1444514"/>
              </a:xfrm>
            </p:grpSpPr>
            <p:sp>
              <p:nvSpPr>
                <p:cNvPr id="17" name="Shape 43664">
                  <a:extLst>
                    <a:ext uri="{FF2B5EF4-FFF2-40B4-BE49-F238E27FC236}">
                      <a16:creationId xmlns:a16="http://schemas.microsoft.com/office/drawing/2014/main" id="{C1613369-C03C-1E5B-669F-E93522D3111B}"/>
                    </a:ext>
                  </a:extLst>
                </p:cNvPr>
                <p:cNvSpPr/>
                <p:nvPr/>
              </p:nvSpPr>
              <p:spPr>
                <a:xfrm>
                  <a:off x="1194940" y="3447225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" name="Shape 43665">
                  <a:extLst>
                    <a:ext uri="{FF2B5EF4-FFF2-40B4-BE49-F238E27FC236}">
                      <a16:creationId xmlns:a16="http://schemas.microsoft.com/office/drawing/2014/main" id="{2D0FB345-17DB-5519-7046-A91A30DA0165}"/>
                    </a:ext>
                  </a:extLst>
                </p:cNvPr>
                <p:cNvSpPr/>
                <p:nvPr/>
              </p:nvSpPr>
              <p:spPr>
                <a:xfrm>
                  <a:off x="1198853" y="3846344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9" name="TextBox 30">
                  <a:extLst>
                    <a:ext uri="{FF2B5EF4-FFF2-40B4-BE49-F238E27FC236}">
                      <a16:creationId xmlns:a16="http://schemas.microsoft.com/office/drawing/2014/main" id="{5A0C3067-282C-D770-466A-F41A7B710F37}"/>
                    </a:ext>
                  </a:extLst>
                </p:cNvPr>
                <p:cNvSpPr txBox="1"/>
                <p:nvPr/>
              </p:nvSpPr>
              <p:spPr>
                <a:xfrm>
                  <a:off x="2406001" y="3462118"/>
                  <a:ext cx="1801712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Initial Soil Storage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31">
                      <a:extLst>
                        <a:ext uri="{FF2B5EF4-FFF2-40B4-BE49-F238E27FC236}">
                          <a16:creationId xmlns:a16="http://schemas.microsoft.com/office/drawing/2014/main" id="{DEC0AADF-9922-5D38-9CBA-75498C4D41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8875" y="3808937"/>
                      <a:ext cx="3654620" cy="10828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20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CA" sz="12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Nitrogen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,0,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=15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acre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per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plot</m:t>
                            </m:r>
                          </m:oMath>
                        </m:oMathPara>
                      </a14:m>
                      <a:endParaRPr lang="en-CA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CA" sz="12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Phosphorus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,0,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=100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acre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per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plot</m:t>
                            </m:r>
                          </m:oMath>
                        </m:oMathPara>
                      </a14:m>
                      <a:endParaRPr lang="en-CA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CA" sz="12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Potassium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,0,</m:t>
                                </m:r>
                                <m:r>
                                  <a:rPr lang="en-CA" sz="1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=28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acre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per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plot</m:t>
                            </m:r>
                            <m:r>
                              <a:rPr lang="en-CA" sz="1200" b="0" i="0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lit/>
                              </m:rP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</m:t>
                            </m:r>
                            <m: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CA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lit/>
                              </m:rPr>
                              <a:rPr lang="en-C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CA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750"/>
                        </a:lnSpc>
                        <a:spcBef>
                          <a:spcPts val="900"/>
                        </a:spcBef>
                      </a:pPr>
                      <a:endParaRPr lang="en-US" sz="1600">
                        <a:latin typeface="+mj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31">
                      <a:extLst>
                        <a:ext uri="{FF2B5EF4-FFF2-40B4-BE49-F238E27FC236}">
                          <a16:creationId xmlns:a16="http://schemas.microsoft.com/office/drawing/2014/main" id="{DEC0AADF-9922-5D38-9CBA-75498C4D41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8875" y="3808937"/>
                      <a:ext cx="3654620" cy="108280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00515-41C6-A00A-94B5-4A1448BF5A3C}"/>
                  </a:ext>
                </a:extLst>
              </p:cNvPr>
              <p:cNvGrpSpPr/>
              <p:nvPr/>
            </p:nvGrpSpPr>
            <p:grpSpPr>
              <a:xfrm>
                <a:off x="7307827" y="3291915"/>
                <a:ext cx="4170435" cy="1024347"/>
                <a:chOff x="1147714" y="3447794"/>
                <a:chExt cx="4170435" cy="1024347"/>
              </a:xfrm>
            </p:grpSpPr>
            <p:sp>
              <p:nvSpPr>
                <p:cNvPr id="24" name="Shape 43664">
                  <a:extLst>
                    <a:ext uri="{FF2B5EF4-FFF2-40B4-BE49-F238E27FC236}">
                      <a16:creationId xmlns:a16="http://schemas.microsoft.com/office/drawing/2014/main" id="{D401F26D-023C-891A-E53A-87E9CF2C6A83}"/>
                    </a:ext>
                  </a:extLst>
                </p:cNvPr>
                <p:cNvSpPr/>
                <p:nvPr/>
              </p:nvSpPr>
              <p:spPr>
                <a:xfrm>
                  <a:off x="1147714" y="3447794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5" name="Shape 43665">
                  <a:extLst>
                    <a:ext uri="{FF2B5EF4-FFF2-40B4-BE49-F238E27FC236}">
                      <a16:creationId xmlns:a16="http://schemas.microsoft.com/office/drawing/2014/main" id="{BB1F2FB6-9668-A2C9-A069-FF18FBC8C653}"/>
                    </a:ext>
                  </a:extLst>
                </p:cNvPr>
                <p:cNvSpPr/>
                <p:nvPr/>
              </p:nvSpPr>
              <p:spPr>
                <a:xfrm>
                  <a:off x="1155285" y="3844982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6" name="TextBox 30">
                  <a:extLst>
                    <a:ext uri="{FF2B5EF4-FFF2-40B4-BE49-F238E27FC236}">
                      <a16:creationId xmlns:a16="http://schemas.microsoft.com/office/drawing/2014/main" id="{82FE5145-A35A-1134-BBF2-07744816D77C}"/>
                    </a:ext>
                  </a:extLst>
                </p:cNvPr>
                <p:cNvSpPr txBox="1"/>
                <p:nvPr/>
              </p:nvSpPr>
              <p:spPr>
                <a:xfrm>
                  <a:off x="1662307" y="3462118"/>
                  <a:ext cx="3201967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Minimum Nutrient Requirements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31">
                      <a:extLst>
                        <a:ext uri="{FF2B5EF4-FFF2-40B4-BE49-F238E27FC236}">
                          <a16:creationId xmlns:a16="http://schemas.microsoft.com/office/drawing/2014/main" id="{7CACD4B3-FAF6-4338-12DF-4087746505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8430" y="3910160"/>
                      <a:ext cx="4109719" cy="5619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40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CA" sz="14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nutrient</m:t>
                                </m:r>
                                <m:r>
                                  <m:rPr>
                                    <m:lit/>
                                    <m:nor/>
                                  </m:rPr>
                                  <a:rPr lang="en-CA" sz="14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CA" sz="14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consumption</m:t>
                                </m:r>
                              </m:e>
                              <m:sub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𝑐𝑛</m:t>
                                </m:r>
                              </m:sub>
                            </m:sSub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𝑐𝑗𝑙</m:t>
                                </m:r>
                              </m:sub>
                            </m:sSub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acre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per</m:t>
                            </m:r>
                            <m:r>
                              <m:rPr>
                                <m:lit/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plot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𝑛𝑗𝑙</m:t>
                                </m:r>
                              </m:sub>
                            </m:sSub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𝑛𝑗𝑙</m:t>
                                </m:r>
                              </m:sub>
                            </m:sSub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 ∀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nutrients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CA" sz="14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CA" sz="1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31">
                      <a:extLst>
                        <a:ext uri="{FF2B5EF4-FFF2-40B4-BE49-F238E27FC236}">
                          <a16:creationId xmlns:a16="http://schemas.microsoft.com/office/drawing/2014/main" id="{7CACD4B3-FAF6-4338-12DF-4087746505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8430" y="3910160"/>
                      <a:ext cx="4109719" cy="56198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31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B6354E-A8A5-6CAD-ABBC-2EF613C8937F}"/>
                </a:ext>
              </a:extLst>
            </p:cNvPr>
            <p:cNvSpPr/>
            <p:nvPr/>
          </p:nvSpPr>
          <p:spPr>
            <a:xfrm>
              <a:off x="7077457" y="2020864"/>
              <a:ext cx="4552080" cy="772554"/>
            </a:xfrm>
            <a:prstGeom prst="rect">
              <a:avLst/>
            </a:prstGeom>
            <a:solidFill>
              <a:srgbClr val="FBDD4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err="1">
                  <a:solidFill>
                    <a:schemeClr val="tx1"/>
                  </a:solidFill>
                </a:rPr>
                <a:t>Mathematical</a:t>
              </a:r>
              <a:r>
                <a:rPr lang="fr-CA" b="1">
                  <a:solidFill>
                    <a:schemeClr val="tx1"/>
                  </a:solidFill>
                </a:rPr>
                <a:t> Formulation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E48AB6-6D58-1186-1EE1-857F747A9D53}"/>
              </a:ext>
            </a:extLst>
          </p:cNvPr>
          <p:cNvGrpSpPr/>
          <p:nvPr/>
        </p:nvGrpSpPr>
        <p:grpSpPr>
          <a:xfrm>
            <a:off x="661441" y="918650"/>
            <a:ext cx="2963621" cy="894080"/>
            <a:chOff x="8921521" y="1182810"/>
            <a:chExt cx="2963621" cy="89408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57A798-4C53-FF25-C69A-18FDBAB726D9}"/>
                </a:ext>
              </a:extLst>
            </p:cNvPr>
            <p:cNvSpPr/>
            <p:nvPr/>
          </p:nvSpPr>
          <p:spPr>
            <a:xfrm>
              <a:off x="8921521" y="1446970"/>
              <a:ext cx="40640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800" b="1">
                  <a:solidFill>
                    <a:schemeClr val="tx1"/>
                  </a:solidFill>
                </a:rPr>
                <a:t>A</a:t>
              </a:r>
              <a:endParaRPr lang="en-CA" sz="2800" b="1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B655A4-2778-85FD-105C-11F049393DAB}"/>
                </a:ext>
              </a:extLst>
            </p:cNvPr>
            <p:cNvSpPr/>
            <p:nvPr/>
          </p:nvSpPr>
          <p:spPr>
            <a:xfrm>
              <a:off x="9263862" y="1182810"/>
              <a:ext cx="2621280" cy="89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err="1">
                  <a:solidFill>
                    <a:schemeClr val="tx1"/>
                  </a:solidFill>
                </a:rPr>
                <a:t>Nutrient</a:t>
              </a:r>
              <a:r>
                <a:rPr lang="fr-CA" b="1">
                  <a:solidFill>
                    <a:schemeClr val="tx1"/>
                  </a:solidFill>
                </a:rPr>
                <a:t> </a:t>
              </a:r>
              <a:r>
                <a:rPr lang="fr-CA" b="1" err="1">
                  <a:solidFill>
                    <a:schemeClr val="tx1"/>
                  </a:solidFill>
                </a:rPr>
                <a:t>Amendment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sp>
        <p:nvSpPr>
          <p:cNvPr id="5" name="Shape 43664">
            <a:extLst>
              <a:ext uri="{FF2B5EF4-FFF2-40B4-BE49-F238E27FC236}">
                <a16:creationId xmlns:a16="http://schemas.microsoft.com/office/drawing/2014/main" id="{59045924-9A6F-95BB-0D9E-0AE7A8985000}"/>
              </a:ext>
            </a:extLst>
          </p:cNvPr>
          <p:cNvSpPr/>
          <p:nvPr/>
        </p:nvSpPr>
        <p:spPr>
          <a:xfrm>
            <a:off x="4989959" y="5395045"/>
            <a:ext cx="6243936" cy="485910"/>
          </a:xfrm>
          <a:prstGeom prst="rect">
            <a:avLst/>
          </a:prstGeom>
          <a:solidFill>
            <a:srgbClr val="046A3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endParaRPr sz="1758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Shape 43665">
            <a:extLst>
              <a:ext uri="{FF2B5EF4-FFF2-40B4-BE49-F238E27FC236}">
                <a16:creationId xmlns:a16="http://schemas.microsoft.com/office/drawing/2014/main" id="{8DB7C820-DEFC-F36A-7D65-9DA258FB2775}"/>
              </a:ext>
            </a:extLst>
          </p:cNvPr>
          <p:cNvSpPr/>
          <p:nvPr/>
        </p:nvSpPr>
        <p:spPr>
          <a:xfrm>
            <a:off x="5000059" y="5851480"/>
            <a:ext cx="6233836" cy="559609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marL="11113" lvl="3" algn="ctr" defTabSz="410780">
              <a:lnSpc>
                <a:spcPct val="110000"/>
              </a:lnSpc>
              <a:spcBef>
                <a:spcPts val="211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407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10CAC0B0-9113-7E0E-B1B0-C87D3D11089B}"/>
              </a:ext>
            </a:extLst>
          </p:cNvPr>
          <p:cNvSpPr txBox="1"/>
          <p:nvPr/>
        </p:nvSpPr>
        <p:spPr>
          <a:xfrm>
            <a:off x="6667306" y="5438558"/>
            <a:ext cx="31702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  <a:cs typeface="Poppins" pitchFamily="2" charset="77"/>
              </a:rPr>
              <a:t>Updating Nutrient Storage Levels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DA717-1B4A-3A4C-EE86-FCE20A89793C}"/>
              </a:ext>
            </a:extLst>
          </p:cNvPr>
          <p:cNvSpPr/>
          <p:nvPr/>
        </p:nvSpPr>
        <p:spPr>
          <a:xfrm>
            <a:off x="583491" y="1900420"/>
            <a:ext cx="3511377" cy="288092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Formulating these aspects in our model is necessary for the following reasons:</a:t>
            </a:r>
          </a:p>
          <a:p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 </a:t>
            </a:r>
            <a:endParaRPr lang="en-US"/>
          </a:p>
          <a:p>
            <a:pPr marL="342900" indent="-342900">
              <a:buFont typeface="Calibri"/>
              <a:buChar char="-"/>
            </a:pPr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Meeting plant nutrient requirements is necessary for optimal growth </a:t>
            </a:r>
          </a:p>
          <a:p>
            <a:pPr marL="342900" indent="-342900">
              <a:buFont typeface="Calibri"/>
              <a:buChar char="-"/>
            </a:pPr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Understanding soil nutrient storage is key to maintaining soil health </a:t>
            </a:r>
          </a:p>
          <a:p>
            <a:pPr marL="342900" indent="-342900">
              <a:buFont typeface="Calibri"/>
              <a:buChar char="-"/>
            </a:pPr>
            <a:r>
              <a:rPr lang="en-US" sz="16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Supports long-term agricultural sustainability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 </a:t>
            </a:r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8F0467-3C1C-2199-7492-A80644D0B153}"/>
              </a:ext>
            </a:extLst>
          </p:cNvPr>
          <p:cNvSpPr/>
          <p:nvPr/>
        </p:nvSpPr>
        <p:spPr>
          <a:xfrm>
            <a:off x="694520" y="5175508"/>
            <a:ext cx="3206602" cy="58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Nitrogen : 0.50$ per pound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C2CB9-FF63-7578-3318-416DB186278C}"/>
              </a:ext>
            </a:extLst>
          </p:cNvPr>
          <p:cNvSpPr/>
          <p:nvPr/>
        </p:nvSpPr>
        <p:spPr>
          <a:xfrm>
            <a:off x="694520" y="5605873"/>
            <a:ext cx="3206602" cy="58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Phosphorus : 0.55$ per pound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9FB461-5492-19C3-10FC-A4B22C1334DF}"/>
              </a:ext>
            </a:extLst>
          </p:cNvPr>
          <p:cNvSpPr/>
          <p:nvPr/>
        </p:nvSpPr>
        <p:spPr>
          <a:xfrm>
            <a:off x="694520" y="5998967"/>
            <a:ext cx="3206602" cy="58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Potassium : 0.66$ per pound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F8A2C0-B81D-DFC5-EF84-B58DAB312299}"/>
              </a:ext>
            </a:extLst>
          </p:cNvPr>
          <p:cNvSpPr/>
          <p:nvPr/>
        </p:nvSpPr>
        <p:spPr>
          <a:xfrm>
            <a:off x="715541" y="4713262"/>
            <a:ext cx="3206602" cy="58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Cost of Fertilizers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0136F-C352-4018-1056-25ED19FFD796}"/>
              </a:ext>
            </a:extLst>
          </p:cNvPr>
          <p:cNvSpPr/>
          <p:nvPr/>
        </p:nvSpPr>
        <p:spPr>
          <a:xfrm>
            <a:off x="5119444" y="3278004"/>
            <a:ext cx="5830471" cy="615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Each plot must start with a defined quantity of nitrogen, potassium, and phosphorus.</a:t>
            </a:r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A8ACB-DE8D-76A9-3354-ADA0312F17FD}"/>
              </a:ext>
            </a:extLst>
          </p:cNvPr>
          <p:cNvSpPr/>
          <p:nvPr/>
        </p:nvSpPr>
        <p:spPr>
          <a:xfrm>
            <a:off x="5206518" y="4506658"/>
            <a:ext cx="5830471" cy="615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>
                <a:effectLst/>
                <a:ea typeface="Calibri" panose="020F0502020204030204" pitchFamily="34" charset="0"/>
              </a:rPr>
              <a:t>The amount of nutrients applied is at least as much as the crop needs.</a:t>
            </a:r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48B68-7E25-219E-658C-3A383301D098}"/>
              </a:ext>
            </a:extLst>
          </p:cNvPr>
          <p:cNvSpPr/>
          <p:nvPr/>
        </p:nvSpPr>
        <p:spPr>
          <a:xfrm>
            <a:off x="5206518" y="5856015"/>
            <a:ext cx="5830471" cy="615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nutrient storage levels for each plot on a monthly basis.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5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537BFE5-896B-BFFD-6A29-6D2C0CC5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Making</a:t>
            </a:r>
            <a:r>
              <a:rPr lang="fr-CA"/>
              <a:t> the Case for </a:t>
            </a:r>
            <a:r>
              <a:rPr lang="fr-CA" err="1"/>
              <a:t>Crop</a:t>
            </a:r>
            <a:r>
              <a:rPr lang="fr-CA"/>
              <a:t> Rotation</a:t>
            </a:r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84D16-19FB-17DD-77C8-991A96A6B5E9}"/>
              </a:ext>
            </a:extLst>
          </p:cNvPr>
          <p:cNvSpPr/>
          <p:nvPr/>
        </p:nvSpPr>
        <p:spPr>
          <a:xfrm>
            <a:off x="607014" y="2084321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Pests and insects' damages</a:t>
            </a:r>
            <a:endParaRPr lang="en-US" sz="200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D7ABAF-512E-EC6E-D2E9-E1B70D881BC1}"/>
              </a:ext>
            </a:extLst>
          </p:cNvPr>
          <p:cNvGrpSpPr/>
          <p:nvPr/>
        </p:nvGrpSpPr>
        <p:grpSpPr>
          <a:xfrm>
            <a:off x="592950" y="900867"/>
            <a:ext cx="5436000" cy="1325563"/>
            <a:chOff x="553720" y="2203450"/>
            <a:chExt cx="4917440" cy="1325563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B138196-C17E-4C69-8C9C-C5327FC2BD4D}"/>
                </a:ext>
              </a:extLst>
            </p:cNvPr>
            <p:cNvSpPr txBox="1">
              <a:spLocks/>
            </p:cNvSpPr>
            <p:nvPr/>
          </p:nvSpPr>
          <p:spPr>
            <a:xfrm>
              <a:off x="553720" y="2203450"/>
              <a:ext cx="491744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j-cs"/>
                </a:defRPr>
              </a:lvl1pPr>
            </a:lstStyle>
            <a:p>
              <a:pPr algn="ctr"/>
              <a:r>
                <a:rPr lang="en-US" sz="2000" b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Monoculture Brings a Lot of Challenges...</a:t>
              </a:r>
              <a:endParaRPr lang="fr-CA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Connecteur droit 7">
              <a:extLst>
                <a:ext uri="{FF2B5EF4-FFF2-40B4-BE49-F238E27FC236}">
                  <a16:creationId xmlns:a16="http://schemas.microsoft.com/office/drawing/2014/main" id="{99E5B47A-34A9-5A7C-6856-5E5809CFF0F8}"/>
                </a:ext>
              </a:extLst>
            </p:cNvPr>
            <p:cNvCxnSpPr/>
            <p:nvPr/>
          </p:nvCxnSpPr>
          <p:spPr>
            <a:xfrm>
              <a:off x="553720" y="3138170"/>
              <a:ext cx="491744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05076-83B6-8BD6-05A3-EEB1FA708B87}"/>
              </a:ext>
            </a:extLst>
          </p:cNvPr>
          <p:cNvSpPr/>
          <p:nvPr/>
        </p:nvSpPr>
        <p:spPr>
          <a:xfrm>
            <a:off x="592950" y="3133745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Soil nutrient depletion </a:t>
            </a:r>
          </a:p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A642B-395A-EBF0-F696-5E23225F557D}"/>
              </a:ext>
            </a:extLst>
          </p:cNvPr>
          <p:cNvSpPr/>
          <p:nvPr/>
        </p:nvSpPr>
        <p:spPr>
          <a:xfrm>
            <a:off x="592950" y="4170271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2187885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038B-EA0F-705F-0F4F-DF53365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How do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Optimize</a:t>
            </a:r>
            <a:r>
              <a:rPr lang="fr-CA"/>
              <a:t> for…</a:t>
            </a:r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4B48B-F693-266B-E1FD-316485A30892}"/>
              </a:ext>
            </a:extLst>
          </p:cNvPr>
          <p:cNvSpPr/>
          <p:nvPr/>
        </p:nvSpPr>
        <p:spPr>
          <a:xfrm>
            <a:off x="562470" y="1950721"/>
            <a:ext cx="5436000" cy="454151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08C56-4ABE-C3AB-619F-C8148D41AF9D}"/>
              </a:ext>
            </a:extLst>
          </p:cNvPr>
          <p:cNvSpPr/>
          <p:nvPr/>
        </p:nvSpPr>
        <p:spPr>
          <a:xfrm>
            <a:off x="266218" y="1548570"/>
            <a:ext cx="2193519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Research</a:t>
            </a:r>
            <a:r>
              <a:rPr lang="fr-CA" b="1">
                <a:solidFill>
                  <a:schemeClr val="tx1"/>
                </a:solidFill>
              </a:rPr>
              <a:t> </a:t>
            </a:r>
            <a:r>
              <a:rPr lang="fr-CA" b="1" err="1">
                <a:solidFill>
                  <a:schemeClr val="tx1"/>
                </a:solidFill>
              </a:rPr>
              <a:t>says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8" name="Isosceles Triangle 21">
            <a:extLst>
              <a:ext uri="{FF2B5EF4-FFF2-40B4-BE49-F238E27FC236}">
                <a16:creationId xmlns:a16="http://schemas.microsoft.com/office/drawing/2014/main" id="{EE8B03B5-D06D-8FF4-312A-17823EBB4113}"/>
              </a:ext>
            </a:extLst>
          </p:cNvPr>
          <p:cNvSpPr/>
          <p:nvPr/>
        </p:nvSpPr>
        <p:spPr>
          <a:xfrm rot="5400000">
            <a:off x="4226422" y="3982631"/>
            <a:ext cx="4679511" cy="3397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027AC-D8C1-E20D-05BB-3B30912F644B}"/>
              </a:ext>
            </a:extLst>
          </p:cNvPr>
          <p:cNvSpPr/>
          <p:nvPr/>
        </p:nvSpPr>
        <p:spPr>
          <a:xfrm>
            <a:off x="7011061" y="1548570"/>
            <a:ext cx="2903702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Implemented</a:t>
            </a:r>
            <a:r>
              <a:rPr lang="fr-CA" b="1">
                <a:solidFill>
                  <a:schemeClr val="tx1"/>
                </a:solidFill>
              </a:rPr>
              <a:t> by </a:t>
            </a:r>
            <a:r>
              <a:rPr lang="fr-CA" b="1" err="1">
                <a:solidFill>
                  <a:schemeClr val="tx1"/>
                </a:solidFill>
              </a:rPr>
              <a:t>considering</a:t>
            </a:r>
            <a:endParaRPr lang="en-CA" b="1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B8A8A4-CA5E-A83A-D3C9-2FDD817A268C}"/>
              </a:ext>
            </a:extLst>
          </p:cNvPr>
          <p:cNvGrpSpPr/>
          <p:nvPr/>
        </p:nvGrpSpPr>
        <p:grpSpPr>
          <a:xfrm>
            <a:off x="7077457" y="1954735"/>
            <a:ext cx="4552080" cy="4537505"/>
            <a:chOff x="7077457" y="1954735"/>
            <a:chExt cx="4552080" cy="453750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9F4681-2505-E001-DBC0-97EB67FB6F91}"/>
                </a:ext>
              </a:extLst>
            </p:cNvPr>
            <p:cNvGrpSpPr/>
            <p:nvPr/>
          </p:nvGrpSpPr>
          <p:grpSpPr>
            <a:xfrm>
              <a:off x="7077457" y="2767771"/>
              <a:ext cx="4552080" cy="3724469"/>
              <a:chOff x="7126691" y="1950720"/>
              <a:chExt cx="4552080" cy="372446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01D2F8-8250-FA46-8CAD-833A3CBD5154}"/>
                  </a:ext>
                </a:extLst>
              </p:cNvPr>
              <p:cNvSpPr/>
              <p:nvPr/>
            </p:nvSpPr>
            <p:spPr>
              <a:xfrm>
                <a:off x="7126691" y="1950720"/>
                <a:ext cx="4552080" cy="3724469"/>
              </a:xfrm>
              <a:prstGeom prst="rect">
                <a:avLst/>
              </a:prstGeom>
              <a:solidFill>
                <a:srgbClr val="046A38">
                  <a:alpha val="20000"/>
                </a:srgb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86E8764-B6D8-8C98-E3DD-B3F7D906C0AE}"/>
                  </a:ext>
                </a:extLst>
              </p:cNvPr>
              <p:cNvGrpSpPr/>
              <p:nvPr/>
            </p:nvGrpSpPr>
            <p:grpSpPr>
              <a:xfrm>
                <a:off x="7307826" y="2091783"/>
                <a:ext cx="4153286" cy="1024978"/>
                <a:chOff x="1191281" y="3447225"/>
                <a:chExt cx="4153286" cy="1024978"/>
              </a:xfrm>
            </p:grpSpPr>
            <p:sp>
              <p:nvSpPr>
                <p:cNvPr id="17" name="Shape 43664">
                  <a:extLst>
                    <a:ext uri="{FF2B5EF4-FFF2-40B4-BE49-F238E27FC236}">
                      <a16:creationId xmlns:a16="http://schemas.microsoft.com/office/drawing/2014/main" id="{C1613369-C03C-1E5B-669F-E93522D3111B}"/>
                    </a:ext>
                  </a:extLst>
                </p:cNvPr>
                <p:cNvSpPr/>
                <p:nvPr/>
              </p:nvSpPr>
              <p:spPr>
                <a:xfrm>
                  <a:off x="1191281" y="3447225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" name="Shape 43665">
                  <a:extLst>
                    <a:ext uri="{FF2B5EF4-FFF2-40B4-BE49-F238E27FC236}">
                      <a16:creationId xmlns:a16="http://schemas.microsoft.com/office/drawing/2014/main" id="{2D0FB345-17DB-5519-7046-A91A30DA0165}"/>
                    </a:ext>
                  </a:extLst>
                </p:cNvPr>
                <p:cNvSpPr/>
                <p:nvPr/>
              </p:nvSpPr>
              <p:spPr>
                <a:xfrm>
                  <a:off x="1191281" y="3846344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9" name="TextBox 30">
                  <a:extLst>
                    <a:ext uri="{FF2B5EF4-FFF2-40B4-BE49-F238E27FC236}">
                      <a16:creationId xmlns:a16="http://schemas.microsoft.com/office/drawing/2014/main" id="{5A0C3067-282C-D770-466A-F41A7B710F37}"/>
                    </a:ext>
                  </a:extLst>
                </p:cNvPr>
                <p:cNvSpPr txBox="1"/>
                <p:nvPr/>
              </p:nvSpPr>
              <p:spPr>
                <a:xfrm>
                  <a:off x="2639747" y="3462118"/>
                  <a:ext cx="1247073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Soil Storage</a:t>
                  </a:r>
                </a:p>
              </p:txBody>
            </p:sp>
            <p:sp>
              <p:nvSpPr>
                <p:cNvPr id="20" name="TextBox 31">
                  <a:extLst>
                    <a:ext uri="{FF2B5EF4-FFF2-40B4-BE49-F238E27FC236}">
                      <a16:creationId xmlns:a16="http://schemas.microsoft.com/office/drawing/2014/main" id="{DEC0AADF-9922-5D38-9CBA-75498C4D4184}"/>
                    </a:ext>
                  </a:extLst>
                </p:cNvPr>
                <p:cNvSpPr txBox="1"/>
                <p:nvPr/>
              </p:nvSpPr>
              <p:spPr>
                <a:xfrm>
                  <a:off x="1234849" y="3865047"/>
                  <a:ext cx="4109718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 dynamic equation computes organic nutrients intake and output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00515-41C6-A00A-94B5-4A1448BF5A3C}"/>
                  </a:ext>
                </a:extLst>
              </p:cNvPr>
              <p:cNvGrpSpPr/>
              <p:nvPr/>
            </p:nvGrpSpPr>
            <p:grpSpPr>
              <a:xfrm>
                <a:off x="7351394" y="3291346"/>
                <a:ext cx="4153286" cy="1024978"/>
                <a:chOff x="1191281" y="3447225"/>
                <a:chExt cx="4153286" cy="1024978"/>
              </a:xfrm>
            </p:grpSpPr>
            <p:sp>
              <p:nvSpPr>
                <p:cNvPr id="24" name="Shape 43664">
                  <a:extLst>
                    <a:ext uri="{FF2B5EF4-FFF2-40B4-BE49-F238E27FC236}">
                      <a16:creationId xmlns:a16="http://schemas.microsoft.com/office/drawing/2014/main" id="{D401F26D-023C-891A-E53A-87E9CF2C6A83}"/>
                    </a:ext>
                  </a:extLst>
                </p:cNvPr>
                <p:cNvSpPr/>
                <p:nvPr/>
              </p:nvSpPr>
              <p:spPr>
                <a:xfrm>
                  <a:off x="1191281" y="3447225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5" name="Shape 43665">
                  <a:extLst>
                    <a:ext uri="{FF2B5EF4-FFF2-40B4-BE49-F238E27FC236}">
                      <a16:creationId xmlns:a16="http://schemas.microsoft.com/office/drawing/2014/main" id="{BB1F2FB6-9668-A2C9-A069-FF18FBC8C653}"/>
                    </a:ext>
                  </a:extLst>
                </p:cNvPr>
                <p:cNvSpPr/>
                <p:nvPr/>
              </p:nvSpPr>
              <p:spPr>
                <a:xfrm>
                  <a:off x="1191281" y="3846344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6" name="TextBox 30">
                  <a:extLst>
                    <a:ext uri="{FF2B5EF4-FFF2-40B4-BE49-F238E27FC236}">
                      <a16:creationId xmlns:a16="http://schemas.microsoft.com/office/drawing/2014/main" id="{82FE5145-A35A-1134-BBF2-07744816D77C}"/>
                    </a:ext>
                  </a:extLst>
                </p:cNvPr>
                <p:cNvSpPr txBox="1"/>
                <p:nvPr/>
              </p:nvSpPr>
              <p:spPr>
                <a:xfrm>
                  <a:off x="2734486" y="3462118"/>
                  <a:ext cx="1057597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Fertilizers</a:t>
                  </a:r>
                </a:p>
              </p:txBody>
            </p:sp>
            <p:sp>
              <p:nvSpPr>
                <p:cNvPr id="27" name="TextBox 31">
                  <a:extLst>
                    <a:ext uri="{FF2B5EF4-FFF2-40B4-BE49-F238E27FC236}">
                      <a16:creationId xmlns:a16="http://schemas.microsoft.com/office/drawing/2014/main" id="{7CACD4B3-FAF6-4338-12DF-408774650551}"/>
                    </a:ext>
                  </a:extLst>
                </p:cNvPr>
                <p:cNvSpPr txBox="1"/>
                <p:nvPr/>
              </p:nvSpPr>
              <p:spPr>
                <a:xfrm>
                  <a:off x="1234849" y="3865047"/>
                  <a:ext cx="4109718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 equation also computes fertilizers amendment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B6354E-A8A5-6CAD-ABBC-2EF613C8937F}"/>
                </a:ext>
              </a:extLst>
            </p:cNvPr>
            <p:cNvSpPr/>
            <p:nvPr/>
          </p:nvSpPr>
          <p:spPr>
            <a:xfrm>
              <a:off x="7077457" y="1954735"/>
              <a:ext cx="4552080" cy="772554"/>
            </a:xfrm>
            <a:prstGeom prst="rect">
              <a:avLst/>
            </a:prstGeom>
            <a:solidFill>
              <a:srgbClr val="FBDD4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>
                  <a:solidFill>
                    <a:schemeClr val="tx1"/>
                  </a:solidFill>
                </a:rPr>
                <a:t>Math formulation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E48AB6-6D58-1186-1EE1-857F747A9D53}"/>
              </a:ext>
            </a:extLst>
          </p:cNvPr>
          <p:cNvGrpSpPr/>
          <p:nvPr/>
        </p:nvGrpSpPr>
        <p:grpSpPr>
          <a:xfrm>
            <a:off x="661441" y="918650"/>
            <a:ext cx="2963621" cy="894080"/>
            <a:chOff x="8921521" y="1182810"/>
            <a:chExt cx="2963621" cy="89408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57A798-4C53-FF25-C69A-18FDBAB726D9}"/>
                </a:ext>
              </a:extLst>
            </p:cNvPr>
            <p:cNvSpPr/>
            <p:nvPr/>
          </p:nvSpPr>
          <p:spPr>
            <a:xfrm>
              <a:off x="8921521" y="1446970"/>
              <a:ext cx="40640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800" b="1">
                  <a:solidFill>
                    <a:schemeClr val="tx1"/>
                  </a:solidFill>
                </a:rPr>
                <a:t>A</a:t>
              </a:r>
              <a:endParaRPr lang="en-CA" sz="2800" b="1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B655A4-2778-85FD-105C-11F049393DAB}"/>
                </a:ext>
              </a:extLst>
            </p:cNvPr>
            <p:cNvSpPr/>
            <p:nvPr/>
          </p:nvSpPr>
          <p:spPr>
            <a:xfrm>
              <a:off x="9263862" y="1182810"/>
              <a:ext cx="2621280" cy="89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err="1">
                  <a:solidFill>
                    <a:schemeClr val="tx1"/>
                  </a:solidFill>
                </a:rPr>
                <a:t>Nutrient</a:t>
              </a:r>
              <a:r>
                <a:rPr lang="fr-CA" b="1">
                  <a:solidFill>
                    <a:schemeClr val="tx1"/>
                  </a:solidFill>
                </a:rPr>
                <a:t> </a:t>
              </a:r>
              <a:r>
                <a:rPr lang="fr-CA" b="1" err="1">
                  <a:solidFill>
                    <a:schemeClr val="tx1"/>
                  </a:solidFill>
                </a:rPr>
                <a:t>Amendment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770172A-3E57-7E72-474D-90DC95457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2895F-E20A-E02E-7EE3-92279C1058BE}"/>
              </a:ext>
            </a:extLst>
          </p:cNvPr>
          <p:cNvSpPr/>
          <p:nvPr/>
        </p:nvSpPr>
        <p:spPr>
          <a:xfrm>
            <a:off x="97532" y="1182810"/>
            <a:ext cx="12192000" cy="4679512"/>
          </a:xfrm>
          <a:prstGeom prst="rect">
            <a:avLst/>
          </a:prstGeom>
          <a:solidFill>
            <a:srgbClr val="046A3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+mj-lt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0C171-5F34-5888-3198-18C82D60B968}"/>
              </a:ext>
            </a:extLst>
          </p:cNvPr>
          <p:cNvSpPr txBox="1"/>
          <p:nvPr/>
        </p:nvSpPr>
        <p:spPr>
          <a:xfrm>
            <a:off x="266218" y="1446974"/>
            <a:ext cx="43275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+mj-lt"/>
                <a:cs typeface="Poppins" pitchFamily="2" charset="77"/>
              </a:rPr>
              <a:t>Updating Nutrient Storage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F915D2-FC9C-D4C1-C5F8-2A462C769708}"/>
                  </a:ext>
                </a:extLst>
              </p:cNvPr>
              <p:cNvSpPr txBox="1"/>
              <p:nvPr/>
            </p:nvSpPr>
            <p:spPr>
              <a:xfrm>
                <a:off x="359229" y="2076890"/>
                <a:ext cx="11270301" cy="399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each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nutrient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each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month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each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plot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nutrient</m:t>
                          </m:r>
                          <m:r>
                            <m:rPr>
                              <m:lit/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req</m:t>
                          </m:r>
                          <m:r>
                            <m:rPr>
                              <m:lit/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sum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𝑛𝑗𝑙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</a:rPr>
                                    <m:t>nutrient</m:t>
                                  </m:r>
                                  <m:r>
                                    <m:rPr>
                                      <m:lit/>
                                      <m:nor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</a:rPr>
                                    <m:t>consumption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𝑐𝑛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acre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per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plot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If the nutrient is either potassium or phosphorus:</a:t>
                </a:r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𝑛𝑗𝑙</m:t>
                          </m:r>
                        </m:sub>
                      </m:sSub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>
                              <a:solidFill>
                                <a:schemeClr val="bg1"/>
                              </a:solidFill>
                            </a:rPr>
                            <m:t>nutrient</m:t>
                          </m:r>
                          <m:r>
                            <m:rPr>
                              <m:lit/>
                              <m:nor/>
                            </m:rPr>
                            <a:rPr lang="fr-FR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fr-FR">
                              <a:solidFill>
                                <a:schemeClr val="bg1"/>
                              </a:solidFill>
                            </a:rPr>
                            <m:t>req</m:t>
                          </m:r>
                          <m:r>
                            <m:rPr>
                              <m:lit/>
                              <m:nor/>
                            </m:rPr>
                            <a:rPr lang="fr-FR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fr-FR">
                              <a:solidFill>
                                <a:schemeClr val="bg1"/>
                              </a:solidFill>
                            </a:rPr>
                            <m:t>sum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𝑛𝑗𝑙</m:t>
                          </m:r>
                        </m:sub>
                      </m:sSub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fr-F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If the nutrient is nitrogen:</a:t>
                </a:r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residual</m:t>
                          </m:r>
                          <m:r>
                            <m:rPr>
                              <m:lit/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nutrient</m:t>
                          </m:r>
                          <m:r>
                            <m:rPr>
                              <m:lit/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sum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𝑛𝑗𝑙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acre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per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plot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</a:rPr>
                                    <m:t>nitrogen</m:t>
                                  </m:r>
                                  <m:r>
                                    <m:rPr>
                                      <m:lit/>
                                      <m:nor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</a:rPr>
                                    <m:t>production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𝑐𝑗𝑙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𝑛𝑗𝑙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nutrient</m:t>
                          </m:r>
                          <m:r>
                            <m:rPr>
                              <m:lit/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req</m:t>
                          </m:r>
                          <m:r>
                            <m:rPr>
                              <m:lit/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sum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𝑛𝑗𝑙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residual</m:t>
                          </m:r>
                          <m:r>
                            <m:rPr>
                              <m:lit/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nutrient</m:t>
                          </m:r>
                          <m:r>
                            <m:rPr>
                              <m:lit/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sum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𝑛𝑗𝑙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endParaRPr lang="en-CA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F915D2-FC9C-D4C1-C5F8-2A462C76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9" y="2076890"/>
                <a:ext cx="11270301" cy="3992888"/>
              </a:xfrm>
              <a:prstGeom prst="rect">
                <a:avLst/>
              </a:prstGeom>
              <a:blipFill>
                <a:blip r:embed="rId2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644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038B-EA0F-705F-0F4F-DF53365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How do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Optimize</a:t>
            </a:r>
            <a:r>
              <a:rPr lang="fr-CA"/>
              <a:t> for…</a:t>
            </a:r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4B48B-F693-266B-E1FD-316485A30892}"/>
              </a:ext>
            </a:extLst>
          </p:cNvPr>
          <p:cNvSpPr/>
          <p:nvPr/>
        </p:nvSpPr>
        <p:spPr>
          <a:xfrm>
            <a:off x="246168" y="1950721"/>
            <a:ext cx="3521263" cy="4570273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The following constraints are necessary for the following reasons:</a:t>
            </a:r>
            <a:endParaRPr lang="en-US"/>
          </a:p>
          <a:p>
            <a:endParaRPr lang="en-US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tx1"/>
                </a:solidFill>
                <a:cs typeface="Calibri"/>
              </a:rPr>
              <a:t>Disrupting pest and disease cycles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Calibri"/>
              </a:rPr>
              <a:t>Diseases include Powdery Mildew (canola and lentils) and Fusarium Head Blight (wheat)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tx1"/>
                </a:solidFill>
                <a:cs typeface="Calibri"/>
              </a:rPr>
              <a:t>Preserving soil structure and health 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tx1"/>
                </a:solidFill>
                <a:cs typeface="Calibri"/>
              </a:rPr>
              <a:t>Maintain soil nutrient balance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08C56-4ABE-C3AB-619F-C8148D41AF9D}"/>
              </a:ext>
            </a:extLst>
          </p:cNvPr>
          <p:cNvSpPr/>
          <p:nvPr/>
        </p:nvSpPr>
        <p:spPr>
          <a:xfrm>
            <a:off x="266218" y="1548570"/>
            <a:ext cx="2193519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Research</a:t>
            </a:r>
            <a:r>
              <a:rPr lang="fr-CA" b="1">
                <a:solidFill>
                  <a:schemeClr val="tx1"/>
                </a:solidFill>
              </a:rPr>
              <a:t> </a:t>
            </a:r>
            <a:r>
              <a:rPr lang="fr-CA" b="1" err="1">
                <a:solidFill>
                  <a:schemeClr val="tx1"/>
                </a:solidFill>
              </a:rPr>
              <a:t>says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8" name="Isosceles Triangle 21">
            <a:extLst>
              <a:ext uri="{FF2B5EF4-FFF2-40B4-BE49-F238E27FC236}">
                <a16:creationId xmlns:a16="http://schemas.microsoft.com/office/drawing/2014/main" id="{EE8B03B5-D06D-8FF4-312A-17823EBB4113}"/>
              </a:ext>
            </a:extLst>
          </p:cNvPr>
          <p:cNvSpPr/>
          <p:nvPr/>
        </p:nvSpPr>
        <p:spPr>
          <a:xfrm rot="5400000">
            <a:off x="1608319" y="4051624"/>
            <a:ext cx="4679511" cy="3397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027AC-D8C1-E20D-05BB-3B30912F644B}"/>
              </a:ext>
            </a:extLst>
          </p:cNvPr>
          <p:cNvSpPr/>
          <p:nvPr/>
        </p:nvSpPr>
        <p:spPr>
          <a:xfrm>
            <a:off x="7011061" y="1548570"/>
            <a:ext cx="2903702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Implemented</a:t>
            </a:r>
            <a:r>
              <a:rPr lang="fr-CA" b="1">
                <a:solidFill>
                  <a:schemeClr val="tx1"/>
                </a:solidFill>
              </a:rPr>
              <a:t> by </a:t>
            </a:r>
            <a:r>
              <a:rPr lang="fr-CA" b="1" err="1">
                <a:solidFill>
                  <a:schemeClr val="tx1"/>
                </a:solidFill>
              </a:rPr>
              <a:t>considering</a:t>
            </a:r>
            <a:endParaRPr lang="en-CA" b="1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B8A8A4-CA5E-A83A-D3C9-2FDD817A268C}"/>
              </a:ext>
            </a:extLst>
          </p:cNvPr>
          <p:cNvGrpSpPr/>
          <p:nvPr/>
        </p:nvGrpSpPr>
        <p:grpSpPr>
          <a:xfrm>
            <a:off x="4350467" y="1952727"/>
            <a:ext cx="7264366" cy="4537505"/>
            <a:chOff x="7077457" y="1954735"/>
            <a:chExt cx="4552080" cy="453750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9F4681-2505-E001-DBC0-97EB67FB6F91}"/>
                </a:ext>
              </a:extLst>
            </p:cNvPr>
            <p:cNvGrpSpPr/>
            <p:nvPr/>
          </p:nvGrpSpPr>
          <p:grpSpPr>
            <a:xfrm>
              <a:off x="7077457" y="2767771"/>
              <a:ext cx="4552080" cy="3724469"/>
              <a:chOff x="7126691" y="1950720"/>
              <a:chExt cx="4552080" cy="372446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01D2F8-8250-FA46-8CAD-833A3CBD5154}"/>
                  </a:ext>
                </a:extLst>
              </p:cNvPr>
              <p:cNvSpPr/>
              <p:nvPr/>
            </p:nvSpPr>
            <p:spPr>
              <a:xfrm>
                <a:off x="7126691" y="1950720"/>
                <a:ext cx="4552080" cy="3724469"/>
              </a:xfrm>
              <a:prstGeom prst="rect">
                <a:avLst/>
              </a:prstGeom>
              <a:solidFill>
                <a:srgbClr val="046A38">
                  <a:alpha val="20000"/>
                </a:srgb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86E8764-B6D8-8C98-E3DD-B3F7D906C0AE}"/>
                  </a:ext>
                </a:extLst>
              </p:cNvPr>
              <p:cNvGrpSpPr/>
              <p:nvPr/>
            </p:nvGrpSpPr>
            <p:grpSpPr>
              <a:xfrm>
                <a:off x="7307826" y="2091783"/>
                <a:ext cx="4149764" cy="1158121"/>
                <a:chOff x="1191281" y="3447225"/>
                <a:chExt cx="4149764" cy="1158121"/>
              </a:xfrm>
            </p:grpSpPr>
            <p:sp>
              <p:nvSpPr>
                <p:cNvPr id="17" name="Shape 43664">
                  <a:extLst>
                    <a:ext uri="{FF2B5EF4-FFF2-40B4-BE49-F238E27FC236}">
                      <a16:creationId xmlns:a16="http://schemas.microsoft.com/office/drawing/2014/main" id="{C1613369-C03C-1E5B-669F-E93522D3111B}"/>
                    </a:ext>
                  </a:extLst>
                </p:cNvPr>
                <p:cNvSpPr/>
                <p:nvPr/>
              </p:nvSpPr>
              <p:spPr>
                <a:xfrm>
                  <a:off x="1191281" y="3447225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" name="Shape 43665">
                  <a:extLst>
                    <a:ext uri="{FF2B5EF4-FFF2-40B4-BE49-F238E27FC236}">
                      <a16:creationId xmlns:a16="http://schemas.microsoft.com/office/drawing/2014/main" id="{2D0FB345-17DB-5519-7046-A91A30DA0165}"/>
                    </a:ext>
                  </a:extLst>
                </p:cNvPr>
                <p:cNvSpPr/>
                <p:nvPr/>
              </p:nvSpPr>
              <p:spPr>
                <a:xfrm>
                  <a:off x="1191281" y="3846344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9" name="TextBox 30">
                  <a:extLst>
                    <a:ext uri="{FF2B5EF4-FFF2-40B4-BE49-F238E27FC236}">
                      <a16:creationId xmlns:a16="http://schemas.microsoft.com/office/drawing/2014/main" id="{5A0C3067-282C-D770-466A-F41A7B710F37}"/>
                    </a:ext>
                  </a:extLst>
                </p:cNvPr>
                <p:cNvSpPr txBox="1"/>
                <p:nvPr/>
              </p:nvSpPr>
              <p:spPr>
                <a:xfrm>
                  <a:off x="3205402" y="3462118"/>
                  <a:ext cx="115758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j-lt"/>
                    <a:cs typeface="Poppins" pitchFamily="2" charset="7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31">
                      <a:extLst>
                        <a:ext uri="{FF2B5EF4-FFF2-40B4-BE49-F238E27FC236}">
                          <a16:creationId xmlns:a16="http://schemas.microsoft.com/office/drawing/2014/main" id="{DEC0AADF-9922-5D38-9CBA-75498C4D41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1327" y="3935932"/>
                      <a:ext cx="4109718" cy="669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>
                        <a:lnSpc>
                          <a:spcPts val="1750"/>
                        </a:lnSpc>
                        <a:spcBef>
                          <a:spcPts val="9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𝑐𝑚𝑙</m:t>
                                </m:r>
                              </m:sub>
                            </m:sSub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=1 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CA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CA" sz="16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plant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16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CA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CA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=0,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 ∀</m:t>
                            </m:r>
                            <m:r>
                              <a:rPr lang="fr-FR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fr-FR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fr-FR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lit/>
                              </m:rP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lit/>
                              </m:rP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fr-FR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lit/>
                              </m:rP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lit/>
                              </m:rP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750"/>
                        </a:lnSpc>
                        <a:spcBef>
                          <a:spcPts val="900"/>
                        </a:spcBef>
                      </a:pPr>
                      <a:endParaRPr lang="en-US" sz="1400">
                        <a:latin typeface="+mj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31">
                      <a:extLst>
                        <a:ext uri="{FF2B5EF4-FFF2-40B4-BE49-F238E27FC236}">
                          <a16:creationId xmlns:a16="http://schemas.microsoft.com/office/drawing/2014/main" id="{DEC0AADF-9922-5D38-9CBA-75498C4D41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1327" y="3935932"/>
                      <a:ext cx="4109718" cy="66941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00515-41C6-A00A-94B5-4A1448BF5A3C}"/>
                  </a:ext>
                </a:extLst>
              </p:cNvPr>
              <p:cNvGrpSpPr/>
              <p:nvPr/>
            </p:nvGrpSpPr>
            <p:grpSpPr>
              <a:xfrm>
                <a:off x="7307826" y="3293427"/>
                <a:ext cx="4196854" cy="1022383"/>
                <a:chOff x="1147713" y="3449306"/>
                <a:chExt cx="4196854" cy="1022383"/>
              </a:xfrm>
            </p:grpSpPr>
            <p:sp>
              <p:nvSpPr>
                <p:cNvPr id="24" name="Shape 43664">
                  <a:extLst>
                    <a:ext uri="{FF2B5EF4-FFF2-40B4-BE49-F238E27FC236}">
                      <a16:creationId xmlns:a16="http://schemas.microsoft.com/office/drawing/2014/main" id="{D401F26D-023C-891A-E53A-87E9CF2C6A83}"/>
                    </a:ext>
                  </a:extLst>
                </p:cNvPr>
                <p:cNvSpPr/>
                <p:nvPr/>
              </p:nvSpPr>
              <p:spPr>
                <a:xfrm>
                  <a:off x="1147713" y="3449306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5" name="Shape 43665">
                  <a:extLst>
                    <a:ext uri="{FF2B5EF4-FFF2-40B4-BE49-F238E27FC236}">
                      <a16:creationId xmlns:a16="http://schemas.microsoft.com/office/drawing/2014/main" id="{BB1F2FB6-9668-A2C9-A069-FF18FBC8C653}"/>
                    </a:ext>
                  </a:extLst>
                </p:cNvPr>
                <p:cNvSpPr/>
                <p:nvPr/>
              </p:nvSpPr>
              <p:spPr>
                <a:xfrm>
                  <a:off x="1147713" y="3845830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6" name="TextBox 30">
                  <a:extLst>
                    <a:ext uri="{FF2B5EF4-FFF2-40B4-BE49-F238E27FC236}">
                      <a16:creationId xmlns:a16="http://schemas.microsoft.com/office/drawing/2014/main" id="{82FE5145-A35A-1134-BBF2-07744816D77C}"/>
                    </a:ext>
                  </a:extLst>
                </p:cNvPr>
                <p:cNvSpPr txBox="1"/>
                <p:nvPr/>
              </p:nvSpPr>
              <p:spPr>
                <a:xfrm>
                  <a:off x="2386622" y="3461971"/>
                  <a:ext cx="1550425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Plot adjacency</a:t>
                  </a:r>
                </a:p>
              </p:txBody>
            </p:sp>
            <p:sp>
              <p:nvSpPr>
                <p:cNvPr id="27" name="TextBox 31">
                  <a:extLst>
                    <a:ext uri="{FF2B5EF4-FFF2-40B4-BE49-F238E27FC236}">
                      <a16:creationId xmlns:a16="http://schemas.microsoft.com/office/drawing/2014/main" id="{7CACD4B3-FAF6-4338-12DF-408774650551}"/>
                    </a:ext>
                  </a:extLst>
                </p:cNvPr>
                <p:cNvSpPr txBox="1"/>
                <p:nvPr/>
              </p:nvSpPr>
              <p:spPr>
                <a:xfrm>
                  <a:off x="1234849" y="3980463"/>
                  <a:ext cx="4109718" cy="3231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B6354E-A8A5-6CAD-ABBC-2EF613C8937F}"/>
                </a:ext>
              </a:extLst>
            </p:cNvPr>
            <p:cNvSpPr/>
            <p:nvPr/>
          </p:nvSpPr>
          <p:spPr>
            <a:xfrm>
              <a:off x="7077457" y="1954735"/>
              <a:ext cx="4552080" cy="772554"/>
            </a:xfrm>
            <a:prstGeom prst="rect">
              <a:avLst/>
            </a:prstGeom>
            <a:solidFill>
              <a:srgbClr val="FBDD4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err="1">
                  <a:solidFill>
                    <a:schemeClr val="tx1"/>
                  </a:solidFill>
                </a:rPr>
                <a:t>Mathematical</a:t>
              </a:r>
              <a:r>
                <a:rPr lang="fr-CA" b="1">
                  <a:solidFill>
                    <a:schemeClr val="tx1"/>
                  </a:solidFill>
                </a:rPr>
                <a:t> Formulation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7A798-4C53-FF25-C69A-18FDBAB726D9}"/>
              </a:ext>
            </a:extLst>
          </p:cNvPr>
          <p:cNvSpPr/>
          <p:nvPr/>
        </p:nvSpPr>
        <p:spPr>
          <a:xfrm>
            <a:off x="661441" y="1182810"/>
            <a:ext cx="406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>
                <a:solidFill>
                  <a:schemeClr val="tx1"/>
                </a:solidFill>
              </a:rPr>
              <a:t>A</a:t>
            </a:r>
            <a:endParaRPr lang="en-CA" sz="2800" b="1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51511-3FBF-4BA4-DCF7-F1B0FDA0E2F2}"/>
              </a:ext>
            </a:extLst>
          </p:cNvPr>
          <p:cNvGrpSpPr/>
          <p:nvPr/>
        </p:nvGrpSpPr>
        <p:grpSpPr>
          <a:xfrm>
            <a:off x="661441" y="896207"/>
            <a:ext cx="2912041" cy="894080"/>
            <a:chOff x="8921521" y="1160367"/>
            <a:chExt cx="2912041" cy="8940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5896C7-474F-6AC1-72E8-B914D98C96D3}"/>
                </a:ext>
              </a:extLst>
            </p:cNvPr>
            <p:cNvSpPr/>
            <p:nvPr/>
          </p:nvSpPr>
          <p:spPr>
            <a:xfrm>
              <a:off x="8921521" y="1446970"/>
              <a:ext cx="40640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800" b="1">
                  <a:solidFill>
                    <a:schemeClr val="tx1"/>
                  </a:solidFill>
                </a:rPr>
                <a:t>C</a:t>
              </a:r>
              <a:endParaRPr lang="en-CA" sz="2800" b="1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FA6259-2E53-93ED-2BF9-B6D41B354EF1}"/>
                </a:ext>
              </a:extLst>
            </p:cNvPr>
            <p:cNvSpPr/>
            <p:nvPr/>
          </p:nvSpPr>
          <p:spPr>
            <a:xfrm>
              <a:off x="9212282" y="1160367"/>
              <a:ext cx="2621280" cy="89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>
                  <a:solidFill>
                    <a:schemeClr val="tx1"/>
                  </a:solidFill>
                </a:rPr>
                <a:t>Pest &amp; </a:t>
              </a:r>
              <a:r>
                <a:rPr lang="fr-CA" b="1" err="1">
                  <a:solidFill>
                    <a:schemeClr val="tx1"/>
                  </a:solidFill>
                </a:rPr>
                <a:t>Disease</a:t>
              </a:r>
              <a:r>
                <a:rPr lang="fr-CA" b="1">
                  <a:solidFill>
                    <a:schemeClr val="tx1"/>
                  </a:solidFill>
                </a:rPr>
                <a:t> Control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43664">
            <a:extLst>
              <a:ext uri="{FF2B5EF4-FFF2-40B4-BE49-F238E27FC236}">
                <a16:creationId xmlns:a16="http://schemas.microsoft.com/office/drawing/2014/main" id="{DB415D0E-52AE-6D06-830E-169CDAD8CC63}"/>
              </a:ext>
            </a:extLst>
          </p:cNvPr>
          <p:cNvSpPr/>
          <p:nvPr/>
        </p:nvSpPr>
        <p:spPr>
          <a:xfrm>
            <a:off x="4639528" y="5333618"/>
            <a:ext cx="6558429" cy="963422"/>
          </a:xfrm>
          <a:prstGeom prst="rect">
            <a:avLst/>
          </a:prstGeom>
          <a:solidFill>
            <a:srgbClr val="046A3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endParaRPr sz="1758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AAAE8-D766-88F2-74A0-FEEF05DB8AB2}"/>
              </a:ext>
            </a:extLst>
          </p:cNvPr>
          <p:cNvSpPr txBox="1"/>
          <p:nvPr/>
        </p:nvSpPr>
        <p:spPr>
          <a:xfrm>
            <a:off x="7025941" y="5574473"/>
            <a:ext cx="1655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  <a:cs typeface="Poppins" pitchFamily="2" charset="77"/>
              </a:rPr>
              <a:t>Botanical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FD12E-83BE-87C8-E393-EE8E714A70CD}"/>
                  </a:ext>
                </a:extLst>
              </p:cNvPr>
              <p:cNvSpPr txBox="1"/>
              <p:nvPr/>
            </p:nvSpPr>
            <p:spPr>
              <a:xfrm>
                <a:off x="4367418" y="4561731"/>
                <a:ext cx="7298563" cy="512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𝑐𝑚𝑙</m:t>
                          </m:r>
                        </m:sub>
                      </m:sSub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 </m:t>
                      </m:r>
                      <m:sSup>
                        <m:sSup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fr-FR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lit/>
                        </m:rP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sub>
                      </m:sSub>
                    </m:oMath>
                  </m:oMathPara>
                </a14:m>
                <a:endParaRPr lang="en-CA" sz="12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0,</m:t>
                                  </m:r>
                                  <m: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sz="12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duration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CA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fr-F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fr-FR" sz="12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2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sz="12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duration</m:t>
                                      </m:r>
                                    </m:e>
                                    <m:sub>
                                      <m:r>
                                        <a:rPr lang="en-CA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CA" sz="12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FD12E-83BE-87C8-E393-EE8E714A7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18" y="4561731"/>
                <a:ext cx="7298563" cy="512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0CCA742-4C85-96F4-4D84-7CB9EDC370CC}"/>
              </a:ext>
            </a:extLst>
          </p:cNvPr>
          <p:cNvSpPr txBox="1"/>
          <p:nvPr/>
        </p:nvSpPr>
        <p:spPr>
          <a:xfrm>
            <a:off x="4613582" y="2923727"/>
            <a:ext cx="673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chemeClr val="bg1"/>
                </a:solidFill>
                <a:effectLst/>
                <a:latin typeface="+mj-lt"/>
              </a:rPr>
              <a:t>Avoid sequential planting of the same crop family</a:t>
            </a:r>
            <a:endParaRPr lang="en-CA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95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038B-EA0F-705F-0F4F-DF53365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How do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Optimize</a:t>
            </a:r>
            <a:r>
              <a:rPr lang="fr-CA"/>
              <a:t> for…</a:t>
            </a:r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4B48B-F693-266B-E1FD-316485A30892}"/>
              </a:ext>
            </a:extLst>
          </p:cNvPr>
          <p:cNvSpPr/>
          <p:nvPr/>
        </p:nvSpPr>
        <p:spPr>
          <a:xfrm>
            <a:off x="246168" y="1950721"/>
            <a:ext cx="3521263" cy="4570273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The following constraints are necessary for the following reasons:</a:t>
            </a:r>
            <a:endParaRPr lang="en-US"/>
          </a:p>
          <a:p>
            <a:endParaRPr lang="en-US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tx1"/>
                </a:solidFill>
                <a:cs typeface="Calibri"/>
              </a:rPr>
              <a:t>Disrupting pest and disease cycles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Calibri"/>
              </a:rPr>
              <a:t>Diseases include Powdery Mildew (canola and lentils) and Fusarium Head Blight (wheat)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tx1"/>
                </a:solidFill>
                <a:cs typeface="Calibri"/>
              </a:rPr>
              <a:t>Preserving soil structure and health 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tx1"/>
                </a:solidFill>
                <a:cs typeface="Calibri"/>
              </a:rPr>
              <a:t>Maintain soil nutrient balance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08C56-4ABE-C3AB-619F-C8148D41AF9D}"/>
              </a:ext>
            </a:extLst>
          </p:cNvPr>
          <p:cNvSpPr/>
          <p:nvPr/>
        </p:nvSpPr>
        <p:spPr>
          <a:xfrm>
            <a:off x="266218" y="1548570"/>
            <a:ext cx="2193519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Research</a:t>
            </a:r>
            <a:r>
              <a:rPr lang="fr-CA" b="1">
                <a:solidFill>
                  <a:schemeClr val="tx1"/>
                </a:solidFill>
              </a:rPr>
              <a:t> </a:t>
            </a:r>
            <a:r>
              <a:rPr lang="fr-CA" b="1" err="1">
                <a:solidFill>
                  <a:schemeClr val="tx1"/>
                </a:solidFill>
              </a:rPr>
              <a:t>says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8" name="Isosceles Triangle 21">
            <a:extLst>
              <a:ext uri="{FF2B5EF4-FFF2-40B4-BE49-F238E27FC236}">
                <a16:creationId xmlns:a16="http://schemas.microsoft.com/office/drawing/2014/main" id="{EE8B03B5-D06D-8FF4-312A-17823EBB4113}"/>
              </a:ext>
            </a:extLst>
          </p:cNvPr>
          <p:cNvSpPr/>
          <p:nvPr/>
        </p:nvSpPr>
        <p:spPr>
          <a:xfrm rot="5400000">
            <a:off x="1608319" y="4051624"/>
            <a:ext cx="4679511" cy="3397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027AC-D8C1-E20D-05BB-3B30912F644B}"/>
              </a:ext>
            </a:extLst>
          </p:cNvPr>
          <p:cNvSpPr/>
          <p:nvPr/>
        </p:nvSpPr>
        <p:spPr>
          <a:xfrm>
            <a:off x="7011061" y="1548570"/>
            <a:ext cx="2903702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Implemented</a:t>
            </a:r>
            <a:r>
              <a:rPr lang="fr-CA" b="1">
                <a:solidFill>
                  <a:schemeClr val="tx1"/>
                </a:solidFill>
              </a:rPr>
              <a:t> by </a:t>
            </a:r>
            <a:r>
              <a:rPr lang="fr-CA" b="1" err="1">
                <a:solidFill>
                  <a:schemeClr val="tx1"/>
                </a:solidFill>
              </a:rPr>
              <a:t>considering</a:t>
            </a:r>
            <a:endParaRPr lang="en-CA" b="1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B8A8A4-CA5E-A83A-D3C9-2FDD817A268C}"/>
              </a:ext>
            </a:extLst>
          </p:cNvPr>
          <p:cNvGrpSpPr/>
          <p:nvPr/>
        </p:nvGrpSpPr>
        <p:grpSpPr>
          <a:xfrm>
            <a:off x="4350467" y="1952727"/>
            <a:ext cx="7264366" cy="4537505"/>
            <a:chOff x="7077457" y="1954735"/>
            <a:chExt cx="4552080" cy="453750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9F4681-2505-E001-DBC0-97EB67FB6F91}"/>
                </a:ext>
              </a:extLst>
            </p:cNvPr>
            <p:cNvGrpSpPr/>
            <p:nvPr/>
          </p:nvGrpSpPr>
          <p:grpSpPr>
            <a:xfrm>
              <a:off x="7077457" y="2767771"/>
              <a:ext cx="4552080" cy="3724469"/>
              <a:chOff x="7126691" y="1950720"/>
              <a:chExt cx="4552080" cy="372446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01D2F8-8250-FA46-8CAD-833A3CBD5154}"/>
                  </a:ext>
                </a:extLst>
              </p:cNvPr>
              <p:cNvSpPr/>
              <p:nvPr/>
            </p:nvSpPr>
            <p:spPr>
              <a:xfrm>
                <a:off x="7126691" y="1950720"/>
                <a:ext cx="4552080" cy="3724469"/>
              </a:xfrm>
              <a:prstGeom prst="rect">
                <a:avLst/>
              </a:prstGeom>
              <a:solidFill>
                <a:srgbClr val="046A38">
                  <a:alpha val="20000"/>
                </a:srgb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86E8764-B6D8-8C98-E3DD-B3F7D906C0AE}"/>
                  </a:ext>
                </a:extLst>
              </p:cNvPr>
              <p:cNvGrpSpPr/>
              <p:nvPr/>
            </p:nvGrpSpPr>
            <p:grpSpPr>
              <a:xfrm>
                <a:off x="7307826" y="2091783"/>
                <a:ext cx="4149764" cy="1158121"/>
                <a:chOff x="1191281" y="3447225"/>
                <a:chExt cx="4149764" cy="1158121"/>
              </a:xfrm>
            </p:grpSpPr>
            <p:sp>
              <p:nvSpPr>
                <p:cNvPr id="17" name="Shape 43664">
                  <a:extLst>
                    <a:ext uri="{FF2B5EF4-FFF2-40B4-BE49-F238E27FC236}">
                      <a16:creationId xmlns:a16="http://schemas.microsoft.com/office/drawing/2014/main" id="{C1613369-C03C-1E5B-669F-E93522D3111B}"/>
                    </a:ext>
                  </a:extLst>
                </p:cNvPr>
                <p:cNvSpPr/>
                <p:nvPr/>
              </p:nvSpPr>
              <p:spPr>
                <a:xfrm>
                  <a:off x="1191281" y="3447225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" name="Shape 43665">
                  <a:extLst>
                    <a:ext uri="{FF2B5EF4-FFF2-40B4-BE49-F238E27FC236}">
                      <a16:creationId xmlns:a16="http://schemas.microsoft.com/office/drawing/2014/main" id="{2D0FB345-17DB-5519-7046-A91A30DA0165}"/>
                    </a:ext>
                  </a:extLst>
                </p:cNvPr>
                <p:cNvSpPr/>
                <p:nvPr/>
              </p:nvSpPr>
              <p:spPr>
                <a:xfrm>
                  <a:off x="1191281" y="3846344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9" name="TextBox 30">
                  <a:extLst>
                    <a:ext uri="{FF2B5EF4-FFF2-40B4-BE49-F238E27FC236}">
                      <a16:creationId xmlns:a16="http://schemas.microsoft.com/office/drawing/2014/main" id="{5A0C3067-282C-D770-466A-F41A7B710F37}"/>
                    </a:ext>
                  </a:extLst>
                </p:cNvPr>
                <p:cNvSpPr txBox="1"/>
                <p:nvPr/>
              </p:nvSpPr>
              <p:spPr>
                <a:xfrm>
                  <a:off x="3205402" y="3462118"/>
                  <a:ext cx="115758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j-lt"/>
                    <a:cs typeface="Poppins" pitchFamily="2" charset="7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31">
                      <a:extLst>
                        <a:ext uri="{FF2B5EF4-FFF2-40B4-BE49-F238E27FC236}">
                          <a16:creationId xmlns:a16="http://schemas.microsoft.com/office/drawing/2014/main" id="{DEC0AADF-9922-5D38-9CBA-75498C4D41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1327" y="3935932"/>
                      <a:ext cx="4109718" cy="669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>
                        <a:lnSpc>
                          <a:spcPts val="1750"/>
                        </a:lnSpc>
                        <a:spcBef>
                          <a:spcPts val="9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𝑐𝑚𝑙</m:t>
                                </m:r>
                              </m:sub>
                            </m:sSub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=1 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CA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CA" sz="16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plant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16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CA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CA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=0,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 ∀</m:t>
                            </m:r>
                            <m:r>
                              <a:rPr lang="fr-FR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fr-FR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fr-FR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lit/>
                              </m:rP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lit/>
                              </m:rP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fr-FR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lit/>
                              </m:rP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</m:t>
                            </m:r>
                            <m:r>
                              <a:rPr lang="en-CA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lit/>
                              </m:rPr>
                              <a:rPr lang="en-CA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750"/>
                        </a:lnSpc>
                        <a:spcBef>
                          <a:spcPts val="900"/>
                        </a:spcBef>
                      </a:pPr>
                      <a:endParaRPr lang="en-US" sz="1400">
                        <a:latin typeface="+mj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31">
                      <a:extLst>
                        <a:ext uri="{FF2B5EF4-FFF2-40B4-BE49-F238E27FC236}">
                          <a16:creationId xmlns:a16="http://schemas.microsoft.com/office/drawing/2014/main" id="{DEC0AADF-9922-5D38-9CBA-75498C4D41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1327" y="3935932"/>
                      <a:ext cx="4109718" cy="66941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00515-41C6-A00A-94B5-4A1448BF5A3C}"/>
                  </a:ext>
                </a:extLst>
              </p:cNvPr>
              <p:cNvGrpSpPr/>
              <p:nvPr/>
            </p:nvGrpSpPr>
            <p:grpSpPr>
              <a:xfrm>
                <a:off x="7307825" y="3291575"/>
                <a:ext cx="4206069" cy="1095053"/>
                <a:chOff x="1147712" y="3447454"/>
                <a:chExt cx="4206069" cy="1095053"/>
              </a:xfrm>
            </p:grpSpPr>
            <p:sp>
              <p:nvSpPr>
                <p:cNvPr id="24" name="Shape 43664">
                  <a:extLst>
                    <a:ext uri="{FF2B5EF4-FFF2-40B4-BE49-F238E27FC236}">
                      <a16:creationId xmlns:a16="http://schemas.microsoft.com/office/drawing/2014/main" id="{D401F26D-023C-891A-E53A-87E9CF2C6A83}"/>
                    </a:ext>
                  </a:extLst>
                </p:cNvPr>
                <p:cNvSpPr/>
                <p:nvPr/>
              </p:nvSpPr>
              <p:spPr>
                <a:xfrm>
                  <a:off x="1147712" y="3447454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5" name="Shape 43665">
                  <a:extLst>
                    <a:ext uri="{FF2B5EF4-FFF2-40B4-BE49-F238E27FC236}">
                      <a16:creationId xmlns:a16="http://schemas.microsoft.com/office/drawing/2014/main" id="{BB1F2FB6-9668-A2C9-A069-FF18FBC8C653}"/>
                    </a:ext>
                  </a:extLst>
                </p:cNvPr>
                <p:cNvSpPr/>
                <p:nvPr/>
              </p:nvSpPr>
              <p:spPr>
                <a:xfrm>
                  <a:off x="1147712" y="3844939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6" name="TextBox 30">
                  <a:extLst>
                    <a:ext uri="{FF2B5EF4-FFF2-40B4-BE49-F238E27FC236}">
                      <a16:creationId xmlns:a16="http://schemas.microsoft.com/office/drawing/2014/main" id="{82FE5145-A35A-1134-BBF2-07744816D77C}"/>
                    </a:ext>
                  </a:extLst>
                </p:cNvPr>
                <p:cNvSpPr txBox="1"/>
                <p:nvPr/>
              </p:nvSpPr>
              <p:spPr>
                <a:xfrm>
                  <a:off x="2426127" y="3461694"/>
                  <a:ext cx="1550425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Plot adjacency</a:t>
                  </a:r>
                </a:p>
              </p:txBody>
            </p:sp>
            <p:sp>
              <p:nvSpPr>
                <p:cNvPr id="27" name="TextBox 31">
                  <a:extLst>
                    <a:ext uri="{FF2B5EF4-FFF2-40B4-BE49-F238E27FC236}">
                      <a16:creationId xmlns:a16="http://schemas.microsoft.com/office/drawing/2014/main" id="{7CACD4B3-FAF6-4338-12DF-408774650551}"/>
                    </a:ext>
                  </a:extLst>
                </p:cNvPr>
                <p:cNvSpPr txBox="1"/>
                <p:nvPr/>
              </p:nvSpPr>
              <p:spPr>
                <a:xfrm>
                  <a:off x="1244063" y="4219342"/>
                  <a:ext cx="4109718" cy="3231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B6354E-A8A5-6CAD-ABBC-2EF613C8937F}"/>
                </a:ext>
              </a:extLst>
            </p:cNvPr>
            <p:cNvSpPr/>
            <p:nvPr/>
          </p:nvSpPr>
          <p:spPr>
            <a:xfrm>
              <a:off x="7077457" y="1954735"/>
              <a:ext cx="4552080" cy="772554"/>
            </a:xfrm>
            <a:prstGeom prst="rect">
              <a:avLst/>
            </a:prstGeom>
            <a:solidFill>
              <a:srgbClr val="FBDD4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err="1">
                  <a:solidFill>
                    <a:schemeClr val="tx1"/>
                  </a:solidFill>
                </a:rPr>
                <a:t>Mathematical</a:t>
              </a:r>
              <a:r>
                <a:rPr lang="fr-CA" b="1">
                  <a:solidFill>
                    <a:schemeClr val="tx1"/>
                  </a:solidFill>
                </a:rPr>
                <a:t> Formulation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A6259-2E53-93ED-2BF9-B6D41B354EF1}"/>
              </a:ext>
            </a:extLst>
          </p:cNvPr>
          <p:cNvSpPr/>
          <p:nvPr/>
        </p:nvSpPr>
        <p:spPr>
          <a:xfrm>
            <a:off x="757963" y="933009"/>
            <a:ext cx="2621280" cy="89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14" name="Shape 43664">
            <a:extLst>
              <a:ext uri="{FF2B5EF4-FFF2-40B4-BE49-F238E27FC236}">
                <a16:creationId xmlns:a16="http://schemas.microsoft.com/office/drawing/2014/main" id="{DB415D0E-52AE-6D06-830E-169CDAD8CC63}"/>
              </a:ext>
            </a:extLst>
          </p:cNvPr>
          <p:cNvSpPr/>
          <p:nvPr/>
        </p:nvSpPr>
        <p:spPr>
          <a:xfrm>
            <a:off x="4637563" y="5285717"/>
            <a:ext cx="6558429" cy="401775"/>
          </a:xfrm>
          <a:prstGeom prst="rect">
            <a:avLst/>
          </a:prstGeom>
          <a:solidFill>
            <a:srgbClr val="046A3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endParaRPr sz="1758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43665">
            <a:extLst>
              <a:ext uri="{FF2B5EF4-FFF2-40B4-BE49-F238E27FC236}">
                <a16:creationId xmlns:a16="http://schemas.microsoft.com/office/drawing/2014/main" id="{35F8B2FF-F07C-66D0-2B9A-9BB8D3A6C99B}"/>
              </a:ext>
            </a:extLst>
          </p:cNvPr>
          <p:cNvSpPr/>
          <p:nvPr/>
        </p:nvSpPr>
        <p:spPr>
          <a:xfrm>
            <a:off x="4637563" y="5652073"/>
            <a:ext cx="6558429" cy="718051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marL="11113" lvl="3" algn="ctr" defTabSz="410780">
              <a:lnSpc>
                <a:spcPct val="110000"/>
              </a:lnSpc>
              <a:spcBef>
                <a:spcPts val="211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407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AAAE8-D766-88F2-74A0-FEEF05DB8AB2}"/>
              </a:ext>
            </a:extLst>
          </p:cNvPr>
          <p:cNvSpPr txBox="1"/>
          <p:nvPr/>
        </p:nvSpPr>
        <p:spPr>
          <a:xfrm>
            <a:off x="7088985" y="5252751"/>
            <a:ext cx="1655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  <a:cs typeface="Poppins" pitchFamily="2" charset="77"/>
              </a:rPr>
              <a:t>Botanical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FD12E-83BE-87C8-E393-EE8E714A70CD}"/>
                  </a:ext>
                </a:extLst>
              </p:cNvPr>
              <p:cNvSpPr txBox="1"/>
              <p:nvPr/>
            </p:nvSpPr>
            <p:spPr>
              <a:xfrm>
                <a:off x="4267495" y="4524779"/>
                <a:ext cx="7298563" cy="512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𝑐𝑚𝑙</m:t>
                          </m:r>
                        </m:sub>
                      </m:sSub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 </m:t>
                      </m:r>
                      <m:sSup>
                        <m:sSup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fr-FR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lit/>
                        </m:rP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CA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sub>
                      </m:sSub>
                    </m:oMath>
                  </m:oMathPara>
                </a14:m>
                <a:endParaRPr lang="en-CA" sz="12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fr-FR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0,</m:t>
                                  </m:r>
                                  <m: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sz="12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duration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CA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fr-F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fr-FR" sz="12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CA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2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CA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sz="12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duration</m:t>
                                      </m:r>
                                    </m:e>
                                    <m:sub>
                                      <m:r>
                                        <a:rPr lang="en-CA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fr-FR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CA" sz="1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CA" sz="12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FD12E-83BE-87C8-E393-EE8E714A7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95" y="4524779"/>
                <a:ext cx="7298563" cy="512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0CCA742-4C85-96F4-4D84-7CB9EDC370CC}"/>
              </a:ext>
            </a:extLst>
          </p:cNvPr>
          <p:cNvSpPr txBox="1"/>
          <p:nvPr/>
        </p:nvSpPr>
        <p:spPr>
          <a:xfrm>
            <a:off x="4613582" y="2923727"/>
            <a:ext cx="673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chemeClr val="bg1"/>
                </a:solidFill>
                <a:effectLst/>
                <a:latin typeface="+mj-lt"/>
              </a:rPr>
              <a:t>Avoid sequential planting of the same crop family</a:t>
            </a:r>
            <a:endParaRPr lang="en-CA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EF2F95-1523-BC82-08D7-FB289431E15B}"/>
              </a:ext>
            </a:extLst>
          </p:cNvPr>
          <p:cNvSpPr/>
          <p:nvPr/>
        </p:nvSpPr>
        <p:spPr>
          <a:xfrm>
            <a:off x="661441" y="1182810"/>
            <a:ext cx="406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>
                <a:solidFill>
                  <a:schemeClr val="tx1"/>
                </a:solidFill>
              </a:rPr>
              <a:t>C</a:t>
            </a:r>
            <a:endParaRPr lang="en-CA" sz="2800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D7E4F2-137E-21D2-85C6-DC7DC8EDBA1B}"/>
              </a:ext>
            </a:extLst>
          </p:cNvPr>
          <p:cNvSpPr/>
          <p:nvPr/>
        </p:nvSpPr>
        <p:spPr>
          <a:xfrm>
            <a:off x="952202" y="896207"/>
            <a:ext cx="2621280" cy="89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/>
                </a:solidFill>
              </a:rPr>
              <a:t>Pest &amp; </a:t>
            </a:r>
            <a:r>
              <a:rPr lang="fr-CA" b="1" err="1">
                <a:solidFill>
                  <a:schemeClr val="tx1"/>
                </a:solidFill>
              </a:rPr>
              <a:t>Disease</a:t>
            </a:r>
            <a:r>
              <a:rPr lang="fr-CA" b="1">
                <a:solidFill>
                  <a:schemeClr val="tx1"/>
                </a:solidFill>
              </a:rPr>
              <a:t> Control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6B1941-D229-DAE4-31C0-33434038DC3D}"/>
              </a:ext>
            </a:extLst>
          </p:cNvPr>
          <p:cNvSpPr/>
          <p:nvPr/>
        </p:nvSpPr>
        <p:spPr>
          <a:xfrm>
            <a:off x="4953000" y="3278004"/>
            <a:ext cx="5996915" cy="615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No two crops from the same family can be planted sequentially.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064992-23D1-D129-40C6-1438188B0809}"/>
              </a:ext>
            </a:extLst>
          </p:cNvPr>
          <p:cNvSpPr/>
          <p:nvPr/>
        </p:nvSpPr>
        <p:spPr>
          <a:xfrm>
            <a:off x="4953001" y="5727123"/>
            <a:ext cx="6056084" cy="615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3" lvl="3" algn="ctr" defTabSz="410780">
              <a:lnSpc>
                <a:spcPct val="110000"/>
              </a:lnSpc>
              <a:spcBef>
                <a:spcPts val="211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800">
                <a:solidFill>
                  <a:schemeClr val="bg1"/>
                </a:solidFill>
                <a:latin typeface="Calibri (Body)"/>
                <a:ea typeface="Lato Light" panose="020F0502020204030203" pitchFamily="34" charset="0"/>
                <a:cs typeface="Lato Light" panose="020F0502020204030203" pitchFamily="34" charset="0"/>
              </a:rPr>
              <a:t>Tracks which botanical family of crops is planted on each plot for every month.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7B951-E2A6-04CB-AD25-9CA0683B5008}"/>
              </a:ext>
            </a:extLst>
          </p:cNvPr>
          <p:cNvSpPr/>
          <p:nvPr/>
        </p:nvSpPr>
        <p:spPr>
          <a:xfrm>
            <a:off x="4953001" y="4540326"/>
            <a:ext cx="6056084" cy="615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No crops from the same family can be planted on adjacent plots.</a:t>
            </a:r>
          </a:p>
        </p:txBody>
      </p:sp>
    </p:spTree>
    <p:extLst>
      <p:ext uri="{BB962C8B-B14F-4D97-AF65-F5344CB8AC3E}">
        <p14:creationId xmlns:p14="http://schemas.microsoft.com/office/powerpoint/2010/main" val="331041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038B-EA0F-705F-0F4F-DF53365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How do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Optimize</a:t>
            </a:r>
            <a:r>
              <a:rPr lang="fr-CA"/>
              <a:t> for…</a:t>
            </a:r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4B48B-F693-266B-E1FD-316485A30892}"/>
              </a:ext>
            </a:extLst>
          </p:cNvPr>
          <p:cNvSpPr/>
          <p:nvPr/>
        </p:nvSpPr>
        <p:spPr>
          <a:xfrm>
            <a:off x="562470" y="1950721"/>
            <a:ext cx="5436000" cy="454151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08C56-4ABE-C3AB-619F-C8148D41AF9D}"/>
              </a:ext>
            </a:extLst>
          </p:cNvPr>
          <p:cNvSpPr/>
          <p:nvPr/>
        </p:nvSpPr>
        <p:spPr>
          <a:xfrm>
            <a:off x="266218" y="1548570"/>
            <a:ext cx="2193519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Research</a:t>
            </a:r>
            <a:r>
              <a:rPr lang="fr-CA" b="1">
                <a:solidFill>
                  <a:schemeClr val="tx1"/>
                </a:solidFill>
              </a:rPr>
              <a:t> </a:t>
            </a:r>
            <a:r>
              <a:rPr lang="fr-CA" b="1" err="1">
                <a:solidFill>
                  <a:schemeClr val="tx1"/>
                </a:solidFill>
              </a:rPr>
              <a:t>says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8" name="Isosceles Triangle 21">
            <a:extLst>
              <a:ext uri="{FF2B5EF4-FFF2-40B4-BE49-F238E27FC236}">
                <a16:creationId xmlns:a16="http://schemas.microsoft.com/office/drawing/2014/main" id="{EE8B03B5-D06D-8FF4-312A-17823EBB4113}"/>
              </a:ext>
            </a:extLst>
          </p:cNvPr>
          <p:cNvSpPr/>
          <p:nvPr/>
        </p:nvSpPr>
        <p:spPr>
          <a:xfrm rot="5400000">
            <a:off x="4226422" y="3982631"/>
            <a:ext cx="4679511" cy="3397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027AC-D8C1-E20D-05BB-3B30912F644B}"/>
              </a:ext>
            </a:extLst>
          </p:cNvPr>
          <p:cNvSpPr/>
          <p:nvPr/>
        </p:nvSpPr>
        <p:spPr>
          <a:xfrm>
            <a:off x="7011061" y="1548570"/>
            <a:ext cx="2903702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err="1">
                <a:solidFill>
                  <a:schemeClr val="tx1"/>
                </a:solidFill>
              </a:rPr>
              <a:t>Implemented</a:t>
            </a:r>
            <a:r>
              <a:rPr lang="fr-CA" b="1">
                <a:solidFill>
                  <a:schemeClr val="tx1"/>
                </a:solidFill>
              </a:rPr>
              <a:t> by </a:t>
            </a:r>
            <a:r>
              <a:rPr lang="fr-CA" b="1" err="1">
                <a:solidFill>
                  <a:schemeClr val="tx1"/>
                </a:solidFill>
              </a:rPr>
              <a:t>considering</a:t>
            </a:r>
            <a:endParaRPr lang="en-CA" b="1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B8A8A4-CA5E-A83A-D3C9-2FDD817A268C}"/>
              </a:ext>
            </a:extLst>
          </p:cNvPr>
          <p:cNvGrpSpPr/>
          <p:nvPr/>
        </p:nvGrpSpPr>
        <p:grpSpPr>
          <a:xfrm>
            <a:off x="7077457" y="1954735"/>
            <a:ext cx="4552080" cy="4537505"/>
            <a:chOff x="7077457" y="1954735"/>
            <a:chExt cx="4552080" cy="453750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9F4681-2505-E001-DBC0-97EB67FB6F91}"/>
                </a:ext>
              </a:extLst>
            </p:cNvPr>
            <p:cNvGrpSpPr/>
            <p:nvPr/>
          </p:nvGrpSpPr>
          <p:grpSpPr>
            <a:xfrm>
              <a:off x="7077457" y="2767771"/>
              <a:ext cx="4552080" cy="3724469"/>
              <a:chOff x="7126691" y="1950720"/>
              <a:chExt cx="4552080" cy="372446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01D2F8-8250-FA46-8CAD-833A3CBD5154}"/>
                  </a:ext>
                </a:extLst>
              </p:cNvPr>
              <p:cNvSpPr/>
              <p:nvPr/>
            </p:nvSpPr>
            <p:spPr>
              <a:xfrm>
                <a:off x="7126691" y="1950720"/>
                <a:ext cx="4552080" cy="3724469"/>
              </a:xfrm>
              <a:prstGeom prst="rect">
                <a:avLst/>
              </a:prstGeom>
              <a:solidFill>
                <a:srgbClr val="046A38">
                  <a:alpha val="20000"/>
                </a:srgb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86E8764-B6D8-8C98-E3DD-B3F7D906C0AE}"/>
                  </a:ext>
                </a:extLst>
              </p:cNvPr>
              <p:cNvGrpSpPr/>
              <p:nvPr/>
            </p:nvGrpSpPr>
            <p:grpSpPr>
              <a:xfrm>
                <a:off x="7307826" y="2091783"/>
                <a:ext cx="4153286" cy="1024978"/>
                <a:chOff x="1191281" y="3447225"/>
                <a:chExt cx="4153286" cy="1024978"/>
              </a:xfrm>
            </p:grpSpPr>
            <p:sp>
              <p:nvSpPr>
                <p:cNvPr id="17" name="Shape 43664">
                  <a:extLst>
                    <a:ext uri="{FF2B5EF4-FFF2-40B4-BE49-F238E27FC236}">
                      <a16:creationId xmlns:a16="http://schemas.microsoft.com/office/drawing/2014/main" id="{C1613369-C03C-1E5B-669F-E93522D3111B}"/>
                    </a:ext>
                  </a:extLst>
                </p:cNvPr>
                <p:cNvSpPr/>
                <p:nvPr/>
              </p:nvSpPr>
              <p:spPr>
                <a:xfrm>
                  <a:off x="1191281" y="3447225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" name="Shape 43665">
                  <a:extLst>
                    <a:ext uri="{FF2B5EF4-FFF2-40B4-BE49-F238E27FC236}">
                      <a16:creationId xmlns:a16="http://schemas.microsoft.com/office/drawing/2014/main" id="{2D0FB345-17DB-5519-7046-A91A30DA0165}"/>
                    </a:ext>
                  </a:extLst>
                </p:cNvPr>
                <p:cNvSpPr/>
                <p:nvPr/>
              </p:nvSpPr>
              <p:spPr>
                <a:xfrm>
                  <a:off x="1191281" y="3846344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9" name="TextBox 30">
                  <a:extLst>
                    <a:ext uri="{FF2B5EF4-FFF2-40B4-BE49-F238E27FC236}">
                      <a16:creationId xmlns:a16="http://schemas.microsoft.com/office/drawing/2014/main" id="{5A0C3067-282C-D770-466A-F41A7B710F37}"/>
                    </a:ext>
                  </a:extLst>
                </p:cNvPr>
                <p:cNvSpPr txBox="1"/>
                <p:nvPr/>
              </p:nvSpPr>
              <p:spPr>
                <a:xfrm>
                  <a:off x="2639747" y="3462118"/>
                  <a:ext cx="1247073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Soil Storage</a:t>
                  </a:r>
                </a:p>
              </p:txBody>
            </p:sp>
            <p:sp>
              <p:nvSpPr>
                <p:cNvPr id="20" name="TextBox 31">
                  <a:extLst>
                    <a:ext uri="{FF2B5EF4-FFF2-40B4-BE49-F238E27FC236}">
                      <a16:creationId xmlns:a16="http://schemas.microsoft.com/office/drawing/2014/main" id="{DEC0AADF-9922-5D38-9CBA-75498C4D4184}"/>
                    </a:ext>
                  </a:extLst>
                </p:cNvPr>
                <p:cNvSpPr txBox="1"/>
                <p:nvPr/>
              </p:nvSpPr>
              <p:spPr>
                <a:xfrm>
                  <a:off x="1234849" y="3865047"/>
                  <a:ext cx="4109718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 dynamic equation computes organic nutrients intake and output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00515-41C6-A00A-94B5-4A1448BF5A3C}"/>
                  </a:ext>
                </a:extLst>
              </p:cNvPr>
              <p:cNvGrpSpPr/>
              <p:nvPr/>
            </p:nvGrpSpPr>
            <p:grpSpPr>
              <a:xfrm>
                <a:off x="7351394" y="3291346"/>
                <a:ext cx="4153286" cy="1024978"/>
                <a:chOff x="1191281" y="3447225"/>
                <a:chExt cx="4153286" cy="1024978"/>
              </a:xfrm>
            </p:grpSpPr>
            <p:sp>
              <p:nvSpPr>
                <p:cNvPr id="24" name="Shape 43664">
                  <a:extLst>
                    <a:ext uri="{FF2B5EF4-FFF2-40B4-BE49-F238E27FC236}">
                      <a16:creationId xmlns:a16="http://schemas.microsoft.com/office/drawing/2014/main" id="{D401F26D-023C-891A-E53A-87E9CF2C6A83}"/>
                    </a:ext>
                  </a:extLst>
                </p:cNvPr>
                <p:cNvSpPr/>
                <p:nvPr/>
              </p:nvSpPr>
              <p:spPr>
                <a:xfrm>
                  <a:off x="1191281" y="3447225"/>
                  <a:ext cx="4109718" cy="418814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5" name="Shape 43665">
                  <a:extLst>
                    <a:ext uri="{FF2B5EF4-FFF2-40B4-BE49-F238E27FC236}">
                      <a16:creationId xmlns:a16="http://schemas.microsoft.com/office/drawing/2014/main" id="{BB1F2FB6-9668-A2C9-A069-FF18FBC8C653}"/>
                    </a:ext>
                  </a:extLst>
                </p:cNvPr>
                <p:cNvSpPr/>
                <p:nvPr/>
              </p:nvSpPr>
              <p:spPr>
                <a:xfrm>
                  <a:off x="1191281" y="3846344"/>
                  <a:ext cx="4109718" cy="6258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6" name="TextBox 30">
                  <a:extLst>
                    <a:ext uri="{FF2B5EF4-FFF2-40B4-BE49-F238E27FC236}">
                      <a16:creationId xmlns:a16="http://schemas.microsoft.com/office/drawing/2014/main" id="{82FE5145-A35A-1134-BBF2-07744816D77C}"/>
                    </a:ext>
                  </a:extLst>
                </p:cNvPr>
                <p:cNvSpPr txBox="1"/>
                <p:nvPr/>
              </p:nvSpPr>
              <p:spPr>
                <a:xfrm>
                  <a:off x="2734486" y="3462118"/>
                  <a:ext cx="1057597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Fertilizers</a:t>
                  </a:r>
                </a:p>
              </p:txBody>
            </p:sp>
            <p:sp>
              <p:nvSpPr>
                <p:cNvPr id="27" name="TextBox 31">
                  <a:extLst>
                    <a:ext uri="{FF2B5EF4-FFF2-40B4-BE49-F238E27FC236}">
                      <a16:creationId xmlns:a16="http://schemas.microsoft.com/office/drawing/2014/main" id="{7CACD4B3-FAF6-4338-12DF-408774650551}"/>
                    </a:ext>
                  </a:extLst>
                </p:cNvPr>
                <p:cNvSpPr txBox="1"/>
                <p:nvPr/>
              </p:nvSpPr>
              <p:spPr>
                <a:xfrm>
                  <a:off x="1234849" y="3865047"/>
                  <a:ext cx="4109718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 equation also computes fertilizers amendment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B6354E-A8A5-6CAD-ABBC-2EF613C8937F}"/>
                </a:ext>
              </a:extLst>
            </p:cNvPr>
            <p:cNvSpPr/>
            <p:nvPr/>
          </p:nvSpPr>
          <p:spPr>
            <a:xfrm>
              <a:off x="7077457" y="1954735"/>
              <a:ext cx="4552080" cy="772554"/>
            </a:xfrm>
            <a:prstGeom prst="rect">
              <a:avLst/>
            </a:prstGeom>
            <a:solidFill>
              <a:srgbClr val="FBDD4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>
                  <a:solidFill>
                    <a:schemeClr val="tx1"/>
                  </a:solidFill>
                </a:rPr>
                <a:t>Math formulation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E48AB6-6D58-1186-1EE1-857F747A9D53}"/>
              </a:ext>
            </a:extLst>
          </p:cNvPr>
          <p:cNvGrpSpPr/>
          <p:nvPr/>
        </p:nvGrpSpPr>
        <p:grpSpPr>
          <a:xfrm>
            <a:off x="661441" y="918650"/>
            <a:ext cx="2963621" cy="894080"/>
            <a:chOff x="8921521" y="1182810"/>
            <a:chExt cx="2963621" cy="89408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57A798-4C53-FF25-C69A-18FDBAB726D9}"/>
                </a:ext>
              </a:extLst>
            </p:cNvPr>
            <p:cNvSpPr/>
            <p:nvPr/>
          </p:nvSpPr>
          <p:spPr>
            <a:xfrm>
              <a:off x="8921521" y="1446970"/>
              <a:ext cx="406400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800" b="1">
                  <a:solidFill>
                    <a:schemeClr val="tx1"/>
                  </a:solidFill>
                </a:rPr>
                <a:t>A</a:t>
              </a:r>
              <a:endParaRPr lang="en-CA" sz="2800" b="1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B655A4-2778-85FD-105C-11F049393DAB}"/>
                </a:ext>
              </a:extLst>
            </p:cNvPr>
            <p:cNvSpPr/>
            <p:nvPr/>
          </p:nvSpPr>
          <p:spPr>
            <a:xfrm>
              <a:off x="9263862" y="1182810"/>
              <a:ext cx="2621280" cy="89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err="1">
                  <a:solidFill>
                    <a:schemeClr val="tx1"/>
                  </a:solidFill>
                </a:rPr>
                <a:t>Nutrient</a:t>
              </a:r>
              <a:r>
                <a:rPr lang="fr-CA" b="1">
                  <a:solidFill>
                    <a:schemeClr val="tx1"/>
                  </a:solidFill>
                </a:rPr>
                <a:t> </a:t>
              </a:r>
              <a:r>
                <a:rPr lang="fr-CA" b="1" err="1">
                  <a:solidFill>
                    <a:schemeClr val="tx1"/>
                  </a:solidFill>
                </a:rPr>
                <a:t>Amendment</a:t>
              </a:r>
              <a:endParaRPr lang="en-CA" b="1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770172A-3E57-7E72-474D-90DC95457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2895F-E20A-E02E-7EE3-92279C1058BE}"/>
              </a:ext>
            </a:extLst>
          </p:cNvPr>
          <p:cNvSpPr/>
          <p:nvPr/>
        </p:nvSpPr>
        <p:spPr>
          <a:xfrm>
            <a:off x="-57058" y="1089244"/>
            <a:ext cx="12192000" cy="4679512"/>
          </a:xfrm>
          <a:prstGeom prst="rect">
            <a:avLst/>
          </a:prstGeom>
          <a:solidFill>
            <a:srgbClr val="046A3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+mj-lt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0C171-5F34-5888-3198-18C82D60B968}"/>
              </a:ext>
            </a:extLst>
          </p:cNvPr>
          <p:cNvSpPr txBox="1"/>
          <p:nvPr/>
        </p:nvSpPr>
        <p:spPr>
          <a:xfrm>
            <a:off x="126348" y="1267364"/>
            <a:ext cx="2238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+mj-lt"/>
                <a:cs typeface="Poppins" pitchFamily="2" charset="77"/>
              </a:rPr>
              <a:t>Botanical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F915D2-FC9C-D4C1-C5F8-2A462C769708}"/>
                  </a:ext>
                </a:extLst>
              </p:cNvPr>
              <p:cNvSpPr txBox="1"/>
              <p:nvPr/>
            </p:nvSpPr>
            <p:spPr>
              <a:xfrm>
                <a:off x="864641" y="1325563"/>
                <a:ext cx="11270301" cy="4791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mtClean="0">
                          <a:solidFill>
                            <a:schemeClr val="bg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CA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 smtClean="0">
                          <a:solidFill>
                            <a:schemeClr val="bg1"/>
                          </a:solidFill>
                        </a:rPr>
                        <m:t>each</m:t>
                      </m:r>
                      <m:r>
                        <m:rPr>
                          <m:nor/>
                        </m:rPr>
                        <a:rPr lang="en-CA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 smtClean="0">
                          <a:solidFill>
                            <a:schemeClr val="bg1"/>
                          </a:solidFill>
                        </a:rPr>
                        <m:t>month</m:t>
                      </m:r>
                      <m:r>
                        <m:rPr>
                          <m:nor/>
                        </m:rPr>
                        <a:rPr lang="en-CA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lit/>
                        </m:rP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each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plot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lit/>
                        </m:rP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is</m:t>
                          </m:r>
                          <m:r>
                            <m:rPr>
                              <m:lit/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planted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Binary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variable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indicating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if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any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crop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planted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on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plot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in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month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each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family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If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𝑓𝑚𝑙</m:t>
                          </m:r>
                        </m:sub>
                      </m:sSub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𝑐𝑚𝑙</m:t>
                              </m:r>
                            </m:sub>
                          </m:sSub>
                        </m:e>
                      </m:nary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Else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: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prev</m:t>
                          </m:r>
                          <m:r>
                            <m:rPr>
                              <m:lit/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𝑓𝑚𝑙</m:t>
                          </m:r>
                        </m:sub>
                      </m:sSub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𝑐𝑚𝑙</m:t>
                              </m:r>
                            </m:sub>
                          </m:sSub>
                        </m:e>
                      </m:nary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big</m:t>
                      </m:r>
                      <m:r>
                        <m:rPr>
                          <m:lit/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M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CA">
                                  <a:solidFill>
                                    <a:schemeClr val="bg1"/>
                                  </a:solidFill>
                                </a:rPr>
                                <m:t>is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en-CA">
                                  <a:solidFill>
                                    <a:schemeClr val="bg1"/>
                                  </a:solidFill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CA">
                                  <a:solidFill>
                                    <a:schemeClr val="bg1"/>
                                  </a:solidFill>
                                </a:rPr>
                                <m:t>planted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𝑚𝑙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𝑓𝑚𝑙</m:t>
                          </m:r>
                        </m:sub>
                      </m:sSub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𝑐𝑚𝑙</m:t>
                              </m:r>
                            </m:sub>
                          </m:sSub>
                        </m:e>
                      </m:nary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big</m:t>
                      </m:r>
                      <m:r>
                        <m:rPr>
                          <m:lit/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M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CA">
                                  <a:solidFill>
                                    <a:schemeClr val="bg1"/>
                                  </a:solidFill>
                                </a:rPr>
                                <m:t>is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en-CA">
                                  <a:solidFill>
                                    <a:schemeClr val="bg1"/>
                                  </a:solidFill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CA">
                                  <a:solidFill>
                                    <a:schemeClr val="bg1"/>
                                  </a:solidFill>
                                </a:rPr>
                                <m:t>planted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𝑚𝑙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𝑓𝑚𝑙</m:t>
                          </m:r>
                        </m:sub>
                      </m:sSub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prev</m:t>
                          </m:r>
                          <m:r>
                            <m:rPr>
                              <m:lit/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big</m:t>
                      </m:r>
                      <m:r>
                        <m:rPr>
                          <m:lit/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M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is</m:t>
                          </m:r>
                          <m:r>
                            <m:rPr>
                              <m:lit/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planted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𝑓𝑚𝑙</m:t>
                          </m:r>
                        </m:sub>
                      </m:sSub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prev</m:t>
                          </m:r>
                          <m:r>
                            <m:rPr>
                              <m:lit/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big</m:t>
                      </m:r>
                      <m:r>
                        <m:rPr>
                          <m:lit/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</a:rPr>
                        <m:t>M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is</m:t>
                          </m:r>
                          <m:r>
                            <m:rPr>
                              <m:lit/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CA">
                              <a:solidFill>
                                <a:schemeClr val="bg1"/>
                              </a:solidFill>
                            </a:rPr>
                            <m:t>planted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CA">
                  <a:solidFill>
                    <a:schemeClr val="bg1"/>
                  </a:solidFill>
                </a:endParaRPr>
              </a:p>
              <a:p>
                <a:endParaRPr lang="en-CA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F915D2-FC9C-D4C1-C5F8-2A462C76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41" y="1325563"/>
                <a:ext cx="11270301" cy="4791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912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C9A6-EC42-D87A-C0D2-66D8F5BC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Result</a:t>
            </a:r>
            <a:r>
              <a:rPr lang="fr-CA" dirty="0"/>
              <a:t> </a:t>
            </a:r>
            <a:r>
              <a:rPr lang="fr-CA" dirty="0" err="1"/>
              <a:t>Showcasing</a:t>
            </a:r>
            <a:r>
              <a:rPr lang="fr-CA" dirty="0"/>
              <a:t> </a:t>
            </a:r>
            <a:r>
              <a:rPr lang="fr-CA" dirty="0" err="1"/>
              <a:t>Efficiencies</a:t>
            </a:r>
            <a:endParaRPr lang="en-CA" dirty="0"/>
          </a:p>
        </p:txBody>
      </p:sp>
      <p:pic>
        <p:nvPicPr>
          <p:cNvPr id="3" name="Picture 2" descr="A chart with rows of colorful squares&#10;&#10;Description automatically generated">
            <a:extLst>
              <a:ext uri="{FF2B5EF4-FFF2-40B4-BE49-F238E27FC236}">
                <a16:creationId xmlns:a16="http://schemas.microsoft.com/office/drawing/2014/main" id="{61F2D047-B4B8-4801-6DFA-CE810193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3" y="959995"/>
            <a:ext cx="11224854" cy="36310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F04CAB-8E80-E2A6-71AF-7224D9E92FF8}"/>
              </a:ext>
            </a:extLst>
          </p:cNvPr>
          <p:cNvSpPr/>
          <p:nvPr/>
        </p:nvSpPr>
        <p:spPr>
          <a:xfrm>
            <a:off x="483573" y="4675340"/>
            <a:ext cx="11224854" cy="1888020"/>
          </a:xfrm>
          <a:prstGeom prst="roundRect">
            <a:avLst/>
          </a:prstGeom>
          <a:solidFill>
            <a:srgbClr val="5097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CD80EB-C521-E78A-C0EA-75269EBF3DE4}"/>
              </a:ext>
            </a:extLst>
          </p:cNvPr>
          <p:cNvGrpSpPr/>
          <p:nvPr/>
        </p:nvGrpSpPr>
        <p:grpSpPr>
          <a:xfrm>
            <a:off x="858208" y="5255253"/>
            <a:ext cx="3661707" cy="1038183"/>
            <a:chOff x="635973" y="4827264"/>
            <a:chExt cx="3661707" cy="103818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7BA710-8E29-96FF-6811-F2880182020D}"/>
                </a:ext>
              </a:extLst>
            </p:cNvPr>
            <p:cNvSpPr/>
            <p:nvPr/>
          </p:nvSpPr>
          <p:spPr>
            <a:xfrm>
              <a:off x="635973" y="4827264"/>
              <a:ext cx="3661707" cy="538480"/>
            </a:xfrm>
            <a:prstGeom prst="roundRect">
              <a:avLst/>
            </a:prstGeom>
            <a:solidFill>
              <a:srgbClr val="5097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b="1" dirty="0" err="1"/>
                <a:t>Nitrogen</a:t>
              </a:r>
              <a:r>
                <a:rPr lang="fr-CA" b="1" dirty="0"/>
                <a:t> </a:t>
              </a:r>
              <a:r>
                <a:rPr lang="fr-CA" b="1" dirty="0" err="1"/>
                <a:t>Amendment</a:t>
              </a:r>
              <a:r>
                <a:rPr lang="fr-CA" b="1" dirty="0"/>
                <a:t> in White</a:t>
              </a:r>
              <a:endParaRPr lang="en-CA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1EC9ED-62B4-C83C-AA0C-6E1FC9514790}"/>
                </a:ext>
              </a:extLst>
            </p:cNvPr>
            <p:cNvSpPr/>
            <p:nvPr/>
          </p:nvSpPr>
          <p:spPr>
            <a:xfrm>
              <a:off x="635973" y="5326967"/>
              <a:ext cx="3661707" cy="538480"/>
            </a:xfrm>
            <a:prstGeom prst="roundRect">
              <a:avLst/>
            </a:prstGeom>
            <a:solidFill>
              <a:srgbClr val="5097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b="1" dirty="0" err="1">
                  <a:solidFill>
                    <a:schemeClr val="tx1"/>
                  </a:solidFill>
                </a:rPr>
                <a:t>Nitrogen</a:t>
              </a:r>
              <a:r>
                <a:rPr lang="fr-CA" b="1" dirty="0">
                  <a:solidFill>
                    <a:schemeClr val="tx1"/>
                  </a:solidFill>
                </a:rPr>
                <a:t> Storage in Black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 : coins arrondis 38">
            <a:extLst>
              <a:ext uri="{FF2B5EF4-FFF2-40B4-BE49-F238E27FC236}">
                <a16:creationId xmlns:a16="http://schemas.microsoft.com/office/drawing/2014/main" id="{5A34A004-C083-ACC1-0305-9CEA2FD9BB5E}"/>
              </a:ext>
            </a:extLst>
          </p:cNvPr>
          <p:cNvSpPr/>
          <p:nvPr/>
        </p:nvSpPr>
        <p:spPr>
          <a:xfrm>
            <a:off x="172668" y="1113093"/>
            <a:ext cx="926609" cy="534015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 : coins arrondis 38">
            <a:extLst>
              <a:ext uri="{FF2B5EF4-FFF2-40B4-BE49-F238E27FC236}">
                <a16:creationId xmlns:a16="http://schemas.microsoft.com/office/drawing/2014/main" id="{121156B6-E593-9DE8-507E-147474B5A02E}"/>
              </a:ext>
            </a:extLst>
          </p:cNvPr>
          <p:cNvSpPr/>
          <p:nvPr/>
        </p:nvSpPr>
        <p:spPr>
          <a:xfrm>
            <a:off x="10171192" y="3888362"/>
            <a:ext cx="964168" cy="566498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 : coins arrondis 38">
            <a:extLst>
              <a:ext uri="{FF2B5EF4-FFF2-40B4-BE49-F238E27FC236}">
                <a16:creationId xmlns:a16="http://schemas.microsoft.com/office/drawing/2014/main" id="{0088A9C4-531D-86B3-8F4F-8FE6EA93D8C5}"/>
              </a:ext>
            </a:extLst>
          </p:cNvPr>
          <p:cNvSpPr/>
          <p:nvPr/>
        </p:nvSpPr>
        <p:spPr>
          <a:xfrm>
            <a:off x="7894322" y="4737472"/>
            <a:ext cx="3482341" cy="1653304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Times New Roman"/>
                <a:cs typeface="Calibri"/>
              </a:rPr>
              <a:t>Overall Revenue: 	$ 5,506,394.75
Total cost		$ 4,410,411.93</a:t>
            </a:r>
          </a:p>
          <a:p>
            <a:endParaRPr lang="en-US" sz="1600" b="1" dirty="0">
              <a:solidFill>
                <a:schemeClr val="tx1"/>
              </a:solidFill>
              <a:latin typeface="Consolas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/>
                <a:cs typeface="Calibri"/>
              </a:rPr>
              <a:t>Overall Profit: 	$ 1,095,982.82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16" name="Rectangle : coins arrondis 38">
            <a:extLst>
              <a:ext uri="{FF2B5EF4-FFF2-40B4-BE49-F238E27FC236}">
                <a16:creationId xmlns:a16="http://schemas.microsoft.com/office/drawing/2014/main" id="{ECCE0903-706C-969F-1DA6-FA57AE3DAEE6}"/>
              </a:ext>
            </a:extLst>
          </p:cNvPr>
          <p:cNvSpPr/>
          <p:nvPr/>
        </p:nvSpPr>
        <p:spPr>
          <a:xfrm>
            <a:off x="10499106" y="2303802"/>
            <a:ext cx="1426675" cy="1252198"/>
          </a:xfrm>
          <a:prstGeom prst="round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 : coins arrondis 38">
            <a:extLst>
              <a:ext uri="{FF2B5EF4-FFF2-40B4-BE49-F238E27FC236}">
                <a16:creationId xmlns:a16="http://schemas.microsoft.com/office/drawing/2014/main" id="{ED4BF5AD-7A50-9BAD-FA84-779BAB423165}"/>
              </a:ext>
            </a:extLst>
          </p:cNvPr>
          <p:cNvSpPr/>
          <p:nvPr/>
        </p:nvSpPr>
        <p:spPr>
          <a:xfrm>
            <a:off x="10650038" y="2449586"/>
            <a:ext cx="564848" cy="453877"/>
          </a:xfrm>
          <a:prstGeom prst="roundRect">
            <a:avLst/>
          </a:prstGeom>
          <a:solidFill>
            <a:srgbClr val="046A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 : coins arrondis 38">
            <a:extLst>
              <a:ext uri="{FF2B5EF4-FFF2-40B4-BE49-F238E27FC236}">
                <a16:creationId xmlns:a16="http://schemas.microsoft.com/office/drawing/2014/main" id="{BFA8E2E3-4BD4-472F-9623-4D7AC3FCAA73}"/>
              </a:ext>
            </a:extLst>
          </p:cNvPr>
          <p:cNvSpPr/>
          <p:nvPr/>
        </p:nvSpPr>
        <p:spPr>
          <a:xfrm>
            <a:off x="11253381" y="2449586"/>
            <a:ext cx="564848" cy="453877"/>
          </a:xfrm>
          <a:prstGeom prst="roundRect">
            <a:avLst/>
          </a:prstGeom>
          <a:solidFill>
            <a:srgbClr val="046A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 : coins arrondis 38">
            <a:extLst>
              <a:ext uri="{FF2B5EF4-FFF2-40B4-BE49-F238E27FC236}">
                <a16:creationId xmlns:a16="http://schemas.microsoft.com/office/drawing/2014/main" id="{33AEE755-6E22-E79A-44F4-1C184413D4D6}"/>
              </a:ext>
            </a:extLst>
          </p:cNvPr>
          <p:cNvSpPr/>
          <p:nvPr/>
        </p:nvSpPr>
        <p:spPr>
          <a:xfrm>
            <a:off x="10650038" y="2943264"/>
            <a:ext cx="548637" cy="453877"/>
          </a:xfrm>
          <a:prstGeom prst="roundRect">
            <a:avLst/>
          </a:prstGeom>
          <a:solidFill>
            <a:srgbClr val="046A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 : coins arrondis 38">
            <a:extLst>
              <a:ext uri="{FF2B5EF4-FFF2-40B4-BE49-F238E27FC236}">
                <a16:creationId xmlns:a16="http://schemas.microsoft.com/office/drawing/2014/main" id="{F6D4C216-61A5-727C-7455-1A287A23EA74}"/>
              </a:ext>
            </a:extLst>
          </p:cNvPr>
          <p:cNvSpPr/>
          <p:nvPr/>
        </p:nvSpPr>
        <p:spPr>
          <a:xfrm>
            <a:off x="11253381" y="2943263"/>
            <a:ext cx="534871" cy="453877"/>
          </a:xfrm>
          <a:prstGeom prst="roundRect">
            <a:avLst/>
          </a:prstGeom>
          <a:solidFill>
            <a:srgbClr val="046A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 : coins arrondis 38">
            <a:extLst>
              <a:ext uri="{FF2B5EF4-FFF2-40B4-BE49-F238E27FC236}">
                <a16:creationId xmlns:a16="http://schemas.microsoft.com/office/drawing/2014/main" id="{457AB7B8-7BFA-AD53-244A-CC6DA55546F0}"/>
              </a:ext>
            </a:extLst>
          </p:cNvPr>
          <p:cNvSpPr/>
          <p:nvPr/>
        </p:nvSpPr>
        <p:spPr>
          <a:xfrm>
            <a:off x="10282137" y="1872238"/>
            <a:ext cx="1909863" cy="5664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fr-CA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</a:t>
            </a:r>
            <a:endParaRPr lang="en-CA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 : coins arrondis 38">
            <a:extLst>
              <a:ext uri="{FF2B5EF4-FFF2-40B4-BE49-F238E27FC236}">
                <a16:creationId xmlns:a16="http://schemas.microsoft.com/office/drawing/2014/main" id="{635CC9A8-98D0-2C66-49D8-74FABBD49EE4}"/>
              </a:ext>
            </a:extLst>
          </p:cNvPr>
          <p:cNvSpPr/>
          <p:nvPr/>
        </p:nvSpPr>
        <p:spPr>
          <a:xfrm rot="19018353">
            <a:off x="953136" y="4181047"/>
            <a:ext cx="609440" cy="330864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endParaRPr lang="en-CA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2E993-CA39-9D48-0B34-3257E1C658AB}"/>
              </a:ext>
            </a:extLst>
          </p:cNvPr>
          <p:cNvGrpSpPr/>
          <p:nvPr/>
        </p:nvGrpSpPr>
        <p:grpSpPr>
          <a:xfrm>
            <a:off x="4972050" y="4996829"/>
            <a:ext cx="2437758" cy="1198755"/>
            <a:chOff x="6861826" y="0"/>
            <a:chExt cx="1426675" cy="1252198"/>
          </a:xfrm>
        </p:grpSpPr>
        <p:sp>
          <p:nvSpPr>
            <p:cNvPr id="28" name="Rectangle : coins arrondis 38">
              <a:extLst>
                <a:ext uri="{FF2B5EF4-FFF2-40B4-BE49-F238E27FC236}">
                  <a16:creationId xmlns:a16="http://schemas.microsoft.com/office/drawing/2014/main" id="{0A85B0CB-257E-1CCE-3429-77D4E2A33FDD}"/>
                </a:ext>
              </a:extLst>
            </p:cNvPr>
            <p:cNvSpPr/>
            <p:nvPr/>
          </p:nvSpPr>
          <p:spPr>
            <a:xfrm>
              <a:off x="6861826" y="0"/>
              <a:ext cx="1426675" cy="1252198"/>
            </a:xfrm>
            <a:prstGeom prst="roundRect">
              <a:avLst/>
            </a:pr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 : coins arrondis 38">
              <a:extLst>
                <a:ext uri="{FF2B5EF4-FFF2-40B4-BE49-F238E27FC236}">
                  <a16:creationId xmlns:a16="http://schemas.microsoft.com/office/drawing/2014/main" id="{0F41A434-9D55-5D12-673A-246C5F84E5EB}"/>
                </a:ext>
              </a:extLst>
            </p:cNvPr>
            <p:cNvSpPr/>
            <p:nvPr/>
          </p:nvSpPr>
          <p:spPr>
            <a:xfrm>
              <a:off x="7012758" y="145784"/>
              <a:ext cx="564848" cy="453877"/>
            </a:xfrm>
            <a:prstGeom prst="round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Canola</a:t>
              </a:r>
              <a:endParaRPr lang="en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 : coins arrondis 38">
              <a:extLst>
                <a:ext uri="{FF2B5EF4-FFF2-40B4-BE49-F238E27FC236}">
                  <a16:creationId xmlns:a16="http://schemas.microsoft.com/office/drawing/2014/main" id="{F8FF8148-883A-1390-04E5-BBA8FCE475D2}"/>
                </a:ext>
              </a:extLst>
            </p:cNvPr>
            <p:cNvSpPr/>
            <p:nvPr/>
          </p:nvSpPr>
          <p:spPr>
            <a:xfrm>
              <a:off x="7616101" y="145784"/>
              <a:ext cx="564848" cy="453877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Lentils</a:t>
              </a:r>
              <a:endParaRPr lang="en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 : coins arrondis 38">
              <a:extLst>
                <a:ext uri="{FF2B5EF4-FFF2-40B4-BE49-F238E27FC236}">
                  <a16:creationId xmlns:a16="http://schemas.microsoft.com/office/drawing/2014/main" id="{B2F89CEF-6626-69EA-99C6-CC9E6157599F}"/>
                </a:ext>
              </a:extLst>
            </p:cNvPr>
            <p:cNvSpPr/>
            <p:nvPr/>
          </p:nvSpPr>
          <p:spPr>
            <a:xfrm>
              <a:off x="7012758" y="639462"/>
              <a:ext cx="548637" cy="453877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Lentils</a:t>
              </a:r>
              <a:endParaRPr lang="en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 : coins arrondis 38">
              <a:extLst>
                <a:ext uri="{FF2B5EF4-FFF2-40B4-BE49-F238E27FC236}">
                  <a16:creationId xmlns:a16="http://schemas.microsoft.com/office/drawing/2014/main" id="{F0771A29-8040-48BD-7BB2-B4DF1A97D03A}"/>
                </a:ext>
              </a:extLst>
            </p:cNvPr>
            <p:cNvSpPr/>
            <p:nvPr/>
          </p:nvSpPr>
          <p:spPr>
            <a:xfrm>
              <a:off x="7616101" y="639461"/>
              <a:ext cx="534871" cy="453877"/>
            </a:xfrm>
            <a:prstGeom prst="roundRect">
              <a:avLst/>
            </a:prstGeom>
            <a:solidFill>
              <a:srgbClr val="247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Canola</a:t>
              </a:r>
              <a:endParaRPr lang="en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BCC277-9133-3FC1-3FF6-6E4B33392869}"/>
              </a:ext>
            </a:extLst>
          </p:cNvPr>
          <p:cNvSpPr/>
          <p:nvPr/>
        </p:nvSpPr>
        <p:spPr>
          <a:xfrm>
            <a:off x="1005840" y="959995"/>
            <a:ext cx="9165352" cy="1122805"/>
          </a:xfrm>
          <a:prstGeom prst="rect">
            <a:avLst/>
          </a:prstGeom>
          <a:noFill/>
          <a:ln w="57150">
            <a:solidFill>
              <a:srgbClr val="FBDD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 : coins arrondis 38">
            <a:extLst>
              <a:ext uri="{FF2B5EF4-FFF2-40B4-BE49-F238E27FC236}">
                <a16:creationId xmlns:a16="http://schemas.microsoft.com/office/drawing/2014/main" id="{FA7F397D-B007-925D-CAB3-645EE8B7E6E8}"/>
              </a:ext>
            </a:extLst>
          </p:cNvPr>
          <p:cNvSpPr/>
          <p:nvPr/>
        </p:nvSpPr>
        <p:spPr>
          <a:xfrm>
            <a:off x="5196145" y="4581507"/>
            <a:ext cx="1909863" cy="5664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May-Sept of Y1</a:t>
            </a:r>
            <a:endParaRPr lang="en-CA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 : coins arrondis 38">
            <a:extLst>
              <a:ext uri="{FF2B5EF4-FFF2-40B4-BE49-F238E27FC236}">
                <a16:creationId xmlns:a16="http://schemas.microsoft.com/office/drawing/2014/main" id="{C2A418F9-87EA-10F4-DC8B-F86DED19BEF4}"/>
              </a:ext>
            </a:extLst>
          </p:cNvPr>
          <p:cNvSpPr/>
          <p:nvPr/>
        </p:nvSpPr>
        <p:spPr>
          <a:xfrm>
            <a:off x="815337" y="4692776"/>
            <a:ext cx="3186508" cy="534015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Nitrogen</a:t>
            </a:r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90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C699B-B00C-10FB-A21D-B1BBE7F47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3" y="951408"/>
            <a:ext cx="11749558" cy="376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2C9A6-EC42-D87A-C0D2-66D8F5BC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Problem</a:t>
            </a:r>
            <a:r>
              <a:rPr lang="fr-CA" dirty="0"/>
              <a:t> Extension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F04CAB-8E80-E2A6-71AF-7224D9E92FF8}"/>
              </a:ext>
            </a:extLst>
          </p:cNvPr>
          <p:cNvSpPr/>
          <p:nvPr/>
        </p:nvSpPr>
        <p:spPr>
          <a:xfrm>
            <a:off x="483573" y="4675340"/>
            <a:ext cx="11224854" cy="1888020"/>
          </a:xfrm>
          <a:prstGeom prst="roundRect">
            <a:avLst/>
          </a:prstGeom>
          <a:solidFill>
            <a:srgbClr val="5097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CD80EB-C521-E78A-C0EA-75269EBF3DE4}"/>
              </a:ext>
            </a:extLst>
          </p:cNvPr>
          <p:cNvGrpSpPr/>
          <p:nvPr/>
        </p:nvGrpSpPr>
        <p:grpSpPr>
          <a:xfrm>
            <a:off x="1060793" y="4996829"/>
            <a:ext cx="3783619" cy="1122029"/>
            <a:chOff x="514061" y="4743418"/>
            <a:chExt cx="3783619" cy="11220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7BA710-8E29-96FF-6811-F2880182020D}"/>
                </a:ext>
              </a:extLst>
            </p:cNvPr>
            <p:cNvSpPr/>
            <p:nvPr/>
          </p:nvSpPr>
          <p:spPr>
            <a:xfrm>
              <a:off x="514061" y="4743418"/>
              <a:ext cx="3783619" cy="538480"/>
            </a:xfrm>
            <a:prstGeom prst="roundRect">
              <a:avLst/>
            </a:prstGeom>
            <a:solidFill>
              <a:srgbClr val="5097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400" b="1" dirty="0" err="1">
                  <a:solidFill>
                    <a:schemeClr val="tx1"/>
                  </a:solidFill>
                </a:rPr>
                <a:t>Uncertainty</a:t>
              </a:r>
              <a:r>
                <a:rPr lang="fr-CA" sz="2400" b="1" dirty="0">
                  <a:solidFill>
                    <a:schemeClr val="tx1"/>
                  </a:solidFill>
                </a:rPr>
                <a:t> in </a:t>
              </a:r>
              <a:r>
                <a:rPr lang="fr-CA" sz="2400" b="1" dirty="0" err="1">
                  <a:solidFill>
                    <a:schemeClr val="tx1"/>
                  </a:solidFill>
                </a:rPr>
                <a:t>Yield</a:t>
              </a:r>
              <a:r>
                <a:rPr lang="fr-CA" sz="2400" b="1" dirty="0">
                  <a:solidFill>
                    <a:schemeClr val="tx1"/>
                  </a:solidFill>
                </a:rPr>
                <a:t> (50/50)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1EC9ED-62B4-C83C-AA0C-6E1FC9514790}"/>
                </a:ext>
              </a:extLst>
            </p:cNvPr>
            <p:cNvSpPr/>
            <p:nvPr/>
          </p:nvSpPr>
          <p:spPr>
            <a:xfrm>
              <a:off x="635973" y="5326967"/>
              <a:ext cx="3661707" cy="538480"/>
            </a:xfrm>
            <a:prstGeom prst="roundRect">
              <a:avLst/>
            </a:prstGeom>
            <a:solidFill>
              <a:srgbClr val="5097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400" b="1" dirty="0">
                  <a:solidFill>
                    <a:schemeClr val="tx1"/>
                  </a:solidFill>
                </a:rPr>
                <a:t>Cover </a:t>
              </a:r>
              <a:r>
                <a:rPr lang="fr-CA" sz="2400" b="1" dirty="0" err="1">
                  <a:solidFill>
                    <a:schemeClr val="tx1"/>
                  </a:solidFill>
                </a:rPr>
                <a:t>Crop</a:t>
              </a:r>
              <a:r>
                <a:rPr lang="fr-CA" sz="2400" b="1" dirty="0">
                  <a:solidFill>
                    <a:schemeClr val="tx1"/>
                  </a:solidFill>
                </a:rPr>
                <a:t>: </a:t>
              </a:r>
              <a:r>
                <a:rPr lang="fr-CA" sz="2400" b="1" dirty="0" err="1">
                  <a:solidFill>
                    <a:schemeClr val="tx1"/>
                  </a:solidFill>
                </a:rPr>
                <a:t>Hairy</a:t>
              </a:r>
              <a:r>
                <a:rPr lang="fr-CA" sz="2400" b="1" dirty="0">
                  <a:solidFill>
                    <a:schemeClr val="tx1"/>
                  </a:solidFill>
                </a:rPr>
                <a:t> </a:t>
              </a:r>
              <a:r>
                <a:rPr lang="fr-CA" sz="2400" b="1" dirty="0" err="1">
                  <a:solidFill>
                    <a:schemeClr val="tx1"/>
                  </a:solidFill>
                </a:rPr>
                <a:t>Vetch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 : coins arrondis 38">
            <a:extLst>
              <a:ext uri="{FF2B5EF4-FFF2-40B4-BE49-F238E27FC236}">
                <a16:creationId xmlns:a16="http://schemas.microsoft.com/office/drawing/2014/main" id="{5A34A004-C083-ACC1-0305-9CEA2FD9BB5E}"/>
              </a:ext>
            </a:extLst>
          </p:cNvPr>
          <p:cNvSpPr/>
          <p:nvPr/>
        </p:nvSpPr>
        <p:spPr>
          <a:xfrm>
            <a:off x="134184" y="1101639"/>
            <a:ext cx="926609" cy="534015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 : coins arrondis 38">
            <a:extLst>
              <a:ext uri="{FF2B5EF4-FFF2-40B4-BE49-F238E27FC236}">
                <a16:creationId xmlns:a16="http://schemas.microsoft.com/office/drawing/2014/main" id="{121156B6-E593-9DE8-507E-147474B5A02E}"/>
              </a:ext>
            </a:extLst>
          </p:cNvPr>
          <p:cNvSpPr/>
          <p:nvPr/>
        </p:nvSpPr>
        <p:spPr>
          <a:xfrm>
            <a:off x="10171192" y="3888362"/>
            <a:ext cx="964168" cy="566498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 : coins arrondis 38">
            <a:extLst>
              <a:ext uri="{FF2B5EF4-FFF2-40B4-BE49-F238E27FC236}">
                <a16:creationId xmlns:a16="http://schemas.microsoft.com/office/drawing/2014/main" id="{0088A9C4-531D-86B3-8F4F-8FE6EA93D8C5}"/>
              </a:ext>
            </a:extLst>
          </p:cNvPr>
          <p:cNvSpPr/>
          <p:nvPr/>
        </p:nvSpPr>
        <p:spPr>
          <a:xfrm>
            <a:off x="7894322" y="4737472"/>
            <a:ext cx="3482341" cy="1653304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Times New Roman"/>
                <a:cs typeface="Calibri"/>
              </a:rPr>
              <a:t>Overall Revenue: 	$ 3,240,829.12
Total cost		$ 3,178,261.12</a:t>
            </a:r>
          </a:p>
          <a:p>
            <a:endParaRPr lang="en-US" sz="1600" b="1" dirty="0">
              <a:solidFill>
                <a:schemeClr val="tx1"/>
              </a:solidFill>
              <a:latin typeface="Consolas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/>
                <a:cs typeface="Calibri"/>
              </a:rPr>
              <a:t>Overall Profit: 	$ 62,568.00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16" name="Rectangle : coins arrondis 38">
            <a:extLst>
              <a:ext uri="{FF2B5EF4-FFF2-40B4-BE49-F238E27FC236}">
                <a16:creationId xmlns:a16="http://schemas.microsoft.com/office/drawing/2014/main" id="{ECCE0903-706C-969F-1DA6-FA57AE3DAEE6}"/>
              </a:ext>
            </a:extLst>
          </p:cNvPr>
          <p:cNvSpPr/>
          <p:nvPr/>
        </p:nvSpPr>
        <p:spPr>
          <a:xfrm>
            <a:off x="10523730" y="2303858"/>
            <a:ext cx="1426675" cy="1252198"/>
          </a:xfrm>
          <a:prstGeom prst="round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 : coins arrondis 38">
            <a:extLst>
              <a:ext uri="{FF2B5EF4-FFF2-40B4-BE49-F238E27FC236}">
                <a16:creationId xmlns:a16="http://schemas.microsoft.com/office/drawing/2014/main" id="{ED4BF5AD-7A50-9BAD-FA84-779BAB423165}"/>
              </a:ext>
            </a:extLst>
          </p:cNvPr>
          <p:cNvSpPr/>
          <p:nvPr/>
        </p:nvSpPr>
        <p:spPr>
          <a:xfrm>
            <a:off x="10650038" y="2449586"/>
            <a:ext cx="564848" cy="453877"/>
          </a:xfrm>
          <a:prstGeom prst="roundRect">
            <a:avLst/>
          </a:prstGeom>
          <a:solidFill>
            <a:srgbClr val="046A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 : coins arrondis 38">
            <a:extLst>
              <a:ext uri="{FF2B5EF4-FFF2-40B4-BE49-F238E27FC236}">
                <a16:creationId xmlns:a16="http://schemas.microsoft.com/office/drawing/2014/main" id="{BFA8E2E3-4BD4-472F-9623-4D7AC3FCAA73}"/>
              </a:ext>
            </a:extLst>
          </p:cNvPr>
          <p:cNvSpPr/>
          <p:nvPr/>
        </p:nvSpPr>
        <p:spPr>
          <a:xfrm>
            <a:off x="11253381" y="2449586"/>
            <a:ext cx="534871" cy="453877"/>
          </a:xfrm>
          <a:prstGeom prst="roundRect">
            <a:avLst/>
          </a:prstGeom>
          <a:solidFill>
            <a:srgbClr val="046A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 : coins arrondis 38">
            <a:extLst>
              <a:ext uri="{FF2B5EF4-FFF2-40B4-BE49-F238E27FC236}">
                <a16:creationId xmlns:a16="http://schemas.microsoft.com/office/drawing/2014/main" id="{33AEE755-6E22-E79A-44F4-1C184413D4D6}"/>
              </a:ext>
            </a:extLst>
          </p:cNvPr>
          <p:cNvSpPr/>
          <p:nvPr/>
        </p:nvSpPr>
        <p:spPr>
          <a:xfrm>
            <a:off x="10650038" y="2943264"/>
            <a:ext cx="548637" cy="453877"/>
          </a:xfrm>
          <a:prstGeom prst="roundRect">
            <a:avLst/>
          </a:prstGeom>
          <a:solidFill>
            <a:srgbClr val="046A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 : coins arrondis 38">
            <a:extLst>
              <a:ext uri="{FF2B5EF4-FFF2-40B4-BE49-F238E27FC236}">
                <a16:creationId xmlns:a16="http://schemas.microsoft.com/office/drawing/2014/main" id="{F6D4C216-61A5-727C-7455-1A287A23EA74}"/>
              </a:ext>
            </a:extLst>
          </p:cNvPr>
          <p:cNvSpPr/>
          <p:nvPr/>
        </p:nvSpPr>
        <p:spPr>
          <a:xfrm>
            <a:off x="11253381" y="2943263"/>
            <a:ext cx="534871" cy="453877"/>
          </a:xfrm>
          <a:prstGeom prst="roundRect">
            <a:avLst/>
          </a:prstGeom>
          <a:solidFill>
            <a:srgbClr val="046A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CA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 : coins arrondis 38">
            <a:extLst>
              <a:ext uri="{FF2B5EF4-FFF2-40B4-BE49-F238E27FC236}">
                <a16:creationId xmlns:a16="http://schemas.microsoft.com/office/drawing/2014/main" id="{457AB7B8-7BFA-AD53-244A-CC6DA55546F0}"/>
              </a:ext>
            </a:extLst>
          </p:cNvPr>
          <p:cNvSpPr/>
          <p:nvPr/>
        </p:nvSpPr>
        <p:spPr>
          <a:xfrm>
            <a:off x="10282137" y="1872238"/>
            <a:ext cx="1909863" cy="5664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fr-CA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</a:t>
            </a:r>
            <a:endParaRPr lang="en-CA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 : coins arrondis 38">
            <a:extLst>
              <a:ext uri="{FF2B5EF4-FFF2-40B4-BE49-F238E27FC236}">
                <a16:creationId xmlns:a16="http://schemas.microsoft.com/office/drawing/2014/main" id="{635CC9A8-98D0-2C66-49D8-74FABBD49EE4}"/>
              </a:ext>
            </a:extLst>
          </p:cNvPr>
          <p:cNvSpPr/>
          <p:nvPr/>
        </p:nvSpPr>
        <p:spPr>
          <a:xfrm rot="19018353">
            <a:off x="666893" y="4220645"/>
            <a:ext cx="609440" cy="330864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endParaRPr lang="en-CA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2E993-CA39-9D48-0B34-3257E1C658AB}"/>
              </a:ext>
            </a:extLst>
          </p:cNvPr>
          <p:cNvGrpSpPr/>
          <p:nvPr/>
        </p:nvGrpSpPr>
        <p:grpSpPr>
          <a:xfrm>
            <a:off x="4972050" y="4996829"/>
            <a:ext cx="2437758" cy="1198755"/>
            <a:chOff x="6861826" y="0"/>
            <a:chExt cx="1426675" cy="1252198"/>
          </a:xfrm>
        </p:grpSpPr>
        <p:sp>
          <p:nvSpPr>
            <p:cNvPr id="28" name="Rectangle : coins arrondis 38">
              <a:extLst>
                <a:ext uri="{FF2B5EF4-FFF2-40B4-BE49-F238E27FC236}">
                  <a16:creationId xmlns:a16="http://schemas.microsoft.com/office/drawing/2014/main" id="{0A85B0CB-257E-1CCE-3429-77D4E2A33FDD}"/>
                </a:ext>
              </a:extLst>
            </p:cNvPr>
            <p:cNvSpPr/>
            <p:nvPr/>
          </p:nvSpPr>
          <p:spPr>
            <a:xfrm>
              <a:off x="6861826" y="0"/>
              <a:ext cx="1426675" cy="1252198"/>
            </a:xfrm>
            <a:prstGeom prst="roundRect">
              <a:avLst/>
            </a:pr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 : coins arrondis 38">
              <a:extLst>
                <a:ext uri="{FF2B5EF4-FFF2-40B4-BE49-F238E27FC236}">
                  <a16:creationId xmlns:a16="http://schemas.microsoft.com/office/drawing/2014/main" id="{0F41A434-9D55-5D12-673A-246C5F84E5EB}"/>
                </a:ext>
              </a:extLst>
            </p:cNvPr>
            <p:cNvSpPr/>
            <p:nvPr/>
          </p:nvSpPr>
          <p:spPr>
            <a:xfrm>
              <a:off x="7012758" y="145784"/>
              <a:ext cx="564848" cy="453877"/>
            </a:xfrm>
            <a:prstGeom prst="round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Nothing</a:t>
              </a:r>
              <a:endParaRPr lang="en-C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 : coins arrondis 38">
              <a:extLst>
                <a:ext uri="{FF2B5EF4-FFF2-40B4-BE49-F238E27FC236}">
                  <a16:creationId xmlns:a16="http://schemas.microsoft.com/office/drawing/2014/main" id="{F8FF8148-883A-1390-04E5-BBA8FCE475D2}"/>
                </a:ext>
              </a:extLst>
            </p:cNvPr>
            <p:cNvSpPr/>
            <p:nvPr/>
          </p:nvSpPr>
          <p:spPr>
            <a:xfrm>
              <a:off x="7616101" y="145784"/>
              <a:ext cx="564848" cy="453877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Lentils</a:t>
              </a:r>
              <a:endParaRPr lang="en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 : coins arrondis 38">
              <a:extLst>
                <a:ext uri="{FF2B5EF4-FFF2-40B4-BE49-F238E27FC236}">
                  <a16:creationId xmlns:a16="http://schemas.microsoft.com/office/drawing/2014/main" id="{B2F89CEF-6626-69EA-99C6-CC9E6157599F}"/>
                </a:ext>
              </a:extLst>
            </p:cNvPr>
            <p:cNvSpPr/>
            <p:nvPr/>
          </p:nvSpPr>
          <p:spPr>
            <a:xfrm>
              <a:off x="7012758" y="639462"/>
              <a:ext cx="548637" cy="453877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Lentils</a:t>
              </a:r>
              <a:endParaRPr lang="en-CA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 : coins arrondis 38">
              <a:extLst>
                <a:ext uri="{FF2B5EF4-FFF2-40B4-BE49-F238E27FC236}">
                  <a16:creationId xmlns:a16="http://schemas.microsoft.com/office/drawing/2014/main" id="{F0771A29-8040-48BD-7BB2-B4DF1A97D03A}"/>
                </a:ext>
              </a:extLst>
            </p:cNvPr>
            <p:cNvSpPr/>
            <p:nvPr/>
          </p:nvSpPr>
          <p:spPr>
            <a:xfrm>
              <a:off x="7616101" y="639461"/>
              <a:ext cx="534871" cy="453877"/>
            </a:xfrm>
            <a:prstGeom prst="roundRect">
              <a:avLst/>
            </a:prstGeom>
            <a:solidFill>
              <a:srgbClr val="247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Nothing</a:t>
              </a:r>
              <a:endParaRPr lang="en-CA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 : coins arrondis 38">
            <a:extLst>
              <a:ext uri="{FF2B5EF4-FFF2-40B4-BE49-F238E27FC236}">
                <a16:creationId xmlns:a16="http://schemas.microsoft.com/office/drawing/2014/main" id="{FA7F397D-B007-925D-CAB3-645EE8B7E6E8}"/>
              </a:ext>
            </a:extLst>
          </p:cNvPr>
          <p:cNvSpPr/>
          <p:nvPr/>
        </p:nvSpPr>
        <p:spPr>
          <a:xfrm>
            <a:off x="5196145" y="4581507"/>
            <a:ext cx="1909863" cy="5664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May-Sept of Y1</a:t>
            </a:r>
            <a:endParaRPr lang="en-CA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2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693A-1BDB-8621-A1DB-E52CC32F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Tool Worth Sharing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E6C1E-1538-B0AE-3F98-846F774FE084}"/>
              </a:ext>
            </a:extLst>
          </p:cNvPr>
          <p:cNvSpPr/>
          <p:nvPr/>
        </p:nvSpPr>
        <p:spPr>
          <a:xfrm>
            <a:off x="525042" y="1325563"/>
            <a:ext cx="11141915" cy="673135"/>
          </a:xfrm>
          <a:prstGeom prst="rect">
            <a:avLst/>
          </a:prstGeom>
          <a:solidFill>
            <a:srgbClr val="046A38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Profit Leveraging Crop Rotation</a:t>
            </a:r>
            <a:endParaRPr lang="en-US" sz="1801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CF2A5C5D-B91F-0E04-F888-385EE5807C0F}"/>
              </a:ext>
            </a:extLst>
          </p:cNvPr>
          <p:cNvSpPr txBox="1"/>
          <p:nvPr/>
        </p:nvSpPr>
        <p:spPr>
          <a:xfrm>
            <a:off x="540540" y="1004534"/>
            <a:ext cx="211412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fr-CA" sz="1400" i="1" dirty="0" err="1">
                <a:solidFill>
                  <a:schemeClr val="accent3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Guiding</a:t>
            </a:r>
            <a:r>
              <a:rPr lang="fr-CA" sz="1400" i="1" dirty="0">
                <a:solidFill>
                  <a:schemeClr val="accent3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Aspiration: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68B5D-E7E2-42F4-00DB-B24855D5B9F3}"/>
              </a:ext>
            </a:extLst>
          </p:cNvPr>
          <p:cNvSpPr/>
          <p:nvPr/>
        </p:nvSpPr>
        <p:spPr>
          <a:xfrm>
            <a:off x="540540" y="3857585"/>
            <a:ext cx="3445380" cy="986590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endParaRPr lang="en-CA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B1201-6194-619E-596D-AE3174740052}"/>
              </a:ext>
            </a:extLst>
          </p:cNvPr>
          <p:cNvSpPr/>
          <p:nvPr/>
        </p:nvSpPr>
        <p:spPr>
          <a:xfrm>
            <a:off x="553721" y="5000972"/>
            <a:ext cx="3432199" cy="986590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BFA0F5-2AED-A39E-6ACB-624DBBB9AC51}"/>
              </a:ext>
            </a:extLst>
          </p:cNvPr>
          <p:cNvSpPr txBox="1"/>
          <p:nvPr/>
        </p:nvSpPr>
        <p:spPr>
          <a:xfrm>
            <a:off x="501795" y="2207882"/>
            <a:ext cx="1363916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fr-CA" sz="1400" i="1" dirty="0">
                <a:solidFill>
                  <a:schemeClr val="accent3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Question: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A7AA952-11C3-F7B0-D945-330130D60DA8}"/>
              </a:ext>
            </a:extLst>
          </p:cNvPr>
          <p:cNvSpPr txBox="1"/>
          <p:nvPr/>
        </p:nvSpPr>
        <p:spPr>
          <a:xfrm>
            <a:off x="515210" y="3522006"/>
            <a:ext cx="2034261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fr-CA" sz="1400" i="1" dirty="0" err="1">
                <a:solidFill>
                  <a:schemeClr val="accent3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Considering</a:t>
            </a:r>
            <a:r>
              <a:rPr lang="fr-CA" sz="1400" i="1" dirty="0">
                <a:solidFill>
                  <a:schemeClr val="accent3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3142C-423C-27B0-BABB-AEC3BD8A56A6}"/>
              </a:ext>
            </a:extLst>
          </p:cNvPr>
          <p:cNvSpPr/>
          <p:nvPr/>
        </p:nvSpPr>
        <p:spPr>
          <a:xfrm>
            <a:off x="553721" y="2503681"/>
            <a:ext cx="3445380" cy="673135"/>
          </a:xfrm>
          <a:prstGeom prst="rect">
            <a:avLst/>
          </a:prstGeom>
          <a:solidFill>
            <a:srgbClr val="FBDD4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Crop?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EB3C2-3EA5-D127-0CD2-5F3FABF65A63}"/>
              </a:ext>
            </a:extLst>
          </p:cNvPr>
          <p:cNvSpPr/>
          <p:nvPr/>
        </p:nvSpPr>
        <p:spPr>
          <a:xfrm>
            <a:off x="4387649" y="2506580"/>
            <a:ext cx="3445380" cy="673135"/>
          </a:xfrm>
          <a:prstGeom prst="rect">
            <a:avLst/>
          </a:prstGeom>
          <a:solidFill>
            <a:srgbClr val="FBDD4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6E00A-F46D-D8ED-4B6D-DB451BACE8E5}"/>
              </a:ext>
            </a:extLst>
          </p:cNvPr>
          <p:cNvSpPr/>
          <p:nvPr/>
        </p:nvSpPr>
        <p:spPr>
          <a:xfrm>
            <a:off x="8221577" y="2513158"/>
            <a:ext cx="3445380" cy="673135"/>
          </a:xfrm>
          <a:prstGeom prst="rect">
            <a:avLst/>
          </a:prstGeom>
          <a:solidFill>
            <a:srgbClr val="FBDD4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B6F2A-9B7E-9F27-F1C0-FE13007C1730}"/>
              </a:ext>
            </a:extLst>
          </p:cNvPr>
          <p:cNvSpPr/>
          <p:nvPr/>
        </p:nvSpPr>
        <p:spPr>
          <a:xfrm>
            <a:off x="4432229" y="3857585"/>
            <a:ext cx="3445380" cy="986590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</a:t>
            </a:r>
            <a:endParaRPr lang="en-CA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EFFE9-875B-3A6A-DA0B-0BB7FA3F202C}"/>
              </a:ext>
            </a:extLst>
          </p:cNvPr>
          <p:cNvSpPr/>
          <p:nvPr/>
        </p:nvSpPr>
        <p:spPr>
          <a:xfrm>
            <a:off x="4445410" y="5000972"/>
            <a:ext cx="3432199" cy="986590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</a:t>
            </a:r>
            <a:r>
              <a:rPr lang="fr-CA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  <a:endParaRPr lang="en-CA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29C7F-8175-7D5D-0066-4D6EA637B466}"/>
              </a:ext>
            </a:extLst>
          </p:cNvPr>
          <p:cNvSpPr/>
          <p:nvPr/>
        </p:nvSpPr>
        <p:spPr>
          <a:xfrm>
            <a:off x="8221577" y="3857585"/>
            <a:ext cx="3445380" cy="986590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fr-CA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endParaRPr lang="en-CA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141E3-9639-E8BC-0657-818DFB4AE878}"/>
              </a:ext>
            </a:extLst>
          </p:cNvPr>
          <p:cNvSpPr/>
          <p:nvPr/>
        </p:nvSpPr>
        <p:spPr>
          <a:xfrm>
            <a:off x="8234758" y="5000972"/>
            <a:ext cx="3432199" cy="986590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</a:p>
        </p:txBody>
      </p:sp>
    </p:spTree>
    <p:extLst>
      <p:ext uri="{BB962C8B-B14F-4D97-AF65-F5344CB8AC3E}">
        <p14:creationId xmlns:p14="http://schemas.microsoft.com/office/powerpoint/2010/main" val="261005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653F-ED5C-E146-DF49-2F3523B0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5328A-9CBD-3C32-3613-F7182A5C73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6A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308673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4C0A-9455-2C51-620C-CB4E7846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1BCBC-4040-52D6-5EFA-BC9508290844}"/>
              </a:ext>
            </a:extLst>
          </p:cNvPr>
          <p:cNvSpPr/>
          <p:nvPr/>
        </p:nvSpPr>
        <p:spPr>
          <a:xfrm>
            <a:off x="32795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400"/>
              <a:t>SLIDE GRAVEYARD FOLLOWS</a:t>
            </a:r>
            <a:endParaRPr lang="en-CA" sz="4400"/>
          </a:p>
        </p:txBody>
      </p:sp>
    </p:spTree>
    <p:extLst>
      <p:ext uri="{BB962C8B-B14F-4D97-AF65-F5344CB8AC3E}">
        <p14:creationId xmlns:p14="http://schemas.microsoft.com/office/powerpoint/2010/main" val="158619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C8BA-87C0-05F4-32A5-3AF00D83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Okay</a:t>
            </a:r>
            <a:r>
              <a:rPr lang="fr-CA"/>
              <a:t> but </a:t>
            </a:r>
            <a:r>
              <a:rPr lang="fr-CA" err="1"/>
              <a:t>isn’t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</a:t>
            </a:r>
            <a:r>
              <a:rPr lang="fr-CA" err="1"/>
              <a:t>already</a:t>
            </a:r>
            <a:r>
              <a:rPr lang="fr-CA"/>
              <a:t> </a:t>
            </a:r>
            <a:r>
              <a:rPr lang="fr-CA" err="1"/>
              <a:t>known</a:t>
            </a:r>
            <a:r>
              <a:rPr lang="fr-CA"/>
              <a:t>?</a:t>
            </a:r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10E39-CC70-A4D9-96A7-AF20680B6DC9}"/>
              </a:ext>
            </a:extLst>
          </p:cNvPr>
          <p:cNvSpPr/>
          <p:nvPr/>
        </p:nvSpPr>
        <p:spPr>
          <a:xfrm>
            <a:off x="1562582" y="1967696"/>
            <a:ext cx="8704162" cy="3090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On </a:t>
            </a:r>
            <a:r>
              <a:rPr lang="fr-CA" err="1"/>
              <a:t>our</a:t>
            </a:r>
            <a:r>
              <a:rPr lang="fr-CA"/>
              <a:t> </a:t>
            </a:r>
            <a:r>
              <a:rPr lang="fr-CA" err="1"/>
              <a:t>way</a:t>
            </a:r>
            <a:r>
              <a:rPr lang="fr-CA"/>
              <a:t> to solve the </a:t>
            </a:r>
            <a:r>
              <a:rPr lang="fr-CA" err="1"/>
              <a:t>problem</a:t>
            </a:r>
            <a:r>
              <a:rPr lang="fr-CA"/>
              <a:t>: </a:t>
            </a:r>
          </a:p>
          <a:p>
            <a:pPr algn="ctr"/>
            <a:r>
              <a:rPr lang="fr-CA" err="1"/>
              <a:t>Before</a:t>
            </a:r>
            <a:r>
              <a:rPr lang="fr-CA"/>
              <a:t> </a:t>
            </a:r>
            <a:r>
              <a:rPr lang="fr-CA" err="1"/>
              <a:t>lecturing</a:t>
            </a:r>
            <a:r>
              <a:rPr lang="fr-CA"/>
              <a:t> </a:t>
            </a:r>
            <a:r>
              <a:rPr lang="fr-CA" err="1"/>
              <a:t>anyone</a:t>
            </a:r>
            <a:r>
              <a:rPr lang="fr-CA"/>
              <a:t>, </a:t>
            </a:r>
            <a:r>
              <a:rPr lang="fr-CA" err="1"/>
              <a:t>let’s</a:t>
            </a:r>
            <a:r>
              <a:rPr lang="fr-CA"/>
              <a:t> start </a:t>
            </a:r>
            <a:r>
              <a:rPr lang="fr-CA" err="1"/>
              <a:t>here</a:t>
            </a:r>
            <a:endParaRPr lang="fr-CA"/>
          </a:p>
          <a:p>
            <a:pPr algn="ctr"/>
            <a:r>
              <a:rPr lang="fr-CA" err="1"/>
              <a:t>Governement</a:t>
            </a:r>
            <a:r>
              <a:rPr lang="fr-CA"/>
              <a:t> </a:t>
            </a:r>
            <a:r>
              <a:rPr lang="fr-CA" err="1"/>
              <a:t>now</a:t>
            </a:r>
            <a:r>
              <a:rPr lang="fr-CA"/>
              <a:t> </a:t>
            </a:r>
            <a:r>
              <a:rPr lang="fr-CA" err="1"/>
              <a:t>subsidizes</a:t>
            </a:r>
            <a:r>
              <a:rPr lang="fr-CA"/>
              <a:t> </a:t>
            </a:r>
            <a:r>
              <a:rPr lang="fr-CA" err="1"/>
              <a:t>Sask</a:t>
            </a:r>
            <a:r>
              <a:rPr lang="fr-CA"/>
              <a:t> </a:t>
            </a:r>
            <a:r>
              <a:rPr lang="fr-CA" err="1"/>
              <a:t>farmer</a:t>
            </a:r>
            <a:r>
              <a:rPr lang="fr-CA"/>
              <a:t>– </a:t>
            </a:r>
            <a:r>
              <a:rPr lang="fr-CA" err="1"/>
              <a:t>Gov</a:t>
            </a:r>
            <a:r>
              <a:rPr lang="fr-CA"/>
              <a:t> </a:t>
            </a:r>
            <a:r>
              <a:rPr lang="fr-CA" err="1"/>
              <a:t>is</a:t>
            </a:r>
            <a:r>
              <a:rPr lang="fr-CA"/>
              <a:t> pushing</a:t>
            </a:r>
          </a:p>
          <a:p>
            <a:pPr algn="ctr"/>
            <a:r>
              <a:rPr lang="fr-CA" err="1"/>
              <a:t>Sask</a:t>
            </a:r>
            <a:r>
              <a:rPr lang="fr-CA"/>
              <a:t> </a:t>
            </a:r>
            <a:r>
              <a:rPr lang="fr-CA" err="1"/>
              <a:t>is</a:t>
            </a:r>
            <a:r>
              <a:rPr lang="fr-CA"/>
              <a:t> </a:t>
            </a:r>
            <a:r>
              <a:rPr lang="fr-CA" err="1"/>
              <a:t>bread</a:t>
            </a:r>
            <a:r>
              <a:rPr lang="fr-CA"/>
              <a:t> basket of Canada 40%</a:t>
            </a:r>
          </a:p>
          <a:p>
            <a:pPr algn="ctr"/>
            <a:endParaRPr lang="fr-CA"/>
          </a:p>
          <a:p>
            <a:pPr algn="ctr"/>
            <a:r>
              <a:rPr lang="fr-CA" err="1"/>
              <a:t>Current</a:t>
            </a:r>
            <a:r>
              <a:rPr lang="fr-CA"/>
              <a:t> state </a:t>
            </a:r>
            <a:r>
              <a:rPr lang="fr-CA" err="1"/>
              <a:t>is</a:t>
            </a:r>
            <a:r>
              <a:rPr lang="fr-CA"/>
              <a:t>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there</a:t>
            </a:r>
            <a:r>
              <a:rPr lang="fr-CA"/>
              <a:t> </a:t>
            </a:r>
            <a:r>
              <a:rPr lang="fr-CA" err="1"/>
              <a:t>is</a:t>
            </a:r>
            <a:r>
              <a:rPr lang="fr-CA"/>
              <a:t> </a:t>
            </a:r>
            <a:r>
              <a:rPr lang="fr-CA" err="1"/>
              <a:t>some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but </a:t>
            </a:r>
            <a:r>
              <a:rPr lang="fr-CA" err="1"/>
              <a:t>it’s</a:t>
            </a:r>
            <a:r>
              <a:rPr lang="fr-CA"/>
              <a:t> not </a:t>
            </a:r>
            <a:r>
              <a:rPr lang="fr-CA" err="1"/>
              <a:t>based</a:t>
            </a:r>
            <a:r>
              <a:rPr lang="fr-CA"/>
              <a:t> on </a:t>
            </a:r>
            <a:r>
              <a:rPr lang="fr-CA" err="1"/>
              <a:t>anything</a:t>
            </a:r>
            <a:r>
              <a:rPr lang="fr-CA"/>
              <a:t> </a:t>
            </a:r>
          </a:p>
          <a:p>
            <a:pPr algn="ctr"/>
            <a:endParaRPr lang="fr-CA"/>
          </a:p>
          <a:p>
            <a:pPr algn="ctr"/>
            <a:r>
              <a:rPr lang="fr-CA" err="1"/>
              <a:t>Development</a:t>
            </a:r>
            <a:r>
              <a:rPr lang="fr-CA"/>
              <a:t>: 1. Monoculture 2.Crop rotation 3.Crop rotation </a:t>
            </a:r>
            <a:r>
              <a:rPr lang="fr-CA" err="1"/>
              <a:t>optimization</a:t>
            </a:r>
            <a:endParaRPr lang="en-CA"/>
          </a:p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8630C-2B48-9EF2-D5D4-5F08CBE8FD63}"/>
              </a:ext>
            </a:extLst>
          </p:cNvPr>
          <p:cNvSpPr/>
          <p:nvPr/>
        </p:nvSpPr>
        <p:spPr>
          <a:xfrm>
            <a:off x="3454400" y="1422400"/>
            <a:ext cx="2915920" cy="248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done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67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537BFE5-896B-BFFD-6A29-6D2C0CC5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Making</a:t>
            </a:r>
            <a:r>
              <a:rPr lang="fr-CA"/>
              <a:t> the Case for </a:t>
            </a:r>
            <a:r>
              <a:rPr lang="fr-CA" err="1"/>
              <a:t>Crop</a:t>
            </a:r>
            <a:r>
              <a:rPr lang="fr-CA"/>
              <a:t> Rotation</a:t>
            </a:r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84D16-19FB-17DD-77C8-991A96A6B5E9}"/>
              </a:ext>
            </a:extLst>
          </p:cNvPr>
          <p:cNvSpPr/>
          <p:nvPr/>
        </p:nvSpPr>
        <p:spPr>
          <a:xfrm>
            <a:off x="607014" y="2084321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Pests and insects' damages</a:t>
            </a:r>
            <a:endParaRPr lang="en-US" sz="200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D7ABAF-512E-EC6E-D2E9-E1B70D881BC1}"/>
              </a:ext>
            </a:extLst>
          </p:cNvPr>
          <p:cNvGrpSpPr/>
          <p:nvPr/>
        </p:nvGrpSpPr>
        <p:grpSpPr>
          <a:xfrm>
            <a:off x="592950" y="900867"/>
            <a:ext cx="5436000" cy="1325563"/>
            <a:chOff x="553720" y="2203450"/>
            <a:chExt cx="4917440" cy="1325563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B138196-C17E-4C69-8C9C-C5327FC2BD4D}"/>
                </a:ext>
              </a:extLst>
            </p:cNvPr>
            <p:cNvSpPr txBox="1">
              <a:spLocks/>
            </p:cNvSpPr>
            <p:nvPr/>
          </p:nvSpPr>
          <p:spPr>
            <a:xfrm>
              <a:off x="553720" y="2203450"/>
              <a:ext cx="491744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j-cs"/>
                </a:defRPr>
              </a:lvl1pPr>
            </a:lstStyle>
            <a:p>
              <a:pPr algn="ctr"/>
              <a:r>
                <a:rPr lang="en-US" sz="2000" b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Monoculture Brings a Lot of Challenges...</a:t>
              </a:r>
              <a:endParaRPr lang="fr-CA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Connecteur droit 7">
              <a:extLst>
                <a:ext uri="{FF2B5EF4-FFF2-40B4-BE49-F238E27FC236}">
                  <a16:creationId xmlns:a16="http://schemas.microsoft.com/office/drawing/2014/main" id="{99E5B47A-34A9-5A7C-6856-5E5809CFF0F8}"/>
                </a:ext>
              </a:extLst>
            </p:cNvPr>
            <p:cNvCxnSpPr/>
            <p:nvPr/>
          </p:nvCxnSpPr>
          <p:spPr>
            <a:xfrm>
              <a:off x="553720" y="3138170"/>
              <a:ext cx="491744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93F0CC-2A28-199A-3914-2AB811479168}"/>
              </a:ext>
            </a:extLst>
          </p:cNvPr>
          <p:cNvGrpSpPr/>
          <p:nvPr/>
        </p:nvGrpSpPr>
        <p:grpSpPr>
          <a:xfrm>
            <a:off x="6163050" y="906083"/>
            <a:ext cx="5436000" cy="1325563"/>
            <a:chOff x="553720" y="2203450"/>
            <a:chExt cx="4917440" cy="132556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8B43486-FA19-538A-5286-341E96338085}"/>
                </a:ext>
              </a:extLst>
            </p:cNvPr>
            <p:cNvSpPr txBox="1">
              <a:spLocks/>
            </p:cNvSpPr>
            <p:nvPr/>
          </p:nvSpPr>
          <p:spPr>
            <a:xfrm>
              <a:off x="553720" y="2203450"/>
              <a:ext cx="491744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j-cs"/>
                </a:defRPr>
              </a:lvl1pPr>
            </a:lstStyle>
            <a:p>
              <a:pPr algn="ctr"/>
              <a:r>
                <a:rPr lang="en-US" sz="2000" b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…That Crop Rotation Can Address</a:t>
              </a:r>
              <a:endParaRPr lang="fr-CA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0" name="Connecteur droit 7">
              <a:extLst>
                <a:ext uri="{FF2B5EF4-FFF2-40B4-BE49-F238E27FC236}">
                  <a16:creationId xmlns:a16="http://schemas.microsoft.com/office/drawing/2014/main" id="{8EBA6261-AA84-5D76-F3E2-A64BFC3638F3}"/>
                </a:ext>
              </a:extLst>
            </p:cNvPr>
            <p:cNvCxnSpPr/>
            <p:nvPr/>
          </p:nvCxnSpPr>
          <p:spPr>
            <a:xfrm>
              <a:off x="553720" y="3138170"/>
              <a:ext cx="491744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05076-83B6-8BD6-05A3-EEB1FA708B87}"/>
              </a:ext>
            </a:extLst>
          </p:cNvPr>
          <p:cNvSpPr/>
          <p:nvPr/>
        </p:nvSpPr>
        <p:spPr>
          <a:xfrm>
            <a:off x="592950" y="3133745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Soil nutrient depletion </a:t>
            </a:r>
          </a:p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A642B-395A-EBF0-F696-5E23225F557D}"/>
              </a:ext>
            </a:extLst>
          </p:cNvPr>
          <p:cNvSpPr/>
          <p:nvPr/>
        </p:nvSpPr>
        <p:spPr>
          <a:xfrm>
            <a:off x="592950" y="4170271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 conditions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B0A3B-63DD-3DBA-B33D-1A2587CC0E6A}"/>
              </a:ext>
            </a:extLst>
          </p:cNvPr>
          <p:cNvSpPr/>
          <p:nvPr/>
        </p:nvSpPr>
        <p:spPr>
          <a:xfrm>
            <a:off x="6232935" y="2085877"/>
            <a:ext cx="5436000" cy="963738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Disrupt reproductive cycles</a:t>
            </a:r>
            <a:endParaRPr lang="en-US" sz="200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8D0A0-3C58-AD95-BC96-5E80901204B1}"/>
              </a:ext>
            </a:extLst>
          </p:cNvPr>
          <p:cNvSpPr/>
          <p:nvPr/>
        </p:nvSpPr>
        <p:spPr>
          <a:xfrm>
            <a:off x="6232935" y="3128851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from nutrient uptake and nitrogen fixation in soil</a:t>
            </a: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1934CE-D431-722D-7FF8-296DF28C02C6}"/>
              </a:ext>
            </a:extLst>
          </p:cNvPr>
          <p:cNvSpPr/>
          <p:nvPr/>
        </p:nvSpPr>
        <p:spPr>
          <a:xfrm>
            <a:off x="6232935" y="4170272"/>
            <a:ext cx="5436000" cy="963738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crop resilience</a:t>
            </a:r>
          </a:p>
        </p:txBody>
      </p:sp>
      <p:sp>
        <p:nvSpPr>
          <p:cNvPr id="4" name="Isosceles Triangle 21">
            <a:extLst>
              <a:ext uri="{FF2B5EF4-FFF2-40B4-BE49-F238E27FC236}">
                <a16:creationId xmlns:a16="http://schemas.microsoft.com/office/drawing/2014/main" id="{B1A2A026-BFDA-EE61-947D-449BF8BE58AC}"/>
              </a:ext>
            </a:extLst>
          </p:cNvPr>
          <p:cNvSpPr/>
          <p:nvPr/>
        </p:nvSpPr>
        <p:spPr>
          <a:xfrm rot="10800000">
            <a:off x="2844839" y="5257214"/>
            <a:ext cx="6636421" cy="38377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68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4024-5123-A37B-7CF4-7AE508C1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D5392-5E87-7656-3547-E1EC44A924A9}"/>
              </a:ext>
            </a:extLst>
          </p:cNvPr>
          <p:cNvSpPr/>
          <p:nvPr/>
        </p:nvSpPr>
        <p:spPr>
          <a:xfrm>
            <a:off x="1410182" y="2743200"/>
            <a:ext cx="5793258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Need a cycle </a:t>
            </a:r>
            <a:r>
              <a:rPr lang="fr-CA" err="1"/>
              <a:t>that</a:t>
            </a:r>
            <a:r>
              <a:rPr lang="fr-CA"/>
              <a:t> tells about </a:t>
            </a:r>
            <a:r>
              <a:rPr lang="fr-CA" err="1"/>
              <a:t>crop</a:t>
            </a:r>
            <a:r>
              <a:rPr lang="fr-CA"/>
              <a:t> rotation </a:t>
            </a:r>
            <a:r>
              <a:rPr lang="fr-CA" err="1"/>
              <a:t>benefits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566BC-DD5B-2883-BED5-07FA89811861}"/>
              </a:ext>
            </a:extLst>
          </p:cNvPr>
          <p:cNvSpPr/>
          <p:nvPr/>
        </p:nvSpPr>
        <p:spPr>
          <a:xfrm>
            <a:off x="6774662" y="3429000"/>
            <a:ext cx="5793258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Then</a:t>
            </a:r>
            <a:r>
              <a:rPr lang="fr-CA"/>
              <a:t> </a:t>
            </a:r>
            <a:r>
              <a:rPr lang="fr-CA" err="1"/>
              <a:t>we</a:t>
            </a:r>
            <a:r>
              <a:rPr lang="fr-CA"/>
              <a:t> copy paste </a:t>
            </a:r>
            <a:r>
              <a:rPr lang="fr-CA" err="1"/>
              <a:t>that</a:t>
            </a:r>
            <a:r>
              <a:rPr lang="fr-CA"/>
              <a:t> cycle and highlight </a:t>
            </a:r>
            <a:r>
              <a:rPr lang="fr-CA" err="1"/>
              <a:t>were</a:t>
            </a:r>
            <a:r>
              <a:rPr lang="fr-CA"/>
              <a:t> </a:t>
            </a:r>
            <a:r>
              <a:rPr lang="fr-CA" err="1"/>
              <a:t>optimization</a:t>
            </a:r>
            <a:r>
              <a:rPr lang="fr-CA"/>
              <a:t> can come in (</a:t>
            </a:r>
            <a:r>
              <a:rPr lang="fr-CA" err="1"/>
              <a:t>what</a:t>
            </a:r>
            <a:r>
              <a:rPr lang="fr-CA"/>
              <a:t> impact </a:t>
            </a:r>
            <a:r>
              <a:rPr lang="fr-CA" err="1"/>
              <a:t>it</a:t>
            </a:r>
            <a:r>
              <a:rPr lang="fr-CA"/>
              <a:t> </a:t>
            </a:r>
            <a:r>
              <a:rPr lang="fr-CA" err="1"/>
              <a:t>would</a:t>
            </a:r>
            <a:r>
              <a:rPr lang="fr-CA"/>
              <a:t> have)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F5B20-5C9D-1DD6-AA72-BDE9BA0264E5}"/>
              </a:ext>
            </a:extLst>
          </p:cNvPr>
          <p:cNvSpPr/>
          <p:nvPr/>
        </p:nvSpPr>
        <p:spPr>
          <a:xfrm>
            <a:off x="1521685" y="4937760"/>
            <a:ext cx="5793258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And </a:t>
            </a:r>
            <a:r>
              <a:rPr lang="fr-CA" err="1"/>
              <a:t>then</a:t>
            </a:r>
            <a:r>
              <a:rPr lang="fr-CA"/>
              <a:t>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keep</a:t>
            </a:r>
            <a:r>
              <a:rPr lang="fr-CA"/>
              <a:t> </a:t>
            </a:r>
            <a:r>
              <a:rPr lang="fr-CA" err="1"/>
              <a:t>refering</a:t>
            </a:r>
            <a:r>
              <a:rPr lang="fr-CA"/>
              <a:t> to </a:t>
            </a:r>
            <a:r>
              <a:rPr lang="fr-CA" err="1"/>
              <a:t>this</a:t>
            </a:r>
            <a:r>
              <a:rPr lang="fr-CA"/>
              <a:t> </a:t>
            </a:r>
            <a:r>
              <a:rPr lang="fr-CA" err="1"/>
              <a:t>schema</a:t>
            </a:r>
            <a:r>
              <a:rPr lang="fr-CA"/>
              <a:t> for </a:t>
            </a:r>
            <a:r>
              <a:rPr lang="fr-CA" err="1"/>
              <a:t>each</a:t>
            </a:r>
            <a:r>
              <a:rPr lang="fr-CA"/>
              <a:t> part</a:t>
            </a:r>
          </a:p>
          <a:p>
            <a:pPr algn="ctr"/>
            <a:r>
              <a:rPr lang="fr-CA"/>
              <a:t>-To </a:t>
            </a:r>
            <a:r>
              <a:rPr lang="fr-CA" err="1"/>
              <a:t>introduce</a:t>
            </a:r>
            <a:r>
              <a:rPr lang="fr-CA"/>
              <a:t> the </a:t>
            </a:r>
            <a:r>
              <a:rPr lang="fr-CA" err="1"/>
              <a:t>constraint</a:t>
            </a:r>
            <a:r>
              <a:rPr lang="fr-CA"/>
              <a:t> </a:t>
            </a:r>
            <a:r>
              <a:rPr lang="fr-CA" err="1"/>
              <a:t>related</a:t>
            </a:r>
            <a:r>
              <a:rPr lang="fr-CA"/>
              <a:t> to </a:t>
            </a:r>
            <a:r>
              <a:rPr lang="fr-CA" err="1"/>
              <a:t>crop</a:t>
            </a:r>
            <a:r>
              <a:rPr lang="fr-CA"/>
              <a:t> </a:t>
            </a:r>
            <a:r>
              <a:rPr lang="fr-CA" err="1"/>
              <a:t>selection</a:t>
            </a:r>
            <a:endParaRPr lang="fr-CA"/>
          </a:p>
          <a:p>
            <a:pPr algn="ctr"/>
            <a:r>
              <a:rPr lang="fr-CA"/>
              <a:t>-To </a:t>
            </a:r>
            <a:r>
              <a:rPr lang="fr-CA" err="1"/>
              <a:t>introduce</a:t>
            </a:r>
            <a:r>
              <a:rPr lang="fr-CA"/>
              <a:t> </a:t>
            </a:r>
            <a:r>
              <a:rPr lang="fr-CA" err="1"/>
              <a:t>constraint</a:t>
            </a:r>
            <a:r>
              <a:rPr lang="fr-CA"/>
              <a:t> </a:t>
            </a:r>
            <a:r>
              <a:rPr lang="fr-CA" err="1"/>
              <a:t>related</a:t>
            </a:r>
            <a:r>
              <a:rPr lang="fr-CA"/>
              <a:t> to </a:t>
            </a:r>
            <a:r>
              <a:rPr lang="fr-CA" err="1"/>
              <a:t>nutrient</a:t>
            </a:r>
            <a:r>
              <a:rPr lang="fr-CA"/>
              <a:t> </a:t>
            </a:r>
            <a:r>
              <a:rPr lang="fr-CA" err="1"/>
              <a:t>amendment</a:t>
            </a:r>
            <a:endParaRPr lang="fr-CA"/>
          </a:p>
          <a:p>
            <a:pPr algn="ctr"/>
            <a:r>
              <a:rPr lang="fr-CA"/>
              <a:t>-</a:t>
            </a:r>
            <a:r>
              <a:rPr lang="fr-CA" err="1"/>
              <a:t>Adjency</a:t>
            </a:r>
            <a:r>
              <a:rPr lang="fr-CA"/>
              <a:t> </a:t>
            </a:r>
            <a:r>
              <a:rPr lang="fr-CA" err="1"/>
              <a:t>constraint</a:t>
            </a:r>
            <a:r>
              <a:rPr lang="fr-CA"/>
              <a:t> for </a:t>
            </a:r>
            <a:r>
              <a:rPr lang="fr-CA" err="1"/>
              <a:t>pest</a:t>
            </a:r>
            <a:r>
              <a:rPr lang="fr-CA"/>
              <a:t> (</a:t>
            </a:r>
            <a:r>
              <a:rPr lang="fr-CA" err="1"/>
              <a:t>make</a:t>
            </a:r>
            <a:r>
              <a:rPr lang="fr-CA"/>
              <a:t> </a:t>
            </a:r>
            <a:r>
              <a:rPr lang="fr-CA" err="1"/>
              <a:t>two</a:t>
            </a:r>
            <a:r>
              <a:rPr lang="fr-CA"/>
              <a:t> </a:t>
            </a:r>
            <a:r>
              <a:rPr lang="fr-CA" err="1"/>
              <a:t>schema</a:t>
            </a:r>
            <a:r>
              <a:rPr lang="fr-CA"/>
              <a:t> </a:t>
            </a:r>
            <a:r>
              <a:rPr lang="fr-CA" err="1"/>
              <a:t>side</a:t>
            </a:r>
            <a:r>
              <a:rPr lang="fr-CA"/>
              <a:t> by </a:t>
            </a:r>
            <a:r>
              <a:rPr lang="fr-CA" err="1"/>
              <a:t>side</a:t>
            </a:r>
            <a:r>
              <a:rPr lang="fr-CA"/>
              <a:t>)</a:t>
            </a:r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3F825-041A-A64C-4167-A41BF8137778}"/>
              </a:ext>
            </a:extLst>
          </p:cNvPr>
          <p:cNvSpPr/>
          <p:nvPr/>
        </p:nvSpPr>
        <p:spPr>
          <a:xfrm>
            <a:off x="1124607" y="2207173"/>
            <a:ext cx="6018004" cy="3089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done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0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AA20-D112-E63F-8851-B00BD207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452E9-DC70-4A21-B640-202FE0A6C914}"/>
              </a:ext>
            </a:extLst>
          </p:cNvPr>
          <p:cNvSpPr/>
          <p:nvPr/>
        </p:nvSpPr>
        <p:spPr>
          <a:xfrm>
            <a:off x="1879600" y="1991360"/>
            <a:ext cx="4663440" cy="245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Same</a:t>
            </a:r>
            <a:r>
              <a:rPr lang="fr-CA"/>
              <a:t> </a:t>
            </a:r>
            <a:r>
              <a:rPr lang="fr-CA" err="1"/>
              <a:t>schema</a:t>
            </a:r>
            <a:r>
              <a:rPr lang="fr-CA"/>
              <a:t> but </a:t>
            </a:r>
            <a:r>
              <a:rPr lang="fr-CA" err="1"/>
              <a:t>with</a:t>
            </a:r>
            <a:r>
              <a:rPr lang="fr-CA"/>
              <a:t> identification of </a:t>
            </a:r>
            <a:r>
              <a:rPr lang="fr-CA" err="1"/>
              <a:t>where</a:t>
            </a:r>
            <a:r>
              <a:rPr lang="fr-CA"/>
              <a:t> </a:t>
            </a:r>
            <a:r>
              <a:rPr lang="fr-CA" err="1"/>
              <a:t>our</a:t>
            </a:r>
            <a:r>
              <a:rPr lang="fr-CA"/>
              <a:t> model can </a:t>
            </a:r>
            <a:r>
              <a:rPr lang="fr-CA" err="1"/>
              <a:t>intervene</a:t>
            </a:r>
            <a:r>
              <a:rPr lang="fr-CA"/>
              <a:t> to </a:t>
            </a:r>
            <a:r>
              <a:rPr lang="fr-CA" err="1"/>
              <a:t>optimize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06C92-FBB3-168F-E645-20966362949F}"/>
              </a:ext>
            </a:extLst>
          </p:cNvPr>
          <p:cNvSpPr/>
          <p:nvPr/>
        </p:nvSpPr>
        <p:spPr>
          <a:xfrm>
            <a:off x="1713186" y="1991360"/>
            <a:ext cx="3237186" cy="2380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done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38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31BE-3BE4-031C-9413-939CE56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C74BF-8E90-847E-4867-4C405F622183}"/>
              </a:ext>
            </a:extLst>
          </p:cNvPr>
          <p:cNvSpPr/>
          <p:nvPr/>
        </p:nvSpPr>
        <p:spPr>
          <a:xfrm>
            <a:off x="1239520" y="1686560"/>
            <a:ext cx="8900160" cy="333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Where</a:t>
            </a:r>
            <a:r>
              <a:rPr lang="fr-CA"/>
              <a:t> do </a:t>
            </a: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want</a:t>
            </a:r>
            <a:r>
              <a:rPr lang="fr-CA"/>
              <a:t> to </a:t>
            </a:r>
            <a:r>
              <a:rPr lang="fr-CA" err="1"/>
              <a:t>intervene</a:t>
            </a:r>
            <a:r>
              <a:rPr lang="fr-CA"/>
              <a:t> </a:t>
            </a:r>
            <a:r>
              <a:rPr lang="fr-CA" err="1"/>
              <a:t>with</a:t>
            </a:r>
            <a:r>
              <a:rPr lang="fr-CA"/>
              <a:t> </a:t>
            </a:r>
            <a:r>
              <a:rPr lang="fr-CA" err="1"/>
              <a:t>our</a:t>
            </a:r>
            <a:r>
              <a:rPr lang="fr-CA"/>
              <a:t> </a:t>
            </a:r>
            <a:r>
              <a:rPr lang="fr-CA" err="1"/>
              <a:t>optimization</a:t>
            </a:r>
            <a:r>
              <a:rPr lang="fr-CA"/>
              <a:t> model? 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766651-23A8-8339-6D4A-BC0B725518DA}"/>
              </a:ext>
            </a:extLst>
          </p:cNvPr>
          <p:cNvSpPr/>
          <p:nvPr/>
        </p:nvSpPr>
        <p:spPr>
          <a:xfrm>
            <a:off x="1849821" y="1135117"/>
            <a:ext cx="4351282" cy="4036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done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60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E0DA-9003-AE2F-4D9B-A4EF1213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7E564-D216-B495-AF66-F62D2B14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20" y="1569720"/>
            <a:ext cx="4297680" cy="4297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BC442-5C22-3211-F481-15A19077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41" y="1904683"/>
            <a:ext cx="3962717" cy="39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7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19C-6388-558B-6651-7E8CD673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E9D0F-4402-4652-3EF0-32DAA35923C8}"/>
              </a:ext>
            </a:extLst>
          </p:cNvPr>
          <p:cNvSpPr/>
          <p:nvPr/>
        </p:nvSpPr>
        <p:spPr>
          <a:xfrm>
            <a:off x="2712720" y="2804160"/>
            <a:ext cx="3972560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Setting initial </a:t>
            </a:r>
            <a:r>
              <a:rPr lang="fr-CA" err="1"/>
              <a:t>parameters</a:t>
            </a:r>
            <a:r>
              <a:rPr lang="fr-CA"/>
              <a:t> for </a:t>
            </a:r>
            <a:r>
              <a:rPr lang="fr-CA" err="1"/>
              <a:t>our</a:t>
            </a:r>
            <a:r>
              <a:rPr lang="fr-CA"/>
              <a:t> model (as in report)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D3459B-7B20-47D8-75AF-2FC9A81FB624}"/>
              </a:ext>
            </a:extLst>
          </p:cNvPr>
          <p:cNvSpPr/>
          <p:nvPr/>
        </p:nvSpPr>
        <p:spPr>
          <a:xfrm>
            <a:off x="2865120" y="2956560"/>
            <a:ext cx="3972560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DONE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857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E6FE-BCC5-E65A-E08D-84748674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012479-A613-1B60-C300-28F6C65A862B}"/>
              </a:ext>
            </a:extLst>
          </p:cNvPr>
          <p:cNvGrpSpPr/>
          <p:nvPr/>
        </p:nvGrpSpPr>
        <p:grpSpPr>
          <a:xfrm>
            <a:off x="3125165" y="1574800"/>
            <a:ext cx="4797706" cy="4816140"/>
            <a:chOff x="2256643" y="386122"/>
            <a:chExt cx="8190023" cy="727481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54D7E8-29AB-A248-A7E8-0C9E873E38E5}"/>
                </a:ext>
              </a:extLst>
            </p:cNvPr>
            <p:cNvGrpSpPr/>
            <p:nvPr/>
          </p:nvGrpSpPr>
          <p:grpSpPr>
            <a:xfrm>
              <a:off x="3307567" y="1517468"/>
              <a:ext cx="5699920" cy="5454684"/>
              <a:chOff x="3307567" y="1517468"/>
              <a:chExt cx="5699920" cy="545468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2BD45D9-8CDC-DB34-3004-5E8B40D7A6D1}"/>
                  </a:ext>
                </a:extLst>
              </p:cNvPr>
              <p:cNvGrpSpPr/>
              <p:nvPr/>
            </p:nvGrpSpPr>
            <p:grpSpPr>
              <a:xfrm>
                <a:off x="3307567" y="1517468"/>
                <a:ext cx="5699920" cy="5454684"/>
                <a:chOff x="3307567" y="1517468"/>
                <a:chExt cx="5699920" cy="5454684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908DE0E-A76D-0EF4-45B9-9C7FE1ECA9F0}"/>
                    </a:ext>
                  </a:extLst>
                </p:cNvPr>
                <p:cNvSpPr/>
                <p:nvPr/>
              </p:nvSpPr>
              <p:spPr>
                <a:xfrm rot="1425063">
                  <a:off x="4935078" y="2312932"/>
                  <a:ext cx="4072409" cy="90424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" name="Diamond 10">
                  <a:extLst>
                    <a:ext uri="{FF2B5EF4-FFF2-40B4-BE49-F238E27FC236}">
                      <a16:creationId xmlns:a16="http://schemas.microsoft.com/office/drawing/2014/main" id="{98B6EF38-7376-CE1C-A25F-E4F1F4C2FDF3}"/>
                    </a:ext>
                  </a:extLst>
                </p:cNvPr>
                <p:cNvSpPr/>
                <p:nvPr/>
              </p:nvSpPr>
              <p:spPr>
                <a:xfrm rot="20431315">
                  <a:off x="4119170" y="2153233"/>
                  <a:ext cx="4382044" cy="3790686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1834015-399D-5A29-FFFD-09C2A62BAAB7}"/>
                    </a:ext>
                  </a:extLst>
                </p:cNvPr>
                <p:cNvSpPr/>
                <p:nvPr/>
              </p:nvSpPr>
              <p:spPr>
                <a:xfrm rot="1425063">
                  <a:off x="3307567" y="5052778"/>
                  <a:ext cx="4072409" cy="90424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A65301D-D492-96DC-F6A3-EAD98C7742EF}"/>
                    </a:ext>
                  </a:extLst>
                </p:cNvPr>
                <p:cNvSpPr/>
                <p:nvPr/>
              </p:nvSpPr>
              <p:spPr>
                <a:xfrm rot="7436462">
                  <a:off x="2519771" y="3092191"/>
                  <a:ext cx="4053686" cy="90424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DDE69A0-A9B8-DC5E-5739-7988536827A2}"/>
                    </a:ext>
                  </a:extLst>
                </p:cNvPr>
                <p:cNvSpPr/>
                <p:nvPr/>
              </p:nvSpPr>
              <p:spPr>
                <a:xfrm rot="7436462">
                  <a:off x="5739555" y="4450379"/>
                  <a:ext cx="4139306" cy="90424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CDA780D-0A7C-7B3A-2113-11EAAEAE4865}"/>
                  </a:ext>
                </a:extLst>
              </p:cNvPr>
              <p:cNvGrpSpPr/>
              <p:nvPr/>
            </p:nvGrpSpPr>
            <p:grpSpPr>
              <a:xfrm>
                <a:off x="4490720" y="2265680"/>
                <a:ext cx="3563460" cy="3637280"/>
                <a:chOff x="39746" y="951712"/>
                <a:chExt cx="3869122" cy="3093487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2711F44F-578B-0AC8-F98D-611B102A0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0194" y="951712"/>
                  <a:ext cx="1852449" cy="1852447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B8FF65B-F488-FF15-948B-EF9BF3010E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56419" y="1576552"/>
                  <a:ext cx="1852449" cy="1852447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D2718107-92F0-F039-C251-15CC4AEC7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46" y="1576552"/>
                  <a:ext cx="1852449" cy="1852447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9D26F3BC-0461-40BA-226E-264713733C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32652" y="2192751"/>
                  <a:ext cx="1852447" cy="1852448"/>
                </a:xfrm>
                <a:prstGeom prst="rect">
                  <a:avLst/>
                </a:prstGeom>
                <a:ln>
                  <a:noFill/>
                </a:ln>
                <a:sp3d>
                  <a:bevelT/>
                </a:sp3d>
              </p:spPr>
            </p:pic>
          </p:grp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92F15A-E9B8-6B2D-D36D-6C1AA7A31DE6}"/>
                </a:ext>
              </a:extLst>
            </p:cNvPr>
            <p:cNvSpPr/>
            <p:nvPr/>
          </p:nvSpPr>
          <p:spPr>
            <a:xfrm rot="1474231">
              <a:off x="4929786" y="2025199"/>
              <a:ext cx="5516880" cy="867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BD058E6-A344-6AE0-26EE-367C250E9BD0}"/>
                </a:ext>
              </a:extLst>
            </p:cNvPr>
            <p:cNvSpPr/>
            <p:nvPr/>
          </p:nvSpPr>
          <p:spPr>
            <a:xfrm rot="1456794">
              <a:off x="2256643" y="5256881"/>
              <a:ext cx="5516880" cy="867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A389F1-E01A-0D08-C518-BF8FE1E85378}"/>
                </a:ext>
              </a:extLst>
            </p:cNvPr>
            <p:cNvSpPr/>
            <p:nvPr/>
          </p:nvSpPr>
          <p:spPr>
            <a:xfrm rot="18370526">
              <a:off x="1607358" y="2710841"/>
              <a:ext cx="5516880" cy="867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3E1E0C-4D1D-1D29-6C19-935AE41494A9}"/>
                </a:ext>
              </a:extLst>
            </p:cNvPr>
            <p:cNvSpPr/>
            <p:nvPr/>
          </p:nvSpPr>
          <p:spPr>
            <a:xfrm rot="18221954">
              <a:off x="5520316" y="4468779"/>
              <a:ext cx="5516880" cy="867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9847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C67E-76F4-866B-9216-3B520A7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Gathering</a:t>
            </a:r>
            <a:r>
              <a:rPr lang="fr-CA"/>
              <a:t> </a:t>
            </a:r>
            <a:r>
              <a:rPr lang="fr-CA" err="1"/>
              <a:t>Diversified</a:t>
            </a:r>
            <a:r>
              <a:rPr lang="fr-CA"/>
              <a:t> Data</a:t>
            </a:r>
            <a:endParaRPr lang="en-CA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8B52708-F176-FB55-F560-ECC469495292}"/>
              </a:ext>
            </a:extLst>
          </p:cNvPr>
          <p:cNvGrpSpPr/>
          <p:nvPr/>
        </p:nvGrpSpPr>
        <p:grpSpPr>
          <a:xfrm>
            <a:off x="266218" y="1775012"/>
            <a:ext cx="7045001" cy="4330144"/>
            <a:chOff x="688177" y="1333130"/>
            <a:chExt cx="7447576" cy="468327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98AFD7-4261-ACC5-D305-E3E72A226013}"/>
                </a:ext>
              </a:extLst>
            </p:cNvPr>
            <p:cNvGrpSpPr/>
            <p:nvPr/>
          </p:nvGrpSpPr>
          <p:grpSpPr>
            <a:xfrm>
              <a:off x="688177" y="1333130"/>
              <a:ext cx="1834306" cy="4683271"/>
              <a:chOff x="688177" y="1333130"/>
              <a:chExt cx="2602896" cy="468327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08E23F-5C3C-6C45-0695-767B5996DD27}"/>
                  </a:ext>
                </a:extLst>
              </p:cNvPr>
              <p:cNvGrpSpPr/>
              <p:nvPr/>
            </p:nvGrpSpPr>
            <p:grpSpPr>
              <a:xfrm>
                <a:off x="688179" y="1948008"/>
                <a:ext cx="2602894" cy="4068393"/>
                <a:chOff x="677669" y="1538105"/>
                <a:chExt cx="2602894" cy="406839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77BB5A8-B269-6DFF-73A1-9BCEB6420A43}"/>
                    </a:ext>
                  </a:extLst>
                </p:cNvPr>
                <p:cNvGrpSpPr/>
                <p:nvPr/>
              </p:nvGrpSpPr>
              <p:grpSpPr>
                <a:xfrm>
                  <a:off x="677669" y="1552659"/>
                  <a:ext cx="2602894" cy="3442545"/>
                  <a:chOff x="677669" y="1552659"/>
                  <a:chExt cx="2602894" cy="3442545"/>
                </a:xfrm>
              </p:grpSpPr>
              <p:sp>
                <p:nvSpPr>
                  <p:cNvPr id="3" name="ListLeanHorizontalTextTopic0">
                    <a:extLst>
                      <a:ext uri="{FF2B5EF4-FFF2-40B4-BE49-F238E27FC236}">
                        <a16:creationId xmlns:a16="http://schemas.microsoft.com/office/drawing/2014/main" id="{9113EBFF-479C-19B3-138D-8BEFE376BE8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1552659"/>
                    <a:ext cx="2602892" cy="193899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" name="ListLeanHorizontalTextTopic0">
                    <a:extLst>
                      <a:ext uri="{FF2B5EF4-FFF2-40B4-BE49-F238E27FC236}">
                        <a16:creationId xmlns:a16="http://schemas.microsoft.com/office/drawing/2014/main" id="{2978D971-7A0A-B68A-57E2-FD2D6AC8F78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2270271"/>
                    <a:ext cx="2602892" cy="200376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41A9552-D44A-127D-CEF1-592CCBA32D54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33F1F98-CE57-76ED-75F6-F42F5F78CC20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151171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EECA6B1-6975-E15C-7DB9-EEDF252A8E54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884765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45AF3EAB-0FDE-F62C-EE44-E1CBF05DB452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2CE47CF8-19FB-6249-B56E-8AC291AEE015}"/>
                      </a:ext>
                    </a:extLst>
                  </p:cNvPr>
                  <p:cNvCxnSpPr/>
                  <p:nvPr/>
                </p:nvCxnSpPr>
                <p:spPr>
                  <a:xfrm>
                    <a:off x="677670" y="4322953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CD32B15D-A4EE-7480-9272-174CFD94A0A9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4995204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1F9BE33-1726-998B-973F-76389555C6A6}"/>
                    </a:ext>
                  </a:extLst>
                </p:cNvPr>
                <p:cNvSpPr/>
                <p:nvPr/>
              </p:nvSpPr>
              <p:spPr>
                <a:xfrm>
                  <a:off x="908645" y="222614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Canola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782619F-6CCA-E509-6FE4-CE0D255CB085}"/>
                    </a:ext>
                  </a:extLst>
                </p:cNvPr>
                <p:cNvSpPr/>
                <p:nvPr/>
              </p:nvSpPr>
              <p:spPr>
                <a:xfrm>
                  <a:off x="908645" y="365427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Oat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6CB5755-CE9B-84D1-68F8-EB5103122BDA}"/>
                    </a:ext>
                  </a:extLst>
                </p:cNvPr>
                <p:cNvSpPr/>
                <p:nvPr/>
              </p:nvSpPr>
              <p:spPr>
                <a:xfrm>
                  <a:off x="908645" y="2914192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Weath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B0BEE90-30A7-58A7-4E81-533B131DE7B5}"/>
                    </a:ext>
                  </a:extLst>
                </p:cNvPr>
                <p:cNvSpPr/>
                <p:nvPr/>
              </p:nvSpPr>
              <p:spPr>
                <a:xfrm>
                  <a:off x="908645" y="153810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Lentils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13446F9-57D9-CAFC-028B-E579C5EBFCB3}"/>
                    </a:ext>
                  </a:extLst>
                </p:cNvPr>
                <p:cNvSpPr/>
                <p:nvPr/>
              </p:nvSpPr>
              <p:spPr>
                <a:xfrm>
                  <a:off x="908645" y="435060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Winter Rye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C270A42-5889-60D3-6894-5F6D38A5222D}"/>
                    </a:ext>
                  </a:extLst>
                </p:cNvPr>
                <p:cNvSpPr/>
                <p:nvPr/>
              </p:nvSpPr>
              <p:spPr>
                <a:xfrm>
                  <a:off x="908645" y="502285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Hairy</a:t>
                  </a:r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Vetch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3" name="Rectangle : coins arrondis 38">
                <a:extLst>
                  <a:ext uri="{FF2B5EF4-FFF2-40B4-BE49-F238E27FC236}">
                    <a16:creationId xmlns:a16="http://schemas.microsoft.com/office/drawing/2014/main" id="{64ADEC56-BB54-BF59-F409-FD7105D1CF1C}"/>
                  </a:ext>
                </a:extLst>
              </p:cNvPr>
              <p:cNvSpPr/>
              <p:nvPr/>
            </p:nvSpPr>
            <p:spPr>
              <a:xfrm>
                <a:off x="688177" y="1333130"/>
                <a:ext cx="2602894" cy="548781"/>
              </a:xfrm>
              <a:prstGeom prst="roundRect">
                <a:avLst/>
              </a:prstGeom>
              <a:solidFill>
                <a:srgbClr val="04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b="1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  <a:endParaRPr lang="en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070B992-B955-B31E-A59E-7A86F5B25A0D}"/>
                </a:ext>
              </a:extLst>
            </p:cNvPr>
            <p:cNvGrpSpPr/>
            <p:nvPr/>
          </p:nvGrpSpPr>
          <p:grpSpPr>
            <a:xfrm>
              <a:off x="2559267" y="1333130"/>
              <a:ext cx="1834306" cy="4683271"/>
              <a:chOff x="688177" y="1333130"/>
              <a:chExt cx="2602896" cy="468327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C7CDB7F-EDE2-64C8-8E3E-7E9D3BDA36A6}"/>
                  </a:ext>
                </a:extLst>
              </p:cNvPr>
              <p:cNvGrpSpPr/>
              <p:nvPr/>
            </p:nvGrpSpPr>
            <p:grpSpPr>
              <a:xfrm>
                <a:off x="688179" y="1948008"/>
                <a:ext cx="2602894" cy="4068393"/>
                <a:chOff x="677669" y="1538105"/>
                <a:chExt cx="2602894" cy="4068393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AB97632-50B5-BDCE-631A-A6C24C7AC3A2}"/>
                    </a:ext>
                  </a:extLst>
                </p:cNvPr>
                <p:cNvGrpSpPr/>
                <p:nvPr/>
              </p:nvGrpSpPr>
              <p:grpSpPr>
                <a:xfrm>
                  <a:off x="677669" y="1552659"/>
                  <a:ext cx="2602894" cy="3442545"/>
                  <a:chOff x="677669" y="1552659"/>
                  <a:chExt cx="2602894" cy="3442545"/>
                </a:xfrm>
              </p:grpSpPr>
              <p:sp>
                <p:nvSpPr>
                  <p:cNvPr id="54" name="ListLeanHorizontalTextTopic0">
                    <a:extLst>
                      <a:ext uri="{FF2B5EF4-FFF2-40B4-BE49-F238E27FC236}">
                        <a16:creationId xmlns:a16="http://schemas.microsoft.com/office/drawing/2014/main" id="{8EA6F484-DEAE-EBD4-1E06-45D74CE0CBB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1552659"/>
                    <a:ext cx="2602893" cy="166199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2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ListLeanHorizontalTextTopic0">
                    <a:extLst>
                      <a:ext uri="{FF2B5EF4-FFF2-40B4-BE49-F238E27FC236}">
                        <a16:creationId xmlns:a16="http://schemas.microsoft.com/office/drawing/2014/main" id="{EC158B1D-33DD-9AB9-92FD-0386C31FF0D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2270271"/>
                    <a:ext cx="2602892" cy="200376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1E598DFB-3116-DD70-C104-FB0AB5601451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ACA3A6-38F6-ECF6-0656-AC1208B0C3FB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151171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E3D45275-9CEA-EE9E-9BB2-4329624EEBAD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884765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B4916BDF-D3DD-44F2-3930-19327D51C378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C313ED54-20A7-C73F-1B24-FA718D4AF224}"/>
                      </a:ext>
                    </a:extLst>
                  </p:cNvPr>
                  <p:cNvCxnSpPr/>
                  <p:nvPr/>
                </p:nvCxnSpPr>
                <p:spPr>
                  <a:xfrm>
                    <a:off x="677670" y="4322953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7A847006-14CA-04DE-A3B2-D27DE53500F9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4995204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165F09C-9C23-0A80-AB6C-DDE93B120A04}"/>
                    </a:ext>
                  </a:extLst>
                </p:cNvPr>
                <p:cNvSpPr/>
                <p:nvPr/>
              </p:nvSpPr>
              <p:spPr>
                <a:xfrm>
                  <a:off x="908645" y="222614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Brassicacea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4C794E0-14F1-74A8-95F4-86480F28139F}"/>
                    </a:ext>
                  </a:extLst>
                </p:cNvPr>
                <p:cNvSpPr/>
                <p:nvPr/>
              </p:nvSpPr>
              <p:spPr>
                <a:xfrm>
                  <a:off x="908645" y="365427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Poacea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155DE74-F503-0E79-73A9-C61EFDED25D1}"/>
                    </a:ext>
                  </a:extLst>
                </p:cNvPr>
                <p:cNvSpPr/>
                <p:nvPr/>
              </p:nvSpPr>
              <p:spPr>
                <a:xfrm>
                  <a:off x="908645" y="2914192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Poacea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4C220D1-9D94-75D8-138E-FDB6A40E0AFF}"/>
                    </a:ext>
                  </a:extLst>
                </p:cNvPr>
                <p:cNvSpPr/>
                <p:nvPr/>
              </p:nvSpPr>
              <p:spPr>
                <a:xfrm>
                  <a:off x="908645" y="153810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Papilionacea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80C3DF2-C160-DA52-B49E-BF7068FFAADB}"/>
                    </a:ext>
                  </a:extLst>
                </p:cNvPr>
                <p:cNvSpPr/>
                <p:nvPr/>
              </p:nvSpPr>
              <p:spPr>
                <a:xfrm>
                  <a:off x="908645" y="435060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Poacea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764133F-6403-DAC3-F7E7-4228C74B23D4}"/>
                    </a:ext>
                  </a:extLst>
                </p:cNvPr>
                <p:cNvSpPr/>
                <p:nvPr/>
              </p:nvSpPr>
              <p:spPr>
                <a:xfrm>
                  <a:off x="908645" y="502285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Vicia </a:t>
                  </a:r>
                  <a:r>
                    <a:rPr lang="fr-CA" b="1" err="1">
                      <a:solidFill>
                        <a:sysClr val="windowText" lastClr="000000"/>
                      </a:solidFill>
                    </a:rPr>
                    <a:t>Villosa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6" name="Rectangle : coins arrondis 38">
                <a:extLst>
                  <a:ext uri="{FF2B5EF4-FFF2-40B4-BE49-F238E27FC236}">
                    <a16:creationId xmlns:a16="http://schemas.microsoft.com/office/drawing/2014/main" id="{E1CF8546-F9C2-BF68-30E9-9089BFF06CCA}"/>
                  </a:ext>
                </a:extLst>
              </p:cNvPr>
              <p:cNvSpPr/>
              <p:nvPr/>
            </p:nvSpPr>
            <p:spPr>
              <a:xfrm>
                <a:off x="688177" y="1333130"/>
                <a:ext cx="2602894" cy="548781"/>
              </a:xfrm>
              <a:prstGeom prst="roundRect">
                <a:avLst/>
              </a:prstGeom>
              <a:solidFill>
                <a:srgbClr val="04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Family</a:t>
                </a:r>
                <a:endParaRPr lang="en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078D793-2668-0FC9-A4D0-2BAD743B459B}"/>
                </a:ext>
              </a:extLst>
            </p:cNvPr>
            <p:cNvGrpSpPr/>
            <p:nvPr/>
          </p:nvGrpSpPr>
          <p:grpSpPr>
            <a:xfrm>
              <a:off x="6301447" y="1333130"/>
              <a:ext cx="1834306" cy="4683271"/>
              <a:chOff x="688177" y="1333130"/>
              <a:chExt cx="2602896" cy="468327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398F9A2-3B66-5EB1-0839-6A540C34F031}"/>
                  </a:ext>
                </a:extLst>
              </p:cNvPr>
              <p:cNvGrpSpPr/>
              <p:nvPr/>
            </p:nvGrpSpPr>
            <p:grpSpPr>
              <a:xfrm>
                <a:off x="688179" y="1948008"/>
                <a:ext cx="2602894" cy="4068393"/>
                <a:chOff x="677669" y="1538105"/>
                <a:chExt cx="2602894" cy="4068393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DD3E14E-F7E7-994A-6DC3-D132EDBD23BB}"/>
                    </a:ext>
                  </a:extLst>
                </p:cNvPr>
                <p:cNvGrpSpPr/>
                <p:nvPr/>
              </p:nvGrpSpPr>
              <p:grpSpPr>
                <a:xfrm>
                  <a:off x="677669" y="1552659"/>
                  <a:ext cx="2602894" cy="3442545"/>
                  <a:chOff x="677669" y="1552659"/>
                  <a:chExt cx="2602894" cy="3442545"/>
                </a:xfrm>
              </p:grpSpPr>
              <p:sp>
                <p:nvSpPr>
                  <p:cNvPr id="72" name="ListLeanHorizontalTextTopic0">
                    <a:extLst>
                      <a:ext uri="{FF2B5EF4-FFF2-40B4-BE49-F238E27FC236}">
                        <a16:creationId xmlns:a16="http://schemas.microsoft.com/office/drawing/2014/main" id="{B281E459-D33F-4357-0873-A20A3C07A20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1552659"/>
                    <a:ext cx="2602892" cy="193899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3" name="ListLeanHorizontalTextTopic0">
                    <a:extLst>
                      <a:ext uri="{FF2B5EF4-FFF2-40B4-BE49-F238E27FC236}">
                        <a16:creationId xmlns:a16="http://schemas.microsoft.com/office/drawing/2014/main" id="{59C666BA-23D3-0F17-5058-2AB894724B9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2270271"/>
                    <a:ext cx="2602892" cy="200376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D309FD5-C71C-5742-709B-CD8DFDD77078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C230FEE-CBA4-F6CD-9435-79421868A1F4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151171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7D0D0445-C9E9-81B0-0D77-32E8BA11070D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884765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DD2CBFB0-2E1F-9FF2-8D1F-E067B7C8ACFB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1FF248F7-3A3D-978D-8923-040907290B27}"/>
                      </a:ext>
                    </a:extLst>
                  </p:cNvPr>
                  <p:cNvCxnSpPr/>
                  <p:nvPr/>
                </p:nvCxnSpPr>
                <p:spPr>
                  <a:xfrm>
                    <a:off x="677670" y="4322953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BE833D6-0863-E385-D5FF-FC20A64FCA53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4995204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CF07B63-AC42-3352-7CAD-2104EF1B254E}"/>
                    </a:ext>
                  </a:extLst>
                </p:cNvPr>
                <p:cNvSpPr/>
                <p:nvPr/>
              </p:nvSpPr>
              <p:spPr>
                <a:xfrm>
                  <a:off x="908645" y="222614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17.61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D609528-9A9B-21D9-FBEA-1581D299C735}"/>
                    </a:ext>
                  </a:extLst>
                </p:cNvPr>
                <p:cNvSpPr/>
                <p:nvPr/>
              </p:nvSpPr>
              <p:spPr>
                <a:xfrm>
                  <a:off x="908645" y="365427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5.19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585A828-2849-DEA8-8242-8EE9EACFA605}"/>
                    </a:ext>
                  </a:extLst>
                </p:cNvPr>
                <p:cNvSpPr/>
                <p:nvPr/>
              </p:nvSpPr>
              <p:spPr>
                <a:xfrm>
                  <a:off x="908645" y="2914192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10.15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A459922-CB83-9514-B3FA-C65461E487EA}"/>
                    </a:ext>
                  </a:extLst>
                </p:cNvPr>
                <p:cNvSpPr/>
                <p:nvPr/>
              </p:nvSpPr>
              <p:spPr>
                <a:xfrm>
                  <a:off x="908645" y="153810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0.49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AC3DB55-8724-946D-174A-7F18FD26A60C}"/>
                    </a:ext>
                  </a:extLst>
                </p:cNvPr>
                <p:cNvSpPr/>
                <p:nvPr/>
              </p:nvSpPr>
              <p:spPr>
                <a:xfrm>
                  <a:off x="908645" y="435060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7.92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FA963C3-DA56-6C57-AC89-59CC67D37488}"/>
                    </a:ext>
                  </a:extLst>
                </p:cNvPr>
                <p:cNvSpPr/>
                <p:nvPr/>
              </p:nvSpPr>
              <p:spPr>
                <a:xfrm>
                  <a:off x="908645" y="502285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2.00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4" name="Rectangle : coins arrondis 38">
                <a:extLst>
                  <a:ext uri="{FF2B5EF4-FFF2-40B4-BE49-F238E27FC236}">
                    <a16:creationId xmlns:a16="http://schemas.microsoft.com/office/drawing/2014/main" id="{0541FD6C-2014-2AF0-66BD-FC06468E3BCD}"/>
                  </a:ext>
                </a:extLst>
              </p:cNvPr>
              <p:cNvSpPr/>
              <p:nvPr/>
            </p:nvSpPr>
            <p:spPr>
              <a:xfrm>
                <a:off x="688177" y="1333130"/>
                <a:ext cx="2602894" cy="548781"/>
              </a:xfrm>
              <a:prstGeom prst="roundRect">
                <a:avLst/>
              </a:prstGeom>
              <a:solidFill>
                <a:srgbClr val="04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Price ($/bu) </a:t>
                </a:r>
                <a:endParaRPr lang="en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EECC14F-D1F5-0825-73F3-06B83AB96FCE}"/>
                </a:ext>
              </a:extLst>
            </p:cNvPr>
            <p:cNvGrpSpPr/>
            <p:nvPr/>
          </p:nvGrpSpPr>
          <p:grpSpPr>
            <a:xfrm>
              <a:off x="4430357" y="1333130"/>
              <a:ext cx="1834306" cy="4683271"/>
              <a:chOff x="688177" y="1333130"/>
              <a:chExt cx="2602896" cy="468327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91405C9-2EC1-93F7-EE63-CFE3946705A7}"/>
                  </a:ext>
                </a:extLst>
              </p:cNvPr>
              <p:cNvGrpSpPr/>
              <p:nvPr/>
            </p:nvGrpSpPr>
            <p:grpSpPr>
              <a:xfrm>
                <a:off x="688179" y="1948008"/>
                <a:ext cx="2602894" cy="4068393"/>
                <a:chOff x="677669" y="1538105"/>
                <a:chExt cx="2602894" cy="4068393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997F7D4-EE8F-E6C1-47A7-F3AE69364098}"/>
                    </a:ext>
                  </a:extLst>
                </p:cNvPr>
                <p:cNvGrpSpPr/>
                <p:nvPr/>
              </p:nvGrpSpPr>
              <p:grpSpPr>
                <a:xfrm>
                  <a:off x="677669" y="1552659"/>
                  <a:ext cx="2602894" cy="3442545"/>
                  <a:chOff x="677669" y="1552659"/>
                  <a:chExt cx="2602894" cy="3442545"/>
                </a:xfrm>
              </p:grpSpPr>
              <p:sp>
                <p:nvSpPr>
                  <p:cNvPr id="90" name="ListLeanHorizontalTextTopic0">
                    <a:extLst>
                      <a:ext uri="{FF2B5EF4-FFF2-40B4-BE49-F238E27FC236}">
                        <a16:creationId xmlns:a16="http://schemas.microsoft.com/office/drawing/2014/main" id="{2366D5DF-3FCE-13ED-1996-9A26FD45BF8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1552659"/>
                    <a:ext cx="2602892" cy="193899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91" name="ListLeanHorizontalTextTopic0">
                    <a:extLst>
                      <a:ext uri="{FF2B5EF4-FFF2-40B4-BE49-F238E27FC236}">
                        <a16:creationId xmlns:a16="http://schemas.microsoft.com/office/drawing/2014/main" id="{5F27A468-AE74-2096-5298-F1338F148D3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2270271"/>
                    <a:ext cx="2602892" cy="200376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7307F5B0-11C3-18B5-5D7E-E7989DB86606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F2E0F9C-C890-64D0-E5D4-67D4422F0685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151171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0D52538F-13D5-63D1-94CF-828542370ED7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884765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9077B057-1A97-2424-6D08-FA4187FEB978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CC629F55-0B50-A49B-3B05-6B05946F8E4A}"/>
                      </a:ext>
                    </a:extLst>
                  </p:cNvPr>
                  <p:cNvCxnSpPr/>
                  <p:nvPr/>
                </p:nvCxnSpPr>
                <p:spPr>
                  <a:xfrm>
                    <a:off x="677670" y="4322953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B344C51-2553-29D4-9307-B80971CDD0E4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4995204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4E8D0DC-395F-C4F8-B93F-C8A4E3B5C1DA}"/>
                    </a:ext>
                  </a:extLst>
                </p:cNvPr>
                <p:cNvSpPr/>
                <p:nvPr/>
              </p:nvSpPr>
              <p:spPr>
                <a:xfrm>
                  <a:off x="908645" y="222614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Summer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5C28D63-5D97-EA0E-87C6-92F0172EEE70}"/>
                    </a:ext>
                  </a:extLst>
                </p:cNvPr>
                <p:cNvSpPr/>
                <p:nvPr/>
              </p:nvSpPr>
              <p:spPr>
                <a:xfrm>
                  <a:off x="908645" y="365427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Summer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F98B197-F320-2340-E28F-AB9A9163A34A}"/>
                    </a:ext>
                  </a:extLst>
                </p:cNvPr>
                <p:cNvSpPr/>
                <p:nvPr/>
              </p:nvSpPr>
              <p:spPr>
                <a:xfrm>
                  <a:off x="908645" y="2914192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Summer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F9DFCD5-0594-8512-02E2-0D98C3B4312E}"/>
                    </a:ext>
                  </a:extLst>
                </p:cNvPr>
                <p:cNvSpPr/>
                <p:nvPr/>
              </p:nvSpPr>
              <p:spPr>
                <a:xfrm>
                  <a:off x="908645" y="153810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Summer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CFD24F1-F168-CFEB-C7EE-B8BE344FED77}"/>
                    </a:ext>
                  </a:extLst>
                </p:cNvPr>
                <p:cNvSpPr/>
                <p:nvPr/>
              </p:nvSpPr>
              <p:spPr>
                <a:xfrm>
                  <a:off x="908645" y="435060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Winter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51B9176-93C3-6587-B78E-3FEAD1466901}"/>
                    </a:ext>
                  </a:extLst>
                </p:cNvPr>
                <p:cNvSpPr/>
                <p:nvPr/>
              </p:nvSpPr>
              <p:spPr>
                <a:xfrm>
                  <a:off x="908645" y="502285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Winter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82" name="Rectangle : coins arrondis 38">
                <a:extLst>
                  <a:ext uri="{FF2B5EF4-FFF2-40B4-BE49-F238E27FC236}">
                    <a16:creationId xmlns:a16="http://schemas.microsoft.com/office/drawing/2014/main" id="{9B2B7E3A-FCB1-EC10-F0D1-89A44602C8D5}"/>
                  </a:ext>
                </a:extLst>
              </p:cNvPr>
              <p:cNvSpPr/>
              <p:nvPr/>
            </p:nvSpPr>
            <p:spPr>
              <a:xfrm>
                <a:off x="688177" y="1333130"/>
                <a:ext cx="2602894" cy="548781"/>
              </a:xfrm>
              <a:prstGeom prst="roundRect">
                <a:avLst/>
              </a:prstGeom>
              <a:solidFill>
                <a:srgbClr val="04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b="1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Growth</a:t>
                </a:r>
                <a:r>
                  <a:rPr lang="fr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CA" sz="1600" b="1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Season</a:t>
                </a:r>
                <a:endParaRPr lang="en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68B289E-EA02-7F15-7EFC-DBEFF41C0920}"/>
                </a:ext>
              </a:extLst>
            </p:cNvPr>
            <p:cNvSpPr/>
            <p:nvPr/>
          </p:nvSpPr>
          <p:spPr>
            <a:xfrm>
              <a:off x="2722041" y="3294668"/>
              <a:ext cx="1508758" cy="2082786"/>
            </a:xfrm>
            <a:prstGeom prst="rect">
              <a:avLst/>
            </a:prstGeom>
            <a:solidFill>
              <a:srgbClr val="FBDD4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D489F94-5070-2685-EC5C-20DC8F12126C}"/>
                </a:ext>
              </a:extLst>
            </p:cNvPr>
            <p:cNvSpPr/>
            <p:nvPr/>
          </p:nvSpPr>
          <p:spPr>
            <a:xfrm>
              <a:off x="4611524" y="1914998"/>
              <a:ext cx="1508758" cy="2817858"/>
            </a:xfrm>
            <a:prstGeom prst="rect">
              <a:avLst/>
            </a:prstGeom>
            <a:solidFill>
              <a:srgbClr val="FBDD4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0C4A951-87EA-E2B7-9F45-C20F2628F828}"/>
                </a:ext>
              </a:extLst>
            </p:cNvPr>
            <p:cNvSpPr/>
            <p:nvPr/>
          </p:nvSpPr>
          <p:spPr>
            <a:xfrm>
              <a:off x="4611524" y="4747410"/>
              <a:ext cx="1508758" cy="1268990"/>
            </a:xfrm>
            <a:prstGeom prst="rect">
              <a:avLst/>
            </a:prstGeom>
            <a:solidFill>
              <a:srgbClr val="308EB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4" name="Rectangle : coins arrondis 38">
            <a:extLst>
              <a:ext uri="{FF2B5EF4-FFF2-40B4-BE49-F238E27FC236}">
                <a16:creationId xmlns:a16="http://schemas.microsoft.com/office/drawing/2014/main" id="{0C0EC3A2-750E-016D-CB88-224942B795DB}"/>
              </a:ext>
            </a:extLst>
          </p:cNvPr>
          <p:cNvSpPr/>
          <p:nvPr/>
        </p:nvSpPr>
        <p:spPr>
          <a:xfrm>
            <a:off x="7877943" y="1068258"/>
            <a:ext cx="4047839" cy="507402"/>
          </a:xfrm>
          <a:prstGeom prst="roundRect">
            <a:avLst/>
          </a:prstGeom>
          <a:solidFill>
            <a:srgbClr val="FB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 : coins arrondis 38">
            <a:extLst>
              <a:ext uri="{FF2B5EF4-FFF2-40B4-BE49-F238E27FC236}">
                <a16:creationId xmlns:a16="http://schemas.microsoft.com/office/drawing/2014/main" id="{CFADCF10-56AF-406D-E972-24A2391341F1}"/>
              </a:ext>
            </a:extLst>
          </p:cNvPr>
          <p:cNvSpPr/>
          <p:nvPr/>
        </p:nvSpPr>
        <p:spPr>
          <a:xfrm>
            <a:off x="7877943" y="1775012"/>
            <a:ext cx="4047839" cy="4426087"/>
          </a:xfrm>
          <a:prstGeom prst="roundRect">
            <a:avLst/>
          </a:prstGeom>
          <a:solidFill>
            <a:srgbClr val="FBDD4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1C10CF3-7564-363C-EECE-A4D62F1135B8}"/>
              </a:ext>
            </a:extLst>
          </p:cNvPr>
          <p:cNvGrpSpPr/>
          <p:nvPr/>
        </p:nvGrpSpPr>
        <p:grpSpPr>
          <a:xfrm>
            <a:off x="8776138" y="1500101"/>
            <a:ext cx="2102069" cy="2019222"/>
            <a:chOff x="39746" y="951712"/>
            <a:chExt cx="3869122" cy="3102128"/>
          </a:xfrm>
          <a:scene3d>
            <a:camera prst="orthographicFront">
              <a:rot lat="0" lon="0" rev="900000"/>
            </a:camera>
            <a:lightRig rig="threePt" dir="t"/>
          </a:scene3d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072DA187-BE10-CEDF-8CB4-02F27D2A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194" y="951712"/>
              <a:ext cx="1852449" cy="1852447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6013E67E-3300-88FC-3FE2-5FEAA201F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6419" y="1576552"/>
              <a:ext cx="1852449" cy="1852447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3BCE0A4-F07F-8CDD-A4DB-1DD0FD4EE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46" y="1576552"/>
              <a:ext cx="1852449" cy="1852447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48386D6E-0809-A057-F71A-04C4C55E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652" y="2201392"/>
              <a:ext cx="1852447" cy="1852448"/>
            </a:xfrm>
            <a:prstGeom prst="rect">
              <a:avLst/>
            </a:prstGeom>
            <a:sp3d>
              <a:bevelT/>
            </a:sp3d>
          </p:spPr>
        </p:pic>
      </p:grpSp>
      <p:sp>
        <p:nvSpPr>
          <p:cNvPr id="121" name="Rectangle : coins arrondis 38">
            <a:extLst>
              <a:ext uri="{FF2B5EF4-FFF2-40B4-BE49-F238E27FC236}">
                <a16:creationId xmlns:a16="http://schemas.microsoft.com/office/drawing/2014/main" id="{860318E6-F734-E566-7C0E-BC1894CBC7C1}"/>
              </a:ext>
            </a:extLst>
          </p:cNvPr>
          <p:cNvSpPr/>
          <p:nvPr/>
        </p:nvSpPr>
        <p:spPr>
          <a:xfrm>
            <a:off x="8389581" y="3447942"/>
            <a:ext cx="2964404" cy="605626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plots of 446 acres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 : coins arrondis 38">
            <a:extLst>
              <a:ext uri="{FF2B5EF4-FFF2-40B4-BE49-F238E27FC236}">
                <a16:creationId xmlns:a16="http://schemas.microsoft.com/office/drawing/2014/main" id="{C3928047-DEE5-2F11-098B-82302E725D80}"/>
              </a:ext>
            </a:extLst>
          </p:cNvPr>
          <p:cNvSpPr/>
          <p:nvPr/>
        </p:nvSpPr>
        <p:spPr>
          <a:xfrm>
            <a:off x="8389581" y="4127604"/>
            <a:ext cx="2964404" cy="605626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36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 : coins arrondis 38">
            <a:extLst>
              <a:ext uri="{FF2B5EF4-FFF2-40B4-BE49-F238E27FC236}">
                <a16:creationId xmlns:a16="http://schemas.microsoft.com/office/drawing/2014/main" id="{5F0B0C26-C7A6-5C99-3CF1-0BFDF865A514}"/>
              </a:ext>
            </a:extLst>
          </p:cNvPr>
          <p:cNvSpPr/>
          <p:nvPr/>
        </p:nvSpPr>
        <p:spPr>
          <a:xfrm>
            <a:off x="8389581" y="4807633"/>
            <a:ext cx="2964404" cy="605626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of $1M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 : coins arrondis 38">
            <a:extLst>
              <a:ext uri="{FF2B5EF4-FFF2-40B4-BE49-F238E27FC236}">
                <a16:creationId xmlns:a16="http://schemas.microsoft.com/office/drawing/2014/main" id="{761F38D0-D492-5398-31D4-4014FDF82CDD}"/>
              </a:ext>
            </a:extLst>
          </p:cNvPr>
          <p:cNvSpPr/>
          <p:nvPr/>
        </p:nvSpPr>
        <p:spPr>
          <a:xfrm>
            <a:off x="248820" y="1076164"/>
            <a:ext cx="7045000" cy="507402"/>
          </a:xfrm>
          <a:prstGeom prst="roundRect">
            <a:avLst/>
          </a:prstGeom>
          <a:solidFill>
            <a:srgbClr val="FB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 : coins arrondis 38">
            <a:extLst>
              <a:ext uri="{FF2B5EF4-FFF2-40B4-BE49-F238E27FC236}">
                <a16:creationId xmlns:a16="http://schemas.microsoft.com/office/drawing/2014/main" id="{4AC32A35-0FE2-D426-E1A8-5FBDED94D534}"/>
              </a:ext>
            </a:extLst>
          </p:cNvPr>
          <p:cNvSpPr/>
          <p:nvPr/>
        </p:nvSpPr>
        <p:spPr>
          <a:xfrm>
            <a:off x="8419658" y="5486929"/>
            <a:ext cx="2964404" cy="605626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7C40FC-6540-F450-CA06-7278341380DD}"/>
              </a:ext>
            </a:extLst>
          </p:cNvPr>
          <p:cNvSpPr/>
          <p:nvPr/>
        </p:nvSpPr>
        <p:spPr>
          <a:xfrm>
            <a:off x="7185873" y="5919599"/>
            <a:ext cx="2182698" cy="1216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Fix </a:t>
            </a:r>
            <a:r>
              <a:rPr lang="fr-CA" err="1"/>
              <a:t>price</a:t>
            </a:r>
            <a:r>
              <a:rPr lang="fr-CA"/>
              <a:t> for </a:t>
            </a:r>
            <a:r>
              <a:rPr lang="fr-CA" err="1"/>
              <a:t>fixed</a:t>
            </a:r>
            <a:r>
              <a:rPr lang="fr-CA"/>
              <a:t> </a:t>
            </a:r>
            <a:r>
              <a:rPr lang="fr-CA" err="1"/>
              <a:t>cost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985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19C-6388-558B-6651-7E8CD673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765" y="-52386"/>
            <a:ext cx="10515600" cy="1325563"/>
          </a:xfrm>
        </p:spPr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E9D0F-4402-4652-3EF0-32DAA35923C8}"/>
              </a:ext>
            </a:extLst>
          </p:cNvPr>
          <p:cNvSpPr/>
          <p:nvPr/>
        </p:nvSpPr>
        <p:spPr>
          <a:xfrm>
            <a:off x="6809258" y="4075912"/>
            <a:ext cx="3972560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Giving</a:t>
            </a:r>
            <a:r>
              <a:rPr lang="fr-CA"/>
              <a:t> the </a:t>
            </a:r>
            <a:r>
              <a:rPr lang="fr-CA" err="1"/>
              <a:t>farm</a:t>
            </a:r>
            <a:r>
              <a:rPr lang="fr-CA"/>
              <a:t> </a:t>
            </a:r>
            <a:r>
              <a:rPr lang="fr-CA" err="1"/>
              <a:t>context</a:t>
            </a:r>
            <a:r>
              <a:rPr lang="fr-CA"/>
              <a:t> to the model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8151E-9DB7-51AA-82D3-CBC1B9F014EB}"/>
              </a:ext>
            </a:extLst>
          </p:cNvPr>
          <p:cNvSpPr/>
          <p:nvPr/>
        </p:nvSpPr>
        <p:spPr>
          <a:xfrm>
            <a:off x="7597172" y="1081461"/>
            <a:ext cx="3972560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One </a:t>
            </a:r>
            <a:r>
              <a:rPr lang="fr-CA" err="1"/>
              <a:t>crop</a:t>
            </a:r>
            <a:r>
              <a:rPr lang="fr-CA"/>
              <a:t> for one plot, </a:t>
            </a:r>
            <a:r>
              <a:rPr lang="fr-CA" err="1"/>
              <a:t>when</a:t>
            </a:r>
            <a:r>
              <a:rPr lang="fr-CA"/>
              <a:t> a plot </a:t>
            </a:r>
            <a:r>
              <a:rPr lang="fr-CA" err="1"/>
              <a:t>is</a:t>
            </a:r>
            <a:r>
              <a:rPr lang="fr-CA"/>
              <a:t> </a:t>
            </a:r>
            <a:r>
              <a:rPr lang="fr-CA" err="1"/>
              <a:t>busy</a:t>
            </a:r>
            <a:r>
              <a:rPr lang="fr-CA"/>
              <a:t> </a:t>
            </a:r>
            <a:r>
              <a:rPr lang="fr-CA" err="1"/>
              <a:t>you</a:t>
            </a:r>
            <a:r>
              <a:rPr lang="fr-CA"/>
              <a:t> can plant on </a:t>
            </a:r>
            <a:r>
              <a:rPr lang="fr-CA" err="1"/>
              <a:t>it</a:t>
            </a:r>
            <a:r>
              <a:rPr lang="fr-CA"/>
              <a:t> …</a:t>
            </a:r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CBE95C-C12D-8F88-8567-E3C8B3FA1BB7}"/>
              </a:ext>
            </a:extLst>
          </p:cNvPr>
          <p:cNvGrpSpPr/>
          <p:nvPr/>
        </p:nvGrpSpPr>
        <p:grpSpPr>
          <a:xfrm>
            <a:off x="725707" y="1999943"/>
            <a:ext cx="2532500" cy="2075969"/>
            <a:chOff x="39746" y="951712"/>
            <a:chExt cx="3869122" cy="3102128"/>
          </a:xfrm>
          <a:scene3d>
            <a:camera prst="orthographicFront">
              <a:rot lat="0" lon="0" rev="900000"/>
            </a:camera>
            <a:lightRig rig="threePt" dir="t"/>
          </a:scene3d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44B125-997F-9B28-9D5D-7C7E4681A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0194" y="951712"/>
              <a:ext cx="1852449" cy="18524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CEF6DC-FB1E-984F-8258-1325CFC60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6419" y="1576552"/>
              <a:ext cx="1852449" cy="18524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20A440-5422-AA99-0D58-58DB4D7E1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46" y="1576552"/>
              <a:ext cx="1852449" cy="18524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68D05F-143A-4287-C9AA-316BB51FC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52" y="2201392"/>
              <a:ext cx="1852447" cy="1852448"/>
            </a:xfrm>
            <a:prstGeom prst="rect">
              <a:avLst/>
            </a:prstGeom>
            <a:sp3d>
              <a:bevelT/>
            </a:sp3d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2F7999-726E-6A59-D9C0-8F12DF22EB2D}"/>
              </a:ext>
            </a:extLst>
          </p:cNvPr>
          <p:cNvGrpSpPr/>
          <p:nvPr/>
        </p:nvGrpSpPr>
        <p:grpSpPr>
          <a:xfrm>
            <a:off x="2225090" y="2528263"/>
            <a:ext cx="2532500" cy="2075969"/>
            <a:chOff x="39746" y="951712"/>
            <a:chExt cx="3869122" cy="3102128"/>
          </a:xfrm>
          <a:scene3d>
            <a:camera prst="orthographicFront">
              <a:rot lat="0" lon="0" rev="900000"/>
            </a:camera>
            <a:lightRig rig="threePt" dir="t"/>
          </a:scene3d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2F214C-A7D2-B50E-041D-5D158E11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0194" y="951712"/>
              <a:ext cx="1852449" cy="185244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7B105E-CEDF-B52A-6F46-46A481D5C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6419" y="1576552"/>
              <a:ext cx="1852449" cy="185244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40E0F3-AD29-62D1-0E43-44547AF2B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46" y="1576552"/>
              <a:ext cx="1852449" cy="185244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9652D2-9928-553A-5988-C83BF9C9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52" y="2201392"/>
              <a:ext cx="1852447" cy="1852448"/>
            </a:xfrm>
            <a:prstGeom prst="rect">
              <a:avLst/>
            </a:prstGeom>
            <a:sp3d>
              <a:bevelT/>
            </a:sp3d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3AFB1E-3696-AC83-6FB9-6CFC42A619CA}"/>
              </a:ext>
            </a:extLst>
          </p:cNvPr>
          <p:cNvGrpSpPr/>
          <p:nvPr/>
        </p:nvGrpSpPr>
        <p:grpSpPr>
          <a:xfrm>
            <a:off x="3753040" y="3037927"/>
            <a:ext cx="2532500" cy="2075969"/>
            <a:chOff x="39746" y="951712"/>
            <a:chExt cx="3869122" cy="3102128"/>
          </a:xfrm>
          <a:scene3d>
            <a:camera prst="orthographicFront">
              <a:rot lat="0" lon="0" rev="900000"/>
            </a:camera>
            <a:lightRig rig="threePt" dir="t"/>
          </a:scene3d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374978-A088-F9DC-6AB1-B6A6682F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0194" y="951712"/>
              <a:ext cx="1852449" cy="185244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F3C373-9B04-F01E-66EF-18403DA9F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6419" y="1576552"/>
              <a:ext cx="1852449" cy="185244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796981-7754-AF9D-AD11-3F98104FF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46" y="1576552"/>
              <a:ext cx="1852449" cy="185244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E3DD9E5-F5D5-7783-D16A-953CE564F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52" y="2201392"/>
              <a:ext cx="1852447" cy="1852448"/>
            </a:xfrm>
            <a:prstGeom prst="rect">
              <a:avLst/>
            </a:prstGeom>
            <a:sp3d>
              <a:bevelT/>
            </a:sp3d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22DB6AC-5175-92E8-E0C7-07AAE217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51463">
            <a:off x="1156313" y="3686262"/>
            <a:ext cx="4465707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1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C67E-76F4-866B-9216-3B520A7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Gathering</a:t>
            </a:r>
            <a:r>
              <a:rPr lang="fr-CA"/>
              <a:t> </a:t>
            </a:r>
            <a:r>
              <a:rPr lang="fr-CA" err="1"/>
              <a:t>Diversified</a:t>
            </a:r>
            <a:r>
              <a:rPr lang="fr-CA"/>
              <a:t> Data</a:t>
            </a:r>
            <a:endParaRPr lang="en-CA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8B52708-F176-FB55-F560-ECC469495292}"/>
              </a:ext>
            </a:extLst>
          </p:cNvPr>
          <p:cNvGrpSpPr/>
          <p:nvPr/>
        </p:nvGrpSpPr>
        <p:grpSpPr>
          <a:xfrm>
            <a:off x="266218" y="1775012"/>
            <a:ext cx="7045004" cy="4330144"/>
            <a:chOff x="688177" y="1333130"/>
            <a:chExt cx="7447576" cy="468327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98AFD7-4261-ACC5-D305-E3E72A226013}"/>
                </a:ext>
              </a:extLst>
            </p:cNvPr>
            <p:cNvGrpSpPr/>
            <p:nvPr/>
          </p:nvGrpSpPr>
          <p:grpSpPr>
            <a:xfrm>
              <a:off x="688177" y="1333130"/>
              <a:ext cx="1834306" cy="4683271"/>
              <a:chOff x="688177" y="1333130"/>
              <a:chExt cx="2602896" cy="468327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08E23F-5C3C-6C45-0695-767B5996DD27}"/>
                  </a:ext>
                </a:extLst>
              </p:cNvPr>
              <p:cNvGrpSpPr/>
              <p:nvPr/>
            </p:nvGrpSpPr>
            <p:grpSpPr>
              <a:xfrm>
                <a:off x="688179" y="1948008"/>
                <a:ext cx="2602894" cy="4068393"/>
                <a:chOff x="677669" y="1538105"/>
                <a:chExt cx="2602894" cy="406839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77BB5A8-B269-6DFF-73A1-9BCEB6420A43}"/>
                    </a:ext>
                  </a:extLst>
                </p:cNvPr>
                <p:cNvGrpSpPr/>
                <p:nvPr/>
              </p:nvGrpSpPr>
              <p:grpSpPr>
                <a:xfrm>
                  <a:off x="677669" y="1552659"/>
                  <a:ext cx="2602894" cy="3442545"/>
                  <a:chOff x="677669" y="1552659"/>
                  <a:chExt cx="2602894" cy="3442545"/>
                </a:xfrm>
              </p:grpSpPr>
              <p:sp>
                <p:nvSpPr>
                  <p:cNvPr id="3" name="ListLeanHorizontalTextTopic0">
                    <a:extLst>
                      <a:ext uri="{FF2B5EF4-FFF2-40B4-BE49-F238E27FC236}">
                        <a16:creationId xmlns:a16="http://schemas.microsoft.com/office/drawing/2014/main" id="{9113EBFF-479C-19B3-138D-8BEFE376BE8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1552659"/>
                    <a:ext cx="2602892" cy="193899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" name="ListLeanHorizontalTextTopic0">
                    <a:extLst>
                      <a:ext uri="{FF2B5EF4-FFF2-40B4-BE49-F238E27FC236}">
                        <a16:creationId xmlns:a16="http://schemas.microsoft.com/office/drawing/2014/main" id="{2978D971-7A0A-B68A-57E2-FD2D6AC8F78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2270271"/>
                    <a:ext cx="2602892" cy="200376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41A9552-D44A-127D-CEF1-592CCBA32D54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33F1F98-CE57-76ED-75F6-F42F5F78CC20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151171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EECA6B1-6975-E15C-7DB9-EEDF252A8E54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884765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45AF3EAB-0FDE-F62C-EE44-E1CBF05DB452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2CE47CF8-19FB-6249-B56E-8AC291AEE015}"/>
                      </a:ext>
                    </a:extLst>
                  </p:cNvPr>
                  <p:cNvCxnSpPr/>
                  <p:nvPr/>
                </p:nvCxnSpPr>
                <p:spPr>
                  <a:xfrm>
                    <a:off x="677670" y="4322953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CD32B15D-A4EE-7480-9272-174CFD94A0A9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4995204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1F9BE33-1726-998B-973F-76389555C6A6}"/>
                    </a:ext>
                  </a:extLst>
                </p:cNvPr>
                <p:cNvSpPr/>
                <p:nvPr/>
              </p:nvSpPr>
              <p:spPr>
                <a:xfrm>
                  <a:off x="908645" y="222614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Canola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782619F-6CCA-E509-6FE4-CE0D255CB085}"/>
                    </a:ext>
                  </a:extLst>
                </p:cNvPr>
                <p:cNvSpPr/>
                <p:nvPr/>
              </p:nvSpPr>
              <p:spPr>
                <a:xfrm>
                  <a:off x="908645" y="365427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Oat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6CB5755-CE9B-84D1-68F8-EB5103122BDA}"/>
                    </a:ext>
                  </a:extLst>
                </p:cNvPr>
                <p:cNvSpPr/>
                <p:nvPr/>
              </p:nvSpPr>
              <p:spPr>
                <a:xfrm>
                  <a:off x="908645" y="2914192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Weath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B0BEE90-30A7-58A7-4E81-533B131DE7B5}"/>
                    </a:ext>
                  </a:extLst>
                </p:cNvPr>
                <p:cNvSpPr/>
                <p:nvPr/>
              </p:nvSpPr>
              <p:spPr>
                <a:xfrm>
                  <a:off x="908645" y="153810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Lentils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13446F9-57D9-CAFC-028B-E579C5EBFCB3}"/>
                    </a:ext>
                  </a:extLst>
                </p:cNvPr>
                <p:cNvSpPr/>
                <p:nvPr/>
              </p:nvSpPr>
              <p:spPr>
                <a:xfrm>
                  <a:off x="908645" y="435060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Winter Rye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C270A42-5889-60D3-6894-5F6D38A5222D}"/>
                    </a:ext>
                  </a:extLst>
                </p:cNvPr>
                <p:cNvSpPr/>
                <p:nvPr/>
              </p:nvSpPr>
              <p:spPr>
                <a:xfrm>
                  <a:off x="908645" y="502285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Hairy</a:t>
                  </a:r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r-CA" sz="2000" b="1" err="1">
                      <a:solidFill>
                        <a:sysClr val="windowText" lastClr="000000"/>
                      </a:solidFill>
                    </a:rPr>
                    <a:t>Vetch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3" name="Rectangle : coins arrondis 38">
                <a:extLst>
                  <a:ext uri="{FF2B5EF4-FFF2-40B4-BE49-F238E27FC236}">
                    <a16:creationId xmlns:a16="http://schemas.microsoft.com/office/drawing/2014/main" id="{64ADEC56-BB54-BF59-F409-FD7105D1CF1C}"/>
                  </a:ext>
                </a:extLst>
              </p:cNvPr>
              <p:cNvSpPr/>
              <p:nvPr/>
            </p:nvSpPr>
            <p:spPr>
              <a:xfrm>
                <a:off x="688177" y="1333130"/>
                <a:ext cx="2602894" cy="548781"/>
              </a:xfrm>
              <a:prstGeom prst="roundRect">
                <a:avLst/>
              </a:prstGeom>
              <a:solidFill>
                <a:srgbClr val="04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b="1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  <a:endParaRPr lang="en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070B992-B955-B31E-A59E-7A86F5B25A0D}"/>
                </a:ext>
              </a:extLst>
            </p:cNvPr>
            <p:cNvGrpSpPr/>
            <p:nvPr/>
          </p:nvGrpSpPr>
          <p:grpSpPr>
            <a:xfrm>
              <a:off x="2559267" y="1333130"/>
              <a:ext cx="1834306" cy="4683271"/>
              <a:chOff x="688177" y="1333130"/>
              <a:chExt cx="2602896" cy="468327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C7CDB7F-EDE2-64C8-8E3E-7E9D3BDA36A6}"/>
                  </a:ext>
                </a:extLst>
              </p:cNvPr>
              <p:cNvGrpSpPr/>
              <p:nvPr/>
            </p:nvGrpSpPr>
            <p:grpSpPr>
              <a:xfrm>
                <a:off x="688179" y="1948008"/>
                <a:ext cx="2602894" cy="4068393"/>
                <a:chOff x="677669" y="1538105"/>
                <a:chExt cx="2602894" cy="4068393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AB97632-50B5-BDCE-631A-A6C24C7AC3A2}"/>
                    </a:ext>
                  </a:extLst>
                </p:cNvPr>
                <p:cNvGrpSpPr/>
                <p:nvPr/>
              </p:nvGrpSpPr>
              <p:grpSpPr>
                <a:xfrm>
                  <a:off x="677669" y="1552659"/>
                  <a:ext cx="2602894" cy="3442545"/>
                  <a:chOff x="677669" y="1552659"/>
                  <a:chExt cx="2602894" cy="3442545"/>
                </a:xfrm>
              </p:grpSpPr>
              <p:sp>
                <p:nvSpPr>
                  <p:cNvPr id="54" name="ListLeanHorizontalTextTopic0">
                    <a:extLst>
                      <a:ext uri="{FF2B5EF4-FFF2-40B4-BE49-F238E27FC236}">
                        <a16:creationId xmlns:a16="http://schemas.microsoft.com/office/drawing/2014/main" id="{8EA6F484-DEAE-EBD4-1E06-45D74CE0CBB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1552659"/>
                    <a:ext cx="2602893" cy="166199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2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ListLeanHorizontalTextTopic0">
                    <a:extLst>
                      <a:ext uri="{FF2B5EF4-FFF2-40B4-BE49-F238E27FC236}">
                        <a16:creationId xmlns:a16="http://schemas.microsoft.com/office/drawing/2014/main" id="{EC158B1D-33DD-9AB9-92FD-0386C31FF0D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2270271"/>
                    <a:ext cx="2602892" cy="200376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1E598DFB-3116-DD70-C104-FB0AB5601451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ACA3A6-38F6-ECF6-0656-AC1208B0C3FB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151171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E3D45275-9CEA-EE9E-9BB2-4329624EEBAD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884765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B4916BDF-D3DD-44F2-3930-19327D51C378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C313ED54-20A7-C73F-1B24-FA718D4AF224}"/>
                      </a:ext>
                    </a:extLst>
                  </p:cNvPr>
                  <p:cNvCxnSpPr/>
                  <p:nvPr/>
                </p:nvCxnSpPr>
                <p:spPr>
                  <a:xfrm>
                    <a:off x="677670" y="4322953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7A847006-14CA-04DE-A3B2-D27DE53500F9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4995204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165F09C-9C23-0A80-AB6C-DDE93B120A04}"/>
                    </a:ext>
                  </a:extLst>
                </p:cNvPr>
                <p:cNvSpPr/>
                <p:nvPr/>
              </p:nvSpPr>
              <p:spPr>
                <a:xfrm>
                  <a:off x="908645" y="222614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Brassicacea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4C794E0-14F1-74A8-95F4-86480F28139F}"/>
                    </a:ext>
                  </a:extLst>
                </p:cNvPr>
                <p:cNvSpPr/>
                <p:nvPr/>
              </p:nvSpPr>
              <p:spPr>
                <a:xfrm>
                  <a:off x="908645" y="365427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Poacea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155DE74-F503-0E79-73A9-C61EFDED25D1}"/>
                    </a:ext>
                  </a:extLst>
                </p:cNvPr>
                <p:cNvSpPr/>
                <p:nvPr/>
              </p:nvSpPr>
              <p:spPr>
                <a:xfrm>
                  <a:off x="908645" y="2914192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Poacea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4C220D1-9D94-75D8-138E-FDB6A40E0AFF}"/>
                    </a:ext>
                  </a:extLst>
                </p:cNvPr>
                <p:cNvSpPr/>
                <p:nvPr/>
              </p:nvSpPr>
              <p:spPr>
                <a:xfrm>
                  <a:off x="908645" y="153810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Papilionacea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80C3DF2-C160-DA52-B49E-BF7068FFAADB}"/>
                    </a:ext>
                  </a:extLst>
                </p:cNvPr>
                <p:cNvSpPr/>
                <p:nvPr/>
              </p:nvSpPr>
              <p:spPr>
                <a:xfrm>
                  <a:off x="908645" y="435060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ysClr val="windowText" lastClr="000000"/>
                      </a:solidFill>
                    </a:rPr>
                    <a:t>Poacea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764133F-6403-DAC3-F7E7-4228C74B23D4}"/>
                    </a:ext>
                  </a:extLst>
                </p:cNvPr>
                <p:cNvSpPr/>
                <p:nvPr/>
              </p:nvSpPr>
              <p:spPr>
                <a:xfrm>
                  <a:off x="908645" y="502285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Vicia </a:t>
                  </a:r>
                  <a:r>
                    <a:rPr lang="fr-CA" b="1" err="1">
                      <a:solidFill>
                        <a:sysClr val="windowText" lastClr="000000"/>
                      </a:solidFill>
                    </a:rPr>
                    <a:t>Villosa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6" name="Rectangle : coins arrondis 38">
                <a:extLst>
                  <a:ext uri="{FF2B5EF4-FFF2-40B4-BE49-F238E27FC236}">
                    <a16:creationId xmlns:a16="http://schemas.microsoft.com/office/drawing/2014/main" id="{E1CF8546-F9C2-BF68-30E9-9089BFF06CCA}"/>
                  </a:ext>
                </a:extLst>
              </p:cNvPr>
              <p:cNvSpPr/>
              <p:nvPr/>
            </p:nvSpPr>
            <p:spPr>
              <a:xfrm>
                <a:off x="688177" y="1333130"/>
                <a:ext cx="2602894" cy="548781"/>
              </a:xfrm>
              <a:prstGeom prst="roundRect">
                <a:avLst/>
              </a:prstGeom>
              <a:solidFill>
                <a:srgbClr val="04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Family</a:t>
                </a:r>
                <a:endParaRPr lang="en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078D793-2668-0FC9-A4D0-2BAD743B459B}"/>
                </a:ext>
              </a:extLst>
            </p:cNvPr>
            <p:cNvGrpSpPr/>
            <p:nvPr/>
          </p:nvGrpSpPr>
          <p:grpSpPr>
            <a:xfrm>
              <a:off x="6301447" y="1333130"/>
              <a:ext cx="1834306" cy="4683271"/>
              <a:chOff x="688177" y="1333130"/>
              <a:chExt cx="2602896" cy="468327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398F9A2-3B66-5EB1-0839-6A540C34F031}"/>
                  </a:ext>
                </a:extLst>
              </p:cNvPr>
              <p:cNvGrpSpPr/>
              <p:nvPr/>
            </p:nvGrpSpPr>
            <p:grpSpPr>
              <a:xfrm>
                <a:off x="688179" y="1948008"/>
                <a:ext cx="2602894" cy="4068393"/>
                <a:chOff x="677669" y="1538105"/>
                <a:chExt cx="2602894" cy="4068393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DD3E14E-F7E7-994A-6DC3-D132EDBD23BB}"/>
                    </a:ext>
                  </a:extLst>
                </p:cNvPr>
                <p:cNvGrpSpPr/>
                <p:nvPr/>
              </p:nvGrpSpPr>
              <p:grpSpPr>
                <a:xfrm>
                  <a:off x="677669" y="1552659"/>
                  <a:ext cx="2602894" cy="3442545"/>
                  <a:chOff x="677669" y="1552659"/>
                  <a:chExt cx="2602894" cy="3442545"/>
                </a:xfrm>
              </p:grpSpPr>
              <p:sp>
                <p:nvSpPr>
                  <p:cNvPr id="72" name="ListLeanHorizontalTextTopic0">
                    <a:extLst>
                      <a:ext uri="{FF2B5EF4-FFF2-40B4-BE49-F238E27FC236}">
                        <a16:creationId xmlns:a16="http://schemas.microsoft.com/office/drawing/2014/main" id="{B281E459-D33F-4357-0873-A20A3C07A20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1552659"/>
                    <a:ext cx="2602892" cy="193899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3" name="ListLeanHorizontalTextTopic0">
                    <a:extLst>
                      <a:ext uri="{FF2B5EF4-FFF2-40B4-BE49-F238E27FC236}">
                        <a16:creationId xmlns:a16="http://schemas.microsoft.com/office/drawing/2014/main" id="{59C666BA-23D3-0F17-5058-2AB894724B9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2270271"/>
                    <a:ext cx="2602892" cy="200376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D309FD5-C71C-5742-709B-CD8DFDD77078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C230FEE-CBA4-F6CD-9435-79421868A1F4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151171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7D0D0445-C9E9-81B0-0D77-32E8BA11070D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884765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DD2CBFB0-2E1F-9FF2-8D1F-E067B7C8ACFB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1FF248F7-3A3D-978D-8923-040907290B27}"/>
                      </a:ext>
                    </a:extLst>
                  </p:cNvPr>
                  <p:cNvCxnSpPr/>
                  <p:nvPr/>
                </p:nvCxnSpPr>
                <p:spPr>
                  <a:xfrm>
                    <a:off x="677670" y="4322953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BE833D6-0863-E385-D5FF-FC20A64FCA53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4995204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CF07B63-AC42-3352-7CAD-2104EF1B254E}"/>
                    </a:ext>
                  </a:extLst>
                </p:cNvPr>
                <p:cNvSpPr/>
                <p:nvPr/>
              </p:nvSpPr>
              <p:spPr>
                <a:xfrm>
                  <a:off x="908645" y="222614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17.61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D609528-9A9B-21D9-FBEA-1581D299C735}"/>
                    </a:ext>
                  </a:extLst>
                </p:cNvPr>
                <p:cNvSpPr/>
                <p:nvPr/>
              </p:nvSpPr>
              <p:spPr>
                <a:xfrm>
                  <a:off x="908645" y="365427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5.19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585A828-2849-DEA8-8242-8EE9EACFA605}"/>
                    </a:ext>
                  </a:extLst>
                </p:cNvPr>
                <p:cNvSpPr/>
                <p:nvPr/>
              </p:nvSpPr>
              <p:spPr>
                <a:xfrm>
                  <a:off x="908645" y="2914192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10.15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A459922-CB83-9514-B3FA-C65461E487EA}"/>
                    </a:ext>
                  </a:extLst>
                </p:cNvPr>
                <p:cNvSpPr/>
                <p:nvPr/>
              </p:nvSpPr>
              <p:spPr>
                <a:xfrm>
                  <a:off x="908645" y="153810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0.49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AC3DB55-8724-946D-174A-7F18FD26A60C}"/>
                    </a:ext>
                  </a:extLst>
                </p:cNvPr>
                <p:cNvSpPr/>
                <p:nvPr/>
              </p:nvSpPr>
              <p:spPr>
                <a:xfrm>
                  <a:off x="908645" y="435060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7.92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FA963C3-DA56-6C57-AC89-59CC67D37488}"/>
                    </a:ext>
                  </a:extLst>
                </p:cNvPr>
                <p:cNvSpPr/>
                <p:nvPr/>
              </p:nvSpPr>
              <p:spPr>
                <a:xfrm>
                  <a:off x="908645" y="502285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2000" b="1">
                      <a:solidFill>
                        <a:sysClr val="windowText" lastClr="000000"/>
                      </a:solidFill>
                    </a:rPr>
                    <a:t>2.00</a:t>
                  </a:r>
                  <a:endParaRPr lang="en-CA" sz="2000" b="1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4" name="Rectangle : coins arrondis 38">
                <a:extLst>
                  <a:ext uri="{FF2B5EF4-FFF2-40B4-BE49-F238E27FC236}">
                    <a16:creationId xmlns:a16="http://schemas.microsoft.com/office/drawing/2014/main" id="{0541FD6C-2014-2AF0-66BD-FC06468E3BCD}"/>
                  </a:ext>
                </a:extLst>
              </p:cNvPr>
              <p:cNvSpPr/>
              <p:nvPr/>
            </p:nvSpPr>
            <p:spPr>
              <a:xfrm>
                <a:off x="688177" y="1333130"/>
                <a:ext cx="2602894" cy="548781"/>
              </a:xfrm>
              <a:prstGeom prst="roundRect">
                <a:avLst/>
              </a:prstGeom>
              <a:solidFill>
                <a:srgbClr val="04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Price ($/bu) </a:t>
                </a:r>
                <a:endParaRPr lang="en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EECC14F-D1F5-0825-73F3-06B83AB96FCE}"/>
                </a:ext>
              </a:extLst>
            </p:cNvPr>
            <p:cNvGrpSpPr/>
            <p:nvPr/>
          </p:nvGrpSpPr>
          <p:grpSpPr>
            <a:xfrm>
              <a:off x="4430357" y="1333130"/>
              <a:ext cx="1834306" cy="4683271"/>
              <a:chOff x="688177" y="1333130"/>
              <a:chExt cx="2602896" cy="468327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91405C9-2EC1-93F7-EE63-CFE3946705A7}"/>
                  </a:ext>
                </a:extLst>
              </p:cNvPr>
              <p:cNvGrpSpPr/>
              <p:nvPr/>
            </p:nvGrpSpPr>
            <p:grpSpPr>
              <a:xfrm>
                <a:off x="688179" y="1948008"/>
                <a:ext cx="2602894" cy="4068393"/>
                <a:chOff x="677669" y="1538105"/>
                <a:chExt cx="2602894" cy="4068393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997F7D4-EE8F-E6C1-47A7-F3AE69364098}"/>
                    </a:ext>
                  </a:extLst>
                </p:cNvPr>
                <p:cNvGrpSpPr/>
                <p:nvPr/>
              </p:nvGrpSpPr>
              <p:grpSpPr>
                <a:xfrm>
                  <a:off x="677669" y="1552659"/>
                  <a:ext cx="2602894" cy="3442545"/>
                  <a:chOff x="677669" y="1552659"/>
                  <a:chExt cx="2602894" cy="3442545"/>
                </a:xfrm>
              </p:grpSpPr>
              <p:sp>
                <p:nvSpPr>
                  <p:cNvPr id="90" name="ListLeanHorizontalTextTopic0">
                    <a:extLst>
                      <a:ext uri="{FF2B5EF4-FFF2-40B4-BE49-F238E27FC236}">
                        <a16:creationId xmlns:a16="http://schemas.microsoft.com/office/drawing/2014/main" id="{2366D5DF-3FCE-13ED-1996-9A26FD45BF8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1552659"/>
                    <a:ext cx="2602892" cy="193899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91" name="ListLeanHorizontalTextTopic0">
                    <a:extLst>
                      <a:ext uri="{FF2B5EF4-FFF2-40B4-BE49-F238E27FC236}">
                        <a16:creationId xmlns:a16="http://schemas.microsoft.com/office/drawing/2014/main" id="{5F27A468-AE74-2096-5298-F1338F148D3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7669" y="2270271"/>
                    <a:ext cx="2602892" cy="200376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 anchor="t">
                    <a:spAutoFit/>
                  </a:bodyPr>
                  <a:lstStyle/>
                  <a:p>
                    <a:pPr fontAlgn="auto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defRPr/>
                    </a:pPr>
                    <a:endParaRPr kumimoji="0" lang="en-US" sz="140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7307F5B0-11C3-18B5-5D7E-E7989DB86606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F2E0F9C-C890-64D0-E5D4-67D4422F0685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151171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0D52538F-13D5-63D1-94CF-828542370ED7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2884765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9077B057-1A97-2424-6D08-FA4187FEB978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3618359"/>
                    <a:ext cx="2602892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CC629F55-0B50-A49B-3B05-6B05946F8E4A}"/>
                      </a:ext>
                    </a:extLst>
                  </p:cNvPr>
                  <p:cNvCxnSpPr/>
                  <p:nvPr/>
                </p:nvCxnSpPr>
                <p:spPr>
                  <a:xfrm>
                    <a:off x="677670" y="4322953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B344C51-2553-29D4-9307-B80971CDD0E4}"/>
                      </a:ext>
                    </a:extLst>
                  </p:cNvPr>
                  <p:cNvCxnSpPr/>
                  <p:nvPr/>
                </p:nvCxnSpPr>
                <p:spPr>
                  <a:xfrm>
                    <a:off x="677669" y="4995204"/>
                    <a:ext cx="2602893" cy="0"/>
                  </a:xfrm>
                  <a:prstGeom prst="line">
                    <a:avLst/>
                  </a:prstGeom>
                  <a:ln w="9525">
                    <a:solidFill>
                      <a:srgbClr val="44546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4E8D0DC-395F-C4F8-B93F-C8A4E3B5C1DA}"/>
                    </a:ext>
                  </a:extLst>
                </p:cNvPr>
                <p:cNvSpPr/>
                <p:nvPr/>
              </p:nvSpPr>
              <p:spPr>
                <a:xfrm>
                  <a:off x="908645" y="222614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Summer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5C28D63-5D97-EA0E-87C6-92F0172EEE70}"/>
                    </a:ext>
                  </a:extLst>
                </p:cNvPr>
                <p:cNvSpPr/>
                <p:nvPr/>
              </p:nvSpPr>
              <p:spPr>
                <a:xfrm>
                  <a:off x="908645" y="365427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Summer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F98B197-F320-2340-E28F-AB9A9163A34A}"/>
                    </a:ext>
                  </a:extLst>
                </p:cNvPr>
                <p:cNvSpPr/>
                <p:nvPr/>
              </p:nvSpPr>
              <p:spPr>
                <a:xfrm>
                  <a:off x="908645" y="2914192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Summer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F9DFCD5-0594-8512-02E2-0D98C3B4312E}"/>
                    </a:ext>
                  </a:extLst>
                </p:cNvPr>
                <p:cNvSpPr/>
                <p:nvPr/>
              </p:nvSpPr>
              <p:spPr>
                <a:xfrm>
                  <a:off x="908645" y="1538105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Summer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CFD24F1-F168-CFEB-C7EE-B8BE344FED77}"/>
                    </a:ext>
                  </a:extLst>
                </p:cNvPr>
                <p:cNvSpPr/>
                <p:nvPr/>
              </p:nvSpPr>
              <p:spPr>
                <a:xfrm>
                  <a:off x="908645" y="435060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Winter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51B9176-93C3-6587-B78E-3FEAD1466901}"/>
                    </a:ext>
                  </a:extLst>
                </p:cNvPr>
                <p:cNvSpPr/>
                <p:nvPr/>
              </p:nvSpPr>
              <p:spPr>
                <a:xfrm>
                  <a:off x="908645" y="5022858"/>
                  <a:ext cx="2140940" cy="583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ysClr val="windowText" lastClr="000000"/>
                      </a:solidFill>
                    </a:rPr>
                    <a:t>Winter</a:t>
                  </a:r>
                  <a:endParaRPr lang="en-CA" b="1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82" name="Rectangle : coins arrondis 38">
                <a:extLst>
                  <a:ext uri="{FF2B5EF4-FFF2-40B4-BE49-F238E27FC236}">
                    <a16:creationId xmlns:a16="http://schemas.microsoft.com/office/drawing/2014/main" id="{9B2B7E3A-FCB1-EC10-F0D1-89A44602C8D5}"/>
                  </a:ext>
                </a:extLst>
              </p:cNvPr>
              <p:cNvSpPr/>
              <p:nvPr/>
            </p:nvSpPr>
            <p:spPr>
              <a:xfrm>
                <a:off x="688177" y="1333130"/>
                <a:ext cx="2602894" cy="548781"/>
              </a:xfrm>
              <a:prstGeom prst="roundRect">
                <a:avLst/>
              </a:prstGeom>
              <a:solidFill>
                <a:srgbClr val="04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b="1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Growth</a:t>
                </a:r>
                <a:r>
                  <a:rPr lang="fr-CA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CA" sz="1600" b="1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Season</a:t>
                </a:r>
                <a:endParaRPr lang="en-CA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68B289E-EA02-7F15-7EFC-DBEFF41C0920}"/>
                </a:ext>
              </a:extLst>
            </p:cNvPr>
            <p:cNvSpPr/>
            <p:nvPr/>
          </p:nvSpPr>
          <p:spPr>
            <a:xfrm>
              <a:off x="2722041" y="3294668"/>
              <a:ext cx="1508758" cy="2082786"/>
            </a:xfrm>
            <a:prstGeom prst="rect">
              <a:avLst/>
            </a:prstGeom>
            <a:solidFill>
              <a:srgbClr val="FBDD4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D489F94-5070-2685-EC5C-20DC8F12126C}"/>
                </a:ext>
              </a:extLst>
            </p:cNvPr>
            <p:cNvSpPr/>
            <p:nvPr/>
          </p:nvSpPr>
          <p:spPr>
            <a:xfrm>
              <a:off x="4611524" y="1914998"/>
              <a:ext cx="1508758" cy="2817858"/>
            </a:xfrm>
            <a:prstGeom prst="rect">
              <a:avLst/>
            </a:prstGeom>
            <a:solidFill>
              <a:srgbClr val="FBDD4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0C4A951-87EA-E2B7-9F45-C20F2628F828}"/>
                </a:ext>
              </a:extLst>
            </p:cNvPr>
            <p:cNvSpPr/>
            <p:nvPr/>
          </p:nvSpPr>
          <p:spPr>
            <a:xfrm>
              <a:off x="4611524" y="4747410"/>
              <a:ext cx="1508758" cy="1268990"/>
            </a:xfrm>
            <a:prstGeom prst="rect">
              <a:avLst/>
            </a:prstGeom>
            <a:solidFill>
              <a:srgbClr val="308EB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4" name="Rectangle : coins arrondis 38">
            <a:extLst>
              <a:ext uri="{FF2B5EF4-FFF2-40B4-BE49-F238E27FC236}">
                <a16:creationId xmlns:a16="http://schemas.microsoft.com/office/drawing/2014/main" id="{0C0EC3A2-750E-016D-CB88-224942B795DB}"/>
              </a:ext>
            </a:extLst>
          </p:cNvPr>
          <p:cNvSpPr/>
          <p:nvPr/>
        </p:nvSpPr>
        <p:spPr>
          <a:xfrm>
            <a:off x="7877943" y="1068258"/>
            <a:ext cx="4047839" cy="507402"/>
          </a:xfrm>
          <a:prstGeom prst="roundRect">
            <a:avLst/>
          </a:prstGeom>
          <a:solidFill>
            <a:srgbClr val="FB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 : coins arrondis 38">
            <a:extLst>
              <a:ext uri="{FF2B5EF4-FFF2-40B4-BE49-F238E27FC236}">
                <a16:creationId xmlns:a16="http://schemas.microsoft.com/office/drawing/2014/main" id="{CFADCF10-56AF-406D-E972-24A2391341F1}"/>
              </a:ext>
            </a:extLst>
          </p:cNvPr>
          <p:cNvSpPr/>
          <p:nvPr/>
        </p:nvSpPr>
        <p:spPr>
          <a:xfrm>
            <a:off x="7877943" y="1775012"/>
            <a:ext cx="4047839" cy="4426087"/>
          </a:xfrm>
          <a:prstGeom prst="roundRect">
            <a:avLst/>
          </a:prstGeom>
          <a:solidFill>
            <a:srgbClr val="FBDD4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1C10CF3-7564-363C-EECE-A4D62F1135B8}"/>
              </a:ext>
            </a:extLst>
          </p:cNvPr>
          <p:cNvGrpSpPr/>
          <p:nvPr/>
        </p:nvGrpSpPr>
        <p:grpSpPr>
          <a:xfrm>
            <a:off x="8776138" y="1500101"/>
            <a:ext cx="2102069" cy="2019223"/>
            <a:chOff x="39746" y="951712"/>
            <a:chExt cx="3869122" cy="3102128"/>
          </a:xfrm>
          <a:scene3d>
            <a:camera prst="orthographicFront">
              <a:rot lat="0" lon="0" rev="900000"/>
            </a:camera>
            <a:lightRig rig="threePt" dir="t"/>
          </a:scene3d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072DA187-BE10-CEDF-8CB4-02F27D2A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194" y="951712"/>
              <a:ext cx="1852449" cy="1852447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6013E67E-3300-88FC-3FE2-5FEAA201F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6419" y="1576552"/>
              <a:ext cx="1852449" cy="1852447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3BCE0A4-F07F-8CDD-A4DB-1DD0FD4EE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46" y="1576552"/>
              <a:ext cx="1852449" cy="1852447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48386D6E-0809-A057-F71A-04C4C55E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652" y="2201392"/>
              <a:ext cx="1852447" cy="1852448"/>
            </a:xfrm>
            <a:prstGeom prst="rect">
              <a:avLst/>
            </a:prstGeom>
            <a:sp3d>
              <a:bevelT/>
            </a:sp3d>
          </p:spPr>
        </p:pic>
      </p:grpSp>
      <p:sp>
        <p:nvSpPr>
          <p:cNvPr id="121" name="Rectangle : coins arrondis 38">
            <a:extLst>
              <a:ext uri="{FF2B5EF4-FFF2-40B4-BE49-F238E27FC236}">
                <a16:creationId xmlns:a16="http://schemas.microsoft.com/office/drawing/2014/main" id="{860318E6-F734-E566-7C0E-BC1894CBC7C1}"/>
              </a:ext>
            </a:extLst>
          </p:cNvPr>
          <p:cNvSpPr/>
          <p:nvPr/>
        </p:nvSpPr>
        <p:spPr>
          <a:xfrm>
            <a:off x="8389581" y="3447942"/>
            <a:ext cx="2964404" cy="605626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plots of 446 acres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 : coins arrondis 38">
            <a:extLst>
              <a:ext uri="{FF2B5EF4-FFF2-40B4-BE49-F238E27FC236}">
                <a16:creationId xmlns:a16="http://schemas.microsoft.com/office/drawing/2014/main" id="{C3928047-DEE5-2F11-098B-82302E725D80}"/>
              </a:ext>
            </a:extLst>
          </p:cNvPr>
          <p:cNvSpPr/>
          <p:nvPr/>
        </p:nvSpPr>
        <p:spPr>
          <a:xfrm>
            <a:off x="8389581" y="4127604"/>
            <a:ext cx="2964404" cy="605626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36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 : coins arrondis 38">
            <a:extLst>
              <a:ext uri="{FF2B5EF4-FFF2-40B4-BE49-F238E27FC236}">
                <a16:creationId xmlns:a16="http://schemas.microsoft.com/office/drawing/2014/main" id="{5F0B0C26-C7A6-5C99-3CF1-0BFDF865A514}"/>
              </a:ext>
            </a:extLst>
          </p:cNvPr>
          <p:cNvSpPr/>
          <p:nvPr/>
        </p:nvSpPr>
        <p:spPr>
          <a:xfrm>
            <a:off x="8389581" y="4807633"/>
            <a:ext cx="2964404" cy="605626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of $1M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 : coins arrondis 38">
            <a:extLst>
              <a:ext uri="{FF2B5EF4-FFF2-40B4-BE49-F238E27FC236}">
                <a16:creationId xmlns:a16="http://schemas.microsoft.com/office/drawing/2014/main" id="{761F38D0-D492-5398-31D4-4014FDF82CDD}"/>
              </a:ext>
            </a:extLst>
          </p:cNvPr>
          <p:cNvSpPr/>
          <p:nvPr/>
        </p:nvSpPr>
        <p:spPr>
          <a:xfrm>
            <a:off x="248820" y="1076164"/>
            <a:ext cx="7045000" cy="507402"/>
          </a:xfrm>
          <a:prstGeom prst="roundRect">
            <a:avLst/>
          </a:prstGeom>
          <a:solidFill>
            <a:srgbClr val="FB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 : coins arrondis 38">
            <a:extLst>
              <a:ext uri="{FF2B5EF4-FFF2-40B4-BE49-F238E27FC236}">
                <a16:creationId xmlns:a16="http://schemas.microsoft.com/office/drawing/2014/main" id="{4AC32A35-0FE2-D426-E1A8-5FBDED94D534}"/>
              </a:ext>
            </a:extLst>
          </p:cNvPr>
          <p:cNvSpPr/>
          <p:nvPr/>
        </p:nvSpPr>
        <p:spPr>
          <a:xfrm>
            <a:off x="8419658" y="5486929"/>
            <a:ext cx="2964404" cy="605626"/>
          </a:xfrm>
          <a:prstGeom prst="roundRect">
            <a:avLst/>
          </a:prstGeom>
          <a:solidFill>
            <a:srgbClr val="FBDD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fr-CA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endParaRPr lang="en-CA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7C40FC-6540-F450-CA06-7278341380DD}"/>
              </a:ext>
            </a:extLst>
          </p:cNvPr>
          <p:cNvSpPr/>
          <p:nvPr/>
        </p:nvSpPr>
        <p:spPr>
          <a:xfrm>
            <a:off x="7185873" y="5919599"/>
            <a:ext cx="2182698" cy="1216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Fix </a:t>
            </a:r>
            <a:r>
              <a:rPr lang="fr-CA" err="1"/>
              <a:t>price</a:t>
            </a:r>
            <a:r>
              <a:rPr lang="fr-CA"/>
              <a:t> for </a:t>
            </a:r>
            <a:r>
              <a:rPr lang="fr-CA" err="1"/>
              <a:t>fixed</a:t>
            </a:r>
            <a:r>
              <a:rPr lang="fr-CA"/>
              <a:t> </a:t>
            </a:r>
            <a:r>
              <a:rPr lang="fr-CA" err="1"/>
              <a:t>cost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659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19C-6388-558B-6651-7E8CD673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E9D0F-4402-4652-3EF0-32DAA35923C8}"/>
              </a:ext>
            </a:extLst>
          </p:cNvPr>
          <p:cNvSpPr/>
          <p:nvPr/>
        </p:nvSpPr>
        <p:spPr>
          <a:xfrm>
            <a:off x="4514127" y="4548908"/>
            <a:ext cx="3972560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Proving</a:t>
            </a:r>
            <a:r>
              <a:rPr lang="fr-CA"/>
              <a:t> </a:t>
            </a:r>
            <a:r>
              <a:rPr lang="fr-CA" err="1"/>
              <a:t>that</a:t>
            </a:r>
            <a:r>
              <a:rPr lang="fr-CA"/>
              <a:t> all </a:t>
            </a:r>
            <a:r>
              <a:rPr lang="fr-CA" err="1"/>
              <a:t>constraints</a:t>
            </a:r>
            <a:r>
              <a:rPr lang="fr-CA"/>
              <a:t> are met</a:t>
            </a:r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E99E9-C1FD-EA53-1B0C-05DD6F91E9BB}"/>
              </a:ext>
            </a:extLst>
          </p:cNvPr>
          <p:cNvGrpSpPr/>
          <p:nvPr/>
        </p:nvGrpSpPr>
        <p:grpSpPr>
          <a:xfrm>
            <a:off x="3342288" y="1569430"/>
            <a:ext cx="3279227" cy="1891862"/>
            <a:chOff x="1576551" y="1408386"/>
            <a:chExt cx="5549462" cy="489782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7999B6-B768-A700-F5D9-6F8E66E68D1D}"/>
                </a:ext>
              </a:extLst>
            </p:cNvPr>
            <p:cNvGrpSpPr/>
            <p:nvPr/>
          </p:nvGrpSpPr>
          <p:grpSpPr>
            <a:xfrm>
              <a:off x="1576551" y="1408386"/>
              <a:ext cx="5549462" cy="4897821"/>
              <a:chOff x="1519095" y="1671144"/>
              <a:chExt cx="5549462" cy="489782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838939-35F4-7BDF-0DD4-B94AC33DCB12}"/>
                  </a:ext>
                </a:extLst>
              </p:cNvPr>
              <p:cNvSpPr/>
              <p:nvPr/>
            </p:nvSpPr>
            <p:spPr>
              <a:xfrm>
                <a:off x="1519095" y="1671144"/>
                <a:ext cx="5549462" cy="489782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392B1D-325F-2BA4-E7C5-01138618F2B6}"/>
                  </a:ext>
                </a:extLst>
              </p:cNvPr>
              <p:cNvSpPr/>
              <p:nvPr/>
            </p:nvSpPr>
            <p:spPr>
              <a:xfrm>
                <a:off x="2307546" y="1811166"/>
                <a:ext cx="3972560" cy="4212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Winter 1</a:t>
                </a:r>
                <a:endParaRPr lang="en-CA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5C5C6A-0CE7-741E-EE16-7F55BBB448A2}"/>
                </a:ext>
              </a:extLst>
            </p:cNvPr>
            <p:cNvGrpSpPr/>
            <p:nvPr/>
          </p:nvGrpSpPr>
          <p:grpSpPr>
            <a:xfrm>
              <a:off x="1597572" y="2354317"/>
              <a:ext cx="5323490" cy="3775223"/>
              <a:chOff x="1597572" y="2354317"/>
              <a:chExt cx="5323490" cy="37752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C399BF-8890-3EA9-75E8-27F3A8868119}"/>
                  </a:ext>
                </a:extLst>
              </p:cNvPr>
              <p:cNvSpPr/>
              <p:nvPr/>
            </p:nvSpPr>
            <p:spPr>
              <a:xfrm>
                <a:off x="1597572" y="2354317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1 </a:t>
                </a:r>
                <a:endParaRPr lang="en-CA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1F52D3-2EEE-8278-E598-4AE10E90C9E2}"/>
                  </a:ext>
                </a:extLst>
              </p:cNvPr>
              <p:cNvSpPr/>
              <p:nvPr/>
            </p:nvSpPr>
            <p:spPr>
              <a:xfrm>
                <a:off x="4514193" y="2354317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2 </a:t>
                </a:r>
                <a:endParaRPr lang="en-CA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32B83D-79AC-26CF-6322-FD2EFC611A18}"/>
                  </a:ext>
                </a:extLst>
              </p:cNvPr>
              <p:cNvSpPr/>
              <p:nvPr/>
            </p:nvSpPr>
            <p:spPr>
              <a:xfrm>
                <a:off x="1597572" y="4363802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3 </a:t>
                </a:r>
                <a:endParaRPr lang="en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3897344-53DE-C381-FFD2-E266C50D72CB}"/>
                  </a:ext>
                </a:extLst>
              </p:cNvPr>
              <p:cNvSpPr/>
              <p:nvPr/>
            </p:nvSpPr>
            <p:spPr>
              <a:xfrm>
                <a:off x="4514193" y="4363802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4 </a:t>
                </a:r>
                <a:endParaRPr lang="en-CA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EAC3AF-7E40-BB70-94B4-0B8DA5440E1C}"/>
              </a:ext>
            </a:extLst>
          </p:cNvPr>
          <p:cNvGrpSpPr/>
          <p:nvPr/>
        </p:nvGrpSpPr>
        <p:grpSpPr>
          <a:xfrm>
            <a:off x="96501" y="1569430"/>
            <a:ext cx="3279227" cy="1891862"/>
            <a:chOff x="1576551" y="1408386"/>
            <a:chExt cx="5549462" cy="48978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B964C4-56A3-3CAB-1F0D-776DF26B6E4A}"/>
                </a:ext>
              </a:extLst>
            </p:cNvPr>
            <p:cNvGrpSpPr/>
            <p:nvPr/>
          </p:nvGrpSpPr>
          <p:grpSpPr>
            <a:xfrm>
              <a:off x="1576551" y="1408386"/>
              <a:ext cx="5549462" cy="4897821"/>
              <a:chOff x="1519095" y="1671144"/>
              <a:chExt cx="5549462" cy="489782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4BE15D-6A38-759A-3297-53308316CC0C}"/>
                  </a:ext>
                </a:extLst>
              </p:cNvPr>
              <p:cNvSpPr/>
              <p:nvPr/>
            </p:nvSpPr>
            <p:spPr>
              <a:xfrm>
                <a:off x="1519095" y="1671144"/>
                <a:ext cx="5549462" cy="489782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707605-4187-D172-AF8E-A8C79EEFB1AF}"/>
                  </a:ext>
                </a:extLst>
              </p:cNvPr>
              <p:cNvSpPr/>
              <p:nvPr/>
            </p:nvSpPr>
            <p:spPr>
              <a:xfrm>
                <a:off x="2307546" y="1811166"/>
                <a:ext cx="3972560" cy="4212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Summer 1</a:t>
                </a:r>
                <a:endParaRPr lang="en-CA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463100-1903-FAA6-3763-357511BBC87B}"/>
                </a:ext>
              </a:extLst>
            </p:cNvPr>
            <p:cNvGrpSpPr/>
            <p:nvPr/>
          </p:nvGrpSpPr>
          <p:grpSpPr>
            <a:xfrm>
              <a:off x="1597572" y="2354317"/>
              <a:ext cx="5323490" cy="3775223"/>
              <a:chOff x="1597572" y="2354317"/>
              <a:chExt cx="5323490" cy="377522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919943-C7F4-CCBB-6423-EDA00C3D0743}"/>
                  </a:ext>
                </a:extLst>
              </p:cNvPr>
              <p:cNvSpPr/>
              <p:nvPr/>
            </p:nvSpPr>
            <p:spPr>
              <a:xfrm>
                <a:off x="1597572" y="2354317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1 </a:t>
                </a:r>
                <a:endParaRPr lang="en-CA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1E3D8B-C913-0DC0-00E4-91E0B46AEF21}"/>
                  </a:ext>
                </a:extLst>
              </p:cNvPr>
              <p:cNvSpPr/>
              <p:nvPr/>
            </p:nvSpPr>
            <p:spPr>
              <a:xfrm>
                <a:off x="4514193" y="2354317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2 </a:t>
                </a:r>
                <a:endParaRPr lang="en-C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5C9CF2-7C99-41D9-F527-B3304141FDCD}"/>
                  </a:ext>
                </a:extLst>
              </p:cNvPr>
              <p:cNvSpPr/>
              <p:nvPr/>
            </p:nvSpPr>
            <p:spPr>
              <a:xfrm>
                <a:off x="1597572" y="4363802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3 </a:t>
                </a:r>
                <a:endParaRPr lang="en-C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076B69-0579-EDC1-4EF6-A2FD62E5A903}"/>
                  </a:ext>
                </a:extLst>
              </p:cNvPr>
              <p:cNvSpPr/>
              <p:nvPr/>
            </p:nvSpPr>
            <p:spPr>
              <a:xfrm>
                <a:off x="4514193" y="4363802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4 </a:t>
                </a:r>
                <a:endParaRPr lang="en-CA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32753D-29F4-684E-51D7-C8EAD0521C7F}"/>
              </a:ext>
            </a:extLst>
          </p:cNvPr>
          <p:cNvGrpSpPr/>
          <p:nvPr/>
        </p:nvGrpSpPr>
        <p:grpSpPr>
          <a:xfrm>
            <a:off x="6588075" y="1569430"/>
            <a:ext cx="3279227" cy="1891862"/>
            <a:chOff x="1576551" y="1408386"/>
            <a:chExt cx="5549462" cy="48978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219AE9-5EC8-F440-01F7-46E1D9C0D61B}"/>
                </a:ext>
              </a:extLst>
            </p:cNvPr>
            <p:cNvGrpSpPr/>
            <p:nvPr/>
          </p:nvGrpSpPr>
          <p:grpSpPr>
            <a:xfrm>
              <a:off x="1576551" y="1408386"/>
              <a:ext cx="5549462" cy="4897821"/>
              <a:chOff x="1519095" y="1671144"/>
              <a:chExt cx="5549462" cy="489782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5FB1B6C-BF2A-544D-942F-8EFD50C18962}"/>
                  </a:ext>
                </a:extLst>
              </p:cNvPr>
              <p:cNvSpPr/>
              <p:nvPr/>
            </p:nvSpPr>
            <p:spPr>
              <a:xfrm>
                <a:off x="1519095" y="1671144"/>
                <a:ext cx="5549462" cy="489782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4E05FF3-1AB3-0AAF-31EC-A738105E10E9}"/>
                  </a:ext>
                </a:extLst>
              </p:cNvPr>
              <p:cNvSpPr/>
              <p:nvPr/>
            </p:nvSpPr>
            <p:spPr>
              <a:xfrm>
                <a:off x="2307546" y="1811166"/>
                <a:ext cx="3972560" cy="4212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Summer 1</a:t>
                </a:r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85E7E67-518C-7069-409F-A3ABE43F5076}"/>
                </a:ext>
              </a:extLst>
            </p:cNvPr>
            <p:cNvGrpSpPr/>
            <p:nvPr/>
          </p:nvGrpSpPr>
          <p:grpSpPr>
            <a:xfrm>
              <a:off x="1597572" y="2354317"/>
              <a:ext cx="5323490" cy="3775223"/>
              <a:chOff x="1597572" y="2354317"/>
              <a:chExt cx="5323490" cy="377522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08A4FBD-92FA-2D85-CA65-73EBBFAF3220}"/>
                  </a:ext>
                </a:extLst>
              </p:cNvPr>
              <p:cNvSpPr/>
              <p:nvPr/>
            </p:nvSpPr>
            <p:spPr>
              <a:xfrm>
                <a:off x="1597572" y="2354317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1 </a:t>
                </a:r>
                <a:endParaRPr lang="en-CA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F63A502-127D-0C4A-0C49-DCDFB6DF69D8}"/>
                  </a:ext>
                </a:extLst>
              </p:cNvPr>
              <p:cNvSpPr/>
              <p:nvPr/>
            </p:nvSpPr>
            <p:spPr>
              <a:xfrm>
                <a:off x="4514193" y="2354317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2 </a:t>
                </a:r>
                <a:endParaRPr lang="en-CA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4BD9FF-064E-0168-661E-91F84045E298}"/>
                  </a:ext>
                </a:extLst>
              </p:cNvPr>
              <p:cNvSpPr/>
              <p:nvPr/>
            </p:nvSpPr>
            <p:spPr>
              <a:xfrm>
                <a:off x="1597572" y="4363802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3 </a:t>
                </a:r>
                <a:endParaRPr lang="en-C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78210CA-8428-ABFD-36EA-E8B6DDC92034}"/>
                  </a:ext>
                </a:extLst>
              </p:cNvPr>
              <p:cNvSpPr/>
              <p:nvPr/>
            </p:nvSpPr>
            <p:spPr>
              <a:xfrm>
                <a:off x="4514193" y="4363802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4 </a:t>
                </a:r>
                <a:endParaRPr lang="en-CA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614B58-78E0-60B4-46BD-47F64BB13ADD}"/>
              </a:ext>
            </a:extLst>
          </p:cNvPr>
          <p:cNvGrpSpPr/>
          <p:nvPr/>
        </p:nvGrpSpPr>
        <p:grpSpPr>
          <a:xfrm>
            <a:off x="9867302" y="1550552"/>
            <a:ext cx="3279227" cy="1891862"/>
            <a:chOff x="1576551" y="1408386"/>
            <a:chExt cx="5549462" cy="489782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EFCBA4-20AE-3A5C-59E7-CBCCC62B2DDB}"/>
                </a:ext>
              </a:extLst>
            </p:cNvPr>
            <p:cNvGrpSpPr/>
            <p:nvPr/>
          </p:nvGrpSpPr>
          <p:grpSpPr>
            <a:xfrm>
              <a:off x="1576551" y="1408386"/>
              <a:ext cx="5549462" cy="4897821"/>
              <a:chOff x="1519095" y="1671144"/>
              <a:chExt cx="5549462" cy="48978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805FB4-F5BF-00B9-C560-1C3AA668A315}"/>
                  </a:ext>
                </a:extLst>
              </p:cNvPr>
              <p:cNvSpPr/>
              <p:nvPr/>
            </p:nvSpPr>
            <p:spPr>
              <a:xfrm>
                <a:off x="1519095" y="1671144"/>
                <a:ext cx="5549462" cy="489782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4FF62FA-14C6-527B-D5DC-B291ECF64E18}"/>
                  </a:ext>
                </a:extLst>
              </p:cNvPr>
              <p:cNvSpPr/>
              <p:nvPr/>
            </p:nvSpPr>
            <p:spPr>
              <a:xfrm>
                <a:off x="2307546" y="1811166"/>
                <a:ext cx="3972560" cy="4212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Winter 1</a:t>
                </a:r>
                <a:endParaRPr lang="en-CA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F21CD9-6946-56D0-3D1F-F10EC3C15C45}"/>
                </a:ext>
              </a:extLst>
            </p:cNvPr>
            <p:cNvGrpSpPr/>
            <p:nvPr/>
          </p:nvGrpSpPr>
          <p:grpSpPr>
            <a:xfrm>
              <a:off x="1597572" y="2354317"/>
              <a:ext cx="5323490" cy="3775223"/>
              <a:chOff x="1597572" y="2354317"/>
              <a:chExt cx="5323490" cy="377522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E05F62-D705-4E0A-BD9A-BB247A562E4A}"/>
                  </a:ext>
                </a:extLst>
              </p:cNvPr>
              <p:cNvSpPr/>
              <p:nvPr/>
            </p:nvSpPr>
            <p:spPr>
              <a:xfrm>
                <a:off x="1597572" y="2354317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1 </a:t>
                </a:r>
                <a:endParaRPr lang="en-CA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8BE3A-A378-D3BB-D633-B457F0E96D8A}"/>
                  </a:ext>
                </a:extLst>
              </p:cNvPr>
              <p:cNvSpPr/>
              <p:nvPr/>
            </p:nvSpPr>
            <p:spPr>
              <a:xfrm>
                <a:off x="4514193" y="2354317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2 </a:t>
                </a:r>
                <a:endParaRPr lang="en-CA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A5A0F84-2545-5F61-39C8-8B873CC954EC}"/>
                  </a:ext>
                </a:extLst>
              </p:cNvPr>
              <p:cNvSpPr/>
              <p:nvPr/>
            </p:nvSpPr>
            <p:spPr>
              <a:xfrm>
                <a:off x="1597572" y="4363802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3 </a:t>
                </a:r>
                <a:endParaRPr lang="en-CA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2971CE-D91E-52FC-A4DA-C0A9D96F525A}"/>
                  </a:ext>
                </a:extLst>
              </p:cNvPr>
              <p:cNvSpPr/>
              <p:nvPr/>
            </p:nvSpPr>
            <p:spPr>
              <a:xfrm>
                <a:off x="4514193" y="4363802"/>
                <a:ext cx="2406869" cy="17657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/>
                  <a:t>Plot 4 </a:t>
                </a:r>
                <a:endParaRPr lang="en-CA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54EE5-0A73-AA07-2905-D571B60BE4F1}"/>
              </a:ext>
            </a:extLst>
          </p:cNvPr>
          <p:cNvSpPr/>
          <p:nvPr/>
        </p:nvSpPr>
        <p:spPr>
          <a:xfrm>
            <a:off x="-3007715" y="-606295"/>
            <a:ext cx="3972560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Presenting</a:t>
            </a:r>
            <a:r>
              <a:rPr lang="fr-CA"/>
              <a:t> </a:t>
            </a:r>
            <a:r>
              <a:rPr lang="fr-CA" err="1"/>
              <a:t>results</a:t>
            </a:r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0B8D36-E332-7F40-5740-39B0AEE0B155}"/>
              </a:ext>
            </a:extLst>
          </p:cNvPr>
          <p:cNvSpPr/>
          <p:nvPr/>
        </p:nvSpPr>
        <p:spPr>
          <a:xfrm>
            <a:off x="3710861" y="-932105"/>
            <a:ext cx="3972560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Put the </a:t>
            </a:r>
            <a:r>
              <a:rPr lang="fr-CA" err="1"/>
              <a:t>months</a:t>
            </a:r>
            <a:r>
              <a:rPr lang="fr-CA"/>
              <a:t> (2 </a:t>
            </a:r>
            <a:r>
              <a:rPr lang="fr-CA" err="1"/>
              <a:t>planting</a:t>
            </a:r>
            <a:r>
              <a:rPr lang="fr-CA"/>
              <a:t> </a:t>
            </a:r>
            <a:r>
              <a:rPr lang="fr-CA" err="1"/>
              <a:t>season</a:t>
            </a:r>
            <a:r>
              <a:rPr lang="fr-CA"/>
              <a:t>) </a:t>
            </a:r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85959C-6848-8675-BAE7-FEEDF88DC234}"/>
              </a:ext>
            </a:extLst>
          </p:cNvPr>
          <p:cNvSpPr/>
          <p:nvPr/>
        </p:nvSpPr>
        <p:spPr>
          <a:xfrm>
            <a:off x="96501" y="3600350"/>
            <a:ext cx="4680448" cy="498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Put the </a:t>
            </a:r>
            <a:r>
              <a:rPr lang="fr-CA" err="1"/>
              <a:t>months</a:t>
            </a:r>
            <a:r>
              <a:rPr lang="fr-CA"/>
              <a:t> (2 </a:t>
            </a:r>
            <a:r>
              <a:rPr lang="fr-CA" err="1"/>
              <a:t>planting</a:t>
            </a:r>
            <a:r>
              <a:rPr lang="fr-CA"/>
              <a:t> </a:t>
            </a:r>
            <a:r>
              <a:rPr lang="fr-CA" err="1"/>
              <a:t>season</a:t>
            </a:r>
            <a:r>
              <a:rPr lang="fr-CA"/>
              <a:t>)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70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537BFE5-896B-BFFD-6A29-6D2C0CC5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Making</a:t>
            </a:r>
            <a:r>
              <a:rPr lang="fr-CA"/>
              <a:t> the Case for </a:t>
            </a:r>
            <a:r>
              <a:rPr lang="fr-CA" err="1"/>
              <a:t>Crop</a:t>
            </a:r>
            <a:r>
              <a:rPr lang="fr-CA"/>
              <a:t> Rotation</a:t>
            </a:r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84D16-19FB-17DD-77C8-991A96A6B5E9}"/>
              </a:ext>
            </a:extLst>
          </p:cNvPr>
          <p:cNvSpPr/>
          <p:nvPr/>
        </p:nvSpPr>
        <p:spPr>
          <a:xfrm>
            <a:off x="607014" y="2084321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Pests and insects' damages</a:t>
            </a:r>
            <a:endParaRPr lang="en-US" sz="200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D7ABAF-512E-EC6E-D2E9-E1B70D881BC1}"/>
              </a:ext>
            </a:extLst>
          </p:cNvPr>
          <p:cNvGrpSpPr/>
          <p:nvPr/>
        </p:nvGrpSpPr>
        <p:grpSpPr>
          <a:xfrm>
            <a:off x="592950" y="900867"/>
            <a:ext cx="5436000" cy="1325563"/>
            <a:chOff x="553720" y="2203450"/>
            <a:chExt cx="4917440" cy="1325563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B138196-C17E-4C69-8C9C-C5327FC2BD4D}"/>
                </a:ext>
              </a:extLst>
            </p:cNvPr>
            <p:cNvSpPr txBox="1">
              <a:spLocks/>
            </p:cNvSpPr>
            <p:nvPr/>
          </p:nvSpPr>
          <p:spPr>
            <a:xfrm>
              <a:off x="553720" y="2203450"/>
              <a:ext cx="491744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j-cs"/>
                </a:defRPr>
              </a:lvl1pPr>
            </a:lstStyle>
            <a:p>
              <a:pPr algn="ctr"/>
              <a:r>
                <a:rPr lang="en-US" sz="2000" b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Monoculture Brings a Lot of Challenges...</a:t>
              </a:r>
              <a:endParaRPr lang="fr-CA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Connecteur droit 7">
              <a:extLst>
                <a:ext uri="{FF2B5EF4-FFF2-40B4-BE49-F238E27FC236}">
                  <a16:creationId xmlns:a16="http://schemas.microsoft.com/office/drawing/2014/main" id="{99E5B47A-34A9-5A7C-6856-5E5809CFF0F8}"/>
                </a:ext>
              </a:extLst>
            </p:cNvPr>
            <p:cNvCxnSpPr/>
            <p:nvPr/>
          </p:nvCxnSpPr>
          <p:spPr>
            <a:xfrm>
              <a:off x="553720" y="3138170"/>
              <a:ext cx="491744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93F0CC-2A28-199A-3914-2AB811479168}"/>
              </a:ext>
            </a:extLst>
          </p:cNvPr>
          <p:cNvGrpSpPr/>
          <p:nvPr/>
        </p:nvGrpSpPr>
        <p:grpSpPr>
          <a:xfrm>
            <a:off x="6163050" y="906083"/>
            <a:ext cx="5436000" cy="1325563"/>
            <a:chOff x="553720" y="2203450"/>
            <a:chExt cx="4917440" cy="132556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8B43486-FA19-538A-5286-341E96338085}"/>
                </a:ext>
              </a:extLst>
            </p:cNvPr>
            <p:cNvSpPr txBox="1">
              <a:spLocks/>
            </p:cNvSpPr>
            <p:nvPr/>
          </p:nvSpPr>
          <p:spPr>
            <a:xfrm>
              <a:off x="553720" y="2203450"/>
              <a:ext cx="491744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j-cs"/>
                </a:defRPr>
              </a:lvl1pPr>
            </a:lstStyle>
            <a:p>
              <a:pPr algn="ctr"/>
              <a:r>
                <a:rPr lang="en-US" sz="2000" b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…That Crop Rotation Can Address</a:t>
              </a:r>
              <a:endParaRPr lang="fr-CA" sz="2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0" name="Connecteur droit 7">
              <a:extLst>
                <a:ext uri="{FF2B5EF4-FFF2-40B4-BE49-F238E27FC236}">
                  <a16:creationId xmlns:a16="http://schemas.microsoft.com/office/drawing/2014/main" id="{8EBA6261-AA84-5D76-F3E2-A64BFC3638F3}"/>
                </a:ext>
              </a:extLst>
            </p:cNvPr>
            <p:cNvCxnSpPr/>
            <p:nvPr/>
          </p:nvCxnSpPr>
          <p:spPr>
            <a:xfrm>
              <a:off x="553720" y="3138170"/>
              <a:ext cx="491744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05076-83B6-8BD6-05A3-EEB1FA708B87}"/>
              </a:ext>
            </a:extLst>
          </p:cNvPr>
          <p:cNvSpPr/>
          <p:nvPr/>
        </p:nvSpPr>
        <p:spPr>
          <a:xfrm>
            <a:off x="592950" y="3133745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Soil nutrient depletion </a:t>
            </a:r>
          </a:p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A642B-395A-EBF0-F696-5E23225F557D}"/>
              </a:ext>
            </a:extLst>
          </p:cNvPr>
          <p:cNvSpPr/>
          <p:nvPr/>
        </p:nvSpPr>
        <p:spPr>
          <a:xfrm>
            <a:off x="592950" y="4170271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 conditions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B0A3B-63DD-3DBA-B33D-1A2587CC0E6A}"/>
              </a:ext>
            </a:extLst>
          </p:cNvPr>
          <p:cNvSpPr/>
          <p:nvPr/>
        </p:nvSpPr>
        <p:spPr>
          <a:xfrm>
            <a:off x="6232935" y="2085877"/>
            <a:ext cx="5436000" cy="963738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Disrupt reproductive cycles</a:t>
            </a:r>
            <a:endParaRPr lang="en-US" sz="200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8D0A0-3C58-AD95-BC96-5E80901204B1}"/>
              </a:ext>
            </a:extLst>
          </p:cNvPr>
          <p:cNvSpPr/>
          <p:nvPr/>
        </p:nvSpPr>
        <p:spPr>
          <a:xfrm>
            <a:off x="6232935" y="3128851"/>
            <a:ext cx="5436000" cy="963739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from nutrient uptake and nitrogen fixation in soil</a:t>
            </a:r>
          </a:p>
          <a:p>
            <a:pPr algn="ctr"/>
            <a:endParaRPr lang="en-US" sz="20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1934CE-D431-722D-7FF8-296DF28C02C6}"/>
              </a:ext>
            </a:extLst>
          </p:cNvPr>
          <p:cNvSpPr/>
          <p:nvPr/>
        </p:nvSpPr>
        <p:spPr>
          <a:xfrm>
            <a:off x="6232935" y="4170272"/>
            <a:ext cx="5436000" cy="963738"/>
          </a:xfrm>
          <a:prstGeom prst="rect">
            <a:avLst/>
          </a:prstGeom>
          <a:solidFill>
            <a:srgbClr val="046A38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crop resilience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88B0C2-5255-2FDA-43C9-84A48D3212DB}"/>
              </a:ext>
            </a:extLst>
          </p:cNvPr>
          <p:cNvSpPr/>
          <p:nvPr/>
        </p:nvSpPr>
        <p:spPr>
          <a:xfrm>
            <a:off x="488066" y="5764192"/>
            <a:ext cx="11215868" cy="592158"/>
          </a:xfrm>
          <a:prstGeom prst="rect">
            <a:avLst/>
          </a:prstGeom>
          <a:solidFill>
            <a:srgbClr val="FBDD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Crop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Rotation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way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 more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sustainable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profitable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production</a:t>
            </a:r>
            <a:endParaRPr lang="en-CA" sz="20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Isosceles Triangle 21">
            <a:extLst>
              <a:ext uri="{FF2B5EF4-FFF2-40B4-BE49-F238E27FC236}">
                <a16:creationId xmlns:a16="http://schemas.microsoft.com/office/drawing/2014/main" id="{B1A2A026-BFDA-EE61-947D-449BF8BE58AC}"/>
              </a:ext>
            </a:extLst>
          </p:cNvPr>
          <p:cNvSpPr/>
          <p:nvPr/>
        </p:nvSpPr>
        <p:spPr>
          <a:xfrm rot="10800000">
            <a:off x="2844839" y="5257214"/>
            <a:ext cx="6636421" cy="38377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15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5E9-A5CA-A907-422F-1A14E253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8E9EB-D86F-CA8D-71F1-734234E36137}"/>
              </a:ext>
            </a:extLst>
          </p:cNvPr>
          <p:cNvSpPr/>
          <p:nvPr/>
        </p:nvSpPr>
        <p:spPr>
          <a:xfrm>
            <a:off x="2296160" y="2113280"/>
            <a:ext cx="5598160" cy="3078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Model expansion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198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A1B8-DD57-F704-A9D8-B94096A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F611F6-5738-2E27-ACC5-D5D91E3EB60F}"/>
              </a:ext>
            </a:extLst>
          </p:cNvPr>
          <p:cNvSpPr/>
          <p:nvPr/>
        </p:nvSpPr>
        <p:spPr>
          <a:xfrm>
            <a:off x="3537738" y="3137366"/>
            <a:ext cx="3972560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Show </a:t>
            </a:r>
            <a:r>
              <a:rPr lang="fr-CA" err="1"/>
              <a:t>soil</a:t>
            </a:r>
            <a:r>
              <a:rPr lang="fr-CA"/>
              <a:t> memory show in the </a:t>
            </a:r>
            <a:r>
              <a:rPr lang="fr-CA" err="1"/>
              <a:t>presentation</a:t>
            </a:r>
            <a:r>
              <a:rPr lang="fr-CA"/>
              <a:t> </a:t>
            </a:r>
            <a:r>
              <a:rPr lang="fr-CA" err="1"/>
              <a:t>residual</a:t>
            </a:r>
            <a:r>
              <a:rPr lang="fr-CA"/>
              <a:t> 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10D8C-8C55-42CB-C529-1869570C3AAF}"/>
              </a:ext>
            </a:extLst>
          </p:cNvPr>
          <p:cNvSpPr/>
          <p:nvPr/>
        </p:nvSpPr>
        <p:spPr>
          <a:xfrm>
            <a:off x="3748088" y="759926"/>
            <a:ext cx="3972560" cy="205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If revenue </a:t>
            </a:r>
            <a:r>
              <a:rPr lang="fr-CA" err="1"/>
              <a:t>bigger</a:t>
            </a:r>
            <a:r>
              <a:rPr lang="fr-CA"/>
              <a:t> </a:t>
            </a:r>
            <a:r>
              <a:rPr lang="fr-CA" err="1"/>
              <a:t>than</a:t>
            </a:r>
            <a:r>
              <a:rPr lang="fr-CA"/>
              <a:t>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96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BDA8-18DB-C572-B918-E86F0E54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8EDD91-9025-40D8-DED2-0A1DA876A7D4}"/>
              </a:ext>
            </a:extLst>
          </p:cNvPr>
          <p:cNvSpPr/>
          <p:nvPr/>
        </p:nvSpPr>
        <p:spPr>
          <a:xfrm>
            <a:off x="3068320" y="2346960"/>
            <a:ext cx="6014720" cy="231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Slide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explain</a:t>
            </a:r>
            <a:r>
              <a:rPr lang="fr-CA"/>
              <a:t> all the variable </a:t>
            </a:r>
            <a:r>
              <a:rPr lang="fr-CA" err="1"/>
              <a:t>together</a:t>
            </a:r>
            <a:r>
              <a:rPr lang="fr-CA"/>
              <a:t> </a:t>
            </a:r>
            <a:r>
              <a:rPr lang="fr-CA" err="1"/>
              <a:t>with</a:t>
            </a:r>
            <a:r>
              <a:rPr lang="fr-CA"/>
              <a:t> </a:t>
            </a:r>
            <a:r>
              <a:rPr lang="fr-CA" err="1"/>
              <a:t>scheme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092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0449B-910D-4886-F199-F3386ABA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Conclusion: 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CA742-0A61-1895-B18D-E55A3037DA45}"/>
              </a:ext>
            </a:extLst>
          </p:cNvPr>
          <p:cNvSpPr/>
          <p:nvPr/>
        </p:nvSpPr>
        <p:spPr>
          <a:xfrm>
            <a:off x="474562" y="1678329"/>
            <a:ext cx="6423950" cy="2858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Just </a:t>
            </a:r>
            <a:r>
              <a:rPr lang="fr-CA" err="1"/>
              <a:t>hope</a:t>
            </a:r>
            <a:r>
              <a:rPr lang="fr-CA"/>
              <a:t> </a:t>
            </a:r>
            <a:r>
              <a:rPr lang="fr-CA" err="1"/>
              <a:t>we’ve</a:t>
            </a:r>
            <a:r>
              <a:rPr lang="fr-CA"/>
              <a:t> </a:t>
            </a:r>
            <a:r>
              <a:rPr lang="fr-CA" err="1"/>
              <a:t>planted</a:t>
            </a:r>
            <a:r>
              <a:rPr lang="fr-CA"/>
              <a:t> a </a:t>
            </a:r>
            <a:r>
              <a:rPr lang="fr-CA" err="1"/>
              <a:t>seed</a:t>
            </a:r>
            <a:endParaRPr lang="fr-CA"/>
          </a:p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981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971F-D0BD-63CA-E2EA-ECE0A88A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8B58E-BFDE-B12E-4D0E-82BCD512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34" y="1619093"/>
            <a:ext cx="6835732" cy="36198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AB7FDE-1580-CF72-8013-F43A077D5945}"/>
              </a:ext>
            </a:extLst>
          </p:cNvPr>
          <p:cNvSpPr/>
          <p:nvPr/>
        </p:nvSpPr>
        <p:spPr>
          <a:xfrm>
            <a:off x="266218" y="1838960"/>
            <a:ext cx="1745462" cy="111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err="1"/>
              <a:t>Get</a:t>
            </a:r>
            <a:r>
              <a:rPr lang="fr-CA"/>
              <a:t> </a:t>
            </a:r>
            <a:r>
              <a:rPr lang="fr-CA" err="1"/>
              <a:t>this</a:t>
            </a:r>
            <a:r>
              <a:rPr lang="fr-CA"/>
              <a:t> for all </a:t>
            </a:r>
            <a:r>
              <a:rPr lang="fr-CA" err="1"/>
              <a:t>constraint</a:t>
            </a:r>
            <a:r>
              <a:rPr lang="fr-CA"/>
              <a:t> in appendix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67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1711B3-B215-1F79-2EF8-B5643FAF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Taking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a </a:t>
            </a:r>
            <a:r>
              <a:rPr lang="fr-CA" err="1"/>
              <a:t>Step</a:t>
            </a:r>
            <a:r>
              <a:rPr lang="fr-CA"/>
              <a:t> </a:t>
            </a:r>
            <a:r>
              <a:rPr lang="fr-CA" err="1"/>
              <a:t>Further</a:t>
            </a:r>
            <a:endParaRPr lang="en-CA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D0F5BC-507D-31F7-D322-55171E052ED7}"/>
              </a:ext>
            </a:extLst>
          </p:cNvPr>
          <p:cNvGrpSpPr/>
          <p:nvPr/>
        </p:nvGrpSpPr>
        <p:grpSpPr>
          <a:xfrm>
            <a:off x="488066" y="671331"/>
            <a:ext cx="5591865" cy="4967989"/>
            <a:chOff x="214588" y="808877"/>
            <a:chExt cx="5725979" cy="5374589"/>
          </a:xfrm>
        </p:grpSpPr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3C523CB3-DCD5-7B1F-138E-BFA1DC2ECAC9}"/>
                </a:ext>
              </a:extLst>
            </p:cNvPr>
            <p:cNvGrpSpPr/>
            <p:nvPr/>
          </p:nvGrpSpPr>
          <p:grpSpPr>
            <a:xfrm>
              <a:off x="479842" y="808877"/>
              <a:ext cx="5068191" cy="1325563"/>
              <a:chOff x="-1776297" y="2203450"/>
              <a:chExt cx="7247457" cy="1325563"/>
            </a:xfrm>
          </p:grpSpPr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E78210D5-8A45-FDA3-1077-9A7555D53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76297" y="2203450"/>
                <a:ext cx="7247457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j-cs"/>
                  </a:defRPr>
                </a:lvl1pPr>
              </a:lstStyle>
              <a:p>
                <a:pPr algn="ctr"/>
                <a:r>
                  <a:rPr lang="en-US" sz="2000">
                    <a:latin typeface="+mj-lt"/>
                  </a:rPr>
                  <a:t>What do we aim to do?</a:t>
                </a:r>
                <a:endParaRPr lang="fr-CA" sz="2000">
                  <a:latin typeface="+mj-lt"/>
                </a:endParaRPr>
              </a:p>
            </p:txBody>
          </p:sp>
          <p:cxnSp>
            <p:nvCxnSpPr>
              <p:cNvPr id="16" name="Connecteur droit 7">
                <a:extLst>
                  <a:ext uri="{FF2B5EF4-FFF2-40B4-BE49-F238E27FC236}">
                    <a16:creationId xmlns:a16="http://schemas.microsoft.com/office/drawing/2014/main" id="{79F7C81D-CD03-DC97-8707-BB31DE989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776297" y="3138170"/>
                <a:ext cx="7247457" cy="1"/>
              </a:xfrm>
              <a:prstGeom prst="line">
                <a:avLst/>
              </a:prstGeom>
              <a:ln w="28575">
                <a:solidFill>
                  <a:srgbClr val="046A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Isosceles Triangle 21">
              <a:extLst>
                <a:ext uri="{FF2B5EF4-FFF2-40B4-BE49-F238E27FC236}">
                  <a16:creationId xmlns:a16="http://schemas.microsoft.com/office/drawing/2014/main" id="{134D54BC-E12F-8DA2-FD15-159DC39B9066}"/>
                </a:ext>
              </a:extLst>
            </p:cNvPr>
            <p:cNvSpPr/>
            <p:nvPr/>
          </p:nvSpPr>
          <p:spPr>
            <a:xfrm rot="5400000">
              <a:off x="3709923" y="3952822"/>
              <a:ext cx="4220498" cy="24079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C2F5D2EB-3FD1-EE74-85BE-6CE9988D584D}"/>
                </a:ext>
              </a:extLst>
            </p:cNvPr>
            <p:cNvGrpSpPr/>
            <p:nvPr/>
          </p:nvGrpSpPr>
          <p:grpSpPr>
            <a:xfrm>
              <a:off x="827994" y="2100100"/>
              <a:ext cx="4210923" cy="1108866"/>
              <a:chOff x="4719596" y="1055234"/>
              <a:chExt cx="2751084" cy="1176772"/>
            </a:xfrm>
          </p:grpSpPr>
          <p:sp>
            <p:nvSpPr>
              <p:cNvPr id="44" name="Shape 43664">
                <a:extLst>
                  <a:ext uri="{FF2B5EF4-FFF2-40B4-BE49-F238E27FC236}">
                    <a16:creationId xmlns:a16="http://schemas.microsoft.com/office/drawing/2014/main" id="{2583017E-A3EB-B022-D059-34420915F5D2}"/>
                  </a:ext>
                </a:extLst>
              </p:cNvPr>
              <p:cNvSpPr/>
              <p:nvPr/>
            </p:nvSpPr>
            <p:spPr>
              <a:xfrm>
                <a:off x="4721319" y="1055234"/>
                <a:ext cx="2749361" cy="480838"/>
              </a:xfrm>
              <a:prstGeom prst="rect">
                <a:avLst/>
              </a:prstGeom>
              <a:solidFill>
                <a:srgbClr val="046A38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ct val="100000"/>
                  </a:lnSpc>
                  <a:spcBef>
                    <a:spcPts val="0"/>
                  </a:spcBef>
                  <a:defRPr sz="2500" cap="all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algn="ctr"/>
                <a:endParaRPr sz="1758"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5" name="Shape 43665">
                <a:extLst>
                  <a:ext uri="{FF2B5EF4-FFF2-40B4-BE49-F238E27FC236}">
                    <a16:creationId xmlns:a16="http://schemas.microsoft.com/office/drawing/2014/main" id="{733418C5-5B38-643A-297B-19E094F7DCC6}"/>
                  </a:ext>
                </a:extLst>
              </p:cNvPr>
              <p:cNvSpPr/>
              <p:nvPr/>
            </p:nvSpPr>
            <p:spPr>
              <a:xfrm>
                <a:off x="4721319" y="1513461"/>
                <a:ext cx="2749361" cy="7185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69804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11113" lvl="3" algn="ctr" defTabSz="410780">
                  <a:lnSpc>
                    <a:spcPct val="110000"/>
                  </a:lnSpc>
                  <a:spcBef>
                    <a:spcPts val="2110"/>
                  </a:spcBef>
                  <a:defRPr sz="2000">
                    <a:solidFill>
                      <a:srgbClr val="4C4C4C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sz="1407"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6" name="TextBox 30">
                <a:extLst>
                  <a:ext uri="{FF2B5EF4-FFF2-40B4-BE49-F238E27FC236}">
                    <a16:creationId xmlns:a16="http://schemas.microsoft.com/office/drawing/2014/main" id="{0FC191C2-82F5-BD39-9A65-667E0496AD43}"/>
                  </a:ext>
                </a:extLst>
              </p:cNvPr>
              <p:cNvSpPr txBox="1"/>
              <p:nvPr/>
            </p:nvSpPr>
            <p:spPr>
              <a:xfrm>
                <a:off x="5659714" y="1088372"/>
                <a:ext cx="895504" cy="3919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+mj-lt"/>
                    <a:cs typeface="Poppins" pitchFamily="2" charset="77"/>
                  </a:rPr>
                  <a:t>Monoculture</a:t>
                </a:r>
              </a:p>
            </p:txBody>
          </p:sp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46FE9A4D-5999-73E4-76F2-DFFC677609AE}"/>
                  </a:ext>
                </a:extLst>
              </p:cNvPr>
              <p:cNvSpPr txBox="1"/>
              <p:nvPr/>
            </p:nvSpPr>
            <p:spPr>
              <a:xfrm>
                <a:off x="4719596" y="1676212"/>
                <a:ext cx="2749361" cy="3429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ts val="1750"/>
                  </a:lnSpc>
                  <a:spcBef>
                    <a:spcPts val="900"/>
                  </a:spcBef>
                </a:pPr>
                <a:r>
                  <a:rPr lang="en-US" sz="1600" b="1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rPr>
                  <a:t>Prone to insects, diseases, and soil depletion</a:t>
                </a:r>
                <a:endParaRPr lang="en-US" sz="1600"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397EDBEC-582B-43B7-EB70-518922CF7FE5}"/>
                </a:ext>
              </a:extLst>
            </p:cNvPr>
            <p:cNvGrpSpPr/>
            <p:nvPr/>
          </p:nvGrpSpPr>
          <p:grpSpPr>
            <a:xfrm>
              <a:off x="825357" y="3541024"/>
              <a:ext cx="4210923" cy="1108866"/>
              <a:chOff x="4719596" y="1055234"/>
              <a:chExt cx="2751084" cy="1176772"/>
            </a:xfrm>
          </p:grpSpPr>
          <p:sp>
            <p:nvSpPr>
              <p:cNvPr id="21" name="Shape 43664">
                <a:extLst>
                  <a:ext uri="{FF2B5EF4-FFF2-40B4-BE49-F238E27FC236}">
                    <a16:creationId xmlns:a16="http://schemas.microsoft.com/office/drawing/2014/main" id="{3B45DE50-6BE9-D713-68F0-71B7EA801CFE}"/>
                  </a:ext>
                </a:extLst>
              </p:cNvPr>
              <p:cNvSpPr/>
              <p:nvPr/>
            </p:nvSpPr>
            <p:spPr>
              <a:xfrm>
                <a:off x="4721319" y="1055234"/>
                <a:ext cx="2749361" cy="480838"/>
              </a:xfrm>
              <a:prstGeom prst="rect">
                <a:avLst/>
              </a:prstGeom>
              <a:solidFill>
                <a:srgbClr val="046A38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ct val="100000"/>
                  </a:lnSpc>
                  <a:spcBef>
                    <a:spcPts val="0"/>
                  </a:spcBef>
                  <a:defRPr sz="2500" cap="all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algn="ctr"/>
                <a:endParaRPr sz="1758"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2" name="Shape 43665">
                <a:extLst>
                  <a:ext uri="{FF2B5EF4-FFF2-40B4-BE49-F238E27FC236}">
                    <a16:creationId xmlns:a16="http://schemas.microsoft.com/office/drawing/2014/main" id="{B26A572C-88F2-91F9-0628-E5FD10DAEFE4}"/>
                  </a:ext>
                </a:extLst>
              </p:cNvPr>
              <p:cNvSpPr/>
              <p:nvPr/>
            </p:nvSpPr>
            <p:spPr>
              <a:xfrm>
                <a:off x="4721319" y="1513461"/>
                <a:ext cx="2749361" cy="7185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69804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11113" lvl="3" algn="ctr" defTabSz="410780">
                  <a:lnSpc>
                    <a:spcPct val="110000"/>
                  </a:lnSpc>
                  <a:spcBef>
                    <a:spcPts val="2110"/>
                  </a:spcBef>
                  <a:defRPr sz="2000">
                    <a:solidFill>
                      <a:srgbClr val="4C4C4C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sz="1407"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3" name="TextBox 30">
                <a:extLst>
                  <a:ext uri="{FF2B5EF4-FFF2-40B4-BE49-F238E27FC236}">
                    <a16:creationId xmlns:a16="http://schemas.microsoft.com/office/drawing/2014/main" id="{8041CC79-52EC-6BE9-BDA4-808E185C8D93}"/>
                  </a:ext>
                </a:extLst>
              </p:cNvPr>
              <p:cNvSpPr txBox="1"/>
              <p:nvPr/>
            </p:nvSpPr>
            <p:spPr>
              <a:xfrm>
                <a:off x="5510308" y="1088372"/>
                <a:ext cx="1194314" cy="3919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+mj-lt"/>
                    <a:cs typeface="Poppins" pitchFamily="2" charset="77"/>
                  </a:rPr>
                  <a:t>Rotational Culture</a:t>
                </a:r>
              </a:p>
            </p:txBody>
          </p:sp>
          <p:sp>
            <p:nvSpPr>
              <p:cNvPr id="24" name="TextBox 31">
                <a:extLst>
                  <a:ext uri="{FF2B5EF4-FFF2-40B4-BE49-F238E27FC236}">
                    <a16:creationId xmlns:a16="http://schemas.microsoft.com/office/drawing/2014/main" id="{235FBC64-C382-01AB-1C19-FAEF4C2D3373}"/>
                  </a:ext>
                </a:extLst>
              </p:cNvPr>
              <p:cNvSpPr txBox="1"/>
              <p:nvPr/>
            </p:nvSpPr>
            <p:spPr>
              <a:xfrm>
                <a:off x="4719596" y="1676212"/>
                <a:ext cx="2749361" cy="3429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ts val="1750"/>
                  </a:lnSpc>
                  <a:spcBef>
                    <a:spcPts val="900"/>
                  </a:spcBef>
                </a:pPr>
                <a:r>
                  <a:rPr lang="en-US" sz="1600" b="1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rPr>
                  <a:t>Resilient, productive &amp; sustainable</a:t>
                </a:r>
                <a:endParaRPr lang="en-US" sz="1600"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27DE016F-A8E2-F25B-7E0E-6518E41CC44A}"/>
                </a:ext>
              </a:extLst>
            </p:cNvPr>
            <p:cNvGrpSpPr/>
            <p:nvPr/>
          </p:nvGrpSpPr>
          <p:grpSpPr>
            <a:xfrm>
              <a:off x="808333" y="5012659"/>
              <a:ext cx="4210923" cy="1108866"/>
              <a:chOff x="4719596" y="1055234"/>
              <a:chExt cx="2751084" cy="1176772"/>
            </a:xfrm>
          </p:grpSpPr>
          <p:sp>
            <p:nvSpPr>
              <p:cNvPr id="26" name="Shape 43664">
                <a:extLst>
                  <a:ext uri="{FF2B5EF4-FFF2-40B4-BE49-F238E27FC236}">
                    <a16:creationId xmlns:a16="http://schemas.microsoft.com/office/drawing/2014/main" id="{B1D8FABE-F0E0-3AAC-E1E8-E6A3F4A88CA7}"/>
                  </a:ext>
                </a:extLst>
              </p:cNvPr>
              <p:cNvSpPr/>
              <p:nvPr/>
            </p:nvSpPr>
            <p:spPr>
              <a:xfrm>
                <a:off x="4721319" y="1055234"/>
                <a:ext cx="2749361" cy="480838"/>
              </a:xfrm>
              <a:prstGeom prst="rect">
                <a:avLst/>
              </a:prstGeom>
              <a:solidFill>
                <a:srgbClr val="046A38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ct val="100000"/>
                  </a:lnSpc>
                  <a:spcBef>
                    <a:spcPts val="0"/>
                  </a:spcBef>
                  <a:defRPr sz="2500" cap="all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algn="ctr"/>
                <a:endParaRPr sz="1758"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7" name="Shape 43665">
                <a:extLst>
                  <a:ext uri="{FF2B5EF4-FFF2-40B4-BE49-F238E27FC236}">
                    <a16:creationId xmlns:a16="http://schemas.microsoft.com/office/drawing/2014/main" id="{3DBFA364-359B-A571-243D-8CC15EAA704B}"/>
                  </a:ext>
                </a:extLst>
              </p:cNvPr>
              <p:cNvSpPr/>
              <p:nvPr/>
            </p:nvSpPr>
            <p:spPr>
              <a:xfrm>
                <a:off x="4721319" y="1513461"/>
                <a:ext cx="2749361" cy="7185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69804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11113" lvl="3" algn="ctr" defTabSz="410780">
                  <a:lnSpc>
                    <a:spcPct val="110000"/>
                  </a:lnSpc>
                  <a:spcBef>
                    <a:spcPts val="2110"/>
                  </a:spcBef>
                  <a:defRPr sz="2000">
                    <a:solidFill>
                      <a:srgbClr val="4C4C4C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sz="1407"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CEF8605E-25E5-CD43-DA39-7D16D56676D4}"/>
                  </a:ext>
                </a:extLst>
              </p:cNvPr>
              <p:cNvSpPr txBox="1"/>
              <p:nvPr/>
            </p:nvSpPr>
            <p:spPr>
              <a:xfrm>
                <a:off x="5189973" y="1088372"/>
                <a:ext cx="1834995" cy="3919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+mj-lt"/>
                    <a:cs typeface="Poppins" pitchFamily="2" charset="77"/>
                  </a:rPr>
                  <a:t>Optimized Rotational Culture</a:t>
                </a:r>
              </a:p>
            </p:txBody>
          </p:sp>
          <p:sp>
            <p:nvSpPr>
              <p:cNvPr id="29" name="TextBox 31">
                <a:extLst>
                  <a:ext uri="{FF2B5EF4-FFF2-40B4-BE49-F238E27FC236}">
                    <a16:creationId xmlns:a16="http://schemas.microsoft.com/office/drawing/2014/main" id="{BEAC00EF-0DE5-B211-DEE0-2E3521384EBB}"/>
                  </a:ext>
                </a:extLst>
              </p:cNvPr>
              <p:cNvSpPr txBox="1"/>
              <p:nvPr/>
            </p:nvSpPr>
            <p:spPr>
              <a:xfrm>
                <a:off x="4719596" y="1676212"/>
                <a:ext cx="2749361" cy="3429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ts val="1750"/>
                  </a:lnSpc>
                  <a:spcBef>
                    <a:spcPts val="900"/>
                  </a:spcBef>
                </a:pPr>
                <a:r>
                  <a:rPr lang="en-US" sz="1600" b="1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rPr>
                  <a:t>Resilient, more productive &amp; more sustainable</a:t>
                </a:r>
                <a:endParaRPr lang="en-US" sz="1600"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sp>
          <p:nvSpPr>
            <p:cNvPr id="30" name="ZoneTexte 47">
              <a:extLst>
                <a:ext uri="{FF2B5EF4-FFF2-40B4-BE49-F238E27FC236}">
                  <a16:creationId xmlns:a16="http://schemas.microsoft.com/office/drawing/2014/main" id="{0E9EC32E-2B4C-28EA-6442-239879ED062B}"/>
                </a:ext>
              </a:extLst>
            </p:cNvPr>
            <p:cNvSpPr txBox="1"/>
            <p:nvPr/>
          </p:nvSpPr>
          <p:spPr>
            <a:xfrm>
              <a:off x="214588" y="2553191"/>
              <a:ext cx="461665" cy="299468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b="1" err="1">
                  <a:solidFill>
                    <a:schemeClr val="accent5">
                      <a:lumMod val="50000"/>
                    </a:schemeClr>
                  </a:solidFill>
                </a:rPr>
                <a:t>Evolution</a:t>
              </a:r>
              <a:r>
                <a:rPr lang="fr-CA" b="1">
                  <a:solidFill>
                    <a:schemeClr val="accent5">
                      <a:lumMod val="50000"/>
                    </a:schemeClr>
                  </a:solidFill>
                </a:rPr>
                <a:t> of agriculture</a:t>
              </a:r>
              <a:endParaRPr lang="en-CA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74E9066-DA40-7D42-4308-9062BA224567}"/>
              </a:ext>
            </a:extLst>
          </p:cNvPr>
          <p:cNvSpPr/>
          <p:nvPr/>
        </p:nvSpPr>
        <p:spPr>
          <a:xfrm>
            <a:off x="913514" y="4360042"/>
            <a:ext cx="4437489" cy="1419065"/>
          </a:xfrm>
          <a:prstGeom prst="rect">
            <a:avLst/>
          </a:prstGeom>
          <a:noFill/>
          <a:ln w="57150">
            <a:solidFill>
              <a:srgbClr val="FBDD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4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1711B3-B215-1F79-2EF8-B5643FAF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Taking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a </a:t>
            </a:r>
            <a:r>
              <a:rPr lang="fr-CA" err="1"/>
              <a:t>Step</a:t>
            </a:r>
            <a:r>
              <a:rPr lang="fr-CA"/>
              <a:t> </a:t>
            </a:r>
            <a:r>
              <a:rPr lang="fr-CA" err="1"/>
              <a:t>Further</a:t>
            </a:r>
            <a:endParaRPr lang="en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F489A5-4FF5-1B03-55C9-1C0936D73215}"/>
              </a:ext>
            </a:extLst>
          </p:cNvPr>
          <p:cNvGrpSpPr/>
          <p:nvPr/>
        </p:nvGrpSpPr>
        <p:grpSpPr>
          <a:xfrm>
            <a:off x="488066" y="671331"/>
            <a:ext cx="11402597" cy="5107776"/>
            <a:chOff x="214588" y="808877"/>
            <a:chExt cx="11676076" cy="55258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9D0F5BC-507D-31F7-D322-55171E052ED7}"/>
                </a:ext>
              </a:extLst>
            </p:cNvPr>
            <p:cNvGrpSpPr/>
            <p:nvPr/>
          </p:nvGrpSpPr>
          <p:grpSpPr>
            <a:xfrm>
              <a:off x="214588" y="808877"/>
              <a:ext cx="11676076" cy="5374589"/>
              <a:chOff x="214588" y="808877"/>
              <a:chExt cx="11676076" cy="5374589"/>
            </a:xfrm>
          </p:grpSpPr>
          <p:grpSp>
            <p:nvGrpSpPr>
              <p:cNvPr id="14" name="Group 18">
                <a:extLst>
                  <a:ext uri="{FF2B5EF4-FFF2-40B4-BE49-F238E27FC236}">
                    <a16:creationId xmlns:a16="http://schemas.microsoft.com/office/drawing/2014/main" id="{3C523CB3-DCD5-7B1F-138E-BFA1DC2ECAC9}"/>
                  </a:ext>
                </a:extLst>
              </p:cNvPr>
              <p:cNvGrpSpPr/>
              <p:nvPr/>
            </p:nvGrpSpPr>
            <p:grpSpPr>
              <a:xfrm>
                <a:off x="479842" y="808877"/>
                <a:ext cx="5068191" cy="1325563"/>
                <a:chOff x="-1776297" y="2203450"/>
                <a:chExt cx="7247457" cy="1325563"/>
              </a:xfrm>
            </p:grpSpPr>
            <p:sp>
              <p:nvSpPr>
                <p:cNvPr id="15" name="Title 1">
                  <a:extLst>
                    <a:ext uri="{FF2B5EF4-FFF2-40B4-BE49-F238E27FC236}">
                      <a16:creationId xmlns:a16="http://schemas.microsoft.com/office/drawing/2014/main" id="{E78210D5-8A45-FDA3-1077-9A7555D53B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776297" y="2203450"/>
                  <a:ext cx="7247457" cy="13255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2800" b="1" kern="1200">
                      <a:solidFill>
                        <a:schemeClr val="tx1"/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+mj-cs"/>
                    </a:defRPr>
                  </a:lvl1pPr>
                </a:lstStyle>
                <a:p>
                  <a:pPr algn="ctr"/>
                  <a:r>
                    <a:rPr lang="en-US" sz="2000">
                      <a:latin typeface="+mj-lt"/>
                    </a:rPr>
                    <a:t>What do we aim to do?</a:t>
                  </a:r>
                  <a:endParaRPr lang="fr-CA" sz="2000">
                    <a:latin typeface="+mj-lt"/>
                  </a:endParaRPr>
                </a:p>
              </p:txBody>
            </p:sp>
            <p:cxnSp>
              <p:nvCxnSpPr>
                <p:cNvPr id="16" name="Connecteur droit 7">
                  <a:extLst>
                    <a:ext uri="{FF2B5EF4-FFF2-40B4-BE49-F238E27FC236}">
                      <a16:creationId xmlns:a16="http://schemas.microsoft.com/office/drawing/2014/main" id="{79F7C81D-CD03-DC97-8707-BB31DE989D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776297" y="3138170"/>
                  <a:ext cx="7247457" cy="1"/>
                </a:xfrm>
                <a:prstGeom prst="line">
                  <a:avLst/>
                </a:prstGeom>
                <a:ln w="28575">
                  <a:solidFill>
                    <a:srgbClr val="046A3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Espace réservé du contenu 3">
                <a:extLst>
                  <a:ext uri="{FF2B5EF4-FFF2-40B4-BE49-F238E27FC236}">
                    <a16:creationId xmlns:a16="http://schemas.microsoft.com/office/drawing/2014/main" id="{641A1618-5AFF-00B9-6559-3EB597EF9B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7131" y="3424225"/>
                <a:ext cx="4126152" cy="1481700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Tx/>
                  <a:buBlip>
                    <a:blip r:embed="rId3"/>
                  </a:buBlip>
                  <a:defRPr sz="2400">
                    <a:solidFill>
                      <a:srgbClr val="003D7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3D7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800" b="1">
                    <a:solidFill>
                      <a:srgbClr val="262626"/>
                    </a:solidFill>
                  </a:rPr>
                  <a:t>Saskatchewan is the biggest crop harvester</a:t>
                </a:r>
              </a:p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600">
                    <a:solidFill>
                      <a:srgbClr val="262626"/>
                    </a:solidFill>
                    <a:latin typeface="+mj-lt"/>
                  </a:rPr>
                  <a:t>Referred to as the breadbasket of Canada, Saskatchewan accounts for </a:t>
                </a:r>
                <a:r>
                  <a:rPr lang="en-US" sz="1600" b="1">
                    <a:solidFill>
                      <a:srgbClr val="262626"/>
                    </a:solidFill>
                    <a:latin typeface="+mj-lt"/>
                  </a:rPr>
                  <a:t>40%</a:t>
                </a:r>
                <a:r>
                  <a:rPr lang="en-US" sz="1600">
                    <a:solidFill>
                      <a:srgbClr val="262626"/>
                    </a:solidFill>
                    <a:latin typeface="+mj-lt"/>
                  </a:rPr>
                  <a:t> of total crop production</a:t>
                </a:r>
                <a:endParaRPr lang="en-GB" sz="1600">
                  <a:solidFill>
                    <a:srgbClr val="262626"/>
                  </a:solidFill>
                  <a:latin typeface="+mj-lt"/>
                </a:endParaRPr>
              </a:p>
            </p:txBody>
          </p:sp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EC8A5BFC-915E-1A80-D03C-35C7D2F70F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7131" y="2165276"/>
                <a:ext cx="4126152" cy="11820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Tx/>
                  <a:buBlip>
                    <a:blip r:embed="rId3"/>
                  </a:buBlip>
                  <a:defRPr sz="2400">
                    <a:solidFill>
                      <a:srgbClr val="003D7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3D7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800" b="1">
                    <a:solidFill>
                      <a:srgbClr val="262626"/>
                    </a:solidFill>
                  </a:rPr>
                  <a:t>It starts here</a:t>
                </a:r>
              </a:p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600">
                    <a:solidFill>
                      <a:srgbClr val="262626"/>
                    </a:solidFill>
                    <a:latin typeface="+mj-lt"/>
                  </a:rPr>
                  <a:t>Our knowledge of the country, paired with our will to make a difference in Canada led us to choose Saskatchewan</a:t>
                </a:r>
                <a:endParaRPr lang="en-GB" sz="1600">
                  <a:solidFill>
                    <a:srgbClr val="262626"/>
                  </a:solidFill>
                  <a:latin typeface="+mj-lt"/>
                </a:endParaRPr>
              </a:p>
            </p:txBody>
          </p:sp>
          <p:grpSp>
            <p:nvGrpSpPr>
              <p:cNvPr id="11" name="Group 3">
                <a:extLst>
                  <a:ext uri="{FF2B5EF4-FFF2-40B4-BE49-F238E27FC236}">
                    <a16:creationId xmlns:a16="http://schemas.microsoft.com/office/drawing/2014/main" id="{29E24D47-D484-3746-3D8D-31DDEE4A05A5}"/>
                  </a:ext>
                </a:extLst>
              </p:cNvPr>
              <p:cNvGrpSpPr/>
              <p:nvPr/>
            </p:nvGrpSpPr>
            <p:grpSpPr>
              <a:xfrm>
                <a:off x="5865028" y="821061"/>
                <a:ext cx="6025636" cy="1325563"/>
                <a:chOff x="253299" y="2203450"/>
                <a:chExt cx="5641020" cy="1325563"/>
              </a:xfrm>
            </p:grpSpPr>
            <p:sp>
              <p:nvSpPr>
                <p:cNvPr id="12" name="Title 1">
                  <a:extLst>
                    <a:ext uri="{FF2B5EF4-FFF2-40B4-BE49-F238E27FC236}">
                      <a16:creationId xmlns:a16="http://schemas.microsoft.com/office/drawing/2014/main" id="{44000226-892C-DB67-FE9E-E2AB2B0F38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3299" y="2203450"/>
                  <a:ext cx="5641020" cy="13255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2800" b="1" kern="1200">
                      <a:solidFill>
                        <a:schemeClr val="tx1"/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+mj-cs"/>
                    </a:defRPr>
                  </a:lvl1pPr>
                </a:lstStyle>
                <a:p>
                  <a:pPr algn="ctr"/>
                  <a:r>
                    <a:rPr lang="en-US" sz="2000">
                      <a:latin typeface="+mj-lt"/>
                    </a:rPr>
                    <a:t>Why is Saskatchewan the place to start?</a:t>
                  </a:r>
                  <a:endParaRPr lang="fr-CA" sz="2000">
                    <a:latin typeface="+mj-lt"/>
                  </a:endParaRPr>
                </a:p>
              </p:txBody>
            </p:sp>
            <p:cxnSp>
              <p:nvCxnSpPr>
                <p:cNvPr id="13" name="Connecteur droit 7">
                  <a:extLst>
                    <a:ext uri="{FF2B5EF4-FFF2-40B4-BE49-F238E27FC236}">
                      <a16:creationId xmlns:a16="http://schemas.microsoft.com/office/drawing/2014/main" id="{9534CB91-B5EC-D527-6D20-1E6E08D9F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0310" y="3125986"/>
                  <a:ext cx="5343125" cy="7680"/>
                </a:xfrm>
                <a:prstGeom prst="line">
                  <a:avLst/>
                </a:prstGeom>
                <a:ln w="28575">
                  <a:solidFill>
                    <a:srgbClr val="046A3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Espace réservé du contenu 3">
                <a:extLst>
                  <a:ext uri="{FF2B5EF4-FFF2-40B4-BE49-F238E27FC236}">
                    <a16:creationId xmlns:a16="http://schemas.microsoft.com/office/drawing/2014/main" id="{451E678A-7775-D2B2-1325-A3A768F0E3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7131" y="4726544"/>
                <a:ext cx="4126152" cy="144840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Tx/>
                  <a:buBlip>
                    <a:blip r:embed="rId3"/>
                  </a:buBlip>
                  <a:defRPr sz="2400">
                    <a:solidFill>
                      <a:srgbClr val="003D7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3D7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800" b="1" dirty="0">
                    <a:solidFill>
                      <a:srgbClr val="262626"/>
                    </a:solidFill>
                  </a:rPr>
                  <a:t>Government is pushing for sustainability</a:t>
                </a:r>
              </a:p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600" dirty="0">
                    <a:solidFill>
                      <a:srgbClr val="262626"/>
                    </a:solidFill>
                    <a:latin typeface="+mj-lt"/>
                  </a:rPr>
                  <a:t>Over the last few years, the government has been funding research, providing resources, and is now attributing </a:t>
                </a:r>
                <a:r>
                  <a:rPr lang="en-US" sz="1600" b="1" dirty="0">
                    <a:solidFill>
                      <a:srgbClr val="262626"/>
                    </a:solidFill>
                    <a:latin typeface="+mj-lt"/>
                  </a:rPr>
                  <a:t>subsidies (470 M$) </a:t>
                </a:r>
                <a:r>
                  <a:rPr lang="en-US" sz="1600" dirty="0">
                    <a:solidFill>
                      <a:srgbClr val="262626"/>
                    </a:solidFill>
                    <a:latin typeface="+mj-lt"/>
                  </a:rPr>
                  <a:t>for green farming</a:t>
                </a:r>
                <a:endParaRPr lang="en-GB" sz="1600" dirty="0">
                  <a:solidFill>
                    <a:srgbClr val="262626"/>
                  </a:solidFill>
                  <a:latin typeface="+mj-lt"/>
                </a:endParaRPr>
              </a:p>
            </p:txBody>
          </p:sp>
          <p:sp>
            <p:nvSpPr>
              <p:cNvPr id="42" name="Isosceles Triangle 21">
                <a:extLst>
                  <a:ext uri="{FF2B5EF4-FFF2-40B4-BE49-F238E27FC236}">
                    <a16:creationId xmlns:a16="http://schemas.microsoft.com/office/drawing/2014/main" id="{134D54BC-E12F-8DA2-FD15-159DC39B9066}"/>
                  </a:ext>
                </a:extLst>
              </p:cNvPr>
              <p:cNvSpPr/>
              <p:nvPr/>
            </p:nvSpPr>
            <p:spPr>
              <a:xfrm rot="5400000">
                <a:off x="3709923" y="3952822"/>
                <a:ext cx="4220498" cy="24079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  <a:latin typeface="Arial Nova" panose="020B0504020202020204" pitchFamily="34" charset="0"/>
                </a:endParaRPr>
              </a:p>
            </p:txBody>
          </p:sp>
          <p:grpSp>
            <p:nvGrpSpPr>
              <p:cNvPr id="43" name="Group 2">
                <a:extLst>
                  <a:ext uri="{FF2B5EF4-FFF2-40B4-BE49-F238E27FC236}">
                    <a16:creationId xmlns:a16="http://schemas.microsoft.com/office/drawing/2014/main" id="{C2F5D2EB-3FD1-EE74-85BE-6CE9988D584D}"/>
                  </a:ext>
                </a:extLst>
              </p:cNvPr>
              <p:cNvGrpSpPr/>
              <p:nvPr/>
            </p:nvGrpSpPr>
            <p:grpSpPr>
              <a:xfrm>
                <a:off x="827994" y="2100100"/>
                <a:ext cx="4210923" cy="1108866"/>
                <a:chOff x="4719596" y="1055234"/>
                <a:chExt cx="2751084" cy="1176772"/>
              </a:xfrm>
            </p:grpSpPr>
            <p:sp>
              <p:nvSpPr>
                <p:cNvPr id="44" name="Shape 43664">
                  <a:extLst>
                    <a:ext uri="{FF2B5EF4-FFF2-40B4-BE49-F238E27FC236}">
                      <a16:creationId xmlns:a16="http://schemas.microsoft.com/office/drawing/2014/main" id="{2583017E-A3EB-B022-D059-34420915F5D2}"/>
                    </a:ext>
                  </a:extLst>
                </p:cNvPr>
                <p:cNvSpPr/>
                <p:nvPr/>
              </p:nvSpPr>
              <p:spPr>
                <a:xfrm>
                  <a:off x="4721319" y="1055234"/>
                  <a:ext cx="2749361" cy="480838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5" name="Shape 43665">
                  <a:extLst>
                    <a:ext uri="{FF2B5EF4-FFF2-40B4-BE49-F238E27FC236}">
                      <a16:creationId xmlns:a16="http://schemas.microsoft.com/office/drawing/2014/main" id="{733418C5-5B38-643A-297B-19E094F7DCC6}"/>
                    </a:ext>
                  </a:extLst>
                </p:cNvPr>
                <p:cNvSpPr/>
                <p:nvPr/>
              </p:nvSpPr>
              <p:spPr>
                <a:xfrm>
                  <a:off x="4721319" y="1513461"/>
                  <a:ext cx="2749361" cy="7185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6" name="TextBox 30">
                  <a:extLst>
                    <a:ext uri="{FF2B5EF4-FFF2-40B4-BE49-F238E27FC236}">
                      <a16:creationId xmlns:a16="http://schemas.microsoft.com/office/drawing/2014/main" id="{0FC191C2-82F5-BD39-9A65-667E0496AD43}"/>
                    </a:ext>
                  </a:extLst>
                </p:cNvPr>
                <p:cNvSpPr txBox="1"/>
                <p:nvPr/>
              </p:nvSpPr>
              <p:spPr>
                <a:xfrm>
                  <a:off x="5659714" y="1088372"/>
                  <a:ext cx="895504" cy="39195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Monoculture</a:t>
                  </a:r>
                </a:p>
              </p:txBody>
            </p:sp>
            <p:sp>
              <p:nvSpPr>
                <p:cNvPr id="47" name="TextBox 31">
                  <a:extLst>
                    <a:ext uri="{FF2B5EF4-FFF2-40B4-BE49-F238E27FC236}">
                      <a16:creationId xmlns:a16="http://schemas.microsoft.com/office/drawing/2014/main" id="{46FE9A4D-5999-73E4-76F2-DFFC677609AE}"/>
                    </a:ext>
                  </a:extLst>
                </p:cNvPr>
                <p:cNvSpPr txBox="1"/>
                <p:nvPr/>
              </p:nvSpPr>
              <p:spPr>
                <a:xfrm>
                  <a:off x="4719596" y="1676212"/>
                  <a:ext cx="2749361" cy="342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Prone to insects, diseases, and soil depletion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50D4FFF-DF92-36EC-8914-C2270D91C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007" y="2471054"/>
                <a:ext cx="762000" cy="762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EA064009-30DE-B08C-380B-F9CEBAD62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7124" y="3863692"/>
                <a:ext cx="762000" cy="7620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76AA214-111C-3823-19D9-C19787DF9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7123" y="5058370"/>
                <a:ext cx="827803" cy="827803"/>
              </a:xfrm>
              <a:prstGeom prst="rect">
                <a:avLst/>
              </a:prstGeom>
            </p:spPr>
          </p:pic>
          <p:grpSp>
            <p:nvGrpSpPr>
              <p:cNvPr id="20" name="Group 2">
                <a:extLst>
                  <a:ext uri="{FF2B5EF4-FFF2-40B4-BE49-F238E27FC236}">
                    <a16:creationId xmlns:a16="http://schemas.microsoft.com/office/drawing/2014/main" id="{397EDBEC-582B-43B7-EB70-518922CF7FE5}"/>
                  </a:ext>
                </a:extLst>
              </p:cNvPr>
              <p:cNvGrpSpPr/>
              <p:nvPr/>
            </p:nvGrpSpPr>
            <p:grpSpPr>
              <a:xfrm>
                <a:off x="825357" y="3541024"/>
                <a:ext cx="4210923" cy="1108866"/>
                <a:chOff x="4719596" y="1055234"/>
                <a:chExt cx="2751084" cy="1176772"/>
              </a:xfrm>
            </p:grpSpPr>
            <p:sp>
              <p:nvSpPr>
                <p:cNvPr id="21" name="Shape 43664">
                  <a:extLst>
                    <a:ext uri="{FF2B5EF4-FFF2-40B4-BE49-F238E27FC236}">
                      <a16:creationId xmlns:a16="http://schemas.microsoft.com/office/drawing/2014/main" id="{3B45DE50-6BE9-D713-68F0-71B7EA801CFE}"/>
                    </a:ext>
                  </a:extLst>
                </p:cNvPr>
                <p:cNvSpPr/>
                <p:nvPr/>
              </p:nvSpPr>
              <p:spPr>
                <a:xfrm>
                  <a:off x="4721319" y="1055234"/>
                  <a:ext cx="2749361" cy="480838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2" name="Shape 43665">
                  <a:extLst>
                    <a:ext uri="{FF2B5EF4-FFF2-40B4-BE49-F238E27FC236}">
                      <a16:creationId xmlns:a16="http://schemas.microsoft.com/office/drawing/2014/main" id="{B26A572C-88F2-91F9-0628-E5FD10DAEFE4}"/>
                    </a:ext>
                  </a:extLst>
                </p:cNvPr>
                <p:cNvSpPr/>
                <p:nvPr/>
              </p:nvSpPr>
              <p:spPr>
                <a:xfrm>
                  <a:off x="4721319" y="1513461"/>
                  <a:ext cx="2749361" cy="7185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3" name="TextBox 30">
                  <a:extLst>
                    <a:ext uri="{FF2B5EF4-FFF2-40B4-BE49-F238E27FC236}">
                      <a16:creationId xmlns:a16="http://schemas.microsoft.com/office/drawing/2014/main" id="{8041CC79-52EC-6BE9-BDA4-808E185C8D93}"/>
                    </a:ext>
                  </a:extLst>
                </p:cNvPr>
                <p:cNvSpPr txBox="1"/>
                <p:nvPr/>
              </p:nvSpPr>
              <p:spPr>
                <a:xfrm>
                  <a:off x="5510308" y="1088372"/>
                  <a:ext cx="1194314" cy="39195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Rotational Culture</a:t>
                  </a:r>
                </a:p>
              </p:txBody>
            </p:sp>
            <p:sp>
              <p:nvSpPr>
                <p:cNvPr id="24" name="TextBox 31">
                  <a:extLst>
                    <a:ext uri="{FF2B5EF4-FFF2-40B4-BE49-F238E27FC236}">
                      <a16:creationId xmlns:a16="http://schemas.microsoft.com/office/drawing/2014/main" id="{235FBC64-C382-01AB-1C19-FAEF4C2D3373}"/>
                    </a:ext>
                  </a:extLst>
                </p:cNvPr>
                <p:cNvSpPr txBox="1"/>
                <p:nvPr/>
              </p:nvSpPr>
              <p:spPr>
                <a:xfrm>
                  <a:off x="4719596" y="1676212"/>
                  <a:ext cx="2749361" cy="342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Resilient, productive &amp; sustainable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25" name="Group 2">
                <a:extLst>
                  <a:ext uri="{FF2B5EF4-FFF2-40B4-BE49-F238E27FC236}">
                    <a16:creationId xmlns:a16="http://schemas.microsoft.com/office/drawing/2014/main" id="{27DE016F-A8E2-F25B-7E0E-6518E41CC44A}"/>
                  </a:ext>
                </a:extLst>
              </p:cNvPr>
              <p:cNvGrpSpPr/>
              <p:nvPr/>
            </p:nvGrpSpPr>
            <p:grpSpPr>
              <a:xfrm>
                <a:off x="808333" y="5012659"/>
                <a:ext cx="4210923" cy="1108866"/>
                <a:chOff x="4719596" y="1055234"/>
                <a:chExt cx="2751084" cy="1176772"/>
              </a:xfrm>
            </p:grpSpPr>
            <p:sp>
              <p:nvSpPr>
                <p:cNvPr id="26" name="Shape 43664">
                  <a:extLst>
                    <a:ext uri="{FF2B5EF4-FFF2-40B4-BE49-F238E27FC236}">
                      <a16:creationId xmlns:a16="http://schemas.microsoft.com/office/drawing/2014/main" id="{B1D8FABE-F0E0-3AAC-E1E8-E6A3F4A88CA7}"/>
                    </a:ext>
                  </a:extLst>
                </p:cNvPr>
                <p:cNvSpPr/>
                <p:nvPr/>
              </p:nvSpPr>
              <p:spPr>
                <a:xfrm>
                  <a:off x="4721319" y="1055234"/>
                  <a:ext cx="2749361" cy="480838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7" name="Shape 43665">
                  <a:extLst>
                    <a:ext uri="{FF2B5EF4-FFF2-40B4-BE49-F238E27FC236}">
                      <a16:creationId xmlns:a16="http://schemas.microsoft.com/office/drawing/2014/main" id="{3DBFA364-359B-A571-243D-8CC15EAA704B}"/>
                    </a:ext>
                  </a:extLst>
                </p:cNvPr>
                <p:cNvSpPr/>
                <p:nvPr/>
              </p:nvSpPr>
              <p:spPr>
                <a:xfrm>
                  <a:off x="4721319" y="1513461"/>
                  <a:ext cx="2749361" cy="7185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8" name="TextBox 30">
                  <a:extLst>
                    <a:ext uri="{FF2B5EF4-FFF2-40B4-BE49-F238E27FC236}">
                      <a16:creationId xmlns:a16="http://schemas.microsoft.com/office/drawing/2014/main" id="{CEF8605E-25E5-CD43-DA39-7D16D56676D4}"/>
                    </a:ext>
                  </a:extLst>
                </p:cNvPr>
                <p:cNvSpPr txBox="1"/>
                <p:nvPr/>
              </p:nvSpPr>
              <p:spPr>
                <a:xfrm>
                  <a:off x="5189973" y="1088372"/>
                  <a:ext cx="1834995" cy="39195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Optimized Rotational Culture</a:t>
                  </a:r>
                </a:p>
              </p:txBody>
            </p:sp>
            <p:sp>
              <p:nvSpPr>
                <p:cNvPr id="29" name="TextBox 31">
                  <a:extLst>
                    <a:ext uri="{FF2B5EF4-FFF2-40B4-BE49-F238E27FC236}">
                      <a16:creationId xmlns:a16="http://schemas.microsoft.com/office/drawing/2014/main" id="{BEAC00EF-0DE5-B211-DEE0-2E3521384EBB}"/>
                    </a:ext>
                  </a:extLst>
                </p:cNvPr>
                <p:cNvSpPr txBox="1"/>
                <p:nvPr/>
              </p:nvSpPr>
              <p:spPr>
                <a:xfrm>
                  <a:off x="4719596" y="1676212"/>
                  <a:ext cx="2749361" cy="342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Resilient, more productive &amp; more sustainable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sp>
            <p:nvSpPr>
              <p:cNvPr id="30" name="ZoneTexte 47">
                <a:extLst>
                  <a:ext uri="{FF2B5EF4-FFF2-40B4-BE49-F238E27FC236}">
                    <a16:creationId xmlns:a16="http://schemas.microsoft.com/office/drawing/2014/main" id="{0E9EC32E-2B4C-28EA-6442-239879ED062B}"/>
                  </a:ext>
                </a:extLst>
              </p:cNvPr>
              <p:cNvSpPr txBox="1"/>
              <p:nvPr/>
            </p:nvSpPr>
            <p:spPr>
              <a:xfrm>
                <a:off x="214588" y="2553191"/>
                <a:ext cx="461665" cy="299468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fr-CA" b="1" err="1">
                    <a:solidFill>
                      <a:schemeClr val="accent5">
                        <a:lumMod val="50000"/>
                      </a:schemeClr>
                    </a:solidFill>
                  </a:rPr>
                  <a:t>Evolution</a:t>
                </a:r>
                <a:r>
                  <a:rPr lang="fr-CA" b="1">
                    <a:solidFill>
                      <a:schemeClr val="accent5">
                        <a:lumMod val="50000"/>
                      </a:schemeClr>
                    </a:solidFill>
                  </a:rPr>
                  <a:t> of agriculture</a:t>
                </a:r>
                <a:endParaRPr lang="en-CA" b="1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4E9066-DA40-7D42-4308-9062BA224567}"/>
                </a:ext>
              </a:extLst>
            </p:cNvPr>
            <p:cNvSpPr/>
            <p:nvPr/>
          </p:nvSpPr>
          <p:spPr>
            <a:xfrm>
              <a:off x="650240" y="4799488"/>
              <a:ext cx="4543917" cy="1535207"/>
            </a:xfrm>
            <a:prstGeom prst="rect">
              <a:avLst/>
            </a:prstGeom>
            <a:noFill/>
            <a:ln w="57150">
              <a:solidFill>
                <a:srgbClr val="FBDD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87664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1711B3-B215-1F79-2EF8-B5643FAF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Taking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a </a:t>
            </a:r>
            <a:r>
              <a:rPr lang="fr-CA" err="1"/>
              <a:t>Step</a:t>
            </a:r>
            <a:r>
              <a:rPr lang="fr-CA"/>
              <a:t> </a:t>
            </a:r>
            <a:r>
              <a:rPr lang="fr-CA" err="1"/>
              <a:t>Further</a:t>
            </a:r>
            <a:endParaRPr lang="en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F489A5-4FF5-1B03-55C9-1C0936D73215}"/>
              </a:ext>
            </a:extLst>
          </p:cNvPr>
          <p:cNvGrpSpPr/>
          <p:nvPr/>
        </p:nvGrpSpPr>
        <p:grpSpPr>
          <a:xfrm>
            <a:off x="488066" y="682217"/>
            <a:ext cx="11402597" cy="5107776"/>
            <a:chOff x="214588" y="808877"/>
            <a:chExt cx="11676076" cy="55258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9D0F5BC-507D-31F7-D322-55171E052ED7}"/>
                </a:ext>
              </a:extLst>
            </p:cNvPr>
            <p:cNvGrpSpPr/>
            <p:nvPr/>
          </p:nvGrpSpPr>
          <p:grpSpPr>
            <a:xfrm>
              <a:off x="214588" y="808877"/>
              <a:ext cx="11676076" cy="5374589"/>
              <a:chOff x="214588" y="808877"/>
              <a:chExt cx="11676076" cy="5374589"/>
            </a:xfrm>
          </p:grpSpPr>
          <p:grpSp>
            <p:nvGrpSpPr>
              <p:cNvPr id="14" name="Group 18">
                <a:extLst>
                  <a:ext uri="{FF2B5EF4-FFF2-40B4-BE49-F238E27FC236}">
                    <a16:creationId xmlns:a16="http://schemas.microsoft.com/office/drawing/2014/main" id="{3C523CB3-DCD5-7B1F-138E-BFA1DC2ECAC9}"/>
                  </a:ext>
                </a:extLst>
              </p:cNvPr>
              <p:cNvGrpSpPr/>
              <p:nvPr/>
            </p:nvGrpSpPr>
            <p:grpSpPr>
              <a:xfrm>
                <a:off x="479842" y="808877"/>
                <a:ext cx="5068191" cy="1325563"/>
                <a:chOff x="-1776297" y="2203450"/>
                <a:chExt cx="7247457" cy="1325563"/>
              </a:xfrm>
            </p:grpSpPr>
            <p:sp>
              <p:nvSpPr>
                <p:cNvPr id="15" name="Title 1">
                  <a:extLst>
                    <a:ext uri="{FF2B5EF4-FFF2-40B4-BE49-F238E27FC236}">
                      <a16:creationId xmlns:a16="http://schemas.microsoft.com/office/drawing/2014/main" id="{E78210D5-8A45-FDA3-1077-9A7555D53B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776297" y="2203450"/>
                  <a:ext cx="7247457" cy="13255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2800" b="1" kern="1200">
                      <a:solidFill>
                        <a:schemeClr val="tx1"/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+mj-cs"/>
                    </a:defRPr>
                  </a:lvl1pPr>
                </a:lstStyle>
                <a:p>
                  <a:pPr algn="ctr"/>
                  <a:r>
                    <a:rPr lang="en-US" sz="2000">
                      <a:latin typeface="+mj-lt"/>
                    </a:rPr>
                    <a:t>What do we aim to do?</a:t>
                  </a:r>
                  <a:endParaRPr lang="fr-CA" sz="2000">
                    <a:latin typeface="+mj-lt"/>
                  </a:endParaRPr>
                </a:p>
              </p:txBody>
            </p:sp>
            <p:cxnSp>
              <p:nvCxnSpPr>
                <p:cNvPr id="16" name="Connecteur droit 7">
                  <a:extLst>
                    <a:ext uri="{FF2B5EF4-FFF2-40B4-BE49-F238E27FC236}">
                      <a16:creationId xmlns:a16="http://schemas.microsoft.com/office/drawing/2014/main" id="{79F7C81D-CD03-DC97-8707-BB31DE989D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776297" y="3138170"/>
                  <a:ext cx="7247457" cy="1"/>
                </a:xfrm>
                <a:prstGeom prst="line">
                  <a:avLst/>
                </a:prstGeom>
                <a:ln w="28575">
                  <a:solidFill>
                    <a:srgbClr val="046A3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Espace réservé du contenu 3">
                <a:extLst>
                  <a:ext uri="{FF2B5EF4-FFF2-40B4-BE49-F238E27FC236}">
                    <a16:creationId xmlns:a16="http://schemas.microsoft.com/office/drawing/2014/main" id="{641A1618-5AFF-00B9-6559-3EB597EF9B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7131" y="3424225"/>
                <a:ext cx="4126152" cy="1481700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Tx/>
                  <a:buBlip>
                    <a:blip r:embed="rId3"/>
                  </a:buBlip>
                  <a:defRPr sz="2400">
                    <a:solidFill>
                      <a:srgbClr val="003D7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3D7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800" b="1">
                    <a:solidFill>
                      <a:srgbClr val="262626"/>
                    </a:solidFill>
                  </a:rPr>
                  <a:t>Saskatchewan is the biggest crop harvester</a:t>
                </a:r>
              </a:p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600">
                    <a:solidFill>
                      <a:srgbClr val="262626"/>
                    </a:solidFill>
                    <a:latin typeface="+mj-lt"/>
                  </a:rPr>
                  <a:t>Referred to as the breadbasket of Canada, Saskatchewan accounts for </a:t>
                </a:r>
                <a:r>
                  <a:rPr lang="en-US" sz="1600" b="1">
                    <a:solidFill>
                      <a:srgbClr val="262626"/>
                    </a:solidFill>
                    <a:latin typeface="+mj-lt"/>
                  </a:rPr>
                  <a:t>40%</a:t>
                </a:r>
                <a:r>
                  <a:rPr lang="en-US" sz="1600">
                    <a:solidFill>
                      <a:srgbClr val="262626"/>
                    </a:solidFill>
                    <a:latin typeface="+mj-lt"/>
                  </a:rPr>
                  <a:t> of total crop production</a:t>
                </a:r>
                <a:endParaRPr lang="en-GB" sz="1600">
                  <a:solidFill>
                    <a:srgbClr val="262626"/>
                  </a:solidFill>
                  <a:latin typeface="+mj-lt"/>
                </a:endParaRPr>
              </a:p>
            </p:txBody>
          </p:sp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EC8A5BFC-915E-1A80-D03C-35C7D2F70F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7131" y="2165276"/>
                <a:ext cx="4126152" cy="11820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Tx/>
                  <a:buBlip>
                    <a:blip r:embed="rId3"/>
                  </a:buBlip>
                  <a:defRPr sz="2400">
                    <a:solidFill>
                      <a:srgbClr val="003D7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3D7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800" b="1">
                    <a:solidFill>
                      <a:srgbClr val="262626"/>
                    </a:solidFill>
                  </a:rPr>
                  <a:t>It starts here</a:t>
                </a:r>
              </a:p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600">
                    <a:solidFill>
                      <a:srgbClr val="262626"/>
                    </a:solidFill>
                    <a:latin typeface="+mj-lt"/>
                  </a:rPr>
                  <a:t>Our knowledge of the country, paired with our will to make a difference in Canada led us to choose Saskatchewan</a:t>
                </a:r>
                <a:endParaRPr lang="en-GB" sz="1600">
                  <a:solidFill>
                    <a:srgbClr val="262626"/>
                  </a:solidFill>
                  <a:latin typeface="+mj-lt"/>
                </a:endParaRPr>
              </a:p>
            </p:txBody>
          </p:sp>
          <p:grpSp>
            <p:nvGrpSpPr>
              <p:cNvPr id="11" name="Group 3">
                <a:extLst>
                  <a:ext uri="{FF2B5EF4-FFF2-40B4-BE49-F238E27FC236}">
                    <a16:creationId xmlns:a16="http://schemas.microsoft.com/office/drawing/2014/main" id="{29E24D47-D484-3746-3D8D-31DDEE4A05A5}"/>
                  </a:ext>
                </a:extLst>
              </p:cNvPr>
              <p:cNvGrpSpPr/>
              <p:nvPr/>
            </p:nvGrpSpPr>
            <p:grpSpPr>
              <a:xfrm>
                <a:off x="5865028" y="821061"/>
                <a:ext cx="6025636" cy="1325563"/>
                <a:chOff x="253299" y="2203450"/>
                <a:chExt cx="5641020" cy="1325563"/>
              </a:xfrm>
            </p:grpSpPr>
            <p:sp>
              <p:nvSpPr>
                <p:cNvPr id="12" name="Title 1">
                  <a:extLst>
                    <a:ext uri="{FF2B5EF4-FFF2-40B4-BE49-F238E27FC236}">
                      <a16:creationId xmlns:a16="http://schemas.microsoft.com/office/drawing/2014/main" id="{44000226-892C-DB67-FE9E-E2AB2B0F38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3299" y="2203450"/>
                  <a:ext cx="5641020" cy="13255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2800" b="1" kern="1200">
                      <a:solidFill>
                        <a:schemeClr val="tx1"/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+mj-cs"/>
                    </a:defRPr>
                  </a:lvl1pPr>
                </a:lstStyle>
                <a:p>
                  <a:pPr algn="ctr"/>
                  <a:r>
                    <a:rPr lang="en-US" sz="2000">
                      <a:latin typeface="+mj-lt"/>
                    </a:rPr>
                    <a:t>Why is Saskatchewan the place to start?</a:t>
                  </a:r>
                  <a:endParaRPr lang="fr-CA" sz="2000">
                    <a:latin typeface="+mj-lt"/>
                  </a:endParaRPr>
                </a:p>
              </p:txBody>
            </p:sp>
            <p:cxnSp>
              <p:nvCxnSpPr>
                <p:cNvPr id="13" name="Connecteur droit 7">
                  <a:extLst>
                    <a:ext uri="{FF2B5EF4-FFF2-40B4-BE49-F238E27FC236}">
                      <a16:creationId xmlns:a16="http://schemas.microsoft.com/office/drawing/2014/main" id="{9534CB91-B5EC-D527-6D20-1E6E08D9F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0310" y="3125986"/>
                  <a:ext cx="5343125" cy="7680"/>
                </a:xfrm>
                <a:prstGeom prst="line">
                  <a:avLst/>
                </a:prstGeom>
                <a:ln w="28575">
                  <a:solidFill>
                    <a:srgbClr val="046A3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Espace réservé du contenu 3">
                <a:extLst>
                  <a:ext uri="{FF2B5EF4-FFF2-40B4-BE49-F238E27FC236}">
                    <a16:creationId xmlns:a16="http://schemas.microsoft.com/office/drawing/2014/main" id="{451E678A-7775-D2B2-1325-A3A768F0E3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7131" y="4726544"/>
                <a:ext cx="4126152" cy="144840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Tx/>
                  <a:buBlip>
                    <a:blip r:embed="rId3"/>
                  </a:buBlip>
                  <a:defRPr sz="2400">
                    <a:solidFill>
                      <a:srgbClr val="003D7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3D7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3D7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800" b="1" dirty="0">
                    <a:solidFill>
                      <a:srgbClr val="262626"/>
                    </a:solidFill>
                  </a:rPr>
                  <a:t>Government is pushing for sustainability</a:t>
                </a:r>
              </a:p>
              <a:p>
                <a:pPr marL="0" lvl="1" indent="0" algn="just" eaLnBrk="0" hangingPunct="0">
                  <a:spcBef>
                    <a:spcPts val="554"/>
                  </a:spcBef>
                  <a:spcAft>
                    <a:spcPts val="0"/>
                  </a:spcAft>
                  <a:buClr>
                    <a:srgbClr val="E6E6E6"/>
                  </a:buClr>
                </a:pPr>
                <a:r>
                  <a:rPr lang="en-US" sz="1600" dirty="0">
                    <a:solidFill>
                      <a:srgbClr val="262626"/>
                    </a:solidFill>
                    <a:latin typeface="+mj-lt"/>
                  </a:rPr>
                  <a:t>Over the last few years, the government has been funding research, providing resources, and is now attributing </a:t>
                </a:r>
                <a:r>
                  <a:rPr lang="en-US" sz="1600" b="1" dirty="0">
                    <a:solidFill>
                      <a:srgbClr val="262626"/>
                    </a:solidFill>
                    <a:latin typeface="+mj-lt"/>
                  </a:rPr>
                  <a:t>subsidies (470 M$) </a:t>
                </a:r>
                <a:r>
                  <a:rPr lang="en-US" sz="1600" dirty="0">
                    <a:solidFill>
                      <a:srgbClr val="262626"/>
                    </a:solidFill>
                    <a:latin typeface="+mj-lt"/>
                  </a:rPr>
                  <a:t>for green farming</a:t>
                </a:r>
                <a:endParaRPr lang="en-GB" sz="1600" dirty="0">
                  <a:solidFill>
                    <a:srgbClr val="262626"/>
                  </a:solidFill>
                  <a:latin typeface="+mj-lt"/>
                </a:endParaRPr>
              </a:p>
            </p:txBody>
          </p:sp>
          <p:sp>
            <p:nvSpPr>
              <p:cNvPr id="42" name="Isosceles Triangle 21">
                <a:extLst>
                  <a:ext uri="{FF2B5EF4-FFF2-40B4-BE49-F238E27FC236}">
                    <a16:creationId xmlns:a16="http://schemas.microsoft.com/office/drawing/2014/main" id="{134D54BC-E12F-8DA2-FD15-159DC39B9066}"/>
                  </a:ext>
                </a:extLst>
              </p:cNvPr>
              <p:cNvSpPr/>
              <p:nvPr/>
            </p:nvSpPr>
            <p:spPr>
              <a:xfrm rot="5400000">
                <a:off x="3709923" y="3952822"/>
                <a:ext cx="4220498" cy="24079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  <a:latin typeface="Arial Nova" panose="020B0504020202020204" pitchFamily="34" charset="0"/>
                </a:endParaRPr>
              </a:p>
            </p:txBody>
          </p:sp>
          <p:grpSp>
            <p:nvGrpSpPr>
              <p:cNvPr id="43" name="Group 2">
                <a:extLst>
                  <a:ext uri="{FF2B5EF4-FFF2-40B4-BE49-F238E27FC236}">
                    <a16:creationId xmlns:a16="http://schemas.microsoft.com/office/drawing/2014/main" id="{C2F5D2EB-3FD1-EE74-85BE-6CE9988D584D}"/>
                  </a:ext>
                </a:extLst>
              </p:cNvPr>
              <p:cNvGrpSpPr/>
              <p:nvPr/>
            </p:nvGrpSpPr>
            <p:grpSpPr>
              <a:xfrm>
                <a:off x="827994" y="2100100"/>
                <a:ext cx="4210923" cy="1108866"/>
                <a:chOff x="4719596" y="1055234"/>
                <a:chExt cx="2751084" cy="1176772"/>
              </a:xfrm>
            </p:grpSpPr>
            <p:sp>
              <p:nvSpPr>
                <p:cNvPr id="44" name="Shape 43664">
                  <a:extLst>
                    <a:ext uri="{FF2B5EF4-FFF2-40B4-BE49-F238E27FC236}">
                      <a16:creationId xmlns:a16="http://schemas.microsoft.com/office/drawing/2014/main" id="{2583017E-A3EB-B022-D059-34420915F5D2}"/>
                    </a:ext>
                  </a:extLst>
                </p:cNvPr>
                <p:cNvSpPr/>
                <p:nvPr/>
              </p:nvSpPr>
              <p:spPr>
                <a:xfrm>
                  <a:off x="4721319" y="1055234"/>
                  <a:ext cx="2749361" cy="480838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5" name="Shape 43665">
                  <a:extLst>
                    <a:ext uri="{FF2B5EF4-FFF2-40B4-BE49-F238E27FC236}">
                      <a16:creationId xmlns:a16="http://schemas.microsoft.com/office/drawing/2014/main" id="{733418C5-5B38-643A-297B-19E094F7DCC6}"/>
                    </a:ext>
                  </a:extLst>
                </p:cNvPr>
                <p:cNvSpPr/>
                <p:nvPr/>
              </p:nvSpPr>
              <p:spPr>
                <a:xfrm>
                  <a:off x="4721319" y="1513461"/>
                  <a:ext cx="2749361" cy="7185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6" name="TextBox 30">
                  <a:extLst>
                    <a:ext uri="{FF2B5EF4-FFF2-40B4-BE49-F238E27FC236}">
                      <a16:creationId xmlns:a16="http://schemas.microsoft.com/office/drawing/2014/main" id="{0FC191C2-82F5-BD39-9A65-667E0496AD43}"/>
                    </a:ext>
                  </a:extLst>
                </p:cNvPr>
                <p:cNvSpPr txBox="1"/>
                <p:nvPr/>
              </p:nvSpPr>
              <p:spPr>
                <a:xfrm>
                  <a:off x="5659714" y="1088372"/>
                  <a:ext cx="895504" cy="39195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Monoculture</a:t>
                  </a:r>
                </a:p>
              </p:txBody>
            </p:sp>
            <p:sp>
              <p:nvSpPr>
                <p:cNvPr id="47" name="TextBox 31">
                  <a:extLst>
                    <a:ext uri="{FF2B5EF4-FFF2-40B4-BE49-F238E27FC236}">
                      <a16:creationId xmlns:a16="http://schemas.microsoft.com/office/drawing/2014/main" id="{46FE9A4D-5999-73E4-76F2-DFFC677609AE}"/>
                    </a:ext>
                  </a:extLst>
                </p:cNvPr>
                <p:cNvSpPr txBox="1"/>
                <p:nvPr/>
              </p:nvSpPr>
              <p:spPr>
                <a:xfrm>
                  <a:off x="4719596" y="1676212"/>
                  <a:ext cx="2749361" cy="342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Prone to insects, diseases, and soil depletion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50D4FFF-DF92-36EC-8914-C2270D91C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007" y="2471054"/>
                <a:ext cx="762000" cy="762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EA064009-30DE-B08C-380B-F9CEBAD62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7124" y="3863692"/>
                <a:ext cx="762000" cy="7620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76AA214-111C-3823-19D9-C19787DF9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7123" y="5058370"/>
                <a:ext cx="827803" cy="827803"/>
              </a:xfrm>
              <a:prstGeom prst="rect">
                <a:avLst/>
              </a:prstGeom>
            </p:spPr>
          </p:pic>
          <p:grpSp>
            <p:nvGrpSpPr>
              <p:cNvPr id="20" name="Group 2">
                <a:extLst>
                  <a:ext uri="{FF2B5EF4-FFF2-40B4-BE49-F238E27FC236}">
                    <a16:creationId xmlns:a16="http://schemas.microsoft.com/office/drawing/2014/main" id="{397EDBEC-582B-43B7-EB70-518922CF7FE5}"/>
                  </a:ext>
                </a:extLst>
              </p:cNvPr>
              <p:cNvGrpSpPr/>
              <p:nvPr/>
            </p:nvGrpSpPr>
            <p:grpSpPr>
              <a:xfrm>
                <a:off x="825357" y="3541024"/>
                <a:ext cx="4210923" cy="1108866"/>
                <a:chOff x="4719596" y="1055234"/>
                <a:chExt cx="2751084" cy="1176772"/>
              </a:xfrm>
            </p:grpSpPr>
            <p:sp>
              <p:nvSpPr>
                <p:cNvPr id="21" name="Shape 43664">
                  <a:extLst>
                    <a:ext uri="{FF2B5EF4-FFF2-40B4-BE49-F238E27FC236}">
                      <a16:creationId xmlns:a16="http://schemas.microsoft.com/office/drawing/2014/main" id="{3B45DE50-6BE9-D713-68F0-71B7EA801CFE}"/>
                    </a:ext>
                  </a:extLst>
                </p:cNvPr>
                <p:cNvSpPr/>
                <p:nvPr/>
              </p:nvSpPr>
              <p:spPr>
                <a:xfrm>
                  <a:off x="4721319" y="1055234"/>
                  <a:ext cx="2749361" cy="480838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2" name="Shape 43665">
                  <a:extLst>
                    <a:ext uri="{FF2B5EF4-FFF2-40B4-BE49-F238E27FC236}">
                      <a16:creationId xmlns:a16="http://schemas.microsoft.com/office/drawing/2014/main" id="{B26A572C-88F2-91F9-0628-E5FD10DAEFE4}"/>
                    </a:ext>
                  </a:extLst>
                </p:cNvPr>
                <p:cNvSpPr/>
                <p:nvPr/>
              </p:nvSpPr>
              <p:spPr>
                <a:xfrm>
                  <a:off x="4721319" y="1513461"/>
                  <a:ext cx="2749361" cy="7185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3" name="TextBox 30">
                  <a:extLst>
                    <a:ext uri="{FF2B5EF4-FFF2-40B4-BE49-F238E27FC236}">
                      <a16:creationId xmlns:a16="http://schemas.microsoft.com/office/drawing/2014/main" id="{8041CC79-52EC-6BE9-BDA4-808E185C8D93}"/>
                    </a:ext>
                  </a:extLst>
                </p:cNvPr>
                <p:cNvSpPr txBox="1"/>
                <p:nvPr/>
              </p:nvSpPr>
              <p:spPr>
                <a:xfrm>
                  <a:off x="5510308" y="1088372"/>
                  <a:ext cx="1194314" cy="39195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Rotational Culture</a:t>
                  </a:r>
                </a:p>
              </p:txBody>
            </p:sp>
            <p:sp>
              <p:nvSpPr>
                <p:cNvPr id="24" name="TextBox 31">
                  <a:extLst>
                    <a:ext uri="{FF2B5EF4-FFF2-40B4-BE49-F238E27FC236}">
                      <a16:creationId xmlns:a16="http://schemas.microsoft.com/office/drawing/2014/main" id="{235FBC64-C382-01AB-1C19-FAEF4C2D3373}"/>
                    </a:ext>
                  </a:extLst>
                </p:cNvPr>
                <p:cNvSpPr txBox="1"/>
                <p:nvPr/>
              </p:nvSpPr>
              <p:spPr>
                <a:xfrm>
                  <a:off x="4719596" y="1676212"/>
                  <a:ext cx="2749361" cy="342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Resilient, productive &amp; sustainable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25" name="Group 2">
                <a:extLst>
                  <a:ext uri="{FF2B5EF4-FFF2-40B4-BE49-F238E27FC236}">
                    <a16:creationId xmlns:a16="http://schemas.microsoft.com/office/drawing/2014/main" id="{27DE016F-A8E2-F25B-7E0E-6518E41CC44A}"/>
                  </a:ext>
                </a:extLst>
              </p:cNvPr>
              <p:cNvGrpSpPr/>
              <p:nvPr/>
            </p:nvGrpSpPr>
            <p:grpSpPr>
              <a:xfrm>
                <a:off x="808333" y="5012659"/>
                <a:ext cx="4210923" cy="1108866"/>
                <a:chOff x="4719596" y="1055234"/>
                <a:chExt cx="2751084" cy="1176772"/>
              </a:xfrm>
            </p:grpSpPr>
            <p:sp>
              <p:nvSpPr>
                <p:cNvPr id="26" name="Shape 43664">
                  <a:extLst>
                    <a:ext uri="{FF2B5EF4-FFF2-40B4-BE49-F238E27FC236}">
                      <a16:creationId xmlns:a16="http://schemas.microsoft.com/office/drawing/2014/main" id="{B1D8FABE-F0E0-3AAC-E1E8-E6A3F4A88CA7}"/>
                    </a:ext>
                  </a:extLst>
                </p:cNvPr>
                <p:cNvSpPr/>
                <p:nvPr/>
              </p:nvSpPr>
              <p:spPr>
                <a:xfrm>
                  <a:off x="4721319" y="1055234"/>
                  <a:ext cx="2749361" cy="480838"/>
                </a:xfrm>
                <a:prstGeom prst="rect">
                  <a:avLst/>
                </a:prstGeom>
                <a:solidFill>
                  <a:srgbClr val="046A38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FFFFFF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pPr algn="ctr"/>
                  <a:endParaRPr sz="1758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7" name="Shape 43665">
                  <a:extLst>
                    <a:ext uri="{FF2B5EF4-FFF2-40B4-BE49-F238E27FC236}">
                      <a16:creationId xmlns:a16="http://schemas.microsoft.com/office/drawing/2014/main" id="{3DBFA364-359B-A571-243D-8CC15EAA704B}"/>
                    </a:ext>
                  </a:extLst>
                </p:cNvPr>
                <p:cNvSpPr/>
                <p:nvPr/>
              </p:nvSpPr>
              <p:spPr>
                <a:xfrm>
                  <a:off x="4721319" y="1513461"/>
                  <a:ext cx="2749361" cy="7185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4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11113" lvl="3" algn="ctr" defTabSz="410780">
                    <a:lnSpc>
                      <a:spcPct val="110000"/>
                    </a:lnSpc>
                    <a:spcBef>
                      <a:spcPts val="2110"/>
                    </a:spcBef>
                    <a:defRPr sz="2000">
                      <a:solidFill>
                        <a:srgbClr val="4C4C4C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sz="1407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8" name="TextBox 30">
                  <a:extLst>
                    <a:ext uri="{FF2B5EF4-FFF2-40B4-BE49-F238E27FC236}">
                      <a16:creationId xmlns:a16="http://schemas.microsoft.com/office/drawing/2014/main" id="{CEF8605E-25E5-CD43-DA39-7D16D56676D4}"/>
                    </a:ext>
                  </a:extLst>
                </p:cNvPr>
                <p:cNvSpPr txBox="1"/>
                <p:nvPr/>
              </p:nvSpPr>
              <p:spPr>
                <a:xfrm>
                  <a:off x="5189973" y="1088372"/>
                  <a:ext cx="1834995" cy="39195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latin typeface="+mj-lt"/>
                      <a:cs typeface="Poppins" pitchFamily="2" charset="77"/>
                    </a:rPr>
                    <a:t>Optimized Rotational Culture</a:t>
                  </a:r>
                </a:p>
              </p:txBody>
            </p:sp>
            <p:sp>
              <p:nvSpPr>
                <p:cNvPr id="29" name="TextBox 31">
                  <a:extLst>
                    <a:ext uri="{FF2B5EF4-FFF2-40B4-BE49-F238E27FC236}">
                      <a16:creationId xmlns:a16="http://schemas.microsoft.com/office/drawing/2014/main" id="{BEAC00EF-0DE5-B211-DEE0-2E3521384EBB}"/>
                    </a:ext>
                  </a:extLst>
                </p:cNvPr>
                <p:cNvSpPr txBox="1"/>
                <p:nvPr/>
              </p:nvSpPr>
              <p:spPr>
                <a:xfrm>
                  <a:off x="4719596" y="1676212"/>
                  <a:ext cx="2749361" cy="342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ts val="1750"/>
                    </a:lnSpc>
                    <a:spcBef>
                      <a:spcPts val="900"/>
                    </a:spcBef>
                  </a:pPr>
                  <a:r>
                    <a:rPr lang="en-US" sz="1600" b="1">
                      <a:latin typeface="+mj-lt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Resilient, more productive &amp; more sustainable</a:t>
                  </a:r>
                  <a:endParaRPr lang="en-US" sz="1600"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sp>
            <p:nvSpPr>
              <p:cNvPr id="30" name="ZoneTexte 47">
                <a:extLst>
                  <a:ext uri="{FF2B5EF4-FFF2-40B4-BE49-F238E27FC236}">
                    <a16:creationId xmlns:a16="http://schemas.microsoft.com/office/drawing/2014/main" id="{0E9EC32E-2B4C-28EA-6442-239879ED062B}"/>
                  </a:ext>
                </a:extLst>
              </p:cNvPr>
              <p:cNvSpPr txBox="1"/>
              <p:nvPr/>
            </p:nvSpPr>
            <p:spPr>
              <a:xfrm>
                <a:off x="214588" y="2553191"/>
                <a:ext cx="461665" cy="299468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fr-CA" b="1" err="1">
                    <a:solidFill>
                      <a:schemeClr val="accent5">
                        <a:lumMod val="50000"/>
                      </a:schemeClr>
                    </a:solidFill>
                  </a:rPr>
                  <a:t>Evolution</a:t>
                </a:r>
                <a:r>
                  <a:rPr lang="fr-CA" b="1">
                    <a:solidFill>
                      <a:schemeClr val="accent5">
                        <a:lumMod val="50000"/>
                      </a:schemeClr>
                    </a:solidFill>
                  </a:rPr>
                  <a:t> of agriculture</a:t>
                </a:r>
                <a:endParaRPr lang="en-CA" b="1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4E9066-DA40-7D42-4308-9062BA224567}"/>
                </a:ext>
              </a:extLst>
            </p:cNvPr>
            <p:cNvSpPr/>
            <p:nvPr/>
          </p:nvSpPr>
          <p:spPr>
            <a:xfrm>
              <a:off x="650240" y="4799488"/>
              <a:ext cx="4543917" cy="1535207"/>
            </a:xfrm>
            <a:prstGeom prst="rect">
              <a:avLst/>
            </a:prstGeom>
            <a:noFill/>
            <a:ln w="57150">
              <a:solidFill>
                <a:srgbClr val="FBDD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A2AA848-B050-BC1F-ACA6-2FD0921A2FCD}"/>
              </a:ext>
            </a:extLst>
          </p:cNvPr>
          <p:cNvSpPr/>
          <p:nvPr/>
        </p:nvSpPr>
        <p:spPr>
          <a:xfrm>
            <a:off x="488066" y="5890590"/>
            <a:ext cx="11172180" cy="592158"/>
          </a:xfrm>
          <a:prstGeom prst="rect">
            <a:avLst/>
          </a:prstGeom>
          <a:solidFill>
            <a:srgbClr val="FBDD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Saskatchewan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ready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plant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crops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one </a:t>
            </a:r>
            <a:r>
              <a:rPr lang="fr-CA" sz="20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seed</a:t>
            </a:r>
            <a:r>
              <a:rPr lang="fr-CA" sz="20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CA" sz="20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5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CFDF-A950-947B-9489-A6BF22C0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1" y="0"/>
            <a:ext cx="10515600" cy="1325563"/>
          </a:xfrm>
        </p:spPr>
        <p:txBody>
          <a:bodyPr/>
          <a:lstStyle/>
          <a:p>
            <a:r>
              <a:rPr lang="fr-CA"/>
              <a:t>But How </a:t>
            </a:r>
            <a:r>
              <a:rPr lang="fr-CA" err="1"/>
              <a:t>Exactly</a:t>
            </a:r>
            <a:r>
              <a:rPr lang="fr-CA"/>
              <a:t> </a:t>
            </a:r>
            <a:r>
              <a:rPr lang="fr-CA" err="1"/>
              <a:t>Does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Works?</a:t>
            </a:r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F0685D-2F97-7647-67E2-A58C3C350C82}"/>
              </a:ext>
            </a:extLst>
          </p:cNvPr>
          <p:cNvSpPr/>
          <p:nvPr/>
        </p:nvSpPr>
        <p:spPr>
          <a:xfrm>
            <a:off x="2605179" y="1052929"/>
            <a:ext cx="6298675" cy="59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>
                <a:solidFill>
                  <a:schemeClr val="tx1"/>
                </a:solidFill>
              </a:rPr>
              <a:t>Corn &amp; </a:t>
            </a:r>
            <a:r>
              <a:rPr lang="fr-CA" sz="2400" b="1" err="1">
                <a:solidFill>
                  <a:schemeClr val="tx1"/>
                </a:solidFill>
              </a:rPr>
              <a:t>Soybean</a:t>
            </a:r>
            <a:endParaRPr lang="en-CA" sz="2400" b="1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3485A8-35C0-D3D0-4E4A-1D19BDE8114B}"/>
              </a:ext>
            </a:extLst>
          </p:cNvPr>
          <p:cNvGrpSpPr/>
          <p:nvPr/>
        </p:nvGrpSpPr>
        <p:grpSpPr>
          <a:xfrm>
            <a:off x="252189" y="1325563"/>
            <a:ext cx="9726218" cy="4086701"/>
            <a:chOff x="221709" y="1192654"/>
            <a:chExt cx="9726218" cy="40867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CB5985-03DD-0676-6D9D-FBE89EE98C75}"/>
                </a:ext>
              </a:extLst>
            </p:cNvPr>
            <p:cNvGrpSpPr/>
            <p:nvPr/>
          </p:nvGrpSpPr>
          <p:grpSpPr>
            <a:xfrm>
              <a:off x="221709" y="1192654"/>
              <a:ext cx="9726218" cy="4086701"/>
              <a:chOff x="221709" y="1192654"/>
              <a:chExt cx="9726218" cy="408670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F5FE06-55BC-5D77-16C3-F92454F6A425}"/>
                  </a:ext>
                </a:extLst>
              </p:cNvPr>
              <p:cNvGrpSpPr/>
              <p:nvPr/>
            </p:nvGrpSpPr>
            <p:grpSpPr>
              <a:xfrm>
                <a:off x="1558285" y="1192654"/>
                <a:ext cx="8389642" cy="4086701"/>
                <a:chOff x="1990535" y="1567300"/>
                <a:chExt cx="7324855" cy="3427141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603935BC-2277-DA34-056C-8D09CC0062E9}"/>
                    </a:ext>
                  </a:extLst>
                </p:cNvPr>
                <p:cNvGrpSpPr/>
                <p:nvPr/>
              </p:nvGrpSpPr>
              <p:grpSpPr>
                <a:xfrm rot="13594056">
                  <a:off x="4221949" y="2150949"/>
                  <a:ext cx="2945109" cy="2741876"/>
                  <a:chOff x="3218994" y="2211791"/>
                  <a:chExt cx="3071645" cy="2758465"/>
                </a:xfrm>
              </p:grpSpPr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8A9E761B-258A-466C-DB7F-B5595908277C}"/>
                      </a:ext>
                    </a:extLst>
                  </p:cNvPr>
                  <p:cNvGrpSpPr/>
                  <p:nvPr/>
                </p:nvGrpSpPr>
                <p:grpSpPr>
                  <a:xfrm>
                    <a:off x="3218994" y="2391932"/>
                    <a:ext cx="3071645" cy="2313574"/>
                    <a:chOff x="3687901" y="2298394"/>
                    <a:chExt cx="2926503" cy="2433054"/>
                  </a:xfrm>
                </p:grpSpPr>
                <p:sp>
                  <p:nvSpPr>
                    <p:cNvPr id="11" name="Freeform 5">
                      <a:extLst>
                        <a:ext uri="{FF2B5EF4-FFF2-40B4-BE49-F238E27FC236}">
                          <a16:creationId xmlns:a16="http://schemas.microsoft.com/office/drawing/2014/main" id="{C7C26B6E-F816-BBEF-194C-168707B14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7901" y="2298394"/>
                      <a:ext cx="1872969" cy="2415668"/>
                    </a:xfrm>
                    <a:custGeom>
                      <a:avLst/>
                      <a:gdLst>
                        <a:gd name="connsiteX0" fmla="*/ 1511675 w 3745937"/>
                        <a:gd name="connsiteY0" fmla="*/ 0 h 4831336"/>
                        <a:gd name="connsiteX1" fmla="*/ 2619702 w 3745937"/>
                        <a:gd name="connsiteY1" fmla="*/ 0 h 4831336"/>
                        <a:gd name="connsiteX2" fmla="*/ 3745937 w 3745937"/>
                        <a:gd name="connsiteY2" fmla="*/ 0 h 4831336"/>
                        <a:gd name="connsiteX3" fmla="*/ 3745937 w 3745937"/>
                        <a:gd name="connsiteY3" fmla="*/ 1085399 h 4831336"/>
                        <a:gd name="connsiteX4" fmla="*/ 3745937 w 3745937"/>
                        <a:gd name="connsiteY4" fmla="*/ 2234262 h 4831336"/>
                        <a:gd name="connsiteX5" fmla="*/ 3171505 w 3745937"/>
                        <a:gd name="connsiteY5" fmla="*/ 1659831 h 4831336"/>
                        <a:gd name="connsiteX6" fmla="*/ 2211633 w 3745937"/>
                        <a:gd name="connsiteY6" fmla="*/ 2619703 h 4831336"/>
                        <a:gd name="connsiteX7" fmla="*/ 3317450 w 3745937"/>
                        <a:gd name="connsiteY7" fmla="*/ 3725520 h 4831336"/>
                        <a:gd name="connsiteX8" fmla="*/ 2211633 w 3745937"/>
                        <a:gd name="connsiteY8" fmla="*/ 3725520 h 4831336"/>
                        <a:gd name="connsiteX9" fmla="*/ 2211633 w 3745937"/>
                        <a:gd name="connsiteY9" fmla="*/ 4831336 h 4831336"/>
                        <a:gd name="connsiteX10" fmla="*/ 0 w 3745937"/>
                        <a:gd name="connsiteY10" fmla="*/ 2619703 h 4831336"/>
                        <a:gd name="connsiteX11" fmla="*/ 2065689 w 3745937"/>
                        <a:gd name="connsiteY11" fmla="*/ 554015 h 4831336"/>
                        <a:gd name="connsiteX12" fmla="*/ 2065688 w 3745937"/>
                        <a:gd name="connsiteY12" fmla="*/ 554014 h 483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745937" h="4831336">
                          <a:moveTo>
                            <a:pt x="1511675" y="0"/>
                          </a:moveTo>
                          <a:lnTo>
                            <a:pt x="2619702" y="0"/>
                          </a:lnTo>
                          <a:lnTo>
                            <a:pt x="3745937" y="0"/>
                          </a:lnTo>
                          <a:lnTo>
                            <a:pt x="3745937" y="1085399"/>
                          </a:lnTo>
                          <a:lnTo>
                            <a:pt x="3745937" y="2234262"/>
                          </a:lnTo>
                          <a:lnTo>
                            <a:pt x="3171505" y="1659831"/>
                          </a:lnTo>
                          <a:lnTo>
                            <a:pt x="2211633" y="2619703"/>
                          </a:lnTo>
                          <a:lnTo>
                            <a:pt x="3317450" y="3725520"/>
                          </a:lnTo>
                          <a:lnTo>
                            <a:pt x="2211633" y="3725520"/>
                          </a:lnTo>
                          <a:lnTo>
                            <a:pt x="2211633" y="4831336"/>
                          </a:lnTo>
                          <a:lnTo>
                            <a:pt x="0" y="2619703"/>
                          </a:lnTo>
                          <a:lnTo>
                            <a:pt x="2065689" y="554015"/>
                          </a:lnTo>
                          <a:lnTo>
                            <a:pt x="2065688" y="554014"/>
                          </a:lnTo>
                          <a:close/>
                        </a:path>
                      </a:pathLst>
                    </a:custGeom>
                    <a:solidFill>
                      <a:srgbClr val="FBDD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p:txBody>
                </p:sp>
                <p:sp>
                  <p:nvSpPr>
                    <p:cNvPr id="10" name="Freeform 4">
                      <a:extLst>
                        <a:ext uri="{FF2B5EF4-FFF2-40B4-BE49-F238E27FC236}">
                          <a16:creationId xmlns:a16="http://schemas.microsoft.com/office/drawing/2014/main" id="{CC34A120-1497-8C49-AE8F-3381DD6D8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3807" y="2336198"/>
                      <a:ext cx="1860597" cy="2395250"/>
                    </a:xfrm>
                    <a:custGeom>
                      <a:avLst/>
                      <a:gdLst>
                        <a:gd name="connsiteX0" fmla="*/ 1550397 w 3721194"/>
                        <a:gd name="connsiteY0" fmla="*/ 0 h 4790500"/>
                        <a:gd name="connsiteX1" fmla="*/ 3721194 w 3721194"/>
                        <a:gd name="connsiteY1" fmla="*/ 2170797 h 4790500"/>
                        <a:gd name="connsiteX2" fmla="*/ 1667876 w 3721194"/>
                        <a:gd name="connsiteY2" fmla="*/ 4224115 h 4790500"/>
                        <a:gd name="connsiteX3" fmla="*/ 2234262 w 3721194"/>
                        <a:gd name="connsiteY3" fmla="*/ 4790500 h 4790500"/>
                        <a:gd name="connsiteX4" fmla="*/ 1101491 w 3721194"/>
                        <a:gd name="connsiteY4" fmla="*/ 4790500 h 4790500"/>
                        <a:gd name="connsiteX5" fmla="*/ 0 w 3721194"/>
                        <a:gd name="connsiteY5" fmla="*/ 4790500 h 4790500"/>
                        <a:gd name="connsiteX6" fmla="*/ 0 w 3721194"/>
                        <a:gd name="connsiteY6" fmla="*/ 3680358 h 4790500"/>
                        <a:gd name="connsiteX7" fmla="*/ 0 w 3721194"/>
                        <a:gd name="connsiteY7" fmla="*/ 2556238 h 4790500"/>
                        <a:gd name="connsiteX8" fmla="*/ 562060 w 3721194"/>
                        <a:gd name="connsiteY8" fmla="*/ 3118298 h 4790500"/>
                        <a:gd name="connsiteX9" fmla="*/ 1509562 w 3721194"/>
                        <a:gd name="connsiteY9" fmla="*/ 2170797 h 4790500"/>
                        <a:gd name="connsiteX10" fmla="*/ 392431 w 3721194"/>
                        <a:gd name="connsiteY10" fmla="*/ 1053666 h 4790500"/>
                        <a:gd name="connsiteX11" fmla="*/ 1550397 w 3721194"/>
                        <a:gd name="connsiteY11" fmla="*/ 1053666 h 47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721194" h="4790500">
                          <a:moveTo>
                            <a:pt x="1550397" y="0"/>
                          </a:moveTo>
                          <a:lnTo>
                            <a:pt x="3721194" y="2170797"/>
                          </a:lnTo>
                          <a:lnTo>
                            <a:pt x="1667876" y="4224115"/>
                          </a:lnTo>
                          <a:lnTo>
                            <a:pt x="2234262" y="4790500"/>
                          </a:lnTo>
                          <a:lnTo>
                            <a:pt x="1101491" y="4790500"/>
                          </a:lnTo>
                          <a:lnTo>
                            <a:pt x="0" y="4790500"/>
                          </a:lnTo>
                          <a:lnTo>
                            <a:pt x="0" y="3680358"/>
                          </a:lnTo>
                          <a:lnTo>
                            <a:pt x="0" y="2556238"/>
                          </a:lnTo>
                          <a:lnTo>
                            <a:pt x="562060" y="3118298"/>
                          </a:lnTo>
                          <a:lnTo>
                            <a:pt x="1509562" y="2170797"/>
                          </a:lnTo>
                          <a:lnTo>
                            <a:pt x="392431" y="1053666"/>
                          </a:lnTo>
                          <a:lnTo>
                            <a:pt x="1550397" y="1053666"/>
                          </a:ln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p:txBody>
                </p:sp>
              </p:grp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50BDA587-5CB3-71B7-7351-99CD5937C174}"/>
                      </a:ext>
                    </a:extLst>
                  </p:cNvPr>
                  <p:cNvSpPr/>
                  <p:nvPr/>
                </p:nvSpPr>
                <p:spPr>
                  <a:xfrm rot="2590161">
                    <a:off x="3961634" y="2211791"/>
                    <a:ext cx="1750277" cy="843213"/>
                  </a:xfrm>
                  <a:prstGeom prst="triangle">
                    <a:avLst>
                      <a:gd name="adj" fmla="val 54682"/>
                    </a:avLst>
                  </a:prstGeom>
                  <a:solidFill>
                    <a:srgbClr val="FBDD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DDA8C56-AE20-3040-73E3-58C3C46F41D5}"/>
                      </a:ext>
                    </a:extLst>
                  </p:cNvPr>
                  <p:cNvGrpSpPr/>
                  <p:nvPr/>
                </p:nvGrpSpPr>
                <p:grpSpPr>
                  <a:xfrm>
                    <a:off x="3760594" y="2783999"/>
                    <a:ext cx="1842201" cy="2186257"/>
                    <a:chOff x="3760594" y="2783999"/>
                    <a:chExt cx="1842201" cy="2186257"/>
                  </a:xfrm>
                </p:grpSpPr>
                <p:sp>
                  <p:nvSpPr>
                    <p:cNvPr id="13" name="Isosceles Triangle 12">
                      <a:extLst>
                        <a:ext uri="{FF2B5EF4-FFF2-40B4-BE49-F238E27FC236}">
                          <a16:creationId xmlns:a16="http://schemas.microsoft.com/office/drawing/2014/main" id="{CFF3C6F3-19BB-CC6B-3C7F-0B0C8A3B35DC}"/>
                        </a:ext>
                      </a:extLst>
                    </p:cNvPr>
                    <p:cNvSpPr/>
                    <p:nvPr/>
                  </p:nvSpPr>
                  <p:spPr>
                    <a:xfrm rot="2556942">
                      <a:off x="4482204" y="2783999"/>
                      <a:ext cx="1003738" cy="468330"/>
                    </a:xfrm>
                    <a:prstGeom prst="triangle">
                      <a:avLst/>
                    </a:prstGeom>
                    <a:solidFill>
                      <a:srgbClr val="FBDD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23" name="Isosceles Triangle 22">
                      <a:extLst>
                        <a:ext uri="{FF2B5EF4-FFF2-40B4-BE49-F238E27FC236}">
                          <a16:creationId xmlns:a16="http://schemas.microsoft.com/office/drawing/2014/main" id="{0F847CD9-8CEE-B8D4-F5A6-C3B0F8926305}"/>
                        </a:ext>
                      </a:extLst>
                    </p:cNvPr>
                    <p:cNvSpPr/>
                    <p:nvPr/>
                  </p:nvSpPr>
                  <p:spPr>
                    <a:xfrm rot="13606854">
                      <a:off x="4009440" y="3781009"/>
                      <a:ext cx="1003738" cy="468330"/>
                    </a:xfrm>
                    <a:prstGeom prst="triangle">
                      <a:avLst/>
                    </a:prstGeom>
                    <a:solidFill>
                      <a:srgbClr val="4454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25" name="Isosceles Triangle 24">
                      <a:extLst>
                        <a:ext uri="{FF2B5EF4-FFF2-40B4-BE49-F238E27FC236}">
                          <a16:creationId xmlns:a16="http://schemas.microsoft.com/office/drawing/2014/main" id="{1ABCA37E-1579-78A6-B0F0-EDE5938169AA}"/>
                        </a:ext>
                      </a:extLst>
                    </p:cNvPr>
                    <p:cNvSpPr/>
                    <p:nvPr/>
                  </p:nvSpPr>
                  <p:spPr>
                    <a:xfrm rot="13374129">
                      <a:off x="3760594" y="3998419"/>
                      <a:ext cx="1842201" cy="971837"/>
                    </a:xfrm>
                    <a:prstGeom prst="triangle">
                      <a:avLst>
                        <a:gd name="adj" fmla="val 54682"/>
                      </a:avLst>
                    </a:prstGeom>
                    <a:solidFill>
                      <a:srgbClr val="046A3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75A4D931-F2B8-873C-E9A8-D7E72C154F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20012">
                  <a:off x="1990535" y="1567300"/>
                  <a:ext cx="1368031" cy="1368031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C6C8614-20BD-950D-506B-6FB6C320A5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7942" y="1815109"/>
                  <a:ext cx="1107448" cy="1107448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A62BF15-4FAE-09D3-BB76-E948AA607153}"/>
                  </a:ext>
                </a:extLst>
              </p:cNvPr>
              <p:cNvGrpSpPr/>
              <p:nvPr/>
            </p:nvGrpSpPr>
            <p:grpSpPr>
              <a:xfrm>
                <a:off x="221709" y="2786237"/>
                <a:ext cx="1886382" cy="1430809"/>
                <a:chOff x="160191" y="2500643"/>
                <a:chExt cx="1886382" cy="143080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537140A-33F5-C96F-7682-CECA2CDA28DE}"/>
                    </a:ext>
                  </a:extLst>
                </p:cNvPr>
                <p:cNvSpPr/>
                <p:nvPr/>
              </p:nvSpPr>
              <p:spPr>
                <a:xfrm>
                  <a:off x="160191" y="3429000"/>
                  <a:ext cx="1854157" cy="502452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>
                      <a:solidFill>
                        <a:schemeClr val="tx1"/>
                      </a:solidFill>
                    </a:rPr>
                    <a:t>Output</a:t>
                  </a:r>
                  <a:endParaRPr lang="en-CA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B275DE-183C-2B21-AE03-DD4ACAFDCC15}"/>
                    </a:ext>
                  </a:extLst>
                </p:cNvPr>
                <p:cNvSpPr/>
                <p:nvPr/>
              </p:nvSpPr>
              <p:spPr>
                <a:xfrm>
                  <a:off x="192416" y="2500643"/>
                  <a:ext cx="1854157" cy="502452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b="1" err="1">
                      <a:solidFill>
                        <a:schemeClr val="tx1"/>
                      </a:solidFill>
                    </a:rPr>
                    <a:t>Intake</a:t>
                  </a:r>
                  <a:endParaRPr lang="en-CA" b="1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EEB6C17-A00F-3A67-D991-18E417CD8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0873" y="2412986"/>
                <a:ext cx="1511655" cy="1511655"/>
              </a:xfrm>
              <a:prstGeom prst="rect">
                <a:avLst/>
              </a:prstGeom>
            </p:spPr>
          </p:pic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EB880E-07DC-D069-0B78-091B93E11D0E}"/>
                </a:ext>
              </a:extLst>
            </p:cNvPr>
            <p:cNvSpPr/>
            <p:nvPr/>
          </p:nvSpPr>
          <p:spPr>
            <a:xfrm>
              <a:off x="5085783" y="3979628"/>
              <a:ext cx="1276508" cy="338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800" b="1" err="1">
                  <a:solidFill>
                    <a:sysClr val="windowText" lastClr="000000"/>
                  </a:solidFill>
                </a:rPr>
                <a:t>Soil</a:t>
              </a:r>
              <a:endParaRPr lang="en-CA" sz="2800" b="1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AD4C861-563D-FC39-7A9D-9D5AA84B3DEF}"/>
              </a:ext>
            </a:extLst>
          </p:cNvPr>
          <p:cNvSpPr/>
          <p:nvPr/>
        </p:nvSpPr>
        <p:spPr>
          <a:xfrm>
            <a:off x="7271404" y="3794819"/>
            <a:ext cx="1854157" cy="50245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/>
                </a:solidFill>
              </a:rPr>
              <a:t>Output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6A42D-525A-E609-18AF-5A3B963BD866}"/>
              </a:ext>
            </a:extLst>
          </p:cNvPr>
          <p:cNvSpPr/>
          <p:nvPr/>
        </p:nvSpPr>
        <p:spPr>
          <a:xfrm>
            <a:off x="7303629" y="2866462"/>
            <a:ext cx="1854157" cy="50245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/>
                </a:solidFill>
              </a:rPr>
              <a:t>Intake</a:t>
            </a:r>
            <a:endParaRPr lang="en-CA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8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CFDF-A950-947B-9489-A6BF22C0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1" y="0"/>
            <a:ext cx="10515600" cy="1325563"/>
          </a:xfrm>
        </p:spPr>
        <p:txBody>
          <a:bodyPr/>
          <a:lstStyle/>
          <a:p>
            <a:r>
              <a:rPr lang="fr-CA"/>
              <a:t>But How </a:t>
            </a:r>
            <a:r>
              <a:rPr lang="fr-CA" err="1"/>
              <a:t>Exactly</a:t>
            </a:r>
            <a:r>
              <a:rPr lang="fr-CA"/>
              <a:t> </a:t>
            </a:r>
            <a:r>
              <a:rPr lang="fr-CA" err="1"/>
              <a:t>Does</a:t>
            </a:r>
            <a:r>
              <a:rPr lang="fr-CA"/>
              <a:t> </a:t>
            </a:r>
            <a:r>
              <a:rPr lang="fr-CA" err="1"/>
              <a:t>Crop</a:t>
            </a:r>
            <a:r>
              <a:rPr lang="fr-CA"/>
              <a:t> Rotation Works?</a:t>
            </a:r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F0685D-2F97-7647-67E2-A58C3C350C82}"/>
              </a:ext>
            </a:extLst>
          </p:cNvPr>
          <p:cNvSpPr/>
          <p:nvPr/>
        </p:nvSpPr>
        <p:spPr>
          <a:xfrm>
            <a:off x="2605179" y="1052929"/>
            <a:ext cx="6298675" cy="59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>
                <a:solidFill>
                  <a:schemeClr val="tx1"/>
                </a:solidFill>
              </a:rPr>
              <a:t>Corn &amp; </a:t>
            </a:r>
            <a:r>
              <a:rPr lang="fr-CA" sz="2400" b="1" err="1">
                <a:solidFill>
                  <a:schemeClr val="tx1"/>
                </a:solidFill>
              </a:rPr>
              <a:t>Soybean</a:t>
            </a:r>
            <a:endParaRPr lang="en-CA" sz="2400" b="1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3485A8-35C0-D3D0-4E4A-1D19BDE8114B}"/>
              </a:ext>
            </a:extLst>
          </p:cNvPr>
          <p:cNvGrpSpPr/>
          <p:nvPr/>
        </p:nvGrpSpPr>
        <p:grpSpPr>
          <a:xfrm>
            <a:off x="252189" y="1325563"/>
            <a:ext cx="9726218" cy="4086701"/>
            <a:chOff x="221709" y="1192654"/>
            <a:chExt cx="9726218" cy="40867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CB5985-03DD-0676-6D9D-FBE89EE98C75}"/>
                </a:ext>
              </a:extLst>
            </p:cNvPr>
            <p:cNvGrpSpPr/>
            <p:nvPr/>
          </p:nvGrpSpPr>
          <p:grpSpPr>
            <a:xfrm>
              <a:off x="221709" y="1192654"/>
              <a:ext cx="9726218" cy="4086701"/>
              <a:chOff x="221709" y="1192654"/>
              <a:chExt cx="9726218" cy="408670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F5FE06-55BC-5D77-16C3-F92454F6A425}"/>
                  </a:ext>
                </a:extLst>
              </p:cNvPr>
              <p:cNvGrpSpPr/>
              <p:nvPr/>
            </p:nvGrpSpPr>
            <p:grpSpPr>
              <a:xfrm>
                <a:off x="1558285" y="1192654"/>
                <a:ext cx="8389642" cy="4086701"/>
                <a:chOff x="1990535" y="1567300"/>
                <a:chExt cx="7324855" cy="3427141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603935BC-2277-DA34-056C-8D09CC0062E9}"/>
                    </a:ext>
                  </a:extLst>
                </p:cNvPr>
                <p:cNvGrpSpPr/>
                <p:nvPr/>
              </p:nvGrpSpPr>
              <p:grpSpPr>
                <a:xfrm rot="13594056">
                  <a:off x="4221949" y="2150949"/>
                  <a:ext cx="2945109" cy="2741876"/>
                  <a:chOff x="3218994" y="2211791"/>
                  <a:chExt cx="3071645" cy="2758465"/>
                </a:xfrm>
              </p:grpSpPr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8A9E761B-258A-466C-DB7F-B5595908277C}"/>
                      </a:ext>
                    </a:extLst>
                  </p:cNvPr>
                  <p:cNvGrpSpPr/>
                  <p:nvPr/>
                </p:nvGrpSpPr>
                <p:grpSpPr>
                  <a:xfrm>
                    <a:off x="3218994" y="2391932"/>
                    <a:ext cx="3071645" cy="2313574"/>
                    <a:chOff x="3687901" y="2298394"/>
                    <a:chExt cx="2926503" cy="2433054"/>
                  </a:xfrm>
                </p:grpSpPr>
                <p:sp>
                  <p:nvSpPr>
                    <p:cNvPr id="11" name="Freeform 5">
                      <a:extLst>
                        <a:ext uri="{FF2B5EF4-FFF2-40B4-BE49-F238E27FC236}">
                          <a16:creationId xmlns:a16="http://schemas.microsoft.com/office/drawing/2014/main" id="{C7C26B6E-F816-BBEF-194C-168707B14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7901" y="2298394"/>
                      <a:ext cx="1872969" cy="2415668"/>
                    </a:xfrm>
                    <a:custGeom>
                      <a:avLst/>
                      <a:gdLst>
                        <a:gd name="connsiteX0" fmla="*/ 1511675 w 3745937"/>
                        <a:gd name="connsiteY0" fmla="*/ 0 h 4831336"/>
                        <a:gd name="connsiteX1" fmla="*/ 2619702 w 3745937"/>
                        <a:gd name="connsiteY1" fmla="*/ 0 h 4831336"/>
                        <a:gd name="connsiteX2" fmla="*/ 3745937 w 3745937"/>
                        <a:gd name="connsiteY2" fmla="*/ 0 h 4831336"/>
                        <a:gd name="connsiteX3" fmla="*/ 3745937 w 3745937"/>
                        <a:gd name="connsiteY3" fmla="*/ 1085399 h 4831336"/>
                        <a:gd name="connsiteX4" fmla="*/ 3745937 w 3745937"/>
                        <a:gd name="connsiteY4" fmla="*/ 2234262 h 4831336"/>
                        <a:gd name="connsiteX5" fmla="*/ 3171505 w 3745937"/>
                        <a:gd name="connsiteY5" fmla="*/ 1659831 h 4831336"/>
                        <a:gd name="connsiteX6" fmla="*/ 2211633 w 3745937"/>
                        <a:gd name="connsiteY6" fmla="*/ 2619703 h 4831336"/>
                        <a:gd name="connsiteX7" fmla="*/ 3317450 w 3745937"/>
                        <a:gd name="connsiteY7" fmla="*/ 3725520 h 4831336"/>
                        <a:gd name="connsiteX8" fmla="*/ 2211633 w 3745937"/>
                        <a:gd name="connsiteY8" fmla="*/ 3725520 h 4831336"/>
                        <a:gd name="connsiteX9" fmla="*/ 2211633 w 3745937"/>
                        <a:gd name="connsiteY9" fmla="*/ 4831336 h 4831336"/>
                        <a:gd name="connsiteX10" fmla="*/ 0 w 3745937"/>
                        <a:gd name="connsiteY10" fmla="*/ 2619703 h 4831336"/>
                        <a:gd name="connsiteX11" fmla="*/ 2065689 w 3745937"/>
                        <a:gd name="connsiteY11" fmla="*/ 554015 h 4831336"/>
                        <a:gd name="connsiteX12" fmla="*/ 2065688 w 3745937"/>
                        <a:gd name="connsiteY12" fmla="*/ 554014 h 483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745937" h="4831336">
                          <a:moveTo>
                            <a:pt x="1511675" y="0"/>
                          </a:moveTo>
                          <a:lnTo>
                            <a:pt x="2619702" y="0"/>
                          </a:lnTo>
                          <a:lnTo>
                            <a:pt x="3745937" y="0"/>
                          </a:lnTo>
                          <a:lnTo>
                            <a:pt x="3745937" y="1085399"/>
                          </a:lnTo>
                          <a:lnTo>
                            <a:pt x="3745937" y="2234262"/>
                          </a:lnTo>
                          <a:lnTo>
                            <a:pt x="3171505" y="1659831"/>
                          </a:lnTo>
                          <a:lnTo>
                            <a:pt x="2211633" y="2619703"/>
                          </a:lnTo>
                          <a:lnTo>
                            <a:pt x="3317450" y="3725520"/>
                          </a:lnTo>
                          <a:lnTo>
                            <a:pt x="2211633" y="3725520"/>
                          </a:lnTo>
                          <a:lnTo>
                            <a:pt x="2211633" y="4831336"/>
                          </a:lnTo>
                          <a:lnTo>
                            <a:pt x="0" y="2619703"/>
                          </a:lnTo>
                          <a:lnTo>
                            <a:pt x="2065689" y="554015"/>
                          </a:lnTo>
                          <a:lnTo>
                            <a:pt x="2065688" y="554014"/>
                          </a:lnTo>
                          <a:close/>
                        </a:path>
                      </a:pathLst>
                    </a:custGeom>
                    <a:solidFill>
                      <a:srgbClr val="FBDD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p:txBody>
                </p:sp>
                <p:sp>
                  <p:nvSpPr>
                    <p:cNvPr id="10" name="Freeform 4">
                      <a:extLst>
                        <a:ext uri="{FF2B5EF4-FFF2-40B4-BE49-F238E27FC236}">
                          <a16:creationId xmlns:a16="http://schemas.microsoft.com/office/drawing/2014/main" id="{CC34A120-1497-8C49-AE8F-3381DD6D8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3807" y="2336198"/>
                      <a:ext cx="1860597" cy="2395250"/>
                    </a:xfrm>
                    <a:custGeom>
                      <a:avLst/>
                      <a:gdLst>
                        <a:gd name="connsiteX0" fmla="*/ 1550397 w 3721194"/>
                        <a:gd name="connsiteY0" fmla="*/ 0 h 4790500"/>
                        <a:gd name="connsiteX1" fmla="*/ 3721194 w 3721194"/>
                        <a:gd name="connsiteY1" fmla="*/ 2170797 h 4790500"/>
                        <a:gd name="connsiteX2" fmla="*/ 1667876 w 3721194"/>
                        <a:gd name="connsiteY2" fmla="*/ 4224115 h 4790500"/>
                        <a:gd name="connsiteX3" fmla="*/ 2234262 w 3721194"/>
                        <a:gd name="connsiteY3" fmla="*/ 4790500 h 4790500"/>
                        <a:gd name="connsiteX4" fmla="*/ 1101491 w 3721194"/>
                        <a:gd name="connsiteY4" fmla="*/ 4790500 h 4790500"/>
                        <a:gd name="connsiteX5" fmla="*/ 0 w 3721194"/>
                        <a:gd name="connsiteY5" fmla="*/ 4790500 h 4790500"/>
                        <a:gd name="connsiteX6" fmla="*/ 0 w 3721194"/>
                        <a:gd name="connsiteY6" fmla="*/ 3680358 h 4790500"/>
                        <a:gd name="connsiteX7" fmla="*/ 0 w 3721194"/>
                        <a:gd name="connsiteY7" fmla="*/ 2556238 h 4790500"/>
                        <a:gd name="connsiteX8" fmla="*/ 562060 w 3721194"/>
                        <a:gd name="connsiteY8" fmla="*/ 3118298 h 4790500"/>
                        <a:gd name="connsiteX9" fmla="*/ 1509562 w 3721194"/>
                        <a:gd name="connsiteY9" fmla="*/ 2170797 h 4790500"/>
                        <a:gd name="connsiteX10" fmla="*/ 392431 w 3721194"/>
                        <a:gd name="connsiteY10" fmla="*/ 1053666 h 4790500"/>
                        <a:gd name="connsiteX11" fmla="*/ 1550397 w 3721194"/>
                        <a:gd name="connsiteY11" fmla="*/ 1053666 h 47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721194" h="4790500">
                          <a:moveTo>
                            <a:pt x="1550397" y="0"/>
                          </a:moveTo>
                          <a:lnTo>
                            <a:pt x="3721194" y="2170797"/>
                          </a:lnTo>
                          <a:lnTo>
                            <a:pt x="1667876" y="4224115"/>
                          </a:lnTo>
                          <a:lnTo>
                            <a:pt x="2234262" y="4790500"/>
                          </a:lnTo>
                          <a:lnTo>
                            <a:pt x="1101491" y="4790500"/>
                          </a:lnTo>
                          <a:lnTo>
                            <a:pt x="0" y="4790500"/>
                          </a:lnTo>
                          <a:lnTo>
                            <a:pt x="0" y="3680358"/>
                          </a:lnTo>
                          <a:lnTo>
                            <a:pt x="0" y="2556238"/>
                          </a:lnTo>
                          <a:lnTo>
                            <a:pt x="562060" y="3118298"/>
                          </a:lnTo>
                          <a:lnTo>
                            <a:pt x="1509562" y="2170797"/>
                          </a:lnTo>
                          <a:lnTo>
                            <a:pt x="392431" y="1053666"/>
                          </a:lnTo>
                          <a:lnTo>
                            <a:pt x="1550397" y="1053666"/>
                          </a:ln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>
                        <a:latin typeface="+mj-lt"/>
                      </a:endParaRPr>
                    </a:p>
                  </p:txBody>
                </p:sp>
              </p:grp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50BDA587-5CB3-71B7-7351-99CD5937C174}"/>
                      </a:ext>
                    </a:extLst>
                  </p:cNvPr>
                  <p:cNvSpPr/>
                  <p:nvPr/>
                </p:nvSpPr>
                <p:spPr>
                  <a:xfrm rot="2590161">
                    <a:off x="3961634" y="2211791"/>
                    <a:ext cx="1750277" cy="843213"/>
                  </a:xfrm>
                  <a:prstGeom prst="triangle">
                    <a:avLst>
                      <a:gd name="adj" fmla="val 54682"/>
                    </a:avLst>
                  </a:prstGeom>
                  <a:solidFill>
                    <a:srgbClr val="FBDD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DDA8C56-AE20-3040-73E3-58C3C46F41D5}"/>
                      </a:ext>
                    </a:extLst>
                  </p:cNvPr>
                  <p:cNvGrpSpPr/>
                  <p:nvPr/>
                </p:nvGrpSpPr>
                <p:grpSpPr>
                  <a:xfrm>
                    <a:off x="3760594" y="2783999"/>
                    <a:ext cx="1842201" cy="2186257"/>
                    <a:chOff x="3760594" y="2783999"/>
                    <a:chExt cx="1842201" cy="2186257"/>
                  </a:xfrm>
                </p:grpSpPr>
                <p:sp>
                  <p:nvSpPr>
                    <p:cNvPr id="13" name="Isosceles Triangle 12">
                      <a:extLst>
                        <a:ext uri="{FF2B5EF4-FFF2-40B4-BE49-F238E27FC236}">
                          <a16:creationId xmlns:a16="http://schemas.microsoft.com/office/drawing/2014/main" id="{CFF3C6F3-19BB-CC6B-3C7F-0B0C8A3B35DC}"/>
                        </a:ext>
                      </a:extLst>
                    </p:cNvPr>
                    <p:cNvSpPr/>
                    <p:nvPr/>
                  </p:nvSpPr>
                  <p:spPr>
                    <a:xfrm rot="2556942">
                      <a:off x="4482204" y="2783999"/>
                      <a:ext cx="1003738" cy="468330"/>
                    </a:xfrm>
                    <a:prstGeom prst="triangle">
                      <a:avLst/>
                    </a:prstGeom>
                    <a:solidFill>
                      <a:srgbClr val="FBDD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23" name="Isosceles Triangle 22">
                      <a:extLst>
                        <a:ext uri="{FF2B5EF4-FFF2-40B4-BE49-F238E27FC236}">
                          <a16:creationId xmlns:a16="http://schemas.microsoft.com/office/drawing/2014/main" id="{0F847CD9-8CEE-B8D4-F5A6-C3B0F8926305}"/>
                        </a:ext>
                      </a:extLst>
                    </p:cNvPr>
                    <p:cNvSpPr/>
                    <p:nvPr/>
                  </p:nvSpPr>
                  <p:spPr>
                    <a:xfrm rot="13606854">
                      <a:off x="4009440" y="3781009"/>
                      <a:ext cx="1003738" cy="468330"/>
                    </a:xfrm>
                    <a:prstGeom prst="triangle">
                      <a:avLst/>
                    </a:prstGeom>
                    <a:solidFill>
                      <a:srgbClr val="4454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25" name="Isosceles Triangle 24">
                      <a:extLst>
                        <a:ext uri="{FF2B5EF4-FFF2-40B4-BE49-F238E27FC236}">
                          <a16:creationId xmlns:a16="http://schemas.microsoft.com/office/drawing/2014/main" id="{1ABCA37E-1579-78A6-B0F0-EDE5938169AA}"/>
                        </a:ext>
                      </a:extLst>
                    </p:cNvPr>
                    <p:cNvSpPr/>
                    <p:nvPr/>
                  </p:nvSpPr>
                  <p:spPr>
                    <a:xfrm rot="13374129">
                      <a:off x="3760594" y="3998419"/>
                      <a:ext cx="1842201" cy="971837"/>
                    </a:xfrm>
                    <a:prstGeom prst="triangle">
                      <a:avLst>
                        <a:gd name="adj" fmla="val 54682"/>
                      </a:avLst>
                    </a:prstGeom>
                    <a:solidFill>
                      <a:srgbClr val="046A3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75A4D931-F2B8-873C-E9A8-D7E72C154F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20012">
                  <a:off x="1990535" y="1567300"/>
                  <a:ext cx="1368031" cy="1368031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C6C8614-20BD-950D-506B-6FB6C320A5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7942" y="1815109"/>
                  <a:ext cx="1107448" cy="1107448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A62BF15-4FAE-09D3-BB76-E948AA607153}"/>
                  </a:ext>
                </a:extLst>
              </p:cNvPr>
              <p:cNvGrpSpPr/>
              <p:nvPr/>
            </p:nvGrpSpPr>
            <p:grpSpPr>
              <a:xfrm>
                <a:off x="221709" y="2786237"/>
                <a:ext cx="4098154" cy="1870188"/>
                <a:chOff x="160191" y="2500643"/>
                <a:chExt cx="4098154" cy="1870188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C3950D1-B806-D260-5915-7567D63B8BA2}"/>
                    </a:ext>
                  </a:extLst>
                </p:cNvPr>
                <p:cNvGrpSpPr/>
                <p:nvPr/>
              </p:nvGrpSpPr>
              <p:grpSpPr>
                <a:xfrm>
                  <a:off x="160191" y="3429000"/>
                  <a:ext cx="4098154" cy="941831"/>
                  <a:chOff x="161567" y="2619298"/>
                  <a:chExt cx="4098154" cy="941831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FB01EDBC-6521-6CC7-7E72-92ABB2EFBA20}"/>
                      </a:ext>
                    </a:extLst>
                  </p:cNvPr>
                  <p:cNvGrpSpPr/>
                  <p:nvPr/>
                </p:nvGrpSpPr>
                <p:grpSpPr>
                  <a:xfrm>
                    <a:off x="161567" y="2619298"/>
                    <a:ext cx="3604816" cy="889147"/>
                    <a:chOff x="193792" y="1690941"/>
                    <a:chExt cx="3604816" cy="889147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21690A42-E302-3BB4-2067-21B7CAA13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441" y="2077636"/>
                      <a:ext cx="3108167" cy="502452"/>
                    </a:xfrm>
                    <a:prstGeom prst="rect">
                      <a:avLst/>
                    </a:prstGeom>
                    <a:solidFill>
                      <a:srgbClr val="046A38">
                        <a:alpha val="69804"/>
                      </a:srgbClr>
                    </a:solidFill>
                    <a:ln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sz="1650" b="1" err="1">
                          <a:solidFill>
                            <a:schemeClr val="tx1"/>
                          </a:solidFill>
                        </a:rPr>
                        <a:t>Bacteria</a:t>
                      </a:r>
                      <a:r>
                        <a:rPr lang="fr-CA" sz="1650" b="1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fr-CA" sz="1650" b="1" err="1">
                          <a:solidFill>
                            <a:schemeClr val="tx1"/>
                          </a:solidFill>
                        </a:rPr>
                        <a:t>Nitrogen</a:t>
                      </a:r>
                      <a:endParaRPr lang="en-CA" sz="165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9537140A-33F5-C96F-7682-CECA2CDA2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792" y="1690941"/>
                      <a:ext cx="1854157" cy="502452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b="1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CA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9" name="Arrow: Right 18">
                    <a:extLst>
                      <a:ext uri="{FF2B5EF4-FFF2-40B4-BE49-F238E27FC236}">
                        <a16:creationId xmlns:a16="http://schemas.microsoft.com/office/drawing/2014/main" id="{C3C2E997-F5B3-4F71-8A03-9CF8328473E8}"/>
                      </a:ext>
                    </a:extLst>
                  </p:cNvPr>
                  <p:cNvSpPr/>
                  <p:nvPr/>
                </p:nvSpPr>
                <p:spPr>
                  <a:xfrm>
                    <a:off x="3610356" y="2977284"/>
                    <a:ext cx="649365" cy="583845"/>
                  </a:xfrm>
                  <a:prstGeom prst="rightArrow">
                    <a:avLst/>
                  </a:prstGeom>
                  <a:solidFill>
                    <a:srgbClr val="5097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798FF12-3B08-796A-482A-49E2ED0332FB}"/>
                    </a:ext>
                  </a:extLst>
                </p:cNvPr>
                <p:cNvGrpSpPr/>
                <p:nvPr/>
              </p:nvGrpSpPr>
              <p:grpSpPr>
                <a:xfrm>
                  <a:off x="192416" y="2500643"/>
                  <a:ext cx="3604816" cy="929843"/>
                  <a:chOff x="193792" y="1690941"/>
                  <a:chExt cx="3604816" cy="929843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1D247CB7-9E00-5DD4-1B73-3E8BFE162E7A}"/>
                      </a:ext>
                    </a:extLst>
                  </p:cNvPr>
                  <p:cNvGrpSpPr/>
                  <p:nvPr/>
                </p:nvGrpSpPr>
                <p:grpSpPr>
                  <a:xfrm>
                    <a:off x="193792" y="1690941"/>
                    <a:ext cx="3604816" cy="889147"/>
                    <a:chOff x="193792" y="1690941"/>
                    <a:chExt cx="3604816" cy="889147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F01842AB-4872-4132-938C-DC8FAEA80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441" y="2077636"/>
                      <a:ext cx="3108167" cy="502452"/>
                    </a:xfrm>
                    <a:prstGeom prst="rect">
                      <a:avLst/>
                    </a:prstGeom>
                    <a:solidFill>
                      <a:srgbClr val="046A38">
                        <a:alpha val="69804"/>
                      </a:srgbClr>
                    </a:solidFill>
                    <a:ln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sz="1650" b="1" err="1">
                          <a:solidFill>
                            <a:schemeClr val="tx1"/>
                          </a:solidFill>
                        </a:rPr>
                        <a:t>Phosphorus</a:t>
                      </a:r>
                      <a:r>
                        <a:rPr lang="fr-CA" sz="1650" b="1">
                          <a:solidFill>
                            <a:schemeClr val="tx1"/>
                          </a:solidFill>
                        </a:rPr>
                        <a:t>, Potassium </a:t>
                      </a:r>
                      <a:endParaRPr lang="en-CA" sz="165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" name="Rectangle 2">
                      <a:extLst>
                        <a:ext uri="{FF2B5EF4-FFF2-40B4-BE49-F238E27FC236}">
                          <a16:creationId xmlns:a16="http://schemas.microsoft.com/office/drawing/2014/main" id="{E1B275DE-183C-2B21-AE03-DD4ACAFDC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792" y="1690941"/>
                      <a:ext cx="1854157" cy="502452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b="1" err="1">
                          <a:solidFill>
                            <a:schemeClr val="tx1"/>
                          </a:solidFill>
                        </a:rPr>
                        <a:t>Intake</a:t>
                      </a:r>
                      <a:endParaRPr lang="en-CA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" name="Arrow: Right 20">
                    <a:extLst>
                      <a:ext uri="{FF2B5EF4-FFF2-40B4-BE49-F238E27FC236}">
                        <a16:creationId xmlns:a16="http://schemas.microsoft.com/office/drawing/2014/main" id="{6D019827-4E1D-75E6-00E0-C7862947CA5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9678" y="2036939"/>
                    <a:ext cx="649365" cy="583845"/>
                  </a:xfrm>
                  <a:prstGeom prst="rightArrow">
                    <a:avLst/>
                  </a:prstGeom>
                  <a:solidFill>
                    <a:srgbClr val="5097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EEB6C17-A00F-3A67-D991-18E417CD8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0873" y="2412986"/>
                <a:ext cx="1511655" cy="1511655"/>
              </a:xfrm>
              <a:prstGeom prst="rect">
                <a:avLst/>
              </a:prstGeom>
            </p:spPr>
          </p:pic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EB880E-07DC-D069-0B78-091B93E11D0E}"/>
                </a:ext>
              </a:extLst>
            </p:cNvPr>
            <p:cNvSpPr/>
            <p:nvPr/>
          </p:nvSpPr>
          <p:spPr>
            <a:xfrm>
              <a:off x="5085783" y="3979628"/>
              <a:ext cx="1276508" cy="338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800" b="1" err="1">
                  <a:solidFill>
                    <a:sysClr val="windowText" lastClr="000000"/>
                  </a:solidFill>
                </a:rPr>
                <a:t>Soil</a:t>
              </a:r>
              <a:endParaRPr lang="en-CA" sz="2800" b="1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9DD8D7A-5952-400A-CDFC-78B570A5035D}"/>
              </a:ext>
            </a:extLst>
          </p:cNvPr>
          <p:cNvSpPr/>
          <p:nvPr/>
        </p:nvSpPr>
        <p:spPr>
          <a:xfrm>
            <a:off x="7271404" y="3794819"/>
            <a:ext cx="1854157" cy="50245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/>
                </a:solidFill>
              </a:rPr>
              <a:t>Output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3E40C-FE6F-7A48-6939-A0CF5D24F104}"/>
              </a:ext>
            </a:extLst>
          </p:cNvPr>
          <p:cNvSpPr/>
          <p:nvPr/>
        </p:nvSpPr>
        <p:spPr>
          <a:xfrm>
            <a:off x="7303629" y="2866462"/>
            <a:ext cx="1854157" cy="50245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/>
                </a:solidFill>
              </a:rPr>
              <a:t>Intake</a:t>
            </a:r>
            <a:endParaRPr lang="en-CA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4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ADF019D57194FB4F42BFEE42871D5" ma:contentTypeVersion="5" ma:contentTypeDescription="Create a new document." ma:contentTypeScope="" ma:versionID="b178d75d3934a0c5bcb54dcd7dab4388">
  <xsd:schema xmlns:xsd="http://www.w3.org/2001/XMLSchema" xmlns:xs="http://www.w3.org/2001/XMLSchema" xmlns:p="http://schemas.microsoft.com/office/2006/metadata/properties" xmlns:ns2="9301484d-842b-4577-8130-8676c6b66b8c" xmlns:ns3="173921e3-23a0-4ed0-8416-a0c7e84561b5" targetNamespace="http://schemas.microsoft.com/office/2006/metadata/properties" ma:root="true" ma:fieldsID="15133cb1a7f5bd85d4a140d728df3908" ns2:_="" ns3:_="">
    <xsd:import namespace="9301484d-842b-4577-8130-8676c6b66b8c"/>
    <xsd:import namespace="173921e3-23a0-4ed0-8416-a0c7e84561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1484d-842b-4577-8130-8676c6b66b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921e3-23a0-4ed0-8416-a0c7e84561b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06754-4E71-4C42-B046-6DB6767DB36E}">
  <ds:schemaRefs>
    <ds:schemaRef ds:uri="http://schemas.microsoft.com/office/2006/documentManagement/types"/>
    <ds:schemaRef ds:uri="http://purl.org/dc/elements/1.1/"/>
    <ds:schemaRef ds:uri="http://purl.org/dc/terms/"/>
    <ds:schemaRef ds:uri="9301484d-842b-4577-8130-8676c6b66b8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73921e3-23a0-4ed0-8416-a0c7e84561b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1C3ACF-7D72-427E-A444-69A1624800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368003-98F5-4F76-9E0A-FDA55E27AD46}">
  <ds:schemaRefs>
    <ds:schemaRef ds:uri="173921e3-23a0-4ed0-8416-a0c7e84561b5"/>
    <ds:schemaRef ds:uri="9301484d-842b-4577-8130-8676c6b66b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2925</Words>
  <Application>Microsoft Office PowerPoint</Application>
  <PresentationFormat>Widescreen</PresentationFormat>
  <Paragraphs>582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Narrow</vt:lpstr>
      <vt:lpstr>Arial Nova</vt:lpstr>
      <vt:lpstr>Calibri</vt:lpstr>
      <vt:lpstr>Calibri (Body)</vt:lpstr>
      <vt:lpstr>Calibri Light</vt:lpstr>
      <vt:lpstr>Cambria Math</vt:lpstr>
      <vt:lpstr>Consolas</vt:lpstr>
      <vt:lpstr>Open Sans</vt:lpstr>
      <vt:lpstr>Times New Roman</vt:lpstr>
      <vt:lpstr>Office Theme</vt:lpstr>
      <vt:lpstr>PowerPoint Presentation</vt:lpstr>
      <vt:lpstr>Making the Case for Crop Rotation</vt:lpstr>
      <vt:lpstr>Making the Case for Crop Rotation</vt:lpstr>
      <vt:lpstr>Making the Case for Crop Rotation</vt:lpstr>
      <vt:lpstr>Taking Crop Rotation a Step Further</vt:lpstr>
      <vt:lpstr>Taking Crop Rotation a Step Further</vt:lpstr>
      <vt:lpstr>Taking Crop Rotation a Step Further</vt:lpstr>
      <vt:lpstr>But How Exactly Does Crop Rotation Works?</vt:lpstr>
      <vt:lpstr>But How Exactly Does Crop Rotation Works?</vt:lpstr>
      <vt:lpstr>But How Exactly Does Crop Rotation Works?</vt:lpstr>
      <vt:lpstr>But How Exactly Does Crop Rotation Works?</vt:lpstr>
      <vt:lpstr>What Can We Optimize?</vt:lpstr>
      <vt:lpstr>What Can We Optimize?</vt:lpstr>
      <vt:lpstr>What Can We Optimize?</vt:lpstr>
      <vt:lpstr>Gathering Diversified Data</vt:lpstr>
      <vt:lpstr>Providing the Real-World Logic</vt:lpstr>
      <vt:lpstr>What Decision is Gurobi Taking?</vt:lpstr>
      <vt:lpstr>How do we Optimize for…</vt:lpstr>
      <vt:lpstr>How do we Optimize for…</vt:lpstr>
      <vt:lpstr>How do we Optimize for…</vt:lpstr>
      <vt:lpstr>How do we Optimize for…</vt:lpstr>
      <vt:lpstr>How do we Optimize for…</vt:lpstr>
      <vt:lpstr>How do we Optimize for…</vt:lpstr>
      <vt:lpstr>Result Showcasing Efficiencies</vt:lpstr>
      <vt:lpstr>Problem Extension</vt:lpstr>
      <vt:lpstr>A Tool Worth Sharing</vt:lpstr>
      <vt:lpstr>PowerPoint Presentation</vt:lpstr>
      <vt:lpstr>PowerPoint Presentation</vt:lpstr>
      <vt:lpstr>Okay but isn’t crop rotation already known?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Gathering Diversified Data</vt:lpstr>
      <vt:lpstr>PowerPoint Presentation</vt:lpstr>
      <vt:lpstr>Gathering Diversified Data</vt:lpstr>
      <vt:lpstr>PowerPoint Presentation</vt:lpstr>
      <vt:lpstr>PowerPoint Presentation</vt:lpstr>
      <vt:lpstr>PowerPoint Presentation</vt:lpstr>
      <vt:lpstr>PowerPoint Presentation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Tomy Pelletier</dc:creator>
  <cp:lastModifiedBy>Vinay Govias</cp:lastModifiedBy>
  <cp:revision>5</cp:revision>
  <dcterms:created xsi:type="dcterms:W3CDTF">2023-11-21T20:23:05Z</dcterms:created>
  <dcterms:modified xsi:type="dcterms:W3CDTF">2023-12-08T02:55:08Z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0x0101002A9ADF019D57194FB4F42BFEE42871D5</vt:lpwstr>
  </property>
</Properties>
</file>