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32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9" r:id="rId6"/>
    <p:sldId id="263" r:id="rId7"/>
    <p:sldId id="264" r:id="rId8"/>
    <p:sldId id="287" r:id="rId9"/>
    <p:sldId id="266" r:id="rId10"/>
    <p:sldId id="267" r:id="rId11"/>
    <p:sldId id="293" r:id="rId12"/>
    <p:sldId id="294" r:id="rId13"/>
    <p:sldId id="270" r:id="rId14"/>
    <p:sldId id="271" r:id="rId15"/>
    <p:sldId id="273" r:id="rId16"/>
    <p:sldId id="289" r:id="rId17"/>
    <p:sldId id="274" r:id="rId18"/>
    <p:sldId id="290" r:id="rId19"/>
    <p:sldId id="275" r:id="rId20"/>
    <p:sldId id="291" r:id="rId21"/>
    <p:sldId id="295" r:id="rId22"/>
    <p:sldId id="281" r:id="rId23"/>
    <p:sldId id="282" r:id="rId24"/>
    <p:sldId id="283" r:id="rId25"/>
    <p:sldId id="284" r:id="rId26"/>
    <p:sldId id="286" r:id="rId27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9"/>
    </p:embeddedFont>
    <p:embeddedFont>
      <p:font typeface="Bahnschrift Condensed" panose="020B0502040204020203" pitchFamily="34" charset="0"/>
      <p:regular r:id="rId30"/>
      <p:bold r:id="rId31"/>
    </p:embeddedFont>
    <p:embeddedFont>
      <p:font typeface="Bahnschrift Light" panose="020B0502040204020203" pitchFamily="34" charset="0"/>
      <p:regular r:id="rId32"/>
    </p:embeddedFont>
    <p:embeddedFont>
      <p:font typeface="Book Antiqua" panose="02040602050305030304" pitchFamily="18" charset="0"/>
      <p:regular r:id="rId33"/>
      <p:bold r:id="rId34"/>
      <p:italic r:id="rId35"/>
      <p:boldItalic r:id="rId36"/>
    </p:embeddedFont>
    <p:embeddedFont>
      <p:font typeface="Bookman Old Style" panose="02050604050505020204" pitchFamily="18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libri Light" panose="020F0302020204030204" pitchFamily="34" charset="0"/>
      <p:regular r:id="rId45"/>
      <p: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5936ba4b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5936ba4b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5936ba4b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5936ba4b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936ba4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936ba4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936ba4b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936ba4b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936ba4b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936ba4b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936ba4bd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936ba4bd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5F0A-4A92-4C17-821A-F64847D63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0560B-48B1-4251-8EC0-0A95DCB29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9C6C-C36A-4422-A90D-2ECF33B3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E3FF-CCD7-4C05-A429-B038EB1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99CD-544B-42DE-AAF9-0989657F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CD8E-A6A2-473B-B817-E8020298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7BAEA-C5F7-41A4-B012-A675535FF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2450E-9FE1-4041-A2E1-5CC99B89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9901-2AEB-4A2F-9DB5-D1B9BB89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F106E-938D-4825-AB7D-A7423C8F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7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51CD2-022A-466A-95A5-6093958CE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BA518-0894-458F-B7C2-37811070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E253-3840-4D5C-9274-1AC68CBD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F7A8-CCDB-4052-A253-93E58710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1E20-9EEA-4514-8C58-83B39AA8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0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49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52426" y="1097280"/>
            <a:ext cx="768096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313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194C-231F-403E-9741-783E20DB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FFC0-F666-49B2-90A1-690FDA881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E19D-B137-4B80-97FB-A5B4B685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3A1D-A3EA-4856-AE96-C6B85071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4845B-D21C-4A72-BC91-42EB7620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3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3F18-AF4F-48E7-B776-1BFF4C55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0A98-8E39-4816-AADC-1E9ABE20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CE36-913B-4F05-B1A2-9D1FC716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F93A-6559-418F-A93A-DF2FF65A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D15A1-8C62-4711-BE1D-675A12A6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8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9F44-9156-4801-A3C3-CA6BAF08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9308-D749-48F1-8042-AA7F54277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544B6-24BE-4CB5-BB79-D411FAFD2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005CE-548E-4661-93EE-ED2F6851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402E9-3574-4806-898F-34D054CB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737A4-9471-4ED4-8276-BB66EE1A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26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2DA-46A9-411E-8C56-0F9E7274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5F66E-90B2-4276-8EB9-9DFA2394B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C67F2-B030-49CD-AD02-ADBF5F7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8FACE-EFF3-4F16-961B-410DD1C15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78C4E-AF43-4C0F-908A-8E34B7751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64AC6-4B9B-4E42-A05B-18BD6FF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589EC-6889-4E4D-A02F-2ABC6282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74B7F-2A8B-4DC3-83BB-B985B625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4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BB49-A6AA-4C0D-8E1C-45DF3DFF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FB764-4819-4238-8848-8A60665E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85DBA-7C86-4387-9448-EF7400D4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2E0EB-AFC4-4456-9799-733B79D8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B41AF-8A2F-4596-BC27-F8CFC5F3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09159-15A5-4BD0-8086-E4045C04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4807C-BFE3-491A-8907-891DA3FF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2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627A-8313-4C9B-99FD-6CF958F0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A68E-9E0B-4F64-9831-2E5CB15FC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10301-AD0B-44E5-97CB-A6070A041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159E-F84F-4C7D-A740-0B1D4BA0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1B2ED-360F-4C53-ADF0-3FF6A1C6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73CD1-62D7-43F4-B017-23E75746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3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9FD7-05C3-49C8-B5AE-ECE2B1F2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9B24D-23C7-4DD3-B3FA-0281497B6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8E361-1028-4CA6-8466-644DD2700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C7E09-FC60-4E41-B6FE-AA38086D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D0F00-ADE5-46A2-B14F-492BF319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25901-ED07-478F-ACC1-969CD768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05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D7EA2-5C52-4901-9D99-8BAE014A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2912C-34C2-481F-9BAC-4D7771D00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709D-82C3-4B70-95BE-D842D308F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DEEC5-5EE3-409C-802A-4E8B94185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B9F46-0501-4333-8DB0-223D74DD3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5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  <p:sldLayoutId id="2147484340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0" y="1642577"/>
            <a:ext cx="9144000" cy="15105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800" b="1" dirty="0">
                <a:solidFill>
                  <a:schemeClr val="tx1"/>
                </a:solidFill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DEMOGRAPHIC PROFILING</a:t>
            </a:r>
            <a:endParaRPr sz="4800" b="1" dirty="0">
              <a:solidFill>
                <a:schemeClr val="tx1"/>
              </a:solidFill>
              <a:latin typeface="Bahnschrift Ligh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311708" y="3672144"/>
            <a:ext cx="2629966" cy="93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Under guidance of: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Dr. Imran Khan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Assistant Professor</a:t>
            </a:r>
            <a:endParaRPr lang="en-US" sz="1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706140" y="3676057"/>
            <a:ext cx="3126154" cy="9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Submitted by: </a:t>
            </a:r>
            <a:endParaRPr sz="1800" b="1" dirty="0">
              <a:latin typeface="Book Antiqua" panose="020406020503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Vineet Vijayan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04011604416</a:t>
            </a:r>
            <a:endParaRPr sz="1800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628650" y="739445"/>
            <a:ext cx="1230295" cy="9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ahnschrift Condensed" panose="020B0502040204020203" pitchFamily="34" charset="0"/>
                <a:ea typeface="Comfortaa"/>
                <a:cs typeface="Comfortaa"/>
                <a:sym typeface="Comfortaa"/>
              </a:rPr>
              <a:t>DFD: Level 1</a:t>
            </a:r>
            <a:endParaRPr sz="3600" dirty="0">
              <a:latin typeface="Bahnschrift Condensed" panose="020B0502040204020203" pitchFamily="34" charset="0"/>
              <a:ea typeface="Comfortaa"/>
              <a:cs typeface="Comfortaa"/>
              <a:sym typeface="Comforta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7C0D6-393A-47F0-A536-646A7158F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7" t="3026" r="2284" b="3358"/>
          <a:stretch/>
        </p:blipFill>
        <p:spPr>
          <a:xfrm>
            <a:off x="1858945" y="164154"/>
            <a:ext cx="7285055" cy="48151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09CB-64BC-4F18-A727-DBC26C66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SEQUENCE DIAGRAM:</a:t>
            </a:r>
            <a:endParaRPr lang="en-IN" sz="3600" dirty="0"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8C62A-4A7C-4EB1-9AA9-247BE18BC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12" t="21546" r="25000" b="17904"/>
          <a:stretch/>
        </p:blipFill>
        <p:spPr>
          <a:xfrm>
            <a:off x="628649" y="972767"/>
            <a:ext cx="6099699" cy="417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6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1B25-8739-48CD-9608-22CED6D9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ACTIVITY DIAGRAM:</a:t>
            </a:r>
            <a:endParaRPr lang="en-IN" sz="3600" dirty="0"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15D52-1E0B-4114-85F2-D67E6AFE0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75" t="23249" r="25958" b="14498"/>
          <a:stretch/>
        </p:blipFill>
        <p:spPr>
          <a:xfrm>
            <a:off x="628650" y="947504"/>
            <a:ext cx="5331081" cy="41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1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311700" y="174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None/>
            </a:pPr>
            <a:r>
              <a:rPr lang="en-US" sz="3600" dirty="0">
                <a:latin typeface="Bahnschrift Condensed" panose="020B0502040204020203" pitchFamily="34" charset="0"/>
                <a:ea typeface="Times New Roman"/>
                <a:cs typeface="Times New Roman"/>
                <a:sym typeface="Times New Roman"/>
              </a:rPr>
              <a:t>SELECTION OF FEATURES:</a:t>
            </a:r>
            <a:endParaRPr sz="3600" dirty="0">
              <a:latin typeface="Bahnschrift Condensed" panose="020B0502040204020203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1"/>
          </p:nvPr>
        </p:nvSpPr>
        <p:spPr>
          <a:xfrm>
            <a:off x="311700" y="975850"/>
            <a:ext cx="8658000" cy="4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1000"/>
              </a:spcAft>
              <a:buClr>
                <a:schemeClr val="dk1"/>
              </a:buClr>
              <a:buSzPts val="1800"/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835152" y="1207008"/>
            <a:ext cx="7638288" cy="1402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11700" y="811530"/>
            <a:ext cx="8832300" cy="451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Features were selected such that their combination could give us a good measure of affluence.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latin typeface="Book Antiqua" panose="02040602050305030304" pitchFamily="18" charset="0"/>
              <a:ea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Those coffee shops and salons were selected which would be visited by people from affluent areas.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latin typeface="Book Antiqua" panose="02040602050305030304" pitchFamily="18" charset="0"/>
              <a:ea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We set a benchmark in terms of cost and distance from a locality. Distance was set keeping in mind the geo-locations of coffee-shops and salons.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latin typeface="Book Antiqua" panose="02040602050305030304" pitchFamily="18" charset="0"/>
              <a:ea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For example: Most coffee shops are found near a market place and a market is visited by people living within 1 km area distance.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latin typeface="Book Antiqua" panose="02040602050305030304" pitchFamily="18" charset="0"/>
              <a:ea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Cost was selected such that it can give a good approximation about purchasing power.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latin typeface="Book Antiqua" panose="02040602050305030304" pitchFamily="18" charset="0"/>
              <a:ea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Property rates were the last piece of the puzzle. As there could be a coffee-shop located which is closer to both an affluent area and an area with high population density.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652272" y="367527"/>
            <a:ext cx="5489448" cy="554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600" dirty="0">
                <a:latin typeface="Bahnschrift Condensed" panose="020B0502040204020203" pitchFamily="34" charset="0"/>
              </a:rPr>
              <a:t>PROCEDURE OF  ANALYSIS:</a:t>
            </a:r>
            <a:endParaRPr sz="3600" dirty="0">
              <a:latin typeface="Bahnschrift Condensed" panose="020B0502040204020203" pitchFamily="34" charset="0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804672" y="1158240"/>
            <a:ext cx="7589520" cy="2316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652272" y="1158240"/>
            <a:ext cx="8351520" cy="398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IN" sz="1600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Through electoral roll data, we calculated gender ratio and young female likelihood.</a:t>
            </a:r>
            <a:endParaRPr lang="en-IN" sz="1600" dirty="0">
              <a:latin typeface="Book Antiqua" panose="02040602050305030304" pitchFamily="18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We first found the correlation between different features.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600" dirty="0">
              <a:solidFill>
                <a:srgbClr val="000000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We did a  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Multivariate analysis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through which we assigned a value to each </a:t>
            </a:r>
            <a:r>
              <a:rPr lang="en-US" sz="1600" b="1" i="1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Part no. of a constituency.</a:t>
            </a:r>
            <a:endParaRPr sz="1600" dirty="0">
              <a:latin typeface="Book Antiqua" panose="020406020503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000000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Then, we found a centroid of all the Part nos. and did our analysis by measuring the relative distance from the centroid.</a:t>
            </a:r>
            <a:endParaRPr sz="1600" dirty="0">
              <a:latin typeface="Book Antiqua" panose="020406020503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solidFill>
                <a:srgbClr val="000000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We analyzed the variations in above calculated values with respect to affluence</a:t>
            </a:r>
            <a:r>
              <a:rPr lang="en-US" sz="1600" dirty="0">
                <a:latin typeface="Book Antiqua" panose="02040602050305030304" pitchFamily="18" charset="0"/>
                <a:ea typeface="Times New Roman"/>
              </a:rPr>
              <a:t>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en-US" sz="1600" dirty="0">
              <a:latin typeface="Book Antiqua" panose="02040602050305030304" pitchFamily="18" charset="0"/>
              <a:ea typeface="Times New Roman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 dirty="0">
                <a:latin typeface="Book Antiqua" panose="02040602050305030304" pitchFamily="18" charset="0"/>
                <a:ea typeface="Times New Roman"/>
              </a:rPr>
              <a:t>Lastly we performed </a:t>
            </a:r>
            <a:r>
              <a:rPr lang="en-US" sz="1600" b="1" dirty="0">
                <a:latin typeface="Book Antiqua" panose="02040602050305030304" pitchFamily="18" charset="0"/>
                <a:ea typeface="Times New Roman"/>
              </a:rPr>
              <a:t>clustering</a:t>
            </a:r>
            <a:r>
              <a:rPr lang="en-US" sz="1600" dirty="0">
                <a:latin typeface="Book Antiqua" panose="02040602050305030304" pitchFamily="18" charset="0"/>
                <a:ea typeface="Times New Roman"/>
              </a:rPr>
              <a:t> and visualized our data for analysis.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sz="1600" b="1" dirty="0">
              <a:solidFill>
                <a:srgbClr val="000000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600" b="1" i="1" dirty="0">
              <a:solidFill>
                <a:srgbClr val="000000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600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600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600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None/>
            </a:pPr>
            <a:r>
              <a:rPr lang="en-US" sz="2800" dirty="0">
                <a:latin typeface="Bahnschrift Condensed" panose="020B0502040204020203" pitchFamily="34" charset="0"/>
                <a:ea typeface="Times New Roman"/>
                <a:cs typeface="Times New Roman"/>
                <a:sym typeface="Times New Roman"/>
              </a:rPr>
              <a:t>K-means Clustering: Young female likelihood vs Female to male ratio.</a:t>
            </a:r>
            <a:endParaRPr sz="2800" dirty="0">
              <a:latin typeface="Bahnschrift Condensed" panose="020B0502040204020203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311700" y="4698460"/>
            <a:ext cx="8832300" cy="4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8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Young female likelihood decreases as female to male ratio increases.</a:t>
            </a:r>
            <a:endParaRPr sz="1800" dirty="0">
              <a:solidFill>
                <a:schemeClr val="dk1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EDF4B-1365-43E8-A5C3-B9B07D8F1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59252"/>
            <a:ext cx="6529598" cy="38392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A398-5277-43BC-A98C-BE02C1E8F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93" y="0"/>
            <a:ext cx="8351196" cy="758757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Bahnschrift Condensed" panose="020B0502040204020203" pitchFamily="34" charset="0"/>
                <a:ea typeface="Times New Roman"/>
                <a:cs typeface="Times New Roman"/>
                <a:sym typeface="Times New Roman"/>
              </a:rPr>
              <a:t>Agglomerative Clustering: Young female likelihood vs Female to male ratio.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B5EA0-D5F1-48C2-BD7F-3710201A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3" y="866998"/>
            <a:ext cx="7273334" cy="427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3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latin typeface="Bahnschrift Condensed" panose="020B0502040204020203" pitchFamily="34" charset="0"/>
                <a:ea typeface="Times New Roman"/>
                <a:cs typeface="Times New Roman"/>
                <a:sym typeface="Times New Roman"/>
              </a:rPr>
              <a:t>K-means Clustering: Young female likelihood vs Relative Distance.</a:t>
            </a:r>
            <a:endParaRPr sz="2800" dirty="0">
              <a:latin typeface="Bahnschrift Condensed" panose="020B0502040204020203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311700" y="4615675"/>
            <a:ext cx="9321793" cy="62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There are more number of young females near the centroid that means near </a:t>
            </a:r>
            <a:r>
              <a:rPr lang="en-US" sz="1600" dirty="0" err="1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munirka</a:t>
            </a: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dda</a:t>
            </a: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 flats</a:t>
            </a:r>
            <a:r>
              <a:rPr lang="en-US" sz="1600" b="1" i="1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solidFill>
                <a:schemeClr val="dk1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C7B7D-7A51-4AD5-B7D4-76B13F3D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26851"/>
            <a:ext cx="6443908" cy="37888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5113-A607-4523-8E84-C351B784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340" y="0"/>
            <a:ext cx="7851130" cy="76848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Bahnschrift Condensed" panose="020B0502040204020203" pitchFamily="34" charset="0"/>
                <a:ea typeface="Times New Roman"/>
                <a:cs typeface="Times New Roman"/>
                <a:sym typeface="Times New Roman"/>
              </a:rPr>
              <a:t>Agglomerative Clustering: Young female likelihood vs Relative Distance.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6EC4D-CBB7-46B1-BF46-A0631AD2F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40" y="768485"/>
            <a:ext cx="7290646" cy="428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5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None/>
            </a:pPr>
            <a:r>
              <a:rPr lang="en-US" sz="2800" dirty="0">
                <a:latin typeface="Bahnschrift Condensed" panose="020B0502040204020203" pitchFamily="34" charset="0"/>
                <a:ea typeface="Times New Roman"/>
                <a:cs typeface="Times New Roman"/>
                <a:sym typeface="Times New Roman"/>
              </a:rPr>
              <a:t>K-means Clustering: Female to male ratio vs Relative Distance.</a:t>
            </a:r>
            <a:endParaRPr sz="2800" dirty="0">
              <a:latin typeface="Bahnschrift Condensed" panose="020B0502040204020203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311700" y="4631746"/>
            <a:ext cx="9581745" cy="42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Females are more near centroid that means females are more near </a:t>
            </a:r>
            <a:r>
              <a:rPr lang="en-US" sz="1600" dirty="0" err="1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munirka</a:t>
            </a: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dda</a:t>
            </a: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 flats.</a:t>
            </a:r>
            <a:endParaRPr sz="1600" dirty="0">
              <a:solidFill>
                <a:schemeClr val="dk1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CA9D3-AA4F-432B-A5B5-6ADF7C51C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38393"/>
            <a:ext cx="6490416" cy="37933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628650" y="11674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latin typeface="Bahnschrift Condensed" panose="020B0502040204020203" pitchFamily="34" charset="0"/>
                <a:ea typeface="Arial"/>
                <a:cs typeface="Arial"/>
                <a:sym typeface="Arial"/>
              </a:rPr>
              <a:t>CONTENTS:</a:t>
            </a:r>
            <a:endParaRPr sz="3600" dirty="0">
              <a:latin typeface="Bahnschrift Condensed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idx="1"/>
          </p:nvPr>
        </p:nvSpPr>
        <p:spPr>
          <a:xfrm>
            <a:off x="628650" y="847019"/>
            <a:ext cx="7886700" cy="448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solidFill>
                  <a:schemeClr val="tx1"/>
                </a:solidFill>
                <a:latin typeface="Book Antiqua" panose="02040602050305030304" pitchFamily="18" charset="0"/>
              </a:rPr>
              <a:t>Company profile</a:t>
            </a:r>
            <a:endParaRPr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solidFill>
                  <a:schemeClr val="tx1"/>
                </a:solidFill>
                <a:latin typeface="Book Antiqua" panose="02040602050305030304" pitchFamily="18" charset="0"/>
              </a:rPr>
              <a:t>Objective</a:t>
            </a:r>
            <a:endParaRPr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solidFill>
                  <a:schemeClr val="tx1"/>
                </a:solidFill>
                <a:latin typeface="Book Antiqua" panose="02040602050305030304" pitchFamily="18" charset="0"/>
              </a:rPr>
              <a:t>Technologies used</a:t>
            </a:r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Data Collection and </a:t>
            </a:r>
            <a:r>
              <a:rPr lang="en-US" sz="1400" dirty="0">
                <a:solidFill>
                  <a:schemeClr val="tx1"/>
                </a:solidFill>
                <a:latin typeface="Book Antiqua" panose="02040602050305030304" pitchFamily="18" charset="0"/>
              </a:rPr>
              <a:t>Extra</a:t>
            </a:r>
            <a:r>
              <a:rPr lang="en-US" sz="1400" dirty="0">
                <a:latin typeface="Book Antiqua" panose="02040602050305030304" pitchFamily="18" charset="0"/>
              </a:rPr>
              <a:t>ction</a:t>
            </a:r>
            <a:endParaRPr lang="en-US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solidFill>
                  <a:schemeClr val="tx1"/>
                </a:solidFill>
                <a:latin typeface="Book Antiqua" panose="02040602050305030304" pitchFamily="18" charset="0"/>
              </a:rPr>
              <a:t>Use case diagram</a:t>
            </a:r>
            <a:endParaRPr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solidFill>
                  <a:schemeClr val="tx1"/>
                </a:solidFill>
                <a:latin typeface="Book Antiqua" panose="02040602050305030304" pitchFamily="18" charset="0"/>
              </a:rPr>
              <a:t>Data flow diagrams</a:t>
            </a:r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Sequence and Activity Diagrams</a:t>
            </a:r>
            <a:endParaRPr lang="en-US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solidFill>
                  <a:schemeClr val="tx1"/>
                </a:solidFill>
                <a:latin typeface="Book Antiqua" panose="02040602050305030304" pitchFamily="18" charset="0"/>
              </a:rPr>
              <a:t>Selection of Features</a:t>
            </a:r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solidFill>
                  <a:schemeClr val="tx1"/>
                </a:solidFill>
                <a:latin typeface="Book Antiqua" panose="02040602050305030304" pitchFamily="18" charset="0"/>
              </a:rPr>
              <a:t>Procedure of Analysis</a:t>
            </a:r>
            <a:endParaRPr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solidFill>
                  <a:schemeClr val="tx1"/>
                </a:solidFill>
                <a:latin typeface="Book Antiqua" panose="02040602050305030304" pitchFamily="18" charset="0"/>
              </a:rPr>
              <a:t>Screenshots</a:t>
            </a:r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Results</a:t>
            </a:r>
            <a:endParaRPr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solidFill>
                  <a:schemeClr val="tx1"/>
                </a:solidFill>
                <a:latin typeface="Book Antiqua" panose="02040602050305030304" pitchFamily="18" charset="0"/>
              </a:rPr>
              <a:t>Conclusion</a:t>
            </a:r>
            <a:endParaRPr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solidFill>
                  <a:schemeClr val="tx1"/>
                </a:solidFill>
                <a:latin typeface="Book Antiqua" panose="02040602050305030304" pitchFamily="18" charset="0"/>
              </a:rPr>
              <a:t>Limitations</a:t>
            </a:r>
            <a:endParaRPr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solidFill>
                  <a:schemeClr val="tx1"/>
                </a:solidFill>
                <a:latin typeface="Book Antiqua" panose="02040602050305030304" pitchFamily="18" charset="0"/>
              </a:rPr>
              <a:t>Future </a:t>
            </a:r>
            <a:r>
              <a:rPr lang="en-US" sz="1400" dirty="0">
                <a:latin typeface="Book Antiqua" panose="02040602050305030304" pitchFamily="18" charset="0"/>
              </a:rPr>
              <a:t>prospects</a:t>
            </a:r>
            <a:endParaRPr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US" sz="1400" dirty="0">
                <a:solidFill>
                  <a:schemeClr val="tx1"/>
                </a:solidFill>
                <a:latin typeface="Book Antiqua" panose="02040602050305030304" pitchFamily="18" charset="0"/>
              </a:rPr>
              <a:t>References</a:t>
            </a:r>
            <a:endParaRPr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71450" lvl="0" indent="-48133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2"/>
              <a:buNone/>
            </a:pPr>
            <a:endParaRPr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3559-BDD5-4919-8ED1-F11554E2D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41" y="269016"/>
            <a:ext cx="8038307" cy="63533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Bahnschrift Condensed" panose="020B0502040204020203" pitchFamily="34" charset="0"/>
                <a:ea typeface="Times New Roman"/>
                <a:cs typeface="Times New Roman"/>
                <a:sym typeface="Times New Roman"/>
              </a:rPr>
              <a:t>Agglomerative Clustering: Female to male ratio vs Relative Distance.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4E47B-3203-48FD-B40B-F18EAFEF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9" y="904352"/>
            <a:ext cx="7075217" cy="413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00F3-51BC-4C5A-8CB4-B2B3DEED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RESULTS:</a:t>
            </a:r>
            <a:endParaRPr lang="en-IN" sz="3600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BE3AD2-2E0B-46DC-8E64-490517A99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98363"/>
              </p:ext>
            </p:extLst>
          </p:nvPr>
        </p:nvGraphicFramePr>
        <p:xfrm>
          <a:off x="703823" y="1906623"/>
          <a:ext cx="3449888" cy="2254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2472">
                  <a:extLst>
                    <a:ext uri="{9D8B030D-6E8A-4147-A177-3AD203B41FA5}">
                      <a16:colId xmlns:a16="http://schemas.microsoft.com/office/drawing/2014/main" val="2368441000"/>
                    </a:ext>
                  </a:extLst>
                </a:gridCol>
                <a:gridCol w="862472">
                  <a:extLst>
                    <a:ext uri="{9D8B030D-6E8A-4147-A177-3AD203B41FA5}">
                      <a16:colId xmlns:a16="http://schemas.microsoft.com/office/drawing/2014/main" val="2459933809"/>
                    </a:ext>
                  </a:extLst>
                </a:gridCol>
                <a:gridCol w="862472">
                  <a:extLst>
                    <a:ext uri="{9D8B030D-6E8A-4147-A177-3AD203B41FA5}">
                      <a16:colId xmlns:a16="http://schemas.microsoft.com/office/drawing/2014/main" val="4185453712"/>
                    </a:ext>
                  </a:extLst>
                </a:gridCol>
                <a:gridCol w="862472">
                  <a:extLst>
                    <a:ext uri="{9D8B030D-6E8A-4147-A177-3AD203B41FA5}">
                      <a16:colId xmlns:a16="http://schemas.microsoft.com/office/drawing/2014/main" val="2628173741"/>
                    </a:ext>
                  </a:extLst>
                </a:gridCol>
              </a:tblGrid>
              <a:tr h="469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Predicted Cluster 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Predicted Cluster 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Predicted Cluster 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204073"/>
                  </a:ext>
                </a:extLst>
              </a:tr>
              <a:tr h="469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Actual Cluster 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190904"/>
                  </a:ext>
                </a:extLst>
              </a:tr>
              <a:tr h="469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Actual Cluster 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086475"/>
                  </a:ext>
                </a:extLst>
              </a:tr>
              <a:tr h="469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Actual Cluster 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18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2273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6F1D07-6BAE-48D3-916C-A3FD787492D5}"/>
              </a:ext>
            </a:extLst>
          </p:cNvPr>
          <p:cNvSpPr txBox="1"/>
          <p:nvPr/>
        </p:nvSpPr>
        <p:spPr>
          <a:xfrm>
            <a:off x="601296" y="1098739"/>
            <a:ext cx="8037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ok Antiqua" panose="02040602050305030304" pitchFamily="18" charset="0"/>
              </a:rPr>
              <a:t>Accuracy of Clustering Algorithms is depicted by following confusion matrices below: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661CC-A03D-4479-A212-9CF652CDB671}"/>
              </a:ext>
            </a:extLst>
          </p:cNvPr>
          <p:cNvSpPr txBox="1"/>
          <p:nvPr/>
        </p:nvSpPr>
        <p:spPr>
          <a:xfrm>
            <a:off x="1434071" y="1487292"/>
            <a:ext cx="2061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Book Antiqua" panose="02040602050305030304" pitchFamily="18" charset="0"/>
              </a:rPr>
              <a:t>K-means Clustering</a:t>
            </a:r>
            <a:endParaRPr lang="en-IN" sz="16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EFD9C-73E9-4D17-93B8-BABAE0FB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86215"/>
              </p:ext>
            </p:extLst>
          </p:nvPr>
        </p:nvGraphicFramePr>
        <p:xfrm>
          <a:off x="4883284" y="1906624"/>
          <a:ext cx="3755788" cy="2257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8947">
                  <a:extLst>
                    <a:ext uri="{9D8B030D-6E8A-4147-A177-3AD203B41FA5}">
                      <a16:colId xmlns:a16="http://schemas.microsoft.com/office/drawing/2014/main" val="779567699"/>
                    </a:ext>
                  </a:extLst>
                </a:gridCol>
                <a:gridCol w="938947">
                  <a:extLst>
                    <a:ext uri="{9D8B030D-6E8A-4147-A177-3AD203B41FA5}">
                      <a16:colId xmlns:a16="http://schemas.microsoft.com/office/drawing/2014/main" val="1856308726"/>
                    </a:ext>
                  </a:extLst>
                </a:gridCol>
                <a:gridCol w="938947">
                  <a:extLst>
                    <a:ext uri="{9D8B030D-6E8A-4147-A177-3AD203B41FA5}">
                      <a16:colId xmlns:a16="http://schemas.microsoft.com/office/drawing/2014/main" val="1693370071"/>
                    </a:ext>
                  </a:extLst>
                </a:gridCol>
                <a:gridCol w="938947">
                  <a:extLst>
                    <a:ext uri="{9D8B030D-6E8A-4147-A177-3AD203B41FA5}">
                      <a16:colId xmlns:a16="http://schemas.microsoft.com/office/drawing/2014/main" val="765812748"/>
                    </a:ext>
                  </a:extLst>
                </a:gridCol>
              </a:tblGrid>
              <a:tr h="5667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Predicted Cluster 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Predicted Cluster 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Predicted Cluster 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407393"/>
                  </a:ext>
                </a:extLst>
              </a:tr>
              <a:tr h="562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Actual Cluster 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277811"/>
                  </a:ext>
                </a:extLst>
              </a:tr>
              <a:tr h="562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Actual Cluster 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031289"/>
                  </a:ext>
                </a:extLst>
              </a:tr>
              <a:tr h="562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Actual Cluster 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44630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040E3D-E5E4-4C03-8DD5-745AEFE07450}"/>
              </a:ext>
            </a:extLst>
          </p:cNvPr>
          <p:cNvSpPr txBox="1"/>
          <p:nvPr/>
        </p:nvSpPr>
        <p:spPr>
          <a:xfrm>
            <a:off x="4740432" y="1487292"/>
            <a:ext cx="4137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Book Antiqua" panose="02040602050305030304" pitchFamily="18" charset="0"/>
              </a:rPr>
              <a:t>Agglomerative Clustering (Ward Linkage)</a:t>
            </a:r>
            <a:endParaRPr lang="en-IN" sz="1600" b="1" dirty="0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33734-3B0F-411B-A307-F7789E08D915}"/>
              </a:ext>
            </a:extLst>
          </p:cNvPr>
          <p:cNvSpPr txBox="1"/>
          <p:nvPr/>
        </p:nvSpPr>
        <p:spPr>
          <a:xfrm>
            <a:off x="939416" y="4338069"/>
            <a:ext cx="2978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ok Antiqua" panose="02040602050305030304" pitchFamily="18" charset="0"/>
              </a:rPr>
              <a:t>Accuracy Score = 0.8496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Accuracy Percentage = 84.96%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1A701-62A1-41F0-8A92-16D478AB2219}"/>
              </a:ext>
            </a:extLst>
          </p:cNvPr>
          <p:cNvSpPr txBox="1"/>
          <p:nvPr/>
        </p:nvSpPr>
        <p:spPr>
          <a:xfrm>
            <a:off x="5319916" y="4338069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ok Antiqua" panose="02040602050305030304" pitchFamily="18" charset="0"/>
              </a:rPr>
              <a:t>Accuracy Score = 0.4962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Accuracy Percentage = 49.62%</a:t>
            </a:r>
            <a:endParaRPr lang="en-IN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6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>
            <a:spLocks noGrp="1"/>
          </p:cNvSpPr>
          <p:nvPr>
            <p:ph type="body" idx="1"/>
          </p:nvPr>
        </p:nvSpPr>
        <p:spPr>
          <a:xfrm>
            <a:off x="116732" y="993888"/>
            <a:ext cx="8855818" cy="414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1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171450" lvl="0" indent="-171450">
              <a:buSzPts val="1600"/>
            </a:pPr>
            <a:r>
              <a:rPr lang="en-US" sz="1600" dirty="0">
                <a:latin typeface="Book Antiqua" panose="02040602050305030304" pitchFamily="18" charset="0"/>
              </a:rPr>
              <a:t>Thus, it can be seen clearly that K-means clustering algorithm gives better results for this data.</a:t>
            </a:r>
          </a:p>
          <a:p>
            <a:pPr marL="171450" lvl="0" indent="-171450">
              <a:buSzPts val="1600"/>
            </a:pP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It can be used to study </a:t>
            </a:r>
            <a:r>
              <a:rPr lang="en-US" sz="1600" b="1" dirty="0"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600" b="1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oters</a:t>
            </a: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 base in the constituency and target them accordingly(ward level micro targeting.</a:t>
            </a:r>
            <a:endParaRPr sz="1600" dirty="0"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Formulate strategies to target the </a:t>
            </a:r>
            <a:r>
              <a:rPr lang="en-US" sz="1600" b="1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younger audience digitally</a:t>
            </a: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 effectively.</a:t>
            </a:r>
            <a:endParaRPr sz="1600" dirty="0"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Many localities have </a:t>
            </a:r>
            <a:r>
              <a:rPr lang="en-US" sz="1600" b="1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slum area</a:t>
            </a: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 near them which can be identified by data and accordingly targeted for building </a:t>
            </a:r>
            <a:r>
              <a:rPr lang="en-US" sz="1600" b="1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narratives</a:t>
            </a: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Ward wise narrative can be formed according to the data such as % of Female and Male</a:t>
            </a:r>
            <a:r>
              <a:rPr lang="en-US" sz="1600" dirty="0">
                <a:solidFill>
                  <a:schemeClr val="accent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Areas with higher no. of </a:t>
            </a:r>
            <a:r>
              <a:rPr lang="en-US" sz="1600" b="1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married women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 can be targeted with policies and narratives keeping in view with the </a:t>
            </a:r>
            <a:r>
              <a:rPr lang="en-US" sz="1600" b="1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family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 orientation.</a:t>
            </a:r>
            <a:endParaRPr sz="1600" dirty="0"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We may derive future health, education and family policies keeping in view of our analysis done, so as more voters can be attracted as we can </a:t>
            </a:r>
            <a:r>
              <a:rPr lang="en-US" sz="1600" b="1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extrapolate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 central gist of families in an area; bases upon there current </a:t>
            </a:r>
            <a:r>
              <a:rPr lang="en-US" sz="1600" b="1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female trends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solidFill>
                <a:schemeClr val="accent1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Book Antiqua" panose="02040602050305030304" pitchFamily="18" charset="0"/>
            </a:endParaRPr>
          </a:p>
        </p:txBody>
      </p:sp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184826" y="400500"/>
            <a:ext cx="85206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lang="en-US" sz="3600" dirty="0">
                <a:latin typeface="Bahnschrift Condensed" panose="020B0502040204020203" pitchFamily="34" charset="0"/>
                <a:ea typeface="Times New Roman"/>
                <a:cs typeface="Times New Roman"/>
                <a:sym typeface="Times New Roman"/>
              </a:rPr>
              <a:t>CONCLUSIONS:</a:t>
            </a:r>
            <a:endParaRPr sz="48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ahnschrift Condensed" panose="020B0502040204020203" pitchFamily="34" charset="0"/>
              </a:rPr>
              <a:t>LIMITATIONS:</a:t>
            </a:r>
            <a:endParaRPr sz="3600" dirty="0">
              <a:latin typeface="Bahnschrift Condensed" panose="020B0502040204020203" pitchFamily="34" charset="0"/>
            </a:endParaRPr>
          </a:p>
        </p:txBody>
      </p:sp>
      <p:sp>
        <p:nvSpPr>
          <p:cNvPr id="311" name="Google Shape;311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0" lvl="0" indent="0">
              <a:buNone/>
            </a:pPr>
            <a:r>
              <a:rPr lang="en-IN" sz="2000" dirty="0">
                <a:latin typeface="Book Antiqua" panose="02040602050305030304" pitchFamily="18" charset="0"/>
              </a:rPr>
              <a:t>The only limitation of this model is that it only works in the current time-space only.</a:t>
            </a:r>
          </a:p>
          <a:p>
            <a:pPr marL="0" lvl="0" indent="0">
              <a:buNone/>
            </a:pPr>
            <a:endParaRPr lang="en-IN" sz="2000" dirty="0">
              <a:latin typeface="Book Antiqua" panose="02040602050305030304" pitchFamily="18" charset="0"/>
            </a:endParaRPr>
          </a:p>
          <a:p>
            <a:pPr marL="0" lvl="0" indent="0">
              <a:buNone/>
            </a:pPr>
            <a:endParaRPr lang="en-IN" sz="2000" dirty="0">
              <a:latin typeface="Book Antiqua" panose="02040602050305030304" pitchFamily="18" charset="0"/>
            </a:endParaRPr>
          </a:p>
          <a:p>
            <a:pPr marL="0" lvl="0" indent="0">
              <a:buNone/>
            </a:pPr>
            <a:endParaRPr lang="en-IN" sz="2000" dirty="0">
              <a:latin typeface="Book Antiqua" panose="02040602050305030304" pitchFamily="18" charset="0"/>
            </a:endParaRPr>
          </a:p>
          <a:p>
            <a:pPr marL="0" lvl="0" indent="0">
              <a:buNone/>
            </a:pPr>
            <a:r>
              <a:rPr lang="en-IN" sz="2000" dirty="0">
                <a:latin typeface="Book Antiqua" panose="02040602050305030304" pitchFamily="18" charset="0"/>
              </a:rPr>
              <a:t>It may vary after 5-10 years or as the space/region changes.</a:t>
            </a:r>
          </a:p>
          <a:p>
            <a:pPr marL="0" lvl="0" indent="0">
              <a:buNone/>
            </a:pPr>
            <a:r>
              <a:rPr lang="en-IN" sz="2000" dirty="0">
                <a:latin typeface="Book Antiqua" panose="02040602050305030304" pitchFamily="18" charset="0"/>
              </a:rPr>
              <a:t>The model may show different results outside Delhi-NCR.</a:t>
            </a:r>
          </a:p>
          <a:p>
            <a:pPr marL="0" lvl="0" indent="0">
              <a:buNone/>
            </a:pPr>
            <a:endParaRPr lang="en-IN" sz="2000" dirty="0">
              <a:latin typeface="Book Antiqua" panose="02040602050305030304" pitchFamily="18" charset="0"/>
            </a:endParaRPr>
          </a:p>
          <a:p>
            <a:pPr marL="0" lvl="0" indent="0">
              <a:buNone/>
            </a:pPr>
            <a:endParaRPr lang="en-IN" sz="2000" dirty="0">
              <a:latin typeface="Book Antiqua" panose="02040602050305030304" pitchFamily="18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The model may show different results outside Delhi-NCR.</a:t>
            </a:r>
            <a:endParaRPr lang="en-IN" sz="2000" dirty="0">
              <a:latin typeface="Book Antiqua" panose="020406020503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None/>
            </a:pPr>
            <a:r>
              <a:rPr lang="en-US" sz="4000" dirty="0">
                <a:latin typeface="Bahnschrift Condensed" panose="020B0502040204020203" pitchFamily="34" charset="0"/>
                <a:ea typeface="Times New Roman"/>
                <a:cs typeface="Times New Roman"/>
                <a:sym typeface="Times New Roman"/>
              </a:rPr>
              <a:t>FUTURE PROSPECTS:</a:t>
            </a:r>
            <a:endParaRPr sz="4000" dirty="0">
              <a:latin typeface="Bahnschrift Condensed" panose="020B0502040204020203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1"/>
          </p:nvPr>
        </p:nvSpPr>
        <p:spPr>
          <a:xfrm>
            <a:off x="0" y="1228675"/>
            <a:ext cx="91440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We can further extend this project by conducting </a:t>
            </a:r>
            <a:r>
              <a:rPr lang="en-US" sz="2000" b="1" i="1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inter-cluster analysis </a:t>
            </a:r>
            <a:r>
              <a:rPr 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(between two or more different constituencies, for example: R.K. Puram and Rajinder Nagar).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>
              <a:solidFill>
                <a:schemeClr val="dk1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Currently we have only conducted </a:t>
            </a:r>
            <a:r>
              <a:rPr lang="en-US" sz="2000" b="1" i="1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intra-cluster analysis</a:t>
            </a:r>
            <a:r>
              <a:rPr 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 (within one constituency).</a:t>
            </a: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>
              <a:solidFill>
                <a:schemeClr val="dk1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●"/>
            </a:pPr>
            <a:r>
              <a:rPr 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We can predict features of other constituencies by determining the similarity of their regions based on the affluence of that region.</a:t>
            </a:r>
            <a:endParaRPr sz="2000" dirty="0">
              <a:solidFill>
                <a:schemeClr val="dk1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ahnschrift Condensed" panose="020B0502040204020203" pitchFamily="34" charset="0"/>
              </a:rPr>
              <a:t>REFERENCES:</a:t>
            </a:r>
            <a:endParaRPr sz="3600" dirty="0">
              <a:latin typeface="Bahnschrift Condensed" panose="020B0502040204020203" pitchFamily="34" charset="0"/>
            </a:endParaRPr>
          </a:p>
        </p:txBody>
      </p:sp>
      <p:sp>
        <p:nvSpPr>
          <p:cNvPr id="323" name="Google Shape;323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3850" algn="just">
              <a:lnSpc>
                <a:spcPct val="115000"/>
              </a:lnSpc>
              <a:buSzPts val="15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Tutorials point: Online education resource</a:t>
            </a: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Scrape hero: Online web scraping tutorials</a:t>
            </a:r>
            <a:endParaRPr sz="1800" dirty="0">
              <a:solidFill>
                <a:schemeClr val="tx1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Stack overflow</a:t>
            </a:r>
            <a:endParaRPr sz="1800" dirty="0">
              <a:solidFill>
                <a:schemeClr val="tx1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Christopher M. Bishop, “Pattern Recognition and Machine Learning”, Springer, 2006</a:t>
            </a:r>
            <a:endParaRPr sz="1800" dirty="0">
              <a:solidFill>
                <a:schemeClr val="tx1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Jiawei Han, Micheline Kamber and Jian Pei, “Data Mining Techniques and Concepts”, Morgan Kaufmann Publishers, 3rd Ed., 2012</a:t>
            </a:r>
            <a:endParaRPr sz="1800" dirty="0">
              <a:solidFill>
                <a:schemeClr val="tx1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Allen B. Downey, “Think Stats: Probability and Statistics for Programmers”, Green Tea Press, 2011</a:t>
            </a:r>
            <a:endParaRPr sz="1800" dirty="0">
              <a:solidFill>
                <a:schemeClr val="tx1"/>
              </a:solidFill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133B-C839-4EEA-BBA8-91370110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54530"/>
            <a:ext cx="85206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latin typeface="Arial Rounded MT Bold" panose="020F0704030504030204" pitchFamily="34" charset="0"/>
              </a:rPr>
              <a:t>THANK YOU</a:t>
            </a:r>
            <a:endParaRPr lang="en-IN" sz="9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latin typeface="Bahnschrift Condensed" panose="020B0502040204020203" pitchFamily="34" charset="0"/>
                <a:ea typeface="Arial"/>
                <a:cs typeface="Arial"/>
                <a:sym typeface="Arial"/>
              </a:rPr>
              <a:t>COMPANY PROFILE:</a:t>
            </a:r>
            <a:endParaRPr sz="3600" dirty="0">
              <a:latin typeface="Bahnschrift Condensed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  <a:t>Company name: </a:t>
            </a:r>
            <a:r>
              <a:rPr lang="en-US" sz="1800" b="1" dirty="0">
                <a:solidFill>
                  <a:schemeClr val="tx1"/>
                </a:solidFill>
                <a:latin typeface="Book Antiqua" panose="02040602050305030304" pitchFamily="18" charset="0"/>
              </a:rPr>
              <a:t>Aam </a:t>
            </a:r>
            <a:r>
              <a:rPr lang="en-US" sz="1800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Aadmi</a:t>
            </a:r>
            <a:r>
              <a:rPr lang="en-US" sz="1800" b="1" dirty="0">
                <a:solidFill>
                  <a:schemeClr val="tx1"/>
                </a:solidFill>
                <a:latin typeface="Book Antiqua" panose="02040602050305030304" pitchFamily="18" charset="0"/>
              </a:rPr>
              <a:t> Party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  <a:t>Aam Aadmi Party (AAP), is an Indian political party, formally launched on 26 November 2012, and is currently the ruling party of the National Capital Territory of Delhi. 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  <a:t>It deals in various profiles like HR, Public Speaking and Data Analytics.</a:t>
            </a:r>
            <a:endParaRPr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369467"/>
            <a:ext cx="8520600" cy="61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None/>
            </a:pPr>
            <a:r>
              <a:rPr lang="en-US" sz="3600" dirty="0">
                <a:latin typeface="Bahnschrift Condensed" panose="020B0502040204020203" pitchFamily="34" charset="0"/>
                <a:ea typeface="Times New Roman"/>
                <a:cs typeface="Times New Roman"/>
                <a:sym typeface="Times New Roman"/>
              </a:rPr>
              <a:t>OBJECTIVE: </a:t>
            </a:r>
            <a:br>
              <a:rPr lang="en-US" sz="3600" dirty="0">
                <a:latin typeface="Bahnschrift Condensed" panose="020B0502040204020203" pitchFamily="34" charset="0"/>
                <a:ea typeface="Times New Roman"/>
                <a:cs typeface="Times New Roman"/>
                <a:sym typeface="Times New Roman"/>
              </a:rPr>
            </a:br>
            <a:endParaRPr sz="3600" dirty="0">
              <a:latin typeface="Bahnschrift Condensed" panose="020B0502040204020203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97653" y="1225685"/>
            <a:ext cx="8520600" cy="38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Percentage variation in gender ratio, young female voters and their correlation with the affluence of an area.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600" dirty="0">
              <a:latin typeface="Bookman Old Style" panose="020506040505050202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Variation in </a:t>
            </a:r>
            <a:r>
              <a:rPr lang="en-US" sz="1600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affluence</a:t>
            </a:r>
            <a:r>
              <a:rPr lang="en-US" sz="16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 within one constituency.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600" dirty="0">
              <a:latin typeface="Bookman Old Style" panose="020506040505050202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We noted variations between smallest possible population groups. i.e.  at block level.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 sz="1600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We saw a dramatic increase in female voter turnout in 2014 Parliamentary election.</a:t>
            </a:r>
          </a:p>
          <a:p>
            <a:pPr lvl="0">
              <a:buClr>
                <a:schemeClr val="dk1"/>
              </a:buClr>
              <a:buSzPts val="1400"/>
            </a:pPr>
            <a:endParaRPr lang="en-IN" sz="1600" dirty="0">
              <a:latin typeface="Book Antiqua" panose="02040602050305030304" pitchFamily="18" charset="0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 sz="1600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We explored the significance of female votes.</a:t>
            </a:r>
            <a:endParaRPr lang="en-IN" sz="1600" dirty="0">
              <a:latin typeface="Book Antiqua" panose="02040602050305030304" pitchFamily="18" charset="0"/>
            </a:endParaRPr>
          </a:p>
          <a:p>
            <a:pPr lvl="0"/>
            <a:r>
              <a:rPr lang="en-IN" sz="1600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endParaRPr lang="en-IN" sz="1600" dirty="0">
              <a:latin typeface="Book Antiqua" panose="0204060205030503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sz="1600" dirty="0">
              <a:latin typeface="Bookman Old Style" panose="0205060405050502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ahnschrift Condensed" panose="020B0502040204020203" pitchFamily="34" charset="0"/>
              </a:rPr>
              <a:t>TECHNOLOGIES USED:</a:t>
            </a:r>
            <a:endParaRPr sz="3600" dirty="0">
              <a:latin typeface="Bahnschrift Condensed" panose="020B0502040204020203" pitchFamily="34" charset="0"/>
            </a:endParaRPr>
          </a:p>
        </p:txBody>
      </p:sp>
      <p:sp>
        <p:nvSpPr>
          <p:cNvPr id="221" name="Google Shape;221;p28"/>
          <p:cNvSpPr txBox="1">
            <a:spLocks noGrp="1"/>
          </p:cNvSpPr>
          <p:nvPr>
            <p:ph idx="1"/>
          </p:nvPr>
        </p:nvSpPr>
        <p:spPr>
          <a:xfrm>
            <a:off x="628650" y="1095375"/>
            <a:ext cx="7886700" cy="377428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  <a:t>Python 3.7 with various libraries</a:t>
            </a:r>
          </a:p>
          <a:p>
            <a:pPr marL="457200" lvl="0" indent="-342900" algn="l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endParaRPr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  <a:t>Libraries: </a:t>
            </a:r>
            <a:endParaRPr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Numpy</a:t>
            </a:r>
            <a:endParaRPr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Matplotlib and Seaborn</a:t>
            </a:r>
            <a:endParaRPr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sklearn</a:t>
            </a:r>
            <a:endParaRPr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Pdf2Image, Optical Character Recognition (OCR), Python Imaging Library (PIL), OpenCV and Tesseract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  <a:t>Jupyter Notebook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  <a:t>Anaconda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  <a:t>Microsoft Excel</a:t>
            </a:r>
            <a:endParaRPr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600" dirty="0">
                <a:latin typeface="Bahnschrift Condensed" panose="020B0502040204020203" pitchFamily="34" charset="0"/>
              </a:rPr>
              <a:t>DATA COLLECTION:</a:t>
            </a:r>
            <a:endParaRPr sz="3600" dirty="0">
              <a:latin typeface="Bahnschrift Condensed" panose="020B0502040204020203" pitchFamily="34" charset="0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  <a:t>We extracted electoral roll using image processing. Source of this data is election commission’s website.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  <a:t>Collection of features was done through web scraping.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  <a:t>Optical character recognition techniques were used in image processing and geolocation API was used  in web scraping.</a:t>
            </a:r>
            <a:endParaRPr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32A4A-A2DD-4283-BBAC-871BDDA3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942" y="1258008"/>
            <a:ext cx="6236058" cy="3918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67D898-A680-4ADD-A32B-89DEAD410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9094"/>
            <a:ext cx="2908570" cy="2137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A9D315-FFA1-4FDE-9895-B908C80847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193" r="727"/>
          <a:stretch/>
        </p:blipFill>
        <p:spPr>
          <a:xfrm>
            <a:off x="747104" y="1215956"/>
            <a:ext cx="1729257" cy="1823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C898DA-4978-4918-A87D-B8A7CFA8A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104" y="690664"/>
            <a:ext cx="2490010" cy="5673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6AD3-5005-4DBB-933F-7DE6881D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90" y="398832"/>
            <a:ext cx="1563235" cy="12548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USE CASE DIAGRAM:</a:t>
            </a:r>
            <a:endParaRPr lang="en-IN" sz="3600" dirty="0"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1EF0B-9C41-4CA9-9DB2-9E1344064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06" t="21736" r="15744" b="11282"/>
          <a:stretch/>
        </p:blipFill>
        <p:spPr>
          <a:xfrm>
            <a:off x="1857982" y="1"/>
            <a:ext cx="72860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0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ahnschrift Condensed" panose="020B0502040204020203" pitchFamily="34" charset="0"/>
                <a:ea typeface="Comfortaa"/>
                <a:cs typeface="Comfortaa"/>
                <a:sym typeface="Comfortaa"/>
              </a:rPr>
              <a:t>DFD: Level 0</a:t>
            </a:r>
            <a:endParaRPr sz="3600" dirty="0">
              <a:latin typeface="Bahnschrift Condensed" panose="020B0502040204020203" pitchFamily="34" charset="0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B727F-FA4C-4A43-BA43-8CF7555E2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1771649"/>
            <a:ext cx="7886701" cy="20671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1068</Words>
  <Application>Microsoft Office PowerPoint</Application>
  <PresentationFormat>On-screen Show (16:9)</PresentationFormat>
  <Paragraphs>180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Bahnschrift Condensed</vt:lpstr>
      <vt:lpstr>Calibri Light</vt:lpstr>
      <vt:lpstr>Calibri</vt:lpstr>
      <vt:lpstr>Bookman Old Style</vt:lpstr>
      <vt:lpstr>Arial Rounded MT Bold</vt:lpstr>
      <vt:lpstr>Book Antiqua</vt:lpstr>
      <vt:lpstr>Times New Roman</vt:lpstr>
      <vt:lpstr>Bahnschrift Light</vt:lpstr>
      <vt:lpstr>Noto Sans Symbols</vt:lpstr>
      <vt:lpstr>Arial</vt:lpstr>
      <vt:lpstr>Office Theme</vt:lpstr>
      <vt:lpstr>DEMOGRAPHIC PROFILING</vt:lpstr>
      <vt:lpstr>CONTENTS:</vt:lpstr>
      <vt:lpstr>COMPANY PROFILE:</vt:lpstr>
      <vt:lpstr>OBJECTIVE:  </vt:lpstr>
      <vt:lpstr>TECHNOLOGIES USED:</vt:lpstr>
      <vt:lpstr>DATA COLLECTION:</vt:lpstr>
      <vt:lpstr>PowerPoint Presentation</vt:lpstr>
      <vt:lpstr>USE CASE DIAGRAM:</vt:lpstr>
      <vt:lpstr>DFD: Level 0</vt:lpstr>
      <vt:lpstr>DFD: Level 1</vt:lpstr>
      <vt:lpstr>SEQUENCE DIAGRAM:</vt:lpstr>
      <vt:lpstr>ACTIVITY DIAGRAM:</vt:lpstr>
      <vt:lpstr>SELECTION OF FEATURES:</vt:lpstr>
      <vt:lpstr>PROCEDURE OF  ANALYSIS:</vt:lpstr>
      <vt:lpstr>K-means Clustering: Young female likelihood vs Female to male ratio.</vt:lpstr>
      <vt:lpstr>Agglomerative Clustering: Young female likelihood vs Female to male ratio.</vt:lpstr>
      <vt:lpstr>K-means Clustering: Young female likelihood vs Relative Distance.</vt:lpstr>
      <vt:lpstr>Agglomerative Clustering: Young female likelihood vs Relative Distance.</vt:lpstr>
      <vt:lpstr>K-means Clustering: Female to male ratio vs Relative Distance.</vt:lpstr>
      <vt:lpstr>Agglomerative Clustering: Female to male ratio vs Relative Distance.</vt:lpstr>
      <vt:lpstr>RESULTS:</vt:lpstr>
      <vt:lpstr>CONCLUSIONS:</vt:lpstr>
      <vt:lpstr>LIMITATIONS:</vt:lpstr>
      <vt:lpstr>FUTURE PROSPECTS: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PROFILING (EDA)</dc:title>
  <dc:creator>Vineet Vijayan</dc:creator>
  <cp:lastModifiedBy>Vineet Vijayan</cp:lastModifiedBy>
  <cp:revision>63</cp:revision>
  <dcterms:modified xsi:type="dcterms:W3CDTF">2019-05-14T22:36:53Z</dcterms:modified>
</cp:coreProperties>
</file>