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307" r:id="rId3"/>
    <p:sldId id="302" r:id="rId4"/>
    <p:sldId id="278" r:id="rId5"/>
    <p:sldId id="305" r:id="rId6"/>
    <p:sldId id="257" r:id="rId7"/>
    <p:sldId id="265" r:id="rId8"/>
    <p:sldId id="266" r:id="rId9"/>
    <p:sldId id="304" r:id="rId10"/>
    <p:sldId id="267" r:id="rId11"/>
    <p:sldId id="268" r:id="rId12"/>
    <p:sldId id="298" r:id="rId13"/>
    <p:sldId id="269" r:id="rId14"/>
    <p:sldId id="303" r:id="rId15"/>
    <p:sldId id="279" r:id="rId16"/>
    <p:sldId id="297" r:id="rId17"/>
    <p:sldId id="270" r:id="rId18"/>
    <p:sldId id="271" r:id="rId19"/>
    <p:sldId id="301" r:id="rId20"/>
    <p:sldId id="296" r:id="rId21"/>
    <p:sldId id="272" r:id="rId22"/>
    <p:sldId id="295" r:id="rId23"/>
    <p:sldId id="273" r:id="rId24"/>
    <p:sldId id="274" r:id="rId25"/>
    <p:sldId id="306" r:id="rId26"/>
    <p:sldId id="299" r:id="rId27"/>
    <p:sldId id="300" r:id="rId28"/>
    <p:sldId id="275" r:id="rId29"/>
    <p:sldId id="276" r:id="rId30"/>
    <p:sldId id="294" r:id="rId31"/>
    <p:sldId id="293" r:id="rId32"/>
    <p:sldId id="292" r:id="rId33"/>
    <p:sldId id="291" r:id="rId34"/>
    <p:sldId id="290" r:id="rId35"/>
    <p:sldId id="289" r:id="rId36"/>
    <p:sldId id="288" r:id="rId37"/>
    <p:sldId id="287" r:id="rId38"/>
    <p:sldId id="286" r:id="rId39"/>
    <p:sldId id="285" r:id="rId40"/>
    <p:sldId id="284" r:id="rId41"/>
    <p:sldId id="282" r:id="rId42"/>
    <p:sldId id="281" r:id="rId43"/>
    <p:sldId id="277" r:id="rId4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247" autoAdjust="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aostone%20project\university_ranking-main\university_ranking-main\EDA%20SOL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aostone%20project\university_ranking-main\university_ranking-main\EDA%20SOL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700\AppData\Roaming\Microsoft\Excel\EDA%20SOLUTION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700\AppData\Local\Microsoft\Windows\INetCache\IE\K5HQMF0Q\EDA%20SOLUTION%5b1%5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[EDA SOLUTION.xlsx]qus 8 eda!PivotTable13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7030A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7030A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7030A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'qus 8 eda'!$F$3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  <a:sp3d/>
          </c:spPr>
          <c:invertIfNegative val="0"/>
          <c:cat>
            <c:strRef>
              <c:f>'qus 8 eda'!$E$4:$E$16</c:f>
              <c:strCach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</c:strCache>
            </c:strRef>
          </c:cat>
          <c:val>
            <c:numRef>
              <c:f>'qus 8 eda'!$F$4:$F$16</c:f>
              <c:numCache>
                <c:formatCode>General</c:formatCode>
                <c:ptCount val="12"/>
                <c:pt idx="0">
                  <c:v>251.23939999999999</c:v>
                </c:pt>
                <c:pt idx="1">
                  <c:v>250.45080000000002</c:v>
                </c:pt>
                <c:pt idx="2">
                  <c:v>247.8493</c:v>
                </c:pt>
                <c:pt idx="3">
                  <c:v>249.88890000000001</c:v>
                </c:pt>
                <c:pt idx="4">
                  <c:v>248.70430000000002</c:v>
                </c:pt>
                <c:pt idx="5">
                  <c:v>245.73609999999999</c:v>
                </c:pt>
                <c:pt idx="6">
                  <c:v>596.57119999999998</c:v>
                </c:pt>
                <c:pt idx="7">
                  <c:v>1068.7621000000001</c:v>
                </c:pt>
                <c:pt idx="8">
                  <c:v>1088.4123</c:v>
                </c:pt>
                <c:pt idx="9">
                  <c:v>3375.4902999999995</c:v>
                </c:pt>
                <c:pt idx="10">
                  <c:v>3485.8403000000003</c:v>
                </c:pt>
                <c:pt idx="11">
                  <c:v>391.65529999999995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78-4F7D-BBED-28BDF05011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71074848"/>
        <c:axId val="1569887440"/>
        <c:axId val="0"/>
      </c:bar3DChart>
      <c:catAx>
        <c:axId val="67107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887440"/>
        <c:crosses val="autoZero"/>
        <c:auto val="1"/>
        <c:lblAlgn val="ctr"/>
        <c:lblOffset val="100"/>
        <c:noMultiLvlLbl val="0"/>
      </c:catAx>
      <c:valAx>
        <c:axId val="156988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07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24292E"/>
                </a:solidFill>
                <a:effectLst/>
                <a:latin typeface="Inter"/>
              </a:rPr>
              <a:t>number of female students </a:t>
            </a:r>
            <a:endParaRPr lang="en-US"/>
          </a:p>
        </c:rich>
      </c:tx>
      <c:layout>
        <c:manualLayout>
          <c:xMode val="edge"/>
          <c:yMode val="edge"/>
          <c:x val="0.36833628780695604"/>
          <c:y val="2.43372413449487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873026342911324E-2"/>
          <c:y val="0.13193603320447253"/>
          <c:w val="0.90801830399472316"/>
          <c:h val="0.4145724048054493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'eda 10 qus'!$A$2:$A$246</c:f>
              <c:strCache>
                <c:ptCount val="245"/>
                <c:pt idx="0">
                  <c:v>University of Vienna</c:v>
                </c:pt>
                <c:pt idx="1">
                  <c:v>LMU Munich</c:v>
                </c:pt>
                <c:pt idx="2">
                  <c:v>Kingâ€™s College London</c:v>
                </c:pt>
                <c:pt idx="3">
                  <c:v>Leiden University</c:v>
                </c:pt>
                <c:pt idx="4">
                  <c:v>Utrecht University</c:v>
                </c:pt>
                <c:pt idx="5">
                  <c:v>Karolinska Institute</c:v>
                </c:pt>
                <c:pt idx="6">
                  <c:v>University of North Carolina at Chapel Hill</c:v>
                </c:pt>
                <c:pt idx="7">
                  <c:v>University of Edinburgh</c:v>
                </c:pt>
                <c:pt idx="8">
                  <c:v>Boston University</c:v>
                </c:pt>
                <c:pt idx="9">
                  <c:v>Trinity College Dublin</c:v>
                </c:pt>
                <c:pt idx="10">
                  <c:v>Royal Holloway, University of London</c:v>
                </c:pt>
                <c:pt idx="11">
                  <c:v>Ghent University</c:v>
                </c:pt>
                <c:pt idx="12">
                  <c:v>Uppsala University</c:v>
                </c:pt>
                <c:pt idx="13">
                  <c:v>University College London</c:v>
                </c:pt>
                <c:pt idx="14">
                  <c:v>McGill University</c:v>
                </c:pt>
                <c:pt idx="15">
                  <c:v>University of St Andrews</c:v>
                </c:pt>
                <c:pt idx="16">
                  <c:v>VU University Amsterdam</c:v>
                </c:pt>
                <c:pt idx="17">
                  <c:v>Monash University</c:v>
                </c:pt>
                <c:pt idx="18">
                  <c:v>University of Copenhagen</c:v>
                </c:pt>
                <c:pt idx="19">
                  <c:v>University of Melbourne</c:v>
                </c:pt>
                <c:pt idx="20">
                  <c:v>New York University</c:v>
                </c:pt>
                <c:pt idx="21">
                  <c:v>Heidelberg University</c:v>
                </c:pt>
                <c:pt idx="22">
                  <c:v>University of Helsinki</c:v>
                </c:pt>
                <c:pt idx="23">
                  <c:v>University of Alberta</c:v>
                </c:pt>
                <c:pt idx="24">
                  <c:v>University of British Columbia</c:v>
                </c:pt>
                <c:pt idx="25">
                  <c:v>University of Sussex</c:v>
                </c:pt>
                <c:pt idx="26">
                  <c:v>Durham University</c:v>
                </c:pt>
                <c:pt idx="27">
                  <c:v>KU Leuven</c:v>
                </c:pt>
                <c:pt idx="28">
                  <c:v>University of Birmingham</c:v>
                </c:pt>
                <c:pt idx="29">
                  <c:v>University of Nottingham</c:v>
                </c:pt>
                <c:pt idx="30">
                  <c:v>University of Exeter</c:v>
                </c:pt>
                <c:pt idx="31">
                  <c:v>University of Washington</c:v>
                </c:pt>
                <c:pt idx="32">
                  <c:v>University of Bristol</c:v>
                </c:pt>
                <c:pt idx="33">
                  <c:v>University of Amsterdam</c:v>
                </c:pt>
                <c:pt idx="34">
                  <c:v>Paris Diderot University â€“ Paris 7</c:v>
                </c:pt>
                <c:pt idx="35">
                  <c:v>University of California, Los Angeles</c:v>
                </c:pt>
                <c:pt idx="36">
                  <c:v>Australian National University</c:v>
                </c:pt>
                <c:pt idx="37">
                  <c:v>Vanderbilt University</c:v>
                </c:pt>
                <c:pt idx="38">
                  <c:v>University of Virginia</c:v>
                </c:pt>
                <c:pt idx="39">
                  <c:v>University of Southern California</c:v>
                </c:pt>
                <c:pt idx="40">
                  <c:v>University of Arizona</c:v>
                </c:pt>
                <c:pt idx="41">
                  <c:v>Queen Mary University of London</c:v>
                </c:pt>
                <c:pt idx="42">
                  <c:v>Lancaster University</c:v>
                </c:pt>
                <c:pt idx="43">
                  <c:v>University of Freiburg</c:v>
                </c:pt>
                <c:pt idx="44">
                  <c:v>University of Liverpool</c:v>
                </c:pt>
                <c:pt idx="45">
                  <c:v>University of Groningen</c:v>
                </c:pt>
                <c:pt idx="46">
                  <c:v>Stockholm University</c:v>
                </c:pt>
                <c:pt idx="47">
                  <c:v>University of Pennsylvania</c:v>
                </c:pt>
                <c:pt idx="48">
                  <c:v>University of Pittsburgh</c:v>
                </c:pt>
                <c:pt idx="49">
                  <c:v>University of Geneva</c:v>
                </c:pt>
                <c:pt idx="50">
                  <c:v>University of California, Berkeley</c:v>
                </c:pt>
                <c:pt idx="51">
                  <c:v>Yale University</c:v>
                </c:pt>
                <c:pt idx="52">
                  <c:v>Johns Hopkins University</c:v>
                </c:pt>
                <c:pt idx="53">
                  <c:v>University of Sheffield</c:v>
                </c:pt>
                <c:pt idx="54">
                  <c:v>Arizona State University</c:v>
                </c:pt>
                <c:pt idx="55">
                  <c:v>Duke University</c:v>
                </c:pt>
                <c:pt idx="56">
                  <c:v>National University of Singapore</c:v>
                </c:pt>
                <c:pt idx="57">
                  <c:v>University of Massachusetts</c:v>
                </c:pt>
                <c:pt idx="58">
                  <c:v>University of Leeds</c:v>
                </c:pt>
                <c:pt idx="59">
                  <c:v>University of East Anglia</c:v>
                </c:pt>
                <c:pt idx="60">
                  <c:v>Free University of Berlin</c:v>
                </c:pt>
                <c:pt idx="61">
                  <c:v>Cornell University</c:v>
                </c:pt>
                <c:pt idx="62">
                  <c:v>University of Michigan</c:v>
                </c:pt>
                <c:pt idx="63">
                  <c:v>Northwestern University</c:v>
                </c:pt>
                <c:pt idx="64">
                  <c:v>University of Maryland, College Park</c:v>
                </c:pt>
                <c:pt idx="65">
                  <c:v>Erasmus University Rotterdam</c:v>
                </c:pt>
                <c:pt idx="66">
                  <c:v>Nanyang Technological University</c:v>
                </c:pt>
                <c:pt idx="67">
                  <c:v>University of Sydney</c:v>
                </c:pt>
                <c:pt idx="68">
                  <c:v>University of Zurich</c:v>
                </c:pt>
                <c:pt idx="69">
                  <c:v>University of Glasgow</c:v>
                </c:pt>
                <c:pt idx="70">
                  <c:v>University of Illinois at Urbana-Champaign</c:v>
                </c:pt>
                <c:pt idx="71">
                  <c:v>Emory University</c:v>
                </c:pt>
                <c:pt idx="72">
                  <c:v>George Washington University</c:v>
                </c:pt>
                <c:pt idx="73">
                  <c:v>Wageningen University and Research Center</c:v>
                </c:pt>
                <c:pt idx="74">
                  <c:v>University of Delaware</c:v>
                </c:pt>
                <c:pt idx="75">
                  <c:v>University of Cambridge</c:v>
                </c:pt>
                <c:pt idx="76">
                  <c:v>University of Oxford</c:v>
                </c:pt>
                <c:pt idx="77">
                  <c:v>Ã‰cole Normale SupÃ©rieure</c:v>
                </c:pt>
                <c:pt idx="78">
                  <c:v>Pennsylvania State University</c:v>
                </c:pt>
                <c:pt idx="79">
                  <c:v>Princeton University</c:v>
                </c:pt>
                <c:pt idx="80">
                  <c:v>Tufts University</c:v>
                </c:pt>
                <c:pt idx="81">
                  <c:v>University of California, Davis</c:v>
                </c:pt>
                <c:pt idx="82">
                  <c:v>University of Basel</c:v>
                </c:pt>
                <c:pt idx="83">
                  <c:v>University of Auckland</c:v>
                </c:pt>
                <c:pt idx="84">
                  <c:v>University of Aberdeen</c:v>
                </c:pt>
                <c:pt idx="85">
                  <c:v>Boston College</c:v>
                </c:pt>
                <c:pt idx="86">
                  <c:v>Aarhus University</c:v>
                </c:pt>
                <c:pt idx="87">
                  <c:v>University of Hong Kong</c:v>
                </c:pt>
                <c:pt idx="88">
                  <c:v>University of California, Santa Cruz</c:v>
                </c:pt>
                <c:pt idx="89">
                  <c:v>Yeshiva University</c:v>
                </c:pt>
                <c:pt idx="90">
                  <c:v>The University of Queensland</c:v>
                </c:pt>
                <c:pt idx="91">
                  <c:v>University of Southampton</c:v>
                </c:pt>
                <c:pt idx="92">
                  <c:v>University of Cape Town</c:v>
                </c:pt>
                <c:pt idx="93">
                  <c:v>Indiana University</c:v>
                </c:pt>
                <c:pt idx="94">
                  <c:v>Georgetown University</c:v>
                </c:pt>
                <c:pt idx="95">
                  <c:v>University of Notre Dame</c:v>
                </c:pt>
                <c:pt idx="96">
                  <c:v>University of California, Santa Barbara</c:v>
                </c:pt>
                <c:pt idx="97">
                  <c:v>University of California, Irvine</c:v>
                </c:pt>
                <c:pt idx="98">
                  <c:v>University of Minnesota</c:v>
                </c:pt>
                <c:pt idx="99">
                  <c:v>University of Manchester</c:v>
                </c:pt>
                <c:pt idx="100">
                  <c:v>University of Iowa</c:v>
                </c:pt>
                <c:pt idx="101">
                  <c:v>University of GÃ¶ttingen</c:v>
                </c:pt>
                <c:pt idx="102">
                  <c:v>Rutgers, the State University of New Jersey</c:v>
                </c:pt>
                <c:pt idx="103">
                  <c:v>University of California, Riverside</c:v>
                </c:pt>
                <c:pt idx="104">
                  <c:v>Michigan State University</c:v>
                </c:pt>
                <c:pt idx="105">
                  <c:v>University of Wisconsin-Madison</c:v>
                </c:pt>
                <c:pt idx="106">
                  <c:v>University of Texas at Austin</c:v>
                </c:pt>
                <c:pt idx="107">
                  <c:v>Stanford University</c:v>
                </c:pt>
                <c:pt idx="108">
                  <c:v>University of Chicago</c:v>
                </c:pt>
                <c:pt idx="109">
                  <c:v>Stony Brook University</c:v>
                </c:pt>
                <c:pt idx="110">
                  <c:v>University of Western Australia</c:v>
                </c:pt>
                <c:pt idx="111">
                  <c:v>Ohio State University</c:v>
                </c:pt>
                <c:pt idx="112">
                  <c:v>Ã‰cole normale supÃ©rieure de Lyon</c:v>
                </c:pt>
                <c:pt idx="113">
                  <c:v>University of California, San Diego</c:v>
                </c:pt>
                <c:pt idx="114">
                  <c:v>Case Western Reserve University</c:v>
                </c:pt>
                <c:pt idx="115">
                  <c:v>Pierre and Marie Curie University</c:v>
                </c:pt>
                <c:pt idx="116">
                  <c:v>University of Warwick</c:v>
                </c:pt>
                <c:pt idx="117">
                  <c:v>University of Ottawa</c:v>
                </c:pt>
                <c:pt idx="118">
                  <c:v>Pompeu Fabra University</c:v>
                </c:pt>
                <c:pt idx="119">
                  <c:v>Dartmouth College</c:v>
                </c:pt>
                <c:pt idx="120">
                  <c:v>University of New South Wales</c:v>
                </c:pt>
                <c:pt idx="121">
                  <c:v>Carnegie Mellon University</c:v>
                </c:pt>
                <c:pt idx="122">
                  <c:v>University of TÃ¼bingen</c:v>
                </c:pt>
                <c:pt idx="123">
                  <c:v>Radboud University Nijmegen</c:v>
                </c:pt>
                <c:pt idx="124">
                  <c:v>University of Montreal</c:v>
                </c:pt>
                <c:pt idx="125">
                  <c:v>University of Colorado Boulder</c:v>
                </c:pt>
                <c:pt idx="126">
                  <c:v>University of Utah</c:v>
                </c:pt>
                <c:pt idx="127">
                  <c:v>Maastricht University</c:v>
                </c:pt>
                <c:pt idx="128">
                  <c:v>Massachusetts Institute of Technology</c:v>
                </c:pt>
                <c:pt idx="129">
                  <c:v>Imperial College London</c:v>
                </c:pt>
                <c:pt idx="130">
                  <c:v>Rice University</c:v>
                </c:pt>
                <c:pt idx="131">
                  <c:v>Iowa State University</c:v>
                </c:pt>
                <c:pt idx="132">
                  <c:v>University of Bonn</c:v>
                </c:pt>
                <c:pt idx="133">
                  <c:v>Hebrew University of Jerusalem</c:v>
                </c:pt>
                <c:pt idx="134">
                  <c:v>University of Bern</c:v>
                </c:pt>
                <c:pt idx="135">
                  <c:v>University of Florida</c:v>
                </c:pt>
                <c:pt idx="136">
                  <c:v>UniversitÃ© catholique de Louvain</c:v>
                </c:pt>
                <c:pt idx="137">
                  <c:v>University of Leicester</c:v>
                </c:pt>
                <c:pt idx="138">
                  <c:v>University of Illinois at Chicago</c:v>
                </c:pt>
                <c:pt idx="139">
                  <c:v>McMaster University</c:v>
                </c:pt>
                <c:pt idx="140">
                  <c:v>Chinese University of Hong Kong</c:v>
                </c:pt>
                <c:pt idx="141">
                  <c:v>Purdue University</c:v>
                </c:pt>
                <c:pt idx="142">
                  <c:v>Wake Forest University</c:v>
                </c:pt>
                <c:pt idx="143">
                  <c:v>Newcastle University</c:v>
                </c:pt>
                <c:pt idx="144">
                  <c:v>University of Miami</c:v>
                </c:pt>
                <c:pt idx="145">
                  <c:v>California Institute of Technology</c:v>
                </c:pt>
                <c:pt idx="146">
                  <c:v>Technical University of Munich</c:v>
                </c:pt>
                <c:pt idx="147">
                  <c:v>University of Rochester</c:v>
                </c:pt>
                <c:pt idx="148">
                  <c:v>National Taiwan University</c:v>
                </c:pt>
                <c:pt idx="149">
                  <c:v>Texas A&amp;M University</c:v>
                </c:pt>
                <c:pt idx="150">
                  <c:v>ETH Zurich â€“ Swiss Federal Institute of Technology Zurich</c:v>
                </c:pt>
                <c:pt idx="151">
                  <c:v>Georgia Institute of Technology</c:v>
                </c:pt>
                <c:pt idx="152">
                  <c:v>University of Dundee</c:v>
                </c:pt>
                <c:pt idx="153">
                  <c:v>Goethe University Frankfurt</c:v>
                </c:pt>
                <c:pt idx="154">
                  <c:v>KTH Royal Institute of Technology</c:v>
                </c:pt>
                <c:pt idx="155">
                  <c:v>University of Victoria</c:v>
                </c:pt>
                <c:pt idx="156">
                  <c:v>University of Antwerp</c:v>
                </c:pt>
                <c:pt idx="157">
                  <c:v>Birkbeck, University of London</c:v>
                </c:pt>
                <c:pt idx="158">
                  <c:v>Brandeis University</c:v>
                </c:pt>
                <c:pt idx="159">
                  <c:v>University of Reading</c:v>
                </c:pt>
                <c:pt idx="160">
                  <c:v>Ã‰cole Polytechnique FÃ©dÃ©rale de Lausanne</c:v>
                </c:pt>
                <c:pt idx="161">
                  <c:v>William &amp; Mary</c:v>
                </c:pt>
                <c:pt idx="162">
                  <c:v>University of Konstanz</c:v>
                </c:pt>
                <c:pt idx="163">
                  <c:v>Tsinghua University</c:v>
                </c:pt>
                <c:pt idx="164">
                  <c:v>Osaka University</c:v>
                </c:pt>
                <c:pt idx="165">
                  <c:v>RWTH Aachen University</c:v>
                </c:pt>
                <c:pt idx="166">
                  <c:v>City University of Hong Kong</c:v>
                </c:pt>
                <c:pt idx="167">
                  <c:v>University of Twente</c:v>
                </c:pt>
                <c:pt idx="168">
                  <c:v>University of Adelaide</c:v>
                </c:pt>
                <c:pt idx="169">
                  <c:v>University at Buffalo</c:v>
                </c:pt>
                <c:pt idx="170">
                  <c:v>Technical University of Denmark</c:v>
                </c:pt>
                <c:pt idx="171">
                  <c:v>Delft University of Technology</c:v>
                </c:pt>
                <c:pt idx="172">
                  <c:v>Karlsruhe Institute of Technology</c:v>
                </c:pt>
                <c:pt idx="173">
                  <c:v>Tohoku University</c:v>
                </c:pt>
                <c:pt idx="174">
                  <c:v>University of Barcelona</c:v>
                </c:pt>
                <c:pt idx="175">
                  <c:v>Pohang University of Science and Technology</c:v>
                </c:pt>
                <c:pt idx="176">
                  <c:v>Korea Advanced Institute of Science and Technology (KAIST)</c:v>
                </c:pt>
                <c:pt idx="177">
                  <c:v>Rensselaer Polytechnic Institute</c:v>
                </c:pt>
                <c:pt idx="178">
                  <c:v>University of Bergen</c:v>
                </c:pt>
                <c:pt idx="179">
                  <c:v>Northeastern University</c:v>
                </c:pt>
                <c:pt idx="180">
                  <c:v>BoÄŸaziÃ§i University</c:v>
                </c:pt>
                <c:pt idx="181">
                  <c:v>University of SÃ£o Paulo</c:v>
                </c:pt>
                <c:pt idx="182">
                  <c:v>Eindhoven University of Technology</c:v>
                </c:pt>
                <c:pt idx="183">
                  <c:v>Ã‰cole Polytechnique</c:v>
                </c:pt>
                <c:pt idx="184">
                  <c:v>Middle East Technical University</c:v>
                </c:pt>
                <c:pt idx="185">
                  <c:v>University of Texas at Dallas</c:v>
                </c:pt>
                <c:pt idx="186">
                  <c:v>Colorado School of Mines</c:v>
                </c:pt>
                <c:pt idx="187">
                  <c:v>Sungkyunkwan University (SKKU)</c:v>
                </c:pt>
                <c:pt idx="188">
                  <c:v>Florida Institute of Technology</c:v>
                </c:pt>
                <c:pt idx="189">
                  <c:v>Tokyo Institute of Technology</c:v>
                </c:pt>
                <c:pt idx="190">
                  <c:v>CharitÃ© - UniversitÃ¤tsmedizin Berlin</c:v>
                </c:pt>
                <c:pt idx="191">
                  <c:v>Hong Kong Baptist University</c:v>
                </c:pt>
                <c:pt idx="192">
                  <c:v>St Georgeâ€™s, University of London</c:v>
                </c:pt>
                <c:pt idx="193">
                  <c:v>University of Cologne</c:v>
                </c:pt>
                <c:pt idx="194">
                  <c:v>Autonomous University of Barcelona</c:v>
                </c:pt>
                <c:pt idx="195">
                  <c:v>Kent State University</c:v>
                </c:pt>
                <c:pt idx="196">
                  <c:v>Queenâ€™s University</c:v>
                </c:pt>
                <c:pt idx="197">
                  <c:v>University of WÃ¼rzburg</c:v>
                </c:pt>
                <c:pt idx="198">
                  <c:v>Scuola Normale Superiore di Pisa</c:v>
                </c:pt>
                <c:pt idx="199">
                  <c:v>Dalhousie University</c:v>
                </c:pt>
                <c:pt idx="200">
                  <c:v>Simon Fraser University</c:v>
                </c:pt>
                <c:pt idx="201">
                  <c:v>Syracuse University</c:v>
                </c:pt>
                <c:pt idx="202">
                  <c:v>University of Innsbruck</c:v>
                </c:pt>
                <c:pt idx="203">
                  <c:v>University of Cincinnati</c:v>
                </c:pt>
                <c:pt idx="204">
                  <c:v>UniversitÃ© libre de Bruxelles</c:v>
                </c:pt>
                <c:pt idx="205">
                  <c:v>Queenâ€™s University Belfast</c:v>
                </c:pt>
                <c:pt idx="206">
                  <c:v>Hong Kong Polytechnic University</c:v>
                </c:pt>
                <c:pt idx="207">
                  <c:v>Sun Yat-sen University</c:v>
                </c:pt>
                <c:pt idx="208">
                  <c:v>University of Trento</c:v>
                </c:pt>
                <c:pt idx="209">
                  <c:v>Fudan University</c:v>
                </c:pt>
                <c:pt idx="210">
                  <c:v>Drexel University</c:v>
                </c:pt>
                <c:pt idx="211">
                  <c:v>Ulm University</c:v>
                </c:pt>
                <c:pt idx="212">
                  <c:v>Nanjing University</c:v>
                </c:pt>
                <c:pt idx="213">
                  <c:v>Alexandria University</c:v>
                </c:pt>
                <c:pt idx="214">
                  <c:v>University of Waterloo</c:v>
                </c:pt>
                <c:pt idx="215">
                  <c:v>Lomonosov Moscow State University</c:v>
                </c:pt>
                <c:pt idx="216">
                  <c:v>TU Dresden</c:v>
                </c:pt>
                <c:pt idx="217">
                  <c:v>Zhejiang University</c:v>
                </c:pt>
                <c:pt idx="218">
                  <c:v>SabancÄ± University</c:v>
                </c:pt>
                <c:pt idx="219">
                  <c:v>National Sun Yat-sen University</c:v>
                </c:pt>
                <c:pt idx="220">
                  <c:v>Technion Israel Institute of Technology</c:v>
                </c:pt>
                <c:pt idx="221">
                  <c:v>Istanbul Technical University</c:v>
                </c:pt>
                <c:pt idx="222">
                  <c:v>National Tsing Hua University</c:v>
                </c:pt>
                <c:pt idx="223">
                  <c:v>Mines ParisTech</c:v>
                </c:pt>
                <c:pt idx="224">
                  <c:v>National Chiao Tung University</c:v>
                </c:pt>
                <c:pt idx="225">
                  <c:v>Harvard University</c:v>
                </c:pt>
                <c:pt idx="226">
                  <c:v>Columbia University</c:v>
                </c:pt>
                <c:pt idx="227">
                  <c:v>University of Tokyo</c:v>
                </c:pt>
                <c:pt idx="228">
                  <c:v>Peking University</c:v>
                </c:pt>
                <c:pt idx="229">
                  <c:v>Washington University in St Louis</c:v>
                </c:pt>
                <c:pt idx="230">
                  <c:v>Hong Kong University of Science and Technology</c:v>
                </c:pt>
                <c:pt idx="231">
                  <c:v>Brown University</c:v>
                </c:pt>
                <c:pt idx="232">
                  <c:v>Kyoto University</c:v>
                </c:pt>
                <c:pt idx="233">
                  <c:v>Lund University</c:v>
                </c:pt>
                <c:pt idx="234">
                  <c:v>University College Dublin</c:v>
                </c:pt>
                <c:pt idx="235">
                  <c:v>Seoul National University</c:v>
                </c:pt>
                <c:pt idx="236">
                  <c:v>University of Lausanne</c:v>
                </c:pt>
                <c:pt idx="237">
                  <c:v>Humboldt University of Berlin</c:v>
                </c:pt>
                <c:pt idx="238">
                  <c:v>Yonsei University</c:v>
                </c:pt>
                <c:pt idx="239">
                  <c:v>University of Toronto</c:v>
                </c:pt>
                <c:pt idx="240">
                  <c:v>Tel Aviv University</c:v>
                </c:pt>
                <c:pt idx="241">
                  <c:v>University of Oslo</c:v>
                </c:pt>
                <c:pt idx="242">
                  <c:v>University of Science and Technology of China</c:v>
                </c:pt>
                <c:pt idx="243">
                  <c:v>Paris-Sud University</c:v>
                </c:pt>
                <c:pt idx="244">
                  <c:v>Joseph Fourier University</c:v>
                </c:pt>
              </c:strCache>
            </c:strRef>
          </c:cat>
          <c:val>
            <c:numRef>
              <c:f>'eda 10 qus'!$B$2:$B$246</c:f>
              <c:numCache>
                <c:formatCode>General</c:formatCode>
                <c:ptCount val="245"/>
                <c:pt idx="0">
                  <c:v>402</c:v>
                </c:pt>
                <c:pt idx="1">
                  <c:v>372</c:v>
                </c:pt>
                <c:pt idx="2">
                  <c:v>366</c:v>
                </c:pt>
                <c:pt idx="3">
                  <c:v>354</c:v>
                </c:pt>
                <c:pt idx="4">
                  <c:v>354</c:v>
                </c:pt>
                <c:pt idx="5">
                  <c:v>350</c:v>
                </c:pt>
                <c:pt idx="6">
                  <c:v>348</c:v>
                </c:pt>
                <c:pt idx="7">
                  <c:v>348</c:v>
                </c:pt>
                <c:pt idx="8">
                  <c:v>348</c:v>
                </c:pt>
                <c:pt idx="9">
                  <c:v>342</c:v>
                </c:pt>
                <c:pt idx="10">
                  <c:v>342</c:v>
                </c:pt>
                <c:pt idx="11">
                  <c:v>342</c:v>
                </c:pt>
                <c:pt idx="12">
                  <c:v>342</c:v>
                </c:pt>
                <c:pt idx="13">
                  <c:v>336</c:v>
                </c:pt>
                <c:pt idx="14">
                  <c:v>336</c:v>
                </c:pt>
                <c:pt idx="15">
                  <c:v>336</c:v>
                </c:pt>
                <c:pt idx="16">
                  <c:v>336</c:v>
                </c:pt>
                <c:pt idx="17">
                  <c:v>336</c:v>
                </c:pt>
                <c:pt idx="18">
                  <c:v>335</c:v>
                </c:pt>
                <c:pt idx="19">
                  <c:v>330</c:v>
                </c:pt>
                <c:pt idx="20">
                  <c:v>330</c:v>
                </c:pt>
                <c:pt idx="21">
                  <c:v>330</c:v>
                </c:pt>
                <c:pt idx="22">
                  <c:v>330</c:v>
                </c:pt>
                <c:pt idx="23">
                  <c:v>330</c:v>
                </c:pt>
                <c:pt idx="24">
                  <c:v>324</c:v>
                </c:pt>
                <c:pt idx="25">
                  <c:v>324</c:v>
                </c:pt>
                <c:pt idx="26">
                  <c:v>324</c:v>
                </c:pt>
                <c:pt idx="27">
                  <c:v>324</c:v>
                </c:pt>
                <c:pt idx="28">
                  <c:v>324</c:v>
                </c:pt>
                <c:pt idx="29">
                  <c:v>324</c:v>
                </c:pt>
                <c:pt idx="30">
                  <c:v>324</c:v>
                </c:pt>
                <c:pt idx="31">
                  <c:v>318</c:v>
                </c:pt>
                <c:pt idx="32">
                  <c:v>318</c:v>
                </c:pt>
                <c:pt idx="33">
                  <c:v>318</c:v>
                </c:pt>
                <c:pt idx="34">
                  <c:v>315</c:v>
                </c:pt>
                <c:pt idx="35">
                  <c:v>312</c:v>
                </c:pt>
                <c:pt idx="36">
                  <c:v>312</c:v>
                </c:pt>
                <c:pt idx="37">
                  <c:v>312</c:v>
                </c:pt>
                <c:pt idx="38">
                  <c:v>312</c:v>
                </c:pt>
                <c:pt idx="39">
                  <c:v>312</c:v>
                </c:pt>
                <c:pt idx="40">
                  <c:v>312</c:v>
                </c:pt>
                <c:pt idx="41">
                  <c:v>312</c:v>
                </c:pt>
                <c:pt idx="42">
                  <c:v>312</c:v>
                </c:pt>
                <c:pt idx="43">
                  <c:v>312</c:v>
                </c:pt>
                <c:pt idx="44">
                  <c:v>312</c:v>
                </c:pt>
                <c:pt idx="45">
                  <c:v>312</c:v>
                </c:pt>
                <c:pt idx="46">
                  <c:v>310</c:v>
                </c:pt>
                <c:pt idx="47">
                  <c:v>306</c:v>
                </c:pt>
                <c:pt idx="48">
                  <c:v>306</c:v>
                </c:pt>
                <c:pt idx="49">
                  <c:v>305</c:v>
                </c:pt>
                <c:pt idx="50">
                  <c:v>300</c:v>
                </c:pt>
                <c:pt idx="51">
                  <c:v>300</c:v>
                </c:pt>
                <c:pt idx="52">
                  <c:v>300</c:v>
                </c:pt>
                <c:pt idx="53">
                  <c:v>300</c:v>
                </c:pt>
                <c:pt idx="54">
                  <c:v>300</c:v>
                </c:pt>
                <c:pt idx="55">
                  <c:v>294</c:v>
                </c:pt>
                <c:pt idx="56">
                  <c:v>294</c:v>
                </c:pt>
                <c:pt idx="57">
                  <c:v>294</c:v>
                </c:pt>
                <c:pt idx="58">
                  <c:v>290</c:v>
                </c:pt>
                <c:pt idx="59">
                  <c:v>290</c:v>
                </c:pt>
                <c:pt idx="60">
                  <c:v>290</c:v>
                </c:pt>
                <c:pt idx="61">
                  <c:v>288</c:v>
                </c:pt>
                <c:pt idx="62">
                  <c:v>288</c:v>
                </c:pt>
                <c:pt idx="63">
                  <c:v>288</c:v>
                </c:pt>
                <c:pt idx="64">
                  <c:v>288</c:v>
                </c:pt>
                <c:pt idx="65">
                  <c:v>288</c:v>
                </c:pt>
                <c:pt idx="66">
                  <c:v>288</c:v>
                </c:pt>
                <c:pt idx="67">
                  <c:v>285</c:v>
                </c:pt>
                <c:pt idx="68">
                  <c:v>285</c:v>
                </c:pt>
                <c:pt idx="69">
                  <c:v>285</c:v>
                </c:pt>
                <c:pt idx="70">
                  <c:v>282</c:v>
                </c:pt>
                <c:pt idx="71">
                  <c:v>280</c:v>
                </c:pt>
                <c:pt idx="72">
                  <c:v>280</c:v>
                </c:pt>
                <c:pt idx="73">
                  <c:v>280</c:v>
                </c:pt>
                <c:pt idx="74">
                  <c:v>280</c:v>
                </c:pt>
                <c:pt idx="75">
                  <c:v>276</c:v>
                </c:pt>
                <c:pt idx="76">
                  <c:v>276</c:v>
                </c:pt>
                <c:pt idx="77">
                  <c:v>276</c:v>
                </c:pt>
                <c:pt idx="78">
                  <c:v>276</c:v>
                </c:pt>
                <c:pt idx="79">
                  <c:v>270</c:v>
                </c:pt>
                <c:pt idx="80">
                  <c:v>270</c:v>
                </c:pt>
                <c:pt idx="81">
                  <c:v>270</c:v>
                </c:pt>
                <c:pt idx="82">
                  <c:v>270</c:v>
                </c:pt>
                <c:pt idx="83">
                  <c:v>270</c:v>
                </c:pt>
                <c:pt idx="84">
                  <c:v>270</c:v>
                </c:pt>
                <c:pt idx="85">
                  <c:v>270</c:v>
                </c:pt>
                <c:pt idx="86">
                  <c:v>270</c:v>
                </c:pt>
                <c:pt idx="87">
                  <c:v>265</c:v>
                </c:pt>
                <c:pt idx="88">
                  <c:v>265</c:v>
                </c:pt>
                <c:pt idx="89">
                  <c:v>265</c:v>
                </c:pt>
                <c:pt idx="90">
                  <c:v>265</c:v>
                </c:pt>
                <c:pt idx="91">
                  <c:v>265</c:v>
                </c:pt>
                <c:pt idx="92">
                  <c:v>265</c:v>
                </c:pt>
                <c:pt idx="93">
                  <c:v>265</c:v>
                </c:pt>
                <c:pt idx="94">
                  <c:v>265</c:v>
                </c:pt>
                <c:pt idx="95">
                  <c:v>264</c:v>
                </c:pt>
                <c:pt idx="96">
                  <c:v>260</c:v>
                </c:pt>
                <c:pt idx="97">
                  <c:v>260</c:v>
                </c:pt>
                <c:pt idx="98">
                  <c:v>260</c:v>
                </c:pt>
                <c:pt idx="99">
                  <c:v>260</c:v>
                </c:pt>
                <c:pt idx="100">
                  <c:v>260</c:v>
                </c:pt>
                <c:pt idx="101">
                  <c:v>255</c:v>
                </c:pt>
                <c:pt idx="102">
                  <c:v>255</c:v>
                </c:pt>
                <c:pt idx="103">
                  <c:v>255</c:v>
                </c:pt>
                <c:pt idx="104">
                  <c:v>255</c:v>
                </c:pt>
                <c:pt idx="105">
                  <c:v>255</c:v>
                </c:pt>
                <c:pt idx="106">
                  <c:v>255</c:v>
                </c:pt>
                <c:pt idx="107">
                  <c:v>252</c:v>
                </c:pt>
                <c:pt idx="108">
                  <c:v>252</c:v>
                </c:pt>
                <c:pt idx="109">
                  <c:v>250</c:v>
                </c:pt>
                <c:pt idx="110">
                  <c:v>250</c:v>
                </c:pt>
                <c:pt idx="111">
                  <c:v>245</c:v>
                </c:pt>
                <c:pt idx="112">
                  <c:v>245</c:v>
                </c:pt>
                <c:pt idx="113">
                  <c:v>240</c:v>
                </c:pt>
                <c:pt idx="114">
                  <c:v>240</c:v>
                </c:pt>
                <c:pt idx="115">
                  <c:v>240</c:v>
                </c:pt>
                <c:pt idx="116">
                  <c:v>240</c:v>
                </c:pt>
                <c:pt idx="117">
                  <c:v>240</c:v>
                </c:pt>
                <c:pt idx="118">
                  <c:v>236</c:v>
                </c:pt>
                <c:pt idx="119">
                  <c:v>235</c:v>
                </c:pt>
                <c:pt idx="120">
                  <c:v>235</c:v>
                </c:pt>
                <c:pt idx="121">
                  <c:v>234</c:v>
                </c:pt>
                <c:pt idx="122">
                  <c:v>232</c:v>
                </c:pt>
                <c:pt idx="123">
                  <c:v>232</c:v>
                </c:pt>
                <c:pt idx="124">
                  <c:v>228</c:v>
                </c:pt>
                <c:pt idx="125">
                  <c:v>225</c:v>
                </c:pt>
                <c:pt idx="126">
                  <c:v>225</c:v>
                </c:pt>
                <c:pt idx="127">
                  <c:v>224</c:v>
                </c:pt>
                <c:pt idx="128">
                  <c:v>222</c:v>
                </c:pt>
                <c:pt idx="129">
                  <c:v>222</c:v>
                </c:pt>
                <c:pt idx="130">
                  <c:v>220</c:v>
                </c:pt>
                <c:pt idx="131">
                  <c:v>220</c:v>
                </c:pt>
                <c:pt idx="132">
                  <c:v>220</c:v>
                </c:pt>
                <c:pt idx="133">
                  <c:v>220</c:v>
                </c:pt>
                <c:pt idx="134">
                  <c:v>216</c:v>
                </c:pt>
                <c:pt idx="135">
                  <c:v>216</c:v>
                </c:pt>
                <c:pt idx="136">
                  <c:v>216</c:v>
                </c:pt>
                <c:pt idx="137">
                  <c:v>216</c:v>
                </c:pt>
                <c:pt idx="138">
                  <c:v>212</c:v>
                </c:pt>
                <c:pt idx="139">
                  <c:v>212</c:v>
                </c:pt>
                <c:pt idx="140">
                  <c:v>212</c:v>
                </c:pt>
                <c:pt idx="141">
                  <c:v>210</c:v>
                </c:pt>
                <c:pt idx="142">
                  <c:v>204</c:v>
                </c:pt>
                <c:pt idx="143">
                  <c:v>200</c:v>
                </c:pt>
                <c:pt idx="144">
                  <c:v>200</c:v>
                </c:pt>
                <c:pt idx="145">
                  <c:v>198</c:v>
                </c:pt>
                <c:pt idx="146">
                  <c:v>198</c:v>
                </c:pt>
                <c:pt idx="147">
                  <c:v>196</c:v>
                </c:pt>
                <c:pt idx="148">
                  <c:v>195</c:v>
                </c:pt>
                <c:pt idx="149">
                  <c:v>188</c:v>
                </c:pt>
                <c:pt idx="150">
                  <c:v>186</c:v>
                </c:pt>
                <c:pt idx="151">
                  <c:v>186</c:v>
                </c:pt>
                <c:pt idx="152">
                  <c:v>180</c:v>
                </c:pt>
                <c:pt idx="153">
                  <c:v>180</c:v>
                </c:pt>
                <c:pt idx="154">
                  <c:v>180</c:v>
                </c:pt>
                <c:pt idx="155">
                  <c:v>168</c:v>
                </c:pt>
                <c:pt idx="156">
                  <c:v>168</c:v>
                </c:pt>
                <c:pt idx="157">
                  <c:v>165</c:v>
                </c:pt>
                <c:pt idx="158">
                  <c:v>165</c:v>
                </c:pt>
                <c:pt idx="159">
                  <c:v>165</c:v>
                </c:pt>
                <c:pt idx="160">
                  <c:v>162</c:v>
                </c:pt>
                <c:pt idx="161">
                  <c:v>162</c:v>
                </c:pt>
                <c:pt idx="162">
                  <c:v>162</c:v>
                </c:pt>
                <c:pt idx="163">
                  <c:v>160</c:v>
                </c:pt>
                <c:pt idx="164">
                  <c:v>155</c:v>
                </c:pt>
                <c:pt idx="165">
                  <c:v>155</c:v>
                </c:pt>
                <c:pt idx="166">
                  <c:v>153</c:v>
                </c:pt>
                <c:pt idx="167">
                  <c:v>148</c:v>
                </c:pt>
                <c:pt idx="168">
                  <c:v>144</c:v>
                </c:pt>
                <c:pt idx="169">
                  <c:v>141</c:v>
                </c:pt>
                <c:pt idx="170">
                  <c:v>135</c:v>
                </c:pt>
                <c:pt idx="171">
                  <c:v>130</c:v>
                </c:pt>
                <c:pt idx="172">
                  <c:v>130</c:v>
                </c:pt>
                <c:pt idx="173">
                  <c:v>125</c:v>
                </c:pt>
                <c:pt idx="174">
                  <c:v>124</c:v>
                </c:pt>
                <c:pt idx="175">
                  <c:v>120</c:v>
                </c:pt>
                <c:pt idx="176">
                  <c:v>120</c:v>
                </c:pt>
                <c:pt idx="177">
                  <c:v>120</c:v>
                </c:pt>
                <c:pt idx="178">
                  <c:v>120</c:v>
                </c:pt>
                <c:pt idx="179">
                  <c:v>100</c:v>
                </c:pt>
                <c:pt idx="180">
                  <c:v>100</c:v>
                </c:pt>
                <c:pt idx="181">
                  <c:v>96</c:v>
                </c:pt>
                <c:pt idx="182">
                  <c:v>95</c:v>
                </c:pt>
                <c:pt idx="183">
                  <c:v>90</c:v>
                </c:pt>
                <c:pt idx="184">
                  <c:v>88</c:v>
                </c:pt>
                <c:pt idx="185">
                  <c:v>88</c:v>
                </c:pt>
                <c:pt idx="186">
                  <c:v>78</c:v>
                </c:pt>
                <c:pt idx="187">
                  <c:v>78</c:v>
                </c:pt>
                <c:pt idx="188">
                  <c:v>68</c:v>
                </c:pt>
                <c:pt idx="189">
                  <c:v>65</c:v>
                </c:pt>
                <c:pt idx="190">
                  <c:v>64</c:v>
                </c:pt>
                <c:pt idx="191">
                  <c:v>61</c:v>
                </c:pt>
                <c:pt idx="192">
                  <c:v>61</c:v>
                </c:pt>
                <c:pt idx="193">
                  <c:v>60</c:v>
                </c:pt>
                <c:pt idx="194">
                  <c:v>59</c:v>
                </c:pt>
                <c:pt idx="195">
                  <c:v>58</c:v>
                </c:pt>
                <c:pt idx="196">
                  <c:v>58</c:v>
                </c:pt>
                <c:pt idx="197">
                  <c:v>57</c:v>
                </c:pt>
                <c:pt idx="198">
                  <c:v>56</c:v>
                </c:pt>
                <c:pt idx="199">
                  <c:v>55</c:v>
                </c:pt>
                <c:pt idx="200">
                  <c:v>55</c:v>
                </c:pt>
                <c:pt idx="201">
                  <c:v>55</c:v>
                </c:pt>
                <c:pt idx="202">
                  <c:v>54</c:v>
                </c:pt>
                <c:pt idx="203">
                  <c:v>54</c:v>
                </c:pt>
                <c:pt idx="204">
                  <c:v>54</c:v>
                </c:pt>
                <c:pt idx="205">
                  <c:v>54</c:v>
                </c:pt>
                <c:pt idx="206">
                  <c:v>51</c:v>
                </c:pt>
                <c:pt idx="207">
                  <c:v>51</c:v>
                </c:pt>
                <c:pt idx="208">
                  <c:v>51</c:v>
                </c:pt>
                <c:pt idx="209">
                  <c:v>50</c:v>
                </c:pt>
                <c:pt idx="210">
                  <c:v>48</c:v>
                </c:pt>
                <c:pt idx="211">
                  <c:v>47</c:v>
                </c:pt>
                <c:pt idx="212">
                  <c:v>46</c:v>
                </c:pt>
                <c:pt idx="213">
                  <c:v>46</c:v>
                </c:pt>
                <c:pt idx="214">
                  <c:v>45</c:v>
                </c:pt>
                <c:pt idx="215">
                  <c:v>43</c:v>
                </c:pt>
                <c:pt idx="216">
                  <c:v>42</c:v>
                </c:pt>
                <c:pt idx="217">
                  <c:v>41</c:v>
                </c:pt>
                <c:pt idx="218">
                  <c:v>39</c:v>
                </c:pt>
                <c:pt idx="219">
                  <c:v>37</c:v>
                </c:pt>
                <c:pt idx="220">
                  <c:v>35</c:v>
                </c:pt>
                <c:pt idx="221">
                  <c:v>34</c:v>
                </c:pt>
                <c:pt idx="222">
                  <c:v>33</c:v>
                </c:pt>
                <c:pt idx="223">
                  <c:v>28</c:v>
                </c:pt>
                <c:pt idx="224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B4-4EAB-B1D5-150D1C8BD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244192"/>
        <c:axId val="179852800"/>
      </c:lineChart>
      <c:catAx>
        <c:axId val="27124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52800"/>
        <c:crosses val="autoZero"/>
        <c:auto val="1"/>
        <c:lblAlgn val="ctr"/>
        <c:lblOffset val="100"/>
        <c:noMultiLvlLbl val="0"/>
      </c:catAx>
      <c:valAx>
        <c:axId val="17985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24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85000"/>
      </a:schemeClr>
    </a:solidFill>
    <a:ln w="9525" cap="flat" cmpd="sng" algn="ctr">
      <a:solidFill>
        <a:schemeClr val="tx1">
          <a:lumMod val="75000"/>
          <a:lumOff val="25000"/>
        </a:schemeClr>
      </a:solidFill>
      <a:round/>
    </a:ln>
    <a:effectLst>
      <a:outerShdw blurRad="50800" dist="50800" dir="5400000" algn="ctr" rotWithShape="0">
        <a:schemeClr val="bg1">
          <a:lumMod val="95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[EDA SOLUTION (version 1).xlsb]qus 13 eda 1!PivotTable19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6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6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6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9052859846666745E-2"/>
          <c:y val="0.11786728391974043"/>
          <c:w val="0.78727295167849276"/>
          <c:h val="0.83396338332049469"/>
        </c:manualLayout>
      </c:layout>
      <c:lineChart>
        <c:grouping val="standard"/>
        <c:varyColors val="0"/>
        <c:ser>
          <c:idx val="0"/>
          <c:order val="0"/>
          <c:tx>
            <c:strRef>
              <c:f>'qus 13 eda 1'!$F$4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cat>
            <c:strRef>
              <c:f>'qus 13 eda 1'!$E$5:$E$8</c:f>
              <c:strCach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strCache>
            </c:strRef>
          </c:cat>
          <c:val>
            <c:numRef>
              <c:f>'qus 13 eda 1'!$F$5:$F$8</c:f>
              <c:numCache>
                <c:formatCode>General</c:formatCode>
                <c:ptCount val="3"/>
                <c:pt idx="0">
                  <c:v>170</c:v>
                </c:pt>
                <c:pt idx="1">
                  <c:v>181</c:v>
                </c:pt>
                <c:pt idx="2">
                  <c:v>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BC-4CEF-9DA0-1FF392865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7088224"/>
        <c:axId val="1215326688"/>
      </c:lineChart>
      <c:catAx>
        <c:axId val="1037088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326688"/>
        <c:crosses val="autoZero"/>
        <c:auto val="1"/>
        <c:lblAlgn val="ctr"/>
        <c:lblOffset val="100"/>
        <c:noMultiLvlLbl val="0"/>
      </c:catAx>
      <c:valAx>
        <c:axId val="12153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708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[EDA SOLUTION(1).xlsx]qus 14 eda!PivotTable20</c:name>
    <c:fmtId val="3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5608392080285278E-2"/>
          <c:y val="0.10883172936716244"/>
          <c:w val="0.82645956739110349"/>
          <c:h val="0.39010685659914873"/>
        </c:manualLayout>
      </c:layout>
      <c:lineChart>
        <c:grouping val="standard"/>
        <c:varyColors val="0"/>
        <c:ser>
          <c:idx val="0"/>
          <c:order val="0"/>
          <c:tx>
            <c:strRef>
              <c:f>'qus 14 eda'!$G$4:$G$5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'qus 14 eda'!$F$6:$F$44</c:f>
              <c:strCache>
                <c:ptCount val="38"/>
                <c:pt idx="0">
                  <c:v>Alexandria University</c:v>
                </c:pt>
                <c:pt idx="1">
                  <c:v>Amirkabir University of Technology</c:v>
                </c:pt>
                <c:pt idx="2">
                  <c:v>All India Institute of Medical Sciences, New Delhi</c:v>
                </c:pt>
                <c:pt idx="3">
                  <c:v>Ain Shams University</c:v>
                </c:pt>
                <c:pt idx="4">
                  <c:v>Ã‰cole Centrale Paris</c:v>
                </c:pt>
                <c:pt idx="5">
                  <c:v>Albany Medical College</c:v>
                </c:pt>
                <c:pt idx="6">
                  <c:v>American University of Beirut</c:v>
                </c:pt>
                <c:pt idx="7">
                  <c:v>Ã–rebro University</c:v>
                </c:pt>
                <c:pt idx="8">
                  <c:v>Ã…bo Akademi University</c:v>
                </c:pt>
                <c:pt idx="9">
                  <c:v>Ankara University</c:v>
                </c:pt>
                <c:pt idx="10">
                  <c:v>Adam Mickiewicz University in PoznaÅ„</c:v>
                </c:pt>
                <c:pt idx="11">
                  <c:v>Ã‰cole Polytechnique de MontrÃ©al</c:v>
                </c:pt>
                <c:pt idx="12">
                  <c:v>Banaras Hindu University</c:v>
                </c:pt>
                <c:pt idx="13">
                  <c:v>Ã‰cole normale supÃ©rieure - Paris</c:v>
                </c:pt>
                <c:pt idx="14">
                  <c:v>Ã‰cole normale supÃ©rieure de Lyon</c:v>
                </c:pt>
                <c:pt idx="15">
                  <c:v>Aberystwyth University</c:v>
                </c:pt>
                <c:pt idx="16">
                  <c:v>Aston University</c:v>
                </c:pt>
                <c:pt idx="17">
                  <c:v>AGH University of Science and Technology</c:v>
                </c:pt>
                <c:pt idx="18">
                  <c:v>Aristotle University of Thessaloniki</c:v>
                </c:pt>
                <c:pt idx="19">
                  <c:v>Ajou University</c:v>
                </c:pt>
                <c:pt idx="20">
                  <c:v>Australian National University</c:v>
                </c:pt>
                <c:pt idx="21">
                  <c:v>Ã‰cole Polytechnique</c:v>
                </c:pt>
                <c:pt idx="22">
                  <c:v>Aalborg University</c:v>
                </c:pt>
                <c:pt idx="23">
                  <c:v>Bangor University</c:v>
                </c:pt>
                <c:pt idx="24">
                  <c:v>Arizona State University</c:v>
                </c:pt>
                <c:pt idx="25">
                  <c:v>Auburn University</c:v>
                </c:pt>
                <c:pt idx="26">
                  <c:v>Bar-Ilan University</c:v>
                </c:pt>
                <c:pt idx="27">
                  <c:v>Aalto University</c:v>
                </c:pt>
                <c:pt idx="28">
                  <c:v>Aarhus University</c:v>
                </c:pt>
                <c:pt idx="29">
                  <c:v>BabeÈ™-Bolyai University</c:v>
                </c:pt>
                <c:pt idx="30">
                  <c:v>Autonomous University of Madrid</c:v>
                </c:pt>
                <c:pt idx="31">
                  <c:v>Autonomous University of Barcelona</c:v>
                </c:pt>
                <c:pt idx="32">
                  <c:v>Ã‰cole centrale de Lyon</c:v>
                </c:pt>
                <c:pt idx="33">
                  <c:v>Ã‰cole normale supÃ©rieure de Cachan</c:v>
                </c:pt>
                <c:pt idx="34">
                  <c:v>Aix-Marseille University</c:v>
                </c:pt>
                <c:pt idx="35">
                  <c:v>Ã‰cole Polytechnique FÃ©dÃ©rale de Lausanne</c:v>
                </c:pt>
                <c:pt idx="36">
                  <c:v>Ã‰cole Normale SupÃ©rieure</c:v>
                </c:pt>
                <c:pt idx="37">
                  <c:v>Albert Ludwig University of Freiburg</c:v>
                </c:pt>
              </c:strCache>
            </c:strRef>
          </c:cat>
          <c:val>
            <c:numRef>
              <c:f>'qus 14 eda'!$G$6:$G$44</c:f>
              <c:numCache>
                <c:formatCode>General</c:formatCode>
                <c:ptCount val="38"/>
                <c:pt idx="0">
                  <c:v>265</c:v>
                </c:pt>
                <c:pt idx="13">
                  <c:v>222</c:v>
                </c:pt>
                <c:pt idx="14">
                  <c:v>295</c:v>
                </c:pt>
                <c:pt idx="20">
                  <c:v>356</c:v>
                </c:pt>
                <c:pt idx="21">
                  <c:v>353</c:v>
                </c:pt>
                <c:pt idx="24">
                  <c:v>228</c:v>
                </c:pt>
                <c:pt idx="28">
                  <c:v>464</c:v>
                </c:pt>
                <c:pt idx="35">
                  <c:v>399</c:v>
                </c:pt>
                <c:pt idx="36">
                  <c:v>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DF-4199-8D44-10B940CC243C}"/>
            </c:ext>
          </c:extLst>
        </c:ser>
        <c:ser>
          <c:idx val="1"/>
          <c:order val="1"/>
          <c:tx>
            <c:strRef>
              <c:f>'qus 14 eda'!$H$4:$H$5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'qus 14 eda'!$F$6:$F$44</c:f>
              <c:strCache>
                <c:ptCount val="38"/>
                <c:pt idx="0">
                  <c:v>Alexandria University</c:v>
                </c:pt>
                <c:pt idx="1">
                  <c:v>Amirkabir University of Technology</c:v>
                </c:pt>
                <c:pt idx="2">
                  <c:v>All India Institute of Medical Sciences, New Delhi</c:v>
                </c:pt>
                <c:pt idx="3">
                  <c:v>Ain Shams University</c:v>
                </c:pt>
                <c:pt idx="4">
                  <c:v>Ã‰cole Centrale Paris</c:v>
                </c:pt>
                <c:pt idx="5">
                  <c:v>Albany Medical College</c:v>
                </c:pt>
                <c:pt idx="6">
                  <c:v>American University of Beirut</c:v>
                </c:pt>
                <c:pt idx="7">
                  <c:v>Ã–rebro University</c:v>
                </c:pt>
                <c:pt idx="8">
                  <c:v>Ã…bo Akademi University</c:v>
                </c:pt>
                <c:pt idx="9">
                  <c:v>Ankara University</c:v>
                </c:pt>
                <c:pt idx="10">
                  <c:v>Adam Mickiewicz University in PoznaÅ„</c:v>
                </c:pt>
                <c:pt idx="11">
                  <c:v>Ã‰cole Polytechnique de MontrÃ©al</c:v>
                </c:pt>
                <c:pt idx="12">
                  <c:v>Banaras Hindu University</c:v>
                </c:pt>
                <c:pt idx="13">
                  <c:v>Ã‰cole normale supÃ©rieure - Paris</c:v>
                </c:pt>
                <c:pt idx="14">
                  <c:v>Ã‰cole normale supÃ©rieure de Lyon</c:v>
                </c:pt>
                <c:pt idx="15">
                  <c:v>Aberystwyth University</c:v>
                </c:pt>
                <c:pt idx="16">
                  <c:v>Aston University</c:v>
                </c:pt>
                <c:pt idx="17">
                  <c:v>AGH University of Science and Technology</c:v>
                </c:pt>
                <c:pt idx="18">
                  <c:v>Aristotle University of Thessaloniki</c:v>
                </c:pt>
                <c:pt idx="19">
                  <c:v>Ajou University</c:v>
                </c:pt>
                <c:pt idx="20">
                  <c:v>Australian National University</c:v>
                </c:pt>
                <c:pt idx="21">
                  <c:v>Ã‰cole Polytechnique</c:v>
                </c:pt>
                <c:pt idx="22">
                  <c:v>Aalborg University</c:v>
                </c:pt>
                <c:pt idx="23">
                  <c:v>Bangor University</c:v>
                </c:pt>
                <c:pt idx="24">
                  <c:v>Arizona State University</c:v>
                </c:pt>
                <c:pt idx="25">
                  <c:v>Auburn University</c:v>
                </c:pt>
                <c:pt idx="26">
                  <c:v>Bar-Ilan University</c:v>
                </c:pt>
                <c:pt idx="27">
                  <c:v>Aalto University</c:v>
                </c:pt>
                <c:pt idx="28">
                  <c:v>Aarhus University</c:v>
                </c:pt>
                <c:pt idx="29">
                  <c:v>BabeÈ™-Bolyai University</c:v>
                </c:pt>
                <c:pt idx="30">
                  <c:v>Autonomous University of Madrid</c:v>
                </c:pt>
                <c:pt idx="31">
                  <c:v>Autonomous University of Barcelona</c:v>
                </c:pt>
                <c:pt idx="32">
                  <c:v>Ã‰cole centrale de Lyon</c:v>
                </c:pt>
                <c:pt idx="33">
                  <c:v>Ã‰cole normale supÃ©rieure de Cachan</c:v>
                </c:pt>
                <c:pt idx="34">
                  <c:v>Aix-Marseille University</c:v>
                </c:pt>
                <c:pt idx="35">
                  <c:v>Ã‰cole Polytechnique FÃ©dÃ©rale de Lausanne</c:v>
                </c:pt>
                <c:pt idx="36">
                  <c:v>Ã‰cole Normale SupÃ©rieure</c:v>
                </c:pt>
                <c:pt idx="37">
                  <c:v>Albert Ludwig University of Freiburg</c:v>
                </c:pt>
              </c:strCache>
            </c:strRef>
          </c:cat>
          <c:val>
            <c:numRef>
              <c:f>'qus 14 eda'!$H$6:$H$44</c:f>
              <c:numCache>
                <c:formatCode>General</c:formatCode>
                <c:ptCount val="38"/>
                <c:pt idx="13">
                  <c:v>807</c:v>
                </c:pt>
                <c:pt idx="14">
                  <c:v>273</c:v>
                </c:pt>
                <c:pt idx="20">
                  <c:v>418</c:v>
                </c:pt>
                <c:pt idx="21">
                  <c:v>992</c:v>
                </c:pt>
                <c:pt idx="24">
                  <c:v>908</c:v>
                </c:pt>
                <c:pt idx="28">
                  <c:v>500</c:v>
                </c:pt>
                <c:pt idx="35">
                  <c:v>404</c:v>
                </c:pt>
                <c:pt idx="36">
                  <c:v>360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DF-4199-8D44-10B940CC243C}"/>
            </c:ext>
          </c:extLst>
        </c:ser>
        <c:ser>
          <c:idx val="2"/>
          <c:order val="2"/>
          <c:tx>
            <c:strRef>
              <c:f>'qus 14 eda'!$I$4:$I$5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'qus 14 eda'!$F$6:$F$44</c:f>
              <c:strCache>
                <c:ptCount val="38"/>
                <c:pt idx="0">
                  <c:v>Alexandria University</c:v>
                </c:pt>
                <c:pt idx="1">
                  <c:v>Amirkabir University of Technology</c:v>
                </c:pt>
                <c:pt idx="2">
                  <c:v>All India Institute of Medical Sciences, New Delhi</c:v>
                </c:pt>
                <c:pt idx="3">
                  <c:v>Ain Shams University</c:v>
                </c:pt>
                <c:pt idx="4">
                  <c:v>Ã‰cole Centrale Paris</c:v>
                </c:pt>
                <c:pt idx="5">
                  <c:v>Albany Medical College</c:v>
                </c:pt>
                <c:pt idx="6">
                  <c:v>American University of Beirut</c:v>
                </c:pt>
                <c:pt idx="7">
                  <c:v>Ã–rebro University</c:v>
                </c:pt>
                <c:pt idx="8">
                  <c:v>Ã…bo Akademi University</c:v>
                </c:pt>
                <c:pt idx="9">
                  <c:v>Ankara University</c:v>
                </c:pt>
                <c:pt idx="10">
                  <c:v>Adam Mickiewicz University in PoznaÅ„</c:v>
                </c:pt>
                <c:pt idx="11">
                  <c:v>Ã‰cole Polytechnique de MontrÃ©al</c:v>
                </c:pt>
                <c:pt idx="12">
                  <c:v>Banaras Hindu University</c:v>
                </c:pt>
                <c:pt idx="13">
                  <c:v>Ã‰cole normale supÃ©rieure - Paris</c:v>
                </c:pt>
                <c:pt idx="14">
                  <c:v>Ã‰cole normale supÃ©rieure de Lyon</c:v>
                </c:pt>
                <c:pt idx="15">
                  <c:v>Aberystwyth University</c:v>
                </c:pt>
                <c:pt idx="16">
                  <c:v>Aston University</c:v>
                </c:pt>
                <c:pt idx="17">
                  <c:v>AGH University of Science and Technology</c:v>
                </c:pt>
                <c:pt idx="18">
                  <c:v>Aristotle University of Thessaloniki</c:v>
                </c:pt>
                <c:pt idx="19">
                  <c:v>Ajou University</c:v>
                </c:pt>
                <c:pt idx="20">
                  <c:v>Australian National University</c:v>
                </c:pt>
                <c:pt idx="21">
                  <c:v>Ã‰cole Polytechnique</c:v>
                </c:pt>
                <c:pt idx="22">
                  <c:v>Aalborg University</c:v>
                </c:pt>
                <c:pt idx="23">
                  <c:v>Bangor University</c:v>
                </c:pt>
                <c:pt idx="24">
                  <c:v>Arizona State University</c:v>
                </c:pt>
                <c:pt idx="25">
                  <c:v>Auburn University</c:v>
                </c:pt>
                <c:pt idx="26">
                  <c:v>Bar-Ilan University</c:v>
                </c:pt>
                <c:pt idx="27">
                  <c:v>Aalto University</c:v>
                </c:pt>
                <c:pt idx="28">
                  <c:v>Aarhus University</c:v>
                </c:pt>
                <c:pt idx="29">
                  <c:v>BabeÈ™-Bolyai University</c:v>
                </c:pt>
                <c:pt idx="30">
                  <c:v>Autonomous University of Madrid</c:v>
                </c:pt>
                <c:pt idx="31">
                  <c:v>Autonomous University of Barcelona</c:v>
                </c:pt>
                <c:pt idx="32">
                  <c:v>Ã‰cole centrale de Lyon</c:v>
                </c:pt>
                <c:pt idx="33">
                  <c:v>Ã‰cole normale supÃ©rieure de Cachan</c:v>
                </c:pt>
                <c:pt idx="34">
                  <c:v>Aix-Marseille University</c:v>
                </c:pt>
                <c:pt idx="35">
                  <c:v>Ã‰cole Polytechnique FÃ©dÃ©rale de Lausanne</c:v>
                </c:pt>
                <c:pt idx="36">
                  <c:v>Ã‰cole Normale SupÃ©rieure</c:v>
                </c:pt>
                <c:pt idx="37">
                  <c:v>Albert Ludwig University of Freiburg</c:v>
                </c:pt>
              </c:strCache>
            </c:strRef>
          </c:cat>
          <c:val>
            <c:numRef>
              <c:f>'qus 14 eda'!$I$6:$I$44</c:f>
              <c:numCache>
                <c:formatCode>General</c:formatCode>
                <c:ptCount val="38"/>
                <c:pt idx="13">
                  <c:v>839</c:v>
                </c:pt>
                <c:pt idx="14">
                  <c:v>286</c:v>
                </c:pt>
                <c:pt idx="20">
                  <c:v>1125</c:v>
                </c:pt>
                <c:pt idx="21">
                  <c:v>1072</c:v>
                </c:pt>
                <c:pt idx="24">
                  <c:v>907</c:v>
                </c:pt>
                <c:pt idx="28">
                  <c:v>526</c:v>
                </c:pt>
                <c:pt idx="35">
                  <c:v>436</c:v>
                </c:pt>
                <c:pt idx="36">
                  <c:v>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DF-4199-8D44-10B940CC243C}"/>
            </c:ext>
          </c:extLst>
        </c:ser>
        <c:ser>
          <c:idx val="3"/>
          <c:order val="3"/>
          <c:tx>
            <c:strRef>
              <c:f>'qus 14 eda'!$J$4:$J$5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'qus 14 eda'!$F$6:$F$44</c:f>
              <c:strCache>
                <c:ptCount val="38"/>
                <c:pt idx="0">
                  <c:v>Alexandria University</c:v>
                </c:pt>
                <c:pt idx="1">
                  <c:v>Amirkabir University of Technology</c:v>
                </c:pt>
                <c:pt idx="2">
                  <c:v>All India Institute of Medical Sciences, New Delhi</c:v>
                </c:pt>
                <c:pt idx="3">
                  <c:v>Ain Shams University</c:v>
                </c:pt>
                <c:pt idx="4">
                  <c:v>Ã‰cole Centrale Paris</c:v>
                </c:pt>
                <c:pt idx="5">
                  <c:v>Albany Medical College</c:v>
                </c:pt>
                <c:pt idx="6">
                  <c:v>American University of Beirut</c:v>
                </c:pt>
                <c:pt idx="7">
                  <c:v>Ã–rebro University</c:v>
                </c:pt>
                <c:pt idx="8">
                  <c:v>Ã…bo Akademi University</c:v>
                </c:pt>
                <c:pt idx="9">
                  <c:v>Ankara University</c:v>
                </c:pt>
                <c:pt idx="10">
                  <c:v>Adam Mickiewicz University in PoznaÅ„</c:v>
                </c:pt>
                <c:pt idx="11">
                  <c:v>Ã‰cole Polytechnique de MontrÃ©al</c:v>
                </c:pt>
                <c:pt idx="12">
                  <c:v>Banaras Hindu University</c:v>
                </c:pt>
                <c:pt idx="13">
                  <c:v>Ã‰cole normale supÃ©rieure - Paris</c:v>
                </c:pt>
                <c:pt idx="14">
                  <c:v>Ã‰cole normale supÃ©rieure de Lyon</c:v>
                </c:pt>
                <c:pt idx="15">
                  <c:v>Aberystwyth University</c:v>
                </c:pt>
                <c:pt idx="16">
                  <c:v>Aston University</c:v>
                </c:pt>
                <c:pt idx="17">
                  <c:v>AGH University of Science and Technology</c:v>
                </c:pt>
                <c:pt idx="18">
                  <c:v>Aristotle University of Thessaloniki</c:v>
                </c:pt>
                <c:pt idx="19">
                  <c:v>Ajou University</c:v>
                </c:pt>
                <c:pt idx="20">
                  <c:v>Australian National University</c:v>
                </c:pt>
                <c:pt idx="21">
                  <c:v>Ã‰cole Polytechnique</c:v>
                </c:pt>
                <c:pt idx="22">
                  <c:v>Aalborg University</c:v>
                </c:pt>
                <c:pt idx="23">
                  <c:v>Bangor University</c:v>
                </c:pt>
                <c:pt idx="24">
                  <c:v>Arizona State University</c:v>
                </c:pt>
                <c:pt idx="25">
                  <c:v>Auburn University</c:v>
                </c:pt>
                <c:pt idx="26">
                  <c:v>Bar-Ilan University</c:v>
                </c:pt>
                <c:pt idx="27">
                  <c:v>Aalto University</c:v>
                </c:pt>
                <c:pt idx="28">
                  <c:v>Aarhus University</c:v>
                </c:pt>
                <c:pt idx="29">
                  <c:v>BabeÈ™-Bolyai University</c:v>
                </c:pt>
                <c:pt idx="30">
                  <c:v>Autonomous University of Madrid</c:v>
                </c:pt>
                <c:pt idx="31">
                  <c:v>Autonomous University of Barcelona</c:v>
                </c:pt>
                <c:pt idx="32">
                  <c:v>Ã‰cole centrale de Lyon</c:v>
                </c:pt>
                <c:pt idx="33">
                  <c:v>Ã‰cole normale supÃ©rieure de Cachan</c:v>
                </c:pt>
                <c:pt idx="34">
                  <c:v>Aix-Marseille University</c:v>
                </c:pt>
                <c:pt idx="35">
                  <c:v>Ã‰cole Polytechnique FÃ©dÃ©rale de Lausanne</c:v>
                </c:pt>
                <c:pt idx="36">
                  <c:v>Ã‰cole Normale SupÃ©rieure</c:v>
                </c:pt>
                <c:pt idx="37">
                  <c:v>Albert Ludwig University of Freiburg</c:v>
                </c:pt>
              </c:strCache>
            </c:strRef>
          </c:cat>
          <c:val>
            <c:numRef>
              <c:f>'qus 14 eda'!$J$6:$J$44</c:f>
              <c:numCache>
                <c:formatCode>General</c:formatCode>
                <c:ptCount val="38"/>
                <c:pt idx="0">
                  <c:v>4436</c:v>
                </c:pt>
                <c:pt idx="1">
                  <c:v>4154</c:v>
                </c:pt>
                <c:pt idx="2">
                  <c:v>4065</c:v>
                </c:pt>
                <c:pt idx="3">
                  <c:v>4172</c:v>
                </c:pt>
                <c:pt idx="4">
                  <c:v>3987</c:v>
                </c:pt>
                <c:pt idx="5">
                  <c:v>3967</c:v>
                </c:pt>
                <c:pt idx="6">
                  <c:v>3842</c:v>
                </c:pt>
                <c:pt idx="7">
                  <c:v>3822</c:v>
                </c:pt>
                <c:pt idx="8">
                  <c:v>3659</c:v>
                </c:pt>
                <c:pt idx="9">
                  <c:v>3775</c:v>
                </c:pt>
                <c:pt idx="10">
                  <c:v>3673</c:v>
                </c:pt>
                <c:pt idx="11">
                  <c:v>3847</c:v>
                </c:pt>
                <c:pt idx="12">
                  <c:v>3550</c:v>
                </c:pt>
                <c:pt idx="13">
                  <c:v>2574</c:v>
                </c:pt>
                <c:pt idx="14">
                  <c:v>3224</c:v>
                </c:pt>
                <c:pt idx="15">
                  <c:v>3442</c:v>
                </c:pt>
                <c:pt idx="16">
                  <c:v>3490</c:v>
                </c:pt>
                <c:pt idx="17">
                  <c:v>3473</c:v>
                </c:pt>
                <c:pt idx="18">
                  <c:v>3201</c:v>
                </c:pt>
                <c:pt idx="19">
                  <c:v>3104</c:v>
                </c:pt>
                <c:pt idx="20">
                  <c:v>1892</c:v>
                </c:pt>
                <c:pt idx="21">
                  <c:v>1847</c:v>
                </c:pt>
                <c:pt idx="22">
                  <c:v>3022</c:v>
                </c:pt>
                <c:pt idx="23">
                  <c:v>2993</c:v>
                </c:pt>
                <c:pt idx="24">
                  <c:v>1697</c:v>
                </c:pt>
                <c:pt idx="25">
                  <c:v>2602</c:v>
                </c:pt>
                <c:pt idx="26">
                  <c:v>2604</c:v>
                </c:pt>
                <c:pt idx="27">
                  <c:v>2387</c:v>
                </c:pt>
                <c:pt idx="28">
                  <c:v>1590</c:v>
                </c:pt>
                <c:pt idx="30">
                  <c:v>2269</c:v>
                </c:pt>
                <c:pt idx="31">
                  <c:v>1908</c:v>
                </c:pt>
                <c:pt idx="34">
                  <c:v>1564</c:v>
                </c:pt>
                <c:pt idx="35">
                  <c:v>412</c:v>
                </c:pt>
                <c:pt idx="36">
                  <c:v>351</c:v>
                </c:pt>
                <c:pt idx="37">
                  <c:v>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ADF-4199-8D44-10B940CC243C}"/>
            </c:ext>
          </c:extLst>
        </c:ser>
        <c:ser>
          <c:idx val="4"/>
          <c:order val="4"/>
          <c:tx>
            <c:strRef>
              <c:f>'qus 14 eda'!$K$4:$K$5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'qus 14 eda'!$F$6:$F$44</c:f>
              <c:strCache>
                <c:ptCount val="38"/>
                <c:pt idx="0">
                  <c:v>Alexandria University</c:v>
                </c:pt>
                <c:pt idx="1">
                  <c:v>Amirkabir University of Technology</c:v>
                </c:pt>
                <c:pt idx="2">
                  <c:v>All India Institute of Medical Sciences, New Delhi</c:v>
                </c:pt>
                <c:pt idx="3">
                  <c:v>Ain Shams University</c:v>
                </c:pt>
                <c:pt idx="4">
                  <c:v>Ã‰cole Centrale Paris</c:v>
                </c:pt>
                <c:pt idx="5">
                  <c:v>Albany Medical College</c:v>
                </c:pt>
                <c:pt idx="6">
                  <c:v>American University of Beirut</c:v>
                </c:pt>
                <c:pt idx="7">
                  <c:v>Ã–rebro University</c:v>
                </c:pt>
                <c:pt idx="8">
                  <c:v>Ã…bo Akademi University</c:v>
                </c:pt>
                <c:pt idx="9">
                  <c:v>Ankara University</c:v>
                </c:pt>
                <c:pt idx="10">
                  <c:v>Adam Mickiewicz University in PoznaÅ„</c:v>
                </c:pt>
                <c:pt idx="11">
                  <c:v>Ã‰cole Polytechnique de MontrÃ©al</c:v>
                </c:pt>
                <c:pt idx="12">
                  <c:v>Banaras Hindu University</c:v>
                </c:pt>
                <c:pt idx="13">
                  <c:v>Ã‰cole normale supÃ©rieure - Paris</c:v>
                </c:pt>
                <c:pt idx="14">
                  <c:v>Ã‰cole normale supÃ©rieure de Lyon</c:v>
                </c:pt>
                <c:pt idx="15">
                  <c:v>Aberystwyth University</c:v>
                </c:pt>
                <c:pt idx="16">
                  <c:v>Aston University</c:v>
                </c:pt>
                <c:pt idx="17">
                  <c:v>AGH University of Science and Technology</c:v>
                </c:pt>
                <c:pt idx="18">
                  <c:v>Aristotle University of Thessaloniki</c:v>
                </c:pt>
                <c:pt idx="19">
                  <c:v>Ajou University</c:v>
                </c:pt>
                <c:pt idx="20">
                  <c:v>Australian National University</c:v>
                </c:pt>
                <c:pt idx="21">
                  <c:v>Ã‰cole Polytechnique</c:v>
                </c:pt>
                <c:pt idx="22">
                  <c:v>Aalborg University</c:v>
                </c:pt>
                <c:pt idx="23">
                  <c:v>Bangor University</c:v>
                </c:pt>
                <c:pt idx="24">
                  <c:v>Arizona State University</c:v>
                </c:pt>
                <c:pt idx="25">
                  <c:v>Auburn University</c:v>
                </c:pt>
                <c:pt idx="26">
                  <c:v>Bar-Ilan University</c:v>
                </c:pt>
                <c:pt idx="27">
                  <c:v>Aalto University</c:v>
                </c:pt>
                <c:pt idx="28">
                  <c:v>Aarhus University</c:v>
                </c:pt>
                <c:pt idx="29">
                  <c:v>BabeÈ™-Bolyai University</c:v>
                </c:pt>
                <c:pt idx="30">
                  <c:v>Autonomous University of Madrid</c:v>
                </c:pt>
                <c:pt idx="31">
                  <c:v>Autonomous University of Barcelona</c:v>
                </c:pt>
                <c:pt idx="32">
                  <c:v>Ã‰cole centrale de Lyon</c:v>
                </c:pt>
                <c:pt idx="33">
                  <c:v>Ã‰cole normale supÃ©rieure de Cachan</c:v>
                </c:pt>
                <c:pt idx="34">
                  <c:v>Aix-Marseille University</c:v>
                </c:pt>
                <c:pt idx="35">
                  <c:v>Ã‰cole Polytechnique FÃ©dÃ©rale de Lausanne</c:v>
                </c:pt>
                <c:pt idx="36">
                  <c:v>Ã‰cole Normale SupÃ©rieure</c:v>
                </c:pt>
                <c:pt idx="37">
                  <c:v>Albert Ludwig University of Freiburg</c:v>
                </c:pt>
              </c:strCache>
            </c:strRef>
          </c:cat>
          <c:val>
            <c:numRef>
              <c:f>'qus 14 eda'!$K$6:$K$44</c:f>
              <c:numCache>
                <c:formatCode>General</c:formatCode>
                <c:ptCount val="38"/>
                <c:pt idx="0">
                  <c:v>4485</c:v>
                </c:pt>
                <c:pt idx="1">
                  <c:v>4399</c:v>
                </c:pt>
                <c:pt idx="2">
                  <c:v>4453</c:v>
                </c:pt>
                <c:pt idx="3">
                  <c:v>4285</c:v>
                </c:pt>
                <c:pt idx="4">
                  <c:v>4214</c:v>
                </c:pt>
                <c:pt idx="5">
                  <c:v>4029</c:v>
                </c:pt>
                <c:pt idx="6">
                  <c:v>4113</c:v>
                </c:pt>
                <c:pt idx="7">
                  <c:v>4020</c:v>
                </c:pt>
                <c:pt idx="8">
                  <c:v>4016</c:v>
                </c:pt>
                <c:pt idx="9">
                  <c:v>3823</c:v>
                </c:pt>
                <c:pt idx="10">
                  <c:v>3898</c:v>
                </c:pt>
                <c:pt idx="11">
                  <c:v>3696</c:v>
                </c:pt>
                <c:pt idx="12">
                  <c:v>3805</c:v>
                </c:pt>
                <c:pt idx="13">
                  <c:v>2892</c:v>
                </c:pt>
                <c:pt idx="14">
                  <c:v>3192</c:v>
                </c:pt>
                <c:pt idx="15">
                  <c:v>3708</c:v>
                </c:pt>
                <c:pt idx="16">
                  <c:v>3657</c:v>
                </c:pt>
                <c:pt idx="17">
                  <c:v>3316</c:v>
                </c:pt>
                <c:pt idx="18">
                  <c:v>3487</c:v>
                </c:pt>
                <c:pt idx="19">
                  <c:v>3165</c:v>
                </c:pt>
                <c:pt idx="20">
                  <c:v>1908</c:v>
                </c:pt>
                <c:pt idx="21">
                  <c:v>1837</c:v>
                </c:pt>
                <c:pt idx="22">
                  <c:v>3013</c:v>
                </c:pt>
                <c:pt idx="23">
                  <c:v>2936</c:v>
                </c:pt>
                <c:pt idx="24">
                  <c:v>1675</c:v>
                </c:pt>
                <c:pt idx="25">
                  <c:v>2696</c:v>
                </c:pt>
                <c:pt idx="26">
                  <c:v>2687</c:v>
                </c:pt>
                <c:pt idx="27">
                  <c:v>2484</c:v>
                </c:pt>
                <c:pt idx="28">
                  <c:v>1561</c:v>
                </c:pt>
                <c:pt idx="29">
                  <c:v>4608</c:v>
                </c:pt>
                <c:pt idx="30">
                  <c:v>2336</c:v>
                </c:pt>
                <c:pt idx="31">
                  <c:v>2104</c:v>
                </c:pt>
                <c:pt idx="32">
                  <c:v>3963</c:v>
                </c:pt>
                <c:pt idx="33">
                  <c:v>3676</c:v>
                </c:pt>
                <c:pt idx="34">
                  <c:v>1552</c:v>
                </c:pt>
                <c:pt idx="35">
                  <c:v>439</c:v>
                </c:pt>
                <c:pt idx="36">
                  <c:v>349</c:v>
                </c:pt>
                <c:pt idx="37">
                  <c:v>1064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ADF-4199-8D44-10B940CC243C}"/>
            </c:ext>
          </c:extLst>
        </c:ser>
        <c:ser>
          <c:idx val="5"/>
          <c:order val="5"/>
          <c:tx>
            <c:strRef>
              <c:f>'qus 14 eda'!$L$4:$L$5</c:f>
              <c:strCache>
                <c:ptCount val="1"/>
                <c:pt idx="0">
                  <c:v>2016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'qus 14 eda'!$F$6:$F$44</c:f>
              <c:strCache>
                <c:ptCount val="38"/>
                <c:pt idx="0">
                  <c:v>Alexandria University</c:v>
                </c:pt>
                <c:pt idx="1">
                  <c:v>Amirkabir University of Technology</c:v>
                </c:pt>
                <c:pt idx="2">
                  <c:v>All India Institute of Medical Sciences, New Delhi</c:v>
                </c:pt>
                <c:pt idx="3">
                  <c:v>Ain Shams University</c:v>
                </c:pt>
                <c:pt idx="4">
                  <c:v>Ã‰cole Centrale Paris</c:v>
                </c:pt>
                <c:pt idx="5">
                  <c:v>Albany Medical College</c:v>
                </c:pt>
                <c:pt idx="6">
                  <c:v>American University of Beirut</c:v>
                </c:pt>
                <c:pt idx="7">
                  <c:v>Ã–rebro University</c:v>
                </c:pt>
                <c:pt idx="8">
                  <c:v>Ã…bo Akademi University</c:v>
                </c:pt>
                <c:pt idx="9">
                  <c:v>Ankara University</c:v>
                </c:pt>
                <c:pt idx="10">
                  <c:v>Adam Mickiewicz University in PoznaÅ„</c:v>
                </c:pt>
                <c:pt idx="11">
                  <c:v>Ã‰cole Polytechnique de MontrÃ©al</c:v>
                </c:pt>
                <c:pt idx="12">
                  <c:v>Banaras Hindu University</c:v>
                </c:pt>
                <c:pt idx="13">
                  <c:v>Ã‰cole normale supÃ©rieure - Paris</c:v>
                </c:pt>
                <c:pt idx="14">
                  <c:v>Ã‰cole normale supÃ©rieure de Lyon</c:v>
                </c:pt>
                <c:pt idx="15">
                  <c:v>Aberystwyth University</c:v>
                </c:pt>
                <c:pt idx="16">
                  <c:v>Aston University</c:v>
                </c:pt>
                <c:pt idx="17">
                  <c:v>AGH University of Science and Technology</c:v>
                </c:pt>
                <c:pt idx="18">
                  <c:v>Aristotle University of Thessaloniki</c:v>
                </c:pt>
                <c:pt idx="19">
                  <c:v>Ajou University</c:v>
                </c:pt>
                <c:pt idx="20">
                  <c:v>Australian National University</c:v>
                </c:pt>
                <c:pt idx="21">
                  <c:v>Ã‰cole Polytechnique</c:v>
                </c:pt>
                <c:pt idx="22">
                  <c:v>Aalborg University</c:v>
                </c:pt>
                <c:pt idx="23">
                  <c:v>Bangor University</c:v>
                </c:pt>
                <c:pt idx="24">
                  <c:v>Arizona State University</c:v>
                </c:pt>
                <c:pt idx="25">
                  <c:v>Auburn University</c:v>
                </c:pt>
                <c:pt idx="26">
                  <c:v>Bar-Ilan University</c:v>
                </c:pt>
                <c:pt idx="27">
                  <c:v>Aalto University</c:v>
                </c:pt>
                <c:pt idx="28">
                  <c:v>Aarhus University</c:v>
                </c:pt>
                <c:pt idx="29">
                  <c:v>BabeÈ™-Bolyai University</c:v>
                </c:pt>
                <c:pt idx="30">
                  <c:v>Autonomous University of Madrid</c:v>
                </c:pt>
                <c:pt idx="31">
                  <c:v>Autonomous University of Barcelona</c:v>
                </c:pt>
                <c:pt idx="32">
                  <c:v>Ã‰cole centrale de Lyon</c:v>
                </c:pt>
                <c:pt idx="33">
                  <c:v>Ã‰cole normale supÃ©rieure de Cachan</c:v>
                </c:pt>
                <c:pt idx="34">
                  <c:v>Aix-Marseille University</c:v>
                </c:pt>
                <c:pt idx="35">
                  <c:v>Ã‰cole Polytechnique FÃ©dÃ©rale de Lausanne</c:v>
                </c:pt>
                <c:pt idx="36">
                  <c:v>Ã‰cole Normale SupÃ©rieure</c:v>
                </c:pt>
                <c:pt idx="37">
                  <c:v>Albert Ludwig University of Freiburg</c:v>
                </c:pt>
              </c:strCache>
            </c:strRef>
          </c:cat>
          <c:val>
            <c:numRef>
              <c:f>'qus 14 eda'!$L$6:$L$44</c:f>
              <c:numCache>
                <c:formatCode>General</c:formatCode>
                <c:ptCount val="38"/>
                <c:pt idx="20">
                  <c:v>415</c:v>
                </c:pt>
                <c:pt idx="24">
                  <c:v>269</c:v>
                </c:pt>
                <c:pt idx="31">
                  <c:v>303</c:v>
                </c:pt>
                <c:pt idx="35">
                  <c:v>464</c:v>
                </c:pt>
                <c:pt idx="36">
                  <c:v>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ADF-4199-8D44-10B940CC24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3217824"/>
        <c:axId val="796240416"/>
      </c:lineChart>
      <c:catAx>
        <c:axId val="67321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240416"/>
        <c:crosses val="autoZero"/>
        <c:auto val="1"/>
        <c:lblAlgn val="ctr"/>
        <c:lblOffset val="100"/>
        <c:noMultiLvlLbl val="0"/>
      </c:catAx>
      <c:valAx>
        <c:axId val="79624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21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337160860054776"/>
          <c:y val="3.2424095136256268E-3"/>
          <c:w val="9.5150631291868598E-2"/>
          <c:h val="0.381169501960403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7:40:07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344 7 24575,'-65'22'0,"28"-19"0,-52-1 0,-7 0 0,94-2 0,-1 1 0,0-1 0,1 0 0,-1 1 0,0-1 0,1 1 0,-1 0 0,0 0 0,1 0 0,-1 0 0,1 0 0,0 0 0,-1 1 0,1-1 0,0 1 0,0 0 0,0 0 0,-3 2 0,4-2 0,0 1 0,0-1 0,0 0 0,0 0 0,1 0 0,-1 1 0,0-1 0,1 0 0,0 0 0,0 1 0,-1-1 0,1 0 0,1 1 0,-1-1 0,0 0 0,1 1 0,0 1 0,1 5 0,1 0 0,1-1 0,0 1 0,0-1 0,0 0 0,1-1 0,1 1 0,-1-1 0,9 9 0,35 29 0,-34-32 0,-1 0 0,0 1 0,-1 1 0,19 26 0,-30-38 0,0 0 0,0 0 0,0-1 0,0 1 0,1-1 0,-1 1 0,1-1 0,0 0 0,0 0 0,0 0 0,0 0 0,0 0 0,0-1 0,1 1 0,-1-1 0,0 0 0,1 0 0,-1 0 0,1 0 0,-1-1 0,1 0 0,-1 1 0,1-1 0,-1 0 0,1-1 0,6 0 0,-2-1 0,1-1 0,-1 1 0,0-1 0,0-1 0,0 1 0,0-1 0,0-1 0,-1 0 0,0 0 0,7-6 0,-9 6 0,0 0 0,-1 0 0,0-1 0,0 1 0,-1-1 0,0 0 0,4-7 0,-5 7 0,1 0 0,1 0 0,-1 0 0,1 1 0,0-1 0,0 1 0,8-8 0,52-36 0,26-22 0,-89 69 0,1 1 0,0-1 0,0 0 0,-1 1 0,0-1 0,1 0 0,-1 0 0,0 0 0,0 0 0,0 0 0,0 0 0,0 0 0,0-1 0,0 1 0,-1 0 0,1 0 0,-1-4 0,0 5 0,0-1 0,0 0 0,-1 1 0,1-1 0,-1 0 0,0 1 0,1-1 0,-1 1 0,0-1 0,0 1 0,0-1 0,0 1 0,0 0 0,0 0 0,0-1 0,0 1 0,-1 0 0,-1-1 0,-3-2 0,1 0 0,-2 1 0,1 0 0,0 1 0,-1-1 0,1 1 0,-1 0 0,0 1 0,1 0 0,-9-1 0,4 1 0,0 0 0,1 0 0,-1 1 0,0 0 0,0 1 0,1 0 0,-1 1 0,1 1 0,-1-1 0,1 1 0,0 1 0,0 0 0,0 1 0,0-1 0,1 2 0,0-1 0,-10 10 0,9-8 0,1 1 0,-1-2 0,0 1 0,-1-1 0,1-1 0,-1 0 0,0 0 0,-23 5 0,26-8 0,1-1 0,-1 0 0,0-1 0,0 0 0,1 0 0,-1 0 0,0-1 0,0 0 0,1-1 0,-1 0 0,1 0 0,-1-1 0,1 0 0,-13-7 0,-55-19 0,88 34 0,0 1 0,0 0 0,0 1 0,-1 1 0,0 0 0,0 0 0,-1 2 0,17 16 0,-12-8 0,0 0 0,-2 1 0,0 1 0,21 41 0,-29-47 0,1 0 0,1-1 0,0 0 0,16 18 0,-21-28 0,1 1 0,0-1 0,0 1 0,1-1 0,-1 0 0,1-1 0,-1 1 0,1-1 0,0 0 0,0 0 0,0 0 0,0-1 0,0 0 0,1 0 0,-1 0 0,7 0 0,306-1 0,-136-3 0,662 3 0,-791-9 0,-52 9 0,0-1 0,1 1 0,-1-1 0,0 1 0,0-1 0,0 1 0,0-1 0,1 0 0,-1 1 0,0-1 0,0 0 0,0 0 0,0 0 0,-1 0 0,2-1 0,-2 1 0,0 0 0,0 0 0,0 1 0,0-1 0,0 0 0,0 1 0,0-1 0,0 0 0,-1 0 0,1 1 0,0-1 0,-1 0 0,1 1 0,0-1 0,-1 0 0,1 1 0,-1-1 0,1 1 0,-1-1 0,1 1 0,-1-1 0,1 1 0,-1-1 0,0 1 0,1-1 0,-1 1 0,1 0 0,-1-1 0,0 1 0,-1 0 0,-6-4 0,0 0 0,0 1 0,0 0 0,0 1 0,-1-1 0,1 2 0,-1-1 0,-14 1 0,-81 2 0,52 1 0,-14-1 0,-1-3 0,1-3 0,-73-16 0,135 21 0,-48-12 0,-80-6 0,115 18 0,-1-1 0,1 2 0,-1 0 0,1 1 0,0 1 0,0 1 0,0 0 0,-26 11 0,-20 12 0,-116 32 0,259-59 0,-29 1 0,-14-1 0,-4-2 0,0 2 0,0 1 0,0 1 0,0 2 0,0 1 0,60 19 0,-64-16 0,1-1 0,0-1 0,0-2 0,1-1 0,-1-1 0,1-2 0,-1-1 0,34-5 0,-46 3 0,0 1 0,32-11 0,-45 12 0,0-1 0,0 0 0,0 0 0,0 0 0,0 0 0,-1-1 0,1 0 0,-1 0 0,0 0 0,1-1 0,-2 1 0,1-1 0,5-7 0,-8 11 0,-1-1 0,1 0 0,0 0 0,-1 0 0,1 0 0,-1 0 0,1 0 0,-1-1 0,0 1 0,1 0 0,-1 0 0,0 0 0,0 0 0,0 0 0,0 0 0,0-1 0,0 1 0,0 0 0,0 0 0,0 0 0,-1 0 0,1 0 0,0 0 0,-1-1 0,1 1 0,-1 0 0,1 0 0,-2-1 0,0 0 0,0 0 0,0 1 0,0-1 0,-1 1 0,1-1 0,0 1 0,-1 0 0,1 0 0,-1 0 0,0 0 0,-4-1 0,-10 0 0,0 0 0,1 0 0,-18 2 0,30 0 0,-718 4 0,1697-4 0,-2121 0 0,1284 2 0,158-5 0,-234-4 0,99-25 0,-59 9 0,-11 3 0,-51 10 0,0 1 0,1 3 0,44-3 0,386 10 0,-198 0 0,-271-1 0,-1 0 0,1 0 0,-1-1 0,0 1 0,1 0 0,-1 0 0,1 0 0,-1 0 0,0 1 0,1-1 0,-1 0 0,0 0 0,1 1 0,-1-1 0,0 1 0,1 0 0,-1-1 0,0 1 0,0 0 0,0-1 0,1 1 0,-1 0 0,0 0 0,0 0 0,0 0 0,-1 0 0,1 0 0,0 1 0,0-1 0,0 0 0,-1 0 0,1 1 0,-1-1 0,1 0 0,-1 0 0,1 1 0,-1-1 0,0 1 0,0-1 0,0 0 0,1 1 0,-1-1 0,-1 1 0,1-1 0,0 0 0,0 1 0,0-1 0,-1 1 0,1-1 0,-1 0 0,1 0 0,-2 2 0,-3 10 0,-1-1 0,0 1 0,-1-2 0,-10 15 0,11-17 0,-8 11-1365,1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7:40:27.86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281 320 24575,'4'1'0,"0"0"0,0-1 0,0 1 0,0-1 0,0 0 0,0 0 0,0 0 0,4-2 0,9 1 0,528 1 0,-536 0 0,-1 1 0,1 0 0,-1 0 0,1 0 0,-1 1 0,0 0 0,10 5 0,-16-7 0,0 1 0,0 0 0,0 0 0,0 0 0,0 0 0,0 0 0,-1 1 0,1-1 0,0 1 0,-1-1 0,1 1 0,-1-1 0,1 1 0,-1 0 0,0 0 0,0 0 0,0-1 0,0 1 0,0 0 0,0 1 0,0-1 0,-1 0 0,1 0 0,-1 0 0,0 0 0,1 0 0,-1 1 0,0-1 0,0 0 0,0 0 0,-1 0 0,1 0 0,-1 4 0,0-4 0,0 0 0,0 0 0,0 0 0,0 0 0,-1 0 0,1 0 0,-1 0 0,1 0 0,-1 0 0,1-1 0,-1 1 0,0-1 0,0 1 0,0-1 0,0 0 0,0 0 0,0 0 0,0 0 0,-4 1 0,-54 13 0,19-5 0,13-1 0,-1-1 0,-1-1 0,0-2 0,1-1 0,-42 0 0,24-1 0,-43 9 0,64-7 0,-1-1 0,-54 0 0,72-4 0,0-1 0,0 0 0,1-1 0,-1 0 0,1 0 0,-1-1 0,1 0 0,0-1 0,0 1 0,0-1 0,0-1 0,1 0 0,-10-7 0,-107-84 0,89 71 0,22 16 0,1 0 0,-23-22 0,33 29 0,0 0 0,-1 0 0,1-1 0,1 0 0,-1 1 0,0-1 0,1 0 0,-1 1 0,1-1 0,0 0 0,0 0 0,0 0 0,0 0 0,1-1 0,-1 1 0,1 0 0,-1 0 0,1 0 0,1-6 0,-1 7 0,1 0 0,0 1 0,-1-1 0,1 0 0,0 1 0,0-1 0,0 0 0,0 1 0,0-1 0,0 1 0,1 0 0,-1-1 0,0 1 0,1 0 0,-1 0 0,1 0 0,-1 0 0,1 0 0,0 0 0,-1 0 0,1 1 0,3-2 0,48-10 0,-16 4 0,-21 1 0,0-2 0,0 0 0,-1-1 0,22-18 0,-16 11 0,-14 11 0,0 0 0,-1 0 0,0-1 0,0 0 0,4-7 0,-7 9 0,0 1 0,-1 0 0,1 0 0,1 1 0,-1-1 0,0 0 0,1 1 0,0 0 0,0 0 0,0 0 0,0 0 0,0 1 0,0 0 0,1 0 0,-1 0 0,1 0 0,0 0 0,0 1 0,5-1 0,7 0 0,1 0 0,-1 1 0,1 1 0,0 0 0,-1 1 0,1 2 0,-1-1 0,21 7 0,-29-6 0,-1 0 0,1 1 0,-1 0 0,0 0 0,0 1 0,-1 0 0,1 1 0,-1-1 0,0 1 0,-1 0 0,1 1 0,-1 0 0,0 0 0,-1 0 0,0 1 0,0 0 0,5 11 0,16 28 0,6 17 0,-30-60 0,-1-1 0,0 0 0,1 0 0,0-1 0,0 1 0,0 0 0,0-1 0,0 1 0,0-1 0,1 1 0,-1-1 0,1 0 0,0 0 0,-1 0 0,1 0 0,0-1 0,4 2 0,0 0 0,0-1 0,0 0 0,0 0 0,1-1 0,-1 0 0,1-1 0,9 1 0,10-3 0,-1-1 0,0-1 0,33-9 0,-16 0 0,75-33 0,-84 30 0,2 2 0,0 1 0,51-11 0,103-27 0,-111 26 0,36 1 0,-82 19 0,39-4 0,1 4 0,120 7 0,-61 1 0,-81-5 0,-37 0 0,0 1 0,1 0 0,-1 1 0,0 1 0,0 0 0,0 1 0,0 1 0,0 0 0,24 9 0,-11 2 0,45 33 0,-64-41 0,0 0 0,0 1 0,-1 0 0,-1 1 0,1-1 0,-1 2 0,0-1 0,-1 0 0,7 14 0,17 29 0,-25-47 0,-1 1 0,0-1 0,1 1 0,-2 0 0,1 0 0,0 0 0,-1 0 0,0 0 0,0 1 0,-1-1 0,0 1 0,1-1 0,-2 1 0,1 0 0,-1-1 0,0 1 0,0 0 0,0-1 0,-1 1 0,0 0 0,-2 8 0,1-9 0,0 0 0,0 1 0,-1-1 0,0 0 0,1-1 0,-2 1 0,1 0 0,0-1 0,-1 0 0,0 1 0,0-2 0,0 1 0,-1 0 0,1-1 0,-1 0 0,0 0 0,0 0 0,0-1 0,0 1 0,0-1 0,-1 0 0,1-1 0,0 1 0,-7 0 0,-14 1 0,1-1 0,-1-1 0,0-2 0,-30-3 0,-13 0 0,20 5 0,-43-1 0,85-1 0,-1 1 0,1-2 0,-1 1 0,1-1 0,0 0 0,-1-1 0,1 1 0,1-1 0,-10-6 0,14 8 0,0 0 0,0 0 0,0 0 0,0 0 0,0-1 0,1 1 0,-1-1 0,1 1 0,-1-1 0,1 0 0,-1 0 0,1 1 0,0-1 0,0 0 0,0 0 0,0 0 0,0 0 0,0 0 0,0-1 0,1 1 0,-1 0 0,1 0 0,0 0 0,-1-1 0,1 1 0,0 0 0,0 0 0,1-1 0,-1 1 0,0 0 0,1 0 0,-1 0 0,1-1 0,0 1 0,0 0 0,0 0 0,0 0 0,0 0 0,0 0 0,0 1 0,1-1 0,-1 0 0,4-2 0,2-3 0,0 0 0,0 1 0,0 0 0,1 0 0,0 1 0,1 0 0,-1 0 0,1 1 0,9-3 0,7-2 0,0 2 0,0 1 0,0 1 0,1 1 0,0 1 0,0 2 0,31 1 0,-55 0 0,0 0 0,0 0 0,0 0 0,0 0 0,0 0 0,0 1 0,1-1 0,-1 1 0,-1-1 0,1 1 0,0 0 0,0 0 0,0 0 0,0 0 0,0 0 0,-1 0 0,1 0 0,0 0 0,-1 1 0,1-1 0,-1 1 0,0-1 0,1 1 0,-1 0 0,0 0 0,0-1 0,0 1 0,0 0 0,-1 0 0,1 0 0,0 0 0,-1 0 0,1 0 0,-1 0 0,0 0 0,1 0 0,-1 0 0,0 0 0,-1 3 0,0 0 0,0-1 0,0 0 0,0 1 0,-1-1 0,1 0 0,-1 0 0,0 0 0,-1 0 0,1 0 0,-1-1 0,1 1 0,-1-1 0,0 0 0,-1 0 0,1 0 0,0 0 0,-7 4 0,-1-2 0,-1 0 0,0 0 0,0-1 0,0-1 0,0 0 0,-1-1 0,1 0 0,-1-1 0,0 0 0,-23-2 0,-1-2 0,0-2 0,-51-12 0,-49-29 0,111 35 0,-1 1 0,0 1 0,0 2 0,-1 0 0,0 2 0,-49-3 0,26 6 0,-52-9 0,-52-2 0,124 13 0,16-1 0,0 0 0,0 1 0,0 1 0,0 0 0,0 1 0,0 1 0,0 0 0,0 1 0,1 1 0,0 0 0,-15 8 0,10-2 0,8-4 0,0 0 0,0-1 0,-1-1 0,-18 7 0,30-12 0,-1 0 0,0 0 0,1 0 0,-1 0 0,0 0 0,1 0 0,-1 0 0,0 0 0,1 0 0,-1 0 0,0 1 0,1-1 0,-1 0 0,1 1 0,-1-1 0,0 0 0,1 1 0,-1-1 0,1 0 0,-1 1 0,1-1 0,-1 1 0,1-1 0,0 1 0,-1-1 0,1 1 0,-1 0 0,1-1 0,0 1 0,0-1 0,-1 2 0,19 8 0,35 0 0,245-7 0,-158-5 0,-128 2 0,0-2 0,0 1 0,0-2 0,0 0 0,0 0 0,-1-1 0,1 0 0,-1-1 0,0 0 0,0-1 0,-1-1 0,17-12 0,-14 12 0,1 0 0,-1 2 0,1-1 0,0 1 0,15-2 0,8-4 0,-38 11 0,-3 2 0,0-1 0,1 0 0,-1 1 0,0 0 0,1-1 0,-1 1 0,1 1 0,0-1 0,0 1 0,-1-1 0,2 1 0,-1 0 0,0 0 0,1 0 0,-1 0 0,1 0 0,0 1 0,0-1 0,-3 7 0,-1 14-1365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66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0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27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38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0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9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80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5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59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4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37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2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1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38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89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2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5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25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38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04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72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17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1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45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67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600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98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196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314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561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389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58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114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83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1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83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5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5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120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33199" y="1212351"/>
            <a:ext cx="7477601" cy="28887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/>
              <a:t>CAPSTONE – PROJECT </a:t>
            </a:r>
          </a:p>
          <a:p>
            <a:pPr marL="0" indent="0">
              <a:lnSpc>
                <a:spcPts val="6561"/>
              </a:lnSpc>
              <a:buNone/>
            </a:pPr>
            <a:r>
              <a:rPr lang="en-US" sz="3600" dirty="0"/>
              <a:t>(UNIVERSITY SUCCESS ANALYSIS)</a:t>
            </a:r>
          </a:p>
        </p:txBody>
      </p:sp>
      <p:sp>
        <p:nvSpPr>
          <p:cNvPr id="5" name="Text 3"/>
          <p:cNvSpPr/>
          <p:nvPr/>
        </p:nvSpPr>
        <p:spPr>
          <a:xfrm>
            <a:off x="833199" y="44343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Here are brief analysis insights for each of the Power BI questions and EDA questions provided: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3950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5402699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5400556"/>
            <a:ext cx="22073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Vineet Tewari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0274"/>
            <a:ext cx="5486400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55"/>
    </mc:Choice>
    <mc:Fallback xmlns="">
      <p:transition spd="slow" advTm="289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20548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many universities are ranked by each ranking system?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1428109"/>
            <a:ext cx="5506318" cy="6161412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57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09E8D9-4CEA-C584-56AE-F7D3AD41B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1428108"/>
            <a:ext cx="5506318" cy="641355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04DEB06-83DF-BF2B-A983-C0695A4933EC}"/>
              </a:ext>
            </a:extLst>
          </p:cNvPr>
          <p:cNvSpPr/>
          <p:nvPr/>
        </p:nvSpPr>
        <p:spPr>
          <a:xfrm>
            <a:off x="7417942" y="4470321"/>
            <a:ext cx="5794624" cy="2593602"/>
          </a:xfrm>
          <a:prstGeom prst="wedgeRectCallout">
            <a:avLst>
              <a:gd name="adj1" fmla="val -40064"/>
              <a:gd name="adj2" fmla="val 6910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 tree map displaying the number of universities ranked by each ranking system.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Söhne"/>
              </a:rPr>
              <a:t>Center for world university rankings</a:t>
            </a:r>
            <a:r>
              <a:rPr lang="en-US" sz="2400" b="1" dirty="0">
                <a:solidFill>
                  <a:srgbClr val="374151"/>
                </a:solidFill>
                <a:latin typeface="Söhne"/>
              </a:rPr>
              <a:t> is at the top.</a:t>
            </a:r>
            <a:endParaRPr lang="en-US" sz="2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711EEE-51C5-7F85-4DD8-BED292433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942" y="2106103"/>
            <a:ext cx="5794624" cy="23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What is the average score for universities according to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each ranking system?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1777431"/>
            <a:ext cx="5506318" cy="6161412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57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F7916-1DAB-1A61-127F-D96DD1C68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51" y="1777430"/>
            <a:ext cx="5506318" cy="6161411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D134A21-B165-6813-DA4E-68912CF9A314}"/>
              </a:ext>
            </a:extLst>
          </p:cNvPr>
          <p:cNvSpPr/>
          <p:nvPr/>
        </p:nvSpPr>
        <p:spPr>
          <a:xfrm>
            <a:off x="7736440" y="4470321"/>
            <a:ext cx="5609690" cy="2661622"/>
          </a:xfrm>
          <a:prstGeom prst="wedgeRectCallout">
            <a:avLst>
              <a:gd name="adj1" fmla="val -56548"/>
              <a:gd name="adj2" fmla="val 6910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 table and pie-chart displaying the average scores for universities according to each ranking system.</a:t>
            </a:r>
            <a:r>
              <a:rPr lang="en-US" sz="2400" b="1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pPr algn="ctr"/>
            <a:r>
              <a:rPr lang="en-US" sz="2400" b="1" dirty="0">
                <a:solidFill>
                  <a:srgbClr val="374151"/>
                </a:solidFill>
                <a:latin typeface="Söhne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Söhne"/>
              </a:rPr>
              <a:t>center for world university rankings </a:t>
            </a:r>
            <a:r>
              <a:rPr lang="en-US" sz="2400" b="1" dirty="0">
                <a:solidFill>
                  <a:srgbClr val="374151"/>
                </a:solidFill>
                <a:latin typeface="Söhne"/>
              </a:rPr>
              <a:t>is at top.</a:t>
            </a:r>
            <a:endParaRPr lang="en-US" sz="2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2D03D7-857A-E60B-F4C9-FD1C03A96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440" y="2438316"/>
            <a:ext cx="5609690" cy="20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0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does the ranking system affect a university’s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student-staff ratio?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D5F44EE-A51E-7FE5-0A41-E50F7BAEB6E9}"/>
              </a:ext>
            </a:extLst>
          </p:cNvPr>
          <p:cNvSpPr/>
          <p:nvPr/>
        </p:nvSpPr>
        <p:spPr>
          <a:xfrm>
            <a:off x="7993294" y="2893743"/>
            <a:ext cx="5609690" cy="3424081"/>
          </a:xfrm>
          <a:prstGeom prst="wedgeRectCallout">
            <a:avLst>
              <a:gd name="adj1" fmla="val -40064"/>
              <a:gd name="adj2" fmla="val 6910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Scatter plots showing the relationship between ranking scores and student-staff ratios for different ranking systems.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Söhne"/>
              </a:rPr>
              <a:t>Can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 guide universities in resource allocation and staffing decisions.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DCAB73-5C92-6761-7F25-842922012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2899209"/>
            <a:ext cx="6846046" cy="50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6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10274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81599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What are the most important criteria considered by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ranking systems?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04915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60047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04915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60047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1767157"/>
            <a:ext cx="5506318" cy="6161412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04915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76527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469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6B4D92-D1A2-669F-8FC8-40F43828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1754589"/>
            <a:ext cx="5506318" cy="621740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9C6A94F-48A3-33AC-CADC-0572D04F17C8}"/>
              </a:ext>
            </a:extLst>
          </p:cNvPr>
          <p:cNvSpPr/>
          <p:nvPr/>
        </p:nvSpPr>
        <p:spPr>
          <a:xfrm>
            <a:off x="7459038" y="2057730"/>
            <a:ext cx="5742939" cy="3237063"/>
          </a:xfrm>
          <a:prstGeom prst="wedgeRectCallout">
            <a:avLst>
              <a:gd name="adj1" fmla="val -59294"/>
              <a:gd name="adj2" fmla="val 8020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 table listing the key criteria considered by each ranking system.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Söhne"/>
              </a:rPr>
              <a:t>The top 3 criteria are: </a:t>
            </a:r>
            <a:r>
              <a:rPr lang="en-US" sz="2400" b="1" dirty="0">
                <a:solidFill>
                  <a:srgbClr val="0070C0"/>
                </a:solidFill>
                <a:latin typeface="Söhne"/>
              </a:rPr>
              <a:t>Alumni employment rank , citations rank, influence rank</a:t>
            </a:r>
            <a:endParaRPr lang="en-US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9F96C5-5392-9DFF-DFFE-03F07AE28D1D}"/>
                  </a:ext>
                </a:extLst>
              </p14:cNvPr>
              <p14:cNvContentPartPr/>
              <p14:nvPr/>
            </p14:nvContentPartPr>
            <p14:xfrm>
              <a:off x="2958508" y="2175808"/>
              <a:ext cx="837360" cy="169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9F96C5-5392-9DFF-DFFE-03F07AE28D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9508" y="2167168"/>
                <a:ext cx="855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D574E80-64FC-4742-8866-599FC8A2E007}"/>
                  </a:ext>
                </a:extLst>
              </p14:cNvPr>
              <p14:cNvContentPartPr/>
              <p14:nvPr/>
            </p14:nvContentPartPr>
            <p14:xfrm>
              <a:off x="2929708" y="2124328"/>
              <a:ext cx="963000" cy="187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D574E80-64FC-4742-8866-599FC8A2E0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3708" y="2088688"/>
                <a:ext cx="1034640" cy="2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566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585627"/>
            <a:ext cx="13469419" cy="7353215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6451B6-DC79-CA45-AD19-12B833576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7" y="585627"/>
            <a:ext cx="13544929" cy="73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9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Is there a correlation between a university's score and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the number of international students?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2547991"/>
            <a:ext cx="6369977" cy="5390851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2698E-3364-039A-B57F-00B25E506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2547991"/>
            <a:ext cx="6369977" cy="5390851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A99F4EF-0821-AEAE-2C48-4A2D6E4A59F4}"/>
              </a:ext>
            </a:extLst>
          </p:cNvPr>
          <p:cNvSpPr/>
          <p:nvPr/>
        </p:nvSpPr>
        <p:spPr>
          <a:xfrm>
            <a:off x="7602878" y="2630184"/>
            <a:ext cx="5609690" cy="3424081"/>
          </a:xfrm>
          <a:prstGeom prst="wedgeRectCallout">
            <a:avLst>
              <a:gd name="adj1" fmla="val -40064"/>
              <a:gd name="adj2" fmla="val 6910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Scatter plots showing the correlation between ranking scores and the percentage of international students.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Söhne"/>
              </a:rPr>
              <a:t>I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nforms universities about the potential influence of international enrollment 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2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does the percentage of female students impact a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university's ranking?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8" y="3760342"/>
            <a:ext cx="5955030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7B648-DC8A-88CF-7D9E-54B92A292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" y="3204282"/>
            <a:ext cx="5955030" cy="4734560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C61AE42-1123-0F89-166E-CE9F02F0A982}"/>
              </a:ext>
            </a:extLst>
          </p:cNvPr>
          <p:cNvSpPr/>
          <p:nvPr/>
        </p:nvSpPr>
        <p:spPr>
          <a:xfrm>
            <a:off x="7941924" y="2527443"/>
            <a:ext cx="5404206" cy="3224507"/>
          </a:xfrm>
          <a:prstGeom prst="wedgeRectCallout">
            <a:avLst>
              <a:gd name="adj1" fmla="val -55843"/>
              <a:gd name="adj2" fmla="val 8407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74151"/>
                </a:solidFill>
                <a:latin typeface="Söhne"/>
              </a:rPr>
              <a:t>S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catter plots showing the impact of the percentage of female students on university rankings.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This help in gender-inclusive education planning and policies.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08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Which university has the highest number of students?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1777431"/>
            <a:ext cx="5506318" cy="6161412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57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3056A3-C5A3-8929-B090-F58261005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38" y="1723974"/>
            <a:ext cx="5899339" cy="62683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1F88A42-8EF2-E223-B077-D50EEB6D6D47}"/>
              </a:ext>
            </a:extLst>
          </p:cNvPr>
          <p:cNvSpPr/>
          <p:nvPr/>
        </p:nvSpPr>
        <p:spPr>
          <a:xfrm>
            <a:off x="7787811" y="4099025"/>
            <a:ext cx="5609690" cy="2896619"/>
          </a:xfrm>
          <a:prstGeom prst="wedgeRectCallout">
            <a:avLst>
              <a:gd name="adj1" fmla="val -55815"/>
              <a:gd name="adj2" fmla="val 7090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The university with the highest number of students: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highlight>
                  <a:srgbClr val="00FF00"/>
                </a:highlight>
                <a:latin typeface="Söhne"/>
              </a:rPr>
              <a:t>Alexandria University</a:t>
            </a:r>
            <a:endParaRPr lang="en-US" sz="2400" b="1" dirty="0">
              <a:solidFill>
                <a:srgbClr val="0070C0"/>
              </a:solidFill>
              <a:highlight>
                <a:srgbClr val="00FF00"/>
              </a:highligh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8BA294-DB24-709E-B589-1784446F7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976" y="2042245"/>
            <a:ext cx="5609690" cy="205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does the percentage of international students vary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across different universities?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4017195"/>
            <a:ext cx="13243388" cy="3921647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57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35D1E5-1531-1781-F51F-34F5C3276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3" y="4017195"/>
            <a:ext cx="13336189" cy="3921647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D122BCC-C77D-28C9-E2DC-9B280BFD8110}"/>
              </a:ext>
            </a:extLst>
          </p:cNvPr>
          <p:cNvSpPr/>
          <p:nvPr/>
        </p:nvSpPr>
        <p:spPr>
          <a:xfrm>
            <a:off x="821933" y="2031358"/>
            <a:ext cx="13114960" cy="1272745"/>
          </a:xfrm>
          <a:prstGeom prst="wedgeRectCallout">
            <a:avLst>
              <a:gd name="adj1" fmla="val -6381"/>
              <a:gd name="adj2" fmla="val 9397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 Line chart displaying the variation in the percentage of international students across universities.</a:t>
            </a:r>
          </a:p>
          <a:p>
            <a:pPr algn="ctr"/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Highlights global appeal and diversity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4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11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-10274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585627"/>
            <a:ext cx="13469419" cy="7353215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12A8DF-24C8-34A7-86D4-2E354F811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585627"/>
            <a:ext cx="13527474" cy="73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6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585627"/>
            <a:ext cx="13469419" cy="7353215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1953AE-D453-8488-63C8-54983F11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573046"/>
            <a:ext cx="13469419" cy="74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6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Is there a correlation between a university's ranking and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its student-staff ratio?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8" y="3760342"/>
            <a:ext cx="6362248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856A6-0464-27B2-514A-BF7F6B24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7" y="2600931"/>
            <a:ext cx="6437758" cy="5412912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03ABE8EA-5A2B-727F-E454-1BD1254C81DB}"/>
              </a:ext>
            </a:extLst>
          </p:cNvPr>
          <p:cNvSpPr/>
          <p:nvPr/>
        </p:nvSpPr>
        <p:spPr>
          <a:xfrm>
            <a:off x="7828907" y="3040656"/>
            <a:ext cx="5609690" cy="3164935"/>
          </a:xfrm>
          <a:prstGeom prst="wedgeRectCallout">
            <a:avLst>
              <a:gd name="adj1" fmla="val -53251"/>
              <a:gd name="adj2" fmla="val 7591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Scatter plots showing the correlation between university rankings and student-staff ratios.</a:t>
            </a:r>
          </a:p>
          <a:p>
            <a:pPr algn="ctr"/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Optimizes resources for academic support.</a:t>
            </a: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9559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does the number of students in universities change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over time?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4017195"/>
            <a:ext cx="5208662" cy="3921647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57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1AB24-1987-DF11-0D10-6074E4875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26" y="2216137"/>
            <a:ext cx="5301464" cy="5702157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C6FBF06-2BBD-863D-6BF8-866CFDA7DE30}"/>
              </a:ext>
            </a:extLst>
          </p:cNvPr>
          <p:cNvSpPr/>
          <p:nvPr/>
        </p:nvSpPr>
        <p:spPr>
          <a:xfrm>
            <a:off x="7315200" y="3297281"/>
            <a:ext cx="6030930" cy="2828903"/>
          </a:xfrm>
          <a:prstGeom prst="wedgeRectCallout">
            <a:avLst>
              <a:gd name="adj1" fmla="val -58803"/>
              <a:gd name="adj2" fmla="val 8798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Line charts displaying changes in the number of students in universities over time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As we see in the graph its starts declining from the peak of 4.7M in 2015.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6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Is there a correlation between a university's ranking score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and the student-staff ratio over the years?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8" y="3760342"/>
            <a:ext cx="6081378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FAC1F-E3F2-6F9C-BDAC-0D87CC26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92" y="2113691"/>
            <a:ext cx="6081378" cy="596179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66BF696-CDFB-5D53-1142-F8ED5689C861}"/>
              </a:ext>
            </a:extLst>
          </p:cNvPr>
          <p:cNvSpPr/>
          <p:nvPr/>
        </p:nvSpPr>
        <p:spPr>
          <a:xfrm>
            <a:off x="7736440" y="2702103"/>
            <a:ext cx="5609690" cy="3424081"/>
          </a:xfrm>
          <a:prstGeom prst="wedgeRectCallout">
            <a:avLst>
              <a:gd name="adj1" fmla="val -51786"/>
              <a:gd name="adj2" fmla="val 8170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Scatter plot showing the correlation between university ranking scores and student-staff ratios over the years.</a:t>
            </a:r>
          </a:p>
          <a:p>
            <a:pPr algn="ctr"/>
            <a:endParaRPr lang="en-US" sz="24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Links ranking efforts to academic quality.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3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does the percentage of international students vary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across different years?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1764863"/>
            <a:ext cx="6200453" cy="6173979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57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F0E7D-E037-6E9E-0B80-EC810914D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1764862"/>
            <a:ext cx="6200453" cy="6184253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EB02F22-9080-D08A-24D3-E41E0D935A4A}"/>
              </a:ext>
            </a:extLst>
          </p:cNvPr>
          <p:cNvSpPr/>
          <p:nvPr/>
        </p:nvSpPr>
        <p:spPr>
          <a:xfrm>
            <a:off x="7939355" y="2659613"/>
            <a:ext cx="5609690" cy="3424081"/>
          </a:xfrm>
          <a:prstGeom prst="wedgeRectCallout">
            <a:avLst>
              <a:gd name="adj1" fmla="val -54167"/>
              <a:gd name="adj2" fmla="val 7810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1" dirty="0">
                <a:solidFill>
                  <a:srgbClr val="374151"/>
                </a:solidFill>
                <a:latin typeface="Söhne"/>
              </a:rPr>
              <a:t>Area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 chart showing variations in the percentage of international students across different year.</a:t>
            </a:r>
            <a:endParaRPr lang="en-US" sz="2400" b="1" dirty="0"/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This shows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changing trends in international student recruitment.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852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does the percentage of international students affect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 university's student-staff ratio?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1764863"/>
            <a:ext cx="6200453" cy="6173979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237406-BAEB-4536-E417-BC5C431BD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1764864"/>
            <a:ext cx="6200453" cy="6173978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C145101-7F80-3F48-E830-B31529375203}"/>
              </a:ext>
            </a:extLst>
          </p:cNvPr>
          <p:cNvSpPr/>
          <p:nvPr/>
        </p:nvSpPr>
        <p:spPr>
          <a:xfrm>
            <a:off x="7664521" y="2962487"/>
            <a:ext cx="5609690" cy="2571325"/>
          </a:xfrm>
          <a:prstGeom prst="wedgeRectCallout">
            <a:avLst>
              <a:gd name="adj1" fmla="val -52701"/>
              <a:gd name="adj2" fmla="val 8788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74151"/>
                </a:solidFill>
                <a:latin typeface="Söhne"/>
              </a:rPr>
              <a:t>Line chart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 showing the impact of the percentage of international students on student-staff ratios.</a:t>
            </a:r>
          </a:p>
          <a:p>
            <a:pPr algn="ctr"/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Manages staff resources for diverse students.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88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585627"/>
            <a:ext cx="13469419" cy="7353215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E940E-0B2F-201C-A5B1-5FE7091C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8" y="585627"/>
            <a:ext cx="13469418" cy="73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7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What is the impact of a university's ranking on the number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of international students it attracts?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6000107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380AB-1D63-2118-7EB7-B1B789FFF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2758280"/>
            <a:ext cx="6089307" cy="5257578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4E9420C9-C058-29AD-11EB-C523BAC66F96}"/>
              </a:ext>
            </a:extLst>
          </p:cNvPr>
          <p:cNvSpPr/>
          <p:nvPr/>
        </p:nvSpPr>
        <p:spPr>
          <a:xfrm>
            <a:off x="7883548" y="3542824"/>
            <a:ext cx="5609690" cy="2724470"/>
          </a:xfrm>
          <a:prstGeom prst="wedgeRectCallout">
            <a:avLst>
              <a:gd name="adj1" fmla="val -57280"/>
              <a:gd name="adj2" fmla="val 7150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Line charts displaying the impact of university rankings on the number of international students.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Söhne"/>
              </a:rPr>
              <a:t>It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helps universities strategically leverage rankings for international student.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531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30822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Is there a relationship between a university's ranking score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and the percentage of female students enrolled?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4952143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C6016B-7876-14AC-9AC2-776DB2C5A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06" y="2239766"/>
            <a:ext cx="5684297" cy="5897961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D9B8688-1384-E67C-920A-8945564FD36C}"/>
              </a:ext>
            </a:extLst>
          </p:cNvPr>
          <p:cNvSpPr/>
          <p:nvPr/>
        </p:nvSpPr>
        <p:spPr>
          <a:xfrm>
            <a:off x="7315200" y="3415189"/>
            <a:ext cx="6030930" cy="2710995"/>
          </a:xfrm>
          <a:prstGeom prst="wedgeRectCallout">
            <a:avLst>
              <a:gd name="adj1" fmla="val -55907"/>
              <a:gd name="adj2" fmla="val 7857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Scatter plots showing the relationship between university ranking scores and the percentage of female students.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Söhne"/>
              </a:rPr>
              <a:t>It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informs universities about the intersection of gender balance and academic reputation.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53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Are there any significant trends or patterns in the rankings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of universities from different countries?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4E36B2-2098-B766-0CDB-B75A6F4BA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3760342"/>
            <a:ext cx="13445844" cy="41785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BC3AE59-8123-1CF1-8186-97713C04079F}"/>
              </a:ext>
            </a:extLst>
          </p:cNvPr>
          <p:cNvSpPr/>
          <p:nvPr/>
        </p:nvSpPr>
        <p:spPr>
          <a:xfrm>
            <a:off x="791110" y="1764861"/>
            <a:ext cx="13109825" cy="1450819"/>
          </a:xfrm>
          <a:prstGeom prst="wedgeRectCallout">
            <a:avLst>
              <a:gd name="adj1" fmla="val -1819"/>
              <a:gd name="adj2" fmla="val 875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Visualizations highlighting trends or patterns in university rankings across different countries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Söhne"/>
              </a:rPr>
              <a:t>T</a:t>
            </a: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rends aids in benchmarking and strategic collaborations among universities and countries.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9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dirty="0">
                <a:solidFill>
                  <a:srgbClr val="24292E"/>
                </a:solidFill>
                <a:latin typeface="Inter"/>
              </a:rPr>
              <a:t>EDA SOLUTION START …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DA508907-CCD6-A657-CCFA-5853731E5D2B}"/>
              </a:ext>
            </a:extLst>
          </p:cNvPr>
          <p:cNvSpPr/>
          <p:nvPr/>
        </p:nvSpPr>
        <p:spPr>
          <a:xfrm>
            <a:off x="3184536" y="1392867"/>
            <a:ext cx="9099517" cy="493159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C2C81B-8BC1-8AA4-7629-FC6FD51E0356}"/>
              </a:ext>
            </a:extLst>
          </p:cNvPr>
          <p:cNvSpPr txBox="1"/>
          <p:nvPr/>
        </p:nvSpPr>
        <p:spPr>
          <a:xfrm flipV="1">
            <a:off x="6991889" y="4021794"/>
            <a:ext cx="78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E324C565-78E3-A744-882A-1E2318CE3B8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60028" y="457199"/>
            <a:ext cx="12570372" cy="396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CCF2C32-A511-4683-238F-5855B110EBBB}"/>
              </a:ext>
            </a:extLst>
          </p:cNvPr>
          <p:cNvSpPr/>
          <p:nvPr/>
        </p:nvSpPr>
        <p:spPr>
          <a:xfrm flipV="1">
            <a:off x="10037852" y="5354993"/>
            <a:ext cx="1927929" cy="82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26057CBD-F0A4-E9AF-1953-B3753040E6D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849402" y="2140729"/>
            <a:ext cx="563853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questions were solved with the help of MySQL and then the outputs were exported to MS Excel , EDA and Visualizations were performed by Pivot table analysis and Charts.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3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585627"/>
            <a:ext cx="13469419" cy="7353215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3563-F827-325D-431B-10A63A4D4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585626"/>
            <a:ext cx="13390816" cy="73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40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Is there a correlation between a country's GDP and the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number of universities?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8D995AD3-01E6-FEE6-C757-57996FE29D7C}"/>
              </a:ext>
            </a:extLst>
          </p:cNvPr>
          <p:cNvSpPr/>
          <p:nvPr/>
        </p:nvSpPr>
        <p:spPr>
          <a:xfrm>
            <a:off x="6717044" y="1624291"/>
            <a:ext cx="7233007" cy="5710864"/>
          </a:xfrm>
          <a:prstGeom prst="wedgeEllipseCallout">
            <a:avLst>
              <a:gd name="adj1" fmla="val -71330"/>
              <a:gd name="adj2" fmla="val -4807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15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en-US" sz="1800" b="1" dirty="0">
                <a:solidFill>
                  <a:srgbClr val="0070C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don't </a:t>
            </a:r>
            <a:r>
              <a:rPr lang="en-US" sz="1800" b="1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have a specific column for </a:t>
            </a:r>
            <a:r>
              <a:rPr lang="en-US" sz="1800" b="1" dirty="0">
                <a:solidFill>
                  <a:srgbClr val="0070C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GDP</a:t>
            </a:r>
            <a:r>
              <a:rPr lang="en-US" sz="1800" b="1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in this dataset, </a:t>
            </a:r>
            <a:r>
              <a:rPr lang="en-US" sz="1800" b="1" dirty="0" err="1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will need to find an alternative source for GDP data or estimate it based on available information.</a:t>
            </a:r>
            <a:endParaRPr lang="en-US" sz="1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 can look for external sources of GDP data for countries. There are various sources such as the </a:t>
            </a:r>
            <a:r>
              <a:rPr lang="en-US" sz="1800" b="1" dirty="0">
                <a:solidFill>
                  <a:srgbClr val="0070C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World Bank, International Monetary Fund (IMF), or national statistical agencies </a:t>
            </a:r>
            <a:r>
              <a:rPr lang="en-US" sz="1800" b="1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that provide GDP data by country. </a:t>
            </a:r>
            <a:endParaRPr lang="en-US" sz="1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73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has the number of universities changed over the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years in each country?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955737-C3CC-101F-379C-CF939CCD3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921" y="3297281"/>
            <a:ext cx="10308360" cy="4809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A06FE0-454B-AC22-9BF3-93DAEBA43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33" y="3199617"/>
            <a:ext cx="3210373" cy="4907448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95B610B-2C28-7512-A796-50D4A9D008A8}"/>
              </a:ext>
            </a:extLst>
          </p:cNvPr>
          <p:cNvSpPr/>
          <p:nvPr/>
        </p:nvSpPr>
        <p:spPr>
          <a:xfrm>
            <a:off x="5172075" y="894965"/>
            <a:ext cx="8523377" cy="2111558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A table showing the change in the number of universities over the years for each country. </a:t>
            </a:r>
            <a:r>
              <a:rPr lang="en-US" dirty="0">
                <a:solidFill>
                  <a:srgbClr val="0070C0"/>
                </a:solidFill>
                <a:latin typeface="Söhne"/>
              </a:rPr>
              <a:t>In this we apply filter for </a:t>
            </a: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Söhne"/>
              </a:rPr>
              <a:t>year.</a:t>
            </a:r>
            <a:endParaRPr lang="en-US" dirty="0">
              <a:solidFill>
                <a:srgbClr val="0070C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37188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Is there a relationship between a country's population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and the number of universities?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D6B3B3E-FDAC-2C0D-FC3A-232D5F6DDEE6}"/>
              </a:ext>
            </a:extLst>
          </p:cNvPr>
          <p:cNvSpPr/>
          <p:nvPr/>
        </p:nvSpPr>
        <p:spPr>
          <a:xfrm>
            <a:off x="3996648" y="1552966"/>
            <a:ext cx="9236468" cy="5433461"/>
          </a:xfrm>
          <a:prstGeom prst="wedgeEllipseCallout">
            <a:avLst>
              <a:gd name="adj1" fmla="val -45861"/>
              <a:gd name="adj2" fmla="val -4755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don't have a specific column for </a:t>
            </a:r>
            <a:r>
              <a:rPr lang="en-US" sz="180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population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in this dataset,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will need to find an alternative source for population data or estimate it based on available information.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Accurate population figures typically require data from official sources like </a:t>
            </a:r>
            <a:r>
              <a:rPr lang="en-US" sz="1800" kern="10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national statistical agencies or international organizations</a:t>
            </a: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which are not typically found within Excel datasets.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79663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Are there any common criteria used by different ranking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systems?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4514527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C6F2D299-BADD-7024-B2E7-B5286BB32AA0}"/>
              </a:ext>
            </a:extLst>
          </p:cNvPr>
          <p:cNvSpPr/>
          <p:nvPr/>
        </p:nvSpPr>
        <p:spPr>
          <a:xfrm>
            <a:off x="6762395" y="1653955"/>
            <a:ext cx="5167901" cy="3522468"/>
          </a:xfrm>
          <a:prstGeom prst="wedgeEllipseCallout">
            <a:avLst>
              <a:gd name="adj1" fmla="val -51847"/>
              <a:gd name="adj2" fmla="val 8145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As shown in the table there </a:t>
            </a:r>
            <a:r>
              <a:rPr lang="en-US" sz="2400" b="1" dirty="0">
                <a:solidFill>
                  <a:srgbClr val="0070C0"/>
                </a:solidFill>
                <a:highlight>
                  <a:srgbClr val="00FF00"/>
                </a:highlight>
              </a:rPr>
              <a:t>is no common </a:t>
            </a:r>
            <a:r>
              <a:rPr lang="en-US" sz="2400" b="1" dirty="0">
                <a:solidFill>
                  <a:srgbClr val="0070C0"/>
                </a:solidFill>
              </a:rPr>
              <a:t>criteria used by different ranking system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3BD31F-1B29-5F24-62A9-D6A97A86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2448570"/>
            <a:ext cx="4514528" cy="561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85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What is the trend in university rankings over the years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according to each system?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449456" y="3647249"/>
            <a:ext cx="6858956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266441-5107-D175-6C08-0338468EB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24" y="1979731"/>
            <a:ext cx="6813989" cy="20137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64D1DE-CFDB-3A16-9FB8-F4F18E2C6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456" y="3990290"/>
            <a:ext cx="6858957" cy="3896269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8C52C16-D267-4AA2-6D1A-4E90FFDACAF7}"/>
              </a:ext>
            </a:extLst>
          </p:cNvPr>
          <p:cNvSpPr/>
          <p:nvPr/>
        </p:nvSpPr>
        <p:spPr>
          <a:xfrm>
            <a:off x="857941" y="1934140"/>
            <a:ext cx="5167901" cy="3522468"/>
          </a:xfrm>
          <a:prstGeom prst="wedgeEllipseCallout">
            <a:avLst>
              <a:gd name="adj1" fmla="val 52328"/>
              <a:gd name="adj2" fmla="val 63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Trend lines or charts showing the ranking trends over the years for each system. </a:t>
            </a:r>
            <a:r>
              <a:rPr lang="en-US" sz="2400" b="1" i="0" dirty="0">
                <a:solidFill>
                  <a:srgbClr val="0070C0"/>
                </a:solidFill>
                <a:effectLst/>
                <a:highlight>
                  <a:srgbClr val="00FF00"/>
                </a:highlight>
                <a:latin typeface="Söhne"/>
              </a:rPr>
              <a:t>Center for world university rankings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is at top by </a:t>
            </a:r>
            <a:r>
              <a:rPr lang="en-US" sz="2400" b="1" i="0" dirty="0">
                <a:solidFill>
                  <a:srgbClr val="0070C0"/>
                </a:solidFill>
                <a:effectLst/>
                <a:highlight>
                  <a:srgbClr val="00FF00"/>
                </a:highlight>
                <a:latin typeface="Söhne"/>
              </a:rPr>
              <a:t>830.32</a:t>
            </a:r>
            <a:endParaRPr lang="en-US" sz="2400" b="1" dirty="0">
              <a:solidFill>
                <a:srgbClr val="0070C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87297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does the choice of ranking system affect a university’s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international student enrollment?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804898" y="2697945"/>
            <a:ext cx="8352890" cy="5613254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D8F2A1-4E37-8C19-6958-60C1B66B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76" y="4268698"/>
            <a:ext cx="8352890" cy="3841835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5C2BA4EF-5A32-39A7-65A9-BB3D93DF52C9}"/>
              </a:ext>
            </a:extLst>
          </p:cNvPr>
          <p:cNvSpPr/>
          <p:nvPr/>
        </p:nvSpPr>
        <p:spPr>
          <a:xfrm>
            <a:off x="528952" y="2560132"/>
            <a:ext cx="5167901" cy="4091302"/>
          </a:xfrm>
          <a:prstGeom prst="wedgeEllipseCallout">
            <a:avLst>
              <a:gd name="adj1" fmla="val 47954"/>
              <a:gd name="adj2" fmla="val 6619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A comparison of international student enrollment based on ranking systems. All three system are close to each other.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773590-6E58-A688-6590-059EB7A63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897" y="2687670"/>
            <a:ext cx="8424809" cy="157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27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Are there any criteria that have different weights in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different ranking systems?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4161034" y="1910993"/>
            <a:ext cx="9965932" cy="6027849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71C2B-623A-2BBC-71B4-E1FDB8A3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033" y="1944413"/>
            <a:ext cx="10023987" cy="6099997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2DE9F5-C5A5-C595-2C40-99FF7EE5C76B}"/>
              </a:ext>
            </a:extLst>
          </p:cNvPr>
          <p:cNvSpPr/>
          <p:nvPr/>
        </p:nvSpPr>
        <p:spPr>
          <a:xfrm>
            <a:off x="246581" y="1764862"/>
            <a:ext cx="3770616" cy="6173979"/>
          </a:xfrm>
          <a:prstGeom prst="wedgeEllipseCallout">
            <a:avLst>
              <a:gd name="adj1" fmla="val 45925"/>
              <a:gd name="adj2" fmla="val 431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Yes, there are criteria that have different weights in different ranking systems. For example, the "Teaching" criterion may have a higher weight in one ranking system compared to another where "Research" is prioritized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-154979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have the weights of ranking criteria changed over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time?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433694" y="3702181"/>
            <a:ext cx="8693271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0505029-147B-696D-DE05-EAA32CCACA3B}"/>
              </a:ext>
            </a:extLst>
          </p:cNvPr>
          <p:cNvSpPr/>
          <p:nvPr/>
        </p:nvSpPr>
        <p:spPr>
          <a:xfrm>
            <a:off x="1641513" y="877094"/>
            <a:ext cx="11380424" cy="185508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weights of ranking criteria have changed over time, as shown in the image you provided. I filter the criteria name firstly and in X axis take year and in Y axis score.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C93FAB7-7EEF-7505-A061-42846F433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02549"/>
              </p:ext>
            </p:extLst>
          </p:nvPr>
        </p:nvGraphicFramePr>
        <p:xfrm>
          <a:off x="582037" y="2612801"/>
          <a:ext cx="3010316" cy="555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188">
                  <a:extLst>
                    <a:ext uri="{9D8B030D-6E8A-4147-A177-3AD203B41FA5}">
                      <a16:colId xmlns:a16="http://schemas.microsoft.com/office/drawing/2014/main" val="1015659804"/>
                    </a:ext>
                  </a:extLst>
                </a:gridCol>
                <a:gridCol w="1651128">
                  <a:extLst>
                    <a:ext uri="{9D8B030D-6E8A-4147-A177-3AD203B41FA5}">
                      <a16:colId xmlns:a16="http://schemas.microsoft.com/office/drawing/2014/main" val="156280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Sum of </a:t>
                      </a:r>
                      <a:r>
                        <a:rPr lang="en-US" sz="1100" u="none" strike="noStrike" dirty="0" err="1">
                          <a:effectLst/>
                        </a:rPr>
                        <a:t>avg_score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159025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251.2394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0099745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250.4508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0236279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247.8493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7024877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249.8889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9220160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248.7043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5248302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245.7361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849762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596.5712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388506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1068.7621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652212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1088.4123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1462059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3375.4903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86230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3485.8403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187814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391.6553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0568573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11500.6003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1311121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44F6005-58DB-5E29-8868-B3DA199F7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653461"/>
              </p:ext>
            </p:extLst>
          </p:nvPr>
        </p:nvGraphicFramePr>
        <p:xfrm>
          <a:off x="5433695" y="3205537"/>
          <a:ext cx="8693270" cy="4798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7906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Is there a relationship between a university's score and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the student-staff ratio?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355102" y="3831669"/>
            <a:ext cx="7247882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668FE8-596A-23B5-20FC-C201644E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02" y="1959172"/>
            <a:ext cx="7556107" cy="60082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24A0ED-1027-1128-A845-71125AEDA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27" y="1969031"/>
            <a:ext cx="4682062" cy="2145769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CB047BCC-3FD8-FE03-0C8B-F7C758FE7648}"/>
              </a:ext>
            </a:extLst>
          </p:cNvPr>
          <p:cNvSpPr/>
          <p:nvPr/>
        </p:nvSpPr>
        <p:spPr>
          <a:xfrm>
            <a:off x="1132837" y="4191772"/>
            <a:ext cx="4682062" cy="3256992"/>
          </a:xfrm>
          <a:prstGeom prst="wedgeEllipseCallout">
            <a:avLst>
              <a:gd name="adj1" fmla="val 60280"/>
              <a:gd name="adj2" fmla="val 854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0070C0"/>
                </a:solidFill>
                <a:effectLst/>
                <a:latin typeface="Söhne"/>
              </a:rPr>
              <a:t>Correlation coefficient values for each university = 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0.765410772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3865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-154979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dirty="0">
                <a:solidFill>
                  <a:srgbClr val="24292E"/>
                </a:solidFill>
                <a:latin typeface="Inter"/>
              </a:rPr>
              <a:t>H</a:t>
            </a: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ow does the number of female students differ among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universities?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180101" y="3295319"/>
            <a:ext cx="6422883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803C4707-FDEB-BD98-CE97-5E20928F9607}"/>
              </a:ext>
            </a:extLst>
          </p:cNvPr>
          <p:cNvSpPr/>
          <p:nvPr/>
        </p:nvSpPr>
        <p:spPr>
          <a:xfrm>
            <a:off x="1070048" y="2235688"/>
            <a:ext cx="5167901" cy="3522468"/>
          </a:xfrm>
          <a:prstGeom prst="wedgeEllipseCallout">
            <a:avLst>
              <a:gd name="adj1" fmla="val 68552"/>
              <a:gd name="adj2" fmla="val -2912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of female students differs among universities in a number of ways. Based on the chart the top universities with the highest number of female students are:</a:t>
            </a: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2428970-D15E-8803-88E2-4E263BDCF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231513"/>
              </p:ext>
            </p:extLst>
          </p:nvPr>
        </p:nvGraphicFramePr>
        <p:xfrm>
          <a:off x="7222733" y="3357045"/>
          <a:ext cx="6380251" cy="4116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D5DCD6A3-C7B6-896C-4600-DD93A1327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733" y="1875896"/>
            <a:ext cx="642288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585627"/>
            <a:ext cx="13469419" cy="7353215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DD2137F-4C3D-A2E5-F6C1-6EAA8EDEF820}"/>
              </a:ext>
            </a:extLst>
          </p:cNvPr>
          <p:cNvSpPr/>
          <p:nvPr/>
        </p:nvSpPr>
        <p:spPr>
          <a:xfrm>
            <a:off x="4830941" y="81599"/>
            <a:ext cx="4968518" cy="138223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ER-DIAGRAM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EA32E7-6D0D-0E54-3AA0-A5F457D7A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691" y="1731269"/>
            <a:ext cx="11765017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52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20548" y="-25959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What is the distribution of universities across different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countries?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51338" y="1764863"/>
            <a:ext cx="12751646" cy="6173979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5B777-797C-769B-D366-124D67645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899" y="1764863"/>
            <a:ext cx="9097083" cy="6217368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8E1E0AF4-9E5F-365D-60C3-EF8DD13232DC}"/>
              </a:ext>
            </a:extLst>
          </p:cNvPr>
          <p:cNvSpPr/>
          <p:nvPr/>
        </p:nvSpPr>
        <p:spPr>
          <a:xfrm>
            <a:off x="-176081" y="5808851"/>
            <a:ext cx="45719" cy="144155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0FC00-D307-3EA1-986D-D820353F1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38" y="1771690"/>
            <a:ext cx="3634013" cy="61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8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What is the trend in the percentage of female students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over time?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BD8567B-08B5-73AE-A377-EB6481252C19}"/>
              </a:ext>
            </a:extLst>
          </p:cNvPr>
          <p:cNvSpPr/>
          <p:nvPr/>
        </p:nvSpPr>
        <p:spPr>
          <a:xfrm>
            <a:off x="498296" y="2603716"/>
            <a:ext cx="5167901" cy="3522468"/>
          </a:xfrm>
          <a:prstGeom prst="wedgeEllipseCallout">
            <a:avLst>
              <a:gd name="adj1" fmla="val 76874"/>
              <a:gd name="adj2" fmla="val 4511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According to the image provided, the percentage of female students enrolled in higher education worldwide has increased. </a:t>
            </a: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60B6F41-55DC-A05C-834A-672B16B641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232004"/>
              </p:ext>
            </p:extLst>
          </p:nvPr>
        </p:nvGraphicFramePr>
        <p:xfrm>
          <a:off x="7947059" y="1777429"/>
          <a:ext cx="5614829" cy="479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5146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has the ranking score of universities evolved over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the years?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32C27D2-06E0-9939-4073-160291DD5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3330"/>
              </p:ext>
            </p:extLst>
          </p:nvPr>
        </p:nvGraphicFramePr>
        <p:xfrm>
          <a:off x="657547" y="3030877"/>
          <a:ext cx="13469418" cy="4967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D31A00-47D5-74CA-97FB-7519989EC2A9}"/>
              </a:ext>
            </a:extLst>
          </p:cNvPr>
          <p:cNvSpPr/>
          <p:nvPr/>
        </p:nvSpPr>
        <p:spPr>
          <a:xfrm>
            <a:off x="5866209" y="1078854"/>
            <a:ext cx="6739847" cy="169629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Söhne"/>
              </a:rPr>
              <a:t>T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he evolution of ranking scores over the years for each university.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68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DB02B7-A8C1-8952-6184-FB1175293553}"/>
              </a:ext>
            </a:extLst>
          </p:cNvPr>
          <p:cNvSpPr/>
          <p:nvPr/>
        </p:nvSpPr>
        <p:spPr>
          <a:xfrm>
            <a:off x="4927079" y="3653135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301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585627"/>
            <a:ext cx="13469419" cy="7353215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4C453A-DE1A-9E68-1DFD-4A2A4494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6" y="575353"/>
            <a:ext cx="13469419" cy="74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6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20548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582037" y="599149"/>
            <a:ext cx="9905345" cy="8084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many universities are there in each country?</a:t>
            </a:r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82037" y="3055917"/>
            <a:ext cx="4010511" cy="4937377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DEFA3A-7430-8D05-80BE-5560B4DE5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4" y="3064370"/>
            <a:ext cx="3887616" cy="4950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79B3BD-0350-13F8-CF6A-49BD68535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052" y="3055917"/>
            <a:ext cx="4776416" cy="5170116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E481A58-8E8B-62F5-0824-E793A68B99BA}"/>
              </a:ext>
            </a:extLst>
          </p:cNvPr>
          <p:cNvSpPr/>
          <p:nvPr/>
        </p:nvSpPr>
        <p:spPr>
          <a:xfrm>
            <a:off x="10397602" y="3109454"/>
            <a:ext cx="3893906" cy="2843552"/>
          </a:xfrm>
          <a:prstGeom prst="wedgeRectCallout">
            <a:avLst>
              <a:gd name="adj1" fmla="val -55631"/>
              <a:gd name="adj2" fmla="val 8499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he number of universities in each country.</a:t>
            </a:r>
          </a:p>
          <a:p>
            <a:pPr algn="ctr"/>
            <a:endParaRPr lang="en-US" sz="20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r>
              <a:rPr lang="en-US" sz="2000" b="1" i="0" dirty="0">
                <a:solidFill>
                  <a:srgbClr val="0070C0"/>
                </a:solidFill>
                <a:effectLst/>
                <a:latin typeface="Söhne"/>
              </a:rPr>
              <a:t>Understanding the distribution of universities by country USA is at the top with 273 universities.</a:t>
            </a:r>
          </a:p>
          <a:p>
            <a:pPr algn="ctr"/>
            <a:endParaRPr lang="en-US" sz="2000" b="1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What is the distribution of international students across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different countries?</a:t>
            </a:r>
          </a:p>
          <a:p>
            <a:pPr>
              <a:lnSpc>
                <a:spcPts val="5468"/>
              </a:lnSpc>
            </a:pPr>
            <a:endParaRPr lang="en-US" sz="4400" b="0" i="0" dirty="0">
              <a:solidFill>
                <a:srgbClr val="24292E"/>
              </a:solidFill>
              <a:effectLst/>
              <a:latin typeface="Inter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57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D01F4-B3BF-DDDB-3575-131EC1782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006867"/>
            <a:ext cx="6287784" cy="6839558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562E1B0-9634-6BAE-E822-8BED94CEA5B5}"/>
              </a:ext>
            </a:extLst>
          </p:cNvPr>
          <p:cNvSpPr/>
          <p:nvPr/>
        </p:nvSpPr>
        <p:spPr>
          <a:xfrm>
            <a:off x="633888" y="2580204"/>
            <a:ext cx="5609690" cy="3424081"/>
          </a:xfrm>
          <a:prstGeom prst="wedgeRectCallout">
            <a:avLst>
              <a:gd name="adj1" fmla="val 62683"/>
              <a:gd name="adj2" fmla="val 7690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 bar chart displaying the distribution of international students across different countries in this USA and UK at the top.</a:t>
            </a:r>
          </a:p>
          <a:p>
            <a:pPr algn="ctr"/>
            <a:endParaRPr lang="en-US" sz="24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Guides recruitment strategies and fosters campus diversity.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3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Which country has the highest number of female students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enrolled in universities?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57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EAF4D8-3F90-D44D-D6CC-60769113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308" y="1058238"/>
            <a:ext cx="5118501" cy="6695930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8A03908A-7162-6146-3875-BB063AEE50B0}"/>
              </a:ext>
            </a:extLst>
          </p:cNvPr>
          <p:cNvSpPr/>
          <p:nvPr/>
        </p:nvSpPr>
        <p:spPr>
          <a:xfrm>
            <a:off x="1068512" y="3133618"/>
            <a:ext cx="5899680" cy="2693222"/>
          </a:xfrm>
          <a:prstGeom prst="wedgeRectCallout">
            <a:avLst>
              <a:gd name="adj1" fmla="val 62683"/>
              <a:gd name="adj2" fmla="val 7690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</a:t>
            </a:r>
            <a:r>
              <a:rPr lang="en-US" sz="2400" b="1" i="0" dirty="0" err="1">
                <a:solidFill>
                  <a:srgbClr val="374151"/>
                </a:solidFill>
                <a:effectLst/>
                <a:latin typeface="Söhne"/>
              </a:rPr>
              <a:t>The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 country with the highest number of female students</a:t>
            </a:r>
            <a:r>
              <a:rPr lang="en-US" sz="2400" b="1" dirty="0">
                <a:solidFill>
                  <a:srgbClr val="374151"/>
                </a:solidFill>
                <a:latin typeface="Söhne"/>
              </a:rPr>
              <a:t> in </a:t>
            </a:r>
            <a:r>
              <a:rPr lang="en-US" sz="2400" b="1" dirty="0">
                <a:solidFill>
                  <a:srgbClr val="0070C0"/>
                </a:solidFill>
                <a:latin typeface="Söhne"/>
              </a:rPr>
              <a:t>USA </a:t>
            </a:r>
          </a:p>
          <a:p>
            <a:pPr algn="ctr"/>
            <a:endParaRPr lang="en-US" sz="24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8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585627"/>
            <a:ext cx="13469419" cy="7353215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B636E0-BCA0-C1CC-D9EF-4DEFDDBF1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460475"/>
            <a:ext cx="13527473" cy="74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0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1431</Words>
  <Application>Microsoft Office PowerPoint</Application>
  <PresentationFormat>Custom</PresentationFormat>
  <Paragraphs>266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Inter</vt:lpstr>
      <vt:lpstr>Open Sans</vt:lpstr>
      <vt:lpstr>Segoe UI</vt:lpstr>
      <vt:lpstr>Söhne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Vineet Tewari</cp:lastModifiedBy>
  <cp:revision>20</cp:revision>
  <dcterms:created xsi:type="dcterms:W3CDTF">2023-09-25T09:27:48Z</dcterms:created>
  <dcterms:modified xsi:type="dcterms:W3CDTF">2023-10-01T14:48:19Z</dcterms:modified>
</cp:coreProperties>
</file>