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5397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6319599" y="2759512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University Ranking Data Analysis 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6319599" y="4759166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 this presentation, we'll explore the MECE breakdown and insights of worldwide university rankings from various sources.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2037993" y="2598658"/>
            <a:ext cx="82753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University Rankings by System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737371"/>
            <a:ext cx="3370064" cy="2067527"/>
          </a:xfrm>
          <a:prstGeom prst="roundRect">
            <a:avLst>
              <a:gd name="adj" fmla="val 528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2273975" y="3973354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Times Higher Education, Shanghai Ranking, and Center for World University Rankings compared.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630228" y="3737372"/>
            <a:ext cx="3370064" cy="2067526"/>
          </a:xfrm>
          <a:prstGeom prst="roundRect">
            <a:avLst>
              <a:gd name="adj" fmla="val 528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5866209" y="3973354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Number of universities ranked and their distribution by country.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22462" y="3737372"/>
            <a:ext cx="3370064" cy="2067526"/>
          </a:xfrm>
          <a:prstGeom prst="roundRect">
            <a:avLst>
              <a:gd name="adj" fmla="val 528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9458444" y="3973354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Trends in university ranking positions over the years for each system.</a:t>
            </a:r>
            <a:endParaRPr lang="en-US" sz="17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E4EE6C-EA2B-7E50-A776-8EEF5079596B}"/>
              </a:ext>
            </a:extLst>
          </p:cNvPr>
          <p:cNvSpPr txBox="1"/>
          <p:nvPr/>
        </p:nvSpPr>
        <p:spPr>
          <a:xfrm flipH="1">
            <a:off x="2037993" y="6075283"/>
            <a:ext cx="10660865" cy="78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sz="18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Understanding how ranking systems have evolved over time and the various criteria used to rank universities is essential for deriving insights from the analysis.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037993" y="1601272"/>
            <a:ext cx="63779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Ranking Criteria Impact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3054" y="2739985"/>
            <a:ext cx="44410" cy="3888224"/>
          </a:xfrm>
          <a:prstGeom prst="rect">
            <a:avLst/>
          </a:prstGeom>
          <a:solidFill>
            <a:srgbClr val="A5B3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7565172" y="3141285"/>
            <a:ext cx="777597" cy="44410"/>
          </a:xfrm>
          <a:prstGeom prst="rect">
            <a:avLst/>
          </a:prstGeom>
          <a:solidFill>
            <a:srgbClr val="A5B3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4"/>
          <p:cNvSpPr/>
          <p:nvPr/>
        </p:nvSpPr>
        <p:spPr>
          <a:xfrm>
            <a:off x="7065228" y="29135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7265610" y="2955250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258" y="2962156"/>
            <a:ext cx="405515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Trends in university ranking positions over the years for each system.</a:t>
            </a:r>
            <a:endParaRPr lang="en-US" sz="2187" dirty="0"/>
          </a:p>
        </p:txBody>
      </p:sp>
      <p:sp>
        <p:nvSpPr>
          <p:cNvPr id="10" name="Shape 7"/>
          <p:cNvSpPr/>
          <p:nvPr/>
        </p:nvSpPr>
        <p:spPr>
          <a:xfrm>
            <a:off x="6287631" y="4252139"/>
            <a:ext cx="777597" cy="44410"/>
          </a:xfrm>
          <a:prstGeom prst="rect">
            <a:avLst/>
          </a:prstGeom>
          <a:solidFill>
            <a:srgbClr val="A5B3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8"/>
          <p:cNvSpPr/>
          <p:nvPr/>
        </p:nvSpPr>
        <p:spPr>
          <a:xfrm>
            <a:off x="7065228" y="40244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7227510" y="4066103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2037993" y="4073009"/>
            <a:ext cx="405515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Identification of criteria with the strongest influence on university positions.</a:t>
            </a:r>
            <a:endParaRPr lang="en-US" sz="2187" dirty="0"/>
          </a:p>
        </p:txBody>
      </p:sp>
      <p:sp>
        <p:nvSpPr>
          <p:cNvPr id="14" name="Shape 11"/>
          <p:cNvSpPr/>
          <p:nvPr/>
        </p:nvSpPr>
        <p:spPr>
          <a:xfrm>
            <a:off x="7565172" y="5251906"/>
            <a:ext cx="777597" cy="44410"/>
          </a:xfrm>
          <a:prstGeom prst="rect">
            <a:avLst/>
          </a:prstGeom>
          <a:solidFill>
            <a:srgbClr val="A5B3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2"/>
          <p:cNvSpPr/>
          <p:nvPr/>
        </p:nvSpPr>
        <p:spPr>
          <a:xfrm>
            <a:off x="7065228" y="502419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3"/>
          <p:cNvSpPr/>
          <p:nvPr/>
        </p:nvSpPr>
        <p:spPr>
          <a:xfrm>
            <a:off x="7219890" y="5065871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8537258" y="5072777"/>
            <a:ext cx="405515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Visualized scatter plots to illustrate relationships between criteria and ranks.</a:t>
            </a:r>
            <a:endParaRPr lang="en-US" sz="2187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D5C3B6-9680-6E91-FA0D-2857F3EEC545}"/>
              </a:ext>
            </a:extLst>
          </p:cNvPr>
          <p:cNvSpPr txBox="1"/>
          <p:nvPr/>
        </p:nvSpPr>
        <p:spPr>
          <a:xfrm>
            <a:off x="1623317" y="6758701"/>
            <a:ext cx="10747041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2748"/>
              </a:lnSpc>
              <a:buNone/>
            </a:pPr>
            <a:r>
              <a:rPr lang="en-US" sz="180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By analyzing ranking criteria and their impact on the final rankings, universities can focus on specific performance areas to improve their rankings and make strategic decisions.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3811" y="-113744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2037993" y="222873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Changes in University Metrics Over Years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4061817"/>
            <a:ext cx="10554414" cy="1938933"/>
          </a:xfrm>
          <a:prstGeom prst="roundRect">
            <a:avLst>
              <a:gd name="adj" fmla="val 5157"/>
            </a:avLst>
          </a:prstGeom>
          <a:noFill/>
          <a:ln w="13811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1342888" y="4293573"/>
            <a:ext cx="10526792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2273975" y="4216479"/>
            <a:ext cx="1008245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8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Trends in student-to-staff ratios and student enrollments.</a:t>
            </a:r>
            <a:endParaRPr lang="en-US" sz="2800" dirty="0"/>
          </a:p>
        </p:txBody>
      </p:sp>
      <p:sp>
        <p:nvSpPr>
          <p:cNvPr id="8" name="Shape 5"/>
          <p:cNvSpPr/>
          <p:nvPr/>
        </p:nvSpPr>
        <p:spPr>
          <a:xfrm>
            <a:off x="2037993" y="4860803"/>
            <a:ext cx="10526792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2273975" y="4853583"/>
            <a:ext cx="1008245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Identification of universities with significant metric improvements or declines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2051804" y="5349835"/>
            <a:ext cx="10526792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2273975" y="5490686"/>
            <a:ext cx="1008245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43E19D-5D74-4592-850E-4D8E5CD207C2}"/>
              </a:ext>
            </a:extLst>
          </p:cNvPr>
          <p:cNvSpPr txBox="1"/>
          <p:nvPr/>
        </p:nvSpPr>
        <p:spPr>
          <a:xfrm flipH="1">
            <a:off x="2037993" y="6282452"/>
            <a:ext cx="11054540" cy="96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EE9220-DEEB-0D25-2305-86BF1488817C}"/>
              </a:ext>
            </a:extLst>
          </p:cNvPr>
          <p:cNvSpPr txBox="1"/>
          <p:nvPr/>
        </p:nvSpPr>
        <p:spPr>
          <a:xfrm flipH="1">
            <a:off x="1869897" y="6260149"/>
            <a:ext cx="11222636" cy="78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sz="18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Analyzing country-specific data provides insights on global educational excellence and allows for the identification of emerging trends and opportunities in different regions.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pPr marL="0" indent="0">
              <a:lnSpc>
                <a:spcPts val="2748"/>
              </a:lnSpc>
              <a:buNone/>
            </a:pPr>
            <a:endParaRPr lang="en-US" sz="1800" dirty="0">
              <a:solidFill>
                <a:srgbClr val="2C3249"/>
              </a:solidFill>
              <a:latin typeface="Martel Sans" pitchFamily="34" charset="0"/>
              <a:ea typeface="Martel Sans" pitchFamily="34" charset="-122"/>
              <a:cs typeface="Martel Sans" pitchFamily="34" charset="-120"/>
            </a:endParaRPr>
          </a:p>
          <a:p>
            <a:pPr marL="0" indent="0">
              <a:lnSpc>
                <a:spcPts val="2748"/>
              </a:lnSpc>
              <a:buNone/>
            </a:pPr>
            <a:endParaRPr lang="en-US" dirty="0">
              <a:solidFill>
                <a:srgbClr val="2C3249"/>
              </a:solidFill>
              <a:latin typeface="Martel Sans" pitchFamily="34" charset="0"/>
              <a:ea typeface="Martel Sans" pitchFamily="34" charset="-122"/>
              <a:cs typeface="Martel Sans" pitchFamily="34" charset="-120"/>
            </a:endParaRPr>
          </a:p>
          <a:p>
            <a:pPr marL="0" indent="0">
              <a:lnSpc>
                <a:spcPts val="2748"/>
              </a:lnSpc>
              <a:buNone/>
            </a:pPr>
            <a:endParaRPr lang="en-US" sz="1800" dirty="0">
              <a:solidFill>
                <a:srgbClr val="2C3249"/>
              </a:solidFill>
              <a:latin typeface="Martel Sans" pitchFamily="34" charset="0"/>
              <a:ea typeface="Martel Sans" pitchFamily="34" charset="-122"/>
              <a:cs typeface="Martel Sans" pitchFamily="34" charset="-120"/>
            </a:endParaRPr>
          </a:p>
          <a:p>
            <a:pPr marL="0" indent="0">
              <a:lnSpc>
                <a:spcPts val="2748"/>
              </a:lnSpc>
              <a:buNone/>
            </a:pPr>
            <a:endParaRPr lang="en-US" dirty="0">
              <a:solidFill>
                <a:srgbClr val="2C3249"/>
              </a:solidFill>
              <a:latin typeface="Martel Sans" pitchFamily="34" charset="0"/>
              <a:ea typeface="Martel Sans" pitchFamily="34" charset="-122"/>
              <a:cs typeface="Martel Sans" pitchFamily="34" charset="-120"/>
            </a:endParaRPr>
          </a:p>
          <a:p>
            <a:pPr marL="0" indent="0">
              <a:lnSpc>
                <a:spcPts val="2748"/>
              </a:lnSpc>
              <a:buNone/>
            </a:pPr>
            <a:endParaRPr lang="en-US" sz="1800" dirty="0">
              <a:solidFill>
                <a:srgbClr val="2C3249"/>
              </a:solidFill>
              <a:latin typeface="Martel Sans" pitchFamily="34" charset="0"/>
              <a:ea typeface="Martel Sans" pitchFamily="34" charset="-122"/>
              <a:cs typeface="Martel Sans" pitchFamily="34" charset="-120"/>
            </a:endParaRPr>
          </a:p>
          <a:p>
            <a:pPr marL="0" indent="0">
              <a:lnSpc>
                <a:spcPts val="2748"/>
              </a:lnSpc>
              <a:buNone/>
            </a:pPr>
            <a:endParaRPr lang="en-US" dirty="0">
              <a:solidFill>
                <a:srgbClr val="2C3249"/>
              </a:solidFill>
              <a:latin typeface="Martel Sans" pitchFamily="34" charset="0"/>
              <a:ea typeface="Martel Sans" pitchFamily="34" charset="-122"/>
              <a:cs typeface="Martel Sans" pitchFamily="34" charset="-120"/>
            </a:endParaRPr>
          </a:p>
          <a:p>
            <a:pPr marL="0" indent="0">
              <a:lnSpc>
                <a:spcPts val="2748"/>
              </a:lnSpc>
              <a:buNone/>
            </a:pPr>
            <a:endParaRPr lang="en-US" sz="1800" dirty="0">
              <a:solidFill>
                <a:srgbClr val="2C3249"/>
              </a:solidFill>
              <a:latin typeface="Martel Sans" pitchFamily="34" charset="0"/>
              <a:ea typeface="Martel Sans" pitchFamily="34" charset="-122"/>
              <a:cs typeface="Martel Sans" pitchFamily="34" charset="-120"/>
            </a:endParaRPr>
          </a:p>
          <a:p>
            <a:pPr marL="0" indent="0">
              <a:lnSpc>
                <a:spcPts val="2748"/>
              </a:lnSpc>
              <a:buNone/>
            </a:pPr>
            <a:endParaRPr lang="en-US" dirty="0">
              <a:solidFill>
                <a:srgbClr val="2C3249"/>
              </a:solidFill>
              <a:latin typeface="Martel Sans" pitchFamily="34" charset="0"/>
              <a:ea typeface="Martel Sans" pitchFamily="34" charset="-122"/>
              <a:cs typeface="Martel Sans" pitchFamily="34" charset="-120"/>
            </a:endParaRPr>
          </a:p>
          <a:p>
            <a:pPr marL="0" indent="0">
              <a:lnSpc>
                <a:spcPts val="2748"/>
              </a:lnSpc>
              <a:buNone/>
            </a:pPr>
            <a:endParaRPr lang="en-US" sz="1800" dirty="0">
              <a:solidFill>
                <a:srgbClr val="2C3249"/>
              </a:solidFill>
              <a:latin typeface="Martel Sans" pitchFamily="34" charset="0"/>
              <a:ea typeface="Martel Sans" pitchFamily="34" charset="-122"/>
              <a:cs typeface="Martel Sans" pitchFamily="34" charset="-120"/>
            </a:endParaRPr>
          </a:p>
          <a:p>
            <a:pPr marL="0" indent="0">
              <a:lnSpc>
                <a:spcPts val="2748"/>
              </a:lnSpc>
              <a:buNone/>
            </a:pPr>
            <a:endParaRPr lang="en-US" dirty="0">
              <a:solidFill>
                <a:srgbClr val="2C3249"/>
              </a:solidFill>
              <a:latin typeface="Martel Sans" pitchFamily="34" charset="0"/>
              <a:ea typeface="Martel Sans" pitchFamily="34" charset="-122"/>
              <a:cs typeface="Martel Sans" pitchFamily="34" charset="-120"/>
            </a:endParaRPr>
          </a:p>
          <a:p>
            <a:pPr marL="0" indent="0">
              <a:lnSpc>
                <a:spcPts val="2748"/>
              </a:lnSpc>
              <a:buNone/>
            </a:pPr>
            <a:endParaRPr lang="en-US" sz="1800" dirty="0">
              <a:solidFill>
                <a:srgbClr val="2C3249"/>
              </a:solidFill>
              <a:latin typeface="Martel Sans" pitchFamily="34" charset="0"/>
              <a:ea typeface="Martel Sans" pitchFamily="34" charset="-122"/>
              <a:cs typeface="Martel Sans" pitchFamily="34" charset="-120"/>
            </a:endParaRPr>
          </a:p>
          <a:p>
            <a:pPr marL="0" indent="0">
              <a:lnSpc>
                <a:spcPts val="2748"/>
              </a:lnSpc>
              <a:buNone/>
            </a:pPr>
            <a:endParaRPr lang="en-US" dirty="0">
              <a:solidFill>
                <a:srgbClr val="2C3249"/>
              </a:solidFill>
              <a:latin typeface="Martel Sans" pitchFamily="34" charset="0"/>
              <a:ea typeface="Martel Sans" pitchFamily="34" charset="-122"/>
              <a:cs typeface="Martel Sans" pitchFamily="34" charset="-120"/>
            </a:endParaRPr>
          </a:p>
          <a:p>
            <a:pPr marL="0" indent="0">
              <a:lnSpc>
                <a:spcPts val="2748"/>
              </a:lnSpc>
              <a:buNone/>
            </a:pPr>
            <a:endParaRPr lang="en-US" sz="1800" dirty="0">
              <a:solidFill>
                <a:srgbClr val="2C3249"/>
              </a:solidFill>
              <a:latin typeface="Martel Sans" pitchFamily="34" charset="0"/>
              <a:ea typeface="Martel Sans" pitchFamily="34" charset="-122"/>
              <a:cs typeface="Martel Sans" pitchFamily="34" charset="-120"/>
            </a:endParaRPr>
          </a:p>
          <a:p>
            <a:pPr marL="0" indent="0">
              <a:lnSpc>
                <a:spcPts val="2748"/>
              </a:lnSpc>
              <a:buNone/>
            </a:pPr>
            <a:endParaRPr lang="en-US" dirty="0">
              <a:solidFill>
                <a:srgbClr val="2C3249"/>
              </a:solidFill>
              <a:latin typeface="Martel Sans" pitchFamily="34" charset="0"/>
              <a:ea typeface="Martel Sans" pitchFamily="34" charset="-122"/>
              <a:cs typeface="Martel Sans" pitchFamily="34" charset="-120"/>
            </a:endParaRPr>
          </a:p>
          <a:p>
            <a:pPr marL="0" indent="0">
              <a:lnSpc>
                <a:spcPts val="2748"/>
              </a:lnSpc>
              <a:buNone/>
            </a:pPr>
            <a:endParaRPr lang="en-US" sz="1800" dirty="0">
              <a:solidFill>
                <a:srgbClr val="2C3249"/>
              </a:solidFill>
              <a:latin typeface="Martel Sans" pitchFamily="34" charset="0"/>
              <a:ea typeface="Martel Sans" pitchFamily="34" charset="-122"/>
              <a:cs typeface="Martel Sans" pitchFamily="34" charset="-120"/>
            </a:endParaRPr>
          </a:p>
          <a:p>
            <a:pPr marL="0" indent="0">
              <a:lnSpc>
                <a:spcPts val="2748"/>
              </a:lnSpc>
              <a:buNone/>
            </a:pPr>
            <a:endParaRPr lang="en-US" dirty="0">
              <a:solidFill>
                <a:srgbClr val="2C3249"/>
              </a:solidFill>
              <a:latin typeface="Martel Sans" pitchFamily="34" charset="0"/>
              <a:ea typeface="Martel Sans" pitchFamily="34" charset="-122"/>
              <a:cs typeface="Martel Sans" pitchFamily="34" charset="-120"/>
            </a:endParaRPr>
          </a:p>
          <a:p>
            <a:pPr marL="0" indent="0">
              <a:lnSpc>
                <a:spcPts val="2748"/>
              </a:lnSpc>
              <a:buNone/>
            </a:pPr>
            <a:endParaRPr lang="en-US" sz="1800" dirty="0">
              <a:solidFill>
                <a:srgbClr val="2C3249"/>
              </a:solidFill>
              <a:latin typeface="Martel Sans" pitchFamily="34" charset="0"/>
              <a:ea typeface="Martel Sans" pitchFamily="34" charset="-122"/>
              <a:cs typeface="Martel Sans" pitchFamily="34" charset="-120"/>
            </a:endParaRPr>
          </a:p>
          <a:p>
            <a:pPr marL="0" indent="0">
              <a:lnSpc>
                <a:spcPts val="2748"/>
              </a:lnSpc>
              <a:buNone/>
            </a:pPr>
            <a:endParaRPr lang="en-US" dirty="0">
              <a:solidFill>
                <a:srgbClr val="2C3249"/>
              </a:solidFill>
              <a:latin typeface="Martel Sans" pitchFamily="34" charset="0"/>
              <a:ea typeface="Martel Sans" pitchFamily="34" charset="-122"/>
              <a:cs typeface="Martel Sans" pitchFamily="34" charset="-120"/>
            </a:endParaRPr>
          </a:p>
          <a:p>
            <a:pPr marL="0" indent="0">
              <a:lnSpc>
                <a:spcPts val="2748"/>
              </a:lnSpc>
              <a:buNone/>
            </a:pPr>
            <a:r>
              <a:rPr lang="en-US" sz="18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                                  By examining the metrics over time, universities can make informed decisions to improve their ranking and develop a</a:t>
            </a:r>
          </a:p>
          <a:p>
            <a:pPr marL="0" indent="0">
              <a:lnSpc>
                <a:spcPts val="2748"/>
              </a:lnSpc>
              <a:buNone/>
            </a:pPr>
            <a:r>
              <a:rPr lang="en-US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                                 </a:t>
            </a:r>
            <a:r>
              <a:rPr lang="en-US" sz="18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more competitive strategy.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2037993" y="2776299"/>
            <a:ext cx="83972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Student Enrollments by Country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915013"/>
            <a:ext cx="3370064" cy="1848788"/>
          </a:xfrm>
          <a:prstGeom prst="roundRect">
            <a:avLst>
              <a:gd name="adj" fmla="val 6501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2273975" y="4150995"/>
            <a:ext cx="28981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Year-over-year metric changes analyzed.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630228" y="3915012"/>
            <a:ext cx="3370064" cy="1848789"/>
          </a:xfrm>
          <a:prstGeom prst="roundRect">
            <a:avLst>
              <a:gd name="adj" fmla="val 6501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5866209" y="4150995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Top-ranked universities by country and their ranking criteria compared.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22462" y="3915013"/>
            <a:ext cx="3370064" cy="1848788"/>
          </a:xfrm>
          <a:prstGeom prst="roundRect">
            <a:avLst>
              <a:gd name="adj" fmla="val 6501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9458444" y="4150995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Examination of regional trends in university rankings.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037993" y="2191464"/>
            <a:ext cx="74371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Reporting and Interpretation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50377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2238375" y="3545443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580090"/>
            <a:ext cx="264795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Summarization of key findings and insights</a:t>
            </a:r>
            <a:endParaRPr lang="en-US" sz="2187" dirty="0"/>
          </a:p>
        </p:txBody>
      </p:sp>
      <p:sp>
        <p:nvSpPr>
          <p:cNvPr id="8" name="Shape 5"/>
          <p:cNvSpPr/>
          <p:nvPr/>
        </p:nvSpPr>
        <p:spPr>
          <a:xfrm>
            <a:off x="5630228" y="350377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5792510" y="3545443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352342" y="3580090"/>
            <a:ext cx="264795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Highlighting significant correlations and trends.</a:t>
            </a:r>
            <a:endParaRPr lang="en-US" sz="2187" dirty="0"/>
          </a:p>
        </p:txBody>
      </p:sp>
      <p:sp>
        <p:nvSpPr>
          <p:cNvPr id="11" name="Shape 8"/>
          <p:cNvSpPr/>
          <p:nvPr/>
        </p:nvSpPr>
        <p:spPr>
          <a:xfrm>
            <a:off x="9222462" y="350377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9377124" y="3545443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9944576" y="3580090"/>
            <a:ext cx="264795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Providing actionable recommendations for universities.</a:t>
            </a:r>
            <a:endParaRPr lang="en-US" sz="2187" dirty="0"/>
          </a:p>
        </p:txBody>
      </p:sp>
      <p:sp>
        <p:nvSpPr>
          <p:cNvPr id="14" name="Shape 11"/>
          <p:cNvSpPr/>
          <p:nvPr/>
        </p:nvSpPr>
        <p:spPr>
          <a:xfrm>
            <a:off x="2037993" y="536459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2204085" y="5406271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4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2760107" y="5440918"/>
            <a:ext cx="57454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Suggestions for future research and analysis.</a:t>
            </a:r>
            <a:endParaRPr lang="en-US" sz="2187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8EA801-1694-05E3-49A8-39432F795B6D}"/>
              </a:ext>
            </a:extLst>
          </p:cNvPr>
          <p:cNvSpPr txBox="1"/>
          <p:nvPr/>
        </p:nvSpPr>
        <p:spPr>
          <a:xfrm>
            <a:off x="2037993" y="6688476"/>
            <a:ext cx="10554414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1960"/>
              </a:lnSpc>
              <a:buNone/>
            </a:pPr>
            <a:r>
              <a:rPr lang="en-US" sz="180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analysis of university ranking data provides valuable insights that can be used to support strategic decision-making and performance improvement.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314</Words>
  <Application>Microsoft Office PowerPoint</Application>
  <PresentationFormat>Custom</PresentationFormat>
  <Paragraphs>59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Corben</vt:lpstr>
      <vt:lpstr>Martel Sans</vt:lpstr>
      <vt:lpstr>Nobile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Vineet Tewari</cp:lastModifiedBy>
  <cp:revision>2</cp:revision>
  <dcterms:created xsi:type="dcterms:W3CDTF">2023-09-15T07:27:47Z</dcterms:created>
  <dcterms:modified xsi:type="dcterms:W3CDTF">2023-09-15T08:08:21Z</dcterms:modified>
</cp:coreProperties>
</file>