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6" r:id="rId7"/>
    <p:sldId id="278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AD139-9064-433C-9A24-AFDC83AD5773}" v="2" dt="2022-06-23T07:53:54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more jonathan" userId="5724eeb9c22ac543" providerId="LiveId" clId="{636AD139-9064-433C-9A24-AFDC83AD5773}"/>
    <pc:docChg chg="undo custSel addSld delSld modSld">
      <pc:chgData name="ashmore jonathan" userId="5724eeb9c22ac543" providerId="LiveId" clId="{636AD139-9064-433C-9A24-AFDC83AD5773}" dt="2022-06-23T08:10:15.886" v="237" actId="20577"/>
      <pc:docMkLst>
        <pc:docMk/>
      </pc:docMkLst>
      <pc:sldChg chg="del">
        <pc:chgData name="ashmore jonathan" userId="5724eeb9c22ac543" providerId="LiveId" clId="{636AD139-9064-433C-9A24-AFDC83AD5773}" dt="2022-06-23T08:09:11.435" v="207" actId="47"/>
        <pc:sldMkLst>
          <pc:docMk/>
          <pc:sldMk cId="2913824905" sldId="258"/>
        </pc:sldMkLst>
      </pc:sldChg>
      <pc:sldChg chg="del">
        <pc:chgData name="ashmore jonathan" userId="5724eeb9c22ac543" providerId="LiveId" clId="{636AD139-9064-433C-9A24-AFDC83AD5773}" dt="2022-06-23T08:09:12.576" v="208" actId="47"/>
        <pc:sldMkLst>
          <pc:docMk/>
          <pc:sldMk cId="1429390259" sldId="260"/>
        </pc:sldMkLst>
      </pc:sldChg>
      <pc:sldChg chg="del">
        <pc:chgData name="ashmore jonathan" userId="5724eeb9c22ac543" providerId="LiveId" clId="{636AD139-9064-433C-9A24-AFDC83AD5773}" dt="2022-06-23T08:09:13.532" v="209" actId="47"/>
        <pc:sldMkLst>
          <pc:docMk/>
          <pc:sldMk cId="1974828406" sldId="264"/>
        </pc:sldMkLst>
      </pc:sldChg>
      <pc:sldChg chg="del">
        <pc:chgData name="ashmore jonathan" userId="5724eeb9c22ac543" providerId="LiveId" clId="{636AD139-9064-433C-9A24-AFDC83AD5773}" dt="2022-06-23T08:09:16.079" v="210" actId="47"/>
        <pc:sldMkLst>
          <pc:docMk/>
          <pc:sldMk cId="2939930866" sldId="274"/>
        </pc:sldMkLst>
      </pc:sldChg>
      <pc:sldChg chg="addSp delSp modSp mod">
        <pc:chgData name="ashmore jonathan" userId="5724eeb9c22ac543" providerId="LiveId" clId="{636AD139-9064-433C-9A24-AFDC83AD5773}" dt="2022-06-23T07:54:09.656" v="135" actId="1076"/>
        <pc:sldMkLst>
          <pc:docMk/>
          <pc:sldMk cId="1357990538" sldId="276"/>
        </pc:sldMkLst>
        <pc:spChg chg="add del mod">
          <ac:chgData name="ashmore jonathan" userId="5724eeb9c22ac543" providerId="LiveId" clId="{636AD139-9064-433C-9A24-AFDC83AD5773}" dt="2022-06-23T07:52:23.030" v="121" actId="478"/>
          <ac:spMkLst>
            <pc:docMk/>
            <pc:sldMk cId="1357990538" sldId="276"/>
            <ac:spMk id="6" creationId="{D2392BA8-E034-1374-19E6-8C371FEC1A0B}"/>
          </ac:spMkLst>
        </pc:spChg>
        <pc:spChg chg="add del mod">
          <ac:chgData name="ashmore jonathan" userId="5724eeb9c22ac543" providerId="LiveId" clId="{636AD139-9064-433C-9A24-AFDC83AD5773}" dt="2022-06-23T07:52:38.914" v="124" actId="478"/>
          <ac:spMkLst>
            <pc:docMk/>
            <pc:sldMk cId="1357990538" sldId="276"/>
            <ac:spMk id="8" creationId="{BC6B18EF-86C2-6C52-E7BB-94F285BC5083}"/>
          </ac:spMkLst>
        </pc:spChg>
        <pc:graphicFrameChg chg="add del mod modGraphic">
          <ac:chgData name="ashmore jonathan" userId="5724eeb9c22ac543" providerId="LiveId" clId="{636AD139-9064-433C-9A24-AFDC83AD5773}" dt="2022-06-23T07:54:09.656" v="135" actId="1076"/>
          <ac:graphicFrameMkLst>
            <pc:docMk/>
            <pc:sldMk cId="1357990538" sldId="276"/>
            <ac:graphicFrameMk id="4" creationId="{D2C8DE8B-853A-8F53-BCDA-3185A0699F47}"/>
          </ac:graphicFrameMkLst>
        </pc:graphicFrameChg>
      </pc:sldChg>
      <pc:sldChg chg="addSp modSp new mod">
        <pc:chgData name="ashmore jonathan" userId="5724eeb9c22ac543" providerId="LiveId" clId="{636AD139-9064-433C-9A24-AFDC83AD5773}" dt="2022-06-23T08:10:15.886" v="237" actId="20577"/>
        <pc:sldMkLst>
          <pc:docMk/>
          <pc:sldMk cId="2223659748" sldId="278"/>
        </pc:sldMkLst>
        <pc:spChg chg="mod">
          <ac:chgData name="ashmore jonathan" userId="5724eeb9c22ac543" providerId="LiveId" clId="{636AD139-9064-433C-9A24-AFDC83AD5773}" dt="2022-06-23T08:08:43.596" v="202" actId="1076"/>
          <ac:spMkLst>
            <pc:docMk/>
            <pc:sldMk cId="2223659748" sldId="278"/>
            <ac:spMk id="2" creationId="{3E262829-36EE-DE0C-4B68-6D58743860A9}"/>
          </ac:spMkLst>
        </pc:spChg>
        <pc:spChg chg="mod">
          <ac:chgData name="ashmore jonathan" userId="5724eeb9c22ac543" providerId="LiveId" clId="{636AD139-9064-433C-9A24-AFDC83AD5773}" dt="2022-06-23T08:10:15.886" v="237" actId="20577"/>
          <ac:spMkLst>
            <pc:docMk/>
            <pc:sldMk cId="2223659748" sldId="278"/>
            <ac:spMk id="3" creationId="{F22981A8-CACF-2F73-CBD1-DDA8FB124921}"/>
          </ac:spMkLst>
        </pc:spChg>
        <pc:picChg chg="add mod">
          <ac:chgData name="ashmore jonathan" userId="5724eeb9c22ac543" providerId="LiveId" clId="{636AD139-9064-433C-9A24-AFDC83AD5773}" dt="2022-06-23T08:08:56.863" v="206" actId="14100"/>
          <ac:picMkLst>
            <pc:docMk/>
            <pc:sldMk cId="2223659748" sldId="278"/>
            <ac:picMk id="5" creationId="{A070394F-16B9-5DAA-8267-D5FA513AAF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User participation AND  ASSESSMENT METHODS IN risk management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Seminar 2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Jonathan ASHMORE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1309D-DF3B-8A6C-AEB2-DDD790AB7CD1}"/>
              </a:ext>
            </a:extLst>
          </p:cNvPr>
          <p:cNvSpPr txBox="1"/>
          <p:nvPr/>
        </p:nvSpPr>
        <p:spPr>
          <a:xfrm>
            <a:off x="673769" y="478940"/>
            <a:ext cx="1113322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solidFill>
                  <a:schemeClr val="tx2"/>
                </a:solidFill>
                <a:effectLst/>
                <a:latin typeface="Corbel" panose="020B0503020204020204" pitchFamily="34" charset="0"/>
              </a:rPr>
              <a:t>What do the authors list as the advantages of involving users in the risk management process?</a:t>
            </a:r>
          </a:p>
          <a:p>
            <a:pPr algn="l"/>
            <a:endParaRPr lang="en-GB" sz="3600" dirty="0">
              <a:solidFill>
                <a:schemeClr val="tx2"/>
              </a:solidFill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  <a:latin typeface="Corbel" panose="020B0503020204020204" pitchFamily="34" charset="0"/>
              </a:rPr>
              <a:t>Helps users </a:t>
            </a:r>
            <a:r>
              <a:rPr lang="en-GB" sz="2800" b="1" dirty="0">
                <a:solidFill>
                  <a:schemeClr val="tx2"/>
                </a:solidFill>
                <a:latin typeface="Corbel" panose="020B0503020204020204" pitchFamily="34" charset="0"/>
              </a:rPr>
              <a:t>understand</a:t>
            </a:r>
            <a:r>
              <a:rPr lang="en-GB" sz="2800" dirty="0">
                <a:solidFill>
                  <a:schemeClr val="tx2"/>
                </a:solidFill>
                <a:latin typeface="Corbel" panose="020B0503020204020204" pitchFamily="34" charset="0"/>
              </a:rPr>
              <a:t> process in risk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tx2"/>
                </a:solidFill>
                <a:effectLst/>
                <a:latin typeface="Corbel" panose="020B0503020204020204" pitchFamily="34" charset="0"/>
              </a:rPr>
              <a:t>Helps users to </a:t>
            </a:r>
            <a:r>
              <a:rPr lang="en-GB" sz="2800" b="1" i="0" dirty="0">
                <a:solidFill>
                  <a:schemeClr val="tx2"/>
                </a:solidFill>
                <a:effectLst/>
                <a:latin typeface="Corbel" panose="020B0503020204020204" pitchFamily="34" charset="0"/>
              </a:rPr>
              <a:t>relate</a:t>
            </a:r>
            <a:r>
              <a:rPr lang="en-GB" sz="2800" b="0" i="0" dirty="0">
                <a:solidFill>
                  <a:schemeClr val="tx2"/>
                </a:solidFill>
                <a:effectLst/>
                <a:latin typeface="Corbel" panose="020B0503020204020204" pitchFamily="34" charset="0"/>
              </a:rPr>
              <a:t> to benefits of the RM processes.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  <a:latin typeface="Corbel" panose="020B0503020204020204" pitchFamily="34" charset="0"/>
              </a:rPr>
              <a:t>Increases accountability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i="0" dirty="0">
                <a:effectLst/>
                <a:latin typeface="Corbel" panose="020B0503020204020204" pitchFamily="34" charset="0"/>
              </a:rPr>
              <a:t>knowledge</a:t>
            </a:r>
            <a:r>
              <a:rPr lang="en-GB" sz="2800" b="0" i="0" dirty="0">
                <a:effectLst/>
                <a:latin typeface="Corbel" panose="020B0503020204020204" pitchFamily="34" charset="0"/>
              </a:rPr>
              <a:t> of security threats and controls &gt; </a:t>
            </a:r>
            <a:r>
              <a:rPr lang="en-GB" sz="2800" b="1" i="0" dirty="0">
                <a:solidFill>
                  <a:schemeClr val="tx2"/>
                </a:solidFill>
                <a:effectLst/>
                <a:latin typeface="Corbel" panose="020B0503020204020204" pitchFamily="34" charset="0"/>
              </a:rPr>
              <a:t>in</a:t>
            </a:r>
            <a:r>
              <a:rPr lang="en-GB" sz="2800" b="1" dirty="0">
                <a:solidFill>
                  <a:schemeClr val="tx2"/>
                </a:solidFill>
                <a:latin typeface="Corbel" panose="020B0503020204020204" pitchFamily="34" charset="0"/>
              </a:rPr>
              <a:t>crease</a:t>
            </a:r>
            <a:r>
              <a:rPr lang="en-GB" sz="2800" dirty="0">
                <a:solidFill>
                  <a:schemeClr val="tx2"/>
                </a:solidFill>
                <a:latin typeface="Corbel" panose="020B0503020204020204" pitchFamily="34" charset="0"/>
              </a:rPr>
              <a:t> overall security (Ahmed, 2022)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chemeClr val="tx2"/>
              </a:solidFill>
              <a:effectLst/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  <a:latin typeface="Corbel" panose="020B0503020204020204" pitchFamily="34" charset="0"/>
              </a:rPr>
              <a:t>“I think it definitely made us more aware of some of the risks that are out there and what we need to do to remediate them.”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2"/>
              </a:solidFill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chemeClr val="tx2"/>
              </a:solidFill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3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86CF-DABE-D8AC-E4CE-29F1BD1C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QUANTITATIVE AND QUALITATIVE ASSESSMENT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C8DE8B-853A-8F53-BCDA-3185A0699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805481"/>
              </p:ext>
            </p:extLst>
          </p:nvPr>
        </p:nvGraphicFramePr>
        <p:xfrm>
          <a:off x="1757778" y="2196142"/>
          <a:ext cx="7341832" cy="335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916">
                  <a:extLst>
                    <a:ext uri="{9D8B030D-6E8A-4147-A177-3AD203B41FA5}">
                      <a16:colId xmlns:a16="http://schemas.microsoft.com/office/drawing/2014/main" val="2623901729"/>
                    </a:ext>
                  </a:extLst>
                </a:gridCol>
                <a:gridCol w="3670916">
                  <a:extLst>
                    <a:ext uri="{9D8B030D-6E8A-4147-A177-3AD203B41FA5}">
                      <a16:colId xmlns:a16="http://schemas.microsoft.com/office/drawing/2014/main" val="3977641954"/>
                    </a:ext>
                  </a:extLst>
                </a:gridCol>
              </a:tblGrid>
              <a:tr h="838435">
                <a:tc>
                  <a:txBody>
                    <a:bodyPr/>
                    <a:lstStyle/>
                    <a:p>
                      <a:r>
                        <a:rPr lang="en-GB" dirty="0"/>
                        <a:t>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Qualitative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60011"/>
                  </a:ext>
                </a:extLst>
              </a:tr>
              <a:tr h="838435">
                <a:tc>
                  <a:txBody>
                    <a:bodyPr/>
                    <a:lstStyle/>
                    <a:p>
                      <a:r>
                        <a:rPr lang="en-GB" dirty="0"/>
                        <a:t>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96067"/>
                  </a:ext>
                </a:extLst>
              </a:tr>
              <a:tr h="838435">
                <a:tc>
                  <a:txBody>
                    <a:bodyPr/>
                    <a:lstStyle/>
                    <a:p>
                      <a:r>
                        <a:rPr lang="en-GB" dirty="0"/>
                        <a:t>Accurate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Author-based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0639"/>
                  </a:ext>
                </a:extLst>
              </a:tr>
              <a:tr h="838435">
                <a:tc>
                  <a:txBody>
                    <a:bodyPr/>
                    <a:lstStyle/>
                    <a:p>
                      <a:r>
                        <a:rPr lang="en-GB" dirty="0"/>
                        <a:t>Time-consuming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complicated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2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99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2829-36EE-DE0C-4B68-6D587438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43" y="259687"/>
            <a:ext cx="10131425" cy="1456267"/>
          </a:xfrm>
        </p:spPr>
        <p:txBody>
          <a:bodyPr/>
          <a:lstStyle/>
          <a:p>
            <a:r>
              <a:rPr lang="en-GB" dirty="0"/>
              <a:t>semi-quantitative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81A8-CACF-2F73-CBD1-DDA8FB12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25" y="1348176"/>
            <a:ext cx="10029546" cy="796442"/>
          </a:xfrm>
        </p:spPr>
        <p:txBody>
          <a:bodyPr/>
          <a:lstStyle/>
          <a:p>
            <a:r>
              <a:rPr lang="en-GB" dirty="0"/>
              <a:t>Sutton (2021) suggests qualitative scale with quantitative values such as this </a:t>
            </a:r>
            <a:r>
              <a:rPr lang="en-GB"/>
              <a:t>risk matrix: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0394F-16B9-5DAA-8267-D5FA513A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65" y="2006325"/>
            <a:ext cx="5441571" cy="44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909E-E102-39E5-60A6-B4EEC6F9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rbel" panose="020B0503020204020204" pitchFamily="34" charset="0"/>
              </a:rPr>
              <a:t>rEFerences</a:t>
            </a:r>
            <a:r>
              <a:rPr lang="en-GB" dirty="0"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5BC9-6136-496C-3E4F-5AFA4D59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Corbel" panose="020B0503020204020204" pitchFamily="34" charset="0"/>
              </a:rPr>
              <a:t>Ahmed, A. (2022) </a:t>
            </a:r>
            <a:r>
              <a:rPr lang="en-GB" u="none" strike="noStrike" dirty="0">
                <a:effectLst/>
                <a:latin typeface="Corbel" panose="020B0503020204020204" pitchFamily="34" charset="0"/>
              </a:rPr>
              <a:t>Collaborative Learning Discussion 1 [Forum]. Available from: https://www.my-course.co.uk/mod/hsuforum/discuss.php?d=314220. Accessed 23 June 2022).</a:t>
            </a:r>
          </a:p>
          <a:p>
            <a:pPr>
              <a:lnSpc>
                <a:spcPct val="150000"/>
              </a:lnSpc>
            </a:pPr>
            <a:r>
              <a:rPr lang="en-GB" dirty="0">
                <a:effectLst/>
                <a:latin typeface="Corbel" panose="020B0503020204020204" pitchFamily="34" charset="0"/>
              </a:rPr>
              <a:t>Spears, J. &amp; </a:t>
            </a:r>
            <a:r>
              <a:rPr lang="en-GB" dirty="0" err="1">
                <a:effectLst/>
                <a:latin typeface="Corbel" panose="020B0503020204020204" pitchFamily="34" charset="0"/>
              </a:rPr>
              <a:t>Barki</a:t>
            </a:r>
            <a:r>
              <a:rPr lang="en-GB" dirty="0">
                <a:effectLst/>
                <a:latin typeface="Corbel" panose="020B0503020204020204" pitchFamily="34" charset="0"/>
              </a:rPr>
              <a:t>, H. (2010) User Participation in Information Systems Security Risk Management. MIS Quarterly 34(3): 503.</a:t>
            </a:r>
            <a:endParaRPr lang="en-GB" sz="1800" dirty="0">
              <a:effectLst/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Corbel" panose="020B0503020204020204" pitchFamily="34" charset="0"/>
              </a:rPr>
              <a:t>Sutton, D. (2021) Information risk management: a practitioner’s guide. </a:t>
            </a:r>
            <a:r>
              <a:rPr lang="en-GB" dirty="0">
                <a:latin typeface="Corbel" panose="020B0503020204020204" pitchFamily="34" charset="0"/>
              </a:rPr>
              <a:t>London:</a:t>
            </a:r>
            <a:r>
              <a:rPr lang="en-GB" sz="1800" dirty="0">
                <a:effectLst/>
                <a:latin typeface="Corbel" panose="020B0503020204020204" pitchFamily="34" charset="0"/>
              </a:rPr>
              <a:t> </a:t>
            </a:r>
            <a:r>
              <a:rPr lang="en-GB" sz="1800" dirty="0" err="1">
                <a:effectLst/>
                <a:latin typeface="Corbel" panose="020B0503020204020204" pitchFamily="34" charset="0"/>
              </a:rPr>
              <a:t>Bcs</a:t>
            </a:r>
            <a:r>
              <a:rPr lang="en-GB" sz="1800" dirty="0">
                <a:effectLst/>
                <a:latin typeface="Corbel" panose="020B0503020204020204" pitchFamily="34" charset="0"/>
              </a:rPr>
              <a:t>.. Available via the </a:t>
            </a:r>
            <a:r>
              <a:rPr lang="en-GB" sz="1800" dirty="0" err="1">
                <a:effectLst/>
                <a:latin typeface="Corbel" panose="020B0503020204020204" pitchFamily="34" charset="0"/>
              </a:rPr>
              <a:t>Vitalsource</a:t>
            </a:r>
            <a:r>
              <a:rPr lang="en-GB" sz="1800" dirty="0">
                <a:effectLst/>
                <a:latin typeface="Corbel" panose="020B0503020204020204" pitchFamily="34" charset="0"/>
              </a:rPr>
              <a:t> Bookshelf. [Accessed 23 June 2022].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11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72</TotalTime>
  <Words>231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Times New Roman</vt:lpstr>
      <vt:lpstr>Celestial</vt:lpstr>
      <vt:lpstr>User participation AND  ASSESSMENT METHODS IN risk management process</vt:lpstr>
      <vt:lpstr>PowerPoint Presentation</vt:lpstr>
      <vt:lpstr>QUANTITATIVE AND QUALITATIVE ASSESSMENT</vt:lpstr>
      <vt:lpstr>semi-quantitative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participation AND  ASSESSMENT METHODS IN risk management process</dc:title>
  <dc:creator>ashmore jonathan</dc:creator>
  <cp:lastModifiedBy>ashmore jonathan</cp:lastModifiedBy>
  <cp:revision>1</cp:revision>
  <dcterms:created xsi:type="dcterms:W3CDTF">2022-06-23T06:57:19Z</dcterms:created>
  <dcterms:modified xsi:type="dcterms:W3CDTF">2022-06-23T08:10:17Z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