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EC427-77A4-41A1-9842-5A7B107B578F}">
  <a:tblStyle styleId="{44AEC427-77A4-41A1-9842-5A7B107B57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8DA0C8-E344-40B9-8E9E-6D4E0C7507F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9d415244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9d415244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9d4152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9d4152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9d4152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9d4152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a9d41524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9d41524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a9d41524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9d41524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a9d41524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9d41524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a9d41524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9d41524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a9d41524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9d41524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a9d41524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9d41524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a9d41524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9d41524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a9d41524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9d41524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9d415244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9d415244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a9d41524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a9d41524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a9d41524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a9d41524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a9d41524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9d41524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a9d41524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9d41524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a9d41524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9d41524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a9d415244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a9d415244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a9d4152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9d4152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a9d415244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9d415244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9d41524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9d41524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9d415244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9d415244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9d4152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9d4152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a9d415244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9d415244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9d415244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9d415244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36.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50" name="Google Shape;150;p22"/>
          <p:cNvSpPr txBox="1"/>
          <p:nvPr>
            <p:ph idx="1" type="body"/>
          </p:nvPr>
        </p:nvSpPr>
        <p:spPr>
          <a:xfrm>
            <a:off x="386075" y="13283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Features of Student such as Gender, Age, Weight, Height, etc. obtained from the datasets are compared against </a:t>
            </a:r>
            <a:r>
              <a:rPr lang="en" sz="2400">
                <a:solidFill>
                  <a:srgbClr val="FF0000"/>
                </a:solidFill>
              </a:rPr>
              <a:t>Suicide Possibility</a:t>
            </a:r>
            <a:r>
              <a:rPr lang="en"/>
              <a:t> the feature generated studying the high positive correlation between depression and suicide attempt.</a:t>
            </a:r>
            <a:endParaRPr/>
          </a:p>
        </p:txBody>
      </p:sp>
      <p:pic>
        <p:nvPicPr>
          <p:cNvPr id="151" name="Google Shape;151;p22"/>
          <p:cNvPicPr preferRelativeResize="0"/>
          <p:nvPr/>
        </p:nvPicPr>
        <p:blipFill>
          <a:blip r:embed="rId3">
            <a:alphaModFix/>
          </a:blip>
          <a:stretch>
            <a:fillRect/>
          </a:stretch>
        </p:blipFill>
        <p:spPr>
          <a:xfrm>
            <a:off x="622388" y="2825938"/>
            <a:ext cx="2619375" cy="1743075"/>
          </a:xfrm>
          <a:prstGeom prst="rect">
            <a:avLst/>
          </a:prstGeom>
          <a:noFill/>
          <a:ln>
            <a:noFill/>
          </a:ln>
        </p:spPr>
      </p:pic>
      <p:pic>
        <p:nvPicPr>
          <p:cNvPr id="152" name="Google Shape;152;p22"/>
          <p:cNvPicPr preferRelativeResize="0"/>
          <p:nvPr/>
        </p:nvPicPr>
        <p:blipFill>
          <a:blip r:embed="rId4">
            <a:alphaModFix/>
          </a:blip>
          <a:stretch>
            <a:fillRect/>
          </a:stretch>
        </p:blipFill>
        <p:spPr>
          <a:xfrm>
            <a:off x="5898375" y="2825950"/>
            <a:ext cx="2857500" cy="1600200"/>
          </a:xfrm>
          <a:prstGeom prst="rect">
            <a:avLst/>
          </a:prstGeom>
          <a:noFill/>
          <a:ln>
            <a:noFill/>
          </a:ln>
        </p:spPr>
      </p:pic>
      <p:sp>
        <p:nvSpPr>
          <p:cNvPr id="153" name="Google Shape;153;p22"/>
          <p:cNvSpPr/>
          <p:nvPr/>
        </p:nvSpPr>
        <p:spPr>
          <a:xfrm>
            <a:off x="3371150" y="3532275"/>
            <a:ext cx="2425800" cy="396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31200"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endParaRPr/>
          </a:p>
        </p:txBody>
      </p:sp>
      <p:pic>
        <p:nvPicPr>
          <p:cNvPr id="159" name="Google Shape;159;p23"/>
          <p:cNvPicPr preferRelativeResize="0"/>
          <p:nvPr/>
        </p:nvPicPr>
        <p:blipFill>
          <a:blip r:embed="rId3">
            <a:alphaModFix/>
          </a:blip>
          <a:stretch>
            <a:fillRect/>
          </a:stretch>
        </p:blipFill>
        <p:spPr>
          <a:xfrm>
            <a:off x="523600" y="1339775"/>
            <a:ext cx="4048399" cy="3418725"/>
          </a:xfrm>
          <a:prstGeom prst="rect">
            <a:avLst/>
          </a:prstGeom>
          <a:noFill/>
          <a:ln>
            <a:noFill/>
          </a:ln>
        </p:spPr>
      </p:pic>
      <p:sp>
        <p:nvSpPr>
          <p:cNvPr id="160" name="Google Shape;160;p23"/>
          <p:cNvSpPr txBox="1"/>
          <p:nvPr>
            <p:ph type="title"/>
          </p:nvPr>
        </p:nvSpPr>
        <p:spPr>
          <a:xfrm>
            <a:off x="4818525"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Peer Pressure</a:t>
            </a:r>
            <a:endParaRPr/>
          </a:p>
          <a:p>
            <a:pPr indent="0" lvl="0" marL="0" rtl="0" algn="l">
              <a:spcBef>
                <a:spcPts val="0"/>
              </a:spcBef>
              <a:spcAft>
                <a:spcPts val="0"/>
              </a:spcAft>
              <a:buNone/>
            </a:pPr>
            <a:r>
              <a:t/>
            </a:r>
            <a:endParaRPr/>
          </a:p>
        </p:txBody>
      </p:sp>
      <p:pic>
        <p:nvPicPr>
          <p:cNvPr id="161" name="Google Shape;161;p23"/>
          <p:cNvPicPr preferRelativeResize="0"/>
          <p:nvPr/>
        </p:nvPicPr>
        <p:blipFill>
          <a:blip r:embed="rId4">
            <a:alphaModFix/>
          </a:blip>
          <a:stretch>
            <a:fillRect/>
          </a:stretch>
        </p:blipFill>
        <p:spPr>
          <a:xfrm>
            <a:off x="4681650" y="1339775"/>
            <a:ext cx="4296375" cy="324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31200"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67" name="Google Shape;167;p24"/>
          <p:cNvSpPr txBox="1"/>
          <p:nvPr>
            <p:ph type="title"/>
          </p:nvPr>
        </p:nvSpPr>
        <p:spPr>
          <a:xfrm>
            <a:off x="4818525"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Living with family</a:t>
            </a:r>
            <a:endParaRPr/>
          </a:p>
          <a:p>
            <a:pPr indent="0" lvl="0" marL="0" rtl="0" algn="l">
              <a:spcBef>
                <a:spcPts val="0"/>
              </a:spcBef>
              <a:spcAft>
                <a:spcPts val="0"/>
              </a:spcAft>
              <a:buNone/>
            </a:pPr>
            <a:r>
              <a:t/>
            </a:r>
            <a:endParaRPr/>
          </a:p>
        </p:txBody>
      </p:sp>
      <p:pic>
        <p:nvPicPr>
          <p:cNvPr id="168" name="Google Shape;168;p24"/>
          <p:cNvPicPr preferRelativeResize="0"/>
          <p:nvPr/>
        </p:nvPicPr>
        <p:blipFill>
          <a:blip r:embed="rId3">
            <a:alphaModFix/>
          </a:blip>
          <a:stretch>
            <a:fillRect/>
          </a:stretch>
        </p:blipFill>
        <p:spPr>
          <a:xfrm>
            <a:off x="369600" y="1416775"/>
            <a:ext cx="4159650" cy="3172325"/>
          </a:xfrm>
          <a:prstGeom prst="rect">
            <a:avLst/>
          </a:prstGeom>
          <a:noFill/>
          <a:ln>
            <a:noFill/>
          </a:ln>
        </p:spPr>
      </p:pic>
      <p:pic>
        <p:nvPicPr>
          <p:cNvPr id="169" name="Google Shape;169;p24"/>
          <p:cNvPicPr preferRelativeResize="0"/>
          <p:nvPr/>
        </p:nvPicPr>
        <p:blipFill>
          <a:blip r:embed="rId4">
            <a:alphaModFix/>
          </a:blip>
          <a:stretch>
            <a:fillRect/>
          </a:stretch>
        </p:blipFill>
        <p:spPr>
          <a:xfrm>
            <a:off x="4650850" y="1416775"/>
            <a:ext cx="4309950" cy="303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31200"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 History</a:t>
            </a:r>
            <a:endParaRPr/>
          </a:p>
        </p:txBody>
      </p:sp>
      <p:sp>
        <p:nvSpPr>
          <p:cNvPr id="175" name="Google Shape;175;p25"/>
          <p:cNvSpPr txBox="1"/>
          <p:nvPr>
            <p:ph type="title"/>
          </p:nvPr>
        </p:nvSpPr>
        <p:spPr>
          <a:xfrm>
            <a:off x="4818525"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IQ Score</a:t>
            </a:r>
            <a:endParaRPr/>
          </a:p>
          <a:p>
            <a:pPr indent="0" lvl="0" marL="0" rtl="0" algn="l">
              <a:spcBef>
                <a:spcPts val="0"/>
              </a:spcBef>
              <a:spcAft>
                <a:spcPts val="0"/>
              </a:spcAft>
              <a:buNone/>
            </a:pPr>
            <a:r>
              <a:t/>
            </a:r>
            <a:endParaRPr/>
          </a:p>
        </p:txBody>
      </p:sp>
      <p:pic>
        <p:nvPicPr>
          <p:cNvPr id="176" name="Google Shape;176;p25"/>
          <p:cNvPicPr preferRelativeResize="0"/>
          <p:nvPr/>
        </p:nvPicPr>
        <p:blipFill>
          <a:blip r:embed="rId3">
            <a:alphaModFix/>
          </a:blip>
          <a:stretch>
            <a:fillRect/>
          </a:stretch>
        </p:blipFill>
        <p:spPr>
          <a:xfrm>
            <a:off x="4319675" y="1304825"/>
            <a:ext cx="4671925" cy="3640375"/>
          </a:xfrm>
          <a:prstGeom prst="rect">
            <a:avLst/>
          </a:prstGeom>
          <a:noFill/>
          <a:ln>
            <a:noFill/>
          </a:ln>
        </p:spPr>
      </p:pic>
      <p:pic>
        <p:nvPicPr>
          <p:cNvPr id="177" name="Google Shape;177;p25"/>
          <p:cNvPicPr preferRelativeResize="0"/>
          <p:nvPr/>
        </p:nvPicPr>
        <p:blipFill>
          <a:blip r:embed="rId4">
            <a:alphaModFix/>
          </a:blip>
          <a:stretch>
            <a:fillRect/>
          </a:stretch>
        </p:blipFill>
        <p:spPr>
          <a:xfrm>
            <a:off x="152400" y="1304825"/>
            <a:ext cx="4167275" cy="364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31200"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isHealthy</a:t>
            </a:r>
            <a:endParaRPr/>
          </a:p>
        </p:txBody>
      </p:sp>
      <p:sp>
        <p:nvSpPr>
          <p:cNvPr id="183" name="Google Shape;183;p26"/>
          <p:cNvSpPr txBox="1"/>
          <p:nvPr>
            <p:ph type="title"/>
          </p:nvPr>
        </p:nvSpPr>
        <p:spPr>
          <a:xfrm>
            <a:off x="4818525" y="44502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Smoke</a:t>
            </a:r>
            <a:endParaRPr/>
          </a:p>
          <a:p>
            <a:pPr indent="0" lvl="0" marL="0" rtl="0" algn="l">
              <a:spcBef>
                <a:spcPts val="0"/>
              </a:spcBef>
              <a:spcAft>
                <a:spcPts val="0"/>
              </a:spcAft>
              <a:buNone/>
            </a:pPr>
            <a:r>
              <a:t/>
            </a:r>
            <a:endParaRPr/>
          </a:p>
        </p:txBody>
      </p:sp>
      <p:pic>
        <p:nvPicPr>
          <p:cNvPr id="184" name="Google Shape;184;p26"/>
          <p:cNvPicPr preferRelativeResize="0"/>
          <p:nvPr/>
        </p:nvPicPr>
        <p:blipFill>
          <a:blip r:embed="rId3">
            <a:alphaModFix/>
          </a:blip>
          <a:stretch>
            <a:fillRect/>
          </a:stretch>
        </p:blipFill>
        <p:spPr>
          <a:xfrm>
            <a:off x="4572000" y="1388125"/>
            <a:ext cx="4419601" cy="3098500"/>
          </a:xfrm>
          <a:prstGeom prst="rect">
            <a:avLst/>
          </a:prstGeom>
          <a:noFill/>
          <a:ln>
            <a:noFill/>
          </a:ln>
        </p:spPr>
      </p:pic>
      <p:pic>
        <p:nvPicPr>
          <p:cNvPr id="185" name="Google Shape;185;p26"/>
          <p:cNvPicPr preferRelativeResize="0"/>
          <p:nvPr/>
        </p:nvPicPr>
        <p:blipFill>
          <a:blip r:embed="rId4">
            <a:alphaModFix/>
          </a:blip>
          <a:stretch>
            <a:fillRect/>
          </a:stretch>
        </p:blipFill>
        <p:spPr>
          <a:xfrm>
            <a:off x="152400" y="1304825"/>
            <a:ext cx="4419601" cy="356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Wise Suicide Count</a:t>
            </a:r>
            <a:endParaRPr/>
          </a:p>
        </p:txBody>
      </p:sp>
      <p:sp>
        <p:nvSpPr>
          <p:cNvPr id="191" name="Google Shape;191;p27"/>
          <p:cNvSpPr txBox="1"/>
          <p:nvPr>
            <p:ph idx="1" type="body"/>
          </p:nvPr>
        </p:nvSpPr>
        <p:spPr>
          <a:xfrm>
            <a:off x="311700" y="1266325"/>
            <a:ext cx="87234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 of suicide count from year 2001 to 2014 are consolidated into one dataset. </a:t>
            </a:r>
            <a:endParaRPr/>
          </a:p>
          <a:p>
            <a:pPr indent="0" lvl="0" marL="0" rtl="0" algn="l">
              <a:spcBef>
                <a:spcPts val="1600"/>
              </a:spcBef>
              <a:spcAft>
                <a:spcPts val="1600"/>
              </a:spcAft>
              <a:buNone/>
            </a:pPr>
            <a:r>
              <a:rPr lang="en"/>
              <a:t>The analysis is done on various factors such as Cause (Professional profile), Gender, Age group and the yearly visualization has been done in order to observe the trends over the years.</a:t>
            </a:r>
            <a:endParaRPr/>
          </a:p>
        </p:txBody>
      </p:sp>
      <p:pic>
        <p:nvPicPr>
          <p:cNvPr id="192" name="Google Shape;192;p27"/>
          <p:cNvPicPr preferRelativeResize="0"/>
          <p:nvPr/>
        </p:nvPicPr>
        <p:blipFill>
          <a:blip r:embed="rId3">
            <a:alphaModFix/>
          </a:blip>
          <a:stretch>
            <a:fillRect/>
          </a:stretch>
        </p:blipFill>
        <p:spPr>
          <a:xfrm>
            <a:off x="4419825" y="2787975"/>
            <a:ext cx="3807773" cy="213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530350" y="98000"/>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a:t>
            </a:r>
            <a:endParaRPr/>
          </a:p>
        </p:txBody>
      </p:sp>
      <p:sp>
        <p:nvSpPr>
          <p:cNvPr id="198" name="Google Shape;198;p28"/>
          <p:cNvSpPr txBox="1"/>
          <p:nvPr>
            <p:ph type="title"/>
          </p:nvPr>
        </p:nvSpPr>
        <p:spPr>
          <a:xfrm>
            <a:off x="4793750" y="98000"/>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Gender</a:t>
            </a:r>
            <a:endParaRPr/>
          </a:p>
          <a:p>
            <a:pPr indent="0" lvl="0" marL="0" rtl="0" algn="l">
              <a:spcBef>
                <a:spcPts val="0"/>
              </a:spcBef>
              <a:spcAft>
                <a:spcPts val="0"/>
              </a:spcAft>
              <a:buNone/>
            </a:pPr>
            <a:r>
              <a:t/>
            </a:r>
            <a:endParaRPr/>
          </a:p>
        </p:txBody>
      </p:sp>
      <p:pic>
        <p:nvPicPr>
          <p:cNvPr id="199" name="Google Shape;199;p28"/>
          <p:cNvPicPr preferRelativeResize="0"/>
          <p:nvPr/>
        </p:nvPicPr>
        <p:blipFill>
          <a:blip r:embed="rId3">
            <a:alphaModFix/>
          </a:blip>
          <a:stretch>
            <a:fillRect/>
          </a:stretch>
        </p:blipFill>
        <p:spPr>
          <a:xfrm>
            <a:off x="152400" y="805400"/>
            <a:ext cx="4210500" cy="4065425"/>
          </a:xfrm>
          <a:prstGeom prst="rect">
            <a:avLst/>
          </a:prstGeom>
          <a:noFill/>
          <a:ln>
            <a:noFill/>
          </a:ln>
        </p:spPr>
      </p:pic>
      <p:pic>
        <p:nvPicPr>
          <p:cNvPr id="200" name="Google Shape;200;p28"/>
          <p:cNvPicPr preferRelativeResize="0"/>
          <p:nvPr/>
        </p:nvPicPr>
        <p:blipFill>
          <a:blip r:embed="rId4">
            <a:alphaModFix/>
          </a:blip>
          <a:stretch>
            <a:fillRect/>
          </a:stretch>
        </p:blipFill>
        <p:spPr>
          <a:xfrm>
            <a:off x="4725800" y="895825"/>
            <a:ext cx="3714525" cy="3590189"/>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20500" y="-74375"/>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a:t>
            </a:r>
            <a:endParaRPr/>
          </a:p>
        </p:txBody>
      </p:sp>
      <p:pic>
        <p:nvPicPr>
          <p:cNvPr id="206" name="Google Shape;206;p29"/>
          <p:cNvPicPr preferRelativeResize="0"/>
          <p:nvPr/>
        </p:nvPicPr>
        <p:blipFill>
          <a:blip r:embed="rId3">
            <a:alphaModFix/>
          </a:blip>
          <a:stretch>
            <a:fillRect/>
          </a:stretch>
        </p:blipFill>
        <p:spPr>
          <a:xfrm>
            <a:off x="152400" y="582525"/>
            <a:ext cx="8758875" cy="449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58525" y="-83100"/>
            <a:ext cx="4928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a:t>
            </a:r>
            <a:endParaRPr/>
          </a:p>
        </p:txBody>
      </p:sp>
      <p:pic>
        <p:nvPicPr>
          <p:cNvPr id="212" name="Google Shape;212;p30"/>
          <p:cNvPicPr preferRelativeResize="0"/>
          <p:nvPr/>
        </p:nvPicPr>
        <p:blipFill>
          <a:blip r:embed="rId3">
            <a:alphaModFix/>
          </a:blip>
          <a:stretch>
            <a:fillRect/>
          </a:stretch>
        </p:blipFill>
        <p:spPr>
          <a:xfrm>
            <a:off x="288950" y="624300"/>
            <a:ext cx="4470550" cy="2297575"/>
          </a:xfrm>
          <a:prstGeom prst="rect">
            <a:avLst/>
          </a:prstGeom>
          <a:noFill/>
          <a:ln>
            <a:noFill/>
          </a:ln>
        </p:spPr>
      </p:pic>
      <p:pic>
        <p:nvPicPr>
          <p:cNvPr id="213" name="Google Shape;213;p30"/>
          <p:cNvPicPr preferRelativeResize="0"/>
          <p:nvPr/>
        </p:nvPicPr>
        <p:blipFill>
          <a:blip r:embed="rId4">
            <a:alphaModFix/>
          </a:blip>
          <a:stretch>
            <a:fillRect/>
          </a:stretch>
        </p:blipFill>
        <p:spPr>
          <a:xfrm>
            <a:off x="0" y="3250900"/>
            <a:ext cx="2280500" cy="1509925"/>
          </a:xfrm>
          <a:prstGeom prst="rect">
            <a:avLst/>
          </a:prstGeom>
          <a:noFill/>
          <a:ln>
            <a:noFill/>
          </a:ln>
        </p:spPr>
      </p:pic>
      <p:pic>
        <p:nvPicPr>
          <p:cNvPr id="214" name="Google Shape;214;p30"/>
          <p:cNvPicPr preferRelativeResize="0"/>
          <p:nvPr/>
        </p:nvPicPr>
        <p:blipFill>
          <a:blip r:embed="rId5">
            <a:alphaModFix/>
          </a:blip>
          <a:stretch>
            <a:fillRect/>
          </a:stretch>
        </p:blipFill>
        <p:spPr>
          <a:xfrm>
            <a:off x="6031075" y="1949525"/>
            <a:ext cx="2805070" cy="1590500"/>
          </a:xfrm>
          <a:prstGeom prst="rect">
            <a:avLst/>
          </a:prstGeom>
          <a:noFill/>
          <a:ln>
            <a:noFill/>
          </a:ln>
        </p:spPr>
      </p:pic>
      <p:pic>
        <p:nvPicPr>
          <p:cNvPr id="215" name="Google Shape;215;p30"/>
          <p:cNvPicPr preferRelativeResize="0"/>
          <p:nvPr/>
        </p:nvPicPr>
        <p:blipFill>
          <a:blip r:embed="rId6">
            <a:alphaModFix/>
          </a:blip>
          <a:stretch>
            <a:fillRect/>
          </a:stretch>
        </p:blipFill>
        <p:spPr>
          <a:xfrm>
            <a:off x="5086625" y="77075"/>
            <a:ext cx="2691309" cy="1731475"/>
          </a:xfrm>
          <a:prstGeom prst="rect">
            <a:avLst/>
          </a:prstGeom>
          <a:noFill/>
          <a:ln>
            <a:noFill/>
          </a:ln>
        </p:spPr>
      </p:pic>
      <p:pic>
        <p:nvPicPr>
          <p:cNvPr id="216" name="Google Shape;216;p30"/>
          <p:cNvPicPr preferRelativeResize="0"/>
          <p:nvPr/>
        </p:nvPicPr>
        <p:blipFill>
          <a:blip r:embed="rId7">
            <a:alphaModFix/>
          </a:blip>
          <a:stretch>
            <a:fillRect/>
          </a:stretch>
        </p:blipFill>
        <p:spPr>
          <a:xfrm>
            <a:off x="4883125" y="3681000"/>
            <a:ext cx="2691300" cy="1301375"/>
          </a:xfrm>
          <a:prstGeom prst="rect">
            <a:avLst/>
          </a:prstGeom>
          <a:noFill/>
          <a:ln>
            <a:noFill/>
          </a:ln>
        </p:spPr>
      </p:pic>
      <p:sp>
        <p:nvSpPr>
          <p:cNvPr id="217" name="Google Shape;217;p30"/>
          <p:cNvSpPr txBox="1"/>
          <p:nvPr/>
        </p:nvSpPr>
        <p:spPr>
          <a:xfrm>
            <a:off x="6320925" y="763000"/>
            <a:ext cx="1177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Salaried</a:t>
            </a:r>
            <a:endParaRPr>
              <a:latin typeface="Open Sans"/>
              <a:ea typeface="Open Sans"/>
              <a:cs typeface="Open Sans"/>
              <a:sym typeface="Open Sans"/>
            </a:endParaRPr>
          </a:p>
        </p:txBody>
      </p:sp>
      <p:sp>
        <p:nvSpPr>
          <p:cNvPr id="218" name="Google Shape;218;p30"/>
          <p:cNvSpPr txBox="1"/>
          <p:nvPr/>
        </p:nvSpPr>
        <p:spPr>
          <a:xfrm>
            <a:off x="7105425" y="2571750"/>
            <a:ext cx="12729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Unemployed</a:t>
            </a:r>
            <a:endParaRPr>
              <a:latin typeface="Open Sans"/>
              <a:ea typeface="Open Sans"/>
              <a:cs typeface="Open Sans"/>
              <a:sym typeface="Open Sans"/>
            </a:endParaRPr>
          </a:p>
        </p:txBody>
      </p:sp>
      <p:sp>
        <p:nvSpPr>
          <p:cNvPr id="219" name="Google Shape;219;p30"/>
          <p:cNvSpPr txBox="1"/>
          <p:nvPr/>
        </p:nvSpPr>
        <p:spPr>
          <a:xfrm>
            <a:off x="834075" y="3976725"/>
            <a:ext cx="1177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Student</a:t>
            </a:r>
            <a:endParaRPr>
              <a:latin typeface="Open Sans"/>
              <a:ea typeface="Open Sans"/>
              <a:cs typeface="Open Sans"/>
              <a:sym typeface="Open Sans"/>
            </a:endParaRPr>
          </a:p>
        </p:txBody>
      </p:sp>
      <p:sp>
        <p:nvSpPr>
          <p:cNvPr id="220" name="Google Shape;220;p30"/>
          <p:cNvSpPr txBox="1"/>
          <p:nvPr/>
        </p:nvSpPr>
        <p:spPr>
          <a:xfrm>
            <a:off x="5717275" y="4218350"/>
            <a:ext cx="15207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Self Employed</a:t>
            </a:r>
            <a:endParaRPr>
              <a:latin typeface="Open Sans"/>
              <a:ea typeface="Open Sans"/>
              <a:cs typeface="Open Sans"/>
              <a:sym typeface="Open Sans"/>
            </a:endParaRPr>
          </a:p>
        </p:txBody>
      </p:sp>
      <p:pic>
        <p:nvPicPr>
          <p:cNvPr id="221" name="Google Shape;221;p30"/>
          <p:cNvPicPr preferRelativeResize="0"/>
          <p:nvPr/>
        </p:nvPicPr>
        <p:blipFill>
          <a:blip r:embed="rId8">
            <a:alphaModFix/>
          </a:blip>
          <a:stretch>
            <a:fillRect/>
          </a:stretch>
        </p:blipFill>
        <p:spPr>
          <a:xfrm>
            <a:off x="2379125" y="3301575"/>
            <a:ext cx="2380375" cy="1424975"/>
          </a:xfrm>
          <a:prstGeom prst="rect">
            <a:avLst/>
          </a:prstGeom>
          <a:noFill/>
          <a:ln>
            <a:noFill/>
          </a:ln>
        </p:spPr>
      </p:pic>
      <p:sp>
        <p:nvSpPr>
          <p:cNvPr id="222" name="Google Shape;222;p30"/>
          <p:cNvSpPr txBox="1"/>
          <p:nvPr/>
        </p:nvSpPr>
        <p:spPr>
          <a:xfrm>
            <a:off x="3192600" y="3918425"/>
            <a:ext cx="1177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Retired Person</a:t>
            </a:r>
            <a:endParaRPr>
              <a:latin typeface="Open Sans"/>
              <a:ea typeface="Open Sans"/>
              <a:cs typeface="Open Sans"/>
              <a:sym typeface="Open Sans"/>
            </a:endParaRPr>
          </a:p>
        </p:txBody>
      </p:sp>
      <p:sp>
        <p:nvSpPr>
          <p:cNvPr id="223" name="Google Shape;223;p30"/>
          <p:cNvSpPr txBox="1"/>
          <p:nvPr/>
        </p:nvSpPr>
        <p:spPr>
          <a:xfrm>
            <a:off x="2033825" y="1629200"/>
            <a:ext cx="1177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Housewife</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530350" y="98000"/>
            <a:ext cx="49281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&amp; Gender Together</a:t>
            </a:r>
            <a:endParaRPr/>
          </a:p>
        </p:txBody>
      </p:sp>
      <p:pic>
        <p:nvPicPr>
          <p:cNvPr id="229" name="Google Shape;229;p31"/>
          <p:cNvPicPr preferRelativeResize="0"/>
          <p:nvPr/>
        </p:nvPicPr>
        <p:blipFill>
          <a:blip r:embed="rId3">
            <a:alphaModFix/>
          </a:blip>
          <a:stretch>
            <a:fillRect/>
          </a:stretch>
        </p:blipFill>
        <p:spPr>
          <a:xfrm>
            <a:off x="111550" y="925100"/>
            <a:ext cx="4362675" cy="3859200"/>
          </a:xfrm>
          <a:prstGeom prst="rect">
            <a:avLst/>
          </a:prstGeom>
          <a:noFill/>
          <a:ln cap="flat" cmpd="sng" w="12700">
            <a:solidFill>
              <a:srgbClr val="000000"/>
            </a:solidFill>
            <a:prstDash val="solid"/>
            <a:miter lim="8000"/>
            <a:headEnd len="sm" w="sm" type="none"/>
            <a:tailEnd len="sm" w="sm" type="none"/>
          </a:ln>
        </p:spPr>
      </p:pic>
      <p:pic>
        <p:nvPicPr>
          <p:cNvPr id="230" name="Google Shape;230;p31"/>
          <p:cNvPicPr preferRelativeResize="0"/>
          <p:nvPr/>
        </p:nvPicPr>
        <p:blipFill>
          <a:blip r:embed="rId4">
            <a:alphaModFix/>
          </a:blip>
          <a:stretch>
            <a:fillRect/>
          </a:stretch>
        </p:blipFill>
        <p:spPr>
          <a:xfrm>
            <a:off x="4734500" y="925100"/>
            <a:ext cx="4288325" cy="38387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BASIC 19</a:t>
            </a:r>
            <a:endParaRPr/>
          </a:p>
        </p:txBody>
      </p:sp>
      <p:sp>
        <p:nvSpPr>
          <p:cNvPr id="71" name="Google Shape;71;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Hack01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a:t>
            </a:r>
            <a:endParaRPr/>
          </a:p>
        </p:txBody>
      </p:sp>
      <p:grpSp>
        <p:nvGrpSpPr>
          <p:cNvPr id="236" name="Google Shape;236;p32"/>
          <p:cNvGrpSpPr/>
          <p:nvPr/>
        </p:nvGrpSpPr>
        <p:grpSpPr>
          <a:xfrm>
            <a:off x="6038025" y="2411210"/>
            <a:ext cx="2469661" cy="1384500"/>
            <a:chOff x="6038025" y="2598925"/>
            <a:chExt cx="2469661" cy="1384500"/>
          </a:xfrm>
        </p:grpSpPr>
        <p:cxnSp>
          <p:nvCxnSpPr>
            <p:cNvPr id="237" name="Google Shape;237;p32"/>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38" name="Google Shape;238;p32"/>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Preprocessing</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 sz="1100">
                  <a:latin typeface="Roboto"/>
                  <a:ea typeface="Roboto"/>
                  <a:cs typeface="Roboto"/>
                  <a:sym typeface="Roboto"/>
                </a:rPr>
                <a:t>This includes treating missing values, duplicates and outliers. Also, it includes scaling and other normalization measures.</a:t>
              </a:r>
              <a:endParaRPr sz="1100">
                <a:latin typeface="Roboto"/>
                <a:ea typeface="Roboto"/>
                <a:cs typeface="Roboto"/>
                <a:sym typeface="Roboto"/>
              </a:endParaRPr>
            </a:p>
          </p:txBody>
        </p:sp>
        <p:sp>
          <p:nvSpPr>
            <p:cNvPr id="239" name="Google Shape;239;p32"/>
            <p:cNvSpPr/>
            <p:nvPr/>
          </p:nvSpPr>
          <p:spPr>
            <a:xfrm>
              <a:off x="6424027" y="3212150"/>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41" name="Google Shape;241;p32"/>
          <p:cNvGrpSpPr/>
          <p:nvPr/>
        </p:nvGrpSpPr>
        <p:grpSpPr>
          <a:xfrm>
            <a:off x="462825" y="1663500"/>
            <a:ext cx="2994725" cy="1521900"/>
            <a:chOff x="636325" y="1844095"/>
            <a:chExt cx="2994725" cy="1521900"/>
          </a:xfrm>
        </p:grpSpPr>
        <p:sp>
          <p:nvSpPr>
            <p:cNvPr id="242" name="Google Shape;242;p32"/>
            <p:cNvSpPr txBox="1"/>
            <p:nvPr/>
          </p:nvSpPr>
          <p:spPr>
            <a:xfrm>
              <a:off x="636325" y="1844095"/>
              <a:ext cx="2251500" cy="15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Model Application </a:t>
              </a:r>
              <a:endParaRPr b="1" sz="1200">
                <a:latin typeface="Roboto"/>
                <a:ea typeface="Roboto"/>
                <a:cs typeface="Roboto"/>
                <a:sym typeface="Roboto"/>
              </a:endParaRPr>
            </a:p>
            <a:p>
              <a:pPr indent="0" lvl="0" marL="0" rtl="0" algn="r">
                <a:spcBef>
                  <a:spcPts val="0"/>
                </a:spcBef>
                <a:spcAft>
                  <a:spcPts val="0"/>
                </a:spcAft>
                <a:buNone/>
              </a:pPr>
              <a:r>
                <a:t/>
              </a:r>
              <a:endParaRPr b="1" sz="1100">
                <a:latin typeface="Roboto"/>
                <a:ea typeface="Roboto"/>
                <a:cs typeface="Roboto"/>
                <a:sym typeface="Roboto"/>
              </a:endParaRPr>
            </a:p>
            <a:p>
              <a:pPr indent="0" lvl="0" marL="0" rtl="0" algn="ctr">
                <a:spcBef>
                  <a:spcPts val="0"/>
                </a:spcBef>
                <a:spcAft>
                  <a:spcPts val="1600"/>
                </a:spcAft>
                <a:buNone/>
              </a:pPr>
              <a:r>
                <a:rPr lang="en" sz="1100">
                  <a:latin typeface="Roboto"/>
                  <a:ea typeface="Roboto"/>
                  <a:cs typeface="Roboto"/>
                  <a:sym typeface="Roboto"/>
                </a:rPr>
                <a:t>Classification models viz. Logistic Regression, Naive Bayes, Random Forest, Decision Tree, Extra Trees Classifier are applied.</a:t>
              </a:r>
              <a:endParaRPr b="1" sz="1100">
                <a:latin typeface="Roboto"/>
                <a:ea typeface="Roboto"/>
                <a:cs typeface="Roboto"/>
                <a:sym typeface="Roboto"/>
              </a:endParaRPr>
            </a:p>
          </p:txBody>
        </p:sp>
        <p:cxnSp>
          <p:nvCxnSpPr>
            <p:cNvPr id="243" name="Google Shape;243;p3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44" name="Google Shape;244;p32"/>
            <p:cNvSpPr/>
            <p:nvPr/>
          </p:nvSpPr>
          <p:spPr>
            <a:xfrm>
              <a:off x="2523501" y="2431050"/>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46" name="Google Shape;246;p32"/>
          <p:cNvGrpSpPr/>
          <p:nvPr/>
        </p:nvGrpSpPr>
        <p:grpSpPr>
          <a:xfrm>
            <a:off x="4908100" y="322252"/>
            <a:ext cx="3924173" cy="1799700"/>
            <a:chOff x="4908100" y="474657"/>
            <a:chExt cx="3924173" cy="1799700"/>
          </a:xfrm>
        </p:grpSpPr>
        <p:cxnSp>
          <p:nvCxnSpPr>
            <p:cNvPr id="247" name="Google Shape;247;p3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48" name="Google Shape;248;p32"/>
            <p:cNvSpPr txBox="1"/>
            <p:nvPr/>
          </p:nvSpPr>
          <p:spPr>
            <a:xfrm>
              <a:off x="6640473" y="474657"/>
              <a:ext cx="2191800" cy="179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Model Evaluation</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 sz="1100">
                  <a:latin typeface="Roboto"/>
                  <a:ea typeface="Roboto"/>
                  <a:cs typeface="Roboto"/>
                  <a:sym typeface="Roboto"/>
                </a:rPr>
                <a:t>This includes various evaluation methods such as accuracy score. Gives us clear idea of the best model to be chosen. In our case, Decision Tree performs the best.</a:t>
              </a:r>
              <a:endParaRPr sz="1100">
                <a:latin typeface="Roboto"/>
                <a:ea typeface="Roboto"/>
                <a:cs typeface="Roboto"/>
                <a:sym typeface="Roboto"/>
              </a:endParaRPr>
            </a:p>
          </p:txBody>
        </p:sp>
        <p:sp>
          <p:nvSpPr>
            <p:cNvPr id="249" name="Google Shape;249;p32"/>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51" name="Google Shape;251;p32"/>
          <p:cNvGrpSpPr/>
          <p:nvPr/>
        </p:nvGrpSpPr>
        <p:grpSpPr>
          <a:xfrm>
            <a:off x="2814594" y="945750"/>
            <a:ext cx="3514811" cy="3252003"/>
            <a:chOff x="2991269" y="1153325"/>
            <a:chExt cx="3514811" cy="3252003"/>
          </a:xfrm>
        </p:grpSpPr>
        <p:sp>
          <p:nvSpPr>
            <p:cNvPr id="252" name="Google Shape;252;p3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53" name="Google Shape;253;p3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51561"/>
            </a:solidFill>
            <a:ln>
              <a:noFill/>
            </a:ln>
          </p:spPr>
        </p:sp>
        <p:sp>
          <p:nvSpPr>
            <p:cNvPr id="254" name="Google Shape;254;p3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225A5"/>
            </a:solidFill>
            <a:ln>
              <a:noFill/>
            </a:ln>
          </p:spPr>
        </p:sp>
        <p:sp>
          <p:nvSpPr>
            <p:cNvPr id="255" name="Google Shape;255;p3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56" name="Google Shape;256;p3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257" name="Google Shape;257;p3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258" name="Google Shape;258;p3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259" name="Google Shape;259;p3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sp>
        <p:nvSpPr>
          <p:cNvPr id="260" name="Google Shape;260;p32"/>
          <p:cNvSpPr txBox="1"/>
          <p:nvPr/>
        </p:nvSpPr>
        <p:spPr>
          <a:xfrm>
            <a:off x="2416825" y="4362675"/>
            <a:ext cx="44991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61E86"/>
                </a:solidFill>
                <a:latin typeface="Open Sans"/>
                <a:ea typeface="Open Sans"/>
                <a:cs typeface="Open Sans"/>
                <a:sym typeface="Open Sans"/>
              </a:rPr>
              <a:t>Time Consumption Pyramid</a:t>
            </a:r>
            <a:endParaRPr>
              <a:solidFill>
                <a:srgbClr val="761E86"/>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33"/>
          <p:cNvGraphicFramePr/>
          <p:nvPr/>
        </p:nvGraphicFramePr>
        <p:xfrm>
          <a:off x="542800" y="879675"/>
          <a:ext cx="3000000" cy="3000000"/>
        </p:xfrm>
        <a:graphic>
          <a:graphicData uri="http://schemas.openxmlformats.org/drawingml/2006/table">
            <a:tbl>
              <a:tblPr>
                <a:noFill/>
                <a:tableStyleId>{978DA0C8-E344-40B9-8E9E-6D4E0C7507F5}</a:tableStyleId>
              </a:tblPr>
              <a:tblGrid>
                <a:gridCol w="4077525"/>
                <a:gridCol w="4077525"/>
              </a:tblGrid>
              <a:tr h="491075">
                <a:tc>
                  <a:txBody>
                    <a:bodyPr/>
                    <a:lstStyle/>
                    <a:p>
                      <a:pPr indent="0" lvl="0" marL="0" rtl="0" algn="l">
                        <a:spcBef>
                          <a:spcPts val="0"/>
                        </a:spcBef>
                        <a:spcAft>
                          <a:spcPts val="0"/>
                        </a:spcAft>
                        <a:buNone/>
                      </a:pPr>
                      <a:r>
                        <a:rPr b="1" lang="en">
                          <a:latin typeface="Roboto"/>
                          <a:ea typeface="Roboto"/>
                          <a:cs typeface="Roboto"/>
                          <a:sym typeface="Roboto"/>
                        </a:rPr>
                        <a:t>Model Name</a:t>
                      </a:r>
                      <a:endParaRPr b="1">
                        <a:latin typeface="Roboto"/>
                        <a:ea typeface="Roboto"/>
                        <a:cs typeface="Roboto"/>
                        <a:sym typeface="Roboto"/>
                      </a:endParaRPr>
                    </a:p>
                  </a:txBody>
                  <a:tcPr marT="63500" marB="63500" marR="63500" marL="63500">
                    <a:solidFill>
                      <a:srgbClr val="D9D9D9"/>
                    </a:solidFill>
                  </a:tcPr>
                </a:tc>
                <a:tc>
                  <a:txBody>
                    <a:bodyPr/>
                    <a:lstStyle/>
                    <a:p>
                      <a:pPr indent="0" lvl="0" marL="0" rtl="0" algn="l">
                        <a:spcBef>
                          <a:spcPts val="0"/>
                        </a:spcBef>
                        <a:spcAft>
                          <a:spcPts val="0"/>
                        </a:spcAft>
                        <a:buNone/>
                      </a:pPr>
                      <a:r>
                        <a:rPr b="1" lang="en">
                          <a:latin typeface="Roboto"/>
                          <a:ea typeface="Roboto"/>
                          <a:cs typeface="Roboto"/>
                          <a:sym typeface="Roboto"/>
                        </a:rPr>
                        <a:t>Accuracy Score (%)</a:t>
                      </a:r>
                      <a:endParaRPr b="1">
                        <a:latin typeface="Roboto"/>
                        <a:ea typeface="Roboto"/>
                        <a:cs typeface="Roboto"/>
                        <a:sym typeface="Roboto"/>
                      </a:endParaRPr>
                    </a:p>
                  </a:txBody>
                  <a:tcPr marT="63500" marB="63500" marR="63500" marL="63500">
                    <a:solidFill>
                      <a:srgbClr val="D9D9D9"/>
                    </a:solidFill>
                  </a:tcPr>
                </a:tc>
              </a:tr>
              <a:tr h="491075">
                <a:tc>
                  <a:txBody>
                    <a:bodyPr/>
                    <a:lstStyle/>
                    <a:p>
                      <a:pPr indent="0" lvl="0" marL="0" rtl="0" algn="l">
                        <a:spcBef>
                          <a:spcPts val="0"/>
                        </a:spcBef>
                        <a:spcAft>
                          <a:spcPts val="0"/>
                        </a:spcAft>
                        <a:buNone/>
                      </a:pPr>
                      <a:r>
                        <a:rPr b="1" lang="en">
                          <a:latin typeface="Roboto"/>
                          <a:ea typeface="Roboto"/>
                          <a:cs typeface="Roboto"/>
                          <a:sym typeface="Roboto"/>
                        </a:rPr>
                        <a:t>Decision Tree </a:t>
                      </a:r>
                      <a:endParaRPr b="1">
                        <a:latin typeface="Roboto"/>
                        <a:ea typeface="Roboto"/>
                        <a:cs typeface="Roboto"/>
                        <a:sym typeface="Roboto"/>
                      </a:endParaRPr>
                    </a:p>
                  </a:txBody>
                  <a:tcPr marT="63500" marB="63500" marR="63500" marL="63500">
                    <a:solidFill>
                      <a:srgbClr val="6AA84F"/>
                    </a:solidFill>
                  </a:tcPr>
                </a:tc>
                <a:tc>
                  <a:txBody>
                    <a:bodyPr/>
                    <a:lstStyle/>
                    <a:p>
                      <a:pPr indent="0" lvl="0" marL="0" rtl="0" algn="l">
                        <a:spcBef>
                          <a:spcPts val="0"/>
                        </a:spcBef>
                        <a:spcAft>
                          <a:spcPts val="0"/>
                        </a:spcAft>
                        <a:buNone/>
                      </a:pPr>
                      <a:r>
                        <a:rPr b="1" lang="en">
                          <a:latin typeface="Roboto"/>
                          <a:ea typeface="Roboto"/>
                          <a:cs typeface="Roboto"/>
                          <a:sym typeface="Roboto"/>
                        </a:rPr>
                        <a:t>85.76</a:t>
                      </a:r>
                      <a:endParaRPr b="1">
                        <a:latin typeface="Roboto"/>
                        <a:ea typeface="Roboto"/>
                        <a:cs typeface="Roboto"/>
                        <a:sym typeface="Roboto"/>
                      </a:endParaRPr>
                    </a:p>
                  </a:txBody>
                  <a:tcPr marT="63500" marB="63500" marR="63500" marL="63500">
                    <a:solidFill>
                      <a:srgbClr val="6AA84F"/>
                    </a:solidFill>
                  </a:tcPr>
                </a:tc>
              </a:tr>
              <a:tr h="491075">
                <a:tc>
                  <a:txBody>
                    <a:bodyPr/>
                    <a:lstStyle/>
                    <a:p>
                      <a:pPr indent="0" lvl="0" marL="0" rtl="0" algn="l">
                        <a:spcBef>
                          <a:spcPts val="0"/>
                        </a:spcBef>
                        <a:spcAft>
                          <a:spcPts val="0"/>
                        </a:spcAft>
                        <a:buNone/>
                      </a:pPr>
                      <a:r>
                        <a:rPr lang="en">
                          <a:latin typeface="Roboto"/>
                          <a:ea typeface="Roboto"/>
                          <a:cs typeface="Roboto"/>
                          <a:sym typeface="Roboto"/>
                        </a:rPr>
                        <a:t>Extra Trees (Ensemble Technique)</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85.74</a:t>
                      </a:r>
                      <a:endParaRPr>
                        <a:latin typeface="Roboto"/>
                        <a:ea typeface="Roboto"/>
                        <a:cs typeface="Roboto"/>
                        <a:sym typeface="Roboto"/>
                      </a:endParaRPr>
                    </a:p>
                  </a:txBody>
                  <a:tcPr marT="63500" marB="63500" marR="63500" marL="63500"/>
                </a:tc>
              </a:tr>
              <a:tr h="491075">
                <a:tc>
                  <a:txBody>
                    <a:bodyPr/>
                    <a:lstStyle/>
                    <a:p>
                      <a:pPr indent="0" lvl="0" marL="0" rtl="0" algn="l">
                        <a:spcBef>
                          <a:spcPts val="0"/>
                        </a:spcBef>
                        <a:spcAft>
                          <a:spcPts val="0"/>
                        </a:spcAft>
                        <a:buNone/>
                      </a:pPr>
                      <a:r>
                        <a:rPr lang="en">
                          <a:latin typeface="Roboto"/>
                          <a:ea typeface="Roboto"/>
                          <a:cs typeface="Roboto"/>
                          <a:sym typeface="Roboto"/>
                        </a:rPr>
                        <a:t>Random Forest </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85.72</a:t>
                      </a:r>
                      <a:endParaRPr>
                        <a:latin typeface="Roboto"/>
                        <a:ea typeface="Roboto"/>
                        <a:cs typeface="Roboto"/>
                        <a:sym typeface="Roboto"/>
                      </a:endParaRPr>
                    </a:p>
                  </a:txBody>
                  <a:tcPr marT="63500" marB="63500" marR="63500" marL="63500"/>
                </a:tc>
              </a:tr>
              <a:tr h="491075">
                <a:tc>
                  <a:txBody>
                    <a:bodyPr/>
                    <a:lstStyle/>
                    <a:p>
                      <a:pPr indent="0" lvl="0" marL="0" rtl="0" algn="l">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74.58</a:t>
                      </a:r>
                      <a:endParaRPr>
                        <a:latin typeface="Roboto"/>
                        <a:ea typeface="Roboto"/>
                        <a:cs typeface="Roboto"/>
                        <a:sym typeface="Roboto"/>
                      </a:endParaRPr>
                    </a:p>
                  </a:txBody>
                  <a:tcPr marT="63500" marB="63500" marR="63500" marL="63500"/>
                </a:tc>
              </a:tr>
              <a:tr h="491075">
                <a:tc>
                  <a:txBody>
                    <a:bodyPr/>
                    <a:lstStyle/>
                    <a:p>
                      <a:pPr indent="0" lvl="0" marL="0" rtl="0" algn="l">
                        <a:spcBef>
                          <a:spcPts val="0"/>
                        </a:spcBef>
                        <a:spcAft>
                          <a:spcPts val="0"/>
                        </a:spcAft>
                        <a:buNone/>
                      </a:pPr>
                      <a:r>
                        <a:rPr lang="en">
                          <a:latin typeface="Roboto"/>
                          <a:ea typeface="Roboto"/>
                          <a:cs typeface="Roboto"/>
                          <a:sym typeface="Roboto"/>
                        </a:rPr>
                        <a:t>Support Vector Machine (SVM)</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84.75</a:t>
                      </a:r>
                      <a:endParaRPr>
                        <a:latin typeface="Roboto"/>
                        <a:ea typeface="Roboto"/>
                        <a:cs typeface="Roboto"/>
                        <a:sym typeface="Roboto"/>
                      </a:endParaRPr>
                    </a:p>
                  </a:txBody>
                  <a:tcPr marT="63500" marB="63500" marR="63500" marL="63500"/>
                </a:tc>
              </a:tr>
              <a:tr h="516350">
                <a:tc>
                  <a:txBody>
                    <a:bodyPr/>
                    <a:lstStyle/>
                    <a:p>
                      <a:pPr indent="0" lvl="0" marL="0" rtl="0" algn="l">
                        <a:spcBef>
                          <a:spcPts val="0"/>
                        </a:spcBef>
                        <a:spcAft>
                          <a:spcPts val="0"/>
                        </a:spcAft>
                        <a:buNone/>
                      </a:pPr>
                      <a:r>
                        <a:rPr lang="en">
                          <a:latin typeface="Roboto"/>
                          <a:ea typeface="Roboto"/>
                          <a:cs typeface="Roboto"/>
                          <a:sym typeface="Roboto"/>
                        </a:rPr>
                        <a:t>K Nearest Neighbour (K=3)</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82.71</a:t>
                      </a:r>
                      <a:endParaRPr>
                        <a:latin typeface="Roboto"/>
                        <a:ea typeface="Roboto"/>
                        <a:cs typeface="Roboto"/>
                        <a:sym typeface="Roboto"/>
                      </a:endParaRPr>
                    </a:p>
                  </a:txBody>
                  <a:tcPr marT="63500" marB="63500" marR="63500" marL="63500"/>
                </a:tc>
              </a:tr>
              <a:tr h="491075">
                <a:tc>
                  <a:txBody>
                    <a:bodyPr/>
                    <a:lstStyle/>
                    <a:p>
                      <a:pPr indent="0" lvl="0" marL="0" rtl="0" algn="l">
                        <a:spcBef>
                          <a:spcPts val="0"/>
                        </a:spcBef>
                        <a:spcAft>
                          <a:spcPts val="0"/>
                        </a:spcAft>
                        <a:buNone/>
                      </a:pPr>
                      <a:r>
                        <a:rPr lang="en">
                          <a:latin typeface="Roboto"/>
                          <a:ea typeface="Roboto"/>
                          <a:cs typeface="Roboto"/>
                          <a:sym typeface="Roboto"/>
                        </a:rPr>
                        <a:t>Naive Bayes</a:t>
                      </a:r>
                      <a:endParaRPr>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a:latin typeface="Roboto"/>
                          <a:ea typeface="Roboto"/>
                          <a:cs typeface="Roboto"/>
                          <a:sym typeface="Roboto"/>
                        </a:rPr>
                        <a:t>69.85</a:t>
                      </a:r>
                      <a:endParaRPr>
                        <a:latin typeface="Roboto"/>
                        <a:ea typeface="Roboto"/>
                        <a:cs typeface="Roboto"/>
                        <a:sym typeface="Roboto"/>
                      </a:endParaRPr>
                    </a:p>
                  </a:txBody>
                  <a:tcPr marT="63500" marB="63500" marR="63500" marL="63500"/>
                </a:tc>
              </a:tr>
            </a:tbl>
          </a:graphicData>
        </a:graphic>
      </p:graphicFrame>
      <p:sp>
        <p:nvSpPr>
          <p:cNvPr id="266" name="Google Shape;266;p33"/>
          <p:cNvSpPr txBox="1"/>
          <p:nvPr>
            <p:ph type="title"/>
          </p:nvPr>
        </p:nvSpPr>
        <p:spPr>
          <a:xfrm>
            <a:off x="311700" y="979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24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t>
            </a:r>
            <a:r>
              <a:rPr lang="en"/>
              <a:t>Conclusions </a:t>
            </a:r>
            <a:endParaRPr/>
          </a:p>
        </p:txBody>
      </p:sp>
      <p:sp>
        <p:nvSpPr>
          <p:cNvPr id="272" name="Google Shape;272;p34"/>
          <p:cNvSpPr txBox="1"/>
          <p:nvPr>
            <p:ph idx="1" type="body"/>
          </p:nvPr>
        </p:nvSpPr>
        <p:spPr>
          <a:xfrm>
            <a:off x="311700" y="954125"/>
            <a:ext cx="8520600" cy="444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Chance of committing suicide is directly proportional to Depression.</a:t>
            </a:r>
            <a:endParaRPr sz="1500"/>
          </a:p>
          <a:p>
            <a:pPr indent="-317500" lvl="0" marL="457200" rtl="0" algn="just">
              <a:spcBef>
                <a:spcPts val="0"/>
              </a:spcBef>
              <a:spcAft>
                <a:spcPts val="0"/>
              </a:spcAft>
              <a:buClr>
                <a:srgbClr val="000000"/>
              </a:buClr>
              <a:buSzPts val="1400"/>
              <a:buFont typeface="Arial"/>
              <a:buAutoNum type="arabicPeriod"/>
            </a:pPr>
            <a:r>
              <a:rPr lang="en" sz="1400"/>
              <a:t>Males are more probable to suicide compared to females.</a:t>
            </a:r>
            <a:endParaRPr sz="1400"/>
          </a:p>
          <a:p>
            <a:pPr indent="-317500" lvl="0" marL="457200" rtl="0" algn="just">
              <a:spcBef>
                <a:spcPts val="0"/>
              </a:spcBef>
              <a:spcAft>
                <a:spcPts val="0"/>
              </a:spcAft>
              <a:buClr>
                <a:srgbClr val="000000"/>
              </a:buClr>
              <a:buSzPts val="1400"/>
              <a:buFont typeface="Arial"/>
              <a:buAutoNum type="arabicPeriod"/>
            </a:pPr>
            <a:r>
              <a:rPr lang="en" sz="1400"/>
              <a:t>Higher the peer pressure higher the chances to commit suicide.</a:t>
            </a:r>
            <a:endParaRPr sz="1400"/>
          </a:p>
          <a:p>
            <a:pPr indent="-317500" lvl="0" marL="457200" rtl="0" algn="just">
              <a:spcBef>
                <a:spcPts val="0"/>
              </a:spcBef>
              <a:spcAft>
                <a:spcPts val="0"/>
              </a:spcAft>
              <a:buClr>
                <a:srgbClr val="000000"/>
              </a:buClr>
              <a:buSzPts val="1400"/>
              <a:buFont typeface="Arial"/>
              <a:buAutoNum type="arabicPeriod"/>
            </a:pPr>
            <a:r>
              <a:rPr lang="en" sz="1400"/>
              <a:t>Teenagers and adolescents i.e. students in graduation are more prone to commit suicide because of the cut-throat competition and career pressure.</a:t>
            </a:r>
            <a:endParaRPr sz="1400"/>
          </a:p>
          <a:p>
            <a:pPr indent="-317500" lvl="0" marL="457200" rtl="0" algn="just">
              <a:spcBef>
                <a:spcPts val="0"/>
              </a:spcBef>
              <a:spcAft>
                <a:spcPts val="0"/>
              </a:spcAft>
              <a:buClr>
                <a:srgbClr val="000000"/>
              </a:buClr>
              <a:buSzPts val="1400"/>
              <a:buFont typeface="Arial"/>
              <a:buAutoNum type="arabicPeriod"/>
            </a:pPr>
            <a:r>
              <a:rPr lang="en" sz="1400"/>
              <a:t>Healthy habits like exercise and no smoking reduce the chances of depression</a:t>
            </a:r>
            <a:endParaRPr sz="1400"/>
          </a:p>
          <a:p>
            <a:pPr indent="-317500" lvl="0" marL="457200" rtl="0" algn="just">
              <a:spcBef>
                <a:spcPts val="0"/>
              </a:spcBef>
              <a:spcAft>
                <a:spcPts val="0"/>
              </a:spcAft>
              <a:buClr>
                <a:srgbClr val="000000"/>
              </a:buClr>
              <a:buSzPts val="1400"/>
              <a:buFont typeface="Arial"/>
              <a:buAutoNum type="arabicPeriod"/>
            </a:pPr>
            <a:r>
              <a:rPr lang="en" sz="1400"/>
              <a:t>Depression is relapsing </a:t>
            </a:r>
            <a:endParaRPr sz="1400"/>
          </a:p>
          <a:p>
            <a:pPr indent="-317500" lvl="0" marL="457200" rtl="0" algn="just">
              <a:spcBef>
                <a:spcPts val="0"/>
              </a:spcBef>
              <a:spcAft>
                <a:spcPts val="0"/>
              </a:spcAft>
              <a:buClr>
                <a:srgbClr val="000000"/>
              </a:buClr>
              <a:buSzPts val="1400"/>
              <a:buFont typeface="Arial"/>
              <a:buAutoNum type="arabicPeriod"/>
            </a:pPr>
            <a:r>
              <a:rPr lang="en" sz="1400"/>
              <a:t>Physical factors like normal height and weight reduce chances of depression</a:t>
            </a:r>
            <a:endParaRPr sz="1400"/>
          </a:p>
          <a:p>
            <a:pPr indent="-317500" lvl="0" marL="457200" rtl="0" algn="just">
              <a:spcBef>
                <a:spcPts val="0"/>
              </a:spcBef>
              <a:spcAft>
                <a:spcPts val="0"/>
              </a:spcAft>
              <a:buClr>
                <a:srgbClr val="000000"/>
              </a:buClr>
              <a:buSzPts val="1400"/>
              <a:buFont typeface="Arial"/>
              <a:buAutoNum type="arabicPeriod"/>
            </a:pPr>
            <a:r>
              <a:rPr lang="en" sz="1400"/>
              <a:t>The number of suicides were less in the initial years and the number  of suicides are increasing in recent years.</a:t>
            </a:r>
            <a:endParaRPr sz="1400"/>
          </a:p>
          <a:p>
            <a:pPr indent="-317500" lvl="0" marL="457200" rtl="0" algn="just">
              <a:spcBef>
                <a:spcPts val="0"/>
              </a:spcBef>
              <a:spcAft>
                <a:spcPts val="0"/>
              </a:spcAft>
              <a:buClr>
                <a:srgbClr val="000000"/>
              </a:buClr>
              <a:buSzPts val="1400"/>
              <a:buFont typeface="Arial"/>
              <a:buAutoNum type="arabicPeriod"/>
            </a:pPr>
            <a:r>
              <a:rPr lang="en" sz="1400"/>
              <a:t>Housewives has the largest count followed by farmers and retired people have the lowest count of suicide.</a:t>
            </a:r>
            <a:endParaRPr sz="1400"/>
          </a:p>
          <a:p>
            <a:pPr indent="-317500" lvl="0" marL="457200" rtl="0" algn="just">
              <a:spcBef>
                <a:spcPts val="0"/>
              </a:spcBef>
              <a:spcAft>
                <a:spcPts val="0"/>
              </a:spcAft>
              <a:buClr>
                <a:srgbClr val="000000"/>
              </a:buClr>
              <a:buSzPts val="1400"/>
              <a:buFont typeface="Arial"/>
              <a:buAutoNum type="arabicPeriod"/>
            </a:pPr>
            <a:r>
              <a:rPr lang="en" sz="1400"/>
              <a:t>So we can predict the possibility of suicide using Decision tree which has the highest accuracy for this data.</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311700" y="345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278" name="Google Shape;278;p35"/>
          <p:cNvSpPr txBox="1"/>
          <p:nvPr>
            <p:ph idx="1" type="body"/>
          </p:nvPr>
        </p:nvSpPr>
        <p:spPr>
          <a:xfrm>
            <a:off x="311700" y="1152425"/>
            <a:ext cx="8686200" cy="38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Society: </a:t>
            </a:r>
            <a:r>
              <a:rPr lang="en"/>
              <a:t>  </a:t>
            </a:r>
            <a:r>
              <a:rPr lang="en" sz="2400">
                <a:solidFill>
                  <a:srgbClr val="222222"/>
                </a:solidFill>
                <a:highlight>
                  <a:srgbClr val="FFFFFF"/>
                </a:highlight>
                <a:latin typeface="Arial"/>
                <a:ea typeface="Arial"/>
                <a:cs typeface="Arial"/>
                <a:sym typeface="Arial"/>
              </a:rPr>
              <a:t>022 2754 6669 </a:t>
            </a:r>
            <a:endParaRPr sz="24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
              <a:t>Students:</a:t>
            </a:r>
            <a:endParaRPr b="1"/>
          </a:p>
          <a:p>
            <a:pPr indent="0" lvl="0" marL="0" rtl="0" algn="l">
              <a:spcBef>
                <a:spcPts val="1600"/>
              </a:spcBef>
              <a:spcAft>
                <a:spcPts val="0"/>
              </a:spcAft>
              <a:buNone/>
            </a:pPr>
            <a:r>
              <a:rPr lang="en" sz="1500"/>
              <a:t>Parents to provide a healthy environment to the children constantly interrogating them about their problems and taking to the counsellors quarterly</a:t>
            </a:r>
            <a:endParaRPr sz="1500"/>
          </a:p>
          <a:p>
            <a:pPr indent="0" lvl="0" marL="0" rtl="0" algn="l">
              <a:spcBef>
                <a:spcPts val="1600"/>
              </a:spcBef>
              <a:spcAft>
                <a:spcPts val="0"/>
              </a:spcAft>
              <a:buNone/>
            </a:pPr>
            <a:r>
              <a:rPr b="1" lang="en"/>
              <a:t>Governments:</a:t>
            </a:r>
            <a:endParaRPr sz="1500"/>
          </a:p>
          <a:p>
            <a:pPr indent="0" lvl="0" marL="0" rtl="0" algn="l">
              <a:spcBef>
                <a:spcPts val="1600"/>
              </a:spcBef>
              <a:spcAft>
                <a:spcPts val="0"/>
              </a:spcAft>
              <a:buNone/>
            </a:pPr>
            <a:r>
              <a:rPr lang="en" sz="1500"/>
              <a:t>Anti Depression Campaigns should be conducted by the government</a:t>
            </a:r>
            <a:endParaRPr sz="1500"/>
          </a:p>
          <a:p>
            <a:pPr indent="0" lvl="0" marL="0" rtl="0" algn="l">
              <a:spcBef>
                <a:spcPts val="1600"/>
              </a:spcBef>
              <a:spcAft>
                <a:spcPts val="0"/>
              </a:spcAft>
              <a:buNone/>
            </a:pPr>
            <a:r>
              <a:rPr b="1" lang="en"/>
              <a:t>Industry and Institutes</a:t>
            </a:r>
            <a:r>
              <a:rPr b="1" lang="en"/>
              <a:t>:</a:t>
            </a:r>
            <a:endParaRPr sz="1500"/>
          </a:p>
          <a:p>
            <a:pPr indent="0" lvl="0" marL="0" rtl="0" algn="l">
              <a:spcBef>
                <a:spcPts val="1600"/>
              </a:spcBef>
              <a:spcAft>
                <a:spcPts val="0"/>
              </a:spcAft>
              <a:buNone/>
            </a:pPr>
            <a:r>
              <a:rPr lang="en" sz="1500"/>
              <a:t>Ragging should be strictly prohibited and a healthy environment should be maintained</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2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2400">
              <a:solidFill>
                <a:srgbClr val="222222"/>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6"/>
          <p:cNvPicPr preferRelativeResize="0"/>
          <p:nvPr/>
        </p:nvPicPr>
        <p:blipFill>
          <a:blip r:embed="rId3">
            <a:alphaModFix/>
          </a:blip>
          <a:stretch>
            <a:fillRect/>
          </a:stretch>
        </p:blipFill>
        <p:spPr>
          <a:xfrm>
            <a:off x="115663" y="76200"/>
            <a:ext cx="8912678" cy="499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7" name="Google Shape;77;p15"/>
          <p:cNvSpPr txBox="1"/>
          <p:nvPr>
            <p:ph idx="1" type="body"/>
          </p:nvPr>
        </p:nvSpPr>
        <p:spPr>
          <a:xfrm>
            <a:off x="311700" y="1291100"/>
            <a:ext cx="8520600" cy="33027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Identification of Seriousness of the Problem:</a:t>
            </a:r>
            <a:endParaRPr b="1"/>
          </a:p>
          <a:p>
            <a:pPr indent="-342900" lvl="0" marL="457200" rtl="0" algn="l">
              <a:spcBef>
                <a:spcPts val="1600"/>
              </a:spcBef>
              <a:spcAft>
                <a:spcPts val="0"/>
              </a:spcAft>
              <a:buSzPts val="1800"/>
              <a:buChar char="●"/>
            </a:pPr>
            <a:r>
              <a:rPr lang="en"/>
              <a:t>In a recent study published in Depression and Anxiety of more than 67,000 college students from more than 100 institutions, </a:t>
            </a:r>
            <a:r>
              <a:rPr lang="en" sz="2400">
                <a:solidFill>
                  <a:srgbClr val="FF0000"/>
                </a:solidFill>
              </a:rPr>
              <a:t>1</a:t>
            </a:r>
            <a:r>
              <a:rPr lang="en"/>
              <a:t> in </a:t>
            </a:r>
            <a:r>
              <a:rPr lang="en" sz="2400">
                <a:solidFill>
                  <a:srgbClr val="FF0000"/>
                </a:solidFill>
              </a:rPr>
              <a:t>5</a:t>
            </a:r>
            <a:r>
              <a:rPr lang="en"/>
              <a:t> students have had </a:t>
            </a:r>
            <a:r>
              <a:rPr lang="en" sz="2400">
                <a:solidFill>
                  <a:srgbClr val="FF0000"/>
                </a:solidFill>
              </a:rPr>
              <a:t>thoughts of suicide</a:t>
            </a:r>
            <a:r>
              <a:rPr lang="en"/>
              <a:t>, with 9% making an attempt and nearly 20% reporting self-injury. </a:t>
            </a:r>
            <a:endParaRPr/>
          </a:p>
          <a:p>
            <a:pPr indent="-342900" lvl="0" marL="457200" rtl="0" algn="l">
              <a:spcBef>
                <a:spcPts val="0"/>
              </a:spcBef>
              <a:spcAft>
                <a:spcPts val="0"/>
              </a:spcAft>
              <a:buSzPts val="1800"/>
              <a:buChar char="●"/>
            </a:pPr>
            <a:r>
              <a:rPr lang="en" sz="2400">
                <a:solidFill>
                  <a:srgbClr val="FF0000"/>
                </a:solidFill>
              </a:rPr>
              <a:t>1 </a:t>
            </a:r>
            <a:r>
              <a:rPr lang="en"/>
              <a:t>in </a:t>
            </a:r>
            <a:r>
              <a:rPr lang="en" sz="2400">
                <a:solidFill>
                  <a:srgbClr val="FF0000"/>
                </a:solidFill>
              </a:rPr>
              <a:t>4 </a:t>
            </a:r>
            <a:r>
              <a:rPr lang="en"/>
              <a:t>students reported being diagnosed with a </a:t>
            </a:r>
            <a:r>
              <a:rPr lang="en" sz="2400">
                <a:solidFill>
                  <a:srgbClr val="FF0000"/>
                </a:solidFill>
              </a:rPr>
              <a:t>mental illness</a:t>
            </a:r>
            <a:endParaRPr sz="2400">
              <a:solidFill>
                <a:srgbClr val="FF0000"/>
              </a:solidFill>
            </a:endParaRPr>
          </a:p>
          <a:p>
            <a:pPr indent="-342900" lvl="0" marL="457200" rtl="0" algn="l">
              <a:spcBef>
                <a:spcPts val="0"/>
              </a:spcBef>
              <a:spcAft>
                <a:spcPts val="0"/>
              </a:spcAft>
              <a:buSzPts val="1800"/>
              <a:buChar char="●"/>
            </a:pPr>
            <a:r>
              <a:rPr lang="en"/>
              <a:t>According to National Crime Records Bureau,</a:t>
            </a:r>
            <a:r>
              <a:rPr lang="en" sz="2400">
                <a:solidFill>
                  <a:srgbClr val="FF0000"/>
                </a:solidFill>
              </a:rPr>
              <a:t> 1 </a:t>
            </a:r>
            <a:r>
              <a:rPr lang="en"/>
              <a:t>student in </a:t>
            </a:r>
            <a:r>
              <a:rPr lang="en" sz="2400">
                <a:solidFill>
                  <a:srgbClr val="FF0000"/>
                </a:solidFill>
              </a:rPr>
              <a:t>1</a:t>
            </a:r>
            <a:r>
              <a:rPr lang="en"/>
              <a:t> hour commits suicide in India.</a:t>
            </a:r>
            <a:endParaRPr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3" name="Google Shape;83;p16"/>
          <p:cNvSpPr txBox="1"/>
          <p:nvPr>
            <p:ph idx="1" type="body"/>
          </p:nvPr>
        </p:nvSpPr>
        <p:spPr>
          <a:xfrm>
            <a:off x="311700" y="1291100"/>
            <a:ext cx="8520600" cy="37107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Measurement of Students Depression</a:t>
            </a:r>
            <a:r>
              <a:rPr b="1" lang="en"/>
              <a:t>:</a:t>
            </a:r>
            <a:endParaRPr b="1"/>
          </a:p>
          <a:p>
            <a:pPr indent="-342900" lvl="0" marL="457200" rtl="0" algn="l">
              <a:spcBef>
                <a:spcPts val="1600"/>
              </a:spcBef>
              <a:spcAft>
                <a:spcPts val="0"/>
              </a:spcAft>
              <a:buClr>
                <a:srgbClr val="000000"/>
              </a:buClr>
              <a:buSzPts val="1800"/>
              <a:buChar char="●"/>
            </a:pPr>
            <a:r>
              <a:rPr lang="en"/>
              <a:t>Hospital Anxiety and Depression Scale (HADS) is commonly used by doctors to determine the levels of anxiety and depression that a person is experiencing.</a:t>
            </a:r>
            <a:endParaRPr/>
          </a:p>
          <a:p>
            <a:pPr indent="-342900" lvl="0" marL="457200" rtl="0" algn="l">
              <a:spcBef>
                <a:spcPts val="0"/>
              </a:spcBef>
              <a:spcAft>
                <a:spcPts val="0"/>
              </a:spcAft>
              <a:buClr>
                <a:srgbClr val="000000"/>
              </a:buClr>
              <a:buSzPts val="1800"/>
              <a:buChar char="●"/>
            </a:pPr>
            <a:r>
              <a:rPr lang="en"/>
              <a:t>HADS score of these questionnaire can depict  the depression level in the student.</a:t>
            </a:r>
            <a:endParaRPr/>
          </a:p>
          <a:p>
            <a:pPr indent="0" lvl="0" marL="457200" rtl="0" algn="l">
              <a:spcBef>
                <a:spcPts val="1600"/>
              </a:spcBef>
              <a:spcAft>
                <a:spcPts val="0"/>
              </a:spcAft>
              <a:buNone/>
            </a:pPr>
            <a:r>
              <a:rPr lang="en">
                <a:solidFill>
                  <a:schemeClr val="accent2"/>
                </a:solidFill>
              </a:rPr>
              <a:t>0-7 = Normal</a:t>
            </a:r>
            <a:endParaRPr>
              <a:solidFill>
                <a:schemeClr val="accent2"/>
              </a:solidFill>
            </a:endParaRPr>
          </a:p>
          <a:p>
            <a:pPr indent="0" lvl="0" marL="457200" rtl="0" algn="l">
              <a:spcBef>
                <a:spcPts val="1600"/>
              </a:spcBef>
              <a:spcAft>
                <a:spcPts val="0"/>
              </a:spcAft>
              <a:buNone/>
            </a:pPr>
            <a:r>
              <a:rPr lang="en">
                <a:solidFill>
                  <a:schemeClr val="accent1"/>
                </a:solidFill>
              </a:rPr>
              <a:t>8-10 = Borderline abnormal (borderline case)</a:t>
            </a:r>
            <a:endParaRPr>
              <a:solidFill>
                <a:schemeClr val="accent1"/>
              </a:solidFill>
            </a:endParaRPr>
          </a:p>
          <a:p>
            <a:pPr indent="0" lvl="0" marL="457200" rtl="0" algn="l">
              <a:spcBef>
                <a:spcPts val="1600"/>
              </a:spcBef>
              <a:spcAft>
                <a:spcPts val="0"/>
              </a:spcAft>
              <a:buNone/>
            </a:pPr>
            <a:r>
              <a:rPr lang="en">
                <a:solidFill>
                  <a:srgbClr val="CC0000"/>
                </a:solidFill>
              </a:rPr>
              <a:t>11-21 = Abnormal (case)</a:t>
            </a:r>
            <a:endParaRPr>
              <a:solidFill>
                <a:srgbClr val="CC0000"/>
              </a:solidFill>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619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Description</a:t>
            </a:r>
            <a:endParaRPr/>
          </a:p>
        </p:txBody>
      </p:sp>
      <p:sp>
        <p:nvSpPr>
          <p:cNvPr id="89" name="Google Shape;89;p17"/>
          <p:cNvSpPr txBox="1"/>
          <p:nvPr/>
        </p:nvSpPr>
        <p:spPr>
          <a:xfrm>
            <a:off x="433875" y="830400"/>
            <a:ext cx="8601300" cy="4152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pen Sans"/>
              <a:buAutoNum type="arabicPeriod"/>
            </a:pPr>
            <a:r>
              <a:rPr lang="en" sz="1500">
                <a:solidFill>
                  <a:schemeClr val="dk2"/>
                </a:solidFill>
                <a:latin typeface="Open Sans"/>
                <a:ea typeface="Open Sans"/>
                <a:cs typeface="Open Sans"/>
                <a:sym typeface="Open Sans"/>
              </a:rPr>
              <a:t>Obtain the consolidated data of students from different files for the analysis</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SzPts val="1500"/>
              <a:buFont typeface="Open Sans"/>
              <a:buAutoNum type="arabicPeriod"/>
            </a:pPr>
            <a:r>
              <a:rPr lang="en" sz="1500">
                <a:solidFill>
                  <a:schemeClr val="dk2"/>
                </a:solidFill>
                <a:latin typeface="Open Sans"/>
                <a:ea typeface="Open Sans"/>
                <a:cs typeface="Open Sans"/>
                <a:sym typeface="Open Sans"/>
              </a:rPr>
              <a:t>Treat the missing values, outliers, duplicates if any</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SzPts val="1500"/>
              <a:buFont typeface="Open Sans"/>
              <a:buAutoNum type="arabicPeriod"/>
            </a:pPr>
            <a:r>
              <a:rPr lang="en" sz="1500">
                <a:solidFill>
                  <a:schemeClr val="dk2"/>
                </a:solidFill>
                <a:latin typeface="Open Sans"/>
                <a:ea typeface="Open Sans"/>
                <a:cs typeface="Open Sans"/>
                <a:sym typeface="Open Sans"/>
              </a:rPr>
              <a:t>Get the insights from the data using data visualization</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rPr lang="en" sz="1500">
                <a:solidFill>
                  <a:schemeClr val="dk2"/>
                </a:solidFill>
                <a:latin typeface="Open Sans"/>
                <a:ea typeface="Open Sans"/>
                <a:cs typeface="Open Sans"/>
                <a:sym typeface="Open Sans"/>
              </a:rPr>
              <a:t>__________________________________________________________________________________________________</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SzPts val="1500"/>
              <a:buFont typeface="Open Sans"/>
              <a:buAutoNum type="arabicPeriod"/>
            </a:pPr>
            <a:r>
              <a:rPr lang="en" sz="1500">
                <a:solidFill>
                  <a:schemeClr val="dk2"/>
                </a:solidFill>
                <a:latin typeface="Open Sans"/>
                <a:ea typeface="Open Sans"/>
                <a:cs typeface="Open Sans"/>
                <a:sym typeface="Open Sans"/>
              </a:rPr>
              <a:t>The year-wise suicide count data will take us to a broad overview about the different features of the persons such as height, weight, age, professional profile, income, etc. affecting the suicidal count in India.</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SzPts val="1500"/>
              <a:buFont typeface="Open Sans"/>
              <a:buAutoNum type="arabicPeriod"/>
            </a:pPr>
            <a:r>
              <a:rPr lang="en" sz="1500">
                <a:solidFill>
                  <a:schemeClr val="dk2"/>
                </a:solidFill>
                <a:latin typeface="Open Sans"/>
                <a:ea typeface="Open Sans"/>
                <a:cs typeface="Open Sans"/>
                <a:sym typeface="Open Sans"/>
              </a:rPr>
              <a:t>Especially the CAUSE feature from the data can be used to analyze the trend of suicide count over the years with respect to CAUSE feature where CAUSE feature includes the professional profile of the person.</a:t>
            </a:r>
            <a:endParaRPr sz="15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3346375" y="3130250"/>
            <a:ext cx="354000" cy="4437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3110900" y="1444675"/>
            <a:ext cx="589500" cy="4980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type="title"/>
          </p:nvPr>
        </p:nvSpPr>
        <p:spPr>
          <a:xfrm>
            <a:off x="311700" y="-148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Flow</a:t>
            </a:r>
            <a:endParaRPr/>
          </a:p>
        </p:txBody>
      </p:sp>
      <p:pic>
        <p:nvPicPr>
          <p:cNvPr id="97" name="Google Shape;97;p18"/>
          <p:cNvPicPr preferRelativeResize="0"/>
          <p:nvPr/>
        </p:nvPicPr>
        <p:blipFill rotWithShape="1">
          <a:blip r:embed="rId3">
            <a:alphaModFix/>
          </a:blip>
          <a:srcRect b="-29718" l="0" r="-29718" t="0"/>
          <a:stretch/>
        </p:blipFill>
        <p:spPr>
          <a:xfrm>
            <a:off x="398475" y="707400"/>
            <a:ext cx="692200" cy="797150"/>
          </a:xfrm>
          <a:prstGeom prst="rect">
            <a:avLst/>
          </a:prstGeom>
          <a:noFill/>
          <a:ln>
            <a:noFill/>
          </a:ln>
        </p:spPr>
      </p:pic>
      <p:pic>
        <p:nvPicPr>
          <p:cNvPr id="98" name="Google Shape;98;p18"/>
          <p:cNvPicPr preferRelativeResize="0"/>
          <p:nvPr/>
        </p:nvPicPr>
        <p:blipFill rotWithShape="1">
          <a:blip r:embed="rId3">
            <a:alphaModFix/>
          </a:blip>
          <a:srcRect b="-29718" l="0" r="-29718" t="0"/>
          <a:stretch/>
        </p:blipFill>
        <p:spPr>
          <a:xfrm>
            <a:off x="398475" y="1457588"/>
            <a:ext cx="692200" cy="797150"/>
          </a:xfrm>
          <a:prstGeom prst="rect">
            <a:avLst/>
          </a:prstGeom>
          <a:noFill/>
          <a:ln>
            <a:noFill/>
          </a:ln>
        </p:spPr>
      </p:pic>
      <p:pic>
        <p:nvPicPr>
          <p:cNvPr id="99" name="Google Shape;99;p18"/>
          <p:cNvPicPr preferRelativeResize="0"/>
          <p:nvPr/>
        </p:nvPicPr>
        <p:blipFill rotWithShape="1">
          <a:blip r:embed="rId3">
            <a:alphaModFix/>
          </a:blip>
          <a:srcRect b="-29718" l="0" r="-29718" t="0"/>
          <a:stretch/>
        </p:blipFill>
        <p:spPr>
          <a:xfrm>
            <a:off x="398475" y="2173163"/>
            <a:ext cx="692200" cy="797150"/>
          </a:xfrm>
          <a:prstGeom prst="rect">
            <a:avLst/>
          </a:prstGeom>
          <a:noFill/>
          <a:ln>
            <a:noFill/>
          </a:ln>
        </p:spPr>
      </p:pic>
      <p:pic>
        <p:nvPicPr>
          <p:cNvPr id="100" name="Google Shape;100;p18"/>
          <p:cNvPicPr preferRelativeResize="0"/>
          <p:nvPr/>
        </p:nvPicPr>
        <p:blipFill>
          <a:blip r:embed="rId4">
            <a:alphaModFix/>
          </a:blip>
          <a:stretch>
            <a:fillRect/>
          </a:stretch>
        </p:blipFill>
        <p:spPr>
          <a:xfrm>
            <a:off x="449814" y="4087125"/>
            <a:ext cx="589511" cy="707400"/>
          </a:xfrm>
          <a:prstGeom prst="rect">
            <a:avLst/>
          </a:prstGeom>
          <a:noFill/>
          <a:ln>
            <a:noFill/>
          </a:ln>
        </p:spPr>
      </p:pic>
      <p:pic>
        <p:nvPicPr>
          <p:cNvPr id="101" name="Google Shape;101;p18"/>
          <p:cNvPicPr preferRelativeResize="0"/>
          <p:nvPr/>
        </p:nvPicPr>
        <p:blipFill>
          <a:blip r:embed="rId5">
            <a:alphaModFix/>
          </a:blip>
          <a:stretch>
            <a:fillRect/>
          </a:stretch>
        </p:blipFill>
        <p:spPr>
          <a:xfrm>
            <a:off x="311701" y="3004950"/>
            <a:ext cx="811800" cy="830082"/>
          </a:xfrm>
          <a:prstGeom prst="rect">
            <a:avLst/>
          </a:prstGeom>
          <a:noFill/>
          <a:ln>
            <a:noFill/>
          </a:ln>
        </p:spPr>
      </p:pic>
      <p:pic>
        <p:nvPicPr>
          <p:cNvPr id="102" name="Google Shape;102;p18"/>
          <p:cNvPicPr preferRelativeResize="0"/>
          <p:nvPr/>
        </p:nvPicPr>
        <p:blipFill>
          <a:blip r:embed="rId5">
            <a:alphaModFix/>
          </a:blip>
          <a:stretch>
            <a:fillRect/>
          </a:stretch>
        </p:blipFill>
        <p:spPr>
          <a:xfrm>
            <a:off x="2459401" y="2156713"/>
            <a:ext cx="811800" cy="830082"/>
          </a:xfrm>
          <a:prstGeom prst="rect">
            <a:avLst/>
          </a:prstGeom>
          <a:noFill/>
          <a:ln>
            <a:noFill/>
          </a:ln>
        </p:spPr>
      </p:pic>
      <p:cxnSp>
        <p:nvCxnSpPr>
          <p:cNvPr id="103" name="Google Shape;103;p18"/>
          <p:cNvCxnSpPr>
            <a:stCxn id="97" idx="3"/>
          </p:cNvCxnSpPr>
          <p:nvPr/>
        </p:nvCxnSpPr>
        <p:spPr>
          <a:xfrm>
            <a:off x="1090675" y="1105975"/>
            <a:ext cx="1450200" cy="1045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a:stCxn id="98" idx="3"/>
          </p:cNvCxnSpPr>
          <p:nvPr/>
        </p:nvCxnSpPr>
        <p:spPr>
          <a:xfrm>
            <a:off x="1090675" y="1856163"/>
            <a:ext cx="1251900" cy="4437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8"/>
          <p:cNvCxnSpPr/>
          <p:nvPr/>
        </p:nvCxnSpPr>
        <p:spPr>
          <a:xfrm flipH="1" rot="10800000">
            <a:off x="1014475" y="2567838"/>
            <a:ext cx="1232400" cy="39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8"/>
          <p:cNvCxnSpPr>
            <a:stCxn id="101" idx="3"/>
            <a:endCxn id="107" idx="3"/>
          </p:cNvCxnSpPr>
          <p:nvPr/>
        </p:nvCxnSpPr>
        <p:spPr>
          <a:xfrm flipH="1" rot="10800000">
            <a:off x="1123501" y="2669691"/>
            <a:ext cx="1299600" cy="7503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a:stCxn id="100" idx="3"/>
          </p:cNvCxnSpPr>
          <p:nvPr/>
        </p:nvCxnSpPr>
        <p:spPr>
          <a:xfrm flipH="1" rot="10800000">
            <a:off x="1039325" y="2956725"/>
            <a:ext cx="1575900" cy="14841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8"/>
          <p:cNvSpPr txBox="1"/>
          <p:nvPr/>
        </p:nvSpPr>
        <p:spPr>
          <a:xfrm>
            <a:off x="1010125" y="2254750"/>
            <a:ext cx="14130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PT Sans Narrow"/>
                <a:ea typeface="PT Sans Narrow"/>
                <a:cs typeface="PT Sans Narrow"/>
                <a:sym typeface="PT Sans Narrow"/>
              </a:rPr>
              <a:t>Data Consolidation</a:t>
            </a:r>
            <a:endParaRPr sz="1800">
              <a:solidFill>
                <a:srgbClr val="134F5C"/>
              </a:solidFill>
              <a:latin typeface="Open Sans"/>
              <a:ea typeface="Open Sans"/>
              <a:cs typeface="Open Sans"/>
              <a:sym typeface="Open Sans"/>
            </a:endParaRPr>
          </a:p>
        </p:txBody>
      </p:sp>
      <p:pic>
        <p:nvPicPr>
          <p:cNvPr id="109" name="Google Shape;109;p18"/>
          <p:cNvPicPr preferRelativeResize="0"/>
          <p:nvPr/>
        </p:nvPicPr>
        <p:blipFill>
          <a:blip r:embed="rId6">
            <a:alphaModFix/>
          </a:blip>
          <a:stretch>
            <a:fillRect/>
          </a:stretch>
        </p:blipFill>
        <p:spPr>
          <a:xfrm>
            <a:off x="2865175" y="769375"/>
            <a:ext cx="911325" cy="498100"/>
          </a:xfrm>
          <a:prstGeom prst="rect">
            <a:avLst/>
          </a:prstGeom>
          <a:noFill/>
          <a:ln>
            <a:noFill/>
          </a:ln>
        </p:spPr>
      </p:pic>
      <p:pic>
        <p:nvPicPr>
          <p:cNvPr id="110" name="Google Shape;110;p18"/>
          <p:cNvPicPr preferRelativeResize="0"/>
          <p:nvPr/>
        </p:nvPicPr>
        <p:blipFill>
          <a:blip r:embed="rId7">
            <a:alphaModFix/>
          </a:blip>
          <a:stretch>
            <a:fillRect/>
          </a:stretch>
        </p:blipFill>
        <p:spPr>
          <a:xfrm>
            <a:off x="2528450" y="3723475"/>
            <a:ext cx="1774500" cy="988075"/>
          </a:xfrm>
          <a:prstGeom prst="rect">
            <a:avLst/>
          </a:prstGeom>
          <a:noFill/>
          <a:ln>
            <a:noFill/>
          </a:ln>
        </p:spPr>
      </p:pic>
      <p:cxnSp>
        <p:nvCxnSpPr>
          <p:cNvPr id="111" name="Google Shape;111;p18"/>
          <p:cNvCxnSpPr>
            <a:stCxn id="102" idx="0"/>
            <a:endCxn id="109" idx="2"/>
          </p:cNvCxnSpPr>
          <p:nvPr/>
        </p:nvCxnSpPr>
        <p:spPr>
          <a:xfrm flipH="1" rot="10800000">
            <a:off x="2865301" y="1267513"/>
            <a:ext cx="455400" cy="889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2" idx="2"/>
            <a:endCxn id="110" idx="0"/>
          </p:cNvCxnSpPr>
          <p:nvPr/>
        </p:nvCxnSpPr>
        <p:spPr>
          <a:xfrm>
            <a:off x="2865301" y="2986795"/>
            <a:ext cx="550500" cy="7368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a:stCxn id="109" idx="2"/>
          </p:cNvCxnSpPr>
          <p:nvPr/>
        </p:nvCxnSpPr>
        <p:spPr>
          <a:xfrm>
            <a:off x="3320837" y="1267475"/>
            <a:ext cx="806400" cy="9579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stCxn id="110" idx="0"/>
          </p:cNvCxnSpPr>
          <p:nvPr/>
        </p:nvCxnSpPr>
        <p:spPr>
          <a:xfrm flipH="1" rot="10800000">
            <a:off x="3415700" y="2993875"/>
            <a:ext cx="736200" cy="729600"/>
          </a:xfrm>
          <a:prstGeom prst="straightConnector1">
            <a:avLst/>
          </a:prstGeom>
          <a:noFill/>
          <a:ln cap="flat" cmpd="sng" w="9525">
            <a:solidFill>
              <a:schemeClr val="dk2"/>
            </a:solidFill>
            <a:prstDash val="solid"/>
            <a:round/>
            <a:headEnd len="med" w="med" type="none"/>
            <a:tailEnd len="med" w="med" type="triangle"/>
          </a:ln>
        </p:spPr>
      </p:cxnSp>
      <p:pic>
        <p:nvPicPr>
          <p:cNvPr id="115" name="Google Shape;115;p18"/>
          <p:cNvPicPr preferRelativeResize="0"/>
          <p:nvPr/>
        </p:nvPicPr>
        <p:blipFill>
          <a:blip r:embed="rId5">
            <a:alphaModFix/>
          </a:blip>
          <a:stretch>
            <a:fillRect/>
          </a:stretch>
        </p:blipFill>
        <p:spPr>
          <a:xfrm>
            <a:off x="4026876" y="2199288"/>
            <a:ext cx="811800" cy="830082"/>
          </a:xfrm>
          <a:prstGeom prst="rect">
            <a:avLst/>
          </a:prstGeom>
          <a:noFill/>
          <a:ln>
            <a:noFill/>
          </a:ln>
        </p:spPr>
      </p:pic>
      <p:sp>
        <p:nvSpPr>
          <p:cNvPr id="116" name="Google Shape;116;p18"/>
          <p:cNvSpPr txBox="1"/>
          <p:nvPr/>
        </p:nvSpPr>
        <p:spPr>
          <a:xfrm>
            <a:off x="3124775" y="1817525"/>
            <a:ext cx="1131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PT Sans Narrow"/>
                <a:ea typeface="PT Sans Narrow"/>
                <a:cs typeface="PT Sans Narrow"/>
                <a:sym typeface="PT Sans Narrow"/>
              </a:rPr>
              <a:t>Missing Values</a:t>
            </a:r>
            <a:endParaRPr>
              <a:latin typeface="Open Sans"/>
              <a:ea typeface="Open Sans"/>
              <a:cs typeface="Open Sans"/>
              <a:sym typeface="Open Sans"/>
            </a:endParaRPr>
          </a:p>
        </p:txBody>
      </p:sp>
      <p:sp>
        <p:nvSpPr>
          <p:cNvPr id="117" name="Google Shape;117;p18"/>
          <p:cNvSpPr txBox="1"/>
          <p:nvPr/>
        </p:nvSpPr>
        <p:spPr>
          <a:xfrm>
            <a:off x="3121925" y="2865575"/>
            <a:ext cx="10053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PT Sans Narrow"/>
                <a:ea typeface="PT Sans Narrow"/>
                <a:cs typeface="PT Sans Narrow"/>
                <a:sym typeface="PT Sans Narrow"/>
              </a:rPr>
              <a:t>Outliers</a:t>
            </a:r>
            <a:endParaRPr>
              <a:latin typeface="Open Sans"/>
              <a:ea typeface="Open Sans"/>
              <a:cs typeface="Open Sans"/>
              <a:sym typeface="Open Sans"/>
            </a:endParaRPr>
          </a:p>
        </p:txBody>
      </p:sp>
      <p:pic>
        <p:nvPicPr>
          <p:cNvPr id="118" name="Google Shape;118;p18"/>
          <p:cNvPicPr preferRelativeResize="0"/>
          <p:nvPr/>
        </p:nvPicPr>
        <p:blipFill>
          <a:blip r:embed="rId8">
            <a:alphaModFix/>
          </a:blip>
          <a:stretch>
            <a:fillRect/>
          </a:stretch>
        </p:blipFill>
        <p:spPr>
          <a:xfrm>
            <a:off x="4760425" y="2114900"/>
            <a:ext cx="1005300" cy="1083976"/>
          </a:xfrm>
          <a:prstGeom prst="rect">
            <a:avLst/>
          </a:prstGeom>
          <a:noFill/>
          <a:ln>
            <a:noFill/>
          </a:ln>
        </p:spPr>
      </p:pic>
      <p:sp>
        <p:nvSpPr>
          <p:cNvPr id="119" name="Google Shape;119;p18"/>
          <p:cNvSpPr txBox="1"/>
          <p:nvPr/>
        </p:nvSpPr>
        <p:spPr>
          <a:xfrm>
            <a:off x="4760425" y="2029775"/>
            <a:ext cx="12996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PT Sans Narrow"/>
                <a:ea typeface="PT Sans Narrow"/>
                <a:cs typeface="PT Sans Narrow"/>
                <a:sym typeface="PT Sans Narrow"/>
              </a:rPr>
              <a:t>Feature Engg</a:t>
            </a:r>
            <a:endParaRPr>
              <a:latin typeface="Open Sans"/>
              <a:ea typeface="Open Sans"/>
              <a:cs typeface="Open Sans"/>
              <a:sym typeface="Open Sans"/>
            </a:endParaRPr>
          </a:p>
        </p:txBody>
      </p:sp>
      <p:pic>
        <p:nvPicPr>
          <p:cNvPr id="120" name="Google Shape;120;p18"/>
          <p:cNvPicPr preferRelativeResize="0"/>
          <p:nvPr/>
        </p:nvPicPr>
        <p:blipFill>
          <a:blip r:embed="rId9">
            <a:alphaModFix/>
          </a:blip>
          <a:stretch>
            <a:fillRect/>
          </a:stretch>
        </p:blipFill>
        <p:spPr>
          <a:xfrm>
            <a:off x="5998675" y="68075"/>
            <a:ext cx="3061325" cy="46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26" name="Google Shape;126;p19"/>
          <p:cNvSpPr txBox="1"/>
          <p:nvPr>
            <p:ph idx="1" type="body"/>
          </p:nvPr>
        </p:nvSpPr>
        <p:spPr>
          <a:xfrm>
            <a:off x="311700" y="6318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Consolidation:</a:t>
            </a:r>
            <a:endParaRPr/>
          </a:p>
          <a:p>
            <a:pPr indent="-342900" lvl="0" marL="457200" rtl="0" algn="l">
              <a:spcBef>
                <a:spcPts val="1600"/>
              </a:spcBef>
              <a:spcAft>
                <a:spcPts val="0"/>
              </a:spcAft>
              <a:buSzPts val="1800"/>
              <a:buChar char="●"/>
            </a:pPr>
            <a:r>
              <a:rPr lang="en"/>
              <a:t>The given data sets were in different formats such as .csv, .xlsx and .txt</a:t>
            </a:r>
            <a:endParaRPr/>
          </a:p>
          <a:p>
            <a:pPr indent="-342900" lvl="0" marL="457200" rtl="0" algn="l">
              <a:spcBef>
                <a:spcPts val="0"/>
              </a:spcBef>
              <a:spcAft>
                <a:spcPts val="0"/>
              </a:spcAft>
              <a:buSzPts val="1800"/>
              <a:buChar char="●"/>
            </a:pPr>
            <a:r>
              <a:rPr lang="en"/>
              <a:t>The student related data was consolidated in one data frame.</a:t>
            </a:r>
            <a:endParaRPr/>
          </a:p>
          <a:p>
            <a:pPr indent="-342900" lvl="0" marL="457200" rtl="0" algn="l">
              <a:spcBef>
                <a:spcPts val="0"/>
              </a:spcBef>
              <a:spcAft>
                <a:spcPts val="0"/>
              </a:spcAft>
              <a:buSzPts val="1800"/>
              <a:buChar char="●"/>
            </a:pPr>
            <a:r>
              <a:rPr lang="en"/>
              <a:t>The final dataset consists of the features </a:t>
            </a:r>
            <a:endParaRPr/>
          </a:p>
          <a:p>
            <a:pPr indent="0" lvl="0" marL="0" rtl="0" algn="l">
              <a:spcBef>
                <a:spcPts val="160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0" y="2147825"/>
            <a:ext cx="9144001" cy="288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33" name="Google Shape;133;p20"/>
          <p:cNvSpPr txBox="1"/>
          <p:nvPr>
            <p:ph idx="1" type="body"/>
          </p:nvPr>
        </p:nvSpPr>
        <p:spPr>
          <a:xfrm>
            <a:off x="311700" y="645525"/>
            <a:ext cx="9144000" cy="41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Data Preparation</a:t>
            </a:r>
            <a:r>
              <a:rPr b="1" lang="en"/>
              <a:t>:</a:t>
            </a:r>
            <a:endParaRPr b="1"/>
          </a:p>
          <a:p>
            <a:pPr indent="0" lvl="0" marL="0" rtl="0" algn="l">
              <a:spcBef>
                <a:spcPts val="1600"/>
              </a:spcBef>
              <a:spcAft>
                <a:spcPts val="0"/>
              </a:spcAft>
              <a:buNone/>
            </a:pPr>
            <a:r>
              <a:rPr lang="en"/>
              <a:t>Outliers: (No outliers)</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Missing Values: (Dropped)</a:t>
            </a:r>
            <a:endParaRPr/>
          </a:p>
        </p:txBody>
      </p:sp>
      <p:graphicFrame>
        <p:nvGraphicFramePr>
          <p:cNvPr id="134" name="Google Shape;134;p20"/>
          <p:cNvGraphicFramePr/>
          <p:nvPr/>
        </p:nvGraphicFramePr>
        <p:xfrm>
          <a:off x="5237125" y="116785"/>
          <a:ext cx="3000000" cy="3000000"/>
        </p:xfrm>
        <a:graphic>
          <a:graphicData uri="http://schemas.openxmlformats.org/drawingml/2006/table">
            <a:tbl>
              <a:tblPr>
                <a:noFill/>
                <a:tableStyleId>{44AEC427-77A4-41A1-9842-5A7B107B578F}</a:tableStyleId>
              </a:tblPr>
              <a:tblGrid>
                <a:gridCol w="1890575"/>
                <a:gridCol w="1890575"/>
              </a:tblGrid>
              <a:tr h="342950">
                <a:tc>
                  <a:txBody>
                    <a:bodyPr/>
                    <a:lstStyle/>
                    <a:p>
                      <a:pPr indent="0" lvl="0" marL="0" rtl="0" algn="l">
                        <a:spcBef>
                          <a:spcPts val="0"/>
                        </a:spcBef>
                        <a:spcAft>
                          <a:spcPts val="0"/>
                        </a:spcAft>
                        <a:buNone/>
                      </a:pPr>
                      <a:r>
                        <a:rPr b="1" lang="en"/>
                        <a:t>Feature</a:t>
                      </a:r>
                      <a:endParaRPr b="1"/>
                    </a:p>
                  </a:txBody>
                  <a:tcPr marT="91425" marB="91425" marR="91425" marL="91425"/>
                </a:tc>
                <a:tc>
                  <a:txBody>
                    <a:bodyPr/>
                    <a:lstStyle/>
                    <a:p>
                      <a:pPr indent="0" lvl="0" marL="0" rtl="0" algn="l">
                        <a:spcBef>
                          <a:spcPts val="0"/>
                        </a:spcBef>
                        <a:spcAft>
                          <a:spcPts val="0"/>
                        </a:spcAft>
                        <a:buNone/>
                      </a:pPr>
                      <a:r>
                        <a:rPr b="1" lang="en"/>
                        <a:t>Missing Values </a:t>
                      </a:r>
                      <a:r>
                        <a:rPr b="1" lang="en"/>
                        <a:t>Percentage</a:t>
                      </a:r>
                      <a:endParaRPr b="1"/>
                    </a:p>
                  </a:txBody>
                  <a:tcPr marT="91425" marB="91425" marR="91425" marL="91425"/>
                </a:tc>
              </a:tr>
              <a:tr h="342950">
                <a:tc>
                  <a:txBody>
                    <a:bodyPr/>
                    <a:lstStyle/>
                    <a:p>
                      <a:pPr indent="0" lvl="0" marL="0" rtl="0" algn="l">
                        <a:spcBef>
                          <a:spcPts val="0"/>
                        </a:spcBef>
                        <a:spcAft>
                          <a:spcPts val="0"/>
                        </a:spcAft>
                        <a:buNone/>
                      </a:pPr>
                      <a:r>
                        <a:rPr lang="en"/>
                        <a:t>IQ Score</a:t>
                      </a:r>
                      <a:endParaRPr/>
                    </a:p>
                  </a:txBody>
                  <a:tcPr marT="91425" marB="91425" marR="91425" marL="91425"/>
                </a:tc>
                <a:tc>
                  <a:txBody>
                    <a:bodyPr/>
                    <a:lstStyle/>
                    <a:p>
                      <a:pPr indent="0" lvl="0" marL="0" rtl="0" algn="l">
                        <a:spcBef>
                          <a:spcPts val="0"/>
                        </a:spcBef>
                        <a:spcAft>
                          <a:spcPts val="0"/>
                        </a:spcAft>
                        <a:buNone/>
                      </a:pPr>
                      <a:r>
                        <a:rPr lang="en"/>
                        <a:t>0.02</a:t>
                      </a:r>
                      <a:endParaRPr/>
                    </a:p>
                  </a:txBody>
                  <a:tcPr marT="91425" marB="91425" marR="91425" marL="91425"/>
                </a:tc>
              </a:tr>
              <a:tr h="342950">
                <a:tc>
                  <a:txBody>
                    <a:bodyPr/>
                    <a:lstStyle/>
                    <a:p>
                      <a:pPr indent="0" lvl="0" marL="0" rtl="0" algn="l">
                        <a:spcBef>
                          <a:spcPts val="0"/>
                        </a:spcBef>
                        <a:spcAft>
                          <a:spcPts val="0"/>
                        </a:spcAft>
                        <a:buNone/>
                      </a:pPr>
                      <a:r>
                        <a:rPr lang="en"/>
                        <a:t>Education</a:t>
                      </a:r>
                      <a:endParaRPr/>
                    </a:p>
                  </a:txBody>
                  <a:tcPr marT="91425" marB="91425" marR="91425" marL="91425"/>
                </a:tc>
                <a:tc>
                  <a:txBody>
                    <a:bodyPr/>
                    <a:lstStyle/>
                    <a:p>
                      <a:pPr indent="0" lvl="0" marL="0" rtl="0" algn="l">
                        <a:spcBef>
                          <a:spcPts val="0"/>
                        </a:spcBef>
                        <a:spcAft>
                          <a:spcPts val="0"/>
                        </a:spcAft>
                        <a:buNone/>
                      </a:pPr>
                      <a:r>
                        <a:rPr lang="en"/>
                        <a:t>0.018</a:t>
                      </a:r>
                      <a:endParaRPr/>
                    </a:p>
                  </a:txBody>
                  <a:tcPr marT="91425" marB="91425" marR="91425" marL="91425"/>
                </a:tc>
              </a:tr>
              <a:tr h="342950">
                <a:tc>
                  <a:txBody>
                    <a:bodyPr/>
                    <a:lstStyle/>
                    <a:p>
                      <a:pPr indent="0" lvl="0" marL="0" rtl="0" algn="l">
                        <a:spcBef>
                          <a:spcPts val="0"/>
                        </a:spcBef>
                        <a:spcAft>
                          <a:spcPts val="0"/>
                        </a:spcAft>
                        <a:buNone/>
                      </a:pPr>
                      <a:r>
                        <a:rPr lang="en"/>
                        <a:t>Exercise</a:t>
                      </a:r>
                      <a:endParaRPr/>
                    </a:p>
                  </a:txBody>
                  <a:tcPr marT="91425" marB="91425" marR="91425" marL="91425"/>
                </a:tc>
                <a:tc>
                  <a:txBody>
                    <a:bodyPr/>
                    <a:lstStyle/>
                    <a:p>
                      <a:pPr indent="0" lvl="0" marL="0" rtl="0" algn="l">
                        <a:spcBef>
                          <a:spcPts val="0"/>
                        </a:spcBef>
                        <a:spcAft>
                          <a:spcPts val="0"/>
                        </a:spcAft>
                        <a:buNone/>
                      </a:pPr>
                      <a:r>
                        <a:rPr lang="en"/>
                        <a:t>0.025</a:t>
                      </a:r>
                      <a:endParaRPr/>
                    </a:p>
                  </a:txBody>
                  <a:tcPr marT="91425" marB="91425" marR="91425" marL="91425"/>
                </a:tc>
              </a:tr>
              <a:tr h="342950">
                <a:tc>
                  <a:txBody>
                    <a:bodyPr/>
                    <a:lstStyle/>
                    <a:p>
                      <a:pPr indent="0" lvl="0" marL="0" rtl="0" algn="l">
                        <a:spcBef>
                          <a:spcPts val="0"/>
                        </a:spcBef>
                        <a:spcAft>
                          <a:spcPts val="0"/>
                        </a:spcAft>
                        <a:buNone/>
                      </a:pPr>
                      <a:r>
                        <a:rPr lang="en"/>
                        <a:t>Height</a:t>
                      </a:r>
                      <a:endParaRPr/>
                    </a:p>
                  </a:txBody>
                  <a:tcPr marT="91425" marB="91425" marR="91425" marL="91425"/>
                </a:tc>
                <a:tc>
                  <a:txBody>
                    <a:bodyPr/>
                    <a:lstStyle/>
                    <a:p>
                      <a:pPr indent="0" lvl="0" marL="0" rtl="0" algn="l">
                        <a:spcBef>
                          <a:spcPts val="0"/>
                        </a:spcBef>
                        <a:spcAft>
                          <a:spcPts val="0"/>
                        </a:spcAft>
                        <a:buNone/>
                      </a:pPr>
                      <a:r>
                        <a:rPr lang="en"/>
                        <a:t>0.0138</a:t>
                      </a:r>
                      <a:endParaRPr/>
                    </a:p>
                  </a:txBody>
                  <a:tcPr marT="91425" marB="91425" marR="91425" marL="91425"/>
                </a:tc>
              </a:tr>
              <a:tr h="342950">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0.0115</a:t>
                      </a:r>
                      <a:endParaRPr/>
                    </a:p>
                  </a:txBody>
                  <a:tcPr marT="91425" marB="91425" marR="91425" marL="91425"/>
                </a:tc>
              </a:tr>
              <a:tr h="34295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0.032</a:t>
                      </a:r>
                      <a:endParaRPr/>
                    </a:p>
                  </a:txBody>
                  <a:tcPr marT="91425" marB="91425" marR="91425" marL="91425"/>
                </a:tc>
              </a:tr>
              <a:tr h="342950">
                <a:tc>
                  <a:txBody>
                    <a:bodyPr/>
                    <a:lstStyle/>
                    <a:p>
                      <a:pPr indent="0" lvl="0" marL="0" rtl="0" algn="l">
                        <a:spcBef>
                          <a:spcPts val="0"/>
                        </a:spcBef>
                        <a:spcAft>
                          <a:spcPts val="0"/>
                        </a:spcAft>
                        <a:buNone/>
                      </a:pPr>
                      <a:r>
                        <a:rPr lang="en"/>
                        <a:t>Living with Family</a:t>
                      </a:r>
                      <a:endParaRPr/>
                    </a:p>
                  </a:txBody>
                  <a:tcPr marT="91425" marB="91425" marR="91425" marL="91425"/>
                </a:tc>
                <a:tc>
                  <a:txBody>
                    <a:bodyPr/>
                    <a:lstStyle/>
                    <a:p>
                      <a:pPr indent="0" lvl="0" marL="0" rtl="0" algn="l">
                        <a:spcBef>
                          <a:spcPts val="0"/>
                        </a:spcBef>
                        <a:spcAft>
                          <a:spcPts val="0"/>
                        </a:spcAft>
                        <a:buNone/>
                      </a:pPr>
                      <a:r>
                        <a:rPr lang="en"/>
                        <a:t>0.025</a:t>
                      </a:r>
                      <a:endParaRPr/>
                    </a:p>
                  </a:txBody>
                  <a:tcPr marT="91425" marB="91425" marR="91425" marL="91425"/>
                </a:tc>
              </a:tr>
              <a:tr h="342950">
                <a:tc>
                  <a:txBody>
                    <a:bodyPr/>
                    <a:lstStyle/>
                    <a:p>
                      <a:pPr indent="0" lvl="0" marL="0" rtl="0" algn="l">
                        <a:spcBef>
                          <a:spcPts val="0"/>
                        </a:spcBef>
                        <a:spcAft>
                          <a:spcPts val="0"/>
                        </a:spcAft>
                        <a:buNone/>
                      </a:pPr>
                      <a:r>
                        <a:rPr lang="en"/>
                        <a:t>Past History</a:t>
                      </a:r>
                      <a:endParaRPr/>
                    </a:p>
                  </a:txBody>
                  <a:tcPr marT="91425" marB="91425" marR="91425" marL="91425"/>
                </a:tc>
                <a:tc>
                  <a:txBody>
                    <a:bodyPr/>
                    <a:lstStyle/>
                    <a:p>
                      <a:pPr indent="0" lvl="0" marL="0" rtl="0" algn="l">
                        <a:spcBef>
                          <a:spcPts val="0"/>
                        </a:spcBef>
                        <a:spcAft>
                          <a:spcPts val="0"/>
                        </a:spcAft>
                        <a:buNone/>
                      </a:pPr>
                      <a:r>
                        <a:rPr lang="en"/>
                        <a:t>0.0115</a:t>
                      </a:r>
                      <a:endParaRPr/>
                    </a:p>
                  </a:txBody>
                  <a:tcPr marT="91425" marB="91425" marR="91425" marL="91425"/>
                </a:tc>
              </a:tr>
              <a:tr h="342950">
                <a:tc>
                  <a:txBody>
                    <a:bodyPr/>
                    <a:lstStyle/>
                    <a:p>
                      <a:pPr indent="0" lvl="0" marL="0" rtl="0" algn="l">
                        <a:spcBef>
                          <a:spcPts val="0"/>
                        </a:spcBef>
                        <a:spcAft>
                          <a:spcPts val="0"/>
                        </a:spcAft>
                        <a:buNone/>
                      </a:pPr>
                      <a:r>
                        <a:rPr lang="en"/>
                        <a:t>Smoke</a:t>
                      </a:r>
                      <a:endParaRPr/>
                    </a:p>
                  </a:txBody>
                  <a:tcPr marT="91425" marB="91425" marR="91425" marL="91425"/>
                </a:tc>
                <a:tc>
                  <a:txBody>
                    <a:bodyPr/>
                    <a:lstStyle/>
                    <a:p>
                      <a:pPr indent="0" lvl="0" marL="0" rtl="0" algn="l">
                        <a:spcBef>
                          <a:spcPts val="0"/>
                        </a:spcBef>
                        <a:spcAft>
                          <a:spcPts val="0"/>
                        </a:spcAft>
                        <a:buNone/>
                      </a:pPr>
                      <a:r>
                        <a:rPr lang="en"/>
                        <a:t>0.0115</a:t>
                      </a:r>
                      <a:endParaRPr/>
                    </a:p>
                  </a:txBody>
                  <a:tcPr marT="91425" marB="91425" marR="91425" marL="91425"/>
                </a:tc>
              </a:tr>
            </a:tbl>
          </a:graphicData>
        </a:graphic>
      </p:graphicFrame>
      <p:pic>
        <p:nvPicPr>
          <p:cNvPr id="135" name="Google Shape;135;p20"/>
          <p:cNvPicPr preferRelativeResize="0"/>
          <p:nvPr/>
        </p:nvPicPr>
        <p:blipFill>
          <a:blip r:embed="rId3">
            <a:alphaModFix/>
          </a:blip>
          <a:stretch>
            <a:fillRect/>
          </a:stretch>
        </p:blipFill>
        <p:spPr>
          <a:xfrm>
            <a:off x="357000" y="2163525"/>
            <a:ext cx="3371225" cy="266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41" name="Google Shape;141;p21"/>
          <p:cNvSpPr txBox="1"/>
          <p:nvPr>
            <p:ph idx="1" type="body"/>
          </p:nvPr>
        </p:nvSpPr>
        <p:spPr>
          <a:xfrm>
            <a:off x="311700" y="769475"/>
            <a:ext cx="9144000" cy="41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Derivation:</a:t>
            </a:r>
            <a:endParaRPr b="1"/>
          </a:p>
          <a:p>
            <a:pPr indent="-342900" lvl="0" marL="457200" rtl="0" algn="l">
              <a:spcBef>
                <a:spcPts val="1600"/>
              </a:spcBef>
              <a:spcAft>
                <a:spcPts val="0"/>
              </a:spcAft>
              <a:buSzPts val="1800"/>
              <a:buChar char="●"/>
            </a:pPr>
            <a:r>
              <a:rPr lang="en"/>
              <a:t>BMI Index</a:t>
            </a:r>
            <a:endParaRPr/>
          </a:p>
          <a:p>
            <a:pPr indent="-342900" lvl="0" marL="457200" rtl="0" algn="l">
              <a:spcBef>
                <a:spcPts val="0"/>
              </a:spcBef>
              <a:spcAft>
                <a:spcPts val="0"/>
              </a:spcAft>
              <a:buSzPts val="1800"/>
              <a:buChar char="●"/>
            </a:pPr>
            <a:r>
              <a:rPr lang="en"/>
              <a:t>isHealthy</a:t>
            </a:r>
            <a:endParaRPr/>
          </a:p>
          <a:p>
            <a:pPr indent="-342900" lvl="0" marL="457200" rtl="0" algn="l">
              <a:spcBef>
                <a:spcPts val="0"/>
              </a:spcBef>
              <a:spcAft>
                <a:spcPts val="0"/>
              </a:spcAft>
              <a:buSzPts val="1800"/>
              <a:buChar char="●"/>
            </a:pPr>
            <a:r>
              <a:rPr lang="en"/>
              <a:t>Age Category</a:t>
            </a:r>
            <a:endParaRPr/>
          </a:p>
          <a:p>
            <a:pPr indent="-342900" lvl="0" marL="457200" rtl="0" algn="l">
              <a:spcBef>
                <a:spcPts val="0"/>
              </a:spcBef>
              <a:spcAft>
                <a:spcPts val="0"/>
              </a:spcAft>
              <a:buSzPts val="1800"/>
              <a:buChar char="●"/>
            </a:pPr>
            <a:r>
              <a:rPr lang="en"/>
              <a:t>IQ Score Category</a:t>
            </a:r>
            <a:endParaRPr/>
          </a:p>
          <a:p>
            <a:pPr indent="-342900" lvl="0" marL="457200" rtl="0" algn="l">
              <a:spcBef>
                <a:spcPts val="0"/>
              </a:spcBef>
              <a:spcAft>
                <a:spcPts val="0"/>
              </a:spcAft>
              <a:buSzPts val="1800"/>
              <a:buChar char="●"/>
            </a:pPr>
            <a:r>
              <a:rPr lang="en"/>
              <a:t>HADS Score</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42" name="Google Shape;142;p21"/>
          <p:cNvPicPr preferRelativeResize="0"/>
          <p:nvPr/>
        </p:nvPicPr>
        <p:blipFill>
          <a:blip r:embed="rId3">
            <a:alphaModFix/>
          </a:blip>
          <a:stretch>
            <a:fillRect/>
          </a:stretch>
        </p:blipFill>
        <p:spPr>
          <a:xfrm>
            <a:off x="3730575" y="111850"/>
            <a:ext cx="3916500" cy="2373925"/>
          </a:xfrm>
          <a:prstGeom prst="rect">
            <a:avLst/>
          </a:prstGeom>
          <a:noFill/>
          <a:ln>
            <a:noFill/>
          </a:ln>
        </p:spPr>
      </p:pic>
      <p:pic>
        <p:nvPicPr>
          <p:cNvPr id="143" name="Google Shape;143;p21"/>
          <p:cNvPicPr preferRelativeResize="0"/>
          <p:nvPr/>
        </p:nvPicPr>
        <p:blipFill>
          <a:blip r:embed="rId4">
            <a:alphaModFix/>
          </a:blip>
          <a:stretch>
            <a:fillRect/>
          </a:stretch>
        </p:blipFill>
        <p:spPr>
          <a:xfrm>
            <a:off x="311700" y="3281775"/>
            <a:ext cx="3713375" cy="1272625"/>
          </a:xfrm>
          <a:prstGeom prst="rect">
            <a:avLst/>
          </a:prstGeom>
          <a:noFill/>
          <a:ln>
            <a:noFill/>
          </a:ln>
        </p:spPr>
      </p:pic>
      <p:sp>
        <p:nvSpPr>
          <p:cNvPr id="144" name="Google Shape;144;p21"/>
          <p:cNvSpPr txBox="1"/>
          <p:nvPr/>
        </p:nvSpPr>
        <p:spPr>
          <a:xfrm>
            <a:off x="4350300" y="2641275"/>
            <a:ext cx="4793700" cy="21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If </a:t>
            </a:r>
            <a:r>
              <a:rPr lang="en" sz="2400">
                <a:solidFill>
                  <a:srgbClr val="6AA84F"/>
                </a:solidFill>
                <a:latin typeface="Open Sans"/>
                <a:ea typeface="Open Sans"/>
                <a:cs typeface="Open Sans"/>
                <a:sym typeface="Open Sans"/>
              </a:rPr>
              <a:t>Smoke == ‘N’ </a:t>
            </a:r>
            <a:r>
              <a:rPr lang="en" sz="2400">
                <a:latin typeface="Open Sans"/>
                <a:ea typeface="Open Sans"/>
                <a:cs typeface="Open Sans"/>
                <a:sym typeface="Open Sans"/>
              </a:rPr>
              <a:t>and </a:t>
            </a:r>
            <a:endParaRPr sz="2400">
              <a:latin typeface="Open Sans"/>
              <a:ea typeface="Open Sans"/>
              <a:cs typeface="Open Sans"/>
              <a:sym typeface="Open Sans"/>
            </a:endParaRPr>
          </a:p>
          <a:p>
            <a:pPr indent="0" lvl="0" marL="0" rtl="0" algn="l">
              <a:spcBef>
                <a:spcPts val="0"/>
              </a:spcBef>
              <a:spcAft>
                <a:spcPts val="0"/>
              </a:spcAft>
              <a:buNone/>
            </a:pPr>
            <a:r>
              <a:rPr lang="en" sz="2400">
                <a:solidFill>
                  <a:srgbClr val="6AA84F"/>
                </a:solidFill>
                <a:latin typeface="Open Sans"/>
                <a:ea typeface="Open Sans"/>
                <a:cs typeface="Open Sans"/>
                <a:sym typeface="Open Sans"/>
              </a:rPr>
              <a:t>Exercise != ‘None’</a:t>
            </a:r>
            <a:r>
              <a:rPr lang="en" sz="2400">
                <a:latin typeface="Open Sans"/>
                <a:ea typeface="Open Sans"/>
                <a:cs typeface="Open Sans"/>
                <a:sym typeface="Open Sans"/>
              </a:rPr>
              <a:t> and</a:t>
            </a:r>
            <a:endParaRPr sz="2400">
              <a:latin typeface="Open Sans"/>
              <a:ea typeface="Open Sans"/>
              <a:cs typeface="Open Sans"/>
              <a:sym typeface="Open Sans"/>
            </a:endParaRPr>
          </a:p>
          <a:p>
            <a:pPr indent="0" lvl="0" marL="0" rtl="0" algn="l">
              <a:spcBef>
                <a:spcPts val="0"/>
              </a:spcBef>
              <a:spcAft>
                <a:spcPts val="0"/>
              </a:spcAft>
              <a:buNone/>
            </a:pPr>
            <a:r>
              <a:rPr lang="en" sz="2400">
                <a:solidFill>
                  <a:srgbClr val="6AA84F"/>
                </a:solidFill>
                <a:latin typeface="Open Sans"/>
                <a:ea typeface="Open Sans"/>
                <a:cs typeface="Open Sans"/>
                <a:sym typeface="Open Sans"/>
              </a:rPr>
              <a:t>BMI == ‘Normal’ </a:t>
            </a:r>
            <a:r>
              <a:rPr lang="en" sz="2400">
                <a:latin typeface="Open Sans"/>
                <a:ea typeface="Open Sans"/>
                <a:cs typeface="Open Sans"/>
                <a:sym typeface="Open Sans"/>
              </a:rPr>
              <a:t>or </a:t>
            </a:r>
            <a:r>
              <a:rPr lang="en" sz="2400">
                <a:solidFill>
                  <a:srgbClr val="6AA84F"/>
                </a:solidFill>
                <a:latin typeface="Open Sans"/>
                <a:ea typeface="Open Sans"/>
                <a:cs typeface="Open Sans"/>
                <a:sym typeface="Open Sans"/>
              </a:rPr>
              <a:t>‘Underweight’ </a:t>
            </a:r>
            <a:r>
              <a:rPr lang="en" sz="2400">
                <a:latin typeface="Open Sans"/>
                <a:ea typeface="Open Sans"/>
                <a:cs typeface="Open Sans"/>
                <a:sym typeface="Open Sans"/>
              </a:rPr>
              <a:t>or </a:t>
            </a:r>
            <a:r>
              <a:rPr lang="en" sz="2400">
                <a:solidFill>
                  <a:srgbClr val="6AA84F"/>
                </a:solidFill>
                <a:latin typeface="Open Sans"/>
                <a:ea typeface="Open Sans"/>
                <a:cs typeface="Open Sans"/>
                <a:sym typeface="Open Sans"/>
              </a:rPr>
              <a:t>‘Overweight’,</a:t>
            </a:r>
            <a:endParaRPr sz="2400">
              <a:solidFill>
                <a:srgbClr val="6AA84F"/>
              </a:solidFill>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Then isHealthy = </a:t>
            </a:r>
            <a:r>
              <a:rPr lang="en" sz="2400">
                <a:solidFill>
                  <a:srgbClr val="6AA84F"/>
                </a:solidFill>
                <a:latin typeface="Open Sans"/>
                <a:ea typeface="Open Sans"/>
                <a:cs typeface="Open Sans"/>
                <a:sym typeface="Open Sans"/>
              </a:rPr>
              <a:t>1</a:t>
            </a:r>
            <a:r>
              <a:rPr lang="en" sz="2400">
                <a:latin typeface="Open Sans"/>
                <a:ea typeface="Open Sans"/>
                <a:cs typeface="Open Sans"/>
                <a:sym typeface="Open Sans"/>
              </a:rPr>
              <a:t>, else     isHealthy = </a:t>
            </a:r>
            <a:r>
              <a:rPr lang="en" sz="2400">
                <a:solidFill>
                  <a:srgbClr val="FF0000"/>
                </a:solidFill>
                <a:latin typeface="Open Sans"/>
                <a:ea typeface="Open Sans"/>
                <a:cs typeface="Open Sans"/>
                <a:sym typeface="Open Sans"/>
              </a:rPr>
              <a:t>0</a:t>
            </a:r>
            <a:endParaRPr sz="2400">
              <a:solidFill>
                <a:srgbClr val="FF0000"/>
              </a:solidFill>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solidFill>
                <a:srgbClr val="6AA84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