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2" r:id="rId4"/>
    <p:sldId id="263" r:id="rId5"/>
    <p:sldId id="264" r:id="rId6"/>
    <p:sldId id="267" r:id="rId7"/>
    <p:sldId id="270" r:id="rId8"/>
    <p:sldId id="265" r:id="rId9"/>
    <p:sldId id="274" r:id="rId10"/>
    <p:sldId id="268" r:id="rId11"/>
    <p:sldId id="261" r:id="rId12"/>
    <p:sldId id="260" r:id="rId13"/>
    <p:sldId id="259" r:id="rId14"/>
    <p:sldId id="269" r:id="rId15"/>
    <p:sldId id="271" r:id="rId16"/>
    <p:sldId id="272" r:id="rId17"/>
    <p:sldId id="277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AA672-5365-6C4C-AEF6-B94D8DBACFA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C2DEA-B467-284B-90D2-1303C4D3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C2DEA-B467-284B-90D2-1303C4D3C3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843-E62A-884F-BB96-23316B0B3B08}" type="datetime1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7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51D9-A337-2A47-AA40-391A415CA47E}" type="datetime1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4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84F1-33CB-F945-8F0D-4F3D815241B8}" type="datetime1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88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4E4-9EB9-864A-9884-9B252CEE0914}" type="datetime1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9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3FBA-5AC4-E248-8BA7-9EE20D7B25B2}" type="datetime1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85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F68D-BE85-0844-AA82-960E02A442E4}" type="datetime1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993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7294-A0FC-FF45-A697-68BF5B4AA371}" type="datetime1">
              <a:rPr lang="en-SG" smtClean="0"/>
              <a:t>11/1/2017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43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5A2-6BBF-1A42-8601-3BEF5B8E2555}" type="datetime1">
              <a:rPr lang="en-SG" smtClean="0"/>
              <a:t>11/1/2017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98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AD21-0ED1-9740-9BAA-D6BE3E24D0D9}" type="datetime1">
              <a:rPr lang="en-SG" smtClean="0"/>
              <a:t>11/1/2017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7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5F84-B4AD-5141-B7D0-C18E3A18619A}" type="datetime1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82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A862-8B7D-B148-9011-8DEACDA7AAEF}" type="datetime1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549A-0F64-E742-B4B6-2F6EA0171A60}" type="datetime1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1561-0D72-4D6D-B2F9-86498CA561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1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yeokm1/distance-machine-lock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blog.alrightythen.de/2014/08/debugging-with-the-new-atmel-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okm1/distance-machine-loc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WyIHkdfHz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education.rec.ri.cmu.edu/content/electronics/boe/ir_sensor/1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856" y="0"/>
            <a:ext cx="9938657" cy="902063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Distance Machine Locker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04882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SP Digital Tech Talk (12 Jan 2017)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401" y="5785716"/>
            <a:ext cx="518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(yeokm1@gmail.com)</a:t>
            </a:r>
          </a:p>
          <a:p>
            <a:pPr algn="r"/>
            <a:r>
              <a:rPr lang="en-SG" dirty="0">
                <a:hlinkClick r:id="rId2"/>
              </a:rPr>
              <a:t>https://github.com/yeokm1/distance-machine-locker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" y="1070384"/>
            <a:ext cx="6652879" cy="1757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" y="3246475"/>
            <a:ext cx="3237874" cy="1828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22" y="1060760"/>
            <a:ext cx="4995839" cy="4014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29" y="3246474"/>
            <a:ext cx="3260033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911" y="2642340"/>
            <a:ext cx="9659639" cy="1325563"/>
          </a:xfrm>
        </p:spPr>
        <p:txBody>
          <a:bodyPr/>
          <a:lstStyle/>
          <a:p>
            <a:r>
              <a:rPr lang="en-US" dirty="0"/>
              <a:t>Potential Hacking Strategies and Defenses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95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Hack 1: Disconnecting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Defense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Lock machine immediately</a:t>
            </a:r>
          </a:p>
          <a:p>
            <a:pPr lvl="1"/>
            <a:r>
              <a:rPr lang="en-SG" dirty="0"/>
              <a:t>Issue system 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11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2" y="3859978"/>
            <a:ext cx="7241363" cy="21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42" y="161926"/>
            <a:ext cx="11107057" cy="835602"/>
          </a:xfrm>
        </p:spPr>
        <p:txBody>
          <a:bodyPr>
            <a:normAutofit/>
          </a:bodyPr>
          <a:lstStyle/>
          <a:p>
            <a:r>
              <a:rPr lang="en-SG" sz="4000" dirty="0"/>
              <a:t>Hack 2: Tamper hardware to provide incorrect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08" y="1137886"/>
            <a:ext cx="10515600" cy="4351338"/>
          </a:xfrm>
        </p:spPr>
        <p:txBody>
          <a:bodyPr/>
          <a:lstStyle/>
          <a:p>
            <a:r>
              <a:rPr lang="en-SG" dirty="0" err="1"/>
              <a:t>Defense</a:t>
            </a:r>
            <a:r>
              <a:rPr lang="en-SG" dirty="0"/>
              <a:t>: </a:t>
            </a:r>
          </a:p>
          <a:p>
            <a:r>
              <a:rPr lang="en-SG" dirty="0"/>
              <a:t>Dynamic monitoring of distance values on menu bar</a:t>
            </a:r>
          </a:p>
          <a:p>
            <a:r>
              <a:rPr lang="en-SG" dirty="0"/>
              <a:t>Requires “human”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14" y="2683447"/>
            <a:ext cx="4797911" cy="38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49" y="396440"/>
            <a:ext cx="1108449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Hack 3: Reprogramming with malicious 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49" y="1825625"/>
            <a:ext cx="10752551" cy="4351338"/>
          </a:xfrm>
        </p:spPr>
        <p:txBody>
          <a:bodyPr/>
          <a:lstStyle/>
          <a:p>
            <a:r>
              <a:rPr lang="en-SG" dirty="0" err="1"/>
              <a:t>Defense</a:t>
            </a:r>
            <a:r>
              <a:rPr lang="en-SG" dirty="0"/>
              <a:t>: Reprogram Arduino before using it</a:t>
            </a:r>
          </a:p>
          <a:p>
            <a:endParaRPr lang="en-SG" dirty="0"/>
          </a:p>
          <a:p>
            <a:r>
              <a:rPr lang="en-SG" dirty="0"/>
              <a:t>Swift App contains hex (firmware) file </a:t>
            </a:r>
          </a:p>
          <a:p>
            <a:r>
              <a:rPr lang="en-SG" dirty="0"/>
              <a:t>Flashes hex file to Arduino before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13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1" y="4208916"/>
            <a:ext cx="7366755" cy="21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0" y="365125"/>
            <a:ext cx="10515600" cy="1325563"/>
          </a:xfrm>
        </p:spPr>
        <p:txBody>
          <a:bodyPr/>
          <a:lstStyle/>
          <a:p>
            <a:r>
              <a:rPr lang="en-US" dirty="0"/>
              <a:t>A possible “undetectable” hacking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70" y="1847850"/>
            <a:ext cx="10836729" cy="4351338"/>
          </a:xfrm>
        </p:spPr>
        <p:txBody>
          <a:bodyPr/>
          <a:lstStyle/>
          <a:p>
            <a:r>
              <a:rPr lang="en-US" dirty="0"/>
              <a:t>Overwrite the Arduino bootloader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66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56" y="205599"/>
            <a:ext cx="10515600" cy="853641"/>
          </a:xfrm>
        </p:spPr>
        <p:txBody>
          <a:bodyPr/>
          <a:lstStyle/>
          <a:p>
            <a:r>
              <a:rPr lang="en-US" dirty="0"/>
              <a:t>Typical Arduino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473" y="1532126"/>
            <a:ext cx="6013566" cy="4351338"/>
          </a:xfrm>
        </p:spPr>
        <p:txBody>
          <a:bodyPr/>
          <a:lstStyle/>
          <a:p>
            <a:r>
              <a:rPr lang="en-US" dirty="0"/>
              <a:t>Arduino IDE</a:t>
            </a:r>
          </a:p>
          <a:p>
            <a:r>
              <a:rPr lang="en-US" dirty="0"/>
              <a:t>USB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" y="1218767"/>
            <a:ext cx="5143981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458"/>
            <a:ext cx="10515600" cy="819029"/>
          </a:xfrm>
        </p:spPr>
        <p:txBody>
          <a:bodyPr/>
          <a:lstStyle/>
          <a:p>
            <a:r>
              <a:rPr lang="en-US" dirty="0"/>
              <a:t>Microcontroller programming the actual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16" y="1305292"/>
            <a:ext cx="10515600" cy="4351338"/>
          </a:xfrm>
        </p:spPr>
        <p:txBody>
          <a:bodyPr/>
          <a:lstStyle/>
          <a:p>
            <a:r>
              <a:rPr lang="en-US" dirty="0"/>
              <a:t>Using dedicated programmers with ICSP port</a:t>
            </a:r>
          </a:p>
          <a:p>
            <a:r>
              <a:rPr lang="en-US" dirty="0"/>
              <a:t>ICSP – In-circuit system 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16</a:t>
            </a:fld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72638" y="5987436"/>
            <a:ext cx="6269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Image sources: </a:t>
            </a:r>
          </a:p>
          <a:p>
            <a:r>
              <a:rPr lang="en-SG" sz="1600" dirty="0">
                <a:hlinkClick r:id="rId2"/>
              </a:rPr>
              <a:t>http://www.atmel.com/tools/atatmel-ice.aspx</a:t>
            </a:r>
          </a:p>
          <a:p>
            <a:r>
              <a:rPr lang="en-SG" sz="1600" dirty="0">
                <a:hlinkClick r:id="rId2"/>
              </a:rPr>
              <a:t>http://blog.alrightythen.de/2014/08/debugging-with-the-new-atmel-ice/</a:t>
            </a:r>
            <a:endParaRPr lang="en-SG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51" y="1344036"/>
            <a:ext cx="3048897" cy="4832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3" y="3358184"/>
            <a:ext cx="3148805" cy="2408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" y="2998324"/>
            <a:ext cx="38100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3484" y="42035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9388" y="42035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7068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an Arduino bootloader?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57065" cy="4351338"/>
          </a:xfrm>
        </p:spPr>
        <p:txBody>
          <a:bodyPr/>
          <a:lstStyle/>
          <a:p>
            <a:r>
              <a:rPr lang="en-SG" dirty="0"/>
              <a:t>Allows Arduino IDE to program Arduino board via USB</a:t>
            </a:r>
          </a:p>
          <a:p>
            <a:r>
              <a:rPr lang="en-SG" dirty="0"/>
              <a:t>On reset, wait 1 second for computer to program board before resuming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99" y="2811089"/>
            <a:ext cx="4785360" cy="38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6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7411"/>
            <a:ext cx="10515600" cy="1325563"/>
          </a:xfrm>
        </p:spPr>
        <p:txBody>
          <a:bodyPr/>
          <a:lstStyle/>
          <a:p>
            <a:r>
              <a:rPr lang="en-US" dirty="0"/>
              <a:t>Just pull me away from my desk to troll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18</a:t>
            </a:fld>
            <a:endParaRPr lang="en-S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29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Hack 4:</a:t>
            </a:r>
          </a:p>
        </p:txBody>
      </p:sp>
    </p:spTree>
    <p:extLst>
      <p:ext uri="{BB962C8B-B14F-4D97-AF65-F5344CB8AC3E}">
        <p14:creationId xmlns:p14="http://schemas.microsoft.com/office/powerpoint/2010/main" val="623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154" y="2474920"/>
            <a:ext cx="4682577" cy="1422424"/>
          </a:xfrm>
        </p:spPr>
        <p:txBody>
          <a:bodyPr>
            <a:normAutofit/>
          </a:bodyPr>
          <a:lstStyle/>
          <a:p>
            <a:r>
              <a:rPr lang="en-SG" u="sng" dirty="0"/>
              <a:t>Hackers always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19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189408" y="5431398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SG" sz="2800" dirty="0"/>
          </a:p>
        </p:txBody>
      </p:sp>
      <p:sp>
        <p:nvSpPr>
          <p:cNvPr id="6" name="Rectangle 5"/>
          <p:cNvSpPr/>
          <p:nvPr/>
        </p:nvSpPr>
        <p:spPr>
          <a:xfrm>
            <a:off x="3779154" y="3666511"/>
            <a:ext cx="4536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No physical security -&gt; No security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53551" y="78086"/>
            <a:ext cx="5755413" cy="1529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7200" dirty="0"/>
              <a:t>Questions?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7229" y="5747348"/>
            <a:ext cx="8298925" cy="683688"/>
          </a:xfrm>
        </p:spPr>
        <p:txBody>
          <a:bodyPr/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https://github.com/yeokm1/distance-machine-locker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419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https://www.youtube.com/watch?v=mWyIHkdfHz4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62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Malicious person + unlocked machines</a:t>
            </a:r>
          </a:p>
          <a:p>
            <a:endParaRPr lang="en-SG" dirty="0"/>
          </a:p>
          <a:p>
            <a:r>
              <a:rPr lang="en-SG" dirty="0"/>
              <a:t>Solution: </a:t>
            </a:r>
          </a:p>
          <a:p>
            <a:pPr lvl="1"/>
            <a:r>
              <a:rPr lang="en-SG" dirty="0"/>
              <a:t>Distance-measuring system</a:t>
            </a:r>
          </a:p>
          <a:p>
            <a:pPr lvl="1"/>
            <a:r>
              <a:rPr lang="en-SG" dirty="0"/>
              <a:t>Locks machine when I leave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99" y="643845"/>
            <a:ext cx="2093686" cy="20936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3</a:t>
            </a:fld>
            <a:endParaRPr lang="en-SG"/>
          </a:p>
        </p:txBody>
      </p:sp>
      <p:sp>
        <p:nvSpPr>
          <p:cNvPr id="6" name="Arrow: Right 5"/>
          <p:cNvSpPr/>
          <p:nvPr/>
        </p:nvSpPr>
        <p:spPr>
          <a:xfrm>
            <a:off x="7302674" y="1727940"/>
            <a:ext cx="845507" cy="5761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3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0"/>
            <a:ext cx="10196286" cy="1071789"/>
          </a:xfrm>
        </p:spPr>
        <p:txBody>
          <a:bodyPr/>
          <a:lstStyle/>
          <a:p>
            <a:r>
              <a:rPr lang="en-SG" dirty="0"/>
              <a:t>System setup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" y="2066697"/>
            <a:ext cx="2157165" cy="2157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2" y="2002062"/>
            <a:ext cx="3033486" cy="2275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75" y="61793"/>
            <a:ext cx="2519357" cy="2519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75" y="3243488"/>
            <a:ext cx="4375150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566" y="4341812"/>
            <a:ext cx="16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Distance 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5346" y="4371558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Arduino Uno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15600" y="1136805"/>
            <a:ext cx="135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 screen</a:t>
            </a:r>
          </a:p>
          <a:p>
            <a:r>
              <a:rPr lang="en-US" dirty="0"/>
              <a:t>(Debugging)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0292" y="554853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Mac </a:t>
            </a:r>
            <a:r>
              <a:rPr lang="en-US" dirty="0" err="1"/>
              <a:t>Menubar</a:t>
            </a:r>
            <a:r>
              <a:rPr lang="en-US" dirty="0"/>
              <a:t> app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533763" y="2863847"/>
            <a:ext cx="725714" cy="5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430555">
            <a:off x="6482062" y="1658595"/>
            <a:ext cx="899886" cy="6184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765370">
            <a:off x="6355393" y="3988876"/>
            <a:ext cx="1064383" cy="6486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958" y="187971"/>
            <a:ext cx="2783611" cy="857057"/>
          </a:xfrm>
        </p:spPr>
        <p:txBody>
          <a:bodyPr/>
          <a:lstStyle/>
          <a:p>
            <a:r>
              <a:rPr lang="en-SG" dirty="0"/>
              <a:t>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9" y="1690914"/>
            <a:ext cx="4768838" cy="2675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60601" y="1690914"/>
            <a:ext cx="4779245" cy="26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2" y="-11753"/>
            <a:ext cx="10364993" cy="836453"/>
          </a:xfrm>
        </p:spPr>
        <p:txBody>
          <a:bodyPr/>
          <a:lstStyle/>
          <a:p>
            <a:r>
              <a:rPr lang="en-US" dirty="0"/>
              <a:t>Active IR distance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5177291"/>
            <a:ext cx="10515600" cy="16807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Sharp Infrared (IR) Distance Sensor GP2Y0A21YKR</a:t>
            </a:r>
          </a:p>
          <a:p>
            <a:r>
              <a:rPr lang="en-US" dirty="0"/>
              <a:t>Effective range: 10 to 80cm</a:t>
            </a:r>
          </a:p>
          <a:p>
            <a:r>
              <a:rPr lang="en-US" dirty="0"/>
              <a:t>Active IR</a:t>
            </a:r>
          </a:p>
          <a:p>
            <a:r>
              <a:rPr lang="en-US" dirty="0"/>
              <a:t>Less noisy than ultrasonic sensors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6" y="1847625"/>
            <a:ext cx="2456362" cy="245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28" y="333465"/>
            <a:ext cx="4005943" cy="58668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257798" y="6538912"/>
            <a:ext cx="706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5"/>
              </a:rPr>
              <a:t>http://education.rec.ri.cmu.edu/content/electronics/boe/ir_sensor/1.html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6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4"/>
          <a:stretch/>
        </p:blipFill>
        <p:spPr>
          <a:xfrm>
            <a:off x="3250621" y="1954653"/>
            <a:ext cx="4308361" cy="23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dirty="0"/>
              <a:t>Putting them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7" y="1304571"/>
            <a:ext cx="10515600" cy="4351338"/>
          </a:xfrm>
        </p:spPr>
        <p:txBody>
          <a:bodyPr/>
          <a:lstStyle/>
          <a:p>
            <a:r>
              <a:rPr lang="en-US" dirty="0"/>
              <a:t>Arduino Uno in case meant for Mega 2560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3" y="1901034"/>
            <a:ext cx="4301129" cy="4678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70" y="4486645"/>
            <a:ext cx="3839031" cy="205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79" y="1965001"/>
            <a:ext cx="3033486" cy="22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6" y="274734"/>
            <a:ext cx="10515600" cy="1325563"/>
          </a:xfrm>
        </p:spPr>
        <p:txBody>
          <a:bodyPr/>
          <a:lstStyle/>
          <a:p>
            <a:r>
              <a:rPr lang="en-SG" dirty="0"/>
              <a:t>Host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16" y="1924941"/>
            <a:ext cx="10515600" cy="4351338"/>
          </a:xfrm>
        </p:spPr>
        <p:txBody>
          <a:bodyPr/>
          <a:lstStyle/>
          <a:p>
            <a:r>
              <a:rPr lang="en-SG" dirty="0"/>
              <a:t>Swift 3 </a:t>
            </a:r>
            <a:r>
              <a:rPr lang="en-SG" dirty="0" err="1"/>
              <a:t>Menubar</a:t>
            </a:r>
            <a:r>
              <a:rPr lang="en-SG" dirty="0"/>
              <a:t> app</a:t>
            </a:r>
          </a:p>
          <a:p>
            <a:endParaRPr lang="en-SG" dirty="0"/>
          </a:p>
          <a:p>
            <a:r>
              <a:rPr lang="en-SG" dirty="0"/>
              <a:t>Receives Data from USB-Serial Port</a:t>
            </a:r>
          </a:p>
          <a:p>
            <a:r>
              <a:rPr lang="en-SG" dirty="0"/>
              <a:t>Locks machine on threshold reached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180976"/>
            <a:ext cx="32004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3512371"/>
            <a:ext cx="43751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Uses </a:t>
            </a:r>
            <a:r>
              <a:rPr lang="en-SG" dirty="0" err="1"/>
              <a:t>SwiftSerial</a:t>
            </a:r>
            <a:r>
              <a:rPr lang="en-SG" dirty="0"/>
              <a:t> library written by yours truly</a:t>
            </a:r>
          </a:p>
          <a:p>
            <a:endParaRPr lang="en-SG" dirty="0"/>
          </a:p>
          <a:p>
            <a:r>
              <a:rPr lang="en-SG" dirty="0" err="1"/>
              <a:t>Menubar</a:t>
            </a:r>
            <a:r>
              <a:rPr lang="en-SG" dirty="0"/>
              <a:t> app (</a:t>
            </a:r>
            <a:r>
              <a:rPr lang="en-SG" dirty="0" err="1"/>
              <a:t>MainMenu.xib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No Main Window</a:t>
            </a:r>
          </a:p>
          <a:p>
            <a:pPr lvl="1"/>
            <a:r>
              <a:rPr lang="en-SG" dirty="0"/>
              <a:t>No Storyboards, just a single </a:t>
            </a:r>
            <a:r>
              <a:rPr lang="en-SG" dirty="0" err="1"/>
              <a:t>xib</a:t>
            </a:r>
            <a:endParaRPr lang="en-SG" dirty="0"/>
          </a:p>
          <a:p>
            <a:endParaRPr lang="en-SG" dirty="0"/>
          </a:p>
          <a:p>
            <a:r>
              <a:rPr lang="en-SG" dirty="0"/>
              <a:t>Lock screen programmatically (</a:t>
            </a:r>
            <a:r>
              <a:rPr lang="en-SG" dirty="0" err="1"/>
              <a:t>Locking.swift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1561-0D72-4D6D-B2F9-86498CA561E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87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411</Words>
  <Application>Microsoft Office PowerPoint</Application>
  <PresentationFormat>Widescreen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Distance Machine Locker</vt:lpstr>
      <vt:lpstr>Demo video</vt:lpstr>
      <vt:lpstr>Problem?</vt:lpstr>
      <vt:lpstr>System setup overview</vt:lpstr>
      <vt:lpstr>Hardware</vt:lpstr>
      <vt:lpstr>Active IR distance sensor</vt:lpstr>
      <vt:lpstr>Putting them all together</vt:lpstr>
      <vt:lpstr>Host App</vt:lpstr>
      <vt:lpstr>About the app</vt:lpstr>
      <vt:lpstr>Potential Hacking Strategies and Defenses</vt:lpstr>
      <vt:lpstr>Hack 1: Disconnecting device</vt:lpstr>
      <vt:lpstr>Hack 2: Tamper hardware to provide incorrect values</vt:lpstr>
      <vt:lpstr>Hack 3: Reprogramming with malicious firmware</vt:lpstr>
      <vt:lpstr>A possible “undetectable” hacking strategy</vt:lpstr>
      <vt:lpstr>Typical Arduino Programming</vt:lpstr>
      <vt:lpstr>Microcontroller programming the actual way</vt:lpstr>
      <vt:lpstr>What is an Arduino bootloader?</vt:lpstr>
      <vt:lpstr>Just pull me away from my desk to troll me</vt:lpstr>
      <vt:lpstr>Hackers always 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Machine Locker</dc:title>
  <dc:creator>Yeo Kheng Meng</dc:creator>
  <cp:lastModifiedBy>Yeo Kheng Meng</cp:lastModifiedBy>
  <cp:revision>25</cp:revision>
  <dcterms:created xsi:type="dcterms:W3CDTF">2017-01-10T15:54:05Z</dcterms:created>
  <dcterms:modified xsi:type="dcterms:W3CDTF">2017-01-11T16:07:27Z</dcterms:modified>
</cp:coreProperties>
</file>