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1"/>
  </p:notesMasterIdLst>
  <p:sldIdLst>
    <p:sldId id="256" r:id="rId2"/>
    <p:sldId id="257" r:id="rId3"/>
    <p:sldId id="258" r:id="rId4"/>
    <p:sldId id="262" r:id="rId5"/>
    <p:sldId id="260" r:id="rId6"/>
    <p:sldId id="263" r:id="rId7"/>
    <p:sldId id="264" r:id="rId8"/>
    <p:sldId id="265" r:id="rId9"/>
    <p:sldId id="287" r:id="rId10"/>
    <p:sldId id="267" r:id="rId11"/>
    <p:sldId id="288" r:id="rId12"/>
    <p:sldId id="289" r:id="rId13"/>
    <p:sldId id="290" r:id="rId14"/>
    <p:sldId id="294" r:id="rId15"/>
    <p:sldId id="296" r:id="rId16"/>
    <p:sldId id="301" r:id="rId17"/>
    <p:sldId id="297" r:id="rId18"/>
    <p:sldId id="298" r:id="rId19"/>
    <p:sldId id="299" r:id="rId20"/>
    <p:sldId id="300" r:id="rId21"/>
    <p:sldId id="291" r:id="rId22"/>
    <p:sldId id="276" r:id="rId23"/>
    <p:sldId id="281" r:id="rId24"/>
    <p:sldId id="277" r:id="rId25"/>
    <p:sldId id="278" r:id="rId26"/>
    <p:sldId id="279" r:id="rId27"/>
    <p:sldId id="280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1F19-B151-49C4-B4FD-249FE1197BCB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8EF93-D605-4EBC-9D69-6CEA196CB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B8EF93-D605-4EBC-9D69-6CEA196CBD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2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61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2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8619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3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77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3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08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7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9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7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8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1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9C12F0-2E86-4720-B1B4-435E95CD66E8}" type="datetimeFigureOut">
              <a:rPr lang="en-US" smtClean="0"/>
              <a:t>06-Sep-24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D00B4-086A-4C45-9327-5B6F8186E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991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ui.com/material-ui/getting-started/installation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mui.com/material-ui/all-component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material-ui/react-accord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ui.com/material-ui/react-pap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material-ui/react-grid/" TargetMode="External"/><Relationship Id="rId2" Type="http://schemas.openxmlformats.org/officeDocument/2006/relationships/hyperlink" Target="https://mui.com/material-ui/react-pagin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ui.com/material-ui/react-stack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ui.com/material-ui/getting-starte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MATERIAL UI for REACT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Mui</a:t>
            </a:r>
            <a:r>
              <a:rPr lang="en-US" dirty="0" smtClean="0"/>
              <a:t> package (Latest Version)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Material UI : 6.0.2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98671" cy="4195481"/>
          </a:xfrm>
        </p:spPr>
        <p:txBody>
          <a:bodyPr>
            <a:normAutofit/>
          </a:bodyPr>
          <a:lstStyle/>
          <a:p>
            <a:r>
              <a:rPr lang="en-US" b="1" dirty="0"/>
              <a:t>Default </a:t>
            </a:r>
            <a:r>
              <a:rPr lang="en-US" b="1" dirty="0" smtClean="0"/>
              <a:t>installation</a:t>
            </a:r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lvl="1"/>
            <a:r>
              <a:rPr lang="en-US" dirty="0"/>
              <a:t>Material UI uses Emotion as its default styling engine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Emotion is a library designed for writing </a:t>
            </a:r>
            <a:r>
              <a:rPr lang="en-US" dirty="0" err="1"/>
              <a:t>css</a:t>
            </a:r>
            <a:r>
              <a:rPr lang="en-US" dirty="0"/>
              <a:t> styles with JavaScript.</a:t>
            </a:r>
            <a:endParaRPr lang="en-US" dirty="0" smtClean="0"/>
          </a:p>
          <a:p>
            <a:pPr lvl="1"/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81" y="2695014"/>
            <a:ext cx="7211353" cy="11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Material UI : 6.0.2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5229660" cy="4195481"/>
          </a:xfrm>
        </p:spPr>
        <p:txBody>
          <a:bodyPr/>
          <a:lstStyle/>
          <a:p>
            <a:r>
              <a:rPr lang="en-US" b="1" dirty="0" err="1"/>
              <a:t>Roboto</a:t>
            </a:r>
            <a:r>
              <a:rPr lang="en-US" b="1" dirty="0"/>
              <a:t> font</a:t>
            </a:r>
          </a:p>
          <a:p>
            <a:pPr lvl="1"/>
            <a:r>
              <a:rPr lang="en-US" dirty="0"/>
              <a:t>Material UI uses the </a:t>
            </a:r>
            <a:r>
              <a:rPr lang="en-US" dirty="0" err="1"/>
              <a:t>Roboto</a:t>
            </a:r>
            <a:r>
              <a:rPr lang="en-US" dirty="0"/>
              <a:t> font by default. Add it to your project via </a:t>
            </a:r>
            <a:r>
              <a:rPr lang="en-US" dirty="0" err="1"/>
              <a:t>Fontsource</a:t>
            </a:r>
            <a:r>
              <a:rPr lang="en-US" dirty="0"/>
              <a:t>, or with the Google Fonts </a:t>
            </a:r>
            <a:r>
              <a:rPr lang="en-US" dirty="0" smtClean="0"/>
              <a:t>CDN.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hen in index.js file add imports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Material</a:t>
            </a:r>
            <a:r>
              <a:rPr lang="en-US" dirty="0"/>
              <a:t> UI's default typography configuration relies </a:t>
            </a:r>
            <a:r>
              <a:rPr lang="en-US" dirty="0" smtClean="0"/>
              <a:t> </a:t>
            </a:r>
            <a:r>
              <a:rPr lang="en-US" dirty="0"/>
              <a:t>on the 300, 400, 500, and 700 font weights.</a:t>
            </a:r>
            <a:endParaRPr lang="en-US" dirty="0" smtClean="0"/>
          </a:p>
          <a:p>
            <a:pPr lvl="1"/>
            <a:r>
              <a:rPr lang="en-US" dirty="0" smtClean="0"/>
              <a:t>300 : light, 400 : regular… 700 : bold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642" y="2052918"/>
            <a:ext cx="4227344" cy="1180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532" y="3733269"/>
            <a:ext cx="4675563" cy="154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07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Material UI : 6.0.2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853248"/>
            <a:ext cx="9888943" cy="4395151"/>
          </a:xfrm>
        </p:spPr>
        <p:txBody>
          <a:bodyPr>
            <a:normAutofit/>
          </a:bodyPr>
          <a:lstStyle/>
          <a:p>
            <a:r>
              <a:rPr lang="en-US" b="1" dirty="0" err="1"/>
              <a:t>Roboto</a:t>
            </a:r>
            <a:r>
              <a:rPr lang="en-US" b="1" dirty="0"/>
              <a:t> </a:t>
            </a:r>
            <a:r>
              <a:rPr lang="en-US" b="1" dirty="0" smtClean="0"/>
              <a:t>font</a:t>
            </a:r>
          </a:p>
          <a:p>
            <a:pPr lvl="1"/>
            <a:r>
              <a:rPr lang="en-US" dirty="0" smtClean="0"/>
              <a:t>If we want to </a:t>
            </a:r>
            <a:r>
              <a:rPr lang="en-US" dirty="0"/>
              <a:t>install </a:t>
            </a:r>
            <a:r>
              <a:rPr lang="en-US" dirty="0" err="1"/>
              <a:t>Roboto</a:t>
            </a:r>
            <a:r>
              <a:rPr lang="en-US" dirty="0"/>
              <a:t> through the Google Web Fonts </a:t>
            </a:r>
            <a:r>
              <a:rPr lang="en-US" dirty="0" smtClean="0"/>
              <a:t>CDN then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Icons</a:t>
            </a:r>
          </a:p>
          <a:p>
            <a:pPr lvl="1"/>
            <a:r>
              <a:rPr lang="en-US" dirty="0"/>
              <a:t>To use the font Icon component or the prebuilt SVG Material </a:t>
            </a:r>
            <a:r>
              <a:rPr lang="en-US" dirty="0" smtClean="0"/>
              <a:t>Icons, </a:t>
            </a:r>
            <a:r>
              <a:rPr lang="en-US" dirty="0"/>
              <a:t>first install the Material Icons font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2704455"/>
            <a:ext cx="11248484" cy="19550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433" y="5980174"/>
            <a:ext cx="3933954" cy="5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59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Material UI : 6.0.2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25131" cy="4195481"/>
          </a:xfrm>
        </p:spPr>
        <p:txBody>
          <a:bodyPr/>
          <a:lstStyle/>
          <a:p>
            <a:r>
              <a:rPr lang="en-US" b="1" dirty="0"/>
              <a:t>Icons</a:t>
            </a:r>
          </a:p>
          <a:p>
            <a:pPr lvl="1"/>
            <a:r>
              <a:rPr lang="en-US" dirty="0"/>
              <a:t>To install the Material Icons font </a:t>
            </a:r>
            <a:r>
              <a:rPr lang="en-US" dirty="0" smtClean="0"/>
              <a:t>using </a:t>
            </a:r>
            <a:r>
              <a:rPr lang="en-US" dirty="0"/>
              <a:t>the Google Web Fonts </a:t>
            </a:r>
            <a:r>
              <a:rPr lang="en-US" dirty="0" smtClean="0"/>
              <a:t>CDN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are done with installation</a:t>
            </a:r>
          </a:p>
          <a:p>
            <a:r>
              <a:rPr lang="en-US" dirty="0" smtClean="0"/>
              <a:t>Installation Guide</a:t>
            </a:r>
          </a:p>
          <a:p>
            <a:r>
              <a:rPr lang="en-US" dirty="0">
                <a:hlinkClick r:id="rId2"/>
              </a:rPr>
              <a:t>Installation - Material UI </a:t>
            </a:r>
            <a:r>
              <a:rPr lang="en-US" dirty="0" smtClean="0">
                <a:hlinkClick r:id="rId2"/>
              </a:rPr>
              <a:t>(mui.com</a:t>
            </a:r>
            <a:r>
              <a:rPr lang="en-US" dirty="0">
                <a:hlinkClick r:id="rId2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029" y="3158968"/>
            <a:ext cx="7144497" cy="129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9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MUI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37582" cy="419548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All MUI components</a:t>
            </a:r>
          </a:p>
          <a:p>
            <a:r>
              <a:rPr lang="pt-BR" dirty="0">
                <a:hlinkClick r:id="rId2"/>
              </a:rPr>
              <a:t>Material UI components - Material UI (mui.com)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3" y="1853248"/>
            <a:ext cx="9811122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8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671" y="1955641"/>
            <a:ext cx="5803326" cy="4195481"/>
          </a:xfrm>
        </p:spPr>
        <p:txBody>
          <a:bodyPr/>
          <a:lstStyle/>
          <a:p>
            <a:r>
              <a:rPr lang="en-US" dirty="0" smtClean="0"/>
              <a:t>Suppose we want to display customer details in Card.</a:t>
            </a:r>
          </a:p>
          <a:p>
            <a:r>
              <a:rPr lang="en-US" dirty="0" smtClean="0"/>
              <a:t>We need MUI components for</a:t>
            </a:r>
          </a:p>
          <a:p>
            <a:pPr lvl="1"/>
            <a:r>
              <a:rPr lang="en-US" dirty="0" smtClean="0"/>
              <a:t>Card</a:t>
            </a:r>
          </a:p>
          <a:p>
            <a:pPr lvl="1"/>
            <a:r>
              <a:rPr lang="en-US" dirty="0" smtClean="0"/>
              <a:t>Button </a:t>
            </a:r>
          </a:p>
          <a:p>
            <a:pPr lvl="1"/>
            <a:r>
              <a:rPr lang="en-US" dirty="0" smtClean="0"/>
              <a:t>Icon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27" y="605150"/>
            <a:ext cx="3326998" cy="59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9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</a:t>
            </a:r>
            <a:br>
              <a:rPr lang="en-US" dirty="0" smtClean="0"/>
            </a:br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669" y="75034"/>
            <a:ext cx="8891812" cy="67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1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MUI Card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14791"/>
            <a:ext cx="9957037" cy="5077839"/>
          </a:xfrm>
        </p:spPr>
        <p:txBody>
          <a:bodyPr>
            <a:normAutofit/>
          </a:bodyPr>
          <a:lstStyle/>
          <a:p>
            <a:r>
              <a:rPr lang="en-US" dirty="0" smtClean="0"/>
              <a:t>Cards are </a:t>
            </a:r>
            <a:r>
              <a:rPr lang="en-US" dirty="0"/>
              <a:t>surfaces that display content and actions on a single topic. The Material UI Card component includes several complementary utility components to handle various use cases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1"/>
            <a:r>
              <a:rPr lang="en-US" dirty="0"/>
              <a:t>Card: a surface-level container for grouping related components.</a:t>
            </a:r>
          </a:p>
          <a:p>
            <a:pPr lvl="1"/>
            <a:r>
              <a:rPr lang="en-US" dirty="0"/>
              <a:t>Card Content: the wrapper for the Card content.</a:t>
            </a:r>
          </a:p>
          <a:p>
            <a:pPr lvl="1"/>
            <a:r>
              <a:rPr lang="en-US" dirty="0"/>
              <a:t>Card Header: an optional wrapper for the Card header.</a:t>
            </a:r>
          </a:p>
          <a:p>
            <a:pPr lvl="1"/>
            <a:r>
              <a:rPr lang="en-US" dirty="0"/>
              <a:t>Card Media: an optional container for displaying background images and gradient layers behind the Card Content.</a:t>
            </a:r>
          </a:p>
          <a:p>
            <a:pPr lvl="1"/>
            <a:r>
              <a:rPr lang="en-US" dirty="0"/>
              <a:t>Card Actions: an optional wrapper that groups a set of buttons.</a:t>
            </a:r>
          </a:p>
          <a:p>
            <a:pPr lvl="1"/>
            <a:r>
              <a:rPr lang="en-US" dirty="0"/>
              <a:t>Card Action Area: an optional wrapper that allows users to interact with the specified area of the Card.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MUI Button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25131" cy="4195481"/>
          </a:xfrm>
        </p:spPr>
        <p:txBody>
          <a:bodyPr/>
          <a:lstStyle/>
          <a:p>
            <a:r>
              <a:rPr lang="en-US" dirty="0"/>
              <a:t>Buttons allow users to take actions, and make choices, with a single </a:t>
            </a:r>
            <a:r>
              <a:rPr lang="en-US" dirty="0" smtClean="0"/>
              <a:t>tap</a:t>
            </a:r>
          </a:p>
          <a:p>
            <a:r>
              <a:rPr lang="en-US" dirty="0"/>
              <a:t>Buttons communicate actions that users can take. They are typically placed throughout your UI, in places like:</a:t>
            </a:r>
          </a:p>
          <a:p>
            <a:pPr lvl="1"/>
            <a:r>
              <a:rPr lang="en-US" dirty="0"/>
              <a:t>Modal windows</a:t>
            </a:r>
          </a:p>
          <a:p>
            <a:pPr lvl="1"/>
            <a:r>
              <a:rPr lang="en-US" dirty="0"/>
              <a:t>Forms</a:t>
            </a:r>
          </a:p>
          <a:p>
            <a:pPr lvl="1"/>
            <a:r>
              <a:rPr lang="en-US" dirty="0"/>
              <a:t>Cards</a:t>
            </a:r>
          </a:p>
          <a:p>
            <a:pPr lvl="1"/>
            <a:r>
              <a:rPr lang="en-US" dirty="0" smtClean="0"/>
              <a:t>Toolbars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8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MUI Icons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27854" cy="4195481"/>
          </a:xfrm>
        </p:spPr>
        <p:txBody>
          <a:bodyPr/>
          <a:lstStyle/>
          <a:p>
            <a:r>
              <a:rPr lang="en-US" dirty="0" smtClean="0"/>
              <a:t>Google </a:t>
            </a:r>
            <a:r>
              <a:rPr lang="en-US" dirty="0"/>
              <a:t>has created over 2,100 official Material icons, each in five different "themes" </a:t>
            </a:r>
            <a:r>
              <a:rPr lang="en-US" dirty="0" smtClean="0"/>
              <a:t>. </a:t>
            </a:r>
            <a:r>
              <a:rPr lang="en-US" dirty="0"/>
              <a:t>For each SVG icon, we export the respective React component from the @</a:t>
            </a:r>
            <a:r>
              <a:rPr lang="en-US" dirty="0" err="1"/>
              <a:t>mui</a:t>
            </a:r>
            <a:r>
              <a:rPr lang="en-US" dirty="0"/>
              <a:t>/icons-material package. </a:t>
            </a:r>
          </a:p>
          <a:p>
            <a:r>
              <a:rPr lang="en-US" dirty="0"/>
              <a:t>Import icons using </a:t>
            </a:r>
            <a:r>
              <a:rPr lang="en-US" dirty="0" smtClean="0"/>
              <a:t> two </a:t>
            </a:r>
            <a:r>
              <a:rPr lang="en-US" dirty="0"/>
              <a:t>options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05" y="3646372"/>
            <a:ext cx="8474330" cy="10085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505" y="5447411"/>
            <a:ext cx="8287342" cy="5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0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5675" cy="4195481"/>
          </a:xfrm>
        </p:spPr>
        <p:txBody>
          <a:bodyPr/>
          <a:lstStyle/>
          <a:p>
            <a:r>
              <a:rPr lang="en-US" dirty="0"/>
              <a:t>React is a JavaScript library for building user interfaces.</a:t>
            </a:r>
          </a:p>
          <a:p>
            <a:r>
              <a:rPr lang="en-US" dirty="0"/>
              <a:t>React is used to build single-page applications.</a:t>
            </a:r>
          </a:p>
          <a:p>
            <a:r>
              <a:rPr lang="en-US" dirty="0"/>
              <a:t>React allows us to create reusable UI components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4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MUI 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1692614"/>
            <a:ext cx="9820850" cy="4555786"/>
          </a:xfrm>
        </p:spPr>
        <p:txBody>
          <a:bodyPr/>
          <a:lstStyle/>
          <a:p>
            <a:r>
              <a:rPr lang="en-US" dirty="0" smtClean="0"/>
              <a:t>Themes:</a:t>
            </a:r>
          </a:p>
          <a:p>
            <a:pPr lvl="1"/>
            <a:r>
              <a:rPr lang="en-US" dirty="0" smtClean="0"/>
              <a:t>Filled </a:t>
            </a:r>
            <a:r>
              <a:rPr lang="en-US" dirty="0"/>
              <a:t>theme (default) is exported as @</a:t>
            </a:r>
            <a:r>
              <a:rPr lang="en-US" dirty="0" err="1"/>
              <a:t>mui</a:t>
            </a:r>
            <a:r>
              <a:rPr lang="en-US" dirty="0"/>
              <a:t>/icons-material/Delete,</a:t>
            </a:r>
          </a:p>
          <a:p>
            <a:pPr lvl="1"/>
            <a:r>
              <a:rPr lang="en-US" dirty="0"/>
              <a:t>Outlined theme is exported as @</a:t>
            </a:r>
            <a:r>
              <a:rPr lang="en-US" dirty="0" err="1"/>
              <a:t>mui</a:t>
            </a:r>
            <a:r>
              <a:rPr lang="en-US" dirty="0"/>
              <a:t>/icons-material/</a:t>
            </a:r>
            <a:r>
              <a:rPr lang="en-US" dirty="0" err="1"/>
              <a:t>DeleteOutlined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Rounded theme is exported as @</a:t>
            </a:r>
            <a:r>
              <a:rPr lang="en-US" dirty="0" err="1"/>
              <a:t>mui</a:t>
            </a:r>
            <a:r>
              <a:rPr lang="en-US" dirty="0"/>
              <a:t>/icons-material/</a:t>
            </a:r>
            <a:r>
              <a:rPr lang="en-US" dirty="0" err="1"/>
              <a:t>DeleteRounded</a:t>
            </a:r>
            <a:r>
              <a:rPr lang="en-US" dirty="0"/>
              <a:t>,</a:t>
            </a:r>
          </a:p>
          <a:p>
            <a:pPr lvl="1"/>
            <a:r>
              <a:rPr lang="en-US" dirty="0" err="1"/>
              <a:t>Twotone</a:t>
            </a:r>
            <a:r>
              <a:rPr lang="en-US" dirty="0"/>
              <a:t> theme is exported as @</a:t>
            </a:r>
            <a:r>
              <a:rPr lang="en-US" dirty="0" err="1"/>
              <a:t>mui</a:t>
            </a:r>
            <a:r>
              <a:rPr lang="en-US" dirty="0"/>
              <a:t>/icons-material/</a:t>
            </a:r>
            <a:r>
              <a:rPr lang="en-US" dirty="0" err="1"/>
              <a:t>DeleteTwoTone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Sharp theme is exported as @</a:t>
            </a:r>
            <a:r>
              <a:rPr lang="en-US" dirty="0" err="1"/>
              <a:t>mui</a:t>
            </a:r>
            <a:r>
              <a:rPr lang="en-US" dirty="0"/>
              <a:t>/icons-material/</a:t>
            </a:r>
            <a:r>
              <a:rPr lang="en-US" dirty="0" err="1"/>
              <a:t>DeleteSharp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86" y="4272227"/>
            <a:ext cx="3704819" cy="22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4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898671" cy="4195481"/>
          </a:xfrm>
        </p:spPr>
        <p:txBody>
          <a:bodyPr/>
          <a:lstStyle/>
          <a:p>
            <a:r>
              <a:rPr lang="en-US" b="1" dirty="0" smtClean="0"/>
              <a:t>React Button, </a:t>
            </a:r>
            <a:r>
              <a:rPr lang="en-US" b="1" dirty="0" err="1" smtClean="0"/>
              <a:t>DeleteIcon</a:t>
            </a:r>
            <a:r>
              <a:rPr lang="en-US" b="1" dirty="0" smtClean="0"/>
              <a:t>, </a:t>
            </a:r>
            <a:r>
              <a:rPr lang="en-US" b="1" dirty="0" err="1" smtClean="0"/>
              <a:t>EditIcon</a:t>
            </a:r>
            <a:r>
              <a:rPr lang="en-US" b="1" dirty="0" smtClean="0"/>
              <a:t> components</a:t>
            </a:r>
          </a:p>
          <a:p>
            <a:pPr lvl="1"/>
            <a:r>
              <a:rPr lang="en-US" dirty="0" smtClean="0"/>
              <a:t>import following MUI components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Put following code to insert MUI components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47" y="3045263"/>
            <a:ext cx="6648173" cy="1102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47" y="5139759"/>
            <a:ext cx="9102421" cy="84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6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Accordion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929" y="1331024"/>
            <a:ext cx="8946541" cy="1633558"/>
          </a:xfrm>
        </p:spPr>
        <p:txBody>
          <a:bodyPr/>
          <a:lstStyle/>
          <a:p>
            <a:r>
              <a:rPr lang="en-US" dirty="0"/>
              <a:t>The accordion component allows the user to show and hide sections of related content on a page.</a:t>
            </a:r>
          </a:p>
          <a:p>
            <a:r>
              <a:rPr lang="en-US" dirty="0" smtClean="0"/>
              <a:t>Can be </a:t>
            </a:r>
            <a:r>
              <a:rPr lang="en-US" dirty="0"/>
              <a:t>used standalone, or be connected to a larger surface, such as a card.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897" y="2524957"/>
            <a:ext cx="8500322" cy="425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26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Accordion Imports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560" y="1658282"/>
            <a:ext cx="10071619" cy="4195481"/>
          </a:xfrm>
        </p:spPr>
        <p:txBody>
          <a:bodyPr/>
          <a:lstStyle/>
          <a:p>
            <a:r>
              <a:rPr lang="en-US" dirty="0"/>
              <a:t>import Accordion from '@</a:t>
            </a:r>
            <a:r>
              <a:rPr lang="en-US" dirty="0" err="1"/>
              <a:t>mui</a:t>
            </a:r>
            <a:r>
              <a:rPr lang="en-US" dirty="0"/>
              <a:t>/material/Accordion';</a:t>
            </a:r>
          </a:p>
          <a:p>
            <a:r>
              <a:rPr lang="en-US" dirty="0"/>
              <a:t>import </a:t>
            </a:r>
            <a:r>
              <a:rPr lang="en-US" dirty="0" err="1"/>
              <a:t>AccordionSummary</a:t>
            </a:r>
            <a:r>
              <a:rPr lang="en-US" dirty="0"/>
              <a:t> from '@</a:t>
            </a:r>
            <a:r>
              <a:rPr lang="en-US" dirty="0" err="1"/>
              <a:t>mui</a:t>
            </a:r>
            <a:r>
              <a:rPr lang="en-US" dirty="0"/>
              <a:t>/material/</a:t>
            </a:r>
            <a:r>
              <a:rPr lang="en-US" dirty="0" err="1"/>
              <a:t>AccordionSummary</a:t>
            </a:r>
            <a:r>
              <a:rPr lang="en-US" dirty="0"/>
              <a:t>';</a:t>
            </a:r>
          </a:p>
          <a:p>
            <a:r>
              <a:rPr lang="en-US" dirty="0"/>
              <a:t>import </a:t>
            </a:r>
            <a:r>
              <a:rPr lang="en-US" dirty="0" err="1"/>
              <a:t>AccordionDetails</a:t>
            </a:r>
            <a:r>
              <a:rPr lang="en-US" dirty="0"/>
              <a:t> from '@</a:t>
            </a:r>
            <a:r>
              <a:rPr lang="en-US" dirty="0" err="1"/>
              <a:t>mui</a:t>
            </a:r>
            <a:r>
              <a:rPr lang="en-US" dirty="0"/>
              <a:t>/material/</a:t>
            </a:r>
            <a:r>
              <a:rPr lang="en-US" dirty="0" err="1"/>
              <a:t>AccordionDetails</a:t>
            </a:r>
            <a:r>
              <a:rPr lang="en-US" dirty="0"/>
              <a:t>';</a:t>
            </a:r>
          </a:p>
          <a:p>
            <a:r>
              <a:rPr lang="en-US" dirty="0"/>
              <a:t>import Typography from '@</a:t>
            </a:r>
            <a:r>
              <a:rPr lang="en-US" dirty="0" err="1"/>
              <a:t>mui</a:t>
            </a:r>
            <a:r>
              <a:rPr lang="en-US" dirty="0"/>
              <a:t>/material/Typography';</a:t>
            </a:r>
          </a:p>
          <a:p>
            <a:r>
              <a:rPr lang="en-US" dirty="0"/>
              <a:t>import </a:t>
            </a:r>
            <a:r>
              <a:rPr lang="en-US" dirty="0" err="1"/>
              <a:t>ExpandMoreIcon</a:t>
            </a:r>
            <a:r>
              <a:rPr lang="en-US" dirty="0"/>
              <a:t> from '@</a:t>
            </a:r>
            <a:r>
              <a:rPr lang="en-US" dirty="0" err="1"/>
              <a:t>mui</a:t>
            </a:r>
            <a:r>
              <a:rPr lang="en-US" dirty="0"/>
              <a:t>/icons-material/</a:t>
            </a:r>
            <a:r>
              <a:rPr lang="en-US" dirty="0" err="1"/>
              <a:t>ExpandMore</a:t>
            </a:r>
            <a:r>
              <a:rPr lang="en-US" dirty="0" smtClean="0"/>
              <a:t>';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More details about Accordion:</a:t>
            </a:r>
          </a:p>
          <a:p>
            <a:pPr lvl="1"/>
            <a:r>
              <a:rPr lang="en-US" dirty="0">
                <a:hlinkClick r:id="rId2"/>
              </a:rPr>
              <a:t>React Accordion component - Material UI (mui.com)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987" y="141351"/>
            <a:ext cx="9404723" cy="1400530"/>
          </a:xfrm>
        </p:spPr>
        <p:txBody>
          <a:bodyPr/>
          <a:lstStyle/>
          <a:p>
            <a:r>
              <a:rPr lang="en-US" dirty="0" smtClean="0"/>
              <a:t>React Accordion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447" y="841616"/>
            <a:ext cx="8947150" cy="30769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447" y="3918599"/>
            <a:ext cx="8947150" cy="28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Paper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935" y="1716034"/>
            <a:ext cx="9465227" cy="4540387"/>
          </a:xfrm>
        </p:spPr>
        <p:txBody>
          <a:bodyPr/>
          <a:lstStyle/>
          <a:p>
            <a:r>
              <a:rPr lang="en-US" dirty="0" smtClean="0"/>
              <a:t>Paper represents the </a:t>
            </a:r>
            <a:r>
              <a:rPr lang="en-US" dirty="0"/>
              <a:t>background of an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resembles </a:t>
            </a:r>
            <a:r>
              <a:rPr lang="en-US" dirty="0"/>
              <a:t>the flat, opaque texture of a sheet of </a:t>
            </a:r>
            <a:r>
              <a:rPr lang="en-US" dirty="0" smtClean="0"/>
              <a:t>paper</a:t>
            </a:r>
          </a:p>
          <a:p>
            <a:r>
              <a:rPr lang="en-US" dirty="0"/>
              <a:t>re-sized, shuffled, and bound together in multiple sheets.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247" y="3424087"/>
            <a:ext cx="85725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2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8448"/>
          </a:xfrm>
        </p:spPr>
        <p:txBody>
          <a:bodyPr/>
          <a:lstStyle/>
          <a:p>
            <a:r>
              <a:rPr lang="en-US" dirty="0" smtClean="0"/>
              <a:t>React Paper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524" y="1605371"/>
            <a:ext cx="4052236" cy="4195481"/>
          </a:xfrm>
        </p:spPr>
        <p:txBody>
          <a:bodyPr/>
          <a:lstStyle/>
          <a:p>
            <a:r>
              <a:rPr lang="en-US" dirty="0"/>
              <a:t>elevation controls the size of the shadow applied to the surface</a:t>
            </a:r>
            <a:r>
              <a:rPr lang="en-US" dirty="0" smtClean="0"/>
              <a:t>.</a:t>
            </a:r>
          </a:p>
          <a:p>
            <a:r>
              <a:rPr lang="en-US" dirty="0"/>
              <a:t>In dark mode, raising the elevation also makes the surface lighter.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205" y="1605371"/>
            <a:ext cx="6105475" cy="490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7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Paper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680" y="1472685"/>
            <a:ext cx="5230112" cy="4896522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dirty="0" smtClean="0"/>
              <a:t>we </a:t>
            </a:r>
            <a:r>
              <a:rPr lang="en-US" dirty="0"/>
              <a:t>need an outlined surface, use the variant prop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More about Paper:</a:t>
            </a:r>
          </a:p>
          <a:p>
            <a:pPr lvl="1"/>
            <a:r>
              <a:rPr lang="en-US" dirty="0">
                <a:hlinkClick r:id="rId2"/>
              </a:rPr>
              <a:t>React Paper component - Material UI (mui.com)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331" y="1472685"/>
            <a:ext cx="4813952" cy="45859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34" y="2558155"/>
            <a:ext cx="48291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7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on Material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React Pagination component - Material UI (mui.com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r>
              <a:rPr lang="en-US" dirty="0">
                <a:hlinkClick r:id="rId3"/>
              </a:rPr>
              <a:t>React Grid component - Material UI (mui.com</a:t>
            </a:r>
            <a:r>
              <a:rPr lang="en-US" dirty="0" smtClean="0">
                <a:hlinkClick r:id="rId3"/>
              </a:rPr>
              <a:t>)</a:t>
            </a:r>
            <a:endParaRPr lang="en-US" dirty="0" smtClean="0"/>
          </a:p>
          <a:p>
            <a:r>
              <a:rPr lang="en-US" dirty="0">
                <a:hlinkClick r:id="rId4"/>
              </a:rPr>
              <a:t>React Stack component - Material UI (mui.com)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03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39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54873"/>
            <a:ext cx="9601196" cy="1303867"/>
          </a:xfrm>
        </p:spPr>
        <p:txBody>
          <a:bodyPr/>
          <a:lstStyle/>
          <a:p>
            <a:r>
              <a:rPr lang="en-US" dirty="0" smtClean="0"/>
              <a:t>React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941770" cy="3318936"/>
          </a:xfrm>
        </p:spPr>
        <p:txBody>
          <a:bodyPr/>
          <a:lstStyle/>
          <a:p>
            <a:r>
              <a:rPr lang="en-US" dirty="0" smtClean="0"/>
              <a:t>Components are separate pieces of code, where they can be separately designed, developed, maintained and tested.</a:t>
            </a:r>
          </a:p>
          <a:p>
            <a:r>
              <a:rPr lang="en-US" dirty="0" smtClean="0"/>
              <a:t>To design and develop the components, we use JSX in react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834" y="1958740"/>
            <a:ext cx="4635879" cy="415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 JSX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25131" cy="4195481"/>
          </a:xfrm>
        </p:spPr>
        <p:txBody>
          <a:bodyPr/>
          <a:lstStyle/>
          <a:p>
            <a:r>
              <a:rPr lang="en-US" dirty="0"/>
              <a:t>JSX is </a:t>
            </a:r>
            <a:r>
              <a:rPr lang="en-US" dirty="0" smtClean="0"/>
              <a:t>a </a:t>
            </a:r>
            <a:r>
              <a:rPr lang="en-US" dirty="0"/>
              <a:t>syntax extension of regular JavaScript and is used to create React elements. </a:t>
            </a:r>
            <a:endParaRPr lang="en-US" dirty="0" smtClean="0"/>
          </a:p>
          <a:p>
            <a:r>
              <a:rPr lang="en-US" dirty="0"/>
              <a:t>It makes </a:t>
            </a:r>
            <a:r>
              <a:rPr lang="en-US" dirty="0" smtClean="0"/>
              <a:t>easy for developers </a:t>
            </a:r>
            <a:r>
              <a:rPr lang="en-US" dirty="0"/>
              <a:t>to create templates.</a:t>
            </a:r>
          </a:p>
          <a:p>
            <a:r>
              <a:rPr lang="en-US" dirty="0"/>
              <a:t>Instead of separating the markup and logic in separated files, React uses </a:t>
            </a:r>
            <a:r>
              <a:rPr lang="en-US" dirty="0" smtClean="0"/>
              <a:t>JSX in components</a:t>
            </a:r>
          </a:p>
          <a:p>
            <a:r>
              <a:rPr lang="en-US" dirty="0" smtClean="0"/>
              <a:t>JSX Elements are created using same html logic, attributes are added same like html, </a:t>
            </a:r>
            <a:r>
              <a:rPr lang="en-US" dirty="0" err="1" smtClean="0"/>
              <a:t>javascript</a:t>
            </a:r>
            <a:r>
              <a:rPr lang="en-US" dirty="0" smtClean="0"/>
              <a:t> logic is added using {} 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Header Component in React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3815614" cy="3318936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eader and h1 are JSX elements looks similar to html</a:t>
            </a:r>
          </a:p>
          <a:p>
            <a:r>
              <a:rPr lang="en-US" dirty="0" smtClean="0"/>
              <a:t>Behind the seen,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createElement</a:t>
            </a:r>
            <a:r>
              <a:rPr lang="en-US" dirty="0" smtClean="0"/>
              <a:t> function will be called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182" y="2556932"/>
            <a:ext cx="5619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0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React 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7" cy="1331674"/>
          </a:xfrm>
        </p:spPr>
        <p:txBody>
          <a:bodyPr/>
          <a:lstStyle/>
          <a:p>
            <a:r>
              <a:rPr lang="en-US" dirty="0" smtClean="0"/>
              <a:t>Style attribute should be bind with JSX expression and </a:t>
            </a:r>
            <a:r>
              <a:rPr lang="en-US" dirty="0" err="1" smtClean="0"/>
              <a:t>Javascript</a:t>
            </a:r>
            <a:r>
              <a:rPr lang="en-US" dirty="0" smtClean="0"/>
              <a:t> object having CSS key value pairs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1" y="3792704"/>
            <a:ext cx="118395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0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React 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2333323" cy="3318936"/>
          </a:xfrm>
        </p:spPr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can be declared and used in JSX expressions as a value of style attribute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343" y="2489555"/>
            <a:ext cx="76771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Material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995948" cy="4201967"/>
          </a:xfrm>
        </p:spPr>
        <p:txBody>
          <a:bodyPr>
            <a:normAutofit/>
          </a:bodyPr>
          <a:lstStyle/>
          <a:p>
            <a:r>
              <a:rPr lang="en-US" dirty="0"/>
              <a:t>React UI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Using Material </a:t>
            </a:r>
            <a:r>
              <a:rPr lang="en-US" dirty="0"/>
              <a:t>UI, </a:t>
            </a:r>
            <a:r>
              <a:rPr lang="en-US" dirty="0" smtClean="0"/>
              <a:t>we save a </a:t>
            </a:r>
            <a:r>
              <a:rPr lang="en-US" dirty="0"/>
              <a:t>lot of time that </a:t>
            </a:r>
            <a:r>
              <a:rPr lang="en-US" dirty="0" smtClean="0"/>
              <a:t>we can </a:t>
            </a:r>
            <a:r>
              <a:rPr lang="en-US" dirty="0"/>
              <a:t>spend on building features for your project or business</a:t>
            </a:r>
            <a:r>
              <a:rPr lang="en-US" dirty="0" smtClean="0"/>
              <a:t>.</a:t>
            </a:r>
          </a:p>
          <a:p>
            <a:r>
              <a:rPr lang="en-US" dirty="0"/>
              <a:t>Material UI provides us React components that implement G</a:t>
            </a:r>
            <a:r>
              <a:rPr lang="en-US" dirty="0" smtClean="0"/>
              <a:t>oogle’s </a:t>
            </a:r>
            <a:r>
              <a:rPr lang="en-US" dirty="0"/>
              <a:t>material design</a:t>
            </a:r>
            <a:r>
              <a:rPr lang="en-US" dirty="0" smtClean="0"/>
              <a:t>.</a:t>
            </a:r>
          </a:p>
          <a:p>
            <a:r>
              <a:rPr lang="en-US" dirty="0"/>
              <a:t>Material design is developed by Google in </a:t>
            </a:r>
            <a:r>
              <a:rPr lang="en-US" dirty="0" smtClean="0"/>
              <a:t>2014. </a:t>
            </a:r>
            <a:r>
              <a:rPr lang="en-US" dirty="0"/>
              <a:t>I</a:t>
            </a:r>
            <a:r>
              <a:rPr lang="en-US" dirty="0" smtClean="0"/>
              <a:t>t </a:t>
            </a:r>
            <a:r>
              <a:rPr lang="en-US" dirty="0"/>
              <a:t>uses the grid-based layouts, responsive animations and transitions, padding, and depth effects such as </a:t>
            </a:r>
            <a:r>
              <a:rPr lang="en-US" dirty="0" smtClean="0"/>
              <a:t>shadows.</a:t>
            </a:r>
          </a:p>
          <a:p>
            <a:r>
              <a:rPr lang="en-US" dirty="0"/>
              <a:t>Material UI components work in isolation. They are self-contained, and will only inject the styles they need to display</a:t>
            </a:r>
            <a:r>
              <a:rPr lang="en-US" dirty="0" smtClean="0"/>
              <a:t>.</a:t>
            </a:r>
          </a:p>
          <a:p>
            <a:r>
              <a:rPr lang="en-US" dirty="0">
                <a:hlinkClick r:id="rId2"/>
              </a:rPr>
              <a:t>MUI: The React component library you always wanted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3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MUI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92613"/>
            <a:ext cx="9869488" cy="4893013"/>
          </a:xfrm>
        </p:spPr>
        <p:txBody>
          <a:bodyPr>
            <a:normAutofit/>
          </a:bodyPr>
          <a:lstStyle/>
          <a:p>
            <a:r>
              <a:rPr lang="en-US" dirty="0" smtClean="0"/>
              <a:t>MUI Core</a:t>
            </a:r>
          </a:p>
          <a:p>
            <a:pPr lvl="1"/>
            <a:r>
              <a:rPr lang="en-US" dirty="0"/>
              <a:t>It includes a comprehensive collection of prebuilt components that are ready for use in production right out of the box, and features a suite of customization options that make it easy to implement your own custom design system on top of our components.</a:t>
            </a:r>
          </a:p>
          <a:p>
            <a:r>
              <a:rPr lang="en-US" dirty="0" smtClean="0"/>
              <a:t>MUI X</a:t>
            </a:r>
          </a:p>
          <a:p>
            <a:pPr lvl="1"/>
            <a:r>
              <a:rPr lang="en-US" dirty="0"/>
              <a:t>MUI X is a collection of advanced React UI components for complex use cases. Use the native integration with Material UI or extend your design system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Data Grid</a:t>
            </a:r>
          </a:p>
          <a:p>
            <a:pPr lvl="2"/>
            <a:r>
              <a:rPr lang="en-US" dirty="0" smtClean="0"/>
              <a:t>Date and Time Pickers</a:t>
            </a:r>
          </a:p>
          <a:p>
            <a:pPr lvl="2"/>
            <a:r>
              <a:rPr lang="en-US" dirty="0" smtClean="0"/>
              <a:t>Charts</a:t>
            </a:r>
          </a:p>
          <a:p>
            <a:pPr lvl="2"/>
            <a:r>
              <a:rPr lang="en-US" dirty="0" smtClean="0"/>
              <a:t>Tree Views</a:t>
            </a:r>
          </a:p>
          <a:p>
            <a:r>
              <a:rPr lang="en-US" dirty="0">
                <a:hlinkClick r:id="rId2"/>
              </a:rPr>
              <a:t>Overview - Material UI (mui.com)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3659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1051</TotalTime>
  <Words>851</Words>
  <Application>Microsoft Office PowerPoint</Application>
  <PresentationFormat>Widescreen</PresentationFormat>
  <Paragraphs>166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Century Gothic</vt:lpstr>
      <vt:lpstr>Wingdings 3</vt:lpstr>
      <vt:lpstr>Ion</vt:lpstr>
      <vt:lpstr>MATERIAL UI for REACT</vt:lpstr>
      <vt:lpstr>What is React</vt:lpstr>
      <vt:lpstr>React Components</vt:lpstr>
      <vt:lpstr>React JSX</vt:lpstr>
      <vt:lpstr>Header Component in React</vt:lpstr>
      <vt:lpstr>Styling React  Components</vt:lpstr>
      <vt:lpstr>Styling React  Components</vt:lpstr>
      <vt:lpstr>What is Material UI</vt:lpstr>
      <vt:lpstr>MUI Types</vt:lpstr>
      <vt:lpstr>Install Material UI : 6.0.2</vt:lpstr>
      <vt:lpstr>Install Material UI : 6.0.2</vt:lpstr>
      <vt:lpstr>Install Material UI : 6.0.2</vt:lpstr>
      <vt:lpstr>Install Material UI : 6.0.2</vt:lpstr>
      <vt:lpstr>List of MUI components</vt:lpstr>
      <vt:lpstr>Example </vt:lpstr>
      <vt:lpstr>Card  Example</vt:lpstr>
      <vt:lpstr>MUI Card Component</vt:lpstr>
      <vt:lpstr>MUI Button Component</vt:lpstr>
      <vt:lpstr>MUI Icons</vt:lpstr>
      <vt:lpstr>MUI Icons</vt:lpstr>
      <vt:lpstr>Example Implemented</vt:lpstr>
      <vt:lpstr>React Accordion</vt:lpstr>
      <vt:lpstr>Accordion Imports</vt:lpstr>
      <vt:lpstr>React Accordion</vt:lpstr>
      <vt:lpstr>React Paper component</vt:lpstr>
      <vt:lpstr>React Paper Component</vt:lpstr>
      <vt:lpstr>React Paper Component</vt:lpstr>
      <vt:lpstr>More Examples on Material Components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JSX In REACT</dc:title>
  <dc:creator>user</dc:creator>
  <cp:lastModifiedBy>Microsoft account</cp:lastModifiedBy>
  <cp:revision>129</cp:revision>
  <dcterms:created xsi:type="dcterms:W3CDTF">2022-05-05T06:08:56Z</dcterms:created>
  <dcterms:modified xsi:type="dcterms:W3CDTF">2024-09-06T11:31:40Z</dcterms:modified>
</cp:coreProperties>
</file>