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5EA35D-45ED-443A-8423-87084F51D7F9}">
  <a:tblStyle styleId="{EF5EA35D-45ED-443A-8423-87084F51D7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bd5432ed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bd5432e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bd5432ed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bd5432ed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bd5432ed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bd5432ed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bd543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bd543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bd5432ed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bd5432ed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bde6a9c2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bde6a9c2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bde6a9c2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bde6a9c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bde6a9c2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bde6a9c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bde6a9c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bde6a9c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bde6a9c2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bde6a9c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bd5432e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bd5432e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bde6a9c2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bde6a9c2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d5432ed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bd5432ed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2032a2801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2032a280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2032a2801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2032a2801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bd5432e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bd5432e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2032a280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2032a280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3513eb3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3513eb3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bd5432ed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bd5432e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internals - Basics to advanced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Hrishikesh Kulkarni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489500" y="1203663"/>
            <a:ext cx="186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*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employees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WHERE id=700,001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489500" y="1984975"/>
            <a:ext cx="1280700" cy="55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7" name="Google Shape;197;p22"/>
          <p:cNvGraphicFramePr/>
          <p:nvPr/>
        </p:nvGraphicFramePr>
        <p:xfrm>
          <a:off x="2207625" y="73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{EF5EA35D-45ED-443A-8423-87084F51D7F9}</a:tableStyleId>
              </a:tblPr>
              <a:tblGrid>
                <a:gridCol w="830375"/>
                <a:gridCol w="636500"/>
                <a:gridCol w="400600"/>
              </a:tblGrid>
              <a:tr h="35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700001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za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xz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8" name="Google Shape;198;p22"/>
          <p:cNvSpPr txBox="1"/>
          <p:nvPr/>
        </p:nvSpPr>
        <p:spPr>
          <a:xfrm>
            <a:off x="2207625" y="254850"/>
            <a:ext cx="11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employees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9" name="Google Shape;199;p22"/>
          <p:cNvGraphicFramePr/>
          <p:nvPr/>
        </p:nvGraphicFramePr>
        <p:xfrm>
          <a:off x="4677300" y="25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{EF5EA35D-45ED-443A-8423-87084F51D7F9}</a:tableStyleId>
              </a:tblPr>
              <a:tblGrid>
                <a:gridCol w="916325"/>
                <a:gridCol w="711425"/>
                <a:gridCol w="382850"/>
              </a:tblGrid>
              <a:tr h="1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0" name="Google Shape;200;p22"/>
          <p:cNvGraphicFramePr/>
          <p:nvPr/>
        </p:nvGraphicFramePr>
        <p:xfrm>
          <a:off x="4802875" y="305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{EF5EA35D-45ED-443A-8423-87084F51D7F9}</a:tableStyleId>
              </a:tblPr>
              <a:tblGrid>
                <a:gridCol w="916325"/>
                <a:gridCol w="711425"/>
                <a:gridCol w="382850"/>
              </a:tblGrid>
              <a:tr h="1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4M1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bcd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1" name="Google Shape;201;p22"/>
          <p:cNvGraphicFramePr/>
          <p:nvPr/>
        </p:nvGraphicFramePr>
        <p:xfrm>
          <a:off x="4711425" y="159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{EF5EA35D-45ED-443A-8423-87084F51D7F9}</a:tableStyleId>
              </a:tblPr>
              <a:tblGrid>
                <a:gridCol w="916325"/>
                <a:gridCol w="711425"/>
                <a:gridCol w="382850"/>
              </a:tblGrid>
              <a:tr h="1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2M1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abc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" name="Google Shape;202;p22"/>
          <p:cNvGraphicFramePr/>
          <p:nvPr/>
        </p:nvGraphicFramePr>
        <p:xfrm>
          <a:off x="7104250" y="70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{EF5EA35D-45ED-443A-8423-87084F51D7F9}</a:tableStyleId>
              </a:tblPr>
              <a:tblGrid>
                <a:gridCol w="916325"/>
                <a:gridCol w="711425"/>
                <a:gridCol w="382850"/>
              </a:tblGrid>
              <a:tr h="1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200,000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3" name="Google Shape;203;p22"/>
          <p:cNvGraphicFramePr/>
          <p:nvPr/>
        </p:nvGraphicFramePr>
        <p:xfrm>
          <a:off x="7104250" y="238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{EF5EA35D-45ED-443A-8423-87084F51D7F9}</a:tableStyleId>
              </a:tblPr>
              <a:tblGrid>
                <a:gridCol w="916325"/>
                <a:gridCol w="711425"/>
                <a:gridCol w="382850"/>
              </a:tblGrid>
              <a:tr h="14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200,000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4" name="Google Shape;204;p22"/>
          <p:cNvSpPr/>
          <p:nvPr/>
        </p:nvSpPr>
        <p:spPr>
          <a:xfrm>
            <a:off x="4356100" y="194375"/>
            <a:ext cx="40200" cy="46539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297500" y="1567550"/>
            <a:ext cx="70389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range (Dates, id range etc)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unique values (Location name, zip, gender, categorized values)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hash function</a:t>
            </a:r>
            <a:endParaRPr sz="1600"/>
          </a:p>
        </p:txBody>
      </p:sp>
      <p:sp>
        <p:nvSpPr>
          <p:cNvPr id="210" name="Google Shape;21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Partition types</a:t>
            </a:r>
            <a:endParaRPr b="1"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297500" y="1567550"/>
            <a:ext cx="70389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HP splits big table into multiple tables in the same db server (client is agnostic)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Sharding splits big table into multiple table across multiple db servers. Sharding helps to change configuration of diff db servers resulting in scalable solution</a:t>
            </a:r>
            <a:endParaRPr sz="1600"/>
          </a:p>
        </p:txBody>
      </p:sp>
      <p:sp>
        <p:nvSpPr>
          <p:cNvPr id="216" name="Google Shape;21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/>
              <a:t>Horizontal </a:t>
            </a:r>
            <a:r>
              <a:rPr b="1" lang="en" sz="3200"/>
              <a:t>Partition vs Sharding</a:t>
            </a:r>
            <a:endParaRPr b="1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1297500" y="1567550"/>
            <a:ext cx="70389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Improves query performance due to lesser data in each table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Archive older data by storing partition into cheap storage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Scalability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Slow write when updated row needs to move from one partition to another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Inefficient queries may end up looking across all partitions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Schema changes can be difficult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Difficult for transaction across multiple shards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Difficult for joins across multiple shards</a:t>
            </a:r>
            <a:endParaRPr sz="1600"/>
          </a:p>
        </p:txBody>
      </p:sp>
      <p:sp>
        <p:nvSpPr>
          <p:cNvPr id="222" name="Google Shape;22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/>
              <a:t>Pros and cons</a:t>
            </a:r>
            <a:endParaRPr b="1"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535500" y="860075"/>
            <a:ext cx="64185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/>
              <a:t>Let's design BookMyShow!</a:t>
            </a:r>
            <a:endParaRPr b="1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297500" y="1567550"/>
            <a:ext cx="70389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233" name="Google Shape;23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/>
              <a:t>Requirements (F and NF)</a:t>
            </a:r>
            <a:endParaRPr b="1"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1297500" y="1567550"/>
            <a:ext cx="70389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239" name="Google Shape;23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/>
              <a:t>Estimations</a:t>
            </a:r>
            <a:endParaRPr b="1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1297500" y="1567550"/>
            <a:ext cx="70389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/>
              <a:t>Exposed APIs</a:t>
            </a:r>
            <a:endParaRPr b="1"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1297500" y="1567550"/>
            <a:ext cx="70389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High Level Design and DB Schema</a:t>
            </a:r>
            <a:endParaRPr b="1" sz="2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1297500" y="1567550"/>
            <a:ext cx="70389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257" name="Google Shape;25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Detailed Discussion and Data Flow</a:t>
            </a:r>
            <a:endParaRPr b="1"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74975" y="349675"/>
            <a:ext cx="58611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Row oriented database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				vs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column oriented database</a:t>
            </a:r>
            <a:endParaRPr b="1"/>
          </a:p>
        </p:txBody>
      </p:sp>
      <p:sp>
        <p:nvSpPr>
          <p:cNvPr id="141" name="Google Shape;141;p14"/>
          <p:cNvSpPr txBox="1"/>
          <p:nvPr/>
        </p:nvSpPr>
        <p:spPr>
          <a:xfrm>
            <a:off x="348700" y="1683200"/>
            <a:ext cx="5505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*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employees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WHERE profile_id=100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SUM(salary)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employees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1297500" y="1567550"/>
            <a:ext cx="70389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263" name="Google Shape;26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/>
              <a:t>Identifying and Resolving bottlenecks</a:t>
            </a:r>
            <a:endParaRPr b="1"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74975" y="349675"/>
            <a:ext cx="58611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Keys in RDBMS</a:t>
            </a:r>
            <a:endParaRPr b="1"/>
          </a:p>
        </p:txBody>
      </p:sp>
      <p:sp>
        <p:nvSpPr>
          <p:cNvPr id="147" name="Google Shape;147;p15"/>
          <p:cNvSpPr txBox="1"/>
          <p:nvPr/>
        </p:nvSpPr>
        <p:spPr>
          <a:xfrm>
            <a:off x="348700" y="1683200"/>
            <a:ext cx="550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Primary key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Candidate key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Foreign key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can put constraints on columns (NOT NULL, UNIQUE)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Transaction</a:t>
            </a:r>
            <a:endParaRPr b="1" sz="4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3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Collection of queries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Represents one unit of work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Can have - SELECT, INSERT, UPDATE, DELETE (Data Modificn/Manipuln Lang)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Example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Read lock (Shared lock)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Write lock (Exclusive lock) - Locking at row level, table level or DB level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Commands:</a:t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Transaction BEGIN 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Transaction COMMIT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Transaction ROLLBACK - Can be user defined or used by system for unexpected ending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Can transaction contain only SELECT (read) statements?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ACID</a:t>
            </a:r>
            <a:endParaRPr b="1" sz="40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A: Group of statements in transaction should be treated as single unit. Either success or failed transaction.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C: Database should move from one state to other which is consistent.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I: Result of execution of concurrent transactions == Result of executing transactions serially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D: Once commit is done, data should be persisted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Optimistic lock: No locking. Keep track of value using version/snapshot/last update time (epoch). If change in data - fail transaction. SerializableException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Pessimistic</a:t>
            </a:r>
            <a:r>
              <a:rPr lang="en" sz="1600"/>
              <a:t> lock: Lock at table/row level - so dirty reads are avoided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Index has pointers to the page (physical location of record's page)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Index can be on single column or multiple columns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B+ tree is used internally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Index improves lookup performance. How?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Index reduces write performance. How?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Types of index: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Clustered index (Physical location storage sorted)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Non-clustered index (Use dense mapping)</a:t>
            </a:r>
            <a:endParaRPr sz="1600"/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Index</a:t>
            </a:r>
            <a:endParaRPr b="1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688400" cy="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/>
              <a:t>How tables and indexes stored on disk?</a:t>
            </a:r>
            <a:endParaRPr b="1" sz="2800"/>
          </a:p>
        </p:txBody>
      </p:sp>
      <p:graphicFrame>
        <p:nvGraphicFramePr>
          <p:cNvPr id="171" name="Google Shape;171;p19"/>
          <p:cNvGraphicFramePr/>
          <p:nvPr/>
        </p:nvGraphicFramePr>
        <p:xfrm>
          <a:off x="952500" y="173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{EF5EA35D-45ED-443A-8423-87084F51D7F9}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emp_id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emp_name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emp_dob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emp_salary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Alice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01.01.1990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$$$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Bob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05.04.1992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$$$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...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19"/>
          <p:cNvSpPr txBox="1"/>
          <p:nvPr/>
        </p:nvSpPr>
        <p:spPr>
          <a:xfrm>
            <a:off x="1046400" y="1280850"/>
            <a:ext cx="12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Logical Table</a:t>
            </a:r>
            <a:endParaRPr b="1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958950" y="4104075"/>
            <a:ext cx="1803300" cy="96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Page 1 (3 records)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1,Alice,01.01.1990,$|2,Bob,05.04.1992|3,Lorel,01.02.1993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3069500" y="4104075"/>
            <a:ext cx="1260600" cy="55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(Next 3 records)</a:t>
            </a:r>
            <a:endParaRPr b="1"/>
          </a:p>
        </p:txBody>
      </p:sp>
      <p:sp>
        <p:nvSpPr>
          <p:cNvPr id="175" name="Google Shape;175;p19"/>
          <p:cNvSpPr/>
          <p:nvPr/>
        </p:nvSpPr>
        <p:spPr>
          <a:xfrm>
            <a:off x="5180050" y="4104075"/>
            <a:ext cx="1260600" cy="55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…..</a:t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7035775" y="4104075"/>
            <a:ext cx="1260600" cy="55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334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4952525" y="3768775"/>
            <a:ext cx="36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I/O can't read single record, reads page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325" y="51825"/>
            <a:ext cx="3856098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0" y="87175"/>
            <a:ext cx="4573501" cy="494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/>
          <p:nvPr/>
        </p:nvSpPr>
        <p:spPr>
          <a:xfrm>
            <a:off x="4767975" y="93875"/>
            <a:ext cx="174300" cy="4989300"/>
          </a:xfrm>
          <a:prstGeom prst="leftBracket">
            <a:avLst>
              <a:gd fmla="val 8333" name="adj"/>
            </a:avLst>
          </a:prstGeom>
          <a:solidFill>
            <a:schemeClr val="lt1"/>
          </a:solidFill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partitioning?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Horizontal partitioning vs Vertical partitioning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Partitioning by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Partition vs shard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Remember: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Quickest way to avoid querying billion rows is avoid querying billion rows</a:t>
            </a:r>
            <a:endParaRPr b="1" sz="1600"/>
          </a:p>
        </p:txBody>
      </p:sp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Partition</a:t>
            </a:r>
            <a:endParaRPr b="1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