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37"/>
  </p:notesMasterIdLst>
  <p:handoutMasterIdLst>
    <p:handoutMasterId r:id="rId38"/>
  </p:handoutMasterIdLst>
  <p:sldIdLst>
    <p:sldId id="262" r:id="rId6"/>
    <p:sldId id="263" r:id="rId7"/>
    <p:sldId id="265" r:id="rId8"/>
    <p:sldId id="267" r:id="rId9"/>
    <p:sldId id="287" r:id="rId10"/>
    <p:sldId id="285" r:id="rId11"/>
    <p:sldId id="269" r:id="rId12"/>
    <p:sldId id="273" r:id="rId13"/>
    <p:sldId id="288" r:id="rId14"/>
    <p:sldId id="272" r:id="rId15"/>
    <p:sldId id="271" r:id="rId16"/>
    <p:sldId id="286" r:id="rId17"/>
    <p:sldId id="297" r:id="rId18"/>
    <p:sldId id="274" r:id="rId19"/>
    <p:sldId id="299" r:id="rId20"/>
    <p:sldId id="275" r:id="rId21"/>
    <p:sldId id="300" r:id="rId22"/>
    <p:sldId id="276" r:id="rId23"/>
    <p:sldId id="301" r:id="rId24"/>
    <p:sldId id="277" r:id="rId25"/>
    <p:sldId id="302" r:id="rId26"/>
    <p:sldId id="289" r:id="rId27"/>
    <p:sldId id="303" r:id="rId28"/>
    <p:sldId id="290" r:id="rId29"/>
    <p:sldId id="291" r:id="rId30"/>
    <p:sldId id="292" r:id="rId31"/>
    <p:sldId id="293" r:id="rId32"/>
    <p:sldId id="294" r:id="rId33"/>
    <p:sldId id="295" r:id="rId34"/>
    <p:sldId id="296" r:id="rId35"/>
    <p:sldId id="284" r:id="rId36"/>
  </p:sldIdLst>
  <p:sldSz cx="6858000" cy="5143500"/>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userDrawn="1">
          <p15:clr>
            <a:srgbClr val="A4A3A4"/>
          </p15:clr>
        </p15:guide>
        <p15:guide id="11" pos="4320" userDrawn="1">
          <p15:clr>
            <a:srgbClr val="A4A3A4"/>
          </p15:clr>
        </p15:guide>
        <p15:guide id="15" pos="4608" userDrawn="1">
          <p15:clr>
            <a:srgbClr val="A4A3A4"/>
          </p15:clr>
        </p15:guide>
        <p15:guide id="16" orient="horz" pos="276" userDrawn="1">
          <p15:clr>
            <a:srgbClr val="A4A3A4"/>
          </p15:clr>
        </p15:guide>
        <p15:guide id="20" pos="2052" userDrawn="1">
          <p15:clr>
            <a:srgbClr val="A4A3A4"/>
          </p15:clr>
        </p15:guide>
        <p15:guide id="21" pos="4266"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160" userDrawn="1">
          <p15:clr>
            <a:srgbClr val="A4A3A4"/>
          </p15:clr>
        </p15:guide>
        <p15:guide id="31" orient="horz" pos="804" userDrawn="1">
          <p15:clr>
            <a:srgbClr val="A4A3A4"/>
          </p15:clr>
        </p15:guide>
        <p15:guide id="32" pos="4086" userDrawn="1">
          <p15:clr>
            <a:srgbClr val="A4A3A4"/>
          </p15:clr>
        </p15:guide>
        <p15:guide id="33" pos="360" userDrawn="1">
          <p15:clr>
            <a:srgbClr val="A4A3A4"/>
          </p15:clr>
        </p15:guide>
        <p15:guide id="34" pos="252" userDrawn="1">
          <p15:clr>
            <a:srgbClr val="A4A3A4"/>
          </p15:clr>
        </p15:guide>
        <p15:guide id="35" orient="horz" pos="348" userDrawn="1">
          <p15:clr>
            <a:srgbClr val="A4A3A4"/>
          </p15:clr>
        </p15:guide>
        <p15:guide id="36" orient="horz" pos="2169" userDrawn="1">
          <p15:clr>
            <a:srgbClr val="A4A3A4"/>
          </p15:clr>
        </p15:guide>
        <p15:guide id="37" orient="horz" pos="3239" userDrawn="1">
          <p15:clr>
            <a:srgbClr val="A4A3A4"/>
          </p15:clr>
        </p15:guide>
        <p15:guide id="38" orient="horz" pos="606" userDrawn="1">
          <p15:clr>
            <a:srgbClr val="A4A3A4"/>
          </p15:clr>
        </p15:guide>
        <p15:guide id="39" orient="horz" pos="2772" userDrawn="1">
          <p15:clr>
            <a:srgbClr val="A4A3A4"/>
          </p15:clr>
        </p15:guide>
        <p15:guide id="40" pos="4319" userDrawn="1">
          <p15:clr>
            <a:srgbClr val="A4A3A4"/>
          </p15:clr>
        </p15:guide>
        <p15:guide id="41" pos="4275" userDrawn="1">
          <p15:clr>
            <a:srgbClr val="A4A3A4"/>
          </p15:clr>
        </p15:guide>
        <p15:guide id="42" pos="2208" userDrawn="1">
          <p15:clr>
            <a:srgbClr val="A4A3A4"/>
          </p15:clr>
        </p15:guide>
        <p15:guide id="43" pos="351"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nti Thakur" initials="VT" lastIdx="1" clrIdx="0">
    <p:extLst>
      <p:ext uri="{19B8F6BF-5375-455C-9EA6-DF929625EA0E}">
        <p15:presenceInfo xmlns:p15="http://schemas.microsoft.com/office/powerpoint/2012/main" userId="ef901f80ce8454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D8B"/>
    <a:srgbClr val="F46E00"/>
    <a:srgbClr val="000000"/>
    <a:srgbClr val="001EFF"/>
    <a:srgbClr val="FFCC00"/>
    <a:srgbClr val="00CCFF"/>
    <a:srgbClr val="00008C"/>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920" autoAdjust="0"/>
  </p:normalViewPr>
  <p:slideViewPr>
    <p:cSldViewPr snapToGrid="0">
      <p:cViewPr varScale="1">
        <p:scale>
          <a:sx n="116" d="100"/>
          <a:sy n="116" d="100"/>
        </p:scale>
        <p:origin x="1354" y="77"/>
      </p:cViewPr>
      <p:guideLst>
        <p:guide orient="horz" pos="2532"/>
        <p:guide orient="horz" pos="2748"/>
        <p:guide orient="horz" pos="3888"/>
        <p:guide pos="4320"/>
        <p:guide pos="4608"/>
        <p:guide orient="horz" pos="276"/>
        <p:guide pos="2052"/>
        <p:guide pos="4266"/>
        <p:guide orient="horz" pos="1956"/>
        <p:guide orient="horz" pos="3036"/>
        <p:guide orient="horz" pos="1644"/>
        <p:guide orient="horz" pos="1860"/>
        <p:guide pos="2160"/>
        <p:guide orient="horz" pos="804"/>
        <p:guide pos="4086"/>
        <p:guide pos="360"/>
        <p:guide pos="252"/>
        <p:guide orient="horz" pos="348"/>
        <p:guide orient="horz" pos="2169"/>
        <p:guide orient="horz" pos="3239"/>
        <p:guide orient="horz" pos="606"/>
        <p:guide orient="horz" pos="2772"/>
        <p:guide pos="4319"/>
        <p:guide pos="4275"/>
        <p:guide pos="2208"/>
        <p:guide pos="3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6T20:34:11.504"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9.jpg"/></Relationships>
</file>

<file path=ppt/diagrams/_rels/data10.xml.rels><?xml version="1.0" encoding="UTF-8" standalone="yes"?>
<Relationships xmlns="http://schemas.openxmlformats.org/package/2006/relationships"><Relationship Id="rId1" Type="http://schemas.openxmlformats.org/officeDocument/2006/relationships/image" Target="../media/image9.jpg"/></Relationships>
</file>

<file path=ppt/diagrams/_rels/data11.xml.rels><?xml version="1.0" encoding="UTF-8" standalone="yes"?>
<Relationships xmlns="http://schemas.openxmlformats.org/package/2006/relationships"><Relationship Id="rId1" Type="http://schemas.openxmlformats.org/officeDocument/2006/relationships/image" Target="../media/image9.jpg"/></Relationships>
</file>

<file path=ppt/diagrams/_rels/data12.xml.rels><?xml version="1.0" encoding="UTF-8" standalone="yes"?>
<Relationships xmlns="http://schemas.openxmlformats.org/package/2006/relationships"><Relationship Id="rId1" Type="http://schemas.openxmlformats.org/officeDocument/2006/relationships/image" Target="../media/image9.jpg"/></Relationships>
</file>

<file path=ppt/diagrams/_rels/data13.xml.rels><?xml version="1.0" encoding="UTF-8" standalone="yes"?>
<Relationships xmlns="http://schemas.openxmlformats.org/package/2006/relationships"><Relationship Id="rId1" Type="http://schemas.openxmlformats.org/officeDocument/2006/relationships/image" Target="../media/image9.jpg"/></Relationships>
</file>

<file path=ppt/diagrams/_rels/data14.xml.rels><?xml version="1.0" encoding="UTF-8" standalone="yes"?>
<Relationships xmlns="http://schemas.openxmlformats.org/package/2006/relationships"><Relationship Id="rId1" Type="http://schemas.openxmlformats.org/officeDocument/2006/relationships/image" Target="../media/image9.jpg"/></Relationships>
</file>

<file path=ppt/diagrams/_rels/data15.xml.rels><?xml version="1.0" encoding="UTF-8" standalone="yes"?>
<Relationships xmlns="http://schemas.openxmlformats.org/package/2006/relationships"><Relationship Id="rId1" Type="http://schemas.openxmlformats.org/officeDocument/2006/relationships/image" Target="../media/image9.jpg"/></Relationships>
</file>

<file path=ppt/diagrams/_rels/data16.xml.rels><?xml version="1.0" encoding="UTF-8" standalone="yes"?>
<Relationships xmlns="http://schemas.openxmlformats.org/package/2006/relationships"><Relationship Id="rId1" Type="http://schemas.openxmlformats.org/officeDocument/2006/relationships/image" Target="../media/image9.jpg"/></Relationships>
</file>

<file path=ppt/diagrams/_rels/data17.xml.rels><?xml version="1.0" encoding="UTF-8" standalone="yes"?>
<Relationships xmlns="http://schemas.openxmlformats.org/package/2006/relationships"><Relationship Id="rId1" Type="http://schemas.openxmlformats.org/officeDocument/2006/relationships/image" Target="../media/image9.jpg"/></Relationships>
</file>

<file path=ppt/diagrams/_rels/data18.xml.rels><?xml version="1.0" encoding="UTF-8" standalone="yes"?>
<Relationships xmlns="http://schemas.openxmlformats.org/package/2006/relationships"><Relationship Id="rId1" Type="http://schemas.openxmlformats.org/officeDocument/2006/relationships/image" Target="../media/image9.jpg"/></Relationships>
</file>

<file path=ppt/diagrams/_rels/data19.xml.rels><?xml version="1.0" encoding="UTF-8" standalone="yes"?>
<Relationships xmlns="http://schemas.openxmlformats.org/package/2006/relationships"><Relationship Id="rId1"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9.jpg"/></Relationships>
</file>

<file path=ppt/diagrams/_rels/data20.xml.rels><?xml version="1.0" encoding="UTF-8" standalone="yes"?>
<Relationships xmlns="http://schemas.openxmlformats.org/package/2006/relationships"><Relationship Id="rId1" Type="http://schemas.openxmlformats.org/officeDocument/2006/relationships/image" Target="../media/image9.jpg"/></Relationships>
</file>

<file path=ppt/diagrams/_rels/data21.xml.rels><?xml version="1.0" encoding="UTF-8" standalone="yes"?>
<Relationships xmlns="http://schemas.openxmlformats.org/package/2006/relationships"><Relationship Id="rId1" Type="http://schemas.openxmlformats.org/officeDocument/2006/relationships/image" Target="../media/image9.jpg"/></Relationships>
</file>

<file path=ppt/diagrams/_rels/data22.xml.rels><?xml version="1.0" encoding="UTF-8" standalone="yes"?>
<Relationships xmlns="http://schemas.openxmlformats.org/package/2006/relationships"><Relationship Id="rId1" Type="http://schemas.openxmlformats.org/officeDocument/2006/relationships/image" Target="../media/image9.jpg"/></Relationships>
</file>

<file path=ppt/diagrams/_rels/data23.xml.rels><?xml version="1.0" encoding="UTF-8" standalone="yes"?>
<Relationships xmlns="http://schemas.openxmlformats.org/package/2006/relationships"><Relationship Id="rId1" Type="http://schemas.openxmlformats.org/officeDocument/2006/relationships/image" Target="../media/image9.jpg"/></Relationships>
</file>

<file path=ppt/diagrams/_rels/data24.xml.rels><?xml version="1.0" encoding="UTF-8" standalone="yes"?>
<Relationships xmlns="http://schemas.openxmlformats.org/package/2006/relationships"><Relationship Id="rId1" Type="http://schemas.openxmlformats.org/officeDocument/2006/relationships/image" Target="../media/image9.jpg"/></Relationships>
</file>

<file path=ppt/diagrams/_rels/data25.xml.rels><?xml version="1.0" encoding="UTF-8" standalone="yes"?>
<Relationships xmlns="http://schemas.openxmlformats.org/package/2006/relationships"><Relationship Id="rId1" Type="http://schemas.openxmlformats.org/officeDocument/2006/relationships/image" Target="../media/image9.jpg"/></Relationships>
</file>

<file path=ppt/diagrams/_rels/data26.xml.rels><?xml version="1.0" encoding="UTF-8" standalone="yes"?>
<Relationships xmlns="http://schemas.openxmlformats.org/package/2006/relationships"><Relationship Id="rId1" Type="http://schemas.openxmlformats.org/officeDocument/2006/relationships/image" Target="../media/image9.jpg"/></Relationships>
</file>

<file path=ppt/diagrams/_rels/data27.xml.rels><?xml version="1.0" encoding="UTF-8" standalone="yes"?>
<Relationships xmlns="http://schemas.openxmlformats.org/package/2006/relationships"><Relationship Id="rId1" Type="http://schemas.openxmlformats.org/officeDocument/2006/relationships/image" Target="../media/image9.jpg"/></Relationships>
</file>

<file path=ppt/diagrams/_rels/data28.xml.rels><?xml version="1.0" encoding="UTF-8" standalone="yes"?>
<Relationships xmlns="http://schemas.openxmlformats.org/package/2006/relationships"><Relationship Id="rId1" Type="http://schemas.openxmlformats.org/officeDocument/2006/relationships/image" Target="../media/image9.jpg"/></Relationships>
</file>

<file path=ppt/diagrams/_rels/data29.xml.rels><?xml version="1.0" encoding="UTF-8" standalone="yes"?>
<Relationships xmlns="http://schemas.openxmlformats.org/package/2006/relationships"><Relationship Id="rId1" Type="http://schemas.openxmlformats.org/officeDocument/2006/relationships/image" Target="../media/image9.jpg"/></Relationships>
</file>

<file path=ppt/diagrams/_rels/data3.xml.rels><?xml version="1.0" encoding="UTF-8" standalone="yes"?>
<Relationships xmlns="http://schemas.openxmlformats.org/package/2006/relationships"><Relationship Id="rId1" Type="http://schemas.openxmlformats.org/officeDocument/2006/relationships/image" Target="../media/image9.jpg"/></Relationships>
</file>

<file path=ppt/diagrams/_rels/data30.xml.rels><?xml version="1.0" encoding="UTF-8" standalone="yes"?>
<Relationships xmlns="http://schemas.openxmlformats.org/package/2006/relationships"><Relationship Id="rId1" Type="http://schemas.openxmlformats.org/officeDocument/2006/relationships/image" Target="../media/image9.jpg"/></Relationships>
</file>

<file path=ppt/diagrams/_rels/data4.xml.rels><?xml version="1.0" encoding="UTF-8" standalone="yes"?>
<Relationships xmlns="http://schemas.openxmlformats.org/package/2006/relationships"><Relationship Id="rId1" Type="http://schemas.openxmlformats.org/officeDocument/2006/relationships/image" Target="../media/image9.jpg"/></Relationships>
</file>

<file path=ppt/diagrams/_rels/data5.xml.rels><?xml version="1.0" encoding="UTF-8" standalone="yes"?>
<Relationships xmlns="http://schemas.openxmlformats.org/package/2006/relationships"><Relationship Id="rId1" Type="http://schemas.openxmlformats.org/officeDocument/2006/relationships/image" Target="../media/image9.jpg"/></Relationships>
</file>

<file path=ppt/diagrams/_rels/data6.xml.rels><?xml version="1.0" encoding="UTF-8" standalone="yes"?>
<Relationships xmlns="http://schemas.openxmlformats.org/package/2006/relationships"><Relationship Id="rId1" Type="http://schemas.openxmlformats.org/officeDocument/2006/relationships/image" Target="../media/image9.jpg"/></Relationships>
</file>

<file path=ppt/diagrams/_rels/data7.xml.rels><?xml version="1.0" encoding="UTF-8" standalone="yes"?>
<Relationships xmlns="http://schemas.openxmlformats.org/package/2006/relationships"><Relationship Id="rId1" Type="http://schemas.openxmlformats.org/officeDocument/2006/relationships/image" Target="../media/image9.jpg"/></Relationships>
</file>

<file path=ppt/diagrams/_rels/data8.xml.rels><?xml version="1.0" encoding="UTF-8" standalone="yes"?>
<Relationships xmlns="http://schemas.openxmlformats.org/package/2006/relationships"><Relationship Id="rId1" Type="http://schemas.openxmlformats.org/officeDocument/2006/relationships/image" Target="../media/image9.jpg"/></Relationships>
</file>

<file path=ppt/diagrams/_rels/data9.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0.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1.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2.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3.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4.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5.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7.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8.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9.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0.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1.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2.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3.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4.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5.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6.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7.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8.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9.xml.rels><?xml version="1.0" encoding="UTF-8" standalone="yes"?>
<Relationships xmlns="http://schemas.openxmlformats.org/package/2006/relationships"><Relationship Id="rId1" Type="http://schemas.openxmlformats.org/officeDocument/2006/relationships/image" Target="../media/image9.jpg"/></Relationships>
</file>

<file path=ppt/diagrams/_rels/drawing3.xml.rels><?xml version="1.0" encoding="UTF-8" standalone="yes"?>
<Relationships xmlns="http://schemas.openxmlformats.org/package/2006/relationships"><Relationship Id="rId1" Type="http://schemas.openxmlformats.org/officeDocument/2006/relationships/image" Target="../media/image9.jpg"/></Relationships>
</file>

<file path=ppt/diagrams/_rels/drawing30.xml.rels><?xml version="1.0" encoding="UTF-8" standalone="yes"?>
<Relationships xmlns="http://schemas.openxmlformats.org/package/2006/relationships"><Relationship Id="rId1" Type="http://schemas.openxmlformats.org/officeDocument/2006/relationships/image" Target="../media/image9.jpg"/></Relationships>
</file>

<file path=ppt/diagrams/_rels/drawing4.xml.rels><?xml version="1.0" encoding="UTF-8" standalone="yes"?>
<Relationships xmlns="http://schemas.openxmlformats.org/package/2006/relationships"><Relationship Id="rId1" Type="http://schemas.openxmlformats.org/officeDocument/2006/relationships/image" Target="../media/image9.jpg"/></Relationships>
</file>

<file path=ppt/diagrams/_rels/drawing5.xml.rels><?xml version="1.0" encoding="UTF-8" standalone="yes"?>
<Relationships xmlns="http://schemas.openxmlformats.org/package/2006/relationships"><Relationship Id="rId1" Type="http://schemas.openxmlformats.org/officeDocument/2006/relationships/image" Target="../media/image9.jpg"/></Relationships>
</file>

<file path=ppt/diagrams/_rels/drawing6.xml.rels><?xml version="1.0" encoding="UTF-8" standalone="yes"?>
<Relationships xmlns="http://schemas.openxmlformats.org/package/2006/relationships"><Relationship Id="rId1" Type="http://schemas.openxmlformats.org/officeDocument/2006/relationships/image" Target="../media/image9.jpg"/></Relationships>
</file>

<file path=ppt/diagrams/_rels/drawing7.xml.rels><?xml version="1.0" encoding="UTF-8" standalone="yes"?>
<Relationships xmlns="http://schemas.openxmlformats.org/package/2006/relationships"><Relationship Id="rId1" Type="http://schemas.openxmlformats.org/officeDocument/2006/relationships/image" Target="../media/image9.jpg"/></Relationships>
</file>

<file path=ppt/diagrams/_rels/drawing8.xml.rels><?xml version="1.0" encoding="UTF-8" standalone="yes"?>
<Relationships xmlns="http://schemas.openxmlformats.org/package/2006/relationships"><Relationship Id="rId1" Type="http://schemas.openxmlformats.org/officeDocument/2006/relationships/image" Target="../media/image9.jpg"/></Relationships>
</file>

<file path=ppt/diagrams/_rels/drawing9.xml.rels><?xml version="1.0" encoding="UTF-8" standalone="yes"?>
<Relationships xmlns="http://schemas.openxmlformats.org/package/2006/relationships"><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ACE73-8995-4DA1-BD61-7DB921E014B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7EDA4B0-FA2C-4E71-B3D9-27F0290EA22A}">
      <dgm:prSet/>
      <dgm:spPr/>
      <dgm:t>
        <a:bodyPr/>
        <a:lstStyle/>
        <a:p>
          <a:r>
            <a:rPr lang="en-US" b="1" i="0" baseline="0" dirty="0"/>
            <a:t>OWASP</a:t>
          </a:r>
          <a:endParaRPr lang="en-US" dirty="0"/>
        </a:p>
      </dgm:t>
    </dgm:pt>
    <dgm:pt modelId="{2373BD45-2E0C-4BE6-9401-CF2EC23C203B}" type="parTrans" cxnId="{C51BB2E6-F130-4783-8C67-31DA9F379718}">
      <dgm:prSet/>
      <dgm:spPr/>
      <dgm:t>
        <a:bodyPr/>
        <a:lstStyle/>
        <a:p>
          <a:endParaRPr lang="en-US"/>
        </a:p>
      </dgm:t>
    </dgm:pt>
    <dgm:pt modelId="{DF875105-9EFA-4EED-8485-3E59B28F1DCE}" type="sibTrans" cxnId="{C51BB2E6-F130-4783-8C67-31DA9F379718}">
      <dgm:prSet/>
      <dgm:spPr/>
      <dgm:t>
        <a:bodyPr/>
        <a:lstStyle/>
        <a:p>
          <a:endParaRPr lang="en-US"/>
        </a:p>
      </dgm:t>
    </dgm:pt>
    <dgm:pt modelId="{203CF334-900C-4CA7-81CF-55818BE775BA}" type="pres">
      <dgm:prSet presAssocID="{573ACE73-8995-4DA1-BD61-7DB921E014B9}" presName="linearFlow" presStyleCnt="0">
        <dgm:presLayoutVars>
          <dgm:dir/>
          <dgm:resizeHandles val="exact"/>
        </dgm:presLayoutVars>
      </dgm:prSet>
      <dgm:spPr/>
    </dgm:pt>
    <dgm:pt modelId="{EFDE329A-8A26-4E6C-A53A-FC754D84A8BF}" type="pres">
      <dgm:prSet presAssocID="{57EDA4B0-FA2C-4E71-B3D9-27F0290EA22A}" presName="composite" presStyleCnt="0"/>
      <dgm:spPr/>
    </dgm:pt>
    <dgm:pt modelId="{ADAA8415-C37D-4EFC-886C-1695877BABF0}" type="pres">
      <dgm:prSet presAssocID="{57EDA4B0-FA2C-4E71-B3D9-27F0290EA22A}" presName="imgShp" presStyleLbl="fgImgPlace1" presStyleIdx="0" presStyleCnt="1" custLinFactNeighborX="-303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14FE278-EC36-4D49-8580-169443579A78}" type="pres">
      <dgm:prSet presAssocID="{57EDA4B0-FA2C-4E71-B3D9-27F0290EA22A}" presName="txShp" presStyleLbl="node1" presStyleIdx="0" presStyleCnt="1" custScaleX="118164" custLinFactNeighborY="482">
        <dgm:presLayoutVars>
          <dgm:bulletEnabled val="1"/>
        </dgm:presLayoutVars>
      </dgm:prSet>
      <dgm:spPr/>
    </dgm:pt>
  </dgm:ptLst>
  <dgm:cxnLst>
    <dgm:cxn modelId="{10830C2C-3DA0-442D-B463-E35FE2332B00}" type="presOf" srcId="{573ACE73-8995-4DA1-BD61-7DB921E014B9}" destId="{203CF334-900C-4CA7-81CF-55818BE775BA}" srcOrd="0" destOrd="0" presId="urn:microsoft.com/office/officeart/2005/8/layout/vList3"/>
    <dgm:cxn modelId="{DD93DEDA-2700-42DD-976C-C06ECC1C0E39}" type="presOf" srcId="{57EDA4B0-FA2C-4E71-B3D9-27F0290EA22A}" destId="{314FE278-EC36-4D49-8580-169443579A78}" srcOrd="0" destOrd="0" presId="urn:microsoft.com/office/officeart/2005/8/layout/vList3"/>
    <dgm:cxn modelId="{C51BB2E6-F130-4783-8C67-31DA9F379718}" srcId="{573ACE73-8995-4DA1-BD61-7DB921E014B9}" destId="{57EDA4B0-FA2C-4E71-B3D9-27F0290EA22A}" srcOrd="0" destOrd="0" parTransId="{2373BD45-2E0C-4BE6-9401-CF2EC23C203B}" sibTransId="{DF875105-9EFA-4EED-8485-3E59B28F1DCE}"/>
    <dgm:cxn modelId="{F7728190-5EDA-4C28-BE70-EEE262AC23D9}" type="presParOf" srcId="{203CF334-900C-4CA7-81CF-55818BE775BA}" destId="{EFDE329A-8A26-4E6C-A53A-FC754D84A8BF}" srcOrd="0" destOrd="0" presId="urn:microsoft.com/office/officeart/2005/8/layout/vList3"/>
    <dgm:cxn modelId="{DEA70DA6-A952-4E57-BBD8-FD8D3FCAA157}" type="presParOf" srcId="{EFDE329A-8A26-4E6C-A53A-FC754D84A8BF}" destId="{ADAA8415-C37D-4EFC-886C-1695877BABF0}" srcOrd="0" destOrd="0" presId="urn:microsoft.com/office/officeart/2005/8/layout/vList3"/>
    <dgm:cxn modelId="{5A7BDA14-EC1A-4B99-976F-79CA9BDDC49C}" type="presParOf" srcId="{EFDE329A-8A26-4E6C-A53A-FC754D84A8BF}" destId="{314FE278-EC36-4D49-8580-169443579A7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4163B5-6450-4168-A124-6CE32C13C17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8F77E96-139E-4B8C-B4ED-4B857981144C}">
      <dgm:prSet/>
      <dgm:spPr/>
      <dgm:t>
        <a:bodyPr/>
        <a:lstStyle/>
        <a:p>
          <a:r>
            <a:rPr lang="en-US" b="1" i="0" baseline="0"/>
            <a:t>OWASP Risk Rating Methodology</a:t>
          </a:r>
          <a:endParaRPr lang="en-US"/>
        </a:p>
      </dgm:t>
    </dgm:pt>
    <dgm:pt modelId="{9ECE5300-A149-4FE0-B5B7-28F91F035429}" type="parTrans" cxnId="{8E783D9A-C8ED-4C49-B099-F628CFC8A82B}">
      <dgm:prSet/>
      <dgm:spPr/>
      <dgm:t>
        <a:bodyPr/>
        <a:lstStyle/>
        <a:p>
          <a:endParaRPr lang="en-US"/>
        </a:p>
      </dgm:t>
    </dgm:pt>
    <dgm:pt modelId="{BBCEABB4-B0B4-42A0-99DB-5E3EE88E82F5}" type="sibTrans" cxnId="{8E783D9A-C8ED-4C49-B099-F628CFC8A82B}">
      <dgm:prSet/>
      <dgm:spPr/>
      <dgm:t>
        <a:bodyPr/>
        <a:lstStyle/>
        <a:p>
          <a:endParaRPr lang="en-US"/>
        </a:p>
      </dgm:t>
    </dgm:pt>
    <dgm:pt modelId="{83FDD392-F677-440F-BDAD-FF13E941612F}" type="pres">
      <dgm:prSet presAssocID="{E84163B5-6450-4168-A124-6CE32C13C171}" presName="linearFlow" presStyleCnt="0">
        <dgm:presLayoutVars>
          <dgm:dir/>
          <dgm:resizeHandles val="exact"/>
        </dgm:presLayoutVars>
      </dgm:prSet>
      <dgm:spPr/>
    </dgm:pt>
    <dgm:pt modelId="{60A5E8D6-453A-4F00-9427-E03D4C43984C}" type="pres">
      <dgm:prSet presAssocID="{B8F77E96-139E-4B8C-B4ED-4B857981144C}" presName="composite" presStyleCnt="0"/>
      <dgm:spPr/>
    </dgm:pt>
    <dgm:pt modelId="{2BE5CEB2-C312-4C65-A313-4DED83C39FD1}" type="pres">
      <dgm:prSet presAssocID="{B8F77E96-139E-4B8C-B4ED-4B857981144C}"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B2E0730-A704-4019-A030-C6A36A2F1793}" type="pres">
      <dgm:prSet presAssocID="{B8F77E96-139E-4B8C-B4ED-4B857981144C}" presName="txShp" presStyleLbl="node1" presStyleIdx="0" presStyleCnt="1">
        <dgm:presLayoutVars>
          <dgm:bulletEnabled val="1"/>
        </dgm:presLayoutVars>
      </dgm:prSet>
      <dgm:spPr/>
    </dgm:pt>
  </dgm:ptLst>
  <dgm:cxnLst>
    <dgm:cxn modelId="{B6BE4864-9569-4F7D-B7C2-EEACAFDA4866}" type="presOf" srcId="{B8F77E96-139E-4B8C-B4ED-4B857981144C}" destId="{BB2E0730-A704-4019-A030-C6A36A2F1793}" srcOrd="0" destOrd="0" presId="urn:microsoft.com/office/officeart/2005/8/layout/vList3"/>
    <dgm:cxn modelId="{AEB3147F-6504-49F1-B86C-50BF4272B088}" type="presOf" srcId="{E84163B5-6450-4168-A124-6CE32C13C171}" destId="{83FDD392-F677-440F-BDAD-FF13E941612F}" srcOrd="0" destOrd="0" presId="urn:microsoft.com/office/officeart/2005/8/layout/vList3"/>
    <dgm:cxn modelId="{8E783D9A-C8ED-4C49-B099-F628CFC8A82B}" srcId="{E84163B5-6450-4168-A124-6CE32C13C171}" destId="{B8F77E96-139E-4B8C-B4ED-4B857981144C}" srcOrd="0" destOrd="0" parTransId="{9ECE5300-A149-4FE0-B5B7-28F91F035429}" sibTransId="{BBCEABB4-B0B4-42A0-99DB-5E3EE88E82F5}"/>
    <dgm:cxn modelId="{E8E6661F-383F-4998-AA15-B912C35F29C5}" type="presParOf" srcId="{83FDD392-F677-440F-BDAD-FF13E941612F}" destId="{60A5E8D6-453A-4F00-9427-E03D4C43984C}" srcOrd="0" destOrd="0" presId="urn:microsoft.com/office/officeart/2005/8/layout/vList3"/>
    <dgm:cxn modelId="{D6CA8972-80AC-46D6-94F7-2EC799079EC5}" type="presParOf" srcId="{60A5E8D6-453A-4F00-9427-E03D4C43984C}" destId="{2BE5CEB2-C312-4C65-A313-4DED83C39FD1}" srcOrd="0" destOrd="0" presId="urn:microsoft.com/office/officeart/2005/8/layout/vList3"/>
    <dgm:cxn modelId="{5C681CB0-F0E1-40DC-BD9F-2D60AB2FF510}" type="presParOf" srcId="{60A5E8D6-453A-4F00-9427-E03D4C43984C}" destId="{BB2E0730-A704-4019-A030-C6A36A2F179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0173CA1-18E2-4BB4-BBD3-FB784F84C55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04F586C-817E-4E47-8668-1716FC9BC183}">
      <dgm:prSet/>
      <dgm:spPr/>
      <dgm:t>
        <a:bodyPr/>
        <a:lstStyle/>
        <a:p>
          <a:r>
            <a:rPr lang="en-US" b="1" i="0" baseline="0" dirty="0"/>
            <a:t>OWASP Risk Rating Methodology</a:t>
          </a:r>
          <a:endParaRPr lang="en-US" dirty="0"/>
        </a:p>
      </dgm:t>
    </dgm:pt>
    <dgm:pt modelId="{41447940-E173-40CB-8080-693244B63671}" type="parTrans" cxnId="{7BA99C28-A305-4CFB-A98E-F154EC149ECE}">
      <dgm:prSet/>
      <dgm:spPr/>
      <dgm:t>
        <a:bodyPr/>
        <a:lstStyle/>
        <a:p>
          <a:endParaRPr lang="en-US"/>
        </a:p>
      </dgm:t>
    </dgm:pt>
    <dgm:pt modelId="{B5643295-F692-4A94-8B8E-9EA9818A6722}" type="sibTrans" cxnId="{7BA99C28-A305-4CFB-A98E-F154EC149ECE}">
      <dgm:prSet/>
      <dgm:spPr/>
      <dgm:t>
        <a:bodyPr/>
        <a:lstStyle/>
        <a:p>
          <a:endParaRPr lang="en-US"/>
        </a:p>
      </dgm:t>
    </dgm:pt>
    <dgm:pt modelId="{B2E7B637-8F1A-4E09-A97E-E515F02541FB}" type="pres">
      <dgm:prSet presAssocID="{70173CA1-18E2-4BB4-BBD3-FB784F84C553}" presName="linearFlow" presStyleCnt="0">
        <dgm:presLayoutVars>
          <dgm:dir/>
          <dgm:resizeHandles val="exact"/>
        </dgm:presLayoutVars>
      </dgm:prSet>
      <dgm:spPr/>
    </dgm:pt>
    <dgm:pt modelId="{4E2BF3CB-381A-4A1A-9C14-CED1494E4763}" type="pres">
      <dgm:prSet presAssocID="{A04F586C-817E-4E47-8668-1716FC9BC183}" presName="composite" presStyleCnt="0"/>
      <dgm:spPr/>
    </dgm:pt>
    <dgm:pt modelId="{E69E7CD3-9406-478C-818D-0F714D96BFF1}" type="pres">
      <dgm:prSet presAssocID="{A04F586C-817E-4E47-8668-1716FC9BC18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EA063C-CFB2-41C0-9A06-F0B743556602}" type="pres">
      <dgm:prSet presAssocID="{A04F586C-817E-4E47-8668-1716FC9BC183}" presName="txShp" presStyleLbl="node1" presStyleIdx="0" presStyleCnt="1">
        <dgm:presLayoutVars>
          <dgm:bulletEnabled val="1"/>
        </dgm:presLayoutVars>
      </dgm:prSet>
      <dgm:spPr/>
    </dgm:pt>
  </dgm:ptLst>
  <dgm:cxnLst>
    <dgm:cxn modelId="{7BA99C28-A305-4CFB-A98E-F154EC149ECE}" srcId="{70173CA1-18E2-4BB4-BBD3-FB784F84C553}" destId="{A04F586C-817E-4E47-8668-1716FC9BC183}" srcOrd="0" destOrd="0" parTransId="{41447940-E173-40CB-8080-693244B63671}" sibTransId="{B5643295-F692-4A94-8B8E-9EA9818A6722}"/>
    <dgm:cxn modelId="{1F7BD459-98A4-44B6-9537-E847267DEDCD}" type="presOf" srcId="{70173CA1-18E2-4BB4-BBD3-FB784F84C553}" destId="{B2E7B637-8F1A-4E09-A97E-E515F02541FB}" srcOrd="0" destOrd="0" presId="urn:microsoft.com/office/officeart/2005/8/layout/vList3"/>
    <dgm:cxn modelId="{D6E6B7BB-BE69-4F09-9429-98DA8432A6E3}" type="presOf" srcId="{A04F586C-817E-4E47-8668-1716FC9BC183}" destId="{F5EA063C-CFB2-41C0-9A06-F0B743556602}" srcOrd="0" destOrd="0" presId="urn:microsoft.com/office/officeart/2005/8/layout/vList3"/>
    <dgm:cxn modelId="{F5352C73-133D-4217-B140-E7FDF1EB2082}" type="presParOf" srcId="{B2E7B637-8F1A-4E09-A97E-E515F02541FB}" destId="{4E2BF3CB-381A-4A1A-9C14-CED1494E4763}" srcOrd="0" destOrd="0" presId="urn:microsoft.com/office/officeart/2005/8/layout/vList3"/>
    <dgm:cxn modelId="{3EA19AAE-6553-4E52-B47F-6F210D2A7DDE}" type="presParOf" srcId="{4E2BF3CB-381A-4A1A-9C14-CED1494E4763}" destId="{E69E7CD3-9406-478C-818D-0F714D96BFF1}" srcOrd="0" destOrd="0" presId="urn:microsoft.com/office/officeart/2005/8/layout/vList3"/>
    <dgm:cxn modelId="{D56538A6-26BC-46CE-BB66-67E5F0C76E81}" type="presParOf" srcId="{4E2BF3CB-381A-4A1A-9C14-CED1494E4763}" destId="{F5EA063C-CFB2-41C0-9A06-F0B7435566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173CA1-18E2-4BB4-BBD3-FB784F84C55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04F586C-817E-4E47-8668-1716FC9BC183}">
      <dgm:prSet/>
      <dgm:spPr/>
      <dgm:t>
        <a:bodyPr/>
        <a:lstStyle/>
        <a:p>
          <a:r>
            <a:rPr lang="en-US" b="1" dirty="0">
              <a:latin typeface="Calibri" panose="020F0502020204030204" pitchFamily="34" charset="0"/>
              <a:cs typeface="Calibri" panose="020F0502020204030204" pitchFamily="34" charset="0"/>
            </a:rPr>
            <a:t>OWASP Top 10 Risks</a:t>
          </a:r>
          <a:endParaRPr lang="en-US" dirty="0"/>
        </a:p>
      </dgm:t>
    </dgm:pt>
    <dgm:pt modelId="{41447940-E173-40CB-8080-693244B63671}" type="parTrans" cxnId="{7BA99C28-A305-4CFB-A98E-F154EC149ECE}">
      <dgm:prSet/>
      <dgm:spPr/>
      <dgm:t>
        <a:bodyPr/>
        <a:lstStyle/>
        <a:p>
          <a:endParaRPr lang="en-US"/>
        </a:p>
      </dgm:t>
    </dgm:pt>
    <dgm:pt modelId="{B5643295-F692-4A94-8B8E-9EA9818A6722}" type="sibTrans" cxnId="{7BA99C28-A305-4CFB-A98E-F154EC149ECE}">
      <dgm:prSet/>
      <dgm:spPr/>
      <dgm:t>
        <a:bodyPr/>
        <a:lstStyle/>
        <a:p>
          <a:endParaRPr lang="en-US"/>
        </a:p>
      </dgm:t>
    </dgm:pt>
    <dgm:pt modelId="{B2E7B637-8F1A-4E09-A97E-E515F02541FB}" type="pres">
      <dgm:prSet presAssocID="{70173CA1-18E2-4BB4-BBD3-FB784F84C553}" presName="linearFlow" presStyleCnt="0">
        <dgm:presLayoutVars>
          <dgm:dir/>
          <dgm:resizeHandles val="exact"/>
        </dgm:presLayoutVars>
      </dgm:prSet>
      <dgm:spPr/>
    </dgm:pt>
    <dgm:pt modelId="{4E2BF3CB-381A-4A1A-9C14-CED1494E4763}" type="pres">
      <dgm:prSet presAssocID="{A04F586C-817E-4E47-8668-1716FC9BC183}" presName="composite" presStyleCnt="0"/>
      <dgm:spPr/>
    </dgm:pt>
    <dgm:pt modelId="{E69E7CD3-9406-478C-818D-0F714D96BFF1}" type="pres">
      <dgm:prSet presAssocID="{A04F586C-817E-4E47-8668-1716FC9BC18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EA063C-CFB2-41C0-9A06-F0B743556602}" type="pres">
      <dgm:prSet presAssocID="{A04F586C-817E-4E47-8668-1716FC9BC183}" presName="txShp" presStyleLbl="node1" presStyleIdx="0" presStyleCnt="1">
        <dgm:presLayoutVars>
          <dgm:bulletEnabled val="1"/>
        </dgm:presLayoutVars>
      </dgm:prSet>
      <dgm:spPr/>
    </dgm:pt>
  </dgm:ptLst>
  <dgm:cxnLst>
    <dgm:cxn modelId="{7BA99C28-A305-4CFB-A98E-F154EC149ECE}" srcId="{70173CA1-18E2-4BB4-BBD3-FB784F84C553}" destId="{A04F586C-817E-4E47-8668-1716FC9BC183}" srcOrd="0" destOrd="0" parTransId="{41447940-E173-40CB-8080-693244B63671}" sibTransId="{B5643295-F692-4A94-8B8E-9EA9818A6722}"/>
    <dgm:cxn modelId="{1F7BD459-98A4-44B6-9537-E847267DEDCD}" type="presOf" srcId="{70173CA1-18E2-4BB4-BBD3-FB784F84C553}" destId="{B2E7B637-8F1A-4E09-A97E-E515F02541FB}" srcOrd="0" destOrd="0" presId="urn:microsoft.com/office/officeart/2005/8/layout/vList3"/>
    <dgm:cxn modelId="{D6E6B7BB-BE69-4F09-9429-98DA8432A6E3}" type="presOf" srcId="{A04F586C-817E-4E47-8668-1716FC9BC183}" destId="{F5EA063C-CFB2-41C0-9A06-F0B743556602}" srcOrd="0" destOrd="0" presId="urn:microsoft.com/office/officeart/2005/8/layout/vList3"/>
    <dgm:cxn modelId="{F5352C73-133D-4217-B140-E7FDF1EB2082}" type="presParOf" srcId="{B2E7B637-8F1A-4E09-A97E-E515F02541FB}" destId="{4E2BF3CB-381A-4A1A-9C14-CED1494E4763}" srcOrd="0" destOrd="0" presId="urn:microsoft.com/office/officeart/2005/8/layout/vList3"/>
    <dgm:cxn modelId="{3EA19AAE-6553-4E52-B47F-6F210D2A7DDE}" type="presParOf" srcId="{4E2BF3CB-381A-4A1A-9C14-CED1494E4763}" destId="{E69E7CD3-9406-478C-818D-0F714D96BFF1}" srcOrd="0" destOrd="0" presId="urn:microsoft.com/office/officeart/2005/8/layout/vList3"/>
    <dgm:cxn modelId="{D56538A6-26BC-46CE-BB66-67E5F0C76E81}" type="presParOf" srcId="{4E2BF3CB-381A-4A1A-9C14-CED1494E4763}" destId="{F5EA063C-CFB2-41C0-9A06-F0B7435566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0173CA1-18E2-4BB4-BBD3-FB784F84C55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04F586C-817E-4E47-8668-1716FC9BC183}">
      <dgm:prSet/>
      <dgm:spPr/>
      <dgm:t>
        <a:bodyPr/>
        <a:lstStyle/>
        <a:p>
          <a:r>
            <a:rPr lang="en-US" b="1" dirty="0">
              <a:latin typeface="Calibri" panose="020F0502020204030204" pitchFamily="34" charset="0"/>
              <a:cs typeface="Calibri" panose="020F0502020204030204" pitchFamily="34" charset="0"/>
            </a:rPr>
            <a:t>Top 10 Risks - 2017</a:t>
          </a:r>
          <a:endParaRPr lang="en-US" dirty="0"/>
        </a:p>
      </dgm:t>
    </dgm:pt>
    <dgm:pt modelId="{41447940-E173-40CB-8080-693244B63671}" type="parTrans" cxnId="{7BA99C28-A305-4CFB-A98E-F154EC149ECE}">
      <dgm:prSet/>
      <dgm:spPr/>
      <dgm:t>
        <a:bodyPr/>
        <a:lstStyle/>
        <a:p>
          <a:endParaRPr lang="en-US"/>
        </a:p>
      </dgm:t>
    </dgm:pt>
    <dgm:pt modelId="{B5643295-F692-4A94-8B8E-9EA9818A6722}" type="sibTrans" cxnId="{7BA99C28-A305-4CFB-A98E-F154EC149ECE}">
      <dgm:prSet/>
      <dgm:spPr/>
      <dgm:t>
        <a:bodyPr/>
        <a:lstStyle/>
        <a:p>
          <a:endParaRPr lang="en-US"/>
        </a:p>
      </dgm:t>
    </dgm:pt>
    <dgm:pt modelId="{B2E7B637-8F1A-4E09-A97E-E515F02541FB}" type="pres">
      <dgm:prSet presAssocID="{70173CA1-18E2-4BB4-BBD3-FB784F84C553}" presName="linearFlow" presStyleCnt="0">
        <dgm:presLayoutVars>
          <dgm:dir/>
          <dgm:resizeHandles val="exact"/>
        </dgm:presLayoutVars>
      </dgm:prSet>
      <dgm:spPr/>
    </dgm:pt>
    <dgm:pt modelId="{4E2BF3CB-381A-4A1A-9C14-CED1494E4763}" type="pres">
      <dgm:prSet presAssocID="{A04F586C-817E-4E47-8668-1716FC9BC183}" presName="composite" presStyleCnt="0"/>
      <dgm:spPr/>
    </dgm:pt>
    <dgm:pt modelId="{E69E7CD3-9406-478C-818D-0F714D96BFF1}" type="pres">
      <dgm:prSet presAssocID="{A04F586C-817E-4E47-8668-1716FC9BC18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EA063C-CFB2-41C0-9A06-F0B743556602}" type="pres">
      <dgm:prSet presAssocID="{A04F586C-817E-4E47-8668-1716FC9BC183}" presName="txShp" presStyleLbl="node1" presStyleIdx="0" presStyleCnt="1">
        <dgm:presLayoutVars>
          <dgm:bulletEnabled val="1"/>
        </dgm:presLayoutVars>
      </dgm:prSet>
      <dgm:spPr/>
    </dgm:pt>
  </dgm:ptLst>
  <dgm:cxnLst>
    <dgm:cxn modelId="{7BA99C28-A305-4CFB-A98E-F154EC149ECE}" srcId="{70173CA1-18E2-4BB4-BBD3-FB784F84C553}" destId="{A04F586C-817E-4E47-8668-1716FC9BC183}" srcOrd="0" destOrd="0" parTransId="{41447940-E173-40CB-8080-693244B63671}" sibTransId="{B5643295-F692-4A94-8B8E-9EA9818A6722}"/>
    <dgm:cxn modelId="{1F7BD459-98A4-44B6-9537-E847267DEDCD}" type="presOf" srcId="{70173CA1-18E2-4BB4-BBD3-FB784F84C553}" destId="{B2E7B637-8F1A-4E09-A97E-E515F02541FB}" srcOrd="0" destOrd="0" presId="urn:microsoft.com/office/officeart/2005/8/layout/vList3"/>
    <dgm:cxn modelId="{D6E6B7BB-BE69-4F09-9429-98DA8432A6E3}" type="presOf" srcId="{A04F586C-817E-4E47-8668-1716FC9BC183}" destId="{F5EA063C-CFB2-41C0-9A06-F0B743556602}" srcOrd="0" destOrd="0" presId="urn:microsoft.com/office/officeart/2005/8/layout/vList3"/>
    <dgm:cxn modelId="{F5352C73-133D-4217-B140-E7FDF1EB2082}" type="presParOf" srcId="{B2E7B637-8F1A-4E09-A97E-E515F02541FB}" destId="{4E2BF3CB-381A-4A1A-9C14-CED1494E4763}" srcOrd="0" destOrd="0" presId="urn:microsoft.com/office/officeart/2005/8/layout/vList3"/>
    <dgm:cxn modelId="{3EA19AAE-6553-4E52-B47F-6F210D2A7DDE}" type="presParOf" srcId="{4E2BF3CB-381A-4A1A-9C14-CED1494E4763}" destId="{E69E7CD3-9406-478C-818D-0F714D96BFF1}" srcOrd="0" destOrd="0" presId="urn:microsoft.com/office/officeart/2005/8/layout/vList3"/>
    <dgm:cxn modelId="{D56538A6-26BC-46CE-BB66-67E5F0C76E81}" type="presParOf" srcId="{4E2BF3CB-381A-4A1A-9C14-CED1494E4763}" destId="{F5EA063C-CFB2-41C0-9A06-F0B74355660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76B71CD-EAB7-4C1B-AC8B-2775DDE18A9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888B2FD-9A70-4C60-9F34-53DF1DC178BE}">
      <dgm:prSet/>
      <dgm:spPr/>
      <dgm:t>
        <a:bodyPr/>
        <a:lstStyle/>
        <a:p>
          <a:r>
            <a:rPr lang="en-US" b="1" i="0" baseline="0"/>
            <a:t>A1 - Injection</a:t>
          </a:r>
          <a:endParaRPr lang="en-US"/>
        </a:p>
      </dgm:t>
    </dgm:pt>
    <dgm:pt modelId="{94F06E79-BBB6-4DE4-9B50-61D4D204CD99}" type="parTrans" cxnId="{760D892F-7015-4C82-973E-56AC8B97C0F1}">
      <dgm:prSet/>
      <dgm:spPr/>
      <dgm:t>
        <a:bodyPr/>
        <a:lstStyle/>
        <a:p>
          <a:endParaRPr lang="en-US"/>
        </a:p>
      </dgm:t>
    </dgm:pt>
    <dgm:pt modelId="{2F33A55C-1D43-4EAB-ACF8-2734D003A46E}" type="sibTrans" cxnId="{760D892F-7015-4C82-973E-56AC8B97C0F1}">
      <dgm:prSet/>
      <dgm:spPr/>
      <dgm:t>
        <a:bodyPr/>
        <a:lstStyle/>
        <a:p>
          <a:endParaRPr lang="en-US"/>
        </a:p>
      </dgm:t>
    </dgm:pt>
    <dgm:pt modelId="{C3976102-643A-4A26-B910-B7C0C493F706}" type="pres">
      <dgm:prSet presAssocID="{876B71CD-EAB7-4C1B-AC8B-2775DDE18A98}" presName="linearFlow" presStyleCnt="0">
        <dgm:presLayoutVars>
          <dgm:dir/>
          <dgm:resizeHandles val="exact"/>
        </dgm:presLayoutVars>
      </dgm:prSet>
      <dgm:spPr/>
    </dgm:pt>
    <dgm:pt modelId="{4FC2CC3C-08A0-4766-9970-CF7C7F4EE122}" type="pres">
      <dgm:prSet presAssocID="{4888B2FD-9A70-4C60-9F34-53DF1DC178BE}" presName="composite" presStyleCnt="0"/>
      <dgm:spPr/>
    </dgm:pt>
    <dgm:pt modelId="{4628F717-6C13-437E-B480-D526C6AAF683}" type="pres">
      <dgm:prSet presAssocID="{4888B2FD-9A70-4C60-9F34-53DF1DC178B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F00686F-D52D-4178-8CF5-28D70999EA0A}" type="pres">
      <dgm:prSet presAssocID="{4888B2FD-9A70-4C60-9F34-53DF1DC178BE}" presName="txShp" presStyleLbl="node1" presStyleIdx="0" presStyleCnt="1">
        <dgm:presLayoutVars>
          <dgm:bulletEnabled val="1"/>
        </dgm:presLayoutVars>
      </dgm:prSet>
      <dgm:spPr/>
    </dgm:pt>
  </dgm:ptLst>
  <dgm:cxnLst>
    <dgm:cxn modelId="{760D892F-7015-4C82-973E-56AC8B97C0F1}" srcId="{876B71CD-EAB7-4C1B-AC8B-2775DDE18A98}" destId="{4888B2FD-9A70-4C60-9F34-53DF1DC178BE}" srcOrd="0" destOrd="0" parTransId="{94F06E79-BBB6-4DE4-9B50-61D4D204CD99}" sibTransId="{2F33A55C-1D43-4EAB-ACF8-2734D003A46E}"/>
    <dgm:cxn modelId="{3F8FD43B-6D06-4C42-92D2-A776D3225DAF}" type="presOf" srcId="{876B71CD-EAB7-4C1B-AC8B-2775DDE18A98}" destId="{C3976102-643A-4A26-B910-B7C0C493F706}" srcOrd="0" destOrd="0" presId="urn:microsoft.com/office/officeart/2005/8/layout/vList3"/>
    <dgm:cxn modelId="{FD0F69CC-B7CD-45DC-93BD-7822DE6BE7EF}" type="presOf" srcId="{4888B2FD-9A70-4C60-9F34-53DF1DC178BE}" destId="{AF00686F-D52D-4178-8CF5-28D70999EA0A}" srcOrd="0" destOrd="0" presId="urn:microsoft.com/office/officeart/2005/8/layout/vList3"/>
    <dgm:cxn modelId="{E05692DE-E597-49E1-90AE-29103E2C80C5}" type="presParOf" srcId="{C3976102-643A-4A26-B910-B7C0C493F706}" destId="{4FC2CC3C-08A0-4766-9970-CF7C7F4EE122}" srcOrd="0" destOrd="0" presId="urn:microsoft.com/office/officeart/2005/8/layout/vList3"/>
    <dgm:cxn modelId="{EBF0BFD9-6FC9-480B-9281-7B6C28A200B1}" type="presParOf" srcId="{4FC2CC3C-08A0-4766-9970-CF7C7F4EE122}" destId="{4628F717-6C13-437E-B480-D526C6AAF683}" srcOrd="0" destOrd="0" presId="urn:microsoft.com/office/officeart/2005/8/layout/vList3"/>
    <dgm:cxn modelId="{F37F85B6-4548-4807-B2A6-BEF364F4FB8A}" type="presParOf" srcId="{4FC2CC3C-08A0-4766-9970-CF7C7F4EE122}" destId="{AF00686F-D52D-4178-8CF5-28D70999EA0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76B71CD-EAB7-4C1B-AC8B-2775DDE18A9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888B2FD-9A70-4C60-9F34-53DF1DC178BE}">
      <dgm:prSet/>
      <dgm:spPr/>
      <dgm:t>
        <a:bodyPr/>
        <a:lstStyle/>
        <a:p>
          <a:r>
            <a:rPr lang="en-US" b="1" i="0" baseline="0"/>
            <a:t>A1 - Injection</a:t>
          </a:r>
          <a:endParaRPr lang="en-US"/>
        </a:p>
      </dgm:t>
    </dgm:pt>
    <dgm:pt modelId="{94F06E79-BBB6-4DE4-9B50-61D4D204CD99}" type="parTrans" cxnId="{760D892F-7015-4C82-973E-56AC8B97C0F1}">
      <dgm:prSet/>
      <dgm:spPr/>
      <dgm:t>
        <a:bodyPr/>
        <a:lstStyle/>
        <a:p>
          <a:endParaRPr lang="en-US"/>
        </a:p>
      </dgm:t>
    </dgm:pt>
    <dgm:pt modelId="{2F33A55C-1D43-4EAB-ACF8-2734D003A46E}" type="sibTrans" cxnId="{760D892F-7015-4C82-973E-56AC8B97C0F1}">
      <dgm:prSet/>
      <dgm:spPr/>
      <dgm:t>
        <a:bodyPr/>
        <a:lstStyle/>
        <a:p>
          <a:endParaRPr lang="en-US"/>
        </a:p>
      </dgm:t>
    </dgm:pt>
    <dgm:pt modelId="{C3976102-643A-4A26-B910-B7C0C493F706}" type="pres">
      <dgm:prSet presAssocID="{876B71CD-EAB7-4C1B-AC8B-2775DDE18A98}" presName="linearFlow" presStyleCnt="0">
        <dgm:presLayoutVars>
          <dgm:dir/>
          <dgm:resizeHandles val="exact"/>
        </dgm:presLayoutVars>
      </dgm:prSet>
      <dgm:spPr/>
    </dgm:pt>
    <dgm:pt modelId="{4FC2CC3C-08A0-4766-9970-CF7C7F4EE122}" type="pres">
      <dgm:prSet presAssocID="{4888B2FD-9A70-4C60-9F34-53DF1DC178BE}" presName="composite" presStyleCnt="0"/>
      <dgm:spPr/>
    </dgm:pt>
    <dgm:pt modelId="{4628F717-6C13-437E-B480-D526C6AAF683}" type="pres">
      <dgm:prSet presAssocID="{4888B2FD-9A70-4C60-9F34-53DF1DC178B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F00686F-D52D-4178-8CF5-28D70999EA0A}" type="pres">
      <dgm:prSet presAssocID="{4888B2FD-9A70-4C60-9F34-53DF1DC178BE}" presName="txShp" presStyleLbl="node1" presStyleIdx="0" presStyleCnt="1">
        <dgm:presLayoutVars>
          <dgm:bulletEnabled val="1"/>
        </dgm:presLayoutVars>
      </dgm:prSet>
      <dgm:spPr/>
    </dgm:pt>
  </dgm:ptLst>
  <dgm:cxnLst>
    <dgm:cxn modelId="{760D892F-7015-4C82-973E-56AC8B97C0F1}" srcId="{876B71CD-EAB7-4C1B-AC8B-2775DDE18A98}" destId="{4888B2FD-9A70-4C60-9F34-53DF1DC178BE}" srcOrd="0" destOrd="0" parTransId="{94F06E79-BBB6-4DE4-9B50-61D4D204CD99}" sibTransId="{2F33A55C-1D43-4EAB-ACF8-2734D003A46E}"/>
    <dgm:cxn modelId="{3F8FD43B-6D06-4C42-92D2-A776D3225DAF}" type="presOf" srcId="{876B71CD-EAB7-4C1B-AC8B-2775DDE18A98}" destId="{C3976102-643A-4A26-B910-B7C0C493F706}" srcOrd="0" destOrd="0" presId="urn:microsoft.com/office/officeart/2005/8/layout/vList3"/>
    <dgm:cxn modelId="{FD0F69CC-B7CD-45DC-93BD-7822DE6BE7EF}" type="presOf" srcId="{4888B2FD-9A70-4C60-9F34-53DF1DC178BE}" destId="{AF00686F-D52D-4178-8CF5-28D70999EA0A}" srcOrd="0" destOrd="0" presId="urn:microsoft.com/office/officeart/2005/8/layout/vList3"/>
    <dgm:cxn modelId="{E05692DE-E597-49E1-90AE-29103E2C80C5}" type="presParOf" srcId="{C3976102-643A-4A26-B910-B7C0C493F706}" destId="{4FC2CC3C-08A0-4766-9970-CF7C7F4EE122}" srcOrd="0" destOrd="0" presId="urn:microsoft.com/office/officeart/2005/8/layout/vList3"/>
    <dgm:cxn modelId="{EBF0BFD9-6FC9-480B-9281-7B6C28A200B1}" type="presParOf" srcId="{4FC2CC3C-08A0-4766-9970-CF7C7F4EE122}" destId="{4628F717-6C13-437E-B480-D526C6AAF683}" srcOrd="0" destOrd="0" presId="urn:microsoft.com/office/officeart/2005/8/layout/vList3"/>
    <dgm:cxn modelId="{F37F85B6-4548-4807-B2A6-BEF364F4FB8A}" type="presParOf" srcId="{4FC2CC3C-08A0-4766-9970-CF7C7F4EE122}" destId="{AF00686F-D52D-4178-8CF5-28D70999EA0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B09344-8182-447D-8B4D-E6A8ADDC9A5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2BC0CA0D-9A67-4A78-89E5-3BDBAF07775A}">
      <dgm:prSet/>
      <dgm:spPr/>
      <dgm:t>
        <a:bodyPr/>
        <a:lstStyle/>
        <a:p>
          <a:r>
            <a:rPr lang="en-US" b="1" i="0" baseline="0"/>
            <a:t>A2: Broken Authentication</a:t>
          </a:r>
          <a:endParaRPr lang="en-US"/>
        </a:p>
      </dgm:t>
    </dgm:pt>
    <dgm:pt modelId="{2E2E9B92-95BF-49D3-834B-E3B72DA1E07E}" type="parTrans" cxnId="{9732ADD9-F470-4294-8AA2-A5559FFF26B9}">
      <dgm:prSet/>
      <dgm:spPr/>
      <dgm:t>
        <a:bodyPr/>
        <a:lstStyle/>
        <a:p>
          <a:endParaRPr lang="en-US"/>
        </a:p>
      </dgm:t>
    </dgm:pt>
    <dgm:pt modelId="{965EB7EA-2F2E-4542-8F63-8A0961F59B6F}" type="sibTrans" cxnId="{9732ADD9-F470-4294-8AA2-A5559FFF26B9}">
      <dgm:prSet/>
      <dgm:spPr/>
      <dgm:t>
        <a:bodyPr/>
        <a:lstStyle/>
        <a:p>
          <a:endParaRPr lang="en-US"/>
        </a:p>
      </dgm:t>
    </dgm:pt>
    <dgm:pt modelId="{4F20C00F-7F65-4AB4-8702-EA5B86F267E9}" type="pres">
      <dgm:prSet presAssocID="{4FB09344-8182-447D-8B4D-E6A8ADDC9A55}" presName="linearFlow" presStyleCnt="0">
        <dgm:presLayoutVars>
          <dgm:dir/>
          <dgm:resizeHandles val="exact"/>
        </dgm:presLayoutVars>
      </dgm:prSet>
      <dgm:spPr/>
    </dgm:pt>
    <dgm:pt modelId="{CA2DBA00-17F5-4195-B02E-C52F88666D54}" type="pres">
      <dgm:prSet presAssocID="{2BC0CA0D-9A67-4A78-89E5-3BDBAF07775A}" presName="composite" presStyleCnt="0"/>
      <dgm:spPr/>
    </dgm:pt>
    <dgm:pt modelId="{45440E55-DBD6-4B90-BA32-4455718F8A30}" type="pres">
      <dgm:prSet presAssocID="{2BC0CA0D-9A67-4A78-89E5-3BDBAF07775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0721774-6E08-408B-AC84-B1DAAC37A3C2}" type="pres">
      <dgm:prSet presAssocID="{2BC0CA0D-9A67-4A78-89E5-3BDBAF07775A}" presName="txShp" presStyleLbl="node1" presStyleIdx="0" presStyleCnt="1">
        <dgm:presLayoutVars>
          <dgm:bulletEnabled val="1"/>
        </dgm:presLayoutVars>
      </dgm:prSet>
      <dgm:spPr/>
    </dgm:pt>
  </dgm:ptLst>
  <dgm:cxnLst>
    <dgm:cxn modelId="{E1B99939-9457-430E-A2B1-9FCE11106DAF}" type="presOf" srcId="{4FB09344-8182-447D-8B4D-E6A8ADDC9A55}" destId="{4F20C00F-7F65-4AB4-8702-EA5B86F267E9}" srcOrd="0" destOrd="0" presId="urn:microsoft.com/office/officeart/2005/8/layout/vList3"/>
    <dgm:cxn modelId="{F5C9D280-E9F0-4913-8322-A7AB15EBEAAD}" type="presOf" srcId="{2BC0CA0D-9A67-4A78-89E5-3BDBAF07775A}" destId="{40721774-6E08-408B-AC84-B1DAAC37A3C2}" srcOrd="0" destOrd="0" presId="urn:microsoft.com/office/officeart/2005/8/layout/vList3"/>
    <dgm:cxn modelId="{9732ADD9-F470-4294-8AA2-A5559FFF26B9}" srcId="{4FB09344-8182-447D-8B4D-E6A8ADDC9A55}" destId="{2BC0CA0D-9A67-4A78-89E5-3BDBAF07775A}" srcOrd="0" destOrd="0" parTransId="{2E2E9B92-95BF-49D3-834B-E3B72DA1E07E}" sibTransId="{965EB7EA-2F2E-4542-8F63-8A0961F59B6F}"/>
    <dgm:cxn modelId="{83E483CE-B57C-466A-80AF-4C4299C49D12}" type="presParOf" srcId="{4F20C00F-7F65-4AB4-8702-EA5B86F267E9}" destId="{CA2DBA00-17F5-4195-B02E-C52F88666D54}" srcOrd="0" destOrd="0" presId="urn:microsoft.com/office/officeart/2005/8/layout/vList3"/>
    <dgm:cxn modelId="{4275C180-E191-4E75-8B10-7F112C81262A}" type="presParOf" srcId="{CA2DBA00-17F5-4195-B02E-C52F88666D54}" destId="{45440E55-DBD6-4B90-BA32-4455718F8A30}" srcOrd="0" destOrd="0" presId="urn:microsoft.com/office/officeart/2005/8/layout/vList3"/>
    <dgm:cxn modelId="{FF6B0146-B412-49AF-8D4D-0153EA652F51}" type="presParOf" srcId="{CA2DBA00-17F5-4195-B02E-C52F88666D54}" destId="{40721774-6E08-408B-AC84-B1DAAC37A3C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B09344-8182-447D-8B4D-E6A8ADDC9A5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2BC0CA0D-9A67-4A78-89E5-3BDBAF07775A}">
      <dgm:prSet/>
      <dgm:spPr/>
      <dgm:t>
        <a:bodyPr/>
        <a:lstStyle/>
        <a:p>
          <a:r>
            <a:rPr lang="en-US" b="1" i="0" baseline="0"/>
            <a:t>A2: Broken Authentication</a:t>
          </a:r>
          <a:endParaRPr lang="en-US"/>
        </a:p>
      </dgm:t>
    </dgm:pt>
    <dgm:pt modelId="{2E2E9B92-95BF-49D3-834B-E3B72DA1E07E}" type="parTrans" cxnId="{9732ADD9-F470-4294-8AA2-A5559FFF26B9}">
      <dgm:prSet/>
      <dgm:spPr/>
      <dgm:t>
        <a:bodyPr/>
        <a:lstStyle/>
        <a:p>
          <a:endParaRPr lang="en-US"/>
        </a:p>
      </dgm:t>
    </dgm:pt>
    <dgm:pt modelId="{965EB7EA-2F2E-4542-8F63-8A0961F59B6F}" type="sibTrans" cxnId="{9732ADD9-F470-4294-8AA2-A5559FFF26B9}">
      <dgm:prSet/>
      <dgm:spPr/>
      <dgm:t>
        <a:bodyPr/>
        <a:lstStyle/>
        <a:p>
          <a:endParaRPr lang="en-US"/>
        </a:p>
      </dgm:t>
    </dgm:pt>
    <dgm:pt modelId="{4F20C00F-7F65-4AB4-8702-EA5B86F267E9}" type="pres">
      <dgm:prSet presAssocID="{4FB09344-8182-447D-8B4D-E6A8ADDC9A55}" presName="linearFlow" presStyleCnt="0">
        <dgm:presLayoutVars>
          <dgm:dir/>
          <dgm:resizeHandles val="exact"/>
        </dgm:presLayoutVars>
      </dgm:prSet>
      <dgm:spPr/>
    </dgm:pt>
    <dgm:pt modelId="{CA2DBA00-17F5-4195-B02E-C52F88666D54}" type="pres">
      <dgm:prSet presAssocID="{2BC0CA0D-9A67-4A78-89E5-3BDBAF07775A}" presName="composite" presStyleCnt="0"/>
      <dgm:spPr/>
    </dgm:pt>
    <dgm:pt modelId="{45440E55-DBD6-4B90-BA32-4455718F8A30}" type="pres">
      <dgm:prSet presAssocID="{2BC0CA0D-9A67-4A78-89E5-3BDBAF07775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0721774-6E08-408B-AC84-B1DAAC37A3C2}" type="pres">
      <dgm:prSet presAssocID="{2BC0CA0D-9A67-4A78-89E5-3BDBAF07775A}" presName="txShp" presStyleLbl="node1" presStyleIdx="0" presStyleCnt="1">
        <dgm:presLayoutVars>
          <dgm:bulletEnabled val="1"/>
        </dgm:presLayoutVars>
      </dgm:prSet>
      <dgm:spPr/>
    </dgm:pt>
  </dgm:ptLst>
  <dgm:cxnLst>
    <dgm:cxn modelId="{E1B99939-9457-430E-A2B1-9FCE11106DAF}" type="presOf" srcId="{4FB09344-8182-447D-8B4D-E6A8ADDC9A55}" destId="{4F20C00F-7F65-4AB4-8702-EA5B86F267E9}" srcOrd="0" destOrd="0" presId="urn:microsoft.com/office/officeart/2005/8/layout/vList3"/>
    <dgm:cxn modelId="{F5C9D280-E9F0-4913-8322-A7AB15EBEAAD}" type="presOf" srcId="{2BC0CA0D-9A67-4A78-89E5-3BDBAF07775A}" destId="{40721774-6E08-408B-AC84-B1DAAC37A3C2}" srcOrd="0" destOrd="0" presId="urn:microsoft.com/office/officeart/2005/8/layout/vList3"/>
    <dgm:cxn modelId="{9732ADD9-F470-4294-8AA2-A5559FFF26B9}" srcId="{4FB09344-8182-447D-8B4D-E6A8ADDC9A55}" destId="{2BC0CA0D-9A67-4A78-89E5-3BDBAF07775A}" srcOrd="0" destOrd="0" parTransId="{2E2E9B92-95BF-49D3-834B-E3B72DA1E07E}" sibTransId="{965EB7EA-2F2E-4542-8F63-8A0961F59B6F}"/>
    <dgm:cxn modelId="{83E483CE-B57C-466A-80AF-4C4299C49D12}" type="presParOf" srcId="{4F20C00F-7F65-4AB4-8702-EA5B86F267E9}" destId="{CA2DBA00-17F5-4195-B02E-C52F88666D54}" srcOrd="0" destOrd="0" presId="urn:microsoft.com/office/officeart/2005/8/layout/vList3"/>
    <dgm:cxn modelId="{4275C180-E191-4E75-8B10-7F112C81262A}" type="presParOf" srcId="{CA2DBA00-17F5-4195-B02E-C52F88666D54}" destId="{45440E55-DBD6-4B90-BA32-4455718F8A30}" srcOrd="0" destOrd="0" presId="urn:microsoft.com/office/officeart/2005/8/layout/vList3"/>
    <dgm:cxn modelId="{FF6B0146-B412-49AF-8D4D-0153EA652F51}" type="presParOf" srcId="{CA2DBA00-17F5-4195-B02E-C52F88666D54}" destId="{40721774-6E08-408B-AC84-B1DAAC37A3C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FA7D15B-ED5E-442C-8CA4-81B62901689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6CA647-4569-409F-BA6B-30848479E435}">
      <dgm:prSet/>
      <dgm:spPr/>
      <dgm:t>
        <a:bodyPr/>
        <a:lstStyle/>
        <a:p>
          <a:r>
            <a:rPr lang="en-US" b="1" i="0" baseline="0" dirty="0"/>
            <a:t>A3: Sensitive Data Exposure</a:t>
          </a:r>
          <a:endParaRPr lang="en-US" dirty="0"/>
        </a:p>
      </dgm:t>
    </dgm:pt>
    <dgm:pt modelId="{859D637F-D1AF-4291-BE82-82E85835B68A}" type="parTrans" cxnId="{BB472C5E-FB03-44A8-ADCB-7391609B343E}">
      <dgm:prSet/>
      <dgm:spPr/>
      <dgm:t>
        <a:bodyPr/>
        <a:lstStyle/>
        <a:p>
          <a:endParaRPr lang="en-US"/>
        </a:p>
      </dgm:t>
    </dgm:pt>
    <dgm:pt modelId="{B097F2AC-AD4E-46FB-87B2-3CA56E513928}" type="sibTrans" cxnId="{BB472C5E-FB03-44A8-ADCB-7391609B343E}">
      <dgm:prSet/>
      <dgm:spPr/>
      <dgm:t>
        <a:bodyPr/>
        <a:lstStyle/>
        <a:p>
          <a:endParaRPr lang="en-US"/>
        </a:p>
      </dgm:t>
    </dgm:pt>
    <dgm:pt modelId="{16AAAD71-3771-40E1-9D06-A1CB9EDA23B1}" type="pres">
      <dgm:prSet presAssocID="{FFA7D15B-ED5E-442C-8CA4-81B629016894}" presName="linearFlow" presStyleCnt="0">
        <dgm:presLayoutVars>
          <dgm:dir/>
          <dgm:resizeHandles val="exact"/>
        </dgm:presLayoutVars>
      </dgm:prSet>
      <dgm:spPr/>
    </dgm:pt>
    <dgm:pt modelId="{21D40281-E0BC-4AEF-A6C4-CF8728D9CE74}" type="pres">
      <dgm:prSet presAssocID="{E86CA647-4569-409F-BA6B-30848479E435}" presName="composite" presStyleCnt="0"/>
      <dgm:spPr/>
    </dgm:pt>
    <dgm:pt modelId="{9A67B45E-CEE3-41D6-9076-A5EE7E14A81F}" type="pres">
      <dgm:prSet presAssocID="{E86CA647-4569-409F-BA6B-30848479E435}"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8588CF2-54CB-48E0-BAE6-8129419BD3F7}" type="pres">
      <dgm:prSet presAssocID="{E86CA647-4569-409F-BA6B-30848479E435}" presName="txShp" presStyleLbl="node1" presStyleIdx="0" presStyleCnt="1">
        <dgm:presLayoutVars>
          <dgm:bulletEnabled val="1"/>
        </dgm:presLayoutVars>
      </dgm:prSet>
      <dgm:spPr/>
    </dgm:pt>
  </dgm:ptLst>
  <dgm:cxnLst>
    <dgm:cxn modelId="{BB472C5E-FB03-44A8-ADCB-7391609B343E}" srcId="{FFA7D15B-ED5E-442C-8CA4-81B629016894}" destId="{E86CA647-4569-409F-BA6B-30848479E435}" srcOrd="0" destOrd="0" parTransId="{859D637F-D1AF-4291-BE82-82E85835B68A}" sibTransId="{B097F2AC-AD4E-46FB-87B2-3CA56E513928}"/>
    <dgm:cxn modelId="{59915693-178C-4801-A9FC-7046BF9467A8}" type="presOf" srcId="{FFA7D15B-ED5E-442C-8CA4-81B629016894}" destId="{16AAAD71-3771-40E1-9D06-A1CB9EDA23B1}" srcOrd="0" destOrd="0" presId="urn:microsoft.com/office/officeart/2005/8/layout/vList3"/>
    <dgm:cxn modelId="{452991F5-DE10-4DC4-AB5D-511B13945C0E}" type="presOf" srcId="{E86CA647-4569-409F-BA6B-30848479E435}" destId="{78588CF2-54CB-48E0-BAE6-8129419BD3F7}" srcOrd="0" destOrd="0" presId="urn:microsoft.com/office/officeart/2005/8/layout/vList3"/>
    <dgm:cxn modelId="{8FB171CA-5BD3-499D-9D0E-935B19A02072}" type="presParOf" srcId="{16AAAD71-3771-40E1-9D06-A1CB9EDA23B1}" destId="{21D40281-E0BC-4AEF-A6C4-CF8728D9CE74}" srcOrd="0" destOrd="0" presId="urn:microsoft.com/office/officeart/2005/8/layout/vList3"/>
    <dgm:cxn modelId="{C114444C-3066-4C4E-B0A2-A6B12BCA68D9}" type="presParOf" srcId="{21D40281-E0BC-4AEF-A6C4-CF8728D9CE74}" destId="{9A67B45E-CEE3-41D6-9076-A5EE7E14A81F}" srcOrd="0" destOrd="0" presId="urn:microsoft.com/office/officeart/2005/8/layout/vList3"/>
    <dgm:cxn modelId="{615061D3-5F9B-4B13-A272-C37752518D6B}" type="presParOf" srcId="{21D40281-E0BC-4AEF-A6C4-CF8728D9CE74}" destId="{78588CF2-54CB-48E0-BAE6-8129419BD3F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FA7D15B-ED5E-442C-8CA4-81B62901689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6CA647-4569-409F-BA6B-30848479E435}">
      <dgm:prSet/>
      <dgm:spPr/>
      <dgm:t>
        <a:bodyPr/>
        <a:lstStyle/>
        <a:p>
          <a:r>
            <a:rPr lang="en-US" b="1" i="0" baseline="0" dirty="0"/>
            <a:t>A3: Sensitive Data Exposure</a:t>
          </a:r>
          <a:endParaRPr lang="en-US" dirty="0"/>
        </a:p>
      </dgm:t>
    </dgm:pt>
    <dgm:pt modelId="{859D637F-D1AF-4291-BE82-82E85835B68A}" type="parTrans" cxnId="{BB472C5E-FB03-44A8-ADCB-7391609B343E}">
      <dgm:prSet/>
      <dgm:spPr/>
      <dgm:t>
        <a:bodyPr/>
        <a:lstStyle/>
        <a:p>
          <a:endParaRPr lang="en-US"/>
        </a:p>
      </dgm:t>
    </dgm:pt>
    <dgm:pt modelId="{B097F2AC-AD4E-46FB-87B2-3CA56E513928}" type="sibTrans" cxnId="{BB472C5E-FB03-44A8-ADCB-7391609B343E}">
      <dgm:prSet/>
      <dgm:spPr/>
      <dgm:t>
        <a:bodyPr/>
        <a:lstStyle/>
        <a:p>
          <a:endParaRPr lang="en-US"/>
        </a:p>
      </dgm:t>
    </dgm:pt>
    <dgm:pt modelId="{16AAAD71-3771-40E1-9D06-A1CB9EDA23B1}" type="pres">
      <dgm:prSet presAssocID="{FFA7D15B-ED5E-442C-8CA4-81B629016894}" presName="linearFlow" presStyleCnt="0">
        <dgm:presLayoutVars>
          <dgm:dir/>
          <dgm:resizeHandles val="exact"/>
        </dgm:presLayoutVars>
      </dgm:prSet>
      <dgm:spPr/>
    </dgm:pt>
    <dgm:pt modelId="{21D40281-E0BC-4AEF-A6C4-CF8728D9CE74}" type="pres">
      <dgm:prSet presAssocID="{E86CA647-4569-409F-BA6B-30848479E435}" presName="composite" presStyleCnt="0"/>
      <dgm:spPr/>
    </dgm:pt>
    <dgm:pt modelId="{9A67B45E-CEE3-41D6-9076-A5EE7E14A81F}" type="pres">
      <dgm:prSet presAssocID="{E86CA647-4569-409F-BA6B-30848479E435}"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8588CF2-54CB-48E0-BAE6-8129419BD3F7}" type="pres">
      <dgm:prSet presAssocID="{E86CA647-4569-409F-BA6B-30848479E435}" presName="txShp" presStyleLbl="node1" presStyleIdx="0" presStyleCnt="1">
        <dgm:presLayoutVars>
          <dgm:bulletEnabled val="1"/>
        </dgm:presLayoutVars>
      </dgm:prSet>
      <dgm:spPr/>
    </dgm:pt>
  </dgm:ptLst>
  <dgm:cxnLst>
    <dgm:cxn modelId="{BB472C5E-FB03-44A8-ADCB-7391609B343E}" srcId="{FFA7D15B-ED5E-442C-8CA4-81B629016894}" destId="{E86CA647-4569-409F-BA6B-30848479E435}" srcOrd="0" destOrd="0" parTransId="{859D637F-D1AF-4291-BE82-82E85835B68A}" sibTransId="{B097F2AC-AD4E-46FB-87B2-3CA56E513928}"/>
    <dgm:cxn modelId="{59915693-178C-4801-A9FC-7046BF9467A8}" type="presOf" srcId="{FFA7D15B-ED5E-442C-8CA4-81B629016894}" destId="{16AAAD71-3771-40E1-9D06-A1CB9EDA23B1}" srcOrd="0" destOrd="0" presId="urn:microsoft.com/office/officeart/2005/8/layout/vList3"/>
    <dgm:cxn modelId="{452991F5-DE10-4DC4-AB5D-511B13945C0E}" type="presOf" srcId="{E86CA647-4569-409F-BA6B-30848479E435}" destId="{78588CF2-54CB-48E0-BAE6-8129419BD3F7}" srcOrd="0" destOrd="0" presId="urn:microsoft.com/office/officeart/2005/8/layout/vList3"/>
    <dgm:cxn modelId="{8FB171CA-5BD3-499D-9D0E-935B19A02072}" type="presParOf" srcId="{16AAAD71-3771-40E1-9D06-A1CB9EDA23B1}" destId="{21D40281-E0BC-4AEF-A6C4-CF8728D9CE74}" srcOrd="0" destOrd="0" presId="urn:microsoft.com/office/officeart/2005/8/layout/vList3"/>
    <dgm:cxn modelId="{C114444C-3066-4C4E-B0A2-A6B12BCA68D9}" type="presParOf" srcId="{21D40281-E0BC-4AEF-A6C4-CF8728D9CE74}" destId="{9A67B45E-CEE3-41D6-9076-A5EE7E14A81F}" srcOrd="0" destOrd="0" presId="urn:microsoft.com/office/officeart/2005/8/layout/vList3"/>
    <dgm:cxn modelId="{615061D3-5F9B-4B13-A272-C37752518D6B}" type="presParOf" srcId="{21D40281-E0BC-4AEF-A6C4-CF8728D9CE74}" destId="{78588CF2-54CB-48E0-BAE6-8129419BD3F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37EEB4-9A38-430F-8A06-6D1B2D19D24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D48E64D3-2553-4BD4-9CF2-294CE75435D3}">
      <dgm:prSet/>
      <dgm:spPr/>
      <dgm:t>
        <a:bodyPr/>
        <a:lstStyle/>
        <a:p>
          <a:r>
            <a:rPr lang="en-US" b="1" i="0" baseline="0"/>
            <a:t>Introduction</a:t>
          </a:r>
          <a:endParaRPr lang="en-US"/>
        </a:p>
      </dgm:t>
    </dgm:pt>
    <dgm:pt modelId="{31305AE1-695A-49A5-A3AF-6FD7CB77F7CC}" type="parTrans" cxnId="{15B7F77B-315C-4165-B0FD-C2AB5B0222BD}">
      <dgm:prSet/>
      <dgm:spPr/>
      <dgm:t>
        <a:bodyPr/>
        <a:lstStyle/>
        <a:p>
          <a:endParaRPr lang="en-US"/>
        </a:p>
      </dgm:t>
    </dgm:pt>
    <dgm:pt modelId="{26723D87-EFC5-4A6A-9C34-FCA2EE038A14}" type="sibTrans" cxnId="{15B7F77B-315C-4165-B0FD-C2AB5B0222BD}">
      <dgm:prSet/>
      <dgm:spPr/>
      <dgm:t>
        <a:bodyPr/>
        <a:lstStyle/>
        <a:p>
          <a:endParaRPr lang="en-US"/>
        </a:p>
      </dgm:t>
    </dgm:pt>
    <dgm:pt modelId="{FEB9D99F-70EF-40FF-8599-E976279AB7DF}" type="pres">
      <dgm:prSet presAssocID="{7237EEB4-9A38-430F-8A06-6D1B2D19D249}" presName="linearFlow" presStyleCnt="0">
        <dgm:presLayoutVars>
          <dgm:dir/>
          <dgm:resizeHandles val="exact"/>
        </dgm:presLayoutVars>
      </dgm:prSet>
      <dgm:spPr/>
    </dgm:pt>
    <dgm:pt modelId="{990A8488-3A6B-4B0B-9A8B-4B5B4867D710}" type="pres">
      <dgm:prSet presAssocID="{D48E64D3-2553-4BD4-9CF2-294CE75435D3}" presName="composite" presStyleCnt="0"/>
      <dgm:spPr/>
    </dgm:pt>
    <dgm:pt modelId="{3EC8DFC7-C879-47B9-B667-D49CB910370C}" type="pres">
      <dgm:prSet presAssocID="{D48E64D3-2553-4BD4-9CF2-294CE75435D3}"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623AFD1-33E2-4C36-99ED-57847A6E225B}" type="pres">
      <dgm:prSet presAssocID="{D48E64D3-2553-4BD4-9CF2-294CE75435D3}" presName="txShp" presStyleLbl="node1" presStyleIdx="0" presStyleCnt="1">
        <dgm:presLayoutVars>
          <dgm:bulletEnabled val="1"/>
        </dgm:presLayoutVars>
      </dgm:prSet>
      <dgm:spPr/>
    </dgm:pt>
  </dgm:ptLst>
  <dgm:cxnLst>
    <dgm:cxn modelId="{A3F6D507-8FE2-41E5-84BA-58C6EDA6BF77}" type="presOf" srcId="{D48E64D3-2553-4BD4-9CF2-294CE75435D3}" destId="{D623AFD1-33E2-4C36-99ED-57847A6E225B}" srcOrd="0" destOrd="0" presId="urn:microsoft.com/office/officeart/2005/8/layout/vList3"/>
    <dgm:cxn modelId="{3F505327-7820-4110-8564-663804A15538}" type="presOf" srcId="{7237EEB4-9A38-430F-8A06-6D1B2D19D249}" destId="{FEB9D99F-70EF-40FF-8599-E976279AB7DF}" srcOrd="0" destOrd="0" presId="urn:microsoft.com/office/officeart/2005/8/layout/vList3"/>
    <dgm:cxn modelId="{15B7F77B-315C-4165-B0FD-C2AB5B0222BD}" srcId="{7237EEB4-9A38-430F-8A06-6D1B2D19D249}" destId="{D48E64D3-2553-4BD4-9CF2-294CE75435D3}" srcOrd="0" destOrd="0" parTransId="{31305AE1-695A-49A5-A3AF-6FD7CB77F7CC}" sibTransId="{26723D87-EFC5-4A6A-9C34-FCA2EE038A14}"/>
    <dgm:cxn modelId="{B0A28518-C7DD-4D85-912E-B9CC4C10E398}" type="presParOf" srcId="{FEB9D99F-70EF-40FF-8599-E976279AB7DF}" destId="{990A8488-3A6B-4B0B-9A8B-4B5B4867D710}" srcOrd="0" destOrd="0" presId="urn:microsoft.com/office/officeart/2005/8/layout/vList3"/>
    <dgm:cxn modelId="{3BD2F876-9A71-4687-87F8-27151BA6E7D6}" type="presParOf" srcId="{990A8488-3A6B-4B0B-9A8B-4B5B4867D710}" destId="{3EC8DFC7-C879-47B9-B667-D49CB910370C}" srcOrd="0" destOrd="0" presId="urn:microsoft.com/office/officeart/2005/8/layout/vList3"/>
    <dgm:cxn modelId="{52E5FD13-A693-4BF1-AA52-2C9754E9DE0C}" type="presParOf" srcId="{990A8488-3A6B-4B0B-9A8B-4B5B4867D710}" destId="{D623AFD1-33E2-4C36-99ED-57847A6E225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i="0" baseline="0" dirty="0"/>
            <a:t>A4: XML External Entities (XEE)</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i="0" baseline="0" dirty="0"/>
            <a:t>A4: XML External Entities (XEE)</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A5: Broken Access Control</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A5: Broken Access Control</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A6: Security Misconfiguration</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A7: Cross-Site Scripting (XSS)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A8: Insecure Deserialization</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A9: Using Components with Known Vulnerabilities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A10: Insufficient Monitoring and Logging</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Roadmap For Future Activities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80B1FA-D65D-4EE2-AA58-0D79577D705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94A3D0E-4280-44D4-91DB-9DFB961208A2}">
      <dgm:prSet/>
      <dgm:spPr/>
      <dgm:t>
        <a:bodyPr/>
        <a:lstStyle/>
        <a:p>
          <a:r>
            <a:rPr lang="en-US" b="1" i="0" baseline="0"/>
            <a:t>Core Purpose</a:t>
          </a:r>
          <a:endParaRPr lang="en-US"/>
        </a:p>
      </dgm:t>
    </dgm:pt>
    <dgm:pt modelId="{26389783-14F8-4B73-BD40-9D4C1D871814}" type="parTrans" cxnId="{1B1E9991-DE72-47B2-A6EF-D8BF2ECBFB75}">
      <dgm:prSet/>
      <dgm:spPr/>
      <dgm:t>
        <a:bodyPr/>
        <a:lstStyle/>
        <a:p>
          <a:endParaRPr lang="en-US"/>
        </a:p>
      </dgm:t>
    </dgm:pt>
    <dgm:pt modelId="{9EFFE500-8453-4C4D-B4A3-93835ACB26A6}" type="sibTrans" cxnId="{1B1E9991-DE72-47B2-A6EF-D8BF2ECBFB75}">
      <dgm:prSet/>
      <dgm:spPr/>
      <dgm:t>
        <a:bodyPr/>
        <a:lstStyle/>
        <a:p>
          <a:endParaRPr lang="en-US"/>
        </a:p>
      </dgm:t>
    </dgm:pt>
    <dgm:pt modelId="{EBCD800C-44AB-47FA-9ACB-334B428D0FA5}" type="pres">
      <dgm:prSet presAssocID="{EB80B1FA-D65D-4EE2-AA58-0D79577D7052}" presName="linearFlow" presStyleCnt="0">
        <dgm:presLayoutVars>
          <dgm:dir/>
          <dgm:resizeHandles val="exact"/>
        </dgm:presLayoutVars>
      </dgm:prSet>
      <dgm:spPr/>
    </dgm:pt>
    <dgm:pt modelId="{2353C887-3D71-45F1-8572-35F223DDEEEB}" type="pres">
      <dgm:prSet presAssocID="{A94A3D0E-4280-44D4-91DB-9DFB961208A2}" presName="composite" presStyleCnt="0"/>
      <dgm:spPr/>
    </dgm:pt>
    <dgm:pt modelId="{62D29C6B-91E0-4BEC-94F3-E8648140BF97}" type="pres">
      <dgm:prSet presAssocID="{A94A3D0E-4280-44D4-91DB-9DFB961208A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792B85A-E096-49C9-AE7B-92B33F130961}" type="pres">
      <dgm:prSet presAssocID="{A94A3D0E-4280-44D4-91DB-9DFB961208A2}" presName="txShp" presStyleLbl="node1" presStyleIdx="0" presStyleCnt="1">
        <dgm:presLayoutVars>
          <dgm:bulletEnabled val="1"/>
        </dgm:presLayoutVars>
      </dgm:prSet>
      <dgm:spPr/>
    </dgm:pt>
  </dgm:ptLst>
  <dgm:cxnLst>
    <dgm:cxn modelId="{C9C56716-24D7-4E8E-B5A9-5EC9BCC87AFF}" type="presOf" srcId="{A94A3D0E-4280-44D4-91DB-9DFB961208A2}" destId="{8792B85A-E096-49C9-AE7B-92B33F130961}" srcOrd="0" destOrd="0" presId="urn:microsoft.com/office/officeart/2005/8/layout/vList3"/>
    <dgm:cxn modelId="{22DAE27F-1659-4B97-B757-CD62913E92F3}" type="presOf" srcId="{EB80B1FA-D65D-4EE2-AA58-0D79577D7052}" destId="{EBCD800C-44AB-47FA-9ACB-334B428D0FA5}" srcOrd="0" destOrd="0" presId="urn:microsoft.com/office/officeart/2005/8/layout/vList3"/>
    <dgm:cxn modelId="{1B1E9991-DE72-47B2-A6EF-D8BF2ECBFB75}" srcId="{EB80B1FA-D65D-4EE2-AA58-0D79577D7052}" destId="{A94A3D0E-4280-44D4-91DB-9DFB961208A2}" srcOrd="0" destOrd="0" parTransId="{26389783-14F8-4B73-BD40-9D4C1D871814}" sibTransId="{9EFFE500-8453-4C4D-B4A3-93835ACB26A6}"/>
    <dgm:cxn modelId="{49DAAE37-81B6-4876-86DE-6AF95B2ED195}" type="presParOf" srcId="{EBCD800C-44AB-47FA-9ACB-334B428D0FA5}" destId="{2353C887-3D71-45F1-8572-35F223DDEEEB}" srcOrd="0" destOrd="0" presId="urn:microsoft.com/office/officeart/2005/8/layout/vList3"/>
    <dgm:cxn modelId="{8068A609-9CF2-43EA-95C8-BFD813D147D8}" type="presParOf" srcId="{2353C887-3D71-45F1-8572-35F223DDEEEB}" destId="{62D29C6B-91E0-4BEC-94F3-E8648140BF97}" srcOrd="0" destOrd="0" presId="urn:microsoft.com/office/officeart/2005/8/layout/vList3"/>
    <dgm:cxn modelId="{837A87D5-B51B-414E-B4E8-14B668A13745}" type="presParOf" srcId="{2353C887-3D71-45F1-8572-35F223DDEEEB}" destId="{8792B85A-E096-49C9-AE7B-92B33F13096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C899B4E-3747-4FB9-A1D9-C576E50B65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A450383-1E5E-4E57-8A84-F61195A1B23E}">
      <dgm:prSet/>
      <dgm:spPr/>
      <dgm:t>
        <a:bodyPr/>
        <a:lstStyle/>
        <a:p>
          <a:r>
            <a:rPr lang="en-US" b="1" dirty="0">
              <a:latin typeface="Calibri" panose="020F0502020204030204" pitchFamily="34" charset="0"/>
              <a:cs typeface="Calibri" panose="020F0502020204030204" pitchFamily="34" charset="0"/>
            </a:rPr>
            <a:t>Roadmap For Future Activities</a:t>
          </a:r>
          <a:endParaRPr lang="en-US" dirty="0"/>
        </a:p>
      </dgm:t>
    </dgm:pt>
    <dgm:pt modelId="{007CBD22-E4C9-4459-8401-050DA622B016}" type="parTrans" cxnId="{43758118-3881-4581-ABA2-782BA4A7BCC2}">
      <dgm:prSet/>
      <dgm:spPr/>
      <dgm:t>
        <a:bodyPr/>
        <a:lstStyle/>
        <a:p>
          <a:endParaRPr lang="en-US"/>
        </a:p>
      </dgm:t>
    </dgm:pt>
    <dgm:pt modelId="{F09841FB-B480-46FB-B517-12A45EDD6E23}" type="sibTrans" cxnId="{43758118-3881-4581-ABA2-782BA4A7BCC2}">
      <dgm:prSet/>
      <dgm:spPr/>
      <dgm:t>
        <a:bodyPr/>
        <a:lstStyle/>
        <a:p>
          <a:endParaRPr lang="en-US"/>
        </a:p>
      </dgm:t>
    </dgm:pt>
    <dgm:pt modelId="{A3271553-6A2B-4F1D-B25A-1B67E0EB5260}" type="pres">
      <dgm:prSet presAssocID="{CC899B4E-3747-4FB9-A1D9-C576E50B65A7}" presName="linearFlow" presStyleCnt="0">
        <dgm:presLayoutVars>
          <dgm:dir/>
          <dgm:resizeHandles val="exact"/>
        </dgm:presLayoutVars>
      </dgm:prSet>
      <dgm:spPr/>
    </dgm:pt>
    <dgm:pt modelId="{DF5FAD28-F155-499A-BE83-5460C3527BC1}" type="pres">
      <dgm:prSet presAssocID="{9A450383-1E5E-4E57-8A84-F61195A1B23E}" presName="composite" presStyleCnt="0"/>
      <dgm:spPr/>
    </dgm:pt>
    <dgm:pt modelId="{1BF2E7D9-92C0-4B7D-8CBD-F7BE4D039194}" type="pres">
      <dgm:prSet presAssocID="{9A450383-1E5E-4E57-8A84-F61195A1B23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5B50634-BF3D-4081-AE46-72FCAC9832E3}" type="pres">
      <dgm:prSet presAssocID="{9A450383-1E5E-4E57-8A84-F61195A1B23E}" presName="txShp" presStyleLbl="node1" presStyleIdx="0" presStyleCnt="1">
        <dgm:presLayoutVars>
          <dgm:bulletEnabled val="1"/>
        </dgm:presLayoutVars>
      </dgm:prSet>
      <dgm:spPr/>
    </dgm:pt>
  </dgm:ptLst>
  <dgm:cxnLst>
    <dgm:cxn modelId="{43758118-3881-4581-ABA2-782BA4A7BCC2}" srcId="{CC899B4E-3747-4FB9-A1D9-C576E50B65A7}" destId="{9A450383-1E5E-4E57-8A84-F61195A1B23E}" srcOrd="0" destOrd="0" parTransId="{007CBD22-E4C9-4459-8401-050DA622B016}" sibTransId="{F09841FB-B480-46FB-B517-12A45EDD6E23}"/>
    <dgm:cxn modelId="{30C8F41A-EEF0-4026-AEA8-71959B7DFB9D}" type="presOf" srcId="{9A450383-1E5E-4E57-8A84-F61195A1B23E}" destId="{F5B50634-BF3D-4081-AE46-72FCAC9832E3}" srcOrd="0" destOrd="0" presId="urn:microsoft.com/office/officeart/2005/8/layout/vList3"/>
    <dgm:cxn modelId="{751516F3-2138-45A9-BE8F-F96F8344C526}" type="presOf" srcId="{CC899B4E-3747-4FB9-A1D9-C576E50B65A7}" destId="{A3271553-6A2B-4F1D-B25A-1B67E0EB5260}" srcOrd="0" destOrd="0" presId="urn:microsoft.com/office/officeart/2005/8/layout/vList3"/>
    <dgm:cxn modelId="{7509CB04-DFB7-45D1-AF95-57522149F592}" type="presParOf" srcId="{A3271553-6A2B-4F1D-B25A-1B67E0EB5260}" destId="{DF5FAD28-F155-499A-BE83-5460C3527BC1}" srcOrd="0" destOrd="0" presId="urn:microsoft.com/office/officeart/2005/8/layout/vList3"/>
    <dgm:cxn modelId="{1A7AAF89-51D7-4A29-8EF4-64F334C61FDC}" type="presParOf" srcId="{DF5FAD28-F155-499A-BE83-5460C3527BC1}" destId="{1BF2E7D9-92C0-4B7D-8CBD-F7BE4D039194}" srcOrd="0" destOrd="0" presId="urn:microsoft.com/office/officeart/2005/8/layout/vList3"/>
    <dgm:cxn modelId="{D6D59456-D4FF-4181-B0FD-9F00E559095C}" type="presParOf" srcId="{DF5FAD28-F155-499A-BE83-5460C3527BC1}" destId="{F5B50634-BF3D-4081-AE46-72FCAC9832E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3CDF536-D8E9-4DEA-8A32-98217F102618}" type="doc">
      <dgm:prSet loTypeId="urn:microsoft.com/office/officeart/2011/layout/CircleProcess" loCatId="process" qsTypeId="urn:microsoft.com/office/officeart/2005/8/quickstyle/3d5" qsCatId="3D" csTypeId="urn:microsoft.com/office/officeart/2005/8/colors/accent1_2" csCatId="accent1"/>
      <dgm:spPr/>
      <dgm:t>
        <a:bodyPr/>
        <a:lstStyle/>
        <a:p>
          <a:endParaRPr lang="en-US"/>
        </a:p>
      </dgm:t>
    </dgm:pt>
    <dgm:pt modelId="{131934E8-826B-4377-9E81-07A6ED873F85}">
      <dgm:prSet/>
      <dgm:spPr/>
      <dgm:t>
        <a:bodyPr/>
        <a:lstStyle/>
        <a:p>
          <a:r>
            <a:rPr lang="en-US" b="1" i="0" u="sng" baseline="0" dirty="0">
              <a:solidFill>
                <a:srgbClr val="F46E00"/>
              </a:solidFill>
            </a:rPr>
            <a:t>Thank You!</a:t>
          </a:r>
          <a:endParaRPr lang="en-US" dirty="0">
            <a:solidFill>
              <a:srgbClr val="F46E00"/>
            </a:solidFill>
          </a:endParaRPr>
        </a:p>
      </dgm:t>
    </dgm:pt>
    <dgm:pt modelId="{A6E59B11-DF57-48F3-AA93-DA9E253C1354}" type="parTrans" cxnId="{8ACB98FA-B9BB-4ACD-85CE-13A3DAEA887A}">
      <dgm:prSet/>
      <dgm:spPr/>
      <dgm:t>
        <a:bodyPr/>
        <a:lstStyle/>
        <a:p>
          <a:endParaRPr lang="en-US"/>
        </a:p>
      </dgm:t>
    </dgm:pt>
    <dgm:pt modelId="{A9745946-EFF3-4AC8-B11A-6B9C421782CF}" type="sibTrans" cxnId="{8ACB98FA-B9BB-4ACD-85CE-13A3DAEA887A}">
      <dgm:prSet/>
      <dgm:spPr/>
      <dgm:t>
        <a:bodyPr/>
        <a:lstStyle/>
        <a:p>
          <a:endParaRPr lang="en-US"/>
        </a:p>
      </dgm:t>
    </dgm:pt>
    <dgm:pt modelId="{A96B1034-F030-4B8B-961C-01D0ED46BCB9}" type="pres">
      <dgm:prSet presAssocID="{A3CDF536-D8E9-4DEA-8A32-98217F102618}" presName="Name0" presStyleCnt="0">
        <dgm:presLayoutVars>
          <dgm:chMax val="11"/>
          <dgm:chPref val="11"/>
          <dgm:dir/>
          <dgm:resizeHandles/>
        </dgm:presLayoutVars>
      </dgm:prSet>
      <dgm:spPr/>
    </dgm:pt>
    <dgm:pt modelId="{1BFE9E58-C1F5-458E-A3CB-16D6A7DF89B4}" type="pres">
      <dgm:prSet presAssocID="{131934E8-826B-4377-9E81-07A6ED873F85}" presName="Accent1" presStyleCnt="0"/>
      <dgm:spPr/>
    </dgm:pt>
    <dgm:pt modelId="{2FD650EE-EA87-4D68-8BDB-0FFA326D904F}" type="pres">
      <dgm:prSet presAssocID="{131934E8-826B-4377-9E81-07A6ED873F85}" presName="Accent" presStyleLbl="node1" presStyleIdx="0" presStyleCnt="1"/>
      <dgm:spPr/>
    </dgm:pt>
    <dgm:pt modelId="{FDE7162D-BD36-47E0-9781-8277168EEDDF}" type="pres">
      <dgm:prSet presAssocID="{131934E8-826B-4377-9E81-07A6ED873F85}" presName="ParentBackground1" presStyleCnt="0"/>
      <dgm:spPr/>
    </dgm:pt>
    <dgm:pt modelId="{C736E690-F191-4774-86F3-21871EC00798}" type="pres">
      <dgm:prSet presAssocID="{131934E8-826B-4377-9E81-07A6ED873F85}" presName="ParentBackground" presStyleLbl="fgAcc1" presStyleIdx="0" presStyleCnt="1"/>
      <dgm:spPr/>
    </dgm:pt>
    <dgm:pt modelId="{B2940036-DEF3-442F-9F26-2F33972C430D}" type="pres">
      <dgm:prSet presAssocID="{131934E8-826B-4377-9E81-07A6ED873F85}" presName="Parent1" presStyleLbl="revTx" presStyleIdx="0" presStyleCnt="0">
        <dgm:presLayoutVars>
          <dgm:chMax val="1"/>
          <dgm:chPref val="1"/>
          <dgm:bulletEnabled val="1"/>
        </dgm:presLayoutVars>
      </dgm:prSet>
      <dgm:spPr/>
    </dgm:pt>
  </dgm:ptLst>
  <dgm:cxnLst>
    <dgm:cxn modelId="{BC87CD35-CC20-49C8-92C1-00225A02DCDE}" type="presOf" srcId="{131934E8-826B-4377-9E81-07A6ED873F85}" destId="{B2940036-DEF3-442F-9F26-2F33972C430D}" srcOrd="1" destOrd="0" presId="urn:microsoft.com/office/officeart/2011/layout/CircleProcess"/>
    <dgm:cxn modelId="{669870A8-30A5-4DFF-8473-0A788202BC70}" type="presOf" srcId="{A3CDF536-D8E9-4DEA-8A32-98217F102618}" destId="{A96B1034-F030-4B8B-961C-01D0ED46BCB9}" srcOrd="0" destOrd="0" presId="urn:microsoft.com/office/officeart/2011/layout/CircleProcess"/>
    <dgm:cxn modelId="{FBBD8BB3-D146-4662-ABF6-627EBF5DB1A5}" type="presOf" srcId="{131934E8-826B-4377-9E81-07A6ED873F85}" destId="{C736E690-F191-4774-86F3-21871EC00798}" srcOrd="0" destOrd="0" presId="urn:microsoft.com/office/officeart/2011/layout/CircleProcess"/>
    <dgm:cxn modelId="{8ACB98FA-B9BB-4ACD-85CE-13A3DAEA887A}" srcId="{A3CDF536-D8E9-4DEA-8A32-98217F102618}" destId="{131934E8-826B-4377-9E81-07A6ED873F85}" srcOrd="0" destOrd="0" parTransId="{A6E59B11-DF57-48F3-AA93-DA9E253C1354}" sibTransId="{A9745946-EFF3-4AC8-B11A-6B9C421782CF}"/>
    <dgm:cxn modelId="{1CF09FAC-2303-4811-9875-1340B7DE0937}" type="presParOf" srcId="{A96B1034-F030-4B8B-961C-01D0ED46BCB9}" destId="{1BFE9E58-C1F5-458E-A3CB-16D6A7DF89B4}" srcOrd="0" destOrd="0" presId="urn:microsoft.com/office/officeart/2011/layout/CircleProcess"/>
    <dgm:cxn modelId="{32E82C42-8A0F-4F29-B037-DE623DF6B999}" type="presParOf" srcId="{1BFE9E58-C1F5-458E-A3CB-16D6A7DF89B4}" destId="{2FD650EE-EA87-4D68-8BDB-0FFA326D904F}" srcOrd="0" destOrd="0" presId="urn:microsoft.com/office/officeart/2011/layout/CircleProcess"/>
    <dgm:cxn modelId="{BAC6EEC1-871E-4E8F-B677-C63A82B8620F}" type="presParOf" srcId="{A96B1034-F030-4B8B-961C-01D0ED46BCB9}" destId="{FDE7162D-BD36-47E0-9781-8277168EEDDF}" srcOrd="1" destOrd="0" presId="urn:microsoft.com/office/officeart/2011/layout/CircleProcess"/>
    <dgm:cxn modelId="{C1D3AEDD-F4A5-4EF7-9388-0ED8A0DDF3DB}" type="presParOf" srcId="{FDE7162D-BD36-47E0-9781-8277168EEDDF}" destId="{C736E690-F191-4774-86F3-21871EC00798}" srcOrd="0" destOrd="0" presId="urn:microsoft.com/office/officeart/2011/layout/CircleProcess"/>
    <dgm:cxn modelId="{967E8919-0599-40EA-94E8-1E087E55C055}" type="presParOf" srcId="{A96B1034-F030-4B8B-961C-01D0ED46BCB9}" destId="{B2940036-DEF3-442F-9F26-2F33972C430D}" srcOrd="2"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DA975-CECB-4456-8A2B-9C76651014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71DBDC-BCE7-4AC0-8198-8EFB23E2D037}">
      <dgm:prSet/>
      <dgm:spPr/>
      <dgm:t>
        <a:bodyPr/>
        <a:lstStyle/>
        <a:p>
          <a:r>
            <a:rPr lang="en-US" b="1" i="0" baseline="0"/>
            <a:t>Application Security Risks</a:t>
          </a:r>
          <a:endParaRPr lang="en-US"/>
        </a:p>
      </dgm:t>
    </dgm:pt>
    <dgm:pt modelId="{C3B40CE4-7EBA-421A-BEC9-AABB84B74314}" type="parTrans" cxnId="{76FBA97B-0514-4242-BA4C-236DE4EEF842}">
      <dgm:prSet/>
      <dgm:spPr/>
      <dgm:t>
        <a:bodyPr/>
        <a:lstStyle/>
        <a:p>
          <a:endParaRPr lang="en-US"/>
        </a:p>
      </dgm:t>
    </dgm:pt>
    <dgm:pt modelId="{ACCEF00F-DB0F-4FA1-975A-93829DE3FB0C}" type="sibTrans" cxnId="{76FBA97B-0514-4242-BA4C-236DE4EEF842}">
      <dgm:prSet/>
      <dgm:spPr/>
      <dgm:t>
        <a:bodyPr/>
        <a:lstStyle/>
        <a:p>
          <a:endParaRPr lang="en-US"/>
        </a:p>
      </dgm:t>
    </dgm:pt>
    <dgm:pt modelId="{FAD823AD-8F1F-4BFB-B9DC-E06060403DFB}" type="pres">
      <dgm:prSet presAssocID="{C1CDA975-CECB-4456-8A2B-9C76651014A7}" presName="linearFlow" presStyleCnt="0">
        <dgm:presLayoutVars>
          <dgm:dir/>
          <dgm:resizeHandles val="exact"/>
        </dgm:presLayoutVars>
      </dgm:prSet>
      <dgm:spPr/>
    </dgm:pt>
    <dgm:pt modelId="{13AAE8CC-3755-47A6-80AE-BFC8A0071818}" type="pres">
      <dgm:prSet presAssocID="{B771DBDC-BCE7-4AC0-8198-8EFB23E2D037}" presName="composite" presStyleCnt="0"/>
      <dgm:spPr/>
    </dgm:pt>
    <dgm:pt modelId="{39FF1532-CFD5-4AD1-87C4-C8FAAA1FBB31}" type="pres">
      <dgm:prSet presAssocID="{B771DBDC-BCE7-4AC0-8198-8EFB23E2D037}"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EE5D0F6-C25B-4A84-AEAF-BE63D236163F}" type="pres">
      <dgm:prSet presAssocID="{B771DBDC-BCE7-4AC0-8198-8EFB23E2D037}" presName="txShp" presStyleLbl="node1" presStyleIdx="0" presStyleCnt="1">
        <dgm:presLayoutVars>
          <dgm:bulletEnabled val="1"/>
        </dgm:presLayoutVars>
      </dgm:prSet>
      <dgm:spPr/>
    </dgm:pt>
  </dgm:ptLst>
  <dgm:cxnLst>
    <dgm:cxn modelId="{BCA79B5F-88A1-4B78-B58C-715F2325AAA4}" type="presOf" srcId="{B771DBDC-BCE7-4AC0-8198-8EFB23E2D037}" destId="{BEE5D0F6-C25B-4A84-AEAF-BE63D236163F}" srcOrd="0" destOrd="0" presId="urn:microsoft.com/office/officeart/2005/8/layout/vList3"/>
    <dgm:cxn modelId="{76FBA97B-0514-4242-BA4C-236DE4EEF842}" srcId="{C1CDA975-CECB-4456-8A2B-9C76651014A7}" destId="{B771DBDC-BCE7-4AC0-8198-8EFB23E2D037}" srcOrd="0" destOrd="0" parTransId="{C3B40CE4-7EBA-421A-BEC9-AABB84B74314}" sibTransId="{ACCEF00F-DB0F-4FA1-975A-93829DE3FB0C}"/>
    <dgm:cxn modelId="{D4DDE982-F164-4B55-8EE4-3563DCB676A4}" type="presOf" srcId="{C1CDA975-CECB-4456-8A2B-9C76651014A7}" destId="{FAD823AD-8F1F-4BFB-B9DC-E06060403DFB}" srcOrd="0" destOrd="0" presId="urn:microsoft.com/office/officeart/2005/8/layout/vList3"/>
    <dgm:cxn modelId="{9707586B-E755-4C10-B6B3-5D50508572F8}" type="presParOf" srcId="{FAD823AD-8F1F-4BFB-B9DC-E06060403DFB}" destId="{13AAE8CC-3755-47A6-80AE-BFC8A0071818}" srcOrd="0" destOrd="0" presId="urn:microsoft.com/office/officeart/2005/8/layout/vList3"/>
    <dgm:cxn modelId="{7ACBCD25-9983-4D4B-A150-C5F340106A24}" type="presParOf" srcId="{13AAE8CC-3755-47A6-80AE-BFC8A0071818}" destId="{39FF1532-CFD5-4AD1-87C4-C8FAAA1FBB31}" srcOrd="0" destOrd="0" presId="urn:microsoft.com/office/officeart/2005/8/layout/vList3"/>
    <dgm:cxn modelId="{B453E54C-0D05-4F95-BFED-6CE3CC1B1D4B}" type="presParOf" srcId="{13AAE8CC-3755-47A6-80AE-BFC8A0071818}" destId="{BEE5D0F6-C25B-4A84-AEAF-BE63D23616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CDA975-CECB-4456-8A2B-9C76651014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71DBDC-BCE7-4AC0-8198-8EFB23E2D037}">
      <dgm:prSet/>
      <dgm:spPr/>
      <dgm:t>
        <a:bodyPr/>
        <a:lstStyle/>
        <a:p>
          <a:r>
            <a:rPr lang="en-US" b="1" i="0" baseline="0" dirty="0"/>
            <a:t>Risk Based Approach</a:t>
          </a:r>
          <a:endParaRPr lang="en-US" dirty="0"/>
        </a:p>
      </dgm:t>
    </dgm:pt>
    <dgm:pt modelId="{C3B40CE4-7EBA-421A-BEC9-AABB84B74314}" type="parTrans" cxnId="{76FBA97B-0514-4242-BA4C-236DE4EEF842}">
      <dgm:prSet/>
      <dgm:spPr/>
      <dgm:t>
        <a:bodyPr/>
        <a:lstStyle/>
        <a:p>
          <a:endParaRPr lang="en-US"/>
        </a:p>
      </dgm:t>
    </dgm:pt>
    <dgm:pt modelId="{ACCEF00F-DB0F-4FA1-975A-93829DE3FB0C}" type="sibTrans" cxnId="{76FBA97B-0514-4242-BA4C-236DE4EEF842}">
      <dgm:prSet/>
      <dgm:spPr/>
      <dgm:t>
        <a:bodyPr/>
        <a:lstStyle/>
        <a:p>
          <a:endParaRPr lang="en-US"/>
        </a:p>
      </dgm:t>
    </dgm:pt>
    <dgm:pt modelId="{FAD823AD-8F1F-4BFB-B9DC-E06060403DFB}" type="pres">
      <dgm:prSet presAssocID="{C1CDA975-CECB-4456-8A2B-9C76651014A7}" presName="linearFlow" presStyleCnt="0">
        <dgm:presLayoutVars>
          <dgm:dir/>
          <dgm:resizeHandles val="exact"/>
        </dgm:presLayoutVars>
      </dgm:prSet>
      <dgm:spPr/>
    </dgm:pt>
    <dgm:pt modelId="{13AAE8CC-3755-47A6-80AE-BFC8A0071818}" type="pres">
      <dgm:prSet presAssocID="{B771DBDC-BCE7-4AC0-8198-8EFB23E2D037}" presName="composite" presStyleCnt="0"/>
      <dgm:spPr/>
    </dgm:pt>
    <dgm:pt modelId="{39FF1532-CFD5-4AD1-87C4-C8FAAA1FBB31}" type="pres">
      <dgm:prSet presAssocID="{B771DBDC-BCE7-4AC0-8198-8EFB23E2D037}"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EE5D0F6-C25B-4A84-AEAF-BE63D236163F}" type="pres">
      <dgm:prSet presAssocID="{B771DBDC-BCE7-4AC0-8198-8EFB23E2D037}" presName="txShp" presStyleLbl="node1" presStyleIdx="0" presStyleCnt="1">
        <dgm:presLayoutVars>
          <dgm:bulletEnabled val="1"/>
        </dgm:presLayoutVars>
      </dgm:prSet>
      <dgm:spPr/>
    </dgm:pt>
  </dgm:ptLst>
  <dgm:cxnLst>
    <dgm:cxn modelId="{BCA79B5F-88A1-4B78-B58C-715F2325AAA4}" type="presOf" srcId="{B771DBDC-BCE7-4AC0-8198-8EFB23E2D037}" destId="{BEE5D0F6-C25B-4A84-AEAF-BE63D236163F}" srcOrd="0" destOrd="0" presId="urn:microsoft.com/office/officeart/2005/8/layout/vList3"/>
    <dgm:cxn modelId="{76FBA97B-0514-4242-BA4C-236DE4EEF842}" srcId="{C1CDA975-CECB-4456-8A2B-9C76651014A7}" destId="{B771DBDC-BCE7-4AC0-8198-8EFB23E2D037}" srcOrd="0" destOrd="0" parTransId="{C3B40CE4-7EBA-421A-BEC9-AABB84B74314}" sibTransId="{ACCEF00F-DB0F-4FA1-975A-93829DE3FB0C}"/>
    <dgm:cxn modelId="{D4DDE982-F164-4B55-8EE4-3563DCB676A4}" type="presOf" srcId="{C1CDA975-CECB-4456-8A2B-9C76651014A7}" destId="{FAD823AD-8F1F-4BFB-B9DC-E06060403DFB}" srcOrd="0" destOrd="0" presId="urn:microsoft.com/office/officeart/2005/8/layout/vList3"/>
    <dgm:cxn modelId="{9707586B-E755-4C10-B6B3-5D50508572F8}" type="presParOf" srcId="{FAD823AD-8F1F-4BFB-B9DC-E06060403DFB}" destId="{13AAE8CC-3755-47A6-80AE-BFC8A0071818}" srcOrd="0" destOrd="0" presId="urn:microsoft.com/office/officeart/2005/8/layout/vList3"/>
    <dgm:cxn modelId="{7ACBCD25-9983-4D4B-A150-C5F340106A24}" type="presParOf" srcId="{13AAE8CC-3755-47A6-80AE-BFC8A0071818}" destId="{39FF1532-CFD5-4AD1-87C4-C8FAAA1FBB31}" srcOrd="0" destOrd="0" presId="urn:microsoft.com/office/officeart/2005/8/layout/vList3"/>
    <dgm:cxn modelId="{B453E54C-0D05-4F95-BFED-6CE3CC1B1D4B}" type="presParOf" srcId="{13AAE8CC-3755-47A6-80AE-BFC8A0071818}" destId="{BEE5D0F6-C25B-4A84-AEAF-BE63D23616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DA975-CECB-4456-8A2B-9C76651014A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71DBDC-BCE7-4AC0-8198-8EFB23E2D037}">
      <dgm:prSet/>
      <dgm:spPr/>
      <dgm:t>
        <a:bodyPr/>
        <a:lstStyle/>
        <a:p>
          <a:r>
            <a:rPr lang="en-US" b="1" i="0" baseline="0" dirty="0"/>
            <a:t>OWASP Risk Rating Methodology</a:t>
          </a:r>
          <a:endParaRPr lang="en-US" dirty="0"/>
        </a:p>
      </dgm:t>
    </dgm:pt>
    <dgm:pt modelId="{C3B40CE4-7EBA-421A-BEC9-AABB84B74314}" type="parTrans" cxnId="{76FBA97B-0514-4242-BA4C-236DE4EEF842}">
      <dgm:prSet/>
      <dgm:spPr/>
      <dgm:t>
        <a:bodyPr/>
        <a:lstStyle/>
        <a:p>
          <a:endParaRPr lang="en-US"/>
        </a:p>
      </dgm:t>
    </dgm:pt>
    <dgm:pt modelId="{ACCEF00F-DB0F-4FA1-975A-93829DE3FB0C}" type="sibTrans" cxnId="{76FBA97B-0514-4242-BA4C-236DE4EEF842}">
      <dgm:prSet/>
      <dgm:spPr/>
      <dgm:t>
        <a:bodyPr/>
        <a:lstStyle/>
        <a:p>
          <a:endParaRPr lang="en-US"/>
        </a:p>
      </dgm:t>
    </dgm:pt>
    <dgm:pt modelId="{FAD823AD-8F1F-4BFB-B9DC-E06060403DFB}" type="pres">
      <dgm:prSet presAssocID="{C1CDA975-CECB-4456-8A2B-9C76651014A7}" presName="linearFlow" presStyleCnt="0">
        <dgm:presLayoutVars>
          <dgm:dir/>
          <dgm:resizeHandles val="exact"/>
        </dgm:presLayoutVars>
      </dgm:prSet>
      <dgm:spPr/>
    </dgm:pt>
    <dgm:pt modelId="{13AAE8CC-3755-47A6-80AE-BFC8A0071818}" type="pres">
      <dgm:prSet presAssocID="{B771DBDC-BCE7-4AC0-8198-8EFB23E2D037}" presName="composite" presStyleCnt="0"/>
      <dgm:spPr/>
    </dgm:pt>
    <dgm:pt modelId="{39FF1532-CFD5-4AD1-87C4-C8FAAA1FBB31}" type="pres">
      <dgm:prSet presAssocID="{B771DBDC-BCE7-4AC0-8198-8EFB23E2D037}"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EE5D0F6-C25B-4A84-AEAF-BE63D236163F}" type="pres">
      <dgm:prSet presAssocID="{B771DBDC-BCE7-4AC0-8198-8EFB23E2D037}" presName="txShp" presStyleLbl="node1" presStyleIdx="0" presStyleCnt="1">
        <dgm:presLayoutVars>
          <dgm:bulletEnabled val="1"/>
        </dgm:presLayoutVars>
      </dgm:prSet>
      <dgm:spPr/>
    </dgm:pt>
  </dgm:ptLst>
  <dgm:cxnLst>
    <dgm:cxn modelId="{BCA79B5F-88A1-4B78-B58C-715F2325AAA4}" type="presOf" srcId="{B771DBDC-BCE7-4AC0-8198-8EFB23E2D037}" destId="{BEE5D0F6-C25B-4A84-AEAF-BE63D236163F}" srcOrd="0" destOrd="0" presId="urn:microsoft.com/office/officeart/2005/8/layout/vList3"/>
    <dgm:cxn modelId="{76FBA97B-0514-4242-BA4C-236DE4EEF842}" srcId="{C1CDA975-CECB-4456-8A2B-9C76651014A7}" destId="{B771DBDC-BCE7-4AC0-8198-8EFB23E2D037}" srcOrd="0" destOrd="0" parTransId="{C3B40CE4-7EBA-421A-BEC9-AABB84B74314}" sibTransId="{ACCEF00F-DB0F-4FA1-975A-93829DE3FB0C}"/>
    <dgm:cxn modelId="{D4DDE982-F164-4B55-8EE4-3563DCB676A4}" type="presOf" srcId="{C1CDA975-CECB-4456-8A2B-9C76651014A7}" destId="{FAD823AD-8F1F-4BFB-B9DC-E06060403DFB}" srcOrd="0" destOrd="0" presId="urn:microsoft.com/office/officeart/2005/8/layout/vList3"/>
    <dgm:cxn modelId="{9707586B-E755-4C10-B6B3-5D50508572F8}" type="presParOf" srcId="{FAD823AD-8F1F-4BFB-B9DC-E06060403DFB}" destId="{13AAE8CC-3755-47A6-80AE-BFC8A0071818}" srcOrd="0" destOrd="0" presId="urn:microsoft.com/office/officeart/2005/8/layout/vList3"/>
    <dgm:cxn modelId="{7ACBCD25-9983-4D4B-A150-C5F340106A24}" type="presParOf" srcId="{13AAE8CC-3755-47A6-80AE-BFC8A0071818}" destId="{39FF1532-CFD5-4AD1-87C4-C8FAAA1FBB31}" srcOrd="0" destOrd="0" presId="urn:microsoft.com/office/officeart/2005/8/layout/vList3"/>
    <dgm:cxn modelId="{B453E54C-0D05-4F95-BFED-6CE3CC1B1D4B}" type="presParOf" srcId="{13AAE8CC-3755-47A6-80AE-BFC8A0071818}" destId="{BEE5D0F6-C25B-4A84-AEAF-BE63D23616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804A58-72CB-449B-984B-58BE07475DB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3E3B222-BA58-4F32-BA96-4F4DD8818542}">
      <dgm:prSet/>
      <dgm:spPr/>
      <dgm:t>
        <a:bodyPr/>
        <a:lstStyle/>
        <a:p>
          <a:r>
            <a:rPr lang="en-US" b="1" i="0" baseline="0" dirty="0"/>
            <a:t>OWASP Risk Rating Methodology</a:t>
          </a:r>
          <a:endParaRPr lang="en-US" dirty="0"/>
        </a:p>
      </dgm:t>
    </dgm:pt>
    <dgm:pt modelId="{CEB8F617-9A4A-4128-A6C0-4B0A8251CF59}" type="parTrans" cxnId="{92A5EBCB-C497-44DC-AE3D-6CA0044078CB}">
      <dgm:prSet/>
      <dgm:spPr/>
      <dgm:t>
        <a:bodyPr/>
        <a:lstStyle/>
        <a:p>
          <a:endParaRPr lang="en-US"/>
        </a:p>
      </dgm:t>
    </dgm:pt>
    <dgm:pt modelId="{CFD35129-CAE3-4949-B095-89FCBF95C151}" type="sibTrans" cxnId="{92A5EBCB-C497-44DC-AE3D-6CA0044078CB}">
      <dgm:prSet/>
      <dgm:spPr/>
      <dgm:t>
        <a:bodyPr/>
        <a:lstStyle/>
        <a:p>
          <a:endParaRPr lang="en-US"/>
        </a:p>
      </dgm:t>
    </dgm:pt>
    <dgm:pt modelId="{1BE4D7DC-024B-48D1-A0D8-2F0C6EF08883}" type="pres">
      <dgm:prSet presAssocID="{0F804A58-72CB-449B-984B-58BE07475DB4}" presName="linearFlow" presStyleCnt="0">
        <dgm:presLayoutVars>
          <dgm:dir/>
          <dgm:resizeHandles val="exact"/>
        </dgm:presLayoutVars>
      </dgm:prSet>
      <dgm:spPr/>
    </dgm:pt>
    <dgm:pt modelId="{33518E69-8494-4CFA-89E4-46A2AAC8FFBB}" type="pres">
      <dgm:prSet presAssocID="{13E3B222-BA58-4F32-BA96-4F4DD8818542}" presName="composite" presStyleCnt="0"/>
      <dgm:spPr/>
    </dgm:pt>
    <dgm:pt modelId="{7D9982B5-37E2-4281-8504-7FC51D75189A}" type="pres">
      <dgm:prSet presAssocID="{13E3B222-BA58-4F32-BA96-4F4DD881854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A80F134-CE5D-4644-BFCC-6F5B7DC8F331}" type="pres">
      <dgm:prSet presAssocID="{13E3B222-BA58-4F32-BA96-4F4DD8818542}" presName="txShp" presStyleLbl="node1" presStyleIdx="0" presStyleCnt="1">
        <dgm:presLayoutVars>
          <dgm:bulletEnabled val="1"/>
        </dgm:presLayoutVars>
      </dgm:prSet>
      <dgm:spPr/>
    </dgm:pt>
  </dgm:ptLst>
  <dgm:cxnLst>
    <dgm:cxn modelId="{0E12902A-6274-4750-AD1E-4E43C9DDE34E}" type="presOf" srcId="{0F804A58-72CB-449B-984B-58BE07475DB4}" destId="{1BE4D7DC-024B-48D1-A0D8-2F0C6EF08883}" srcOrd="0" destOrd="0" presId="urn:microsoft.com/office/officeart/2005/8/layout/vList3"/>
    <dgm:cxn modelId="{9EFB8D60-4AA8-4F78-A0A8-083F76132684}" type="presOf" srcId="{13E3B222-BA58-4F32-BA96-4F4DD8818542}" destId="{3A80F134-CE5D-4644-BFCC-6F5B7DC8F331}" srcOrd="0" destOrd="0" presId="urn:microsoft.com/office/officeart/2005/8/layout/vList3"/>
    <dgm:cxn modelId="{92A5EBCB-C497-44DC-AE3D-6CA0044078CB}" srcId="{0F804A58-72CB-449B-984B-58BE07475DB4}" destId="{13E3B222-BA58-4F32-BA96-4F4DD8818542}" srcOrd="0" destOrd="0" parTransId="{CEB8F617-9A4A-4128-A6C0-4B0A8251CF59}" sibTransId="{CFD35129-CAE3-4949-B095-89FCBF95C151}"/>
    <dgm:cxn modelId="{3D682BA8-F579-4224-B8EF-2B3C77EB59E7}" type="presParOf" srcId="{1BE4D7DC-024B-48D1-A0D8-2F0C6EF08883}" destId="{33518E69-8494-4CFA-89E4-46A2AAC8FFBB}" srcOrd="0" destOrd="0" presId="urn:microsoft.com/office/officeart/2005/8/layout/vList3"/>
    <dgm:cxn modelId="{74942022-F4CA-42AD-9C45-4AAA47B91DE0}" type="presParOf" srcId="{33518E69-8494-4CFA-89E4-46A2AAC8FFBB}" destId="{7D9982B5-37E2-4281-8504-7FC51D75189A}" srcOrd="0" destOrd="0" presId="urn:microsoft.com/office/officeart/2005/8/layout/vList3"/>
    <dgm:cxn modelId="{BE95DB8E-3DEF-433D-9B72-5AF51FBECF81}" type="presParOf" srcId="{33518E69-8494-4CFA-89E4-46A2AAC8FFBB}" destId="{3A80F134-CE5D-4644-BFCC-6F5B7DC8F33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71D833-5345-47D7-A5F8-D9421DD5937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B1D4CC6-73D0-4284-8B68-62EEF641BEDA}">
      <dgm:prSet/>
      <dgm:spPr/>
      <dgm:t>
        <a:bodyPr/>
        <a:lstStyle/>
        <a:p>
          <a:r>
            <a:rPr lang="en-US" b="1" i="0" baseline="0" dirty="0"/>
            <a:t>OWASP Risk Rating Methodology</a:t>
          </a:r>
          <a:endParaRPr lang="en-US" dirty="0"/>
        </a:p>
      </dgm:t>
    </dgm:pt>
    <dgm:pt modelId="{3BB38C62-6364-46F4-8B67-0B2314D8E7D2}" type="parTrans" cxnId="{C1BE5F5B-77CF-4459-99D4-C961CA16BB6E}">
      <dgm:prSet/>
      <dgm:spPr/>
      <dgm:t>
        <a:bodyPr/>
        <a:lstStyle/>
        <a:p>
          <a:endParaRPr lang="en-US"/>
        </a:p>
      </dgm:t>
    </dgm:pt>
    <dgm:pt modelId="{C7538141-4E21-45D2-909B-0922E69E1607}" type="sibTrans" cxnId="{C1BE5F5B-77CF-4459-99D4-C961CA16BB6E}">
      <dgm:prSet/>
      <dgm:spPr/>
      <dgm:t>
        <a:bodyPr/>
        <a:lstStyle/>
        <a:p>
          <a:endParaRPr lang="en-US"/>
        </a:p>
      </dgm:t>
    </dgm:pt>
    <dgm:pt modelId="{3E8318F5-3C08-4D47-9895-6E65C56E1893}" type="pres">
      <dgm:prSet presAssocID="{0371D833-5345-47D7-A5F8-D9421DD59376}" presName="linearFlow" presStyleCnt="0">
        <dgm:presLayoutVars>
          <dgm:dir/>
          <dgm:resizeHandles val="exact"/>
        </dgm:presLayoutVars>
      </dgm:prSet>
      <dgm:spPr/>
    </dgm:pt>
    <dgm:pt modelId="{7ED01542-8014-4132-BE6B-858F9E21017A}" type="pres">
      <dgm:prSet presAssocID="{BB1D4CC6-73D0-4284-8B68-62EEF641BEDA}" presName="composite" presStyleCnt="0"/>
      <dgm:spPr/>
    </dgm:pt>
    <dgm:pt modelId="{704968F0-9FE4-42C5-9A30-F280979E025B}" type="pres">
      <dgm:prSet presAssocID="{BB1D4CC6-73D0-4284-8B68-62EEF641BED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0F2C33C-BC88-48AD-AE82-4E28AC8AF6B7}" type="pres">
      <dgm:prSet presAssocID="{BB1D4CC6-73D0-4284-8B68-62EEF641BEDA}" presName="txShp" presStyleLbl="node1" presStyleIdx="0" presStyleCnt="1">
        <dgm:presLayoutVars>
          <dgm:bulletEnabled val="1"/>
        </dgm:presLayoutVars>
      </dgm:prSet>
      <dgm:spPr/>
    </dgm:pt>
  </dgm:ptLst>
  <dgm:cxnLst>
    <dgm:cxn modelId="{1BCC6501-D591-48A4-9CB7-30EBDBF6D2C3}" type="presOf" srcId="{0371D833-5345-47D7-A5F8-D9421DD59376}" destId="{3E8318F5-3C08-4D47-9895-6E65C56E1893}" srcOrd="0" destOrd="0" presId="urn:microsoft.com/office/officeart/2005/8/layout/vList3"/>
    <dgm:cxn modelId="{2B5B4A06-6DBE-444B-B34E-4408E87C5F94}" type="presOf" srcId="{BB1D4CC6-73D0-4284-8B68-62EEF641BEDA}" destId="{90F2C33C-BC88-48AD-AE82-4E28AC8AF6B7}" srcOrd="0" destOrd="0" presId="urn:microsoft.com/office/officeart/2005/8/layout/vList3"/>
    <dgm:cxn modelId="{C1BE5F5B-77CF-4459-99D4-C961CA16BB6E}" srcId="{0371D833-5345-47D7-A5F8-D9421DD59376}" destId="{BB1D4CC6-73D0-4284-8B68-62EEF641BEDA}" srcOrd="0" destOrd="0" parTransId="{3BB38C62-6364-46F4-8B67-0B2314D8E7D2}" sibTransId="{C7538141-4E21-45D2-909B-0922E69E1607}"/>
    <dgm:cxn modelId="{2F633AE4-722D-4BEF-B49C-B3B8C572CB36}" type="presParOf" srcId="{3E8318F5-3C08-4D47-9895-6E65C56E1893}" destId="{7ED01542-8014-4132-BE6B-858F9E21017A}" srcOrd="0" destOrd="0" presId="urn:microsoft.com/office/officeart/2005/8/layout/vList3"/>
    <dgm:cxn modelId="{09249BDD-C17B-4DCA-B2C9-B48A92119CF6}" type="presParOf" srcId="{7ED01542-8014-4132-BE6B-858F9E21017A}" destId="{704968F0-9FE4-42C5-9A30-F280979E025B}" srcOrd="0" destOrd="0" presId="urn:microsoft.com/office/officeart/2005/8/layout/vList3"/>
    <dgm:cxn modelId="{7B0CF879-5496-402E-9F18-84162BD8D4F7}" type="presParOf" srcId="{7ED01542-8014-4132-BE6B-858F9E21017A}" destId="{90F2C33C-BC88-48AD-AE82-4E28AC8AF6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71D833-5345-47D7-A5F8-D9421DD5937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B1D4CC6-73D0-4284-8B68-62EEF641BEDA}">
      <dgm:prSet/>
      <dgm:spPr/>
      <dgm:t>
        <a:bodyPr/>
        <a:lstStyle/>
        <a:p>
          <a:r>
            <a:rPr lang="en-US" b="1" i="0" baseline="0" dirty="0"/>
            <a:t>OWASP Risk Rating Methodology</a:t>
          </a:r>
          <a:endParaRPr lang="en-US" dirty="0"/>
        </a:p>
      </dgm:t>
    </dgm:pt>
    <dgm:pt modelId="{3BB38C62-6364-46F4-8B67-0B2314D8E7D2}" type="parTrans" cxnId="{C1BE5F5B-77CF-4459-99D4-C961CA16BB6E}">
      <dgm:prSet/>
      <dgm:spPr/>
      <dgm:t>
        <a:bodyPr/>
        <a:lstStyle/>
        <a:p>
          <a:endParaRPr lang="en-US"/>
        </a:p>
      </dgm:t>
    </dgm:pt>
    <dgm:pt modelId="{C7538141-4E21-45D2-909B-0922E69E1607}" type="sibTrans" cxnId="{C1BE5F5B-77CF-4459-99D4-C961CA16BB6E}">
      <dgm:prSet/>
      <dgm:spPr/>
      <dgm:t>
        <a:bodyPr/>
        <a:lstStyle/>
        <a:p>
          <a:endParaRPr lang="en-US"/>
        </a:p>
      </dgm:t>
    </dgm:pt>
    <dgm:pt modelId="{3E8318F5-3C08-4D47-9895-6E65C56E1893}" type="pres">
      <dgm:prSet presAssocID="{0371D833-5345-47D7-A5F8-D9421DD59376}" presName="linearFlow" presStyleCnt="0">
        <dgm:presLayoutVars>
          <dgm:dir/>
          <dgm:resizeHandles val="exact"/>
        </dgm:presLayoutVars>
      </dgm:prSet>
      <dgm:spPr/>
    </dgm:pt>
    <dgm:pt modelId="{7ED01542-8014-4132-BE6B-858F9E21017A}" type="pres">
      <dgm:prSet presAssocID="{BB1D4CC6-73D0-4284-8B68-62EEF641BEDA}" presName="composite" presStyleCnt="0"/>
      <dgm:spPr/>
    </dgm:pt>
    <dgm:pt modelId="{704968F0-9FE4-42C5-9A30-F280979E025B}" type="pres">
      <dgm:prSet presAssocID="{BB1D4CC6-73D0-4284-8B68-62EEF641BED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0F2C33C-BC88-48AD-AE82-4E28AC8AF6B7}" type="pres">
      <dgm:prSet presAssocID="{BB1D4CC6-73D0-4284-8B68-62EEF641BEDA}" presName="txShp" presStyleLbl="node1" presStyleIdx="0" presStyleCnt="1">
        <dgm:presLayoutVars>
          <dgm:bulletEnabled val="1"/>
        </dgm:presLayoutVars>
      </dgm:prSet>
      <dgm:spPr/>
    </dgm:pt>
  </dgm:ptLst>
  <dgm:cxnLst>
    <dgm:cxn modelId="{1BCC6501-D591-48A4-9CB7-30EBDBF6D2C3}" type="presOf" srcId="{0371D833-5345-47D7-A5F8-D9421DD59376}" destId="{3E8318F5-3C08-4D47-9895-6E65C56E1893}" srcOrd="0" destOrd="0" presId="urn:microsoft.com/office/officeart/2005/8/layout/vList3"/>
    <dgm:cxn modelId="{2B5B4A06-6DBE-444B-B34E-4408E87C5F94}" type="presOf" srcId="{BB1D4CC6-73D0-4284-8B68-62EEF641BEDA}" destId="{90F2C33C-BC88-48AD-AE82-4E28AC8AF6B7}" srcOrd="0" destOrd="0" presId="urn:microsoft.com/office/officeart/2005/8/layout/vList3"/>
    <dgm:cxn modelId="{C1BE5F5B-77CF-4459-99D4-C961CA16BB6E}" srcId="{0371D833-5345-47D7-A5F8-D9421DD59376}" destId="{BB1D4CC6-73D0-4284-8B68-62EEF641BEDA}" srcOrd="0" destOrd="0" parTransId="{3BB38C62-6364-46F4-8B67-0B2314D8E7D2}" sibTransId="{C7538141-4E21-45D2-909B-0922E69E1607}"/>
    <dgm:cxn modelId="{2F633AE4-722D-4BEF-B49C-B3B8C572CB36}" type="presParOf" srcId="{3E8318F5-3C08-4D47-9895-6E65C56E1893}" destId="{7ED01542-8014-4132-BE6B-858F9E21017A}" srcOrd="0" destOrd="0" presId="urn:microsoft.com/office/officeart/2005/8/layout/vList3"/>
    <dgm:cxn modelId="{09249BDD-C17B-4DCA-B2C9-B48A92119CF6}" type="presParOf" srcId="{7ED01542-8014-4132-BE6B-858F9E21017A}" destId="{704968F0-9FE4-42C5-9A30-F280979E025B}" srcOrd="0" destOrd="0" presId="urn:microsoft.com/office/officeart/2005/8/layout/vList3"/>
    <dgm:cxn modelId="{7B0CF879-5496-402E-9F18-84162BD8D4F7}" type="presParOf" srcId="{7ED01542-8014-4132-BE6B-858F9E21017A}" destId="{90F2C33C-BC88-48AD-AE82-4E28AC8AF6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FE278-EC36-4D49-8580-169443579A78}">
      <dsp:nvSpPr>
        <dsp:cNvPr id="0" name=""/>
        <dsp:cNvSpPr/>
      </dsp:nvSpPr>
      <dsp:spPr>
        <a:xfrm rot="10800000">
          <a:off x="834273" y="0"/>
          <a:ext cx="5064966" cy="1354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172" tIns="243840" rIns="455168" bIns="243840" numCol="1" spcCol="1270" anchor="ctr" anchorCtr="0">
          <a:noAutofit/>
        </a:bodyPr>
        <a:lstStyle/>
        <a:p>
          <a:pPr marL="0" lvl="0" indent="0" algn="ctr" defTabSz="2844800">
            <a:lnSpc>
              <a:spcPct val="90000"/>
            </a:lnSpc>
            <a:spcBef>
              <a:spcPct val="0"/>
            </a:spcBef>
            <a:spcAft>
              <a:spcPct val="35000"/>
            </a:spcAft>
            <a:buNone/>
          </a:pPr>
          <a:r>
            <a:rPr lang="en-US" sz="6400" b="1" i="0" kern="1200" baseline="0" dirty="0"/>
            <a:t>OWASP</a:t>
          </a:r>
          <a:endParaRPr lang="en-US" sz="6400" kern="1200" dirty="0"/>
        </a:p>
      </dsp:txBody>
      <dsp:txXfrm rot="10800000">
        <a:off x="1172827" y="0"/>
        <a:ext cx="4726412" cy="1354217"/>
      </dsp:txXfrm>
    </dsp:sp>
    <dsp:sp modelId="{ADAA8415-C37D-4EFC-886C-1695877BABF0}">
      <dsp:nvSpPr>
        <dsp:cNvPr id="0" name=""/>
        <dsp:cNvSpPr/>
      </dsp:nvSpPr>
      <dsp:spPr>
        <a:xfrm>
          <a:off x="134975" y="0"/>
          <a:ext cx="1354217" cy="135421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E0730-A704-4019-A030-C6A36A2F179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OWASP Risk Rating Methodology</a:t>
          </a:r>
          <a:endParaRPr lang="en-US" sz="1800" kern="1200"/>
        </a:p>
      </dsp:txBody>
      <dsp:txXfrm rot="10800000">
        <a:off x="1356652" y="0"/>
        <a:ext cx="4147888" cy="553998"/>
      </dsp:txXfrm>
    </dsp:sp>
    <dsp:sp modelId="{2BE5CEB2-C312-4C65-A313-4DED83C39FD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063C-CFB2-41C0-9A06-F0B743556602}">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OWASP Risk Rating Methodology</a:t>
          </a:r>
          <a:endParaRPr lang="en-US" sz="1800" kern="1200" dirty="0"/>
        </a:p>
      </dsp:txBody>
      <dsp:txXfrm rot="10800000">
        <a:off x="1356652" y="0"/>
        <a:ext cx="4147888" cy="553998"/>
      </dsp:txXfrm>
    </dsp:sp>
    <dsp:sp modelId="{E69E7CD3-9406-478C-818D-0F714D96BFF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063C-CFB2-41C0-9A06-F0B743556602}">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OWASP Top 10 Risks</a:t>
          </a:r>
          <a:endParaRPr lang="en-US" sz="2500" kern="1200" dirty="0"/>
        </a:p>
      </dsp:txBody>
      <dsp:txXfrm rot="10800000">
        <a:off x="1356652" y="0"/>
        <a:ext cx="4147888" cy="553998"/>
      </dsp:txXfrm>
    </dsp:sp>
    <dsp:sp modelId="{E69E7CD3-9406-478C-818D-0F714D96BFF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063C-CFB2-41C0-9A06-F0B743556602}">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Top 10 Risks - 2017</a:t>
          </a:r>
          <a:endParaRPr lang="en-US" sz="2500" kern="1200" dirty="0"/>
        </a:p>
      </dsp:txBody>
      <dsp:txXfrm rot="10800000">
        <a:off x="1356652" y="0"/>
        <a:ext cx="4147888" cy="553998"/>
      </dsp:txXfrm>
    </dsp:sp>
    <dsp:sp modelId="{E69E7CD3-9406-478C-818D-0F714D96BFF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686F-D52D-4178-8CF5-28D70999EA0A}">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b="1" i="0" kern="1200" baseline="0"/>
            <a:t>A1 - Injection</a:t>
          </a:r>
          <a:endParaRPr lang="en-US" sz="2600" kern="1200"/>
        </a:p>
      </dsp:txBody>
      <dsp:txXfrm rot="10800000">
        <a:off x="1356652" y="0"/>
        <a:ext cx="4147888" cy="553998"/>
      </dsp:txXfrm>
    </dsp:sp>
    <dsp:sp modelId="{4628F717-6C13-437E-B480-D526C6AAF683}">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686F-D52D-4178-8CF5-28D70999EA0A}">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b="1" i="0" kern="1200" baseline="0"/>
            <a:t>A1 - Injection</a:t>
          </a:r>
          <a:endParaRPr lang="en-US" sz="2600" kern="1200"/>
        </a:p>
      </dsp:txBody>
      <dsp:txXfrm rot="10800000">
        <a:off x="1356652" y="0"/>
        <a:ext cx="4147888" cy="553998"/>
      </dsp:txXfrm>
    </dsp:sp>
    <dsp:sp modelId="{4628F717-6C13-437E-B480-D526C6AAF683}">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21774-6E08-408B-AC84-B1DAAC37A3C2}">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i="0" kern="1200" baseline="0"/>
            <a:t>A2: Broken Authentication</a:t>
          </a:r>
          <a:endParaRPr lang="en-US" sz="2300" kern="1200"/>
        </a:p>
      </dsp:txBody>
      <dsp:txXfrm rot="10800000">
        <a:off x="1356652" y="0"/>
        <a:ext cx="4147888" cy="553998"/>
      </dsp:txXfrm>
    </dsp:sp>
    <dsp:sp modelId="{45440E55-DBD6-4B90-BA32-4455718F8A30}">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21774-6E08-408B-AC84-B1DAAC37A3C2}">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i="0" kern="1200" baseline="0"/>
            <a:t>A2: Broken Authentication</a:t>
          </a:r>
          <a:endParaRPr lang="en-US" sz="2300" kern="1200"/>
        </a:p>
      </dsp:txBody>
      <dsp:txXfrm rot="10800000">
        <a:off x="1356652" y="0"/>
        <a:ext cx="4147888" cy="553998"/>
      </dsp:txXfrm>
    </dsp:sp>
    <dsp:sp modelId="{45440E55-DBD6-4B90-BA32-4455718F8A30}">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88CF2-54CB-48E0-BAE6-8129419BD3F7}">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A3: Sensitive Data Exposure</a:t>
          </a:r>
          <a:endParaRPr lang="en-US" sz="2100" kern="1200" dirty="0"/>
        </a:p>
      </dsp:txBody>
      <dsp:txXfrm rot="10800000">
        <a:off x="1356652" y="0"/>
        <a:ext cx="4147888" cy="553998"/>
      </dsp:txXfrm>
    </dsp:sp>
    <dsp:sp modelId="{9A67B45E-CEE3-41D6-9076-A5EE7E14A81F}">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88CF2-54CB-48E0-BAE6-8129419BD3F7}">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A3: Sensitive Data Exposure</a:t>
          </a:r>
          <a:endParaRPr lang="en-US" sz="2100" kern="1200" dirty="0"/>
        </a:p>
      </dsp:txBody>
      <dsp:txXfrm rot="10800000">
        <a:off x="1356652" y="0"/>
        <a:ext cx="4147888" cy="553998"/>
      </dsp:txXfrm>
    </dsp:sp>
    <dsp:sp modelId="{9A67B45E-CEE3-41D6-9076-A5EE7E14A81F}">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3AFD1-33E2-4C36-99ED-57847A6E225B}">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b="1" i="0" kern="1200" baseline="0"/>
            <a:t>Introduction</a:t>
          </a:r>
          <a:endParaRPr lang="en-US" sz="2600" kern="1200"/>
        </a:p>
      </dsp:txBody>
      <dsp:txXfrm rot="10800000">
        <a:off x="1356652" y="0"/>
        <a:ext cx="4147888" cy="553998"/>
      </dsp:txXfrm>
    </dsp:sp>
    <dsp:sp modelId="{3EC8DFC7-C879-47B9-B667-D49CB910370C}">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dirty="0"/>
            <a:t>A4: XML External Entities (XEE)</a:t>
          </a:r>
          <a:endParaRPr lang="en-US" sz="19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dirty="0"/>
            <a:t>A4: XML External Entities (XEE)</a:t>
          </a:r>
          <a:endParaRPr lang="en-US" sz="19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A5: Broken Access Control</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A5: Broken Access Control</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A6: Security Misconfiguration</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A7: Cross-Site Scripting (XSS)</a:t>
          </a:r>
          <a:endParaRPr lang="en-US" sz="24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latin typeface="Calibri" panose="020F0502020204030204" pitchFamily="34" charset="0"/>
              <a:cs typeface="Calibri" panose="020F0502020204030204" pitchFamily="34" charset="0"/>
            </a:rPr>
            <a:t>A8: Insecure Deserialization</a:t>
          </a:r>
          <a:endParaRPr lang="en-US" sz="2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libri" panose="020F0502020204030204" pitchFamily="34" charset="0"/>
              <a:cs typeface="Calibri" panose="020F0502020204030204" pitchFamily="34" charset="0"/>
            </a:rPr>
            <a:t>A9: Using Components with Known Vulnerabilities</a:t>
          </a:r>
          <a:endParaRPr lang="en-US" sz="15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cs typeface="Calibri" panose="020F0502020204030204" pitchFamily="34" charset="0"/>
            </a:rPr>
            <a:t>A10: Insufficient Monitoring and Logging</a:t>
          </a:r>
          <a:endParaRPr lang="en-US" sz="17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Roadmap For Future Activities</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2B85A-E096-49C9-AE7B-92B33F130961}">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b="1" i="0" kern="1200" baseline="0"/>
            <a:t>Core Purpose</a:t>
          </a:r>
          <a:endParaRPr lang="en-US" sz="2600" kern="1200"/>
        </a:p>
      </dsp:txBody>
      <dsp:txXfrm rot="10800000">
        <a:off x="1356652" y="0"/>
        <a:ext cx="4147888" cy="553998"/>
      </dsp:txXfrm>
    </dsp:sp>
    <dsp:sp modelId="{62D29C6B-91E0-4BEC-94F3-E8648140BF97}">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50634-BF3D-4081-AE46-72FCAC9832E3}">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Calibri" panose="020F0502020204030204" pitchFamily="34" charset="0"/>
              <a:cs typeface="Calibri" panose="020F0502020204030204" pitchFamily="34" charset="0"/>
            </a:rPr>
            <a:t>Roadmap For Future Activities</a:t>
          </a:r>
          <a:endParaRPr lang="en-US" sz="2300" kern="1200" dirty="0"/>
        </a:p>
      </dsp:txBody>
      <dsp:txXfrm rot="10800000">
        <a:off x="1356652" y="0"/>
        <a:ext cx="4147888" cy="553998"/>
      </dsp:txXfrm>
    </dsp:sp>
    <dsp:sp modelId="{1BF2E7D9-92C0-4B7D-8CBD-F7BE4D039194}">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650EE-EA87-4D68-8BDB-0FFA326D904F}">
      <dsp:nvSpPr>
        <dsp:cNvPr id="0" name=""/>
        <dsp:cNvSpPr/>
      </dsp:nvSpPr>
      <dsp:spPr>
        <a:xfrm>
          <a:off x="2055524" y="661476"/>
          <a:ext cx="2334646" cy="2334646"/>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736E690-F191-4774-86F3-21871EC00798}">
      <dsp:nvSpPr>
        <dsp:cNvPr id="0" name=""/>
        <dsp:cNvSpPr/>
      </dsp:nvSpPr>
      <dsp:spPr>
        <a:xfrm>
          <a:off x="2133268" y="739383"/>
          <a:ext cx="2178925" cy="2178832"/>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en-US" sz="3800" b="1" i="0" u="sng" kern="1200" baseline="0" dirty="0">
              <a:solidFill>
                <a:srgbClr val="F46E00"/>
              </a:solidFill>
            </a:rPr>
            <a:t>Thank You!</a:t>
          </a:r>
          <a:endParaRPr lang="en-US" sz="3800" kern="1200" dirty="0">
            <a:solidFill>
              <a:srgbClr val="F46E00"/>
            </a:solidFill>
          </a:endParaRPr>
        </a:p>
      </dsp:txBody>
      <dsp:txXfrm>
        <a:off x="2444709" y="1050645"/>
        <a:ext cx="1556508" cy="155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D0F6-C25B-4A84-AEAF-BE63D236163F}">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b="1" i="0" kern="1200" baseline="0"/>
            <a:t>Application Security Risks</a:t>
          </a:r>
          <a:endParaRPr lang="en-US" sz="2300" kern="1200"/>
        </a:p>
      </dsp:txBody>
      <dsp:txXfrm rot="10800000">
        <a:off x="1356652" y="0"/>
        <a:ext cx="4147888" cy="553998"/>
      </dsp:txXfrm>
    </dsp:sp>
    <dsp:sp modelId="{39FF1532-CFD5-4AD1-87C4-C8FAAA1FBB3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D0F6-C25B-4A84-AEAF-BE63D236163F}">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b="1" i="0" kern="1200" baseline="0" dirty="0"/>
            <a:t>Risk Based Approach</a:t>
          </a:r>
          <a:endParaRPr lang="en-US" sz="2600" kern="1200" dirty="0"/>
        </a:p>
      </dsp:txBody>
      <dsp:txXfrm rot="10800000">
        <a:off x="1356652" y="0"/>
        <a:ext cx="4147888" cy="553998"/>
      </dsp:txXfrm>
    </dsp:sp>
    <dsp:sp modelId="{39FF1532-CFD5-4AD1-87C4-C8FAAA1FBB3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D0F6-C25B-4A84-AEAF-BE63D236163F}">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OWASP Risk Rating Methodology</a:t>
          </a:r>
          <a:endParaRPr lang="en-US" sz="1800" kern="1200" dirty="0"/>
        </a:p>
      </dsp:txBody>
      <dsp:txXfrm rot="10800000">
        <a:off x="1356652" y="0"/>
        <a:ext cx="4147888" cy="553998"/>
      </dsp:txXfrm>
    </dsp:sp>
    <dsp:sp modelId="{39FF1532-CFD5-4AD1-87C4-C8FAAA1FBB31}">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0F134-CE5D-4644-BFCC-6F5B7DC8F331}">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OWASP Risk Rating Methodology</a:t>
          </a:r>
          <a:endParaRPr lang="en-US" sz="1800" kern="1200" dirty="0"/>
        </a:p>
      </dsp:txBody>
      <dsp:txXfrm rot="10800000">
        <a:off x="1356652" y="0"/>
        <a:ext cx="4147888" cy="553998"/>
      </dsp:txXfrm>
    </dsp:sp>
    <dsp:sp modelId="{7D9982B5-37E2-4281-8504-7FC51D75189A}">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2C33C-BC88-48AD-AE82-4E28AC8AF6B7}">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OWASP Risk Rating Methodology</a:t>
          </a:r>
          <a:endParaRPr lang="en-US" sz="1800" kern="1200" dirty="0"/>
        </a:p>
      </dsp:txBody>
      <dsp:txXfrm rot="10800000">
        <a:off x="1356652" y="0"/>
        <a:ext cx="4147888" cy="553998"/>
      </dsp:txXfrm>
    </dsp:sp>
    <dsp:sp modelId="{704968F0-9FE4-42C5-9A30-F280979E025B}">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2C33C-BC88-48AD-AE82-4E28AC8AF6B7}">
      <dsp:nvSpPr>
        <dsp:cNvPr id="0" name=""/>
        <dsp:cNvSpPr/>
      </dsp:nvSpPr>
      <dsp:spPr>
        <a:xfrm rot="10800000">
          <a:off x="1218153" y="0"/>
          <a:ext cx="4286387" cy="5539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298"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OWASP Risk Rating Methodology</a:t>
          </a:r>
          <a:endParaRPr lang="en-US" sz="1800" kern="1200" dirty="0"/>
        </a:p>
      </dsp:txBody>
      <dsp:txXfrm rot="10800000">
        <a:off x="1356652" y="0"/>
        <a:ext cx="4147888" cy="553998"/>
      </dsp:txXfrm>
    </dsp:sp>
    <dsp:sp modelId="{704968F0-9FE4-42C5-9A30-F280979E025B}">
      <dsp:nvSpPr>
        <dsp:cNvPr id="0" name=""/>
        <dsp:cNvSpPr/>
      </dsp:nvSpPr>
      <dsp:spPr>
        <a:xfrm>
          <a:off x="941154" y="0"/>
          <a:ext cx="553998" cy="5539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9" y="456329"/>
            <a:ext cx="6864998"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011079" y="3230193"/>
            <a:ext cx="4167554"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011079" y="2269551"/>
            <a:ext cx="4171218"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618237" y="4561891"/>
            <a:ext cx="1026980" cy="2541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14935" y="267475"/>
            <a:ext cx="516792"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4751" y="267475"/>
            <a:ext cx="648547"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642" y="940223"/>
            <a:ext cx="6461420"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02409" y="240428"/>
            <a:ext cx="6018212"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329239" y="4824117"/>
            <a:ext cx="3642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257468" y="681006"/>
            <a:ext cx="59733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05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34508" y="971550"/>
            <a:ext cx="3217985"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6329239" y="4824117"/>
            <a:ext cx="3642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9" y="456329"/>
            <a:ext cx="6864998"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011079" y="2269551"/>
            <a:ext cx="4171218"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6313210" y="4824117"/>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9044" y="-30236"/>
            <a:ext cx="516529"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8" y="4767264"/>
            <a:ext cx="1543050" cy="274637"/>
          </a:xfrm>
          <a:prstGeom prst="rect">
            <a:avLst/>
          </a:prstGeom>
        </p:spPr>
        <p:txBody>
          <a:bodyPr/>
          <a:lstStyle/>
          <a:p>
            <a:fld id="{14E39C5E-3938-484F-9F2C-43A53F2F2C23}" type="datetimeFigureOut">
              <a:rPr lang="en-US" smtClean="0"/>
              <a:t>10/2/2019</a:t>
            </a:fld>
            <a:endParaRPr lang="en-US"/>
          </a:p>
        </p:txBody>
      </p:sp>
      <p:sp>
        <p:nvSpPr>
          <p:cNvPr id="3" name="Footer Placeholder 2"/>
          <p:cNvSpPr>
            <a:spLocks noGrp="1"/>
          </p:cNvSpPr>
          <p:nvPr>
            <p:ph type="ftr" sz="quarter" idx="11"/>
          </p:nvPr>
        </p:nvSpPr>
        <p:spPr>
          <a:xfrm>
            <a:off x="2271713" y="4767264"/>
            <a:ext cx="2314575"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4843463" y="4767264"/>
            <a:ext cx="154305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93642" y="731070"/>
            <a:ext cx="6461420"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02409" y="240428"/>
            <a:ext cx="6445695"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2314690" y="4849624"/>
            <a:ext cx="2219324" cy="33855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60954" y="4755050"/>
            <a:ext cx="320021"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92283" y="3907747"/>
            <a:ext cx="1072632"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6313210" y="4824117"/>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3728" y="-37324"/>
            <a:ext cx="516529"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7086" y="1785787"/>
            <a:ext cx="1643828"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0.xml"/><Relationship Id="rId7" Type="http://schemas.openxmlformats.org/officeDocument/2006/relationships/hyperlink" Target="https://www.owasp.org/index.php/OWASP_Risk_Rating_Methodology#Step_4:_Determining_Severity_of_the_Risk" TargetMode="Externa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6.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hyperlink" Target="https://www.codingame.com/playgrounds/154/sql-injection-demo/sql-injection" TargetMode="Externa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7.png"/><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8.png"/><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0.xml"/><Relationship Id="rId7" Type="http://schemas.openxmlformats.org/officeDocument/2006/relationships/hyperlink" Target="https://blog.sucuri.net/2018/10/owasp-top-10-security-risks-part-ii.html" TargetMode="Externa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1.xml"/><Relationship Id="rId7" Type="http://schemas.openxmlformats.org/officeDocument/2006/relationships/hyperlink" Target="https://blog.detectify.com/2018/04/17/owasp-top-10-xxe/" TargetMode="Externa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1.png"/><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4.xml"/><Relationship Id="rId7" Type="http://schemas.openxmlformats.org/officeDocument/2006/relationships/hyperlink" Target="https://securityintelligence.com/the-10-most-common-application-attacks-in-action/" TargetMode="Externa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3.png"/><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24.png"/><Relationship Id="rId2" Type="http://schemas.openxmlformats.org/officeDocument/2006/relationships/diagramData" Target="../diagrams/data26.xml"/><Relationship Id="rId1" Type="http://schemas.openxmlformats.org/officeDocument/2006/relationships/slideLayout" Target="../slideLayouts/slideLayout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25.png"/><Relationship Id="rId2" Type="http://schemas.openxmlformats.org/officeDocument/2006/relationships/diagramData" Target="../diagrams/data28.xml"/><Relationship Id="rId1" Type="http://schemas.openxmlformats.org/officeDocument/2006/relationships/slideLayout" Target="../slideLayouts/slideLayout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6.png"/><Relationship Id="rId2" Type="http://schemas.openxmlformats.org/officeDocument/2006/relationships/diagramData" Target="../diagrams/data29.xml"/><Relationship Id="rId1" Type="http://schemas.openxmlformats.org/officeDocument/2006/relationships/slideLayout" Target="../slideLayouts/slideLayout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81C998E-1DB6-4E40-9D4C-3A2A94013C3C}"/>
              </a:ext>
            </a:extLst>
          </p:cNvPr>
          <p:cNvGraphicFramePr/>
          <p:nvPr>
            <p:extLst>
              <p:ext uri="{D42A27DB-BD31-4B8C-83A1-F6EECF244321}">
                <p14:modId xmlns:p14="http://schemas.microsoft.com/office/powerpoint/2010/main" val="4218597209"/>
              </p:ext>
            </p:extLst>
          </p:nvPr>
        </p:nvGraphicFramePr>
        <p:xfrm>
          <a:off x="359165" y="1553786"/>
          <a:ext cx="6445695" cy="1354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3866278"/>
            <a:ext cx="6445695"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r"/>
            <a:r>
              <a:rPr lang="en-US" sz="1800" b="1" kern="0" dirty="0">
                <a:latin typeface="Calibri" panose="020F0502020204030204" pitchFamily="34" charset="0"/>
                <a:cs typeface="Calibri" panose="020F0502020204030204" pitchFamily="34" charset="0"/>
              </a:rPr>
              <a:t>- Vinanti Thakur (Tech. Lead)</a:t>
            </a:r>
          </a:p>
        </p:txBody>
      </p:sp>
      <p:sp>
        <p:nvSpPr>
          <p:cNvPr id="4" name="TextBox 3">
            <a:extLst>
              <a:ext uri="{FF2B5EF4-FFF2-40B4-BE49-F238E27FC236}">
                <a16:creationId xmlns:a16="http://schemas.microsoft.com/office/drawing/2014/main" id="{C106510C-A9B0-4019-A466-EDD77401793B}"/>
              </a:ext>
            </a:extLst>
          </p:cNvPr>
          <p:cNvSpPr txBox="1"/>
          <p:nvPr/>
        </p:nvSpPr>
        <p:spPr>
          <a:xfrm>
            <a:off x="480090" y="3024554"/>
            <a:ext cx="5890331" cy="461665"/>
          </a:xfrm>
          <a:prstGeom prst="rect">
            <a:avLst/>
          </a:prstGeom>
          <a:noFill/>
        </p:spPr>
        <p:txBody>
          <a:bodyPr wrap="square" rtlCol="0">
            <a:spAutoFit/>
          </a:bodyPr>
          <a:lstStyle/>
          <a:p>
            <a:r>
              <a:rPr lang="en-US" sz="2400" b="1" dirty="0">
                <a:solidFill>
                  <a:srgbClr val="2C2D8B"/>
                </a:solidFill>
              </a:rPr>
              <a:t>Open Web Application Security Project</a:t>
            </a:r>
          </a:p>
        </p:txBody>
      </p:sp>
    </p:spTree>
    <p:extLst>
      <p:ext uri="{BB962C8B-B14F-4D97-AF65-F5344CB8AC3E}">
        <p14:creationId xmlns:p14="http://schemas.microsoft.com/office/powerpoint/2010/main" val="41330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E5FE667-D39A-421B-8BED-A5C6AAA901E3}"/>
              </a:ext>
            </a:extLst>
          </p:cNvPr>
          <p:cNvGraphicFramePr/>
          <p:nvPr>
            <p:extLst>
              <p:ext uri="{D42A27DB-BD31-4B8C-83A1-F6EECF244321}">
                <p14:modId xmlns:p14="http://schemas.microsoft.com/office/powerpoint/2010/main" val="3335460341"/>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latin typeface="Calibri" panose="020F0502020204030204" pitchFamily="34" charset="0"/>
                <a:cs typeface="Calibri" panose="020F0502020204030204" pitchFamily="34" charset="0"/>
              </a:rPr>
              <a:t>4. Determining Severity of the Risk</a:t>
            </a:r>
          </a:p>
          <a:p>
            <a:pPr algn="just"/>
            <a:r>
              <a:rPr lang="en-US" sz="1600" dirty="0">
                <a:latin typeface="Calibri" panose="020F0502020204030204" pitchFamily="34" charset="0"/>
                <a:cs typeface="Calibri" panose="020F0502020204030204" pitchFamily="34" charset="0"/>
              </a:rPr>
              <a:t>Each factor has a set of options, and each option has an impact rating from 0 to 9 associated with it. These numbers are used later to estimate the overall impact.</a:t>
            </a: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Combine likelihood estimates and impact estimates to get a final severity rating for the risk.</a:t>
            </a: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Link: </a:t>
            </a:r>
            <a:r>
              <a:rPr lang="en-US" sz="1600" i="1" dirty="0">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Risk factor &amp; Risk Rating</a:t>
            </a:r>
            <a:endParaRPr lang="en-US" sz="1600" i="1" dirty="0">
              <a:latin typeface="Calibri" panose="020F0502020204030204" pitchFamily="34" charset="0"/>
              <a:cs typeface="Calibri" panose="020F0502020204030204" pitchFamily="34" charset="0"/>
            </a:endParaRPr>
          </a:p>
          <a:p>
            <a:pPr algn="just"/>
            <a:endParaRPr lang="en-US" sz="1600" i="1" dirty="0">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1DA803A-66B3-4723-94B3-7B6D5F94BD9F}"/>
              </a:ext>
            </a:extLst>
          </p:cNvPr>
          <p:cNvPicPr>
            <a:picLocks noChangeAspect="1"/>
          </p:cNvPicPr>
          <p:nvPr/>
        </p:nvPicPr>
        <p:blipFill>
          <a:blip r:embed="rId8"/>
          <a:stretch>
            <a:fillRect/>
          </a:stretch>
        </p:blipFill>
        <p:spPr>
          <a:xfrm>
            <a:off x="1657761" y="1744773"/>
            <a:ext cx="3622886" cy="945799"/>
          </a:xfrm>
          <a:prstGeom prst="rect">
            <a:avLst/>
          </a:prstGeom>
        </p:spPr>
      </p:pic>
      <p:pic>
        <p:nvPicPr>
          <p:cNvPr id="5" name="Picture 4">
            <a:extLst>
              <a:ext uri="{FF2B5EF4-FFF2-40B4-BE49-F238E27FC236}">
                <a16:creationId xmlns:a16="http://schemas.microsoft.com/office/drawing/2014/main" id="{9F6E98BE-1B90-4968-9284-D07FEDB7EF77}"/>
              </a:ext>
            </a:extLst>
          </p:cNvPr>
          <p:cNvPicPr>
            <a:picLocks noChangeAspect="1"/>
          </p:cNvPicPr>
          <p:nvPr/>
        </p:nvPicPr>
        <p:blipFill>
          <a:blip r:embed="rId9"/>
          <a:stretch>
            <a:fillRect/>
          </a:stretch>
        </p:blipFill>
        <p:spPr>
          <a:xfrm>
            <a:off x="1657761" y="2896257"/>
            <a:ext cx="3622886" cy="1478389"/>
          </a:xfrm>
          <a:prstGeom prst="rect">
            <a:avLst/>
          </a:prstGeom>
        </p:spPr>
      </p:pic>
    </p:spTree>
    <p:extLst>
      <p:ext uri="{BB962C8B-B14F-4D97-AF65-F5344CB8AC3E}">
        <p14:creationId xmlns:p14="http://schemas.microsoft.com/office/powerpoint/2010/main" val="425396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2A9203-6D5E-45A2-82E9-E8608C45AED0}"/>
              </a:ext>
            </a:extLst>
          </p:cNvPr>
          <p:cNvGraphicFramePr/>
          <p:nvPr>
            <p:extLst>
              <p:ext uri="{D42A27DB-BD31-4B8C-83A1-F6EECF244321}">
                <p14:modId xmlns:p14="http://schemas.microsoft.com/office/powerpoint/2010/main" val="3396388615"/>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latin typeface="Calibri" panose="020F0502020204030204" pitchFamily="34" charset="0"/>
                <a:cs typeface="Calibri" panose="020F0502020204030204" pitchFamily="34" charset="0"/>
              </a:rPr>
              <a:t>5. Deciding What to Fix</a:t>
            </a:r>
          </a:p>
          <a:p>
            <a:r>
              <a:rPr lang="en-US" sz="1600" dirty="0">
                <a:latin typeface="Calibri" panose="020F0502020204030204" pitchFamily="34" charset="0"/>
                <a:cs typeface="Calibri" panose="020F0502020204030204" pitchFamily="34" charset="0"/>
              </a:rPr>
              <a:t>After the risks to the application have been classified there will be a prioritized list of what to fix. As a general rule, the most severe risks should be fixed first. It simply doesn't help the overall risk profile to fix less important risks, even if they're easy or cheap to fix.</a:t>
            </a:r>
          </a:p>
          <a:p>
            <a:r>
              <a:rPr lang="en-US" sz="1600" dirty="0">
                <a:latin typeface="Calibri" panose="020F0502020204030204" pitchFamily="34" charset="0"/>
                <a:cs typeface="Calibri" panose="020F0502020204030204" pitchFamily="34" charset="0"/>
              </a:rPr>
              <a:t>Remember that not all risks are worth fixing, and some loss is not only expected, but justifiable based upon the cost of fixing the issue.</a:t>
            </a:r>
          </a:p>
          <a:p>
            <a:pPr algn="ctr"/>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6. Customizing Your Risk Rating Model</a:t>
            </a:r>
          </a:p>
          <a:p>
            <a:pPr marL="732526" lvl="1"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Adding factors</a:t>
            </a:r>
          </a:p>
          <a:p>
            <a:pPr marL="732526" lvl="1"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Customizing options</a:t>
            </a:r>
          </a:p>
          <a:p>
            <a:pPr marL="732526" lvl="1"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Weighting factors</a:t>
            </a:r>
          </a:p>
          <a:p>
            <a:endParaRPr lang="en-US" sz="1600" b="1" dirty="0">
              <a:latin typeface="Calibri" panose="020F0502020204030204" pitchFamily="34" charset="0"/>
              <a:cs typeface="Calibri" panose="020F0502020204030204" pitchFamily="34" charset="0"/>
            </a:endParaRPr>
          </a:p>
          <a:p>
            <a:pPr algn="ct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290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2A9203-6D5E-45A2-82E9-E8608C45AED0}"/>
              </a:ext>
            </a:extLst>
          </p:cNvPr>
          <p:cNvGraphicFramePr/>
          <p:nvPr>
            <p:extLst>
              <p:ext uri="{D42A27DB-BD31-4B8C-83A1-F6EECF244321}">
                <p14:modId xmlns:p14="http://schemas.microsoft.com/office/powerpoint/2010/main" val="1903204056"/>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defTabSz="779252"/>
            <a:endParaRPr lang="en-US" sz="16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9F8D53ED-68C0-45CF-B7E3-C4260BF26C85}"/>
              </a:ext>
            </a:extLst>
          </p:cNvPr>
          <p:cNvGraphicFramePr>
            <a:graphicFrameLocks noGrp="1"/>
          </p:cNvGraphicFramePr>
          <p:nvPr>
            <p:extLst>
              <p:ext uri="{D42A27DB-BD31-4B8C-83A1-F6EECF244321}">
                <p14:modId xmlns:p14="http://schemas.microsoft.com/office/powerpoint/2010/main" val="3207640438"/>
              </p:ext>
            </p:extLst>
          </p:nvPr>
        </p:nvGraphicFramePr>
        <p:xfrm>
          <a:off x="189709" y="1035392"/>
          <a:ext cx="6425507" cy="3578420"/>
        </p:xfrm>
        <a:graphic>
          <a:graphicData uri="http://schemas.openxmlformats.org/drawingml/2006/table">
            <a:tbl>
              <a:tblPr firstRow="1" bandRow="1">
                <a:tableStyleId>{5C22544A-7EE6-4342-B048-85BDC9FD1C3A}</a:tableStyleId>
              </a:tblPr>
              <a:tblGrid>
                <a:gridCol w="540495">
                  <a:extLst>
                    <a:ext uri="{9D8B030D-6E8A-4147-A177-3AD203B41FA5}">
                      <a16:colId xmlns:a16="http://schemas.microsoft.com/office/drawing/2014/main" val="1122898439"/>
                    </a:ext>
                  </a:extLst>
                </a:gridCol>
                <a:gridCol w="1471253">
                  <a:extLst>
                    <a:ext uri="{9D8B030D-6E8A-4147-A177-3AD203B41FA5}">
                      <a16:colId xmlns:a16="http://schemas.microsoft.com/office/drawing/2014/main" val="3345215622"/>
                    </a:ext>
                  </a:extLst>
                </a:gridCol>
                <a:gridCol w="1471253">
                  <a:extLst>
                    <a:ext uri="{9D8B030D-6E8A-4147-A177-3AD203B41FA5}">
                      <a16:colId xmlns:a16="http://schemas.microsoft.com/office/drawing/2014/main" val="1651069175"/>
                    </a:ext>
                  </a:extLst>
                </a:gridCol>
                <a:gridCol w="1471253">
                  <a:extLst>
                    <a:ext uri="{9D8B030D-6E8A-4147-A177-3AD203B41FA5}">
                      <a16:colId xmlns:a16="http://schemas.microsoft.com/office/drawing/2014/main" val="4287260147"/>
                    </a:ext>
                  </a:extLst>
                </a:gridCol>
                <a:gridCol w="1471253">
                  <a:extLst>
                    <a:ext uri="{9D8B030D-6E8A-4147-A177-3AD203B41FA5}">
                      <a16:colId xmlns:a16="http://schemas.microsoft.com/office/drawing/2014/main" val="1244247475"/>
                    </a:ext>
                  </a:extLst>
                </a:gridCol>
              </a:tblGrid>
              <a:tr h="284780">
                <a:tc>
                  <a:txBody>
                    <a:bodyPr/>
                    <a:lstStyle/>
                    <a:p>
                      <a:pPr algn="ctr"/>
                      <a:r>
                        <a:rPr lang="en-US" sz="1000" dirty="0">
                          <a:latin typeface="Calibri" panose="020F0502020204030204" pitchFamily="34" charset="0"/>
                          <a:cs typeface="Calibri" panose="020F0502020204030204" pitchFamily="34" charset="0"/>
                        </a:rPr>
                        <a:t>Serial#</a:t>
                      </a:r>
                    </a:p>
                  </a:txBody>
                  <a:tcPr/>
                </a:tc>
                <a:tc>
                  <a:txBody>
                    <a:bodyPr/>
                    <a:lstStyle/>
                    <a:p>
                      <a:pPr algn="ctr"/>
                      <a:r>
                        <a:rPr lang="en-US" sz="1000" b="1" dirty="0">
                          <a:latin typeface="Calibri" panose="020F0502020204030204" pitchFamily="34" charset="0"/>
                          <a:cs typeface="Calibri" panose="020F0502020204030204" pitchFamily="34" charset="0"/>
                        </a:rPr>
                        <a:t>2004</a:t>
                      </a:r>
                      <a:endParaRPr lang="en-US" sz="1000" dirty="0">
                        <a:latin typeface="Calibri" panose="020F0502020204030204" pitchFamily="34" charset="0"/>
                        <a:cs typeface="Calibri" panose="020F0502020204030204" pitchFamily="34" charset="0"/>
                      </a:endParaRPr>
                    </a:p>
                  </a:txBody>
                  <a:tcPr/>
                </a:tc>
                <a:tc>
                  <a:txBody>
                    <a:bodyPr/>
                    <a:lstStyle/>
                    <a:p>
                      <a:pPr algn="ctr"/>
                      <a:r>
                        <a:rPr lang="en-US" sz="1000" dirty="0">
                          <a:latin typeface="Calibri" panose="020F0502020204030204" pitchFamily="34" charset="0"/>
                          <a:cs typeface="Calibri" panose="020F0502020204030204" pitchFamily="34" charset="0"/>
                        </a:rPr>
                        <a:t>2007</a:t>
                      </a:r>
                    </a:p>
                  </a:txBody>
                  <a:tcPr/>
                </a:tc>
                <a:tc>
                  <a:txBody>
                    <a:bodyPr/>
                    <a:lstStyle/>
                    <a:p>
                      <a:pPr algn="ctr"/>
                      <a:r>
                        <a:rPr lang="en-US" sz="1000" dirty="0">
                          <a:latin typeface="Calibri" panose="020F0502020204030204" pitchFamily="34" charset="0"/>
                          <a:cs typeface="Calibri" panose="020F0502020204030204" pitchFamily="34" charset="0"/>
                        </a:rPr>
                        <a:t>2010</a:t>
                      </a:r>
                    </a:p>
                  </a:txBody>
                  <a:tcPr/>
                </a:tc>
                <a:tc>
                  <a:txBody>
                    <a:bodyPr/>
                    <a:lstStyle/>
                    <a:p>
                      <a:pPr algn="ctr"/>
                      <a:r>
                        <a:rPr lang="en-US" sz="1000" dirty="0">
                          <a:latin typeface="Calibri" panose="020F0502020204030204" pitchFamily="34" charset="0"/>
                          <a:cs typeface="Calibri" panose="020F0502020204030204" pitchFamily="34" charset="0"/>
                        </a:rPr>
                        <a:t>2014</a:t>
                      </a:r>
                    </a:p>
                  </a:txBody>
                  <a:tcPr/>
                </a:tc>
                <a:extLst>
                  <a:ext uri="{0D108BD9-81ED-4DB2-BD59-A6C34878D82A}">
                    <a16:rowId xmlns:a16="http://schemas.microsoft.com/office/drawing/2014/main" val="190483173"/>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A1</a:t>
                      </a:r>
                    </a:p>
                  </a:txBody>
                  <a:tcPr/>
                </a:tc>
                <a:tc>
                  <a:txBody>
                    <a:bodyPr/>
                    <a:lstStyle/>
                    <a:p>
                      <a:pPr algn="l"/>
                      <a:r>
                        <a:rPr lang="en-US" sz="1000" dirty="0">
                          <a:solidFill>
                            <a:srgbClr val="000000"/>
                          </a:solidFill>
                          <a:latin typeface="Calibri" panose="020F0502020204030204" pitchFamily="34" charset="0"/>
                          <a:cs typeface="Calibri" panose="020F0502020204030204" pitchFamily="34" charset="0"/>
                        </a:rPr>
                        <a:t>Injection</a:t>
                      </a:r>
                    </a:p>
                  </a:txBody>
                  <a:tcPr/>
                </a:tc>
                <a:tc>
                  <a:txBody>
                    <a:bodyPr/>
                    <a:lstStyle/>
                    <a:p>
                      <a:pPr algn="l"/>
                      <a:endParaRPr lang="en-US" sz="1000" dirty="0">
                        <a:solidFill>
                          <a:srgbClr val="000000"/>
                        </a:solidFill>
                        <a:latin typeface="Calibri" panose="020F0502020204030204" pitchFamily="34" charset="0"/>
                        <a:cs typeface="Calibri" panose="020F0502020204030204" pitchFamily="34" charset="0"/>
                      </a:endParaRPr>
                    </a:p>
                  </a:txBody>
                  <a:tcPr/>
                </a:tc>
                <a:tc>
                  <a:txBody>
                    <a:bodyPr/>
                    <a:lstStyle/>
                    <a:p>
                      <a:pPr algn="l"/>
                      <a:endParaRPr lang="en-US" sz="1000" dirty="0">
                        <a:solidFill>
                          <a:srgbClr val="000000"/>
                        </a:solidFill>
                        <a:latin typeface="Calibri" panose="020F0502020204030204" pitchFamily="34" charset="0"/>
                        <a:cs typeface="Calibri" panose="020F0502020204030204" pitchFamily="34" charset="0"/>
                      </a:endParaRPr>
                    </a:p>
                  </a:txBody>
                  <a:tcPr/>
                </a:tc>
                <a:tc>
                  <a:txBody>
                    <a:bodyPr/>
                    <a:lstStyle/>
                    <a:p>
                      <a:pPr algn="l"/>
                      <a:endParaRPr lang="en-US" sz="1000" dirty="0">
                        <a:solidFill>
                          <a:srgbClr val="00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42926352"/>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A2</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Broken Authentication</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74496793"/>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A3</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Sensitive Data Exposure </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43568449"/>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A4</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XML External Entities (XXE)</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03396909"/>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A5</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Broken Access Control</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931736434"/>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A6</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Security Misconfiguration</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58264177"/>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A7</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Cross-Site Scripting (XSS)</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55337035"/>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A8</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Insecure Deserialization</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592395131"/>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A9</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Using Components with Known Vulnerabilities</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438658292"/>
                  </a:ext>
                </a:extLst>
              </a:tr>
              <a:tr h="284780">
                <a:tc>
                  <a:txBody>
                    <a:bodyPr/>
                    <a:lstStyle/>
                    <a:p>
                      <a:pPr algn="ctr"/>
                      <a:r>
                        <a:rPr lang="en-US" sz="1000" b="1" dirty="0">
                          <a:solidFill>
                            <a:srgbClr val="000000"/>
                          </a:solidFill>
                          <a:latin typeface="Calibri" panose="020F0502020204030204" pitchFamily="34" charset="0"/>
                          <a:cs typeface="Calibri" panose="020F0502020204030204" pitchFamily="34" charset="0"/>
                        </a:rPr>
                        <a:t>A10</a:t>
                      </a:r>
                    </a:p>
                  </a:txBody>
                  <a:tcPr/>
                </a:tc>
                <a:tc>
                  <a:txBody>
                    <a:bodyPr/>
                    <a:lstStyle/>
                    <a:p>
                      <a:pPr marL="0" algn="l" defTabSz="779252" rtl="0" eaLnBrk="1" latinLnBrk="0" hangingPunct="1"/>
                      <a:r>
                        <a:rPr lang="en-US" sz="1000" kern="1200" dirty="0">
                          <a:solidFill>
                            <a:srgbClr val="000000"/>
                          </a:solidFill>
                          <a:latin typeface="Calibri" panose="020F0502020204030204" pitchFamily="34" charset="0"/>
                          <a:ea typeface="+mn-ea"/>
                          <a:cs typeface="Calibri" panose="020F0502020204030204" pitchFamily="34" charset="0"/>
                        </a:rPr>
                        <a:t>Insufficient Logging &amp; Monitoring</a:t>
                      </a: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tc>
                  <a:txBody>
                    <a:bodyPr/>
                    <a:lstStyle/>
                    <a:p>
                      <a:pPr marL="0" algn="l" defTabSz="779252" rtl="0" eaLnBrk="1" latinLnBrk="0" hangingPunct="1"/>
                      <a:endParaRPr lang="en-US" sz="1000" kern="1200" dirty="0">
                        <a:solidFill>
                          <a:srgbClr val="000000"/>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880351"/>
                  </a:ext>
                </a:extLst>
              </a:tr>
            </a:tbl>
          </a:graphicData>
        </a:graphic>
      </p:graphicFrame>
    </p:spTree>
    <p:extLst>
      <p:ext uri="{BB962C8B-B14F-4D97-AF65-F5344CB8AC3E}">
        <p14:creationId xmlns:p14="http://schemas.microsoft.com/office/powerpoint/2010/main" val="127590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2A9203-6D5E-45A2-82E9-E8608C45AED0}"/>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defTabSz="779252"/>
            <a:r>
              <a:rPr lang="en-US" sz="1600" dirty="0">
                <a:latin typeface="Calibri" panose="020F0502020204030204" pitchFamily="34" charset="0"/>
                <a:cs typeface="Calibri" panose="020F0502020204030204" pitchFamily="34" charset="0"/>
              </a:rPr>
              <a:t>The OWASP Top 10 focuses on identifying the most serious web application security risks;</a:t>
            </a:r>
          </a:p>
        </p:txBody>
      </p:sp>
      <p:graphicFrame>
        <p:nvGraphicFramePr>
          <p:cNvPr id="4" name="Table 3">
            <a:extLst>
              <a:ext uri="{FF2B5EF4-FFF2-40B4-BE49-F238E27FC236}">
                <a16:creationId xmlns:a16="http://schemas.microsoft.com/office/drawing/2014/main" id="{9F8D53ED-68C0-45CF-B7E3-C4260BF26C85}"/>
              </a:ext>
            </a:extLst>
          </p:cNvPr>
          <p:cNvGraphicFramePr>
            <a:graphicFrameLocks noGrp="1"/>
          </p:cNvGraphicFramePr>
          <p:nvPr/>
        </p:nvGraphicFramePr>
        <p:xfrm>
          <a:off x="212502" y="1497242"/>
          <a:ext cx="6425508" cy="3185160"/>
        </p:xfrm>
        <a:graphic>
          <a:graphicData uri="http://schemas.openxmlformats.org/drawingml/2006/table">
            <a:tbl>
              <a:tblPr firstRow="1" bandRow="1">
                <a:tableStyleId>{5C22544A-7EE6-4342-B048-85BDC9FD1C3A}</a:tableStyleId>
              </a:tblPr>
              <a:tblGrid>
                <a:gridCol w="1490361">
                  <a:extLst>
                    <a:ext uri="{9D8B030D-6E8A-4147-A177-3AD203B41FA5}">
                      <a16:colId xmlns:a16="http://schemas.microsoft.com/office/drawing/2014/main" val="1122898439"/>
                    </a:ext>
                  </a:extLst>
                </a:gridCol>
                <a:gridCol w="4935147">
                  <a:extLst>
                    <a:ext uri="{9D8B030D-6E8A-4147-A177-3AD203B41FA5}">
                      <a16:colId xmlns:a16="http://schemas.microsoft.com/office/drawing/2014/main" val="3345215622"/>
                    </a:ext>
                  </a:extLst>
                </a:gridCol>
              </a:tblGrid>
              <a:tr h="284780">
                <a:tc>
                  <a:txBody>
                    <a:bodyPr/>
                    <a:lstStyle/>
                    <a:p>
                      <a:pPr algn="ctr"/>
                      <a:r>
                        <a:rPr lang="en-US" sz="1300" dirty="0">
                          <a:latin typeface="Calibri" panose="020F0502020204030204" pitchFamily="34" charset="0"/>
                          <a:cs typeface="Calibri" panose="020F0502020204030204" pitchFamily="34" charset="0"/>
                        </a:rPr>
                        <a:t>Serial #</a:t>
                      </a:r>
                    </a:p>
                  </a:txBody>
                  <a:tcPr/>
                </a:tc>
                <a:tc>
                  <a:txBody>
                    <a:bodyPr/>
                    <a:lstStyle/>
                    <a:p>
                      <a:pPr algn="ctr"/>
                      <a:r>
                        <a:rPr lang="en-US" sz="1300" b="1" dirty="0">
                          <a:latin typeface="Calibri" panose="020F0502020204030204" pitchFamily="34" charset="0"/>
                          <a:cs typeface="Calibri" panose="020F0502020204030204" pitchFamily="34" charset="0"/>
                        </a:rPr>
                        <a:t>Risks</a:t>
                      </a:r>
                      <a:endParaRPr lang="en-US" sz="13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483173"/>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A1</a:t>
                      </a:r>
                    </a:p>
                  </a:txBody>
                  <a:tcPr/>
                </a:tc>
                <a:tc>
                  <a:txBody>
                    <a:bodyPr/>
                    <a:lstStyle/>
                    <a:p>
                      <a:pPr algn="l"/>
                      <a:r>
                        <a:rPr lang="en-US" sz="1300" dirty="0">
                          <a:solidFill>
                            <a:srgbClr val="000000"/>
                          </a:solidFill>
                          <a:latin typeface="Calibri" panose="020F0502020204030204" pitchFamily="34" charset="0"/>
                          <a:cs typeface="Calibri" panose="020F0502020204030204" pitchFamily="34" charset="0"/>
                        </a:rPr>
                        <a:t>Injection</a:t>
                      </a:r>
                    </a:p>
                  </a:txBody>
                  <a:tcPr/>
                </a:tc>
                <a:extLst>
                  <a:ext uri="{0D108BD9-81ED-4DB2-BD59-A6C34878D82A}">
                    <a16:rowId xmlns:a16="http://schemas.microsoft.com/office/drawing/2014/main" val="442926352"/>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A2</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Broken Authentication</a:t>
                      </a:r>
                    </a:p>
                  </a:txBody>
                  <a:tcPr/>
                </a:tc>
                <a:extLst>
                  <a:ext uri="{0D108BD9-81ED-4DB2-BD59-A6C34878D82A}">
                    <a16:rowId xmlns:a16="http://schemas.microsoft.com/office/drawing/2014/main" val="2874496793"/>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A3</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Sensitive Data Exposure </a:t>
                      </a:r>
                    </a:p>
                  </a:txBody>
                  <a:tcPr/>
                </a:tc>
                <a:extLst>
                  <a:ext uri="{0D108BD9-81ED-4DB2-BD59-A6C34878D82A}">
                    <a16:rowId xmlns:a16="http://schemas.microsoft.com/office/drawing/2014/main" val="143568449"/>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A4</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XML External Entities (XXE)</a:t>
                      </a:r>
                    </a:p>
                  </a:txBody>
                  <a:tcPr/>
                </a:tc>
                <a:extLst>
                  <a:ext uri="{0D108BD9-81ED-4DB2-BD59-A6C34878D82A}">
                    <a16:rowId xmlns:a16="http://schemas.microsoft.com/office/drawing/2014/main" val="1603396909"/>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A5</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Broken Access Control</a:t>
                      </a:r>
                    </a:p>
                  </a:txBody>
                  <a:tcPr/>
                </a:tc>
                <a:extLst>
                  <a:ext uri="{0D108BD9-81ED-4DB2-BD59-A6C34878D82A}">
                    <a16:rowId xmlns:a16="http://schemas.microsoft.com/office/drawing/2014/main" val="931736434"/>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A6</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Security Misconfiguration</a:t>
                      </a:r>
                    </a:p>
                  </a:txBody>
                  <a:tcPr/>
                </a:tc>
                <a:extLst>
                  <a:ext uri="{0D108BD9-81ED-4DB2-BD59-A6C34878D82A}">
                    <a16:rowId xmlns:a16="http://schemas.microsoft.com/office/drawing/2014/main" val="258264177"/>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A7</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Cross-Site Scripting (XSS)</a:t>
                      </a:r>
                    </a:p>
                  </a:txBody>
                  <a:tcPr/>
                </a:tc>
                <a:extLst>
                  <a:ext uri="{0D108BD9-81ED-4DB2-BD59-A6C34878D82A}">
                    <a16:rowId xmlns:a16="http://schemas.microsoft.com/office/drawing/2014/main" val="1155337035"/>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A8</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Insecure Deserialization</a:t>
                      </a:r>
                    </a:p>
                  </a:txBody>
                  <a:tcPr/>
                </a:tc>
                <a:extLst>
                  <a:ext uri="{0D108BD9-81ED-4DB2-BD59-A6C34878D82A}">
                    <a16:rowId xmlns:a16="http://schemas.microsoft.com/office/drawing/2014/main" val="2592395131"/>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A9</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Using Components with Known Vulnerabilities</a:t>
                      </a:r>
                    </a:p>
                  </a:txBody>
                  <a:tcPr/>
                </a:tc>
                <a:extLst>
                  <a:ext uri="{0D108BD9-81ED-4DB2-BD59-A6C34878D82A}">
                    <a16:rowId xmlns:a16="http://schemas.microsoft.com/office/drawing/2014/main" val="1438658292"/>
                  </a:ext>
                </a:extLst>
              </a:tr>
              <a:tr h="284780">
                <a:tc>
                  <a:txBody>
                    <a:bodyPr/>
                    <a:lstStyle/>
                    <a:p>
                      <a:pPr algn="ctr"/>
                      <a:r>
                        <a:rPr lang="en-US" sz="1300" b="1" dirty="0">
                          <a:solidFill>
                            <a:srgbClr val="000000"/>
                          </a:solidFill>
                          <a:latin typeface="Calibri" panose="020F0502020204030204" pitchFamily="34" charset="0"/>
                          <a:cs typeface="Calibri" panose="020F0502020204030204" pitchFamily="34" charset="0"/>
                        </a:rPr>
                        <a:t>A10</a:t>
                      </a:r>
                    </a:p>
                  </a:txBody>
                  <a:tcPr/>
                </a:tc>
                <a:tc>
                  <a:txBody>
                    <a:bodyPr/>
                    <a:lstStyle/>
                    <a:p>
                      <a:pPr marL="0" algn="l" defTabSz="779252" rtl="0" eaLnBrk="1" latinLnBrk="0" hangingPunct="1"/>
                      <a:r>
                        <a:rPr lang="en-US" sz="1300" kern="1200" dirty="0">
                          <a:solidFill>
                            <a:srgbClr val="000000"/>
                          </a:solidFill>
                          <a:latin typeface="Calibri" panose="020F0502020204030204" pitchFamily="34" charset="0"/>
                          <a:ea typeface="+mn-ea"/>
                          <a:cs typeface="Calibri" panose="020F0502020204030204" pitchFamily="34" charset="0"/>
                        </a:rPr>
                        <a:t>Insufficient Logging &amp; Monitoring</a:t>
                      </a:r>
                    </a:p>
                  </a:txBody>
                  <a:tcPr/>
                </a:tc>
                <a:extLst>
                  <a:ext uri="{0D108BD9-81ED-4DB2-BD59-A6C34878D82A}">
                    <a16:rowId xmlns:a16="http://schemas.microsoft.com/office/drawing/2014/main" val="15880351"/>
                  </a:ext>
                </a:extLst>
              </a:tr>
            </a:tbl>
          </a:graphicData>
        </a:graphic>
      </p:graphicFrame>
    </p:spTree>
    <p:extLst>
      <p:ext uri="{BB962C8B-B14F-4D97-AF65-F5344CB8AC3E}">
        <p14:creationId xmlns:p14="http://schemas.microsoft.com/office/powerpoint/2010/main" val="2870100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E8CA124-164C-447E-BBB7-D59F6E8B1320}"/>
              </a:ext>
            </a:extLst>
          </p:cNvPr>
          <p:cNvGraphicFramePr/>
          <p:nvPr>
            <p:extLst>
              <p:ext uri="{D42A27DB-BD31-4B8C-83A1-F6EECF244321}">
                <p14:modId xmlns:p14="http://schemas.microsoft.com/office/powerpoint/2010/main" val="4097472993"/>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9896" y="972226"/>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Occurs anytime </a:t>
            </a:r>
            <a:r>
              <a:rPr lang="en-US" sz="1600" b="1" dirty="0">
                <a:latin typeface="Calibri" panose="020F0502020204030204" pitchFamily="34" charset="0"/>
                <a:cs typeface="Calibri" panose="020F0502020204030204" pitchFamily="34" charset="0"/>
              </a:rPr>
              <a:t>untrusted input</a:t>
            </a:r>
            <a:r>
              <a:rPr lang="en-US" sz="1600" dirty="0">
                <a:latin typeface="Calibri" panose="020F0502020204030204" pitchFamily="34" charset="0"/>
                <a:cs typeface="Calibri" panose="020F0502020204030204" pitchFamily="34" charset="0"/>
              </a:rPr>
              <a:t> is used as an execution command.</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Types:</a:t>
            </a:r>
          </a:p>
          <a:p>
            <a:pPr marL="675376" lvl="1" indent="-285750" algn="just">
              <a:buFont typeface="Arial" panose="020B0604020202020204" pitchFamily="34" charset="0"/>
              <a:buChar char="•"/>
            </a:pPr>
            <a:r>
              <a:rPr lang="en-US" sz="1400" b="1" dirty="0">
                <a:latin typeface="Calibri" panose="020F0502020204030204" pitchFamily="34" charset="0"/>
                <a:cs typeface="Calibri" panose="020F0502020204030204" pitchFamily="34" charset="0"/>
              </a:rPr>
              <a:t>SQL Injection</a:t>
            </a:r>
          </a:p>
          <a:p>
            <a:pPr marL="675376" lvl="1"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XML Injection</a:t>
            </a:r>
          </a:p>
          <a:p>
            <a:pPr marL="675376" lvl="1"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Command Injection, etc.</a:t>
            </a:r>
          </a:p>
        </p:txBody>
      </p:sp>
      <p:pic>
        <p:nvPicPr>
          <p:cNvPr id="2" name="Picture 1">
            <a:extLst>
              <a:ext uri="{FF2B5EF4-FFF2-40B4-BE49-F238E27FC236}">
                <a16:creationId xmlns:a16="http://schemas.microsoft.com/office/drawing/2014/main" id="{89C0D68F-EC4A-4D47-A4A6-C95977A69451}"/>
              </a:ext>
            </a:extLst>
          </p:cNvPr>
          <p:cNvPicPr>
            <a:picLocks noChangeAspect="1"/>
          </p:cNvPicPr>
          <p:nvPr/>
        </p:nvPicPr>
        <p:blipFill>
          <a:blip r:embed="rId7"/>
          <a:stretch>
            <a:fillRect/>
          </a:stretch>
        </p:blipFill>
        <p:spPr>
          <a:xfrm>
            <a:off x="2344035" y="1363027"/>
            <a:ext cx="2177415" cy="1208723"/>
          </a:xfrm>
          <a:prstGeom prst="rect">
            <a:avLst/>
          </a:prstGeom>
        </p:spPr>
      </p:pic>
    </p:spTree>
    <p:extLst>
      <p:ext uri="{BB962C8B-B14F-4D97-AF65-F5344CB8AC3E}">
        <p14:creationId xmlns:p14="http://schemas.microsoft.com/office/powerpoint/2010/main" val="168403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E8CA124-164C-447E-BBB7-D59F6E8B1320}"/>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9896" y="972226"/>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Example:</a:t>
            </a:r>
          </a:p>
          <a:p>
            <a:pPr algn="just"/>
            <a:endParaRPr lang="en-US" dirty="0">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hlinkClick r:id="rId7"/>
              </a:rPr>
              <a:t>https://www.codingame.com/playgrounds/154/sql-injection-demo/sql-injection</a:t>
            </a:r>
            <a:endParaRPr lang="en-US" sz="1400" dirty="0">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Claim Application:</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63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9085B9-3629-4966-A4B1-4E4860A358EE}"/>
              </a:ext>
            </a:extLst>
          </p:cNvPr>
          <p:cNvGraphicFramePr/>
          <p:nvPr>
            <p:extLst>
              <p:ext uri="{D42A27DB-BD31-4B8C-83A1-F6EECF244321}">
                <p14:modId xmlns:p14="http://schemas.microsoft.com/office/powerpoint/2010/main" val="1576067269"/>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Covers issues such as </a:t>
            </a:r>
            <a:r>
              <a:rPr lang="en-US" sz="1600" b="1" dirty="0">
                <a:latin typeface="Calibri" panose="020F0502020204030204" pitchFamily="34" charset="0"/>
                <a:cs typeface="Calibri" panose="020F0502020204030204" pitchFamily="34" charset="0"/>
              </a:rPr>
              <a:t>Credential Stuffing, Insecure Password Reset, Session Management Issues, and Insufficient Password Complexity</a:t>
            </a:r>
            <a:r>
              <a:rPr lang="en-US" sz="1600" dirty="0">
                <a:latin typeface="Calibri" panose="020F0502020204030204" pitchFamily="34" charset="0"/>
                <a:cs typeface="Calibri" panose="020F0502020204030204" pitchFamily="34" charset="0"/>
              </a:rPr>
              <a:t>.</a:t>
            </a:r>
          </a:p>
          <a:p>
            <a:pPr algn="just"/>
            <a:endParaRPr lang="en-US" sz="1400" dirty="0"/>
          </a:p>
        </p:txBody>
      </p:sp>
      <p:pic>
        <p:nvPicPr>
          <p:cNvPr id="2" name="Picture 1">
            <a:extLst>
              <a:ext uri="{FF2B5EF4-FFF2-40B4-BE49-F238E27FC236}">
                <a16:creationId xmlns:a16="http://schemas.microsoft.com/office/drawing/2014/main" id="{E7B3DB80-01B9-4073-B048-9E35BDB58A0E}"/>
              </a:ext>
            </a:extLst>
          </p:cNvPr>
          <p:cNvPicPr>
            <a:picLocks noChangeAspect="1"/>
          </p:cNvPicPr>
          <p:nvPr/>
        </p:nvPicPr>
        <p:blipFill>
          <a:blip r:embed="rId7"/>
          <a:stretch>
            <a:fillRect/>
          </a:stretch>
        </p:blipFill>
        <p:spPr>
          <a:xfrm>
            <a:off x="1691706" y="1355634"/>
            <a:ext cx="3467100" cy="1695450"/>
          </a:xfrm>
          <a:prstGeom prst="rect">
            <a:avLst/>
          </a:prstGeom>
        </p:spPr>
      </p:pic>
    </p:spTree>
    <p:extLst>
      <p:ext uri="{BB962C8B-B14F-4D97-AF65-F5344CB8AC3E}">
        <p14:creationId xmlns:p14="http://schemas.microsoft.com/office/powerpoint/2010/main" val="333598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9085B9-3629-4966-A4B1-4E4860A358EE}"/>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Example:</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Application </a:t>
            </a:r>
            <a:r>
              <a:rPr lang="en-US" sz="1400" b="1" dirty="0">
                <a:latin typeface="Calibri" panose="020F0502020204030204" pitchFamily="34" charset="0"/>
                <a:cs typeface="Calibri" panose="020F0502020204030204" pitchFamily="34" charset="0"/>
              </a:rPr>
              <a:t>session timeouts</a:t>
            </a:r>
            <a:r>
              <a:rPr lang="en-US" sz="1400" dirty="0">
                <a:latin typeface="Calibri" panose="020F0502020204030204" pitchFamily="34" charset="0"/>
                <a:cs typeface="Calibri" panose="020F0502020204030204" pitchFamily="34" charset="0"/>
              </a:rPr>
              <a:t> aren't set properly. A user uses a public computer to access an application. Instead of selecting “logout” the user simply closes the browser tab and walks away. An attacker uses the same browser an hour later, and the user is still </a:t>
            </a:r>
            <a:r>
              <a:rPr lang="en-US" sz="1400" b="1" dirty="0">
                <a:latin typeface="Calibri" panose="020F0502020204030204" pitchFamily="34" charset="0"/>
                <a:cs typeface="Calibri" panose="020F0502020204030204" pitchFamily="34" charset="0"/>
              </a:rPr>
              <a:t>authenticated</a:t>
            </a:r>
            <a:r>
              <a:rPr lang="en-US" sz="1400" dirty="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449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D538BCB-8348-4479-A464-B3DB70AB0078}"/>
              </a:ext>
            </a:extLst>
          </p:cNvPr>
          <p:cNvGraphicFramePr/>
          <p:nvPr>
            <p:extLst>
              <p:ext uri="{D42A27DB-BD31-4B8C-83A1-F6EECF244321}">
                <p14:modId xmlns:p14="http://schemas.microsoft.com/office/powerpoint/2010/main" val="1567476429"/>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Two types of data: </a:t>
            </a:r>
            <a:r>
              <a:rPr lang="en-US" sz="1600" b="1" dirty="0">
                <a:latin typeface="Calibri" panose="020F0502020204030204" pitchFamily="34" charset="0"/>
                <a:cs typeface="Calibri" panose="020F0502020204030204" pitchFamily="34" charset="0"/>
              </a:rPr>
              <a:t>stored data</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data in transit</a:t>
            </a:r>
            <a:r>
              <a:rPr lang="en-US" sz="1600" dirty="0">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It consists of </a:t>
            </a:r>
            <a:r>
              <a:rPr lang="en-US" sz="1600" b="1" dirty="0">
                <a:latin typeface="Calibri" panose="020F0502020204030204" pitchFamily="34" charset="0"/>
                <a:cs typeface="Calibri" panose="020F0502020204030204" pitchFamily="34" charset="0"/>
              </a:rPr>
              <a:t>compromising data</a:t>
            </a:r>
            <a:r>
              <a:rPr lang="en-US" sz="1600" dirty="0">
                <a:latin typeface="Calibri" panose="020F0502020204030204" pitchFamily="34" charset="0"/>
                <a:cs typeface="Calibri" panose="020F0502020204030204" pitchFamily="34" charset="0"/>
              </a:rPr>
              <a:t> (Credit card numbers, Credentials, Social Security Numbers etc.) that should have been protected.</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Secure Sockets Layer is the standard security technology for establishing an encrypted link that help to protect the integrity of the data in transit.</a:t>
            </a:r>
          </a:p>
        </p:txBody>
      </p:sp>
      <p:pic>
        <p:nvPicPr>
          <p:cNvPr id="2" name="Picture 1">
            <a:extLst>
              <a:ext uri="{FF2B5EF4-FFF2-40B4-BE49-F238E27FC236}">
                <a16:creationId xmlns:a16="http://schemas.microsoft.com/office/drawing/2014/main" id="{20D0253A-64D8-4937-9C63-85F0A1630F80}"/>
              </a:ext>
            </a:extLst>
          </p:cNvPr>
          <p:cNvPicPr>
            <a:picLocks noChangeAspect="1"/>
          </p:cNvPicPr>
          <p:nvPr/>
        </p:nvPicPr>
        <p:blipFill>
          <a:blip r:embed="rId7"/>
          <a:stretch>
            <a:fillRect/>
          </a:stretch>
        </p:blipFill>
        <p:spPr>
          <a:xfrm>
            <a:off x="2154383" y="1157448"/>
            <a:ext cx="2541746" cy="1800225"/>
          </a:xfrm>
          <a:prstGeom prst="rect">
            <a:avLst/>
          </a:prstGeom>
        </p:spPr>
      </p:pic>
    </p:spTree>
    <p:extLst>
      <p:ext uri="{BB962C8B-B14F-4D97-AF65-F5344CB8AC3E}">
        <p14:creationId xmlns:p14="http://schemas.microsoft.com/office/powerpoint/2010/main" val="190087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D538BCB-8348-4479-A464-B3DB70AB0078}"/>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Example:</a:t>
            </a:r>
          </a:p>
          <a:p>
            <a:pPr algn="just"/>
            <a:endParaRPr lang="en-US" dirty="0">
              <a:latin typeface="Calibri" panose="020F0502020204030204" pitchFamily="34" charset="0"/>
              <a:cs typeface="Calibri" panose="020F0502020204030204" pitchFamily="34" charset="0"/>
            </a:endParaRPr>
          </a:p>
          <a:p>
            <a:pPr marL="675376" lvl="1"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An application encrypts credit card numbers in a database using automatic database encryption. However, this data is automatically decrypted when retrieved, allowing an SQL injection flaw to retrieve credit card numbers in clear text</a:t>
            </a:r>
            <a:r>
              <a:rPr lang="en-US" sz="1400">
                <a:latin typeface="Calibri" panose="020F0502020204030204" pitchFamily="34" charset="0"/>
                <a:cs typeface="Calibri" panose="020F0502020204030204" pitchFamily="34" charset="0"/>
              </a:rPr>
              <a:t>. </a:t>
            </a:r>
          </a:p>
          <a:p>
            <a:pPr marL="675376" lvl="1"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664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7CAB79E-4751-4E96-882B-5B3C2F06C67B}"/>
              </a:ext>
            </a:extLst>
          </p:cNvPr>
          <p:cNvGraphicFramePr/>
          <p:nvPr>
            <p:extLst>
              <p:ext uri="{D42A27DB-BD31-4B8C-83A1-F6EECF244321}">
                <p14:modId xmlns:p14="http://schemas.microsoft.com/office/powerpoint/2010/main" val="2188570446"/>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6"/>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dirty="0">
                <a:latin typeface="Calibri" panose="020F0502020204030204" pitchFamily="34" charset="0"/>
                <a:cs typeface="Calibri" panose="020F0502020204030204" pitchFamily="34" charset="0"/>
              </a:rPr>
              <a:t>The OWASP Foundation came online on December </a:t>
            </a:r>
            <a:r>
              <a:rPr lang="en-US" sz="1600" b="1" dirty="0">
                <a:latin typeface="Calibri" panose="020F0502020204030204" pitchFamily="34" charset="0"/>
                <a:cs typeface="Calibri" panose="020F0502020204030204" pitchFamily="34" charset="0"/>
              </a:rPr>
              <a:t>2001</a:t>
            </a:r>
            <a:r>
              <a:rPr lang="en-US" sz="1600" dirty="0">
                <a:latin typeface="Calibri" panose="020F0502020204030204" pitchFamily="34" charset="0"/>
                <a:cs typeface="Calibri" panose="020F0502020204030204" pitchFamily="34" charset="0"/>
              </a:rPr>
              <a:t>, it was established as a not-for-profit charitable organization in the United States on April 21, </a:t>
            </a:r>
            <a:r>
              <a:rPr lang="en-US" sz="1600" b="1" dirty="0">
                <a:latin typeface="Calibri" panose="020F0502020204030204" pitchFamily="34" charset="0"/>
                <a:cs typeface="Calibri" panose="020F0502020204030204" pitchFamily="34" charset="0"/>
              </a:rPr>
              <a:t>2004</a:t>
            </a:r>
            <a:r>
              <a:rPr lang="en-US" sz="1600" dirty="0">
                <a:latin typeface="Calibri" panose="020F0502020204030204" pitchFamily="34" charset="0"/>
                <a:cs typeface="Calibri" panose="020F0502020204030204" pitchFamily="34" charset="0"/>
              </a:rPr>
              <a:t>.</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OWASP is an open community dedicated to enabling organizations to conceive, develop, acquire, operate, and maintain applications that can be </a:t>
            </a:r>
            <a:r>
              <a:rPr lang="en-US" sz="1600" b="1" dirty="0">
                <a:latin typeface="Calibri" panose="020F0502020204030204" pitchFamily="34" charset="0"/>
                <a:cs typeface="Calibri" panose="020F0502020204030204" pitchFamily="34" charset="0"/>
              </a:rPr>
              <a:t>trusted</a:t>
            </a:r>
            <a:r>
              <a:rPr lang="en-US" sz="1600" dirty="0">
                <a:latin typeface="Calibri" panose="020F0502020204030204" pitchFamily="34" charset="0"/>
                <a:cs typeface="Calibri" panose="020F0502020204030204" pitchFamily="34" charset="0"/>
              </a:rPr>
              <a:t>.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OWAPS advocate approaching application security as a </a:t>
            </a:r>
            <a:r>
              <a:rPr lang="en-US" sz="1600" b="1" dirty="0">
                <a:latin typeface="Calibri" panose="020F0502020204030204" pitchFamily="34" charset="0"/>
                <a:cs typeface="Calibri" panose="020F0502020204030204" pitchFamily="34" charset="0"/>
              </a:rPr>
              <a:t>people, process, and technology problem</a:t>
            </a:r>
            <a:r>
              <a:rPr lang="en-US" sz="1600" dirty="0">
                <a:latin typeface="Calibri" panose="020F0502020204030204" pitchFamily="34" charset="0"/>
                <a:cs typeface="Calibri" panose="020F0502020204030204" pitchFamily="34" charset="0"/>
              </a:rPr>
              <a:t> because the most effective approaches to application security include improvements in all of these areas.</a:t>
            </a:r>
          </a:p>
        </p:txBody>
      </p:sp>
    </p:spTree>
    <p:extLst>
      <p:ext uri="{BB962C8B-B14F-4D97-AF65-F5344CB8AC3E}">
        <p14:creationId xmlns:p14="http://schemas.microsoft.com/office/powerpoint/2010/main" val="133328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604195742"/>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Occurs when </a:t>
            </a:r>
            <a:r>
              <a:rPr lang="en-US" sz="1600" b="1" dirty="0">
                <a:latin typeface="Calibri" panose="020F0502020204030204" pitchFamily="34" charset="0"/>
                <a:cs typeface="Calibri" panose="020F0502020204030204" pitchFamily="34" charset="0"/>
              </a:rPr>
              <a:t>XML parsers </a:t>
            </a:r>
            <a:r>
              <a:rPr lang="en-US" sz="1600" dirty="0">
                <a:latin typeface="Calibri" panose="020F0502020204030204" pitchFamily="34" charset="0"/>
                <a:cs typeface="Calibri" panose="020F0502020204030204" pitchFamily="34" charset="0"/>
              </a:rPr>
              <a:t>allow loading of external entities.</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Commonly occurs in older XML processors, as they are configured to allow loading of external entities by default.</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Can be used to </a:t>
            </a:r>
            <a:r>
              <a:rPr lang="en-US" sz="1600" b="1" dirty="0">
                <a:latin typeface="Calibri" panose="020F0502020204030204" pitchFamily="34" charset="0"/>
                <a:cs typeface="Calibri" panose="020F0502020204030204" pitchFamily="34" charset="0"/>
              </a:rPr>
              <a:t>steal data</a:t>
            </a:r>
            <a:r>
              <a:rPr lang="en-US" sz="1600" dirty="0">
                <a:latin typeface="Calibri" panose="020F0502020204030204" pitchFamily="34" charset="0"/>
                <a:cs typeface="Calibri" panose="020F0502020204030204" pitchFamily="34" charset="0"/>
              </a:rPr>
              <a:t>, perform denial of service attacks, or </a:t>
            </a:r>
            <a:r>
              <a:rPr lang="en-US" sz="1600" b="1" dirty="0">
                <a:latin typeface="Calibri" panose="020F0502020204030204" pitchFamily="34" charset="0"/>
                <a:cs typeface="Calibri" panose="020F0502020204030204" pitchFamily="34" charset="0"/>
              </a:rPr>
              <a:t>map out</a:t>
            </a:r>
            <a:r>
              <a:rPr lang="en-US" sz="1600" dirty="0">
                <a:latin typeface="Calibri" panose="020F0502020204030204" pitchFamily="34" charset="0"/>
                <a:cs typeface="Calibri" panose="020F0502020204030204" pitchFamily="34" charset="0"/>
              </a:rPr>
              <a:t> the application and its environment.</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7"/>
              </a:rPr>
              <a:t>https://blog.sucuri.net/2018/10/owasp-top-10-security-risks-part-ii.html</a:t>
            </a: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400" dirty="0"/>
          </a:p>
        </p:txBody>
      </p:sp>
      <p:pic>
        <p:nvPicPr>
          <p:cNvPr id="2" name="Picture 1">
            <a:extLst>
              <a:ext uri="{FF2B5EF4-FFF2-40B4-BE49-F238E27FC236}">
                <a16:creationId xmlns:a16="http://schemas.microsoft.com/office/drawing/2014/main" id="{B250F6FC-3137-40E1-A260-CB5AA1E280E7}"/>
              </a:ext>
            </a:extLst>
          </p:cNvPr>
          <p:cNvPicPr>
            <a:picLocks noChangeAspect="1"/>
          </p:cNvPicPr>
          <p:nvPr/>
        </p:nvPicPr>
        <p:blipFill>
          <a:blip r:embed="rId8"/>
          <a:stretch>
            <a:fillRect/>
          </a:stretch>
        </p:blipFill>
        <p:spPr>
          <a:xfrm>
            <a:off x="2057941" y="1565664"/>
            <a:ext cx="3099245" cy="1220915"/>
          </a:xfrm>
          <a:prstGeom prst="rect">
            <a:avLst/>
          </a:prstGeom>
        </p:spPr>
      </p:pic>
    </p:spTree>
    <p:extLst>
      <p:ext uri="{BB962C8B-B14F-4D97-AF65-F5344CB8AC3E}">
        <p14:creationId xmlns:p14="http://schemas.microsoft.com/office/powerpoint/2010/main" val="90501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hlinkClick r:id="rId7"/>
              </a:rPr>
              <a:t>https://blog.detectify.com/2018/04/17/owasp-top-10-xxe/</a:t>
            </a: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Example:</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200" dirty="0"/>
              <a:t>Remediation</a:t>
            </a:r>
          </a:p>
          <a:p>
            <a:pPr marL="285750" indent="-285750" algn="just">
              <a:buFont typeface="Arial" panose="020B0604020202020204" pitchFamily="34" charset="0"/>
              <a:buChar char="•"/>
            </a:pPr>
            <a:r>
              <a:rPr lang="en-US" sz="1200" dirty="0"/>
              <a:t>If you use XML  just as simple data storage, it might be possible to switch to a less complex data format, such as </a:t>
            </a:r>
            <a:r>
              <a:rPr lang="en-US" sz="1200" b="1" dirty="0"/>
              <a:t>JSON</a:t>
            </a:r>
            <a:r>
              <a:rPr lang="en-US" sz="1200" dirty="0"/>
              <a:t>, and avoid the risk of being vulnerable to XXE.</a:t>
            </a:r>
          </a:p>
          <a:p>
            <a:pPr marL="675376" lvl="1" indent="-285750" algn="just">
              <a:buFont typeface="Arial" panose="020B0604020202020204" pitchFamily="34" charset="0"/>
              <a:buChar char="•"/>
            </a:pPr>
            <a:endParaRPr lang="en-US" sz="900" dirty="0"/>
          </a:p>
        </p:txBody>
      </p:sp>
      <p:pic>
        <p:nvPicPr>
          <p:cNvPr id="4" name="Picture 3">
            <a:extLst>
              <a:ext uri="{FF2B5EF4-FFF2-40B4-BE49-F238E27FC236}">
                <a16:creationId xmlns:a16="http://schemas.microsoft.com/office/drawing/2014/main" id="{7CE387DC-8730-4E9A-85FC-E49049F90EEC}"/>
              </a:ext>
            </a:extLst>
          </p:cNvPr>
          <p:cNvPicPr>
            <a:picLocks noChangeAspect="1"/>
          </p:cNvPicPr>
          <p:nvPr/>
        </p:nvPicPr>
        <p:blipFill>
          <a:blip r:embed="rId8"/>
          <a:stretch>
            <a:fillRect/>
          </a:stretch>
        </p:blipFill>
        <p:spPr>
          <a:xfrm>
            <a:off x="567756" y="1731426"/>
            <a:ext cx="2861244" cy="1421085"/>
          </a:xfrm>
          <a:prstGeom prst="rect">
            <a:avLst/>
          </a:prstGeom>
        </p:spPr>
      </p:pic>
    </p:spTree>
    <p:extLst>
      <p:ext uri="{BB962C8B-B14F-4D97-AF65-F5344CB8AC3E}">
        <p14:creationId xmlns:p14="http://schemas.microsoft.com/office/powerpoint/2010/main" val="40030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661473693"/>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In website security, access control means to put a limit on what sections or pages visitors can reach, depending on their need.</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Centered around vulnerabilities that allow a user to have access to data and application functionality that the developers did not intend.</a:t>
            </a:r>
          </a:p>
        </p:txBody>
      </p:sp>
      <p:pic>
        <p:nvPicPr>
          <p:cNvPr id="5" name="Picture 4">
            <a:extLst>
              <a:ext uri="{FF2B5EF4-FFF2-40B4-BE49-F238E27FC236}">
                <a16:creationId xmlns:a16="http://schemas.microsoft.com/office/drawing/2014/main" id="{D1621F56-DFE2-4C55-AC09-6F64847EDDE8}"/>
              </a:ext>
            </a:extLst>
          </p:cNvPr>
          <p:cNvPicPr>
            <a:picLocks noChangeAspect="1"/>
          </p:cNvPicPr>
          <p:nvPr/>
        </p:nvPicPr>
        <p:blipFill>
          <a:blip r:embed="rId7"/>
          <a:stretch>
            <a:fillRect/>
          </a:stretch>
        </p:blipFill>
        <p:spPr>
          <a:xfrm>
            <a:off x="1376428" y="1291590"/>
            <a:ext cx="4097655" cy="1280160"/>
          </a:xfrm>
          <a:prstGeom prst="rect">
            <a:avLst/>
          </a:prstGeom>
        </p:spPr>
      </p:pic>
    </p:spTree>
    <p:extLst>
      <p:ext uri="{BB962C8B-B14F-4D97-AF65-F5344CB8AC3E}">
        <p14:creationId xmlns:p14="http://schemas.microsoft.com/office/powerpoint/2010/main" val="3543012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Example:</a:t>
            </a:r>
          </a:p>
          <a:p>
            <a:pPr algn="just"/>
            <a:r>
              <a:rPr lang="en-US" sz="1600" dirty="0">
                <a:latin typeface="Calibri" panose="020F0502020204030204" pitchFamily="34" charset="0"/>
                <a:cs typeface="Calibri" panose="020F0502020204030204" pitchFamily="34" charset="0"/>
              </a:rPr>
              <a:t>Claims Application with Query string can allow to change claim no.</a:t>
            </a:r>
          </a:p>
        </p:txBody>
      </p:sp>
    </p:spTree>
    <p:extLst>
      <p:ext uri="{BB962C8B-B14F-4D97-AF65-F5344CB8AC3E}">
        <p14:creationId xmlns:p14="http://schemas.microsoft.com/office/powerpoint/2010/main" val="789926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1034249362"/>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Occurs anytime an insecure default setting goes ignored or a server or application is configured without security in mind.</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Examples include the application returning stack traces or other default messages to the client and vulnerabilities such as Web Cache Deception.</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hlinkClick r:id="rId7"/>
              </a:rPr>
              <a:t>https://securityintelligence.com/the-10-most-common-application-attacks-in-action/</a:t>
            </a:r>
            <a:endParaRPr lang="en-US"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2620B9F-B823-453D-99E3-46A740CDBE89}"/>
              </a:ext>
            </a:extLst>
          </p:cNvPr>
          <p:cNvPicPr>
            <a:picLocks noChangeAspect="1"/>
          </p:cNvPicPr>
          <p:nvPr/>
        </p:nvPicPr>
        <p:blipFill>
          <a:blip r:embed="rId8"/>
          <a:stretch>
            <a:fillRect/>
          </a:stretch>
        </p:blipFill>
        <p:spPr>
          <a:xfrm>
            <a:off x="1713137" y="1219200"/>
            <a:ext cx="3424238" cy="1352550"/>
          </a:xfrm>
          <a:prstGeom prst="rect">
            <a:avLst/>
          </a:prstGeom>
        </p:spPr>
      </p:pic>
    </p:spTree>
    <p:extLst>
      <p:ext uri="{BB962C8B-B14F-4D97-AF65-F5344CB8AC3E}">
        <p14:creationId xmlns:p14="http://schemas.microsoft.com/office/powerpoint/2010/main" val="2440697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1171866689"/>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Occurs in applications that do not properly handle untrusted input. </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Two most common “flavors” are Persisted and Reflected.</a:t>
            </a:r>
          </a:p>
        </p:txBody>
      </p:sp>
      <p:pic>
        <p:nvPicPr>
          <p:cNvPr id="5" name="Picture 4">
            <a:extLst>
              <a:ext uri="{FF2B5EF4-FFF2-40B4-BE49-F238E27FC236}">
                <a16:creationId xmlns:a16="http://schemas.microsoft.com/office/drawing/2014/main" id="{84144C07-3C4B-4F8E-ABCC-924E85617816}"/>
              </a:ext>
            </a:extLst>
          </p:cNvPr>
          <p:cNvPicPr>
            <a:picLocks noChangeAspect="1"/>
          </p:cNvPicPr>
          <p:nvPr/>
        </p:nvPicPr>
        <p:blipFill>
          <a:blip r:embed="rId7"/>
          <a:stretch>
            <a:fillRect/>
          </a:stretch>
        </p:blipFill>
        <p:spPr>
          <a:xfrm>
            <a:off x="2047941" y="1064322"/>
            <a:ext cx="3443288" cy="2447925"/>
          </a:xfrm>
          <a:prstGeom prst="rect">
            <a:avLst/>
          </a:prstGeom>
        </p:spPr>
      </p:pic>
    </p:spTree>
    <p:extLst>
      <p:ext uri="{BB962C8B-B14F-4D97-AF65-F5344CB8AC3E}">
        <p14:creationId xmlns:p14="http://schemas.microsoft.com/office/powerpoint/2010/main" val="256883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2589878027"/>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t>Deserialization is a process where structured data is taken and turned into an object </a:t>
            </a:r>
          </a:p>
          <a:p>
            <a:pPr marL="285750" indent="-285750" algn="just">
              <a:buFont typeface="Arial" panose="020B0604020202020204" pitchFamily="34" charset="0"/>
              <a:buChar char="•"/>
            </a:pPr>
            <a:r>
              <a:rPr lang="en-US" sz="1600" dirty="0"/>
              <a:t>Applications that use weak deserialization methods are vulnerable to Insecure Deserialization</a:t>
            </a:r>
          </a:p>
          <a:p>
            <a:pPr marL="285750" indent="-285750" algn="just">
              <a:buFont typeface="Arial" panose="020B0604020202020204" pitchFamily="34" charset="0"/>
              <a:buChar char="•"/>
            </a:pPr>
            <a:r>
              <a:rPr lang="en-US" sz="1600" dirty="0"/>
              <a:t>Native language serialization formats are often weak</a:t>
            </a:r>
          </a:p>
          <a:p>
            <a:pPr marL="285750" indent="-285750" algn="just">
              <a:buFont typeface="Arial" panose="020B0604020202020204" pitchFamily="34" charset="0"/>
              <a:buChar char="•"/>
            </a:pPr>
            <a:r>
              <a:rPr lang="en-US" sz="1600" dirty="0"/>
              <a:t>Makes it possible for data to be interpreted as code, or in a way that an attacker can take advantage of</a:t>
            </a: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E1F9D1B7-A100-4E37-B5C4-19A8279A802F}"/>
              </a:ext>
            </a:extLst>
          </p:cNvPr>
          <p:cNvPicPr>
            <a:picLocks noChangeAspect="1"/>
          </p:cNvPicPr>
          <p:nvPr/>
        </p:nvPicPr>
        <p:blipFill rotWithShape="1">
          <a:blip r:embed="rId7"/>
          <a:srcRect t="2922"/>
          <a:stretch/>
        </p:blipFill>
        <p:spPr>
          <a:xfrm>
            <a:off x="1682181" y="1236741"/>
            <a:ext cx="3486150" cy="1398087"/>
          </a:xfrm>
          <a:prstGeom prst="rect">
            <a:avLst/>
          </a:prstGeom>
        </p:spPr>
      </p:pic>
    </p:spTree>
    <p:extLst>
      <p:ext uri="{BB962C8B-B14F-4D97-AF65-F5344CB8AC3E}">
        <p14:creationId xmlns:p14="http://schemas.microsoft.com/office/powerpoint/2010/main" val="64964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2454838809"/>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t>Just like in in-house code, vulnerabilities can pop up in 3rd party code and tools </a:t>
            </a:r>
          </a:p>
          <a:p>
            <a:pPr marL="285750" indent="-285750" algn="just">
              <a:buFont typeface="Arial" panose="020B0604020202020204" pitchFamily="34" charset="0"/>
              <a:buChar char="•"/>
            </a:pPr>
            <a:r>
              <a:rPr lang="en-US" sz="1600" dirty="0"/>
              <a:t>If the code is still supported, generally a patch can be applied </a:t>
            </a:r>
          </a:p>
          <a:p>
            <a:pPr marL="285750" indent="-285750" algn="just">
              <a:buFont typeface="Arial" panose="020B0604020202020204" pitchFamily="34" charset="0"/>
              <a:buChar char="•"/>
            </a:pPr>
            <a:r>
              <a:rPr lang="en-US" sz="1600" dirty="0"/>
              <a:t>If it’s no longer supported, a replacement or workaround may be required </a:t>
            </a:r>
          </a:p>
        </p:txBody>
      </p:sp>
    </p:spTree>
    <p:extLst>
      <p:ext uri="{BB962C8B-B14F-4D97-AF65-F5344CB8AC3E}">
        <p14:creationId xmlns:p14="http://schemas.microsoft.com/office/powerpoint/2010/main" val="2418012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3051695403"/>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285750" indent="-285750" algn="just">
              <a:buFont typeface="Arial" panose="020B0604020202020204" pitchFamily="34" charset="0"/>
              <a:buChar char="•"/>
            </a:pPr>
            <a:r>
              <a:rPr lang="en-US" sz="1600" dirty="0"/>
              <a:t>Logging and monitoring is often overlooked.</a:t>
            </a:r>
          </a:p>
          <a:p>
            <a:pPr marL="285750" indent="-285750" algn="just">
              <a:buFont typeface="Arial" panose="020B0604020202020204" pitchFamily="34" charset="0"/>
              <a:buChar char="•"/>
            </a:pPr>
            <a:r>
              <a:rPr lang="en-US" sz="1600" dirty="0"/>
              <a:t>Proper logging provides valuable information to developers and security teams that can be used to improve weak points.</a:t>
            </a:r>
          </a:p>
          <a:p>
            <a:pPr marL="285750" indent="-285750" algn="just">
              <a:buFont typeface="Arial" panose="020B0604020202020204" pitchFamily="34" charset="0"/>
              <a:buChar char="•"/>
            </a:pPr>
            <a:r>
              <a:rPr lang="en-US" sz="1600" dirty="0"/>
              <a:t>In the event of a breach, logging and monitoring data can be used to assist with quicker response times, reducing impact.</a:t>
            </a: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0E296D0-B864-4B40-A585-8447B708D477}"/>
              </a:ext>
            </a:extLst>
          </p:cNvPr>
          <p:cNvPicPr>
            <a:picLocks noChangeAspect="1"/>
          </p:cNvPicPr>
          <p:nvPr/>
        </p:nvPicPr>
        <p:blipFill>
          <a:blip r:embed="rId7"/>
          <a:stretch>
            <a:fillRect/>
          </a:stretch>
        </p:blipFill>
        <p:spPr>
          <a:xfrm>
            <a:off x="2095089" y="1084058"/>
            <a:ext cx="2660333" cy="2260283"/>
          </a:xfrm>
          <a:prstGeom prst="rect">
            <a:avLst/>
          </a:prstGeom>
        </p:spPr>
      </p:pic>
    </p:spTree>
    <p:extLst>
      <p:ext uri="{BB962C8B-B14F-4D97-AF65-F5344CB8AC3E}">
        <p14:creationId xmlns:p14="http://schemas.microsoft.com/office/powerpoint/2010/main" val="150085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extLst>
              <p:ext uri="{D42A27DB-BD31-4B8C-83A1-F6EECF244321}">
                <p14:modId xmlns:p14="http://schemas.microsoft.com/office/powerpoint/2010/main" val="1176067797"/>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b="1" u="sng"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algn="just"/>
            <a:r>
              <a:rPr lang="en-US" sz="1600" b="1" dirty="0">
                <a:latin typeface="Calibri" panose="020F0502020204030204" pitchFamily="34" charset="0"/>
                <a:cs typeface="Calibri" panose="020F0502020204030204" pitchFamily="34" charset="0"/>
              </a:rPr>
              <a:t>Don't stop at 10:</a:t>
            </a:r>
          </a:p>
          <a:p>
            <a:pPr algn="just"/>
            <a:r>
              <a:rPr lang="en-US" sz="1600" dirty="0">
                <a:latin typeface="Calibri" panose="020F0502020204030204" pitchFamily="34" charset="0"/>
                <a:cs typeface="Calibri" panose="020F0502020204030204" pitchFamily="34" charset="0"/>
              </a:rPr>
              <a:t>There are hundreds of issues that could affect the overall security of a web application. Effectively find vulnerabilities in web applications and APIs.</a:t>
            </a:r>
          </a:p>
          <a:p>
            <a:pPr algn="just"/>
            <a:endParaRPr lang="en-US" sz="1600" dirty="0">
              <a:latin typeface="Calibri" panose="020F0502020204030204" pitchFamily="34" charset="0"/>
              <a:cs typeface="Calibri" panose="020F0502020204030204" pitchFamily="34" charset="0"/>
            </a:endParaRPr>
          </a:p>
          <a:p>
            <a:pPr algn="just"/>
            <a:r>
              <a:rPr lang="en-US" sz="1600" b="1" dirty="0">
                <a:latin typeface="Calibri" panose="020F0502020204030204" pitchFamily="34" charset="0"/>
                <a:cs typeface="Calibri" panose="020F0502020204030204" pitchFamily="34" charset="0"/>
              </a:rPr>
              <a:t>Constant change:</a:t>
            </a:r>
          </a:p>
          <a:p>
            <a:pPr algn="just"/>
            <a:r>
              <a:rPr lang="en-US" sz="1600" dirty="0">
                <a:latin typeface="Calibri" panose="020F0502020204030204" pitchFamily="34" charset="0"/>
                <a:cs typeface="Calibri" panose="020F0502020204030204" pitchFamily="34" charset="0"/>
              </a:rPr>
              <a:t>The OWASP Top 10 will continue to change. Even without changing a single line of your application's code, you may become vulnerable as new flaws are discovered and attack methods are refined.</a:t>
            </a:r>
          </a:p>
          <a:p>
            <a:pPr algn="just"/>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7FAACFA-4CD1-4BAA-B07B-858156565FA7}"/>
              </a:ext>
            </a:extLst>
          </p:cNvPr>
          <p:cNvPicPr>
            <a:picLocks noChangeAspect="1"/>
          </p:cNvPicPr>
          <p:nvPr/>
        </p:nvPicPr>
        <p:blipFill>
          <a:blip r:embed="rId7"/>
          <a:stretch>
            <a:fillRect/>
          </a:stretch>
        </p:blipFill>
        <p:spPr>
          <a:xfrm>
            <a:off x="2388460" y="972226"/>
            <a:ext cx="2073592" cy="1733550"/>
          </a:xfrm>
          <a:prstGeom prst="rect">
            <a:avLst/>
          </a:prstGeom>
        </p:spPr>
      </p:pic>
    </p:spTree>
    <p:extLst>
      <p:ext uri="{BB962C8B-B14F-4D97-AF65-F5344CB8AC3E}">
        <p14:creationId xmlns:p14="http://schemas.microsoft.com/office/powerpoint/2010/main" val="72318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47F9EEB-6EBE-40A0-B82F-F9A4B1AFFB8D}"/>
              </a:ext>
            </a:extLst>
          </p:cNvPr>
          <p:cNvGraphicFramePr/>
          <p:nvPr>
            <p:extLst>
              <p:ext uri="{D42A27DB-BD31-4B8C-83A1-F6EECF244321}">
                <p14:modId xmlns:p14="http://schemas.microsoft.com/office/powerpoint/2010/main" val="1353051075"/>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6"/>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Be the thriving global community that drives visibility and evolution in the </a:t>
            </a:r>
            <a:r>
              <a:rPr lang="en-US" sz="1600" b="1" dirty="0">
                <a:latin typeface="Calibri" panose="020F0502020204030204" pitchFamily="34" charset="0"/>
                <a:cs typeface="Calibri" panose="020F0502020204030204" pitchFamily="34" charset="0"/>
              </a:rPr>
              <a:t>safety and security of the world’s software</a:t>
            </a:r>
            <a:r>
              <a:rPr lang="en-US" sz="1600" dirty="0">
                <a:latin typeface="Calibri" panose="020F0502020204030204" pitchFamily="34" charset="0"/>
                <a:cs typeface="Calibri" panose="020F0502020204030204" pitchFamily="34" charset="0"/>
              </a:rPr>
              <a:t>.</a:t>
            </a:r>
          </a:p>
        </p:txBody>
      </p:sp>
      <p:pic>
        <p:nvPicPr>
          <p:cNvPr id="2" name="Picture 1">
            <a:extLst>
              <a:ext uri="{FF2B5EF4-FFF2-40B4-BE49-F238E27FC236}">
                <a16:creationId xmlns:a16="http://schemas.microsoft.com/office/drawing/2014/main" id="{048FEDB6-AF5F-4E59-92E3-7A134B723602}"/>
              </a:ext>
            </a:extLst>
          </p:cNvPr>
          <p:cNvPicPr>
            <a:picLocks noChangeAspect="1"/>
          </p:cNvPicPr>
          <p:nvPr/>
        </p:nvPicPr>
        <p:blipFill>
          <a:blip r:embed="rId7"/>
          <a:stretch>
            <a:fillRect/>
          </a:stretch>
        </p:blipFill>
        <p:spPr>
          <a:xfrm>
            <a:off x="2118498" y="1300131"/>
            <a:ext cx="2613515" cy="1771990"/>
          </a:xfrm>
          <a:prstGeom prst="rect">
            <a:avLst/>
          </a:prstGeom>
        </p:spPr>
      </p:pic>
    </p:spTree>
    <p:extLst>
      <p:ext uri="{BB962C8B-B14F-4D97-AF65-F5344CB8AC3E}">
        <p14:creationId xmlns:p14="http://schemas.microsoft.com/office/powerpoint/2010/main" val="2256274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901BB7B-C672-4406-93B4-94983813AB15}"/>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20240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latin typeface="Calibri" panose="020F0502020204030204" pitchFamily="34" charset="0"/>
                <a:cs typeface="Calibri" panose="020F0502020204030204" pitchFamily="34" charset="0"/>
              </a:rPr>
              <a:t>Think positive:</a:t>
            </a:r>
          </a:p>
          <a:p>
            <a:pPr algn="just"/>
            <a:r>
              <a:rPr lang="en-US" sz="1600" dirty="0">
                <a:latin typeface="Calibri" panose="020F0502020204030204" pitchFamily="34" charset="0"/>
                <a:cs typeface="Calibri" panose="020F0502020204030204" pitchFamily="34" charset="0"/>
              </a:rPr>
              <a:t>When you're ready to stop chasing vulnerabilities and focus on establishing strong application security controls, the OWASP provides a starting point to help developers build security into their applications.</a:t>
            </a:r>
          </a:p>
          <a:p>
            <a:pPr algn="just"/>
            <a:endParaRPr lang="en-US" sz="1600" b="1" u="sng" dirty="0">
              <a:latin typeface="Calibri" panose="020F0502020204030204" pitchFamily="34" charset="0"/>
              <a:cs typeface="Calibri" panose="020F0502020204030204" pitchFamily="34" charset="0"/>
            </a:endParaRPr>
          </a:p>
          <a:p>
            <a:pPr algn="just"/>
            <a:r>
              <a:rPr lang="en-US" sz="1600" b="1" dirty="0">
                <a:latin typeface="Calibri" panose="020F0502020204030204" pitchFamily="34" charset="0"/>
                <a:cs typeface="Calibri" panose="020F0502020204030204" pitchFamily="34" charset="0"/>
              </a:rPr>
              <a:t>Use tools wisely:</a:t>
            </a:r>
          </a:p>
          <a:p>
            <a:pPr algn="just"/>
            <a:r>
              <a:rPr lang="en-US" sz="1600" dirty="0">
                <a:latin typeface="Calibri" panose="020F0502020204030204" pitchFamily="34" charset="0"/>
                <a:cs typeface="Calibri" panose="020F0502020204030204" pitchFamily="34" charset="0"/>
              </a:rPr>
              <a:t>Security vulnerabilities can be quite complex and deeply buried in </a:t>
            </a:r>
            <a:r>
              <a:rPr lang="en-US" sz="1600" b="1" dirty="0">
                <a:latin typeface="Calibri" panose="020F0502020204030204" pitchFamily="34" charset="0"/>
                <a:cs typeface="Calibri" panose="020F0502020204030204" pitchFamily="34" charset="0"/>
              </a:rPr>
              <a:t>code</a:t>
            </a:r>
            <a:r>
              <a:rPr lang="en-US" sz="1600" dirty="0">
                <a:latin typeface="Calibri" panose="020F0502020204030204" pitchFamily="34" charset="0"/>
                <a:cs typeface="Calibri" panose="020F0502020204030204" pitchFamily="34" charset="0"/>
              </a:rPr>
              <a:t>. The most cost-effective approach for finding and eliminating these weaknesses is human experts armed with advanced tools. Relying on tools alone provides a false sense of security.</a:t>
            </a:r>
          </a:p>
          <a:p>
            <a:pPr algn="just"/>
            <a:endParaRPr lang="en-US" sz="1600" dirty="0">
              <a:latin typeface="Calibri" panose="020F0502020204030204" pitchFamily="34" charset="0"/>
              <a:cs typeface="Calibri" panose="020F0502020204030204" pitchFamily="34" charset="0"/>
            </a:endParaRPr>
          </a:p>
          <a:p>
            <a:pPr algn="just"/>
            <a:r>
              <a:rPr lang="en-US" sz="1600" b="1" dirty="0">
                <a:latin typeface="Calibri" panose="020F0502020204030204" pitchFamily="34" charset="0"/>
                <a:cs typeface="Calibri" panose="020F0502020204030204" pitchFamily="34" charset="0"/>
              </a:rPr>
              <a:t>Push left, right, and everywhere:</a:t>
            </a:r>
          </a:p>
          <a:p>
            <a:pPr algn="just"/>
            <a:r>
              <a:rPr lang="en-US" sz="1600" dirty="0">
                <a:latin typeface="Calibri" panose="020F0502020204030204" pitchFamily="34" charset="0"/>
                <a:cs typeface="Calibri" panose="020F0502020204030204" pitchFamily="34" charset="0"/>
              </a:rPr>
              <a:t>Focus on making security an integral part of your culture throughout your development organization.</a:t>
            </a:r>
          </a:p>
        </p:txBody>
      </p:sp>
    </p:spTree>
    <p:extLst>
      <p:ext uri="{BB962C8B-B14F-4D97-AF65-F5344CB8AC3E}">
        <p14:creationId xmlns:p14="http://schemas.microsoft.com/office/powerpoint/2010/main" val="1187613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AE51096-0A5F-45A4-B7C5-9684BF4F874F}"/>
              </a:ext>
            </a:extLst>
          </p:cNvPr>
          <p:cNvGraphicFramePr/>
          <p:nvPr>
            <p:extLst>
              <p:ext uri="{D42A27DB-BD31-4B8C-83A1-F6EECF244321}">
                <p14:modId xmlns:p14="http://schemas.microsoft.com/office/powerpoint/2010/main" val="116205486"/>
              </p:ext>
            </p:extLst>
          </p:nvPr>
        </p:nvGraphicFramePr>
        <p:xfrm>
          <a:off x="206152" y="742950"/>
          <a:ext cx="644569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33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6418EE-E69F-4765-8A50-370415424779}"/>
              </a:ext>
            </a:extLst>
          </p:cNvPr>
          <p:cNvGraphicFramePr/>
          <p:nvPr>
            <p:extLst>
              <p:ext uri="{D42A27DB-BD31-4B8C-83A1-F6EECF244321}">
                <p14:modId xmlns:p14="http://schemas.microsoft.com/office/powerpoint/2010/main" val="2320891763"/>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defTabSz="779252"/>
            <a:r>
              <a:rPr lang="en-US" sz="1600" b="1" dirty="0">
                <a:latin typeface="Calibri" panose="020F0502020204030204" pitchFamily="34" charset="0"/>
                <a:cs typeface="Calibri" panose="020F0502020204030204" pitchFamily="34" charset="0"/>
              </a:rPr>
              <a:t>What is Application Security Risk?</a:t>
            </a:r>
          </a:p>
          <a:p>
            <a:pPr algn="just" defTabSz="779252"/>
            <a:r>
              <a:rPr lang="en-US" sz="1600" dirty="0">
                <a:latin typeface="Calibri" panose="020F0502020204030204" pitchFamily="34" charset="0"/>
                <a:cs typeface="Calibri" panose="020F0502020204030204" pitchFamily="34" charset="0"/>
              </a:rPr>
              <a:t>Attackers can potentially use many </a:t>
            </a:r>
            <a:r>
              <a:rPr lang="en-US" sz="1600" b="1" dirty="0">
                <a:latin typeface="Calibri" panose="020F0502020204030204" pitchFamily="34" charset="0"/>
                <a:cs typeface="Calibri" panose="020F0502020204030204" pitchFamily="34" charset="0"/>
              </a:rPr>
              <a:t>different paths</a:t>
            </a:r>
            <a:r>
              <a:rPr lang="en-US" sz="1600" dirty="0">
                <a:latin typeface="Calibri" panose="020F0502020204030204" pitchFamily="34" charset="0"/>
                <a:cs typeface="Calibri" panose="020F0502020204030204" pitchFamily="34" charset="0"/>
              </a:rPr>
              <a:t> through your application to do </a:t>
            </a:r>
            <a:r>
              <a:rPr lang="en-US" sz="1600" b="1" dirty="0">
                <a:latin typeface="Calibri" panose="020F0502020204030204" pitchFamily="34" charset="0"/>
                <a:cs typeface="Calibri" panose="020F0502020204030204" pitchFamily="34" charset="0"/>
              </a:rPr>
              <a:t>harm</a:t>
            </a:r>
            <a:r>
              <a:rPr lang="en-US" sz="1600" dirty="0">
                <a:latin typeface="Calibri" panose="020F0502020204030204" pitchFamily="34" charset="0"/>
                <a:cs typeface="Calibri" panose="020F0502020204030204" pitchFamily="34" charset="0"/>
              </a:rPr>
              <a:t> to your business, each of these paths represents a risk.</a:t>
            </a:r>
          </a:p>
          <a:p>
            <a:pPr defTabSz="779252"/>
            <a:endParaRPr lang="en-US" sz="1400" dirty="0">
              <a:solidFill>
                <a:srgbClr val="00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FA352DD-1D35-4C5A-96A0-17111C072FF5}"/>
              </a:ext>
            </a:extLst>
          </p:cNvPr>
          <p:cNvPicPr>
            <a:picLocks noChangeAspect="1"/>
          </p:cNvPicPr>
          <p:nvPr/>
        </p:nvPicPr>
        <p:blipFill>
          <a:blip r:embed="rId7"/>
          <a:stretch>
            <a:fillRect/>
          </a:stretch>
        </p:blipFill>
        <p:spPr>
          <a:xfrm>
            <a:off x="1948722" y="1664493"/>
            <a:ext cx="2940368" cy="1814513"/>
          </a:xfrm>
          <a:prstGeom prst="rect">
            <a:avLst/>
          </a:prstGeom>
        </p:spPr>
      </p:pic>
    </p:spTree>
    <p:extLst>
      <p:ext uri="{BB962C8B-B14F-4D97-AF65-F5344CB8AC3E}">
        <p14:creationId xmlns:p14="http://schemas.microsoft.com/office/powerpoint/2010/main" val="40606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6418EE-E69F-4765-8A50-370415424779}"/>
              </a:ext>
            </a:extLst>
          </p:cNvPr>
          <p:cNvGraphicFramePr/>
          <p:nvPr>
            <p:extLst>
              <p:ext uri="{D42A27DB-BD31-4B8C-83A1-F6EECF244321}">
                <p14:modId xmlns:p14="http://schemas.microsoft.com/office/powerpoint/2010/main" val="321190898"/>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defTabSz="779252"/>
            <a:endParaRPr lang="en-US" sz="1600" dirty="0">
              <a:latin typeface="Calibri" panose="020F0502020204030204" pitchFamily="34" charset="0"/>
              <a:cs typeface="Calibri" panose="020F0502020204030204" pitchFamily="34" charset="0"/>
            </a:endParaRPr>
          </a:p>
          <a:p>
            <a:pPr algn="ctr" defTabSz="779252"/>
            <a:endParaRPr lang="en-US" sz="1600" dirty="0">
              <a:latin typeface="Calibri" panose="020F0502020204030204" pitchFamily="34" charset="0"/>
              <a:cs typeface="Calibri" panose="020F0502020204030204" pitchFamily="34" charset="0"/>
            </a:endParaRPr>
          </a:p>
          <a:p>
            <a:pPr algn="ctr" defTabSz="779252"/>
            <a:endParaRPr lang="en-US" sz="1600" dirty="0">
              <a:latin typeface="Calibri" panose="020F0502020204030204" pitchFamily="34" charset="0"/>
              <a:cs typeface="Calibri" panose="020F0502020204030204" pitchFamily="34" charset="0"/>
            </a:endParaRPr>
          </a:p>
          <a:p>
            <a:pPr algn="just" defTabSz="779252"/>
            <a:r>
              <a:rPr lang="en-US" sz="1600" dirty="0">
                <a:latin typeface="Calibri" panose="020F0502020204030204" pitchFamily="34" charset="0"/>
                <a:cs typeface="Calibri" panose="020F0502020204030204" pitchFamily="34" charset="0"/>
              </a:rPr>
              <a:t>The </a:t>
            </a:r>
            <a:r>
              <a:rPr lang="en-US" sz="1600" b="1" dirty="0">
                <a:latin typeface="Calibri" panose="020F0502020204030204" pitchFamily="34" charset="0"/>
                <a:cs typeface="Calibri" panose="020F0502020204030204" pitchFamily="34" charset="0"/>
              </a:rPr>
              <a:t>identification, estimation and mitigation</a:t>
            </a:r>
            <a:r>
              <a:rPr lang="en-US" sz="1600" dirty="0">
                <a:latin typeface="Calibri" panose="020F0502020204030204" pitchFamily="34" charset="0"/>
                <a:cs typeface="Calibri" panose="020F0502020204030204" pitchFamily="34" charset="0"/>
              </a:rPr>
              <a:t> of associated risk to the business is an important.</a:t>
            </a:r>
            <a:endParaRPr lang="en-US" sz="1600" b="1" dirty="0">
              <a:latin typeface="Calibri" panose="020F0502020204030204" pitchFamily="34" charset="0"/>
              <a:cs typeface="Calibri" panose="020F0502020204030204" pitchFamily="34" charset="0"/>
            </a:endParaRPr>
          </a:p>
          <a:p>
            <a:pPr marL="285750" indent="-285750" algn="just" defTabSz="779252">
              <a:buFont typeface="Arial" panose="020B0604020202020204" pitchFamily="34" charset="0"/>
              <a:buChar char="•"/>
            </a:pPr>
            <a:endParaRPr lang="en-US" sz="1600" b="1" dirty="0">
              <a:latin typeface="Calibri" panose="020F0502020204030204" pitchFamily="34" charset="0"/>
              <a:cs typeface="Calibri" panose="020F0502020204030204" pitchFamily="34" charset="0"/>
            </a:endParaRPr>
          </a:p>
          <a:p>
            <a:pPr algn="just" defTabSz="779252"/>
            <a:endParaRPr lang="en-US" sz="1600" dirty="0">
              <a:latin typeface="Calibri" panose="020F0502020204030204" pitchFamily="34" charset="0"/>
              <a:cs typeface="Calibri" panose="020F0502020204030204" pitchFamily="34" charset="0"/>
            </a:endParaRPr>
          </a:p>
          <a:p>
            <a:pPr defTabSz="779252"/>
            <a:endParaRPr lang="en-US" sz="1400" dirty="0">
              <a:solidFill>
                <a:srgbClr val="000000"/>
              </a:solidFill>
              <a:latin typeface="Calibri" panose="020F0502020204030204" pitchFamily="34" charset="0"/>
              <a:cs typeface="Calibri" panose="020F0502020204030204" pitchFamily="34" charset="0"/>
            </a:endParaRPr>
          </a:p>
        </p:txBody>
      </p:sp>
      <p:graphicFrame>
        <p:nvGraphicFramePr>
          <p:cNvPr id="2" name="Table 3">
            <a:extLst>
              <a:ext uri="{FF2B5EF4-FFF2-40B4-BE49-F238E27FC236}">
                <a16:creationId xmlns:a16="http://schemas.microsoft.com/office/drawing/2014/main" id="{538005E3-92E4-46C5-8B1A-BCF5D562A032}"/>
              </a:ext>
            </a:extLst>
          </p:cNvPr>
          <p:cNvGraphicFramePr>
            <a:graphicFrameLocks noGrp="1"/>
          </p:cNvGraphicFramePr>
          <p:nvPr>
            <p:extLst>
              <p:ext uri="{D42A27DB-BD31-4B8C-83A1-F6EECF244321}">
                <p14:modId xmlns:p14="http://schemas.microsoft.com/office/powerpoint/2010/main" val="666106454"/>
              </p:ext>
            </p:extLst>
          </p:nvPr>
        </p:nvGraphicFramePr>
        <p:xfrm>
          <a:off x="216246" y="2249845"/>
          <a:ext cx="6425508" cy="1102360"/>
        </p:xfrm>
        <a:graphic>
          <a:graphicData uri="http://schemas.openxmlformats.org/drawingml/2006/table">
            <a:tbl>
              <a:tblPr firstRow="1" bandRow="1">
                <a:tableStyleId>{5C22544A-7EE6-4342-B048-85BDC9FD1C3A}</a:tableStyleId>
              </a:tblPr>
              <a:tblGrid>
                <a:gridCol w="3212754">
                  <a:extLst>
                    <a:ext uri="{9D8B030D-6E8A-4147-A177-3AD203B41FA5}">
                      <a16:colId xmlns:a16="http://schemas.microsoft.com/office/drawing/2014/main" val="2956907140"/>
                    </a:ext>
                  </a:extLst>
                </a:gridCol>
                <a:gridCol w="3212754">
                  <a:extLst>
                    <a:ext uri="{9D8B030D-6E8A-4147-A177-3AD203B41FA5}">
                      <a16:colId xmlns:a16="http://schemas.microsoft.com/office/drawing/2014/main" val="2819002593"/>
                    </a:ext>
                  </a:extLst>
                </a:gridCol>
              </a:tblGrid>
              <a:tr h="370840">
                <a:tc>
                  <a:txBody>
                    <a:bodyPr/>
                    <a:lstStyle/>
                    <a:p>
                      <a:pPr algn="ctr"/>
                      <a:r>
                        <a:rPr lang="en-US" sz="1400" dirty="0">
                          <a:latin typeface="Calibri" panose="020F0502020204030204" pitchFamily="34" charset="0"/>
                          <a:cs typeface="Calibri" panose="020F0502020204030204" pitchFamily="34" charset="0"/>
                        </a:rPr>
                        <a:t>Early Stage of SDLC</a:t>
                      </a:r>
                      <a:endParaRPr lang="en-US" dirty="0"/>
                    </a:p>
                  </a:txBody>
                  <a:tcPr/>
                </a:tc>
                <a:tc>
                  <a:txBody>
                    <a:bodyPr/>
                    <a:lstStyle/>
                    <a:p>
                      <a:pPr algn="ctr"/>
                      <a:r>
                        <a:rPr lang="en-US" sz="1400" dirty="0">
                          <a:latin typeface="Calibri" panose="020F0502020204030204" pitchFamily="34" charset="0"/>
                          <a:cs typeface="Calibri" panose="020F0502020204030204" pitchFamily="34" charset="0"/>
                        </a:rPr>
                        <a:t>Later Stage of SDLC</a:t>
                      </a:r>
                      <a:endParaRPr lang="en-US" dirty="0"/>
                    </a:p>
                  </a:txBody>
                  <a:tcPr/>
                </a:tc>
                <a:extLst>
                  <a:ext uri="{0D108BD9-81ED-4DB2-BD59-A6C34878D82A}">
                    <a16:rowId xmlns:a16="http://schemas.microsoft.com/office/drawing/2014/main" val="2902162499"/>
                  </a:ext>
                </a:extLst>
              </a:tr>
              <a:tr h="370840">
                <a:tc>
                  <a:txBody>
                    <a:bodyPr/>
                    <a:lstStyle/>
                    <a:p>
                      <a:pPr algn="l"/>
                      <a:r>
                        <a:rPr lang="en-US" sz="1400" dirty="0">
                          <a:solidFill>
                            <a:srgbClr val="2C2D8B"/>
                          </a:solidFill>
                          <a:latin typeface="Calibri" panose="020F0502020204030204" pitchFamily="34" charset="0"/>
                          <a:cs typeface="Calibri" panose="020F0502020204030204" pitchFamily="34" charset="0"/>
                        </a:rPr>
                        <a:t>Identify security concerns in the </a:t>
                      </a:r>
                      <a:r>
                        <a:rPr lang="en-US" sz="1400" b="1" dirty="0">
                          <a:solidFill>
                            <a:srgbClr val="2C2D8B"/>
                          </a:solidFill>
                          <a:latin typeface="Calibri" panose="020F0502020204030204" pitchFamily="34" charset="0"/>
                          <a:cs typeface="Calibri" panose="020F0502020204030204" pitchFamily="34" charset="0"/>
                        </a:rPr>
                        <a:t>architecture or design</a:t>
                      </a:r>
                      <a:r>
                        <a:rPr lang="en-US" sz="1400" dirty="0">
                          <a:solidFill>
                            <a:srgbClr val="2C2D8B"/>
                          </a:solidFill>
                          <a:latin typeface="Calibri" panose="020F0502020204030204" pitchFamily="34" charset="0"/>
                          <a:cs typeface="Calibri" panose="020F0502020204030204" pitchFamily="34" charset="0"/>
                        </a:rPr>
                        <a:t> by using </a:t>
                      </a:r>
                      <a:r>
                        <a:rPr lang="en-US" sz="1400" b="1" dirty="0">
                          <a:solidFill>
                            <a:srgbClr val="2C2D8B"/>
                          </a:solidFill>
                          <a:latin typeface="Calibri" panose="020F0502020204030204" pitchFamily="34" charset="0"/>
                          <a:cs typeface="Calibri" panose="020F0502020204030204" pitchFamily="34" charset="0"/>
                        </a:rPr>
                        <a:t>threat modeling</a:t>
                      </a:r>
                      <a:r>
                        <a:rPr lang="en-US" sz="1400" dirty="0">
                          <a:solidFill>
                            <a:srgbClr val="2C2D8B"/>
                          </a:solidFill>
                          <a:latin typeface="Calibri" panose="020F0502020204030204" pitchFamily="34" charset="0"/>
                          <a:cs typeface="Calibri" panose="020F0502020204030204" pitchFamily="34" charset="0"/>
                        </a:rPr>
                        <a:t>.</a:t>
                      </a:r>
                      <a:endParaRPr lang="en-US" dirty="0">
                        <a:solidFill>
                          <a:srgbClr val="2C2D8B"/>
                        </a:solidFill>
                      </a:endParaRPr>
                    </a:p>
                  </a:txBody>
                  <a:tcPr/>
                </a:tc>
                <a:tc>
                  <a:txBody>
                    <a:bodyPr/>
                    <a:lstStyle/>
                    <a:p>
                      <a:pPr algn="l"/>
                      <a:r>
                        <a:rPr lang="en-US" sz="1400" dirty="0">
                          <a:solidFill>
                            <a:srgbClr val="2C2D8B"/>
                          </a:solidFill>
                          <a:latin typeface="Calibri" panose="020F0502020204030204" pitchFamily="34" charset="0"/>
                          <a:cs typeface="Calibri" panose="020F0502020204030204" pitchFamily="34" charset="0"/>
                        </a:rPr>
                        <a:t>Find security issues using </a:t>
                      </a:r>
                      <a:r>
                        <a:rPr lang="en-US" sz="1400" b="1" dirty="0">
                          <a:solidFill>
                            <a:srgbClr val="2C2D8B"/>
                          </a:solidFill>
                          <a:latin typeface="Calibri" panose="020F0502020204030204" pitchFamily="34" charset="0"/>
                          <a:cs typeface="Calibri" panose="020F0502020204030204" pitchFamily="34" charset="0"/>
                        </a:rPr>
                        <a:t>code review or penetration testing.</a:t>
                      </a:r>
                      <a:endParaRPr lang="en-US" dirty="0">
                        <a:solidFill>
                          <a:srgbClr val="2C2D8B"/>
                        </a:solidFill>
                      </a:endParaRPr>
                    </a:p>
                  </a:txBody>
                  <a:tcPr/>
                </a:tc>
                <a:extLst>
                  <a:ext uri="{0D108BD9-81ED-4DB2-BD59-A6C34878D82A}">
                    <a16:rowId xmlns:a16="http://schemas.microsoft.com/office/drawing/2014/main" val="1412413742"/>
                  </a:ext>
                </a:extLst>
              </a:tr>
            </a:tbl>
          </a:graphicData>
        </a:graphic>
      </p:graphicFrame>
    </p:spTree>
    <p:extLst>
      <p:ext uri="{BB962C8B-B14F-4D97-AF65-F5344CB8AC3E}">
        <p14:creationId xmlns:p14="http://schemas.microsoft.com/office/powerpoint/2010/main" val="111088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46418EE-E69F-4765-8A50-370415424779}"/>
              </a:ext>
            </a:extLst>
          </p:cNvPr>
          <p:cNvGraphicFramePr/>
          <p:nvPr>
            <p:extLst>
              <p:ext uri="{D42A27DB-BD31-4B8C-83A1-F6EECF244321}">
                <p14:modId xmlns:p14="http://schemas.microsoft.com/office/powerpoint/2010/main" val="3500785427"/>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defTabSz="779252"/>
            <a:r>
              <a:rPr lang="en-US" sz="1600" b="1" dirty="0">
                <a:latin typeface="Calibri" panose="020F0502020204030204" pitchFamily="34" charset="0"/>
                <a:cs typeface="Calibri" panose="020F0502020204030204" pitchFamily="34" charset="0"/>
              </a:rPr>
              <a:t>What’s My Risk?</a:t>
            </a:r>
          </a:p>
          <a:p>
            <a:pPr algn="just" defTabSz="779252"/>
            <a:r>
              <a:rPr lang="en-US" sz="1600" dirty="0">
                <a:latin typeface="Calibri" panose="020F0502020204030204" pitchFamily="34" charset="0"/>
                <a:cs typeface="Calibri" panose="020F0502020204030204" pitchFamily="34" charset="0"/>
              </a:rPr>
              <a:t>The OWASP Top 10 focuses on identifying the most serious web application security risks for a broad array of organizations. </a:t>
            </a:r>
          </a:p>
          <a:p>
            <a:pPr algn="just" defTabSz="779252"/>
            <a:endParaRPr lang="en-US" sz="1600" dirty="0">
              <a:latin typeface="Calibri" panose="020F0502020204030204" pitchFamily="34" charset="0"/>
              <a:cs typeface="Calibri" panose="020F0502020204030204" pitchFamily="34" charset="0"/>
            </a:endParaRPr>
          </a:p>
          <a:p>
            <a:pPr algn="just" defTabSz="779252"/>
            <a:r>
              <a:rPr lang="en-US" sz="1600" dirty="0">
                <a:latin typeface="Calibri" panose="020F0502020204030204" pitchFamily="34" charset="0"/>
                <a:cs typeface="Calibri" panose="020F0502020204030204" pitchFamily="34" charset="0"/>
              </a:rPr>
              <a:t>To determine the risk to your organization, you can evaluate the likelihood associated with each threat agent, attack vector, and </a:t>
            </a:r>
            <a:r>
              <a:rPr lang="en-US" sz="1600" b="1" dirty="0">
                <a:latin typeface="Calibri" panose="020F0502020204030204" pitchFamily="34" charset="0"/>
                <a:cs typeface="Calibri" panose="020F0502020204030204" pitchFamily="34" charset="0"/>
              </a:rPr>
              <a:t>security weakness</a:t>
            </a:r>
            <a:r>
              <a:rPr lang="en-US" sz="1600" dirty="0">
                <a:latin typeface="Calibri" panose="020F0502020204030204" pitchFamily="34" charset="0"/>
                <a:cs typeface="Calibri" panose="020F0502020204030204" pitchFamily="34" charset="0"/>
              </a:rPr>
              <a:t> and combine it with an estimate of the </a:t>
            </a:r>
            <a:r>
              <a:rPr lang="en-US" sz="1600" b="1" dirty="0">
                <a:latin typeface="Calibri" panose="020F0502020204030204" pitchFamily="34" charset="0"/>
                <a:cs typeface="Calibri" panose="020F0502020204030204" pitchFamily="34" charset="0"/>
              </a:rPr>
              <a:t>technical and business</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impact</a:t>
            </a:r>
            <a:r>
              <a:rPr lang="en-US" sz="1600" dirty="0">
                <a:latin typeface="Calibri" panose="020F0502020204030204" pitchFamily="34" charset="0"/>
                <a:cs typeface="Calibri" panose="020F0502020204030204" pitchFamily="34" charset="0"/>
              </a:rPr>
              <a:t> to your organization.</a:t>
            </a:r>
          </a:p>
          <a:p>
            <a:pPr algn="ctr" defTabSz="779252"/>
            <a:r>
              <a:rPr lang="en-US" altLang="en-US" sz="1600" dirty="0">
                <a:latin typeface="Calibri" panose="020F0502020204030204" pitchFamily="34" charset="0"/>
                <a:cs typeface="Calibri" panose="020F0502020204030204" pitchFamily="34" charset="0"/>
              </a:rPr>
              <a:t>Approach | Risk = Likelihood * Impact</a:t>
            </a:r>
            <a:endParaRPr lang="en-US" sz="16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50784F3-EB16-453F-9E74-0E953A1C0245}"/>
              </a:ext>
            </a:extLst>
          </p:cNvPr>
          <p:cNvPicPr>
            <a:picLocks noChangeAspect="1"/>
          </p:cNvPicPr>
          <p:nvPr/>
        </p:nvPicPr>
        <p:blipFill>
          <a:blip r:embed="rId7"/>
          <a:stretch>
            <a:fillRect/>
          </a:stretch>
        </p:blipFill>
        <p:spPr>
          <a:xfrm>
            <a:off x="1913956" y="1154914"/>
            <a:ext cx="3009900" cy="1272540"/>
          </a:xfrm>
          <a:prstGeom prst="rect">
            <a:avLst/>
          </a:prstGeom>
        </p:spPr>
      </p:pic>
    </p:spTree>
    <p:extLst>
      <p:ext uri="{BB962C8B-B14F-4D97-AF65-F5344CB8AC3E}">
        <p14:creationId xmlns:p14="http://schemas.microsoft.com/office/powerpoint/2010/main" val="417424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5AFA073-898A-4EFB-AA1B-1E3DB52C831C}"/>
              </a:ext>
            </a:extLst>
          </p:cNvPr>
          <p:cNvGraphicFramePr/>
          <p:nvPr>
            <p:extLst>
              <p:ext uri="{D42A27DB-BD31-4B8C-83A1-F6EECF244321}">
                <p14:modId xmlns:p14="http://schemas.microsoft.com/office/powerpoint/2010/main" val="362634056"/>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ctr"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endParaRPr lang="en-US" sz="1600" b="1" dirty="0">
              <a:latin typeface="Calibri" panose="020F0502020204030204" pitchFamily="34" charset="0"/>
              <a:cs typeface="Calibri" panose="020F0502020204030204" pitchFamily="34" charset="0"/>
            </a:endParaRPr>
          </a:p>
          <a:p>
            <a:pPr algn="just"/>
            <a:endParaRPr lang="en-US" sz="1600" b="1" dirty="0">
              <a:latin typeface="Calibri" panose="020F0502020204030204" pitchFamily="34" charset="0"/>
              <a:cs typeface="Calibri" panose="020F0502020204030204" pitchFamily="34" charset="0"/>
            </a:endParaRPr>
          </a:p>
          <a:p>
            <a:pPr algn="just"/>
            <a:endParaRPr lang="en-US" sz="1600" b="1" dirty="0">
              <a:latin typeface="Calibri" panose="020F0502020204030204" pitchFamily="34" charset="0"/>
              <a:cs typeface="Calibri" panose="020F0502020204030204" pitchFamily="34" charset="0"/>
            </a:endParaRPr>
          </a:p>
          <a:p>
            <a:pPr algn="just"/>
            <a:endParaRPr lang="en-US" sz="1600" b="1" dirty="0">
              <a:latin typeface="Calibri" panose="020F0502020204030204" pitchFamily="34" charset="0"/>
              <a:cs typeface="Calibri" panose="020F0502020204030204" pitchFamily="34" charset="0"/>
            </a:endParaRPr>
          </a:p>
          <a:p>
            <a:pPr algn="just"/>
            <a:endParaRPr lang="en-US" sz="1600" b="1" dirty="0">
              <a:latin typeface="Calibri" panose="020F0502020204030204" pitchFamily="34" charset="0"/>
              <a:cs typeface="Calibri" panose="020F0502020204030204" pitchFamily="34" charset="0"/>
            </a:endParaRPr>
          </a:p>
          <a:p>
            <a:pPr algn="just"/>
            <a:endParaRPr lang="en-US" sz="1600" b="1" dirty="0">
              <a:latin typeface="Calibri" panose="020F0502020204030204" pitchFamily="34" charset="0"/>
              <a:cs typeface="Calibri" panose="020F0502020204030204" pitchFamily="34" charset="0"/>
            </a:endParaRPr>
          </a:p>
          <a:p>
            <a:pPr algn="just"/>
            <a:r>
              <a:rPr lang="en-US" sz="1600" b="1" dirty="0">
                <a:latin typeface="Calibri" panose="020F0502020204030204" pitchFamily="34" charset="0"/>
                <a:cs typeface="Calibri" panose="020F0502020204030204" pitchFamily="34" charset="0"/>
              </a:rPr>
              <a:t>1. Identifying a Risk:</a:t>
            </a:r>
          </a:p>
          <a:p>
            <a:pPr algn="just"/>
            <a:r>
              <a:rPr lang="en-US" sz="1600" dirty="0">
                <a:latin typeface="Calibri" panose="020F0502020204030204" pitchFamily="34" charset="0"/>
                <a:cs typeface="Calibri" panose="020F0502020204030204" pitchFamily="34" charset="0"/>
              </a:rPr>
              <a:t>Needs to gather information about the threat agent involved, type of attack, the vulnerability involved, and the impact on the business. The worst-case option, will result in the highest overall risk.</a:t>
            </a:r>
          </a:p>
        </p:txBody>
      </p:sp>
      <p:pic>
        <p:nvPicPr>
          <p:cNvPr id="4" name="Picture 3">
            <a:extLst>
              <a:ext uri="{FF2B5EF4-FFF2-40B4-BE49-F238E27FC236}">
                <a16:creationId xmlns:a16="http://schemas.microsoft.com/office/drawing/2014/main" id="{685D416E-FDE5-4000-997D-D52A8A2D89D8}"/>
              </a:ext>
            </a:extLst>
          </p:cNvPr>
          <p:cNvPicPr>
            <a:picLocks noChangeAspect="1"/>
          </p:cNvPicPr>
          <p:nvPr/>
        </p:nvPicPr>
        <p:blipFill>
          <a:blip r:embed="rId7"/>
          <a:stretch>
            <a:fillRect/>
          </a:stretch>
        </p:blipFill>
        <p:spPr>
          <a:xfrm>
            <a:off x="2470216" y="1303806"/>
            <a:ext cx="1897380" cy="1680210"/>
          </a:xfrm>
          <a:prstGeom prst="rect">
            <a:avLst/>
          </a:prstGeom>
        </p:spPr>
      </p:pic>
    </p:spTree>
    <p:extLst>
      <p:ext uri="{BB962C8B-B14F-4D97-AF65-F5344CB8AC3E}">
        <p14:creationId xmlns:p14="http://schemas.microsoft.com/office/powerpoint/2010/main" val="335857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522E8D-8267-40C3-B2D0-9439C1745F29}"/>
              </a:ext>
            </a:extLst>
          </p:cNvPr>
          <p:cNvGraphicFramePr/>
          <p:nvPr>
            <p:extLst>
              <p:ext uri="{D42A27DB-BD31-4B8C-83A1-F6EECF244321}">
                <p14:modId xmlns:p14="http://schemas.microsoft.com/office/powerpoint/2010/main" val="3268558678"/>
              </p:ext>
            </p:extLst>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latin typeface="Calibri" panose="020F0502020204030204" pitchFamily="34" charset="0"/>
                <a:cs typeface="Calibri" panose="020F0502020204030204" pitchFamily="34" charset="0"/>
              </a:rPr>
              <a:t>2. Estimating Likelihood Occurrence:</a:t>
            </a:r>
          </a:p>
          <a:p>
            <a:pPr algn="just"/>
            <a:r>
              <a:rPr lang="en-US" sz="1600" dirty="0">
                <a:latin typeface="Calibri" panose="020F0502020204030204" pitchFamily="34" charset="0"/>
                <a:cs typeface="Calibri" panose="020F0502020204030204" pitchFamily="34" charset="0"/>
              </a:rPr>
              <a:t>The goal here is to estimate the likelihood occurrence of a successful attack by threat agents. This is based on threat agents factors </a:t>
            </a:r>
            <a:r>
              <a:rPr lang="en-US" altLang="en-US" sz="1600" dirty="0">
                <a:latin typeface="Calibri" panose="020F0502020204030204" pitchFamily="34" charset="0"/>
                <a:cs typeface="Calibri" panose="020F0502020204030204" pitchFamily="34" charset="0"/>
              </a:rPr>
              <a:t>and </a:t>
            </a:r>
            <a:r>
              <a:rPr lang="en-US" sz="1600" dirty="0">
                <a:latin typeface="Calibri" panose="020F0502020204030204" pitchFamily="34" charset="0"/>
                <a:cs typeface="Calibri" panose="020F0502020204030204" pitchFamily="34" charset="0"/>
              </a:rPr>
              <a:t>Vulnerability Factors.</a:t>
            </a:r>
          </a:p>
        </p:txBody>
      </p:sp>
      <p:graphicFrame>
        <p:nvGraphicFramePr>
          <p:cNvPr id="2" name="Table 3">
            <a:extLst>
              <a:ext uri="{FF2B5EF4-FFF2-40B4-BE49-F238E27FC236}">
                <a16:creationId xmlns:a16="http://schemas.microsoft.com/office/drawing/2014/main" id="{35D768C2-DBF4-4E07-A104-09EF89D5C3C8}"/>
              </a:ext>
            </a:extLst>
          </p:cNvPr>
          <p:cNvGraphicFramePr>
            <a:graphicFrameLocks noGrp="1"/>
          </p:cNvGraphicFramePr>
          <p:nvPr>
            <p:extLst>
              <p:ext uri="{D42A27DB-BD31-4B8C-83A1-F6EECF244321}">
                <p14:modId xmlns:p14="http://schemas.microsoft.com/office/powerpoint/2010/main" val="3104539333"/>
              </p:ext>
            </p:extLst>
          </p:nvPr>
        </p:nvGraphicFramePr>
        <p:xfrm>
          <a:off x="212502" y="1812525"/>
          <a:ext cx="6425508" cy="2468880"/>
        </p:xfrm>
        <a:graphic>
          <a:graphicData uri="http://schemas.openxmlformats.org/drawingml/2006/table">
            <a:tbl>
              <a:tblPr firstRow="1" bandRow="1">
                <a:tableStyleId>{5C22544A-7EE6-4342-B048-85BDC9FD1C3A}</a:tableStyleId>
              </a:tblPr>
              <a:tblGrid>
                <a:gridCol w="3212754">
                  <a:extLst>
                    <a:ext uri="{9D8B030D-6E8A-4147-A177-3AD203B41FA5}">
                      <a16:colId xmlns:a16="http://schemas.microsoft.com/office/drawing/2014/main" val="2287559296"/>
                    </a:ext>
                  </a:extLst>
                </a:gridCol>
                <a:gridCol w="3212754">
                  <a:extLst>
                    <a:ext uri="{9D8B030D-6E8A-4147-A177-3AD203B41FA5}">
                      <a16:colId xmlns:a16="http://schemas.microsoft.com/office/drawing/2014/main" val="3613099049"/>
                    </a:ext>
                  </a:extLst>
                </a:gridCol>
              </a:tblGrid>
              <a:tr h="227436">
                <a:tc>
                  <a:txBody>
                    <a:bodyPr/>
                    <a:lstStyle/>
                    <a:p>
                      <a:pPr algn="ctr"/>
                      <a:r>
                        <a:rPr lang="en-US" sz="1200" dirty="0">
                          <a:latin typeface="Calibri" panose="020F0502020204030204" pitchFamily="34" charset="0"/>
                          <a:cs typeface="Calibri" panose="020F0502020204030204" pitchFamily="34" charset="0"/>
                        </a:rPr>
                        <a:t>Threat agents factors</a:t>
                      </a:r>
                    </a:p>
                  </a:txBody>
                  <a:tcPr/>
                </a:tc>
                <a:tc>
                  <a:txBody>
                    <a:bodyPr/>
                    <a:lstStyle/>
                    <a:p>
                      <a:pPr algn="ctr"/>
                      <a:r>
                        <a:rPr lang="en-US" sz="1200" dirty="0">
                          <a:latin typeface="Calibri" panose="020F0502020204030204" pitchFamily="34" charset="0"/>
                          <a:cs typeface="Calibri" panose="020F0502020204030204" pitchFamily="34" charset="0"/>
                        </a:rPr>
                        <a:t>Vulnerability Factors</a:t>
                      </a:r>
                    </a:p>
                  </a:txBody>
                  <a:tcPr anchor="ctr"/>
                </a:tc>
                <a:extLst>
                  <a:ext uri="{0D108BD9-81ED-4DB2-BD59-A6C34878D82A}">
                    <a16:rowId xmlns:a16="http://schemas.microsoft.com/office/drawing/2014/main" val="3717094318"/>
                  </a:ext>
                </a:extLst>
              </a:tr>
              <a:tr h="34173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Skill level</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No technical skills (1), some technical skills (3), advanced computer user (5), network and programming skills (6), security penetration skills (9)</a:t>
                      </a: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Ease of discovery</a:t>
                      </a:r>
                    </a:p>
                    <a:p>
                      <a:pPr algn="l"/>
                      <a:r>
                        <a:rPr lang="en-US" sz="800" b="0" dirty="0">
                          <a:solidFill>
                            <a:srgbClr val="2C2D8B"/>
                          </a:solidFill>
                          <a:latin typeface="Calibri" panose="020F0502020204030204" pitchFamily="34" charset="0"/>
                          <a:cs typeface="Calibri" panose="020F0502020204030204" pitchFamily="34" charset="0"/>
                        </a:rPr>
                        <a:t>Practically impossible (1), difficult (3), easy (7), automated tools available (9)</a:t>
                      </a:r>
                    </a:p>
                  </a:txBody>
                  <a:tcPr anchor="ctr"/>
                </a:tc>
                <a:extLst>
                  <a:ext uri="{0D108BD9-81ED-4DB2-BD59-A6C34878D82A}">
                    <a16:rowId xmlns:a16="http://schemas.microsoft.com/office/drawing/2014/main" val="295524187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Motive</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Low or no reward (1), possible reward (4), high reward (9)</a:t>
                      </a:r>
                      <a:endParaRPr lang="en-US" sz="1200" dirty="0">
                        <a:solidFill>
                          <a:srgbClr val="2C2D8B"/>
                        </a:solidFill>
                        <a:latin typeface="Calibri" panose="020F0502020204030204" pitchFamily="34" charset="0"/>
                        <a:cs typeface="Calibri" panose="020F0502020204030204" pitchFamily="34" charset="0"/>
                      </a:endParaRP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Ease of exploit</a:t>
                      </a:r>
                    </a:p>
                    <a:p>
                      <a:pPr algn="l"/>
                      <a:r>
                        <a:rPr lang="en-US" sz="800" b="0" dirty="0">
                          <a:solidFill>
                            <a:srgbClr val="2C2D8B"/>
                          </a:solidFill>
                          <a:latin typeface="Calibri" panose="020F0502020204030204" pitchFamily="34" charset="0"/>
                          <a:cs typeface="Calibri" panose="020F0502020204030204" pitchFamily="34" charset="0"/>
                        </a:rPr>
                        <a:t>Theoretical (1), difficult (3), easy (5), automated tools available (9)</a:t>
                      </a:r>
                      <a:endParaRPr lang="en-US" sz="1400" b="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8606707"/>
                  </a:ext>
                </a:extLst>
              </a:tr>
              <a:tr h="327135">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Opportunity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Full access or expensive resources required (0), special access or resources required (4), some access or resources required (7), no access or resources required (9)</a:t>
                      </a:r>
                      <a:endParaRPr lang="en-US" sz="1200" dirty="0">
                        <a:solidFill>
                          <a:srgbClr val="2C2D8B"/>
                        </a:solidFill>
                        <a:latin typeface="Calibri" panose="020F0502020204030204" pitchFamily="34" charset="0"/>
                        <a:cs typeface="Calibri" panose="020F0502020204030204" pitchFamily="34" charset="0"/>
                      </a:endParaRP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Awareness</a:t>
                      </a:r>
                    </a:p>
                    <a:p>
                      <a:pPr algn="l"/>
                      <a:r>
                        <a:rPr lang="en-US" sz="800" b="0" dirty="0">
                          <a:solidFill>
                            <a:srgbClr val="2C2D8B"/>
                          </a:solidFill>
                          <a:latin typeface="Calibri" panose="020F0502020204030204" pitchFamily="34" charset="0"/>
                          <a:cs typeface="Calibri" panose="020F0502020204030204" pitchFamily="34" charset="0"/>
                        </a:rPr>
                        <a:t>Unknown (1), hidden (4), obvious (6), public knowledge (9)</a:t>
                      </a:r>
                      <a:endParaRPr lang="en-US" sz="1400" b="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67833232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altLang="en-US" sz="1400" dirty="0">
                          <a:solidFill>
                            <a:srgbClr val="2C2D8B"/>
                          </a:solidFill>
                          <a:latin typeface="Calibri" panose="020F0502020204030204" pitchFamily="34" charset="0"/>
                          <a:cs typeface="Calibri" panose="020F0502020204030204" pitchFamily="34" charset="0"/>
                        </a:rPr>
                        <a:t>Size</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Developers (2), system administrators (2), intranet users (4), partners (5), authenticated users (6), anonymous Internet users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pPr algn="l"/>
                      <a:r>
                        <a:rPr lang="en-US" sz="1400" b="0" i="0" kern="1200" dirty="0">
                          <a:solidFill>
                            <a:srgbClr val="2C2D8B"/>
                          </a:solidFill>
                          <a:effectLst/>
                          <a:latin typeface="Calibri" panose="020F0502020204030204" pitchFamily="34" charset="0"/>
                          <a:ea typeface="+mn-ea"/>
                          <a:cs typeface="Calibri" panose="020F0502020204030204" pitchFamily="34" charset="0"/>
                        </a:rPr>
                        <a:t>Intrusion detection</a:t>
                      </a:r>
                    </a:p>
                    <a:p>
                      <a:pPr algn="l"/>
                      <a:r>
                        <a:rPr lang="en-US" sz="800" b="0" dirty="0">
                          <a:solidFill>
                            <a:srgbClr val="2C2D8B"/>
                          </a:solidFill>
                          <a:latin typeface="Calibri" panose="020F0502020204030204" pitchFamily="34" charset="0"/>
                          <a:cs typeface="Calibri" panose="020F0502020204030204" pitchFamily="34" charset="0"/>
                        </a:rPr>
                        <a:t>Active detection in application (1), logged and reviewed (3), logged without review (8), not logged (9)</a:t>
                      </a:r>
                      <a:endParaRPr lang="en-US" sz="1400" b="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97086841"/>
                  </a:ext>
                </a:extLst>
              </a:tr>
            </a:tbl>
          </a:graphicData>
        </a:graphic>
      </p:graphicFrame>
    </p:spTree>
    <p:extLst>
      <p:ext uri="{BB962C8B-B14F-4D97-AF65-F5344CB8AC3E}">
        <p14:creationId xmlns:p14="http://schemas.microsoft.com/office/powerpoint/2010/main" val="78619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522E8D-8267-40C3-B2D0-9439C1745F29}"/>
              </a:ext>
            </a:extLst>
          </p:cNvPr>
          <p:cNvGraphicFramePr/>
          <p:nvPr/>
        </p:nvGraphicFramePr>
        <p:xfrm>
          <a:off x="202409" y="418228"/>
          <a:ext cx="644569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A7D7313D-596F-42A0-9274-DFEB8FAC9F66}"/>
              </a:ext>
            </a:extLst>
          </p:cNvPr>
          <p:cNvSpPr txBox="1">
            <a:spLocks/>
          </p:cNvSpPr>
          <p:nvPr/>
        </p:nvSpPr>
        <p:spPr bwMode="gray">
          <a:xfrm>
            <a:off x="196059" y="972225"/>
            <a:ext cx="6445695" cy="3657600"/>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just"/>
            <a:r>
              <a:rPr lang="en-US" sz="1600" b="1" dirty="0">
                <a:latin typeface="Calibri" panose="020F0502020204030204" pitchFamily="34" charset="0"/>
                <a:cs typeface="Calibri" panose="020F0502020204030204" pitchFamily="34" charset="0"/>
              </a:rPr>
              <a:t>3. Estimating Impact:</a:t>
            </a:r>
          </a:p>
          <a:p>
            <a:pPr algn="just"/>
            <a:r>
              <a:rPr lang="en-US" sz="1600" dirty="0">
                <a:latin typeface="Calibri" panose="020F0502020204030204" pitchFamily="34" charset="0"/>
                <a:cs typeface="Calibri" panose="020F0502020204030204" pitchFamily="34" charset="0"/>
              </a:rPr>
              <a:t>When considering the impact of a successful attack, it's important to realize that there are two kinds of impacts. </a:t>
            </a:r>
          </a:p>
          <a:p>
            <a:pPr algn="just"/>
            <a:endParaRPr lang="en-US" sz="1600" dirty="0">
              <a:latin typeface="Calibri" panose="020F0502020204030204" pitchFamily="34" charset="0"/>
              <a:cs typeface="Calibri" panose="020F0502020204030204" pitchFamily="34" charset="0"/>
            </a:endParaRPr>
          </a:p>
        </p:txBody>
      </p:sp>
      <p:graphicFrame>
        <p:nvGraphicFramePr>
          <p:cNvPr id="2" name="Table 3">
            <a:extLst>
              <a:ext uri="{FF2B5EF4-FFF2-40B4-BE49-F238E27FC236}">
                <a16:creationId xmlns:a16="http://schemas.microsoft.com/office/drawing/2014/main" id="{35D768C2-DBF4-4E07-A104-09EF89D5C3C8}"/>
              </a:ext>
            </a:extLst>
          </p:cNvPr>
          <p:cNvGraphicFramePr>
            <a:graphicFrameLocks noGrp="1"/>
          </p:cNvGraphicFramePr>
          <p:nvPr>
            <p:extLst>
              <p:ext uri="{D42A27DB-BD31-4B8C-83A1-F6EECF244321}">
                <p14:modId xmlns:p14="http://schemas.microsoft.com/office/powerpoint/2010/main" val="3553660172"/>
              </p:ext>
            </p:extLst>
          </p:nvPr>
        </p:nvGraphicFramePr>
        <p:xfrm>
          <a:off x="236433" y="1764706"/>
          <a:ext cx="6425508" cy="2865120"/>
        </p:xfrm>
        <a:graphic>
          <a:graphicData uri="http://schemas.openxmlformats.org/drawingml/2006/table">
            <a:tbl>
              <a:tblPr firstRow="1" bandRow="1">
                <a:tableStyleId>{5C22544A-7EE6-4342-B048-85BDC9FD1C3A}</a:tableStyleId>
              </a:tblPr>
              <a:tblGrid>
                <a:gridCol w="3212754">
                  <a:extLst>
                    <a:ext uri="{9D8B030D-6E8A-4147-A177-3AD203B41FA5}">
                      <a16:colId xmlns:a16="http://schemas.microsoft.com/office/drawing/2014/main" val="2287559296"/>
                    </a:ext>
                  </a:extLst>
                </a:gridCol>
                <a:gridCol w="3212754">
                  <a:extLst>
                    <a:ext uri="{9D8B030D-6E8A-4147-A177-3AD203B41FA5}">
                      <a16:colId xmlns:a16="http://schemas.microsoft.com/office/drawing/2014/main" val="3613099049"/>
                    </a:ext>
                  </a:extLst>
                </a:gridCol>
              </a:tblGrid>
              <a:tr h="227436">
                <a:tc>
                  <a:txBody>
                    <a:bodyPr/>
                    <a:lstStyle/>
                    <a:p>
                      <a:pPr algn="ctr"/>
                      <a:r>
                        <a:rPr lang="en-US" sz="1400" dirty="0">
                          <a:latin typeface="Calibri" panose="020F0502020204030204" pitchFamily="34" charset="0"/>
                          <a:cs typeface="Calibri" panose="020F0502020204030204" pitchFamily="34" charset="0"/>
                        </a:rPr>
                        <a:t>Technical Impact Factors (Data)</a:t>
                      </a:r>
                    </a:p>
                  </a:txBody>
                  <a:tcPr/>
                </a:tc>
                <a:tc>
                  <a:txBody>
                    <a:bodyPr/>
                    <a:lstStyle/>
                    <a:p>
                      <a:pPr algn="ctr"/>
                      <a:r>
                        <a:rPr lang="en-US" sz="1400" dirty="0">
                          <a:latin typeface="Calibri" panose="020F0502020204030204" pitchFamily="34" charset="0"/>
                          <a:cs typeface="Calibri" panose="020F0502020204030204" pitchFamily="34" charset="0"/>
                        </a:rPr>
                        <a:t>Business Impact Factors (Asset)</a:t>
                      </a:r>
                    </a:p>
                  </a:txBody>
                  <a:tcPr anchor="ctr"/>
                </a:tc>
                <a:extLst>
                  <a:ext uri="{0D108BD9-81ED-4DB2-BD59-A6C34878D82A}">
                    <a16:rowId xmlns:a16="http://schemas.microsoft.com/office/drawing/2014/main" val="3717094318"/>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Loss of confidentiality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Minimal non-sensitive data disclosed (2), minimal critical data disclosed (6), extensive non-sensitive data disclosed (6), extensive critical data disclosed (7), all data disclosed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Financial damage</a:t>
                      </a:r>
                    </a:p>
                    <a:p>
                      <a:r>
                        <a:rPr lang="en-US" sz="800" dirty="0">
                          <a:solidFill>
                            <a:srgbClr val="2C2D8B"/>
                          </a:solidFill>
                          <a:latin typeface="Calibri" panose="020F0502020204030204" pitchFamily="34" charset="0"/>
                          <a:cs typeface="Calibri" panose="020F0502020204030204" pitchFamily="34" charset="0"/>
                        </a:rPr>
                        <a:t>Less than the cost to fix the vulnerability (1), minor effect on annual profit (3), significant effect on annual profit (7), bankruptcy (9)</a:t>
                      </a:r>
                      <a:endParaRPr lang="en-US" sz="140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524187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Integrity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Minimal slightly corrupt data (1), minimal seriously corrupt data (3), extensive slightly corrupt data (5), extensive seriously corrupt data (7), all data totally corrupt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Reputation damage</a:t>
                      </a:r>
                    </a:p>
                    <a:p>
                      <a:r>
                        <a:rPr lang="en-US" sz="800" dirty="0">
                          <a:solidFill>
                            <a:srgbClr val="2C2D8B"/>
                          </a:solidFill>
                          <a:latin typeface="Calibri" panose="020F0502020204030204" pitchFamily="34" charset="0"/>
                          <a:cs typeface="Calibri" panose="020F0502020204030204" pitchFamily="34" charset="0"/>
                        </a:rPr>
                        <a:t>Minimal damage (1), Loss of major accounts (4), loss of goodwill (5), brand damage (9)</a:t>
                      </a:r>
                      <a:endParaRPr lang="en-US" sz="140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88606707"/>
                  </a:ext>
                </a:extLst>
              </a:tr>
              <a:tr h="327135">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Availability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Minimal secondary services interrupted (1), minimal primary services interrupted (5), extensive secondary services interrupted (5), extensive primary services interrupted (7), all services completely lost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Non-compliance</a:t>
                      </a:r>
                    </a:p>
                    <a:p>
                      <a:r>
                        <a:rPr lang="en-US" sz="800" dirty="0">
                          <a:solidFill>
                            <a:srgbClr val="2C2D8B"/>
                          </a:solidFill>
                          <a:latin typeface="Calibri" panose="020F0502020204030204" pitchFamily="34" charset="0"/>
                          <a:cs typeface="Calibri" panose="020F0502020204030204" pitchFamily="34" charset="0"/>
                        </a:rPr>
                        <a:t>Minor violation (2), clear violation (5), high profile violation (7)</a:t>
                      </a:r>
                    </a:p>
                  </a:txBody>
                  <a:tcPr anchor="ctr"/>
                </a:tc>
                <a:extLst>
                  <a:ext uri="{0D108BD9-81ED-4DB2-BD59-A6C34878D82A}">
                    <a16:rowId xmlns:a16="http://schemas.microsoft.com/office/drawing/2014/main" val="2678332320"/>
                  </a:ext>
                </a:extLst>
              </a:tr>
              <a:tr h="22743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US" sz="1400" dirty="0">
                          <a:solidFill>
                            <a:srgbClr val="2C2D8B"/>
                          </a:solidFill>
                          <a:latin typeface="Calibri" panose="020F0502020204030204" pitchFamily="34" charset="0"/>
                          <a:cs typeface="Calibri" panose="020F0502020204030204" pitchFamily="34" charset="0"/>
                        </a:rPr>
                        <a:t>Accountability</a:t>
                      </a:r>
                    </a:p>
                    <a:p>
                      <a:pPr marL="0" marR="0" lvl="0" indent="0" algn="l" defTabSz="779252" rtl="0" eaLnBrk="1" fontAlgn="auto" latinLnBrk="0" hangingPunct="1">
                        <a:lnSpc>
                          <a:spcPct val="100000"/>
                        </a:lnSpc>
                        <a:spcBef>
                          <a:spcPts val="0"/>
                        </a:spcBef>
                        <a:spcAft>
                          <a:spcPts val="0"/>
                        </a:spcAft>
                        <a:buClrTx/>
                        <a:buSzTx/>
                        <a:buFontTx/>
                        <a:buNone/>
                        <a:tabLst/>
                        <a:defRPr/>
                      </a:pPr>
                      <a:r>
                        <a:rPr lang="en-US" sz="800" dirty="0">
                          <a:solidFill>
                            <a:srgbClr val="2C2D8B"/>
                          </a:solidFill>
                          <a:latin typeface="Calibri" panose="020F0502020204030204" pitchFamily="34" charset="0"/>
                          <a:cs typeface="Calibri" panose="020F0502020204030204" pitchFamily="34" charset="0"/>
                        </a:rPr>
                        <a:t>Fully traceable (1), possibly traceable (7), completely anonymous (9)</a:t>
                      </a:r>
                      <a:endParaRPr lang="en-US" sz="1400" dirty="0">
                        <a:solidFill>
                          <a:srgbClr val="2C2D8B"/>
                        </a:solidFill>
                        <a:latin typeface="Calibri" panose="020F0502020204030204" pitchFamily="34" charset="0"/>
                        <a:cs typeface="Calibri" panose="020F0502020204030204" pitchFamily="34" charset="0"/>
                      </a:endParaRPr>
                    </a:p>
                  </a:txBody>
                  <a:tcPr anchor="ctr"/>
                </a:tc>
                <a:tc>
                  <a:txBody>
                    <a:bodyPr/>
                    <a:lstStyle/>
                    <a:p>
                      <a:r>
                        <a:rPr lang="en-US" sz="1400" dirty="0">
                          <a:solidFill>
                            <a:srgbClr val="2C2D8B"/>
                          </a:solidFill>
                          <a:latin typeface="Calibri" panose="020F0502020204030204" pitchFamily="34" charset="0"/>
                          <a:cs typeface="Calibri" panose="020F0502020204030204" pitchFamily="34" charset="0"/>
                        </a:rPr>
                        <a:t>Privacy violation</a:t>
                      </a:r>
                    </a:p>
                    <a:p>
                      <a:r>
                        <a:rPr lang="en-US" sz="800" dirty="0">
                          <a:solidFill>
                            <a:srgbClr val="2C2D8B"/>
                          </a:solidFill>
                          <a:latin typeface="Calibri" panose="020F0502020204030204" pitchFamily="34" charset="0"/>
                          <a:cs typeface="Calibri" panose="020F0502020204030204" pitchFamily="34" charset="0"/>
                        </a:rPr>
                        <a:t>One individual (3), hundreds of people (5), thousands of people (7), millions of people (9)</a:t>
                      </a:r>
                      <a:endParaRPr lang="en-US" sz="1400" dirty="0">
                        <a:solidFill>
                          <a:srgbClr val="2C2D8B"/>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97086841"/>
                  </a:ext>
                </a:extLst>
              </a:tr>
            </a:tbl>
          </a:graphicData>
        </a:graphic>
      </p:graphicFrame>
    </p:spTree>
    <p:extLst>
      <p:ext uri="{BB962C8B-B14F-4D97-AF65-F5344CB8AC3E}">
        <p14:creationId xmlns:p14="http://schemas.microsoft.com/office/powerpoint/2010/main" val="339104007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1bf3f0a-df54-467d-89c2-87f8d534ba77"/>
    <ds:schemaRef ds:uri="http://www.w3.org/XML/1998/namespace"/>
    <ds:schemaRef ds:uri="http://purl.org/dc/dcmitype/"/>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12193</TotalTime>
  <Words>1787</Words>
  <Application>Microsoft Office PowerPoint</Application>
  <PresentationFormat>Custom</PresentationFormat>
  <Paragraphs>282</Paragraphs>
  <Slides>31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Calibri Light</vt:lpstr>
      <vt:lpstr>Symbol</vt:lpstr>
      <vt:lpstr>Wingdings</vt:lpstr>
      <vt:lpstr>L&amp;T Infotech</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Larsen and Toubro Infotech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dc:title>
  <dc:creator>Vinanti Thakur</dc:creator>
  <cp:lastModifiedBy>Vinanti Thakur</cp:lastModifiedBy>
  <cp:revision>126</cp:revision>
  <cp:lastPrinted>2015-11-28T12:28:20Z</cp:lastPrinted>
  <dcterms:created xsi:type="dcterms:W3CDTF">2017-10-23T08:22:25Z</dcterms:created>
  <dcterms:modified xsi:type="dcterms:W3CDTF">2019-10-02T16:33:43Z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