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 id="2147483685" r:id="rId7"/>
    <p:sldMasterId id="2147483699" r:id="rId8"/>
    <p:sldMasterId id="2147483771" r:id="rId9"/>
  </p:sldMasterIdLst>
  <p:notesMasterIdLst>
    <p:notesMasterId r:id="rId46"/>
  </p:notesMasterIdLst>
  <p:handoutMasterIdLst>
    <p:handoutMasterId r:id="rId47"/>
  </p:handoutMasterIdLst>
  <p:sldIdLst>
    <p:sldId id="262" r:id="rId10"/>
    <p:sldId id="263" r:id="rId11"/>
    <p:sldId id="265" r:id="rId12"/>
    <p:sldId id="267" r:id="rId13"/>
    <p:sldId id="287" r:id="rId14"/>
    <p:sldId id="285" r:id="rId15"/>
    <p:sldId id="269" r:id="rId16"/>
    <p:sldId id="273" r:id="rId17"/>
    <p:sldId id="288" r:id="rId18"/>
    <p:sldId id="272" r:id="rId19"/>
    <p:sldId id="271" r:id="rId20"/>
    <p:sldId id="286" r:id="rId21"/>
    <p:sldId id="297" r:id="rId22"/>
    <p:sldId id="274" r:id="rId23"/>
    <p:sldId id="299" r:id="rId24"/>
    <p:sldId id="275" r:id="rId25"/>
    <p:sldId id="300" r:id="rId26"/>
    <p:sldId id="276" r:id="rId27"/>
    <p:sldId id="301" r:id="rId28"/>
    <p:sldId id="277" r:id="rId29"/>
    <p:sldId id="302" r:id="rId30"/>
    <p:sldId id="289" r:id="rId31"/>
    <p:sldId id="303" r:id="rId32"/>
    <p:sldId id="290" r:id="rId33"/>
    <p:sldId id="305" r:id="rId34"/>
    <p:sldId id="291" r:id="rId35"/>
    <p:sldId id="306" r:id="rId36"/>
    <p:sldId id="292" r:id="rId37"/>
    <p:sldId id="307" r:id="rId38"/>
    <p:sldId id="293" r:id="rId39"/>
    <p:sldId id="308" r:id="rId40"/>
    <p:sldId id="294" r:id="rId41"/>
    <p:sldId id="309" r:id="rId42"/>
    <p:sldId id="295" r:id="rId43"/>
    <p:sldId id="296" r:id="rId44"/>
    <p:sldId id="284" r:id="rId45"/>
  </p:sldIdLst>
  <p:sldSz cx="6858000" cy="5143500"/>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userDrawn="1">
          <p15:clr>
            <a:srgbClr val="A4A3A4"/>
          </p15:clr>
        </p15:guide>
        <p15:guide id="11" pos="4320" userDrawn="1">
          <p15:clr>
            <a:srgbClr val="A4A3A4"/>
          </p15:clr>
        </p15:guide>
        <p15:guide id="15" pos="4608" userDrawn="1">
          <p15:clr>
            <a:srgbClr val="A4A3A4"/>
          </p15:clr>
        </p15:guide>
        <p15:guide id="16" orient="horz" pos="276" userDrawn="1">
          <p15:clr>
            <a:srgbClr val="A4A3A4"/>
          </p15:clr>
        </p15:guide>
        <p15:guide id="20" pos="2052" userDrawn="1">
          <p15:clr>
            <a:srgbClr val="A4A3A4"/>
          </p15:clr>
        </p15:guide>
        <p15:guide id="21" pos="4266"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160" userDrawn="1">
          <p15:clr>
            <a:srgbClr val="A4A3A4"/>
          </p15:clr>
        </p15:guide>
        <p15:guide id="31" orient="horz" pos="804" userDrawn="1">
          <p15:clr>
            <a:srgbClr val="A4A3A4"/>
          </p15:clr>
        </p15:guide>
        <p15:guide id="32" pos="4086" userDrawn="1">
          <p15:clr>
            <a:srgbClr val="A4A3A4"/>
          </p15:clr>
        </p15:guide>
        <p15:guide id="33" pos="360" userDrawn="1">
          <p15:clr>
            <a:srgbClr val="A4A3A4"/>
          </p15:clr>
        </p15:guide>
        <p15:guide id="34" pos="252" userDrawn="1">
          <p15:clr>
            <a:srgbClr val="A4A3A4"/>
          </p15:clr>
        </p15:guide>
        <p15:guide id="35" orient="horz" pos="348" userDrawn="1">
          <p15:clr>
            <a:srgbClr val="A4A3A4"/>
          </p15:clr>
        </p15:guide>
        <p15:guide id="36" orient="horz" pos="2169" userDrawn="1">
          <p15:clr>
            <a:srgbClr val="A4A3A4"/>
          </p15:clr>
        </p15:guide>
        <p15:guide id="37" orient="horz" pos="3239" userDrawn="1">
          <p15:clr>
            <a:srgbClr val="A4A3A4"/>
          </p15:clr>
        </p15:guide>
        <p15:guide id="38" orient="horz" pos="606" userDrawn="1">
          <p15:clr>
            <a:srgbClr val="A4A3A4"/>
          </p15:clr>
        </p15:guide>
        <p15:guide id="39" orient="horz" pos="2772" userDrawn="1">
          <p15:clr>
            <a:srgbClr val="A4A3A4"/>
          </p15:clr>
        </p15:guide>
        <p15:guide id="40" pos="4319" userDrawn="1">
          <p15:clr>
            <a:srgbClr val="A4A3A4"/>
          </p15:clr>
        </p15:guide>
        <p15:guide id="41" pos="4275" userDrawn="1">
          <p15:clr>
            <a:srgbClr val="A4A3A4"/>
          </p15:clr>
        </p15:guide>
        <p15:guide id="42" pos="2208" userDrawn="1">
          <p15:clr>
            <a:srgbClr val="A4A3A4"/>
          </p15:clr>
        </p15:guide>
        <p15:guide id="43" pos="351"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nti Thakur" initials="VT" lastIdx="1" clrIdx="0">
    <p:extLst>
      <p:ext uri="{19B8F6BF-5375-455C-9EA6-DF929625EA0E}">
        <p15:presenceInfo xmlns:p15="http://schemas.microsoft.com/office/powerpoint/2012/main" userId="ef901f80ce8454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2D8B"/>
    <a:srgbClr val="F46E00"/>
    <a:srgbClr val="001EFF"/>
    <a:srgbClr val="FFCC00"/>
    <a:srgbClr val="00CCFF"/>
    <a:srgbClr val="00008C"/>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920" autoAdjust="0"/>
  </p:normalViewPr>
  <p:slideViewPr>
    <p:cSldViewPr snapToGrid="0">
      <p:cViewPr varScale="1">
        <p:scale>
          <a:sx n="111" d="100"/>
          <a:sy n="111" d="100"/>
        </p:scale>
        <p:origin x="1387" y="77"/>
      </p:cViewPr>
      <p:guideLst>
        <p:guide orient="horz" pos="2532"/>
        <p:guide orient="horz" pos="2748"/>
        <p:guide orient="horz" pos="3888"/>
        <p:guide pos="4320"/>
        <p:guide pos="4608"/>
        <p:guide orient="horz" pos="276"/>
        <p:guide pos="2052"/>
        <p:guide pos="4266"/>
        <p:guide orient="horz" pos="1956"/>
        <p:guide orient="horz" pos="3036"/>
        <p:guide orient="horz" pos="1644"/>
        <p:guide orient="horz" pos="1860"/>
        <p:guide pos="2160"/>
        <p:guide orient="horz" pos="804"/>
        <p:guide pos="4086"/>
        <p:guide pos="360"/>
        <p:guide pos="252"/>
        <p:guide orient="horz" pos="348"/>
        <p:guide orient="horz" pos="2169"/>
        <p:guide orient="horz" pos="3239"/>
        <p:guide orient="horz" pos="606"/>
        <p:guide orient="horz" pos="2772"/>
        <p:guide pos="4319"/>
        <p:guide pos="4275"/>
        <p:guide pos="2208"/>
        <p:guide pos="35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6T20:34:11.504"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11.jpg"/></Relationships>
</file>

<file path=ppt/diagrams/_rels/data10.xml.rels><?xml version="1.0" encoding="UTF-8" standalone="yes"?>
<Relationships xmlns="http://schemas.openxmlformats.org/package/2006/relationships"><Relationship Id="rId1" Type="http://schemas.openxmlformats.org/officeDocument/2006/relationships/image" Target="../media/image11.jpg"/></Relationships>
</file>

<file path=ppt/diagrams/_rels/data11.xml.rels><?xml version="1.0" encoding="UTF-8" standalone="yes"?>
<Relationships xmlns="http://schemas.openxmlformats.org/package/2006/relationships"><Relationship Id="rId1" Type="http://schemas.openxmlformats.org/officeDocument/2006/relationships/image" Target="../media/image11.jpg"/></Relationships>
</file>

<file path=ppt/diagrams/_rels/data12.xml.rels><?xml version="1.0" encoding="UTF-8" standalone="yes"?>
<Relationships xmlns="http://schemas.openxmlformats.org/package/2006/relationships"><Relationship Id="rId1" Type="http://schemas.openxmlformats.org/officeDocument/2006/relationships/image" Target="../media/image11.jpg"/></Relationships>
</file>

<file path=ppt/diagrams/_rels/data13.xml.rels><?xml version="1.0" encoding="UTF-8" standalone="yes"?>
<Relationships xmlns="http://schemas.openxmlformats.org/package/2006/relationships"><Relationship Id="rId1" Type="http://schemas.openxmlformats.org/officeDocument/2006/relationships/image" Target="../media/image11.jpg"/></Relationships>
</file>

<file path=ppt/diagrams/_rels/data14.xml.rels><?xml version="1.0" encoding="UTF-8" standalone="yes"?>
<Relationships xmlns="http://schemas.openxmlformats.org/package/2006/relationships"><Relationship Id="rId1" Type="http://schemas.openxmlformats.org/officeDocument/2006/relationships/image" Target="../media/image11.jpg"/></Relationships>
</file>

<file path=ppt/diagrams/_rels/data15.xml.rels><?xml version="1.0" encoding="UTF-8" standalone="yes"?>
<Relationships xmlns="http://schemas.openxmlformats.org/package/2006/relationships"><Relationship Id="rId1" Type="http://schemas.openxmlformats.org/officeDocument/2006/relationships/image" Target="../media/image11.jpg"/></Relationships>
</file>

<file path=ppt/diagrams/_rels/data16.xml.rels><?xml version="1.0" encoding="UTF-8" standalone="yes"?>
<Relationships xmlns="http://schemas.openxmlformats.org/package/2006/relationships"><Relationship Id="rId1" Type="http://schemas.openxmlformats.org/officeDocument/2006/relationships/image" Target="../media/image11.jpg"/></Relationships>
</file>

<file path=ppt/diagrams/_rels/data17.xml.rels><?xml version="1.0" encoding="UTF-8" standalone="yes"?>
<Relationships xmlns="http://schemas.openxmlformats.org/package/2006/relationships"><Relationship Id="rId1" Type="http://schemas.openxmlformats.org/officeDocument/2006/relationships/image" Target="../media/image11.jpg"/></Relationships>
</file>

<file path=ppt/diagrams/_rels/data18.xml.rels><?xml version="1.0" encoding="UTF-8" standalone="yes"?>
<Relationships xmlns="http://schemas.openxmlformats.org/package/2006/relationships"><Relationship Id="rId1" Type="http://schemas.openxmlformats.org/officeDocument/2006/relationships/image" Target="../media/image11.jpg"/></Relationships>
</file>

<file path=ppt/diagrams/_rels/data19.xml.rels><?xml version="1.0" encoding="UTF-8" standalone="yes"?>
<Relationships xmlns="http://schemas.openxmlformats.org/package/2006/relationships"><Relationship Id="rId1" Type="http://schemas.openxmlformats.org/officeDocument/2006/relationships/image" Target="../media/image11.jpg"/></Relationships>
</file>

<file path=ppt/diagrams/_rels/data2.xml.rels><?xml version="1.0" encoding="UTF-8" standalone="yes"?>
<Relationships xmlns="http://schemas.openxmlformats.org/package/2006/relationships"><Relationship Id="rId1" Type="http://schemas.openxmlformats.org/officeDocument/2006/relationships/image" Target="../media/image11.jpg"/></Relationships>
</file>

<file path=ppt/diagrams/_rels/data20.xml.rels><?xml version="1.0" encoding="UTF-8" standalone="yes"?>
<Relationships xmlns="http://schemas.openxmlformats.org/package/2006/relationships"><Relationship Id="rId1" Type="http://schemas.openxmlformats.org/officeDocument/2006/relationships/image" Target="../media/image11.jpg"/></Relationships>
</file>

<file path=ppt/diagrams/_rels/data21.xml.rels><?xml version="1.0" encoding="UTF-8" standalone="yes"?>
<Relationships xmlns="http://schemas.openxmlformats.org/package/2006/relationships"><Relationship Id="rId1" Type="http://schemas.openxmlformats.org/officeDocument/2006/relationships/image" Target="../media/image11.jpg"/></Relationships>
</file>

<file path=ppt/diagrams/_rels/data22.xml.rels><?xml version="1.0" encoding="UTF-8" standalone="yes"?>
<Relationships xmlns="http://schemas.openxmlformats.org/package/2006/relationships"><Relationship Id="rId1" Type="http://schemas.openxmlformats.org/officeDocument/2006/relationships/image" Target="../media/image11.jpg"/></Relationships>
</file>

<file path=ppt/diagrams/_rels/data23.xml.rels><?xml version="1.0" encoding="UTF-8" standalone="yes"?>
<Relationships xmlns="http://schemas.openxmlformats.org/package/2006/relationships"><Relationship Id="rId1" Type="http://schemas.openxmlformats.org/officeDocument/2006/relationships/image" Target="../media/image11.jpg"/></Relationships>
</file>

<file path=ppt/diagrams/_rels/data24.xml.rels><?xml version="1.0" encoding="UTF-8" standalone="yes"?>
<Relationships xmlns="http://schemas.openxmlformats.org/package/2006/relationships"><Relationship Id="rId1" Type="http://schemas.openxmlformats.org/officeDocument/2006/relationships/image" Target="../media/image11.jpg"/></Relationships>
</file>

<file path=ppt/diagrams/_rels/data25.xml.rels><?xml version="1.0" encoding="UTF-8" standalone="yes"?>
<Relationships xmlns="http://schemas.openxmlformats.org/package/2006/relationships"><Relationship Id="rId1" Type="http://schemas.openxmlformats.org/officeDocument/2006/relationships/image" Target="../media/image11.jpg"/></Relationships>
</file>

<file path=ppt/diagrams/_rels/data26.xml.rels><?xml version="1.0" encoding="UTF-8" standalone="yes"?>
<Relationships xmlns="http://schemas.openxmlformats.org/package/2006/relationships"><Relationship Id="rId1" Type="http://schemas.openxmlformats.org/officeDocument/2006/relationships/image" Target="../media/image11.jpg"/></Relationships>
</file>

<file path=ppt/diagrams/_rels/data27.xml.rels><?xml version="1.0" encoding="UTF-8" standalone="yes"?>
<Relationships xmlns="http://schemas.openxmlformats.org/package/2006/relationships"><Relationship Id="rId1" Type="http://schemas.openxmlformats.org/officeDocument/2006/relationships/image" Target="../media/image11.jpg"/></Relationships>
</file>

<file path=ppt/diagrams/_rels/data28.xml.rels><?xml version="1.0" encoding="UTF-8" standalone="yes"?>
<Relationships xmlns="http://schemas.openxmlformats.org/package/2006/relationships"><Relationship Id="rId1" Type="http://schemas.openxmlformats.org/officeDocument/2006/relationships/image" Target="../media/image11.jpg"/></Relationships>
</file>

<file path=ppt/diagrams/_rels/data29.xml.rels><?xml version="1.0" encoding="UTF-8" standalone="yes"?>
<Relationships xmlns="http://schemas.openxmlformats.org/package/2006/relationships"><Relationship Id="rId1" Type="http://schemas.openxmlformats.org/officeDocument/2006/relationships/image" Target="../media/image11.jpg"/></Relationships>
</file>

<file path=ppt/diagrams/_rels/data3.xml.rels><?xml version="1.0" encoding="UTF-8" standalone="yes"?>
<Relationships xmlns="http://schemas.openxmlformats.org/package/2006/relationships"><Relationship Id="rId1" Type="http://schemas.openxmlformats.org/officeDocument/2006/relationships/image" Target="../media/image11.jpg"/></Relationships>
</file>

<file path=ppt/diagrams/_rels/data30.xml.rels><?xml version="1.0" encoding="UTF-8" standalone="yes"?>
<Relationships xmlns="http://schemas.openxmlformats.org/package/2006/relationships"><Relationship Id="rId1" Type="http://schemas.openxmlformats.org/officeDocument/2006/relationships/image" Target="../media/image11.jpg"/></Relationships>
</file>

<file path=ppt/diagrams/_rels/data31.xml.rels><?xml version="1.0" encoding="UTF-8" standalone="yes"?>
<Relationships xmlns="http://schemas.openxmlformats.org/package/2006/relationships"><Relationship Id="rId1" Type="http://schemas.openxmlformats.org/officeDocument/2006/relationships/image" Target="../media/image11.jpg"/></Relationships>
</file>

<file path=ppt/diagrams/_rels/data32.xml.rels><?xml version="1.0" encoding="UTF-8" standalone="yes"?>
<Relationships xmlns="http://schemas.openxmlformats.org/package/2006/relationships"><Relationship Id="rId1" Type="http://schemas.openxmlformats.org/officeDocument/2006/relationships/image" Target="../media/image11.jpg"/></Relationships>
</file>

<file path=ppt/diagrams/_rels/data33.xml.rels><?xml version="1.0" encoding="UTF-8" standalone="yes"?>
<Relationships xmlns="http://schemas.openxmlformats.org/package/2006/relationships"><Relationship Id="rId1" Type="http://schemas.openxmlformats.org/officeDocument/2006/relationships/image" Target="../media/image11.jpg"/></Relationships>
</file>

<file path=ppt/diagrams/_rels/data34.xml.rels><?xml version="1.0" encoding="UTF-8" standalone="yes"?>
<Relationships xmlns="http://schemas.openxmlformats.org/package/2006/relationships"><Relationship Id="rId1" Type="http://schemas.openxmlformats.org/officeDocument/2006/relationships/image" Target="../media/image11.jpg"/></Relationships>
</file>

<file path=ppt/diagrams/_rels/data35.xml.rels><?xml version="1.0" encoding="UTF-8" standalone="yes"?>
<Relationships xmlns="http://schemas.openxmlformats.org/package/2006/relationships"><Relationship Id="rId1" Type="http://schemas.openxmlformats.org/officeDocument/2006/relationships/image" Target="../media/image11.jpg"/></Relationships>
</file>

<file path=ppt/diagrams/_rels/data4.xml.rels><?xml version="1.0" encoding="UTF-8" standalone="yes"?>
<Relationships xmlns="http://schemas.openxmlformats.org/package/2006/relationships"><Relationship Id="rId1" Type="http://schemas.openxmlformats.org/officeDocument/2006/relationships/image" Target="../media/image11.jpg"/></Relationships>
</file>

<file path=ppt/diagrams/_rels/data5.xml.rels><?xml version="1.0" encoding="UTF-8" standalone="yes"?>
<Relationships xmlns="http://schemas.openxmlformats.org/package/2006/relationships"><Relationship Id="rId1" Type="http://schemas.openxmlformats.org/officeDocument/2006/relationships/image" Target="../media/image11.jpg"/></Relationships>
</file>

<file path=ppt/diagrams/_rels/data6.xml.rels><?xml version="1.0" encoding="UTF-8" standalone="yes"?>
<Relationships xmlns="http://schemas.openxmlformats.org/package/2006/relationships"><Relationship Id="rId1" Type="http://schemas.openxmlformats.org/officeDocument/2006/relationships/image" Target="../media/image11.jpg"/></Relationships>
</file>

<file path=ppt/diagrams/_rels/data7.xml.rels><?xml version="1.0" encoding="UTF-8" standalone="yes"?>
<Relationships xmlns="http://schemas.openxmlformats.org/package/2006/relationships"><Relationship Id="rId1" Type="http://schemas.openxmlformats.org/officeDocument/2006/relationships/image" Target="../media/image11.jpg"/></Relationships>
</file>

<file path=ppt/diagrams/_rels/data8.xml.rels><?xml version="1.0" encoding="UTF-8" standalone="yes"?>
<Relationships xmlns="http://schemas.openxmlformats.org/package/2006/relationships"><Relationship Id="rId1" Type="http://schemas.openxmlformats.org/officeDocument/2006/relationships/image" Target="../media/image11.jpg"/></Relationships>
</file>

<file path=ppt/diagrams/_rels/data9.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0.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2.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3.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4.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5.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8.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19.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0.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3.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4.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5.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6.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7.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8.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29.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0.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1.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2.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3.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4.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35.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5.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6.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7.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8.xml.rels><?xml version="1.0" encoding="UTF-8" standalone="yes"?>
<Relationships xmlns="http://schemas.openxmlformats.org/package/2006/relationships"><Relationship Id="rId1" Type="http://schemas.openxmlformats.org/officeDocument/2006/relationships/image" Target="../media/image11.jpg"/></Relationships>
</file>

<file path=ppt/diagrams/_rels/drawing9.xml.rels><?xml version="1.0" encoding="UTF-8" standalone="yes"?>
<Relationships xmlns="http://schemas.openxmlformats.org/package/2006/relationships"><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ACE73-8995-4DA1-BD61-7DB921E014B9}"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57EDA4B0-FA2C-4E71-B3D9-27F0290EA22A}">
      <dgm:prSet custT="1"/>
      <dgm:spPr>
        <a:noFill/>
      </dgm:spPr>
      <dgm:t>
        <a:bodyPr/>
        <a:lstStyle/>
        <a:p>
          <a:r>
            <a:rPr lang="en-US" sz="6600" b="1" i="0" baseline="0" dirty="0">
              <a:solidFill>
                <a:schemeClr val="bg1"/>
              </a:solidFill>
            </a:rPr>
            <a:t>OWASP</a:t>
          </a:r>
          <a:endParaRPr lang="en-US" sz="6600" dirty="0">
            <a:solidFill>
              <a:schemeClr val="bg1"/>
            </a:solidFill>
          </a:endParaRPr>
        </a:p>
      </dgm:t>
    </dgm:pt>
    <dgm:pt modelId="{2373BD45-2E0C-4BE6-9401-CF2EC23C203B}" type="parTrans" cxnId="{C51BB2E6-F130-4783-8C67-31DA9F379718}">
      <dgm:prSet/>
      <dgm:spPr/>
      <dgm:t>
        <a:bodyPr/>
        <a:lstStyle/>
        <a:p>
          <a:endParaRPr lang="en-US"/>
        </a:p>
      </dgm:t>
    </dgm:pt>
    <dgm:pt modelId="{DF875105-9EFA-4EED-8485-3E59B28F1DCE}" type="sibTrans" cxnId="{C51BB2E6-F130-4783-8C67-31DA9F379718}">
      <dgm:prSet/>
      <dgm:spPr/>
      <dgm:t>
        <a:bodyPr/>
        <a:lstStyle/>
        <a:p>
          <a:endParaRPr lang="en-US"/>
        </a:p>
      </dgm:t>
    </dgm:pt>
    <dgm:pt modelId="{203CF334-900C-4CA7-81CF-55818BE775BA}" type="pres">
      <dgm:prSet presAssocID="{573ACE73-8995-4DA1-BD61-7DB921E014B9}" presName="linearFlow" presStyleCnt="0">
        <dgm:presLayoutVars>
          <dgm:dir/>
          <dgm:resizeHandles val="exact"/>
        </dgm:presLayoutVars>
      </dgm:prSet>
      <dgm:spPr/>
    </dgm:pt>
    <dgm:pt modelId="{EFDE329A-8A26-4E6C-A53A-FC754D84A8BF}" type="pres">
      <dgm:prSet presAssocID="{57EDA4B0-FA2C-4E71-B3D9-27F0290EA22A}" presName="composite" presStyleCnt="0"/>
      <dgm:spPr/>
    </dgm:pt>
    <dgm:pt modelId="{ADAA8415-C37D-4EFC-886C-1695877BABF0}" type="pres">
      <dgm:prSet presAssocID="{57EDA4B0-FA2C-4E71-B3D9-27F0290EA22A}" presName="imgShp" presStyleLbl="fgImgPlace1" presStyleIdx="0" presStyleCnt="1" custLinFactNeighborX="-303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14FE278-EC36-4D49-8580-169443579A78}" type="pres">
      <dgm:prSet presAssocID="{57EDA4B0-FA2C-4E71-B3D9-27F0290EA22A}" presName="txShp" presStyleLbl="node1" presStyleIdx="0" presStyleCnt="1" custScaleX="148471" custLinFactNeighborY="-508">
        <dgm:presLayoutVars>
          <dgm:bulletEnabled val="1"/>
        </dgm:presLayoutVars>
      </dgm:prSet>
      <dgm:spPr/>
    </dgm:pt>
  </dgm:ptLst>
  <dgm:cxnLst>
    <dgm:cxn modelId="{10830C2C-3DA0-442D-B463-E35FE2332B00}" type="presOf" srcId="{573ACE73-8995-4DA1-BD61-7DB921E014B9}" destId="{203CF334-900C-4CA7-81CF-55818BE775BA}" srcOrd="0" destOrd="0" presId="urn:microsoft.com/office/officeart/2005/8/layout/vList3"/>
    <dgm:cxn modelId="{DD93DEDA-2700-42DD-976C-C06ECC1C0E39}" type="presOf" srcId="{57EDA4B0-FA2C-4E71-B3D9-27F0290EA22A}" destId="{314FE278-EC36-4D49-8580-169443579A78}" srcOrd="0" destOrd="0" presId="urn:microsoft.com/office/officeart/2005/8/layout/vList3"/>
    <dgm:cxn modelId="{C51BB2E6-F130-4783-8C67-31DA9F379718}" srcId="{573ACE73-8995-4DA1-BD61-7DB921E014B9}" destId="{57EDA4B0-FA2C-4E71-B3D9-27F0290EA22A}" srcOrd="0" destOrd="0" parTransId="{2373BD45-2E0C-4BE6-9401-CF2EC23C203B}" sibTransId="{DF875105-9EFA-4EED-8485-3E59B28F1DCE}"/>
    <dgm:cxn modelId="{F7728190-5EDA-4C28-BE70-EEE262AC23D9}" type="presParOf" srcId="{203CF334-900C-4CA7-81CF-55818BE775BA}" destId="{EFDE329A-8A26-4E6C-A53A-FC754D84A8BF}" srcOrd="0" destOrd="0" presId="urn:microsoft.com/office/officeart/2005/8/layout/vList3"/>
    <dgm:cxn modelId="{DEA70DA6-A952-4E57-BBD8-FD8D3FCAA157}" type="presParOf" srcId="{EFDE329A-8A26-4E6C-A53A-FC754D84A8BF}" destId="{ADAA8415-C37D-4EFC-886C-1695877BABF0}" srcOrd="0" destOrd="0" presId="urn:microsoft.com/office/officeart/2005/8/layout/vList3"/>
    <dgm:cxn modelId="{5A7BDA14-EC1A-4B99-976F-79CA9BDDC49C}" type="presParOf" srcId="{EFDE329A-8A26-4E6C-A53A-FC754D84A8BF}" destId="{314FE278-EC36-4D49-8580-169443579A78}" srcOrd="1" destOrd="0" presId="urn:microsoft.com/office/officeart/2005/8/layout/vList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4163B5-6450-4168-A124-6CE32C13C171}"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8F77E96-139E-4B8C-B4ED-4B857981144C}">
      <dgm:prSet/>
      <dgm:spPr>
        <a:noFill/>
      </dgm:spPr>
      <dgm:t>
        <a:bodyPr/>
        <a:lstStyle/>
        <a:p>
          <a:r>
            <a:rPr lang="en-US" b="1" i="0" baseline="0"/>
            <a:t>OWASP Risk Rating Methodology</a:t>
          </a:r>
          <a:endParaRPr lang="en-US"/>
        </a:p>
      </dgm:t>
    </dgm:pt>
    <dgm:pt modelId="{9ECE5300-A149-4FE0-B5B7-28F91F035429}" type="parTrans" cxnId="{8E783D9A-C8ED-4C49-B099-F628CFC8A82B}">
      <dgm:prSet/>
      <dgm:spPr/>
      <dgm:t>
        <a:bodyPr/>
        <a:lstStyle/>
        <a:p>
          <a:endParaRPr lang="en-US"/>
        </a:p>
      </dgm:t>
    </dgm:pt>
    <dgm:pt modelId="{BBCEABB4-B0B4-42A0-99DB-5E3EE88E82F5}" type="sibTrans" cxnId="{8E783D9A-C8ED-4C49-B099-F628CFC8A82B}">
      <dgm:prSet/>
      <dgm:spPr/>
      <dgm:t>
        <a:bodyPr/>
        <a:lstStyle/>
        <a:p>
          <a:endParaRPr lang="en-US"/>
        </a:p>
      </dgm:t>
    </dgm:pt>
    <dgm:pt modelId="{83FDD392-F677-440F-BDAD-FF13E941612F}" type="pres">
      <dgm:prSet presAssocID="{E84163B5-6450-4168-A124-6CE32C13C171}" presName="linearFlow" presStyleCnt="0">
        <dgm:presLayoutVars>
          <dgm:dir/>
          <dgm:resizeHandles val="exact"/>
        </dgm:presLayoutVars>
      </dgm:prSet>
      <dgm:spPr/>
    </dgm:pt>
    <dgm:pt modelId="{60A5E8D6-453A-4F00-9427-E03D4C43984C}" type="pres">
      <dgm:prSet presAssocID="{B8F77E96-139E-4B8C-B4ED-4B857981144C}" presName="composite" presStyleCnt="0"/>
      <dgm:spPr/>
    </dgm:pt>
    <dgm:pt modelId="{2BE5CEB2-C312-4C65-A313-4DED83C39FD1}" type="pres">
      <dgm:prSet presAssocID="{B8F77E96-139E-4B8C-B4ED-4B857981144C}"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2E0730-A704-4019-A030-C6A36A2F1793}" type="pres">
      <dgm:prSet presAssocID="{B8F77E96-139E-4B8C-B4ED-4B857981144C}" presName="txShp" presStyleLbl="node1" presStyleIdx="0" presStyleCnt="1">
        <dgm:presLayoutVars>
          <dgm:bulletEnabled val="1"/>
        </dgm:presLayoutVars>
      </dgm:prSet>
      <dgm:spPr/>
    </dgm:pt>
  </dgm:ptLst>
  <dgm:cxnLst>
    <dgm:cxn modelId="{B6BE4864-9569-4F7D-B7C2-EEACAFDA4866}" type="presOf" srcId="{B8F77E96-139E-4B8C-B4ED-4B857981144C}" destId="{BB2E0730-A704-4019-A030-C6A36A2F1793}" srcOrd="0" destOrd="0" presId="urn:microsoft.com/office/officeart/2005/8/layout/vList3"/>
    <dgm:cxn modelId="{AEB3147F-6504-49F1-B86C-50BF4272B088}" type="presOf" srcId="{E84163B5-6450-4168-A124-6CE32C13C171}" destId="{83FDD392-F677-440F-BDAD-FF13E941612F}" srcOrd="0" destOrd="0" presId="urn:microsoft.com/office/officeart/2005/8/layout/vList3"/>
    <dgm:cxn modelId="{8E783D9A-C8ED-4C49-B099-F628CFC8A82B}" srcId="{E84163B5-6450-4168-A124-6CE32C13C171}" destId="{B8F77E96-139E-4B8C-B4ED-4B857981144C}" srcOrd="0" destOrd="0" parTransId="{9ECE5300-A149-4FE0-B5B7-28F91F035429}" sibTransId="{BBCEABB4-B0B4-42A0-99DB-5E3EE88E82F5}"/>
    <dgm:cxn modelId="{E8E6661F-383F-4998-AA15-B912C35F29C5}" type="presParOf" srcId="{83FDD392-F677-440F-BDAD-FF13E941612F}" destId="{60A5E8D6-453A-4F00-9427-E03D4C43984C}" srcOrd="0" destOrd="0" presId="urn:microsoft.com/office/officeart/2005/8/layout/vList3"/>
    <dgm:cxn modelId="{D6CA8972-80AC-46D6-94F7-2EC799079EC5}" type="presParOf" srcId="{60A5E8D6-453A-4F00-9427-E03D4C43984C}" destId="{2BE5CEB2-C312-4C65-A313-4DED83C39FD1}" srcOrd="0" destOrd="0" presId="urn:microsoft.com/office/officeart/2005/8/layout/vList3"/>
    <dgm:cxn modelId="{5C681CB0-F0E1-40DC-BD9F-2D60AB2FF510}" type="presParOf" srcId="{60A5E8D6-453A-4F00-9427-E03D4C43984C}" destId="{BB2E0730-A704-4019-A030-C6A36A2F179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A04F586C-817E-4E47-8668-1716FC9BC183}">
      <dgm:prSet/>
      <dgm:spPr>
        <a:noFill/>
      </dgm:spPr>
      <dgm:t>
        <a:bodyPr/>
        <a:lstStyle/>
        <a:p>
          <a:r>
            <a:rPr lang="en-US" b="1" i="0" baseline="0" dirty="0"/>
            <a:t>OWASP Risk Rating Methodology</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A04F586C-817E-4E47-8668-1716FC9BC183}">
      <dgm:prSet/>
      <dgm:spPr>
        <a:noFill/>
      </dgm:spPr>
      <dgm:t>
        <a:bodyPr/>
        <a:lstStyle/>
        <a:p>
          <a:r>
            <a:rPr lang="en-US" b="1" dirty="0">
              <a:latin typeface="Calibri" panose="020F0502020204030204" pitchFamily="34" charset="0"/>
              <a:cs typeface="Calibri" panose="020F0502020204030204" pitchFamily="34" charset="0"/>
            </a:rPr>
            <a:t>OWASP Top 10 Risks</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A04F586C-817E-4E47-8668-1716FC9BC183}">
      <dgm:prSet/>
      <dgm:spPr>
        <a:noFill/>
      </dgm:spPr>
      <dgm:t>
        <a:bodyPr/>
        <a:lstStyle/>
        <a:p>
          <a:r>
            <a:rPr lang="en-US" b="1" dirty="0">
              <a:latin typeface="Calibri" panose="020F0502020204030204" pitchFamily="34" charset="0"/>
              <a:cs typeface="Calibri" panose="020F0502020204030204" pitchFamily="34" charset="0"/>
            </a:rPr>
            <a:t>Top 10 Risks - 2017</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76B71CD-EAB7-4C1B-AC8B-2775DDE18A98}"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4888B2FD-9A70-4C60-9F34-53DF1DC178BE}">
      <dgm:prSet/>
      <dgm:spPr>
        <a:noFill/>
      </dgm:spPr>
      <dgm:t>
        <a:bodyPr/>
        <a:lstStyle/>
        <a:p>
          <a:r>
            <a:rPr lang="en-US" b="1" i="0" baseline="0"/>
            <a:t>A1 - Injection</a:t>
          </a:r>
          <a:endParaRPr lang="en-US"/>
        </a:p>
      </dgm:t>
    </dgm:pt>
    <dgm:pt modelId="{94F06E79-BBB6-4DE4-9B50-61D4D204CD99}" type="parTrans" cxnId="{760D892F-7015-4C82-973E-56AC8B97C0F1}">
      <dgm:prSet/>
      <dgm:spPr/>
      <dgm:t>
        <a:bodyPr/>
        <a:lstStyle/>
        <a:p>
          <a:endParaRPr lang="en-US"/>
        </a:p>
      </dgm:t>
    </dgm:pt>
    <dgm:pt modelId="{2F33A55C-1D43-4EAB-ACF8-2734D003A46E}" type="sibTrans" cxnId="{760D892F-7015-4C82-973E-56AC8B97C0F1}">
      <dgm:prSet/>
      <dgm:spPr/>
      <dgm:t>
        <a:bodyPr/>
        <a:lstStyle/>
        <a:p>
          <a:endParaRPr lang="en-US"/>
        </a:p>
      </dgm:t>
    </dgm:pt>
    <dgm:pt modelId="{C3976102-643A-4A26-B910-B7C0C493F706}" type="pres">
      <dgm:prSet presAssocID="{876B71CD-EAB7-4C1B-AC8B-2775DDE18A98}" presName="linearFlow" presStyleCnt="0">
        <dgm:presLayoutVars>
          <dgm:dir/>
          <dgm:resizeHandles val="exact"/>
        </dgm:presLayoutVars>
      </dgm:prSet>
      <dgm:spPr/>
    </dgm:pt>
    <dgm:pt modelId="{4FC2CC3C-08A0-4766-9970-CF7C7F4EE122}" type="pres">
      <dgm:prSet presAssocID="{4888B2FD-9A70-4C60-9F34-53DF1DC178BE}" presName="composite" presStyleCnt="0"/>
      <dgm:spPr/>
    </dgm:pt>
    <dgm:pt modelId="{4628F717-6C13-437E-B480-D526C6AAF683}" type="pres">
      <dgm:prSet presAssocID="{4888B2FD-9A70-4C60-9F34-53DF1DC178B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F00686F-D52D-4178-8CF5-28D70999EA0A}" type="pres">
      <dgm:prSet presAssocID="{4888B2FD-9A70-4C60-9F34-53DF1DC178BE}" presName="txShp" presStyleLbl="node1" presStyleIdx="0" presStyleCnt="1">
        <dgm:presLayoutVars>
          <dgm:bulletEnabled val="1"/>
        </dgm:presLayoutVars>
      </dgm:prSet>
      <dgm:spPr/>
    </dgm:pt>
  </dgm:ptLst>
  <dgm:cxnLst>
    <dgm:cxn modelId="{760D892F-7015-4C82-973E-56AC8B97C0F1}" srcId="{876B71CD-EAB7-4C1B-AC8B-2775DDE18A98}" destId="{4888B2FD-9A70-4C60-9F34-53DF1DC178BE}" srcOrd="0" destOrd="0" parTransId="{94F06E79-BBB6-4DE4-9B50-61D4D204CD99}" sibTransId="{2F33A55C-1D43-4EAB-ACF8-2734D003A46E}"/>
    <dgm:cxn modelId="{3F8FD43B-6D06-4C42-92D2-A776D3225DAF}" type="presOf" srcId="{876B71CD-EAB7-4C1B-AC8B-2775DDE18A98}" destId="{C3976102-643A-4A26-B910-B7C0C493F706}" srcOrd="0" destOrd="0" presId="urn:microsoft.com/office/officeart/2005/8/layout/vList3"/>
    <dgm:cxn modelId="{FD0F69CC-B7CD-45DC-93BD-7822DE6BE7EF}" type="presOf" srcId="{4888B2FD-9A70-4C60-9F34-53DF1DC178BE}" destId="{AF00686F-D52D-4178-8CF5-28D70999EA0A}" srcOrd="0" destOrd="0" presId="urn:microsoft.com/office/officeart/2005/8/layout/vList3"/>
    <dgm:cxn modelId="{E05692DE-E597-49E1-90AE-29103E2C80C5}" type="presParOf" srcId="{C3976102-643A-4A26-B910-B7C0C493F706}" destId="{4FC2CC3C-08A0-4766-9970-CF7C7F4EE122}" srcOrd="0" destOrd="0" presId="urn:microsoft.com/office/officeart/2005/8/layout/vList3"/>
    <dgm:cxn modelId="{EBF0BFD9-6FC9-480B-9281-7B6C28A200B1}" type="presParOf" srcId="{4FC2CC3C-08A0-4766-9970-CF7C7F4EE122}" destId="{4628F717-6C13-437E-B480-D526C6AAF683}" srcOrd="0" destOrd="0" presId="urn:microsoft.com/office/officeart/2005/8/layout/vList3"/>
    <dgm:cxn modelId="{F37F85B6-4548-4807-B2A6-BEF364F4FB8A}" type="presParOf" srcId="{4FC2CC3C-08A0-4766-9970-CF7C7F4EE122}" destId="{AF00686F-D52D-4178-8CF5-28D70999EA0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76B71CD-EAB7-4C1B-AC8B-2775DDE18A98}"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4888B2FD-9A70-4C60-9F34-53DF1DC178BE}">
      <dgm:prSet/>
      <dgm:spPr>
        <a:noFill/>
      </dgm:spPr>
      <dgm:t>
        <a:bodyPr/>
        <a:lstStyle/>
        <a:p>
          <a:r>
            <a:rPr lang="en-US" b="1" i="0" baseline="0"/>
            <a:t>A1 - Injection</a:t>
          </a:r>
          <a:endParaRPr lang="en-US"/>
        </a:p>
      </dgm:t>
    </dgm:pt>
    <dgm:pt modelId="{94F06E79-BBB6-4DE4-9B50-61D4D204CD99}" type="parTrans" cxnId="{760D892F-7015-4C82-973E-56AC8B97C0F1}">
      <dgm:prSet/>
      <dgm:spPr/>
      <dgm:t>
        <a:bodyPr/>
        <a:lstStyle/>
        <a:p>
          <a:endParaRPr lang="en-US"/>
        </a:p>
      </dgm:t>
    </dgm:pt>
    <dgm:pt modelId="{2F33A55C-1D43-4EAB-ACF8-2734D003A46E}" type="sibTrans" cxnId="{760D892F-7015-4C82-973E-56AC8B97C0F1}">
      <dgm:prSet/>
      <dgm:spPr/>
      <dgm:t>
        <a:bodyPr/>
        <a:lstStyle/>
        <a:p>
          <a:endParaRPr lang="en-US"/>
        </a:p>
      </dgm:t>
    </dgm:pt>
    <dgm:pt modelId="{C3976102-643A-4A26-B910-B7C0C493F706}" type="pres">
      <dgm:prSet presAssocID="{876B71CD-EAB7-4C1B-AC8B-2775DDE18A98}" presName="linearFlow" presStyleCnt="0">
        <dgm:presLayoutVars>
          <dgm:dir/>
          <dgm:resizeHandles val="exact"/>
        </dgm:presLayoutVars>
      </dgm:prSet>
      <dgm:spPr/>
    </dgm:pt>
    <dgm:pt modelId="{4FC2CC3C-08A0-4766-9970-CF7C7F4EE122}" type="pres">
      <dgm:prSet presAssocID="{4888B2FD-9A70-4C60-9F34-53DF1DC178BE}" presName="composite" presStyleCnt="0"/>
      <dgm:spPr/>
    </dgm:pt>
    <dgm:pt modelId="{4628F717-6C13-437E-B480-D526C6AAF683}" type="pres">
      <dgm:prSet presAssocID="{4888B2FD-9A70-4C60-9F34-53DF1DC178B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F00686F-D52D-4178-8CF5-28D70999EA0A}" type="pres">
      <dgm:prSet presAssocID="{4888B2FD-9A70-4C60-9F34-53DF1DC178BE}" presName="txShp" presStyleLbl="node1" presStyleIdx="0" presStyleCnt="1">
        <dgm:presLayoutVars>
          <dgm:bulletEnabled val="1"/>
        </dgm:presLayoutVars>
      </dgm:prSet>
      <dgm:spPr/>
    </dgm:pt>
  </dgm:ptLst>
  <dgm:cxnLst>
    <dgm:cxn modelId="{760D892F-7015-4C82-973E-56AC8B97C0F1}" srcId="{876B71CD-EAB7-4C1B-AC8B-2775DDE18A98}" destId="{4888B2FD-9A70-4C60-9F34-53DF1DC178BE}" srcOrd="0" destOrd="0" parTransId="{94F06E79-BBB6-4DE4-9B50-61D4D204CD99}" sibTransId="{2F33A55C-1D43-4EAB-ACF8-2734D003A46E}"/>
    <dgm:cxn modelId="{3F8FD43B-6D06-4C42-92D2-A776D3225DAF}" type="presOf" srcId="{876B71CD-EAB7-4C1B-AC8B-2775DDE18A98}" destId="{C3976102-643A-4A26-B910-B7C0C493F706}" srcOrd="0" destOrd="0" presId="urn:microsoft.com/office/officeart/2005/8/layout/vList3"/>
    <dgm:cxn modelId="{FD0F69CC-B7CD-45DC-93BD-7822DE6BE7EF}" type="presOf" srcId="{4888B2FD-9A70-4C60-9F34-53DF1DC178BE}" destId="{AF00686F-D52D-4178-8CF5-28D70999EA0A}" srcOrd="0" destOrd="0" presId="urn:microsoft.com/office/officeart/2005/8/layout/vList3"/>
    <dgm:cxn modelId="{E05692DE-E597-49E1-90AE-29103E2C80C5}" type="presParOf" srcId="{C3976102-643A-4A26-B910-B7C0C493F706}" destId="{4FC2CC3C-08A0-4766-9970-CF7C7F4EE122}" srcOrd="0" destOrd="0" presId="urn:microsoft.com/office/officeart/2005/8/layout/vList3"/>
    <dgm:cxn modelId="{EBF0BFD9-6FC9-480B-9281-7B6C28A200B1}" type="presParOf" srcId="{4FC2CC3C-08A0-4766-9970-CF7C7F4EE122}" destId="{4628F717-6C13-437E-B480-D526C6AAF683}" srcOrd="0" destOrd="0" presId="urn:microsoft.com/office/officeart/2005/8/layout/vList3"/>
    <dgm:cxn modelId="{F37F85B6-4548-4807-B2A6-BEF364F4FB8A}" type="presParOf" srcId="{4FC2CC3C-08A0-4766-9970-CF7C7F4EE122}" destId="{AF00686F-D52D-4178-8CF5-28D70999EA0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B09344-8182-447D-8B4D-E6A8ADDC9A55}"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2BC0CA0D-9A67-4A78-89E5-3BDBAF07775A}">
      <dgm:prSet/>
      <dgm:spPr>
        <a:noFill/>
      </dgm:spPr>
      <dgm:t>
        <a:bodyPr/>
        <a:lstStyle/>
        <a:p>
          <a:r>
            <a:rPr lang="en-US" b="1" i="0" baseline="0"/>
            <a:t>A2: Broken Authentication</a:t>
          </a:r>
          <a:endParaRPr lang="en-US"/>
        </a:p>
      </dgm:t>
    </dgm:pt>
    <dgm:pt modelId="{2E2E9B92-95BF-49D3-834B-E3B72DA1E07E}" type="parTrans" cxnId="{9732ADD9-F470-4294-8AA2-A5559FFF26B9}">
      <dgm:prSet/>
      <dgm:spPr/>
      <dgm:t>
        <a:bodyPr/>
        <a:lstStyle/>
        <a:p>
          <a:endParaRPr lang="en-US"/>
        </a:p>
      </dgm:t>
    </dgm:pt>
    <dgm:pt modelId="{965EB7EA-2F2E-4542-8F63-8A0961F59B6F}" type="sibTrans" cxnId="{9732ADD9-F470-4294-8AA2-A5559FFF26B9}">
      <dgm:prSet/>
      <dgm:spPr/>
      <dgm:t>
        <a:bodyPr/>
        <a:lstStyle/>
        <a:p>
          <a:endParaRPr lang="en-US"/>
        </a:p>
      </dgm:t>
    </dgm:pt>
    <dgm:pt modelId="{4F20C00F-7F65-4AB4-8702-EA5B86F267E9}" type="pres">
      <dgm:prSet presAssocID="{4FB09344-8182-447D-8B4D-E6A8ADDC9A55}" presName="linearFlow" presStyleCnt="0">
        <dgm:presLayoutVars>
          <dgm:dir/>
          <dgm:resizeHandles val="exact"/>
        </dgm:presLayoutVars>
      </dgm:prSet>
      <dgm:spPr/>
    </dgm:pt>
    <dgm:pt modelId="{CA2DBA00-17F5-4195-B02E-C52F88666D54}" type="pres">
      <dgm:prSet presAssocID="{2BC0CA0D-9A67-4A78-89E5-3BDBAF07775A}" presName="composite" presStyleCnt="0"/>
      <dgm:spPr/>
    </dgm:pt>
    <dgm:pt modelId="{45440E55-DBD6-4B90-BA32-4455718F8A30}" type="pres">
      <dgm:prSet presAssocID="{2BC0CA0D-9A67-4A78-89E5-3BDBAF0777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0721774-6E08-408B-AC84-B1DAAC37A3C2}" type="pres">
      <dgm:prSet presAssocID="{2BC0CA0D-9A67-4A78-89E5-3BDBAF07775A}" presName="txShp" presStyleLbl="node1" presStyleIdx="0" presStyleCnt="1">
        <dgm:presLayoutVars>
          <dgm:bulletEnabled val="1"/>
        </dgm:presLayoutVars>
      </dgm:prSet>
      <dgm:spPr/>
    </dgm:pt>
  </dgm:ptLst>
  <dgm:cxnLst>
    <dgm:cxn modelId="{E1B99939-9457-430E-A2B1-9FCE11106DAF}" type="presOf" srcId="{4FB09344-8182-447D-8B4D-E6A8ADDC9A55}" destId="{4F20C00F-7F65-4AB4-8702-EA5B86F267E9}" srcOrd="0" destOrd="0" presId="urn:microsoft.com/office/officeart/2005/8/layout/vList3"/>
    <dgm:cxn modelId="{F5C9D280-E9F0-4913-8322-A7AB15EBEAAD}" type="presOf" srcId="{2BC0CA0D-9A67-4A78-89E5-3BDBAF07775A}" destId="{40721774-6E08-408B-AC84-B1DAAC37A3C2}" srcOrd="0" destOrd="0" presId="urn:microsoft.com/office/officeart/2005/8/layout/vList3"/>
    <dgm:cxn modelId="{9732ADD9-F470-4294-8AA2-A5559FFF26B9}" srcId="{4FB09344-8182-447D-8B4D-E6A8ADDC9A55}" destId="{2BC0CA0D-9A67-4A78-89E5-3BDBAF07775A}" srcOrd="0" destOrd="0" parTransId="{2E2E9B92-95BF-49D3-834B-E3B72DA1E07E}" sibTransId="{965EB7EA-2F2E-4542-8F63-8A0961F59B6F}"/>
    <dgm:cxn modelId="{83E483CE-B57C-466A-80AF-4C4299C49D12}" type="presParOf" srcId="{4F20C00F-7F65-4AB4-8702-EA5B86F267E9}" destId="{CA2DBA00-17F5-4195-B02E-C52F88666D54}" srcOrd="0" destOrd="0" presId="urn:microsoft.com/office/officeart/2005/8/layout/vList3"/>
    <dgm:cxn modelId="{4275C180-E191-4E75-8B10-7F112C81262A}" type="presParOf" srcId="{CA2DBA00-17F5-4195-B02E-C52F88666D54}" destId="{45440E55-DBD6-4B90-BA32-4455718F8A30}" srcOrd="0" destOrd="0" presId="urn:microsoft.com/office/officeart/2005/8/layout/vList3"/>
    <dgm:cxn modelId="{FF6B0146-B412-49AF-8D4D-0153EA652F51}" type="presParOf" srcId="{CA2DBA00-17F5-4195-B02E-C52F88666D54}" destId="{40721774-6E08-408B-AC84-B1DAAC37A3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B09344-8182-447D-8B4D-E6A8ADDC9A55}"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2BC0CA0D-9A67-4A78-89E5-3BDBAF07775A}">
      <dgm:prSet/>
      <dgm:spPr>
        <a:noFill/>
      </dgm:spPr>
      <dgm:t>
        <a:bodyPr/>
        <a:lstStyle/>
        <a:p>
          <a:r>
            <a:rPr lang="en-US" b="1" i="0" baseline="0" dirty="0"/>
            <a:t>A2: Broken Authentication</a:t>
          </a:r>
          <a:endParaRPr lang="en-US" dirty="0"/>
        </a:p>
      </dgm:t>
    </dgm:pt>
    <dgm:pt modelId="{2E2E9B92-95BF-49D3-834B-E3B72DA1E07E}" type="parTrans" cxnId="{9732ADD9-F470-4294-8AA2-A5559FFF26B9}">
      <dgm:prSet/>
      <dgm:spPr/>
      <dgm:t>
        <a:bodyPr/>
        <a:lstStyle/>
        <a:p>
          <a:endParaRPr lang="en-US"/>
        </a:p>
      </dgm:t>
    </dgm:pt>
    <dgm:pt modelId="{965EB7EA-2F2E-4542-8F63-8A0961F59B6F}" type="sibTrans" cxnId="{9732ADD9-F470-4294-8AA2-A5559FFF26B9}">
      <dgm:prSet/>
      <dgm:spPr/>
      <dgm:t>
        <a:bodyPr/>
        <a:lstStyle/>
        <a:p>
          <a:endParaRPr lang="en-US"/>
        </a:p>
      </dgm:t>
    </dgm:pt>
    <dgm:pt modelId="{4F20C00F-7F65-4AB4-8702-EA5B86F267E9}" type="pres">
      <dgm:prSet presAssocID="{4FB09344-8182-447D-8B4D-E6A8ADDC9A55}" presName="linearFlow" presStyleCnt="0">
        <dgm:presLayoutVars>
          <dgm:dir/>
          <dgm:resizeHandles val="exact"/>
        </dgm:presLayoutVars>
      </dgm:prSet>
      <dgm:spPr/>
    </dgm:pt>
    <dgm:pt modelId="{CA2DBA00-17F5-4195-B02E-C52F88666D54}" type="pres">
      <dgm:prSet presAssocID="{2BC0CA0D-9A67-4A78-89E5-3BDBAF07775A}" presName="composite" presStyleCnt="0"/>
      <dgm:spPr/>
    </dgm:pt>
    <dgm:pt modelId="{45440E55-DBD6-4B90-BA32-4455718F8A30}" type="pres">
      <dgm:prSet presAssocID="{2BC0CA0D-9A67-4A78-89E5-3BDBAF0777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0721774-6E08-408B-AC84-B1DAAC37A3C2}" type="pres">
      <dgm:prSet presAssocID="{2BC0CA0D-9A67-4A78-89E5-3BDBAF07775A}" presName="txShp" presStyleLbl="node1" presStyleIdx="0" presStyleCnt="1">
        <dgm:presLayoutVars>
          <dgm:bulletEnabled val="1"/>
        </dgm:presLayoutVars>
      </dgm:prSet>
      <dgm:spPr/>
    </dgm:pt>
  </dgm:ptLst>
  <dgm:cxnLst>
    <dgm:cxn modelId="{E1B99939-9457-430E-A2B1-9FCE11106DAF}" type="presOf" srcId="{4FB09344-8182-447D-8B4D-E6A8ADDC9A55}" destId="{4F20C00F-7F65-4AB4-8702-EA5B86F267E9}" srcOrd="0" destOrd="0" presId="urn:microsoft.com/office/officeart/2005/8/layout/vList3"/>
    <dgm:cxn modelId="{F5C9D280-E9F0-4913-8322-A7AB15EBEAAD}" type="presOf" srcId="{2BC0CA0D-9A67-4A78-89E5-3BDBAF07775A}" destId="{40721774-6E08-408B-AC84-B1DAAC37A3C2}" srcOrd="0" destOrd="0" presId="urn:microsoft.com/office/officeart/2005/8/layout/vList3"/>
    <dgm:cxn modelId="{9732ADD9-F470-4294-8AA2-A5559FFF26B9}" srcId="{4FB09344-8182-447D-8B4D-E6A8ADDC9A55}" destId="{2BC0CA0D-9A67-4A78-89E5-3BDBAF07775A}" srcOrd="0" destOrd="0" parTransId="{2E2E9B92-95BF-49D3-834B-E3B72DA1E07E}" sibTransId="{965EB7EA-2F2E-4542-8F63-8A0961F59B6F}"/>
    <dgm:cxn modelId="{83E483CE-B57C-466A-80AF-4C4299C49D12}" type="presParOf" srcId="{4F20C00F-7F65-4AB4-8702-EA5B86F267E9}" destId="{CA2DBA00-17F5-4195-B02E-C52F88666D54}" srcOrd="0" destOrd="0" presId="urn:microsoft.com/office/officeart/2005/8/layout/vList3"/>
    <dgm:cxn modelId="{4275C180-E191-4E75-8B10-7F112C81262A}" type="presParOf" srcId="{CA2DBA00-17F5-4195-B02E-C52F88666D54}" destId="{45440E55-DBD6-4B90-BA32-4455718F8A30}" srcOrd="0" destOrd="0" presId="urn:microsoft.com/office/officeart/2005/8/layout/vList3"/>
    <dgm:cxn modelId="{FF6B0146-B412-49AF-8D4D-0153EA652F51}" type="presParOf" srcId="{CA2DBA00-17F5-4195-B02E-C52F88666D54}" destId="{40721774-6E08-408B-AC84-B1DAAC37A3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A7D15B-ED5E-442C-8CA4-81B629016894}"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E86CA647-4569-409F-BA6B-30848479E435}">
      <dgm:prSet/>
      <dgm:spPr>
        <a:noFill/>
      </dgm:spPr>
      <dgm:t>
        <a:bodyPr/>
        <a:lstStyle/>
        <a:p>
          <a:r>
            <a:rPr lang="en-US" b="1" i="0" baseline="0" dirty="0"/>
            <a:t>A3: Sensitive Data Exposure</a:t>
          </a:r>
          <a:endParaRPr lang="en-US" dirty="0"/>
        </a:p>
      </dgm:t>
    </dgm:pt>
    <dgm:pt modelId="{859D637F-D1AF-4291-BE82-82E85835B68A}" type="parTrans" cxnId="{BB472C5E-FB03-44A8-ADCB-7391609B343E}">
      <dgm:prSet/>
      <dgm:spPr/>
      <dgm:t>
        <a:bodyPr/>
        <a:lstStyle/>
        <a:p>
          <a:endParaRPr lang="en-US"/>
        </a:p>
      </dgm:t>
    </dgm:pt>
    <dgm:pt modelId="{B097F2AC-AD4E-46FB-87B2-3CA56E513928}" type="sibTrans" cxnId="{BB472C5E-FB03-44A8-ADCB-7391609B343E}">
      <dgm:prSet/>
      <dgm:spPr/>
      <dgm:t>
        <a:bodyPr/>
        <a:lstStyle/>
        <a:p>
          <a:endParaRPr lang="en-US"/>
        </a:p>
      </dgm:t>
    </dgm:pt>
    <dgm:pt modelId="{16AAAD71-3771-40E1-9D06-A1CB9EDA23B1}" type="pres">
      <dgm:prSet presAssocID="{FFA7D15B-ED5E-442C-8CA4-81B629016894}" presName="linearFlow" presStyleCnt="0">
        <dgm:presLayoutVars>
          <dgm:dir/>
          <dgm:resizeHandles val="exact"/>
        </dgm:presLayoutVars>
      </dgm:prSet>
      <dgm:spPr/>
    </dgm:pt>
    <dgm:pt modelId="{21D40281-E0BC-4AEF-A6C4-CF8728D9CE74}" type="pres">
      <dgm:prSet presAssocID="{E86CA647-4569-409F-BA6B-30848479E435}" presName="composite" presStyleCnt="0"/>
      <dgm:spPr/>
    </dgm:pt>
    <dgm:pt modelId="{9A67B45E-CEE3-41D6-9076-A5EE7E14A81F}" type="pres">
      <dgm:prSet presAssocID="{E86CA647-4569-409F-BA6B-30848479E435}"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8588CF2-54CB-48E0-BAE6-8129419BD3F7}" type="pres">
      <dgm:prSet presAssocID="{E86CA647-4569-409F-BA6B-30848479E435}" presName="txShp" presStyleLbl="node1" presStyleIdx="0" presStyleCnt="1">
        <dgm:presLayoutVars>
          <dgm:bulletEnabled val="1"/>
        </dgm:presLayoutVars>
      </dgm:prSet>
      <dgm:spPr/>
    </dgm:pt>
  </dgm:ptLst>
  <dgm:cxnLst>
    <dgm:cxn modelId="{BB472C5E-FB03-44A8-ADCB-7391609B343E}" srcId="{FFA7D15B-ED5E-442C-8CA4-81B629016894}" destId="{E86CA647-4569-409F-BA6B-30848479E435}" srcOrd="0" destOrd="0" parTransId="{859D637F-D1AF-4291-BE82-82E85835B68A}" sibTransId="{B097F2AC-AD4E-46FB-87B2-3CA56E513928}"/>
    <dgm:cxn modelId="{59915693-178C-4801-A9FC-7046BF9467A8}" type="presOf" srcId="{FFA7D15B-ED5E-442C-8CA4-81B629016894}" destId="{16AAAD71-3771-40E1-9D06-A1CB9EDA23B1}" srcOrd="0" destOrd="0" presId="urn:microsoft.com/office/officeart/2005/8/layout/vList3"/>
    <dgm:cxn modelId="{452991F5-DE10-4DC4-AB5D-511B13945C0E}" type="presOf" srcId="{E86CA647-4569-409F-BA6B-30848479E435}" destId="{78588CF2-54CB-48E0-BAE6-8129419BD3F7}" srcOrd="0" destOrd="0" presId="urn:microsoft.com/office/officeart/2005/8/layout/vList3"/>
    <dgm:cxn modelId="{8FB171CA-5BD3-499D-9D0E-935B19A02072}" type="presParOf" srcId="{16AAAD71-3771-40E1-9D06-A1CB9EDA23B1}" destId="{21D40281-E0BC-4AEF-A6C4-CF8728D9CE74}" srcOrd="0" destOrd="0" presId="urn:microsoft.com/office/officeart/2005/8/layout/vList3"/>
    <dgm:cxn modelId="{C114444C-3066-4C4E-B0A2-A6B12BCA68D9}" type="presParOf" srcId="{21D40281-E0BC-4AEF-A6C4-CF8728D9CE74}" destId="{9A67B45E-CEE3-41D6-9076-A5EE7E14A81F}" srcOrd="0" destOrd="0" presId="urn:microsoft.com/office/officeart/2005/8/layout/vList3"/>
    <dgm:cxn modelId="{615061D3-5F9B-4B13-A272-C37752518D6B}" type="presParOf" srcId="{21D40281-E0BC-4AEF-A6C4-CF8728D9CE74}" destId="{78588CF2-54CB-48E0-BAE6-8129419BD3F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FA7D15B-ED5E-442C-8CA4-81B629016894}"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E86CA647-4569-409F-BA6B-30848479E435}">
      <dgm:prSet/>
      <dgm:spPr>
        <a:noFill/>
      </dgm:spPr>
      <dgm:t>
        <a:bodyPr/>
        <a:lstStyle/>
        <a:p>
          <a:r>
            <a:rPr lang="en-US" b="1" i="0" baseline="0" dirty="0"/>
            <a:t>A3: Sensitive Data Exposure</a:t>
          </a:r>
          <a:endParaRPr lang="en-US" dirty="0"/>
        </a:p>
      </dgm:t>
    </dgm:pt>
    <dgm:pt modelId="{859D637F-D1AF-4291-BE82-82E85835B68A}" type="parTrans" cxnId="{BB472C5E-FB03-44A8-ADCB-7391609B343E}">
      <dgm:prSet/>
      <dgm:spPr/>
      <dgm:t>
        <a:bodyPr/>
        <a:lstStyle/>
        <a:p>
          <a:endParaRPr lang="en-US"/>
        </a:p>
      </dgm:t>
    </dgm:pt>
    <dgm:pt modelId="{B097F2AC-AD4E-46FB-87B2-3CA56E513928}" type="sibTrans" cxnId="{BB472C5E-FB03-44A8-ADCB-7391609B343E}">
      <dgm:prSet/>
      <dgm:spPr/>
      <dgm:t>
        <a:bodyPr/>
        <a:lstStyle/>
        <a:p>
          <a:endParaRPr lang="en-US"/>
        </a:p>
      </dgm:t>
    </dgm:pt>
    <dgm:pt modelId="{16AAAD71-3771-40E1-9D06-A1CB9EDA23B1}" type="pres">
      <dgm:prSet presAssocID="{FFA7D15B-ED5E-442C-8CA4-81B629016894}" presName="linearFlow" presStyleCnt="0">
        <dgm:presLayoutVars>
          <dgm:dir/>
          <dgm:resizeHandles val="exact"/>
        </dgm:presLayoutVars>
      </dgm:prSet>
      <dgm:spPr/>
    </dgm:pt>
    <dgm:pt modelId="{21D40281-E0BC-4AEF-A6C4-CF8728D9CE74}" type="pres">
      <dgm:prSet presAssocID="{E86CA647-4569-409F-BA6B-30848479E435}" presName="composite" presStyleCnt="0"/>
      <dgm:spPr/>
    </dgm:pt>
    <dgm:pt modelId="{9A67B45E-CEE3-41D6-9076-A5EE7E14A81F}" type="pres">
      <dgm:prSet presAssocID="{E86CA647-4569-409F-BA6B-30848479E435}"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8588CF2-54CB-48E0-BAE6-8129419BD3F7}" type="pres">
      <dgm:prSet presAssocID="{E86CA647-4569-409F-BA6B-30848479E435}" presName="txShp" presStyleLbl="node1" presStyleIdx="0" presStyleCnt="1">
        <dgm:presLayoutVars>
          <dgm:bulletEnabled val="1"/>
        </dgm:presLayoutVars>
      </dgm:prSet>
      <dgm:spPr/>
    </dgm:pt>
  </dgm:ptLst>
  <dgm:cxnLst>
    <dgm:cxn modelId="{BB472C5E-FB03-44A8-ADCB-7391609B343E}" srcId="{FFA7D15B-ED5E-442C-8CA4-81B629016894}" destId="{E86CA647-4569-409F-BA6B-30848479E435}" srcOrd="0" destOrd="0" parTransId="{859D637F-D1AF-4291-BE82-82E85835B68A}" sibTransId="{B097F2AC-AD4E-46FB-87B2-3CA56E513928}"/>
    <dgm:cxn modelId="{59915693-178C-4801-A9FC-7046BF9467A8}" type="presOf" srcId="{FFA7D15B-ED5E-442C-8CA4-81B629016894}" destId="{16AAAD71-3771-40E1-9D06-A1CB9EDA23B1}" srcOrd="0" destOrd="0" presId="urn:microsoft.com/office/officeart/2005/8/layout/vList3"/>
    <dgm:cxn modelId="{452991F5-DE10-4DC4-AB5D-511B13945C0E}" type="presOf" srcId="{E86CA647-4569-409F-BA6B-30848479E435}" destId="{78588CF2-54CB-48E0-BAE6-8129419BD3F7}" srcOrd="0" destOrd="0" presId="urn:microsoft.com/office/officeart/2005/8/layout/vList3"/>
    <dgm:cxn modelId="{8FB171CA-5BD3-499D-9D0E-935B19A02072}" type="presParOf" srcId="{16AAAD71-3771-40E1-9D06-A1CB9EDA23B1}" destId="{21D40281-E0BC-4AEF-A6C4-CF8728D9CE74}" srcOrd="0" destOrd="0" presId="urn:microsoft.com/office/officeart/2005/8/layout/vList3"/>
    <dgm:cxn modelId="{C114444C-3066-4C4E-B0A2-A6B12BCA68D9}" type="presParOf" srcId="{21D40281-E0BC-4AEF-A6C4-CF8728D9CE74}" destId="{9A67B45E-CEE3-41D6-9076-A5EE7E14A81F}" srcOrd="0" destOrd="0" presId="urn:microsoft.com/office/officeart/2005/8/layout/vList3"/>
    <dgm:cxn modelId="{615061D3-5F9B-4B13-A272-C37752518D6B}" type="presParOf" srcId="{21D40281-E0BC-4AEF-A6C4-CF8728D9CE74}" destId="{78588CF2-54CB-48E0-BAE6-8129419BD3F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37EEB4-9A38-430F-8A06-6D1B2D19D249}"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D48E64D3-2553-4BD4-9CF2-294CE75435D3}">
      <dgm:prSet/>
      <dgm:spPr>
        <a:noFill/>
      </dgm:spPr>
      <dgm:t>
        <a:bodyPr/>
        <a:lstStyle/>
        <a:p>
          <a:r>
            <a:rPr lang="en-US" b="1" i="0" baseline="0" dirty="0"/>
            <a:t>Introduction</a:t>
          </a:r>
          <a:endParaRPr lang="en-US" dirty="0"/>
        </a:p>
      </dgm:t>
    </dgm:pt>
    <dgm:pt modelId="{31305AE1-695A-49A5-A3AF-6FD7CB77F7CC}" type="parTrans" cxnId="{15B7F77B-315C-4165-B0FD-C2AB5B0222BD}">
      <dgm:prSet/>
      <dgm:spPr/>
      <dgm:t>
        <a:bodyPr/>
        <a:lstStyle/>
        <a:p>
          <a:endParaRPr lang="en-US"/>
        </a:p>
      </dgm:t>
    </dgm:pt>
    <dgm:pt modelId="{26723D87-EFC5-4A6A-9C34-FCA2EE038A14}" type="sibTrans" cxnId="{15B7F77B-315C-4165-B0FD-C2AB5B0222BD}">
      <dgm:prSet/>
      <dgm:spPr/>
      <dgm:t>
        <a:bodyPr/>
        <a:lstStyle/>
        <a:p>
          <a:endParaRPr lang="en-US"/>
        </a:p>
      </dgm:t>
    </dgm:pt>
    <dgm:pt modelId="{FEB9D99F-70EF-40FF-8599-E976279AB7DF}" type="pres">
      <dgm:prSet presAssocID="{7237EEB4-9A38-430F-8A06-6D1B2D19D249}" presName="linearFlow" presStyleCnt="0">
        <dgm:presLayoutVars>
          <dgm:dir/>
          <dgm:resizeHandles val="exact"/>
        </dgm:presLayoutVars>
      </dgm:prSet>
      <dgm:spPr/>
    </dgm:pt>
    <dgm:pt modelId="{990A8488-3A6B-4B0B-9A8B-4B5B4867D710}" type="pres">
      <dgm:prSet presAssocID="{D48E64D3-2553-4BD4-9CF2-294CE75435D3}" presName="composite" presStyleCnt="0"/>
      <dgm:spPr/>
    </dgm:pt>
    <dgm:pt modelId="{3EC8DFC7-C879-47B9-B667-D49CB910370C}" type="pres">
      <dgm:prSet presAssocID="{D48E64D3-2553-4BD4-9CF2-294CE75435D3}" presName="imgShp" presStyleLbl="fgImgPlace1" presStyleIdx="0" presStyleCnt="1" custLinFactNeighborX="-47158" custLinFactNeighborY="-1116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623AFD1-33E2-4C36-99ED-57847A6E225B}" type="pres">
      <dgm:prSet presAssocID="{D48E64D3-2553-4BD4-9CF2-294CE75435D3}" presName="txShp" presStyleLbl="node1" presStyleIdx="0" presStyleCnt="1" custLinFactNeighborX="-12511">
        <dgm:presLayoutVars>
          <dgm:bulletEnabled val="1"/>
        </dgm:presLayoutVars>
      </dgm:prSet>
      <dgm:spPr/>
    </dgm:pt>
  </dgm:ptLst>
  <dgm:cxnLst>
    <dgm:cxn modelId="{A3F6D507-8FE2-41E5-84BA-58C6EDA6BF77}" type="presOf" srcId="{D48E64D3-2553-4BD4-9CF2-294CE75435D3}" destId="{D623AFD1-33E2-4C36-99ED-57847A6E225B}" srcOrd="0" destOrd="0" presId="urn:microsoft.com/office/officeart/2005/8/layout/vList3"/>
    <dgm:cxn modelId="{3F505327-7820-4110-8564-663804A15538}" type="presOf" srcId="{7237EEB4-9A38-430F-8A06-6D1B2D19D249}" destId="{FEB9D99F-70EF-40FF-8599-E976279AB7DF}" srcOrd="0" destOrd="0" presId="urn:microsoft.com/office/officeart/2005/8/layout/vList3"/>
    <dgm:cxn modelId="{15B7F77B-315C-4165-B0FD-C2AB5B0222BD}" srcId="{7237EEB4-9A38-430F-8A06-6D1B2D19D249}" destId="{D48E64D3-2553-4BD4-9CF2-294CE75435D3}" srcOrd="0" destOrd="0" parTransId="{31305AE1-695A-49A5-A3AF-6FD7CB77F7CC}" sibTransId="{26723D87-EFC5-4A6A-9C34-FCA2EE038A14}"/>
    <dgm:cxn modelId="{B0A28518-C7DD-4D85-912E-B9CC4C10E398}" type="presParOf" srcId="{FEB9D99F-70EF-40FF-8599-E976279AB7DF}" destId="{990A8488-3A6B-4B0B-9A8B-4B5B4867D710}" srcOrd="0" destOrd="0" presId="urn:microsoft.com/office/officeart/2005/8/layout/vList3"/>
    <dgm:cxn modelId="{3BD2F876-9A71-4687-87F8-27151BA6E7D6}" type="presParOf" srcId="{990A8488-3A6B-4B0B-9A8B-4B5B4867D710}" destId="{3EC8DFC7-C879-47B9-B667-D49CB910370C}" srcOrd="0" destOrd="0" presId="urn:microsoft.com/office/officeart/2005/8/layout/vList3"/>
    <dgm:cxn modelId="{52E5FD13-A693-4BF1-AA52-2C9754E9DE0C}" type="presParOf" srcId="{990A8488-3A6B-4B0B-9A8B-4B5B4867D710}" destId="{D623AFD1-33E2-4C36-99ED-57847A6E225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i="0" baseline="0" dirty="0"/>
            <a:t>A4: XML External Entities (XEE)</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i="0" baseline="0" dirty="0"/>
            <a:t>A4: XML External Entities (XEE)</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A5: Broken Access Control</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A5: Broken Access Control</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A6: Security Misconfiguration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A6: Security Misconfiguration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A7: Cross-Site Scripting (XSS)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A7: Cross-Site Scripting (XSS)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A8: Insecure Deserialization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A8: Insecure Deserialization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80B1FA-D65D-4EE2-AA58-0D79577D7052}"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A94A3D0E-4280-44D4-91DB-9DFB961208A2}">
      <dgm:prSet/>
      <dgm:spPr>
        <a:noFill/>
      </dgm:spPr>
      <dgm:t>
        <a:bodyPr/>
        <a:lstStyle/>
        <a:p>
          <a:r>
            <a:rPr lang="en-US" b="1" i="0" baseline="0" dirty="0"/>
            <a:t>Core Purpose</a:t>
          </a:r>
          <a:endParaRPr lang="en-US" dirty="0"/>
        </a:p>
      </dgm:t>
    </dgm:pt>
    <dgm:pt modelId="{26389783-14F8-4B73-BD40-9D4C1D871814}" type="parTrans" cxnId="{1B1E9991-DE72-47B2-A6EF-D8BF2ECBFB75}">
      <dgm:prSet/>
      <dgm:spPr/>
      <dgm:t>
        <a:bodyPr/>
        <a:lstStyle/>
        <a:p>
          <a:endParaRPr lang="en-US"/>
        </a:p>
      </dgm:t>
    </dgm:pt>
    <dgm:pt modelId="{9EFFE500-8453-4C4D-B4A3-93835ACB26A6}" type="sibTrans" cxnId="{1B1E9991-DE72-47B2-A6EF-D8BF2ECBFB75}">
      <dgm:prSet/>
      <dgm:spPr/>
      <dgm:t>
        <a:bodyPr/>
        <a:lstStyle/>
        <a:p>
          <a:endParaRPr lang="en-US"/>
        </a:p>
      </dgm:t>
    </dgm:pt>
    <dgm:pt modelId="{EBCD800C-44AB-47FA-9ACB-334B428D0FA5}" type="pres">
      <dgm:prSet presAssocID="{EB80B1FA-D65D-4EE2-AA58-0D79577D7052}" presName="linearFlow" presStyleCnt="0">
        <dgm:presLayoutVars>
          <dgm:dir/>
          <dgm:resizeHandles val="exact"/>
        </dgm:presLayoutVars>
      </dgm:prSet>
      <dgm:spPr/>
    </dgm:pt>
    <dgm:pt modelId="{2353C887-3D71-45F1-8572-35F223DDEEEB}" type="pres">
      <dgm:prSet presAssocID="{A94A3D0E-4280-44D4-91DB-9DFB961208A2}" presName="composite" presStyleCnt="0"/>
      <dgm:spPr/>
    </dgm:pt>
    <dgm:pt modelId="{62D29C6B-91E0-4BEC-94F3-E8648140BF97}" type="pres">
      <dgm:prSet presAssocID="{A94A3D0E-4280-44D4-91DB-9DFB961208A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792B85A-E096-49C9-AE7B-92B33F130961}" type="pres">
      <dgm:prSet presAssocID="{A94A3D0E-4280-44D4-91DB-9DFB961208A2}" presName="txShp" presStyleLbl="node1" presStyleIdx="0" presStyleCnt="1">
        <dgm:presLayoutVars>
          <dgm:bulletEnabled val="1"/>
        </dgm:presLayoutVars>
      </dgm:prSet>
      <dgm:spPr/>
    </dgm:pt>
  </dgm:ptLst>
  <dgm:cxnLst>
    <dgm:cxn modelId="{C9C56716-24D7-4E8E-B5A9-5EC9BCC87AFF}" type="presOf" srcId="{A94A3D0E-4280-44D4-91DB-9DFB961208A2}" destId="{8792B85A-E096-49C9-AE7B-92B33F130961}" srcOrd="0" destOrd="0" presId="urn:microsoft.com/office/officeart/2005/8/layout/vList3"/>
    <dgm:cxn modelId="{22DAE27F-1659-4B97-B757-CD62913E92F3}" type="presOf" srcId="{EB80B1FA-D65D-4EE2-AA58-0D79577D7052}" destId="{EBCD800C-44AB-47FA-9ACB-334B428D0FA5}" srcOrd="0" destOrd="0" presId="urn:microsoft.com/office/officeart/2005/8/layout/vList3"/>
    <dgm:cxn modelId="{1B1E9991-DE72-47B2-A6EF-D8BF2ECBFB75}" srcId="{EB80B1FA-D65D-4EE2-AA58-0D79577D7052}" destId="{A94A3D0E-4280-44D4-91DB-9DFB961208A2}" srcOrd="0" destOrd="0" parTransId="{26389783-14F8-4B73-BD40-9D4C1D871814}" sibTransId="{9EFFE500-8453-4C4D-B4A3-93835ACB26A6}"/>
    <dgm:cxn modelId="{49DAAE37-81B6-4876-86DE-6AF95B2ED195}" type="presParOf" srcId="{EBCD800C-44AB-47FA-9ACB-334B428D0FA5}" destId="{2353C887-3D71-45F1-8572-35F223DDEEEB}" srcOrd="0" destOrd="0" presId="urn:microsoft.com/office/officeart/2005/8/layout/vList3"/>
    <dgm:cxn modelId="{8068A609-9CF2-43EA-95C8-BFD813D147D8}" type="presParOf" srcId="{2353C887-3D71-45F1-8572-35F223DDEEEB}" destId="{62D29C6B-91E0-4BEC-94F3-E8648140BF97}" srcOrd="0" destOrd="0" presId="urn:microsoft.com/office/officeart/2005/8/layout/vList3"/>
    <dgm:cxn modelId="{837A87D5-B51B-414E-B4E8-14B668A13745}" type="presParOf" srcId="{2353C887-3D71-45F1-8572-35F223DDEEEB}" destId="{8792B85A-E096-49C9-AE7B-92B33F13096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A9: Using Components with Known Vulnerabilities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A9: Using Components with Known Vulnerabilities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A10: Insufficient Monitoring and Logging</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A10: Insufficient Monitoring and Logging</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Roadmap For Future Activities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9A450383-1E5E-4E57-8A84-F61195A1B23E}">
      <dgm:prSet/>
      <dgm:spPr>
        <a:noFill/>
      </dgm:spPr>
      <dgm:t>
        <a:bodyPr/>
        <a:lstStyle/>
        <a:p>
          <a:r>
            <a:rPr lang="en-US" b="1" dirty="0">
              <a:latin typeface="Calibri" panose="020F0502020204030204" pitchFamily="34" charset="0"/>
              <a:cs typeface="Calibri" panose="020F0502020204030204" pitchFamily="34" charset="0"/>
            </a:rPr>
            <a:t>Roadmap For Future Activities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771DBDC-BCE7-4AC0-8198-8EFB23E2D037}">
      <dgm:prSet/>
      <dgm:spPr>
        <a:noFill/>
      </dgm:spPr>
      <dgm:t>
        <a:bodyPr/>
        <a:lstStyle/>
        <a:p>
          <a:r>
            <a:rPr lang="en-US" b="1" i="0" baseline="0"/>
            <a:t>Application Security Risks</a:t>
          </a:r>
          <a:endParaRPr lang="en-US"/>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771DBDC-BCE7-4AC0-8198-8EFB23E2D037}">
      <dgm:prSet/>
      <dgm:spPr>
        <a:noFill/>
      </dgm:spPr>
      <dgm:t>
        <a:bodyPr/>
        <a:lstStyle/>
        <a:p>
          <a:r>
            <a:rPr lang="en-US" b="1" i="0" baseline="0" dirty="0"/>
            <a:t>Risk Based Approach</a:t>
          </a:r>
          <a:endParaRPr lang="en-US" dirty="0"/>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771DBDC-BCE7-4AC0-8198-8EFB23E2D037}">
      <dgm:prSet/>
      <dgm:spPr>
        <a:noFill/>
      </dgm:spPr>
      <dgm:t>
        <a:bodyPr/>
        <a:lstStyle/>
        <a:p>
          <a:r>
            <a:rPr lang="en-US" b="1" i="0" baseline="0" dirty="0"/>
            <a:t>OWASP Risk Rating Methodology</a:t>
          </a:r>
          <a:endParaRPr lang="en-US" dirty="0"/>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804A58-72CB-449B-984B-58BE07475DB4}"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13E3B222-BA58-4F32-BA96-4F4DD8818542}">
      <dgm:prSet/>
      <dgm:spPr>
        <a:noFill/>
      </dgm:spPr>
      <dgm:t>
        <a:bodyPr/>
        <a:lstStyle/>
        <a:p>
          <a:r>
            <a:rPr lang="en-US" b="1" i="0" baseline="0" dirty="0"/>
            <a:t>OWASP Risk Rating Methodology</a:t>
          </a:r>
          <a:endParaRPr lang="en-US" dirty="0"/>
        </a:p>
      </dgm:t>
    </dgm:pt>
    <dgm:pt modelId="{CEB8F617-9A4A-4128-A6C0-4B0A8251CF59}" type="parTrans" cxnId="{92A5EBCB-C497-44DC-AE3D-6CA0044078CB}">
      <dgm:prSet/>
      <dgm:spPr/>
      <dgm:t>
        <a:bodyPr/>
        <a:lstStyle/>
        <a:p>
          <a:endParaRPr lang="en-US"/>
        </a:p>
      </dgm:t>
    </dgm:pt>
    <dgm:pt modelId="{CFD35129-CAE3-4949-B095-89FCBF95C151}" type="sibTrans" cxnId="{92A5EBCB-C497-44DC-AE3D-6CA0044078CB}">
      <dgm:prSet/>
      <dgm:spPr/>
      <dgm:t>
        <a:bodyPr/>
        <a:lstStyle/>
        <a:p>
          <a:endParaRPr lang="en-US"/>
        </a:p>
      </dgm:t>
    </dgm:pt>
    <dgm:pt modelId="{1BE4D7DC-024B-48D1-A0D8-2F0C6EF08883}" type="pres">
      <dgm:prSet presAssocID="{0F804A58-72CB-449B-984B-58BE07475DB4}" presName="linearFlow" presStyleCnt="0">
        <dgm:presLayoutVars>
          <dgm:dir/>
          <dgm:resizeHandles val="exact"/>
        </dgm:presLayoutVars>
      </dgm:prSet>
      <dgm:spPr/>
    </dgm:pt>
    <dgm:pt modelId="{33518E69-8494-4CFA-89E4-46A2AAC8FFBB}" type="pres">
      <dgm:prSet presAssocID="{13E3B222-BA58-4F32-BA96-4F4DD8818542}" presName="composite" presStyleCnt="0"/>
      <dgm:spPr/>
    </dgm:pt>
    <dgm:pt modelId="{7D9982B5-37E2-4281-8504-7FC51D75189A}" type="pres">
      <dgm:prSet presAssocID="{13E3B222-BA58-4F32-BA96-4F4DD881854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A80F134-CE5D-4644-BFCC-6F5B7DC8F331}" type="pres">
      <dgm:prSet presAssocID="{13E3B222-BA58-4F32-BA96-4F4DD8818542}" presName="txShp" presStyleLbl="node1" presStyleIdx="0" presStyleCnt="1">
        <dgm:presLayoutVars>
          <dgm:bulletEnabled val="1"/>
        </dgm:presLayoutVars>
      </dgm:prSet>
      <dgm:spPr/>
    </dgm:pt>
  </dgm:ptLst>
  <dgm:cxnLst>
    <dgm:cxn modelId="{0E12902A-6274-4750-AD1E-4E43C9DDE34E}" type="presOf" srcId="{0F804A58-72CB-449B-984B-58BE07475DB4}" destId="{1BE4D7DC-024B-48D1-A0D8-2F0C6EF08883}" srcOrd="0" destOrd="0" presId="urn:microsoft.com/office/officeart/2005/8/layout/vList3"/>
    <dgm:cxn modelId="{9EFB8D60-4AA8-4F78-A0A8-083F76132684}" type="presOf" srcId="{13E3B222-BA58-4F32-BA96-4F4DD8818542}" destId="{3A80F134-CE5D-4644-BFCC-6F5B7DC8F331}" srcOrd="0" destOrd="0" presId="urn:microsoft.com/office/officeart/2005/8/layout/vList3"/>
    <dgm:cxn modelId="{92A5EBCB-C497-44DC-AE3D-6CA0044078CB}" srcId="{0F804A58-72CB-449B-984B-58BE07475DB4}" destId="{13E3B222-BA58-4F32-BA96-4F4DD8818542}" srcOrd="0" destOrd="0" parTransId="{CEB8F617-9A4A-4128-A6C0-4B0A8251CF59}" sibTransId="{CFD35129-CAE3-4949-B095-89FCBF95C151}"/>
    <dgm:cxn modelId="{3D682BA8-F579-4224-B8EF-2B3C77EB59E7}" type="presParOf" srcId="{1BE4D7DC-024B-48D1-A0D8-2F0C6EF08883}" destId="{33518E69-8494-4CFA-89E4-46A2AAC8FFBB}" srcOrd="0" destOrd="0" presId="urn:microsoft.com/office/officeart/2005/8/layout/vList3"/>
    <dgm:cxn modelId="{74942022-F4CA-42AD-9C45-4AAA47B91DE0}" type="presParOf" srcId="{33518E69-8494-4CFA-89E4-46A2AAC8FFBB}" destId="{7D9982B5-37E2-4281-8504-7FC51D75189A}" srcOrd="0" destOrd="0" presId="urn:microsoft.com/office/officeart/2005/8/layout/vList3"/>
    <dgm:cxn modelId="{BE95DB8E-3DEF-433D-9B72-5AF51FBECF81}" type="presParOf" srcId="{33518E69-8494-4CFA-89E4-46A2AAC8FFBB}" destId="{3A80F134-CE5D-4644-BFCC-6F5B7DC8F33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71D833-5345-47D7-A5F8-D9421DD59376}"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B1D4CC6-73D0-4284-8B68-62EEF641BEDA}">
      <dgm:prSet/>
      <dgm:spPr>
        <a:noFill/>
      </dgm:spPr>
      <dgm:t>
        <a:bodyPr/>
        <a:lstStyle/>
        <a:p>
          <a:r>
            <a:rPr lang="en-US" b="1" i="0" baseline="0" dirty="0"/>
            <a:t>OWASP Risk Rating Methodology</a:t>
          </a:r>
          <a:endParaRPr lang="en-US" dirty="0"/>
        </a:p>
      </dgm:t>
    </dgm:pt>
    <dgm:pt modelId="{3BB38C62-6364-46F4-8B67-0B2314D8E7D2}" type="parTrans" cxnId="{C1BE5F5B-77CF-4459-99D4-C961CA16BB6E}">
      <dgm:prSet/>
      <dgm:spPr/>
      <dgm:t>
        <a:bodyPr/>
        <a:lstStyle/>
        <a:p>
          <a:endParaRPr lang="en-US"/>
        </a:p>
      </dgm:t>
    </dgm:pt>
    <dgm:pt modelId="{C7538141-4E21-45D2-909B-0922E69E1607}" type="sibTrans" cxnId="{C1BE5F5B-77CF-4459-99D4-C961CA16BB6E}">
      <dgm:prSet/>
      <dgm:spPr/>
      <dgm:t>
        <a:bodyPr/>
        <a:lstStyle/>
        <a:p>
          <a:endParaRPr lang="en-US"/>
        </a:p>
      </dgm:t>
    </dgm:pt>
    <dgm:pt modelId="{3E8318F5-3C08-4D47-9895-6E65C56E1893}" type="pres">
      <dgm:prSet presAssocID="{0371D833-5345-47D7-A5F8-D9421DD59376}" presName="linearFlow" presStyleCnt="0">
        <dgm:presLayoutVars>
          <dgm:dir/>
          <dgm:resizeHandles val="exact"/>
        </dgm:presLayoutVars>
      </dgm:prSet>
      <dgm:spPr/>
    </dgm:pt>
    <dgm:pt modelId="{7ED01542-8014-4132-BE6B-858F9E21017A}" type="pres">
      <dgm:prSet presAssocID="{BB1D4CC6-73D0-4284-8B68-62EEF641BEDA}" presName="composite" presStyleCnt="0"/>
      <dgm:spPr/>
    </dgm:pt>
    <dgm:pt modelId="{704968F0-9FE4-42C5-9A30-F280979E025B}" type="pres">
      <dgm:prSet presAssocID="{BB1D4CC6-73D0-4284-8B68-62EEF641BED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0F2C33C-BC88-48AD-AE82-4E28AC8AF6B7}" type="pres">
      <dgm:prSet presAssocID="{BB1D4CC6-73D0-4284-8B68-62EEF641BEDA}" presName="txShp" presStyleLbl="node1" presStyleIdx="0" presStyleCnt="1">
        <dgm:presLayoutVars>
          <dgm:bulletEnabled val="1"/>
        </dgm:presLayoutVars>
      </dgm:prSet>
      <dgm:spPr/>
    </dgm:pt>
  </dgm:ptLst>
  <dgm:cxnLst>
    <dgm:cxn modelId="{1BCC6501-D591-48A4-9CB7-30EBDBF6D2C3}" type="presOf" srcId="{0371D833-5345-47D7-A5F8-D9421DD59376}" destId="{3E8318F5-3C08-4D47-9895-6E65C56E1893}" srcOrd="0" destOrd="0" presId="urn:microsoft.com/office/officeart/2005/8/layout/vList3"/>
    <dgm:cxn modelId="{2B5B4A06-6DBE-444B-B34E-4408E87C5F94}" type="presOf" srcId="{BB1D4CC6-73D0-4284-8B68-62EEF641BEDA}" destId="{90F2C33C-BC88-48AD-AE82-4E28AC8AF6B7}" srcOrd="0" destOrd="0" presId="urn:microsoft.com/office/officeart/2005/8/layout/vList3"/>
    <dgm:cxn modelId="{C1BE5F5B-77CF-4459-99D4-C961CA16BB6E}" srcId="{0371D833-5345-47D7-A5F8-D9421DD59376}" destId="{BB1D4CC6-73D0-4284-8B68-62EEF641BEDA}" srcOrd="0" destOrd="0" parTransId="{3BB38C62-6364-46F4-8B67-0B2314D8E7D2}" sibTransId="{C7538141-4E21-45D2-909B-0922E69E1607}"/>
    <dgm:cxn modelId="{2F633AE4-722D-4BEF-B49C-B3B8C572CB36}" type="presParOf" srcId="{3E8318F5-3C08-4D47-9895-6E65C56E1893}" destId="{7ED01542-8014-4132-BE6B-858F9E21017A}" srcOrd="0" destOrd="0" presId="urn:microsoft.com/office/officeart/2005/8/layout/vList3"/>
    <dgm:cxn modelId="{09249BDD-C17B-4DCA-B2C9-B48A92119CF6}" type="presParOf" srcId="{7ED01542-8014-4132-BE6B-858F9E21017A}" destId="{704968F0-9FE4-42C5-9A30-F280979E025B}" srcOrd="0" destOrd="0" presId="urn:microsoft.com/office/officeart/2005/8/layout/vList3"/>
    <dgm:cxn modelId="{7B0CF879-5496-402E-9F18-84162BD8D4F7}" type="presParOf" srcId="{7ED01542-8014-4132-BE6B-858F9E21017A}" destId="{90F2C33C-BC88-48AD-AE82-4E28AC8AF6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71D833-5345-47D7-A5F8-D9421DD59376}"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BB1D4CC6-73D0-4284-8B68-62EEF641BEDA}">
      <dgm:prSet/>
      <dgm:spPr>
        <a:noFill/>
      </dgm:spPr>
      <dgm:t>
        <a:bodyPr/>
        <a:lstStyle/>
        <a:p>
          <a:r>
            <a:rPr lang="en-US" b="1" i="0" baseline="0" dirty="0"/>
            <a:t>OWASP Risk Rating Methodology</a:t>
          </a:r>
          <a:endParaRPr lang="en-US" dirty="0"/>
        </a:p>
      </dgm:t>
    </dgm:pt>
    <dgm:pt modelId="{3BB38C62-6364-46F4-8B67-0B2314D8E7D2}" type="parTrans" cxnId="{C1BE5F5B-77CF-4459-99D4-C961CA16BB6E}">
      <dgm:prSet/>
      <dgm:spPr/>
      <dgm:t>
        <a:bodyPr/>
        <a:lstStyle/>
        <a:p>
          <a:endParaRPr lang="en-US"/>
        </a:p>
      </dgm:t>
    </dgm:pt>
    <dgm:pt modelId="{C7538141-4E21-45D2-909B-0922E69E1607}" type="sibTrans" cxnId="{C1BE5F5B-77CF-4459-99D4-C961CA16BB6E}">
      <dgm:prSet/>
      <dgm:spPr/>
      <dgm:t>
        <a:bodyPr/>
        <a:lstStyle/>
        <a:p>
          <a:endParaRPr lang="en-US"/>
        </a:p>
      </dgm:t>
    </dgm:pt>
    <dgm:pt modelId="{3E8318F5-3C08-4D47-9895-6E65C56E1893}" type="pres">
      <dgm:prSet presAssocID="{0371D833-5345-47D7-A5F8-D9421DD59376}" presName="linearFlow" presStyleCnt="0">
        <dgm:presLayoutVars>
          <dgm:dir/>
          <dgm:resizeHandles val="exact"/>
        </dgm:presLayoutVars>
      </dgm:prSet>
      <dgm:spPr/>
    </dgm:pt>
    <dgm:pt modelId="{7ED01542-8014-4132-BE6B-858F9E21017A}" type="pres">
      <dgm:prSet presAssocID="{BB1D4CC6-73D0-4284-8B68-62EEF641BEDA}" presName="composite" presStyleCnt="0"/>
      <dgm:spPr/>
    </dgm:pt>
    <dgm:pt modelId="{704968F0-9FE4-42C5-9A30-F280979E025B}" type="pres">
      <dgm:prSet presAssocID="{BB1D4CC6-73D0-4284-8B68-62EEF641BED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0F2C33C-BC88-48AD-AE82-4E28AC8AF6B7}" type="pres">
      <dgm:prSet presAssocID="{BB1D4CC6-73D0-4284-8B68-62EEF641BEDA}" presName="txShp" presStyleLbl="node1" presStyleIdx="0" presStyleCnt="1">
        <dgm:presLayoutVars>
          <dgm:bulletEnabled val="1"/>
        </dgm:presLayoutVars>
      </dgm:prSet>
      <dgm:spPr/>
    </dgm:pt>
  </dgm:ptLst>
  <dgm:cxnLst>
    <dgm:cxn modelId="{1BCC6501-D591-48A4-9CB7-30EBDBF6D2C3}" type="presOf" srcId="{0371D833-5345-47D7-A5F8-D9421DD59376}" destId="{3E8318F5-3C08-4D47-9895-6E65C56E1893}" srcOrd="0" destOrd="0" presId="urn:microsoft.com/office/officeart/2005/8/layout/vList3"/>
    <dgm:cxn modelId="{2B5B4A06-6DBE-444B-B34E-4408E87C5F94}" type="presOf" srcId="{BB1D4CC6-73D0-4284-8B68-62EEF641BEDA}" destId="{90F2C33C-BC88-48AD-AE82-4E28AC8AF6B7}" srcOrd="0" destOrd="0" presId="urn:microsoft.com/office/officeart/2005/8/layout/vList3"/>
    <dgm:cxn modelId="{C1BE5F5B-77CF-4459-99D4-C961CA16BB6E}" srcId="{0371D833-5345-47D7-A5F8-D9421DD59376}" destId="{BB1D4CC6-73D0-4284-8B68-62EEF641BEDA}" srcOrd="0" destOrd="0" parTransId="{3BB38C62-6364-46F4-8B67-0B2314D8E7D2}" sibTransId="{C7538141-4E21-45D2-909B-0922E69E1607}"/>
    <dgm:cxn modelId="{2F633AE4-722D-4BEF-B49C-B3B8C572CB36}" type="presParOf" srcId="{3E8318F5-3C08-4D47-9895-6E65C56E1893}" destId="{7ED01542-8014-4132-BE6B-858F9E21017A}" srcOrd="0" destOrd="0" presId="urn:microsoft.com/office/officeart/2005/8/layout/vList3"/>
    <dgm:cxn modelId="{09249BDD-C17B-4DCA-B2C9-B48A92119CF6}" type="presParOf" srcId="{7ED01542-8014-4132-BE6B-858F9E21017A}" destId="{704968F0-9FE4-42C5-9A30-F280979E025B}" srcOrd="0" destOrd="0" presId="urn:microsoft.com/office/officeart/2005/8/layout/vList3"/>
    <dgm:cxn modelId="{7B0CF879-5496-402E-9F18-84162BD8D4F7}" type="presParOf" srcId="{7ED01542-8014-4132-BE6B-858F9E21017A}" destId="{90F2C33C-BC88-48AD-AE82-4E28AC8AF6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FE278-EC36-4D49-8580-169443579A78}">
      <dsp:nvSpPr>
        <dsp:cNvPr id="0" name=""/>
        <dsp:cNvSpPr/>
      </dsp:nvSpPr>
      <dsp:spPr>
        <a:xfrm rot="10800000">
          <a:off x="32858" y="0"/>
          <a:ext cx="5122022" cy="1105831"/>
        </a:xfrm>
        <a:prstGeom prst="homePlate">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7641" tIns="251460" rIns="469392" bIns="251460" numCol="1" spcCol="1270" anchor="ctr" anchorCtr="0">
          <a:noAutofit/>
        </a:bodyPr>
        <a:lstStyle/>
        <a:p>
          <a:pPr marL="0" lvl="0" indent="0" algn="ctr" defTabSz="2933700">
            <a:lnSpc>
              <a:spcPct val="90000"/>
            </a:lnSpc>
            <a:spcBef>
              <a:spcPct val="0"/>
            </a:spcBef>
            <a:spcAft>
              <a:spcPct val="35000"/>
            </a:spcAft>
            <a:buNone/>
          </a:pPr>
          <a:r>
            <a:rPr lang="en-US" sz="6600" b="1" i="0" kern="1200" baseline="0" dirty="0">
              <a:solidFill>
                <a:schemeClr val="bg1"/>
              </a:solidFill>
            </a:rPr>
            <a:t>OWASP</a:t>
          </a:r>
          <a:endParaRPr lang="en-US" sz="6600" kern="1200" dirty="0">
            <a:solidFill>
              <a:schemeClr val="bg1"/>
            </a:solidFill>
          </a:endParaRPr>
        </a:p>
      </dsp:txBody>
      <dsp:txXfrm rot="10800000">
        <a:off x="309316" y="0"/>
        <a:ext cx="4845564" cy="1105831"/>
      </dsp:txXfrm>
    </dsp:sp>
    <dsp:sp modelId="{ADAA8415-C37D-4EFC-886C-1695877BABF0}">
      <dsp:nvSpPr>
        <dsp:cNvPr id="0" name=""/>
        <dsp:cNvSpPr/>
      </dsp:nvSpPr>
      <dsp:spPr>
        <a:xfrm>
          <a:off x="0" y="540"/>
          <a:ext cx="1105831" cy="11058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E0730-A704-4019-A030-C6A36A2F179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a:t>OWASP Risk Rating Methodology</a:t>
          </a:r>
          <a:endParaRPr lang="en-US" sz="2100" kern="1200"/>
        </a:p>
      </dsp:txBody>
      <dsp:txXfrm rot="10800000">
        <a:off x="1356652" y="0"/>
        <a:ext cx="4147888" cy="553998"/>
      </dsp:txXfrm>
    </dsp:sp>
    <dsp:sp modelId="{2BE5CEB2-C312-4C65-A313-4DED83C39FD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OWASP Risk Rating Methodology</a:t>
          </a:r>
          <a:endParaRPr lang="en-US" sz="21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OWASP Top 10 Risks</a:t>
          </a:r>
          <a:endParaRPr lang="en-US" sz="25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Top 10 Risks - 2017</a:t>
          </a:r>
          <a:endParaRPr lang="en-US" sz="25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686F-D52D-4178-8CF5-28D70999EA0A}">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a:t>A1 - Injection</a:t>
          </a:r>
          <a:endParaRPr lang="en-US" sz="2500" kern="1200"/>
        </a:p>
      </dsp:txBody>
      <dsp:txXfrm rot="10800000">
        <a:off x="1356652" y="0"/>
        <a:ext cx="4147888" cy="553998"/>
      </dsp:txXfrm>
    </dsp:sp>
    <dsp:sp modelId="{4628F717-6C13-437E-B480-D526C6AAF683}">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686F-D52D-4178-8CF5-28D70999EA0A}">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a:t>A1 - Injection</a:t>
          </a:r>
          <a:endParaRPr lang="en-US" sz="2500" kern="1200"/>
        </a:p>
      </dsp:txBody>
      <dsp:txXfrm rot="10800000">
        <a:off x="1356652" y="0"/>
        <a:ext cx="4147888" cy="553998"/>
      </dsp:txXfrm>
    </dsp:sp>
    <dsp:sp modelId="{4628F717-6C13-437E-B480-D526C6AAF683}">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21774-6E08-408B-AC84-B1DAAC37A3C2}">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a:t>A2: Broken Authentication</a:t>
          </a:r>
          <a:endParaRPr lang="en-US" sz="2500" kern="1200"/>
        </a:p>
      </dsp:txBody>
      <dsp:txXfrm rot="10800000">
        <a:off x="1356652" y="0"/>
        <a:ext cx="4147888" cy="553998"/>
      </dsp:txXfrm>
    </dsp:sp>
    <dsp:sp modelId="{45440E55-DBD6-4B90-BA32-4455718F8A30}">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21774-6E08-408B-AC84-B1DAAC37A3C2}">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A2: Broken Authentication</a:t>
          </a:r>
          <a:endParaRPr lang="en-US" sz="2500" kern="1200" dirty="0"/>
        </a:p>
      </dsp:txBody>
      <dsp:txXfrm rot="10800000">
        <a:off x="1356652" y="0"/>
        <a:ext cx="4147888" cy="553998"/>
      </dsp:txXfrm>
    </dsp:sp>
    <dsp:sp modelId="{45440E55-DBD6-4B90-BA32-4455718F8A30}">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88CF2-54CB-48E0-BAE6-8129419BD3F7}">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A3: Sensitive Data Exposure</a:t>
          </a:r>
          <a:endParaRPr lang="en-US" sz="2500" kern="1200" dirty="0"/>
        </a:p>
      </dsp:txBody>
      <dsp:txXfrm rot="10800000">
        <a:off x="1356652" y="0"/>
        <a:ext cx="4147888" cy="553998"/>
      </dsp:txXfrm>
    </dsp:sp>
    <dsp:sp modelId="{9A67B45E-CEE3-41D6-9076-A5EE7E14A81F}">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88CF2-54CB-48E0-BAE6-8129419BD3F7}">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A3: Sensitive Data Exposure</a:t>
          </a:r>
          <a:endParaRPr lang="en-US" sz="2500" kern="1200" dirty="0"/>
        </a:p>
      </dsp:txBody>
      <dsp:txXfrm rot="10800000">
        <a:off x="1356652" y="0"/>
        <a:ext cx="4147888" cy="553998"/>
      </dsp:txXfrm>
    </dsp:sp>
    <dsp:sp modelId="{9A67B45E-CEE3-41D6-9076-A5EE7E14A81F}">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3AFD1-33E2-4C36-99ED-57847A6E225B}">
      <dsp:nvSpPr>
        <dsp:cNvPr id="0" name=""/>
        <dsp:cNvSpPr/>
      </dsp:nvSpPr>
      <dsp:spPr>
        <a:xfrm rot="10800000">
          <a:off x="68188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Introduction</a:t>
          </a:r>
          <a:endParaRPr lang="en-US" sz="2500" kern="1200" dirty="0"/>
        </a:p>
      </dsp:txBody>
      <dsp:txXfrm rot="10800000">
        <a:off x="820382" y="0"/>
        <a:ext cx="4147888" cy="553998"/>
      </dsp:txXfrm>
    </dsp:sp>
    <dsp:sp modelId="{3EC8DFC7-C879-47B9-B667-D49CB910370C}">
      <dsp:nvSpPr>
        <dsp:cNvPr id="0" name=""/>
        <dsp:cNvSpPr/>
      </dsp:nvSpPr>
      <dsp:spPr>
        <a:xfrm>
          <a:off x="679900"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A4: XML External Entities (XEE)</a:t>
          </a:r>
          <a:endParaRPr lang="en-US" sz="22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A4: XML External Entities (XEE)</a:t>
          </a:r>
          <a:endParaRPr lang="en-US" sz="22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A5: Broken Access Control</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A5: Broken Access Control</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A6: Security Misconfiguration</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A6: Security Misconfiguration</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A7: Cross-Site Scripting (XSS)</a:t>
          </a:r>
          <a:endParaRPr lang="en-US" sz="24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A7: Cross-Site Scripting (XSS)</a:t>
          </a:r>
          <a:endParaRPr lang="en-US" sz="24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A8: Insecure Deserialization</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A8: Insecure Deserialization</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2B85A-E096-49C9-AE7B-92B33F130961}">
      <dsp:nvSpPr>
        <dsp:cNvPr id="0" name=""/>
        <dsp:cNvSpPr/>
      </dsp:nvSpPr>
      <dsp:spPr>
        <a:xfrm rot="10800000">
          <a:off x="1054016" y="0"/>
          <a:ext cx="3634740"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Core Purpose</a:t>
          </a:r>
          <a:endParaRPr lang="en-US" sz="2500" kern="1200" dirty="0"/>
        </a:p>
      </dsp:txBody>
      <dsp:txXfrm rot="10800000">
        <a:off x="1192515" y="0"/>
        <a:ext cx="3496241" cy="553998"/>
      </dsp:txXfrm>
    </dsp:sp>
    <dsp:sp modelId="{62D29C6B-91E0-4BEC-94F3-E8648140BF97}">
      <dsp:nvSpPr>
        <dsp:cNvPr id="0" name=""/>
        <dsp:cNvSpPr/>
      </dsp:nvSpPr>
      <dsp:spPr>
        <a:xfrm>
          <a:off x="777017"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A9: Using Components with Known Vulnerabilities</a:t>
          </a:r>
          <a:endParaRPr lang="en-US" sz="1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A9: Using Components with Known Vulnerabilities</a:t>
          </a:r>
          <a:endParaRPr lang="en-US" sz="1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cs typeface="Calibri" panose="020F0502020204030204" pitchFamily="34" charset="0"/>
            </a:rPr>
            <a:t>A10: Insufficient Monitoring and Logging</a:t>
          </a:r>
          <a:endParaRPr lang="en-US" sz="17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cs typeface="Calibri" panose="020F0502020204030204" pitchFamily="34" charset="0"/>
            </a:rPr>
            <a:t>A10: Insufficient Monitoring and Logging</a:t>
          </a:r>
          <a:endParaRPr lang="en-US" sz="17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Roadmap For Future Activities</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Roadmap For Future Activities</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a:t>Application Security Risks</a:t>
          </a:r>
          <a:endParaRPr lang="en-US" sz="2500" kern="1200"/>
        </a:p>
      </dsp:txBody>
      <dsp:txXfrm rot="10800000">
        <a:off x="1356652" y="0"/>
        <a:ext cx="4147888" cy="553998"/>
      </dsp:txXfrm>
    </dsp:sp>
    <dsp:sp modelId="{39FF1532-CFD5-4AD1-87C4-C8FAAA1FBB3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073086" y="0"/>
          <a:ext cx="3710449"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i="0" kern="1200" baseline="0" dirty="0"/>
            <a:t>Risk Based Approach</a:t>
          </a:r>
          <a:endParaRPr lang="en-US" sz="2500" kern="1200" dirty="0"/>
        </a:p>
      </dsp:txBody>
      <dsp:txXfrm rot="10800000">
        <a:off x="1211585" y="0"/>
        <a:ext cx="3571950" cy="553998"/>
      </dsp:txXfrm>
    </dsp:sp>
    <dsp:sp modelId="{39FF1532-CFD5-4AD1-87C4-C8FAAA1FBB31}">
      <dsp:nvSpPr>
        <dsp:cNvPr id="0" name=""/>
        <dsp:cNvSpPr/>
      </dsp:nvSpPr>
      <dsp:spPr>
        <a:xfrm>
          <a:off x="796087"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OWASP Risk Rating Methodology</a:t>
          </a:r>
          <a:endParaRPr lang="en-US" sz="2100" kern="1200" dirty="0"/>
        </a:p>
      </dsp:txBody>
      <dsp:txXfrm rot="10800000">
        <a:off x="1356652" y="0"/>
        <a:ext cx="4147888" cy="553998"/>
      </dsp:txXfrm>
    </dsp:sp>
    <dsp:sp modelId="{39FF1532-CFD5-4AD1-87C4-C8FAAA1FBB3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0F134-CE5D-4644-BFCC-6F5B7DC8F331}">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OWASP Risk Rating Methodology</a:t>
          </a:r>
          <a:endParaRPr lang="en-US" sz="2100" kern="1200" dirty="0"/>
        </a:p>
      </dsp:txBody>
      <dsp:txXfrm rot="10800000">
        <a:off x="1356652" y="0"/>
        <a:ext cx="4147888" cy="553998"/>
      </dsp:txXfrm>
    </dsp:sp>
    <dsp:sp modelId="{7D9982B5-37E2-4281-8504-7FC51D75189A}">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C33C-BC88-48AD-AE82-4E28AC8AF6B7}">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OWASP Risk Rating Methodology</a:t>
          </a:r>
          <a:endParaRPr lang="en-US" sz="2100" kern="1200" dirty="0"/>
        </a:p>
      </dsp:txBody>
      <dsp:txXfrm rot="10800000">
        <a:off x="1356652" y="0"/>
        <a:ext cx="4147888" cy="553998"/>
      </dsp:txXfrm>
    </dsp:sp>
    <dsp:sp modelId="{704968F0-9FE4-42C5-9A30-F280979E025B}">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C33C-BC88-48AD-AE82-4E28AC8AF6B7}">
      <dsp:nvSpPr>
        <dsp:cNvPr id="0" name=""/>
        <dsp:cNvSpPr/>
      </dsp:nvSpPr>
      <dsp:spPr>
        <a:xfrm rot="10800000">
          <a:off x="1218153" y="0"/>
          <a:ext cx="4286387" cy="553998"/>
        </a:xfrm>
        <a:prstGeom prst="homePlate">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OWASP Risk Rating Methodology</a:t>
          </a:r>
          <a:endParaRPr lang="en-US" sz="2100" kern="1200" dirty="0"/>
        </a:p>
      </dsp:txBody>
      <dsp:txXfrm rot="10800000">
        <a:off x="1356652" y="0"/>
        <a:ext cx="4147888" cy="553998"/>
      </dsp:txXfrm>
    </dsp:sp>
    <dsp:sp modelId="{704968F0-9FE4-42C5-9A30-F280979E025B}">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9" y="456329"/>
            <a:ext cx="6864998"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011079" y="3230193"/>
            <a:ext cx="4167554"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011079" y="2269551"/>
            <a:ext cx="4171218"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618237" y="4561891"/>
            <a:ext cx="1026980"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14935" y="267475"/>
            <a:ext cx="516792"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4751" y="267475"/>
            <a:ext cx="648547"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FB4F-0B50-45C2-81BF-F9262B635A0E}"/>
              </a:ext>
            </a:extLst>
          </p:cNvPr>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C5D253D3-C92D-4DE0-B0D5-3436A6BBDDC6}"/>
              </a:ext>
            </a:extLst>
          </p:cNvPr>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2CEE8C63-0878-44DC-AE5E-68DB2BE341A3}"/>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4788EA1E-A3B4-43C0-B5CA-3784486D1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7528C-21CC-4708-9D6C-E33D82E592E9}"/>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26755971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3585-BBDE-47C1-88DD-326C99481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06C09-310D-47D0-B50E-294EC1E15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CB14A-A558-480F-8DE8-C3A1248235E3}"/>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2AF2513E-114A-4800-8588-741FE3D2F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6C7E4-A6C9-4766-AD9A-FDD23A3D940B}"/>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381535990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E862-F07A-4FB0-9529-C5637F11696D}"/>
              </a:ext>
            </a:extLst>
          </p:cNvPr>
          <p:cNvSpPr>
            <a:spLocks noGrp="1"/>
          </p:cNvSpPr>
          <p:nvPr>
            <p:ph type="title"/>
          </p:nvPr>
        </p:nvSpPr>
        <p:spPr>
          <a:xfrm>
            <a:off x="467916" y="1282304"/>
            <a:ext cx="5915025" cy="2139553"/>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BB93393D-F135-49A6-90B8-B8BBA6D94297}"/>
              </a:ext>
            </a:extLst>
          </p:cNvPr>
          <p:cNvSpPr>
            <a:spLocks noGrp="1"/>
          </p:cNvSpPr>
          <p:nvPr>
            <p:ph type="body" idx="1"/>
          </p:nvPr>
        </p:nvSpPr>
        <p:spPr>
          <a:xfrm>
            <a:off x="467916" y="3442098"/>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2506A-C899-4D71-A92A-9E51D301FE80}"/>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5810B461-7705-40B0-9845-DD08F8AA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8E6F3-F27E-4899-8A58-073110D2A9F7}"/>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330557855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88E7-2F32-4CBD-9D95-750D71AEC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E51F-3DB0-41BC-994B-5BA99EF475F6}"/>
              </a:ext>
            </a:extLst>
          </p:cNvPr>
          <p:cNvSpPr>
            <a:spLocks noGrp="1"/>
          </p:cNvSpPr>
          <p:nvPr>
            <p:ph sz="half" idx="1"/>
          </p:nvPr>
        </p:nvSpPr>
        <p:spPr>
          <a:xfrm>
            <a:off x="4714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A338F5-7561-4230-9F95-19CB4D87D68A}"/>
              </a:ext>
            </a:extLst>
          </p:cNvPr>
          <p:cNvSpPr>
            <a:spLocks noGrp="1"/>
          </p:cNvSpPr>
          <p:nvPr>
            <p:ph sz="half" idx="2"/>
          </p:nvPr>
        </p:nvSpPr>
        <p:spPr>
          <a:xfrm>
            <a:off x="34718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F209E-6884-479E-9263-4AC2F0F2103E}"/>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6" name="Footer Placeholder 5">
            <a:extLst>
              <a:ext uri="{FF2B5EF4-FFF2-40B4-BE49-F238E27FC236}">
                <a16:creationId xmlns:a16="http://schemas.microsoft.com/office/drawing/2014/main" id="{A174B685-4A3C-466B-8097-E59D817AA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51EB1-8682-4EBC-8F39-16FE32574AAF}"/>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3602778287"/>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4B0F-D645-48B5-B7A3-92DB2B065505}"/>
              </a:ext>
            </a:extLst>
          </p:cNvPr>
          <p:cNvSpPr>
            <a:spLocks noGrp="1"/>
          </p:cNvSpPr>
          <p:nvPr>
            <p:ph type="title"/>
          </p:nvPr>
        </p:nvSpPr>
        <p:spPr>
          <a:xfrm>
            <a:off x="472381" y="273844"/>
            <a:ext cx="5915025"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75099-86C9-44B8-B6A7-D61BB3F81088}"/>
              </a:ext>
            </a:extLst>
          </p:cNvPr>
          <p:cNvSpPr>
            <a:spLocks noGrp="1"/>
          </p:cNvSpPr>
          <p:nvPr>
            <p:ph type="body" idx="1"/>
          </p:nvPr>
        </p:nvSpPr>
        <p:spPr>
          <a:xfrm>
            <a:off x="472381" y="1260872"/>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2FA3C-FC10-49D0-82DE-B19B2F21BA34}"/>
              </a:ext>
            </a:extLst>
          </p:cNvPr>
          <p:cNvSpPr>
            <a:spLocks noGrp="1"/>
          </p:cNvSpPr>
          <p:nvPr>
            <p:ph sz="half" idx="2"/>
          </p:nvPr>
        </p:nvSpPr>
        <p:spPr>
          <a:xfrm>
            <a:off x="472381" y="1878806"/>
            <a:ext cx="2901255"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2DE84-6FF7-4BD8-93AE-F79FD1A42812}"/>
              </a:ext>
            </a:extLst>
          </p:cNvPr>
          <p:cNvSpPr>
            <a:spLocks noGrp="1"/>
          </p:cNvSpPr>
          <p:nvPr>
            <p:ph type="body" sz="quarter" idx="3"/>
          </p:nvPr>
        </p:nvSpPr>
        <p:spPr>
          <a:xfrm>
            <a:off x="3471863" y="1260872"/>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7DA5F-B187-4CB9-BD8E-30C6CE3BEBC5}"/>
              </a:ext>
            </a:extLst>
          </p:cNvPr>
          <p:cNvSpPr>
            <a:spLocks noGrp="1"/>
          </p:cNvSpPr>
          <p:nvPr>
            <p:ph sz="quarter" idx="4"/>
          </p:nvPr>
        </p:nvSpPr>
        <p:spPr>
          <a:xfrm>
            <a:off x="3471863" y="1878806"/>
            <a:ext cx="2915543"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7C757-E2BB-407B-A566-25F65CEE1137}"/>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8" name="Footer Placeholder 7">
            <a:extLst>
              <a:ext uri="{FF2B5EF4-FFF2-40B4-BE49-F238E27FC236}">
                <a16:creationId xmlns:a16="http://schemas.microsoft.com/office/drawing/2014/main" id="{BF693B60-90F0-4EEE-A845-3B5A13E398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CDB84-CC0F-4A51-AFE2-F00932AD3F98}"/>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85888176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2F59-F744-407D-8E80-FDA1DEC961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C9CD6-7131-401B-8D77-F833171EBABA}"/>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4" name="Footer Placeholder 3">
            <a:extLst>
              <a:ext uri="{FF2B5EF4-FFF2-40B4-BE49-F238E27FC236}">
                <a16:creationId xmlns:a16="http://schemas.microsoft.com/office/drawing/2014/main" id="{DB37EC6E-736E-4F37-9667-AABC49C1E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B1AE02-AE48-4AC9-B901-498FA35509C7}"/>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786970168"/>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5E370-6553-4DCA-9E89-DA97B494C6A6}"/>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3" name="Footer Placeholder 2">
            <a:extLst>
              <a:ext uri="{FF2B5EF4-FFF2-40B4-BE49-F238E27FC236}">
                <a16:creationId xmlns:a16="http://schemas.microsoft.com/office/drawing/2014/main" id="{A6695AA5-07E9-48A2-8F76-6F8949F57C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CDF5C-E481-46D9-99E2-6AACC2BFDBF8}"/>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047409910"/>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DAA0-B7C5-46EC-BD64-B1590261D195}"/>
              </a:ext>
            </a:extLst>
          </p:cNvPr>
          <p:cNvSpPr>
            <a:spLocks noGrp="1"/>
          </p:cNvSpPr>
          <p:nvPr>
            <p:ph type="title"/>
          </p:nvPr>
        </p:nvSpPr>
        <p:spPr>
          <a:xfrm>
            <a:off x="472381" y="342900"/>
            <a:ext cx="2211883" cy="120015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5F93AEAE-DD18-4C31-A540-D39BEC9BC847}"/>
              </a:ext>
            </a:extLst>
          </p:cNvPr>
          <p:cNvSpPr>
            <a:spLocks noGrp="1"/>
          </p:cNvSpPr>
          <p:nvPr>
            <p:ph idx="1"/>
          </p:nvPr>
        </p:nvSpPr>
        <p:spPr>
          <a:xfrm>
            <a:off x="2915543" y="740569"/>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3D8D1D-D17B-4654-AF60-493FE53C2F32}"/>
              </a:ext>
            </a:extLst>
          </p:cNvPr>
          <p:cNvSpPr>
            <a:spLocks noGrp="1"/>
          </p:cNvSpPr>
          <p:nvPr>
            <p:ph type="body" sz="half" idx="2"/>
          </p:nvPr>
        </p:nvSpPr>
        <p:spPr>
          <a:xfrm>
            <a:off x="472381" y="1543050"/>
            <a:ext cx="2211883"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C5C33EB8-D5A6-42C4-962C-E13023293874}"/>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6" name="Footer Placeholder 5">
            <a:extLst>
              <a:ext uri="{FF2B5EF4-FFF2-40B4-BE49-F238E27FC236}">
                <a16:creationId xmlns:a16="http://schemas.microsoft.com/office/drawing/2014/main" id="{0630B12F-38C7-4280-95FF-4FFF4A3B4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86D0B-2D90-483C-AB5A-B74887A870AF}"/>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944713547"/>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5C2C-548E-43F0-9F99-DC2FABF54ECA}"/>
              </a:ext>
            </a:extLst>
          </p:cNvPr>
          <p:cNvSpPr>
            <a:spLocks noGrp="1"/>
          </p:cNvSpPr>
          <p:nvPr>
            <p:ph type="title"/>
          </p:nvPr>
        </p:nvSpPr>
        <p:spPr>
          <a:xfrm>
            <a:off x="472381" y="342900"/>
            <a:ext cx="2211883" cy="120015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6969CC38-D3C2-4AAB-8354-07E8722E3254}"/>
              </a:ext>
            </a:extLst>
          </p:cNvPr>
          <p:cNvSpPr>
            <a:spLocks noGrp="1"/>
          </p:cNvSpPr>
          <p:nvPr>
            <p:ph type="pic" idx="1"/>
          </p:nvPr>
        </p:nvSpPr>
        <p:spPr>
          <a:xfrm>
            <a:off x="2915543" y="740569"/>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3AC53A43-359C-497F-8735-C54EF13315DE}"/>
              </a:ext>
            </a:extLst>
          </p:cNvPr>
          <p:cNvSpPr>
            <a:spLocks noGrp="1"/>
          </p:cNvSpPr>
          <p:nvPr>
            <p:ph type="body" sz="half" idx="2"/>
          </p:nvPr>
        </p:nvSpPr>
        <p:spPr>
          <a:xfrm>
            <a:off x="472381" y="1543050"/>
            <a:ext cx="2211883"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15DC683-992E-4836-BAFA-45E20363611E}"/>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6" name="Footer Placeholder 5">
            <a:extLst>
              <a:ext uri="{FF2B5EF4-FFF2-40B4-BE49-F238E27FC236}">
                <a16:creationId xmlns:a16="http://schemas.microsoft.com/office/drawing/2014/main" id="{ED3CDF4B-51F4-4E50-8F1C-78B8DCFA0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8AAB4-89E2-40E2-98F5-71266355EE5D}"/>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3749694957"/>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E367-D72B-4A75-8041-1960873CA0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23EF0-7925-40AE-ABDE-5C0E02F39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ED118-B745-4600-9AA8-C45B871140A3}"/>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236FF332-EAED-4BD2-A992-CA905AA92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DA5D7-8458-4C56-BE66-315F1343568B}"/>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3845618385"/>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642" y="940223"/>
            <a:ext cx="6461420"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02409" y="240428"/>
            <a:ext cx="6018212"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257468" y="681006"/>
            <a:ext cx="59733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EBDB6-4E32-49CD-99B3-1340A663D930}"/>
              </a:ext>
            </a:extLst>
          </p:cNvPr>
          <p:cNvSpPr>
            <a:spLocks noGrp="1"/>
          </p:cNvSpPr>
          <p:nvPr>
            <p:ph type="title" orient="vert"/>
          </p:nvPr>
        </p:nvSpPr>
        <p:spPr>
          <a:xfrm>
            <a:off x="4907756" y="273844"/>
            <a:ext cx="1478756"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6BC47-39EB-4A47-B9E1-5604724E98EA}"/>
              </a:ext>
            </a:extLst>
          </p:cNvPr>
          <p:cNvSpPr>
            <a:spLocks noGrp="1"/>
          </p:cNvSpPr>
          <p:nvPr>
            <p:ph type="body" orient="vert" idx="1"/>
          </p:nvPr>
        </p:nvSpPr>
        <p:spPr>
          <a:xfrm>
            <a:off x="471487" y="273844"/>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6A083-9CE5-4FCE-B8D4-AFA497E1A6FD}"/>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89B8D0DE-B43A-418C-8584-F952E12FE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58EE9-8E06-41B1-93F1-D8F0644E6347}"/>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991806490"/>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D1C641-4FFB-4505-8C5C-EFA582CB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799976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AFD0B69-2DDA-411A-9BCC-2CB4FB417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859583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D1C641-4FFB-4505-8C5C-EFA582CB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698999449"/>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AFD0B69-2DDA-411A-9BCC-2CB4FB417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033988045"/>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88E7-2F32-4CBD-9D95-750D71AEC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E51F-3DB0-41BC-994B-5BA99EF475F6}"/>
              </a:ext>
            </a:extLst>
          </p:cNvPr>
          <p:cNvSpPr>
            <a:spLocks noGrp="1"/>
          </p:cNvSpPr>
          <p:nvPr>
            <p:ph sz="half" idx="1"/>
          </p:nvPr>
        </p:nvSpPr>
        <p:spPr>
          <a:xfrm>
            <a:off x="4714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A338F5-7561-4230-9F95-19CB4D87D68A}"/>
              </a:ext>
            </a:extLst>
          </p:cNvPr>
          <p:cNvSpPr>
            <a:spLocks noGrp="1"/>
          </p:cNvSpPr>
          <p:nvPr>
            <p:ph sz="half" idx="2"/>
          </p:nvPr>
        </p:nvSpPr>
        <p:spPr>
          <a:xfrm>
            <a:off x="34718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F209E-6884-479E-9263-4AC2F0F2103E}"/>
              </a:ext>
            </a:extLst>
          </p:cNvPr>
          <p:cNvSpPr>
            <a:spLocks noGrp="1"/>
          </p:cNvSpPr>
          <p:nvPr>
            <p:ph type="dt" sz="half" idx="10"/>
          </p:nvPr>
        </p:nvSpPr>
        <p:spPr/>
        <p:txBody>
          <a:bodyPr/>
          <a:lstStyle/>
          <a:p>
            <a:fld id="{E07A0516-1032-4664-804C-D33D342A678A}" type="datetimeFigureOut">
              <a:rPr lang="en-US" smtClean="0"/>
              <a:t>11/21/2019</a:t>
            </a:fld>
            <a:endParaRPr lang="en-US"/>
          </a:p>
        </p:txBody>
      </p:sp>
      <p:sp>
        <p:nvSpPr>
          <p:cNvPr id="6" name="Footer Placeholder 5">
            <a:extLst>
              <a:ext uri="{FF2B5EF4-FFF2-40B4-BE49-F238E27FC236}">
                <a16:creationId xmlns:a16="http://schemas.microsoft.com/office/drawing/2014/main" id="{A174B685-4A3C-466B-8097-E59D817AA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51EB1-8682-4EBC-8F39-16FE32574AAF}"/>
              </a:ext>
            </a:extLst>
          </p:cNvPr>
          <p:cNvSpPr>
            <a:spLocks noGrp="1"/>
          </p:cNvSpPr>
          <p:nvPr>
            <p:ph type="sldNum" sz="quarter" idx="12"/>
          </p:nvPr>
        </p:nvSpPr>
        <p:spPr/>
        <p:txBody>
          <a:bodyPr/>
          <a:lstStyle/>
          <a:p>
            <a:fld id="{2F7E1343-3BDA-4EF9-82D7-6A3DB064CA5A}" type="slidenum">
              <a:rPr lang="en-US" smtClean="0"/>
              <a:t>‹#›</a:t>
            </a:fld>
            <a:endParaRPr lang="en-US"/>
          </a:p>
        </p:txBody>
      </p:sp>
    </p:spTree>
    <p:extLst>
      <p:ext uri="{BB962C8B-B14F-4D97-AF65-F5344CB8AC3E}">
        <p14:creationId xmlns:p14="http://schemas.microsoft.com/office/powerpoint/2010/main" val="1388331823"/>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D1C641-4FFB-4505-8C5C-EFA582CB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50109539"/>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AFD0B69-2DDA-411A-9BCC-2CB4FB417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16021668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05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34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76339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05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34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9" y="456329"/>
            <a:ext cx="6864998"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011079" y="2269551"/>
            <a:ext cx="4171218"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4767264"/>
            <a:ext cx="1543050" cy="274637"/>
          </a:xfrm>
          <a:prstGeom prst="rect">
            <a:avLst/>
          </a:prstGeom>
        </p:spPr>
        <p:txBody>
          <a:bodyPr/>
          <a:lstStyle/>
          <a:p>
            <a:fld id="{14E39C5E-3938-484F-9F2C-43A53F2F2C23}" type="datetimeFigureOut">
              <a:rPr lang="en-US" smtClean="0"/>
              <a:t>11/21/2019</a:t>
            </a:fld>
            <a:endParaRPr lang="en-US"/>
          </a:p>
        </p:txBody>
      </p:sp>
      <p:sp>
        <p:nvSpPr>
          <p:cNvPr id="3" name="Footer Placeholder 2"/>
          <p:cNvSpPr>
            <a:spLocks noGrp="1"/>
          </p:cNvSpPr>
          <p:nvPr>
            <p:ph type="ftr" sz="quarter" idx="11"/>
          </p:nvPr>
        </p:nvSpPr>
        <p:spPr>
          <a:xfrm>
            <a:off x="2271713" y="4767264"/>
            <a:ext cx="2314575"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4767264"/>
            <a:ext cx="154305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D1C641-4FFB-4505-8C5C-EFA582CB1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70276721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AFD0B69-2DDA-411A-9BCC-2CB4FB417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5792163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05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34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49733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9.JP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9.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image" Target="../media/image2.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1.png"/><Relationship Id="rId5" Type="http://schemas.openxmlformats.org/officeDocument/2006/relationships/image" Target="../media/image9.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93642" y="731070"/>
            <a:ext cx="6461420"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02409" y="240428"/>
            <a:ext cx="6445695"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3728" y="-37324"/>
            <a:ext cx="516529"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7086" y="1785787"/>
            <a:ext cx="1643828"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20DC42-32DC-49CA-AF88-7D2283D5A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TextBox 2">
            <a:extLst>
              <a:ext uri="{FF2B5EF4-FFF2-40B4-BE49-F238E27FC236}">
                <a16:creationId xmlns:a16="http://schemas.microsoft.com/office/drawing/2014/main" id="{8B407B32-C822-4801-9869-1E0EBBCEF862}"/>
              </a:ext>
            </a:extLst>
          </p:cNvPr>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4" name="Picture 2" descr="C:\Users\10630824\Desktop\Microot template\LTI logo (2).png">
            <a:extLst>
              <a:ext uri="{FF2B5EF4-FFF2-40B4-BE49-F238E27FC236}">
                <a16:creationId xmlns:a16="http://schemas.microsoft.com/office/drawing/2014/main" id="{BDBD5CD1-871E-4568-A46E-2145C94BB16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10630824\Desktop\Microot template\corners (3).png">
            <a:extLst>
              <a:ext uri="{FF2B5EF4-FFF2-40B4-BE49-F238E27FC236}">
                <a16:creationId xmlns:a16="http://schemas.microsoft.com/office/drawing/2014/main" id="{6DF284CF-CE2B-4850-B3E9-43C727DFBCF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28C6F59-4327-45DE-BBE4-534CD99D0DC1}"/>
              </a:ext>
            </a:extLst>
          </p:cNvPr>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7" name="Picture 4" descr="C:\Users\10630824\Desktop\Microot template\corners (2).png">
            <a:extLst>
              <a:ext uri="{FF2B5EF4-FFF2-40B4-BE49-F238E27FC236}">
                <a16:creationId xmlns:a16="http://schemas.microsoft.com/office/drawing/2014/main" id="{BCAA4994-B3AA-48C1-8E37-F3FB27DCC43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3728" y="-37324"/>
            <a:ext cx="516529"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988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2E986-3BD6-406D-BB73-8FD89CD20B44}"/>
              </a:ext>
            </a:extLst>
          </p:cNvPr>
          <p:cNvSpPr>
            <a:spLocks noGrp="1"/>
          </p:cNvSpPr>
          <p:nvPr>
            <p:ph type="title"/>
          </p:nvPr>
        </p:nvSpPr>
        <p:spPr>
          <a:xfrm>
            <a:off x="471488" y="273844"/>
            <a:ext cx="5915025"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2C588-0F0F-479F-BB80-80D8C29A1C02}"/>
              </a:ext>
            </a:extLst>
          </p:cNvPr>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E583C-7828-4A41-A346-E02C01414AAC}"/>
              </a:ext>
            </a:extLst>
          </p:cNvPr>
          <p:cNvSpPr>
            <a:spLocks noGrp="1"/>
          </p:cNvSpPr>
          <p:nvPr>
            <p:ph type="dt" sz="half" idx="2"/>
          </p:nvPr>
        </p:nvSpPr>
        <p:spPr>
          <a:xfrm>
            <a:off x="471488" y="4767263"/>
            <a:ext cx="154305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E07A0516-1032-4664-804C-D33D342A678A}" type="datetimeFigureOut">
              <a:rPr lang="en-US" smtClean="0"/>
              <a:t>11/21/2019</a:t>
            </a:fld>
            <a:endParaRPr lang="en-US"/>
          </a:p>
        </p:txBody>
      </p:sp>
      <p:sp>
        <p:nvSpPr>
          <p:cNvPr id="5" name="Footer Placeholder 4">
            <a:extLst>
              <a:ext uri="{FF2B5EF4-FFF2-40B4-BE49-F238E27FC236}">
                <a16:creationId xmlns:a16="http://schemas.microsoft.com/office/drawing/2014/main" id="{954F3263-AB5A-46DB-931D-E6EEE4D22C57}"/>
              </a:ext>
            </a:extLst>
          </p:cNvPr>
          <p:cNvSpPr>
            <a:spLocks noGrp="1"/>
          </p:cNvSpPr>
          <p:nvPr>
            <p:ph type="ftr" sz="quarter" idx="3"/>
          </p:nvPr>
        </p:nvSpPr>
        <p:spPr>
          <a:xfrm>
            <a:off x="2271713" y="4767263"/>
            <a:ext cx="2314575"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8E65F-F470-4F44-9965-235CCAB10A57}"/>
              </a:ext>
            </a:extLst>
          </p:cNvPr>
          <p:cNvSpPr>
            <a:spLocks noGrp="1"/>
          </p:cNvSpPr>
          <p:nvPr>
            <p:ph type="sldNum" sz="quarter" idx="4"/>
          </p:nvPr>
        </p:nvSpPr>
        <p:spPr>
          <a:xfrm>
            <a:off x="4843463" y="4767263"/>
            <a:ext cx="154305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F7E1343-3BDA-4EF9-82D7-6A3DB064CA5A}" type="slidenum">
              <a:rPr lang="en-US" smtClean="0"/>
              <a:t>‹#›</a:t>
            </a:fld>
            <a:endParaRPr lang="en-US"/>
          </a:p>
        </p:txBody>
      </p:sp>
      <p:pic>
        <p:nvPicPr>
          <p:cNvPr id="7" name="Picture 6">
            <a:extLst>
              <a:ext uri="{FF2B5EF4-FFF2-40B4-BE49-F238E27FC236}">
                <a16:creationId xmlns:a16="http://schemas.microsoft.com/office/drawing/2014/main" id="{E55800D0-DB89-4525-8A3E-4DC613D956C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54169240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20DC42-32DC-49CA-AF88-7D2283D5A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395260311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20DC42-32DC-49CA-AF88-7D2283D5A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TextBox 2">
            <a:extLst>
              <a:ext uri="{FF2B5EF4-FFF2-40B4-BE49-F238E27FC236}">
                <a16:creationId xmlns:a16="http://schemas.microsoft.com/office/drawing/2014/main" id="{57496971-FA12-4CFC-B423-B6F618F33955}"/>
              </a:ext>
            </a:extLst>
          </p:cNvPr>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4" name="Picture 2" descr="C:\Users\10630824\Desktop\Microot template\LTI logo (2).png">
            <a:extLst>
              <a:ext uri="{FF2B5EF4-FFF2-40B4-BE49-F238E27FC236}">
                <a16:creationId xmlns:a16="http://schemas.microsoft.com/office/drawing/2014/main" id="{88D9086C-7466-410A-8A55-0073E59794B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10630824\Desktop\Microot template\corners (3).png">
            <a:extLst>
              <a:ext uri="{FF2B5EF4-FFF2-40B4-BE49-F238E27FC236}">
                <a16:creationId xmlns:a16="http://schemas.microsoft.com/office/drawing/2014/main" id="{B2FC0395-E9F8-4E9E-8385-A21864F5D55D}"/>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3184210-1DCE-4BEC-8B88-222318B21B7A}"/>
              </a:ext>
            </a:extLst>
          </p:cNvPr>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7" name="Picture 4" descr="C:\Users\10630824\Desktop\Microot template\corners (2).png">
            <a:extLst>
              <a:ext uri="{FF2B5EF4-FFF2-40B4-BE49-F238E27FC236}">
                <a16:creationId xmlns:a16="http://schemas.microsoft.com/office/drawing/2014/main" id="{34BD6AD1-E83D-4416-B30D-6215DCD07FC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3728" y="-37324"/>
            <a:ext cx="516529"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4951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0.xml"/><Relationship Id="rId7" Type="http://schemas.openxmlformats.org/officeDocument/2006/relationships/hyperlink" Target="https://www.owasp.org/index.php/OWASP_Risk_Rating_Methodology#Step_4:_Determining_Severity_of_the_Risk" TargetMode="External"/><Relationship Id="rId2" Type="http://schemas.openxmlformats.org/officeDocument/2006/relationships/diagramData" Target="../diagrams/data10.xml"/><Relationship Id="rId1" Type="http://schemas.openxmlformats.org/officeDocument/2006/relationships/slideLayout" Target="../slideLayouts/slideLayout2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9.png"/><Relationship Id="rId2" Type="http://schemas.openxmlformats.org/officeDocument/2006/relationships/diagramData" Target="../diagrams/data14.xml"/><Relationship Id="rId1" Type="http://schemas.openxmlformats.org/officeDocument/2006/relationships/slideLayout" Target="../slideLayouts/slideLayout2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hyperlink" Target="https://www.codingame.com/playgrounds/154/sql-injection-demo/sql-injection" TargetMode="External"/><Relationship Id="rId2" Type="http://schemas.openxmlformats.org/officeDocument/2006/relationships/diagramData" Target="../diagrams/data15.xml"/><Relationship Id="rId1" Type="http://schemas.openxmlformats.org/officeDocument/2006/relationships/slideLayout" Target="../slideLayouts/slideLayout2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0.png"/><Relationship Id="rId2" Type="http://schemas.openxmlformats.org/officeDocument/2006/relationships/diagramData" Target="../diagrams/data16.xml"/><Relationship Id="rId1" Type="http://schemas.openxmlformats.org/officeDocument/2006/relationships/slideLayout" Target="../slideLayouts/slideLayout2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1.png"/><Relationship Id="rId2" Type="http://schemas.openxmlformats.org/officeDocument/2006/relationships/diagramData" Target="../diagrams/data18.xml"/><Relationship Id="rId1" Type="http://schemas.openxmlformats.org/officeDocument/2006/relationships/slideLayout" Target="../slideLayouts/slideLayout2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2.png"/><Relationship Id="rId2" Type="http://schemas.openxmlformats.org/officeDocument/2006/relationships/diagramData" Target="../diagrams/data20.xml"/><Relationship Id="rId1" Type="http://schemas.openxmlformats.org/officeDocument/2006/relationships/slideLayout" Target="../slideLayouts/slideLayout2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3.png"/><Relationship Id="rId2" Type="http://schemas.openxmlformats.org/officeDocument/2006/relationships/diagramData" Target="../diagrams/data21.xml"/><Relationship Id="rId1" Type="http://schemas.openxmlformats.org/officeDocument/2006/relationships/slideLayout" Target="../slideLayouts/slideLayout2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4.png"/><Relationship Id="rId2" Type="http://schemas.openxmlformats.org/officeDocument/2006/relationships/diagramData" Target="../diagrams/data22.xml"/><Relationship Id="rId1" Type="http://schemas.openxmlformats.org/officeDocument/2006/relationships/slideLayout" Target="../slideLayouts/slideLayout2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23.xml"/><Relationship Id="rId7" Type="http://schemas.openxmlformats.org/officeDocument/2006/relationships/image" Target="../media/image25.png"/><Relationship Id="rId2" Type="http://schemas.openxmlformats.org/officeDocument/2006/relationships/diagramData" Target="../diagrams/data23.xml"/><Relationship Id="rId1" Type="http://schemas.openxmlformats.org/officeDocument/2006/relationships/slideLayout" Target="../slideLayouts/slideLayout2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7.png"/><Relationship Id="rId2" Type="http://schemas.openxmlformats.org/officeDocument/2006/relationships/diagramData" Target="../diagrams/data24.xml"/><Relationship Id="rId1" Type="http://schemas.openxmlformats.org/officeDocument/2006/relationships/slideLayout" Target="../slideLayouts/slideLayout2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28.png"/><Relationship Id="rId2" Type="http://schemas.openxmlformats.org/officeDocument/2006/relationships/diagramData" Target="../diagrams/data26.xml"/><Relationship Id="rId1" Type="http://schemas.openxmlformats.org/officeDocument/2006/relationships/slideLayout" Target="../slideLayouts/slideLayout2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27.xml"/><Relationship Id="rId7" Type="http://schemas.openxmlformats.org/officeDocument/2006/relationships/image" Target="../media/image29.png"/><Relationship Id="rId2" Type="http://schemas.openxmlformats.org/officeDocument/2006/relationships/diagramData" Target="../diagrams/data27.xml"/><Relationship Id="rId1" Type="http://schemas.openxmlformats.org/officeDocument/2006/relationships/slideLayout" Target="../slideLayouts/slideLayout27.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31.png"/><Relationship Id="rId2" Type="http://schemas.openxmlformats.org/officeDocument/2006/relationships/diagramData" Target="../diagrams/data28.xml"/><Relationship Id="rId1" Type="http://schemas.openxmlformats.org/officeDocument/2006/relationships/slideLayout" Target="../slideLayouts/slideLayout27.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29.xml"/><Relationship Id="rId7" Type="http://schemas.openxmlformats.org/officeDocument/2006/relationships/image" Target="../media/image32.png"/><Relationship Id="rId2" Type="http://schemas.openxmlformats.org/officeDocument/2006/relationships/diagramData" Target="../diagrams/data29.xml"/><Relationship Id="rId1" Type="http://schemas.openxmlformats.org/officeDocument/2006/relationships/slideLayout" Target="../slideLayouts/slideLayout27.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34.png"/><Relationship Id="rId2" Type="http://schemas.openxmlformats.org/officeDocument/2006/relationships/diagramData" Target="../diagrams/data30.xml"/><Relationship Id="rId1" Type="http://schemas.openxmlformats.org/officeDocument/2006/relationships/slideLayout" Target="../slideLayouts/slideLayout27.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7.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35.png"/><Relationship Id="rId2" Type="http://schemas.openxmlformats.org/officeDocument/2006/relationships/diagramData" Target="../diagrams/data32.xml"/><Relationship Id="rId1" Type="http://schemas.openxmlformats.org/officeDocument/2006/relationships/slideLayout" Target="../slideLayouts/slideLayout27.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7.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36.png"/><Relationship Id="rId2" Type="http://schemas.openxmlformats.org/officeDocument/2006/relationships/diagramData" Target="../diagrams/data34.xml"/><Relationship Id="rId1" Type="http://schemas.openxmlformats.org/officeDocument/2006/relationships/slideLayout" Target="../slideLayouts/slideLayout27.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7.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2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6.png"/><Relationship Id="rId2" Type="http://schemas.openxmlformats.org/officeDocument/2006/relationships/diagramData" Target="../diagrams/data7.xml"/><Relationship Id="rId1" Type="http://schemas.openxmlformats.org/officeDocument/2006/relationships/slideLayout" Target="../slideLayouts/slideLayout2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81C998E-1DB6-4E40-9D4C-3A2A94013C3C}"/>
              </a:ext>
            </a:extLst>
          </p:cNvPr>
          <p:cNvGraphicFramePr/>
          <p:nvPr>
            <p:extLst>
              <p:ext uri="{D42A27DB-BD31-4B8C-83A1-F6EECF244321}">
                <p14:modId xmlns:p14="http://schemas.microsoft.com/office/powerpoint/2010/main" val="1445038910"/>
              </p:ext>
            </p:extLst>
          </p:nvPr>
        </p:nvGraphicFramePr>
        <p:xfrm>
          <a:off x="408663" y="570635"/>
          <a:ext cx="5187740" cy="1106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3866278"/>
            <a:ext cx="6445695"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r">
              <a:buFontTx/>
              <a:buChar char="-"/>
            </a:pPr>
            <a:r>
              <a:rPr lang="en-US" sz="1800" b="1" kern="0" dirty="0">
                <a:solidFill>
                  <a:srgbClr val="000000"/>
                </a:solidFill>
                <a:latin typeface="Calibri" panose="020F0502020204030204" pitchFamily="34" charset="0"/>
                <a:cs typeface="Calibri" panose="020F0502020204030204" pitchFamily="34" charset="0"/>
              </a:rPr>
              <a:t>Vinanti Thakur (Tech. Architect)</a:t>
            </a:r>
          </a:p>
        </p:txBody>
      </p:sp>
      <p:sp>
        <p:nvSpPr>
          <p:cNvPr id="4" name="TextBox 3">
            <a:extLst>
              <a:ext uri="{FF2B5EF4-FFF2-40B4-BE49-F238E27FC236}">
                <a16:creationId xmlns:a16="http://schemas.microsoft.com/office/drawing/2014/main" id="{C106510C-A9B0-4019-A466-EDD77401793B}"/>
              </a:ext>
            </a:extLst>
          </p:cNvPr>
          <p:cNvSpPr txBox="1"/>
          <p:nvPr/>
        </p:nvSpPr>
        <p:spPr>
          <a:xfrm>
            <a:off x="480090" y="3024554"/>
            <a:ext cx="5890331" cy="461665"/>
          </a:xfrm>
          <a:prstGeom prst="rect">
            <a:avLst/>
          </a:prstGeom>
          <a:noFill/>
        </p:spPr>
        <p:txBody>
          <a:bodyPr wrap="square" rtlCol="0">
            <a:spAutoFit/>
          </a:bodyPr>
          <a:lstStyle/>
          <a:p>
            <a:r>
              <a:rPr lang="en-US" sz="2400" b="1" dirty="0">
                <a:solidFill>
                  <a:srgbClr val="000000"/>
                </a:solidFill>
              </a:rPr>
              <a:t>Open Web Application Security Project</a:t>
            </a:r>
          </a:p>
        </p:txBody>
      </p:sp>
      <p:pic>
        <p:nvPicPr>
          <p:cNvPr id="9" name="Picture 8">
            <a:extLst>
              <a:ext uri="{FF2B5EF4-FFF2-40B4-BE49-F238E27FC236}">
                <a16:creationId xmlns:a16="http://schemas.microsoft.com/office/drawing/2014/main" id="{F1BF9280-AFE4-4227-B72A-11F789618F6B}"/>
              </a:ext>
            </a:extLst>
          </p:cNvPr>
          <p:cNvPicPr>
            <a:picLocks noChangeAspect="1"/>
          </p:cNvPicPr>
          <p:nvPr/>
        </p:nvPicPr>
        <p:blipFill>
          <a:blip r:embed="rId7"/>
          <a:stretch>
            <a:fillRect/>
          </a:stretch>
        </p:blipFill>
        <p:spPr>
          <a:xfrm>
            <a:off x="4434496" y="4115746"/>
            <a:ext cx="1161907" cy="387302"/>
          </a:xfrm>
          <a:prstGeom prst="rect">
            <a:avLst/>
          </a:prstGeom>
        </p:spPr>
      </p:pic>
    </p:spTree>
    <p:extLst>
      <p:ext uri="{BB962C8B-B14F-4D97-AF65-F5344CB8AC3E}">
        <p14:creationId xmlns:p14="http://schemas.microsoft.com/office/powerpoint/2010/main" val="41330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E5FE667-D39A-421B-8BED-A5C6AAA901E3}"/>
              </a:ext>
            </a:extLst>
          </p:cNvPr>
          <p:cNvGraphicFramePr/>
          <p:nvPr>
            <p:extLst>
              <p:ext uri="{D42A27DB-BD31-4B8C-83A1-F6EECF244321}">
                <p14:modId xmlns:p14="http://schemas.microsoft.com/office/powerpoint/2010/main" val="3289141774"/>
              </p:ext>
            </p:extLst>
          </p:nvPr>
        </p:nvGraphicFramePr>
        <p:xfrm>
          <a:off x="-79474" y="386315"/>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28848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solidFill>
                  <a:srgbClr val="000000"/>
                </a:solidFill>
                <a:latin typeface="Calibri" panose="020F0502020204030204" pitchFamily="34" charset="0"/>
                <a:cs typeface="Calibri" panose="020F0502020204030204" pitchFamily="34" charset="0"/>
              </a:rPr>
              <a:t>4. Determining Severity of the Risk</a:t>
            </a:r>
          </a:p>
          <a:p>
            <a:pPr algn="just"/>
            <a:r>
              <a:rPr lang="en-US" sz="1600" dirty="0">
                <a:solidFill>
                  <a:srgbClr val="000000"/>
                </a:solidFill>
                <a:latin typeface="Calibri" panose="020F0502020204030204" pitchFamily="34" charset="0"/>
                <a:cs typeface="Calibri" panose="020F0502020204030204" pitchFamily="34" charset="0"/>
              </a:rPr>
              <a:t>Each factor has a set of options, and each option has an impact rating from 0 to 9 associated with it. These numbers are used later to estimate the overall impact.</a:t>
            </a: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dirty="0">
                <a:solidFill>
                  <a:srgbClr val="000000"/>
                </a:solidFill>
                <a:latin typeface="Calibri" panose="020F0502020204030204" pitchFamily="34" charset="0"/>
                <a:cs typeface="Calibri" panose="020F0502020204030204" pitchFamily="34" charset="0"/>
              </a:rPr>
              <a:t>Combine likelihood estimates and impact estimates to get a final severity rating for the risk.</a:t>
            </a: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ctr"/>
            <a:r>
              <a:rPr lang="en-US" sz="1600" dirty="0">
                <a:solidFill>
                  <a:srgbClr val="000000"/>
                </a:solidFill>
                <a:latin typeface="Calibri" panose="020F0502020204030204" pitchFamily="34" charset="0"/>
                <a:cs typeface="Calibri" panose="020F0502020204030204" pitchFamily="34" charset="0"/>
              </a:rPr>
              <a:t>Link: </a:t>
            </a:r>
            <a:r>
              <a:rPr lang="en-US" sz="1600" i="1" dirty="0">
                <a:solidFill>
                  <a:srgbClr val="00000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Risk factor &amp; Risk Rating</a:t>
            </a:r>
            <a:endParaRPr lang="en-US" sz="1600" i="1" dirty="0">
              <a:solidFill>
                <a:srgbClr val="000000"/>
              </a:solidFill>
              <a:latin typeface="Calibri" panose="020F0502020204030204" pitchFamily="34" charset="0"/>
              <a:cs typeface="Calibri" panose="020F0502020204030204" pitchFamily="34" charset="0"/>
            </a:endParaRPr>
          </a:p>
          <a:p>
            <a:pPr algn="just"/>
            <a:endParaRPr lang="en-US" sz="1600" i="1"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1DA803A-66B3-4723-94B3-7B6D5F94BD9F}"/>
              </a:ext>
            </a:extLst>
          </p:cNvPr>
          <p:cNvPicPr>
            <a:picLocks noChangeAspect="1"/>
          </p:cNvPicPr>
          <p:nvPr/>
        </p:nvPicPr>
        <p:blipFill>
          <a:blip r:embed="rId8"/>
          <a:stretch>
            <a:fillRect/>
          </a:stretch>
        </p:blipFill>
        <p:spPr>
          <a:xfrm>
            <a:off x="1657761" y="1984826"/>
            <a:ext cx="3622886" cy="945799"/>
          </a:xfrm>
          <a:prstGeom prst="rect">
            <a:avLst/>
          </a:prstGeom>
        </p:spPr>
      </p:pic>
      <p:pic>
        <p:nvPicPr>
          <p:cNvPr id="5" name="Picture 4">
            <a:extLst>
              <a:ext uri="{FF2B5EF4-FFF2-40B4-BE49-F238E27FC236}">
                <a16:creationId xmlns:a16="http://schemas.microsoft.com/office/drawing/2014/main" id="{9F6E98BE-1B90-4968-9284-D07FEDB7EF77}"/>
              </a:ext>
            </a:extLst>
          </p:cNvPr>
          <p:cNvPicPr>
            <a:picLocks noChangeAspect="1"/>
          </p:cNvPicPr>
          <p:nvPr/>
        </p:nvPicPr>
        <p:blipFill>
          <a:blip r:embed="rId9"/>
          <a:stretch>
            <a:fillRect/>
          </a:stretch>
        </p:blipFill>
        <p:spPr>
          <a:xfrm>
            <a:off x="1657761" y="3246883"/>
            <a:ext cx="3622886" cy="1478389"/>
          </a:xfrm>
          <a:prstGeom prst="rect">
            <a:avLst/>
          </a:prstGeom>
        </p:spPr>
      </p:pic>
    </p:spTree>
    <p:extLst>
      <p:ext uri="{BB962C8B-B14F-4D97-AF65-F5344CB8AC3E}">
        <p14:creationId xmlns:p14="http://schemas.microsoft.com/office/powerpoint/2010/main" val="42539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extLst>
              <p:ext uri="{D42A27DB-BD31-4B8C-83A1-F6EECF244321}">
                <p14:modId xmlns:p14="http://schemas.microsoft.com/office/powerpoint/2010/main" val="3420307650"/>
              </p:ext>
            </p:extLst>
          </p:nvPr>
        </p:nvGraphicFramePr>
        <p:xfrm>
          <a:off x="-58848" y="370102"/>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134348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solidFill>
                  <a:srgbClr val="000000"/>
                </a:solidFill>
                <a:latin typeface="Calibri" panose="020F0502020204030204" pitchFamily="34" charset="0"/>
                <a:cs typeface="Calibri" panose="020F0502020204030204" pitchFamily="34" charset="0"/>
              </a:rPr>
              <a:t>5. Deciding What to Fix</a:t>
            </a:r>
          </a:p>
          <a:p>
            <a:r>
              <a:rPr lang="en-US" sz="1600" dirty="0">
                <a:solidFill>
                  <a:srgbClr val="000000"/>
                </a:solidFill>
                <a:latin typeface="Calibri" panose="020F0502020204030204" pitchFamily="34" charset="0"/>
                <a:cs typeface="Calibri" panose="020F0502020204030204" pitchFamily="34" charset="0"/>
              </a:rPr>
              <a:t>After the risks to the application have been classified there will be a prioritized list of what to fix. As a general rule, </a:t>
            </a:r>
            <a:r>
              <a:rPr lang="en-US" sz="1600" b="1" dirty="0">
                <a:solidFill>
                  <a:srgbClr val="000000"/>
                </a:solidFill>
                <a:latin typeface="Calibri" panose="020F0502020204030204" pitchFamily="34" charset="0"/>
                <a:cs typeface="Calibri" panose="020F0502020204030204" pitchFamily="34" charset="0"/>
              </a:rPr>
              <a:t>the most severe risks should be fixed first</a:t>
            </a:r>
            <a:r>
              <a:rPr lang="en-US" sz="1600" dirty="0">
                <a:solidFill>
                  <a:srgbClr val="000000"/>
                </a:solidFill>
                <a:latin typeface="Calibri" panose="020F0502020204030204" pitchFamily="34" charset="0"/>
                <a:cs typeface="Calibri" panose="020F0502020204030204" pitchFamily="34" charset="0"/>
              </a:rPr>
              <a:t>. It simply doesn't help the overall risk profile to fix less important risks, even if they're easy or cheap to fix.</a:t>
            </a:r>
          </a:p>
          <a:p>
            <a:r>
              <a:rPr lang="en-US" sz="1600" dirty="0">
                <a:solidFill>
                  <a:srgbClr val="000000"/>
                </a:solidFill>
                <a:latin typeface="Calibri" panose="020F0502020204030204" pitchFamily="34" charset="0"/>
                <a:cs typeface="Calibri" panose="020F0502020204030204" pitchFamily="34" charset="0"/>
              </a:rPr>
              <a:t>Remember that not all risks are worth fixing, and some loss is not only expected, but justifiable based upon the cost of fixing the issue.</a:t>
            </a:r>
          </a:p>
          <a:p>
            <a:pPr algn="ctr"/>
            <a:endParaRPr lang="en-US" sz="1600" dirty="0">
              <a:solidFill>
                <a:srgbClr val="000000"/>
              </a:solidFill>
              <a:latin typeface="Calibri" panose="020F0502020204030204" pitchFamily="34" charset="0"/>
              <a:cs typeface="Calibri" panose="020F0502020204030204" pitchFamily="34" charset="0"/>
            </a:endParaRPr>
          </a:p>
          <a:p>
            <a:r>
              <a:rPr lang="en-US" sz="1600" b="1" dirty="0">
                <a:solidFill>
                  <a:srgbClr val="000000"/>
                </a:solidFill>
                <a:latin typeface="Calibri" panose="020F0502020204030204" pitchFamily="34" charset="0"/>
                <a:cs typeface="Calibri" panose="020F0502020204030204" pitchFamily="34" charset="0"/>
              </a:rPr>
              <a:t>6. Customizing Your Risk Rating Model</a:t>
            </a:r>
          </a:p>
          <a:p>
            <a:pPr marL="732526" lvl="1" indent="-342900">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Adding factors</a:t>
            </a:r>
          </a:p>
          <a:p>
            <a:pPr marL="732526" lvl="1" indent="-342900">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Customizing options</a:t>
            </a:r>
          </a:p>
          <a:p>
            <a:pPr marL="732526" lvl="1" indent="-342900">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Weighting factors</a:t>
            </a:r>
          </a:p>
          <a:p>
            <a:endParaRPr lang="en-US" sz="1600" b="1"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290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extLst>
              <p:ext uri="{D42A27DB-BD31-4B8C-83A1-F6EECF244321}">
                <p14:modId xmlns:p14="http://schemas.microsoft.com/office/powerpoint/2010/main" val="4135220549"/>
              </p:ext>
            </p:extLst>
          </p:nvPr>
        </p:nvGraphicFramePr>
        <p:xfrm>
          <a:off x="-51973" y="368755"/>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endParaRPr lang="en-US" sz="16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9F8D53ED-68C0-45CF-B7E3-C4260BF26C85}"/>
              </a:ext>
            </a:extLst>
          </p:cNvPr>
          <p:cNvGraphicFramePr>
            <a:graphicFrameLocks noGrp="1"/>
          </p:cNvGraphicFramePr>
          <p:nvPr>
            <p:extLst>
              <p:ext uri="{D42A27DB-BD31-4B8C-83A1-F6EECF244321}">
                <p14:modId xmlns:p14="http://schemas.microsoft.com/office/powerpoint/2010/main" val="374004200"/>
              </p:ext>
            </p:extLst>
          </p:nvPr>
        </p:nvGraphicFramePr>
        <p:xfrm>
          <a:off x="189709" y="1427278"/>
          <a:ext cx="6425505" cy="3491068"/>
        </p:xfrm>
        <a:graphic>
          <a:graphicData uri="http://schemas.openxmlformats.org/drawingml/2006/table">
            <a:tbl>
              <a:tblPr firstRow="1" bandRow="1">
                <a:tableStyleId>{5C22544A-7EE6-4342-B048-85BDC9FD1C3A}</a:tableStyleId>
              </a:tblPr>
              <a:tblGrid>
                <a:gridCol w="439795">
                  <a:extLst>
                    <a:ext uri="{9D8B030D-6E8A-4147-A177-3AD203B41FA5}">
                      <a16:colId xmlns:a16="http://schemas.microsoft.com/office/drawing/2014/main" val="1122898439"/>
                    </a:ext>
                  </a:extLst>
                </a:gridCol>
                <a:gridCol w="1197142">
                  <a:extLst>
                    <a:ext uri="{9D8B030D-6E8A-4147-A177-3AD203B41FA5}">
                      <a16:colId xmlns:a16="http://schemas.microsoft.com/office/drawing/2014/main" val="3345215622"/>
                    </a:ext>
                  </a:extLst>
                </a:gridCol>
                <a:gridCol w="1197142">
                  <a:extLst>
                    <a:ext uri="{9D8B030D-6E8A-4147-A177-3AD203B41FA5}">
                      <a16:colId xmlns:a16="http://schemas.microsoft.com/office/drawing/2014/main" val="1651069175"/>
                    </a:ext>
                  </a:extLst>
                </a:gridCol>
                <a:gridCol w="1197142">
                  <a:extLst>
                    <a:ext uri="{9D8B030D-6E8A-4147-A177-3AD203B41FA5}">
                      <a16:colId xmlns:a16="http://schemas.microsoft.com/office/drawing/2014/main" val="4287260147"/>
                    </a:ext>
                  </a:extLst>
                </a:gridCol>
                <a:gridCol w="1197142">
                  <a:extLst>
                    <a:ext uri="{9D8B030D-6E8A-4147-A177-3AD203B41FA5}">
                      <a16:colId xmlns:a16="http://schemas.microsoft.com/office/drawing/2014/main" val="1244247475"/>
                    </a:ext>
                  </a:extLst>
                </a:gridCol>
                <a:gridCol w="1197142">
                  <a:extLst>
                    <a:ext uri="{9D8B030D-6E8A-4147-A177-3AD203B41FA5}">
                      <a16:colId xmlns:a16="http://schemas.microsoft.com/office/drawing/2014/main" val="1343485803"/>
                    </a:ext>
                  </a:extLst>
                </a:gridCol>
              </a:tblGrid>
              <a:tr h="284780">
                <a:tc>
                  <a:txBody>
                    <a:bodyPr/>
                    <a:lstStyle/>
                    <a:p>
                      <a:pPr algn="ctr"/>
                      <a:r>
                        <a:rPr lang="en-US" sz="765" b="0" dirty="0">
                          <a:latin typeface="Calibri" panose="020F0502020204030204" pitchFamily="34" charset="0"/>
                          <a:cs typeface="Calibri" panose="020F0502020204030204" pitchFamily="34" charset="0"/>
                        </a:rPr>
                        <a:t>#</a:t>
                      </a:r>
                    </a:p>
                  </a:txBody>
                  <a:tcPr/>
                </a:tc>
                <a:tc>
                  <a:txBody>
                    <a:bodyPr/>
                    <a:lstStyle/>
                    <a:p>
                      <a:pPr algn="ctr"/>
                      <a:r>
                        <a:rPr lang="en-US" sz="765" b="0" dirty="0">
                          <a:latin typeface="Calibri" panose="020F0502020204030204" pitchFamily="34" charset="0"/>
                          <a:cs typeface="Calibri" panose="020F0502020204030204" pitchFamily="34" charset="0"/>
                        </a:rPr>
                        <a:t>2004</a:t>
                      </a:r>
                    </a:p>
                  </a:txBody>
                  <a:tcPr/>
                </a:tc>
                <a:tc>
                  <a:txBody>
                    <a:bodyPr/>
                    <a:lstStyle/>
                    <a:p>
                      <a:pPr algn="ctr"/>
                      <a:r>
                        <a:rPr lang="en-US" sz="765" b="0" dirty="0">
                          <a:latin typeface="Calibri" panose="020F0502020204030204" pitchFamily="34" charset="0"/>
                          <a:cs typeface="Calibri" panose="020F0502020204030204" pitchFamily="34" charset="0"/>
                        </a:rPr>
                        <a:t>2007</a:t>
                      </a:r>
                    </a:p>
                  </a:txBody>
                  <a:tcPr/>
                </a:tc>
                <a:tc>
                  <a:txBody>
                    <a:bodyPr/>
                    <a:lstStyle/>
                    <a:p>
                      <a:pPr algn="ctr"/>
                      <a:r>
                        <a:rPr lang="en-US" sz="765" b="0" dirty="0">
                          <a:latin typeface="Calibri" panose="020F0502020204030204" pitchFamily="34" charset="0"/>
                          <a:cs typeface="Calibri" panose="020F0502020204030204" pitchFamily="34" charset="0"/>
                        </a:rPr>
                        <a:t>2010</a:t>
                      </a:r>
                    </a:p>
                  </a:txBody>
                  <a:tcPr/>
                </a:tc>
                <a:tc>
                  <a:txBody>
                    <a:bodyPr/>
                    <a:lstStyle/>
                    <a:p>
                      <a:pPr algn="ctr"/>
                      <a:r>
                        <a:rPr lang="en-US" sz="765" b="0" dirty="0">
                          <a:latin typeface="Calibri" panose="020F0502020204030204" pitchFamily="34" charset="0"/>
                          <a:cs typeface="Calibri" panose="020F0502020204030204" pitchFamily="34" charset="0"/>
                        </a:rPr>
                        <a:t>2014</a:t>
                      </a:r>
                    </a:p>
                  </a:txBody>
                  <a:tcPr/>
                </a:tc>
                <a:tc>
                  <a:txBody>
                    <a:bodyPr/>
                    <a:lstStyle/>
                    <a:p>
                      <a:pPr algn="ctr"/>
                      <a:r>
                        <a:rPr lang="en-US" sz="765" b="0" dirty="0">
                          <a:latin typeface="Calibri" panose="020F0502020204030204" pitchFamily="34" charset="0"/>
                          <a:cs typeface="Calibri" panose="020F0502020204030204" pitchFamily="34" charset="0"/>
                        </a:rPr>
                        <a:t>2017</a:t>
                      </a:r>
                    </a:p>
                  </a:txBody>
                  <a:tcPr/>
                </a:tc>
                <a:extLst>
                  <a:ext uri="{0D108BD9-81ED-4DB2-BD59-A6C34878D82A}">
                    <a16:rowId xmlns:a16="http://schemas.microsoft.com/office/drawing/2014/main" val="190483173"/>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A1</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Unvalidated Input</a:t>
                      </a:r>
                    </a:p>
                  </a:txBody>
                  <a:tcPr/>
                </a:tc>
                <a:tc>
                  <a:txBody>
                    <a:bodyPr/>
                    <a:lstStyle/>
                    <a:p>
                      <a:pPr algn="l"/>
                      <a:r>
                        <a:rPr lang="en-US" sz="765" b="0" dirty="0">
                          <a:solidFill>
                            <a:srgbClr val="C00000"/>
                          </a:solidFill>
                          <a:latin typeface="Calibri" panose="020F0502020204030204" pitchFamily="34" charset="0"/>
                          <a:cs typeface="Calibri" panose="020F0502020204030204" pitchFamily="34" charset="0"/>
                        </a:rPr>
                        <a:t>Cross Site Scripting (XSS)</a:t>
                      </a:r>
                    </a:p>
                  </a:txBody>
                  <a:tcPr/>
                </a:tc>
                <a:tc>
                  <a:txBody>
                    <a:bodyPr/>
                    <a:lstStyle/>
                    <a:p>
                      <a:pPr algn="l"/>
                      <a:r>
                        <a:rPr lang="en-US" sz="765" b="0" dirty="0">
                          <a:solidFill>
                            <a:srgbClr val="C00000"/>
                          </a:solidFill>
                          <a:latin typeface="Calibri" panose="020F0502020204030204" pitchFamily="34" charset="0"/>
                          <a:cs typeface="Calibri" panose="020F0502020204030204" pitchFamily="34" charset="0"/>
                        </a:rPr>
                        <a:t>Injection</a:t>
                      </a:r>
                    </a:p>
                  </a:txBody>
                  <a:tcPr/>
                </a:tc>
                <a:tc>
                  <a:txBody>
                    <a:bodyPr/>
                    <a:lstStyle/>
                    <a:p>
                      <a:pPr algn="l"/>
                      <a:r>
                        <a:rPr lang="en-US" sz="765" b="0" dirty="0">
                          <a:solidFill>
                            <a:srgbClr val="C00000"/>
                          </a:solidFill>
                          <a:latin typeface="Calibri" panose="020F0502020204030204" pitchFamily="34" charset="0"/>
                          <a:cs typeface="Calibri" panose="020F0502020204030204" pitchFamily="34" charset="0"/>
                        </a:rPr>
                        <a:t>Injection</a:t>
                      </a:r>
                    </a:p>
                  </a:txBody>
                  <a:tcPr/>
                </a:tc>
                <a:tc>
                  <a:txBody>
                    <a:bodyPr/>
                    <a:lstStyle/>
                    <a:p>
                      <a:pPr algn="l"/>
                      <a:r>
                        <a:rPr lang="en-US" sz="765" b="0" dirty="0">
                          <a:solidFill>
                            <a:srgbClr val="C00000"/>
                          </a:solidFill>
                          <a:latin typeface="Calibri" panose="020F0502020204030204" pitchFamily="34" charset="0"/>
                          <a:cs typeface="Calibri" panose="020F0502020204030204" pitchFamily="34" charset="0"/>
                        </a:rPr>
                        <a:t>Injection</a:t>
                      </a:r>
                    </a:p>
                  </a:txBody>
                  <a:tcPr/>
                </a:tc>
                <a:extLst>
                  <a:ext uri="{0D108BD9-81ED-4DB2-BD59-A6C34878D82A}">
                    <a16:rowId xmlns:a16="http://schemas.microsoft.com/office/drawing/2014/main" val="442926352"/>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A2</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Broken Access Control</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Injection Flaws</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Cross-Site Scripting (XSS)</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Broken Authentication and Session Management</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Broken Authentication</a:t>
                      </a:r>
                    </a:p>
                  </a:txBody>
                  <a:tcPr/>
                </a:tc>
                <a:extLst>
                  <a:ext uri="{0D108BD9-81ED-4DB2-BD59-A6C34878D82A}">
                    <a16:rowId xmlns:a16="http://schemas.microsoft.com/office/drawing/2014/main" val="2874496793"/>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A3</a:t>
                      </a:r>
                    </a:p>
                  </a:txBody>
                  <a:tcPr/>
                </a:tc>
                <a:tc>
                  <a:txBody>
                    <a:bodyPr/>
                    <a:lstStyle/>
                    <a:p>
                      <a:r>
                        <a:rPr lang="en-US" sz="765" b="0" dirty="0">
                          <a:solidFill>
                            <a:srgbClr val="C00000"/>
                          </a:solidFill>
                          <a:latin typeface="Calibri" panose="020F0502020204030204" pitchFamily="34" charset="0"/>
                          <a:cs typeface="Calibri" panose="020F0502020204030204" pitchFamily="34" charset="0"/>
                        </a:rPr>
                        <a:t>Broken Authentication and Session Management</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Malicious File Execution</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Broken Authentication and Session Management</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Cross-Site Scripting (XSS)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Sensitive Data Exposure </a:t>
                      </a:r>
                    </a:p>
                  </a:txBody>
                  <a:tcPr/>
                </a:tc>
                <a:extLst>
                  <a:ext uri="{0D108BD9-81ED-4DB2-BD59-A6C34878D82A}">
                    <a16:rowId xmlns:a16="http://schemas.microsoft.com/office/drawing/2014/main" val="143568449"/>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A4</a:t>
                      </a:r>
                    </a:p>
                  </a:txBody>
                  <a:tcPr/>
                </a:tc>
                <a:tc>
                  <a:txBody>
                    <a:bodyPr/>
                    <a:lstStyle/>
                    <a:p>
                      <a:r>
                        <a:rPr lang="en-US" sz="765" b="0" dirty="0">
                          <a:solidFill>
                            <a:srgbClr val="C00000"/>
                          </a:solidFill>
                          <a:latin typeface="Calibri" panose="020F0502020204030204" pitchFamily="34" charset="0"/>
                          <a:cs typeface="Calibri" panose="020F0502020204030204" pitchFamily="34" charset="0"/>
                        </a:rPr>
                        <a:t>Cross Site Scripting (XSS)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Direct Object Reference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Direct Object References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Direct Object References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XML External Entities (XXE)</a:t>
                      </a:r>
                    </a:p>
                  </a:txBody>
                  <a:tcPr/>
                </a:tc>
                <a:extLst>
                  <a:ext uri="{0D108BD9-81ED-4DB2-BD59-A6C34878D82A}">
                    <a16:rowId xmlns:a16="http://schemas.microsoft.com/office/drawing/2014/main" val="1603396909"/>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A5</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Buffer Overflow</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Cross Site Request Forgery (CSRF)</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Cross-Site Request Forgery (CSRF)</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Security Misconfiguration</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Broken Access Control</a:t>
                      </a:r>
                    </a:p>
                  </a:txBody>
                  <a:tcPr/>
                </a:tc>
                <a:extLst>
                  <a:ext uri="{0D108BD9-81ED-4DB2-BD59-A6C34878D82A}">
                    <a16:rowId xmlns:a16="http://schemas.microsoft.com/office/drawing/2014/main" val="931736434"/>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A6</a:t>
                      </a:r>
                    </a:p>
                  </a:txBody>
                  <a:tcPr/>
                </a:tc>
                <a:tc>
                  <a:txBody>
                    <a:bodyPr/>
                    <a:lstStyle/>
                    <a:p>
                      <a:r>
                        <a:rPr lang="en-US" sz="765" b="0" dirty="0">
                          <a:solidFill>
                            <a:srgbClr val="C00000"/>
                          </a:solidFill>
                          <a:latin typeface="Calibri" panose="020F0502020204030204" pitchFamily="34" charset="0"/>
                          <a:cs typeface="Calibri" panose="020F0502020204030204" pitchFamily="34" charset="0"/>
                        </a:rPr>
                        <a:t>Injection Flaws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Information Leakage and Improper Error Handling</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Security Misconfiguration</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Sensitive Data Exposure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Security Misconfiguration</a:t>
                      </a:r>
                    </a:p>
                  </a:txBody>
                  <a:tcPr/>
                </a:tc>
                <a:extLst>
                  <a:ext uri="{0D108BD9-81ED-4DB2-BD59-A6C34878D82A}">
                    <a16:rowId xmlns:a16="http://schemas.microsoft.com/office/drawing/2014/main" val="258264177"/>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A7</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Improper Error Handling</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Broken Authentication and Session Management</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Cryptographic Storage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Missing Function Level Access Control</a:t>
                      </a:r>
                    </a:p>
                  </a:txBody>
                  <a:tcPr/>
                </a:tc>
                <a:tc>
                  <a:txBody>
                    <a:bodyPr/>
                    <a:lstStyle/>
                    <a:p>
                      <a:pPr marL="0" algn="l" defTabSz="779252" rtl="0" eaLnBrk="1" latinLnBrk="0" hangingPunct="1"/>
                      <a:r>
                        <a:rPr lang="en-US" sz="765" b="0" kern="1200" dirty="0">
                          <a:solidFill>
                            <a:srgbClr val="C00000"/>
                          </a:solidFill>
                          <a:latin typeface="Calibri" panose="020F0502020204030204" pitchFamily="34" charset="0"/>
                          <a:ea typeface="+mn-ea"/>
                          <a:cs typeface="Calibri" panose="020F0502020204030204" pitchFamily="34" charset="0"/>
                        </a:rPr>
                        <a:t>Cross-Site Scripting (XSS)</a:t>
                      </a:r>
                    </a:p>
                  </a:txBody>
                  <a:tcPr/>
                </a:tc>
                <a:extLst>
                  <a:ext uri="{0D108BD9-81ED-4DB2-BD59-A6C34878D82A}">
                    <a16:rowId xmlns:a16="http://schemas.microsoft.com/office/drawing/2014/main" val="1155337035"/>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A8</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Insecure Storage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Cryptographic Storage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Failure to Restrict URL Access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Cross-Site Request Forgery (CSRF)</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Deserialization</a:t>
                      </a:r>
                    </a:p>
                  </a:txBody>
                  <a:tcPr/>
                </a:tc>
                <a:extLst>
                  <a:ext uri="{0D108BD9-81ED-4DB2-BD59-A6C34878D82A}">
                    <a16:rowId xmlns:a16="http://schemas.microsoft.com/office/drawing/2014/main" val="2592395131"/>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A9</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Application Denial of Service</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Insecure Communications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Insufficient Transport Layer Protection</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Using Components with Known Vulnerabilities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Using Components with Known Vulnerabilities</a:t>
                      </a:r>
                    </a:p>
                  </a:txBody>
                  <a:tcPr/>
                </a:tc>
                <a:extLst>
                  <a:ext uri="{0D108BD9-81ED-4DB2-BD59-A6C34878D82A}">
                    <a16:rowId xmlns:a16="http://schemas.microsoft.com/office/drawing/2014/main" val="1438658292"/>
                  </a:ext>
                </a:extLst>
              </a:tr>
              <a:tr h="284780">
                <a:tc>
                  <a:txBody>
                    <a:bodyPr/>
                    <a:lstStyle/>
                    <a:p>
                      <a:pPr algn="ctr"/>
                      <a:r>
                        <a:rPr lang="en-US" sz="765" b="0" dirty="0">
                          <a:solidFill>
                            <a:srgbClr val="000000"/>
                          </a:solidFill>
                          <a:latin typeface="Calibri" panose="020F0502020204030204" pitchFamily="34" charset="0"/>
                          <a:cs typeface="Calibri" panose="020F0502020204030204" pitchFamily="34" charset="0"/>
                        </a:rPr>
                        <a:t>A10</a:t>
                      </a:r>
                    </a:p>
                  </a:txBody>
                  <a:tcPr/>
                </a:tc>
                <a:tc>
                  <a:txBody>
                    <a:bodyPr/>
                    <a:lstStyle/>
                    <a:p>
                      <a:r>
                        <a:rPr lang="en-US" sz="765" b="0" dirty="0">
                          <a:solidFill>
                            <a:srgbClr val="000000"/>
                          </a:solidFill>
                          <a:latin typeface="Calibri" panose="020F0502020204030204" pitchFamily="34" charset="0"/>
                          <a:cs typeface="Calibri" panose="020F0502020204030204" pitchFamily="34" charset="0"/>
                        </a:rPr>
                        <a:t>Insecure Configuration Management</a:t>
                      </a:r>
                    </a:p>
                  </a:txBody>
                  <a:tcPr/>
                </a:tc>
                <a:tc>
                  <a:txBody>
                    <a:bodyPr/>
                    <a:lstStyle/>
                    <a:p>
                      <a:pPr marL="0" algn="l" defTabSz="779252" rtl="0" eaLnBrk="1" latinLnBrk="0" hangingPunct="1"/>
                      <a:r>
                        <a:rPr lang="en-US" sz="765" b="0" u="none" kern="1200" dirty="0">
                          <a:solidFill>
                            <a:srgbClr val="000000"/>
                          </a:solidFill>
                          <a:latin typeface="Calibri" panose="020F0502020204030204" pitchFamily="34" charset="0"/>
                          <a:ea typeface="+mn-ea"/>
                          <a:cs typeface="Calibri" panose="020F0502020204030204" pitchFamily="34" charset="0"/>
                        </a:rPr>
                        <a:t>Failure to Restrict URL Access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Unvalidated Redirects and Forwards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Unvalidated Redirects and Forwards</a:t>
                      </a:r>
                    </a:p>
                  </a:txBody>
                  <a:tcPr/>
                </a:tc>
                <a:tc>
                  <a:txBody>
                    <a:bodyPr/>
                    <a:lstStyle/>
                    <a:p>
                      <a:pPr marL="0" algn="l" defTabSz="779252" rtl="0" eaLnBrk="1" latinLnBrk="0" hangingPunct="1"/>
                      <a:r>
                        <a:rPr lang="en-US" sz="765" b="0" kern="1200" dirty="0">
                          <a:solidFill>
                            <a:srgbClr val="000000"/>
                          </a:solidFill>
                          <a:latin typeface="Calibri" panose="020F0502020204030204" pitchFamily="34" charset="0"/>
                          <a:ea typeface="+mn-ea"/>
                          <a:cs typeface="Calibri" panose="020F0502020204030204" pitchFamily="34" charset="0"/>
                        </a:rPr>
                        <a:t>Insufficient Logging &amp; Monitoring</a:t>
                      </a:r>
                    </a:p>
                  </a:txBody>
                  <a:tcPr/>
                </a:tc>
                <a:extLst>
                  <a:ext uri="{0D108BD9-81ED-4DB2-BD59-A6C34878D82A}">
                    <a16:rowId xmlns:a16="http://schemas.microsoft.com/office/drawing/2014/main" val="15880351"/>
                  </a:ext>
                </a:extLst>
              </a:tr>
            </a:tbl>
          </a:graphicData>
        </a:graphic>
      </p:graphicFrame>
    </p:spTree>
    <p:extLst>
      <p:ext uri="{BB962C8B-B14F-4D97-AF65-F5344CB8AC3E}">
        <p14:creationId xmlns:p14="http://schemas.microsoft.com/office/powerpoint/2010/main" val="127590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extLst>
              <p:ext uri="{D42A27DB-BD31-4B8C-83A1-F6EECF244321}">
                <p14:modId xmlns:p14="http://schemas.microsoft.com/office/powerpoint/2010/main" val="584557829"/>
              </p:ext>
            </p:extLst>
          </p:nvPr>
        </p:nvGraphicFramePr>
        <p:xfrm>
          <a:off x="-58849" y="363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32977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r>
              <a:rPr lang="en-US" sz="1600" dirty="0">
                <a:solidFill>
                  <a:srgbClr val="000000"/>
                </a:solidFill>
                <a:latin typeface="Calibri" panose="020F0502020204030204" pitchFamily="34" charset="0"/>
                <a:cs typeface="Calibri" panose="020F0502020204030204" pitchFamily="34" charset="0"/>
              </a:rPr>
              <a:t>The OWASP Top 10 focuses on identifying the most serious web application security risks;</a:t>
            </a:r>
          </a:p>
        </p:txBody>
      </p:sp>
      <p:graphicFrame>
        <p:nvGraphicFramePr>
          <p:cNvPr id="4" name="Table 3">
            <a:extLst>
              <a:ext uri="{FF2B5EF4-FFF2-40B4-BE49-F238E27FC236}">
                <a16:creationId xmlns:a16="http://schemas.microsoft.com/office/drawing/2014/main" id="{9F8D53ED-68C0-45CF-B7E3-C4260BF26C85}"/>
              </a:ext>
            </a:extLst>
          </p:cNvPr>
          <p:cNvGraphicFramePr>
            <a:graphicFrameLocks noGrp="1"/>
          </p:cNvGraphicFramePr>
          <p:nvPr>
            <p:extLst>
              <p:ext uri="{D42A27DB-BD31-4B8C-83A1-F6EECF244321}">
                <p14:modId xmlns:p14="http://schemas.microsoft.com/office/powerpoint/2010/main" val="2115034939"/>
              </p:ext>
            </p:extLst>
          </p:nvPr>
        </p:nvGraphicFramePr>
        <p:xfrm>
          <a:off x="230084" y="1802214"/>
          <a:ext cx="6425508" cy="3185160"/>
        </p:xfrm>
        <a:graphic>
          <a:graphicData uri="http://schemas.openxmlformats.org/drawingml/2006/table">
            <a:tbl>
              <a:tblPr firstRow="1" bandRow="1">
                <a:tableStyleId>{5C22544A-7EE6-4342-B048-85BDC9FD1C3A}</a:tableStyleId>
              </a:tblPr>
              <a:tblGrid>
                <a:gridCol w="1490361">
                  <a:extLst>
                    <a:ext uri="{9D8B030D-6E8A-4147-A177-3AD203B41FA5}">
                      <a16:colId xmlns:a16="http://schemas.microsoft.com/office/drawing/2014/main" val="1122898439"/>
                    </a:ext>
                  </a:extLst>
                </a:gridCol>
                <a:gridCol w="4935147">
                  <a:extLst>
                    <a:ext uri="{9D8B030D-6E8A-4147-A177-3AD203B41FA5}">
                      <a16:colId xmlns:a16="http://schemas.microsoft.com/office/drawing/2014/main" val="3345215622"/>
                    </a:ext>
                  </a:extLst>
                </a:gridCol>
              </a:tblGrid>
              <a:tr h="284780">
                <a:tc>
                  <a:txBody>
                    <a:bodyPr/>
                    <a:lstStyle/>
                    <a:p>
                      <a:pPr algn="ctr"/>
                      <a:r>
                        <a:rPr lang="en-US" sz="1300" dirty="0">
                          <a:latin typeface="Calibri" panose="020F0502020204030204" pitchFamily="34" charset="0"/>
                          <a:cs typeface="Calibri" panose="020F0502020204030204" pitchFamily="34" charset="0"/>
                        </a:rPr>
                        <a:t>Serial #</a:t>
                      </a:r>
                    </a:p>
                  </a:txBody>
                  <a:tcPr/>
                </a:tc>
                <a:tc>
                  <a:txBody>
                    <a:bodyPr/>
                    <a:lstStyle/>
                    <a:p>
                      <a:pPr algn="ctr"/>
                      <a:r>
                        <a:rPr lang="en-US" sz="1300" b="1" dirty="0">
                          <a:latin typeface="Calibri" panose="020F0502020204030204" pitchFamily="34" charset="0"/>
                          <a:cs typeface="Calibri" panose="020F0502020204030204" pitchFamily="34" charset="0"/>
                        </a:rPr>
                        <a:t>Risks</a:t>
                      </a:r>
                      <a:endParaRPr lang="en-US" sz="13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483173"/>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A1</a:t>
                      </a:r>
                    </a:p>
                  </a:txBody>
                  <a:tcPr/>
                </a:tc>
                <a:tc>
                  <a:txBody>
                    <a:bodyPr/>
                    <a:lstStyle/>
                    <a:p>
                      <a:pPr algn="l"/>
                      <a:r>
                        <a:rPr lang="en-US" sz="1300" dirty="0">
                          <a:solidFill>
                            <a:srgbClr val="000000"/>
                          </a:solidFill>
                          <a:latin typeface="Calibri" panose="020F0502020204030204" pitchFamily="34" charset="0"/>
                          <a:cs typeface="Calibri" panose="020F0502020204030204" pitchFamily="34" charset="0"/>
                        </a:rPr>
                        <a:t>Injection</a:t>
                      </a:r>
                    </a:p>
                  </a:txBody>
                  <a:tcPr/>
                </a:tc>
                <a:extLst>
                  <a:ext uri="{0D108BD9-81ED-4DB2-BD59-A6C34878D82A}">
                    <a16:rowId xmlns:a16="http://schemas.microsoft.com/office/drawing/2014/main" val="442926352"/>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A2</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Broken Authentication</a:t>
                      </a:r>
                    </a:p>
                  </a:txBody>
                  <a:tcPr/>
                </a:tc>
                <a:extLst>
                  <a:ext uri="{0D108BD9-81ED-4DB2-BD59-A6C34878D82A}">
                    <a16:rowId xmlns:a16="http://schemas.microsoft.com/office/drawing/2014/main" val="2874496793"/>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A3</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Sensitive Data Exposure </a:t>
                      </a:r>
                    </a:p>
                  </a:txBody>
                  <a:tcPr/>
                </a:tc>
                <a:extLst>
                  <a:ext uri="{0D108BD9-81ED-4DB2-BD59-A6C34878D82A}">
                    <a16:rowId xmlns:a16="http://schemas.microsoft.com/office/drawing/2014/main" val="143568449"/>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A4</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XML External Entities (XXE)</a:t>
                      </a:r>
                    </a:p>
                  </a:txBody>
                  <a:tcPr/>
                </a:tc>
                <a:extLst>
                  <a:ext uri="{0D108BD9-81ED-4DB2-BD59-A6C34878D82A}">
                    <a16:rowId xmlns:a16="http://schemas.microsoft.com/office/drawing/2014/main" val="1603396909"/>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A5</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Broken Access Control</a:t>
                      </a:r>
                    </a:p>
                  </a:txBody>
                  <a:tcPr/>
                </a:tc>
                <a:extLst>
                  <a:ext uri="{0D108BD9-81ED-4DB2-BD59-A6C34878D82A}">
                    <a16:rowId xmlns:a16="http://schemas.microsoft.com/office/drawing/2014/main" val="931736434"/>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A6</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Security Misconfiguration</a:t>
                      </a:r>
                    </a:p>
                  </a:txBody>
                  <a:tcPr/>
                </a:tc>
                <a:extLst>
                  <a:ext uri="{0D108BD9-81ED-4DB2-BD59-A6C34878D82A}">
                    <a16:rowId xmlns:a16="http://schemas.microsoft.com/office/drawing/2014/main" val="258264177"/>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A7</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Cross-Site Scripting (XSS)</a:t>
                      </a:r>
                    </a:p>
                  </a:txBody>
                  <a:tcPr/>
                </a:tc>
                <a:extLst>
                  <a:ext uri="{0D108BD9-81ED-4DB2-BD59-A6C34878D82A}">
                    <a16:rowId xmlns:a16="http://schemas.microsoft.com/office/drawing/2014/main" val="1155337035"/>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A8</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Insecure Deserialization</a:t>
                      </a:r>
                    </a:p>
                  </a:txBody>
                  <a:tcPr/>
                </a:tc>
                <a:extLst>
                  <a:ext uri="{0D108BD9-81ED-4DB2-BD59-A6C34878D82A}">
                    <a16:rowId xmlns:a16="http://schemas.microsoft.com/office/drawing/2014/main" val="2592395131"/>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A9</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Using Components with Known Vulnerabilities</a:t>
                      </a:r>
                    </a:p>
                  </a:txBody>
                  <a:tcPr/>
                </a:tc>
                <a:extLst>
                  <a:ext uri="{0D108BD9-81ED-4DB2-BD59-A6C34878D82A}">
                    <a16:rowId xmlns:a16="http://schemas.microsoft.com/office/drawing/2014/main" val="1438658292"/>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A10</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Insufficient Logging &amp; Monitoring</a:t>
                      </a:r>
                    </a:p>
                  </a:txBody>
                  <a:tcPr/>
                </a:tc>
                <a:extLst>
                  <a:ext uri="{0D108BD9-81ED-4DB2-BD59-A6C34878D82A}">
                    <a16:rowId xmlns:a16="http://schemas.microsoft.com/office/drawing/2014/main" val="15880351"/>
                  </a:ext>
                </a:extLst>
              </a:tr>
            </a:tbl>
          </a:graphicData>
        </a:graphic>
      </p:graphicFrame>
    </p:spTree>
    <p:extLst>
      <p:ext uri="{BB962C8B-B14F-4D97-AF65-F5344CB8AC3E}">
        <p14:creationId xmlns:p14="http://schemas.microsoft.com/office/powerpoint/2010/main" val="2870100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E8CA124-164C-447E-BBB7-D59F6E8B1320}"/>
              </a:ext>
            </a:extLst>
          </p:cNvPr>
          <p:cNvGraphicFramePr/>
          <p:nvPr>
            <p:extLst>
              <p:ext uri="{D42A27DB-BD31-4B8C-83A1-F6EECF244321}">
                <p14:modId xmlns:p14="http://schemas.microsoft.com/office/powerpoint/2010/main" val="1810569149"/>
              </p:ext>
            </p:extLst>
          </p:nvPr>
        </p:nvGraphicFramePr>
        <p:xfrm>
          <a:off x="-51973" y="336630"/>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58022" y="1363027"/>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Occurs anytime </a:t>
            </a:r>
            <a:r>
              <a:rPr lang="en-US" sz="1600" b="1" dirty="0">
                <a:solidFill>
                  <a:srgbClr val="000000"/>
                </a:solidFill>
                <a:latin typeface="Calibri" panose="020F0502020204030204" pitchFamily="34" charset="0"/>
                <a:cs typeface="Calibri" panose="020F0502020204030204" pitchFamily="34" charset="0"/>
              </a:rPr>
              <a:t>untrusted input</a:t>
            </a:r>
            <a:r>
              <a:rPr lang="en-US" sz="1600" dirty="0">
                <a:solidFill>
                  <a:srgbClr val="000000"/>
                </a:solidFill>
                <a:latin typeface="Calibri" panose="020F0502020204030204" pitchFamily="34" charset="0"/>
                <a:cs typeface="Calibri" panose="020F0502020204030204" pitchFamily="34" charset="0"/>
              </a:rPr>
              <a:t> is used as an execution command.</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Types:</a:t>
            </a:r>
          </a:p>
          <a:p>
            <a:pPr marL="675376" lvl="1" indent="-285750" algn="just">
              <a:buFont typeface="Arial" panose="020B0604020202020204" pitchFamily="34" charset="0"/>
              <a:buChar char="•"/>
            </a:pPr>
            <a:r>
              <a:rPr lang="en-US" sz="1400" b="1" dirty="0">
                <a:solidFill>
                  <a:srgbClr val="000000"/>
                </a:solidFill>
                <a:latin typeface="Calibri" panose="020F0502020204030204" pitchFamily="34" charset="0"/>
                <a:cs typeface="Calibri" panose="020F0502020204030204" pitchFamily="34" charset="0"/>
              </a:rPr>
              <a:t>SQL Injection</a:t>
            </a: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XML Injection</a:t>
            </a: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Command Injection, etc.</a:t>
            </a:r>
          </a:p>
        </p:txBody>
      </p:sp>
      <p:pic>
        <p:nvPicPr>
          <p:cNvPr id="2" name="Picture 1">
            <a:extLst>
              <a:ext uri="{FF2B5EF4-FFF2-40B4-BE49-F238E27FC236}">
                <a16:creationId xmlns:a16="http://schemas.microsoft.com/office/drawing/2014/main" id="{89C0D68F-EC4A-4D47-A4A6-C95977A69451}"/>
              </a:ext>
            </a:extLst>
          </p:cNvPr>
          <p:cNvPicPr>
            <a:picLocks noChangeAspect="1"/>
          </p:cNvPicPr>
          <p:nvPr/>
        </p:nvPicPr>
        <p:blipFill>
          <a:blip r:embed="rId7"/>
          <a:stretch>
            <a:fillRect/>
          </a:stretch>
        </p:blipFill>
        <p:spPr>
          <a:xfrm>
            <a:off x="2340292" y="1720537"/>
            <a:ext cx="2177415" cy="1208723"/>
          </a:xfrm>
          <a:prstGeom prst="rect">
            <a:avLst/>
          </a:prstGeom>
        </p:spPr>
      </p:pic>
    </p:spTree>
    <p:extLst>
      <p:ext uri="{BB962C8B-B14F-4D97-AF65-F5344CB8AC3E}">
        <p14:creationId xmlns:p14="http://schemas.microsoft.com/office/powerpoint/2010/main" val="168403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E8CA124-164C-447E-BBB7-D59F6E8B1320}"/>
              </a:ext>
            </a:extLst>
          </p:cNvPr>
          <p:cNvGraphicFramePr/>
          <p:nvPr>
            <p:extLst>
              <p:ext uri="{D42A27DB-BD31-4B8C-83A1-F6EECF244321}">
                <p14:modId xmlns:p14="http://schemas.microsoft.com/office/powerpoint/2010/main" val="887376395"/>
              </p:ext>
            </p:extLst>
          </p:nvPr>
        </p:nvGraphicFramePr>
        <p:xfrm>
          <a:off x="-58848" y="411352"/>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1164731"/>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algn="just"/>
            <a:endParaRPr lang="en-US"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https://www.codingame.com/playgrounds/154/sql-injection-demo/sql-injection</a:t>
            </a:r>
            <a:endParaRPr lang="en-US" sz="14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Claims Application with Query string can allow to break by using apostrophe (‘). </a:t>
            </a:r>
          </a:p>
        </p:txBody>
      </p:sp>
    </p:spTree>
    <p:extLst>
      <p:ext uri="{BB962C8B-B14F-4D97-AF65-F5344CB8AC3E}">
        <p14:creationId xmlns:p14="http://schemas.microsoft.com/office/powerpoint/2010/main" val="20063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9085B9-3629-4966-A4B1-4E4860A358EE}"/>
              </a:ext>
            </a:extLst>
          </p:cNvPr>
          <p:cNvGraphicFramePr/>
          <p:nvPr>
            <p:extLst>
              <p:ext uri="{D42A27DB-BD31-4B8C-83A1-F6EECF244321}">
                <p14:modId xmlns:p14="http://schemas.microsoft.com/office/powerpoint/2010/main" val="3291853240"/>
              </p:ext>
            </p:extLst>
          </p:nvPr>
        </p:nvGraphicFramePr>
        <p:xfrm>
          <a:off x="-51973" y="332933"/>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Covers issues such as </a:t>
            </a:r>
            <a:r>
              <a:rPr lang="en-US" sz="1600" b="1" dirty="0">
                <a:solidFill>
                  <a:srgbClr val="000000"/>
                </a:solidFill>
                <a:latin typeface="Calibri" panose="020F0502020204030204" pitchFamily="34" charset="0"/>
                <a:cs typeface="Calibri" panose="020F0502020204030204" pitchFamily="34" charset="0"/>
              </a:rPr>
              <a:t>Credential Stuffing, Insecure Password Reset, Session Management Issues, and Insufficient Password Complexity</a:t>
            </a:r>
            <a:r>
              <a:rPr lang="en-US" sz="1600" dirty="0">
                <a:solidFill>
                  <a:srgbClr val="000000"/>
                </a:solidFill>
                <a:latin typeface="Calibri" panose="020F0502020204030204" pitchFamily="34" charset="0"/>
                <a:cs typeface="Calibri" panose="020F0502020204030204" pitchFamily="34" charset="0"/>
              </a:rPr>
              <a:t>.</a:t>
            </a:r>
          </a:p>
          <a:p>
            <a:pPr algn="just"/>
            <a:endParaRPr lang="en-US" sz="1400" dirty="0">
              <a:solidFill>
                <a:srgbClr val="000000"/>
              </a:solidFill>
            </a:endParaRPr>
          </a:p>
        </p:txBody>
      </p:sp>
      <p:pic>
        <p:nvPicPr>
          <p:cNvPr id="2" name="Picture 1">
            <a:extLst>
              <a:ext uri="{FF2B5EF4-FFF2-40B4-BE49-F238E27FC236}">
                <a16:creationId xmlns:a16="http://schemas.microsoft.com/office/drawing/2014/main" id="{E7B3DB80-01B9-4073-B048-9E35BDB58A0E}"/>
              </a:ext>
            </a:extLst>
          </p:cNvPr>
          <p:cNvPicPr>
            <a:picLocks noChangeAspect="1"/>
          </p:cNvPicPr>
          <p:nvPr/>
        </p:nvPicPr>
        <p:blipFill>
          <a:blip r:embed="rId7"/>
          <a:stretch>
            <a:fillRect/>
          </a:stretch>
        </p:blipFill>
        <p:spPr>
          <a:xfrm>
            <a:off x="1691706" y="1561890"/>
            <a:ext cx="3467100" cy="1695450"/>
          </a:xfrm>
          <a:prstGeom prst="rect">
            <a:avLst/>
          </a:prstGeom>
        </p:spPr>
      </p:pic>
    </p:spTree>
    <p:extLst>
      <p:ext uri="{BB962C8B-B14F-4D97-AF65-F5344CB8AC3E}">
        <p14:creationId xmlns:p14="http://schemas.microsoft.com/office/powerpoint/2010/main" val="333598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9085B9-3629-4966-A4B1-4E4860A358EE}"/>
              </a:ext>
            </a:extLst>
          </p:cNvPr>
          <p:cNvGraphicFramePr/>
          <p:nvPr>
            <p:extLst>
              <p:ext uri="{D42A27DB-BD31-4B8C-83A1-F6EECF244321}">
                <p14:modId xmlns:p14="http://schemas.microsoft.com/office/powerpoint/2010/main" val="3171201450"/>
              </p:ext>
            </p:extLst>
          </p:nvPr>
        </p:nvGraphicFramePr>
        <p:xfrm>
          <a:off x="-65723" y="348671"/>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1137229"/>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Application </a:t>
            </a:r>
            <a:r>
              <a:rPr lang="en-US" sz="1400" b="1" dirty="0">
                <a:solidFill>
                  <a:srgbClr val="000000"/>
                </a:solidFill>
                <a:latin typeface="Calibri" panose="020F0502020204030204" pitchFamily="34" charset="0"/>
                <a:cs typeface="Calibri" panose="020F0502020204030204" pitchFamily="34" charset="0"/>
              </a:rPr>
              <a:t>session timeouts</a:t>
            </a:r>
            <a:r>
              <a:rPr lang="en-US" sz="1400" dirty="0">
                <a:solidFill>
                  <a:srgbClr val="000000"/>
                </a:solidFill>
                <a:latin typeface="Calibri" panose="020F0502020204030204" pitchFamily="34" charset="0"/>
                <a:cs typeface="Calibri" panose="020F0502020204030204" pitchFamily="34" charset="0"/>
              </a:rPr>
              <a:t> aren't set properly. A user uses a public computer to access an application. Instead of selecting “logout” the user simply closes the browser tab and walks away. An attacker uses the same browser an hour later, and the user is still </a:t>
            </a:r>
            <a:r>
              <a:rPr lang="en-US" sz="1400" b="1" dirty="0">
                <a:solidFill>
                  <a:srgbClr val="000000"/>
                </a:solidFill>
                <a:latin typeface="Calibri" panose="020F0502020204030204" pitchFamily="34" charset="0"/>
                <a:cs typeface="Calibri" panose="020F0502020204030204" pitchFamily="34" charset="0"/>
              </a:rPr>
              <a:t>authenticated</a:t>
            </a:r>
            <a:r>
              <a:rPr lang="en-US" sz="1400" dirty="0">
                <a:solidFill>
                  <a:srgbClr val="000000"/>
                </a:solidFill>
                <a:latin typeface="Calibri" panose="020F0502020204030204" pitchFamily="34" charset="0"/>
                <a:cs typeface="Calibri" panose="020F0502020204030204" pitchFamily="34" charset="0"/>
              </a:rPr>
              <a:t>.</a:t>
            </a:r>
          </a:p>
          <a:p>
            <a:pPr marL="675376" lvl="1" indent="-285750" algn="just">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Claims Application – Session management has been taken care.</a:t>
            </a:r>
          </a:p>
          <a:p>
            <a:pPr algn="just"/>
            <a:endParaRPr 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449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D538BCB-8348-4479-A464-B3DB70AB0078}"/>
              </a:ext>
            </a:extLst>
          </p:cNvPr>
          <p:cNvGraphicFramePr/>
          <p:nvPr>
            <p:extLst>
              <p:ext uri="{D42A27DB-BD31-4B8C-83A1-F6EECF244321}">
                <p14:modId xmlns:p14="http://schemas.microsoft.com/office/powerpoint/2010/main" val="325159826"/>
              </p:ext>
            </p:extLst>
          </p:nvPr>
        </p:nvGraphicFramePr>
        <p:xfrm>
          <a:off x="-61877" y="3256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336203"/>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Two types of data: </a:t>
            </a:r>
            <a:r>
              <a:rPr lang="en-US" sz="1600" b="1" dirty="0">
                <a:solidFill>
                  <a:srgbClr val="000000"/>
                </a:solidFill>
                <a:latin typeface="Calibri" panose="020F0502020204030204" pitchFamily="34" charset="0"/>
                <a:cs typeface="Calibri" panose="020F0502020204030204" pitchFamily="34" charset="0"/>
              </a:rPr>
              <a:t>stored data</a:t>
            </a:r>
            <a:r>
              <a:rPr lang="en-US" sz="1600" dirty="0">
                <a:solidFill>
                  <a:srgbClr val="000000"/>
                </a:solidFill>
                <a:latin typeface="Calibri" panose="020F0502020204030204" pitchFamily="34" charset="0"/>
                <a:cs typeface="Calibri" panose="020F0502020204030204" pitchFamily="34" charset="0"/>
              </a:rPr>
              <a:t> and </a:t>
            </a:r>
            <a:r>
              <a:rPr lang="en-US" sz="1600" b="1" dirty="0">
                <a:solidFill>
                  <a:srgbClr val="000000"/>
                </a:solidFill>
                <a:latin typeface="Calibri" panose="020F0502020204030204" pitchFamily="34" charset="0"/>
                <a:cs typeface="Calibri" panose="020F0502020204030204" pitchFamily="34" charset="0"/>
              </a:rPr>
              <a:t>data in transit</a:t>
            </a:r>
            <a:r>
              <a:rPr lang="en-US" sz="1600" dirty="0">
                <a:solidFill>
                  <a:srgbClr val="000000"/>
                </a:solidFill>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It consists of </a:t>
            </a:r>
            <a:r>
              <a:rPr lang="en-US" sz="1600" b="1" dirty="0">
                <a:solidFill>
                  <a:srgbClr val="000000"/>
                </a:solidFill>
                <a:latin typeface="Calibri" panose="020F0502020204030204" pitchFamily="34" charset="0"/>
                <a:cs typeface="Calibri" panose="020F0502020204030204" pitchFamily="34" charset="0"/>
              </a:rPr>
              <a:t>compromising data</a:t>
            </a:r>
            <a:r>
              <a:rPr lang="en-US" sz="1600" dirty="0">
                <a:solidFill>
                  <a:srgbClr val="000000"/>
                </a:solidFill>
                <a:latin typeface="Calibri" panose="020F0502020204030204" pitchFamily="34" charset="0"/>
                <a:cs typeface="Calibri" panose="020F0502020204030204" pitchFamily="34" charset="0"/>
              </a:rPr>
              <a:t> (Credit card numbers, Credentials, Social Security Numbers etc.) that should have been protected.</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Secure Sockets Layer is the standard security technology for establishing an encrypted link that help to protect the integrity of the data in transit.</a:t>
            </a:r>
          </a:p>
        </p:txBody>
      </p:sp>
      <p:pic>
        <p:nvPicPr>
          <p:cNvPr id="2" name="Picture 1">
            <a:extLst>
              <a:ext uri="{FF2B5EF4-FFF2-40B4-BE49-F238E27FC236}">
                <a16:creationId xmlns:a16="http://schemas.microsoft.com/office/drawing/2014/main" id="{20D0253A-64D8-4937-9C63-85F0A1630F80}"/>
              </a:ext>
            </a:extLst>
          </p:cNvPr>
          <p:cNvPicPr>
            <a:picLocks noChangeAspect="1"/>
          </p:cNvPicPr>
          <p:nvPr/>
        </p:nvPicPr>
        <p:blipFill>
          <a:blip r:embed="rId7"/>
          <a:stretch>
            <a:fillRect/>
          </a:stretch>
        </p:blipFill>
        <p:spPr>
          <a:xfrm>
            <a:off x="2154382" y="1494332"/>
            <a:ext cx="2541746" cy="1800225"/>
          </a:xfrm>
          <a:prstGeom prst="rect">
            <a:avLst/>
          </a:prstGeom>
        </p:spPr>
      </p:pic>
    </p:spTree>
    <p:extLst>
      <p:ext uri="{BB962C8B-B14F-4D97-AF65-F5344CB8AC3E}">
        <p14:creationId xmlns:p14="http://schemas.microsoft.com/office/powerpoint/2010/main" val="190087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D538BCB-8348-4479-A464-B3DB70AB0078}"/>
              </a:ext>
            </a:extLst>
          </p:cNvPr>
          <p:cNvGraphicFramePr/>
          <p:nvPr>
            <p:extLst>
              <p:ext uri="{D42A27DB-BD31-4B8C-83A1-F6EECF244321}">
                <p14:modId xmlns:p14="http://schemas.microsoft.com/office/powerpoint/2010/main" val="3134791143"/>
              </p:ext>
            </p:extLst>
          </p:nvPr>
        </p:nvGraphicFramePr>
        <p:xfrm>
          <a:off x="-51973" y="356352"/>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33580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An application encrypts credit card numbers in a database using automatic database encryption. However, this data is automatically decrypted when retrieved, allowing an SQL injection flaw to retrieve credit card numbers in clear text. </a:t>
            </a:r>
          </a:p>
          <a:p>
            <a:pPr marL="675376" lvl="1" indent="-285750" algn="just">
              <a:buFont typeface="Arial" panose="020B0604020202020204" pitchFamily="34" charset="0"/>
              <a:buChar char="•"/>
            </a:pPr>
            <a:endParaRPr lang="en-US" sz="1400" dirty="0">
              <a:solidFill>
                <a:srgbClr val="000000"/>
              </a:solidFill>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Claims Application – Open with shortcut of IE/Chrome, address bar is not visible. However if default browser is chrome and opening Claims app with IE shortcut then Address bard is visible and my sensitive data like Claim No., AFO etc. is exposed.</a:t>
            </a:r>
          </a:p>
          <a:p>
            <a:pPr marL="675376" lvl="1"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64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7CAB79E-4751-4E96-882B-5B3C2F06C67B}"/>
              </a:ext>
            </a:extLst>
          </p:cNvPr>
          <p:cNvGraphicFramePr/>
          <p:nvPr>
            <p:extLst>
              <p:ext uri="{D42A27DB-BD31-4B8C-83A1-F6EECF244321}">
                <p14:modId xmlns:p14="http://schemas.microsoft.com/office/powerpoint/2010/main" val="2014755448"/>
              </p:ext>
            </p:extLst>
          </p:nvPr>
        </p:nvGraphicFramePr>
        <p:xfrm>
          <a:off x="202408"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6"/>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dirty="0">
                <a:solidFill>
                  <a:srgbClr val="000000"/>
                </a:solidFill>
                <a:latin typeface="Calibri" panose="020F0502020204030204" pitchFamily="34" charset="0"/>
                <a:cs typeface="Calibri" panose="020F0502020204030204" pitchFamily="34" charset="0"/>
              </a:rPr>
              <a:t>The OWASP Foundation came online on December </a:t>
            </a:r>
            <a:r>
              <a:rPr lang="en-US" sz="1600" b="1" dirty="0">
                <a:solidFill>
                  <a:srgbClr val="000000"/>
                </a:solidFill>
                <a:latin typeface="Calibri" panose="020F0502020204030204" pitchFamily="34" charset="0"/>
                <a:cs typeface="Calibri" panose="020F0502020204030204" pitchFamily="34" charset="0"/>
              </a:rPr>
              <a:t>2001</a:t>
            </a:r>
            <a:r>
              <a:rPr lang="en-US" sz="1600" dirty="0">
                <a:solidFill>
                  <a:srgbClr val="000000"/>
                </a:solidFill>
                <a:latin typeface="Calibri" panose="020F0502020204030204" pitchFamily="34" charset="0"/>
                <a:cs typeface="Calibri" panose="020F0502020204030204" pitchFamily="34" charset="0"/>
              </a:rPr>
              <a:t>, it was established as a not-for-profit charitable organization in the United States on April 21, </a:t>
            </a:r>
            <a:r>
              <a:rPr lang="en-US" sz="1600" b="1" dirty="0">
                <a:solidFill>
                  <a:srgbClr val="000000"/>
                </a:solidFill>
                <a:latin typeface="Calibri" panose="020F0502020204030204" pitchFamily="34" charset="0"/>
                <a:cs typeface="Calibri" panose="020F0502020204030204" pitchFamily="34" charset="0"/>
              </a:rPr>
              <a:t>2004</a:t>
            </a:r>
            <a:r>
              <a:rPr lang="en-US" sz="1600" dirty="0">
                <a:solidFill>
                  <a:srgbClr val="000000"/>
                </a:solidFill>
                <a:latin typeface="Calibri" panose="020F0502020204030204" pitchFamily="34" charset="0"/>
                <a:cs typeface="Calibri" panose="020F0502020204030204" pitchFamily="34" charset="0"/>
              </a:rPr>
              <a:t>.</a:t>
            </a: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dirty="0">
                <a:solidFill>
                  <a:srgbClr val="000000"/>
                </a:solidFill>
                <a:latin typeface="Calibri" panose="020F0502020204030204" pitchFamily="34" charset="0"/>
                <a:cs typeface="Calibri" panose="020F0502020204030204" pitchFamily="34" charset="0"/>
              </a:rPr>
              <a:t>OWASP is an open community dedicated to enabling organizations to conceive, develop, acquire, operate, and maintain applications that can be </a:t>
            </a:r>
            <a:r>
              <a:rPr lang="en-US" sz="1600" b="1" dirty="0">
                <a:solidFill>
                  <a:srgbClr val="000000"/>
                </a:solidFill>
                <a:latin typeface="Calibri" panose="020F0502020204030204" pitchFamily="34" charset="0"/>
                <a:cs typeface="Calibri" panose="020F0502020204030204" pitchFamily="34" charset="0"/>
              </a:rPr>
              <a:t>trusted</a:t>
            </a:r>
            <a:r>
              <a:rPr lang="en-US" sz="1600" dirty="0">
                <a:solidFill>
                  <a:srgbClr val="000000"/>
                </a:solidFill>
                <a:latin typeface="Calibri" panose="020F0502020204030204" pitchFamily="34" charset="0"/>
                <a:cs typeface="Calibri" panose="020F0502020204030204" pitchFamily="34" charset="0"/>
              </a:rPr>
              <a:t>. </a:t>
            </a: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dirty="0">
                <a:solidFill>
                  <a:srgbClr val="000000"/>
                </a:solidFill>
                <a:latin typeface="Calibri" panose="020F0502020204030204" pitchFamily="34" charset="0"/>
                <a:cs typeface="Calibri" panose="020F0502020204030204" pitchFamily="34" charset="0"/>
              </a:rPr>
              <a:t>OWAPS advocate approaching application security as a </a:t>
            </a:r>
            <a:r>
              <a:rPr lang="en-US" sz="1600" b="1" dirty="0">
                <a:solidFill>
                  <a:srgbClr val="000000"/>
                </a:solidFill>
                <a:latin typeface="Calibri" panose="020F0502020204030204" pitchFamily="34" charset="0"/>
                <a:cs typeface="Calibri" panose="020F0502020204030204" pitchFamily="34" charset="0"/>
              </a:rPr>
              <a:t>people, process, and technology problem</a:t>
            </a:r>
            <a:r>
              <a:rPr lang="en-US" sz="1600" dirty="0">
                <a:solidFill>
                  <a:srgbClr val="000000"/>
                </a:solidFill>
                <a:latin typeface="Calibri" panose="020F0502020204030204" pitchFamily="34" charset="0"/>
                <a:cs typeface="Calibri" panose="020F0502020204030204" pitchFamily="34" charset="0"/>
              </a:rPr>
              <a:t> because the most effective approaches to application security include improvements in all of these areas.</a:t>
            </a:r>
          </a:p>
        </p:txBody>
      </p:sp>
    </p:spTree>
    <p:extLst>
      <p:ext uri="{BB962C8B-B14F-4D97-AF65-F5344CB8AC3E}">
        <p14:creationId xmlns:p14="http://schemas.microsoft.com/office/powerpoint/2010/main" val="133328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3879518308"/>
              </p:ext>
            </p:extLst>
          </p:nvPr>
        </p:nvGraphicFramePr>
        <p:xfrm>
          <a:off x="-51973" y="356351"/>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126851"/>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Occurs when </a:t>
            </a:r>
            <a:r>
              <a:rPr lang="en-US" sz="1600" b="1" dirty="0">
                <a:solidFill>
                  <a:srgbClr val="000000"/>
                </a:solidFill>
                <a:latin typeface="Calibri" panose="020F0502020204030204" pitchFamily="34" charset="0"/>
                <a:cs typeface="Calibri" panose="020F0502020204030204" pitchFamily="34" charset="0"/>
              </a:rPr>
              <a:t>XML parsers </a:t>
            </a:r>
            <a:r>
              <a:rPr lang="en-US" sz="1600" dirty="0">
                <a:solidFill>
                  <a:srgbClr val="000000"/>
                </a:solidFill>
                <a:latin typeface="Calibri" panose="020F0502020204030204" pitchFamily="34" charset="0"/>
                <a:cs typeface="Calibri" panose="020F0502020204030204" pitchFamily="34" charset="0"/>
              </a:rPr>
              <a:t>allow loading of external entities.</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Commonly occurs in older XML processors, as they are configured to allow loading of external entities by default.</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Can be used to </a:t>
            </a:r>
            <a:r>
              <a:rPr lang="en-US" sz="1600" b="1" dirty="0">
                <a:solidFill>
                  <a:srgbClr val="000000"/>
                </a:solidFill>
                <a:latin typeface="Calibri" panose="020F0502020204030204" pitchFamily="34" charset="0"/>
                <a:cs typeface="Calibri" panose="020F0502020204030204" pitchFamily="34" charset="0"/>
              </a:rPr>
              <a:t>steal data</a:t>
            </a:r>
            <a:r>
              <a:rPr lang="en-US" sz="1600" dirty="0">
                <a:solidFill>
                  <a:srgbClr val="000000"/>
                </a:solidFill>
                <a:latin typeface="Calibri" panose="020F0502020204030204" pitchFamily="34" charset="0"/>
                <a:cs typeface="Calibri" panose="020F0502020204030204" pitchFamily="34" charset="0"/>
              </a:rPr>
              <a:t>, perform denial of service attacks, or </a:t>
            </a:r>
            <a:r>
              <a:rPr lang="en-US" sz="1600" b="1" dirty="0">
                <a:solidFill>
                  <a:srgbClr val="000000"/>
                </a:solidFill>
                <a:latin typeface="Calibri" panose="020F0502020204030204" pitchFamily="34" charset="0"/>
                <a:cs typeface="Calibri" panose="020F0502020204030204" pitchFamily="34" charset="0"/>
              </a:rPr>
              <a:t>map out</a:t>
            </a:r>
            <a:r>
              <a:rPr lang="en-US" sz="1600" dirty="0">
                <a:solidFill>
                  <a:srgbClr val="000000"/>
                </a:solidFill>
                <a:latin typeface="Calibri" panose="020F0502020204030204" pitchFamily="34" charset="0"/>
                <a:cs typeface="Calibri" panose="020F0502020204030204" pitchFamily="34" charset="0"/>
              </a:rPr>
              <a:t> the application and its environment.</a:t>
            </a:r>
          </a:p>
        </p:txBody>
      </p:sp>
      <p:pic>
        <p:nvPicPr>
          <p:cNvPr id="2" name="Picture 1">
            <a:extLst>
              <a:ext uri="{FF2B5EF4-FFF2-40B4-BE49-F238E27FC236}">
                <a16:creationId xmlns:a16="http://schemas.microsoft.com/office/drawing/2014/main" id="{B250F6FC-3137-40E1-A260-CB5AA1E280E7}"/>
              </a:ext>
            </a:extLst>
          </p:cNvPr>
          <p:cNvPicPr>
            <a:picLocks noChangeAspect="1"/>
          </p:cNvPicPr>
          <p:nvPr/>
        </p:nvPicPr>
        <p:blipFill>
          <a:blip r:embed="rId7"/>
          <a:stretch>
            <a:fillRect/>
          </a:stretch>
        </p:blipFill>
        <p:spPr>
          <a:xfrm>
            <a:off x="1602170" y="1684286"/>
            <a:ext cx="3646170" cy="1436370"/>
          </a:xfrm>
          <a:prstGeom prst="rect">
            <a:avLst/>
          </a:prstGeom>
        </p:spPr>
      </p:pic>
    </p:spTree>
    <p:extLst>
      <p:ext uri="{BB962C8B-B14F-4D97-AF65-F5344CB8AC3E}">
        <p14:creationId xmlns:p14="http://schemas.microsoft.com/office/powerpoint/2010/main" val="90501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835141704"/>
              </p:ext>
            </p:extLst>
          </p:nvPr>
        </p:nvGraphicFramePr>
        <p:xfrm>
          <a:off x="0" y="372575"/>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221751"/>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r>
              <a:rPr lang="en-US" sz="1600" dirty="0">
                <a:solidFill>
                  <a:srgbClr val="000000"/>
                </a:solidFill>
              </a:rPr>
              <a:t>Mitigation:</a:t>
            </a:r>
          </a:p>
          <a:p>
            <a:pPr algn="just"/>
            <a:r>
              <a:rPr lang="en-US" sz="1200" dirty="0">
                <a:solidFill>
                  <a:srgbClr val="000000"/>
                </a:solidFill>
              </a:rPr>
              <a:t>If you use XML  just as simple data storage, it might be possible to switch to a less complex data format, such as </a:t>
            </a:r>
            <a:r>
              <a:rPr lang="en-US" sz="1200" b="1" dirty="0">
                <a:solidFill>
                  <a:srgbClr val="000000"/>
                </a:solidFill>
              </a:rPr>
              <a:t>JSON</a:t>
            </a:r>
            <a:r>
              <a:rPr lang="en-US" sz="1200" dirty="0">
                <a:solidFill>
                  <a:srgbClr val="000000"/>
                </a:solidFill>
              </a:rPr>
              <a:t>, and avoid the risk of being vulnerable to XXE.</a:t>
            </a:r>
          </a:p>
        </p:txBody>
      </p:sp>
      <p:pic>
        <p:nvPicPr>
          <p:cNvPr id="4" name="Picture 3">
            <a:extLst>
              <a:ext uri="{FF2B5EF4-FFF2-40B4-BE49-F238E27FC236}">
                <a16:creationId xmlns:a16="http://schemas.microsoft.com/office/drawing/2014/main" id="{7CE387DC-8730-4E9A-85FC-E49049F90EEC}"/>
              </a:ext>
            </a:extLst>
          </p:cNvPr>
          <p:cNvPicPr>
            <a:picLocks noChangeAspect="1"/>
          </p:cNvPicPr>
          <p:nvPr/>
        </p:nvPicPr>
        <p:blipFill>
          <a:blip r:embed="rId7"/>
          <a:stretch>
            <a:fillRect/>
          </a:stretch>
        </p:blipFill>
        <p:spPr>
          <a:xfrm>
            <a:off x="477873" y="1780313"/>
            <a:ext cx="3186994" cy="1582874"/>
          </a:xfrm>
          <a:prstGeom prst="rect">
            <a:avLst/>
          </a:prstGeom>
        </p:spPr>
      </p:pic>
    </p:spTree>
    <p:extLst>
      <p:ext uri="{BB962C8B-B14F-4D97-AF65-F5344CB8AC3E}">
        <p14:creationId xmlns:p14="http://schemas.microsoft.com/office/powerpoint/2010/main" val="40030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3834021718"/>
              </p:ext>
            </p:extLst>
          </p:nvPr>
        </p:nvGraphicFramePr>
        <p:xfrm>
          <a:off x="-72599" y="356351"/>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7" y="1291590"/>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In website security, access control means to put a limit on what sections or pages visitors can reach, depending on their need.</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Centered around vulnerabilities that allow a user to have access to data and application functionality that the developers did not intend.</a:t>
            </a:r>
          </a:p>
        </p:txBody>
      </p:sp>
      <p:pic>
        <p:nvPicPr>
          <p:cNvPr id="5" name="Picture 4">
            <a:extLst>
              <a:ext uri="{FF2B5EF4-FFF2-40B4-BE49-F238E27FC236}">
                <a16:creationId xmlns:a16="http://schemas.microsoft.com/office/drawing/2014/main" id="{D1621F56-DFE2-4C55-AC09-6F64847EDDE8}"/>
              </a:ext>
            </a:extLst>
          </p:cNvPr>
          <p:cNvPicPr>
            <a:picLocks noChangeAspect="1"/>
          </p:cNvPicPr>
          <p:nvPr/>
        </p:nvPicPr>
        <p:blipFill>
          <a:blip r:embed="rId7"/>
          <a:stretch>
            <a:fillRect/>
          </a:stretch>
        </p:blipFill>
        <p:spPr>
          <a:xfrm>
            <a:off x="1376426" y="1511596"/>
            <a:ext cx="4097655" cy="1280160"/>
          </a:xfrm>
          <a:prstGeom prst="rect">
            <a:avLst/>
          </a:prstGeom>
        </p:spPr>
      </p:pic>
    </p:spTree>
    <p:extLst>
      <p:ext uri="{BB962C8B-B14F-4D97-AF65-F5344CB8AC3E}">
        <p14:creationId xmlns:p14="http://schemas.microsoft.com/office/powerpoint/2010/main" val="354301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464688044"/>
              </p:ext>
            </p:extLst>
          </p:nvPr>
        </p:nvGraphicFramePr>
        <p:xfrm>
          <a:off x="-65723" y="349476"/>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097997"/>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marL="574675"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The application uses unverified data in a SQL call that is accessing account information:</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569913" algn="just"/>
            <a:r>
              <a:rPr lang="en-US" sz="1600" dirty="0">
                <a:solidFill>
                  <a:srgbClr val="000000"/>
                </a:solidFill>
                <a:latin typeface="Calibri" panose="020F0502020204030204" pitchFamily="34" charset="0"/>
                <a:cs typeface="Calibri" panose="020F0502020204030204" pitchFamily="34" charset="0"/>
              </a:rPr>
              <a:t>An attacker simply modifies the 'acct' parameter in the browser to send whatever account number they want. If not properly verified, the attacker can access any user's account.</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574675"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Claims Application with Query string can allow to change claim no.</a:t>
            </a:r>
          </a:p>
        </p:txBody>
      </p:sp>
      <p:pic>
        <p:nvPicPr>
          <p:cNvPr id="2" name="Picture 1">
            <a:extLst>
              <a:ext uri="{FF2B5EF4-FFF2-40B4-BE49-F238E27FC236}">
                <a16:creationId xmlns:a16="http://schemas.microsoft.com/office/drawing/2014/main" id="{9353418C-A550-4D48-A2D9-571598B6E5D8}"/>
              </a:ext>
            </a:extLst>
          </p:cNvPr>
          <p:cNvPicPr>
            <a:picLocks noChangeAspect="1"/>
          </p:cNvPicPr>
          <p:nvPr/>
        </p:nvPicPr>
        <p:blipFill>
          <a:blip r:embed="rId7"/>
          <a:stretch>
            <a:fillRect/>
          </a:stretch>
        </p:blipFill>
        <p:spPr>
          <a:xfrm>
            <a:off x="741062" y="2062520"/>
            <a:ext cx="5989982" cy="666445"/>
          </a:xfrm>
          <a:prstGeom prst="rect">
            <a:avLst/>
          </a:prstGeom>
        </p:spPr>
      </p:pic>
      <p:pic>
        <p:nvPicPr>
          <p:cNvPr id="4" name="Picture 3">
            <a:extLst>
              <a:ext uri="{FF2B5EF4-FFF2-40B4-BE49-F238E27FC236}">
                <a16:creationId xmlns:a16="http://schemas.microsoft.com/office/drawing/2014/main" id="{A587E2CE-862F-4455-AA19-723F9A6848E0}"/>
              </a:ext>
            </a:extLst>
          </p:cNvPr>
          <p:cNvPicPr>
            <a:picLocks noChangeAspect="1"/>
          </p:cNvPicPr>
          <p:nvPr/>
        </p:nvPicPr>
        <p:blipFill>
          <a:blip r:embed="rId8"/>
          <a:stretch>
            <a:fillRect/>
          </a:stretch>
        </p:blipFill>
        <p:spPr>
          <a:xfrm>
            <a:off x="741062" y="3562440"/>
            <a:ext cx="5989982" cy="483063"/>
          </a:xfrm>
          <a:prstGeom prst="rect">
            <a:avLst/>
          </a:prstGeom>
        </p:spPr>
      </p:pic>
    </p:spTree>
    <p:extLst>
      <p:ext uri="{BB962C8B-B14F-4D97-AF65-F5344CB8AC3E}">
        <p14:creationId xmlns:p14="http://schemas.microsoft.com/office/powerpoint/2010/main" val="789926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303711109"/>
              </p:ext>
            </p:extLst>
          </p:nvPr>
        </p:nvGraphicFramePr>
        <p:xfrm>
          <a:off x="-72598" y="335726"/>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7" y="1384736"/>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Occurs anytime an insecure default setting goes ignored or a server or application is configured without security in mind.</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Examples include the application returning stack traces or other default messages to the client and vulnerabilities such as Web Cache Deception.</a:t>
            </a:r>
          </a:p>
        </p:txBody>
      </p:sp>
      <p:pic>
        <p:nvPicPr>
          <p:cNvPr id="6" name="Picture 5">
            <a:extLst>
              <a:ext uri="{FF2B5EF4-FFF2-40B4-BE49-F238E27FC236}">
                <a16:creationId xmlns:a16="http://schemas.microsoft.com/office/drawing/2014/main" id="{F2620B9F-B823-453D-99E3-46A740CDBE89}"/>
              </a:ext>
            </a:extLst>
          </p:cNvPr>
          <p:cNvPicPr>
            <a:picLocks noChangeAspect="1"/>
          </p:cNvPicPr>
          <p:nvPr/>
        </p:nvPicPr>
        <p:blipFill>
          <a:blip r:embed="rId7"/>
          <a:stretch>
            <a:fillRect/>
          </a:stretch>
        </p:blipFill>
        <p:spPr>
          <a:xfrm>
            <a:off x="1370711" y="1542350"/>
            <a:ext cx="4109085" cy="1623060"/>
          </a:xfrm>
          <a:prstGeom prst="rect">
            <a:avLst/>
          </a:prstGeom>
        </p:spPr>
      </p:pic>
    </p:spTree>
    <p:extLst>
      <p:ext uri="{BB962C8B-B14F-4D97-AF65-F5344CB8AC3E}">
        <p14:creationId xmlns:p14="http://schemas.microsoft.com/office/powerpoint/2010/main" val="244069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274641463"/>
              </p:ext>
            </p:extLst>
          </p:nvPr>
        </p:nvGraphicFramePr>
        <p:xfrm>
          <a:off x="-72599" y="363226"/>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12267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r>
              <a:rPr lang="en-US" sz="1600" dirty="0">
                <a:solidFill>
                  <a:srgbClr val="000000"/>
                </a:solidFill>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n-US" sz="1600" dirty="0">
              <a:solidFill>
                <a:srgbClr val="000000"/>
              </a:solidFill>
            </a:endParaRPr>
          </a:p>
          <a:p>
            <a:pPr algn="just"/>
            <a:r>
              <a:rPr lang="en-US" sz="1600" dirty="0">
                <a:solidFill>
                  <a:srgbClr val="000000"/>
                </a:solidFill>
              </a:rPr>
              <a:t>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514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3471818122"/>
              </p:ext>
            </p:extLst>
          </p:nvPr>
        </p:nvGraphicFramePr>
        <p:xfrm>
          <a:off x="-51973" y="372179"/>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31598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Occurs in applications that do not properly handle untrusted input.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Two most common “flavors” are Persisted and Reflected.</a:t>
            </a:r>
          </a:p>
        </p:txBody>
      </p:sp>
      <p:pic>
        <p:nvPicPr>
          <p:cNvPr id="5" name="Picture 4">
            <a:extLst>
              <a:ext uri="{FF2B5EF4-FFF2-40B4-BE49-F238E27FC236}">
                <a16:creationId xmlns:a16="http://schemas.microsoft.com/office/drawing/2014/main" id="{84144C07-3C4B-4F8E-ABCC-924E85617816}"/>
              </a:ext>
            </a:extLst>
          </p:cNvPr>
          <p:cNvPicPr>
            <a:picLocks noChangeAspect="1"/>
          </p:cNvPicPr>
          <p:nvPr/>
        </p:nvPicPr>
        <p:blipFill>
          <a:blip r:embed="rId7"/>
          <a:stretch>
            <a:fillRect/>
          </a:stretch>
        </p:blipFill>
        <p:spPr>
          <a:xfrm>
            <a:off x="1707355" y="1456208"/>
            <a:ext cx="3443288" cy="2447925"/>
          </a:xfrm>
          <a:prstGeom prst="rect">
            <a:avLst/>
          </a:prstGeom>
        </p:spPr>
      </p:pic>
    </p:spTree>
    <p:extLst>
      <p:ext uri="{BB962C8B-B14F-4D97-AF65-F5344CB8AC3E}">
        <p14:creationId xmlns:p14="http://schemas.microsoft.com/office/powerpoint/2010/main" val="2568833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171110942"/>
              </p:ext>
            </p:extLst>
          </p:nvPr>
        </p:nvGraphicFramePr>
        <p:xfrm>
          <a:off x="0"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9896" y="130223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r>
              <a:rPr lang="en-US" sz="1600" dirty="0">
                <a:solidFill>
                  <a:srgbClr val="000000"/>
                </a:solidFill>
                <a:latin typeface="Calibri" panose="020F0502020204030204" pitchFamily="34" charset="0"/>
                <a:cs typeface="Calibri" panose="020F0502020204030204" pitchFamily="34" charset="0"/>
              </a:rPr>
              <a:t> </a:t>
            </a:r>
          </a:p>
          <a:p>
            <a:pPr marL="569913"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The application uses untrusted data in the construction of the following HTML snippet without validation or escaping:</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569913" algn="just"/>
            <a:endParaRPr lang="en-US" sz="1600" dirty="0">
              <a:solidFill>
                <a:srgbClr val="000000"/>
              </a:solidFill>
              <a:latin typeface="Calibri" panose="020F0502020204030204" pitchFamily="34" charset="0"/>
              <a:cs typeface="Calibri" panose="020F0502020204030204" pitchFamily="34" charset="0"/>
            </a:endParaRPr>
          </a:p>
          <a:p>
            <a:pPr marL="569913" algn="just"/>
            <a:r>
              <a:rPr lang="en-US" sz="1600" dirty="0">
                <a:solidFill>
                  <a:srgbClr val="000000"/>
                </a:solidFill>
                <a:latin typeface="Calibri" panose="020F0502020204030204" pitchFamily="34" charset="0"/>
                <a:cs typeface="Calibri" panose="020F0502020204030204" pitchFamily="34" charset="0"/>
              </a:rPr>
              <a:t>The attacker modifies the ‘CC’ parameter in the browser to:</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569913" algn="just"/>
            <a:endParaRPr lang="en-US" sz="1600" dirty="0">
              <a:solidFill>
                <a:srgbClr val="000000"/>
              </a:solidFill>
              <a:latin typeface="Calibri" panose="020F0502020204030204" pitchFamily="34" charset="0"/>
              <a:cs typeface="Calibri" panose="020F0502020204030204" pitchFamily="34" charset="0"/>
            </a:endParaRPr>
          </a:p>
          <a:p>
            <a:pPr marL="569913" algn="just"/>
            <a:r>
              <a:rPr lang="en-US" sz="1600" dirty="0">
                <a:solidFill>
                  <a:srgbClr val="000000"/>
                </a:solidFill>
                <a:latin typeface="Calibri" panose="020F0502020204030204" pitchFamily="34" charset="0"/>
                <a:cs typeface="Calibri" panose="020F0502020204030204" pitchFamily="34" charset="0"/>
              </a:rPr>
              <a:t>This attack causes the victim’s session ID to be sent to the attacker’s website, allowing the attacker to hijack the user’s current session.</a:t>
            </a:r>
          </a:p>
        </p:txBody>
      </p:sp>
      <p:pic>
        <p:nvPicPr>
          <p:cNvPr id="2" name="Picture 1">
            <a:extLst>
              <a:ext uri="{FF2B5EF4-FFF2-40B4-BE49-F238E27FC236}">
                <a16:creationId xmlns:a16="http://schemas.microsoft.com/office/drawing/2014/main" id="{4453924B-935E-4A82-B5DB-D937B0B50736}"/>
              </a:ext>
            </a:extLst>
          </p:cNvPr>
          <p:cNvPicPr>
            <a:picLocks noChangeAspect="1"/>
          </p:cNvPicPr>
          <p:nvPr/>
        </p:nvPicPr>
        <p:blipFill>
          <a:blip r:embed="rId7"/>
          <a:stretch>
            <a:fillRect/>
          </a:stretch>
        </p:blipFill>
        <p:spPr>
          <a:xfrm>
            <a:off x="757512" y="2020784"/>
            <a:ext cx="5890591" cy="812223"/>
          </a:xfrm>
          <a:prstGeom prst="rect">
            <a:avLst/>
          </a:prstGeom>
        </p:spPr>
      </p:pic>
      <p:pic>
        <p:nvPicPr>
          <p:cNvPr id="4" name="Picture 3">
            <a:extLst>
              <a:ext uri="{FF2B5EF4-FFF2-40B4-BE49-F238E27FC236}">
                <a16:creationId xmlns:a16="http://schemas.microsoft.com/office/drawing/2014/main" id="{C74A58B3-25A7-4682-BA88-8AE2E31FF4B7}"/>
              </a:ext>
            </a:extLst>
          </p:cNvPr>
          <p:cNvPicPr>
            <a:picLocks noChangeAspect="1"/>
          </p:cNvPicPr>
          <p:nvPr/>
        </p:nvPicPr>
        <p:blipFill>
          <a:blip r:embed="rId8"/>
          <a:stretch>
            <a:fillRect/>
          </a:stretch>
        </p:blipFill>
        <p:spPr>
          <a:xfrm>
            <a:off x="757511" y="3288744"/>
            <a:ext cx="5890591" cy="999948"/>
          </a:xfrm>
          <a:prstGeom prst="rect">
            <a:avLst/>
          </a:prstGeom>
        </p:spPr>
      </p:pic>
    </p:spTree>
    <p:extLst>
      <p:ext uri="{BB962C8B-B14F-4D97-AF65-F5344CB8AC3E}">
        <p14:creationId xmlns:p14="http://schemas.microsoft.com/office/powerpoint/2010/main" val="250627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913572970"/>
              </p:ext>
            </p:extLst>
          </p:nvPr>
        </p:nvGraphicFramePr>
        <p:xfrm>
          <a:off x="-51973"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7" y="1212856"/>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solidFill>
                  <a:srgbClr val="000000"/>
                </a:solidFill>
              </a:rPr>
              <a:t>Deserialization is a process where structured data is taken and turned into an object.</a:t>
            </a:r>
          </a:p>
          <a:p>
            <a:pPr marL="285750" indent="-285750" algn="just">
              <a:buFont typeface="Arial" panose="020B0604020202020204" pitchFamily="34" charset="0"/>
              <a:buChar char="•"/>
            </a:pPr>
            <a:r>
              <a:rPr lang="en-US" sz="1600" dirty="0">
                <a:solidFill>
                  <a:srgbClr val="000000"/>
                </a:solidFill>
              </a:rPr>
              <a:t>Applications that use weak deserialization methods are vulnerable to Insecure Deserialization.</a:t>
            </a:r>
          </a:p>
          <a:p>
            <a:pPr marL="285750" indent="-285750" algn="just">
              <a:buFont typeface="Arial" panose="020B0604020202020204" pitchFamily="34" charset="0"/>
              <a:buChar char="•"/>
            </a:pPr>
            <a:r>
              <a:rPr lang="en-US" sz="1600" dirty="0">
                <a:solidFill>
                  <a:srgbClr val="000000"/>
                </a:solidFill>
              </a:rPr>
              <a:t>Native language serialization formats are often weak.</a:t>
            </a:r>
          </a:p>
          <a:p>
            <a:pPr marL="285750" indent="-285750" algn="just">
              <a:buFont typeface="Arial" panose="020B0604020202020204" pitchFamily="34" charset="0"/>
              <a:buChar char="•"/>
            </a:pPr>
            <a:r>
              <a:rPr lang="en-US" sz="1600" dirty="0">
                <a:solidFill>
                  <a:srgbClr val="000000"/>
                </a:solidFill>
              </a:rPr>
              <a:t>Makes it possible for data to be interpreted as code, or in a way that an attacker can take advantage of.</a:t>
            </a:r>
            <a:endParaRPr lang="en-US" sz="1600" dirty="0">
              <a:solidFill>
                <a:srgbClr val="000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E1F9D1B7-A100-4E37-B5C4-19A8279A802F}"/>
              </a:ext>
            </a:extLst>
          </p:cNvPr>
          <p:cNvPicPr>
            <a:picLocks noChangeAspect="1"/>
          </p:cNvPicPr>
          <p:nvPr/>
        </p:nvPicPr>
        <p:blipFill rotWithShape="1">
          <a:blip r:embed="rId7"/>
          <a:srcRect t="2922"/>
          <a:stretch/>
        </p:blipFill>
        <p:spPr>
          <a:xfrm>
            <a:off x="1682180" y="1394870"/>
            <a:ext cx="3486150" cy="1398087"/>
          </a:xfrm>
          <a:prstGeom prst="rect">
            <a:avLst/>
          </a:prstGeom>
        </p:spPr>
      </p:pic>
    </p:spTree>
    <p:extLst>
      <p:ext uri="{BB962C8B-B14F-4D97-AF65-F5344CB8AC3E}">
        <p14:creationId xmlns:p14="http://schemas.microsoft.com/office/powerpoint/2010/main" val="64964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4060986135"/>
              </p:ext>
            </p:extLst>
          </p:nvPr>
        </p:nvGraphicFramePr>
        <p:xfrm>
          <a:off x="0"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067673"/>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b="1" dirty="0">
              <a:solidFill>
                <a:srgbClr val="000000"/>
              </a:solidFill>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r>
              <a:rPr lang="en-US" sz="1600" dirty="0">
                <a:solidFill>
                  <a:srgbClr val="000000"/>
                </a:solidFill>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25475" indent="-3365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A PHP forum uses PHP object serialization to save a "super" cookie, containing the user's user ID, role, password hash, and other state:</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25475" algn="just"/>
            <a:r>
              <a:rPr lang="en-US" sz="1600" dirty="0">
                <a:solidFill>
                  <a:srgbClr val="000000"/>
                </a:solidFill>
                <a:latin typeface="Calibri" panose="020F0502020204030204" pitchFamily="34" charset="0"/>
                <a:cs typeface="Calibri" panose="020F0502020204030204" pitchFamily="34" charset="0"/>
              </a:rPr>
              <a:t>An attacker changes the serialized object to give themselves admin privileges:</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8529E6C-C7BD-4C95-8534-EF1F7A618543}"/>
              </a:ext>
            </a:extLst>
          </p:cNvPr>
          <p:cNvPicPr>
            <a:picLocks noChangeAspect="1"/>
          </p:cNvPicPr>
          <p:nvPr/>
        </p:nvPicPr>
        <p:blipFill>
          <a:blip r:embed="rId7"/>
          <a:stretch>
            <a:fillRect/>
          </a:stretch>
        </p:blipFill>
        <p:spPr>
          <a:xfrm>
            <a:off x="801207" y="2305050"/>
            <a:ext cx="4927283" cy="533400"/>
          </a:xfrm>
          <a:prstGeom prst="rect">
            <a:avLst/>
          </a:prstGeom>
        </p:spPr>
      </p:pic>
      <p:pic>
        <p:nvPicPr>
          <p:cNvPr id="5" name="Picture 4">
            <a:extLst>
              <a:ext uri="{FF2B5EF4-FFF2-40B4-BE49-F238E27FC236}">
                <a16:creationId xmlns:a16="http://schemas.microsoft.com/office/drawing/2014/main" id="{F90C9F63-6D16-464C-9C6B-4AD587769E2D}"/>
              </a:ext>
            </a:extLst>
          </p:cNvPr>
          <p:cNvPicPr>
            <a:picLocks noChangeAspect="1"/>
          </p:cNvPicPr>
          <p:nvPr/>
        </p:nvPicPr>
        <p:blipFill>
          <a:blip r:embed="rId8"/>
          <a:stretch>
            <a:fillRect/>
          </a:stretch>
        </p:blipFill>
        <p:spPr>
          <a:xfrm>
            <a:off x="787871" y="3545984"/>
            <a:ext cx="4953953" cy="673418"/>
          </a:xfrm>
          <a:prstGeom prst="rect">
            <a:avLst/>
          </a:prstGeom>
        </p:spPr>
      </p:pic>
    </p:spTree>
    <p:extLst>
      <p:ext uri="{BB962C8B-B14F-4D97-AF65-F5344CB8AC3E}">
        <p14:creationId xmlns:p14="http://schemas.microsoft.com/office/powerpoint/2010/main" val="307718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47F9EEB-6EBE-40A0-B82F-F9A4B1AFFB8D}"/>
              </a:ext>
            </a:extLst>
          </p:cNvPr>
          <p:cNvGraphicFramePr/>
          <p:nvPr>
            <p:extLst>
              <p:ext uri="{D42A27DB-BD31-4B8C-83A1-F6EECF244321}">
                <p14:modId xmlns:p14="http://schemas.microsoft.com/office/powerpoint/2010/main" val="1142157694"/>
              </p:ext>
            </p:extLst>
          </p:nvPr>
        </p:nvGraphicFramePr>
        <p:xfrm>
          <a:off x="113644" y="416263"/>
          <a:ext cx="546577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6"/>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dirty="0">
                <a:solidFill>
                  <a:srgbClr val="000000"/>
                </a:solidFill>
                <a:latin typeface="Calibri" panose="020F0502020204030204" pitchFamily="34" charset="0"/>
                <a:cs typeface="Calibri" panose="020F0502020204030204" pitchFamily="34" charset="0"/>
              </a:rPr>
              <a:t>Be the thriving global community that drives visibility and evolution in the </a:t>
            </a:r>
            <a:r>
              <a:rPr lang="en-US" sz="1600" b="1" dirty="0">
                <a:solidFill>
                  <a:srgbClr val="000000"/>
                </a:solidFill>
                <a:latin typeface="Calibri" panose="020F0502020204030204" pitchFamily="34" charset="0"/>
                <a:cs typeface="Calibri" panose="020F0502020204030204" pitchFamily="34" charset="0"/>
              </a:rPr>
              <a:t>safety and security of the world’s software</a:t>
            </a:r>
            <a:r>
              <a:rPr lang="en-US" sz="1600" dirty="0">
                <a:solidFill>
                  <a:srgbClr val="000000"/>
                </a:solidFill>
                <a:latin typeface="Calibri" panose="020F0502020204030204" pitchFamily="34" charset="0"/>
                <a:cs typeface="Calibri" panose="020F0502020204030204" pitchFamily="34" charset="0"/>
              </a:rPr>
              <a:t>.</a:t>
            </a:r>
          </a:p>
        </p:txBody>
      </p:sp>
      <p:pic>
        <p:nvPicPr>
          <p:cNvPr id="2" name="Picture 1">
            <a:extLst>
              <a:ext uri="{FF2B5EF4-FFF2-40B4-BE49-F238E27FC236}">
                <a16:creationId xmlns:a16="http://schemas.microsoft.com/office/drawing/2014/main" id="{048FEDB6-AF5F-4E59-92E3-7A134B723602}"/>
              </a:ext>
            </a:extLst>
          </p:cNvPr>
          <p:cNvPicPr>
            <a:picLocks noChangeAspect="1"/>
          </p:cNvPicPr>
          <p:nvPr/>
        </p:nvPicPr>
        <p:blipFill>
          <a:blip r:embed="rId7"/>
          <a:stretch>
            <a:fillRect/>
          </a:stretch>
        </p:blipFill>
        <p:spPr>
          <a:xfrm>
            <a:off x="2118498" y="1492636"/>
            <a:ext cx="2613515" cy="1771990"/>
          </a:xfrm>
          <a:prstGeom prst="rect">
            <a:avLst/>
          </a:prstGeom>
        </p:spPr>
      </p:pic>
    </p:spTree>
    <p:extLst>
      <p:ext uri="{BB962C8B-B14F-4D97-AF65-F5344CB8AC3E}">
        <p14:creationId xmlns:p14="http://schemas.microsoft.com/office/powerpoint/2010/main" val="2256274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4121455007"/>
              </p:ext>
            </p:extLst>
          </p:nvPr>
        </p:nvGraphicFramePr>
        <p:xfrm>
          <a:off x="0"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7" y="1563491"/>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endParaRPr lang="en-US" sz="1600" dirty="0">
              <a:solidFill>
                <a:srgbClr val="000000"/>
              </a:solidFill>
            </a:endParaRP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Just like in in-house code, vulnerabilities can pop up in 3rd party code and tools.</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If the code is still supported, generally a patch can be applied. </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If it’s no longer supported, a replacement or workaround may be required. </a:t>
            </a:r>
          </a:p>
        </p:txBody>
      </p:sp>
      <p:pic>
        <p:nvPicPr>
          <p:cNvPr id="2" name="Picture 1">
            <a:extLst>
              <a:ext uri="{FF2B5EF4-FFF2-40B4-BE49-F238E27FC236}">
                <a16:creationId xmlns:a16="http://schemas.microsoft.com/office/drawing/2014/main" id="{5F784491-D336-476E-BB1C-55BCB1DC42A4}"/>
              </a:ext>
            </a:extLst>
          </p:cNvPr>
          <p:cNvPicPr>
            <a:picLocks noChangeAspect="1"/>
          </p:cNvPicPr>
          <p:nvPr/>
        </p:nvPicPr>
        <p:blipFill>
          <a:blip r:embed="rId7"/>
          <a:stretch>
            <a:fillRect/>
          </a:stretch>
        </p:blipFill>
        <p:spPr>
          <a:xfrm>
            <a:off x="1473819" y="1563491"/>
            <a:ext cx="3902869" cy="1786414"/>
          </a:xfrm>
          <a:prstGeom prst="rect">
            <a:avLst/>
          </a:prstGeom>
        </p:spPr>
      </p:pic>
    </p:spTree>
    <p:extLst>
      <p:ext uri="{BB962C8B-B14F-4D97-AF65-F5344CB8AC3E}">
        <p14:creationId xmlns:p14="http://schemas.microsoft.com/office/powerpoint/2010/main" val="2418012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675720031"/>
              </p:ext>
            </p:extLst>
          </p:nvPr>
        </p:nvGraphicFramePr>
        <p:xfrm>
          <a:off x="0" y="40447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1144104"/>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b="1" dirty="0">
              <a:solidFill>
                <a:srgbClr val="000000"/>
              </a:solidFill>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a:t>
            </a:r>
          </a:p>
          <a:p>
            <a:pPr marL="285750" indent="-285750" algn="just">
              <a:buFont typeface="Arial" panose="020B0604020202020204" pitchFamily="34" charset="0"/>
              <a:buChar char="•"/>
            </a:pPr>
            <a:endParaRPr lang="en-US" sz="1600" dirty="0">
              <a:solidFill>
                <a:srgbClr val="000000"/>
              </a:solidFill>
            </a:endParaRPr>
          </a:p>
          <a:p>
            <a:pPr marL="625475" indent="-3365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Attackers can invoke any web service with full permission by failing to provide an identity token.</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25475" indent="-3365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Untrusted shopping sites are getting access from user and banks to make a transaction.</a:t>
            </a:r>
          </a:p>
        </p:txBody>
      </p:sp>
    </p:spTree>
    <p:extLst>
      <p:ext uri="{BB962C8B-B14F-4D97-AF65-F5344CB8AC3E}">
        <p14:creationId xmlns:p14="http://schemas.microsoft.com/office/powerpoint/2010/main" val="65659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3144398651"/>
              </p:ext>
            </p:extLst>
          </p:nvPr>
        </p:nvGraphicFramePr>
        <p:xfrm>
          <a:off x="-58848" y="363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1265035"/>
            <a:ext cx="6445695" cy="336479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Logging and monitoring is often overlooked.</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Proper logging provides valuable information to developers and security teams that can be used to improve weak points.</a:t>
            </a:r>
          </a:p>
          <a:p>
            <a:pPr marL="285750" indent="-2857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In the event of a breach, logging and monitoring data can be used to assist with quicker response times, reducing impact.</a:t>
            </a:r>
          </a:p>
        </p:txBody>
      </p:sp>
      <p:pic>
        <p:nvPicPr>
          <p:cNvPr id="4" name="Picture 3">
            <a:extLst>
              <a:ext uri="{FF2B5EF4-FFF2-40B4-BE49-F238E27FC236}">
                <a16:creationId xmlns:a16="http://schemas.microsoft.com/office/drawing/2014/main" id="{60E296D0-B864-4B40-A585-8447B708D477}"/>
              </a:ext>
            </a:extLst>
          </p:cNvPr>
          <p:cNvPicPr>
            <a:picLocks noChangeAspect="1"/>
          </p:cNvPicPr>
          <p:nvPr/>
        </p:nvPicPr>
        <p:blipFill>
          <a:blip r:embed="rId7"/>
          <a:stretch>
            <a:fillRect/>
          </a:stretch>
        </p:blipFill>
        <p:spPr>
          <a:xfrm>
            <a:off x="2095090" y="1345041"/>
            <a:ext cx="2353158" cy="1999300"/>
          </a:xfrm>
          <a:prstGeom prst="rect">
            <a:avLst/>
          </a:prstGeom>
        </p:spPr>
      </p:pic>
    </p:spTree>
    <p:extLst>
      <p:ext uri="{BB962C8B-B14F-4D97-AF65-F5344CB8AC3E}">
        <p14:creationId xmlns:p14="http://schemas.microsoft.com/office/powerpoint/2010/main" val="1500851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994353138"/>
              </p:ext>
            </p:extLst>
          </p:nvPr>
        </p:nvGraphicFramePr>
        <p:xfrm>
          <a:off x="-58849"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6152" y="1164730"/>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b="1"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solidFill>
                  <a:srgbClr val="000000"/>
                </a:solidFill>
                <a:latin typeface="Calibri" panose="020F0502020204030204" pitchFamily="34" charset="0"/>
                <a:cs typeface="Calibri" panose="020F0502020204030204" pitchFamily="34" charset="0"/>
              </a:rPr>
              <a:t>Example: </a:t>
            </a:r>
          </a:p>
          <a:p>
            <a:pPr marL="285750" indent="-2857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25475" indent="-3365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Multiple login attempts with wrong credentials are not monitored or logged and after some days the account got hacked.</a:t>
            </a:r>
          </a:p>
          <a:p>
            <a:pPr marL="625475" indent="-336550" algn="just">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a:p>
            <a:pPr marL="625475" indent="-336550" algn="just">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BSA-AML (Bank Secrecy Act – Anti Money Laundering): </a:t>
            </a:r>
          </a:p>
          <a:p>
            <a:pPr lvl="1" algn="just"/>
            <a:r>
              <a:rPr lang="en-US" sz="1600" dirty="0">
                <a:solidFill>
                  <a:srgbClr val="000000"/>
                </a:solidFill>
                <a:latin typeface="Calibri" panose="020F0502020204030204" pitchFamily="34" charset="0"/>
                <a:cs typeface="Calibri" panose="020F0502020204030204" pitchFamily="34" charset="0"/>
              </a:rPr>
              <a:t>	Transaction over $10,000.</a:t>
            </a:r>
          </a:p>
          <a:p>
            <a:pPr lvl="1" algn="just"/>
            <a:r>
              <a:rPr lang="en-US" sz="1600" dirty="0">
                <a:solidFill>
                  <a:srgbClr val="000000"/>
                </a:solidFill>
                <a:latin typeface="Calibri" panose="020F0502020204030204" pitchFamily="34" charset="0"/>
                <a:cs typeface="Calibri" panose="020F0502020204030204" pitchFamily="34" charset="0"/>
              </a:rPr>
              <a:t>	Continues 3 or transactions of same amount.</a:t>
            </a:r>
          </a:p>
          <a:p>
            <a:pPr lvl="1" algn="just"/>
            <a:r>
              <a:rPr lang="en-US" sz="1600" dirty="0">
                <a:solidFill>
                  <a:srgbClr val="000000"/>
                </a:solidFill>
                <a:latin typeface="Calibri" panose="020F0502020204030204" pitchFamily="34" charset="0"/>
                <a:cs typeface="Calibri" panose="020F0502020204030204" pitchFamily="34" charset="0"/>
              </a:rPr>
              <a:t>	Any Suspicions activity not logged.</a:t>
            </a:r>
          </a:p>
          <a:p>
            <a:pPr algn="just"/>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774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43375511"/>
              </p:ext>
            </p:extLst>
          </p:nvPr>
        </p:nvGraphicFramePr>
        <p:xfrm>
          <a:off x="-65724" y="418226"/>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364111"/>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Don't stop at 10:</a:t>
            </a:r>
          </a:p>
          <a:p>
            <a:pPr algn="just"/>
            <a:r>
              <a:rPr lang="en-US" sz="1600" dirty="0">
                <a:solidFill>
                  <a:srgbClr val="000000"/>
                </a:solidFill>
                <a:latin typeface="Calibri" panose="020F0502020204030204" pitchFamily="34" charset="0"/>
                <a:cs typeface="Calibri" panose="020F0502020204030204" pitchFamily="34" charset="0"/>
              </a:rPr>
              <a:t>There are hundreds of issues that could affect the overall security of a web application. Effectively find vulnerabilities in web applications and APIs.</a:t>
            </a: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Constant change:</a:t>
            </a:r>
          </a:p>
          <a:p>
            <a:pPr algn="just"/>
            <a:r>
              <a:rPr lang="en-US" sz="1600" dirty="0">
                <a:solidFill>
                  <a:srgbClr val="000000"/>
                </a:solidFill>
                <a:latin typeface="Calibri" panose="020F0502020204030204" pitchFamily="34" charset="0"/>
                <a:cs typeface="Calibri" panose="020F0502020204030204" pitchFamily="34" charset="0"/>
              </a:rPr>
              <a:t>The OWASP Top 10 will continue to change. Even without changing a single line of your application's code, you may become vulnerable as new flaws are discovered and attack methods are refined.</a:t>
            </a:r>
          </a:p>
          <a:p>
            <a:pPr algn="just"/>
            <a:endParaRPr lang="en-US" sz="1600"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7FAACFA-4CD1-4BAA-B07B-858156565FA7}"/>
              </a:ext>
            </a:extLst>
          </p:cNvPr>
          <p:cNvPicPr>
            <a:picLocks noChangeAspect="1"/>
          </p:cNvPicPr>
          <p:nvPr/>
        </p:nvPicPr>
        <p:blipFill>
          <a:blip r:embed="rId7"/>
          <a:stretch>
            <a:fillRect/>
          </a:stretch>
        </p:blipFill>
        <p:spPr>
          <a:xfrm>
            <a:off x="2388459" y="1339433"/>
            <a:ext cx="2073592" cy="1733550"/>
          </a:xfrm>
          <a:prstGeom prst="rect">
            <a:avLst/>
          </a:prstGeom>
        </p:spPr>
      </p:pic>
    </p:spTree>
    <p:extLst>
      <p:ext uri="{BB962C8B-B14F-4D97-AF65-F5344CB8AC3E}">
        <p14:creationId xmlns:p14="http://schemas.microsoft.com/office/powerpoint/2010/main" val="72318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4246301927"/>
              </p:ext>
            </p:extLst>
          </p:nvPr>
        </p:nvGraphicFramePr>
        <p:xfrm>
          <a:off x="-65724" y="397602"/>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8" y="132973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solidFill>
                  <a:srgbClr val="000000"/>
                </a:solidFill>
                <a:latin typeface="Calibri" panose="020F0502020204030204" pitchFamily="34" charset="0"/>
                <a:cs typeface="Calibri" panose="020F0502020204030204" pitchFamily="34" charset="0"/>
              </a:rPr>
              <a:t>Think positive:</a:t>
            </a:r>
          </a:p>
          <a:p>
            <a:pPr algn="just"/>
            <a:r>
              <a:rPr lang="en-US" sz="1600" dirty="0">
                <a:solidFill>
                  <a:srgbClr val="000000"/>
                </a:solidFill>
                <a:latin typeface="Calibri" panose="020F0502020204030204" pitchFamily="34" charset="0"/>
                <a:cs typeface="Calibri" panose="020F0502020204030204" pitchFamily="34" charset="0"/>
              </a:rPr>
              <a:t>When you're ready to stop chasing vulnerabilities and focus on establishing strong application security controls, the OWASP provides a starting point to help developers build security into their applications.</a:t>
            </a:r>
          </a:p>
          <a:p>
            <a:pPr algn="just"/>
            <a:endParaRPr lang="en-US" sz="1600" b="1" u="sng"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Use tools wisely:</a:t>
            </a:r>
          </a:p>
          <a:p>
            <a:pPr algn="just"/>
            <a:r>
              <a:rPr lang="en-US" sz="1600" dirty="0">
                <a:solidFill>
                  <a:srgbClr val="000000"/>
                </a:solidFill>
                <a:latin typeface="Calibri" panose="020F0502020204030204" pitchFamily="34" charset="0"/>
                <a:cs typeface="Calibri" panose="020F0502020204030204" pitchFamily="34" charset="0"/>
              </a:rPr>
              <a:t>Security vulnerabilities can be quite complex and deeply buried in </a:t>
            </a:r>
            <a:r>
              <a:rPr lang="en-US" sz="1600" b="1" dirty="0">
                <a:solidFill>
                  <a:srgbClr val="000000"/>
                </a:solidFill>
                <a:latin typeface="Calibri" panose="020F0502020204030204" pitchFamily="34" charset="0"/>
                <a:cs typeface="Calibri" panose="020F0502020204030204" pitchFamily="34" charset="0"/>
              </a:rPr>
              <a:t>code</a:t>
            </a:r>
            <a:r>
              <a:rPr lang="en-US" sz="1600" dirty="0">
                <a:solidFill>
                  <a:srgbClr val="000000"/>
                </a:solidFill>
                <a:latin typeface="Calibri" panose="020F0502020204030204" pitchFamily="34" charset="0"/>
                <a:cs typeface="Calibri" panose="020F0502020204030204" pitchFamily="34" charset="0"/>
              </a:rPr>
              <a:t>. The most cost-effective approach for finding and eliminating these weaknesses is human experts armed with advanced tools. Relying on tools alone provides a false sense of security.</a:t>
            </a: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Push left, right, and everywhere:</a:t>
            </a:r>
          </a:p>
          <a:p>
            <a:pPr algn="just"/>
            <a:r>
              <a:rPr lang="en-US" sz="1600" dirty="0">
                <a:solidFill>
                  <a:srgbClr val="000000"/>
                </a:solidFill>
                <a:latin typeface="Calibri" panose="020F0502020204030204" pitchFamily="34" charset="0"/>
                <a:cs typeface="Calibri" panose="020F0502020204030204" pitchFamily="34" charset="0"/>
              </a:rPr>
              <a:t>Focus on making security an integral part of your culture throughout your development organization.</a:t>
            </a:r>
          </a:p>
        </p:txBody>
      </p:sp>
    </p:spTree>
    <p:extLst>
      <p:ext uri="{BB962C8B-B14F-4D97-AF65-F5344CB8AC3E}">
        <p14:creationId xmlns:p14="http://schemas.microsoft.com/office/powerpoint/2010/main" val="1187613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85FB7E-B629-4F2F-BA64-798573350164}"/>
              </a:ext>
            </a:extLst>
          </p:cNvPr>
          <p:cNvPicPr>
            <a:picLocks noChangeAspect="1"/>
          </p:cNvPicPr>
          <p:nvPr/>
        </p:nvPicPr>
        <p:blipFill>
          <a:blip r:embed="rId2"/>
          <a:stretch>
            <a:fillRect/>
          </a:stretch>
        </p:blipFill>
        <p:spPr>
          <a:xfrm>
            <a:off x="2573655" y="2571750"/>
            <a:ext cx="1710690" cy="2198370"/>
          </a:xfrm>
          <a:prstGeom prst="rect">
            <a:avLst/>
          </a:prstGeom>
        </p:spPr>
      </p:pic>
      <p:sp>
        <p:nvSpPr>
          <p:cNvPr id="5" name="TextBox 4">
            <a:extLst>
              <a:ext uri="{FF2B5EF4-FFF2-40B4-BE49-F238E27FC236}">
                <a16:creationId xmlns:a16="http://schemas.microsoft.com/office/drawing/2014/main" id="{7A10ED26-C8AB-498A-B0CF-A2E8C54419A4}"/>
              </a:ext>
            </a:extLst>
          </p:cNvPr>
          <p:cNvSpPr txBox="1"/>
          <p:nvPr/>
        </p:nvSpPr>
        <p:spPr>
          <a:xfrm>
            <a:off x="0" y="618255"/>
            <a:ext cx="4841358" cy="1015663"/>
          </a:xfrm>
          <a:prstGeom prst="rect">
            <a:avLst/>
          </a:prstGeom>
          <a:noFill/>
        </p:spPr>
        <p:txBody>
          <a:bodyPr wrap="square" rtlCol="0">
            <a:spAutoFit/>
          </a:bodyPr>
          <a:lstStyle/>
          <a:p>
            <a:pPr algn="ctr"/>
            <a:r>
              <a:rPr lang="en-US" sz="6000" b="1" dirty="0">
                <a:solidFill>
                  <a:schemeClr val="bg1"/>
                </a:solidFill>
              </a:rPr>
              <a:t>Thank You!!!</a:t>
            </a:r>
          </a:p>
        </p:txBody>
      </p:sp>
    </p:spTree>
    <p:extLst>
      <p:ext uri="{BB962C8B-B14F-4D97-AF65-F5344CB8AC3E}">
        <p14:creationId xmlns:p14="http://schemas.microsoft.com/office/powerpoint/2010/main" val="100333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2688382149"/>
              </p:ext>
            </p:extLst>
          </p:nvPr>
        </p:nvGraphicFramePr>
        <p:xfrm>
          <a:off x="-51973"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defTabSz="779252"/>
            <a:r>
              <a:rPr lang="en-US" sz="1600" b="1" dirty="0">
                <a:latin typeface="Calibri" panose="020F0502020204030204" pitchFamily="34" charset="0"/>
                <a:cs typeface="Calibri" panose="020F0502020204030204" pitchFamily="34" charset="0"/>
              </a:rPr>
              <a:t>What is Application Security Risk?</a:t>
            </a:r>
          </a:p>
          <a:p>
            <a:pPr algn="just" defTabSz="779252"/>
            <a:r>
              <a:rPr lang="en-US" sz="1600" dirty="0">
                <a:latin typeface="Calibri" panose="020F0502020204030204" pitchFamily="34" charset="0"/>
                <a:cs typeface="Calibri" panose="020F0502020204030204" pitchFamily="34" charset="0"/>
              </a:rPr>
              <a:t>Attackers can potentially use many </a:t>
            </a:r>
            <a:r>
              <a:rPr lang="en-US" sz="1600" b="1" dirty="0">
                <a:latin typeface="Calibri" panose="020F0502020204030204" pitchFamily="34" charset="0"/>
                <a:cs typeface="Calibri" panose="020F0502020204030204" pitchFamily="34" charset="0"/>
              </a:rPr>
              <a:t>different paths</a:t>
            </a:r>
            <a:r>
              <a:rPr lang="en-US" sz="1600" dirty="0">
                <a:latin typeface="Calibri" panose="020F0502020204030204" pitchFamily="34" charset="0"/>
                <a:cs typeface="Calibri" panose="020F0502020204030204" pitchFamily="34" charset="0"/>
              </a:rPr>
              <a:t> through your application to do </a:t>
            </a:r>
            <a:r>
              <a:rPr lang="en-US" sz="1600" b="1" dirty="0">
                <a:latin typeface="Calibri" panose="020F0502020204030204" pitchFamily="34" charset="0"/>
                <a:cs typeface="Calibri" panose="020F0502020204030204" pitchFamily="34" charset="0"/>
              </a:rPr>
              <a:t>harm</a:t>
            </a:r>
            <a:r>
              <a:rPr lang="en-US" sz="1600" dirty="0">
                <a:latin typeface="Calibri" panose="020F0502020204030204" pitchFamily="34" charset="0"/>
                <a:cs typeface="Calibri" panose="020F0502020204030204" pitchFamily="34" charset="0"/>
              </a:rPr>
              <a:t> to your business, each of these paths represents a risk.</a:t>
            </a:r>
          </a:p>
          <a:p>
            <a:pPr defTabSz="779252"/>
            <a:endParaRPr lang="en-US" sz="1400" dirty="0">
              <a:solidFill>
                <a:srgbClr val="00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FA352DD-1D35-4C5A-96A0-17111C072FF5}"/>
              </a:ext>
            </a:extLst>
          </p:cNvPr>
          <p:cNvPicPr>
            <a:picLocks noChangeAspect="1"/>
          </p:cNvPicPr>
          <p:nvPr/>
        </p:nvPicPr>
        <p:blipFill>
          <a:blip r:embed="rId7"/>
          <a:stretch>
            <a:fillRect/>
          </a:stretch>
        </p:blipFill>
        <p:spPr>
          <a:xfrm>
            <a:off x="1948722" y="1664493"/>
            <a:ext cx="2940368" cy="1814513"/>
          </a:xfrm>
          <a:prstGeom prst="rect">
            <a:avLst/>
          </a:prstGeom>
        </p:spPr>
      </p:pic>
    </p:spTree>
    <p:extLst>
      <p:ext uri="{BB962C8B-B14F-4D97-AF65-F5344CB8AC3E}">
        <p14:creationId xmlns:p14="http://schemas.microsoft.com/office/powerpoint/2010/main" val="40606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994830919"/>
              </p:ext>
            </p:extLst>
          </p:nvPr>
        </p:nvGraphicFramePr>
        <p:xfrm>
          <a:off x="99282" y="418227"/>
          <a:ext cx="5579624"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defTabSz="779252"/>
            <a:endParaRPr lang="en-US" sz="1600" dirty="0">
              <a:solidFill>
                <a:srgbClr val="000000"/>
              </a:solidFill>
              <a:latin typeface="Calibri" panose="020F0502020204030204" pitchFamily="34" charset="0"/>
              <a:cs typeface="Calibri" panose="020F0502020204030204" pitchFamily="34" charset="0"/>
            </a:endParaRPr>
          </a:p>
          <a:p>
            <a:pPr algn="ctr" defTabSz="779252"/>
            <a:endParaRPr lang="en-US" sz="1600" dirty="0">
              <a:solidFill>
                <a:srgbClr val="000000"/>
              </a:solidFill>
              <a:latin typeface="Calibri" panose="020F0502020204030204" pitchFamily="34" charset="0"/>
              <a:cs typeface="Calibri" panose="020F0502020204030204" pitchFamily="34" charset="0"/>
            </a:endParaRPr>
          </a:p>
          <a:p>
            <a:pPr algn="ctr" defTabSz="779252"/>
            <a:endParaRPr lang="en-US" sz="1600" dirty="0">
              <a:solidFill>
                <a:srgbClr val="000000"/>
              </a:solidFill>
              <a:latin typeface="Calibri" panose="020F0502020204030204" pitchFamily="34" charset="0"/>
              <a:cs typeface="Calibri" panose="020F0502020204030204" pitchFamily="34" charset="0"/>
            </a:endParaRPr>
          </a:p>
          <a:p>
            <a:pPr algn="just" defTabSz="779252"/>
            <a:r>
              <a:rPr lang="en-US" sz="1600" dirty="0">
                <a:solidFill>
                  <a:srgbClr val="000000"/>
                </a:solidFill>
                <a:latin typeface="Calibri" panose="020F0502020204030204" pitchFamily="34" charset="0"/>
                <a:cs typeface="Calibri" panose="020F0502020204030204" pitchFamily="34" charset="0"/>
              </a:rPr>
              <a:t>The </a:t>
            </a:r>
            <a:r>
              <a:rPr lang="en-US" sz="1600" b="1" dirty="0">
                <a:solidFill>
                  <a:srgbClr val="000000"/>
                </a:solidFill>
                <a:latin typeface="Calibri" panose="020F0502020204030204" pitchFamily="34" charset="0"/>
                <a:cs typeface="Calibri" panose="020F0502020204030204" pitchFamily="34" charset="0"/>
              </a:rPr>
              <a:t>identification, estimation and mitigation</a:t>
            </a:r>
            <a:r>
              <a:rPr lang="en-US" sz="1600" dirty="0">
                <a:solidFill>
                  <a:srgbClr val="000000"/>
                </a:solidFill>
                <a:latin typeface="Calibri" panose="020F0502020204030204" pitchFamily="34" charset="0"/>
                <a:cs typeface="Calibri" panose="020F0502020204030204" pitchFamily="34" charset="0"/>
              </a:rPr>
              <a:t> of associated risk to the business is an important.</a:t>
            </a:r>
            <a:endParaRPr lang="en-US" sz="1600" b="1" dirty="0">
              <a:solidFill>
                <a:srgbClr val="000000"/>
              </a:solidFill>
              <a:latin typeface="Calibri" panose="020F0502020204030204" pitchFamily="34" charset="0"/>
              <a:cs typeface="Calibri" panose="020F0502020204030204" pitchFamily="34" charset="0"/>
            </a:endParaRPr>
          </a:p>
          <a:p>
            <a:pPr marL="285750" indent="-285750" algn="just" defTabSz="779252">
              <a:buFont typeface="Arial" panose="020B0604020202020204" pitchFamily="34" charset="0"/>
              <a:buChar char="•"/>
            </a:pPr>
            <a:endParaRPr lang="en-US" sz="1600" b="1" dirty="0">
              <a:solidFill>
                <a:srgbClr val="000000"/>
              </a:solidFill>
              <a:latin typeface="Calibri" panose="020F0502020204030204" pitchFamily="34" charset="0"/>
              <a:cs typeface="Calibri" panose="020F0502020204030204" pitchFamily="34" charset="0"/>
            </a:endParaRPr>
          </a:p>
          <a:p>
            <a:pPr algn="just" defTabSz="779252"/>
            <a:endParaRPr lang="en-US" sz="1600" dirty="0">
              <a:solidFill>
                <a:srgbClr val="000000"/>
              </a:solidFill>
              <a:latin typeface="Calibri" panose="020F0502020204030204" pitchFamily="34" charset="0"/>
              <a:cs typeface="Calibri" panose="020F0502020204030204" pitchFamily="34" charset="0"/>
            </a:endParaRPr>
          </a:p>
          <a:p>
            <a:pPr defTabSz="779252"/>
            <a:endParaRPr lang="en-US" sz="1400" dirty="0">
              <a:solidFill>
                <a:srgbClr val="000000"/>
              </a:solidFill>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538005E3-92E4-46C5-8B1A-BCF5D562A032}"/>
              </a:ext>
            </a:extLst>
          </p:cNvPr>
          <p:cNvGraphicFramePr>
            <a:graphicFrameLocks noGrp="1"/>
          </p:cNvGraphicFramePr>
          <p:nvPr>
            <p:extLst>
              <p:ext uri="{D42A27DB-BD31-4B8C-83A1-F6EECF244321}">
                <p14:modId xmlns:p14="http://schemas.microsoft.com/office/powerpoint/2010/main" val="562226250"/>
              </p:ext>
            </p:extLst>
          </p:nvPr>
        </p:nvGraphicFramePr>
        <p:xfrm>
          <a:off x="216246" y="2249845"/>
          <a:ext cx="6425508" cy="110236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956907140"/>
                    </a:ext>
                  </a:extLst>
                </a:gridCol>
                <a:gridCol w="3212754">
                  <a:extLst>
                    <a:ext uri="{9D8B030D-6E8A-4147-A177-3AD203B41FA5}">
                      <a16:colId xmlns:a16="http://schemas.microsoft.com/office/drawing/2014/main" val="2819002593"/>
                    </a:ext>
                  </a:extLst>
                </a:gridCol>
              </a:tblGrid>
              <a:tr h="370840">
                <a:tc>
                  <a:txBody>
                    <a:bodyPr/>
                    <a:lstStyle/>
                    <a:p>
                      <a:pPr algn="ctr"/>
                      <a:r>
                        <a:rPr lang="en-US" sz="1400" dirty="0">
                          <a:latin typeface="Calibri" panose="020F0502020204030204" pitchFamily="34" charset="0"/>
                          <a:cs typeface="Calibri" panose="020F0502020204030204" pitchFamily="34" charset="0"/>
                        </a:rPr>
                        <a:t>Early Stage of SDLC</a:t>
                      </a:r>
                      <a:endParaRPr lang="en-US" dirty="0"/>
                    </a:p>
                  </a:txBody>
                  <a:tcPr/>
                </a:tc>
                <a:tc>
                  <a:txBody>
                    <a:bodyPr/>
                    <a:lstStyle/>
                    <a:p>
                      <a:pPr algn="ctr"/>
                      <a:r>
                        <a:rPr lang="en-US" sz="1400" dirty="0">
                          <a:latin typeface="Calibri" panose="020F0502020204030204" pitchFamily="34" charset="0"/>
                          <a:cs typeface="Calibri" panose="020F0502020204030204" pitchFamily="34" charset="0"/>
                        </a:rPr>
                        <a:t>Later Stage of SDLC</a:t>
                      </a:r>
                      <a:endParaRPr lang="en-US" dirty="0"/>
                    </a:p>
                  </a:txBody>
                  <a:tcPr/>
                </a:tc>
                <a:extLst>
                  <a:ext uri="{0D108BD9-81ED-4DB2-BD59-A6C34878D82A}">
                    <a16:rowId xmlns:a16="http://schemas.microsoft.com/office/drawing/2014/main" val="2902162499"/>
                  </a:ext>
                </a:extLst>
              </a:tr>
              <a:tr h="370840">
                <a:tc>
                  <a:txBody>
                    <a:bodyPr/>
                    <a:lstStyle/>
                    <a:p>
                      <a:pPr algn="l"/>
                      <a:r>
                        <a:rPr lang="en-US" sz="1400" dirty="0">
                          <a:solidFill>
                            <a:srgbClr val="2C2D8B"/>
                          </a:solidFill>
                          <a:latin typeface="Calibri" panose="020F0502020204030204" pitchFamily="34" charset="0"/>
                          <a:cs typeface="Calibri" panose="020F0502020204030204" pitchFamily="34" charset="0"/>
                        </a:rPr>
                        <a:t>Identify security concerns in the </a:t>
                      </a:r>
                      <a:r>
                        <a:rPr lang="en-US" sz="1400" b="1" dirty="0">
                          <a:solidFill>
                            <a:srgbClr val="2C2D8B"/>
                          </a:solidFill>
                          <a:latin typeface="Calibri" panose="020F0502020204030204" pitchFamily="34" charset="0"/>
                          <a:cs typeface="Calibri" panose="020F0502020204030204" pitchFamily="34" charset="0"/>
                        </a:rPr>
                        <a:t>architecture or design</a:t>
                      </a:r>
                      <a:r>
                        <a:rPr lang="en-US" sz="1400" dirty="0">
                          <a:solidFill>
                            <a:srgbClr val="2C2D8B"/>
                          </a:solidFill>
                          <a:latin typeface="Calibri" panose="020F0502020204030204" pitchFamily="34" charset="0"/>
                          <a:cs typeface="Calibri" panose="020F0502020204030204" pitchFamily="34" charset="0"/>
                        </a:rPr>
                        <a:t> by using </a:t>
                      </a:r>
                      <a:r>
                        <a:rPr lang="en-US" sz="1400" b="1" dirty="0">
                          <a:solidFill>
                            <a:srgbClr val="2C2D8B"/>
                          </a:solidFill>
                          <a:latin typeface="Calibri" panose="020F0502020204030204" pitchFamily="34" charset="0"/>
                          <a:cs typeface="Calibri" panose="020F0502020204030204" pitchFamily="34" charset="0"/>
                        </a:rPr>
                        <a:t>threat modeling</a:t>
                      </a:r>
                      <a:r>
                        <a:rPr lang="en-US" sz="1400" dirty="0">
                          <a:solidFill>
                            <a:srgbClr val="2C2D8B"/>
                          </a:solidFill>
                          <a:latin typeface="Calibri" panose="020F0502020204030204" pitchFamily="34" charset="0"/>
                          <a:cs typeface="Calibri" panose="020F0502020204030204" pitchFamily="34" charset="0"/>
                        </a:rPr>
                        <a:t>.</a:t>
                      </a:r>
                      <a:endParaRPr lang="en-US" dirty="0">
                        <a:solidFill>
                          <a:srgbClr val="2C2D8B"/>
                        </a:solidFill>
                      </a:endParaRPr>
                    </a:p>
                  </a:txBody>
                  <a:tcPr/>
                </a:tc>
                <a:tc>
                  <a:txBody>
                    <a:bodyPr/>
                    <a:lstStyle/>
                    <a:p>
                      <a:pPr algn="l"/>
                      <a:r>
                        <a:rPr lang="en-US" sz="1400" dirty="0">
                          <a:solidFill>
                            <a:srgbClr val="2C2D8B"/>
                          </a:solidFill>
                          <a:latin typeface="Calibri" panose="020F0502020204030204" pitchFamily="34" charset="0"/>
                          <a:cs typeface="Calibri" panose="020F0502020204030204" pitchFamily="34" charset="0"/>
                        </a:rPr>
                        <a:t>Find security issues using </a:t>
                      </a:r>
                      <a:r>
                        <a:rPr lang="en-US" sz="1400" b="1" dirty="0">
                          <a:solidFill>
                            <a:srgbClr val="2C2D8B"/>
                          </a:solidFill>
                          <a:latin typeface="Calibri" panose="020F0502020204030204" pitchFamily="34" charset="0"/>
                          <a:cs typeface="Calibri" panose="020F0502020204030204" pitchFamily="34" charset="0"/>
                        </a:rPr>
                        <a:t>code review or penetration testing.</a:t>
                      </a:r>
                      <a:endParaRPr lang="en-US" dirty="0">
                        <a:solidFill>
                          <a:srgbClr val="2C2D8B"/>
                        </a:solidFill>
                      </a:endParaRPr>
                    </a:p>
                  </a:txBody>
                  <a:tcPr/>
                </a:tc>
                <a:extLst>
                  <a:ext uri="{0D108BD9-81ED-4DB2-BD59-A6C34878D82A}">
                    <a16:rowId xmlns:a16="http://schemas.microsoft.com/office/drawing/2014/main" val="1412413742"/>
                  </a:ext>
                </a:extLst>
              </a:tr>
            </a:tbl>
          </a:graphicData>
        </a:graphic>
      </p:graphicFrame>
    </p:spTree>
    <p:extLst>
      <p:ext uri="{BB962C8B-B14F-4D97-AF65-F5344CB8AC3E}">
        <p14:creationId xmlns:p14="http://schemas.microsoft.com/office/powerpoint/2010/main" val="111088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446335659"/>
              </p:ext>
            </p:extLst>
          </p:nvPr>
        </p:nvGraphicFramePr>
        <p:xfrm>
          <a:off x="-48126"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97791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endParaRPr lang="en-US" sz="1600" b="1" dirty="0">
              <a:solidFill>
                <a:srgbClr val="000000"/>
              </a:solidFill>
              <a:latin typeface="Calibri" panose="020F0502020204030204" pitchFamily="34" charset="0"/>
              <a:cs typeface="Calibri" panose="020F0502020204030204" pitchFamily="34" charset="0"/>
            </a:endParaRPr>
          </a:p>
          <a:p>
            <a:pPr defTabSz="779252"/>
            <a:r>
              <a:rPr lang="en-US" sz="1600" b="1" dirty="0">
                <a:solidFill>
                  <a:srgbClr val="000000"/>
                </a:solidFill>
                <a:latin typeface="Calibri" panose="020F0502020204030204" pitchFamily="34" charset="0"/>
                <a:cs typeface="Calibri" panose="020F0502020204030204" pitchFamily="34" charset="0"/>
              </a:rPr>
              <a:t>What’s My Risk?</a:t>
            </a:r>
          </a:p>
          <a:p>
            <a:pPr algn="just" defTabSz="779252"/>
            <a:r>
              <a:rPr lang="en-US" sz="1600" dirty="0">
                <a:solidFill>
                  <a:srgbClr val="000000"/>
                </a:solidFill>
                <a:latin typeface="Calibri" panose="020F0502020204030204" pitchFamily="34" charset="0"/>
                <a:cs typeface="Calibri" panose="020F0502020204030204" pitchFamily="34" charset="0"/>
              </a:rPr>
              <a:t>The OWASP Top 10 focuses on identifying the most serious web application security risks for a broad array of organizations. </a:t>
            </a:r>
          </a:p>
          <a:p>
            <a:pPr algn="just" defTabSz="779252"/>
            <a:endParaRPr lang="en-US" sz="1600" dirty="0">
              <a:solidFill>
                <a:srgbClr val="000000"/>
              </a:solidFill>
              <a:latin typeface="Calibri" panose="020F0502020204030204" pitchFamily="34" charset="0"/>
              <a:cs typeface="Calibri" panose="020F0502020204030204" pitchFamily="34" charset="0"/>
            </a:endParaRPr>
          </a:p>
          <a:p>
            <a:pPr algn="just" defTabSz="779252"/>
            <a:r>
              <a:rPr lang="en-US" sz="1600" dirty="0">
                <a:solidFill>
                  <a:srgbClr val="000000"/>
                </a:solidFill>
                <a:latin typeface="Calibri" panose="020F0502020204030204" pitchFamily="34" charset="0"/>
                <a:cs typeface="Calibri" panose="020F0502020204030204" pitchFamily="34" charset="0"/>
              </a:rPr>
              <a:t>To determine the risk to your organization, you can evaluate the likelihood associated with each threat agent, attack vector, and </a:t>
            </a:r>
            <a:r>
              <a:rPr lang="en-US" sz="1600" b="1" dirty="0">
                <a:solidFill>
                  <a:srgbClr val="000000"/>
                </a:solidFill>
                <a:latin typeface="Calibri" panose="020F0502020204030204" pitchFamily="34" charset="0"/>
                <a:cs typeface="Calibri" panose="020F0502020204030204" pitchFamily="34" charset="0"/>
              </a:rPr>
              <a:t>security weakness</a:t>
            </a:r>
            <a:r>
              <a:rPr lang="en-US" sz="1600" dirty="0">
                <a:solidFill>
                  <a:srgbClr val="000000"/>
                </a:solidFill>
                <a:latin typeface="Calibri" panose="020F0502020204030204" pitchFamily="34" charset="0"/>
                <a:cs typeface="Calibri" panose="020F0502020204030204" pitchFamily="34" charset="0"/>
              </a:rPr>
              <a:t> and combine it with an estimate of the </a:t>
            </a:r>
            <a:r>
              <a:rPr lang="en-US" sz="1600" b="1" dirty="0">
                <a:solidFill>
                  <a:srgbClr val="000000"/>
                </a:solidFill>
                <a:latin typeface="Calibri" panose="020F0502020204030204" pitchFamily="34" charset="0"/>
                <a:cs typeface="Calibri" panose="020F0502020204030204" pitchFamily="34" charset="0"/>
              </a:rPr>
              <a:t>technical and business</a:t>
            </a:r>
            <a:r>
              <a:rPr lang="en-US" sz="1600" dirty="0">
                <a:solidFill>
                  <a:srgbClr val="000000"/>
                </a:solidFill>
                <a:latin typeface="Calibri" panose="020F0502020204030204" pitchFamily="34" charset="0"/>
                <a:cs typeface="Calibri" panose="020F0502020204030204" pitchFamily="34" charset="0"/>
              </a:rPr>
              <a:t> </a:t>
            </a:r>
            <a:r>
              <a:rPr lang="en-US" sz="1600" b="1" dirty="0">
                <a:solidFill>
                  <a:srgbClr val="000000"/>
                </a:solidFill>
                <a:latin typeface="Calibri" panose="020F0502020204030204" pitchFamily="34" charset="0"/>
                <a:cs typeface="Calibri" panose="020F0502020204030204" pitchFamily="34" charset="0"/>
              </a:rPr>
              <a:t>impact</a:t>
            </a:r>
            <a:r>
              <a:rPr lang="en-US" sz="1600" dirty="0">
                <a:solidFill>
                  <a:srgbClr val="000000"/>
                </a:solidFill>
                <a:latin typeface="Calibri" panose="020F0502020204030204" pitchFamily="34" charset="0"/>
                <a:cs typeface="Calibri" panose="020F0502020204030204" pitchFamily="34" charset="0"/>
              </a:rPr>
              <a:t> to your organization.</a:t>
            </a:r>
          </a:p>
          <a:p>
            <a:pPr algn="ctr" defTabSz="779252"/>
            <a:r>
              <a:rPr lang="en-US" altLang="en-US" sz="1600" dirty="0">
                <a:solidFill>
                  <a:srgbClr val="000000"/>
                </a:solidFill>
                <a:latin typeface="Calibri" panose="020F0502020204030204" pitchFamily="34" charset="0"/>
                <a:cs typeface="Calibri" panose="020F0502020204030204" pitchFamily="34" charset="0"/>
              </a:rPr>
              <a:t>Approach | Risk = Likelihood * Impact</a:t>
            </a:r>
            <a:endParaRPr lang="en-US" sz="1600" dirty="0">
              <a:solidFill>
                <a:srgbClr val="000000"/>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50784F3-EB16-453F-9E74-0E953A1C0245}"/>
              </a:ext>
            </a:extLst>
          </p:cNvPr>
          <p:cNvPicPr>
            <a:picLocks noChangeAspect="1"/>
          </p:cNvPicPr>
          <p:nvPr/>
        </p:nvPicPr>
        <p:blipFill>
          <a:blip r:embed="rId7"/>
          <a:stretch>
            <a:fillRect/>
          </a:stretch>
        </p:blipFill>
        <p:spPr>
          <a:xfrm>
            <a:off x="1913956" y="1443671"/>
            <a:ext cx="3009900" cy="1272540"/>
          </a:xfrm>
          <a:prstGeom prst="rect">
            <a:avLst/>
          </a:prstGeom>
        </p:spPr>
      </p:pic>
    </p:spTree>
    <p:extLst>
      <p:ext uri="{BB962C8B-B14F-4D97-AF65-F5344CB8AC3E}">
        <p14:creationId xmlns:p14="http://schemas.microsoft.com/office/powerpoint/2010/main" val="41742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5AFA073-898A-4EFB-AA1B-1E3DB52C831C}"/>
              </a:ext>
            </a:extLst>
          </p:cNvPr>
          <p:cNvGraphicFramePr/>
          <p:nvPr>
            <p:extLst>
              <p:ext uri="{D42A27DB-BD31-4B8C-83A1-F6EECF244321}">
                <p14:modId xmlns:p14="http://schemas.microsoft.com/office/powerpoint/2010/main" val="764473418"/>
              </p:ext>
            </p:extLst>
          </p:nvPr>
        </p:nvGraphicFramePr>
        <p:xfrm>
          <a:off x="-51973" y="418227"/>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1. Identifying a Risk:</a:t>
            </a:r>
          </a:p>
          <a:p>
            <a:pPr algn="just"/>
            <a:r>
              <a:rPr lang="en-US" sz="1600" dirty="0">
                <a:solidFill>
                  <a:srgbClr val="000000"/>
                </a:solidFill>
                <a:latin typeface="Calibri" panose="020F0502020204030204" pitchFamily="34" charset="0"/>
                <a:cs typeface="Calibri" panose="020F0502020204030204" pitchFamily="34" charset="0"/>
              </a:rPr>
              <a:t>Needs to gather information about the threat agent involved, type of attack, the vulnerability involved, and the impact on the business. The </a:t>
            </a:r>
            <a:r>
              <a:rPr lang="en-US" sz="1600" b="1" dirty="0">
                <a:solidFill>
                  <a:srgbClr val="000000"/>
                </a:solidFill>
                <a:latin typeface="Calibri" panose="020F0502020204030204" pitchFamily="34" charset="0"/>
                <a:cs typeface="Calibri" panose="020F0502020204030204" pitchFamily="34" charset="0"/>
              </a:rPr>
              <a:t>worst-case option</a:t>
            </a:r>
            <a:r>
              <a:rPr lang="en-US" sz="1600" dirty="0">
                <a:solidFill>
                  <a:srgbClr val="000000"/>
                </a:solidFill>
                <a:latin typeface="Calibri" panose="020F0502020204030204" pitchFamily="34" charset="0"/>
                <a:cs typeface="Calibri" panose="020F0502020204030204" pitchFamily="34" charset="0"/>
              </a:rPr>
              <a:t>, will result in the </a:t>
            </a:r>
            <a:r>
              <a:rPr lang="en-US" sz="1600" b="1" dirty="0">
                <a:solidFill>
                  <a:srgbClr val="000000"/>
                </a:solidFill>
                <a:latin typeface="Calibri" panose="020F0502020204030204" pitchFamily="34" charset="0"/>
                <a:cs typeface="Calibri" panose="020F0502020204030204" pitchFamily="34" charset="0"/>
              </a:rPr>
              <a:t>highest overall risk</a:t>
            </a:r>
            <a:r>
              <a:rPr lang="en-US" sz="1600" dirty="0">
                <a:solidFill>
                  <a:srgbClr val="000000"/>
                </a:solidFill>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685D416E-FDE5-4000-997D-D52A8A2D89D8}"/>
              </a:ext>
            </a:extLst>
          </p:cNvPr>
          <p:cNvPicPr>
            <a:picLocks noChangeAspect="1"/>
          </p:cNvPicPr>
          <p:nvPr/>
        </p:nvPicPr>
        <p:blipFill>
          <a:blip r:embed="rId7"/>
          <a:stretch>
            <a:fillRect/>
          </a:stretch>
        </p:blipFill>
        <p:spPr>
          <a:xfrm>
            <a:off x="2470216" y="1303806"/>
            <a:ext cx="1897380" cy="1680210"/>
          </a:xfrm>
          <a:prstGeom prst="rect">
            <a:avLst/>
          </a:prstGeom>
        </p:spPr>
      </p:pic>
    </p:spTree>
    <p:extLst>
      <p:ext uri="{BB962C8B-B14F-4D97-AF65-F5344CB8AC3E}">
        <p14:creationId xmlns:p14="http://schemas.microsoft.com/office/powerpoint/2010/main" val="335857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522E8D-8267-40C3-B2D0-9439C1745F29}"/>
              </a:ext>
            </a:extLst>
          </p:cNvPr>
          <p:cNvGraphicFramePr/>
          <p:nvPr>
            <p:extLst>
              <p:ext uri="{D42A27DB-BD31-4B8C-83A1-F6EECF244321}">
                <p14:modId xmlns:p14="http://schemas.microsoft.com/office/powerpoint/2010/main" val="1165116548"/>
              </p:ext>
            </p:extLst>
          </p:nvPr>
        </p:nvGraphicFramePr>
        <p:xfrm>
          <a:off x="-79473"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b="1" dirty="0">
              <a:solidFill>
                <a:srgbClr val="000000"/>
              </a:solidFill>
              <a:latin typeface="Calibri" panose="020F0502020204030204" pitchFamily="34" charset="0"/>
              <a:cs typeface="Calibri" panose="020F0502020204030204" pitchFamily="34" charset="0"/>
            </a:endParaRPr>
          </a:p>
          <a:p>
            <a:pPr algn="just"/>
            <a:endParaRPr lang="en-US" sz="1600" b="1" dirty="0">
              <a:solidFill>
                <a:srgbClr val="000000"/>
              </a:solidFill>
              <a:latin typeface="Calibri" panose="020F0502020204030204" pitchFamily="34" charset="0"/>
              <a:cs typeface="Calibri" panose="020F0502020204030204" pitchFamily="34" charset="0"/>
            </a:endParaRPr>
          </a:p>
          <a:p>
            <a:pPr algn="just"/>
            <a:r>
              <a:rPr lang="en-US" sz="1600" b="1" dirty="0">
                <a:solidFill>
                  <a:srgbClr val="000000"/>
                </a:solidFill>
                <a:latin typeface="Calibri" panose="020F0502020204030204" pitchFamily="34" charset="0"/>
                <a:cs typeface="Calibri" panose="020F0502020204030204" pitchFamily="34" charset="0"/>
              </a:rPr>
              <a:t>2. Estimating Likelihood Occurrence:</a:t>
            </a:r>
          </a:p>
          <a:p>
            <a:pPr algn="just"/>
            <a:r>
              <a:rPr lang="en-US" sz="1600" dirty="0">
                <a:solidFill>
                  <a:srgbClr val="000000"/>
                </a:solidFill>
                <a:latin typeface="Calibri" panose="020F0502020204030204" pitchFamily="34" charset="0"/>
                <a:cs typeface="Calibri" panose="020F0502020204030204" pitchFamily="34" charset="0"/>
              </a:rPr>
              <a:t>The goal here is to estimate the likelihood occurrence of a successful attack by threat agents. This is based on threat agents factors </a:t>
            </a:r>
            <a:r>
              <a:rPr lang="en-US" altLang="en-US" sz="1600" dirty="0">
                <a:solidFill>
                  <a:srgbClr val="000000"/>
                </a:solidFill>
                <a:latin typeface="Calibri" panose="020F0502020204030204" pitchFamily="34" charset="0"/>
                <a:cs typeface="Calibri" panose="020F0502020204030204" pitchFamily="34" charset="0"/>
              </a:rPr>
              <a:t>and </a:t>
            </a:r>
            <a:r>
              <a:rPr lang="en-US" sz="1600" dirty="0">
                <a:solidFill>
                  <a:srgbClr val="000000"/>
                </a:solidFill>
                <a:latin typeface="Calibri" panose="020F0502020204030204" pitchFamily="34" charset="0"/>
                <a:cs typeface="Calibri" panose="020F0502020204030204" pitchFamily="34" charset="0"/>
              </a:rPr>
              <a:t>Vulnerability Factors.</a:t>
            </a:r>
          </a:p>
        </p:txBody>
      </p:sp>
      <p:graphicFrame>
        <p:nvGraphicFramePr>
          <p:cNvPr id="2" name="Table 3">
            <a:extLst>
              <a:ext uri="{FF2B5EF4-FFF2-40B4-BE49-F238E27FC236}">
                <a16:creationId xmlns:a16="http://schemas.microsoft.com/office/drawing/2014/main" id="{35D768C2-DBF4-4E07-A104-09EF89D5C3C8}"/>
              </a:ext>
            </a:extLst>
          </p:cNvPr>
          <p:cNvGraphicFramePr>
            <a:graphicFrameLocks noGrp="1"/>
          </p:cNvGraphicFramePr>
          <p:nvPr>
            <p:extLst>
              <p:ext uri="{D42A27DB-BD31-4B8C-83A1-F6EECF244321}">
                <p14:modId xmlns:p14="http://schemas.microsoft.com/office/powerpoint/2010/main" val="570555384"/>
              </p:ext>
            </p:extLst>
          </p:nvPr>
        </p:nvGraphicFramePr>
        <p:xfrm>
          <a:off x="189709" y="2256392"/>
          <a:ext cx="6425508" cy="246888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287559296"/>
                    </a:ext>
                  </a:extLst>
                </a:gridCol>
                <a:gridCol w="3212754">
                  <a:extLst>
                    <a:ext uri="{9D8B030D-6E8A-4147-A177-3AD203B41FA5}">
                      <a16:colId xmlns:a16="http://schemas.microsoft.com/office/drawing/2014/main" val="3613099049"/>
                    </a:ext>
                  </a:extLst>
                </a:gridCol>
              </a:tblGrid>
              <a:tr h="227436">
                <a:tc>
                  <a:txBody>
                    <a:bodyPr/>
                    <a:lstStyle/>
                    <a:p>
                      <a:pPr algn="ctr"/>
                      <a:r>
                        <a:rPr lang="en-US" sz="1200" dirty="0">
                          <a:latin typeface="Calibri" panose="020F0502020204030204" pitchFamily="34" charset="0"/>
                          <a:cs typeface="Calibri" panose="020F0502020204030204" pitchFamily="34" charset="0"/>
                        </a:rPr>
                        <a:t>Threat agents factors</a:t>
                      </a:r>
                    </a:p>
                  </a:txBody>
                  <a:tcPr/>
                </a:tc>
                <a:tc>
                  <a:txBody>
                    <a:bodyPr/>
                    <a:lstStyle/>
                    <a:p>
                      <a:pPr algn="ctr"/>
                      <a:r>
                        <a:rPr lang="en-US" sz="1200" dirty="0">
                          <a:latin typeface="Calibri" panose="020F0502020204030204" pitchFamily="34" charset="0"/>
                          <a:cs typeface="Calibri" panose="020F0502020204030204" pitchFamily="34" charset="0"/>
                        </a:rPr>
                        <a:t>Vulnerability Factors</a:t>
                      </a:r>
                    </a:p>
                  </a:txBody>
                  <a:tcPr anchor="ctr"/>
                </a:tc>
                <a:extLst>
                  <a:ext uri="{0D108BD9-81ED-4DB2-BD59-A6C34878D82A}">
                    <a16:rowId xmlns:a16="http://schemas.microsoft.com/office/drawing/2014/main" val="3717094318"/>
                  </a:ext>
                </a:extLst>
              </a:tr>
              <a:tr h="34173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Skill level</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No technical skills (1), some technical skills (3), advanced computer user (5), network and programming skills (6), security penetration skills (9)</a:t>
                      </a: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Ease of discovery</a:t>
                      </a:r>
                    </a:p>
                    <a:p>
                      <a:pPr algn="l"/>
                      <a:r>
                        <a:rPr lang="en-US" sz="800" b="0" dirty="0">
                          <a:solidFill>
                            <a:srgbClr val="2C2D8B"/>
                          </a:solidFill>
                          <a:latin typeface="Calibri" panose="020F0502020204030204" pitchFamily="34" charset="0"/>
                          <a:cs typeface="Calibri" panose="020F0502020204030204" pitchFamily="34" charset="0"/>
                        </a:rPr>
                        <a:t>Practically impossible (1), difficult (3), easy (7), automated tools available (9)</a:t>
                      </a:r>
                    </a:p>
                  </a:txBody>
                  <a:tcPr anchor="ctr"/>
                </a:tc>
                <a:extLst>
                  <a:ext uri="{0D108BD9-81ED-4DB2-BD59-A6C34878D82A}">
                    <a16:rowId xmlns:a16="http://schemas.microsoft.com/office/drawing/2014/main" val="295524187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Motive</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Low or no reward (1), possible reward (4), high reward (9)</a:t>
                      </a:r>
                      <a:endParaRPr lang="en-US" sz="12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Ease of exploit</a:t>
                      </a:r>
                    </a:p>
                    <a:p>
                      <a:pPr algn="l"/>
                      <a:r>
                        <a:rPr lang="en-US" sz="800" b="0" dirty="0">
                          <a:solidFill>
                            <a:srgbClr val="2C2D8B"/>
                          </a:solidFill>
                          <a:latin typeface="Calibri" panose="020F0502020204030204" pitchFamily="34" charset="0"/>
                          <a:cs typeface="Calibri" panose="020F0502020204030204" pitchFamily="34" charset="0"/>
                        </a:rPr>
                        <a:t>Theoretical (1), difficult (3), easy (5), automated tools available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8606707"/>
                  </a:ext>
                </a:extLst>
              </a:tr>
              <a:tr h="327135">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Opportunity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Full access or expensive resources required (0), special access or resources required (4), some access or resources required (7), no access or resources required (9)</a:t>
                      </a:r>
                      <a:endParaRPr lang="en-US" sz="12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Awareness</a:t>
                      </a:r>
                    </a:p>
                    <a:p>
                      <a:pPr algn="l"/>
                      <a:r>
                        <a:rPr lang="en-US" sz="800" b="0" dirty="0">
                          <a:solidFill>
                            <a:srgbClr val="2C2D8B"/>
                          </a:solidFill>
                          <a:latin typeface="Calibri" panose="020F0502020204030204" pitchFamily="34" charset="0"/>
                          <a:cs typeface="Calibri" panose="020F0502020204030204" pitchFamily="34" charset="0"/>
                        </a:rPr>
                        <a:t>Unknown (1), hidden (4), obvious (6), public knowledge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67833232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Size</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Developers (2), system administrators (2), intranet users (4), partners (5), authenticated users (6), anonymous Internet users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Intrusion detection</a:t>
                      </a:r>
                    </a:p>
                    <a:p>
                      <a:pPr algn="l"/>
                      <a:r>
                        <a:rPr lang="en-US" sz="800" b="0" dirty="0">
                          <a:solidFill>
                            <a:srgbClr val="2C2D8B"/>
                          </a:solidFill>
                          <a:latin typeface="Calibri" panose="020F0502020204030204" pitchFamily="34" charset="0"/>
                          <a:cs typeface="Calibri" panose="020F0502020204030204" pitchFamily="34" charset="0"/>
                        </a:rPr>
                        <a:t>Active detection in application (1), logged and reviewed (3), logged without review (8), not logged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97086841"/>
                  </a:ext>
                </a:extLst>
              </a:tr>
            </a:tbl>
          </a:graphicData>
        </a:graphic>
      </p:graphicFrame>
    </p:spTree>
    <p:extLst>
      <p:ext uri="{BB962C8B-B14F-4D97-AF65-F5344CB8AC3E}">
        <p14:creationId xmlns:p14="http://schemas.microsoft.com/office/powerpoint/2010/main" val="78619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522E8D-8267-40C3-B2D0-9439C1745F29}"/>
              </a:ext>
            </a:extLst>
          </p:cNvPr>
          <p:cNvGraphicFramePr/>
          <p:nvPr>
            <p:extLst>
              <p:ext uri="{D42A27DB-BD31-4B8C-83A1-F6EECF244321}">
                <p14:modId xmlns:p14="http://schemas.microsoft.com/office/powerpoint/2010/main" val="1010457699"/>
              </p:ext>
            </p:extLst>
          </p:nvPr>
        </p:nvGraphicFramePr>
        <p:xfrm>
          <a:off x="-79474" y="390424"/>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1340661"/>
            <a:ext cx="6445695" cy="3289163"/>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solidFill>
                  <a:srgbClr val="000000"/>
                </a:solidFill>
                <a:latin typeface="Calibri" panose="020F0502020204030204" pitchFamily="34" charset="0"/>
                <a:cs typeface="Calibri" panose="020F0502020204030204" pitchFamily="34" charset="0"/>
              </a:rPr>
              <a:t>3. Estimating Impact:</a:t>
            </a:r>
          </a:p>
          <a:p>
            <a:pPr algn="just"/>
            <a:r>
              <a:rPr lang="en-US" sz="1600" dirty="0">
                <a:solidFill>
                  <a:srgbClr val="000000"/>
                </a:solidFill>
                <a:latin typeface="Calibri" panose="020F0502020204030204" pitchFamily="34" charset="0"/>
                <a:cs typeface="Calibri" panose="020F0502020204030204" pitchFamily="34" charset="0"/>
              </a:rPr>
              <a:t>When considering the impact of a successful attack, it's important to realize that there are two kinds of impacts. </a:t>
            </a:r>
          </a:p>
          <a:p>
            <a:pPr algn="just"/>
            <a:endParaRPr lang="en-US" sz="1600" dirty="0">
              <a:solidFill>
                <a:srgbClr val="000000"/>
              </a:solidFill>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35D768C2-DBF4-4E07-A104-09EF89D5C3C8}"/>
              </a:ext>
            </a:extLst>
          </p:cNvPr>
          <p:cNvGraphicFramePr>
            <a:graphicFrameLocks noGrp="1"/>
          </p:cNvGraphicFramePr>
          <p:nvPr>
            <p:extLst>
              <p:ext uri="{D42A27DB-BD31-4B8C-83A1-F6EECF244321}">
                <p14:modId xmlns:p14="http://schemas.microsoft.com/office/powerpoint/2010/main" val="2316811859"/>
              </p:ext>
            </p:extLst>
          </p:nvPr>
        </p:nvGraphicFramePr>
        <p:xfrm>
          <a:off x="196059" y="2133139"/>
          <a:ext cx="6425508" cy="286512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287559296"/>
                    </a:ext>
                  </a:extLst>
                </a:gridCol>
                <a:gridCol w="3212754">
                  <a:extLst>
                    <a:ext uri="{9D8B030D-6E8A-4147-A177-3AD203B41FA5}">
                      <a16:colId xmlns:a16="http://schemas.microsoft.com/office/drawing/2014/main" val="3613099049"/>
                    </a:ext>
                  </a:extLst>
                </a:gridCol>
              </a:tblGrid>
              <a:tr h="227436">
                <a:tc>
                  <a:txBody>
                    <a:bodyPr/>
                    <a:lstStyle/>
                    <a:p>
                      <a:pPr algn="ctr"/>
                      <a:r>
                        <a:rPr lang="en-US" sz="1400" dirty="0">
                          <a:latin typeface="Calibri" panose="020F0502020204030204" pitchFamily="34" charset="0"/>
                          <a:cs typeface="Calibri" panose="020F0502020204030204" pitchFamily="34" charset="0"/>
                        </a:rPr>
                        <a:t>Technical Impact Factors (Data)</a:t>
                      </a:r>
                    </a:p>
                  </a:txBody>
                  <a:tcPr/>
                </a:tc>
                <a:tc>
                  <a:txBody>
                    <a:bodyPr/>
                    <a:lstStyle/>
                    <a:p>
                      <a:pPr algn="ctr"/>
                      <a:r>
                        <a:rPr lang="en-US" sz="1400" dirty="0">
                          <a:latin typeface="Calibri" panose="020F0502020204030204" pitchFamily="34" charset="0"/>
                          <a:cs typeface="Calibri" panose="020F0502020204030204" pitchFamily="34" charset="0"/>
                        </a:rPr>
                        <a:t>Business Impact Factors (Asset)</a:t>
                      </a:r>
                    </a:p>
                  </a:txBody>
                  <a:tcPr anchor="ctr"/>
                </a:tc>
                <a:extLst>
                  <a:ext uri="{0D108BD9-81ED-4DB2-BD59-A6C34878D82A}">
                    <a16:rowId xmlns:a16="http://schemas.microsoft.com/office/drawing/2014/main" val="3717094318"/>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Loss of confidentiality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non-sensitive data disclosed (2), minimal critical data disclosed (6), extensive non-sensitive data disclosed (6), extensive critical data disclosed (7), all data disclosed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Financial damage</a:t>
                      </a:r>
                    </a:p>
                    <a:p>
                      <a:r>
                        <a:rPr lang="en-US" sz="800" dirty="0">
                          <a:solidFill>
                            <a:srgbClr val="2C2D8B"/>
                          </a:solidFill>
                          <a:latin typeface="Calibri" panose="020F0502020204030204" pitchFamily="34" charset="0"/>
                          <a:cs typeface="Calibri" panose="020F0502020204030204" pitchFamily="34" charset="0"/>
                        </a:rPr>
                        <a:t>Less than the cost to fix the vulnerability (1), minor effect on annual profit (3), significant effect on annual profit (7), bankruptcy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524187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Integrity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slightly corrupt data (1), minimal seriously corrupt data (3), extensive slightly corrupt data (5), extensive seriously corrupt data (7), all data totally corrupt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Reputation damage</a:t>
                      </a:r>
                    </a:p>
                    <a:p>
                      <a:r>
                        <a:rPr lang="en-US" sz="800" dirty="0">
                          <a:solidFill>
                            <a:srgbClr val="2C2D8B"/>
                          </a:solidFill>
                          <a:latin typeface="Calibri" panose="020F0502020204030204" pitchFamily="34" charset="0"/>
                          <a:cs typeface="Calibri" panose="020F0502020204030204" pitchFamily="34" charset="0"/>
                        </a:rPr>
                        <a:t>Minimal damage (1), Loss of major accounts (4), loss of goodwill (5), brand damage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8606707"/>
                  </a:ext>
                </a:extLst>
              </a:tr>
              <a:tr h="327135">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Availability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secondary services interrupted (1), minimal primary services interrupted (5), extensive secondary services interrupted (5), extensive primary services interrupted (7), all services completely lost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Non-compliance</a:t>
                      </a:r>
                    </a:p>
                    <a:p>
                      <a:r>
                        <a:rPr lang="en-US" sz="800" dirty="0">
                          <a:solidFill>
                            <a:srgbClr val="2C2D8B"/>
                          </a:solidFill>
                          <a:latin typeface="Calibri" panose="020F0502020204030204" pitchFamily="34" charset="0"/>
                          <a:cs typeface="Calibri" panose="020F0502020204030204" pitchFamily="34" charset="0"/>
                        </a:rPr>
                        <a:t>Minor violation (2), clear violation (5), high profile violation (7)</a:t>
                      </a:r>
                    </a:p>
                  </a:txBody>
                  <a:tcPr anchor="ctr"/>
                </a:tc>
                <a:extLst>
                  <a:ext uri="{0D108BD9-81ED-4DB2-BD59-A6C34878D82A}">
                    <a16:rowId xmlns:a16="http://schemas.microsoft.com/office/drawing/2014/main" val="267833232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Accountability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Fully traceable (1), possibly traceable (7), completely anonymous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Privacy violation</a:t>
                      </a:r>
                    </a:p>
                    <a:p>
                      <a:r>
                        <a:rPr lang="en-US" sz="800" dirty="0">
                          <a:solidFill>
                            <a:srgbClr val="2C2D8B"/>
                          </a:solidFill>
                          <a:latin typeface="Calibri" panose="020F0502020204030204" pitchFamily="34" charset="0"/>
                          <a:cs typeface="Calibri" panose="020F0502020204030204" pitchFamily="34" charset="0"/>
                        </a:rPr>
                        <a:t>One individual (3), hundreds of people (5), thousands of people (7), millions of people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97086841"/>
                  </a:ext>
                </a:extLst>
              </a:tr>
            </a:tbl>
          </a:graphicData>
        </a:graphic>
      </p:graphicFrame>
    </p:spTree>
    <p:extLst>
      <p:ext uri="{BB962C8B-B14F-4D97-AF65-F5344CB8AC3E}">
        <p14:creationId xmlns:p14="http://schemas.microsoft.com/office/powerpoint/2010/main" val="339104007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7C32195-4D37-4D5D-8424-72BA2436E67E}" vid="{A436C1C4-69E9-42C5-BBE8-9AEA09853121}"/>
    </a:ext>
  </a:extLst>
</a:theme>
</file>

<file path=ppt/theme/theme4.xml><?xml version="1.0" encoding="utf-8"?>
<a:theme xmlns:a="http://schemas.openxmlformats.org/drawingml/2006/main" name="1_Presentation1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nanti Template1" id="{21E44FE9-9F0A-4E26-A9BA-D12982C60A95}" vid="{B3B027D2-5CC5-414D-82E9-0F089E85AF1D}"/>
    </a:ext>
  </a:extLst>
</a:theme>
</file>

<file path=ppt/theme/theme5.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7C32195-4D37-4D5D-8424-72BA2436E67E}" vid="{A436C1C4-69E9-42C5-BBE8-9AEA09853121}"/>
    </a:ext>
  </a:extLst>
</a:theme>
</file>

<file path=ppt/theme/theme6.xml><?xml version="1.0" encoding="utf-8"?>
<a:theme xmlns:a="http://schemas.openxmlformats.org/drawingml/2006/main" name="5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7C32195-4D37-4D5D-8424-72BA2436E67E}" vid="{A436C1C4-69E9-42C5-BBE8-9AEA09853121}"/>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1bf3f0a-df54-467d-89c2-87f8d534ba77"/>
    <ds:schemaRef ds:uri="http://www.w3.org/XML/1998/namespace"/>
    <ds:schemaRef ds:uri="http://purl.org/dc/dcmitype/"/>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14155</TotalTime>
  <Words>2526</Words>
  <Application>Microsoft Office PowerPoint</Application>
  <PresentationFormat>Custom</PresentationFormat>
  <Paragraphs>419</Paragraphs>
  <Slides>36</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36</vt:i4>
      </vt:variant>
    </vt:vector>
  </HeadingPairs>
  <TitlesOfParts>
    <vt:vector size="47" baseType="lpstr">
      <vt:lpstr>Arial</vt:lpstr>
      <vt:lpstr>Calibri</vt:lpstr>
      <vt:lpstr>Calibri Light</vt:lpstr>
      <vt:lpstr>Symbol</vt:lpstr>
      <vt:lpstr>Wingdings</vt:lpstr>
      <vt:lpstr>L&amp;T Infotech</vt:lpstr>
      <vt:lpstr>Custom Design</vt:lpstr>
      <vt:lpstr>Theme1</vt:lpstr>
      <vt:lpstr>1_Presentation16</vt:lpstr>
      <vt:lpstr>1_Theme1</vt:lpstr>
      <vt:lpstr>5_Theme1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Larsen and Toubro Infotech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dc:creator>Vinanti Thakur</dc:creator>
  <cp:lastModifiedBy>Vinanti Thakur</cp:lastModifiedBy>
  <cp:revision>162</cp:revision>
  <cp:lastPrinted>2015-11-28T12:28:20Z</cp:lastPrinted>
  <dcterms:created xsi:type="dcterms:W3CDTF">2017-10-23T08:22:25Z</dcterms:created>
  <dcterms:modified xsi:type="dcterms:W3CDTF">2019-11-21T23:33:48Z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