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66"/>
  </p:notesMasterIdLst>
  <p:handoutMasterIdLst>
    <p:handoutMasterId r:id="rId67"/>
  </p:handoutMasterIdLst>
  <p:sldIdLst>
    <p:sldId id="256" r:id="rId3"/>
    <p:sldId id="257" r:id="rId4"/>
    <p:sldId id="259" r:id="rId5"/>
    <p:sldId id="276" r:id="rId6"/>
    <p:sldId id="260" r:id="rId7"/>
    <p:sldId id="277" r:id="rId8"/>
    <p:sldId id="285" r:id="rId9"/>
    <p:sldId id="279" r:id="rId10"/>
    <p:sldId id="286" r:id="rId11"/>
    <p:sldId id="278" r:id="rId12"/>
    <p:sldId id="287" r:id="rId13"/>
    <p:sldId id="280" r:id="rId14"/>
    <p:sldId id="281" r:id="rId15"/>
    <p:sldId id="282" r:id="rId16"/>
    <p:sldId id="283" r:id="rId17"/>
    <p:sldId id="290" r:id="rId18"/>
    <p:sldId id="291" r:id="rId19"/>
    <p:sldId id="292" r:id="rId20"/>
    <p:sldId id="334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15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266" r:id="rId56"/>
    <p:sldId id="267" r:id="rId57"/>
    <p:sldId id="268" r:id="rId58"/>
    <p:sldId id="269" r:id="rId59"/>
    <p:sldId id="270" r:id="rId60"/>
    <p:sldId id="271" r:id="rId61"/>
    <p:sldId id="272" r:id="rId62"/>
    <p:sldId id="273" r:id="rId63"/>
    <p:sldId id="274" r:id="rId64"/>
    <p:sldId id="27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nti Thakur" initials="VT" lastIdx="1" clrIdx="0">
    <p:extLst>
      <p:ext uri="{19B8F6BF-5375-455C-9EA6-DF929625EA0E}">
        <p15:presenceInfo xmlns:p15="http://schemas.microsoft.com/office/powerpoint/2012/main" userId="ef901f80ce8454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3F"/>
    <a:srgbClr val="FF3300"/>
    <a:srgbClr val="FF2525"/>
    <a:srgbClr val="C72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1T10:58:25.48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5E5934-2BF3-4A90-A250-FC2A6C4AF141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58570A-9BAE-4BC7-B230-A94240C9E3D5}">
      <dgm:prSet phldrT="[Text]" custT="1"/>
      <dgm:spPr/>
      <dgm:t>
        <a:bodyPr/>
        <a:lstStyle/>
        <a:p>
          <a:r>
            <a:rPr lang="en-US" sz="2400" b="0" dirty="0">
              <a:solidFill>
                <a:schemeClr val="tx1"/>
              </a:solidFill>
            </a:rPr>
            <a:t>The Total cost if Owning a Mess!</a:t>
          </a:r>
          <a:endParaRPr lang="en-US" sz="2400" b="0" dirty="0"/>
        </a:p>
      </dgm:t>
    </dgm:pt>
    <dgm:pt modelId="{CA337F82-CE88-4345-A045-661873AE0A83}" type="parTrans" cxnId="{E58A9A5B-DFED-4AAD-8B6C-AA4856DBD166}">
      <dgm:prSet/>
      <dgm:spPr/>
      <dgm:t>
        <a:bodyPr/>
        <a:lstStyle/>
        <a:p>
          <a:endParaRPr lang="en-US"/>
        </a:p>
      </dgm:t>
    </dgm:pt>
    <dgm:pt modelId="{9ECDF248-4272-49D9-868F-1184771B0162}" type="sibTrans" cxnId="{E58A9A5B-DFED-4AAD-8B6C-AA4856DBD166}">
      <dgm:prSet/>
      <dgm:spPr/>
      <dgm:t>
        <a:bodyPr/>
        <a:lstStyle/>
        <a:p>
          <a:endParaRPr lang="en-US"/>
        </a:p>
      </dgm:t>
    </dgm:pt>
    <dgm:pt modelId="{D5340BDB-CDE4-4E6B-8298-94340C27AE6A}" type="pres">
      <dgm:prSet presAssocID="{965E5934-2BF3-4A90-A250-FC2A6C4AF141}" presName="Name0" presStyleCnt="0">
        <dgm:presLayoutVars>
          <dgm:chMax val="7"/>
          <dgm:chPref val="5"/>
        </dgm:presLayoutVars>
      </dgm:prSet>
      <dgm:spPr/>
    </dgm:pt>
    <dgm:pt modelId="{867BA345-1E97-4046-B373-8254664B796C}" type="pres">
      <dgm:prSet presAssocID="{965E5934-2BF3-4A90-A250-FC2A6C4AF141}" presName="arrowNode" presStyleLbl="node1" presStyleIdx="0" presStyleCnt="1" custAng="21374388" custScaleX="142188" custLinFactNeighborX="31054" custLinFactNeighborY="-24839"/>
      <dgm:spPr>
        <a:solidFill>
          <a:srgbClr val="C00000"/>
        </a:solidFill>
      </dgm:spPr>
    </dgm:pt>
    <dgm:pt modelId="{561E5B2B-C6ED-4635-9512-C2C748A46F5A}" type="pres">
      <dgm:prSet presAssocID="{CC58570A-9BAE-4BC7-B230-A94240C9E3D5}" presName="txNode1" presStyleLbl="revTx" presStyleIdx="0" presStyleCnt="1" custScaleX="288601" custScaleY="96945" custLinFactY="199348" custLinFactNeighborX="1108" custLinFactNeighborY="200000">
        <dgm:presLayoutVars>
          <dgm:bulletEnabled val="1"/>
        </dgm:presLayoutVars>
      </dgm:prSet>
      <dgm:spPr/>
    </dgm:pt>
  </dgm:ptLst>
  <dgm:cxnLst>
    <dgm:cxn modelId="{C211C526-8600-4927-A395-FB64D28FF2BB}" type="presOf" srcId="{965E5934-2BF3-4A90-A250-FC2A6C4AF141}" destId="{D5340BDB-CDE4-4E6B-8298-94340C27AE6A}" srcOrd="0" destOrd="0" presId="urn:microsoft.com/office/officeart/2009/3/layout/DescendingProcess"/>
    <dgm:cxn modelId="{E58A9A5B-DFED-4AAD-8B6C-AA4856DBD166}" srcId="{965E5934-2BF3-4A90-A250-FC2A6C4AF141}" destId="{CC58570A-9BAE-4BC7-B230-A94240C9E3D5}" srcOrd="0" destOrd="0" parTransId="{CA337F82-CE88-4345-A045-661873AE0A83}" sibTransId="{9ECDF248-4272-49D9-868F-1184771B0162}"/>
    <dgm:cxn modelId="{B262D6D8-85FF-4466-91A9-32619FF47593}" type="presOf" srcId="{CC58570A-9BAE-4BC7-B230-A94240C9E3D5}" destId="{561E5B2B-C6ED-4635-9512-C2C748A46F5A}" srcOrd="0" destOrd="0" presId="urn:microsoft.com/office/officeart/2009/3/layout/DescendingProcess"/>
    <dgm:cxn modelId="{7DD39C05-FC76-468E-825B-77BE8F4C1C46}" type="presParOf" srcId="{D5340BDB-CDE4-4E6B-8298-94340C27AE6A}" destId="{867BA345-1E97-4046-B373-8254664B796C}" srcOrd="0" destOrd="0" presId="urn:microsoft.com/office/officeart/2009/3/layout/DescendingProcess"/>
    <dgm:cxn modelId="{D5139D63-C986-4442-8D85-A098952185EF}" type="presParOf" srcId="{D5340BDB-CDE4-4E6B-8298-94340C27AE6A}" destId="{561E5B2B-C6ED-4635-9512-C2C748A46F5A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C77B2-EB75-4C20-B20D-CDB0FEEC714D}" type="doc">
      <dgm:prSet loTypeId="urn:microsoft.com/office/officeart/2005/8/layout/matrix3" loCatId="matrix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7DFCAB-3093-472C-BDF2-AABDFC42D612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Readable</a:t>
          </a:r>
        </a:p>
      </dgm:t>
    </dgm:pt>
    <dgm:pt modelId="{7694DCAF-2CEA-49D2-8FDD-A8F0BA6A4475}" type="parTrans" cxnId="{FDF45782-EF88-4DBF-B9F0-C07DAC9D4EEF}">
      <dgm:prSet/>
      <dgm:spPr/>
      <dgm:t>
        <a:bodyPr/>
        <a:lstStyle/>
        <a:p>
          <a:endParaRPr lang="en-US"/>
        </a:p>
      </dgm:t>
    </dgm:pt>
    <dgm:pt modelId="{E328B526-64DD-4A22-AFE4-B25308AA60A7}" type="sibTrans" cxnId="{FDF45782-EF88-4DBF-B9F0-C07DAC9D4EEF}">
      <dgm:prSet/>
      <dgm:spPr/>
      <dgm:t>
        <a:bodyPr/>
        <a:lstStyle/>
        <a:p>
          <a:endParaRPr lang="en-US"/>
        </a:p>
      </dgm:t>
    </dgm:pt>
    <dgm:pt modelId="{914DCC2B-D01E-4456-A060-EAAF9D3C4073}">
      <dgm:prSet phldrT="[Text]"/>
      <dgm:spPr/>
      <dgm:t>
        <a:bodyPr/>
        <a:lstStyle/>
        <a:p>
          <a:r>
            <a:rPr lang="en-US" dirty="0"/>
            <a:t>Maintainable</a:t>
          </a:r>
        </a:p>
      </dgm:t>
    </dgm:pt>
    <dgm:pt modelId="{AE3AEC4E-7192-459A-95BB-271E6A219566}" type="parTrans" cxnId="{11B5792B-BB40-486E-9112-51C93A1FBCD1}">
      <dgm:prSet/>
      <dgm:spPr/>
      <dgm:t>
        <a:bodyPr/>
        <a:lstStyle/>
        <a:p>
          <a:endParaRPr lang="en-US"/>
        </a:p>
      </dgm:t>
    </dgm:pt>
    <dgm:pt modelId="{6663C873-AC5A-425D-AEDF-BC50652D137B}" type="sibTrans" cxnId="{11B5792B-BB40-486E-9112-51C93A1FBCD1}">
      <dgm:prSet/>
      <dgm:spPr/>
      <dgm:t>
        <a:bodyPr/>
        <a:lstStyle/>
        <a:p>
          <a:endParaRPr lang="en-US"/>
        </a:p>
      </dgm:t>
    </dgm:pt>
    <dgm:pt modelId="{12E3852C-61F9-4367-B08F-C230F325DB63}">
      <dgm:prSet phldrT="[Text]"/>
      <dgm:spPr>
        <a:solidFill>
          <a:srgbClr val="FF643F"/>
        </a:solidFill>
      </dgm:spPr>
      <dgm:t>
        <a:bodyPr/>
        <a:lstStyle/>
        <a:p>
          <a:r>
            <a:rPr lang="en-US" dirty="0"/>
            <a:t>Extendable</a:t>
          </a:r>
        </a:p>
      </dgm:t>
    </dgm:pt>
    <dgm:pt modelId="{9B9C0AD0-6411-433A-A6E0-9724C26BE1B3}" type="parTrans" cxnId="{38605B8A-B225-461B-AD7E-FC2B6D23E26C}">
      <dgm:prSet/>
      <dgm:spPr/>
      <dgm:t>
        <a:bodyPr/>
        <a:lstStyle/>
        <a:p>
          <a:endParaRPr lang="en-US"/>
        </a:p>
      </dgm:t>
    </dgm:pt>
    <dgm:pt modelId="{29D1F59E-A11C-44FF-9B16-0669A3D31072}" type="sibTrans" cxnId="{38605B8A-B225-461B-AD7E-FC2B6D23E26C}">
      <dgm:prSet/>
      <dgm:spPr/>
      <dgm:t>
        <a:bodyPr/>
        <a:lstStyle/>
        <a:p>
          <a:endParaRPr lang="en-US"/>
        </a:p>
      </dgm:t>
    </dgm:pt>
    <dgm:pt modelId="{97635FD2-4C29-484B-8555-C5D2015D4331}">
      <dgm:prSet phldrT="[Text]"/>
      <dgm:spPr/>
      <dgm:t>
        <a:bodyPr/>
        <a:lstStyle/>
        <a:p>
          <a:r>
            <a:rPr lang="en-US" dirty="0"/>
            <a:t>Testable</a:t>
          </a:r>
        </a:p>
      </dgm:t>
    </dgm:pt>
    <dgm:pt modelId="{62356C32-D9C9-42ED-8E4B-3340AB71C43F}" type="parTrans" cxnId="{9DFF8AA8-73E5-400A-9FE3-72AAC411C31F}">
      <dgm:prSet/>
      <dgm:spPr/>
      <dgm:t>
        <a:bodyPr/>
        <a:lstStyle/>
        <a:p>
          <a:endParaRPr lang="en-US"/>
        </a:p>
      </dgm:t>
    </dgm:pt>
    <dgm:pt modelId="{EC767BC4-FC3C-4077-8185-0CBF876921AE}" type="sibTrans" cxnId="{9DFF8AA8-73E5-400A-9FE3-72AAC411C31F}">
      <dgm:prSet/>
      <dgm:spPr/>
      <dgm:t>
        <a:bodyPr/>
        <a:lstStyle/>
        <a:p>
          <a:endParaRPr lang="en-US"/>
        </a:p>
      </dgm:t>
    </dgm:pt>
    <dgm:pt modelId="{BDC7AA5D-17F1-4E0B-AE6C-7E34F2DC842A}" type="pres">
      <dgm:prSet presAssocID="{A8BC77B2-EB75-4C20-B20D-CDB0FEEC714D}" presName="matrix" presStyleCnt="0">
        <dgm:presLayoutVars>
          <dgm:chMax val="1"/>
          <dgm:dir/>
          <dgm:resizeHandles val="exact"/>
        </dgm:presLayoutVars>
      </dgm:prSet>
      <dgm:spPr/>
    </dgm:pt>
    <dgm:pt modelId="{68A18BEC-8D18-4814-A97F-E0328E8AB96D}" type="pres">
      <dgm:prSet presAssocID="{A8BC77B2-EB75-4C20-B20D-CDB0FEEC714D}" presName="diamond" presStyleLbl="bgShp" presStyleIdx="0" presStyleCnt="1"/>
      <dgm:spPr>
        <a:noFill/>
        <a:ln>
          <a:noFill/>
        </a:ln>
      </dgm:spPr>
    </dgm:pt>
    <dgm:pt modelId="{35C25EDB-DE88-4E69-8EC3-C6744D6AE5BE}" type="pres">
      <dgm:prSet presAssocID="{A8BC77B2-EB75-4C20-B20D-CDB0FEEC714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3D51C68-CF17-4E22-A3A1-FF511FEBCD0D}" type="pres">
      <dgm:prSet presAssocID="{A8BC77B2-EB75-4C20-B20D-CDB0FEEC714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6C1554D-5482-49F0-9CF6-00C6D73B93AF}" type="pres">
      <dgm:prSet presAssocID="{A8BC77B2-EB75-4C20-B20D-CDB0FEEC714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077525D-0C13-46AD-8CFD-1A9EA6452606}" type="pres">
      <dgm:prSet presAssocID="{A8BC77B2-EB75-4C20-B20D-CDB0FEEC714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8474D10-9D69-4E85-B5A9-AF77294FE433}" type="presOf" srcId="{517DFCAB-3093-472C-BDF2-AABDFC42D612}" destId="{35C25EDB-DE88-4E69-8EC3-C6744D6AE5BE}" srcOrd="0" destOrd="0" presId="urn:microsoft.com/office/officeart/2005/8/layout/matrix3"/>
    <dgm:cxn modelId="{11B5792B-BB40-486E-9112-51C93A1FBCD1}" srcId="{A8BC77B2-EB75-4C20-B20D-CDB0FEEC714D}" destId="{914DCC2B-D01E-4456-A060-EAAF9D3C4073}" srcOrd="1" destOrd="0" parTransId="{AE3AEC4E-7192-459A-95BB-271E6A219566}" sibTransId="{6663C873-AC5A-425D-AEDF-BC50652D137B}"/>
    <dgm:cxn modelId="{43E6C15E-0E4C-40CF-9287-02963434D532}" type="presOf" srcId="{12E3852C-61F9-4367-B08F-C230F325DB63}" destId="{56C1554D-5482-49F0-9CF6-00C6D73B93AF}" srcOrd="0" destOrd="0" presId="urn:microsoft.com/office/officeart/2005/8/layout/matrix3"/>
    <dgm:cxn modelId="{E352AA4B-CE98-44AB-A120-1E17FE11390E}" type="presOf" srcId="{97635FD2-4C29-484B-8555-C5D2015D4331}" destId="{B077525D-0C13-46AD-8CFD-1A9EA6452606}" srcOrd="0" destOrd="0" presId="urn:microsoft.com/office/officeart/2005/8/layout/matrix3"/>
    <dgm:cxn modelId="{9494F56B-0D89-4865-9F4E-DE120887902C}" type="presOf" srcId="{914DCC2B-D01E-4456-A060-EAAF9D3C4073}" destId="{33D51C68-CF17-4E22-A3A1-FF511FEBCD0D}" srcOrd="0" destOrd="0" presId="urn:microsoft.com/office/officeart/2005/8/layout/matrix3"/>
    <dgm:cxn modelId="{FDF45782-EF88-4DBF-B9F0-C07DAC9D4EEF}" srcId="{A8BC77B2-EB75-4C20-B20D-CDB0FEEC714D}" destId="{517DFCAB-3093-472C-BDF2-AABDFC42D612}" srcOrd="0" destOrd="0" parTransId="{7694DCAF-2CEA-49D2-8FDD-A8F0BA6A4475}" sibTransId="{E328B526-64DD-4A22-AFE4-B25308AA60A7}"/>
    <dgm:cxn modelId="{38605B8A-B225-461B-AD7E-FC2B6D23E26C}" srcId="{A8BC77B2-EB75-4C20-B20D-CDB0FEEC714D}" destId="{12E3852C-61F9-4367-B08F-C230F325DB63}" srcOrd="2" destOrd="0" parTransId="{9B9C0AD0-6411-433A-A6E0-9724C26BE1B3}" sibTransId="{29D1F59E-A11C-44FF-9B16-0669A3D31072}"/>
    <dgm:cxn modelId="{9DFF8AA8-73E5-400A-9FE3-72AAC411C31F}" srcId="{A8BC77B2-EB75-4C20-B20D-CDB0FEEC714D}" destId="{97635FD2-4C29-484B-8555-C5D2015D4331}" srcOrd="3" destOrd="0" parTransId="{62356C32-D9C9-42ED-8E4B-3340AB71C43F}" sibTransId="{EC767BC4-FC3C-4077-8185-0CBF876921AE}"/>
    <dgm:cxn modelId="{2D4BB0EA-14A5-43A3-87DD-7C46ECCF22F6}" type="presOf" srcId="{A8BC77B2-EB75-4C20-B20D-CDB0FEEC714D}" destId="{BDC7AA5D-17F1-4E0B-AE6C-7E34F2DC842A}" srcOrd="0" destOrd="0" presId="urn:microsoft.com/office/officeart/2005/8/layout/matrix3"/>
    <dgm:cxn modelId="{3D6343BB-6101-4635-9F37-FCF15D111873}" type="presParOf" srcId="{BDC7AA5D-17F1-4E0B-AE6C-7E34F2DC842A}" destId="{68A18BEC-8D18-4814-A97F-E0328E8AB96D}" srcOrd="0" destOrd="0" presId="urn:microsoft.com/office/officeart/2005/8/layout/matrix3"/>
    <dgm:cxn modelId="{D111E0CD-5162-4931-9F6C-C8D9744C4AE6}" type="presParOf" srcId="{BDC7AA5D-17F1-4E0B-AE6C-7E34F2DC842A}" destId="{35C25EDB-DE88-4E69-8EC3-C6744D6AE5BE}" srcOrd="1" destOrd="0" presId="urn:microsoft.com/office/officeart/2005/8/layout/matrix3"/>
    <dgm:cxn modelId="{84CD59EC-3D2E-4B3D-981A-FF702810D150}" type="presParOf" srcId="{BDC7AA5D-17F1-4E0B-AE6C-7E34F2DC842A}" destId="{33D51C68-CF17-4E22-A3A1-FF511FEBCD0D}" srcOrd="2" destOrd="0" presId="urn:microsoft.com/office/officeart/2005/8/layout/matrix3"/>
    <dgm:cxn modelId="{E3BF91B6-D241-489D-98E0-BBEEE2A70ABC}" type="presParOf" srcId="{BDC7AA5D-17F1-4E0B-AE6C-7E34F2DC842A}" destId="{56C1554D-5482-49F0-9CF6-00C6D73B93AF}" srcOrd="3" destOrd="0" presId="urn:microsoft.com/office/officeart/2005/8/layout/matrix3"/>
    <dgm:cxn modelId="{48BCCECC-90F1-4C4E-A03A-F058F08C1492}" type="presParOf" srcId="{BDC7AA5D-17F1-4E0B-AE6C-7E34F2DC842A}" destId="{B077525D-0C13-46AD-8CFD-1A9EA645260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BA345-1E97-4046-B373-8254664B796C}">
      <dsp:nvSpPr>
        <dsp:cNvPr id="0" name=""/>
        <dsp:cNvSpPr/>
      </dsp:nvSpPr>
      <dsp:spPr>
        <a:xfrm rot="4170762">
          <a:off x="1835653" y="-152857"/>
          <a:ext cx="2818570" cy="3798305"/>
        </a:xfrm>
        <a:prstGeom prst="swooshArrow">
          <a:avLst>
            <a:gd name="adj1" fmla="val 16310"/>
            <a:gd name="adj2" fmla="val 3137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E5B2B-C6ED-4635-9512-C2C748A46F5A}">
      <dsp:nvSpPr>
        <dsp:cNvPr id="0" name=""/>
        <dsp:cNvSpPr/>
      </dsp:nvSpPr>
      <dsp:spPr>
        <a:xfrm>
          <a:off x="-49969" y="2432519"/>
          <a:ext cx="4454706" cy="588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</a:rPr>
            <a:t>The Total cost if Owning a Mess!</a:t>
          </a:r>
          <a:endParaRPr lang="en-US" sz="2400" b="0" kern="1200" dirty="0"/>
        </a:p>
      </dsp:txBody>
      <dsp:txXfrm>
        <a:off x="-49969" y="2432519"/>
        <a:ext cx="4454706" cy="588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18BEC-8D18-4814-A97F-E0328E8AB96D}">
      <dsp:nvSpPr>
        <dsp:cNvPr id="0" name=""/>
        <dsp:cNvSpPr/>
      </dsp:nvSpPr>
      <dsp:spPr>
        <a:xfrm>
          <a:off x="779193" y="0"/>
          <a:ext cx="4674839" cy="4674839"/>
        </a:xfrm>
        <a:prstGeom prst="diamond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5C25EDB-DE88-4E69-8EC3-C6744D6AE5BE}">
      <dsp:nvSpPr>
        <dsp:cNvPr id="0" name=""/>
        <dsp:cNvSpPr/>
      </dsp:nvSpPr>
      <dsp:spPr>
        <a:xfrm>
          <a:off x="1223302" y="444109"/>
          <a:ext cx="1823187" cy="1823187"/>
        </a:xfrm>
        <a:prstGeom prst="roundRect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Readable</a:t>
          </a:r>
        </a:p>
      </dsp:txBody>
      <dsp:txXfrm>
        <a:off x="1312303" y="533110"/>
        <a:ext cx="1645185" cy="1645185"/>
      </dsp:txXfrm>
    </dsp:sp>
    <dsp:sp modelId="{33D51C68-CF17-4E22-A3A1-FF511FEBCD0D}">
      <dsp:nvSpPr>
        <dsp:cNvPr id="0" name=""/>
        <dsp:cNvSpPr/>
      </dsp:nvSpPr>
      <dsp:spPr>
        <a:xfrm>
          <a:off x="3186735" y="444109"/>
          <a:ext cx="1823187" cy="1823187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Maintainable</a:t>
          </a:r>
        </a:p>
      </dsp:txBody>
      <dsp:txXfrm>
        <a:off x="3275736" y="533110"/>
        <a:ext cx="1645185" cy="1645185"/>
      </dsp:txXfrm>
    </dsp:sp>
    <dsp:sp modelId="{56C1554D-5482-49F0-9CF6-00C6D73B93AF}">
      <dsp:nvSpPr>
        <dsp:cNvPr id="0" name=""/>
        <dsp:cNvSpPr/>
      </dsp:nvSpPr>
      <dsp:spPr>
        <a:xfrm>
          <a:off x="1223302" y="2407542"/>
          <a:ext cx="1823187" cy="1823187"/>
        </a:xfrm>
        <a:prstGeom prst="roundRect">
          <a:avLst/>
        </a:prstGeom>
        <a:solidFill>
          <a:srgbClr val="FF643F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Extendable</a:t>
          </a:r>
        </a:p>
      </dsp:txBody>
      <dsp:txXfrm>
        <a:off x="1312303" y="2496543"/>
        <a:ext cx="1645185" cy="1645185"/>
      </dsp:txXfrm>
    </dsp:sp>
    <dsp:sp modelId="{B077525D-0C13-46AD-8CFD-1A9EA6452606}">
      <dsp:nvSpPr>
        <dsp:cNvPr id="0" name=""/>
        <dsp:cNvSpPr/>
      </dsp:nvSpPr>
      <dsp:spPr>
        <a:xfrm>
          <a:off x="3186735" y="2407542"/>
          <a:ext cx="1823187" cy="1823187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Testable</a:t>
          </a:r>
        </a:p>
      </dsp:txBody>
      <dsp:txXfrm>
        <a:off x="3275736" y="2496543"/>
        <a:ext cx="1645185" cy="1645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B4C951-581B-4F66-B4C3-C6AF2ED99C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18C8D-B09D-4D6B-9A7E-7B41D2091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51109-92DB-4F3A-8754-3A881C271022}" type="datetime1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1198F-3F13-494C-BEBA-1EE0958A7F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E58CE-9016-43A1-8686-16B3045857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CBDA-2446-4B61-8C9E-0E3DC37CE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1443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E0BF2-04CF-4FF9-A0D5-5EA729883599}" type="datetime1">
              <a:rPr lang="en-US" smtClean="0"/>
              <a:t>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5832D-BDD3-4C78-875F-35E2BDCC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590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D1C641-4FFB-4505-8C5C-EFA582CB11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7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DAA0-B7C5-46EC-BD64-B1590261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AEAE-DD18-4C31-A540-D39BEC9BC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D8D1D-D17B-4654-AF60-493FE53C2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33EB8-D5A6-42C4-962C-E1302329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0B12F-38C7-4280-95FF-4FFF4A3B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D0B-2D90-483C-AB5A-B74887A8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5C2C-548E-43F0-9F99-DC2FABF5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9CC38-D3C2-4AAB-8354-07E8722E3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53A43-359C-497F-8735-C54EF1331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DC683-992E-4836-BAFA-45E20363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CDF4B-51F4-4E50-8F1C-78B8DCF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8AAB4-89E2-40E2-98F5-71266355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3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E367-D72B-4A75-8041-1960873C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23EF0-7925-40AE-ABDE-5C0E02F3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D118-B745-4600-9AA8-C45B8711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F332-EAED-4BD2-A992-CA905AA9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A5D7-8458-4C56-BE66-315F1343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0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EBDB6-4E32-49CD-99B3-1340A663D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BC47-39EB-4A47-B9E1-5604724E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A083-9CE5-4FCE-B8D4-AFA497E1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D0DE-B43A-418C-8584-F952E12F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8EE9-8E06-41B1-93F1-D8F0644E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46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D1C641-4FFB-4505-8C5C-EFA582CB11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58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AFD0B69-2DDA-411A-9BCC-2CB4FB417F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1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AFD0B69-2DDA-411A-9BCC-2CB4FB417F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FB4F-0B50-45C2-81BF-F9262B635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253D3-C92D-4DE0-B0D5-3436A6BBD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8C63-0878-44DC-AE5E-68DB2BE3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EA1E-A3B4-43C0-B5CA-3784486D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7528C-21CC-4708-9D6C-E33D82E5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3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3585-BBDE-47C1-88DD-326C9948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6C09-310D-47D0-B50E-294EC1E15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CB14A-A558-480F-8DE8-C3A12482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2513E-114A-4800-8588-741FE3D2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6C7E4-A6C9-4766-AD9A-FDD23A3D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0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E862-F07A-4FB0-9529-C5637F11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3393D-F135-49A6-90B8-B8BBA6D94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506A-C899-4D71-A92A-9E51D301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0B461-7705-40B0-9845-DD08F8AA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E6F3-F27E-4899-8A58-073110D2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1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88E7-2F32-4CBD-9D95-750D71AE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E51F-3DB0-41BC-994B-5BA99EF47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38F5-7561-4230-9F95-19CB4D87D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209E-6884-479E-9263-4AC2F0F2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4B685-4A3C-466B-8097-E59D817A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51EB1-8682-4EBC-8F39-16FE3257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0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4B0F-D645-48B5-B7A3-92DB2B06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75099-86C9-44B8-B6A7-D61BB3F8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2FA3C-FC10-49D0-82DE-B19B2F21B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2DE84-6FF7-4BD8-93AE-F79FD1A42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7DA5F-B187-4CB9-BD8E-30C6CE3B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7C757-E2BB-407B-A566-25F65CEE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93B60-90F0-4EEE-A845-3B5A13E3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CDB84-CC0F-4A51-AFE2-F00932AD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2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2F59-F744-407D-8E80-FDA1DEC9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C9CD6-7131-401B-8D77-F833171E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7EC6E-736E-4F37-9667-AABC49C1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1AE02-AE48-4AC9-B901-498FA355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1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5E370-6553-4DCA-9E89-DA97B494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95AA5-07E9-48A2-8F76-6F8949F5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CDF5C-E481-46D9-99E2-6AACC2BF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6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20DC42-32DC-49CA-AF88-7D2283D5AF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2E986-3BD6-406D-BB73-8FD89CD2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2C588-0F0F-479F-BB80-80D8C29A1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E583C-7828-4A41-A346-E02C01414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3263-AB5A-46DB-931D-E6EEE4D22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E65F-F470-4F44-9965-235CCAB10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E1343-3BDA-4EF9-82D7-6A3DB064CA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800D0-DB89-4525-8A3E-4DC613D956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8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7A452E-A1EE-426B-AECF-8119742E8B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2ECB3-0E84-43BC-81C9-03BAF2C3422E}"/>
              </a:ext>
            </a:extLst>
          </p:cNvPr>
          <p:cNvSpPr txBox="1"/>
          <p:nvPr/>
        </p:nvSpPr>
        <p:spPr>
          <a:xfrm>
            <a:off x="0" y="760022"/>
            <a:ext cx="8419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Clean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1431D-F1FE-4470-964B-0B1D491E8B91}"/>
              </a:ext>
            </a:extLst>
          </p:cNvPr>
          <p:cNvSpPr txBox="1"/>
          <p:nvPr/>
        </p:nvSpPr>
        <p:spPr>
          <a:xfrm>
            <a:off x="0" y="54012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By Vinanti Thakur </a:t>
            </a:r>
          </a:p>
          <a:p>
            <a:pPr algn="r"/>
            <a:r>
              <a:rPr lang="en-US" sz="1600" dirty="0"/>
              <a:t>(Tech. Architect)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B1A839-D8DC-4FCA-BFB6-09E59C81A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867" y="6090212"/>
            <a:ext cx="1095374" cy="365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3961E1-86DE-4A48-AE3F-0725A8438EFB}"/>
              </a:ext>
            </a:extLst>
          </p:cNvPr>
          <p:cNvSpPr txBox="1"/>
          <p:nvPr/>
        </p:nvSpPr>
        <p:spPr>
          <a:xfrm>
            <a:off x="0" y="364398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Agile Software Craftmanship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021EFA71-134D-4423-A9A2-5A23F9E9B0A8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1422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C57CADF-DAFB-467D-871B-A4728029F0CB}" type="datetime4">
              <a:rPr lang="en-US" smtClean="0"/>
              <a:pPr algn="l"/>
              <a:t>January 2,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6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5. Use Searchable Names: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95C255-812C-41C3-ABD0-1EE90998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815" y="2594219"/>
            <a:ext cx="3905250" cy="1038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9D1A27-C720-4B86-A9BE-0158FEF3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815" y="4245907"/>
            <a:ext cx="5661530" cy="16130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805439-D883-4D69-B4BE-6CA1FBB40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243" y="2612093"/>
            <a:ext cx="752475" cy="7262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05FC0A-99D8-462C-A776-B3C2D2445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11" y="4682135"/>
            <a:ext cx="719138" cy="7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6. Avoid Encoding: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0ED08B-5DF7-4EC3-9938-8DAF9F21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760" y="2607727"/>
            <a:ext cx="5393531" cy="1381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FF6AD1-5D2F-4C6E-A454-950E032EC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693" y="4532561"/>
            <a:ext cx="4583906" cy="133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85E23C-F654-4E57-B413-8D6179265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926" y="2702719"/>
            <a:ext cx="752475" cy="7262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D91CE7-E6C7-4343-9624-958FD20DE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594" y="4532561"/>
            <a:ext cx="719138" cy="7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6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7. Avoid Mental Mapping: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6E55C243-23AE-45A3-A4BE-9D6FF22F911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32B33-9162-4E40-B174-D4785041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3100387"/>
            <a:ext cx="3848100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86307-4025-468B-A215-F1A61F10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0" y="4515379"/>
            <a:ext cx="3848100" cy="638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66E89C-B901-4C3E-8106-E52329F54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447" y="3065858"/>
            <a:ext cx="752475" cy="726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1784AC-5295-401C-98C4-AA2360F60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115" y="4464181"/>
            <a:ext cx="719138" cy="7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8. Class Names: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9. Method names: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6E55C243-23AE-45A3-A4BE-9D6FF22F911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29D56-C028-4F68-8675-53007BF1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992" y="2425752"/>
            <a:ext cx="5829300" cy="84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1E2F3-E517-41D4-AE22-F852FC5C9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882" y="4545013"/>
            <a:ext cx="6734175" cy="714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448D1-EE4D-4AC9-B98D-928E4A7C0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459" y="2221091"/>
            <a:ext cx="1794933" cy="1052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A252A-A8E5-4221-99FA-3022B55F4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057" y="4375033"/>
            <a:ext cx="1683235" cy="105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3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10. Pick One Word per Concept: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6E55C243-23AE-45A3-A4BE-9D6FF22F911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6B941-112A-4BAD-B395-F15C56BC3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266" y="3152246"/>
            <a:ext cx="66675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60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11. Use Solution Domain Names: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12. Add Meaningful Context:</a:t>
            </a: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6E55C243-23AE-45A3-A4BE-9D6FF22F911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94DA9-3C18-4749-92D7-06451EA4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48" y="2276475"/>
            <a:ext cx="6534150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04BFC9-718A-4225-8955-D758F035A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436" y="4210050"/>
            <a:ext cx="67341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55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Functions are the first line of organization in any program.</a:t>
            </a:r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0A9CD-048A-488C-860A-58E8AFBD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328" y="2548467"/>
            <a:ext cx="3134701" cy="36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8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B351E-9157-4C7B-9127-86A3FA86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7" y="1920346"/>
            <a:ext cx="6798733" cy="4346586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 title="EasyTimer">
                <a:extLst>
                  <a:ext uri="{FF2B5EF4-FFF2-40B4-BE49-F238E27FC236}">
                    <a16:creationId xmlns:a16="http://schemas.microsoft.com/office/drawing/2014/main" id="{01FA438C-23D8-4D70-8510-7DBCC511B0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1640178"/>
                  </p:ext>
                </p:extLst>
              </p:nvPr>
            </p:nvGraphicFramePr>
            <p:xfrm>
              <a:off x="7683431" y="2854778"/>
              <a:ext cx="4305300" cy="22805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Add-in 7" title="EasyTimer">
                <a:extLst>
                  <a:ext uri="{FF2B5EF4-FFF2-40B4-BE49-F238E27FC236}">
                    <a16:creationId xmlns:a16="http://schemas.microsoft.com/office/drawing/2014/main" id="{01FA438C-23D8-4D70-8510-7DBCC511B0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3431" y="2854778"/>
                <a:ext cx="4305300" cy="22805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737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9CA3BC-2682-48B5-A51A-2821FD41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03" y="2319866"/>
            <a:ext cx="8334375" cy="1981200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 title="EasyTimer">
                <a:extLst>
                  <a:ext uri="{FF2B5EF4-FFF2-40B4-BE49-F238E27FC236}">
                    <a16:creationId xmlns:a16="http://schemas.microsoft.com/office/drawing/2014/main" id="{67CD3CBD-3E92-4D82-8C64-F95CBCCE96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974674"/>
                  </p:ext>
                </p:extLst>
              </p:nvPr>
            </p:nvGraphicFramePr>
            <p:xfrm>
              <a:off x="3943350" y="4440917"/>
              <a:ext cx="4305300" cy="22805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Add-in 7" title="EasyTimer">
                <a:extLst>
                  <a:ext uri="{FF2B5EF4-FFF2-40B4-BE49-F238E27FC236}">
                    <a16:creationId xmlns:a16="http://schemas.microsoft.com/office/drawing/2014/main" id="{67CD3CBD-3E92-4D82-8C64-F95CBCCE96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3350" y="4440917"/>
                <a:ext cx="4305300" cy="22805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929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B351E-9157-4C7B-9127-86A3FA86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9" y="1813811"/>
            <a:ext cx="6798733" cy="3052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09875A-42AF-4DC0-8F4D-2A2D80C35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4920344"/>
            <a:ext cx="8334375" cy="168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24656" y="1813810"/>
            <a:ext cx="11092721" cy="46748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Writing clean code is what you must do in order to call yourself a professional. There is no reasonable excuse for doing anything less than your best.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 code is subjective and every developer has a personal take on it.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some ideas that are considered best practice and what constitutes as clean code.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9A79A89-12AA-40BA-8BCD-611D55BDF1A0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490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7EC17-0052-48A1-9AD4-AFF134B2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495" y="3186949"/>
            <a:ext cx="5009010" cy="33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8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Small!	</a:t>
            </a:r>
            <a:r>
              <a:rPr lang="en-US" sz="2400" dirty="0">
                <a:solidFill>
                  <a:schemeClr val="tx1"/>
                </a:solidFill>
              </a:rPr>
              <a:t>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Rules of writing functions()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Should be small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Should be smaller than small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Define rules in organization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&lt; 150 characters / 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&lt; 20 lines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Do One 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FUNCTIONS SHOULD DO ONE THING.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THEY SHOULD DO IT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THEY SHOULD DO IT ONLY.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8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One Level of Abstraction per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very high level of abstraction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getHtml</a:t>
            </a:r>
            <a:r>
              <a:rPr lang="en-US" sz="2400" dirty="0">
                <a:solidFill>
                  <a:schemeClr val="tx1"/>
                </a:solidFill>
              </a:rPr>
              <a:t>();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 intermediate level of abstraction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String </a:t>
            </a:r>
            <a:r>
              <a:rPr lang="en-US" sz="2400" dirty="0" err="1">
                <a:solidFill>
                  <a:schemeClr val="tx1"/>
                </a:solidFill>
              </a:rPr>
              <a:t>pagePathName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PathParser.render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pagePath</a:t>
            </a:r>
            <a:r>
              <a:rPr lang="en-US" sz="2400" dirty="0">
                <a:solidFill>
                  <a:schemeClr val="tx1"/>
                </a:solidFill>
              </a:rPr>
              <a:t>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low level of abstraction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	.append("\n")			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/>
              <a:t>Mixing levels of abstraction within a function is always confusing.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Stepdown Rule 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Reading Code from Top to Bottom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58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Switch Statements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By their nature, switch statements always do N things. Unfortunately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can’t always avoid switch statements, but we can make sure that each switch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statement is buried in a low-level class and is never repeated by using Polymorphism.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54712-C6D6-47F1-A8F6-CBBE31EBF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34" y="3429000"/>
            <a:ext cx="4997618" cy="2292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6C297-6A01-4DA6-AB71-166BF75C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782" y="3475385"/>
            <a:ext cx="4997618" cy="20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89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 Descriptive 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Don’t be afraid to make a name long. A long descriptive name is better than a short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	enigmatic name.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A long descriptive name is better than a long descriptive comment.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Function Arguments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The ideal number of arguments for a function is zero (niladic). 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Next comes one (monadic), 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Followed closely by two (dyadic)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Three arguments (triadic) should be avoided where possible. 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More than three (polyadic) requires very special justification and then shouldn’t be used anyway.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01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Common Monadic Forms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There are two very common reasons to pass a single argument into a function.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You may be asking a question about that argument, as in </a:t>
            </a:r>
            <a:r>
              <a:rPr lang="en-US" sz="2400" dirty="0" err="1">
                <a:solidFill>
                  <a:schemeClr val="tx1"/>
                </a:solidFill>
              </a:rPr>
              <a:t>boolean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fileExists</a:t>
            </a:r>
            <a:r>
              <a:rPr lang="en-US" sz="2400" dirty="0">
                <a:solidFill>
                  <a:schemeClr val="tx1"/>
                </a:solidFill>
              </a:rPr>
              <a:t>(“</a:t>
            </a:r>
            <a:r>
              <a:rPr lang="en-US" sz="2400" dirty="0" err="1">
                <a:solidFill>
                  <a:schemeClr val="tx1"/>
                </a:solidFill>
              </a:rPr>
              <a:t>MyFile</a:t>
            </a:r>
            <a:r>
              <a:rPr lang="en-US" sz="2400" dirty="0">
                <a:solidFill>
                  <a:schemeClr val="tx1"/>
                </a:solidFill>
              </a:rPr>
              <a:t>”).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you may be operating on that argument, transforming it into something else and returning it. For example, </a:t>
            </a:r>
            <a:r>
              <a:rPr lang="en-US" sz="2400" dirty="0" err="1">
                <a:solidFill>
                  <a:schemeClr val="tx1"/>
                </a:solidFill>
              </a:rPr>
              <a:t>InputStream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fileOpen</a:t>
            </a:r>
            <a:r>
              <a:rPr lang="en-US" sz="2400" dirty="0">
                <a:solidFill>
                  <a:schemeClr val="tx1"/>
                </a:solidFill>
              </a:rPr>
              <a:t>(“</a:t>
            </a:r>
            <a:r>
              <a:rPr lang="en-US" sz="2400" dirty="0" err="1">
                <a:solidFill>
                  <a:schemeClr val="tx1"/>
                </a:solidFill>
              </a:rPr>
              <a:t>MyFile</a:t>
            </a:r>
            <a:r>
              <a:rPr lang="en-US" sz="2400" dirty="0">
                <a:solidFill>
                  <a:schemeClr val="tx1"/>
                </a:solidFill>
              </a:rPr>
              <a:t>”)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Flag Arguments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Flag arguments are ugly.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Passing a Boolean into a function is a truly terrible practice.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complicates the signature of the method – do one thing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does one thing if the flag is true and another if the flag is false!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90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b="1" dirty="0"/>
              <a:t>Argument Objects – Wrapping </a:t>
            </a:r>
            <a:r>
              <a:rPr lang="en-US" b="1" dirty="0" err="1"/>
              <a:t>aurguments</a:t>
            </a:r>
            <a:endParaRPr lang="en-US" b="1" dirty="0"/>
          </a:p>
          <a:p>
            <a:r>
              <a:rPr lang="fr-FR" sz="2400" dirty="0">
                <a:solidFill>
                  <a:schemeClr val="tx1"/>
                </a:solidFill>
              </a:rPr>
              <a:t>Circle </a:t>
            </a:r>
            <a:r>
              <a:rPr lang="fr-FR" sz="2400" dirty="0" err="1">
                <a:solidFill>
                  <a:schemeClr val="tx1"/>
                </a:solidFill>
              </a:rPr>
              <a:t>makeCircle</a:t>
            </a:r>
            <a:r>
              <a:rPr lang="fr-FR" sz="2400" dirty="0">
                <a:solidFill>
                  <a:schemeClr val="tx1"/>
                </a:solidFill>
              </a:rPr>
              <a:t>(double x, double y, double radius);</a:t>
            </a:r>
          </a:p>
          <a:p>
            <a:r>
              <a:rPr lang="fr-FR" sz="2400" dirty="0">
                <a:solidFill>
                  <a:schemeClr val="tx1"/>
                </a:solidFill>
              </a:rPr>
              <a:t>Circle </a:t>
            </a:r>
            <a:r>
              <a:rPr lang="fr-FR" sz="2400" dirty="0" err="1">
                <a:solidFill>
                  <a:schemeClr val="tx1"/>
                </a:solidFill>
              </a:rPr>
              <a:t>makeCircle</a:t>
            </a:r>
            <a:r>
              <a:rPr lang="fr-FR" sz="2400" dirty="0">
                <a:solidFill>
                  <a:schemeClr val="tx1"/>
                </a:solidFill>
              </a:rPr>
              <a:t>(Point center, double radius);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 err="1">
                <a:solidFill>
                  <a:schemeClr val="tx1"/>
                </a:solidFill>
              </a:rPr>
              <a:t>Verbs</a:t>
            </a:r>
            <a:r>
              <a:rPr lang="fr-FR" sz="2400" dirty="0">
                <a:solidFill>
                  <a:schemeClr val="tx1"/>
                </a:solidFill>
              </a:rPr>
              <a:t> and Keywords</a:t>
            </a:r>
          </a:p>
          <a:p>
            <a:endParaRPr lang="fr-FR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2E2FB-B3E5-4467-90F7-7FF6FDF50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7"/>
          <a:stretch/>
        </p:blipFill>
        <p:spPr>
          <a:xfrm>
            <a:off x="778934" y="3860800"/>
            <a:ext cx="6248400" cy="16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03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Have No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4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Output Arguments 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01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Command Query Separation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76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29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 Prefer Exceptions to Returning Error Codes 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6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Why Clean Code..??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Reason 1: you are a </a:t>
            </a:r>
            <a:r>
              <a:rPr lang="en-US" sz="2400" b="1" dirty="0">
                <a:solidFill>
                  <a:schemeClr val="tx1"/>
                </a:solidFill>
              </a:rPr>
              <a:t>Programmer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Reason 2: you want to be a </a:t>
            </a:r>
            <a:r>
              <a:rPr lang="en-US" sz="2400" b="1" dirty="0">
                <a:solidFill>
                  <a:schemeClr val="tx1"/>
                </a:solidFill>
              </a:rPr>
              <a:t>Better Programmer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0A14B-4A54-47EE-A7C6-8A601585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975" y="4212236"/>
            <a:ext cx="5580768" cy="2326676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25D0F6D-C534-4E64-8315-A3505629F3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009002"/>
              </p:ext>
            </p:extLst>
          </p:nvPr>
        </p:nvGraphicFramePr>
        <p:xfrm>
          <a:off x="604603" y="2098623"/>
          <a:ext cx="5402271" cy="3792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8211CEC-B961-4060-AA55-C2CD54AB8A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5470" y="3429000"/>
            <a:ext cx="1951526" cy="103736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34A04D-25F7-430B-AA6B-EBD53911A7C4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430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41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Extract Try/Catch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84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Error Handling Is One Thing 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56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Error.java Dependency Magnet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91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 Don’t Repeat Yourself 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40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Structured Programming 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63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Do You Write Functions Like This? 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1271EC-8BC6-4145-8E39-8961635DFF5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557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04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Mumbling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63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Redundant Comments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59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Misleading Comments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39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39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Mandated Comments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1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Goal: Code must be…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34A04D-25F7-430B-AA6B-EBD53911A7C4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43BC330-8DB6-47E8-9505-35A4C233C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0876061"/>
              </p:ext>
            </p:extLst>
          </p:nvPr>
        </p:nvGraphicFramePr>
        <p:xfrm>
          <a:off x="2979387" y="1864073"/>
          <a:ext cx="6233226" cy="467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8213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Journal Comments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69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Noise Comments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21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Scary Noise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74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Don’t Use a Comment When You Can Use a Function or a Variable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37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Position Markers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13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Closing Brace Comments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3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Attributions and Bylines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1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Commented-Out 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28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HTML Comments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057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49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Nonlocal Information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8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Naming Convention</a:t>
            </a:r>
            <a:r>
              <a:rPr lang="en-US" sz="2200" dirty="0">
                <a:solidFill>
                  <a:schemeClr val="tx1"/>
                </a:solidFill>
              </a:rPr>
              <a:t> is an important in </a:t>
            </a:r>
            <a:r>
              <a:rPr lang="en-US" sz="2200" b="1" dirty="0">
                <a:solidFill>
                  <a:schemeClr val="tx1"/>
                </a:solidFill>
              </a:rPr>
              <a:t>Architecture Modeling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 naming convention is a </a:t>
            </a:r>
            <a:r>
              <a:rPr lang="en-US" sz="2200" b="1" dirty="0">
                <a:solidFill>
                  <a:schemeClr val="tx1"/>
                </a:solidFill>
              </a:rPr>
              <a:t>set of rules </a:t>
            </a:r>
            <a:r>
              <a:rPr lang="en-US" sz="2200" dirty="0">
                <a:solidFill>
                  <a:schemeClr val="tx1"/>
                </a:solidFill>
              </a:rPr>
              <a:t>for choosing the names which denote variables, types, functions, and other entities in your code.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Standard naming system must be define in </a:t>
            </a:r>
            <a:r>
              <a:rPr lang="en-US" sz="2200" b="1" dirty="0">
                <a:solidFill>
                  <a:schemeClr val="tx1"/>
                </a:solidFill>
              </a:rPr>
              <a:t>Architectural/coding Document </a:t>
            </a:r>
            <a:r>
              <a:rPr lang="en-US" sz="2200" dirty="0">
                <a:solidFill>
                  <a:schemeClr val="tx1"/>
                </a:solidFill>
              </a:rPr>
              <a:t>and set as standard.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1AF24C-382B-4EC9-9839-D5F38282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884" y="3369392"/>
            <a:ext cx="5008930" cy="3169520"/>
          </a:xfrm>
          <a:prstGeom prst="rect">
            <a:avLst/>
          </a:prstGeom>
        </p:spPr>
      </p:pic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E5A50C57-B504-4F39-A59A-801DA6AEC7BA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67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Too Much Information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296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Inobvious Connection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353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Function Headers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8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Javadocs in Nonpublic Code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E52CF98-B21B-4A31-B329-E9C4FACC112C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956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6D9B34C-3A08-409B-BF44-47473935FB3A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34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Object and data structure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7734EA43-D48F-44F0-B5FF-2F51705EF7FE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621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Error Handling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DD773A21-3DF7-416F-9D6F-AB2FE87877D9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760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Boundaries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D4E3A54A-08ED-48C3-BC0C-901D771D7007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844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Unit Test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CB4D9BD0-2427-4EB0-8EB3-C6DA900AA9E3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846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59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DE3A573C-6B85-4B30-91BB-6917A0258311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6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1. Use Intention- Revealing Name: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	int d; //elapsed time in days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	Int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elapsedTimeInDays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4185D-794E-48CB-9049-7A7BC5F8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701" y="2724167"/>
            <a:ext cx="752475" cy="726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CD6288-A94B-4AE1-8B4A-6C3DF82C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369" y="3805158"/>
            <a:ext cx="719138" cy="740569"/>
          </a:xfrm>
          <a:prstGeom prst="rect">
            <a:avLst/>
          </a:prstGeom>
        </p:spPr>
      </p:pic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60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Systems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DE51849C-4469-4998-BF10-0D647F395067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125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61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Emergence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F01800E4-8B0C-4E3F-8D87-093A28C52727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713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62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Concurrency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57F75633-95CB-471E-B737-2E0B92F3EC87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425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7A452E-A1EE-426B-AECF-8119742E8B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63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2ECB3-0E84-43BC-81C9-03BAF2C3422E}"/>
              </a:ext>
            </a:extLst>
          </p:cNvPr>
          <p:cNvSpPr txBox="1"/>
          <p:nvPr/>
        </p:nvSpPr>
        <p:spPr>
          <a:xfrm>
            <a:off x="0" y="760022"/>
            <a:ext cx="8419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Thank You!!!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CB8E82-4FCE-426C-BAB8-CB0EBBB6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83" y="3214013"/>
            <a:ext cx="2466609" cy="3169785"/>
          </a:xfrm>
          <a:prstGeom prst="rect">
            <a:avLst/>
          </a:prstGeom>
        </p:spPr>
      </p:pic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9D47A70C-2306-49B0-A3D5-6E7FA8E01056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0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2. Avoid Disinformation: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5E6F6-3870-4862-A916-5E07C5D3E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193" y="3141133"/>
            <a:ext cx="2441614" cy="1875766"/>
          </a:xfrm>
          <a:prstGeom prst="rect">
            <a:avLst/>
          </a:prstGeom>
        </p:spPr>
      </p:pic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8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3. Make Meaningful Distinctions: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F17BCE-FDDB-4C2C-BE68-925DF1C5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91" y="3646930"/>
            <a:ext cx="32194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FA1C95-AB64-49D4-B3E1-0BC53485A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4B6803-2184-4C86-B74E-CCB2F4670823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0849-5774-4C90-A259-E3BDF29E06D6}"/>
              </a:ext>
            </a:extLst>
          </p:cNvPr>
          <p:cNvSpPr txBox="1"/>
          <p:nvPr/>
        </p:nvSpPr>
        <p:spPr>
          <a:xfrm>
            <a:off x="839449" y="369350"/>
            <a:ext cx="8609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Meaningful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DD1131-69A0-4235-925F-CA6808B0F653}"/>
              </a:ext>
            </a:extLst>
          </p:cNvPr>
          <p:cNvSpPr txBox="1">
            <a:spLocks/>
          </p:cNvSpPr>
          <p:nvPr/>
        </p:nvSpPr>
        <p:spPr bwMode="gray">
          <a:xfrm>
            <a:off x="554636" y="1813810"/>
            <a:ext cx="11032761" cy="4542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4. Use Pronounceable Names:</a:t>
            </a: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7663" lv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B953FEA-C336-48D8-A7D8-AA166E889B0F}"/>
              </a:ext>
            </a:extLst>
          </p:cNvPr>
          <p:cNvSpPr txBox="1">
            <a:spLocks/>
          </p:cNvSpPr>
          <p:nvPr/>
        </p:nvSpPr>
        <p:spPr>
          <a:xfrm>
            <a:off x="1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477F178-95BE-4B1C-9247-30D6B7E59DB7}" type="datetime3">
              <a:rPr lang="en-US" smtClean="0"/>
              <a:t>2 January 2020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CEA699-33FE-4D9B-86E2-AA236F77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505" y="2915307"/>
            <a:ext cx="3343275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72B86D-6914-47EB-9E58-A4FB0C587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505" y="4251124"/>
            <a:ext cx="4933950" cy="6000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AA8E35-16C8-449F-933C-31B27D584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645" y="2915307"/>
            <a:ext cx="752475" cy="7262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132CC2-7494-470E-8558-F6C5E3F33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645" y="4251124"/>
            <a:ext cx="719138" cy="7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6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anti Template1" id="{30A94F7E-1A29-42BF-A17B-9CF159619CD6}" vid="{1C8F8F02-14B8-494C-B9B9-189001382899}"/>
    </a:ext>
  </a:extLst>
</a:theme>
</file>

<file path=ppt/theme/theme2.xml><?xml version="1.0" encoding="utf-8"?>
<a:theme xmlns:a="http://schemas.openxmlformats.org/drawingml/2006/main" name="1_Presentation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anti Template1" id="{30A94F7E-1A29-42BF-A17B-9CF159619CD6}" vid="{DBB60141-C9B1-4B40-9035-EFE044F791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A59ACF6-29BC-451F-8D90-32683045A3FD}">
  <we:reference id="wa104374245" version="1.0.0.0" store="en-US" storeType="OMEX"/>
  <we:alternateReferences>
    <we:reference id="WA104374245" version="1.0.0.0" store="WA104374245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2D42EA0-07C3-475E-B34B-3CDD7493F168}">
  <we:reference id="wa104382064" version="1.0.0.2" store="en-US" storeType="OMEX"/>
  <we:alternateReferences>
    <we:reference id="wa104382064" version="1.0.0.2" store="wa104382064" storeType="OMEX"/>
  </we:alternateReferences>
  <we:properties>
    <we:property name="HH" value="0"/>
    <we:property name="HH-reminder" value="&quot;--&quot;"/>
    <we:property name="MM" value="2"/>
    <we:property name="MM-reminder" value="&quot;--&quot;"/>
    <we:property name="SS" value="0"/>
    <we:property name="SS-reminder" value="&quot;--&quot;"/>
    <we:property name="canvash" value="175"/>
    <we:property name="canvasw" value="175"/>
    <we:property name="clocktype" value="&quot;digital&quot;"/>
    <we:property name="interval" value="5"/>
    <we:property name="isCountUp" value="false"/>
    <we:property name="radius" value="78.75"/>
    <we:property name="showCombi" value="false"/>
    <we:property name="tickType" value="&quot;tick&quot;"/>
    <we:property name="timeupType" value="&quot;alarm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81EF5DF7-4F79-4C73-A9D1-449A29F34520}">
  <we:reference id="wa104382064" version="1.0.0.2" store="en-US" storeType="OMEX"/>
  <we:alternateReferences>
    <we:reference id="wa104382064" version="1.0.0.2" store="wa104382064" storeType="OMEX"/>
  </we:alternateReferences>
  <we:properties>
    <we:property name="HH" value="0"/>
    <we:property name="HH-reminder" value="&quot;--&quot;"/>
    <we:property name="MM" value="1"/>
    <we:property name="MM-reminder" value="&quot;--&quot;"/>
    <we:property name="SS" value="0"/>
    <we:property name="SS-reminder" value="&quot;--&quot;"/>
    <we:property name="canvash" value="175"/>
    <we:property name="canvasw" value="175"/>
    <we:property name="clocktype" value="&quot;digital&quot;"/>
    <we:property name="interval" value="5"/>
    <we:property name="isCountUp" value="false"/>
    <we:property name="radius" value="78.75"/>
    <we:property name="showCombi" value="false"/>
    <we:property name="tickType" value="&quot;tick&quot;"/>
    <we:property name="timeupType" value="&quot;alarm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11431</TotalTime>
  <Words>1091</Words>
  <Application>Microsoft Office PowerPoint</Application>
  <PresentationFormat>Widescreen</PresentationFormat>
  <Paragraphs>379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Presentation16</vt:lpstr>
      <vt:lpstr>1_Presentation16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Vinanti Thakur</dc:creator>
  <cp:lastModifiedBy>Vinanti Thakur</cp:lastModifiedBy>
  <cp:revision>98</cp:revision>
  <dcterms:created xsi:type="dcterms:W3CDTF">2019-10-21T22:46:19Z</dcterms:created>
  <dcterms:modified xsi:type="dcterms:W3CDTF">2020-01-03T02:09:56Z</dcterms:modified>
</cp:coreProperties>
</file>