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8800" b="1" dirty="0"/>
              <a:t>GDP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Good Documentation Practice</a:t>
            </a:r>
            <a:endParaRPr lang="en-US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1F6FE-AD5F-4C3E-9625-ED40E9ACD86D}"/>
              </a:ext>
            </a:extLst>
          </p:cNvPr>
          <p:cNvSpPr txBox="1"/>
          <p:nvPr/>
        </p:nvSpPr>
        <p:spPr>
          <a:xfrm>
            <a:off x="560070" y="5461863"/>
            <a:ext cx="2766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Vinanti Thakur </a:t>
            </a:r>
          </a:p>
          <a:p>
            <a:r>
              <a:rPr lang="en-US" sz="1600" dirty="0"/>
              <a:t>(Tech. Architect)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90FCD-9D59-4F2F-8AC8-D56DC54E0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6168840"/>
            <a:ext cx="109537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Why GDP??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574C-7BBE-4818-BC9B-E88DD8F26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“If You Have Not Documented An Activity You Have Not Done.”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“If you do not have slandered document, it means you are not following standard practice.”</a:t>
            </a:r>
          </a:p>
        </p:txBody>
      </p:sp>
    </p:spTree>
    <p:extLst>
      <p:ext uri="{BB962C8B-B14F-4D97-AF65-F5344CB8AC3E}">
        <p14:creationId xmlns:p14="http://schemas.microsoft.com/office/powerpoint/2010/main" val="317145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574C-7BBE-4818-BC9B-E88DD8F2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2222287"/>
            <a:ext cx="9910246" cy="3636511"/>
          </a:xfrm>
        </p:spPr>
        <p:txBody>
          <a:bodyPr anchor="ctr">
            <a:normAutofit/>
          </a:bodyPr>
          <a:lstStyle/>
          <a:p>
            <a:r>
              <a:rPr lang="en-US" dirty="0"/>
              <a:t>Documents: An approved instruction either in paper or electronic form which guides about how an activity shall be executed.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Records: Records provide evidence that activity have been performed.</a:t>
            </a:r>
          </a:p>
        </p:txBody>
      </p:sp>
    </p:spTree>
    <p:extLst>
      <p:ext uri="{BB962C8B-B14F-4D97-AF65-F5344CB8AC3E}">
        <p14:creationId xmlns:p14="http://schemas.microsoft.com/office/powerpoint/2010/main" val="151230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What is GDP?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574C-7BBE-4818-BC9B-E88DD8F2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030" y="2222287"/>
            <a:ext cx="9990256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Document must be,</a:t>
            </a:r>
          </a:p>
          <a:p>
            <a:r>
              <a:rPr lang="en-US" dirty="0"/>
              <a:t>Attributable: Document should be easily  tracible, Who recorded it.</a:t>
            </a:r>
          </a:p>
          <a:p>
            <a:r>
              <a:rPr lang="en-US" dirty="0"/>
              <a:t>Legible: shall be readable/understandable</a:t>
            </a:r>
          </a:p>
          <a:p>
            <a:r>
              <a:rPr lang="en-US" dirty="0"/>
              <a:t>Contemporaneous: documented at the time activity done</a:t>
            </a:r>
          </a:p>
          <a:p>
            <a:r>
              <a:rPr lang="en-US" dirty="0"/>
              <a:t>Original: the original record should be preserve, duplication is not allowed</a:t>
            </a:r>
          </a:p>
          <a:p>
            <a:r>
              <a:rPr lang="en-US" dirty="0"/>
              <a:t>Accurate: true, error free</a:t>
            </a:r>
          </a:p>
          <a:p>
            <a:r>
              <a:rPr lang="en-US" dirty="0"/>
              <a:t>Concise: short and clear information</a:t>
            </a:r>
          </a:p>
          <a:p>
            <a:r>
              <a:rPr lang="en-US" dirty="0"/>
              <a:t>Enduring: Long lasting and durable</a:t>
            </a:r>
          </a:p>
          <a:p>
            <a:r>
              <a:rPr lang="en-US" dirty="0"/>
              <a:t>Accessible: Easily available / retrievable</a:t>
            </a:r>
          </a:p>
        </p:txBody>
      </p:sp>
      <p:sp>
        <p:nvSpPr>
          <p:cNvPr id="5" name="Rectangle 4" descr="Head with gears">
            <a:extLst>
              <a:ext uri="{FF2B5EF4-FFF2-40B4-BE49-F238E27FC236}">
                <a16:creationId xmlns:a16="http://schemas.microsoft.com/office/drawing/2014/main" id="{BE0ACDEC-DD63-425F-B325-7259159390ED}"/>
              </a:ext>
            </a:extLst>
          </p:cNvPr>
          <p:cNvSpPr/>
          <p:nvPr/>
        </p:nvSpPr>
        <p:spPr>
          <a:xfrm>
            <a:off x="80635" y="2222287"/>
            <a:ext cx="1302395" cy="130239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443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Benefits of	GDP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574C-7BBE-4818-BC9B-E88DD8F2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610" y="2222287"/>
            <a:ext cx="9921676" cy="3636511"/>
          </a:xfrm>
        </p:spPr>
        <p:txBody>
          <a:bodyPr anchor="ctr">
            <a:normAutofit/>
          </a:bodyPr>
          <a:lstStyle/>
          <a:p>
            <a:r>
              <a:rPr lang="en-US" dirty="0"/>
              <a:t>Provide Compliances to Audit</a:t>
            </a:r>
          </a:p>
          <a:p>
            <a:r>
              <a:rPr lang="en-US" dirty="0"/>
              <a:t>Build confidence on System &amp; Practice</a:t>
            </a:r>
          </a:p>
          <a:p>
            <a:r>
              <a:rPr lang="en-US" dirty="0"/>
              <a:t>Correct, complete, current and consistent information</a:t>
            </a:r>
          </a:p>
          <a:p>
            <a:r>
              <a:rPr lang="en-US" dirty="0"/>
              <a:t>Effectively meet customer’s and stakeholders requirements</a:t>
            </a:r>
          </a:p>
          <a:p>
            <a:r>
              <a:rPr lang="en-US" dirty="0"/>
              <a:t>Useful for review, investigation and CAPA</a:t>
            </a:r>
          </a:p>
          <a:p>
            <a:r>
              <a:rPr lang="en-US" dirty="0"/>
              <a:t>Eliminate assumption and second guessing</a:t>
            </a:r>
          </a:p>
          <a:p>
            <a:r>
              <a:rPr lang="en-US" dirty="0"/>
              <a:t>Provides clear instructions</a:t>
            </a:r>
          </a:p>
          <a:p>
            <a:endParaRPr lang="en-US" dirty="0"/>
          </a:p>
        </p:txBody>
      </p:sp>
      <p:sp>
        <p:nvSpPr>
          <p:cNvPr id="6" name="Rectangle 5" descr="Bar graph with upward trend">
            <a:extLst>
              <a:ext uri="{FF2B5EF4-FFF2-40B4-BE49-F238E27FC236}">
                <a16:creationId xmlns:a16="http://schemas.microsoft.com/office/drawing/2014/main" id="{9F99D481-4A57-4489-B2F5-01E2DCD681C0}"/>
              </a:ext>
            </a:extLst>
          </p:cNvPr>
          <p:cNvSpPr/>
          <p:nvPr/>
        </p:nvSpPr>
        <p:spPr>
          <a:xfrm>
            <a:off x="149215" y="2222287"/>
            <a:ext cx="1302395" cy="130239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Procedure for Documentation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574C-7BBE-4818-BC9B-E88DD8F2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610" y="2222287"/>
            <a:ext cx="9921676" cy="3636511"/>
          </a:xfrm>
        </p:spPr>
        <p:txBody>
          <a:bodyPr anchor="ctr">
            <a:normAutofit/>
          </a:bodyPr>
          <a:lstStyle/>
          <a:p>
            <a:r>
              <a:rPr lang="en-US" dirty="0"/>
              <a:t>Document must have document no and version no.</a:t>
            </a:r>
          </a:p>
          <a:p>
            <a:r>
              <a:rPr lang="en-US" dirty="0"/>
              <a:t>List of documents must be mentation</a:t>
            </a:r>
          </a:p>
          <a:p>
            <a:r>
              <a:rPr lang="en-US" dirty="0"/>
              <a:t>Must have consistent format/template </a:t>
            </a:r>
          </a:p>
          <a:p>
            <a:r>
              <a:rPr lang="en-US" dirty="0"/>
              <a:t>Template: index, header, footer, alignment, page no, History sheet etc.</a:t>
            </a:r>
          </a:p>
          <a:p>
            <a:r>
              <a:rPr lang="en-US" dirty="0"/>
              <a:t>Once document is approved should mark read-only and create pdf for routine use.</a:t>
            </a:r>
          </a:p>
          <a:p>
            <a:r>
              <a:rPr lang="en-US" dirty="0"/>
              <a:t>Provide form or record if required.</a:t>
            </a:r>
          </a:p>
        </p:txBody>
      </p:sp>
      <p:sp>
        <p:nvSpPr>
          <p:cNvPr id="5" name="Rectangle 4" descr="Venn diagram">
            <a:extLst>
              <a:ext uri="{FF2B5EF4-FFF2-40B4-BE49-F238E27FC236}">
                <a16:creationId xmlns:a16="http://schemas.microsoft.com/office/drawing/2014/main" id="{CA33C787-071E-4ECB-9227-554199CDA96A}"/>
              </a:ext>
            </a:extLst>
          </p:cNvPr>
          <p:cNvSpPr/>
          <p:nvPr/>
        </p:nvSpPr>
        <p:spPr>
          <a:xfrm>
            <a:off x="167516" y="2126605"/>
            <a:ext cx="1302395" cy="130239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176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12A3B1-1790-4553-B0BE-3C7934F5195C}"/>
              </a:ext>
            </a:extLst>
          </p:cNvPr>
          <p:cNvSpPr/>
          <p:nvPr/>
        </p:nvSpPr>
        <p:spPr>
          <a:xfrm>
            <a:off x="3632825" y="2182505"/>
            <a:ext cx="4926349" cy="12464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lackadder ITC" panose="04020505051007020D02" pitchFamily="82" charset="0"/>
              </a:rPr>
              <a:t>Thank You..!!</a:t>
            </a:r>
          </a:p>
        </p:txBody>
      </p:sp>
    </p:spTree>
    <p:extLst>
      <p:ext uri="{BB962C8B-B14F-4D97-AF65-F5344CB8AC3E}">
        <p14:creationId xmlns:p14="http://schemas.microsoft.com/office/powerpoint/2010/main" val="3181308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 design</Template>
  <TotalTime>0</TotalTime>
  <Words>260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Blackadder ITC</vt:lpstr>
      <vt:lpstr>Calibri</vt:lpstr>
      <vt:lpstr>Century Gothic</vt:lpstr>
      <vt:lpstr>Wingdings 2</vt:lpstr>
      <vt:lpstr>Quotable</vt:lpstr>
      <vt:lpstr>Good Documentation Practice</vt:lpstr>
      <vt:lpstr>Why GDP??</vt:lpstr>
      <vt:lpstr>Definition</vt:lpstr>
      <vt:lpstr>What is GDP?</vt:lpstr>
      <vt:lpstr>Benefits of GDP</vt:lpstr>
      <vt:lpstr>Procedure for Documentation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2020-03-04T04:07:02Z</dcterms:created>
  <dcterms:modified xsi:type="dcterms:W3CDTF">2020-03-04T05:03:24Z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