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9" r:id="rId5"/>
    <p:sldId id="276" r:id="rId6"/>
    <p:sldId id="267" r:id="rId7"/>
    <p:sldId id="260" r:id="rId8"/>
    <p:sldId id="277" r:id="rId9"/>
    <p:sldId id="279" r:id="rId10"/>
    <p:sldId id="278" r:id="rId11"/>
    <p:sldId id="287" r:id="rId12"/>
    <p:sldId id="280" r:id="rId13"/>
    <p:sldId id="281" r:id="rId14"/>
    <p:sldId id="290" r:id="rId15"/>
    <p:sldId id="291" r:id="rId16"/>
    <p:sldId id="292" r:id="rId17"/>
    <p:sldId id="334" r:id="rId18"/>
    <p:sldId id="293" r:id="rId19"/>
    <p:sldId id="294" r:id="rId20"/>
    <p:sldId id="295" r:id="rId21"/>
    <p:sldId id="296" r:id="rId22"/>
    <p:sldId id="297" r:id="rId23"/>
    <p:sldId id="298" r:id="rId24"/>
    <p:sldId id="306" r:id="rId25"/>
    <p:sldId id="315" r:id="rId26"/>
    <p:sldId id="317" r:id="rId27"/>
    <p:sldId id="343" r:id="rId28"/>
    <p:sldId id="344" r:id="rId29"/>
    <p:sldId id="345" r:id="rId30"/>
    <p:sldId id="346" r:id="rId31"/>
    <p:sldId id="347" r:id="rId32"/>
    <p:sldId id="318" r:id="rId33"/>
    <p:sldId id="348" r:id="rId34"/>
    <p:sldId id="349" r:id="rId35"/>
    <p:sldId id="350" r:id="rId36"/>
    <p:sldId id="351" r:id="rId37"/>
    <p:sldId id="352" r:id="rId38"/>
    <p:sldId id="342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nti Thakur" initials="VT" lastIdx="1" clrIdx="0">
    <p:extLst>
      <p:ext uri="{19B8F6BF-5375-455C-9EA6-DF929625EA0E}">
        <p15:presenceInfo xmlns:p15="http://schemas.microsoft.com/office/powerpoint/2012/main" userId="ef901f80ce845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867" y="6090212"/>
            <a:ext cx="1095374" cy="36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42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March 29,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Avoid Encoding: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ED08B-5DF7-4EC3-9938-8DAF9F2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0" y="2607727"/>
            <a:ext cx="5393531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F6AD1-5D2F-4C6E-A454-950E032E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93" y="4532561"/>
            <a:ext cx="4583906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5E23C-F654-4E57-B413-8D617926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6" y="2702719"/>
            <a:ext cx="752475" cy="726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91CE7-E6C7-4343-9624-958FD20D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94" y="453256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455795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Avoid Mental Mapping: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Pick One Word per Concept: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B33-9162-4E40-B174-D4785041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358409"/>
            <a:ext cx="38481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6307-4025-468B-A215-F1A61F1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70" y="3344537"/>
            <a:ext cx="38481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E89C-B901-4C3E-8106-E52329F5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01" y="2358409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784AC-5295-401C-98C4-AA2360F6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38" y="3327868"/>
            <a:ext cx="719138" cy="740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5B099-08F0-49A6-9EAB-94DDD9F25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270" y="4895850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Class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</a:rPr>
              <a:t>Method names: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29D56-C028-4F68-8675-53007BF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2" y="2425752"/>
            <a:ext cx="58293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1E2F3-E517-41D4-AE22-F852FC5C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2" y="4545013"/>
            <a:ext cx="67341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448D1-EE4D-4AC9-B98D-928E4A7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9" y="2221091"/>
            <a:ext cx="1794933" cy="105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252A-A8E5-4221-99FA-3022B55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057" y="4375033"/>
            <a:ext cx="1683235" cy="1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are the first line of organization in any program.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A9CD-048A-488C-860A-58E8AFB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49" y="2491753"/>
            <a:ext cx="3134701" cy="3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920346"/>
            <a:ext cx="6798733" cy="4346586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640178"/>
                  </p:ext>
                </p:extLst>
              </p:nvPr>
            </p:nvGraphicFramePr>
            <p:xfrm>
              <a:off x="7683431" y="2854778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31" y="2854778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3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A3BC-2682-48B5-A51A-2821FD4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3" y="2319866"/>
            <a:ext cx="8334375" cy="1981200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74674"/>
                  </p:ext>
                </p:extLst>
              </p:nvPr>
            </p:nvGraphicFramePr>
            <p:xfrm>
              <a:off x="3943350" y="4440917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350" y="4440917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2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" y="1813811"/>
            <a:ext cx="6798733" cy="305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9875A-42AF-4DC0-8F4D-2A2D80C3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4920344"/>
            <a:ext cx="8334375" cy="1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Small!	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Rules of writing functions()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Should be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Should be smaller than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Define rules in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&lt; 150 characters /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&lt; 20 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One 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Functions should do one thing.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They should do it well.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They should do it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One Level of Abstraction per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very high level of abstraction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getHtml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();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an intermediate level of abstraction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	String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pagePathName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PathParser.render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pagePath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low level of abstraction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	.append("\n")			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Mixing levels of abstraction within a function is always confusing.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The Stepdown Rule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Reading Code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</a:rPr>
              <a:t>Switch Statements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their nature, switch statements always do N things. Unfortunately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can’t always avoid switch statements, but we can make sure that each switch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statement is buried in a low-level class and is never repeated by using Polymorphism.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4712-C6D6-47F1-A8F6-CBBE31E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429000"/>
            <a:ext cx="4997618" cy="22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6C297-6A01-4DA6-AB71-166BF75C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82" y="3475385"/>
            <a:ext cx="4997618" cy="20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6748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Practice 		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9"/>
            <a:ext cx="5009010" cy="3396732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F814874A-D5BB-441E-9B50-39A82FCAAC26}"/>
              </a:ext>
            </a:extLst>
          </p:cNvPr>
          <p:cNvSpPr/>
          <p:nvPr/>
        </p:nvSpPr>
        <p:spPr>
          <a:xfrm>
            <a:off x="5804535" y="2653638"/>
            <a:ext cx="582930" cy="2265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STKaiti" pitchFamily="2" charset="-122"/>
              </a:rPr>
              <a:t>Use Descriptive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Don’t be afraid to make a name long. A long descriptive name is better than a short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	enigmatic 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long descriptive name is better than a long descriptive comment.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STKaiti" pitchFamily="2" charset="-122"/>
              </a:rPr>
              <a:t>Function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ideal number of arguments for a function is zero (niladic).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Next comes one (monadic),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Followed closely by two (dyadic)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Three arguments (triadic) should be avoided where possible.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More than three (polyadic) requires very special justification and then shouldn’t be used anyway.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</a:rPr>
              <a:t>Common Monadic Forms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are two very common reasons to pass a single argument into a function.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You may be asking a question about that argument, as in </a:t>
            </a:r>
            <a:r>
              <a:rPr lang="en-US" sz="2000" dirty="0" err="1">
                <a:solidFill>
                  <a:schemeClr val="tx1"/>
                </a:solidFill>
              </a:rPr>
              <a:t>boolean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fileExists</a:t>
            </a:r>
            <a:r>
              <a:rPr lang="en-US" sz="2000" dirty="0">
                <a:solidFill>
                  <a:schemeClr val="tx1"/>
                </a:solidFill>
              </a:rPr>
              <a:t>(“</a:t>
            </a:r>
            <a:r>
              <a:rPr lang="en-US" sz="2000" dirty="0" err="1">
                <a:solidFill>
                  <a:schemeClr val="tx1"/>
                </a:solidFill>
              </a:rPr>
              <a:t>MyFile</a:t>
            </a:r>
            <a:r>
              <a:rPr lang="en-US" sz="2000" dirty="0">
                <a:solidFill>
                  <a:schemeClr val="tx1"/>
                </a:solidFill>
              </a:rPr>
              <a:t>”).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you may be operating on that argument, transforming it into something else and returning it. For example, </a:t>
            </a:r>
            <a:r>
              <a:rPr lang="en-US" sz="2000" dirty="0" err="1">
                <a:solidFill>
                  <a:schemeClr val="tx1"/>
                </a:solidFill>
              </a:rPr>
              <a:t>InputStream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fileOpen</a:t>
            </a:r>
            <a:r>
              <a:rPr lang="en-US" sz="2000" dirty="0">
                <a:solidFill>
                  <a:schemeClr val="tx1"/>
                </a:solidFill>
              </a:rPr>
              <a:t>(“</a:t>
            </a:r>
            <a:r>
              <a:rPr lang="en-US" sz="2000" dirty="0" err="1">
                <a:solidFill>
                  <a:schemeClr val="tx1"/>
                </a:solidFill>
              </a:rPr>
              <a:t>MyFile</a:t>
            </a:r>
            <a:r>
              <a:rPr lang="en-US" sz="20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Flag Arguments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Flag arguments are ugly. E.g. </a:t>
            </a:r>
            <a:r>
              <a:rPr lang="en-US" sz="2000" dirty="0"/>
              <a:t>render(true) | render(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isSuite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Passing a Boolean into a function is a truly terrible practice.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complicates the signature of the method – do one thing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does one thing if the flag is true and another if the flag is false!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Solution: </a:t>
            </a:r>
            <a:r>
              <a:rPr lang="en-US" sz="2000" dirty="0"/>
              <a:t>split the function into two: </a:t>
            </a:r>
            <a:r>
              <a:rPr lang="en-US" sz="2000" dirty="0" err="1"/>
              <a:t>renderForSuite</a:t>
            </a:r>
            <a:r>
              <a:rPr lang="en-US" sz="2000" dirty="0"/>
              <a:t>() and </a:t>
            </a:r>
            <a:r>
              <a:rPr lang="en-US" sz="2000" dirty="0" err="1"/>
              <a:t>renderForSingleTest</a:t>
            </a:r>
            <a:r>
              <a:rPr lang="en-US" sz="2000" dirty="0"/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Argument Objects – Wrapping arguments</a:t>
            </a:r>
          </a:p>
          <a:p>
            <a:r>
              <a:rPr lang="fr-FR" sz="2000" dirty="0">
                <a:solidFill>
                  <a:schemeClr val="tx1"/>
                </a:solidFill>
                <a:latin typeface="+mj-lt"/>
              </a:rPr>
              <a:t>Circle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makeCircle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(double x, double y, double radius);</a:t>
            </a:r>
          </a:p>
          <a:p>
            <a:r>
              <a:rPr lang="fr-FR" sz="2000" dirty="0">
                <a:solidFill>
                  <a:schemeClr val="tx1"/>
                </a:solidFill>
                <a:latin typeface="+mj-lt"/>
              </a:rPr>
              <a:t>Circle </a:t>
            </a:r>
            <a:r>
              <a:rPr lang="fr-FR" sz="2000" dirty="0" err="1">
                <a:solidFill>
                  <a:schemeClr val="tx1"/>
                </a:solidFill>
                <a:latin typeface="+mj-lt"/>
              </a:rPr>
              <a:t>makeCircle</a:t>
            </a:r>
            <a:r>
              <a:rPr lang="fr-FR" sz="2000" dirty="0">
                <a:solidFill>
                  <a:schemeClr val="tx1"/>
                </a:solidFill>
                <a:latin typeface="+mj-lt"/>
              </a:rPr>
              <a:t>(Point center, double radius);</a:t>
            </a:r>
          </a:p>
          <a:p>
            <a:endParaRPr lang="fr-FR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Command Query Separation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Functions should either do something or answer something, but not both. Either your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function should change the state of an object, or it should return some information about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that object.</a:t>
            </a:r>
            <a:endParaRPr lang="fr-FR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Prefer Exceptions to Returning Error Codes 	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Calibri Light"/>
              </a:rPr>
              <a:t>Extract Try/Catch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Calibri Light"/>
              </a:rPr>
              <a:t>Error Handling Is One Thing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Calibri Light"/>
              </a:rPr>
              <a:t>Dependency Management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81294-C589-46D8-B372-9A8C15F7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108" y="2112225"/>
            <a:ext cx="518897" cy="500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7E23D-6D3F-4B8E-BDD1-7AF8496D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097" y="2561305"/>
            <a:ext cx="495908" cy="5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STKaiti" pitchFamily="2" charset="-122"/>
              </a:rPr>
              <a:t>DRY Principle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Don’t Repeat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Reuse your code, do not duplicate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Maintain “single source of truth” – Change once test once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E8D69-C421-4575-A226-867B005C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78" y="3278477"/>
            <a:ext cx="8372475" cy="2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Comment Do not Make Up for Bad Code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Explain Yourself in Code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A8511-640A-487E-880D-8882B7F7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93" y="2661138"/>
            <a:ext cx="6696075" cy="3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6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170CB-0798-4770-9942-58A566E9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317432"/>
            <a:ext cx="66865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4ED1C-52EB-426F-AB79-25E05DDF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04" y="2420835"/>
            <a:ext cx="518897" cy="500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69EB5-A895-4887-944F-40C1056D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98" y="3372337"/>
            <a:ext cx="495908" cy="5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Good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Good Comments - Some comments are necessary or beneficial.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Legal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	Sometimes our corporate coding standards force us to write certain comments for legal reasons. For example, copyright and authorship statements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Informative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	Sometimes useful to provide basic information with a comment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DE99C-29A8-4CA6-8FD1-04A1145D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65513"/>
            <a:ext cx="9677400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483CB-106A-4AE9-9385-E35D47065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19370"/>
            <a:ext cx="5857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Good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Explanation of Intent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	Sometimes a comment goes beyond just useful information about the implementation and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provides the intent behind a decision.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17B00-A991-4375-8024-18C5A2D58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1364640" y="2914968"/>
            <a:ext cx="9412751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4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Good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Clarification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	Sometimes it is just helpful to translate the meaning of some obscure argument or return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value into something that’s readable.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EF27C-6E9C-4E17-AFB4-FA35A656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36" y="2788920"/>
            <a:ext cx="5792153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1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Good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Warning of Consequences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Sometimes it is useful to warn other programmers about certain consequences.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Here, comment explains why a particular test case is turned off.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34DC2-68E9-46A7-962F-ADED8805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811780"/>
            <a:ext cx="4486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30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Good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TODO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sometimes reasonable to leave “To do” notes in the form of //TODO comments to explain what that function feature should be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Amplification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 comment may be used to amplify the importance of something that may otherwise seem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inconsequential.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C40CA-53A7-4A84-A14C-99A0ED1C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780347"/>
            <a:ext cx="778192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C48E-8A1B-4E1F-A133-FE83EC3E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5256115"/>
            <a:ext cx="7372350" cy="12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Bad Comments - Your Code Should Speak not Comments!! Don’t go for comments!!!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Mumbling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Plopping in a comment just because you feel you should or because the process requires it,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is a hack. If you decide to write a comment, then spend the time necessary to make sure 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is the best comment you can write.</a:t>
            </a: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9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Redundant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shows a simple function with a header comment that is completely redundant.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The comment probably takes longer to read than the code itself.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Misleading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Sometimes, with all the best intentions, a programmer makes a statement in his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that isn’t precise enough to be accurate.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876D1-0EF6-41CA-B241-60D32EDB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" y="2737484"/>
            <a:ext cx="9096375" cy="2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Mandated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It is just plain silly to have a rule that says that every function must have 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javadoc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every variable must have a comment. Comments like this just clutter up the code, propagate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lies, and lend to general confusion and disorganization.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4BBEB-E973-4FAB-9FA8-93D16895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3153463"/>
            <a:ext cx="7543800" cy="32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Journal Comments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Sometimes people add a comment to the start of a module every time they edit it. These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comments accumulate as a kind of journal, or log, of every change that has ever been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made.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8B2E8-1182-4267-B765-4937E657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083560"/>
            <a:ext cx="9239250" cy="3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2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Noise Comments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Sometimes you see comments that are nothing but noise. They restate the obvious and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provide no new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Scary Noise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53B47-40B0-4A0B-A1A2-27949C6E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9" y="2787015"/>
            <a:ext cx="3714750" cy="1293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550C8-4EAC-4F68-8B56-F0F32E5C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2977484"/>
            <a:ext cx="39052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E2382-AD6C-4D41-B08F-3805E58D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669" y="3949002"/>
            <a:ext cx="2956936" cy="24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Bad 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Don’t use comment when you can use a Function or a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Position Makers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 Sometimes programmers like to mark a particular position in a source file.</a:t>
            </a:r>
          </a:p>
          <a:p>
            <a:pPr lvl="1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Closing Bracket Comments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3F5C4-8CCA-4694-AEB6-AB56FB74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99" y="2726055"/>
            <a:ext cx="5734050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ABD16-EF5A-4A39-9C93-2D84C221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3" y="3729426"/>
            <a:ext cx="4849178" cy="26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More Topics…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Object and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Boundaries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Unit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Emergence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Successive Refinement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Refactoring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Smells and Heuristics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Meaningful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Naming Convention</a:t>
            </a:r>
            <a:r>
              <a:rPr lang="en-US" sz="2200" dirty="0">
                <a:solidFill>
                  <a:schemeClr val="tx1"/>
                </a:solidFill>
              </a:rPr>
              <a:t> is an important in </a:t>
            </a:r>
            <a:r>
              <a:rPr lang="en-US" sz="2200" b="1" dirty="0">
                <a:solidFill>
                  <a:schemeClr val="tx1"/>
                </a:solidFill>
              </a:rPr>
              <a:t>Architecture Modeling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 naming convention is a </a:t>
            </a:r>
            <a:r>
              <a:rPr lang="en-US" sz="2200" b="1" dirty="0">
                <a:solidFill>
                  <a:schemeClr val="tx1"/>
                </a:solidFill>
              </a:rPr>
              <a:t>set of rules </a:t>
            </a:r>
            <a:r>
              <a:rPr lang="en-US" sz="2200" dirty="0">
                <a:solidFill>
                  <a:schemeClr val="tx1"/>
                </a:solidFill>
              </a:rPr>
              <a:t>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2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2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84" y="3369392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Use Intention- Revealing Name: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int d; //elapsed time in days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Int </a:t>
            </a:r>
            <a:r>
              <a:rPr lang="en-US" sz="2400" dirty="0" err="1">
                <a:solidFill>
                  <a:schemeClr val="tx1"/>
                </a:solidFill>
              </a:rPr>
              <a:t>elapsedTimeInDays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Avoid Disinformation: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2546439"/>
            <a:ext cx="645065" cy="62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2719"/>
            <a:ext cx="616487" cy="634859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20630-E1E0-4DF6-8330-83D96EC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63" y="4272703"/>
            <a:ext cx="2441614" cy="18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Make Meaningful Distinctions: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Use Pronounceable Names: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17BCE-FDDB-4C2C-BE68-925DF1C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51" y="2469640"/>
            <a:ext cx="32194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40464-56BA-467E-BF6A-BC7F4835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51" y="4118451"/>
            <a:ext cx="334327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326DB-92DC-4B7D-A07D-A025A5BB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851" y="5050506"/>
            <a:ext cx="493395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8DEC0-53BD-4203-B046-AAFA719A0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001" y="3977957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B80C4-6A09-4515-B30D-EA0B1C83F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001" y="4910012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Use Searchable Names: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29 March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5C255-812C-41C3-ABD0-1EE909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66" y="2441819"/>
            <a:ext cx="39052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1A27-C720-4B86-A9BE-0158FEF3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54" y="3875621"/>
            <a:ext cx="6017135" cy="2185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805439-D883-4D69-B4BE-6CA1FBB4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3" y="2612093"/>
            <a:ext cx="752475" cy="72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05FC0A-99D8-462C-A776-B3C2D244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11" y="4682135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59ACF6-29BC-451F-8D90-32683045A3FD}">
  <we:reference id="wa104374245" version="1.0.0.0" store="en-US" storeType="OMEX"/>
  <we:alternateReferences>
    <we:reference id="WA104374245" version="1.0.0.0" store="WA10437424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D42EA0-07C3-475E-B34B-3CDD7493F168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"/>
    <we:property name="MM-reminder" value="&quot;--&quot;"/>
    <we:property name="SS" value="0"/>
    <we:property name="SS-reminder" value="&quot;--&quot;"/>
    <we:property name="canvash" value="217"/>
    <we:property name="canvasw" value="217"/>
    <we:property name="clocktype" value="&quot;digital&quot;"/>
    <we:property name="interval" value="5"/>
    <we:property name="isCountUp" value="false"/>
    <we:property name="radius" value="97.6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1EF5DF7-4F79-4C73-A9D1-449A29F34520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1"/>
    <we:property name="MM-reminder" value="&quot;--&quot;"/>
    <we:property name="SS" value="0"/>
    <we:property name="SS-reminder" value="&quot;--&quot;"/>
    <we:property name="canvash" value="218"/>
    <we:property name="canvasw" value="218"/>
    <we:property name="clocktype" value="&quot;digital&quot;"/>
    <we:property name="interval" value="5"/>
    <we:property name="isCountUp" value="false"/>
    <we:property name="radius" value="98.10000000000001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13702</TotalTime>
  <Words>1333</Words>
  <Application>Microsoft Office PowerPoint</Application>
  <PresentationFormat>Widescreen</PresentationFormat>
  <Paragraphs>346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134</cp:revision>
  <dcterms:created xsi:type="dcterms:W3CDTF">2019-10-21T22:46:19Z</dcterms:created>
  <dcterms:modified xsi:type="dcterms:W3CDTF">2020-03-29T22:56:29Z</dcterms:modified>
</cp:coreProperties>
</file>