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75CE-DBAD-0F0E-7602-755B5BBEF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Teorema</a:t>
            </a:r>
            <a:r>
              <a:rPr lang="en-US" dirty="0"/>
              <a:t> Bayes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Data </a:t>
            </a:r>
            <a:r>
              <a:rPr lang="en-US" dirty="0" err="1"/>
              <a:t>Asuransi</a:t>
            </a:r>
            <a:r>
              <a:rPr lang="en-US" dirty="0"/>
              <a:t> Kesehatan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AD213-1A43-AD89-25EA-C450C5BA25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Vina Purnama Sari</a:t>
            </a:r>
          </a:p>
        </p:txBody>
      </p:sp>
    </p:spTree>
    <p:extLst>
      <p:ext uri="{BB962C8B-B14F-4D97-AF65-F5344CB8AC3E}">
        <p14:creationId xmlns:p14="http://schemas.microsoft.com/office/powerpoint/2010/main" val="1749549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AAE8-6F7F-80D5-24B0-49A0785C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Analisa Variable Continu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04FB8-B113-4D43-2427-6BB06C6E6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8275" marR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 (BMI &gt;25 |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tagihan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&gt;16700) = 0.84731</a:t>
            </a:r>
          </a:p>
          <a:p>
            <a:pPr marL="168275" marR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 (BMI &lt;25 |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tagihan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&gt;16700) = 0.15269</a:t>
            </a:r>
          </a:p>
          <a:p>
            <a:pPr marL="0" indent="0"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Peluang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seseorang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BMI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diatas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25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mendapatkan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tagihan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kesehatan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diatas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16.700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dibandingkan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peluang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seseorang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BMI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dibawah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25. 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8275" marR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 (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perokok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| BMI &gt;25 ∩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tagihan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&gt;16700) = 0.84731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8275" marR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 (non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perokok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| BMI &gt;25 ∩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tagihan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&gt;16700) = 0.15269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Peluang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seseorang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perokok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dengan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BMI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diatas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25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mendapatkan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tagihan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kesehatan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diatas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16.700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lebih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besar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dibandingkan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orang yang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bukan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perokok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605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1A11-5834-66BD-94DD-125E7878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Analisa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D23074-9235-1491-3B78-8C68362B3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8168" y="2090057"/>
            <a:ext cx="6591457" cy="2603241"/>
          </a:xfrm>
        </p:spPr>
      </p:pic>
    </p:spTree>
    <p:extLst>
      <p:ext uri="{BB962C8B-B14F-4D97-AF65-F5344CB8AC3E}">
        <p14:creationId xmlns:p14="http://schemas.microsoft.com/office/powerpoint/2010/main" val="3236078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FE67-72CF-767F-C3C2-5BEBBE0C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CF84B-B069-8737-7969-5DA9A0C8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Apakah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tagihan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kesehatan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perokok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tinggi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daripada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tagihan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kesehatan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perokok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Significance level yang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5%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diuji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terkait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rata-rata,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namun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deviasi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populasinya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diketahui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t-test.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Varians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kedua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populasi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berbeda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gunakan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rumus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662940" algn="l"/>
              </a:tabLs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didapatkan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 = 32.80 dan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t_critical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1.65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66294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Karena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 &gt;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t_critical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tolak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H0 di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taraf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signifikan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5%</a:t>
            </a:r>
          </a:p>
          <a:p>
            <a:pPr marL="0" indent="0"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disimpulkan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tagihan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kesehatan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perokok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tinggi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daripada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tagihan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kesehatan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perokok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10">
                <a:extLst>
                  <a:ext uri="{FF2B5EF4-FFF2-40B4-BE49-F238E27FC236}">
                    <a16:creationId xmlns:a16="http://schemas.microsoft.com/office/drawing/2014/main" id="{C2FE3CFF-B222-0C27-7ED2-7521E05D0AE6}"/>
                  </a:ext>
                </a:extLst>
              </p:cNvPr>
              <p:cNvSpPr txBox="1"/>
              <p:nvPr/>
            </p:nvSpPr>
            <p:spPr>
              <a:xfrm>
                <a:off x="3979118" y="3578574"/>
                <a:ext cx="800100" cy="76454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11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1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1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1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1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1100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100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100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100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100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100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1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1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1100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100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100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100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100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100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11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10">
                <a:extLst>
                  <a:ext uri="{FF2B5EF4-FFF2-40B4-BE49-F238E27FC236}">
                    <a16:creationId xmlns:a16="http://schemas.microsoft.com/office/drawing/2014/main" id="{C2FE3CFF-B222-0C27-7ED2-7521E05D0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118" y="3578574"/>
                <a:ext cx="800100" cy="764540"/>
              </a:xfrm>
              <a:prstGeom prst="rect">
                <a:avLst/>
              </a:prstGeom>
              <a:blipFill>
                <a:blip r:embed="rId2"/>
                <a:stretch>
                  <a:fillRect r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94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FDCA3-CBB1-577A-CE3C-004A4931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89F78-CEBF-6FD5-792D-601C0E6BD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Bayes’ Rule describes the probability of an event, based on prior knowledge of conditions that might be related event.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783B1-665A-6552-5F6A-6D41E08B4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787" y="2748652"/>
            <a:ext cx="5829805" cy="2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9746-DBEC-CBD8-3A97-0B799EFAA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7BF30-2DE6-07EE-2156-330DDC3FE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diharapkan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membantu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gambaran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karakteristik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tagihan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kesehatan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tinggi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pertimbangan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pihak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asuransi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menentukan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premi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0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23A70-6FE7-1BE5-6375-9CE347CF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F91AB-32A1-5283-DB79-2619D76F1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</a:pPr>
            <a:r>
              <a:rPr lang="en-US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penerima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manfaat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(costumer)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asuransi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</a:pPr>
            <a:r>
              <a:rPr lang="en-US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sex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gender (male/female)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</a:pPr>
            <a:r>
              <a:rPr lang="en-US" sz="1800" b="1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body mass index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</a:pPr>
            <a:r>
              <a:rPr lang="en-US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children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ditanggung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asuransi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kesehatan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</a:pPr>
            <a:r>
              <a:rPr lang="en-US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smoker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perokok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perokok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(yes/no)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</a:pPr>
            <a:r>
              <a:rPr lang="en-US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daerah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tempat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tinggal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costumer, negara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 (northeast, southeast, southwest, northwest)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</a:pPr>
            <a:r>
              <a:rPr lang="en-US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charges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besaran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tagihan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kesehatan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8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39C5-E4F4-B07D-21A7-071F74D0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Objektif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AC54E-C23A-216C-6F0B-0AAB2EBD2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Analisa Descriptive Statistic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Analisa Variable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Diskrit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Analisa Variable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Kontinu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Analisa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Korelasi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33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16966-C3ED-C14B-3DE8-AF525746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Analisa Descriptive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B3999-0EF3-8D9F-37E5-CCE51D791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Rata-rata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data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tagihan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kesehatan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39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Rata-rata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BMI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perokok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sebesar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30.7 dan BMI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perokok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sebesar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30.65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Rata-rata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perempuan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39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laki-laki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sebesar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38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Rata-rata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tagihan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kesehatan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perokok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32.050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sedangkan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tagihan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kesehatan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perokok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sebesar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8.434.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Tagihan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kesehatan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seseorang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yang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BMI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nya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diatas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25 dan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perokok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35.116 dan yang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perokok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tagihan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maksimal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dibayarkan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sebesar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8.629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Perokok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BMI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maksimal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52.58 dan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perokok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BMI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maksimal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53.13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985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0381-207C-5EBE-8B3B-B2BE36E82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Analisa Variable Discrete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066B0-1952-ADA0-7642-2BC707CBB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 yang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tagihan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paling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tinggi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female 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perempuan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sebesar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63.770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sedangkan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male 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laki-laki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tagihan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tertinggi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angka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62.592</a:t>
            </a: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Peluang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seseorang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perempuan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diketahui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perokok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sebesar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0.42 dan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peluang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seseorang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laki-laki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diketahui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perokok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sebesar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0.58.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23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A39A-57CB-D64F-F675-74AEABB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Analisa Variable Discrete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4E7F00-2F18-E3B8-EFB6-F0FB6BF32A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7502656"/>
              </p:ext>
            </p:extLst>
          </p:nvPr>
        </p:nvGraphicFramePr>
        <p:xfrm>
          <a:off x="5531316" y="2120545"/>
          <a:ext cx="4471100" cy="28993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5942">
                  <a:extLst>
                    <a:ext uri="{9D8B030D-6E8A-4147-A177-3AD203B41FA5}">
                      <a16:colId xmlns:a16="http://schemas.microsoft.com/office/drawing/2014/main" val="812779962"/>
                    </a:ext>
                  </a:extLst>
                </a:gridCol>
                <a:gridCol w="1025505">
                  <a:extLst>
                    <a:ext uri="{9D8B030D-6E8A-4147-A177-3AD203B41FA5}">
                      <a16:colId xmlns:a16="http://schemas.microsoft.com/office/drawing/2014/main" val="2145415808"/>
                    </a:ext>
                  </a:extLst>
                </a:gridCol>
                <a:gridCol w="1269653">
                  <a:extLst>
                    <a:ext uri="{9D8B030D-6E8A-4147-A177-3AD203B41FA5}">
                      <a16:colId xmlns:a16="http://schemas.microsoft.com/office/drawing/2014/main" val="1728763073"/>
                    </a:ext>
                  </a:extLst>
                </a:gridCol>
              </a:tblGrid>
              <a:tr h="4832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Region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</a:rPr>
                        <a:t>Jumlah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</a:rPr>
                        <a:t>Proporsi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0059569"/>
                  </a:ext>
                </a:extLst>
              </a:tr>
              <a:tr h="4832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Northeast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324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0.24215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4604267"/>
                  </a:ext>
                </a:extLst>
              </a:tr>
              <a:tr h="4832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Southeast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364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0.27205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9884204"/>
                  </a:ext>
                </a:extLst>
              </a:tr>
              <a:tr h="4832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Southwest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325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0.2429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6982759"/>
                  </a:ext>
                </a:extLst>
              </a:tr>
              <a:tr h="4832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Northwest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325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0.2429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9446483"/>
                  </a:ext>
                </a:extLst>
              </a:tr>
              <a:tr h="4832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1338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8769662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3A4C91-9FC4-99C6-D184-5E13931EBD5A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pakah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region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proporsi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banyaknya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orang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08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A39A-57CB-D64F-F675-74AEABB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Analisa Variable Discrete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613412-D533-D0DC-EA88-565EC9C39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734565"/>
              </p:ext>
            </p:extLst>
          </p:nvPr>
        </p:nvGraphicFramePr>
        <p:xfrm>
          <a:off x="4811130" y="2099388"/>
          <a:ext cx="4211572" cy="28644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1296">
                  <a:extLst>
                    <a:ext uri="{9D8B030D-6E8A-4147-A177-3AD203B41FA5}">
                      <a16:colId xmlns:a16="http://schemas.microsoft.com/office/drawing/2014/main" val="1751891189"/>
                    </a:ext>
                  </a:extLst>
                </a:gridCol>
                <a:gridCol w="909537">
                  <a:extLst>
                    <a:ext uri="{9D8B030D-6E8A-4147-A177-3AD203B41FA5}">
                      <a16:colId xmlns:a16="http://schemas.microsoft.com/office/drawing/2014/main" val="240936020"/>
                    </a:ext>
                  </a:extLst>
                </a:gridCol>
                <a:gridCol w="1290739">
                  <a:extLst>
                    <a:ext uri="{9D8B030D-6E8A-4147-A177-3AD203B41FA5}">
                      <a16:colId xmlns:a16="http://schemas.microsoft.com/office/drawing/2014/main" val="132219440"/>
                    </a:ext>
                  </a:extLst>
                </a:gridCol>
              </a:tblGrid>
              <a:tr h="7539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</a:rPr>
                        <a:t>Jumlah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Proporsi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4317077"/>
                  </a:ext>
                </a:extLst>
              </a:tr>
              <a:tr h="6736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</a:rPr>
                        <a:t>Perokok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274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0.20478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1164911"/>
                  </a:ext>
                </a:extLst>
              </a:tr>
              <a:tr h="71846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Non </a:t>
                      </a:r>
                      <a:r>
                        <a:rPr lang="en-US" sz="1100" kern="0" dirty="0" err="1">
                          <a:effectLst/>
                        </a:rPr>
                        <a:t>perokok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1064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0.79522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8756745"/>
                  </a:ext>
                </a:extLst>
              </a:tr>
              <a:tr h="71846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Total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1338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 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0920114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3A4C91-9FC4-99C6-D184-5E13931EBD5A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56ED9-9590-30EC-CF58-B80B88D07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 yang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tinggi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proporsi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perokok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perokok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6928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215</TotalTime>
  <Words>528</Words>
  <Application>Microsoft Office PowerPoint</Application>
  <PresentationFormat>Widescreen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Corbel</vt:lpstr>
      <vt:lpstr>Symbol</vt:lpstr>
      <vt:lpstr>Wingdings 2</vt:lpstr>
      <vt:lpstr>Frame</vt:lpstr>
      <vt:lpstr>Teorema Bayes dalam Analisis Data Asuransi Kesehatan</vt:lpstr>
      <vt:lpstr>Bayes Rules</vt:lpstr>
      <vt:lpstr>Introduction</vt:lpstr>
      <vt:lpstr>Dataset</vt:lpstr>
      <vt:lpstr>Objektif</vt:lpstr>
      <vt:lpstr>Analisa Descriptive Statistic</vt:lpstr>
      <vt:lpstr>Analisa Variable Discrete</vt:lpstr>
      <vt:lpstr>Analisa Variable Discrete</vt:lpstr>
      <vt:lpstr>Analisa Variable Discrete</vt:lpstr>
      <vt:lpstr>Analisa Variable Continu</vt:lpstr>
      <vt:lpstr>Analisa Korelasi Variabel</vt:lpstr>
      <vt:lpstr>Pengujian Hipotesis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Teorema Bayes dalam Analisis Data Asuransi Kesehatan</dc:title>
  <dc:creator>Vina Purnama Sari</dc:creator>
  <cp:lastModifiedBy>Vina Purnama Sari</cp:lastModifiedBy>
  <cp:revision>1</cp:revision>
  <dcterms:created xsi:type="dcterms:W3CDTF">2023-09-09T21:55:19Z</dcterms:created>
  <dcterms:modified xsi:type="dcterms:W3CDTF">2023-09-10T01:31:05Z</dcterms:modified>
</cp:coreProperties>
</file>