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9" r:id="rId3"/>
    <p:sldId id="280" r:id="rId4"/>
    <p:sldId id="281" r:id="rId5"/>
    <p:sldId id="282" r:id="rId6"/>
    <p:sldId id="283" r:id="rId7"/>
    <p:sldId id="287" r:id="rId8"/>
    <p:sldId id="284" r:id="rId9"/>
    <p:sldId id="286" r:id="rId10"/>
    <p:sldId id="285" r:id="rId1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6713"/>
    <a:srgbClr val="000000"/>
    <a:srgbClr val="FFFF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>
      <p:cViewPr varScale="1">
        <p:scale>
          <a:sx n="70" d="100"/>
          <a:sy n="70" d="100"/>
        </p:scale>
        <p:origin x="14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BAC0BC-94A7-43C6-9117-E682D8B48A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783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CBFE6E-8709-492C-8C7D-E10DE549B4C1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51215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1BB22-51EA-44D1-894A-1997A186113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6103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1BB22-51EA-44D1-894A-1997A186113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84845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1BB22-51EA-44D1-894A-1997A186113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30989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1BB22-51EA-44D1-894A-1997A186113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04547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1BB22-51EA-44D1-894A-1997A186113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18734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1BB22-51EA-44D1-894A-1997A186113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1123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1BB22-51EA-44D1-894A-1997A186113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64087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1BB22-51EA-44D1-894A-1997A186113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53431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1BB22-51EA-44D1-894A-1997A186113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65179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362200"/>
            <a:ext cx="70866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2987675"/>
            <a:ext cx="7086600" cy="44132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3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1189038"/>
            <a:ext cx="1828800" cy="5516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189038"/>
            <a:ext cx="53340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4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6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29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133600"/>
            <a:ext cx="3581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2133600"/>
            <a:ext cx="3581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0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2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76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6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829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189038"/>
            <a:ext cx="7315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133600"/>
            <a:ext cx="7315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RC Tank</a:t>
            </a:r>
            <a:endParaRPr lang="ru-RU" alt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/>
              <a:t>Vinay </a:t>
            </a:r>
            <a:r>
              <a:rPr lang="en-US" altLang="en-US" dirty="0" err="1" smtClean="0"/>
              <a:t>Rajagopalan</a:t>
            </a:r>
            <a:endParaRPr lang="en-US" altLang="en-US" dirty="0"/>
          </a:p>
          <a:p>
            <a:r>
              <a:rPr lang="en-US" altLang="en-US" dirty="0" smtClean="0"/>
              <a:t>Prasad Hirlikar</a:t>
            </a:r>
            <a:endParaRPr lang="ru-RU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48512">
            <a:off x="5298713" y="7829"/>
            <a:ext cx="3815909" cy="28661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46408">
            <a:off x="4917087" y="4055468"/>
            <a:ext cx="3411863" cy="2555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371600" cy="1371600"/>
          </a:xfrm>
          <a:prstGeom prst="rect">
            <a:avLst/>
          </a:prstGeom>
        </p:spPr>
      </p:pic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84238"/>
            <a:ext cx="6934200" cy="715962"/>
          </a:xfrm>
        </p:spPr>
        <p:txBody>
          <a:bodyPr/>
          <a:lstStyle/>
          <a:p>
            <a:endParaRPr lang="en-US" altLang="en-US" sz="3400" dirty="0">
              <a:solidFill>
                <a:schemeClr val="accent1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05000"/>
            <a:ext cx="6934200" cy="4267200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</a:pPr>
            <a:endParaRPr lang="en-US" altLang="en-US" sz="5400" dirty="0" smtClean="0">
              <a:solidFill>
                <a:schemeClr val="tx1"/>
              </a:solidFill>
            </a:endParaRPr>
          </a:p>
          <a:p>
            <a:pPr marL="0" indent="0" algn="ctr">
              <a:lnSpc>
                <a:spcPct val="80000"/>
              </a:lnSpc>
              <a:buNone/>
            </a:pPr>
            <a:endParaRPr lang="en-US" altLang="en-US" sz="5400" dirty="0">
              <a:solidFill>
                <a:schemeClr val="tx1"/>
              </a:solidFill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n-US" altLang="en-US" sz="5400" dirty="0" smtClean="0">
                <a:solidFill>
                  <a:schemeClr val="tx1"/>
                </a:solidFill>
              </a:rPr>
              <a:t>THANK YOU !</a:t>
            </a:r>
            <a:endParaRPr lang="en-US" alt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6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371600" cy="1371600"/>
          </a:xfrm>
          <a:prstGeom prst="rect">
            <a:avLst/>
          </a:prstGeom>
        </p:spPr>
      </p:pic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84238"/>
            <a:ext cx="6934200" cy="715962"/>
          </a:xfrm>
        </p:spPr>
        <p:txBody>
          <a:bodyPr/>
          <a:lstStyle/>
          <a:p>
            <a:r>
              <a:rPr lang="en-US" altLang="en-US" sz="3400" dirty="0" smtClean="0">
                <a:solidFill>
                  <a:schemeClr val="accent1"/>
                </a:solidFill>
              </a:rPr>
              <a:t>OUR IDEA/MOTIVATION</a:t>
            </a:r>
            <a:endParaRPr lang="en-US" altLang="en-US" sz="3400" dirty="0">
              <a:solidFill>
                <a:schemeClr val="accent1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05000"/>
            <a:ext cx="69342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rPr>
              <a:t>Build a tank that can be controlled remotely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Comic Sans MS" panose="030F0702030302020204" pitchFamily="66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rPr>
              <a:t>User controls the tank using command line instructions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 smtClean="0">
              <a:solidFill>
                <a:schemeClr val="tx1"/>
              </a:solidFill>
              <a:latin typeface="Comic Sans MS" panose="030F0702030302020204" pitchFamily="66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rPr>
              <a:t>A program will be loaded onto the chip to execute the commands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Comic Sans MS" panose="030F0702030302020204" pitchFamily="66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Comic Sans MS" panose="030F070203030202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The RC tank will move in the direction(in degrees of rotation)specified by the user</a:t>
            </a:r>
          </a:p>
          <a:p>
            <a:pPr>
              <a:lnSpc>
                <a:spcPct val="80000"/>
              </a:lnSpc>
            </a:pPr>
            <a:endParaRPr lang="en-US" altLang="en-US" sz="2000" dirty="0">
              <a:solidFill>
                <a:schemeClr val="tx1"/>
              </a:solidFill>
              <a:latin typeface="Comic Sans MS" panose="030F0702030302020204" pitchFamily="66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371600" cy="1371600"/>
          </a:xfrm>
          <a:prstGeom prst="rect">
            <a:avLst/>
          </a:prstGeom>
        </p:spPr>
      </p:pic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84238"/>
            <a:ext cx="6934200" cy="715962"/>
          </a:xfrm>
        </p:spPr>
        <p:txBody>
          <a:bodyPr/>
          <a:lstStyle/>
          <a:p>
            <a:r>
              <a:rPr lang="en-US" altLang="en-US" sz="3400" dirty="0" smtClean="0">
                <a:solidFill>
                  <a:schemeClr val="accent1"/>
                </a:solidFill>
              </a:rPr>
              <a:t>BLOCK DIAGRAM</a:t>
            </a:r>
            <a:endParaRPr lang="en-US" altLang="en-US" sz="3400" dirty="0">
              <a:solidFill>
                <a:schemeClr val="accent1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05000"/>
            <a:ext cx="69342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ko-KR" sz="2000" dirty="0">
              <a:solidFill>
                <a:schemeClr val="tx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solidFill>
                <a:schemeClr val="tx1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51715"/>
            <a:ext cx="5837217" cy="518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1651714"/>
            <a:ext cx="5868807" cy="520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1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1371600" cy="1371600"/>
          </a:xfrm>
          <a:prstGeom prst="rect">
            <a:avLst/>
          </a:prstGeom>
        </p:spPr>
      </p:pic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6934200" cy="715962"/>
          </a:xfrm>
        </p:spPr>
        <p:txBody>
          <a:bodyPr/>
          <a:lstStyle/>
          <a:p>
            <a:r>
              <a:rPr lang="en-US" altLang="en-US" sz="3400" dirty="0" smtClean="0">
                <a:solidFill>
                  <a:schemeClr val="accent1"/>
                </a:solidFill>
              </a:rPr>
              <a:t>TECHNICAL PROFILE</a:t>
            </a:r>
            <a:endParaRPr lang="en-US" altLang="en-US" sz="3400" dirty="0">
              <a:solidFill>
                <a:schemeClr val="accent1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932" y="1828800"/>
            <a:ext cx="6934200" cy="4267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522405"/>
              </p:ext>
            </p:extLst>
          </p:nvPr>
        </p:nvGraphicFramePr>
        <p:xfrm>
          <a:off x="1981201" y="1230883"/>
          <a:ext cx="6944931" cy="5627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00"/>
                <a:gridCol w="1764404"/>
                <a:gridCol w="2083265"/>
                <a:gridCol w="1573262"/>
              </a:tblGrid>
              <a:tr h="4423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Category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Design Objective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Deliverable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Status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08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Power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Battery life</a:t>
                      </a:r>
                      <a:endPara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Based on the usage </a:t>
                      </a:r>
                      <a:endParaRPr lang="en-US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Complete</a:t>
                      </a:r>
                    </a:p>
                    <a:p>
                      <a:endParaRPr lang="en-US" dirty="0"/>
                    </a:p>
                  </a:txBody>
                  <a:tcPr marL="68580" marR="68580" marT="0" marB="0"/>
                </a:tc>
              </a:tr>
              <a:tr h="6949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Power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Battery availability</a:t>
                      </a:r>
                      <a:endParaRPr lang="en-US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Uses  commercially available </a:t>
                      </a:r>
                      <a:endParaRPr lang="en-US" sz="1400" dirty="0" smtClean="0">
                        <a:effectLst/>
                        <a:latin typeface="+mj-lt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j-lt"/>
                        </a:rPr>
                        <a:t>AA batteries or any other batteries </a:t>
                      </a:r>
                      <a:endPara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Complete</a:t>
                      </a:r>
                    </a:p>
                    <a:p>
                      <a:endParaRPr lang="en-US" dirty="0"/>
                    </a:p>
                  </a:txBody>
                  <a:tcPr marL="68580" marR="68580" marT="0" marB="0"/>
                </a:tc>
              </a:tr>
              <a:tr h="6949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Communication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Tank</a:t>
                      </a:r>
                      <a:r>
                        <a:rPr lang="en-US" sz="1400" baseline="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movement</a:t>
                      </a:r>
                      <a:endPara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Device</a:t>
                      </a:r>
                      <a:r>
                        <a:rPr lang="en-US" sz="1400" baseline="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 and the host should reliably communicate</a:t>
                      </a:r>
                      <a:endPara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</a:t>
                      </a:r>
                      <a:endParaRPr lang="en-US" sz="1400" dirty="0"/>
                    </a:p>
                  </a:txBody>
                  <a:tcPr marL="68580" marR="68580" marT="0" marB="0"/>
                </a:tc>
              </a:tr>
              <a:tr h="6949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Communication</a:t>
                      </a:r>
                      <a:endParaRPr lang="en-US" sz="1400" dirty="0">
                        <a:effectLst/>
                        <a:latin typeface="Microsoft Sans Serif" panose="020B0604020202020204" pitchFamily="34" charset="0"/>
                        <a:ea typeface="Calibri" panose="020F050202020403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Tank movement</a:t>
                      </a:r>
                      <a:endPara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Host</a:t>
                      </a:r>
                      <a:r>
                        <a:rPr lang="en-US" sz="1400" baseline="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should be able to send the time it should be move straight and angle it should turn</a:t>
                      </a:r>
                      <a:endPara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</a:t>
                      </a:r>
                      <a:endParaRPr lang="en-US" sz="1400" dirty="0"/>
                    </a:p>
                  </a:txBody>
                  <a:tcPr marL="68580" marR="68580" marT="0" marB="0"/>
                </a:tc>
              </a:tr>
              <a:tr h="9626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User Interface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Command</a:t>
                      </a:r>
                      <a:r>
                        <a:rPr lang="en-US" sz="1400" baseline="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 line access</a:t>
                      </a:r>
                      <a:endPara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 interface that</a:t>
                      </a:r>
                      <a:r>
                        <a:rPr lang="en-US" sz="1400" baseline="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will help user to communicate with the device</a:t>
                      </a:r>
                      <a:endPara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</a:t>
                      </a:r>
                      <a:endParaRPr lang="en-US" sz="1400" dirty="0"/>
                    </a:p>
                  </a:txBody>
                  <a:tcPr marL="68580" marR="68580" marT="0" marB="0"/>
                </a:tc>
              </a:tr>
              <a:tr h="6949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interface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Device</a:t>
                      </a:r>
                      <a:r>
                        <a:rPr lang="en-US" sz="1400" baseline="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 updates and information</a:t>
                      </a:r>
                      <a:endPara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j-lt"/>
                        </a:rPr>
                        <a:t>Relays the status</a:t>
                      </a:r>
                      <a:r>
                        <a:rPr lang="en-US" sz="1400" baseline="0" dirty="0" smtClean="0">
                          <a:effectLst/>
                          <a:latin typeface="+mj-lt"/>
                        </a:rPr>
                        <a:t> to the user</a:t>
                      </a:r>
                      <a:endPara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</a:t>
                      </a:r>
                      <a:endParaRPr lang="en-US" sz="1400" dirty="0"/>
                    </a:p>
                  </a:txBody>
                  <a:tcPr marL="68580" marR="68580" marT="0" marB="0"/>
                </a:tc>
              </a:tr>
              <a:tr h="4751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Mechanical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j-lt"/>
                        </a:rPr>
                        <a:t>Environmental</a:t>
                      </a:r>
                      <a:endPara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j-lt"/>
                        </a:rPr>
                        <a:t>Device should be</a:t>
                      </a:r>
                      <a:r>
                        <a:rPr lang="en-US" sz="1400" baseline="0" dirty="0" smtClean="0">
                          <a:effectLst/>
                          <a:latin typeface="+mj-lt"/>
                        </a:rPr>
                        <a:t> run under suitable condition</a:t>
                      </a:r>
                      <a:endPara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</a:t>
                      </a:r>
                      <a:endParaRPr lang="en-US" sz="1400" dirty="0"/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87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371600" cy="1371600"/>
          </a:xfrm>
          <a:prstGeom prst="rect">
            <a:avLst/>
          </a:prstGeom>
        </p:spPr>
      </p:pic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84238"/>
            <a:ext cx="6934200" cy="715962"/>
          </a:xfrm>
        </p:spPr>
        <p:txBody>
          <a:bodyPr/>
          <a:lstStyle/>
          <a:p>
            <a:r>
              <a:rPr lang="en-US" altLang="en-US" sz="3400" dirty="0" smtClean="0">
                <a:solidFill>
                  <a:schemeClr val="accent1"/>
                </a:solidFill>
              </a:rPr>
              <a:t>PROJECT TIMELINE</a:t>
            </a:r>
            <a:endParaRPr lang="en-US" altLang="en-US" sz="3400" dirty="0">
              <a:solidFill>
                <a:schemeClr val="accent1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932" y="1828800"/>
            <a:ext cx="6934200" cy="4267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97" y="1828800"/>
            <a:ext cx="8734425" cy="487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371600" cy="1371600"/>
          </a:xfrm>
          <a:prstGeom prst="rect">
            <a:avLst/>
          </a:prstGeom>
        </p:spPr>
      </p:pic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84238"/>
            <a:ext cx="6934200" cy="715962"/>
          </a:xfrm>
        </p:spPr>
        <p:txBody>
          <a:bodyPr/>
          <a:lstStyle/>
          <a:p>
            <a:r>
              <a:rPr lang="en-US" altLang="en-US" sz="3400" dirty="0" smtClean="0">
                <a:solidFill>
                  <a:schemeClr val="accent1"/>
                </a:solidFill>
              </a:rPr>
              <a:t>PROJECT TIMELINE</a:t>
            </a:r>
            <a:endParaRPr lang="en-US" altLang="en-US" sz="3400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92339"/>
              </p:ext>
            </p:extLst>
          </p:nvPr>
        </p:nvGraphicFramePr>
        <p:xfrm>
          <a:off x="0" y="1589468"/>
          <a:ext cx="9144000" cy="56771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7348"/>
                <a:gridCol w="3048326"/>
                <a:gridCol w="3048326"/>
              </a:tblGrid>
              <a:tr h="4571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Group Tasks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Sub Tasks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27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Initializing </a:t>
                      </a:r>
                      <a:r>
                        <a:rPr lang="en-US" sz="1400" dirty="0" smtClean="0">
                          <a:effectLst/>
                        </a:rPr>
                        <a:t>Nordic (Prasad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Setting up nordic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3/31/2014-4/1/2014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27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Implementing the logic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4/2/2014-4/3/2014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27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Testing of nordic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4/4/2014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63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Nordic Initialized (Milestone)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4/4/2014 (Completed)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27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Initializing </a:t>
                      </a:r>
                      <a:r>
                        <a:rPr lang="en-US" sz="1400" dirty="0" smtClean="0">
                          <a:effectLst/>
                        </a:rPr>
                        <a:t>Motors (Vinay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Initializing the motors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4/7/2014-4/10/2014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27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Testing the motors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4/11/2014-4/11/2014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63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motors initialized (Milestone)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4/12/2014 (Completed)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63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Implementing logic for </a:t>
                      </a:r>
                      <a:r>
                        <a:rPr lang="en-US" sz="1400" dirty="0" smtClean="0">
                          <a:effectLst/>
                        </a:rPr>
                        <a:t>motors (Vinay)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Logic </a:t>
                      </a:r>
                      <a:r>
                        <a:rPr lang="en-US" sz="1400" dirty="0">
                          <a:effectLst/>
                        </a:rPr>
                        <a:t>for the right motor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4/13/2014-4/14/2014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27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Logic for the left motor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4/14/2014-4/14/2014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27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Logic for left speed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4/15/2014-4/15/2014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27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logic for right speed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4/16/2014-4/16/2014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63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Synchronizing these with compass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4/17/2014-4/17/2014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63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Testing of the implementation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4/18/2014-4/18/2014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7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Logic for motors implemented (Milestone)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4/18/2014 (Completed)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27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Implementing the </a:t>
                      </a:r>
                      <a:r>
                        <a:rPr lang="en-US" sz="1400" dirty="0" smtClean="0">
                          <a:effectLst/>
                        </a:rPr>
                        <a:t>host (Prasad)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Designing uart for the host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4/21/2014-4/22/2014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27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Testing for the uart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4/23/2014-4/23/2014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63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Host is implemented (Milestone)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4/23/2014 (Completed)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63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Synchronize (Vinay and Prasad)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Synchronize all components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4/26/2014-4/29/2014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27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Testing of the final project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4/30/2014-4/30/2014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63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Final Implementation(Milestone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5/01/2014 (Completed)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87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371600" cy="1371600"/>
          </a:xfrm>
          <a:prstGeom prst="rect">
            <a:avLst/>
          </a:prstGeom>
        </p:spPr>
      </p:pic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84238"/>
            <a:ext cx="6934200" cy="715962"/>
          </a:xfrm>
        </p:spPr>
        <p:txBody>
          <a:bodyPr/>
          <a:lstStyle/>
          <a:p>
            <a:r>
              <a:rPr lang="en-US" altLang="en-US" sz="3400" dirty="0" smtClean="0">
                <a:solidFill>
                  <a:schemeClr val="accent1"/>
                </a:solidFill>
              </a:rPr>
              <a:t>Demo</a:t>
            </a:r>
            <a:endParaRPr lang="en-US" altLang="en-US" sz="3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76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371600" cy="1371600"/>
          </a:xfrm>
          <a:prstGeom prst="rect">
            <a:avLst/>
          </a:prstGeom>
        </p:spPr>
      </p:pic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84238"/>
            <a:ext cx="6934200" cy="715962"/>
          </a:xfrm>
        </p:spPr>
        <p:txBody>
          <a:bodyPr/>
          <a:lstStyle/>
          <a:p>
            <a:r>
              <a:rPr lang="en-US" altLang="en-US" sz="3400" dirty="0" smtClean="0">
                <a:solidFill>
                  <a:schemeClr val="accent1"/>
                </a:solidFill>
              </a:rPr>
              <a:t>Challenges</a:t>
            </a:r>
            <a:endParaRPr lang="en-US" altLang="en-US" sz="3400" dirty="0">
              <a:solidFill>
                <a:schemeClr val="accent1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05000"/>
            <a:ext cx="6934200" cy="4267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>
                <a:solidFill>
                  <a:schemeClr val="tx1"/>
                </a:solidFill>
              </a:rPr>
              <a:t>1.Establishing Nordic Connection.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>
                <a:solidFill>
                  <a:schemeClr val="tx1"/>
                </a:solidFill>
              </a:rPr>
              <a:t>2.Compass reading where affected due to the magnetic   field of the motors.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>
                <a:solidFill>
                  <a:schemeClr val="tx1"/>
                </a:solidFill>
              </a:rPr>
              <a:t>3.Motors initialization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>
                <a:solidFill>
                  <a:schemeClr val="tx1"/>
                </a:solidFill>
              </a:rPr>
              <a:t>4.The loss of data packet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>
                <a:solidFill>
                  <a:schemeClr val="tx1"/>
                </a:solidFill>
              </a:rPr>
              <a:t>5. Restart the program to accept a new command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7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371600" cy="1371600"/>
          </a:xfrm>
          <a:prstGeom prst="rect">
            <a:avLst/>
          </a:prstGeom>
        </p:spPr>
      </p:pic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84238"/>
            <a:ext cx="6934200" cy="715962"/>
          </a:xfrm>
        </p:spPr>
        <p:txBody>
          <a:bodyPr/>
          <a:lstStyle/>
          <a:p>
            <a:r>
              <a:rPr lang="en-US" altLang="en-US" sz="3400" dirty="0" smtClean="0">
                <a:solidFill>
                  <a:schemeClr val="accent1"/>
                </a:solidFill>
              </a:rPr>
              <a:t>Potential Future Work</a:t>
            </a:r>
            <a:endParaRPr lang="en-US" altLang="en-US" sz="3400" dirty="0">
              <a:solidFill>
                <a:schemeClr val="accent1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05000"/>
            <a:ext cx="6934200" cy="4267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>
                <a:solidFill>
                  <a:schemeClr val="tx1"/>
                </a:solidFill>
              </a:rPr>
              <a:t>1.Controlling the speed at which the tank moves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>
                <a:solidFill>
                  <a:schemeClr val="tx1"/>
                </a:solidFill>
              </a:rPr>
              <a:t>2.The tank should track back to the source.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9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24">
  <a:themeElements>
    <a:clrScheme name="powerpoint-template-24 14">
      <a:dk1>
        <a:srgbClr val="4D4D4D"/>
      </a:dk1>
      <a:lt1>
        <a:srgbClr val="FFFFFF"/>
      </a:lt1>
      <a:dk2>
        <a:srgbClr val="4D4D4D"/>
      </a:dk2>
      <a:lt2>
        <a:srgbClr val="ABD037"/>
      </a:lt2>
      <a:accent1>
        <a:srgbClr val="477321"/>
      </a:accent1>
      <a:accent2>
        <a:srgbClr val="548429"/>
      </a:accent2>
      <a:accent3>
        <a:srgbClr val="FFFFFF"/>
      </a:accent3>
      <a:accent4>
        <a:srgbClr val="404040"/>
      </a:accent4>
      <a:accent5>
        <a:srgbClr val="B1BCAB"/>
      </a:accent5>
      <a:accent6>
        <a:srgbClr val="4B7724"/>
      </a:accent6>
      <a:hlink>
        <a:srgbClr val="5F922E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1E14F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4C8E3D"/>
        </a:lt2>
        <a:accent1>
          <a:srgbClr val="66A050"/>
        </a:accent1>
        <a:accent2>
          <a:srgbClr val="6EA552"/>
        </a:accent2>
        <a:accent3>
          <a:srgbClr val="FFFFFF"/>
        </a:accent3>
        <a:accent4>
          <a:srgbClr val="404040"/>
        </a:accent4>
        <a:accent5>
          <a:srgbClr val="B8CDB3"/>
        </a:accent5>
        <a:accent6>
          <a:srgbClr val="639549"/>
        </a:accent6>
        <a:hlink>
          <a:srgbClr val="89B96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4D7C48"/>
        </a:lt2>
        <a:accent1>
          <a:srgbClr val="599148"/>
        </a:accent1>
        <a:accent2>
          <a:srgbClr val="69A253"/>
        </a:accent2>
        <a:accent3>
          <a:srgbClr val="FFFFFF"/>
        </a:accent3>
        <a:accent4>
          <a:srgbClr val="404040"/>
        </a:accent4>
        <a:accent5>
          <a:srgbClr val="B5C7B1"/>
        </a:accent5>
        <a:accent6>
          <a:srgbClr val="5E924A"/>
        </a:accent6>
        <a:hlink>
          <a:srgbClr val="80C1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2C520E"/>
        </a:lt2>
        <a:accent1>
          <a:srgbClr val="477321"/>
        </a:accent1>
        <a:accent2>
          <a:srgbClr val="548429"/>
        </a:accent2>
        <a:accent3>
          <a:srgbClr val="FFFFFF"/>
        </a:accent3>
        <a:accent4>
          <a:srgbClr val="404040"/>
        </a:accent4>
        <a:accent5>
          <a:srgbClr val="B1BCAB"/>
        </a:accent5>
        <a:accent6>
          <a:srgbClr val="4B7724"/>
        </a:accent6>
        <a:hlink>
          <a:srgbClr val="5F922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4D4D4D"/>
        </a:dk1>
        <a:lt1>
          <a:srgbClr val="FFFFFF"/>
        </a:lt1>
        <a:dk2>
          <a:srgbClr val="4D4D4D"/>
        </a:dk2>
        <a:lt2>
          <a:srgbClr val="ABD037"/>
        </a:lt2>
        <a:accent1>
          <a:srgbClr val="477321"/>
        </a:accent1>
        <a:accent2>
          <a:srgbClr val="548429"/>
        </a:accent2>
        <a:accent3>
          <a:srgbClr val="FFFFFF"/>
        </a:accent3>
        <a:accent4>
          <a:srgbClr val="404040"/>
        </a:accent4>
        <a:accent5>
          <a:srgbClr val="B1BCAB"/>
        </a:accent5>
        <a:accent6>
          <a:srgbClr val="4B7724"/>
        </a:accent6>
        <a:hlink>
          <a:srgbClr val="5F922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509</TotalTime>
  <Words>379</Words>
  <Application>Microsoft Office PowerPoint</Application>
  <PresentationFormat>On-screen Show (4:3)</PresentationFormat>
  <Paragraphs>141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굴림</vt:lpstr>
      <vt:lpstr>Arial</vt:lpstr>
      <vt:lpstr>Calibri</vt:lpstr>
      <vt:lpstr>Comic Sans MS</vt:lpstr>
      <vt:lpstr>Microsoft Sans Serif</vt:lpstr>
      <vt:lpstr>Times New Roman</vt:lpstr>
      <vt:lpstr>Verdana</vt:lpstr>
      <vt:lpstr>powerpoint-template-24</vt:lpstr>
      <vt:lpstr>RC Tank</vt:lpstr>
      <vt:lpstr>OUR IDEA/MOTIVATION</vt:lpstr>
      <vt:lpstr>BLOCK DIAGRAM</vt:lpstr>
      <vt:lpstr>TECHNICAL PROFILE</vt:lpstr>
      <vt:lpstr>PROJECT TIMELINE</vt:lpstr>
      <vt:lpstr>PROJECT TIMELINE</vt:lpstr>
      <vt:lpstr>Demo</vt:lpstr>
      <vt:lpstr>Challenges</vt:lpstr>
      <vt:lpstr>Potential Future Work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 Tank</dc:title>
  <dc:creator>Prasad Hirlikar</dc:creator>
  <cp:lastModifiedBy>Prasad Hirlikar</cp:lastModifiedBy>
  <cp:revision>23</cp:revision>
  <dcterms:created xsi:type="dcterms:W3CDTF">2014-03-28T01:55:34Z</dcterms:created>
  <dcterms:modified xsi:type="dcterms:W3CDTF">2014-05-02T17:03:55Z</dcterms:modified>
</cp:coreProperties>
</file>