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  <p:sldId id="264" r:id="rId6"/>
    <p:sldId id="262" r:id="rId7"/>
    <p:sldId id="265" r:id="rId8"/>
    <p:sldId id="259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716"/>
  </p:normalViewPr>
  <p:slideViewPr>
    <p:cSldViewPr snapToGrid="0">
      <p:cViewPr varScale="1">
        <p:scale>
          <a:sx n="82" d="100"/>
          <a:sy n="82" d="100"/>
        </p:scale>
        <p:origin x="1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7ED9B-301A-D644-B921-8EDFB5FB9701}" type="doc">
      <dgm:prSet loTypeId="urn:microsoft.com/office/officeart/2005/8/layout/process5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FF6C6A7-3B15-7D49-8F35-DD82B1C79E7E}">
      <dgm:prSet phldrT="[Text]"/>
      <dgm:spPr/>
      <dgm:t>
        <a:bodyPr/>
        <a:lstStyle/>
        <a:p>
          <a:r>
            <a:rPr lang="en-US" b="0" dirty="0"/>
            <a:t>Obtain infected plant sample</a:t>
          </a:r>
        </a:p>
      </dgm:t>
    </dgm:pt>
    <dgm:pt modelId="{8CA09B8E-AD02-1147-85A6-57F7903884F7}" type="parTrans" cxnId="{F53E95D9-A9F0-5546-A436-740D628EEA8C}">
      <dgm:prSet/>
      <dgm:spPr/>
      <dgm:t>
        <a:bodyPr/>
        <a:lstStyle/>
        <a:p>
          <a:endParaRPr lang="en-US"/>
        </a:p>
      </dgm:t>
    </dgm:pt>
    <dgm:pt modelId="{D18A823D-5E9D-0944-AF8B-B3E16ACC3AEE}" type="sibTrans" cxnId="{F53E95D9-A9F0-5546-A436-740D628EEA8C}">
      <dgm:prSet/>
      <dgm:spPr/>
      <dgm:t>
        <a:bodyPr/>
        <a:lstStyle/>
        <a:p>
          <a:endParaRPr lang="en-US"/>
        </a:p>
      </dgm:t>
    </dgm:pt>
    <dgm:pt modelId="{2EDCD987-7774-E142-BCA9-CC3DBEDFE656}">
      <dgm:prSet phldrT="[Text]"/>
      <dgm:spPr/>
      <dgm:t>
        <a:bodyPr/>
        <a:lstStyle/>
        <a:p>
          <a:r>
            <a:rPr lang="en-US" b="0" dirty="0"/>
            <a:t>Extract and quantify RNA</a:t>
          </a:r>
        </a:p>
      </dgm:t>
    </dgm:pt>
    <dgm:pt modelId="{E89701B2-26DA-5B44-B3EF-D586C43D647A}" type="parTrans" cxnId="{B654DA33-72EC-834D-8ECD-959F3713DD03}">
      <dgm:prSet/>
      <dgm:spPr/>
      <dgm:t>
        <a:bodyPr/>
        <a:lstStyle/>
        <a:p>
          <a:endParaRPr lang="en-US"/>
        </a:p>
      </dgm:t>
    </dgm:pt>
    <dgm:pt modelId="{F3204074-1C63-3649-9B60-92945D5634D3}" type="sibTrans" cxnId="{B654DA33-72EC-834D-8ECD-959F3713DD03}">
      <dgm:prSet/>
      <dgm:spPr/>
      <dgm:t>
        <a:bodyPr/>
        <a:lstStyle/>
        <a:p>
          <a:endParaRPr lang="en-US"/>
        </a:p>
      </dgm:t>
    </dgm:pt>
    <dgm:pt modelId="{AE2050A6-8342-C340-8F71-E29FFED41E23}">
      <dgm:prSet phldrT="[Text]"/>
      <dgm:spPr/>
      <dgm:t>
        <a:bodyPr/>
        <a:lstStyle/>
        <a:p>
          <a:r>
            <a:rPr lang="en-US" b="0" dirty="0"/>
            <a:t>Metagenomic sequencing of RNA</a:t>
          </a:r>
        </a:p>
      </dgm:t>
    </dgm:pt>
    <dgm:pt modelId="{2A1254D3-F997-854A-8488-BA173A38ED9A}" type="parTrans" cxnId="{3E23B9C7-720C-6940-88C3-6E41A8D8A386}">
      <dgm:prSet/>
      <dgm:spPr/>
      <dgm:t>
        <a:bodyPr/>
        <a:lstStyle/>
        <a:p>
          <a:endParaRPr lang="en-US"/>
        </a:p>
      </dgm:t>
    </dgm:pt>
    <dgm:pt modelId="{FFF3CF00-58FB-8845-82F2-0D14B7EE15E5}" type="sibTrans" cxnId="{3E23B9C7-720C-6940-88C3-6E41A8D8A386}">
      <dgm:prSet/>
      <dgm:spPr/>
      <dgm:t>
        <a:bodyPr/>
        <a:lstStyle/>
        <a:p>
          <a:endParaRPr lang="en-US"/>
        </a:p>
      </dgm:t>
    </dgm:pt>
    <dgm:pt modelId="{D03DFE9C-7489-8746-99C7-B8ACC2A12D9D}">
      <dgm:prSet phldrT="[Text]"/>
      <dgm:spPr/>
      <dgm:t>
        <a:bodyPr/>
        <a:lstStyle/>
        <a:p>
          <a:r>
            <a:rPr lang="en-US" b="1" dirty="0"/>
            <a:t>Classify plant metagenome using Kraken 2 custom database</a:t>
          </a:r>
        </a:p>
      </dgm:t>
    </dgm:pt>
    <dgm:pt modelId="{9CC9DECB-131C-FF47-A62E-F2173E1B66F2}" type="parTrans" cxnId="{6EF76FCB-C65E-2949-A9A6-8AB6845B7117}">
      <dgm:prSet/>
      <dgm:spPr/>
      <dgm:t>
        <a:bodyPr/>
        <a:lstStyle/>
        <a:p>
          <a:endParaRPr lang="en-US"/>
        </a:p>
      </dgm:t>
    </dgm:pt>
    <dgm:pt modelId="{0B91CF2E-EE07-1A43-8DB9-F998C24D5D5D}" type="sibTrans" cxnId="{6EF76FCB-C65E-2949-A9A6-8AB6845B7117}">
      <dgm:prSet/>
      <dgm:spPr/>
      <dgm:t>
        <a:bodyPr/>
        <a:lstStyle/>
        <a:p>
          <a:endParaRPr lang="en-US"/>
        </a:p>
      </dgm:t>
    </dgm:pt>
    <dgm:pt modelId="{77E0B5B6-828C-D349-B649-1E08716859DA}">
      <dgm:prSet phldrT="[Text]"/>
      <dgm:spPr/>
      <dgm:t>
        <a:bodyPr/>
        <a:lstStyle/>
        <a:p>
          <a:r>
            <a:rPr lang="en-US" b="1" dirty="0"/>
            <a:t>Extract most abundant viral reads</a:t>
          </a:r>
        </a:p>
      </dgm:t>
    </dgm:pt>
    <dgm:pt modelId="{1815DFBD-7D23-DF49-912A-857D33422CDB}" type="parTrans" cxnId="{B176B3A1-2219-C745-8F74-090DD85CA1EA}">
      <dgm:prSet/>
      <dgm:spPr/>
      <dgm:t>
        <a:bodyPr/>
        <a:lstStyle/>
        <a:p>
          <a:endParaRPr lang="en-US"/>
        </a:p>
      </dgm:t>
    </dgm:pt>
    <dgm:pt modelId="{6F326A2A-2E27-4248-B952-8AE314F0CDB8}" type="sibTrans" cxnId="{B176B3A1-2219-C745-8F74-090DD85CA1EA}">
      <dgm:prSet/>
      <dgm:spPr/>
      <dgm:t>
        <a:bodyPr/>
        <a:lstStyle/>
        <a:p>
          <a:endParaRPr lang="en-US"/>
        </a:p>
      </dgm:t>
    </dgm:pt>
    <dgm:pt modelId="{68A48B70-AF27-1D47-A88C-CFF9431F8F4E}">
      <dgm:prSet phldrT="[Text]"/>
      <dgm:spPr/>
      <dgm:t>
        <a:bodyPr/>
        <a:lstStyle/>
        <a:p>
          <a:r>
            <a:rPr lang="en-US" b="1" dirty="0"/>
            <a:t>Assemble reads with </a:t>
          </a:r>
          <a:r>
            <a:rPr lang="en-US" b="1" dirty="0" err="1"/>
            <a:t>SPAdes</a:t>
          </a:r>
          <a:endParaRPr lang="en-US" b="1" dirty="0"/>
        </a:p>
      </dgm:t>
    </dgm:pt>
    <dgm:pt modelId="{908BECDD-8FB9-D842-8A55-3B4C1168C964}" type="parTrans" cxnId="{5D1C383A-EC51-A54D-AAF0-5E3C708E7B78}">
      <dgm:prSet/>
      <dgm:spPr/>
      <dgm:t>
        <a:bodyPr/>
        <a:lstStyle/>
        <a:p>
          <a:endParaRPr lang="en-US"/>
        </a:p>
      </dgm:t>
    </dgm:pt>
    <dgm:pt modelId="{6B4A545A-F38E-8B49-B1A9-40F6B7ADBCC6}" type="sibTrans" cxnId="{5D1C383A-EC51-A54D-AAF0-5E3C708E7B78}">
      <dgm:prSet/>
      <dgm:spPr/>
      <dgm:t>
        <a:bodyPr/>
        <a:lstStyle/>
        <a:p>
          <a:endParaRPr lang="en-US"/>
        </a:p>
      </dgm:t>
    </dgm:pt>
    <dgm:pt modelId="{A5E19CAD-C62E-8F43-BE93-75D1589AFCBC}">
      <dgm:prSet phldrT="[Text]"/>
      <dgm:spPr/>
      <dgm:t>
        <a:bodyPr/>
        <a:lstStyle/>
        <a:p>
          <a:r>
            <a:rPr lang="en-US" b="1" dirty="0"/>
            <a:t>Generate phylogenetic tree with IQ-tree</a:t>
          </a:r>
        </a:p>
      </dgm:t>
    </dgm:pt>
    <dgm:pt modelId="{B312422D-623D-D04E-B9CA-AC5AB3615FEE}" type="parTrans" cxnId="{CC1C4C73-77D6-F543-B1F5-E04571D2E56D}">
      <dgm:prSet/>
      <dgm:spPr/>
      <dgm:t>
        <a:bodyPr/>
        <a:lstStyle/>
        <a:p>
          <a:endParaRPr lang="en-US"/>
        </a:p>
      </dgm:t>
    </dgm:pt>
    <dgm:pt modelId="{D218FF03-9F80-0240-9409-A640A8992133}" type="sibTrans" cxnId="{CC1C4C73-77D6-F543-B1F5-E04571D2E56D}">
      <dgm:prSet/>
      <dgm:spPr/>
      <dgm:t>
        <a:bodyPr/>
        <a:lstStyle/>
        <a:p>
          <a:endParaRPr lang="en-US"/>
        </a:p>
      </dgm:t>
    </dgm:pt>
    <dgm:pt modelId="{8EDBD830-21C5-F342-AAF4-78812818F8BF}">
      <dgm:prSet phldrT="[Text]"/>
      <dgm:spPr/>
      <dgm:t>
        <a:bodyPr/>
        <a:lstStyle/>
        <a:p>
          <a:r>
            <a:rPr lang="en-US" b="1" dirty="0"/>
            <a:t>Assign LINs to assembled contigs</a:t>
          </a:r>
        </a:p>
      </dgm:t>
    </dgm:pt>
    <dgm:pt modelId="{E38D340A-E546-2B4D-9B74-869417656DA5}" type="parTrans" cxnId="{EA258638-7DB2-F04D-9AFC-E6E5E3F8F332}">
      <dgm:prSet/>
      <dgm:spPr/>
      <dgm:t>
        <a:bodyPr/>
        <a:lstStyle/>
        <a:p>
          <a:endParaRPr lang="en-US"/>
        </a:p>
      </dgm:t>
    </dgm:pt>
    <dgm:pt modelId="{B1E4B302-B74D-484B-850E-D528978A2399}" type="sibTrans" cxnId="{EA258638-7DB2-F04D-9AFC-E6E5E3F8F332}">
      <dgm:prSet/>
      <dgm:spPr/>
      <dgm:t>
        <a:bodyPr/>
        <a:lstStyle/>
        <a:p>
          <a:endParaRPr lang="en-US"/>
        </a:p>
      </dgm:t>
    </dgm:pt>
    <dgm:pt modelId="{3693562F-FB73-624C-BA69-77A49683431E}" type="pres">
      <dgm:prSet presAssocID="{55F7ED9B-301A-D644-B921-8EDFB5FB9701}" presName="diagram" presStyleCnt="0">
        <dgm:presLayoutVars>
          <dgm:dir/>
          <dgm:resizeHandles val="exact"/>
        </dgm:presLayoutVars>
      </dgm:prSet>
      <dgm:spPr/>
    </dgm:pt>
    <dgm:pt modelId="{FE629B0B-600D-D945-9360-083B757F29C8}" type="pres">
      <dgm:prSet presAssocID="{CFF6C6A7-3B15-7D49-8F35-DD82B1C79E7E}" presName="node" presStyleLbl="node1" presStyleIdx="0" presStyleCnt="8">
        <dgm:presLayoutVars>
          <dgm:bulletEnabled val="1"/>
        </dgm:presLayoutVars>
      </dgm:prSet>
      <dgm:spPr/>
    </dgm:pt>
    <dgm:pt modelId="{57647566-E8CB-C342-A526-15099D730F45}" type="pres">
      <dgm:prSet presAssocID="{D18A823D-5E9D-0944-AF8B-B3E16ACC3AEE}" presName="sibTrans" presStyleLbl="sibTrans2D1" presStyleIdx="0" presStyleCnt="7"/>
      <dgm:spPr/>
    </dgm:pt>
    <dgm:pt modelId="{D32883FB-F234-3D41-9C47-EAF41A87B4B5}" type="pres">
      <dgm:prSet presAssocID="{D18A823D-5E9D-0944-AF8B-B3E16ACC3AEE}" presName="connectorText" presStyleLbl="sibTrans2D1" presStyleIdx="0" presStyleCnt="7"/>
      <dgm:spPr/>
    </dgm:pt>
    <dgm:pt modelId="{D1F9077E-5295-BC46-A7C6-7690B60483FA}" type="pres">
      <dgm:prSet presAssocID="{2EDCD987-7774-E142-BCA9-CC3DBEDFE656}" presName="node" presStyleLbl="node1" presStyleIdx="1" presStyleCnt="8">
        <dgm:presLayoutVars>
          <dgm:bulletEnabled val="1"/>
        </dgm:presLayoutVars>
      </dgm:prSet>
      <dgm:spPr/>
    </dgm:pt>
    <dgm:pt modelId="{A7E2059D-E90C-A946-9387-5EDBC1A1F283}" type="pres">
      <dgm:prSet presAssocID="{F3204074-1C63-3649-9B60-92945D5634D3}" presName="sibTrans" presStyleLbl="sibTrans2D1" presStyleIdx="1" presStyleCnt="7"/>
      <dgm:spPr/>
    </dgm:pt>
    <dgm:pt modelId="{E78975F2-BE1A-784A-9031-274AE0FE255A}" type="pres">
      <dgm:prSet presAssocID="{F3204074-1C63-3649-9B60-92945D5634D3}" presName="connectorText" presStyleLbl="sibTrans2D1" presStyleIdx="1" presStyleCnt="7"/>
      <dgm:spPr/>
    </dgm:pt>
    <dgm:pt modelId="{9DB5CB35-535D-484D-A7D4-9CE1BF40C5A9}" type="pres">
      <dgm:prSet presAssocID="{AE2050A6-8342-C340-8F71-E29FFED41E23}" presName="node" presStyleLbl="node1" presStyleIdx="2" presStyleCnt="8">
        <dgm:presLayoutVars>
          <dgm:bulletEnabled val="1"/>
        </dgm:presLayoutVars>
      </dgm:prSet>
      <dgm:spPr/>
    </dgm:pt>
    <dgm:pt modelId="{797FF96C-D9A9-894B-A33C-D9F8FDE09C67}" type="pres">
      <dgm:prSet presAssocID="{FFF3CF00-58FB-8845-82F2-0D14B7EE15E5}" presName="sibTrans" presStyleLbl="sibTrans2D1" presStyleIdx="2" presStyleCnt="7"/>
      <dgm:spPr/>
    </dgm:pt>
    <dgm:pt modelId="{C426D879-705D-5948-928E-DD9883ADCD57}" type="pres">
      <dgm:prSet presAssocID="{FFF3CF00-58FB-8845-82F2-0D14B7EE15E5}" presName="connectorText" presStyleLbl="sibTrans2D1" presStyleIdx="2" presStyleCnt="7"/>
      <dgm:spPr/>
    </dgm:pt>
    <dgm:pt modelId="{933D1E26-1E76-0047-A3F6-DE19D8EF8292}" type="pres">
      <dgm:prSet presAssocID="{D03DFE9C-7489-8746-99C7-B8ACC2A12D9D}" presName="node" presStyleLbl="node1" presStyleIdx="3" presStyleCnt="8">
        <dgm:presLayoutVars>
          <dgm:bulletEnabled val="1"/>
        </dgm:presLayoutVars>
      </dgm:prSet>
      <dgm:spPr/>
    </dgm:pt>
    <dgm:pt modelId="{8CAFDE6F-3229-1B42-A41E-A1DA82AFBA7B}" type="pres">
      <dgm:prSet presAssocID="{0B91CF2E-EE07-1A43-8DB9-F998C24D5D5D}" presName="sibTrans" presStyleLbl="sibTrans2D1" presStyleIdx="3" presStyleCnt="7"/>
      <dgm:spPr/>
    </dgm:pt>
    <dgm:pt modelId="{7953C757-1F1D-284F-B4D1-B63AE1FC2D4A}" type="pres">
      <dgm:prSet presAssocID="{0B91CF2E-EE07-1A43-8DB9-F998C24D5D5D}" presName="connectorText" presStyleLbl="sibTrans2D1" presStyleIdx="3" presStyleCnt="7"/>
      <dgm:spPr/>
    </dgm:pt>
    <dgm:pt modelId="{31E3C604-5F2A-E145-BBDF-8F7F313D0C81}" type="pres">
      <dgm:prSet presAssocID="{77E0B5B6-828C-D349-B649-1E08716859DA}" presName="node" presStyleLbl="node1" presStyleIdx="4" presStyleCnt="8">
        <dgm:presLayoutVars>
          <dgm:bulletEnabled val="1"/>
        </dgm:presLayoutVars>
      </dgm:prSet>
      <dgm:spPr/>
    </dgm:pt>
    <dgm:pt modelId="{42B7C393-95AF-3541-B5C8-2757037220B9}" type="pres">
      <dgm:prSet presAssocID="{6F326A2A-2E27-4248-B952-8AE314F0CDB8}" presName="sibTrans" presStyleLbl="sibTrans2D1" presStyleIdx="4" presStyleCnt="7"/>
      <dgm:spPr/>
    </dgm:pt>
    <dgm:pt modelId="{AB73C010-AC88-1744-9542-5306610EAD47}" type="pres">
      <dgm:prSet presAssocID="{6F326A2A-2E27-4248-B952-8AE314F0CDB8}" presName="connectorText" presStyleLbl="sibTrans2D1" presStyleIdx="4" presStyleCnt="7"/>
      <dgm:spPr/>
    </dgm:pt>
    <dgm:pt modelId="{575715ED-5047-F743-880E-F7340AC34CEB}" type="pres">
      <dgm:prSet presAssocID="{68A48B70-AF27-1D47-A88C-CFF9431F8F4E}" presName="node" presStyleLbl="node1" presStyleIdx="5" presStyleCnt="8">
        <dgm:presLayoutVars>
          <dgm:bulletEnabled val="1"/>
        </dgm:presLayoutVars>
      </dgm:prSet>
      <dgm:spPr/>
    </dgm:pt>
    <dgm:pt modelId="{F5163FF5-5FCB-7A4A-9FC1-C09F3901777F}" type="pres">
      <dgm:prSet presAssocID="{6B4A545A-F38E-8B49-B1A9-40F6B7ADBCC6}" presName="sibTrans" presStyleLbl="sibTrans2D1" presStyleIdx="5" presStyleCnt="7"/>
      <dgm:spPr/>
    </dgm:pt>
    <dgm:pt modelId="{D659114C-C04C-7A43-872E-5D719BBBB05A}" type="pres">
      <dgm:prSet presAssocID="{6B4A545A-F38E-8B49-B1A9-40F6B7ADBCC6}" presName="connectorText" presStyleLbl="sibTrans2D1" presStyleIdx="5" presStyleCnt="7"/>
      <dgm:spPr/>
    </dgm:pt>
    <dgm:pt modelId="{BCEB41A3-E35D-044C-9661-DD3875962A37}" type="pres">
      <dgm:prSet presAssocID="{A5E19CAD-C62E-8F43-BE93-75D1589AFCBC}" presName="node" presStyleLbl="node1" presStyleIdx="6" presStyleCnt="8">
        <dgm:presLayoutVars>
          <dgm:bulletEnabled val="1"/>
        </dgm:presLayoutVars>
      </dgm:prSet>
      <dgm:spPr/>
    </dgm:pt>
    <dgm:pt modelId="{CB53DDEC-96D0-8140-A8D8-0EB1667C87AF}" type="pres">
      <dgm:prSet presAssocID="{D218FF03-9F80-0240-9409-A640A8992133}" presName="sibTrans" presStyleLbl="sibTrans2D1" presStyleIdx="6" presStyleCnt="7"/>
      <dgm:spPr/>
    </dgm:pt>
    <dgm:pt modelId="{E38041EA-844F-7846-9227-2C4B946F9037}" type="pres">
      <dgm:prSet presAssocID="{D218FF03-9F80-0240-9409-A640A8992133}" presName="connectorText" presStyleLbl="sibTrans2D1" presStyleIdx="6" presStyleCnt="7"/>
      <dgm:spPr/>
    </dgm:pt>
    <dgm:pt modelId="{204ACA82-4808-B445-A106-B738DACE1144}" type="pres">
      <dgm:prSet presAssocID="{8EDBD830-21C5-F342-AAF4-78812818F8BF}" presName="node" presStyleLbl="node1" presStyleIdx="7" presStyleCnt="8">
        <dgm:presLayoutVars>
          <dgm:bulletEnabled val="1"/>
        </dgm:presLayoutVars>
      </dgm:prSet>
      <dgm:spPr/>
    </dgm:pt>
  </dgm:ptLst>
  <dgm:cxnLst>
    <dgm:cxn modelId="{90FBCB03-82FD-D044-9B61-C939497EBFDE}" type="presOf" srcId="{F3204074-1C63-3649-9B60-92945D5634D3}" destId="{A7E2059D-E90C-A946-9387-5EDBC1A1F283}" srcOrd="0" destOrd="0" presId="urn:microsoft.com/office/officeart/2005/8/layout/process5"/>
    <dgm:cxn modelId="{C0A66604-6CCC-2945-B219-757BEC787F55}" type="presOf" srcId="{D03DFE9C-7489-8746-99C7-B8ACC2A12D9D}" destId="{933D1E26-1E76-0047-A3F6-DE19D8EF8292}" srcOrd="0" destOrd="0" presId="urn:microsoft.com/office/officeart/2005/8/layout/process5"/>
    <dgm:cxn modelId="{1BCC250E-25B0-B247-A38D-9D42684A96AC}" type="presOf" srcId="{6F326A2A-2E27-4248-B952-8AE314F0CDB8}" destId="{42B7C393-95AF-3541-B5C8-2757037220B9}" srcOrd="0" destOrd="0" presId="urn:microsoft.com/office/officeart/2005/8/layout/process5"/>
    <dgm:cxn modelId="{38E13010-97B9-9049-83A7-82ABA8BE20AB}" type="presOf" srcId="{D218FF03-9F80-0240-9409-A640A8992133}" destId="{CB53DDEC-96D0-8140-A8D8-0EB1667C87AF}" srcOrd="0" destOrd="0" presId="urn:microsoft.com/office/officeart/2005/8/layout/process5"/>
    <dgm:cxn modelId="{1E71941C-BBD1-A040-9276-93CFCA2AEF93}" type="presOf" srcId="{2EDCD987-7774-E142-BCA9-CC3DBEDFE656}" destId="{D1F9077E-5295-BC46-A7C6-7690B60483FA}" srcOrd="0" destOrd="0" presId="urn:microsoft.com/office/officeart/2005/8/layout/process5"/>
    <dgm:cxn modelId="{520E1933-DA0C-FF47-AA7F-A3F5D2FD63D0}" type="presOf" srcId="{A5E19CAD-C62E-8F43-BE93-75D1589AFCBC}" destId="{BCEB41A3-E35D-044C-9661-DD3875962A37}" srcOrd="0" destOrd="0" presId="urn:microsoft.com/office/officeart/2005/8/layout/process5"/>
    <dgm:cxn modelId="{B654DA33-72EC-834D-8ECD-959F3713DD03}" srcId="{55F7ED9B-301A-D644-B921-8EDFB5FB9701}" destId="{2EDCD987-7774-E142-BCA9-CC3DBEDFE656}" srcOrd="1" destOrd="0" parTransId="{E89701B2-26DA-5B44-B3EF-D586C43D647A}" sibTransId="{F3204074-1C63-3649-9B60-92945D5634D3}"/>
    <dgm:cxn modelId="{EA258638-7DB2-F04D-9AFC-E6E5E3F8F332}" srcId="{55F7ED9B-301A-D644-B921-8EDFB5FB9701}" destId="{8EDBD830-21C5-F342-AAF4-78812818F8BF}" srcOrd="7" destOrd="0" parTransId="{E38D340A-E546-2B4D-9B74-869417656DA5}" sibTransId="{B1E4B302-B74D-484B-850E-D528978A2399}"/>
    <dgm:cxn modelId="{5D1C383A-EC51-A54D-AAF0-5E3C708E7B78}" srcId="{55F7ED9B-301A-D644-B921-8EDFB5FB9701}" destId="{68A48B70-AF27-1D47-A88C-CFF9431F8F4E}" srcOrd="5" destOrd="0" parTransId="{908BECDD-8FB9-D842-8A55-3B4C1168C964}" sibTransId="{6B4A545A-F38E-8B49-B1A9-40F6B7ADBCC6}"/>
    <dgm:cxn modelId="{F3C9925B-0C76-0C42-BDA9-C68E816D65BF}" type="presOf" srcId="{68A48B70-AF27-1D47-A88C-CFF9431F8F4E}" destId="{575715ED-5047-F743-880E-F7340AC34CEB}" srcOrd="0" destOrd="0" presId="urn:microsoft.com/office/officeart/2005/8/layout/process5"/>
    <dgm:cxn modelId="{7A87616C-5076-A84A-A63D-DBF9A40D8977}" type="presOf" srcId="{F3204074-1C63-3649-9B60-92945D5634D3}" destId="{E78975F2-BE1A-784A-9031-274AE0FE255A}" srcOrd="1" destOrd="0" presId="urn:microsoft.com/office/officeart/2005/8/layout/process5"/>
    <dgm:cxn modelId="{9D20686D-EE0F-AA4A-90C3-8BF6B4A31BF2}" type="presOf" srcId="{AE2050A6-8342-C340-8F71-E29FFED41E23}" destId="{9DB5CB35-535D-484D-A7D4-9CE1BF40C5A9}" srcOrd="0" destOrd="0" presId="urn:microsoft.com/office/officeart/2005/8/layout/process5"/>
    <dgm:cxn modelId="{CC1C4C73-77D6-F543-B1F5-E04571D2E56D}" srcId="{55F7ED9B-301A-D644-B921-8EDFB5FB9701}" destId="{A5E19CAD-C62E-8F43-BE93-75D1589AFCBC}" srcOrd="6" destOrd="0" parTransId="{B312422D-623D-D04E-B9CA-AC5AB3615FEE}" sibTransId="{D218FF03-9F80-0240-9409-A640A8992133}"/>
    <dgm:cxn modelId="{2F10D375-A9D1-8047-9FE4-6E70907856EB}" type="presOf" srcId="{55F7ED9B-301A-D644-B921-8EDFB5FB9701}" destId="{3693562F-FB73-624C-BA69-77A49683431E}" srcOrd="0" destOrd="0" presId="urn:microsoft.com/office/officeart/2005/8/layout/process5"/>
    <dgm:cxn modelId="{51BCB184-253D-0B4D-B5C1-70FBA9E3A03E}" type="presOf" srcId="{77E0B5B6-828C-D349-B649-1E08716859DA}" destId="{31E3C604-5F2A-E145-BBDF-8F7F313D0C81}" srcOrd="0" destOrd="0" presId="urn:microsoft.com/office/officeart/2005/8/layout/process5"/>
    <dgm:cxn modelId="{57AC9A8E-DCD7-4245-AC21-E2C7DD2128E9}" type="presOf" srcId="{0B91CF2E-EE07-1A43-8DB9-F998C24D5D5D}" destId="{7953C757-1F1D-284F-B4D1-B63AE1FC2D4A}" srcOrd="1" destOrd="0" presId="urn:microsoft.com/office/officeart/2005/8/layout/process5"/>
    <dgm:cxn modelId="{6EFF299A-96B4-E44D-ACE6-546D8D51F7A6}" type="presOf" srcId="{D18A823D-5E9D-0944-AF8B-B3E16ACC3AEE}" destId="{D32883FB-F234-3D41-9C47-EAF41A87B4B5}" srcOrd="1" destOrd="0" presId="urn:microsoft.com/office/officeart/2005/8/layout/process5"/>
    <dgm:cxn modelId="{B176B3A1-2219-C745-8F74-090DD85CA1EA}" srcId="{55F7ED9B-301A-D644-B921-8EDFB5FB9701}" destId="{77E0B5B6-828C-D349-B649-1E08716859DA}" srcOrd="4" destOrd="0" parTransId="{1815DFBD-7D23-DF49-912A-857D33422CDB}" sibTransId="{6F326A2A-2E27-4248-B952-8AE314F0CDB8}"/>
    <dgm:cxn modelId="{405027A7-A4C4-8344-AA53-4E200E56AB71}" type="presOf" srcId="{FFF3CF00-58FB-8845-82F2-0D14B7EE15E5}" destId="{797FF96C-D9A9-894B-A33C-D9F8FDE09C67}" srcOrd="0" destOrd="0" presId="urn:microsoft.com/office/officeart/2005/8/layout/process5"/>
    <dgm:cxn modelId="{3E23B9C7-720C-6940-88C3-6E41A8D8A386}" srcId="{55F7ED9B-301A-D644-B921-8EDFB5FB9701}" destId="{AE2050A6-8342-C340-8F71-E29FFED41E23}" srcOrd="2" destOrd="0" parTransId="{2A1254D3-F997-854A-8488-BA173A38ED9A}" sibTransId="{FFF3CF00-58FB-8845-82F2-0D14B7EE15E5}"/>
    <dgm:cxn modelId="{2BE1A7C8-DF51-4B42-94EB-0D6CF936DEBE}" type="presOf" srcId="{D218FF03-9F80-0240-9409-A640A8992133}" destId="{E38041EA-844F-7846-9227-2C4B946F9037}" srcOrd="1" destOrd="0" presId="urn:microsoft.com/office/officeart/2005/8/layout/process5"/>
    <dgm:cxn modelId="{6EF76FCB-C65E-2949-A9A6-8AB6845B7117}" srcId="{55F7ED9B-301A-D644-B921-8EDFB5FB9701}" destId="{D03DFE9C-7489-8746-99C7-B8ACC2A12D9D}" srcOrd="3" destOrd="0" parTransId="{9CC9DECB-131C-FF47-A62E-F2173E1B66F2}" sibTransId="{0B91CF2E-EE07-1A43-8DB9-F998C24D5D5D}"/>
    <dgm:cxn modelId="{4017E5CD-BE77-434F-ADF4-A2271B1364AC}" type="presOf" srcId="{8EDBD830-21C5-F342-AAF4-78812818F8BF}" destId="{204ACA82-4808-B445-A106-B738DACE1144}" srcOrd="0" destOrd="0" presId="urn:microsoft.com/office/officeart/2005/8/layout/process5"/>
    <dgm:cxn modelId="{FC1F92CF-1DDB-1045-A9BE-356202C02E4C}" type="presOf" srcId="{FFF3CF00-58FB-8845-82F2-0D14B7EE15E5}" destId="{C426D879-705D-5948-928E-DD9883ADCD57}" srcOrd="1" destOrd="0" presId="urn:microsoft.com/office/officeart/2005/8/layout/process5"/>
    <dgm:cxn modelId="{EC2DD9CF-EC1C-D84D-9284-751A8A069485}" type="presOf" srcId="{0B91CF2E-EE07-1A43-8DB9-F998C24D5D5D}" destId="{8CAFDE6F-3229-1B42-A41E-A1DA82AFBA7B}" srcOrd="0" destOrd="0" presId="urn:microsoft.com/office/officeart/2005/8/layout/process5"/>
    <dgm:cxn modelId="{F53E95D9-A9F0-5546-A436-740D628EEA8C}" srcId="{55F7ED9B-301A-D644-B921-8EDFB5FB9701}" destId="{CFF6C6A7-3B15-7D49-8F35-DD82B1C79E7E}" srcOrd="0" destOrd="0" parTransId="{8CA09B8E-AD02-1147-85A6-57F7903884F7}" sibTransId="{D18A823D-5E9D-0944-AF8B-B3E16ACC3AEE}"/>
    <dgm:cxn modelId="{608EC6DC-CDDB-974F-A5A8-6C773D44DAB4}" type="presOf" srcId="{D18A823D-5E9D-0944-AF8B-B3E16ACC3AEE}" destId="{57647566-E8CB-C342-A526-15099D730F45}" srcOrd="0" destOrd="0" presId="urn:microsoft.com/office/officeart/2005/8/layout/process5"/>
    <dgm:cxn modelId="{FD23A2DE-75FB-B64E-93B0-530BE789DB05}" type="presOf" srcId="{CFF6C6A7-3B15-7D49-8F35-DD82B1C79E7E}" destId="{FE629B0B-600D-D945-9360-083B757F29C8}" srcOrd="0" destOrd="0" presId="urn:microsoft.com/office/officeart/2005/8/layout/process5"/>
    <dgm:cxn modelId="{5C1A43E7-3408-B147-8364-5562C262EAF6}" type="presOf" srcId="{6F326A2A-2E27-4248-B952-8AE314F0CDB8}" destId="{AB73C010-AC88-1744-9542-5306610EAD47}" srcOrd="1" destOrd="0" presId="urn:microsoft.com/office/officeart/2005/8/layout/process5"/>
    <dgm:cxn modelId="{9E84BAF1-2655-8D47-B1B8-49B422B1068D}" type="presOf" srcId="{6B4A545A-F38E-8B49-B1A9-40F6B7ADBCC6}" destId="{F5163FF5-5FCB-7A4A-9FC1-C09F3901777F}" srcOrd="0" destOrd="0" presId="urn:microsoft.com/office/officeart/2005/8/layout/process5"/>
    <dgm:cxn modelId="{A9863DF9-2F60-2A48-9BAF-3A04BEFC5D79}" type="presOf" srcId="{6B4A545A-F38E-8B49-B1A9-40F6B7ADBCC6}" destId="{D659114C-C04C-7A43-872E-5D719BBBB05A}" srcOrd="1" destOrd="0" presId="urn:microsoft.com/office/officeart/2005/8/layout/process5"/>
    <dgm:cxn modelId="{72DD0688-D48D-024C-B908-4CE90D769DA0}" type="presParOf" srcId="{3693562F-FB73-624C-BA69-77A49683431E}" destId="{FE629B0B-600D-D945-9360-083B757F29C8}" srcOrd="0" destOrd="0" presId="urn:microsoft.com/office/officeart/2005/8/layout/process5"/>
    <dgm:cxn modelId="{52D368D0-DBE1-1B4B-A68B-AB520E63175A}" type="presParOf" srcId="{3693562F-FB73-624C-BA69-77A49683431E}" destId="{57647566-E8CB-C342-A526-15099D730F45}" srcOrd="1" destOrd="0" presId="urn:microsoft.com/office/officeart/2005/8/layout/process5"/>
    <dgm:cxn modelId="{53F55F5B-2A4C-2C43-87D2-81B734A48681}" type="presParOf" srcId="{57647566-E8CB-C342-A526-15099D730F45}" destId="{D32883FB-F234-3D41-9C47-EAF41A87B4B5}" srcOrd="0" destOrd="0" presId="urn:microsoft.com/office/officeart/2005/8/layout/process5"/>
    <dgm:cxn modelId="{6F3D7EFB-045A-EA4F-A201-E2CB8E06AD26}" type="presParOf" srcId="{3693562F-FB73-624C-BA69-77A49683431E}" destId="{D1F9077E-5295-BC46-A7C6-7690B60483FA}" srcOrd="2" destOrd="0" presId="urn:microsoft.com/office/officeart/2005/8/layout/process5"/>
    <dgm:cxn modelId="{6640DDC6-415E-284E-A9A1-549563618ED8}" type="presParOf" srcId="{3693562F-FB73-624C-BA69-77A49683431E}" destId="{A7E2059D-E90C-A946-9387-5EDBC1A1F283}" srcOrd="3" destOrd="0" presId="urn:microsoft.com/office/officeart/2005/8/layout/process5"/>
    <dgm:cxn modelId="{6E3EF227-C972-FB4E-B0CA-0C4527712EB4}" type="presParOf" srcId="{A7E2059D-E90C-A946-9387-5EDBC1A1F283}" destId="{E78975F2-BE1A-784A-9031-274AE0FE255A}" srcOrd="0" destOrd="0" presId="urn:microsoft.com/office/officeart/2005/8/layout/process5"/>
    <dgm:cxn modelId="{3C09642D-8851-E944-9827-6311F6666270}" type="presParOf" srcId="{3693562F-FB73-624C-BA69-77A49683431E}" destId="{9DB5CB35-535D-484D-A7D4-9CE1BF40C5A9}" srcOrd="4" destOrd="0" presId="urn:microsoft.com/office/officeart/2005/8/layout/process5"/>
    <dgm:cxn modelId="{ABF1DA4F-C026-6645-9298-0D0419E44F03}" type="presParOf" srcId="{3693562F-FB73-624C-BA69-77A49683431E}" destId="{797FF96C-D9A9-894B-A33C-D9F8FDE09C67}" srcOrd="5" destOrd="0" presId="urn:microsoft.com/office/officeart/2005/8/layout/process5"/>
    <dgm:cxn modelId="{283104D0-90CC-F949-8802-F00E91DCD119}" type="presParOf" srcId="{797FF96C-D9A9-894B-A33C-D9F8FDE09C67}" destId="{C426D879-705D-5948-928E-DD9883ADCD57}" srcOrd="0" destOrd="0" presId="urn:microsoft.com/office/officeart/2005/8/layout/process5"/>
    <dgm:cxn modelId="{3403C367-75F4-C343-86A5-84E15C1009B4}" type="presParOf" srcId="{3693562F-FB73-624C-BA69-77A49683431E}" destId="{933D1E26-1E76-0047-A3F6-DE19D8EF8292}" srcOrd="6" destOrd="0" presId="urn:microsoft.com/office/officeart/2005/8/layout/process5"/>
    <dgm:cxn modelId="{41A58033-621D-5948-8D16-60D55FA92AC7}" type="presParOf" srcId="{3693562F-FB73-624C-BA69-77A49683431E}" destId="{8CAFDE6F-3229-1B42-A41E-A1DA82AFBA7B}" srcOrd="7" destOrd="0" presId="urn:microsoft.com/office/officeart/2005/8/layout/process5"/>
    <dgm:cxn modelId="{EB5A9F93-6C4D-E544-90A8-0A807ADA4E8F}" type="presParOf" srcId="{8CAFDE6F-3229-1B42-A41E-A1DA82AFBA7B}" destId="{7953C757-1F1D-284F-B4D1-B63AE1FC2D4A}" srcOrd="0" destOrd="0" presId="urn:microsoft.com/office/officeart/2005/8/layout/process5"/>
    <dgm:cxn modelId="{87B91709-0821-A84A-A2F6-774FF587E20E}" type="presParOf" srcId="{3693562F-FB73-624C-BA69-77A49683431E}" destId="{31E3C604-5F2A-E145-BBDF-8F7F313D0C81}" srcOrd="8" destOrd="0" presId="urn:microsoft.com/office/officeart/2005/8/layout/process5"/>
    <dgm:cxn modelId="{651B8AA7-113F-7542-8427-5AA95C4F1C81}" type="presParOf" srcId="{3693562F-FB73-624C-BA69-77A49683431E}" destId="{42B7C393-95AF-3541-B5C8-2757037220B9}" srcOrd="9" destOrd="0" presId="urn:microsoft.com/office/officeart/2005/8/layout/process5"/>
    <dgm:cxn modelId="{BBD274B6-BC99-CD47-AC1B-974A42CA2633}" type="presParOf" srcId="{42B7C393-95AF-3541-B5C8-2757037220B9}" destId="{AB73C010-AC88-1744-9542-5306610EAD47}" srcOrd="0" destOrd="0" presId="urn:microsoft.com/office/officeart/2005/8/layout/process5"/>
    <dgm:cxn modelId="{0638703A-5091-BA47-A5D7-EF2B2078C3FC}" type="presParOf" srcId="{3693562F-FB73-624C-BA69-77A49683431E}" destId="{575715ED-5047-F743-880E-F7340AC34CEB}" srcOrd="10" destOrd="0" presId="urn:microsoft.com/office/officeart/2005/8/layout/process5"/>
    <dgm:cxn modelId="{28C6CF5D-9BC4-DF43-AB13-1EB483160C27}" type="presParOf" srcId="{3693562F-FB73-624C-BA69-77A49683431E}" destId="{F5163FF5-5FCB-7A4A-9FC1-C09F3901777F}" srcOrd="11" destOrd="0" presId="urn:microsoft.com/office/officeart/2005/8/layout/process5"/>
    <dgm:cxn modelId="{AA6A07F2-1789-514E-B452-44367273A9AA}" type="presParOf" srcId="{F5163FF5-5FCB-7A4A-9FC1-C09F3901777F}" destId="{D659114C-C04C-7A43-872E-5D719BBBB05A}" srcOrd="0" destOrd="0" presId="urn:microsoft.com/office/officeart/2005/8/layout/process5"/>
    <dgm:cxn modelId="{587898A0-ED33-7747-9DC9-70959C274E0F}" type="presParOf" srcId="{3693562F-FB73-624C-BA69-77A49683431E}" destId="{BCEB41A3-E35D-044C-9661-DD3875962A37}" srcOrd="12" destOrd="0" presId="urn:microsoft.com/office/officeart/2005/8/layout/process5"/>
    <dgm:cxn modelId="{C80944BC-6501-D84F-8F16-C470F503AFDE}" type="presParOf" srcId="{3693562F-FB73-624C-BA69-77A49683431E}" destId="{CB53DDEC-96D0-8140-A8D8-0EB1667C87AF}" srcOrd="13" destOrd="0" presId="urn:microsoft.com/office/officeart/2005/8/layout/process5"/>
    <dgm:cxn modelId="{31412580-BB4D-FD4F-9EFA-6F031BE09329}" type="presParOf" srcId="{CB53DDEC-96D0-8140-A8D8-0EB1667C87AF}" destId="{E38041EA-844F-7846-9227-2C4B946F9037}" srcOrd="0" destOrd="0" presId="urn:microsoft.com/office/officeart/2005/8/layout/process5"/>
    <dgm:cxn modelId="{6C634ABE-8EC9-D543-AB66-4A00635118CE}" type="presParOf" srcId="{3693562F-FB73-624C-BA69-77A49683431E}" destId="{204ACA82-4808-B445-A106-B738DACE114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29B0B-600D-D945-9360-083B757F29C8}">
      <dsp:nvSpPr>
        <dsp:cNvPr id="0" name=""/>
        <dsp:cNvSpPr/>
      </dsp:nvSpPr>
      <dsp:spPr>
        <a:xfrm>
          <a:off x="665725" y="323"/>
          <a:ext cx="1846746" cy="110804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Obtain infected plant sample</a:t>
          </a:r>
        </a:p>
      </dsp:txBody>
      <dsp:txXfrm>
        <a:off x="698179" y="32777"/>
        <a:ext cx="1781838" cy="1043139"/>
      </dsp:txXfrm>
    </dsp:sp>
    <dsp:sp modelId="{57647566-E8CB-C342-A526-15099D730F45}">
      <dsp:nvSpPr>
        <dsp:cNvPr id="0" name=""/>
        <dsp:cNvSpPr/>
      </dsp:nvSpPr>
      <dsp:spPr>
        <a:xfrm>
          <a:off x="2674985" y="325350"/>
          <a:ext cx="391510" cy="457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674985" y="416949"/>
        <a:ext cx="274057" cy="274795"/>
      </dsp:txXfrm>
    </dsp:sp>
    <dsp:sp modelId="{D1F9077E-5295-BC46-A7C6-7690B60483FA}">
      <dsp:nvSpPr>
        <dsp:cNvPr id="0" name=""/>
        <dsp:cNvSpPr/>
      </dsp:nvSpPr>
      <dsp:spPr>
        <a:xfrm>
          <a:off x="3251170" y="323"/>
          <a:ext cx="1846746" cy="110804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65001"/>
            <a:satOff val="1216"/>
            <a:lumOff val="38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Extract and quantify RNA</a:t>
          </a:r>
        </a:p>
      </dsp:txBody>
      <dsp:txXfrm>
        <a:off x="3283624" y="32777"/>
        <a:ext cx="1781838" cy="1043139"/>
      </dsp:txXfrm>
    </dsp:sp>
    <dsp:sp modelId="{A7E2059D-E90C-A946-9387-5EDBC1A1F283}">
      <dsp:nvSpPr>
        <dsp:cNvPr id="0" name=""/>
        <dsp:cNvSpPr/>
      </dsp:nvSpPr>
      <dsp:spPr>
        <a:xfrm>
          <a:off x="5260430" y="325350"/>
          <a:ext cx="391510" cy="457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75844"/>
            <a:satOff val="189"/>
            <a:lumOff val="40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60430" y="416949"/>
        <a:ext cx="274057" cy="274795"/>
      </dsp:txXfrm>
    </dsp:sp>
    <dsp:sp modelId="{9DB5CB35-535D-484D-A7D4-9CE1BF40C5A9}">
      <dsp:nvSpPr>
        <dsp:cNvPr id="0" name=""/>
        <dsp:cNvSpPr/>
      </dsp:nvSpPr>
      <dsp:spPr>
        <a:xfrm>
          <a:off x="5836615" y="323"/>
          <a:ext cx="1846746" cy="110804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30001"/>
            <a:satOff val="2431"/>
            <a:lumOff val="77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Metagenomic sequencing of RNA</a:t>
          </a:r>
        </a:p>
      </dsp:txBody>
      <dsp:txXfrm>
        <a:off x="5869069" y="32777"/>
        <a:ext cx="1781838" cy="1043139"/>
      </dsp:txXfrm>
    </dsp:sp>
    <dsp:sp modelId="{797FF96C-D9A9-894B-A33C-D9F8FDE09C67}">
      <dsp:nvSpPr>
        <dsp:cNvPr id="0" name=""/>
        <dsp:cNvSpPr/>
      </dsp:nvSpPr>
      <dsp:spPr>
        <a:xfrm rot="5400000">
          <a:off x="6564233" y="1237643"/>
          <a:ext cx="391510" cy="457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51687"/>
            <a:satOff val="379"/>
            <a:lumOff val="8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6622591" y="1270885"/>
        <a:ext cx="274795" cy="274057"/>
      </dsp:txXfrm>
    </dsp:sp>
    <dsp:sp modelId="{933D1E26-1E76-0047-A3F6-DE19D8EF8292}">
      <dsp:nvSpPr>
        <dsp:cNvPr id="0" name=""/>
        <dsp:cNvSpPr/>
      </dsp:nvSpPr>
      <dsp:spPr>
        <a:xfrm>
          <a:off x="5836615" y="1847069"/>
          <a:ext cx="1846746" cy="110804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95002"/>
            <a:satOff val="3647"/>
            <a:lumOff val="116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Classify plant metagenome using Kraken 2 custom database</a:t>
          </a:r>
        </a:p>
      </dsp:txBody>
      <dsp:txXfrm>
        <a:off x="5869069" y="1879523"/>
        <a:ext cx="1781838" cy="1043139"/>
      </dsp:txXfrm>
    </dsp:sp>
    <dsp:sp modelId="{8CAFDE6F-3229-1B42-A41E-A1DA82AFBA7B}">
      <dsp:nvSpPr>
        <dsp:cNvPr id="0" name=""/>
        <dsp:cNvSpPr/>
      </dsp:nvSpPr>
      <dsp:spPr>
        <a:xfrm rot="10800000">
          <a:off x="5282591" y="2172096"/>
          <a:ext cx="391510" cy="457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27530"/>
            <a:satOff val="568"/>
            <a:lumOff val="121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400044" y="2263695"/>
        <a:ext cx="274057" cy="274795"/>
      </dsp:txXfrm>
    </dsp:sp>
    <dsp:sp modelId="{31E3C604-5F2A-E145-BBDF-8F7F313D0C81}">
      <dsp:nvSpPr>
        <dsp:cNvPr id="0" name=""/>
        <dsp:cNvSpPr/>
      </dsp:nvSpPr>
      <dsp:spPr>
        <a:xfrm>
          <a:off x="3251170" y="1847069"/>
          <a:ext cx="1846746" cy="110804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60002"/>
            <a:satOff val="4863"/>
            <a:lumOff val="154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Extract most abundant viral reads</a:t>
          </a:r>
        </a:p>
      </dsp:txBody>
      <dsp:txXfrm>
        <a:off x="3283624" y="1879523"/>
        <a:ext cx="1781838" cy="1043139"/>
      </dsp:txXfrm>
    </dsp:sp>
    <dsp:sp modelId="{42B7C393-95AF-3541-B5C8-2757037220B9}">
      <dsp:nvSpPr>
        <dsp:cNvPr id="0" name=""/>
        <dsp:cNvSpPr/>
      </dsp:nvSpPr>
      <dsp:spPr>
        <a:xfrm rot="10800000">
          <a:off x="2697146" y="2172096"/>
          <a:ext cx="391510" cy="457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03374"/>
            <a:satOff val="757"/>
            <a:lumOff val="162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814599" y="2263695"/>
        <a:ext cx="274057" cy="274795"/>
      </dsp:txXfrm>
    </dsp:sp>
    <dsp:sp modelId="{575715ED-5047-F743-880E-F7340AC34CEB}">
      <dsp:nvSpPr>
        <dsp:cNvPr id="0" name=""/>
        <dsp:cNvSpPr/>
      </dsp:nvSpPr>
      <dsp:spPr>
        <a:xfrm>
          <a:off x="665725" y="1847069"/>
          <a:ext cx="1846746" cy="110804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25003"/>
            <a:satOff val="6079"/>
            <a:lumOff val="19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Assemble reads with </a:t>
          </a:r>
          <a:r>
            <a:rPr lang="en-US" sz="1600" b="1" kern="1200" dirty="0" err="1"/>
            <a:t>SPAdes</a:t>
          </a:r>
          <a:endParaRPr lang="en-US" sz="1600" b="1" kern="1200" dirty="0"/>
        </a:p>
      </dsp:txBody>
      <dsp:txXfrm>
        <a:off x="698179" y="1879523"/>
        <a:ext cx="1781838" cy="1043139"/>
      </dsp:txXfrm>
    </dsp:sp>
    <dsp:sp modelId="{F5163FF5-5FCB-7A4A-9FC1-C09F3901777F}">
      <dsp:nvSpPr>
        <dsp:cNvPr id="0" name=""/>
        <dsp:cNvSpPr/>
      </dsp:nvSpPr>
      <dsp:spPr>
        <a:xfrm rot="5400000">
          <a:off x="1393343" y="3084389"/>
          <a:ext cx="391510" cy="457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79217"/>
            <a:satOff val="947"/>
            <a:lumOff val="202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51701" y="3117631"/>
        <a:ext cx="274795" cy="274057"/>
      </dsp:txXfrm>
    </dsp:sp>
    <dsp:sp modelId="{BCEB41A3-E35D-044C-9661-DD3875962A37}">
      <dsp:nvSpPr>
        <dsp:cNvPr id="0" name=""/>
        <dsp:cNvSpPr/>
      </dsp:nvSpPr>
      <dsp:spPr>
        <a:xfrm>
          <a:off x="665725" y="3693815"/>
          <a:ext cx="1846746" cy="110804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90003"/>
            <a:satOff val="7294"/>
            <a:lumOff val="23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Generate phylogenetic tree with IQ-tree</a:t>
          </a:r>
        </a:p>
      </dsp:txBody>
      <dsp:txXfrm>
        <a:off x="698179" y="3726269"/>
        <a:ext cx="1781838" cy="1043139"/>
      </dsp:txXfrm>
    </dsp:sp>
    <dsp:sp modelId="{CB53DDEC-96D0-8140-A8D8-0EB1667C87AF}">
      <dsp:nvSpPr>
        <dsp:cNvPr id="0" name=""/>
        <dsp:cNvSpPr/>
      </dsp:nvSpPr>
      <dsp:spPr>
        <a:xfrm>
          <a:off x="2674985" y="4018843"/>
          <a:ext cx="391510" cy="4579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55061"/>
            <a:satOff val="1136"/>
            <a:lumOff val="243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674985" y="4110442"/>
        <a:ext cx="274057" cy="274795"/>
      </dsp:txXfrm>
    </dsp:sp>
    <dsp:sp modelId="{204ACA82-4808-B445-A106-B738DACE1144}">
      <dsp:nvSpPr>
        <dsp:cNvPr id="0" name=""/>
        <dsp:cNvSpPr/>
      </dsp:nvSpPr>
      <dsp:spPr>
        <a:xfrm>
          <a:off x="3251170" y="3693815"/>
          <a:ext cx="1846746" cy="1108047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Assign LINs to assembled contigs</a:t>
          </a:r>
        </a:p>
      </dsp:txBody>
      <dsp:txXfrm>
        <a:off x="3283624" y="3726269"/>
        <a:ext cx="1781838" cy="1043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369C-80AA-E9D1-71C3-E18761A03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E1B30-DB3F-BFA8-A6D2-27117277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D92E5-66DA-750B-1DEE-4EDD71D9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1D8B-F590-104C-4AE7-FA9A80BB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7FDE-2CE0-FB27-99CB-669610C2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0BC9-C57A-15A6-6870-47B9C453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69B8-8B93-54FB-1C9E-6DBCC13DC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9154-9531-AA00-37DA-BACCD84D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8C38-4AFE-636C-0294-5A61B80E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2048-507A-879D-57FF-D8CE66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710C1-DFD5-E4D8-D0A5-34D5888A1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1D6C3-C7CF-8B61-E06D-FF84C652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35A8-255B-769C-4351-80F4B0E1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84F9-CFC9-8E91-79E3-B178BD13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0D01-FEA5-E635-9700-74946BFF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0734-0F66-8B11-DD7C-9347C2CE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A948B-A7B1-C59E-0AAA-1063D277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8ED26-C8DC-5598-7593-724BF71F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934C-BBAF-06E1-0D82-0D23470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F0DB-705B-204C-EB1D-45501914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DD4E-F8D2-5AD1-9C83-42FBD950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86F71-4713-EBEB-9FCF-15D7132D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9CCD-3BDC-2C09-57F7-8857A3AF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A1DD-C351-B2BB-4E0E-8344A40C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3395-7F9E-BA71-57D6-0868DA9F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998A-D260-A38E-B621-C9C4574C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565B0-5809-2657-6B1C-D01007BDB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7172E-BADC-4FB2-1B6E-4AFC7165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170D-F726-BF92-AEB3-E0CF0EB7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6BD6-2980-B300-9C9E-EEA10811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37DEC-4B47-69AF-33A9-EAE40EBB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670E-5B67-2FCB-7986-1AD45C4A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74BE9-B541-C8BE-4041-0D7A1539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2C341-D261-3681-9EDF-02FCAC60B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27B7D-A1E0-0D4B-9416-E5CB1AD5B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6F8AF-35FF-58F4-BA44-8E7ADFA0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67B94-50B1-F06C-AF82-1C29ED87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A4B01-FE92-0EE4-12BE-48EE25A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1BC28-E989-5A30-EA78-3B7074E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4938-3C99-59AB-F228-96F59CB4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B2F34-0ADD-FC55-9C45-DF67E105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CF176-4FEF-08CD-9ED6-0D75E9B4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D13FF-9DDA-C0AB-6BD0-66522FC5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3270C-2BF2-4581-5BD8-48A57FB5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700DD-E1BC-5D0F-E7D7-7FDAB850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199A5-7BF6-6BC7-5007-FF476D4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C054-5166-C351-EB24-4D01E56D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66B9-3523-6A3B-A1BC-9D937BDA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F52A3-5DBB-41B2-33C0-8C8815A58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093C6-527E-104E-3943-51317526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B355-A839-5D51-DE1A-61C16920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7B02C-A4D0-9A90-4F77-1CB1A195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4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1440-6244-645C-F4A2-D8770590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3FFFE-5E37-745D-CAD0-AA3C7860C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8D193-B901-EACE-24DA-D205D6B8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637F-7829-B7C4-E7FE-FEE7AF4B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D2616-06E7-51B8-3B01-4F525796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DD8EF-3393-966E-3FF1-AF045161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0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BDAC5-EAD5-9F79-FFAF-BFC7A0AA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4C61-0885-3471-EC42-9E78E27C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D1DB-BC13-93E3-9AE2-C8F185F8A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606F4-77E2-5040-98ED-A2EAF44B891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C7E0-D26E-29D1-84FA-9DE749BC9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0647E-F8D9-FE69-FE17-D59C9723B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7F88A-DD29-734C-AE42-EB886FE6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2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chellgercken@v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DF73-F094-8AD1-572F-2D61AC264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3590"/>
            <a:ext cx="9144000" cy="2387600"/>
          </a:xfrm>
        </p:spPr>
        <p:txBody>
          <a:bodyPr/>
          <a:lstStyle/>
          <a:p>
            <a:r>
              <a:rPr lang="en-US" dirty="0"/>
              <a:t>Identifying viruses using metagenomics and LINs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CCF12-52EE-379D-612F-12C0C8389E4D}"/>
              </a:ext>
            </a:extLst>
          </p:cNvPr>
          <p:cNvSpPr txBox="1"/>
          <p:nvPr/>
        </p:nvSpPr>
        <p:spPr>
          <a:xfrm>
            <a:off x="3858365" y="4267200"/>
            <a:ext cx="3951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Mitchell Gercken</a:t>
            </a:r>
          </a:p>
          <a:p>
            <a:pPr algn="ctr"/>
            <a:r>
              <a:rPr lang="en-US" sz="2800" dirty="0">
                <a:hlinkClick r:id="rId2"/>
              </a:rPr>
              <a:t>mitchellgercken@vt.edu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602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42FC-DE14-E6DD-420E-75B545FA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2E5F-8B0E-8474-45F5-4581F48B9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always easy.</a:t>
            </a:r>
          </a:p>
          <a:p>
            <a:pPr lvl="1"/>
            <a:r>
              <a:rPr lang="en-US" dirty="0"/>
              <a:t>For this case both the phylogenetic tree analysis and LIN assignment agreed.</a:t>
            </a:r>
          </a:p>
          <a:p>
            <a:r>
              <a:rPr lang="en-US" dirty="0"/>
              <a:t>Viral LINs work well, but the 95% species threshold seen in bacteria is not the case for viruses (ranges from 88-95%).</a:t>
            </a:r>
          </a:p>
          <a:p>
            <a:r>
              <a:rPr lang="en-US" dirty="0"/>
              <a:t>Planning to use viral LINs for the creation of a viral </a:t>
            </a:r>
            <a:r>
              <a:rPr lang="en-US" dirty="0" err="1"/>
              <a:t>GenomeRxiv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92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A7FA-2431-CE5D-1F2E-A22CE39C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Metagenomics-based viral identification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11D38E-B0C5-8A2D-B1D4-F4A8BD1A8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336367"/>
              </p:ext>
            </p:extLst>
          </p:nvPr>
        </p:nvGraphicFramePr>
        <p:xfrm>
          <a:off x="1921456" y="1694244"/>
          <a:ext cx="8349087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97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virus&#10;&#10;AI-generated content may be incorrect.">
            <a:extLst>
              <a:ext uri="{FF2B5EF4-FFF2-40B4-BE49-F238E27FC236}">
                <a16:creationId xmlns:a16="http://schemas.microsoft.com/office/drawing/2014/main" id="{9A79231F-A4B3-434B-E5B5-5D73BF92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7" y="1722235"/>
            <a:ext cx="7015513" cy="387281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D9B3CB-71EA-91D6-EECE-766B3F8A8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57076"/>
              </p:ext>
            </p:extLst>
          </p:nvPr>
        </p:nvGraphicFramePr>
        <p:xfrm>
          <a:off x="7295215" y="2287044"/>
          <a:ext cx="468934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114">
                  <a:extLst>
                    <a:ext uri="{9D8B030D-6E8A-4147-A177-3AD203B41FA5}">
                      <a16:colId xmlns:a16="http://schemas.microsoft.com/office/drawing/2014/main" val="3352218729"/>
                    </a:ext>
                  </a:extLst>
                </a:gridCol>
                <a:gridCol w="1563114">
                  <a:extLst>
                    <a:ext uri="{9D8B030D-6E8A-4147-A177-3AD203B41FA5}">
                      <a16:colId xmlns:a16="http://schemas.microsoft.com/office/drawing/2014/main" val="318098698"/>
                    </a:ext>
                  </a:extLst>
                </a:gridCol>
                <a:gridCol w="1563114">
                  <a:extLst>
                    <a:ext uri="{9D8B030D-6E8A-4147-A177-3AD203B41FA5}">
                      <a16:colId xmlns:a16="http://schemas.microsoft.com/office/drawing/2014/main" val="1327716247"/>
                    </a:ext>
                  </a:extLst>
                </a:gridCol>
              </a:tblGrid>
              <a:tr h="45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Contig from 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Contig Length (</a:t>
                      </a:r>
                      <a:r>
                        <a:rPr lang="en-US" dirty="0" err="1"/>
                        <a:t>nts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 Length (</a:t>
                      </a:r>
                      <a:r>
                        <a:rPr lang="en-US" dirty="0" err="1"/>
                        <a:t>nts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289012"/>
                  </a:ext>
                </a:extLst>
              </a:tr>
              <a:tr h="265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Contig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6,791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457184"/>
                  </a:ext>
                </a:extLst>
              </a:tr>
              <a:tr h="2657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Contig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3,855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5462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903984-2A52-F3E0-5DA4-8A66717456D9}"/>
              </a:ext>
            </a:extLst>
          </p:cNvPr>
          <p:cNvSpPr txBox="1"/>
          <p:nvPr/>
        </p:nvSpPr>
        <p:spPr>
          <a:xfrm>
            <a:off x="573517" y="5595052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1.</a:t>
            </a:r>
            <a:r>
              <a:rPr lang="en-US" sz="1200" dirty="0"/>
              <a:t> Sankey plot of Kraken 2 results from a Bleeding-Heart metagenome.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39572-4A0F-9F7F-A250-E8541DE0D433}"/>
              </a:ext>
            </a:extLst>
          </p:cNvPr>
          <p:cNvSpPr txBox="1"/>
          <p:nvPr/>
        </p:nvSpPr>
        <p:spPr>
          <a:xfrm>
            <a:off x="7295215" y="3658643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 1.</a:t>
            </a:r>
            <a:r>
              <a:rPr lang="en-US" sz="1200" dirty="0"/>
              <a:t> Assembly results of most abundant viral reads (Tobacco rattle virus) from Kraken 2 results using </a:t>
            </a:r>
            <a:r>
              <a:rPr lang="en-US" sz="1200" dirty="0" err="1"/>
              <a:t>SPAdes</a:t>
            </a:r>
            <a:r>
              <a:rPr lang="en-US" sz="1200" dirty="0"/>
              <a:t>.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8259081-D452-EBA8-624B-1D72AF8CB8B8}"/>
              </a:ext>
            </a:extLst>
          </p:cNvPr>
          <p:cNvSpPr/>
          <p:nvPr/>
        </p:nvSpPr>
        <p:spPr>
          <a:xfrm>
            <a:off x="6222123" y="3174123"/>
            <a:ext cx="830318" cy="525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B2EAF-21A5-2E88-A150-8F6DBE38448B}"/>
              </a:ext>
            </a:extLst>
          </p:cNvPr>
          <p:cNvSpPr txBox="1"/>
          <p:nvPr/>
        </p:nvSpPr>
        <p:spPr>
          <a:xfrm>
            <a:off x="896740" y="288405"/>
            <a:ext cx="10927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From taxonomic profiling to 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199322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F9159E5-B258-0610-99FA-4C57F114A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1" y="1729098"/>
            <a:ext cx="5906959" cy="3561390"/>
          </a:xfrm>
          <a:prstGeom prst="rect">
            <a:avLst/>
          </a:prstGeom>
        </p:spPr>
      </p:pic>
      <p:pic>
        <p:nvPicPr>
          <p:cNvPr id="7" name="Picture 6" descr="A computer screen shot of a virus&#10;&#10;AI-generated content may be incorrect.">
            <a:extLst>
              <a:ext uri="{FF2B5EF4-FFF2-40B4-BE49-F238E27FC236}">
                <a16:creationId xmlns:a16="http://schemas.microsoft.com/office/drawing/2014/main" id="{FA948A34-70F9-0313-63E4-4DB0187B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62" y="1684128"/>
            <a:ext cx="5358942" cy="3951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0E98E3-F1D6-1EF0-5EA5-81CC3DFECCF9}"/>
              </a:ext>
            </a:extLst>
          </p:cNvPr>
          <p:cNvSpPr txBox="1"/>
          <p:nvPr/>
        </p:nvSpPr>
        <p:spPr>
          <a:xfrm>
            <a:off x="1109065" y="1314796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(IQ-tree)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B8D92-ABD6-E775-0E69-5714330FD3C8}"/>
              </a:ext>
            </a:extLst>
          </p:cNvPr>
          <p:cNvSpPr txBox="1"/>
          <p:nvPr/>
        </p:nvSpPr>
        <p:spPr>
          <a:xfrm>
            <a:off x="7104888" y="1314796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Sourmash</a:t>
            </a:r>
            <a:r>
              <a:rPr lang="en-US" dirty="0"/>
              <a:t> Distance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0A18C-D4EE-D9D1-2228-1E54BC880A7D}"/>
              </a:ext>
            </a:extLst>
          </p:cNvPr>
          <p:cNvSpPr txBox="1"/>
          <p:nvPr/>
        </p:nvSpPr>
        <p:spPr>
          <a:xfrm>
            <a:off x="222396" y="5335458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2.</a:t>
            </a:r>
            <a:r>
              <a:rPr lang="en-US" sz="1200" dirty="0"/>
              <a:t> Phylogenetic (IQ-tree) tree of Tobacco rattle virus RNA 1 compared to Tobacco rattle virus RNA 1 references.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E3ECF-859C-A041-B144-5A18B6796406}"/>
              </a:ext>
            </a:extLst>
          </p:cNvPr>
          <p:cNvSpPr txBox="1"/>
          <p:nvPr/>
        </p:nvSpPr>
        <p:spPr>
          <a:xfrm>
            <a:off x="6610662" y="5635212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3.</a:t>
            </a:r>
            <a:r>
              <a:rPr lang="en-US" sz="1200" dirty="0"/>
              <a:t> </a:t>
            </a:r>
            <a:r>
              <a:rPr lang="en-US" sz="1200" dirty="0" err="1"/>
              <a:t>Sourmash</a:t>
            </a:r>
            <a:r>
              <a:rPr lang="en-US" sz="1200" dirty="0"/>
              <a:t> distance tree of Tobacco rattle virus RNA 1 compared to Tobacco rattle virus RNA 1 references.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7810-AFB7-804A-DA17-6A723B55CFFD}"/>
              </a:ext>
            </a:extLst>
          </p:cNvPr>
          <p:cNvSpPr txBox="1"/>
          <p:nvPr/>
        </p:nvSpPr>
        <p:spPr>
          <a:xfrm>
            <a:off x="896740" y="288405"/>
            <a:ext cx="108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From genome assembly to phylogenetic trees</a:t>
            </a:r>
          </a:p>
        </p:txBody>
      </p:sp>
    </p:spTree>
    <p:extLst>
      <p:ext uri="{BB962C8B-B14F-4D97-AF65-F5344CB8AC3E}">
        <p14:creationId xmlns:p14="http://schemas.microsoft.com/office/powerpoint/2010/main" val="263611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09AB6-DD78-53F8-FAC4-80E8FFF4E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4C1D7E8-B01E-CF8C-1FB0-30040E74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1" y="1664704"/>
            <a:ext cx="5906959" cy="3561390"/>
          </a:xfrm>
          <a:prstGeom prst="rect">
            <a:avLst/>
          </a:prstGeom>
        </p:spPr>
      </p:pic>
      <p:pic>
        <p:nvPicPr>
          <p:cNvPr id="7" name="Picture 6" descr="A computer screen shot of a virus&#10;&#10;AI-generated content may be incorrect.">
            <a:extLst>
              <a:ext uri="{FF2B5EF4-FFF2-40B4-BE49-F238E27FC236}">
                <a16:creationId xmlns:a16="http://schemas.microsoft.com/office/drawing/2014/main" id="{599A69D4-A042-F377-09BA-69279D7E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62" y="1619734"/>
            <a:ext cx="5358942" cy="3951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FE14F-151C-FFEF-7B5C-8F08439D86F0}"/>
              </a:ext>
            </a:extLst>
          </p:cNvPr>
          <p:cNvSpPr txBox="1"/>
          <p:nvPr/>
        </p:nvSpPr>
        <p:spPr>
          <a:xfrm>
            <a:off x="1109065" y="1250402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(IQ-tree)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80AA5-6067-098C-676F-A1ADD814D75B}"/>
              </a:ext>
            </a:extLst>
          </p:cNvPr>
          <p:cNvSpPr txBox="1"/>
          <p:nvPr/>
        </p:nvSpPr>
        <p:spPr>
          <a:xfrm>
            <a:off x="7104888" y="1250402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Sourmash</a:t>
            </a:r>
            <a:r>
              <a:rPr lang="en-US" dirty="0"/>
              <a:t> Distance Tree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4D2D9-0475-1FF6-E4F7-441EE1027B03}"/>
              </a:ext>
            </a:extLst>
          </p:cNvPr>
          <p:cNvSpPr txBox="1"/>
          <p:nvPr/>
        </p:nvSpPr>
        <p:spPr>
          <a:xfrm>
            <a:off x="222396" y="5271064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2.</a:t>
            </a:r>
            <a:r>
              <a:rPr lang="en-US" sz="1200" dirty="0"/>
              <a:t> Phylogenetic (IQ-tree) tree of Tobacco rattle virus RNA 1 compared to Tobacco rattle virus RNA 1 references.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1D6A7-F4B2-9786-3FE9-544923E82C82}"/>
              </a:ext>
            </a:extLst>
          </p:cNvPr>
          <p:cNvSpPr txBox="1"/>
          <p:nvPr/>
        </p:nvSpPr>
        <p:spPr>
          <a:xfrm>
            <a:off x="6610662" y="5501896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3.</a:t>
            </a:r>
            <a:r>
              <a:rPr lang="en-US" sz="1200" dirty="0"/>
              <a:t> </a:t>
            </a:r>
            <a:r>
              <a:rPr lang="en-US" sz="1200" dirty="0" err="1"/>
              <a:t>Sourmash</a:t>
            </a:r>
            <a:r>
              <a:rPr lang="en-US" sz="1200" dirty="0"/>
              <a:t> distance tree of Tobacco rattle virus RNA 1 compared to Tobacco rattle virus RNA 1 references.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1096F4-EE5C-06B0-DCC9-F1340AC98E73}"/>
              </a:ext>
            </a:extLst>
          </p:cNvPr>
          <p:cNvSpPr/>
          <p:nvPr/>
        </p:nvSpPr>
        <p:spPr>
          <a:xfrm>
            <a:off x="1514006" y="1996178"/>
            <a:ext cx="1933732" cy="285705"/>
          </a:xfrm>
          <a:prstGeom prst="rect">
            <a:avLst/>
          </a:prstGeom>
          <a:noFill/>
          <a:ln w="730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F5E3A5-43B4-688D-413A-6D8A1E89F256}"/>
              </a:ext>
            </a:extLst>
          </p:cNvPr>
          <p:cNvSpPr/>
          <p:nvPr/>
        </p:nvSpPr>
        <p:spPr>
          <a:xfrm>
            <a:off x="7775033" y="1966198"/>
            <a:ext cx="2119310" cy="285705"/>
          </a:xfrm>
          <a:prstGeom prst="rect">
            <a:avLst/>
          </a:prstGeom>
          <a:noFill/>
          <a:ln w="730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6B352-03FD-E3D4-F49F-50C67E3642A4}"/>
              </a:ext>
            </a:extLst>
          </p:cNvPr>
          <p:cNvSpPr txBox="1"/>
          <p:nvPr/>
        </p:nvSpPr>
        <p:spPr>
          <a:xfrm>
            <a:off x="896740" y="288405"/>
            <a:ext cx="108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From genome assembly to phylogenetic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D16AE-C146-5136-F10C-A82655E6368C}"/>
              </a:ext>
            </a:extLst>
          </p:cNvPr>
          <p:cNvSpPr txBox="1"/>
          <p:nvPr/>
        </p:nvSpPr>
        <p:spPr>
          <a:xfrm>
            <a:off x="222396" y="5963561"/>
            <a:ext cx="297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GQ903771.1 is the most similar genome for RNA 1</a:t>
            </a:r>
          </a:p>
        </p:txBody>
      </p:sp>
    </p:spTree>
    <p:extLst>
      <p:ext uri="{BB962C8B-B14F-4D97-AF65-F5344CB8AC3E}">
        <p14:creationId xmlns:p14="http://schemas.microsoft.com/office/powerpoint/2010/main" val="36068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virus&#10;&#10;AI-generated content may be incorrect.">
            <a:extLst>
              <a:ext uri="{FF2B5EF4-FFF2-40B4-BE49-F238E27FC236}">
                <a16:creationId xmlns:a16="http://schemas.microsoft.com/office/drawing/2014/main" id="{7875D94C-89C7-7D45-4639-EDC89650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2" y="1527048"/>
            <a:ext cx="6201740" cy="4025194"/>
          </a:xfrm>
          <a:prstGeom prst="rect">
            <a:avLst/>
          </a:prstGeom>
        </p:spPr>
      </p:pic>
      <p:pic>
        <p:nvPicPr>
          <p:cNvPr id="5" name="Picture 4" descr="A screenshot of a chart&#10;&#10;AI-generated content may be incorrect.">
            <a:extLst>
              <a:ext uri="{FF2B5EF4-FFF2-40B4-BE49-F238E27FC236}">
                <a16:creationId xmlns:a16="http://schemas.microsoft.com/office/drawing/2014/main" id="{3621B4CA-DB6B-59E7-22FC-51D2F154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82" y="1481328"/>
            <a:ext cx="5401456" cy="4586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D33FE-4F02-6B7E-787F-E39E1BADBF05}"/>
              </a:ext>
            </a:extLst>
          </p:cNvPr>
          <p:cNvSpPr txBox="1"/>
          <p:nvPr/>
        </p:nvSpPr>
        <p:spPr>
          <a:xfrm>
            <a:off x="1498810" y="1114664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(IQ-tree)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9A454-D9FB-9AEF-8A49-B199F0E47BA7}"/>
              </a:ext>
            </a:extLst>
          </p:cNvPr>
          <p:cNvSpPr txBox="1"/>
          <p:nvPr/>
        </p:nvSpPr>
        <p:spPr>
          <a:xfrm>
            <a:off x="7495915" y="1115568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Sourmash</a:t>
            </a:r>
            <a:r>
              <a:rPr lang="en-US" dirty="0"/>
              <a:t> Distance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67F60-0FC7-3434-7577-687F6CF21506}"/>
              </a:ext>
            </a:extLst>
          </p:cNvPr>
          <p:cNvSpPr txBox="1"/>
          <p:nvPr/>
        </p:nvSpPr>
        <p:spPr>
          <a:xfrm>
            <a:off x="133662" y="5550408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4.</a:t>
            </a:r>
            <a:r>
              <a:rPr lang="en-US" sz="1200" dirty="0"/>
              <a:t> Phylogenetic (IQ-tree) tree of Tobacco rattle virus RNA 2 compared to Tobacco rattle virus RNA 2 references.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B8425-5CC4-CFB0-DD91-67A13E391C86}"/>
              </a:ext>
            </a:extLst>
          </p:cNvPr>
          <p:cNvSpPr txBox="1"/>
          <p:nvPr/>
        </p:nvSpPr>
        <p:spPr>
          <a:xfrm>
            <a:off x="6602838" y="6025896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5.</a:t>
            </a:r>
            <a:r>
              <a:rPr lang="en-US" sz="1200" dirty="0"/>
              <a:t> </a:t>
            </a:r>
            <a:r>
              <a:rPr lang="en-US" sz="1200" dirty="0" err="1"/>
              <a:t>Sourmash</a:t>
            </a:r>
            <a:r>
              <a:rPr lang="en-US" sz="1200" dirty="0"/>
              <a:t> distance tree of Tobacco rattle virus RNA 2 compared to Tobacco rattle virus RNA 2 references.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A8D0E-5221-C1BD-CEA7-37B8B9863E30}"/>
              </a:ext>
            </a:extLst>
          </p:cNvPr>
          <p:cNvSpPr txBox="1"/>
          <p:nvPr/>
        </p:nvSpPr>
        <p:spPr>
          <a:xfrm>
            <a:off x="896740" y="288405"/>
            <a:ext cx="108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From genome assembly to phylogenetic trees</a:t>
            </a:r>
          </a:p>
        </p:txBody>
      </p:sp>
    </p:spTree>
    <p:extLst>
      <p:ext uri="{BB962C8B-B14F-4D97-AF65-F5344CB8AC3E}">
        <p14:creationId xmlns:p14="http://schemas.microsoft.com/office/powerpoint/2010/main" val="337386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0154E-5993-A3AA-DE7E-8BAA47E9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virus&#10;&#10;AI-generated content may be incorrect.">
            <a:extLst>
              <a:ext uri="{FF2B5EF4-FFF2-40B4-BE49-F238E27FC236}">
                <a16:creationId xmlns:a16="http://schemas.microsoft.com/office/drawing/2014/main" id="{A0333A02-4C5F-4DF1-4EDB-2BEE077C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2" y="1527048"/>
            <a:ext cx="6201740" cy="4025194"/>
          </a:xfrm>
          <a:prstGeom prst="rect">
            <a:avLst/>
          </a:prstGeom>
        </p:spPr>
      </p:pic>
      <p:pic>
        <p:nvPicPr>
          <p:cNvPr id="5" name="Picture 4" descr="A screenshot of a chart&#10;&#10;AI-generated content may be incorrect.">
            <a:extLst>
              <a:ext uri="{FF2B5EF4-FFF2-40B4-BE49-F238E27FC236}">
                <a16:creationId xmlns:a16="http://schemas.microsoft.com/office/drawing/2014/main" id="{816A795E-C76F-9AC7-265A-E2B605259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82" y="1481328"/>
            <a:ext cx="5401456" cy="4586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91796-9B76-F4E4-E5AA-78806F669536}"/>
              </a:ext>
            </a:extLst>
          </p:cNvPr>
          <p:cNvSpPr txBox="1"/>
          <p:nvPr/>
        </p:nvSpPr>
        <p:spPr>
          <a:xfrm>
            <a:off x="1498810" y="1115568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Phylogenetic (IQ-tree)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E86E0-3F5E-E710-AFC4-2A8863C3A45F}"/>
              </a:ext>
            </a:extLst>
          </p:cNvPr>
          <p:cNvSpPr txBox="1"/>
          <p:nvPr/>
        </p:nvSpPr>
        <p:spPr>
          <a:xfrm>
            <a:off x="7495917" y="1115568"/>
            <a:ext cx="286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Sourmash</a:t>
            </a:r>
            <a:r>
              <a:rPr lang="en-US" dirty="0"/>
              <a:t> Distance Tree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6D13-475C-5788-2CE1-737414EE7FC3}"/>
              </a:ext>
            </a:extLst>
          </p:cNvPr>
          <p:cNvSpPr txBox="1"/>
          <p:nvPr/>
        </p:nvSpPr>
        <p:spPr>
          <a:xfrm>
            <a:off x="137160" y="5550408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4.</a:t>
            </a:r>
            <a:r>
              <a:rPr lang="en-US" sz="1200" dirty="0"/>
              <a:t> Phylogenetic (IQ-tree) tree of Tobacco rattle virus RNA 2 compared to Tobacco rattle virus RNA 2 references.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508F42-07FB-B0D3-A25C-462793D00A0D}"/>
              </a:ext>
            </a:extLst>
          </p:cNvPr>
          <p:cNvSpPr txBox="1"/>
          <p:nvPr/>
        </p:nvSpPr>
        <p:spPr>
          <a:xfrm>
            <a:off x="6601968" y="6025896"/>
            <a:ext cx="464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5.</a:t>
            </a:r>
            <a:r>
              <a:rPr lang="en-US" sz="1200" dirty="0"/>
              <a:t> </a:t>
            </a:r>
            <a:r>
              <a:rPr lang="en-US" sz="1200" dirty="0" err="1"/>
              <a:t>Sourmash</a:t>
            </a:r>
            <a:r>
              <a:rPr lang="en-US" sz="1200" dirty="0"/>
              <a:t> distance tree of Tobacco rattle virus RNA 2 compared to Tobacco rattle virus RNA 2 references.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39B935-2B82-9BB1-FCED-053A8FCAC272}"/>
              </a:ext>
            </a:extLst>
          </p:cNvPr>
          <p:cNvSpPr/>
          <p:nvPr/>
        </p:nvSpPr>
        <p:spPr>
          <a:xfrm>
            <a:off x="1694932" y="2471087"/>
            <a:ext cx="3431704" cy="179882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4A0C3-03CC-B7B2-D4D6-2B561F2D93DA}"/>
              </a:ext>
            </a:extLst>
          </p:cNvPr>
          <p:cNvSpPr/>
          <p:nvPr/>
        </p:nvSpPr>
        <p:spPr>
          <a:xfrm>
            <a:off x="7536828" y="5729724"/>
            <a:ext cx="3795736" cy="167038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2FFC2-154C-8433-C74F-9C531D3DDB5D}"/>
              </a:ext>
            </a:extLst>
          </p:cNvPr>
          <p:cNvSpPr txBox="1"/>
          <p:nvPr/>
        </p:nvSpPr>
        <p:spPr>
          <a:xfrm>
            <a:off x="896740" y="288405"/>
            <a:ext cx="108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From genome assembly to phylogenetic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417DB-B0E3-AFA9-F17E-AFF753B7FFF5}"/>
              </a:ext>
            </a:extLst>
          </p:cNvPr>
          <p:cNvSpPr txBox="1"/>
          <p:nvPr/>
        </p:nvSpPr>
        <p:spPr>
          <a:xfrm>
            <a:off x="222396" y="5963561"/>
            <a:ext cx="297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OQ993351.1 is the most similar genome for RNA 2</a:t>
            </a:r>
          </a:p>
        </p:txBody>
      </p:sp>
    </p:spTree>
    <p:extLst>
      <p:ext uri="{BB962C8B-B14F-4D97-AF65-F5344CB8AC3E}">
        <p14:creationId xmlns:p14="http://schemas.microsoft.com/office/powerpoint/2010/main" val="233306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658445-F573-F903-BA0A-69EC4FCB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39" y="960120"/>
            <a:ext cx="7257321" cy="5314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EE18F-89EF-FCDD-AA6C-E3EF8963E41F}"/>
              </a:ext>
            </a:extLst>
          </p:cNvPr>
          <p:cNvSpPr txBox="1"/>
          <p:nvPr/>
        </p:nvSpPr>
        <p:spPr>
          <a:xfrm>
            <a:off x="2467339" y="6274240"/>
            <a:ext cx="464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 2.</a:t>
            </a:r>
            <a:r>
              <a:rPr lang="en-US" sz="1200" dirty="0"/>
              <a:t> LIN assignment of Tobacco rattle virus contigs.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8A35-DE60-1F2F-49CB-31309BA2A13C}"/>
              </a:ext>
            </a:extLst>
          </p:cNvPr>
          <p:cNvSpPr txBox="1"/>
          <p:nvPr/>
        </p:nvSpPr>
        <p:spPr>
          <a:xfrm>
            <a:off x="896740" y="288405"/>
            <a:ext cx="10125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From phylogenetic trees to LIN assignment</a:t>
            </a:r>
          </a:p>
        </p:txBody>
      </p:sp>
    </p:spTree>
    <p:extLst>
      <p:ext uri="{BB962C8B-B14F-4D97-AF65-F5344CB8AC3E}">
        <p14:creationId xmlns:p14="http://schemas.microsoft.com/office/powerpoint/2010/main" val="423373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74FB2-671B-E930-EBBB-AE30F16C0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0500EE-E060-BEF7-BD43-6A0F56E7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39" y="960120"/>
            <a:ext cx="7257321" cy="53145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A84A6B-2157-5C59-7C27-35C5C4558C23}"/>
              </a:ext>
            </a:extLst>
          </p:cNvPr>
          <p:cNvSpPr txBox="1"/>
          <p:nvPr/>
        </p:nvSpPr>
        <p:spPr>
          <a:xfrm>
            <a:off x="2467339" y="6274663"/>
            <a:ext cx="4649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Table 2.</a:t>
            </a:r>
            <a:r>
              <a:rPr lang="en-US" sz="1200" dirty="0"/>
              <a:t> LIN assignment of Tobacco rattle virus contigs.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E568C-8E6E-42A0-4E43-12F4EE46450F}"/>
              </a:ext>
            </a:extLst>
          </p:cNvPr>
          <p:cNvSpPr/>
          <p:nvPr/>
        </p:nvSpPr>
        <p:spPr>
          <a:xfrm>
            <a:off x="3492709" y="2978036"/>
            <a:ext cx="5846163" cy="276999"/>
          </a:xfrm>
          <a:prstGeom prst="rect">
            <a:avLst/>
          </a:prstGeom>
          <a:noFill/>
          <a:ln w="7302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842103-27AC-CC5B-C5F0-20B675095EDA}"/>
              </a:ext>
            </a:extLst>
          </p:cNvPr>
          <p:cNvSpPr/>
          <p:nvPr/>
        </p:nvSpPr>
        <p:spPr>
          <a:xfrm>
            <a:off x="3477718" y="3744921"/>
            <a:ext cx="5846163" cy="276999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5D21E6-7326-791F-9B46-A092E600C0DE}"/>
              </a:ext>
            </a:extLst>
          </p:cNvPr>
          <p:cNvSpPr txBox="1"/>
          <p:nvPr/>
        </p:nvSpPr>
        <p:spPr>
          <a:xfrm>
            <a:off x="896740" y="288405"/>
            <a:ext cx="10125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From phylogenetic trees to LIN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43377-41D7-DCAA-7E25-EBF68FC469DF}"/>
              </a:ext>
            </a:extLst>
          </p:cNvPr>
          <p:cNvSpPr txBox="1"/>
          <p:nvPr/>
        </p:nvSpPr>
        <p:spPr>
          <a:xfrm>
            <a:off x="194203" y="3560255"/>
            <a:ext cx="2273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Phylogenetic trees agree with LIN assignment</a:t>
            </a:r>
          </a:p>
        </p:txBody>
      </p:sp>
    </p:spTree>
    <p:extLst>
      <p:ext uri="{BB962C8B-B14F-4D97-AF65-F5344CB8AC3E}">
        <p14:creationId xmlns:p14="http://schemas.microsoft.com/office/powerpoint/2010/main" val="103421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466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Identifying viruses using metagenomics and LINs</vt:lpstr>
      <vt:lpstr>Metagenomics-based viral identification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Gercken, Mitchell</dc:creator>
  <cp:lastModifiedBy>Gercken, Mitchell</cp:lastModifiedBy>
  <cp:revision>7</cp:revision>
  <dcterms:created xsi:type="dcterms:W3CDTF">2025-07-27T15:09:14Z</dcterms:created>
  <dcterms:modified xsi:type="dcterms:W3CDTF">2025-07-31T15:55:50Z</dcterms:modified>
</cp:coreProperties>
</file>