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8799739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799739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9468abaf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9468abaf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9468abaf9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9468abaf9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9468abaf9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9468abaf9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9468abaf9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59468abaf9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2637875" y="-77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t>Packet Capturing in Kali Linux</a:t>
            </a:r>
            <a:endParaRPr b="1" sz="3000"/>
          </a:p>
        </p:txBody>
      </p:sp>
      <p:sp>
        <p:nvSpPr>
          <p:cNvPr id="195" name="Google Shape;195;p17"/>
          <p:cNvSpPr txBox="1"/>
          <p:nvPr>
            <p:ph idx="1" type="subTitle"/>
          </p:nvPr>
        </p:nvSpPr>
        <p:spPr>
          <a:xfrm>
            <a:off x="6495829" y="3638250"/>
            <a:ext cx="3470700" cy="50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525"/>
              <a:t>Group Members : </a:t>
            </a:r>
            <a:endParaRPr sz="1525"/>
          </a:p>
          <a:p>
            <a:pPr indent="0" lvl="0" marL="0" rtl="0" algn="l">
              <a:lnSpc>
                <a:spcPct val="95000"/>
              </a:lnSpc>
              <a:spcBef>
                <a:spcPts val="1600"/>
              </a:spcBef>
              <a:spcAft>
                <a:spcPts val="0"/>
              </a:spcAft>
              <a:buSzPts val="275"/>
              <a:buNone/>
            </a:pPr>
            <a:r>
              <a:rPr lang="en-GB" sz="1525"/>
              <a:t>19EBKCS087 Priyansh Jain</a:t>
            </a:r>
            <a:endParaRPr sz="1525"/>
          </a:p>
          <a:p>
            <a:pPr indent="0" lvl="0" marL="0" rtl="0" algn="l">
              <a:lnSpc>
                <a:spcPct val="95000"/>
              </a:lnSpc>
              <a:spcBef>
                <a:spcPts val="1600"/>
              </a:spcBef>
              <a:spcAft>
                <a:spcPts val="0"/>
              </a:spcAft>
              <a:buSzPts val="275"/>
              <a:buNone/>
            </a:pPr>
            <a:r>
              <a:rPr lang="en-GB" sz="1525"/>
              <a:t> 19EBKCS121 Vinay Sharma  </a:t>
            </a:r>
            <a:endParaRPr sz="1525"/>
          </a:p>
          <a:p>
            <a:pPr indent="0" lvl="0" marL="0" rtl="0" algn="l">
              <a:lnSpc>
                <a:spcPct val="95000"/>
              </a:lnSpc>
              <a:spcBef>
                <a:spcPts val="1600"/>
              </a:spcBef>
              <a:spcAft>
                <a:spcPts val="1600"/>
              </a:spcAft>
              <a:buSzPts val="275"/>
              <a:buNone/>
            </a:pPr>
            <a:r>
              <a:t/>
            </a:r>
            <a:endParaRPr sz="1525"/>
          </a:p>
        </p:txBody>
      </p:sp>
      <p:sp>
        <p:nvSpPr>
          <p:cNvPr id="196" name="Google Shape;196;p17"/>
          <p:cNvSpPr txBox="1"/>
          <p:nvPr/>
        </p:nvSpPr>
        <p:spPr>
          <a:xfrm>
            <a:off x="4655369" y="3638248"/>
            <a:ext cx="3000000" cy="88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chemeClr val="lt1"/>
                </a:solidFill>
                <a:latin typeface="Lato"/>
                <a:ea typeface="Lato"/>
                <a:cs typeface="Lato"/>
                <a:sym typeface="Lato"/>
              </a:rPr>
              <a:t>Project Guide: </a:t>
            </a:r>
            <a:endParaRPr sz="15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rPr lang="en-GB" sz="1500">
                <a:solidFill>
                  <a:schemeClr val="lt1"/>
                </a:solidFill>
                <a:latin typeface="Lato"/>
                <a:ea typeface="Lato"/>
                <a:cs typeface="Lato"/>
                <a:sym typeface="Lato"/>
              </a:rPr>
              <a:t>Sanjeev Sultania</a:t>
            </a:r>
            <a:endParaRPr sz="1500">
              <a:solidFill>
                <a:schemeClr val="lt1"/>
              </a:solidFill>
              <a:latin typeface="Lato"/>
              <a:ea typeface="Lato"/>
              <a:cs typeface="Lato"/>
              <a:sym typeface="Lato"/>
            </a:endParaRPr>
          </a:p>
        </p:txBody>
      </p:sp>
      <p:sp>
        <p:nvSpPr>
          <p:cNvPr id="197" name="Google Shape;197;p17"/>
          <p:cNvSpPr txBox="1"/>
          <p:nvPr/>
        </p:nvSpPr>
        <p:spPr>
          <a:xfrm>
            <a:off x="4418575" y="2377313"/>
            <a:ext cx="4061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GB" sz="1300">
                <a:solidFill>
                  <a:schemeClr val="lt1"/>
                </a:solidFill>
                <a:latin typeface="Lato"/>
                <a:ea typeface="Lato"/>
                <a:cs typeface="Lato"/>
                <a:sym typeface="Lato"/>
              </a:rPr>
              <a:t>BK Birla Institute of Engineering &amp; Technology</a:t>
            </a:r>
            <a:endParaRPr sz="1300">
              <a:solidFill>
                <a:schemeClr val="lt1"/>
              </a:solidFill>
              <a:latin typeface="Lato"/>
              <a:ea typeface="Lato"/>
              <a:cs typeface="Lato"/>
              <a:sym typeface="Lato"/>
            </a:endParaRPr>
          </a:p>
        </p:txBody>
      </p:sp>
      <p:pic>
        <p:nvPicPr>
          <p:cNvPr id="198" name="Google Shape;198;p17"/>
          <p:cNvPicPr preferRelativeResize="0"/>
          <p:nvPr/>
        </p:nvPicPr>
        <p:blipFill>
          <a:blip r:embed="rId3">
            <a:alphaModFix/>
          </a:blip>
          <a:stretch>
            <a:fillRect/>
          </a:stretch>
        </p:blipFill>
        <p:spPr>
          <a:xfrm>
            <a:off x="5093538" y="527900"/>
            <a:ext cx="2339275" cy="1769650"/>
          </a:xfrm>
          <a:prstGeom prst="rect">
            <a:avLst/>
          </a:prstGeom>
          <a:noFill/>
          <a:ln>
            <a:noFill/>
          </a:ln>
          <a:effectLst>
            <a:outerShdw blurRad="57150" rotWithShape="0" algn="bl" dir="5400000" dist="19050">
              <a:srgbClr val="000000">
                <a:alpha val="50000"/>
              </a:srgbClr>
            </a:outerShdw>
          </a:effectLst>
        </p:spPr>
      </p:pic>
      <p:sp>
        <p:nvSpPr>
          <p:cNvPr id="199" name="Google Shape;199;p17"/>
          <p:cNvSpPr txBox="1"/>
          <p:nvPr/>
        </p:nvSpPr>
        <p:spPr>
          <a:xfrm>
            <a:off x="4430089" y="2842000"/>
            <a:ext cx="4839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GB" sz="1300">
                <a:solidFill>
                  <a:schemeClr val="lt1"/>
                </a:solidFill>
                <a:latin typeface="Lato"/>
                <a:ea typeface="Lato"/>
                <a:cs typeface="Lato"/>
                <a:sym typeface="Lato"/>
              </a:rPr>
              <a:t>Department of Computer Science &amp; Engineering</a:t>
            </a:r>
            <a:endParaRPr sz="13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645300" y="1553500"/>
            <a:ext cx="3063300" cy="6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Thank you!</a:t>
            </a:r>
            <a:endParaRPr b="1"/>
          </a:p>
        </p:txBody>
      </p:sp>
      <p:sp>
        <p:nvSpPr>
          <p:cNvPr id="253" name="Google Shape;253;p26"/>
          <p:cNvSpPr txBox="1"/>
          <p:nvPr>
            <p:ph idx="1" type="body"/>
          </p:nvPr>
        </p:nvSpPr>
        <p:spPr>
          <a:xfrm>
            <a:off x="645300" y="2644025"/>
            <a:ext cx="3063300" cy="9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Arial"/>
                <a:ea typeface="Arial"/>
                <a:cs typeface="Arial"/>
                <a:sym typeface="Arial"/>
              </a:rPr>
              <a:t>Thank you for your time and attention.I hope you found this presentation informative and helpful.If you have any questions, please don't hesitate to contact me.</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rPr lang="en-GB" sz="1800">
                <a:latin typeface="Arial"/>
                <a:ea typeface="Arial"/>
                <a:cs typeface="Arial"/>
                <a:sym typeface="Arial"/>
              </a:rPr>
              <a:t>Thank you again!</a:t>
            </a:r>
            <a:endParaRPr sz="1800">
              <a:latin typeface="Arial"/>
              <a:ea typeface="Arial"/>
              <a:cs typeface="Arial"/>
              <a:sym typeface="Arial"/>
            </a:endParaRPr>
          </a:p>
          <a:p>
            <a:pPr indent="0" lvl="0" marL="0" rtl="0" algn="l">
              <a:spcBef>
                <a:spcPts val="1200"/>
              </a:spcBef>
              <a:spcAft>
                <a:spcPts val="1200"/>
              </a:spcAft>
              <a:buNone/>
            </a:pPr>
            <a:r>
              <a:t/>
            </a:r>
            <a:endParaRPr sz="1800">
              <a:latin typeface="Arial"/>
              <a:ea typeface="Arial"/>
              <a:cs typeface="Arial"/>
              <a:sym typeface="Arial"/>
            </a:endParaRPr>
          </a:p>
        </p:txBody>
      </p:sp>
      <p:sp>
        <p:nvSpPr>
          <p:cNvPr id="254" name="Google Shape;254;p26"/>
          <p:cNvSpPr/>
          <p:nvPr/>
        </p:nvSpPr>
        <p:spPr>
          <a:xfrm flipH="1">
            <a:off x="6405284" y="3142709"/>
            <a:ext cx="520500" cy="8679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6"/>
          <p:cNvPicPr preferRelativeResize="0"/>
          <p:nvPr/>
        </p:nvPicPr>
        <p:blipFill>
          <a:blip r:embed="rId3">
            <a:alphaModFix/>
          </a:blip>
          <a:stretch>
            <a:fillRect/>
          </a:stretch>
        </p:blipFill>
        <p:spPr>
          <a:xfrm>
            <a:off x="4211950" y="1553500"/>
            <a:ext cx="4259790" cy="28379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1297500" y="946187"/>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a:t>Understanding Kali Linux:</a:t>
            </a:r>
            <a:endParaRPr b="1" sz="3000"/>
          </a:p>
        </p:txBody>
      </p:sp>
      <p:sp>
        <p:nvSpPr>
          <p:cNvPr id="205" name="Google Shape;205;p18"/>
          <p:cNvSpPr txBox="1"/>
          <p:nvPr>
            <p:ph type="title"/>
          </p:nvPr>
        </p:nvSpPr>
        <p:spPr>
          <a:xfrm>
            <a:off x="802850" y="1614034"/>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Kali Linux is a powerful operating system used for ethical hacking and packet capturing. It provides various tools and features for capturing and analyzing network traffic. Understanding Kali Linux is essential for a successful college project on packet capturing.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Importance of Packet Capturing in Network Security</a:t>
            </a:r>
            <a:endParaRPr b="1"/>
          </a:p>
        </p:txBody>
      </p:sp>
      <p:sp>
        <p:nvSpPr>
          <p:cNvPr id="211" name="Google Shape;21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Packet capturing plays a crucial role in network security. It helps analyze and monitor network traffic to detect vulnerabilities, identify potential threats, and prevent data breaches. Understanding the importance of packet capturing in network security is essential for a successful college project and a career in cybersecurity.</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1297500" y="12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 Analyzing Captured Packets for Network    Vulnerabilities</a:t>
            </a:r>
            <a:endParaRPr b="1"/>
          </a:p>
        </p:txBody>
      </p:sp>
      <p:sp>
        <p:nvSpPr>
          <p:cNvPr id="217" name="Google Shape;217;p20"/>
          <p:cNvSpPr txBox="1"/>
          <p:nvPr/>
        </p:nvSpPr>
        <p:spPr>
          <a:xfrm>
            <a:off x="1424547" y="1052800"/>
            <a:ext cx="60132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Montserrat"/>
                <a:ea typeface="Montserrat"/>
                <a:cs typeface="Montserrat"/>
                <a:sym typeface="Montserrat"/>
              </a:rPr>
              <a:t>Analyzing Captured Packets for Network Vulnerabilities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lt1"/>
                </a:solidFill>
                <a:latin typeface="Montserrat"/>
                <a:ea typeface="Montserrat"/>
                <a:cs typeface="Montserrat"/>
                <a:sym typeface="Montserrat"/>
              </a:rPr>
              <a:t>Analyzing captured packets can help identify network vulnerabilities, such as unsecured protocols, unauthorized access attempts, and suspicious traffic patterns. This information can be used to strengthen network security and mitigate potential threats. Understanding how to analyze captured packets is essential for a professional approach to a college project on packet capturing in Kali.</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Captured Packet:</a:t>
            </a:r>
            <a:endParaRPr b="1"/>
          </a:p>
        </p:txBody>
      </p:sp>
      <p:pic>
        <p:nvPicPr>
          <p:cNvPr id="223" name="Google Shape;223;p21"/>
          <p:cNvPicPr preferRelativeResize="0"/>
          <p:nvPr/>
        </p:nvPicPr>
        <p:blipFill>
          <a:blip r:embed="rId3">
            <a:alphaModFix/>
          </a:blip>
          <a:stretch>
            <a:fillRect/>
          </a:stretch>
        </p:blipFill>
        <p:spPr>
          <a:xfrm>
            <a:off x="5021725" y="313150"/>
            <a:ext cx="3633400" cy="451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Why is packet capturing useful?</a:t>
            </a:r>
            <a:endParaRPr b="1"/>
          </a:p>
          <a:p>
            <a:pPr indent="0" lvl="0" marL="0" rtl="0" algn="l">
              <a:spcBef>
                <a:spcPts val="0"/>
              </a:spcBef>
              <a:spcAft>
                <a:spcPts val="0"/>
              </a:spcAft>
              <a:buNone/>
            </a:pPr>
            <a:r>
              <a:t/>
            </a:r>
            <a:endParaRPr b="1"/>
          </a:p>
        </p:txBody>
      </p:sp>
      <p:sp>
        <p:nvSpPr>
          <p:cNvPr id="229" name="Google Shape;229;p22"/>
          <p:cNvSpPr txBox="1"/>
          <p:nvPr>
            <p:ph type="title"/>
          </p:nvPr>
        </p:nvSpPr>
        <p:spPr>
          <a:xfrm>
            <a:off x="2853651" y="1412525"/>
            <a:ext cx="6393600" cy="73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Can be used to see what data is being sent and received over a network</a:t>
            </a:r>
            <a:endParaRPr/>
          </a:p>
          <a:p>
            <a:pPr indent="0" lvl="0" marL="0" rtl="0" algn="l">
              <a:spcBef>
                <a:spcPts val="0"/>
              </a:spcBef>
              <a:spcAft>
                <a:spcPts val="0"/>
              </a:spcAft>
              <a:buNone/>
            </a:pPr>
            <a:r>
              <a:rPr lang="en-GB"/>
              <a:t>Can be used to identify network problems</a:t>
            </a:r>
            <a:endParaRPr/>
          </a:p>
          <a:p>
            <a:pPr indent="0" lvl="0" marL="0" rtl="0" algn="l">
              <a:spcBef>
                <a:spcPts val="0"/>
              </a:spcBef>
              <a:spcAft>
                <a:spcPts val="0"/>
              </a:spcAft>
              <a:buNone/>
            </a:pPr>
            <a:r>
              <a:rPr lang="en-GB"/>
              <a:t>Can be used to improve network security</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749153" y="430740"/>
            <a:ext cx="7038900" cy="48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000"/>
              <a:t>Best Practices for Effective Packet Capturing</a:t>
            </a:r>
            <a:endParaRPr b="1" sz="3000"/>
          </a:p>
        </p:txBody>
      </p:sp>
      <p:sp>
        <p:nvSpPr>
          <p:cNvPr id="235" name="Google Shape;235;p23"/>
          <p:cNvSpPr txBox="1"/>
          <p:nvPr>
            <p:ph type="title"/>
          </p:nvPr>
        </p:nvSpPr>
        <p:spPr>
          <a:xfrm>
            <a:off x="802850" y="1614034"/>
            <a:ext cx="7038900" cy="4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Best Practices for Effective Packet Capturing: </a:t>
            </a:r>
            <a:endParaRPr sz="1800"/>
          </a:p>
          <a:p>
            <a:pPr indent="0" lvl="0" marL="0" rtl="0" algn="l">
              <a:spcBef>
                <a:spcPts val="0"/>
              </a:spcBef>
              <a:spcAft>
                <a:spcPts val="0"/>
              </a:spcAft>
              <a:buNone/>
            </a:pPr>
            <a:r>
              <a:rPr lang="en-GB" sz="1800"/>
              <a:t>1. Use a high-quality network interface card (NIC) for accurate capture.</a:t>
            </a:r>
            <a:endParaRPr sz="1800"/>
          </a:p>
          <a:p>
            <a:pPr indent="0" lvl="0" marL="0" rtl="0" algn="l">
              <a:spcBef>
                <a:spcPts val="0"/>
              </a:spcBef>
              <a:spcAft>
                <a:spcPts val="0"/>
              </a:spcAft>
              <a:buNone/>
            </a:pPr>
            <a:r>
              <a:rPr lang="en-GB" sz="1800"/>
              <a:t>2. Set appropriate filters to focus on relevant packets.</a:t>
            </a:r>
            <a:endParaRPr sz="1800"/>
          </a:p>
          <a:p>
            <a:pPr indent="0" lvl="0" marL="0" rtl="0" algn="l">
              <a:spcBef>
                <a:spcPts val="0"/>
              </a:spcBef>
              <a:spcAft>
                <a:spcPts val="0"/>
              </a:spcAft>
              <a:buNone/>
            </a:pPr>
            <a:r>
              <a:rPr lang="en-GB" sz="1800"/>
              <a:t>3. Capture packets in real-time or save to a file for analysis.</a:t>
            </a:r>
            <a:endParaRPr sz="1800"/>
          </a:p>
          <a:p>
            <a:pPr indent="0" lvl="0" marL="0" rtl="0" algn="l">
              <a:spcBef>
                <a:spcPts val="0"/>
              </a:spcBef>
              <a:spcAft>
                <a:spcPts val="0"/>
              </a:spcAft>
              <a:buNone/>
            </a:pPr>
            <a:r>
              <a:rPr lang="en-GB" sz="1800"/>
              <a:t>4. Consider capturing packets at various network points for comprehensive analysis.</a:t>
            </a:r>
            <a:endParaRPr sz="1800"/>
          </a:p>
          <a:p>
            <a:pPr indent="0" lvl="0" marL="0" rtl="0" algn="l">
              <a:spcBef>
                <a:spcPts val="0"/>
              </a:spcBef>
              <a:spcAft>
                <a:spcPts val="0"/>
              </a:spcAft>
              <a:buNone/>
            </a:pPr>
            <a:r>
              <a:rPr lang="en-GB" sz="1800"/>
              <a:t>5. Use tools like Wireshark for packet analysis and troubleshooting.</a:t>
            </a:r>
            <a:endParaRPr sz="1800"/>
          </a:p>
          <a:p>
            <a:pPr indent="0" lvl="0" marL="0" rtl="0" algn="l">
              <a:spcBef>
                <a:spcPts val="0"/>
              </a:spcBef>
              <a:spcAft>
                <a:spcPts val="0"/>
              </a:spcAft>
              <a:buNone/>
            </a:pPr>
            <a:r>
              <a:rPr lang="en-GB" sz="1800"/>
              <a:t>6. Document and label captured packets for easy reference.</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ctrTitle"/>
          </p:nvPr>
        </p:nvSpPr>
        <p:spPr>
          <a:xfrm>
            <a:off x="2637875" y="-77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t>Real-World Applications and Case Studies</a:t>
            </a:r>
            <a:endParaRPr b="1" sz="3000"/>
          </a:p>
        </p:txBody>
      </p:sp>
      <p:sp>
        <p:nvSpPr>
          <p:cNvPr id="241" name="Google Shape;241;p24"/>
          <p:cNvSpPr txBox="1"/>
          <p:nvPr/>
        </p:nvSpPr>
        <p:spPr>
          <a:xfrm>
            <a:off x="3204525" y="1293525"/>
            <a:ext cx="51654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Montserrat"/>
                <a:ea typeface="Montserrat"/>
                <a:cs typeface="Montserrat"/>
                <a:sym typeface="Montserrat"/>
              </a:rPr>
              <a:t>Real-World Applications and Case Studies: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rPr lang="en-GB" sz="1900">
                <a:solidFill>
                  <a:schemeClr val="lt1"/>
                </a:solidFill>
                <a:latin typeface="Montserrat"/>
                <a:ea typeface="Montserrat"/>
                <a:cs typeface="Montserrat"/>
                <a:sym typeface="Montserrat"/>
              </a:rPr>
              <a:t>Explore real-world applications of packet capturing in fields like network security, network performance analysis, troubleshooting, and forensic investigation. Review case studies highlighting the effectiveness of packet capturing in identifying network vulnerabilities and resolving issues.</a:t>
            </a:r>
            <a:endParaRPr sz="19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ctrTitle"/>
          </p:nvPr>
        </p:nvSpPr>
        <p:spPr>
          <a:xfrm>
            <a:off x="2637875" y="-77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000"/>
              <a:t>Ethics and Key Takeaways</a:t>
            </a:r>
            <a:endParaRPr b="1" sz="3000"/>
          </a:p>
        </p:txBody>
      </p:sp>
      <p:sp>
        <p:nvSpPr>
          <p:cNvPr id="247" name="Google Shape;247;p25"/>
          <p:cNvSpPr txBox="1"/>
          <p:nvPr/>
        </p:nvSpPr>
        <p:spPr>
          <a:xfrm>
            <a:off x="3204525" y="909682"/>
            <a:ext cx="5428800" cy="4371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The legal implications of packet capturing:</a:t>
            </a:r>
            <a:endParaRPr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In some cases, it may be illegal to capture network traffic without the consent of the parties involved</a:t>
            </a:r>
            <a:endParaRPr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It is important to be aware of the legal implications of packet capturing before using it</a:t>
            </a:r>
            <a:endParaRPr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It is important to use packet capturing ethically</a:t>
            </a:r>
            <a:endParaRPr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Do not capture traffic that you do not have permission to capture</a:t>
            </a:r>
            <a:endParaRPr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sz="1800">
                <a:solidFill>
                  <a:schemeClr val="lt1"/>
                </a:solidFill>
                <a:latin typeface="Montserrat"/>
                <a:ea typeface="Montserrat"/>
                <a:cs typeface="Montserrat"/>
                <a:sym typeface="Montserrat"/>
              </a:rPr>
              <a:t>Do not use packet capturing to spy on others</a:t>
            </a:r>
            <a:endParaRPr sz="18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20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