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slides/slide65.xml" ContentType="application/vnd.openxmlformats-officedocument.presentationml.slide+xml"/>
  <Override PartName="/ppt/presentation.xml" ContentType="application/vnd.openxmlformats-officedocument.presentationml.presentation.main+xml"/>
  <Override PartName="/ppt/slides/slide63.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64.xml" ContentType="application/vnd.openxmlformats-officedocument.presentationml.slide+xml"/>
  <Override PartName="/ppt/slides/slide4.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54.xml" ContentType="application/vnd.openxmlformats-officedocument.presentationml.slide+xml"/>
  <Override PartName="/ppt/slides/slide53.xml" ContentType="application/vnd.openxmlformats-officedocument.presentationml.slide+xml"/>
  <Override PartName="/ppt/slides/slide52.xml" ContentType="application/vnd.openxmlformats-officedocument.presentationml.slide+xml"/>
  <Override PartName="/ppt/slides/slide51.xml" ContentType="application/vnd.openxmlformats-officedocument.presentationml.slide+xml"/>
  <Override PartName="/ppt/slides/slide50.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62.xml" ContentType="application/vnd.openxmlformats-officedocument.presentationml.slide+xml"/>
  <Override PartName="/ppt/slides/slide61.xml" ContentType="application/vnd.openxmlformats-officedocument.presentationml.slide+xml"/>
  <Override PartName="/ppt/slides/slide60.xml" ContentType="application/vnd.openxmlformats-officedocument.presentationml.slide+xml"/>
  <Override PartName="/ppt/slides/slide59.xml" ContentType="application/vnd.openxmlformats-officedocument.presentationml.slide+xml"/>
  <Override PartName="/ppt/slides/slide58.xml" ContentType="application/vnd.openxmlformats-officedocument.presentationml.slide+xml"/>
  <Override PartName="/ppt/slides/slide49.xml" ContentType="application/vnd.openxmlformats-officedocument.presentationml.slide+xml"/>
  <Override PartName="/ppt/slides/slide48.xml" ContentType="application/vnd.openxmlformats-officedocument.presentationml.slide+xml"/>
  <Override PartName="/ppt/slides/slide47.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6.xml" ContentType="application/vnd.openxmlformats-officedocument.presentationml.slide+xml"/>
  <Override PartName="/ppt/slides/slide45.xml" ContentType="application/vnd.openxmlformats-officedocument.presentationml.slide+xml"/>
  <Override PartName="/ppt/slides/slide44.xml" ContentType="application/vnd.openxmlformats-officedocument.presentationml.slide+xml"/>
  <Override PartName="/ppt/slides/slide43.xml" ContentType="application/vnd.openxmlformats-officedocument.presentationml.slide+xml"/>
  <Override PartName="/ppt/slides/slide3.xml" ContentType="application/vnd.openxmlformats-officedocument.presentationml.slide+xml"/>
  <Override PartName="/ppt/slides/slide5.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Masters/slideMaster3.xml" ContentType="application/vnd.openxmlformats-officedocument.presentationml.slideMaster+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Masters/slideMaster2.xml" ContentType="application/vnd.openxmlformats-officedocument.presentationml.slideMaster+xml"/>
  <Override PartName="/ppt/slideMasters/slideMaster4.xml" ContentType="application/vnd.openxmlformats-officedocument.presentationml.slideMaster+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notesSlides/notesSlide1.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5.xml" ContentType="application/vnd.openxmlformats-officedocument.theme+xml"/>
  <Override PartName="/ppt/theme/theme4.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app.xml" ContentType="application/vnd.openxmlformats-officedocument.extended-properties+xml"/>
  <Override PartName="/docProps/custom.xml" ContentType="application/vnd.openxmlformats-officedocument.custom-properties+xml"/>
  <Override PartName="/docProps/core.xml" ContentType="application/vnd.openxmlformats-package.core-properties+xml"/>
  <Override PartName="/ppt/tags/tag1.xml" ContentType="application/vnd.openxmlformats-officedocument.presentationml.tag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6" r:id="rId2"/>
    <p:sldMasterId id="2147483672" r:id="rId3"/>
    <p:sldMasterId id="2147483678" r:id="rId4"/>
  </p:sldMasterIdLst>
  <p:notesMasterIdLst>
    <p:notesMasterId r:id="rId70"/>
  </p:notesMasterIdLst>
  <p:sldIdLst>
    <p:sldId id="301" r:id="rId5"/>
    <p:sldId id="302" r:id="rId6"/>
    <p:sldId id="316" r:id="rId7"/>
    <p:sldId id="303" r:id="rId8"/>
    <p:sldId id="300"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305" r:id="rId28"/>
    <p:sldId id="276" r:id="rId29"/>
    <p:sldId id="277" r:id="rId30"/>
    <p:sldId id="278" r:id="rId31"/>
    <p:sldId id="279" r:id="rId32"/>
    <p:sldId id="280" r:id="rId33"/>
    <p:sldId id="281" r:id="rId34"/>
    <p:sldId id="282" r:id="rId35"/>
    <p:sldId id="283" r:id="rId36"/>
    <p:sldId id="284" r:id="rId37"/>
    <p:sldId id="285" r:id="rId38"/>
    <p:sldId id="286" r:id="rId39"/>
    <p:sldId id="287" r:id="rId40"/>
    <p:sldId id="288" r:id="rId41"/>
    <p:sldId id="289" r:id="rId42"/>
    <p:sldId id="290" r:id="rId43"/>
    <p:sldId id="291" r:id="rId44"/>
    <p:sldId id="292" r:id="rId45"/>
    <p:sldId id="317" r:id="rId46"/>
    <p:sldId id="318" r:id="rId47"/>
    <p:sldId id="319" r:id="rId48"/>
    <p:sldId id="320" r:id="rId49"/>
    <p:sldId id="321" r:id="rId50"/>
    <p:sldId id="322" r:id="rId51"/>
    <p:sldId id="323" r:id="rId52"/>
    <p:sldId id="324" r:id="rId53"/>
    <p:sldId id="293" r:id="rId54"/>
    <p:sldId id="294" r:id="rId55"/>
    <p:sldId id="304" r:id="rId56"/>
    <p:sldId id="295" r:id="rId57"/>
    <p:sldId id="296" r:id="rId58"/>
    <p:sldId id="297" r:id="rId59"/>
    <p:sldId id="298" r:id="rId60"/>
    <p:sldId id="306" r:id="rId61"/>
    <p:sldId id="307" r:id="rId62"/>
    <p:sldId id="308" r:id="rId63"/>
    <p:sldId id="310" r:id="rId64"/>
    <p:sldId id="311" r:id="rId65"/>
    <p:sldId id="312" r:id="rId66"/>
    <p:sldId id="313" r:id="rId67"/>
    <p:sldId id="314" r:id="rId68"/>
    <p:sldId id="315" r:id="rId69"/>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60" d="100"/>
          <a:sy n="60" d="100"/>
        </p:scale>
        <p:origin x="-1620" y="-27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16" Type="http://schemas.openxmlformats.org/officeDocument/2006/relationships/slide" Target="slides/slide1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tableStyles" Target="tableStyles.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customXml" Target="../customXml/item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viewProps" Target="viewProps.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notesMaster" Target="notesMasters/notesMaster1.xml"/><Relationship Id="rId75"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customXml" Target="../customXml/item2.xml"/><Relationship Id="rId7" Type="http://schemas.openxmlformats.org/officeDocument/2006/relationships/slide" Target="slides/slide3.xml"/><Relationship Id="rId71" Type="http://schemas.openxmlformats.org/officeDocument/2006/relationships/presProps" Target="presProps.xml"/><Relationship Id="rId2" Type="http://schemas.openxmlformats.org/officeDocument/2006/relationships/slideMaster" Target="slideMasters/slideMaster2.xml"/><Relationship Id="rId29" Type="http://schemas.openxmlformats.org/officeDocument/2006/relationships/slide" Target="slides/slide2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0841FEFD-FE2D-4BA9-BC9B-D510FF9E9097}" type="datetimeFigureOut">
              <a:rPr lang="en-US" smtClean="0"/>
              <a:t>10/27/2020</a:t>
            </a:fld>
            <a:endParaRPr lang="en-US"/>
          </a:p>
        </p:txBody>
      </p:sp>
      <p:sp>
        <p:nvSpPr>
          <p:cNvPr id="4" name="Slide Image Placeholder 3"/>
          <p:cNvSpPr>
            <a:spLocks noGrp="1" noRot="1" noChangeAspect="1"/>
          </p:cNvSpPr>
          <p:nvPr>
            <p:ph type="sldImg" idx="2"/>
          </p:nvPr>
        </p:nvSpPr>
        <p:spPr>
          <a:xfrm>
            <a:off x="2857500" y="514350"/>
            <a:ext cx="3429000"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513513"/>
            <a:ext cx="3962400" cy="342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2900"/>
          </a:xfrm>
          <a:prstGeom prst="rect">
            <a:avLst/>
          </a:prstGeom>
        </p:spPr>
        <p:txBody>
          <a:bodyPr vert="horz" lIns="91440" tIns="45720" rIns="91440" bIns="45720" rtlCol="0" anchor="b"/>
          <a:lstStyle>
            <a:lvl1pPr algn="r">
              <a:defRPr sz="1200"/>
            </a:lvl1pPr>
          </a:lstStyle>
          <a:p>
            <a:fld id="{5FA4395A-8C2E-4250-8312-27FA91549880}" type="slidenum">
              <a:rPr lang="en-US" smtClean="0"/>
              <a:t>‹#›</a:t>
            </a:fld>
            <a:endParaRPr lang="en-US"/>
          </a:p>
        </p:txBody>
      </p:sp>
    </p:spTree>
    <p:extLst>
      <p:ext uri="{BB962C8B-B14F-4D97-AF65-F5344CB8AC3E}">
        <p14:creationId xmlns:p14="http://schemas.microsoft.com/office/powerpoint/2010/main" val="38891409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 xmlns:a16="http://schemas.microsoft.com/office/drawing/2014/main" id="{C81B3EE2-D224-4390-96D4-1DCA8924072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a:extLst>
              <a:ext uri="{FF2B5EF4-FFF2-40B4-BE49-F238E27FC236}">
                <a16:creationId xmlns="" xmlns:a16="http://schemas.microsoft.com/office/drawing/2014/main" id="{220D0355-B40F-4509-B302-FFEE148C43B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8196" name="Slide Number Placeholder 3">
            <a:extLst>
              <a:ext uri="{FF2B5EF4-FFF2-40B4-BE49-F238E27FC236}">
                <a16:creationId xmlns="" xmlns:a16="http://schemas.microsoft.com/office/drawing/2014/main" id="{80B62C70-A9C4-4676-B366-A335F552730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fontAlgn="base">
              <a:spcBef>
                <a:spcPct val="0"/>
              </a:spcBef>
              <a:spcAft>
                <a:spcPct val="0"/>
              </a:spcAft>
              <a:defRPr/>
            </a:pPr>
            <a:fld id="{09BAD712-EC71-41B6-8B0F-F0A1B70AE6CA}" type="slidenum">
              <a:rPr lang="en-US" altLang="en-US" smtClean="0">
                <a:solidFill>
                  <a:prstClr val="black"/>
                </a:solidFill>
                <a:latin typeface="Calibri" panose="020F0502020204030204" pitchFamily="34" charset="0"/>
              </a:rPr>
              <a:pPr fontAlgn="base">
                <a:spcBef>
                  <a:spcPct val="0"/>
                </a:spcBef>
                <a:spcAft>
                  <a:spcPct val="0"/>
                </a:spcAft>
                <a:defRPr/>
              </a:pPr>
              <a:t>1</a:t>
            </a:fld>
            <a:endParaRPr lang="en-US" altLang="en-US">
              <a:solidFill>
                <a:prstClr val="black"/>
              </a:solidFill>
              <a:latin typeface="Calibri" panose="020F0502020204030204" pitchFamily="34" charset="0"/>
            </a:endParaRPr>
          </a:p>
        </p:txBody>
      </p:sp>
      <p:sp>
        <p:nvSpPr>
          <p:cNvPr id="5" name="Date Placeholder 4">
            <a:extLst>
              <a:ext uri="{FF2B5EF4-FFF2-40B4-BE49-F238E27FC236}">
                <a16:creationId xmlns="" xmlns:a16="http://schemas.microsoft.com/office/drawing/2014/main" id="{A73DF3F1-B5B0-419D-94FB-48A5E8F7CFAF}"/>
              </a:ext>
            </a:extLst>
          </p:cNvPr>
          <p:cNvSpPr>
            <a:spLocks noGrp="1"/>
          </p:cNvSpPr>
          <p:nvPr>
            <p:ph type="dt" sz="quarter" idx="1"/>
          </p:nvPr>
        </p:nvSpPr>
        <p:spPr/>
        <p:txBody>
          <a:bodyPr/>
          <a:lstStyle/>
          <a:p>
            <a:pPr>
              <a:defRPr/>
            </a:pPr>
            <a:fld id="{82CC3246-CDD5-41CD-8F4D-5D34E24CEBFD}" type="datetime1">
              <a:rPr lang="en-US">
                <a:solidFill>
                  <a:prstClr val="black"/>
                </a:solidFill>
              </a:rPr>
              <a:pPr>
                <a:defRPr/>
              </a:pPr>
              <a:t>10/27/2020</a:t>
            </a:fld>
            <a:endParaRPr lang="en-US">
              <a:solidFill>
                <a:prstClr val="black"/>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10/27/2020</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solidFill>
                <a:prstClr val="black">
                  <a:tint val="75000"/>
                </a:prstClr>
              </a:solidFill>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10/27/2020</a:t>
            </a:fld>
            <a:endParaRPr lang="en-US">
              <a:solidFill>
                <a:prstClr val="black">
                  <a:tint val="75000"/>
                </a:prstClr>
              </a:solidFill>
            </a:endParaRPr>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a:solidFill>
                <a:prstClr val="black">
                  <a:tint val="75000"/>
                </a:prstClr>
              </a:solidFill>
            </a:endParaRPr>
          </a:p>
        </p:txBody>
      </p:sp>
    </p:spTree>
    <p:extLst>
      <p:ext uri="{BB962C8B-B14F-4D97-AF65-F5344CB8AC3E}">
        <p14:creationId xmlns:p14="http://schemas.microsoft.com/office/powerpoint/2010/main" val="20980353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solidFill>
                <a:prstClr val="black">
                  <a:tint val="75000"/>
                </a:prstClr>
              </a:solidFill>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10/27/2020</a:t>
            </a:fld>
            <a:endParaRPr lang="en-US">
              <a:solidFill>
                <a:prstClr val="black">
                  <a:tint val="75000"/>
                </a:prstClr>
              </a:solidFill>
            </a:endParaRPr>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a:solidFill>
                <a:prstClr val="black">
                  <a:tint val="75000"/>
                </a:prstClr>
              </a:solidFill>
            </a:endParaRPr>
          </a:p>
        </p:txBody>
      </p:sp>
    </p:spTree>
    <p:extLst>
      <p:ext uri="{BB962C8B-B14F-4D97-AF65-F5344CB8AC3E}">
        <p14:creationId xmlns:p14="http://schemas.microsoft.com/office/powerpoint/2010/main" val="40041590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4000" cy="1015365"/>
          </a:xfrm>
          <a:custGeom>
            <a:avLst/>
            <a:gdLst/>
            <a:ahLst/>
            <a:cxnLst/>
            <a:rect l="l" t="t" r="r" b="b"/>
            <a:pathLst>
              <a:path w="9144000" h="1015365">
                <a:moveTo>
                  <a:pt x="0" y="1014984"/>
                </a:moveTo>
                <a:lnTo>
                  <a:pt x="9144000" y="1014984"/>
                </a:lnTo>
                <a:lnTo>
                  <a:pt x="9144000" y="0"/>
                </a:lnTo>
                <a:lnTo>
                  <a:pt x="0" y="0"/>
                </a:lnTo>
                <a:lnTo>
                  <a:pt x="0" y="1014984"/>
                </a:lnTo>
                <a:close/>
              </a:path>
            </a:pathLst>
          </a:custGeom>
          <a:ln w="9144">
            <a:solidFill>
              <a:srgbClr val="000000"/>
            </a:solidFill>
          </a:ln>
        </p:spPr>
        <p:txBody>
          <a:bodyPr wrap="square" lIns="0" tIns="0" rIns="0" bIns="0" rtlCol="0"/>
          <a:lstStyle/>
          <a:p>
            <a:endParaRPr>
              <a:solidFill>
                <a:prstClr val="black"/>
              </a:solidFill>
            </a:endParaRPr>
          </a:p>
        </p:txBody>
      </p:sp>
      <p:sp>
        <p:nvSpPr>
          <p:cNvPr id="2" name="Holder 2"/>
          <p:cNvSpPr>
            <a:spLocks noGrp="1"/>
          </p:cNvSpPr>
          <p:nvPr>
            <p:ph type="title"/>
          </p:nvPr>
        </p:nvSpPr>
        <p:spPr/>
        <p:txBody>
          <a:bodyPr lIns="0" tIns="0" rIns="0" bIns="0"/>
          <a:lstStyle>
            <a:lvl1pPr>
              <a:defRPr sz="2800" b="0" i="0">
                <a:solidFill>
                  <a:schemeClr val="tx1"/>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sz="5650" b="0" i="0">
                <a:solidFill>
                  <a:schemeClr val="tx1"/>
                </a:solidFill>
                <a:latin typeface="Symbol"/>
                <a:cs typeface="Symbo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solidFill>
                <a:prstClr val="black">
                  <a:tint val="75000"/>
                </a:prstClr>
              </a:solidFill>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10/27/2020</a:t>
            </a:fld>
            <a:endParaRPr lang="en-US">
              <a:solidFill>
                <a:prstClr val="black">
                  <a:tint val="75000"/>
                </a:prstClr>
              </a:solidFill>
            </a:endParaRPr>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a:solidFill>
                <a:prstClr val="black">
                  <a:tint val="75000"/>
                </a:prstClr>
              </a:solidFill>
            </a:endParaRPr>
          </a:p>
        </p:txBody>
      </p:sp>
    </p:spTree>
    <p:extLst>
      <p:ext uri="{BB962C8B-B14F-4D97-AF65-F5344CB8AC3E}">
        <p14:creationId xmlns:p14="http://schemas.microsoft.com/office/powerpoint/2010/main" val="29388952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0" i="0">
                <a:solidFill>
                  <a:schemeClr val="tx1"/>
                </a:solidFill>
                <a:latin typeface="Times New Roman"/>
                <a:cs typeface="Times New Roman"/>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solidFill>
                <a:prstClr val="black">
                  <a:tint val="75000"/>
                </a:prstClr>
              </a:solidFill>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10/27/2020</a:t>
            </a:fld>
            <a:endParaRPr lang="en-US">
              <a:solidFill>
                <a:prstClr val="black">
                  <a:tint val="75000"/>
                </a:prstClr>
              </a:solidFill>
            </a:endParaRPr>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a:solidFill>
                <a:prstClr val="black">
                  <a:tint val="75000"/>
                </a:prstClr>
              </a:solidFill>
            </a:endParaRPr>
          </a:p>
        </p:txBody>
      </p:sp>
    </p:spTree>
    <p:extLst>
      <p:ext uri="{BB962C8B-B14F-4D97-AF65-F5344CB8AC3E}">
        <p14:creationId xmlns:p14="http://schemas.microsoft.com/office/powerpoint/2010/main" val="6975608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4000" cy="1015365"/>
          </a:xfrm>
          <a:custGeom>
            <a:avLst/>
            <a:gdLst/>
            <a:ahLst/>
            <a:cxnLst/>
            <a:rect l="l" t="t" r="r" b="b"/>
            <a:pathLst>
              <a:path w="9144000" h="1015365">
                <a:moveTo>
                  <a:pt x="0" y="1014984"/>
                </a:moveTo>
                <a:lnTo>
                  <a:pt x="9144000" y="1014984"/>
                </a:lnTo>
                <a:lnTo>
                  <a:pt x="9144000" y="0"/>
                </a:lnTo>
                <a:lnTo>
                  <a:pt x="0" y="0"/>
                </a:lnTo>
                <a:lnTo>
                  <a:pt x="0" y="1014984"/>
                </a:lnTo>
                <a:close/>
              </a:path>
            </a:pathLst>
          </a:custGeom>
          <a:ln w="9144">
            <a:solidFill>
              <a:srgbClr val="000000"/>
            </a:solidFill>
          </a:ln>
        </p:spPr>
        <p:txBody>
          <a:bodyPr wrap="square" lIns="0" tIns="0" rIns="0" bIns="0" rtlCol="0"/>
          <a:lstStyle/>
          <a:p>
            <a:endParaRPr>
              <a:solidFill>
                <a:prstClr val="black"/>
              </a:solidFill>
            </a:endParaRPr>
          </a:p>
        </p:txBody>
      </p:sp>
      <p:sp>
        <p:nvSpPr>
          <p:cNvPr id="17" name="bg object 17"/>
          <p:cNvSpPr/>
          <p:nvPr/>
        </p:nvSpPr>
        <p:spPr>
          <a:xfrm>
            <a:off x="277368" y="251459"/>
            <a:ext cx="2048256" cy="600456"/>
          </a:xfrm>
          <a:prstGeom prst="rect">
            <a:avLst/>
          </a:prstGeom>
          <a:blipFill>
            <a:blip r:embed="rId2" cstate="print"/>
            <a:stretch>
              <a:fillRect/>
            </a:stretch>
          </a:blipFill>
        </p:spPr>
        <p:txBody>
          <a:bodyPr wrap="square" lIns="0" tIns="0" rIns="0" bIns="0" rtlCol="0"/>
          <a:lstStyle/>
          <a:p>
            <a:endParaRPr>
              <a:solidFill>
                <a:prstClr val="black"/>
              </a:solidFill>
            </a:endParaRPr>
          </a:p>
        </p:txBody>
      </p:sp>
      <p:sp>
        <p:nvSpPr>
          <p:cNvPr id="18" name="bg object 18"/>
          <p:cNvSpPr/>
          <p:nvPr/>
        </p:nvSpPr>
        <p:spPr>
          <a:xfrm>
            <a:off x="323519" y="263525"/>
            <a:ext cx="1957019" cy="510032"/>
          </a:xfrm>
          <a:prstGeom prst="rect">
            <a:avLst/>
          </a:prstGeom>
          <a:blipFill>
            <a:blip r:embed="rId3" cstate="print"/>
            <a:stretch>
              <a:fillRect/>
            </a:stretch>
          </a:blipFill>
        </p:spPr>
        <p:txBody>
          <a:bodyPr wrap="square" lIns="0" tIns="0" rIns="0" bIns="0" rtlCol="0"/>
          <a:lstStyle/>
          <a:p>
            <a:endParaRPr>
              <a:solidFill>
                <a:prstClr val="black"/>
              </a:solidFill>
            </a:endParaRPr>
          </a:p>
        </p:txBody>
      </p:sp>
      <p:sp>
        <p:nvSpPr>
          <p:cNvPr id="2" name="Holder 2"/>
          <p:cNvSpPr>
            <a:spLocks noGrp="1"/>
          </p:cNvSpPr>
          <p:nvPr>
            <p:ph type="title"/>
          </p:nvPr>
        </p:nvSpPr>
        <p:spPr/>
        <p:txBody>
          <a:bodyPr lIns="0" tIns="0" rIns="0" bIns="0"/>
          <a:lstStyle>
            <a:lvl1pPr>
              <a:defRPr sz="2800" b="0" i="0">
                <a:solidFill>
                  <a:schemeClr val="tx1"/>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solidFill>
                <a:prstClr val="black">
                  <a:tint val="75000"/>
                </a:prstClr>
              </a:solidFill>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10/27/2020</a:t>
            </a:fld>
            <a:endParaRPr lang="en-US">
              <a:solidFill>
                <a:prstClr val="black">
                  <a:tint val="75000"/>
                </a:prstClr>
              </a:solidFill>
            </a:endParaRPr>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a:solidFill>
                <a:prstClr val="black">
                  <a:tint val="75000"/>
                </a:prstClr>
              </a:solidFill>
            </a:endParaRPr>
          </a:p>
        </p:txBody>
      </p:sp>
    </p:spTree>
    <p:extLst>
      <p:ext uri="{BB962C8B-B14F-4D97-AF65-F5344CB8AC3E}">
        <p14:creationId xmlns:p14="http://schemas.microsoft.com/office/powerpoint/2010/main" val="40750668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solidFill>
                <a:prstClr val="black">
                  <a:tint val="75000"/>
                </a:prstClr>
              </a:solidFill>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10/27/2020</a:t>
            </a:fld>
            <a:endParaRPr lang="en-US">
              <a:solidFill>
                <a:prstClr val="black">
                  <a:tint val="75000"/>
                </a:prstClr>
              </a:solidFill>
            </a:endParaRPr>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a:solidFill>
                <a:prstClr val="black">
                  <a:tint val="75000"/>
                </a:prstClr>
              </a:solidFill>
            </a:endParaRPr>
          </a:p>
        </p:txBody>
      </p:sp>
    </p:spTree>
    <p:extLst>
      <p:ext uri="{BB962C8B-B14F-4D97-AF65-F5344CB8AC3E}">
        <p14:creationId xmlns:p14="http://schemas.microsoft.com/office/powerpoint/2010/main" val="18012861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03AFC5C-F5D6-4241-A44C-684A8AE1B658}" type="datetime1">
              <a:rPr lang="en-US" smtClean="0">
                <a:solidFill>
                  <a:prstClr val="black">
                    <a:tint val="75000"/>
                  </a:prstClr>
                </a:solidFill>
              </a:rPr>
              <a:pPr/>
              <a:t>10/27/2020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DEPARTMENT OF CSE</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11C33A1-C5D0-432D-9A56-B7FA51D85F7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768078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0CCFA8E-ECBB-4D70-BA68-E94812567DFE}" type="datetime1">
              <a:rPr lang="en-US" smtClean="0">
                <a:solidFill>
                  <a:prstClr val="black">
                    <a:tint val="75000"/>
                  </a:prstClr>
                </a:solidFill>
              </a:rPr>
              <a:pPr/>
              <a:t>10/27/2020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DEPARTMENT OF CSE</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11C33A1-C5D0-432D-9A56-B7FA51D85F7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14873644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EFFC6F3-F645-4E1E-88A8-5C70C42A5658}" type="datetime1">
              <a:rPr lang="en-US" smtClean="0">
                <a:solidFill>
                  <a:prstClr val="black">
                    <a:tint val="75000"/>
                  </a:prstClr>
                </a:solidFill>
              </a:rPr>
              <a:pPr/>
              <a:t>10/27/2020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DEPARTMENT OF CSE</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11C33A1-C5D0-432D-9A56-B7FA51D85F7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58879692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79DD531-0689-43F5-BB6C-95E19C059C76}" type="datetime1">
              <a:rPr lang="en-US" smtClean="0">
                <a:solidFill>
                  <a:prstClr val="black">
                    <a:tint val="75000"/>
                  </a:prstClr>
                </a:solidFill>
              </a:rPr>
              <a:pPr/>
              <a:t>10/27/2020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smtClean="0">
                <a:solidFill>
                  <a:prstClr val="black">
                    <a:tint val="75000"/>
                  </a:prstClr>
                </a:solidFill>
              </a:rPr>
              <a:t>DEPARTMENT OF CSE</a:t>
            </a: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511C33A1-C5D0-432D-9A56-B7FA51D85F7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5703599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4000" cy="1015365"/>
          </a:xfrm>
          <a:custGeom>
            <a:avLst/>
            <a:gdLst/>
            <a:ahLst/>
            <a:cxnLst/>
            <a:rect l="l" t="t" r="r" b="b"/>
            <a:pathLst>
              <a:path w="9144000" h="1015365">
                <a:moveTo>
                  <a:pt x="0" y="1014984"/>
                </a:moveTo>
                <a:lnTo>
                  <a:pt x="9144000" y="1014984"/>
                </a:lnTo>
                <a:lnTo>
                  <a:pt x="9144000" y="0"/>
                </a:lnTo>
                <a:lnTo>
                  <a:pt x="0" y="0"/>
                </a:lnTo>
                <a:lnTo>
                  <a:pt x="0" y="1014984"/>
                </a:lnTo>
                <a:close/>
              </a:path>
            </a:pathLst>
          </a:custGeom>
          <a:ln w="9144">
            <a:solidFill>
              <a:srgbClr val="000000"/>
            </a:solidFill>
          </a:ln>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2800" b="0" i="0">
                <a:solidFill>
                  <a:schemeClr val="tx1"/>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sz="5650" b="0" i="0">
                <a:solidFill>
                  <a:schemeClr val="tx1"/>
                </a:solidFill>
                <a:latin typeface="Symbol"/>
                <a:cs typeface="Symbo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10/27/2020</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9E51E6B-46CE-4B4B-BBAA-16269FB8AACC}" type="datetime1">
              <a:rPr lang="en-US" smtClean="0">
                <a:solidFill>
                  <a:prstClr val="black">
                    <a:tint val="75000"/>
                  </a:prstClr>
                </a:solidFill>
              </a:rPr>
              <a:pPr/>
              <a:t>10/27/2020</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r>
              <a:rPr lang="en-US" smtClean="0">
                <a:solidFill>
                  <a:prstClr val="black">
                    <a:tint val="75000"/>
                  </a:prstClr>
                </a:solidFill>
              </a:rPr>
              <a:t>DEPARTMENT OF CSE</a:t>
            </a:r>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511C33A1-C5D0-432D-9A56-B7FA51D85F7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5018640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833C913-35A8-4D62-BFF2-07654E76E8D4}" type="datetime1">
              <a:rPr lang="en-US" smtClean="0">
                <a:solidFill>
                  <a:prstClr val="black">
                    <a:tint val="75000"/>
                  </a:prstClr>
                </a:solidFill>
              </a:rPr>
              <a:pPr/>
              <a:t>10/27/2020</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r>
              <a:rPr lang="en-US" smtClean="0">
                <a:solidFill>
                  <a:prstClr val="black">
                    <a:tint val="75000"/>
                  </a:prstClr>
                </a:solidFill>
              </a:rPr>
              <a:t>DEPARTMENT OF CSE</a:t>
            </a:r>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511C33A1-C5D0-432D-9A56-B7FA51D85F7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949462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CD6372-CD8B-4393-A07A-87279D3F0BF1}" type="datetime1">
              <a:rPr lang="en-US" smtClean="0">
                <a:solidFill>
                  <a:prstClr val="black">
                    <a:tint val="75000"/>
                  </a:prstClr>
                </a:solidFill>
              </a:rPr>
              <a:pPr/>
              <a:t>10/27/2020</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r>
              <a:rPr lang="en-US" smtClean="0">
                <a:solidFill>
                  <a:prstClr val="black">
                    <a:tint val="75000"/>
                  </a:prstClr>
                </a:solidFill>
              </a:rPr>
              <a:t>DEPARTMENT OF CSE</a:t>
            </a:r>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511C33A1-C5D0-432D-9A56-B7FA51D85F7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6698401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44EC1E5-60AB-4302-AB0B-8517CABBB996}" type="datetime1">
              <a:rPr lang="en-US" smtClean="0">
                <a:solidFill>
                  <a:prstClr val="black">
                    <a:tint val="75000"/>
                  </a:prstClr>
                </a:solidFill>
              </a:rPr>
              <a:pPr/>
              <a:t>10/27/2020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smtClean="0">
                <a:solidFill>
                  <a:prstClr val="black">
                    <a:tint val="75000"/>
                  </a:prstClr>
                </a:solidFill>
              </a:rPr>
              <a:t>DEPARTMENT OF CSE</a:t>
            </a: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511C33A1-C5D0-432D-9A56-B7FA51D85F7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8527244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201F08B-3F1D-4C64-B6A4-DCFFE70CD623}" type="datetime1">
              <a:rPr lang="en-US" smtClean="0">
                <a:solidFill>
                  <a:prstClr val="black">
                    <a:tint val="75000"/>
                  </a:prstClr>
                </a:solidFill>
              </a:rPr>
              <a:pPr/>
              <a:t>10/27/2020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smtClean="0">
                <a:solidFill>
                  <a:prstClr val="black">
                    <a:tint val="75000"/>
                  </a:prstClr>
                </a:solidFill>
              </a:rPr>
              <a:t>DEPARTMENT OF CSE</a:t>
            </a: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511C33A1-C5D0-432D-9A56-B7FA51D85F7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7777742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FB55424-9491-4E96-8F43-868AE2DDF402}" type="datetime1">
              <a:rPr lang="en-US" smtClean="0">
                <a:solidFill>
                  <a:prstClr val="black">
                    <a:tint val="75000"/>
                  </a:prstClr>
                </a:solidFill>
              </a:rPr>
              <a:pPr/>
              <a:t>10/27/2020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DEPARTMENT OF CSE</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11C33A1-C5D0-432D-9A56-B7FA51D85F7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90346903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41FA534-5D0E-429A-8F58-508A9CF12B7E}" type="datetime1">
              <a:rPr lang="en-US" smtClean="0">
                <a:solidFill>
                  <a:prstClr val="black">
                    <a:tint val="75000"/>
                  </a:prstClr>
                </a:solidFill>
              </a:rPr>
              <a:pPr/>
              <a:t>10/27/2020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DEPARTMENT OF CSE</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11C33A1-C5D0-432D-9A56-B7FA51D85F7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200376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0" i="0">
                <a:solidFill>
                  <a:schemeClr val="tx1"/>
                </a:solidFill>
                <a:latin typeface="Times New Roman"/>
                <a:cs typeface="Times New Roman"/>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10/27/2020</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4000" cy="1015365"/>
          </a:xfrm>
          <a:custGeom>
            <a:avLst/>
            <a:gdLst/>
            <a:ahLst/>
            <a:cxnLst/>
            <a:rect l="l" t="t" r="r" b="b"/>
            <a:pathLst>
              <a:path w="9144000" h="1015365">
                <a:moveTo>
                  <a:pt x="0" y="1014984"/>
                </a:moveTo>
                <a:lnTo>
                  <a:pt x="9144000" y="1014984"/>
                </a:lnTo>
                <a:lnTo>
                  <a:pt x="9144000" y="0"/>
                </a:lnTo>
                <a:lnTo>
                  <a:pt x="0" y="0"/>
                </a:lnTo>
                <a:lnTo>
                  <a:pt x="0" y="1014984"/>
                </a:lnTo>
                <a:close/>
              </a:path>
            </a:pathLst>
          </a:custGeom>
          <a:ln w="9144">
            <a:solidFill>
              <a:srgbClr val="000000"/>
            </a:solidFill>
          </a:ln>
        </p:spPr>
        <p:txBody>
          <a:bodyPr wrap="square" lIns="0" tIns="0" rIns="0" bIns="0" rtlCol="0"/>
          <a:lstStyle/>
          <a:p>
            <a:endParaRPr/>
          </a:p>
        </p:txBody>
      </p:sp>
      <p:sp>
        <p:nvSpPr>
          <p:cNvPr id="17" name="bg object 17"/>
          <p:cNvSpPr/>
          <p:nvPr/>
        </p:nvSpPr>
        <p:spPr>
          <a:xfrm>
            <a:off x="277368" y="251459"/>
            <a:ext cx="2048256" cy="600456"/>
          </a:xfrm>
          <a:prstGeom prst="rect">
            <a:avLst/>
          </a:prstGeom>
          <a:blipFill>
            <a:blip r:embed="rId2" cstate="print"/>
            <a:stretch>
              <a:fillRect/>
            </a:stretch>
          </a:blipFill>
        </p:spPr>
        <p:txBody>
          <a:bodyPr wrap="square" lIns="0" tIns="0" rIns="0" bIns="0" rtlCol="0"/>
          <a:lstStyle/>
          <a:p>
            <a:endParaRPr/>
          </a:p>
        </p:txBody>
      </p:sp>
      <p:sp>
        <p:nvSpPr>
          <p:cNvPr id="18" name="bg object 18"/>
          <p:cNvSpPr/>
          <p:nvPr/>
        </p:nvSpPr>
        <p:spPr>
          <a:xfrm>
            <a:off x="323519" y="263525"/>
            <a:ext cx="1957019" cy="510032"/>
          </a:xfrm>
          <a:prstGeom prst="rect">
            <a:avLst/>
          </a:prstGeom>
          <a:blipFill>
            <a:blip r:embed="rId3" cstate="print"/>
            <a:stretch>
              <a:fillRect/>
            </a:stretch>
          </a:blip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2800" b="0" i="0">
                <a:solidFill>
                  <a:schemeClr val="tx1"/>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10/27/2020</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10/27/2020</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solidFill>
                <a:prstClr val="black">
                  <a:tint val="75000"/>
                </a:prstClr>
              </a:solidFill>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10/27/2020</a:t>
            </a:fld>
            <a:endParaRPr lang="en-US">
              <a:solidFill>
                <a:prstClr val="black">
                  <a:tint val="75000"/>
                </a:prstClr>
              </a:solidFill>
            </a:endParaRPr>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a:solidFill>
                <a:prstClr val="black">
                  <a:tint val="75000"/>
                </a:prstClr>
              </a:solidFill>
            </a:endParaRPr>
          </a:p>
        </p:txBody>
      </p:sp>
    </p:spTree>
    <p:extLst>
      <p:ext uri="{BB962C8B-B14F-4D97-AF65-F5344CB8AC3E}">
        <p14:creationId xmlns:p14="http://schemas.microsoft.com/office/powerpoint/2010/main" val="11001227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0" i="0">
                <a:solidFill>
                  <a:srgbClr val="04607A"/>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sz="2000" b="0" i="0">
                <a:solidFill>
                  <a:schemeClr val="tx1"/>
                </a:solidFill>
                <a:latin typeface="Constantia"/>
                <a:cs typeface="Constanti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solidFill>
                <a:prstClr val="black">
                  <a:tint val="75000"/>
                </a:prstClr>
              </a:solidFill>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10/27/2020</a:t>
            </a:fld>
            <a:endParaRPr lang="en-US">
              <a:solidFill>
                <a:prstClr val="black">
                  <a:tint val="75000"/>
                </a:prstClr>
              </a:solidFill>
            </a:endParaRPr>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a:solidFill>
                <a:prstClr val="black">
                  <a:tint val="75000"/>
                </a:prstClr>
              </a:solidFill>
            </a:endParaRPr>
          </a:p>
        </p:txBody>
      </p:sp>
    </p:spTree>
    <p:extLst>
      <p:ext uri="{BB962C8B-B14F-4D97-AF65-F5344CB8AC3E}">
        <p14:creationId xmlns:p14="http://schemas.microsoft.com/office/powerpoint/2010/main" val="33894297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0" i="0">
                <a:solidFill>
                  <a:srgbClr val="04607A"/>
                </a:solidFill>
                <a:latin typeface="Calibri"/>
                <a:cs typeface="Calibri"/>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solidFill>
                <a:prstClr val="black">
                  <a:tint val="75000"/>
                </a:prstClr>
              </a:solidFill>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10/27/2020</a:t>
            </a:fld>
            <a:endParaRPr lang="en-US">
              <a:solidFill>
                <a:prstClr val="black">
                  <a:tint val="75000"/>
                </a:prstClr>
              </a:solidFill>
            </a:endParaRPr>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a:solidFill>
                <a:prstClr val="black">
                  <a:tint val="75000"/>
                </a:prstClr>
              </a:solidFill>
            </a:endParaRPr>
          </a:p>
        </p:txBody>
      </p:sp>
    </p:spTree>
    <p:extLst>
      <p:ext uri="{BB962C8B-B14F-4D97-AF65-F5344CB8AC3E}">
        <p14:creationId xmlns:p14="http://schemas.microsoft.com/office/powerpoint/2010/main" val="35885613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0" i="0">
                <a:solidFill>
                  <a:srgbClr val="04607A"/>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solidFill>
                <a:prstClr val="black">
                  <a:tint val="75000"/>
                </a:prstClr>
              </a:solidFill>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10/27/2020</a:t>
            </a:fld>
            <a:endParaRPr lang="en-US">
              <a:solidFill>
                <a:prstClr val="black">
                  <a:tint val="75000"/>
                </a:prstClr>
              </a:solidFill>
            </a:endParaRPr>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a:solidFill>
                <a:prstClr val="black">
                  <a:tint val="75000"/>
                </a:prstClr>
              </a:solidFill>
            </a:endParaRPr>
          </a:p>
        </p:txBody>
      </p:sp>
    </p:spTree>
    <p:extLst>
      <p:ext uri="{BB962C8B-B14F-4D97-AF65-F5344CB8AC3E}">
        <p14:creationId xmlns:p14="http://schemas.microsoft.com/office/powerpoint/2010/main" val="224978708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theme" Target="../theme/theme2.xml"/><Relationship Id="rId5" Type="http://schemas.openxmlformats.org/officeDocument/2006/relationships/slideLayout" Target="../slideLayouts/slideLayout10.xml"/><Relationship Id="rId4" Type="http://schemas.openxmlformats.org/officeDocument/2006/relationships/slideLayout" Target="../slideLayouts/slideLayout9.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theme" Target="../theme/theme3.xml"/><Relationship Id="rId5" Type="http://schemas.openxmlformats.org/officeDocument/2006/relationships/slideLayout" Target="../slideLayouts/slideLayout15.xml"/><Relationship Id="rId4" Type="http://schemas.openxmlformats.org/officeDocument/2006/relationships/slideLayout" Target="../slideLayouts/slideLayout14.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23.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theme" Target="../theme/theme4.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78739" y="1240281"/>
            <a:ext cx="8986520" cy="1305560"/>
          </a:xfrm>
          <a:prstGeom prst="rect">
            <a:avLst/>
          </a:prstGeom>
        </p:spPr>
        <p:txBody>
          <a:bodyPr wrap="square" lIns="0" tIns="0" rIns="0" bIns="0">
            <a:spAutoFit/>
          </a:bodyPr>
          <a:lstStyle>
            <a:lvl1pPr>
              <a:defRPr sz="2800" b="0" i="0">
                <a:solidFill>
                  <a:schemeClr val="tx1"/>
                </a:solidFill>
                <a:latin typeface="Times New Roman"/>
                <a:cs typeface="Times New Roman"/>
              </a:defRPr>
            </a:lvl1pPr>
          </a:lstStyle>
          <a:p>
            <a:endParaRPr/>
          </a:p>
        </p:txBody>
      </p:sp>
      <p:sp>
        <p:nvSpPr>
          <p:cNvPr id="3" name="Holder 3"/>
          <p:cNvSpPr>
            <a:spLocks noGrp="1"/>
          </p:cNvSpPr>
          <p:nvPr>
            <p:ph type="body" idx="1"/>
          </p:nvPr>
        </p:nvSpPr>
        <p:spPr>
          <a:xfrm>
            <a:off x="1893764" y="3035207"/>
            <a:ext cx="4732020" cy="1602739"/>
          </a:xfrm>
          <a:prstGeom prst="rect">
            <a:avLst/>
          </a:prstGeom>
        </p:spPr>
        <p:txBody>
          <a:bodyPr wrap="square" lIns="0" tIns="0" rIns="0" bIns="0">
            <a:spAutoFit/>
          </a:bodyPr>
          <a:lstStyle>
            <a:lvl1pPr>
              <a:defRPr sz="5650" b="0" i="0">
                <a:solidFill>
                  <a:schemeClr val="tx1"/>
                </a:solidFill>
                <a:latin typeface="Symbol"/>
                <a:cs typeface="Symbol"/>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10/27/2020</a:t>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183381" y="446659"/>
            <a:ext cx="2777236" cy="452119"/>
          </a:xfrm>
          <a:prstGeom prst="rect">
            <a:avLst/>
          </a:prstGeom>
        </p:spPr>
        <p:txBody>
          <a:bodyPr wrap="square" lIns="0" tIns="0" rIns="0" bIns="0">
            <a:spAutoFit/>
          </a:bodyPr>
          <a:lstStyle>
            <a:lvl1pPr>
              <a:defRPr sz="2800" b="0" i="0">
                <a:solidFill>
                  <a:srgbClr val="04607A"/>
                </a:solidFill>
                <a:latin typeface="Calibri"/>
                <a:cs typeface="Calibri"/>
              </a:defRPr>
            </a:lvl1pPr>
          </a:lstStyle>
          <a:p>
            <a:endParaRPr/>
          </a:p>
        </p:txBody>
      </p:sp>
      <p:sp>
        <p:nvSpPr>
          <p:cNvPr id="3" name="Holder 3"/>
          <p:cNvSpPr>
            <a:spLocks noGrp="1"/>
          </p:cNvSpPr>
          <p:nvPr>
            <p:ph type="body" idx="1"/>
          </p:nvPr>
        </p:nvSpPr>
        <p:spPr>
          <a:xfrm>
            <a:off x="929132" y="1057757"/>
            <a:ext cx="7529195" cy="2098675"/>
          </a:xfrm>
          <a:prstGeom prst="rect">
            <a:avLst/>
          </a:prstGeom>
        </p:spPr>
        <p:txBody>
          <a:bodyPr wrap="square" lIns="0" tIns="0" rIns="0" bIns="0">
            <a:spAutoFit/>
          </a:bodyPr>
          <a:lstStyle>
            <a:lvl1pPr>
              <a:defRPr sz="2000" b="0" i="0">
                <a:solidFill>
                  <a:schemeClr val="tx1"/>
                </a:solidFill>
                <a:latin typeface="Constantia"/>
                <a:cs typeface="Constantia"/>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solidFill>
                <a:prstClr val="black">
                  <a:tint val="75000"/>
                </a:prstClr>
              </a:solidFill>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10/27/2020</a:t>
            </a:fld>
            <a:endParaRPr lang="en-US">
              <a:solidFill>
                <a:prstClr val="black">
                  <a:tint val="75000"/>
                </a:prstClr>
              </a:solidFill>
            </a:endParaRPr>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a:solidFill>
                <a:prstClr val="black">
                  <a:tint val="75000"/>
                </a:prstClr>
              </a:solidFill>
            </a:endParaRPr>
          </a:p>
        </p:txBody>
      </p:sp>
    </p:spTree>
    <p:extLst>
      <p:ext uri="{BB962C8B-B14F-4D97-AF65-F5344CB8AC3E}">
        <p14:creationId xmlns:p14="http://schemas.microsoft.com/office/powerpoint/2010/main" val="3973691198"/>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78739" y="1240281"/>
            <a:ext cx="8986520" cy="1305560"/>
          </a:xfrm>
          <a:prstGeom prst="rect">
            <a:avLst/>
          </a:prstGeom>
        </p:spPr>
        <p:txBody>
          <a:bodyPr wrap="square" lIns="0" tIns="0" rIns="0" bIns="0">
            <a:spAutoFit/>
          </a:bodyPr>
          <a:lstStyle>
            <a:lvl1pPr>
              <a:defRPr sz="2800" b="0" i="0">
                <a:solidFill>
                  <a:schemeClr val="tx1"/>
                </a:solidFill>
                <a:latin typeface="Times New Roman"/>
                <a:cs typeface="Times New Roman"/>
              </a:defRPr>
            </a:lvl1pPr>
          </a:lstStyle>
          <a:p>
            <a:endParaRPr/>
          </a:p>
        </p:txBody>
      </p:sp>
      <p:sp>
        <p:nvSpPr>
          <p:cNvPr id="3" name="Holder 3"/>
          <p:cNvSpPr>
            <a:spLocks noGrp="1"/>
          </p:cNvSpPr>
          <p:nvPr>
            <p:ph type="body" idx="1"/>
          </p:nvPr>
        </p:nvSpPr>
        <p:spPr>
          <a:xfrm>
            <a:off x="1893764" y="3035207"/>
            <a:ext cx="4732020" cy="1602739"/>
          </a:xfrm>
          <a:prstGeom prst="rect">
            <a:avLst/>
          </a:prstGeom>
        </p:spPr>
        <p:txBody>
          <a:bodyPr wrap="square" lIns="0" tIns="0" rIns="0" bIns="0">
            <a:spAutoFit/>
          </a:bodyPr>
          <a:lstStyle>
            <a:lvl1pPr>
              <a:defRPr sz="5650" b="0" i="0">
                <a:solidFill>
                  <a:schemeClr val="tx1"/>
                </a:solidFill>
                <a:latin typeface="Symbol"/>
                <a:cs typeface="Symbol"/>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solidFill>
                <a:prstClr val="black">
                  <a:tint val="75000"/>
                </a:prstClr>
              </a:solidFill>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10/27/2020</a:t>
            </a:fld>
            <a:endParaRPr lang="en-US">
              <a:solidFill>
                <a:prstClr val="black">
                  <a:tint val="75000"/>
                </a:prstClr>
              </a:solidFill>
            </a:endParaRPr>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a:solidFill>
                <a:prstClr val="black">
                  <a:tint val="75000"/>
                </a:prstClr>
              </a:solidFill>
            </a:endParaRPr>
          </a:p>
        </p:txBody>
      </p:sp>
    </p:spTree>
    <p:extLst>
      <p:ext uri="{BB962C8B-B14F-4D97-AF65-F5344CB8AC3E}">
        <p14:creationId xmlns:p14="http://schemas.microsoft.com/office/powerpoint/2010/main" val="48984399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7E5D8A-FE78-4486-A397-74C887BD559F}" type="datetime1">
              <a:rPr lang="en-US" smtClean="0">
                <a:solidFill>
                  <a:prstClr val="black">
                    <a:tint val="75000"/>
                  </a:prstClr>
                </a:solidFill>
              </a:rPr>
              <a:pPr/>
              <a:t>10/27/2020</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solidFill>
                  <a:prstClr val="black">
                    <a:tint val="75000"/>
                  </a:prstClr>
                </a:solidFill>
              </a:rPr>
              <a:t>DEPARTMENT OF CSE</a:t>
            </a:r>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1C33A1-C5D0-432D-9A56-B7FA51D85F7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85344904"/>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6.xml"/><Relationship Id="rId1" Type="http://schemas.openxmlformats.org/officeDocument/2006/relationships/tags" Target="../tags/tag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 Id="rId5" Type="http://schemas.openxmlformats.org/officeDocument/2006/relationships/image" Target="../media/image4.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5.xml"/><Relationship Id="rId5" Type="http://schemas.openxmlformats.org/officeDocument/2006/relationships/image" Target="../media/image4.pn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5.xml"/><Relationship Id="rId5" Type="http://schemas.openxmlformats.org/officeDocument/2006/relationships/image" Target="../media/image4.png"/><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5.xml"/><Relationship Id="rId6" Type="http://schemas.openxmlformats.org/officeDocument/2006/relationships/image" Target="../media/image4.png"/><Relationship Id="rId5" Type="http://schemas.openxmlformats.org/officeDocument/2006/relationships/image" Target="../media/image27.jpg"/><Relationship Id="rId4" Type="http://schemas.openxmlformats.org/officeDocument/2006/relationships/image" Target="../media/image26.jpg"/></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8" Type="http://schemas.openxmlformats.org/officeDocument/2006/relationships/image" Target="../media/image36.jp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image" Target="../media/image30.png"/><Relationship Id="rId1" Type="http://schemas.openxmlformats.org/officeDocument/2006/relationships/slideLayout" Target="../slideLayouts/slideLayout5.xml"/><Relationship Id="rId6" Type="http://schemas.openxmlformats.org/officeDocument/2006/relationships/image" Target="../media/image34.png"/><Relationship Id="rId5" Type="http://schemas.openxmlformats.org/officeDocument/2006/relationships/image" Target="../media/image33.png"/><Relationship Id="rId10" Type="http://schemas.openxmlformats.org/officeDocument/2006/relationships/image" Target="../media/image4.png"/><Relationship Id="rId4" Type="http://schemas.openxmlformats.org/officeDocument/2006/relationships/image" Target="../media/image32.png"/><Relationship Id="rId9" Type="http://schemas.openxmlformats.org/officeDocument/2006/relationships/image" Target="../media/image37.jpg"/></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17.xml"/><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45.png"/><Relationship Id="rId7" Type="http://schemas.openxmlformats.org/officeDocument/2006/relationships/image" Target="../media/image49.jpg"/><Relationship Id="rId2" Type="http://schemas.openxmlformats.org/officeDocument/2006/relationships/image" Target="../media/image44.png"/><Relationship Id="rId1" Type="http://schemas.openxmlformats.org/officeDocument/2006/relationships/slideLayout" Target="../slideLayouts/slideLayout2.xml"/><Relationship Id="rId6" Type="http://schemas.openxmlformats.org/officeDocument/2006/relationships/image" Target="../media/image48.jpg"/><Relationship Id="rId5" Type="http://schemas.openxmlformats.org/officeDocument/2006/relationships/image" Target="../media/image47.png"/><Relationship Id="rId4" Type="http://schemas.openxmlformats.org/officeDocument/2006/relationships/image" Target="../media/image46.png"/></Relationships>
</file>

<file path=ppt/slides/_rels/slide22.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8" Type="http://schemas.openxmlformats.org/officeDocument/2006/relationships/image" Target="../media/image58.jpg"/><Relationship Id="rId3" Type="http://schemas.openxmlformats.org/officeDocument/2006/relationships/image" Target="../media/image53.png"/><Relationship Id="rId7" Type="http://schemas.openxmlformats.org/officeDocument/2006/relationships/image" Target="../media/image57.jpg"/><Relationship Id="rId2" Type="http://schemas.openxmlformats.org/officeDocument/2006/relationships/image" Target="../media/image52.png"/><Relationship Id="rId1" Type="http://schemas.openxmlformats.org/officeDocument/2006/relationships/slideLayout" Target="../slideLayouts/slideLayout5.xml"/><Relationship Id="rId6" Type="http://schemas.openxmlformats.org/officeDocument/2006/relationships/image" Target="../media/image56.jpg"/><Relationship Id="rId5" Type="http://schemas.openxmlformats.org/officeDocument/2006/relationships/image" Target="../media/image55.jpg"/><Relationship Id="rId10" Type="http://schemas.openxmlformats.org/officeDocument/2006/relationships/image" Target="../media/image4.png"/><Relationship Id="rId4" Type="http://schemas.openxmlformats.org/officeDocument/2006/relationships/image" Target="../media/image54.jpg"/><Relationship Id="rId9" Type="http://schemas.openxmlformats.org/officeDocument/2006/relationships/image" Target="../media/image59.jpg"/></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61.jpg"/><Relationship Id="rId2" Type="http://schemas.openxmlformats.org/officeDocument/2006/relationships/image" Target="../media/image60.jpg"/><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29.xml.rels><?xml version="1.0" encoding="UTF-8" standalone="yes"?>
<Relationships xmlns="http://schemas.openxmlformats.org/package/2006/relationships"><Relationship Id="rId3" Type="http://schemas.openxmlformats.org/officeDocument/2006/relationships/image" Target="../media/image63.jpg"/><Relationship Id="rId2" Type="http://schemas.openxmlformats.org/officeDocument/2006/relationships/image" Target="../media/image62.jpg"/><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4.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5.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6.png"/><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8" Type="http://schemas.openxmlformats.org/officeDocument/2006/relationships/image" Target="../media/image73.png"/><Relationship Id="rId3" Type="http://schemas.openxmlformats.org/officeDocument/2006/relationships/image" Target="../media/image68.png"/><Relationship Id="rId7" Type="http://schemas.openxmlformats.org/officeDocument/2006/relationships/image" Target="../media/image72.png"/><Relationship Id="rId2" Type="http://schemas.openxmlformats.org/officeDocument/2006/relationships/image" Target="../media/image67.png"/><Relationship Id="rId1" Type="http://schemas.openxmlformats.org/officeDocument/2006/relationships/slideLayout" Target="../slideLayouts/slideLayout7.xml"/><Relationship Id="rId6" Type="http://schemas.openxmlformats.org/officeDocument/2006/relationships/image" Target="../media/image71.png"/><Relationship Id="rId5" Type="http://schemas.openxmlformats.org/officeDocument/2006/relationships/image" Target="../media/image70.png"/><Relationship Id="rId4" Type="http://schemas.openxmlformats.org/officeDocument/2006/relationships/image" Target="../media/image69.png"/><Relationship Id="rId9" Type="http://schemas.openxmlformats.org/officeDocument/2006/relationships/image" Target="../media/image4.png"/></Relationships>
</file>

<file path=ppt/slides/_rels/slide3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7.xml"/></Relationships>
</file>

<file path=ppt/slides/_rels/slide4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5.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77.jpg"/><Relationship Id="rId2" Type="http://schemas.openxmlformats.org/officeDocument/2006/relationships/image" Target="../media/image76.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43.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8.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44.xml.rels><?xml version="1.0" encoding="UTF-8" standalone="yes"?>
<Relationships xmlns="http://schemas.openxmlformats.org/package/2006/relationships"><Relationship Id="rId3" Type="http://schemas.openxmlformats.org/officeDocument/2006/relationships/image" Target="../media/image81.jpg"/><Relationship Id="rId2" Type="http://schemas.openxmlformats.org/officeDocument/2006/relationships/image" Target="../media/image80.jpg"/><Relationship Id="rId1" Type="http://schemas.openxmlformats.org/officeDocument/2006/relationships/slideLayout" Target="../slideLayouts/slideLayout9.xml"/><Relationship Id="rId5" Type="http://schemas.openxmlformats.org/officeDocument/2006/relationships/image" Target="../media/image4.png"/><Relationship Id="rId4" Type="http://schemas.openxmlformats.org/officeDocument/2006/relationships/image" Target="../media/image82.jpg"/></Relationships>
</file>

<file path=ppt/slides/_rels/slide4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3.jpg"/><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4.jpg"/><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5.png"/><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6.jp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5.xml"/></Relationships>
</file>

<file path=ppt/slides/_rels/slide50.xml.rels><?xml version="1.0" encoding="UTF-8" standalone="yes"?>
<Relationships xmlns="http://schemas.openxmlformats.org/package/2006/relationships"><Relationship Id="rId3" Type="http://schemas.openxmlformats.org/officeDocument/2006/relationships/hyperlink" Target="https://en.wikipedia.org/wiki/Edsger_W._Dijkstra" TargetMode="External"/><Relationship Id="rId2" Type="http://schemas.openxmlformats.org/officeDocument/2006/relationships/hyperlink" Target="https://en.wikipedia.org/wiki/Dijkstra's_algorithm" TargetMode="Externa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hyperlink" Target="https://en.wikipedia.org/wiki/Sobel_operator" TargetMode="External"/></Relationships>
</file>

<file path=ppt/slides/_rels/slide5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87.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6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8.jp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9.jp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13.jp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FC00D452-B964-43BE-BC82-6052E99CA28F}"/>
              </a:ext>
            </a:extLst>
          </p:cNvPr>
          <p:cNvSpPr/>
          <p:nvPr/>
        </p:nvSpPr>
        <p:spPr>
          <a:xfrm>
            <a:off x="0" y="2"/>
            <a:ext cx="9144000" cy="1287463"/>
          </a:xfrm>
          <a:prstGeom prst="rect">
            <a:avLst/>
          </a:prstGeom>
          <a:solidFill>
            <a:schemeClr val="accent6">
              <a:lumMod val="75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anchor="ctr"/>
          <a:lstStyle/>
          <a:p>
            <a:pPr fontAlgn="base">
              <a:spcBef>
                <a:spcPct val="0"/>
              </a:spcBef>
              <a:spcAft>
                <a:spcPct val="0"/>
              </a:spcAft>
              <a:defRPr/>
            </a:pPr>
            <a:r>
              <a:rPr lang="en-US" sz="2200" b="1" dirty="0">
                <a:solidFill>
                  <a:prstClr val="white"/>
                </a:solidFill>
                <a:cs typeface="Arial" pitchFamily="34" charset="0"/>
              </a:rPr>
              <a:t> </a:t>
            </a:r>
            <a:endParaRPr lang="en-US" sz="1400" i="1" dirty="0">
              <a:solidFill>
                <a:prstClr val="white"/>
              </a:solidFill>
              <a:cs typeface="Arial" pitchFamily="34" charset="0"/>
            </a:endParaRPr>
          </a:p>
        </p:txBody>
      </p:sp>
      <p:sp>
        <p:nvSpPr>
          <p:cNvPr id="7171" name="Rectangle 2">
            <a:extLst>
              <a:ext uri="{FF2B5EF4-FFF2-40B4-BE49-F238E27FC236}">
                <a16:creationId xmlns="" xmlns:a16="http://schemas.microsoft.com/office/drawing/2014/main" id="{23E378DF-2045-4A72-9D53-05CA892D8E0C}"/>
              </a:ext>
            </a:extLst>
          </p:cNvPr>
          <p:cNvSpPr>
            <a:spLocks noChangeArrowheads="1"/>
          </p:cNvSpPr>
          <p:nvPr/>
        </p:nvSpPr>
        <p:spPr bwMode="auto">
          <a:xfrm>
            <a:off x="2133601" y="71107"/>
            <a:ext cx="6008342"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fontAlgn="base">
              <a:spcBef>
                <a:spcPct val="0"/>
              </a:spcBef>
              <a:spcAft>
                <a:spcPct val="0"/>
              </a:spcAft>
              <a:buFontTx/>
              <a:buNone/>
              <a:defRPr/>
            </a:pPr>
            <a:r>
              <a:rPr lang="en-US" altLang="en-US" sz="2800" b="1" dirty="0">
                <a:solidFill>
                  <a:prstClr val="white"/>
                </a:solidFill>
                <a:latin typeface="Bell MT" panose="02020503060305020303" pitchFamily="18" charset="0"/>
                <a:ea typeface="Cambria" panose="02040503050406030204" pitchFamily="18" charset="0"/>
                <a:cs typeface="Segoe UI" panose="020B0502040204020203" pitchFamily="34" charset="0"/>
              </a:rPr>
              <a:t>Department of</a:t>
            </a:r>
          </a:p>
          <a:p>
            <a:pPr algn="ctr" fontAlgn="base">
              <a:spcBef>
                <a:spcPct val="0"/>
              </a:spcBef>
              <a:spcAft>
                <a:spcPct val="0"/>
              </a:spcAft>
              <a:buFontTx/>
              <a:buNone/>
              <a:defRPr/>
            </a:pPr>
            <a:r>
              <a:rPr lang="en-US" altLang="en-US" sz="2800" b="1" dirty="0">
                <a:solidFill>
                  <a:prstClr val="white"/>
                </a:solidFill>
                <a:latin typeface="Bell MT" panose="02020503060305020303" pitchFamily="18" charset="0"/>
                <a:ea typeface="Cambria" panose="02040503050406030204" pitchFamily="18" charset="0"/>
                <a:cs typeface="Segoe UI" panose="020B0502040204020203" pitchFamily="34" charset="0"/>
              </a:rPr>
              <a:t>Computer Science and Engineering</a:t>
            </a:r>
          </a:p>
        </p:txBody>
      </p:sp>
      <p:cxnSp>
        <p:nvCxnSpPr>
          <p:cNvPr id="9" name="Straight Connector 8">
            <a:extLst>
              <a:ext uri="{FF2B5EF4-FFF2-40B4-BE49-F238E27FC236}">
                <a16:creationId xmlns="" xmlns:a16="http://schemas.microsoft.com/office/drawing/2014/main" id="{902449B9-F93B-4787-B82E-F3351F83F312}"/>
              </a:ext>
            </a:extLst>
          </p:cNvPr>
          <p:cNvCxnSpPr/>
          <p:nvPr/>
        </p:nvCxnSpPr>
        <p:spPr>
          <a:xfrm>
            <a:off x="-3175" y="5562600"/>
            <a:ext cx="9144000" cy="0"/>
          </a:xfrm>
          <a:prstGeom prst="line">
            <a:avLst/>
          </a:prstGeom>
          <a:ln/>
        </p:spPr>
        <p:style>
          <a:lnRef idx="2">
            <a:schemeClr val="accent1"/>
          </a:lnRef>
          <a:fillRef idx="0">
            <a:schemeClr val="accent1"/>
          </a:fillRef>
          <a:effectRef idx="1">
            <a:schemeClr val="accent1"/>
          </a:effectRef>
          <a:fontRef idx="minor">
            <a:schemeClr val="tx1"/>
          </a:fontRef>
        </p:style>
      </p:cxnSp>
      <p:cxnSp>
        <p:nvCxnSpPr>
          <p:cNvPr id="4" name="Straight Connector 3">
            <a:extLst>
              <a:ext uri="{FF2B5EF4-FFF2-40B4-BE49-F238E27FC236}">
                <a16:creationId xmlns="" xmlns:a16="http://schemas.microsoft.com/office/drawing/2014/main" id="{0C0DDC6D-BDFE-49FF-932F-1DF7FAE297FC}"/>
              </a:ext>
            </a:extLst>
          </p:cNvPr>
          <p:cNvCxnSpPr/>
          <p:nvPr/>
        </p:nvCxnSpPr>
        <p:spPr>
          <a:xfrm>
            <a:off x="-3175" y="1295400"/>
            <a:ext cx="9144000" cy="0"/>
          </a:xfrm>
          <a:prstGeom prst="line">
            <a:avLst/>
          </a:prstGeom>
          <a:ln w="1206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7174" name="Rectangle 9">
            <a:extLst>
              <a:ext uri="{FF2B5EF4-FFF2-40B4-BE49-F238E27FC236}">
                <a16:creationId xmlns="" xmlns:a16="http://schemas.microsoft.com/office/drawing/2014/main" id="{5124E1B4-1AEE-45E4-AE24-7532C1A9AA6B}"/>
              </a:ext>
            </a:extLst>
          </p:cNvPr>
          <p:cNvSpPr>
            <a:spLocks noChangeArrowheads="1"/>
          </p:cNvSpPr>
          <p:nvPr/>
        </p:nvSpPr>
        <p:spPr bwMode="auto">
          <a:xfrm>
            <a:off x="723900" y="2075778"/>
            <a:ext cx="7696200"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0" fontAlgn="base" hangingPunct="0">
              <a:spcBef>
                <a:spcPct val="0"/>
              </a:spcBef>
              <a:spcAft>
                <a:spcPct val="0"/>
              </a:spcAft>
              <a:buFontTx/>
              <a:buNone/>
              <a:defRPr/>
            </a:pPr>
            <a:r>
              <a:rPr lang="en-US" altLang="en-US" sz="2800" b="1" dirty="0" smtClean="0">
                <a:solidFill>
                  <a:srgbClr val="1F0A7A"/>
                </a:solidFill>
                <a:latin typeface="Rockwell" panose="02060603020205020403" pitchFamily="18" charset="0"/>
                <a:cs typeface="Segoe UI" panose="020B0502040204020203" pitchFamily="34" charset="0"/>
              </a:rPr>
              <a:t>COMPUTER GRAPHICS AND IMAGE PROCESSING</a:t>
            </a:r>
            <a:endParaRPr lang="en-US" altLang="en-US" sz="2800" b="1" dirty="0">
              <a:solidFill>
                <a:prstClr val="black"/>
              </a:solidFill>
              <a:latin typeface="Rockwell" panose="02060603020205020403" pitchFamily="18" charset="0"/>
              <a:cs typeface="Segoe UI" panose="020B0502040204020203" pitchFamily="34" charset="0"/>
            </a:endParaRPr>
          </a:p>
          <a:p>
            <a:pPr algn="ctr" eaLnBrk="0" fontAlgn="base" hangingPunct="0">
              <a:spcBef>
                <a:spcPct val="0"/>
              </a:spcBef>
              <a:spcAft>
                <a:spcPct val="0"/>
              </a:spcAft>
              <a:buFontTx/>
              <a:buNone/>
              <a:defRPr/>
            </a:pPr>
            <a:endParaRPr lang="en-US" altLang="en-US" sz="2800" b="1" dirty="0">
              <a:solidFill>
                <a:prstClr val="black"/>
              </a:solidFill>
              <a:latin typeface="Rockwell" panose="02060603020205020403" pitchFamily="18" charset="0"/>
              <a:cs typeface="Segoe UI" panose="020B0502040204020203" pitchFamily="34" charset="0"/>
            </a:endParaRPr>
          </a:p>
        </p:txBody>
      </p:sp>
      <p:sp>
        <p:nvSpPr>
          <p:cNvPr id="11" name="Rectangle 10">
            <a:extLst>
              <a:ext uri="{FF2B5EF4-FFF2-40B4-BE49-F238E27FC236}">
                <a16:creationId xmlns="" xmlns:a16="http://schemas.microsoft.com/office/drawing/2014/main" id="{57983D77-F4B9-4CB2-B60D-C4A117320DC8}"/>
              </a:ext>
            </a:extLst>
          </p:cNvPr>
          <p:cNvSpPr/>
          <p:nvPr/>
        </p:nvSpPr>
        <p:spPr>
          <a:xfrm>
            <a:off x="1600200" y="5798406"/>
            <a:ext cx="6324600" cy="830997"/>
          </a:xfrm>
          <a:prstGeom prst="rect">
            <a:avLst/>
          </a:prstGeom>
          <a:noFill/>
        </p:spPr>
        <p:txBody>
          <a:bodyPr>
            <a:spAutoFit/>
          </a:bodyPr>
          <a:lstStyle/>
          <a:p>
            <a:pPr algn="ctr">
              <a:defRPr/>
            </a:pPr>
            <a:r>
              <a:rPr lang="en-US" sz="1600" b="1" dirty="0">
                <a:ln w="1905"/>
                <a:solidFill>
                  <a:prstClr val="black"/>
                </a:solidFill>
                <a:effectLst>
                  <a:innerShdw blurRad="69850" dist="43180" dir="5400000">
                    <a:srgbClr val="000000">
                      <a:alpha val="65000"/>
                    </a:srgbClr>
                  </a:innerShdw>
                </a:effectLst>
                <a:latin typeface="Bell MT" panose="02020503060305020303" pitchFamily="18" charset="0"/>
                <a:cs typeface="Segoe UI" panose="020B0502040204020203" pitchFamily="34" charset="0"/>
              </a:rPr>
              <a:t>School of Computing</a:t>
            </a:r>
          </a:p>
          <a:p>
            <a:pPr algn="ctr">
              <a:defRPr/>
            </a:pPr>
            <a:r>
              <a:rPr lang="en-US" sz="1600" b="1" dirty="0">
                <a:ln w="1905"/>
                <a:solidFill>
                  <a:prstClr val="black"/>
                </a:solidFill>
                <a:effectLst>
                  <a:innerShdw blurRad="69850" dist="43180" dir="5400000">
                    <a:srgbClr val="000000">
                      <a:alpha val="65000"/>
                    </a:srgbClr>
                  </a:innerShdw>
                </a:effectLst>
                <a:latin typeface="Bell MT" panose="02020503060305020303" pitchFamily="18" charset="0"/>
                <a:cs typeface="Segoe UI" panose="020B0502040204020203" pitchFamily="34" charset="0"/>
              </a:rPr>
              <a:t>Vel Tech Rangarajan Dr. </a:t>
            </a:r>
            <a:r>
              <a:rPr lang="en-US" sz="1600" b="1" dirty="0" err="1">
                <a:ln w="1905"/>
                <a:solidFill>
                  <a:prstClr val="black"/>
                </a:solidFill>
                <a:effectLst>
                  <a:innerShdw blurRad="69850" dist="43180" dir="5400000">
                    <a:srgbClr val="000000">
                      <a:alpha val="65000"/>
                    </a:srgbClr>
                  </a:innerShdw>
                </a:effectLst>
                <a:latin typeface="Bell MT" panose="02020503060305020303" pitchFamily="18" charset="0"/>
                <a:cs typeface="Segoe UI" panose="020B0502040204020203" pitchFamily="34" charset="0"/>
              </a:rPr>
              <a:t>Sagunthala</a:t>
            </a:r>
            <a:r>
              <a:rPr lang="en-US" sz="1600" b="1" dirty="0">
                <a:ln w="1905"/>
                <a:solidFill>
                  <a:prstClr val="black"/>
                </a:solidFill>
                <a:effectLst>
                  <a:innerShdw blurRad="69850" dist="43180" dir="5400000">
                    <a:srgbClr val="000000">
                      <a:alpha val="65000"/>
                    </a:srgbClr>
                  </a:innerShdw>
                </a:effectLst>
                <a:latin typeface="Bell MT" panose="02020503060305020303" pitchFamily="18" charset="0"/>
                <a:cs typeface="Segoe UI" panose="020B0502040204020203" pitchFamily="34" charset="0"/>
              </a:rPr>
              <a:t> R&amp;D Institute of </a:t>
            </a:r>
          </a:p>
          <a:p>
            <a:pPr algn="ctr">
              <a:defRPr/>
            </a:pPr>
            <a:r>
              <a:rPr lang="en-US" sz="1600" b="1" dirty="0">
                <a:ln w="1905"/>
                <a:solidFill>
                  <a:prstClr val="black"/>
                </a:solidFill>
                <a:effectLst>
                  <a:innerShdw blurRad="69850" dist="43180" dir="5400000">
                    <a:srgbClr val="000000">
                      <a:alpha val="65000"/>
                    </a:srgbClr>
                  </a:innerShdw>
                </a:effectLst>
                <a:latin typeface="Bell MT" panose="02020503060305020303" pitchFamily="18" charset="0"/>
                <a:cs typeface="Segoe UI" panose="020B0502040204020203" pitchFamily="34" charset="0"/>
              </a:rPr>
              <a:t>Science and Technology</a:t>
            </a:r>
            <a:endParaRPr lang="en-US" b="1" dirty="0">
              <a:ln w="1905"/>
              <a:solidFill>
                <a:prstClr val="black"/>
              </a:solidFill>
              <a:effectLst>
                <a:innerShdw blurRad="69850" dist="43180" dir="5400000">
                  <a:srgbClr val="000000">
                    <a:alpha val="65000"/>
                  </a:srgbClr>
                </a:innerShdw>
              </a:effectLst>
              <a:latin typeface="Bell MT" panose="02020503060305020303" pitchFamily="18" charset="0"/>
              <a:cs typeface="Segoe UI" panose="020B0502040204020203" pitchFamily="34" charset="0"/>
            </a:endParaRPr>
          </a:p>
        </p:txBody>
      </p:sp>
      <p:sp>
        <p:nvSpPr>
          <p:cNvPr id="10" name="Rectangle 9">
            <a:extLst>
              <a:ext uri="{FF2B5EF4-FFF2-40B4-BE49-F238E27FC236}">
                <a16:creationId xmlns="" xmlns:a16="http://schemas.microsoft.com/office/drawing/2014/main" id="{6B430A2E-7866-456B-BD48-0187CA07386A}"/>
              </a:ext>
            </a:extLst>
          </p:cNvPr>
          <p:cNvSpPr/>
          <p:nvPr/>
        </p:nvSpPr>
        <p:spPr>
          <a:xfrm>
            <a:off x="-6350" y="6689725"/>
            <a:ext cx="9144000" cy="160338"/>
          </a:xfrm>
          <a:prstGeom prst="rect">
            <a:avLst/>
          </a:prstGeom>
          <a:solidFill>
            <a:srgbClr val="000066"/>
          </a:solidFill>
          <a:ln>
            <a:noFill/>
          </a:ln>
        </p:spPr>
        <p:style>
          <a:lnRef idx="2">
            <a:schemeClr val="accent6">
              <a:shade val="50000"/>
            </a:schemeClr>
          </a:lnRef>
          <a:fillRef idx="1">
            <a:schemeClr val="accent6"/>
          </a:fillRef>
          <a:effectRef idx="0">
            <a:schemeClr val="accent6"/>
          </a:effectRef>
          <a:fontRef idx="minor">
            <a:schemeClr val="lt1"/>
          </a:fontRef>
        </p:style>
        <p:txBody>
          <a:bodyPr anchor="ctr"/>
          <a:lstStyle/>
          <a:p>
            <a:pPr fontAlgn="base">
              <a:spcBef>
                <a:spcPct val="0"/>
              </a:spcBef>
              <a:spcAft>
                <a:spcPct val="0"/>
              </a:spcAft>
              <a:defRPr/>
            </a:pPr>
            <a:r>
              <a:rPr lang="en-US" sz="2200" b="1" dirty="0">
                <a:solidFill>
                  <a:prstClr val="white"/>
                </a:solidFill>
                <a:cs typeface="Arial" pitchFamily="34" charset="0"/>
              </a:rPr>
              <a:t> </a:t>
            </a:r>
            <a:endParaRPr lang="en-US" sz="1400" i="1" dirty="0">
              <a:solidFill>
                <a:prstClr val="white"/>
              </a:solidFill>
              <a:cs typeface="Arial" pitchFamily="34" charset="0"/>
            </a:endParaRPr>
          </a:p>
        </p:txBody>
      </p:sp>
      <p:pic>
        <p:nvPicPr>
          <p:cNvPr id="12" name="Picture 11">
            <a:extLst>
              <a:ext uri="{FF2B5EF4-FFF2-40B4-BE49-F238E27FC236}">
                <a16:creationId xmlns="" xmlns:a16="http://schemas.microsoft.com/office/drawing/2014/main" id="{A0C36319-2009-4659-900E-A2B16D8AB11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697" y="287860"/>
            <a:ext cx="2358887" cy="629347"/>
          </a:xfrm>
          <a:prstGeom prst="rect">
            <a:avLst/>
          </a:prstGeom>
        </p:spPr>
      </p:pic>
      <p:sp>
        <p:nvSpPr>
          <p:cNvPr id="13" name="Rectangle 9">
            <a:extLst>
              <a:ext uri="{FF2B5EF4-FFF2-40B4-BE49-F238E27FC236}">
                <a16:creationId xmlns="" xmlns:a16="http://schemas.microsoft.com/office/drawing/2014/main" id="{965719C6-25E7-47C4-9EFC-B75388274392}"/>
              </a:ext>
            </a:extLst>
          </p:cNvPr>
          <p:cNvSpPr>
            <a:spLocks noChangeArrowheads="1"/>
          </p:cNvSpPr>
          <p:nvPr/>
        </p:nvSpPr>
        <p:spPr bwMode="auto">
          <a:xfrm>
            <a:off x="1988103" y="3303663"/>
            <a:ext cx="4414492"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hangingPunct="0">
              <a:lnSpc>
                <a:spcPct val="150000"/>
              </a:lnSpc>
              <a:spcBef>
                <a:spcPct val="0"/>
              </a:spcBef>
              <a:buFont typeface="Arial" panose="020B0604020202020204" pitchFamily="34" charset="0"/>
              <a:buNone/>
              <a:defRPr/>
            </a:pPr>
            <a:endParaRPr lang="en-US" altLang="en-US" sz="1800" b="1" dirty="0" smtClean="0">
              <a:solidFill>
                <a:srgbClr val="C00000"/>
              </a:solidFill>
              <a:latin typeface="Rockwell" panose="02060603020205020403" pitchFamily="18" charset="0"/>
              <a:cs typeface="Segoe UI" panose="020B0502040204020203" pitchFamily="34" charset="0"/>
            </a:endParaRPr>
          </a:p>
          <a:p>
            <a:pPr algn="ctr" eaLnBrk="0" hangingPunct="0">
              <a:lnSpc>
                <a:spcPct val="150000"/>
              </a:lnSpc>
              <a:spcBef>
                <a:spcPct val="0"/>
              </a:spcBef>
              <a:buFont typeface="Arial" panose="020B0604020202020204" pitchFamily="34" charset="0"/>
              <a:buNone/>
              <a:defRPr/>
            </a:pPr>
            <a:r>
              <a:rPr lang="en-US" altLang="en-US" sz="1800" b="1" dirty="0" smtClean="0">
                <a:solidFill>
                  <a:srgbClr val="C00000"/>
                </a:solidFill>
                <a:latin typeface="Rockwell" panose="02060603020205020403" pitchFamily="18" charset="0"/>
                <a:cs typeface="Segoe UI" panose="020B0502040204020203" pitchFamily="34" charset="0"/>
              </a:rPr>
              <a:t>Faculty </a:t>
            </a:r>
            <a:r>
              <a:rPr lang="en-US" altLang="en-US" sz="1800" b="1" dirty="0">
                <a:solidFill>
                  <a:srgbClr val="C00000"/>
                </a:solidFill>
                <a:latin typeface="Rockwell" panose="02060603020205020403" pitchFamily="18" charset="0"/>
                <a:cs typeface="Segoe UI" panose="020B0502040204020203" pitchFamily="34" charset="0"/>
              </a:rPr>
              <a:t>Name   : </a:t>
            </a:r>
            <a:r>
              <a:rPr lang="en-US" altLang="en-US" sz="1800" b="1" dirty="0" smtClean="0">
                <a:solidFill>
                  <a:srgbClr val="C00000"/>
                </a:solidFill>
                <a:latin typeface="Rockwell" panose="02060603020205020403" pitchFamily="18" charset="0"/>
                <a:cs typeface="Segoe UI" panose="020B0502040204020203" pitchFamily="34" charset="0"/>
              </a:rPr>
              <a:t>S.KIRUTHIGA</a:t>
            </a:r>
            <a:endParaRPr lang="en-US" altLang="en-US" sz="1800" b="1" dirty="0">
              <a:solidFill>
                <a:srgbClr val="C00000"/>
              </a:solidFill>
              <a:latin typeface="Rockwell" panose="02060603020205020403" pitchFamily="18" charset="0"/>
              <a:cs typeface="Segoe UI" panose="020B0502040204020203" pitchFamily="34" charset="0"/>
            </a:endParaRPr>
          </a:p>
          <a:p>
            <a:pPr eaLnBrk="0" hangingPunct="0">
              <a:spcBef>
                <a:spcPct val="0"/>
              </a:spcBef>
              <a:buFont typeface="Arial" panose="020B0604020202020204" pitchFamily="34" charset="0"/>
              <a:buNone/>
              <a:defRPr/>
            </a:pPr>
            <a:endParaRPr lang="en-US" altLang="en-US" sz="1800" b="1" dirty="0">
              <a:solidFill>
                <a:srgbClr val="C00000"/>
              </a:solidFill>
              <a:latin typeface="Rockwell" panose="02060603020205020403" pitchFamily="18" charset="0"/>
              <a:cs typeface="Segoe UI" panose="020B0502040204020203" pitchFamily="34" charset="0"/>
            </a:endParaRPr>
          </a:p>
          <a:p>
            <a:pPr algn="r" eaLnBrk="0" fontAlgn="base" hangingPunct="0">
              <a:spcBef>
                <a:spcPct val="0"/>
              </a:spcBef>
              <a:spcAft>
                <a:spcPct val="0"/>
              </a:spcAft>
              <a:buFontTx/>
              <a:buNone/>
              <a:defRPr/>
            </a:pPr>
            <a:endParaRPr lang="en-US" altLang="en-US" sz="2400" b="1" dirty="0">
              <a:solidFill>
                <a:prstClr val="black"/>
              </a:solidFill>
              <a:latin typeface="Rockwell" panose="02060603020205020403" pitchFamily="18" charset="0"/>
              <a:cs typeface="Segoe UI" panose="020B0502040204020203" pitchFamily="34" charset="0"/>
            </a:endParaRPr>
          </a:p>
        </p:txBody>
      </p:sp>
      <p:pic>
        <p:nvPicPr>
          <p:cNvPr id="14"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21336" y="0"/>
            <a:ext cx="1257300" cy="1181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40334778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4572" y="0"/>
            <a:ext cx="9153525" cy="1024255"/>
            <a:chOff x="-4572" y="0"/>
            <a:chExt cx="9153525" cy="1024255"/>
          </a:xfrm>
        </p:grpSpPr>
        <p:sp>
          <p:nvSpPr>
            <p:cNvPr id="3" name="object 3"/>
            <p:cNvSpPr/>
            <p:nvPr/>
          </p:nvSpPr>
          <p:spPr>
            <a:xfrm>
              <a:off x="0" y="0"/>
              <a:ext cx="9144000" cy="1015365"/>
            </a:xfrm>
            <a:custGeom>
              <a:avLst/>
              <a:gdLst/>
              <a:ahLst/>
              <a:cxnLst/>
              <a:rect l="l" t="t" r="r" b="b"/>
              <a:pathLst>
                <a:path w="9144000" h="1015365">
                  <a:moveTo>
                    <a:pt x="0" y="1014984"/>
                  </a:moveTo>
                  <a:lnTo>
                    <a:pt x="9144000" y="1014984"/>
                  </a:lnTo>
                  <a:lnTo>
                    <a:pt x="9144000" y="0"/>
                  </a:lnTo>
                  <a:lnTo>
                    <a:pt x="0" y="0"/>
                  </a:lnTo>
                  <a:lnTo>
                    <a:pt x="0" y="1014984"/>
                  </a:lnTo>
                  <a:close/>
                </a:path>
              </a:pathLst>
            </a:custGeom>
            <a:ln w="9144">
              <a:solidFill>
                <a:srgbClr val="000000"/>
              </a:solidFill>
            </a:ln>
          </p:spPr>
          <p:txBody>
            <a:bodyPr wrap="square" lIns="0" tIns="0" rIns="0" bIns="0" rtlCol="0"/>
            <a:lstStyle/>
            <a:p>
              <a:endParaRPr/>
            </a:p>
          </p:txBody>
        </p:sp>
        <p:sp>
          <p:nvSpPr>
            <p:cNvPr id="4" name="object 4"/>
            <p:cNvSpPr/>
            <p:nvPr/>
          </p:nvSpPr>
          <p:spPr>
            <a:xfrm>
              <a:off x="277368" y="251459"/>
              <a:ext cx="2048256" cy="600456"/>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323519" y="263525"/>
              <a:ext cx="1957019" cy="510032"/>
            </a:xfrm>
            <a:prstGeom prst="rect">
              <a:avLst/>
            </a:prstGeom>
            <a:blipFill>
              <a:blip r:embed="rId3" cstate="print"/>
              <a:stretch>
                <a:fillRect/>
              </a:stretch>
            </a:blipFill>
          </p:spPr>
          <p:txBody>
            <a:bodyPr wrap="square" lIns="0" tIns="0" rIns="0" bIns="0" rtlCol="0"/>
            <a:lstStyle/>
            <a:p>
              <a:endParaRPr/>
            </a:p>
          </p:txBody>
        </p:sp>
      </p:grpSp>
      <p:sp>
        <p:nvSpPr>
          <p:cNvPr id="6" name="object 6"/>
          <p:cNvSpPr/>
          <p:nvPr/>
        </p:nvSpPr>
        <p:spPr>
          <a:xfrm>
            <a:off x="3188719" y="2763524"/>
            <a:ext cx="5770620" cy="4053115"/>
          </a:xfrm>
          <a:prstGeom prst="rect">
            <a:avLst/>
          </a:prstGeom>
          <a:blipFill>
            <a:blip r:embed="rId4" cstate="print"/>
            <a:stretch>
              <a:fillRect/>
            </a:stretch>
          </a:blipFill>
        </p:spPr>
        <p:txBody>
          <a:bodyPr wrap="square" lIns="0" tIns="0" rIns="0" bIns="0" rtlCol="0"/>
          <a:lstStyle/>
          <a:p>
            <a:endParaRPr/>
          </a:p>
        </p:txBody>
      </p:sp>
      <p:sp>
        <p:nvSpPr>
          <p:cNvPr id="7" name="object 7"/>
          <p:cNvSpPr txBox="1"/>
          <p:nvPr/>
        </p:nvSpPr>
        <p:spPr>
          <a:xfrm>
            <a:off x="53339" y="1002537"/>
            <a:ext cx="3808729" cy="3076575"/>
          </a:xfrm>
          <a:prstGeom prst="rect">
            <a:avLst/>
          </a:prstGeom>
        </p:spPr>
        <p:txBody>
          <a:bodyPr vert="horz" wrap="square" lIns="0" tIns="12065" rIns="0" bIns="0" rtlCol="0">
            <a:spAutoFit/>
          </a:bodyPr>
          <a:lstStyle/>
          <a:p>
            <a:pPr marL="38100">
              <a:lnSpc>
                <a:spcPct val="100000"/>
              </a:lnSpc>
              <a:spcBef>
                <a:spcPts val="95"/>
              </a:spcBef>
            </a:pPr>
            <a:r>
              <a:rPr sz="2800" b="1" spc="-10" dirty="0">
                <a:latin typeface="Times New Roman"/>
                <a:cs typeface="Times New Roman"/>
              </a:rPr>
              <a:t>Frequency:</a:t>
            </a:r>
            <a:endParaRPr sz="2800">
              <a:latin typeface="Times New Roman"/>
              <a:cs typeface="Times New Roman"/>
            </a:endParaRPr>
          </a:p>
          <a:p>
            <a:pPr marL="706755" indent="-212090">
              <a:lnSpc>
                <a:spcPts val="3025"/>
              </a:lnSpc>
              <a:spcBef>
                <a:spcPts val="2014"/>
              </a:spcBef>
              <a:buFont typeface="Arial"/>
              <a:buChar char="•"/>
              <a:tabLst>
                <a:tab pos="707390" algn="l"/>
              </a:tabLst>
            </a:pPr>
            <a:r>
              <a:rPr sz="2800" spc="-5" dirty="0">
                <a:latin typeface="Times New Roman"/>
                <a:cs typeface="Times New Roman"/>
              </a:rPr>
              <a:t>Red: </a:t>
            </a:r>
            <a:r>
              <a:rPr sz="2800" dirty="0">
                <a:latin typeface="Times New Roman"/>
                <a:cs typeface="Times New Roman"/>
              </a:rPr>
              <a:t>3.8x10</a:t>
            </a:r>
            <a:r>
              <a:rPr sz="2775" baseline="25525" dirty="0">
                <a:latin typeface="Times New Roman"/>
                <a:cs typeface="Times New Roman"/>
              </a:rPr>
              <a:t>14</a:t>
            </a:r>
            <a:r>
              <a:rPr sz="2775" spc="300" baseline="25525" dirty="0">
                <a:latin typeface="Times New Roman"/>
                <a:cs typeface="Times New Roman"/>
              </a:rPr>
              <a:t> </a:t>
            </a:r>
            <a:r>
              <a:rPr sz="2800" spc="-5" dirty="0">
                <a:latin typeface="Times New Roman"/>
                <a:cs typeface="Times New Roman"/>
              </a:rPr>
              <a:t>hertz</a:t>
            </a:r>
            <a:endParaRPr sz="2800">
              <a:latin typeface="Times New Roman"/>
              <a:cs typeface="Times New Roman"/>
            </a:endParaRPr>
          </a:p>
          <a:p>
            <a:pPr marL="701040" indent="-205740">
              <a:lnSpc>
                <a:spcPts val="3025"/>
              </a:lnSpc>
              <a:buFont typeface="Arial"/>
              <a:buChar char="•"/>
              <a:tabLst>
                <a:tab pos="701040" algn="l"/>
              </a:tabLst>
            </a:pPr>
            <a:r>
              <a:rPr sz="2800" spc="-25" dirty="0">
                <a:latin typeface="Times New Roman"/>
                <a:cs typeface="Times New Roman"/>
              </a:rPr>
              <a:t>Violet: </a:t>
            </a:r>
            <a:r>
              <a:rPr sz="2800" dirty="0">
                <a:latin typeface="Times New Roman"/>
                <a:cs typeface="Times New Roman"/>
              </a:rPr>
              <a:t>7.9x10</a:t>
            </a:r>
            <a:r>
              <a:rPr sz="2775" baseline="25525" dirty="0">
                <a:latin typeface="Times New Roman"/>
                <a:cs typeface="Times New Roman"/>
              </a:rPr>
              <a:t>14</a:t>
            </a:r>
            <a:r>
              <a:rPr sz="2775" spc="284" baseline="25525" dirty="0">
                <a:latin typeface="Times New Roman"/>
                <a:cs typeface="Times New Roman"/>
              </a:rPr>
              <a:t> </a:t>
            </a:r>
            <a:r>
              <a:rPr sz="2800" spc="-5" dirty="0">
                <a:latin typeface="Times New Roman"/>
                <a:cs typeface="Times New Roman"/>
              </a:rPr>
              <a:t>hertz</a:t>
            </a:r>
            <a:endParaRPr sz="2800">
              <a:latin typeface="Times New Roman"/>
              <a:cs typeface="Times New Roman"/>
            </a:endParaRPr>
          </a:p>
          <a:p>
            <a:pPr marL="38100">
              <a:lnSpc>
                <a:spcPct val="100000"/>
              </a:lnSpc>
              <a:spcBef>
                <a:spcPts val="1175"/>
              </a:spcBef>
            </a:pPr>
            <a:r>
              <a:rPr sz="2800" b="1" spc="-20" dirty="0">
                <a:latin typeface="Times New Roman"/>
                <a:cs typeface="Times New Roman"/>
              </a:rPr>
              <a:t>Wavelength:</a:t>
            </a:r>
            <a:endParaRPr sz="2800">
              <a:latin typeface="Times New Roman"/>
              <a:cs typeface="Times New Roman"/>
            </a:endParaRPr>
          </a:p>
          <a:p>
            <a:pPr marL="706755" indent="-212090">
              <a:lnSpc>
                <a:spcPts val="3025"/>
              </a:lnSpc>
              <a:spcBef>
                <a:spcPts val="2020"/>
              </a:spcBef>
              <a:buFont typeface="Arial"/>
              <a:buChar char="•"/>
              <a:tabLst>
                <a:tab pos="707390" algn="l"/>
              </a:tabLst>
            </a:pPr>
            <a:r>
              <a:rPr sz="2800" spc="-5" dirty="0">
                <a:latin typeface="Times New Roman"/>
                <a:cs typeface="Times New Roman"/>
              </a:rPr>
              <a:t>Red: </a:t>
            </a:r>
            <a:r>
              <a:rPr sz="2800" dirty="0">
                <a:latin typeface="Times New Roman"/>
                <a:cs typeface="Times New Roman"/>
              </a:rPr>
              <a:t>700</a:t>
            </a:r>
            <a:r>
              <a:rPr sz="2800" spc="-10" dirty="0">
                <a:latin typeface="Times New Roman"/>
                <a:cs typeface="Times New Roman"/>
              </a:rPr>
              <a:t> </a:t>
            </a:r>
            <a:r>
              <a:rPr sz="2800" spc="-5" dirty="0">
                <a:latin typeface="Times New Roman"/>
                <a:cs typeface="Times New Roman"/>
              </a:rPr>
              <a:t>nm</a:t>
            </a:r>
            <a:endParaRPr sz="2800">
              <a:latin typeface="Times New Roman"/>
              <a:cs typeface="Times New Roman"/>
            </a:endParaRPr>
          </a:p>
          <a:p>
            <a:pPr marL="701040" indent="-205740">
              <a:lnSpc>
                <a:spcPts val="3025"/>
              </a:lnSpc>
              <a:buFont typeface="Arial"/>
              <a:buChar char="•"/>
              <a:tabLst>
                <a:tab pos="701040" algn="l"/>
              </a:tabLst>
            </a:pPr>
            <a:r>
              <a:rPr sz="2800" spc="-25" dirty="0">
                <a:latin typeface="Times New Roman"/>
                <a:cs typeface="Times New Roman"/>
              </a:rPr>
              <a:t>Violet: </a:t>
            </a:r>
            <a:r>
              <a:rPr sz="2800" dirty="0">
                <a:latin typeface="Times New Roman"/>
                <a:cs typeface="Times New Roman"/>
              </a:rPr>
              <a:t>400 </a:t>
            </a:r>
            <a:r>
              <a:rPr sz="2800" spc="-5" dirty="0">
                <a:latin typeface="Times New Roman"/>
                <a:cs typeface="Times New Roman"/>
              </a:rPr>
              <a:t>nm</a:t>
            </a:r>
            <a:endParaRPr sz="2800">
              <a:latin typeface="Times New Roman"/>
              <a:cs typeface="Times New Roman"/>
            </a:endParaRPr>
          </a:p>
        </p:txBody>
      </p:sp>
      <p:pic>
        <p:nvPicPr>
          <p:cNvPr id="8"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21336" y="0"/>
            <a:ext cx="1257300" cy="1181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4572" y="0"/>
            <a:ext cx="9153525" cy="1024255"/>
            <a:chOff x="-4572" y="0"/>
            <a:chExt cx="9153525" cy="1024255"/>
          </a:xfrm>
        </p:grpSpPr>
        <p:sp>
          <p:nvSpPr>
            <p:cNvPr id="3" name="object 3"/>
            <p:cNvSpPr/>
            <p:nvPr/>
          </p:nvSpPr>
          <p:spPr>
            <a:xfrm>
              <a:off x="0" y="0"/>
              <a:ext cx="9144000" cy="1015365"/>
            </a:xfrm>
            <a:custGeom>
              <a:avLst/>
              <a:gdLst/>
              <a:ahLst/>
              <a:cxnLst/>
              <a:rect l="l" t="t" r="r" b="b"/>
              <a:pathLst>
                <a:path w="9144000" h="1015365">
                  <a:moveTo>
                    <a:pt x="0" y="1014984"/>
                  </a:moveTo>
                  <a:lnTo>
                    <a:pt x="9144000" y="1014984"/>
                  </a:lnTo>
                  <a:lnTo>
                    <a:pt x="9144000" y="0"/>
                  </a:lnTo>
                  <a:lnTo>
                    <a:pt x="0" y="0"/>
                  </a:lnTo>
                  <a:lnTo>
                    <a:pt x="0" y="1014984"/>
                  </a:lnTo>
                  <a:close/>
                </a:path>
              </a:pathLst>
            </a:custGeom>
            <a:ln w="9144">
              <a:solidFill>
                <a:srgbClr val="000000"/>
              </a:solidFill>
            </a:ln>
          </p:spPr>
          <p:txBody>
            <a:bodyPr wrap="square" lIns="0" tIns="0" rIns="0" bIns="0" rtlCol="0"/>
            <a:lstStyle/>
            <a:p>
              <a:endParaRPr/>
            </a:p>
          </p:txBody>
        </p:sp>
        <p:sp>
          <p:nvSpPr>
            <p:cNvPr id="4" name="object 4"/>
            <p:cNvSpPr/>
            <p:nvPr/>
          </p:nvSpPr>
          <p:spPr>
            <a:xfrm>
              <a:off x="257555" y="222503"/>
              <a:ext cx="6790944" cy="757428"/>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303060" y="234950"/>
              <a:ext cx="6699846" cy="665861"/>
            </a:xfrm>
            <a:prstGeom prst="rect">
              <a:avLst/>
            </a:prstGeom>
            <a:blipFill>
              <a:blip r:embed="rId3" cstate="print"/>
              <a:stretch>
                <a:fillRect/>
              </a:stretch>
            </a:blipFill>
          </p:spPr>
          <p:txBody>
            <a:bodyPr wrap="square" lIns="0" tIns="0" rIns="0" bIns="0" rtlCol="0"/>
            <a:lstStyle/>
            <a:p>
              <a:endParaRPr/>
            </a:p>
          </p:txBody>
        </p:sp>
      </p:grpSp>
      <p:grpSp>
        <p:nvGrpSpPr>
          <p:cNvPr id="6" name="object 6"/>
          <p:cNvGrpSpPr/>
          <p:nvPr/>
        </p:nvGrpSpPr>
        <p:grpSpPr>
          <a:xfrm>
            <a:off x="4105655" y="1743455"/>
            <a:ext cx="4703445" cy="4209415"/>
            <a:chOff x="4105655" y="1743455"/>
            <a:chExt cx="4703445" cy="4209415"/>
          </a:xfrm>
        </p:grpSpPr>
        <p:sp>
          <p:nvSpPr>
            <p:cNvPr id="7" name="object 7"/>
            <p:cNvSpPr/>
            <p:nvPr/>
          </p:nvSpPr>
          <p:spPr>
            <a:xfrm>
              <a:off x="4114799" y="1752599"/>
              <a:ext cx="4684776" cy="4191000"/>
            </a:xfrm>
            <a:prstGeom prst="rect">
              <a:avLst/>
            </a:prstGeom>
            <a:blipFill>
              <a:blip r:embed="rId4" cstate="print"/>
              <a:stretch>
                <a:fillRect/>
              </a:stretch>
            </a:blipFill>
          </p:spPr>
          <p:txBody>
            <a:bodyPr wrap="square" lIns="0" tIns="0" rIns="0" bIns="0" rtlCol="0"/>
            <a:lstStyle/>
            <a:p>
              <a:endParaRPr/>
            </a:p>
          </p:txBody>
        </p:sp>
        <p:sp>
          <p:nvSpPr>
            <p:cNvPr id="8" name="object 8"/>
            <p:cNvSpPr/>
            <p:nvPr/>
          </p:nvSpPr>
          <p:spPr>
            <a:xfrm>
              <a:off x="4110227" y="1748027"/>
              <a:ext cx="4693920" cy="4200525"/>
            </a:xfrm>
            <a:custGeom>
              <a:avLst/>
              <a:gdLst/>
              <a:ahLst/>
              <a:cxnLst/>
              <a:rect l="l" t="t" r="r" b="b"/>
              <a:pathLst>
                <a:path w="4693920" h="4200525">
                  <a:moveTo>
                    <a:pt x="0" y="4200144"/>
                  </a:moveTo>
                  <a:lnTo>
                    <a:pt x="4693920" y="4200144"/>
                  </a:lnTo>
                  <a:lnTo>
                    <a:pt x="4693920" y="0"/>
                  </a:lnTo>
                  <a:lnTo>
                    <a:pt x="0" y="0"/>
                  </a:lnTo>
                  <a:lnTo>
                    <a:pt x="0" y="4200144"/>
                  </a:lnTo>
                  <a:close/>
                </a:path>
              </a:pathLst>
            </a:custGeom>
            <a:ln w="9144">
              <a:solidFill>
                <a:srgbClr val="000000"/>
              </a:solidFill>
            </a:ln>
          </p:spPr>
          <p:txBody>
            <a:bodyPr wrap="square" lIns="0" tIns="0" rIns="0" bIns="0" rtlCol="0"/>
            <a:lstStyle/>
            <a:p>
              <a:endParaRPr/>
            </a:p>
          </p:txBody>
        </p:sp>
      </p:grpSp>
      <p:sp>
        <p:nvSpPr>
          <p:cNvPr id="9" name="object 9"/>
          <p:cNvSpPr txBox="1"/>
          <p:nvPr/>
        </p:nvSpPr>
        <p:spPr>
          <a:xfrm>
            <a:off x="78739" y="1087881"/>
            <a:ext cx="3775710" cy="5466715"/>
          </a:xfrm>
          <a:prstGeom prst="rect">
            <a:avLst/>
          </a:prstGeom>
        </p:spPr>
        <p:txBody>
          <a:bodyPr vert="horz" wrap="square" lIns="0" tIns="12065" rIns="0" bIns="0" rtlCol="0">
            <a:spAutoFit/>
          </a:bodyPr>
          <a:lstStyle/>
          <a:p>
            <a:pPr marL="88265">
              <a:lnSpc>
                <a:spcPct val="100000"/>
              </a:lnSpc>
              <a:spcBef>
                <a:spcPts val="95"/>
              </a:spcBef>
            </a:pPr>
            <a:r>
              <a:rPr sz="2800" spc="-5" dirty="0">
                <a:latin typeface="Times New Roman"/>
                <a:cs typeface="Times New Roman"/>
              </a:rPr>
              <a:t>When we</a:t>
            </a:r>
            <a:r>
              <a:rPr sz="2800" spc="-75" dirty="0">
                <a:latin typeface="Times New Roman"/>
                <a:cs typeface="Times New Roman"/>
              </a:rPr>
              <a:t> </a:t>
            </a:r>
            <a:r>
              <a:rPr sz="2800" spc="-5" dirty="0">
                <a:latin typeface="Times New Roman"/>
                <a:cs typeface="Times New Roman"/>
              </a:rPr>
              <a:t>combine</a:t>
            </a:r>
            <a:endParaRPr sz="2800" dirty="0">
              <a:latin typeface="Times New Roman"/>
              <a:cs typeface="Times New Roman"/>
            </a:endParaRPr>
          </a:p>
          <a:p>
            <a:pPr>
              <a:lnSpc>
                <a:spcPct val="100000"/>
              </a:lnSpc>
              <a:spcBef>
                <a:spcPts val="25"/>
              </a:spcBef>
            </a:pPr>
            <a:endParaRPr sz="2900" dirty="0">
              <a:latin typeface="Times New Roman"/>
              <a:cs typeface="Times New Roman"/>
            </a:endParaRPr>
          </a:p>
          <a:p>
            <a:pPr marL="533400" marR="715010">
              <a:lnSpc>
                <a:spcPct val="100000"/>
              </a:lnSpc>
              <a:spcBef>
                <a:spcPts val="5"/>
              </a:spcBef>
            </a:pPr>
            <a:r>
              <a:rPr sz="2800" spc="-5" dirty="0">
                <a:latin typeface="Times New Roman"/>
                <a:cs typeface="Times New Roman"/>
              </a:rPr>
              <a:t>Red(two-thirds),  Green(</a:t>
            </a:r>
            <a:r>
              <a:rPr sz="2800" dirty="0">
                <a:latin typeface="Times New Roman"/>
                <a:cs typeface="Times New Roman"/>
              </a:rPr>
              <a:t>t</a:t>
            </a:r>
            <a:r>
              <a:rPr sz="2800" spc="-5" dirty="0">
                <a:latin typeface="Times New Roman"/>
                <a:cs typeface="Times New Roman"/>
              </a:rPr>
              <a:t>wo-t</a:t>
            </a:r>
            <a:r>
              <a:rPr sz="2800" dirty="0">
                <a:latin typeface="Times New Roman"/>
                <a:cs typeface="Times New Roman"/>
              </a:rPr>
              <a:t>h</a:t>
            </a:r>
            <a:r>
              <a:rPr sz="2800" spc="-5" dirty="0">
                <a:latin typeface="Times New Roman"/>
                <a:cs typeface="Times New Roman"/>
              </a:rPr>
              <a:t>ir</a:t>
            </a:r>
            <a:r>
              <a:rPr sz="2800" spc="5" dirty="0">
                <a:latin typeface="Times New Roman"/>
                <a:cs typeface="Times New Roman"/>
              </a:rPr>
              <a:t>d</a:t>
            </a:r>
            <a:r>
              <a:rPr sz="2800" spc="-5" dirty="0">
                <a:latin typeface="Times New Roman"/>
                <a:cs typeface="Times New Roman"/>
              </a:rPr>
              <a:t>),  Blue(one-third)</a:t>
            </a:r>
            <a:endParaRPr sz="2800" dirty="0">
              <a:latin typeface="Times New Roman"/>
              <a:cs typeface="Times New Roman"/>
            </a:endParaRPr>
          </a:p>
          <a:p>
            <a:pPr>
              <a:lnSpc>
                <a:spcPct val="100000"/>
              </a:lnSpc>
              <a:spcBef>
                <a:spcPts val="25"/>
              </a:spcBef>
            </a:pPr>
            <a:endParaRPr sz="2900" dirty="0">
              <a:latin typeface="Times New Roman"/>
              <a:cs typeface="Times New Roman"/>
            </a:endParaRPr>
          </a:p>
          <a:p>
            <a:pPr marL="88265" marR="236220">
              <a:lnSpc>
                <a:spcPct val="100000"/>
              </a:lnSpc>
            </a:pPr>
            <a:r>
              <a:rPr sz="2800" spc="-5" dirty="0">
                <a:latin typeface="Times New Roman"/>
                <a:cs typeface="Times New Roman"/>
              </a:rPr>
              <a:t>then we </a:t>
            </a:r>
            <a:r>
              <a:rPr sz="2800" spc="-10" dirty="0">
                <a:latin typeface="Times New Roman"/>
                <a:cs typeface="Times New Roman"/>
              </a:rPr>
              <a:t>can </a:t>
            </a:r>
            <a:r>
              <a:rPr sz="2800" dirty="0">
                <a:latin typeface="Times New Roman"/>
                <a:cs typeface="Times New Roman"/>
              </a:rPr>
              <a:t>get</a:t>
            </a:r>
            <a:r>
              <a:rPr sz="2800" spc="-120" dirty="0">
                <a:latin typeface="Times New Roman"/>
                <a:cs typeface="Times New Roman"/>
              </a:rPr>
              <a:t> </a:t>
            </a:r>
            <a:r>
              <a:rPr sz="2800" spc="-5" dirty="0">
                <a:latin typeface="Times New Roman"/>
                <a:cs typeface="Times New Roman"/>
              </a:rPr>
              <a:t>WHITE  </a:t>
            </a:r>
            <a:r>
              <a:rPr sz="2800" spc="-30" dirty="0">
                <a:latin typeface="Times New Roman"/>
                <a:cs typeface="Times New Roman"/>
              </a:rPr>
              <a:t>color.</a:t>
            </a:r>
            <a:endParaRPr sz="2800" dirty="0">
              <a:latin typeface="Times New Roman"/>
              <a:cs typeface="Times New Roman"/>
            </a:endParaRPr>
          </a:p>
          <a:p>
            <a:pPr marL="12700" marR="5080">
              <a:lnSpc>
                <a:spcPct val="100000"/>
              </a:lnSpc>
              <a:spcBef>
                <a:spcPts val="2525"/>
              </a:spcBef>
            </a:pPr>
            <a:r>
              <a:rPr sz="2800" spc="-5" dirty="0">
                <a:latin typeface="Times New Roman"/>
                <a:cs typeface="Times New Roman"/>
              </a:rPr>
              <a:t>But we </a:t>
            </a:r>
            <a:r>
              <a:rPr sz="2800" spc="-10" dirty="0">
                <a:latin typeface="Times New Roman"/>
                <a:cs typeface="Times New Roman"/>
              </a:rPr>
              <a:t>can </a:t>
            </a:r>
            <a:r>
              <a:rPr sz="2800" dirty="0">
                <a:latin typeface="Times New Roman"/>
                <a:cs typeface="Times New Roman"/>
              </a:rPr>
              <a:t>absorbs </a:t>
            </a:r>
            <a:r>
              <a:rPr sz="2800" spc="-5" dirty="0">
                <a:latin typeface="Times New Roman"/>
                <a:cs typeface="Times New Roman"/>
              </a:rPr>
              <a:t>CMY  color from this </a:t>
            </a:r>
            <a:r>
              <a:rPr sz="2800" spc="-10" dirty="0">
                <a:latin typeface="Times New Roman"/>
                <a:cs typeface="Times New Roman"/>
              </a:rPr>
              <a:t>RGB </a:t>
            </a:r>
            <a:r>
              <a:rPr sz="2800" spc="-5" dirty="0">
                <a:latin typeface="Times New Roman"/>
                <a:cs typeface="Times New Roman"/>
              </a:rPr>
              <a:t>color  then we </a:t>
            </a:r>
            <a:r>
              <a:rPr sz="2800" spc="-10" dirty="0">
                <a:latin typeface="Times New Roman"/>
                <a:cs typeface="Times New Roman"/>
              </a:rPr>
              <a:t>can </a:t>
            </a:r>
            <a:r>
              <a:rPr sz="2800" dirty="0">
                <a:latin typeface="Times New Roman"/>
                <a:cs typeface="Times New Roman"/>
              </a:rPr>
              <a:t>get </a:t>
            </a:r>
            <a:r>
              <a:rPr sz="2800" spc="-10" dirty="0">
                <a:latin typeface="Times New Roman"/>
                <a:cs typeface="Times New Roman"/>
              </a:rPr>
              <a:t>BLACK  </a:t>
            </a:r>
            <a:r>
              <a:rPr sz="2800" spc="-5" dirty="0">
                <a:latin typeface="Times New Roman"/>
                <a:cs typeface="Times New Roman"/>
              </a:rPr>
              <a:t>color</a:t>
            </a:r>
            <a:endParaRPr sz="2800" dirty="0">
              <a:latin typeface="Times New Roman"/>
              <a:cs typeface="Times New Roman"/>
            </a:endParaRPr>
          </a:p>
        </p:txBody>
      </p:sp>
      <p:pic>
        <p:nvPicPr>
          <p:cNvPr id="1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21336" y="0"/>
            <a:ext cx="1257300" cy="1181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9">
                                            <p:txEl>
                                              <p:pRg st="0" end="0"/>
                                            </p:txEl>
                                          </p:spTgt>
                                        </p:tgtEl>
                                        <p:attrNameLst>
                                          <p:attrName>style.visibility</p:attrName>
                                        </p:attrNameLst>
                                      </p:cBhvr>
                                      <p:to>
                                        <p:strVal val="visible"/>
                                      </p:to>
                                    </p:set>
                                    <p:animEffect transition="in" filter="fade">
                                      <p:cBhvr>
                                        <p:cTn id="14" dur="500"/>
                                        <p:tgtEl>
                                          <p:spTgt spid="9">
                                            <p:txEl>
                                              <p:pRg st="0" end="0"/>
                                            </p:txEl>
                                          </p:spTgt>
                                        </p:tgtEl>
                                      </p:cBhvr>
                                    </p:animEffect>
                                  </p:childTnLst>
                                </p:cTn>
                              </p:par>
                              <p:par>
                                <p:cTn id="15" presetID="10" presetClass="entr" presetSubtype="0" fill="hold" nodeType="with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fade">
                                      <p:cBhvr>
                                        <p:cTn id="17" dur="500"/>
                                        <p:tgtEl>
                                          <p:spTgt spid="9">
                                            <p:txEl>
                                              <p:pRg st="2" end="2"/>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9">
                                            <p:txEl>
                                              <p:pRg st="4" end="4"/>
                                            </p:txEl>
                                          </p:spTgt>
                                        </p:tgtEl>
                                        <p:attrNameLst>
                                          <p:attrName>style.visibility</p:attrName>
                                        </p:attrNameLst>
                                      </p:cBhvr>
                                      <p:to>
                                        <p:strVal val="visible"/>
                                      </p:to>
                                    </p:set>
                                    <p:animEffect transition="in" filter="fade">
                                      <p:cBhvr>
                                        <p:cTn id="20" dur="500"/>
                                        <p:tgtEl>
                                          <p:spTgt spid="9">
                                            <p:txEl>
                                              <p:pRg st="4" end="4"/>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9">
                                            <p:txEl>
                                              <p:pRg st="5" end="5"/>
                                            </p:txEl>
                                          </p:spTgt>
                                        </p:tgtEl>
                                        <p:attrNameLst>
                                          <p:attrName>style.visibility</p:attrName>
                                        </p:attrNameLst>
                                      </p:cBhvr>
                                      <p:to>
                                        <p:strVal val="visible"/>
                                      </p:to>
                                    </p:set>
                                    <p:animEffect transition="in" filter="fade">
                                      <p:cBhvr>
                                        <p:cTn id="23" dur="500"/>
                                        <p:tgtEl>
                                          <p:spTgt spid="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4572" y="0"/>
            <a:ext cx="9153525" cy="1024255"/>
            <a:chOff x="-4572" y="0"/>
            <a:chExt cx="9153525" cy="1024255"/>
          </a:xfrm>
        </p:grpSpPr>
        <p:sp>
          <p:nvSpPr>
            <p:cNvPr id="3" name="object 3"/>
            <p:cNvSpPr/>
            <p:nvPr/>
          </p:nvSpPr>
          <p:spPr>
            <a:xfrm>
              <a:off x="0" y="0"/>
              <a:ext cx="9144000" cy="1015365"/>
            </a:xfrm>
            <a:custGeom>
              <a:avLst/>
              <a:gdLst/>
              <a:ahLst/>
              <a:cxnLst/>
              <a:rect l="l" t="t" r="r" b="b"/>
              <a:pathLst>
                <a:path w="9144000" h="1015365">
                  <a:moveTo>
                    <a:pt x="0" y="1014984"/>
                  </a:moveTo>
                  <a:lnTo>
                    <a:pt x="9144000" y="1014984"/>
                  </a:lnTo>
                  <a:lnTo>
                    <a:pt x="9144000" y="0"/>
                  </a:lnTo>
                  <a:lnTo>
                    <a:pt x="0" y="0"/>
                  </a:lnTo>
                  <a:lnTo>
                    <a:pt x="0" y="1014984"/>
                  </a:lnTo>
                  <a:close/>
                </a:path>
              </a:pathLst>
            </a:custGeom>
            <a:ln w="9144">
              <a:solidFill>
                <a:srgbClr val="000000"/>
              </a:solidFill>
            </a:ln>
          </p:spPr>
          <p:txBody>
            <a:bodyPr wrap="square" lIns="0" tIns="0" rIns="0" bIns="0" rtlCol="0"/>
            <a:lstStyle/>
            <a:p>
              <a:endParaRPr/>
            </a:p>
          </p:txBody>
        </p:sp>
        <p:sp>
          <p:nvSpPr>
            <p:cNvPr id="4" name="object 4"/>
            <p:cNvSpPr/>
            <p:nvPr/>
          </p:nvSpPr>
          <p:spPr>
            <a:xfrm>
              <a:off x="271271" y="222503"/>
              <a:ext cx="7699248" cy="757428"/>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317576" y="234950"/>
              <a:ext cx="7607350" cy="665861"/>
            </a:xfrm>
            <a:prstGeom prst="rect">
              <a:avLst/>
            </a:prstGeom>
            <a:blipFill>
              <a:blip r:embed="rId3" cstate="print"/>
              <a:stretch>
                <a:fillRect/>
              </a:stretch>
            </a:blipFill>
          </p:spPr>
          <p:txBody>
            <a:bodyPr wrap="square" lIns="0" tIns="0" rIns="0" bIns="0" rtlCol="0"/>
            <a:lstStyle/>
            <a:p>
              <a:endParaRPr/>
            </a:p>
          </p:txBody>
        </p:sp>
      </p:grpSp>
      <p:sp>
        <p:nvSpPr>
          <p:cNvPr id="6" name="object 6"/>
          <p:cNvSpPr txBox="1"/>
          <p:nvPr/>
        </p:nvSpPr>
        <p:spPr>
          <a:xfrm>
            <a:off x="78739" y="1087881"/>
            <a:ext cx="3842385" cy="5466715"/>
          </a:xfrm>
          <a:prstGeom prst="rect">
            <a:avLst/>
          </a:prstGeom>
        </p:spPr>
        <p:txBody>
          <a:bodyPr vert="horz" wrap="square" lIns="0" tIns="12065" rIns="0" bIns="0" rtlCol="0">
            <a:spAutoFit/>
          </a:bodyPr>
          <a:lstStyle/>
          <a:p>
            <a:pPr marL="88265">
              <a:lnSpc>
                <a:spcPct val="100000"/>
              </a:lnSpc>
              <a:spcBef>
                <a:spcPts val="95"/>
              </a:spcBef>
            </a:pPr>
            <a:r>
              <a:rPr sz="2800" spc="-5" dirty="0">
                <a:latin typeface="Times New Roman"/>
                <a:cs typeface="Times New Roman"/>
              </a:rPr>
              <a:t>When we</a:t>
            </a:r>
            <a:r>
              <a:rPr sz="2800" spc="-15" dirty="0">
                <a:latin typeface="Times New Roman"/>
                <a:cs typeface="Times New Roman"/>
              </a:rPr>
              <a:t> </a:t>
            </a:r>
            <a:r>
              <a:rPr sz="2800" spc="-5" dirty="0">
                <a:latin typeface="Times New Roman"/>
                <a:cs typeface="Times New Roman"/>
              </a:rPr>
              <a:t>combine</a:t>
            </a:r>
            <a:endParaRPr sz="2800">
              <a:latin typeface="Times New Roman"/>
              <a:cs typeface="Times New Roman"/>
            </a:endParaRPr>
          </a:p>
          <a:p>
            <a:pPr>
              <a:lnSpc>
                <a:spcPct val="100000"/>
              </a:lnSpc>
              <a:spcBef>
                <a:spcPts val="25"/>
              </a:spcBef>
            </a:pPr>
            <a:endParaRPr sz="2900">
              <a:latin typeface="Times New Roman"/>
              <a:cs typeface="Times New Roman"/>
            </a:endParaRPr>
          </a:p>
          <a:p>
            <a:pPr marL="546100" marR="1453515" indent="-12700">
              <a:lnSpc>
                <a:spcPct val="100000"/>
              </a:lnSpc>
              <a:spcBef>
                <a:spcPts val="5"/>
              </a:spcBef>
            </a:pPr>
            <a:r>
              <a:rPr sz="2800" spc="-70" dirty="0">
                <a:latin typeface="Times New Roman"/>
                <a:cs typeface="Times New Roman"/>
              </a:rPr>
              <a:t>CYAN,  </a:t>
            </a:r>
            <a:r>
              <a:rPr sz="2800" spc="-5" dirty="0">
                <a:latin typeface="Times New Roman"/>
                <a:cs typeface="Times New Roman"/>
              </a:rPr>
              <a:t>MAGEN</a:t>
            </a:r>
            <a:r>
              <a:rPr sz="2800" spc="-240" dirty="0">
                <a:latin typeface="Times New Roman"/>
                <a:cs typeface="Times New Roman"/>
              </a:rPr>
              <a:t>T</a:t>
            </a:r>
            <a:r>
              <a:rPr sz="2800" spc="-5" dirty="0">
                <a:latin typeface="Times New Roman"/>
                <a:cs typeface="Times New Roman"/>
              </a:rPr>
              <a:t>A,  YELLOW</a:t>
            </a:r>
            <a:endParaRPr sz="2800">
              <a:latin typeface="Times New Roman"/>
              <a:cs typeface="Times New Roman"/>
            </a:endParaRPr>
          </a:p>
          <a:p>
            <a:pPr>
              <a:lnSpc>
                <a:spcPct val="100000"/>
              </a:lnSpc>
              <a:spcBef>
                <a:spcPts val="25"/>
              </a:spcBef>
            </a:pPr>
            <a:endParaRPr sz="2900">
              <a:latin typeface="Times New Roman"/>
              <a:cs typeface="Times New Roman"/>
            </a:endParaRPr>
          </a:p>
          <a:p>
            <a:pPr marL="88265" marR="237490">
              <a:lnSpc>
                <a:spcPct val="100000"/>
              </a:lnSpc>
            </a:pPr>
            <a:r>
              <a:rPr sz="2800" spc="-5" dirty="0">
                <a:latin typeface="Times New Roman"/>
                <a:cs typeface="Times New Roman"/>
              </a:rPr>
              <a:t>then we </a:t>
            </a:r>
            <a:r>
              <a:rPr sz="2800" spc="-10" dirty="0">
                <a:latin typeface="Times New Roman"/>
                <a:cs typeface="Times New Roman"/>
              </a:rPr>
              <a:t>can </a:t>
            </a:r>
            <a:r>
              <a:rPr sz="2800" dirty="0">
                <a:latin typeface="Times New Roman"/>
                <a:cs typeface="Times New Roman"/>
              </a:rPr>
              <a:t>get</a:t>
            </a:r>
            <a:r>
              <a:rPr sz="2800" spc="-60" dirty="0">
                <a:latin typeface="Times New Roman"/>
                <a:cs typeface="Times New Roman"/>
              </a:rPr>
              <a:t> </a:t>
            </a:r>
            <a:r>
              <a:rPr sz="2800" spc="-10" dirty="0">
                <a:latin typeface="Times New Roman"/>
                <a:cs typeface="Times New Roman"/>
              </a:rPr>
              <a:t>BLACK  </a:t>
            </a:r>
            <a:r>
              <a:rPr sz="2800" spc="-30" dirty="0">
                <a:latin typeface="Times New Roman"/>
                <a:cs typeface="Times New Roman"/>
              </a:rPr>
              <a:t>color.</a:t>
            </a:r>
            <a:endParaRPr sz="2800">
              <a:latin typeface="Times New Roman"/>
              <a:cs typeface="Times New Roman"/>
            </a:endParaRPr>
          </a:p>
          <a:p>
            <a:pPr marL="12700" marR="5080">
              <a:lnSpc>
                <a:spcPct val="100000"/>
              </a:lnSpc>
              <a:spcBef>
                <a:spcPts val="2525"/>
              </a:spcBef>
            </a:pPr>
            <a:r>
              <a:rPr sz="2800" spc="-5" dirty="0">
                <a:latin typeface="Times New Roman"/>
                <a:cs typeface="Times New Roman"/>
              </a:rPr>
              <a:t>But we </a:t>
            </a:r>
            <a:r>
              <a:rPr sz="2800" spc="-10" dirty="0">
                <a:latin typeface="Times New Roman"/>
                <a:cs typeface="Times New Roman"/>
              </a:rPr>
              <a:t>can </a:t>
            </a:r>
            <a:r>
              <a:rPr sz="2800" dirty="0">
                <a:latin typeface="Times New Roman"/>
                <a:cs typeface="Times New Roman"/>
              </a:rPr>
              <a:t>absorbs </a:t>
            </a:r>
            <a:r>
              <a:rPr sz="2800" spc="-5" dirty="0">
                <a:latin typeface="Times New Roman"/>
                <a:cs typeface="Times New Roman"/>
              </a:rPr>
              <a:t>RGB  color from this </a:t>
            </a:r>
            <a:r>
              <a:rPr sz="2800" spc="-10" dirty="0">
                <a:latin typeface="Times New Roman"/>
                <a:cs typeface="Times New Roman"/>
              </a:rPr>
              <a:t>CMY</a:t>
            </a:r>
            <a:r>
              <a:rPr sz="2800" spc="-110" dirty="0">
                <a:latin typeface="Times New Roman"/>
                <a:cs typeface="Times New Roman"/>
              </a:rPr>
              <a:t> </a:t>
            </a:r>
            <a:r>
              <a:rPr sz="2800" spc="-5" dirty="0">
                <a:latin typeface="Times New Roman"/>
                <a:cs typeface="Times New Roman"/>
              </a:rPr>
              <a:t>color  then we </a:t>
            </a:r>
            <a:r>
              <a:rPr sz="2800" spc="-10" dirty="0">
                <a:latin typeface="Times New Roman"/>
                <a:cs typeface="Times New Roman"/>
              </a:rPr>
              <a:t>can </a:t>
            </a:r>
            <a:r>
              <a:rPr sz="2800" dirty="0">
                <a:latin typeface="Times New Roman"/>
                <a:cs typeface="Times New Roman"/>
              </a:rPr>
              <a:t>get </a:t>
            </a:r>
            <a:r>
              <a:rPr sz="2800" spc="-5" dirty="0">
                <a:latin typeface="Times New Roman"/>
                <a:cs typeface="Times New Roman"/>
              </a:rPr>
              <a:t>WHITE  </a:t>
            </a:r>
            <a:r>
              <a:rPr sz="2800" spc="-30" dirty="0">
                <a:latin typeface="Times New Roman"/>
                <a:cs typeface="Times New Roman"/>
              </a:rPr>
              <a:t>color.</a:t>
            </a:r>
            <a:endParaRPr sz="2800">
              <a:latin typeface="Times New Roman"/>
              <a:cs typeface="Times New Roman"/>
            </a:endParaRPr>
          </a:p>
        </p:txBody>
      </p:sp>
      <p:sp>
        <p:nvSpPr>
          <p:cNvPr id="7" name="object 7"/>
          <p:cNvSpPr/>
          <p:nvPr/>
        </p:nvSpPr>
        <p:spPr>
          <a:xfrm>
            <a:off x="4327754" y="1631093"/>
            <a:ext cx="4239385" cy="4386846"/>
          </a:xfrm>
          <a:prstGeom prst="rect">
            <a:avLst/>
          </a:prstGeom>
          <a:blipFill>
            <a:blip r:embed="rId4" cstate="print"/>
            <a:stretch>
              <a:fillRect/>
            </a:stretch>
          </a:blipFill>
        </p:spPr>
        <p:txBody>
          <a:bodyPr wrap="square" lIns="0" tIns="0" rIns="0" bIns="0" rtlCol="0"/>
          <a:lstStyle/>
          <a:p>
            <a:endParaRPr/>
          </a:p>
        </p:txBody>
      </p:sp>
      <p:pic>
        <p:nvPicPr>
          <p:cNvPr id="8"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29600" y="0"/>
            <a:ext cx="949036" cy="9008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grpId="0" nodeType="clickEffect">
                                  <p:stCondLst>
                                    <p:cond delay="0"/>
                                  </p:stCondLst>
                                  <p:childTnLst>
                                    <p:animRot by="120000">
                                      <p:cBhvr>
                                        <p:cTn id="6" dur="100" fill="hold">
                                          <p:stCondLst>
                                            <p:cond delay="0"/>
                                          </p:stCondLst>
                                        </p:cTn>
                                        <p:tgtEl>
                                          <p:spTgt spid="7"/>
                                        </p:tgtEl>
                                        <p:attrNameLst>
                                          <p:attrName>r</p:attrName>
                                        </p:attrNameLst>
                                      </p:cBhvr>
                                    </p:animRot>
                                    <p:animRot by="-240000">
                                      <p:cBhvr>
                                        <p:cTn id="7" dur="200" fill="hold">
                                          <p:stCondLst>
                                            <p:cond delay="200"/>
                                          </p:stCondLst>
                                        </p:cTn>
                                        <p:tgtEl>
                                          <p:spTgt spid="7"/>
                                        </p:tgtEl>
                                        <p:attrNameLst>
                                          <p:attrName>r</p:attrName>
                                        </p:attrNameLst>
                                      </p:cBhvr>
                                    </p:animRot>
                                    <p:animRot by="240000">
                                      <p:cBhvr>
                                        <p:cTn id="8" dur="200" fill="hold">
                                          <p:stCondLst>
                                            <p:cond delay="400"/>
                                          </p:stCondLst>
                                        </p:cTn>
                                        <p:tgtEl>
                                          <p:spTgt spid="7"/>
                                        </p:tgtEl>
                                        <p:attrNameLst>
                                          <p:attrName>r</p:attrName>
                                        </p:attrNameLst>
                                      </p:cBhvr>
                                    </p:animRot>
                                    <p:animRot by="-240000">
                                      <p:cBhvr>
                                        <p:cTn id="9" dur="200" fill="hold">
                                          <p:stCondLst>
                                            <p:cond delay="600"/>
                                          </p:stCondLst>
                                        </p:cTn>
                                        <p:tgtEl>
                                          <p:spTgt spid="7"/>
                                        </p:tgtEl>
                                        <p:attrNameLst>
                                          <p:attrName>r</p:attrName>
                                        </p:attrNameLst>
                                      </p:cBhvr>
                                    </p:animRot>
                                    <p:animRot by="120000">
                                      <p:cBhvr>
                                        <p:cTn id="10" dur="200" fill="hold">
                                          <p:stCondLst>
                                            <p:cond delay="800"/>
                                          </p:stCondLst>
                                        </p:cTn>
                                        <p:tgtEl>
                                          <p:spTgt spid="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4572" y="0"/>
            <a:ext cx="9153525" cy="1024255"/>
            <a:chOff x="-4572" y="0"/>
            <a:chExt cx="9153525" cy="1024255"/>
          </a:xfrm>
        </p:grpSpPr>
        <p:sp>
          <p:nvSpPr>
            <p:cNvPr id="3" name="object 3"/>
            <p:cNvSpPr/>
            <p:nvPr/>
          </p:nvSpPr>
          <p:spPr>
            <a:xfrm>
              <a:off x="0" y="0"/>
              <a:ext cx="9144000" cy="1015365"/>
            </a:xfrm>
            <a:custGeom>
              <a:avLst/>
              <a:gdLst/>
              <a:ahLst/>
              <a:cxnLst/>
              <a:rect l="l" t="t" r="r" b="b"/>
              <a:pathLst>
                <a:path w="9144000" h="1015365">
                  <a:moveTo>
                    <a:pt x="0" y="1014984"/>
                  </a:moveTo>
                  <a:lnTo>
                    <a:pt x="9144000" y="1014984"/>
                  </a:lnTo>
                  <a:lnTo>
                    <a:pt x="9144000" y="0"/>
                  </a:lnTo>
                  <a:lnTo>
                    <a:pt x="0" y="0"/>
                  </a:lnTo>
                  <a:lnTo>
                    <a:pt x="0" y="1014984"/>
                  </a:lnTo>
                  <a:close/>
                </a:path>
              </a:pathLst>
            </a:custGeom>
            <a:ln w="9144">
              <a:solidFill>
                <a:srgbClr val="000000"/>
              </a:solidFill>
            </a:ln>
          </p:spPr>
          <p:txBody>
            <a:bodyPr wrap="square" lIns="0" tIns="0" rIns="0" bIns="0" rtlCol="0"/>
            <a:lstStyle/>
            <a:p>
              <a:endParaRPr/>
            </a:p>
          </p:txBody>
        </p:sp>
        <p:sp>
          <p:nvSpPr>
            <p:cNvPr id="4" name="object 4"/>
            <p:cNvSpPr/>
            <p:nvPr/>
          </p:nvSpPr>
          <p:spPr>
            <a:xfrm>
              <a:off x="300227" y="222503"/>
              <a:ext cx="7130796" cy="755904"/>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346595" y="234950"/>
              <a:ext cx="7039724" cy="665099"/>
            </a:xfrm>
            <a:prstGeom prst="rect">
              <a:avLst/>
            </a:prstGeom>
            <a:blipFill>
              <a:blip r:embed="rId3" cstate="print"/>
              <a:stretch>
                <a:fillRect/>
              </a:stretch>
            </a:blipFill>
          </p:spPr>
          <p:txBody>
            <a:bodyPr wrap="square" lIns="0" tIns="0" rIns="0" bIns="0" rtlCol="0"/>
            <a:lstStyle/>
            <a:p>
              <a:endParaRPr/>
            </a:p>
          </p:txBody>
        </p:sp>
      </p:grpSp>
      <p:sp>
        <p:nvSpPr>
          <p:cNvPr id="6" name="object 6"/>
          <p:cNvSpPr txBox="1"/>
          <p:nvPr/>
        </p:nvSpPr>
        <p:spPr>
          <a:xfrm>
            <a:off x="78739" y="1154937"/>
            <a:ext cx="8453755" cy="5232400"/>
          </a:xfrm>
          <a:prstGeom prst="rect">
            <a:avLst/>
          </a:prstGeom>
        </p:spPr>
        <p:txBody>
          <a:bodyPr vert="horz" wrap="square" lIns="0" tIns="12065" rIns="0" bIns="0" rtlCol="0">
            <a:spAutoFit/>
          </a:bodyPr>
          <a:lstStyle/>
          <a:p>
            <a:pPr marL="12700">
              <a:lnSpc>
                <a:spcPct val="100000"/>
              </a:lnSpc>
              <a:spcBef>
                <a:spcPts val="95"/>
              </a:spcBef>
            </a:pPr>
            <a:r>
              <a:rPr sz="2800" spc="-5" dirty="0">
                <a:latin typeface="Times New Roman"/>
                <a:cs typeface="Times New Roman"/>
              </a:rPr>
              <a:t>Color mixing created by an</a:t>
            </a:r>
            <a:r>
              <a:rPr sz="2800" spc="-10" dirty="0">
                <a:latin typeface="Times New Roman"/>
                <a:cs typeface="Times New Roman"/>
              </a:rPr>
              <a:t> </a:t>
            </a:r>
            <a:r>
              <a:rPr sz="2800" spc="-5" dirty="0">
                <a:latin typeface="Times New Roman"/>
                <a:cs typeface="Times New Roman"/>
              </a:rPr>
              <a:t>artist.</a:t>
            </a:r>
            <a:endParaRPr sz="2800" dirty="0">
              <a:latin typeface="Times New Roman"/>
              <a:cs typeface="Times New Roman"/>
            </a:endParaRPr>
          </a:p>
          <a:p>
            <a:pPr marL="12700" marR="5080">
              <a:lnSpc>
                <a:spcPts val="2690"/>
              </a:lnSpc>
              <a:spcBef>
                <a:spcPts val="2665"/>
              </a:spcBef>
            </a:pPr>
            <a:r>
              <a:rPr sz="2800" spc="-5" dirty="0">
                <a:latin typeface="Times New Roman"/>
                <a:cs typeface="Times New Roman"/>
              </a:rPr>
              <a:t>Shades, tints and tones in scene </a:t>
            </a:r>
            <a:r>
              <a:rPr sz="2800" spc="-10" dirty="0">
                <a:latin typeface="Times New Roman"/>
                <a:cs typeface="Times New Roman"/>
              </a:rPr>
              <a:t>can </a:t>
            </a:r>
            <a:r>
              <a:rPr sz="2800" dirty="0">
                <a:latin typeface="Times New Roman"/>
                <a:cs typeface="Times New Roman"/>
              </a:rPr>
              <a:t>be </a:t>
            </a:r>
            <a:r>
              <a:rPr sz="2800" spc="-5" dirty="0">
                <a:latin typeface="Times New Roman"/>
                <a:cs typeface="Times New Roman"/>
              </a:rPr>
              <a:t>produced by mixing  color pigments (hues) with white and black pigments.</a:t>
            </a:r>
            <a:endParaRPr sz="2800" dirty="0">
              <a:latin typeface="Times New Roman"/>
              <a:cs typeface="Times New Roman"/>
            </a:endParaRPr>
          </a:p>
          <a:p>
            <a:pPr marL="262255" indent="-250190">
              <a:lnSpc>
                <a:spcPts val="3025"/>
              </a:lnSpc>
              <a:spcBef>
                <a:spcPts val="2035"/>
              </a:spcBef>
              <a:buFont typeface="Wingdings"/>
              <a:buChar char=""/>
              <a:tabLst>
                <a:tab pos="262890" algn="l"/>
              </a:tabLst>
            </a:pPr>
            <a:r>
              <a:rPr sz="2800" b="1" dirty="0">
                <a:latin typeface="Times New Roman"/>
                <a:cs typeface="Times New Roman"/>
              </a:rPr>
              <a:t>Shades:</a:t>
            </a:r>
            <a:endParaRPr sz="2800" dirty="0">
              <a:latin typeface="Times New Roman"/>
              <a:cs typeface="Times New Roman"/>
            </a:endParaRPr>
          </a:p>
          <a:p>
            <a:pPr marL="661670" lvl="1" indent="-192405">
              <a:lnSpc>
                <a:spcPts val="2690"/>
              </a:lnSpc>
              <a:buFont typeface="Arial"/>
              <a:buChar char="•"/>
              <a:tabLst>
                <a:tab pos="662305" algn="l"/>
              </a:tabLst>
            </a:pPr>
            <a:r>
              <a:rPr sz="2800" spc="-5" dirty="0">
                <a:latin typeface="Times New Roman"/>
                <a:cs typeface="Times New Roman"/>
              </a:rPr>
              <a:t>Add </a:t>
            </a:r>
            <a:r>
              <a:rPr sz="2800" dirty="0">
                <a:latin typeface="Times New Roman"/>
                <a:cs typeface="Times New Roman"/>
              </a:rPr>
              <a:t>black </a:t>
            </a:r>
            <a:r>
              <a:rPr sz="2800" spc="-5" dirty="0">
                <a:latin typeface="Times New Roman"/>
                <a:cs typeface="Times New Roman"/>
              </a:rPr>
              <a:t>pigment to </a:t>
            </a:r>
            <a:r>
              <a:rPr sz="2800" dirty="0">
                <a:latin typeface="Times New Roman"/>
                <a:cs typeface="Times New Roman"/>
              </a:rPr>
              <a:t>pure</a:t>
            </a:r>
            <a:r>
              <a:rPr sz="2800" spc="10" dirty="0">
                <a:latin typeface="Times New Roman"/>
                <a:cs typeface="Times New Roman"/>
              </a:rPr>
              <a:t> </a:t>
            </a:r>
            <a:r>
              <a:rPr sz="2800" dirty="0">
                <a:latin typeface="Times New Roman"/>
                <a:cs typeface="Times New Roman"/>
              </a:rPr>
              <a:t>color</a:t>
            </a:r>
          </a:p>
          <a:p>
            <a:pPr marL="675640" lvl="1" indent="-205740">
              <a:lnSpc>
                <a:spcPts val="3025"/>
              </a:lnSpc>
              <a:buFont typeface="Arial"/>
              <a:buChar char="•"/>
              <a:tabLst>
                <a:tab pos="675640" algn="l"/>
              </a:tabLst>
            </a:pPr>
            <a:r>
              <a:rPr sz="2800" spc="-5" dirty="0">
                <a:latin typeface="Times New Roman"/>
                <a:cs typeface="Times New Roman"/>
              </a:rPr>
              <a:t>The more black pigment, </a:t>
            </a:r>
            <a:r>
              <a:rPr sz="2800" dirty="0">
                <a:latin typeface="Times New Roman"/>
                <a:cs typeface="Times New Roman"/>
              </a:rPr>
              <a:t>the darker the</a:t>
            </a:r>
            <a:r>
              <a:rPr sz="2800" spc="10" dirty="0">
                <a:latin typeface="Times New Roman"/>
                <a:cs typeface="Times New Roman"/>
              </a:rPr>
              <a:t> </a:t>
            </a:r>
            <a:r>
              <a:rPr sz="2800" spc="-5" dirty="0">
                <a:latin typeface="Times New Roman"/>
                <a:cs typeface="Times New Roman"/>
              </a:rPr>
              <a:t>shade</a:t>
            </a:r>
            <a:endParaRPr sz="2800" dirty="0">
              <a:latin typeface="Times New Roman"/>
              <a:cs typeface="Times New Roman"/>
            </a:endParaRPr>
          </a:p>
          <a:p>
            <a:pPr marL="262255" indent="-250190">
              <a:lnSpc>
                <a:spcPts val="3025"/>
              </a:lnSpc>
              <a:spcBef>
                <a:spcPts val="2020"/>
              </a:spcBef>
              <a:buFont typeface="Wingdings"/>
              <a:buChar char=""/>
              <a:tabLst>
                <a:tab pos="262890" algn="l"/>
              </a:tabLst>
            </a:pPr>
            <a:r>
              <a:rPr sz="2800" b="1" spc="-10" dirty="0">
                <a:latin typeface="Times New Roman"/>
                <a:cs typeface="Times New Roman"/>
              </a:rPr>
              <a:t>Tints:</a:t>
            </a:r>
            <a:endParaRPr sz="2800" dirty="0">
              <a:latin typeface="Times New Roman"/>
              <a:cs typeface="Times New Roman"/>
            </a:endParaRPr>
          </a:p>
          <a:p>
            <a:pPr marL="661670" lvl="1" indent="-192405">
              <a:lnSpc>
                <a:spcPts val="2690"/>
              </a:lnSpc>
              <a:buFont typeface="Arial"/>
              <a:buChar char="•"/>
              <a:tabLst>
                <a:tab pos="662305" algn="l"/>
              </a:tabLst>
            </a:pPr>
            <a:r>
              <a:rPr sz="2800" spc="-5" dirty="0">
                <a:latin typeface="Times New Roman"/>
                <a:cs typeface="Times New Roman"/>
              </a:rPr>
              <a:t>Add </a:t>
            </a:r>
            <a:r>
              <a:rPr sz="2800" dirty="0">
                <a:latin typeface="Times New Roman"/>
                <a:cs typeface="Times New Roman"/>
              </a:rPr>
              <a:t>white </a:t>
            </a:r>
            <a:r>
              <a:rPr sz="2800" spc="-5" dirty="0">
                <a:latin typeface="Times New Roman"/>
                <a:cs typeface="Times New Roman"/>
              </a:rPr>
              <a:t>pigment to </a:t>
            </a:r>
            <a:r>
              <a:rPr sz="2800" dirty="0">
                <a:latin typeface="Times New Roman"/>
                <a:cs typeface="Times New Roman"/>
              </a:rPr>
              <a:t>the original</a:t>
            </a:r>
            <a:r>
              <a:rPr sz="2800" spc="-15" dirty="0">
                <a:latin typeface="Times New Roman"/>
                <a:cs typeface="Times New Roman"/>
              </a:rPr>
              <a:t> </a:t>
            </a:r>
            <a:r>
              <a:rPr sz="2800" dirty="0">
                <a:latin typeface="Times New Roman"/>
                <a:cs typeface="Times New Roman"/>
              </a:rPr>
              <a:t>color</a:t>
            </a:r>
          </a:p>
          <a:p>
            <a:pPr marL="681355" lvl="1" indent="-212090">
              <a:lnSpc>
                <a:spcPts val="3025"/>
              </a:lnSpc>
              <a:buFont typeface="Arial"/>
              <a:buChar char="•"/>
              <a:tabLst>
                <a:tab pos="681990" algn="l"/>
              </a:tabLst>
            </a:pPr>
            <a:r>
              <a:rPr sz="2800" spc="-5" dirty="0">
                <a:latin typeface="Times New Roman"/>
                <a:cs typeface="Times New Roman"/>
              </a:rPr>
              <a:t>Making it </a:t>
            </a:r>
            <a:r>
              <a:rPr sz="2800" dirty="0">
                <a:latin typeface="Times New Roman"/>
                <a:cs typeface="Times New Roman"/>
              </a:rPr>
              <a:t>lighter </a:t>
            </a:r>
            <a:r>
              <a:rPr sz="2800" spc="-5" dirty="0">
                <a:latin typeface="Times New Roman"/>
                <a:cs typeface="Times New Roman"/>
              </a:rPr>
              <a:t>as more </a:t>
            </a:r>
            <a:r>
              <a:rPr sz="2800" dirty="0">
                <a:latin typeface="Times New Roman"/>
                <a:cs typeface="Times New Roman"/>
              </a:rPr>
              <a:t>white </a:t>
            </a:r>
            <a:r>
              <a:rPr sz="2800" spc="-5" dirty="0">
                <a:latin typeface="Times New Roman"/>
                <a:cs typeface="Times New Roman"/>
              </a:rPr>
              <a:t>is</a:t>
            </a:r>
            <a:r>
              <a:rPr sz="2800" dirty="0">
                <a:latin typeface="Times New Roman"/>
                <a:cs typeface="Times New Roman"/>
              </a:rPr>
              <a:t> added</a:t>
            </a:r>
          </a:p>
          <a:p>
            <a:pPr marL="262255" indent="-250190">
              <a:lnSpc>
                <a:spcPts val="3025"/>
              </a:lnSpc>
              <a:spcBef>
                <a:spcPts val="2014"/>
              </a:spcBef>
              <a:buFont typeface="Wingdings"/>
              <a:buChar char=""/>
              <a:tabLst>
                <a:tab pos="262890" algn="l"/>
              </a:tabLst>
            </a:pPr>
            <a:r>
              <a:rPr sz="2800" b="1" spc="-45" dirty="0">
                <a:latin typeface="Times New Roman"/>
                <a:cs typeface="Times New Roman"/>
              </a:rPr>
              <a:t>Tones:</a:t>
            </a:r>
            <a:endParaRPr sz="2800" dirty="0">
              <a:latin typeface="Times New Roman"/>
              <a:cs typeface="Times New Roman"/>
            </a:endParaRPr>
          </a:p>
          <a:p>
            <a:pPr marL="681355" lvl="1" indent="-212090">
              <a:lnSpc>
                <a:spcPts val="3025"/>
              </a:lnSpc>
              <a:buFont typeface="Arial"/>
              <a:buChar char="•"/>
              <a:tabLst>
                <a:tab pos="681990" algn="l"/>
              </a:tabLst>
            </a:pPr>
            <a:r>
              <a:rPr sz="2800" dirty="0">
                <a:latin typeface="Times New Roman"/>
                <a:cs typeface="Times New Roman"/>
              </a:rPr>
              <a:t>Produced by adding both black </a:t>
            </a:r>
            <a:r>
              <a:rPr sz="2800" spc="-5" dirty="0">
                <a:latin typeface="Times New Roman"/>
                <a:cs typeface="Times New Roman"/>
              </a:rPr>
              <a:t>and </a:t>
            </a:r>
            <a:r>
              <a:rPr sz="2800" dirty="0">
                <a:latin typeface="Times New Roman"/>
                <a:cs typeface="Times New Roman"/>
              </a:rPr>
              <a:t>white</a:t>
            </a:r>
            <a:r>
              <a:rPr sz="2800" spc="-45" dirty="0">
                <a:latin typeface="Times New Roman"/>
                <a:cs typeface="Times New Roman"/>
              </a:rPr>
              <a:t> </a:t>
            </a:r>
            <a:r>
              <a:rPr sz="2800" spc="-5" dirty="0">
                <a:latin typeface="Times New Roman"/>
                <a:cs typeface="Times New Roman"/>
              </a:rPr>
              <a:t>pigments</a:t>
            </a:r>
            <a:endParaRPr sz="2800" dirty="0">
              <a:latin typeface="Times New Roman"/>
              <a:cs typeface="Times New Roman"/>
            </a:endParaRPr>
          </a:p>
        </p:txBody>
      </p:sp>
      <p:pic>
        <p:nvPicPr>
          <p:cNvPr id="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21336" y="0"/>
            <a:ext cx="1257300" cy="1181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randombar(horizontal)">
                                      <p:cBhvr>
                                        <p:cTn id="7" dur="500"/>
                                        <p:tgtEl>
                                          <p:spTgt spid="6">
                                            <p:txEl>
                                              <p:pRg st="0" end="0"/>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randombar(horizontal)">
                                      <p:cBhvr>
                                        <p:cTn id="10" dur="500"/>
                                        <p:tgtEl>
                                          <p:spTgt spid="6">
                                            <p:txEl>
                                              <p:pRg st="1" end="1"/>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Effect transition="in" filter="randombar(horizontal)">
                                      <p:cBhvr>
                                        <p:cTn id="13" dur="500"/>
                                        <p:tgtEl>
                                          <p:spTgt spid="6">
                                            <p:txEl>
                                              <p:pRg st="2" end="2"/>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6">
                                            <p:txEl>
                                              <p:pRg st="3" end="3"/>
                                            </p:txEl>
                                          </p:spTgt>
                                        </p:tgtEl>
                                        <p:attrNameLst>
                                          <p:attrName>style.visibility</p:attrName>
                                        </p:attrNameLst>
                                      </p:cBhvr>
                                      <p:to>
                                        <p:strVal val="visible"/>
                                      </p:to>
                                    </p:set>
                                    <p:animEffect transition="in" filter="randombar(horizontal)">
                                      <p:cBhvr>
                                        <p:cTn id="16" dur="500"/>
                                        <p:tgtEl>
                                          <p:spTgt spid="6">
                                            <p:txEl>
                                              <p:pRg st="3" end="3"/>
                                            </p:txEl>
                                          </p:spTgt>
                                        </p:tgtEl>
                                      </p:cBhvr>
                                    </p:animEffect>
                                  </p:childTnLst>
                                </p:cTn>
                              </p:par>
                              <p:par>
                                <p:cTn id="17" presetID="14" presetClass="entr" presetSubtype="10" fill="hold" nodeType="with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animEffect transition="in" filter="randombar(horizontal)">
                                      <p:cBhvr>
                                        <p:cTn id="19" dur="500"/>
                                        <p:tgtEl>
                                          <p:spTgt spid="6">
                                            <p:txEl>
                                              <p:pRg st="4" end="4"/>
                                            </p:txEl>
                                          </p:spTgt>
                                        </p:tgtEl>
                                      </p:cBhvr>
                                    </p:animEffect>
                                  </p:childTnLst>
                                </p:cTn>
                              </p:par>
                              <p:par>
                                <p:cTn id="20" presetID="14" presetClass="entr" presetSubtype="10" fill="hold" nodeType="withEffect">
                                  <p:stCondLst>
                                    <p:cond delay="0"/>
                                  </p:stCondLst>
                                  <p:childTnLst>
                                    <p:set>
                                      <p:cBhvr>
                                        <p:cTn id="21" dur="1" fill="hold">
                                          <p:stCondLst>
                                            <p:cond delay="0"/>
                                          </p:stCondLst>
                                        </p:cTn>
                                        <p:tgtEl>
                                          <p:spTgt spid="6">
                                            <p:txEl>
                                              <p:pRg st="5" end="5"/>
                                            </p:txEl>
                                          </p:spTgt>
                                        </p:tgtEl>
                                        <p:attrNameLst>
                                          <p:attrName>style.visibility</p:attrName>
                                        </p:attrNameLst>
                                      </p:cBhvr>
                                      <p:to>
                                        <p:strVal val="visible"/>
                                      </p:to>
                                    </p:set>
                                    <p:animEffect transition="in" filter="randombar(horizontal)">
                                      <p:cBhvr>
                                        <p:cTn id="22" dur="500"/>
                                        <p:tgtEl>
                                          <p:spTgt spid="6">
                                            <p:txEl>
                                              <p:pRg st="5" end="5"/>
                                            </p:txEl>
                                          </p:spTgt>
                                        </p:tgtEl>
                                      </p:cBhvr>
                                    </p:animEffect>
                                  </p:childTnLst>
                                </p:cTn>
                              </p:par>
                              <p:par>
                                <p:cTn id="23" presetID="14" presetClass="entr" presetSubtype="10" fill="hold" nodeType="withEffect">
                                  <p:stCondLst>
                                    <p:cond delay="0"/>
                                  </p:stCondLst>
                                  <p:childTnLst>
                                    <p:set>
                                      <p:cBhvr>
                                        <p:cTn id="24" dur="1" fill="hold">
                                          <p:stCondLst>
                                            <p:cond delay="0"/>
                                          </p:stCondLst>
                                        </p:cTn>
                                        <p:tgtEl>
                                          <p:spTgt spid="6">
                                            <p:txEl>
                                              <p:pRg st="6" end="6"/>
                                            </p:txEl>
                                          </p:spTgt>
                                        </p:tgtEl>
                                        <p:attrNameLst>
                                          <p:attrName>style.visibility</p:attrName>
                                        </p:attrNameLst>
                                      </p:cBhvr>
                                      <p:to>
                                        <p:strVal val="visible"/>
                                      </p:to>
                                    </p:set>
                                    <p:animEffect transition="in" filter="randombar(horizontal)">
                                      <p:cBhvr>
                                        <p:cTn id="25" dur="500"/>
                                        <p:tgtEl>
                                          <p:spTgt spid="6">
                                            <p:txEl>
                                              <p:pRg st="6" end="6"/>
                                            </p:txEl>
                                          </p:spTgt>
                                        </p:tgtEl>
                                      </p:cBhvr>
                                    </p:animEffect>
                                  </p:childTnLst>
                                </p:cTn>
                              </p:par>
                              <p:par>
                                <p:cTn id="26" presetID="14" presetClass="entr" presetSubtype="10" fill="hold" nodeType="withEffect">
                                  <p:stCondLst>
                                    <p:cond delay="0"/>
                                  </p:stCondLst>
                                  <p:childTnLst>
                                    <p:set>
                                      <p:cBhvr>
                                        <p:cTn id="27" dur="1" fill="hold">
                                          <p:stCondLst>
                                            <p:cond delay="0"/>
                                          </p:stCondLst>
                                        </p:cTn>
                                        <p:tgtEl>
                                          <p:spTgt spid="6">
                                            <p:txEl>
                                              <p:pRg st="7" end="7"/>
                                            </p:txEl>
                                          </p:spTgt>
                                        </p:tgtEl>
                                        <p:attrNameLst>
                                          <p:attrName>style.visibility</p:attrName>
                                        </p:attrNameLst>
                                      </p:cBhvr>
                                      <p:to>
                                        <p:strVal val="visible"/>
                                      </p:to>
                                    </p:set>
                                    <p:animEffect transition="in" filter="randombar(horizontal)">
                                      <p:cBhvr>
                                        <p:cTn id="28" dur="500"/>
                                        <p:tgtEl>
                                          <p:spTgt spid="6">
                                            <p:txEl>
                                              <p:pRg st="7" end="7"/>
                                            </p:txEl>
                                          </p:spTgt>
                                        </p:tgtEl>
                                      </p:cBhvr>
                                    </p:animEffect>
                                  </p:childTnLst>
                                </p:cTn>
                              </p:par>
                              <p:par>
                                <p:cTn id="29" presetID="14" presetClass="entr" presetSubtype="10" fill="hold" nodeType="withEffect">
                                  <p:stCondLst>
                                    <p:cond delay="0"/>
                                  </p:stCondLst>
                                  <p:childTnLst>
                                    <p:set>
                                      <p:cBhvr>
                                        <p:cTn id="30" dur="1" fill="hold">
                                          <p:stCondLst>
                                            <p:cond delay="0"/>
                                          </p:stCondLst>
                                        </p:cTn>
                                        <p:tgtEl>
                                          <p:spTgt spid="6">
                                            <p:txEl>
                                              <p:pRg st="8" end="8"/>
                                            </p:txEl>
                                          </p:spTgt>
                                        </p:tgtEl>
                                        <p:attrNameLst>
                                          <p:attrName>style.visibility</p:attrName>
                                        </p:attrNameLst>
                                      </p:cBhvr>
                                      <p:to>
                                        <p:strVal val="visible"/>
                                      </p:to>
                                    </p:set>
                                    <p:animEffect transition="in" filter="randombar(horizontal)">
                                      <p:cBhvr>
                                        <p:cTn id="31" dur="500"/>
                                        <p:tgtEl>
                                          <p:spTgt spid="6">
                                            <p:txEl>
                                              <p:pRg st="8" end="8"/>
                                            </p:txEl>
                                          </p:spTgt>
                                        </p:tgtEl>
                                      </p:cBhvr>
                                    </p:animEffect>
                                  </p:childTnLst>
                                </p:cTn>
                              </p:par>
                              <p:par>
                                <p:cTn id="32" presetID="14" presetClass="entr" presetSubtype="10" fill="hold" nodeType="withEffect">
                                  <p:stCondLst>
                                    <p:cond delay="0"/>
                                  </p:stCondLst>
                                  <p:childTnLst>
                                    <p:set>
                                      <p:cBhvr>
                                        <p:cTn id="33" dur="1" fill="hold">
                                          <p:stCondLst>
                                            <p:cond delay="0"/>
                                          </p:stCondLst>
                                        </p:cTn>
                                        <p:tgtEl>
                                          <p:spTgt spid="6">
                                            <p:txEl>
                                              <p:pRg st="9" end="9"/>
                                            </p:txEl>
                                          </p:spTgt>
                                        </p:tgtEl>
                                        <p:attrNameLst>
                                          <p:attrName>style.visibility</p:attrName>
                                        </p:attrNameLst>
                                      </p:cBhvr>
                                      <p:to>
                                        <p:strVal val="visible"/>
                                      </p:to>
                                    </p:set>
                                    <p:animEffect transition="in" filter="randombar(horizontal)">
                                      <p:cBhvr>
                                        <p:cTn id="34" dur="500"/>
                                        <p:tgtEl>
                                          <p:spTgt spid="6">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4571" y="0"/>
            <a:ext cx="7925908" cy="840105"/>
            <a:chOff x="-4572" y="0"/>
            <a:chExt cx="9153525" cy="840105"/>
          </a:xfrm>
        </p:grpSpPr>
        <p:sp>
          <p:nvSpPr>
            <p:cNvPr id="3" name="object 3"/>
            <p:cNvSpPr/>
            <p:nvPr/>
          </p:nvSpPr>
          <p:spPr>
            <a:xfrm>
              <a:off x="0" y="0"/>
              <a:ext cx="9144000" cy="830580"/>
            </a:xfrm>
            <a:custGeom>
              <a:avLst/>
              <a:gdLst/>
              <a:ahLst/>
              <a:cxnLst/>
              <a:rect l="l" t="t" r="r" b="b"/>
              <a:pathLst>
                <a:path w="9144000" h="830580">
                  <a:moveTo>
                    <a:pt x="0" y="830579"/>
                  </a:moveTo>
                  <a:lnTo>
                    <a:pt x="9144000" y="830579"/>
                  </a:lnTo>
                  <a:lnTo>
                    <a:pt x="9144000" y="0"/>
                  </a:lnTo>
                  <a:lnTo>
                    <a:pt x="0" y="0"/>
                  </a:lnTo>
                  <a:lnTo>
                    <a:pt x="0" y="830579"/>
                  </a:lnTo>
                  <a:close/>
                </a:path>
              </a:pathLst>
            </a:custGeom>
            <a:ln w="9144">
              <a:solidFill>
                <a:srgbClr val="000000"/>
              </a:solidFill>
            </a:ln>
          </p:spPr>
          <p:txBody>
            <a:bodyPr wrap="square" lIns="0" tIns="0" rIns="0" bIns="0" rtlCol="0"/>
            <a:lstStyle/>
            <a:p>
              <a:endParaRPr/>
            </a:p>
          </p:txBody>
        </p:sp>
        <p:sp>
          <p:nvSpPr>
            <p:cNvPr id="4" name="object 4"/>
            <p:cNvSpPr/>
            <p:nvPr/>
          </p:nvSpPr>
          <p:spPr>
            <a:xfrm>
              <a:off x="105910" y="192532"/>
              <a:ext cx="8682998" cy="601472"/>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127317" y="185673"/>
              <a:ext cx="8621712" cy="541147"/>
            </a:xfrm>
            <a:prstGeom prst="rect">
              <a:avLst/>
            </a:prstGeom>
            <a:blipFill>
              <a:blip r:embed="rId3" cstate="print"/>
              <a:stretch>
                <a:fillRect/>
              </a:stretch>
            </a:blipFill>
          </p:spPr>
          <p:txBody>
            <a:bodyPr wrap="square" lIns="0" tIns="0" rIns="0" bIns="0" rtlCol="0"/>
            <a:lstStyle/>
            <a:p>
              <a:endParaRPr/>
            </a:p>
          </p:txBody>
        </p:sp>
      </p:grpSp>
      <p:sp>
        <p:nvSpPr>
          <p:cNvPr id="6" name="object 6"/>
          <p:cNvSpPr txBox="1"/>
          <p:nvPr/>
        </p:nvSpPr>
        <p:spPr>
          <a:xfrm>
            <a:off x="78739" y="1316481"/>
            <a:ext cx="8347075" cy="2159000"/>
          </a:xfrm>
          <a:prstGeom prst="rect">
            <a:avLst/>
          </a:prstGeom>
        </p:spPr>
        <p:txBody>
          <a:bodyPr vert="horz" wrap="square" lIns="0" tIns="12065" rIns="0" bIns="0" rtlCol="0">
            <a:spAutoFit/>
          </a:bodyPr>
          <a:lstStyle/>
          <a:p>
            <a:pPr marL="12700">
              <a:lnSpc>
                <a:spcPct val="100000"/>
              </a:lnSpc>
              <a:spcBef>
                <a:spcPts val="95"/>
              </a:spcBef>
            </a:pPr>
            <a:r>
              <a:rPr sz="2800" spc="-5" dirty="0">
                <a:latin typeface="Times New Roman"/>
                <a:cs typeface="Times New Roman"/>
              </a:rPr>
              <a:t>The RGB color model used in color </a:t>
            </a:r>
            <a:r>
              <a:rPr sz="2800" spc="-65" dirty="0">
                <a:latin typeface="Times New Roman"/>
                <a:cs typeface="Times New Roman"/>
              </a:rPr>
              <a:t>CRT</a:t>
            </a:r>
            <a:r>
              <a:rPr sz="2800" spc="-50" dirty="0">
                <a:latin typeface="Times New Roman"/>
                <a:cs typeface="Times New Roman"/>
              </a:rPr>
              <a:t> </a:t>
            </a:r>
            <a:r>
              <a:rPr sz="2800" spc="-5" dirty="0">
                <a:latin typeface="Times New Roman"/>
                <a:cs typeface="Times New Roman"/>
              </a:rPr>
              <a:t>monitors.</a:t>
            </a:r>
            <a:endParaRPr sz="2800" dirty="0">
              <a:latin typeface="Times New Roman"/>
              <a:cs typeface="Times New Roman"/>
            </a:endParaRPr>
          </a:p>
          <a:p>
            <a:pPr>
              <a:lnSpc>
                <a:spcPct val="100000"/>
              </a:lnSpc>
              <a:spcBef>
                <a:spcPts val="25"/>
              </a:spcBef>
            </a:pPr>
            <a:endParaRPr sz="2900" dirty="0">
              <a:latin typeface="Times New Roman"/>
              <a:cs typeface="Times New Roman"/>
            </a:endParaRPr>
          </a:p>
          <a:p>
            <a:pPr marL="12700">
              <a:lnSpc>
                <a:spcPct val="100000"/>
              </a:lnSpc>
              <a:spcBef>
                <a:spcPts val="5"/>
              </a:spcBef>
            </a:pPr>
            <a:r>
              <a:rPr sz="2800" spc="-5" dirty="0">
                <a:latin typeface="Times New Roman"/>
                <a:cs typeface="Times New Roman"/>
              </a:rPr>
              <a:t>In this</a:t>
            </a:r>
            <a:r>
              <a:rPr sz="2800" spc="-10" dirty="0">
                <a:latin typeface="Times New Roman"/>
                <a:cs typeface="Times New Roman"/>
              </a:rPr>
              <a:t> </a:t>
            </a:r>
            <a:r>
              <a:rPr sz="2800" spc="-5" dirty="0">
                <a:latin typeface="Times New Roman"/>
                <a:cs typeface="Times New Roman"/>
              </a:rPr>
              <a:t>model,</a:t>
            </a:r>
            <a:endParaRPr sz="2800" dirty="0">
              <a:latin typeface="Times New Roman"/>
              <a:cs typeface="Times New Roman"/>
            </a:endParaRPr>
          </a:p>
          <a:p>
            <a:pPr marL="12700" marR="5080">
              <a:lnSpc>
                <a:spcPct val="100000"/>
              </a:lnSpc>
            </a:pPr>
            <a:r>
              <a:rPr sz="2800" spc="-5" dirty="0">
                <a:latin typeface="Times New Roman"/>
                <a:cs typeface="Times New Roman"/>
              </a:rPr>
              <a:t>Red,Green and Blue are added together to get the resultant  color</a:t>
            </a:r>
            <a:r>
              <a:rPr sz="2800" spc="-65" dirty="0">
                <a:latin typeface="Times New Roman"/>
                <a:cs typeface="Times New Roman"/>
              </a:rPr>
              <a:t> </a:t>
            </a:r>
            <a:r>
              <a:rPr sz="2800" spc="-5" dirty="0">
                <a:latin typeface="Times New Roman"/>
                <a:cs typeface="Times New Roman"/>
              </a:rPr>
              <a:t>WHITE.</a:t>
            </a:r>
            <a:endParaRPr sz="2800" dirty="0">
              <a:latin typeface="Times New Roman"/>
              <a:cs typeface="Times New Roman"/>
            </a:endParaRPr>
          </a:p>
        </p:txBody>
      </p:sp>
      <p:grpSp>
        <p:nvGrpSpPr>
          <p:cNvPr id="7" name="object 7"/>
          <p:cNvGrpSpPr/>
          <p:nvPr/>
        </p:nvGrpSpPr>
        <p:grpSpPr>
          <a:xfrm>
            <a:off x="-4572" y="3572254"/>
            <a:ext cx="9153525" cy="3290570"/>
            <a:chOff x="-4572" y="3572254"/>
            <a:chExt cx="9153525" cy="3290570"/>
          </a:xfrm>
        </p:grpSpPr>
        <p:sp>
          <p:nvSpPr>
            <p:cNvPr id="8" name="object 8"/>
            <p:cNvSpPr/>
            <p:nvPr/>
          </p:nvSpPr>
          <p:spPr>
            <a:xfrm>
              <a:off x="0" y="3581398"/>
              <a:ext cx="4419600" cy="3276600"/>
            </a:xfrm>
            <a:prstGeom prst="rect">
              <a:avLst/>
            </a:prstGeom>
            <a:blipFill>
              <a:blip r:embed="rId4" cstate="print"/>
              <a:stretch>
                <a:fillRect/>
              </a:stretch>
            </a:blipFill>
          </p:spPr>
          <p:txBody>
            <a:bodyPr wrap="square" lIns="0" tIns="0" rIns="0" bIns="0" rtlCol="0"/>
            <a:lstStyle/>
            <a:p>
              <a:endParaRPr/>
            </a:p>
          </p:txBody>
        </p:sp>
        <p:sp>
          <p:nvSpPr>
            <p:cNvPr id="9" name="object 9"/>
            <p:cNvSpPr/>
            <p:nvPr/>
          </p:nvSpPr>
          <p:spPr>
            <a:xfrm>
              <a:off x="0" y="3576826"/>
              <a:ext cx="4424680" cy="3281679"/>
            </a:xfrm>
            <a:custGeom>
              <a:avLst/>
              <a:gdLst/>
              <a:ahLst/>
              <a:cxnLst/>
              <a:rect l="l" t="t" r="r" b="b"/>
              <a:pathLst>
                <a:path w="4424680" h="3281679">
                  <a:moveTo>
                    <a:pt x="4424172" y="3281169"/>
                  </a:moveTo>
                  <a:lnTo>
                    <a:pt x="4424172" y="0"/>
                  </a:lnTo>
                  <a:lnTo>
                    <a:pt x="0" y="0"/>
                  </a:lnTo>
                </a:path>
              </a:pathLst>
            </a:custGeom>
            <a:ln w="9144">
              <a:solidFill>
                <a:srgbClr val="000000"/>
              </a:solidFill>
            </a:ln>
          </p:spPr>
          <p:txBody>
            <a:bodyPr wrap="square" lIns="0" tIns="0" rIns="0" bIns="0" rtlCol="0"/>
            <a:lstStyle/>
            <a:p>
              <a:endParaRPr/>
            </a:p>
          </p:txBody>
        </p:sp>
        <p:sp>
          <p:nvSpPr>
            <p:cNvPr id="10" name="object 10"/>
            <p:cNvSpPr/>
            <p:nvPr/>
          </p:nvSpPr>
          <p:spPr>
            <a:xfrm>
              <a:off x="4419599" y="3581399"/>
              <a:ext cx="4724399" cy="3276599"/>
            </a:xfrm>
            <a:prstGeom prst="rect">
              <a:avLst/>
            </a:prstGeom>
            <a:blipFill>
              <a:blip r:embed="rId5" cstate="print"/>
              <a:stretch>
                <a:fillRect/>
              </a:stretch>
            </a:blipFill>
          </p:spPr>
          <p:txBody>
            <a:bodyPr wrap="square" lIns="0" tIns="0" rIns="0" bIns="0" rtlCol="0"/>
            <a:lstStyle/>
            <a:p>
              <a:endParaRPr/>
            </a:p>
          </p:txBody>
        </p:sp>
        <p:sp>
          <p:nvSpPr>
            <p:cNvPr id="11" name="object 11"/>
            <p:cNvSpPr/>
            <p:nvPr/>
          </p:nvSpPr>
          <p:spPr>
            <a:xfrm>
              <a:off x="4415027" y="3576826"/>
              <a:ext cx="4729480" cy="3281679"/>
            </a:xfrm>
            <a:custGeom>
              <a:avLst/>
              <a:gdLst/>
              <a:ahLst/>
              <a:cxnLst/>
              <a:rect l="l" t="t" r="r" b="b"/>
              <a:pathLst>
                <a:path w="4729480" h="3281679">
                  <a:moveTo>
                    <a:pt x="4728971" y="0"/>
                  </a:moveTo>
                  <a:lnTo>
                    <a:pt x="0" y="0"/>
                  </a:lnTo>
                  <a:lnTo>
                    <a:pt x="0" y="3281169"/>
                  </a:lnTo>
                </a:path>
              </a:pathLst>
            </a:custGeom>
            <a:ln w="9144">
              <a:solidFill>
                <a:srgbClr val="000000"/>
              </a:solidFill>
            </a:ln>
          </p:spPr>
          <p:txBody>
            <a:bodyPr wrap="square" lIns="0" tIns="0" rIns="0" bIns="0" rtlCol="0"/>
            <a:lstStyle/>
            <a:p>
              <a:endParaRPr/>
            </a:p>
          </p:txBody>
        </p:sp>
      </p:grpSp>
      <p:pic>
        <p:nvPicPr>
          <p:cNvPr id="12"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21336" y="0"/>
            <a:ext cx="1257300" cy="1181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xit" presetSubtype="1" fill="hold" nodeType="clickEffect">
                                  <p:stCondLst>
                                    <p:cond delay="0"/>
                                  </p:stCondLst>
                                  <p:childTnLst>
                                    <p:animEffect transition="out" filter="wheel(1)">
                                      <p:cBhvr>
                                        <p:cTn id="6" dur="2000"/>
                                        <p:tgtEl>
                                          <p:spTgt spid="7"/>
                                        </p:tgtEl>
                                      </p:cBhvr>
                                    </p:animEffect>
                                    <p:set>
                                      <p:cBhvr>
                                        <p:cTn id="7" dur="1" fill="hold">
                                          <p:stCondLst>
                                            <p:cond delay="19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4572" y="0"/>
            <a:ext cx="9153525" cy="840105"/>
            <a:chOff x="-4572" y="0"/>
            <a:chExt cx="9153525" cy="840105"/>
          </a:xfrm>
        </p:grpSpPr>
        <p:sp>
          <p:nvSpPr>
            <p:cNvPr id="3" name="object 3"/>
            <p:cNvSpPr/>
            <p:nvPr/>
          </p:nvSpPr>
          <p:spPr>
            <a:xfrm>
              <a:off x="0" y="0"/>
              <a:ext cx="9144000" cy="830580"/>
            </a:xfrm>
            <a:custGeom>
              <a:avLst/>
              <a:gdLst/>
              <a:ahLst/>
              <a:cxnLst/>
              <a:rect l="l" t="t" r="r" b="b"/>
              <a:pathLst>
                <a:path w="9144000" h="830580">
                  <a:moveTo>
                    <a:pt x="0" y="830579"/>
                  </a:moveTo>
                  <a:lnTo>
                    <a:pt x="9144000" y="830579"/>
                  </a:lnTo>
                  <a:lnTo>
                    <a:pt x="9144000" y="0"/>
                  </a:lnTo>
                  <a:lnTo>
                    <a:pt x="0" y="0"/>
                  </a:lnTo>
                  <a:lnTo>
                    <a:pt x="0" y="830579"/>
                  </a:lnTo>
                  <a:close/>
                </a:path>
              </a:pathLst>
            </a:custGeom>
            <a:ln w="9144">
              <a:solidFill>
                <a:srgbClr val="000000"/>
              </a:solidFill>
            </a:ln>
          </p:spPr>
          <p:txBody>
            <a:bodyPr wrap="square" lIns="0" tIns="0" rIns="0" bIns="0" rtlCol="0"/>
            <a:lstStyle/>
            <a:p>
              <a:endParaRPr/>
            </a:p>
          </p:txBody>
        </p:sp>
        <p:sp>
          <p:nvSpPr>
            <p:cNvPr id="4" name="object 4"/>
            <p:cNvSpPr/>
            <p:nvPr/>
          </p:nvSpPr>
          <p:spPr>
            <a:xfrm>
              <a:off x="87533" y="226079"/>
              <a:ext cx="1630014" cy="470388"/>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108859" y="218186"/>
              <a:ext cx="1569572" cy="410464"/>
            </a:xfrm>
            <a:prstGeom prst="rect">
              <a:avLst/>
            </a:prstGeom>
            <a:blipFill>
              <a:blip r:embed="rId3" cstate="print"/>
              <a:stretch>
                <a:fillRect/>
              </a:stretch>
            </a:blipFill>
          </p:spPr>
          <p:txBody>
            <a:bodyPr wrap="square" lIns="0" tIns="0" rIns="0" bIns="0" rtlCol="0"/>
            <a:lstStyle/>
            <a:p>
              <a:endParaRPr/>
            </a:p>
          </p:txBody>
        </p:sp>
      </p:grpSp>
      <p:sp>
        <p:nvSpPr>
          <p:cNvPr id="6" name="object 6"/>
          <p:cNvSpPr txBox="1"/>
          <p:nvPr/>
        </p:nvSpPr>
        <p:spPr>
          <a:xfrm>
            <a:off x="78739" y="1316481"/>
            <a:ext cx="8953500" cy="3866515"/>
          </a:xfrm>
          <a:prstGeom prst="rect">
            <a:avLst/>
          </a:prstGeom>
        </p:spPr>
        <p:txBody>
          <a:bodyPr vert="horz" wrap="square" lIns="0" tIns="12065" rIns="0" bIns="0" rtlCol="0">
            <a:spAutoFit/>
          </a:bodyPr>
          <a:lstStyle/>
          <a:p>
            <a:pPr marL="12700" marR="5080">
              <a:lnSpc>
                <a:spcPct val="100000"/>
              </a:lnSpc>
              <a:spcBef>
                <a:spcPts val="95"/>
              </a:spcBef>
            </a:pPr>
            <a:r>
              <a:rPr sz="2800" spc="-5" dirty="0">
                <a:latin typeface="Times New Roman"/>
                <a:cs typeface="Times New Roman"/>
              </a:rPr>
              <a:t>Each color </a:t>
            </a:r>
            <a:r>
              <a:rPr sz="2800" dirty="0">
                <a:latin typeface="Times New Roman"/>
                <a:cs typeface="Times New Roman"/>
              </a:rPr>
              <a:t>point </a:t>
            </a:r>
            <a:r>
              <a:rPr sz="2800" spc="-5" dirty="0">
                <a:latin typeface="Times New Roman"/>
                <a:cs typeface="Times New Roman"/>
              </a:rPr>
              <a:t>within </a:t>
            </a:r>
            <a:r>
              <a:rPr sz="2800" dirty="0">
                <a:latin typeface="Times New Roman"/>
                <a:cs typeface="Times New Roman"/>
              </a:rPr>
              <a:t>the </a:t>
            </a:r>
            <a:r>
              <a:rPr sz="2800" spc="-5" dirty="0">
                <a:latin typeface="Times New Roman"/>
                <a:cs typeface="Times New Roman"/>
              </a:rPr>
              <a:t>bounds of the cube is represented  as the </a:t>
            </a:r>
            <a:r>
              <a:rPr sz="2800" dirty="0">
                <a:latin typeface="Times New Roman"/>
                <a:cs typeface="Times New Roman"/>
              </a:rPr>
              <a:t>triple </a:t>
            </a:r>
            <a:r>
              <a:rPr sz="2800" spc="-5" dirty="0">
                <a:latin typeface="Times New Roman"/>
                <a:cs typeface="Times New Roman"/>
              </a:rPr>
              <a:t>(R,G,B).where value for R,G,B are assigned in </a:t>
            </a:r>
            <a:r>
              <a:rPr sz="2800" dirty="0">
                <a:latin typeface="Times New Roman"/>
                <a:cs typeface="Times New Roman"/>
              </a:rPr>
              <a:t>the  </a:t>
            </a:r>
            <a:r>
              <a:rPr sz="2800" spc="-5" dirty="0">
                <a:latin typeface="Times New Roman"/>
                <a:cs typeface="Times New Roman"/>
              </a:rPr>
              <a:t>range from 0 to 1.</a:t>
            </a:r>
            <a:endParaRPr sz="2800" dirty="0">
              <a:latin typeface="Times New Roman"/>
              <a:cs typeface="Times New Roman"/>
            </a:endParaRPr>
          </a:p>
          <a:p>
            <a:pPr marL="12700" marR="2156460">
              <a:lnSpc>
                <a:spcPct val="200100"/>
              </a:lnSpc>
              <a:tabLst>
                <a:tab pos="2517775" algn="l"/>
              </a:tabLst>
            </a:pPr>
            <a:r>
              <a:rPr sz="2800" spc="-5" dirty="0">
                <a:latin typeface="Times New Roman"/>
                <a:cs typeface="Times New Roman"/>
              </a:rPr>
              <a:t>Here</a:t>
            </a:r>
            <a:r>
              <a:rPr sz="2800" dirty="0">
                <a:latin typeface="Times New Roman"/>
                <a:cs typeface="Times New Roman"/>
              </a:rPr>
              <a:t> </a:t>
            </a:r>
            <a:r>
              <a:rPr sz="2800" spc="-5" dirty="0">
                <a:latin typeface="Times New Roman"/>
                <a:cs typeface="Times New Roman"/>
              </a:rPr>
              <a:t>RGB</a:t>
            </a:r>
            <a:r>
              <a:rPr sz="2800" spc="15" dirty="0">
                <a:latin typeface="Times New Roman"/>
                <a:cs typeface="Times New Roman"/>
              </a:rPr>
              <a:t> </a:t>
            </a:r>
            <a:r>
              <a:rPr sz="2800" spc="-5" dirty="0">
                <a:latin typeface="Times New Roman"/>
                <a:cs typeface="Times New Roman"/>
              </a:rPr>
              <a:t>color	place </a:t>
            </a:r>
            <a:r>
              <a:rPr sz="2800" dirty="0">
                <a:latin typeface="Times New Roman"/>
                <a:cs typeface="Times New Roman"/>
              </a:rPr>
              <a:t>together </a:t>
            </a:r>
            <a:r>
              <a:rPr sz="2800" spc="-5" dirty="0">
                <a:latin typeface="Times New Roman"/>
                <a:cs typeface="Times New Roman"/>
              </a:rPr>
              <a:t>at 120 degree.  </a:t>
            </a:r>
            <a:r>
              <a:rPr sz="2800" spc="-10" dirty="0">
                <a:latin typeface="Times New Roman"/>
                <a:cs typeface="Times New Roman"/>
              </a:rPr>
              <a:t>RED </a:t>
            </a:r>
            <a:r>
              <a:rPr sz="2800" spc="-5" dirty="0">
                <a:latin typeface="Times New Roman"/>
                <a:cs typeface="Times New Roman"/>
              </a:rPr>
              <a:t>+ </a:t>
            </a:r>
            <a:r>
              <a:rPr sz="2800" spc="-10" dirty="0">
                <a:latin typeface="Times New Roman"/>
                <a:cs typeface="Times New Roman"/>
              </a:rPr>
              <a:t>GREEN </a:t>
            </a:r>
            <a:r>
              <a:rPr sz="2800" spc="-5" dirty="0">
                <a:latin typeface="Times New Roman"/>
                <a:cs typeface="Times New Roman"/>
              </a:rPr>
              <a:t>+ BLUE =</a:t>
            </a:r>
            <a:r>
              <a:rPr sz="2800" spc="40" dirty="0">
                <a:latin typeface="Times New Roman"/>
                <a:cs typeface="Times New Roman"/>
              </a:rPr>
              <a:t> </a:t>
            </a:r>
            <a:r>
              <a:rPr sz="2800" spc="-5" dirty="0">
                <a:latin typeface="Times New Roman"/>
                <a:cs typeface="Times New Roman"/>
              </a:rPr>
              <a:t>WHITE(contribute)</a:t>
            </a:r>
            <a:endParaRPr sz="2800" dirty="0">
              <a:latin typeface="Times New Roman"/>
              <a:cs typeface="Times New Roman"/>
            </a:endParaRPr>
          </a:p>
          <a:p>
            <a:pPr>
              <a:lnSpc>
                <a:spcPct val="100000"/>
              </a:lnSpc>
              <a:spcBef>
                <a:spcPts val="25"/>
              </a:spcBef>
            </a:pPr>
            <a:endParaRPr sz="2900" dirty="0">
              <a:latin typeface="Times New Roman"/>
              <a:cs typeface="Times New Roman"/>
            </a:endParaRPr>
          </a:p>
          <a:p>
            <a:pPr marL="12700">
              <a:lnSpc>
                <a:spcPct val="100000"/>
              </a:lnSpc>
            </a:pPr>
            <a:r>
              <a:rPr sz="2800" spc="-5" dirty="0">
                <a:latin typeface="Times New Roman"/>
                <a:cs typeface="Times New Roman"/>
              </a:rPr>
              <a:t>All other colors are generated from these three primary</a:t>
            </a:r>
            <a:r>
              <a:rPr sz="2800" spc="75" dirty="0">
                <a:latin typeface="Times New Roman"/>
                <a:cs typeface="Times New Roman"/>
              </a:rPr>
              <a:t> </a:t>
            </a:r>
            <a:r>
              <a:rPr sz="2800" spc="-5" dirty="0">
                <a:latin typeface="Times New Roman"/>
                <a:cs typeface="Times New Roman"/>
              </a:rPr>
              <a:t>colors.</a:t>
            </a:r>
            <a:endParaRPr sz="2800" dirty="0">
              <a:latin typeface="Times New Roman"/>
              <a:cs typeface="Times New Roman"/>
            </a:endParaRPr>
          </a:p>
        </p:txBody>
      </p:sp>
      <p:pic>
        <p:nvPicPr>
          <p:cNvPr id="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21336" y="0"/>
            <a:ext cx="1257300" cy="1181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xit" presetSubtype="1" fill="hold" nodeType="clickEffect">
                                  <p:stCondLst>
                                    <p:cond delay="0"/>
                                  </p:stCondLst>
                                  <p:childTnLst>
                                    <p:animEffect transition="out" filter="wheel(1)">
                                      <p:cBhvr>
                                        <p:cTn id="6" dur="2000"/>
                                        <p:tgtEl>
                                          <p:spTgt spid="6">
                                            <p:txEl>
                                              <p:pRg st="0" end="0"/>
                                            </p:txEl>
                                          </p:spTgt>
                                        </p:tgtEl>
                                      </p:cBhvr>
                                    </p:animEffect>
                                    <p:set>
                                      <p:cBhvr>
                                        <p:cTn id="7" dur="1" fill="hold">
                                          <p:stCondLst>
                                            <p:cond delay="1999"/>
                                          </p:stCondLst>
                                        </p:cTn>
                                        <p:tgtEl>
                                          <p:spTgt spid="6">
                                            <p:txEl>
                                              <p:pRg st="0" end="0"/>
                                            </p:txEl>
                                          </p:spTgt>
                                        </p:tgtEl>
                                        <p:attrNameLst>
                                          <p:attrName>style.visibility</p:attrName>
                                        </p:attrNameLst>
                                      </p:cBhvr>
                                      <p:to>
                                        <p:strVal val="hidden"/>
                                      </p:to>
                                    </p:set>
                                  </p:childTnLst>
                                </p:cTn>
                              </p:par>
                              <p:par>
                                <p:cTn id="8" presetID="21" presetClass="exit" presetSubtype="1" fill="hold" nodeType="withEffect">
                                  <p:stCondLst>
                                    <p:cond delay="0"/>
                                  </p:stCondLst>
                                  <p:childTnLst>
                                    <p:animEffect transition="out" filter="wheel(1)">
                                      <p:cBhvr>
                                        <p:cTn id="9" dur="2000"/>
                                        <p:tgtEl>
                                          <p:spTgt spid="6">
                                            <p:txEl>
                                              <p:pRg st="1" end="1"/>
                                            </p:txEl>
                                          </p:spTgt>
                                        </p:tgtEl>
                                      </p:cBhvr>
                                    </p:animEffect>
                                    <p:set>
                                      <p:cBhvr>
                                        <p:cTn id="10" dur="1" fill="hold">
                                          <p:stCondLst>
                                            <p:cond delay="1999"/>
                                          </p:stCondLst>
                                        </p:cTn>
                                        <p:tgtEl>
                                          <p:spTgt spid="6">
                                            <p:txEl>
                                              <p:pRg st="1" end="1"/>
                                            </p:txEl>
                                          </p:spTgt>
                                        </p:tgtEl>
                                        <p:attrNameLst>
                                          <p:attrName>style.visibility</p:attrName>
                                        </p:attrNameLst>
                                      </p:cBhvr>
                                      <p:to>
                                        <p:strVal val="hidden"/>
                                      </p:to>
                                    </p:set>
                                  </p:childTnLst>
                                </p:cTn>
                              </p:par>
                              <p:par>
                                <p:cTn id="11" presetID="21" presetClass="exit" presetSubtype="1" fill="hold" nodeType="withEffect">
                                  <p:stCondLst>
                                    <p:cond delay="0"/>
                                  </p:stCondLst>
                                  <p:childTnLst>
                                    <p:animEffect transition="out" filter="wheel(1)">
                                      <p:cBhvr>
                                        <p:cTn id="12" dur="2000"/>
                                        <p:tgtEl>
                                          <p:spTgt spid="6">
                                            <p:txEl>
                                              <p:pRg st="3" end="3"/>
                                            </p:txEl>
                                          </p:spTgt>
                                        </p:tgtEl>
                                      </p:cBhvr>
                                    </p:animEffect>
                                    <p:set>
                                      <p:cBhvr>
                                        <p:cTn id="13" dur="1" fill="hold">
                                          <p:stCondLst>
                                            <p:cond delay="1999"/>
                                          </p:stCondLst>
                                        </p:cTn>
                                        <p:tgtEl>
                                          <p:spTgt spid="6">
                                            <p:txEl>
                                              <p:pRg st="3" end="3"/>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4571" y="0"/>
            <a:ext cx="7925908" cy="716280"/>
            <a:chOff x="-4572" y="0"/>
            <a:chExt cx="9153525" cy="716280"/>
          </a:xfrm>
        </p:grpSpPr>
        <p:sp>
          <p:nvSpPr>
            <p:cNvPr id="3" name="object 3"/>
            <p:cNvSpPr/>
            <p:nvPr/>
          </p:nvSpPr>
          <p:spPr>
            <a:xfrm>
              <a:off x="0" y="0"/>
              <a:ext cx="9144000" cy="707390"/>
            </a:xfrm>
            <a:custGeom>
              <a:avLst/>
              <a:gdLst/>
              <a:ahLst/>
              <a:cxnLst/>
              <a:rect l="l" t="t" r="r" b="b"/>
              <a:pathLst>
                <a:path w="9144000" h="707390">
                  <a:moveTo>
                    <a:pt x="0" y="707136"/>
                  </a:moveTo>
                  <a:lnTo>
                    <a:pt x="9144000" y="707136"/>
                  </a:lnTo>
                  <a:lnTo>
                    <a:pt x="9144000" y="0"/>
                  </a:lnTo>
                  <a:lnTo>
                    <a:pt x="0" y="0"/>
                  </a:lnTo>
                  <a:lnTo>
                    <a:pt x="0" y="707136"/>
                  </a:lnTo>
                  <a:close/>
                </a:path>
              </a:pathLst>
            </a:custGeom>
            <a:ln w="9144">
              <a:solidFill>
                <a:srgbClr val="000000"/>
              </a:solidFill>
            </a:ln>
          </p:spPr>
          <p:txBody>
            <a:bodyPr wrap="square" lIns="0" tIns="0" rIns="0" bIns="0" rtlCol="0"/>
            <a:lstStyle/>
            <a:p>
              <a:endParaRPr/>
            </a:p>
          </p:txBody>
        </p:sp>
        <p:sp>
          <p:nvSpPr>
            <p:cNvPr id="4" name="object 4"/>
            <p:cNvSpPr/>
            <p:nvPr/>
          </p:nvSpPr>
          <p:spPr>
            <a:xfrm>
              <a:off x="79643" y="161904"/>
              <a:ext cx="1268701" cy="503723"/>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104919" y="162306"/>
              <a:ext cx="1217658" cy="452501"/>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1319783" y="160020"/>
              <a:ext cx="4559808" cy="518159"/>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1354581" y="170180"/>
              <a:ext cx="4490593" cy="447548"/>
            </a:xfrm>
            <a:prstGeom prst="rect">
              <a:avLst/>
            </a:prstGeom>
            <a:blipFill>
              <a:blip r:embed="rId5" cstate="print"/>
              <a:stretch>
                <a:fillRect/>
              </a:stretch>
            </a:blipFill>
          </p:spPr>
          <p:txBody>
            <a:bodyPr wrap="square" lIns="0" tIns="0" rIns="0" bIns="0" rtlCol="0"/>
            <a:lstStyle/>
            <a:p>
              <a:endParaRPr/>
            </a:p>
          </p:txBody>
        </p:sp>
        <p:sp>
          <p:nvSpPr>
            <p:cNvPr id="8" name="object 8"/>
            <p:cNvSpPr/>
            <p:nvPr/>
          </p:nvSpPr>
          <p:spPr>
            <a:xfrm>
              <a:off x="5829299" y="152399"/>
              <a:ext cx="2825496" cy="522732"/>
            </a:xfrm>
            <a:prstGeom prst="rect">
              <a:avLst/>
            </a:prstGeom>
            <a:blipFill>
              <a:blip r:embed="rId6" cstate="print"/>
              <a:stretch>
                <a:fillRect/>
              </a:stretch>
            </a:blipFill>
          </p:spPr>
          <p:txBody>
            <a:bodyPr wrap="square" lIns="0" tIns="0" rIns="0" bIns="0" rtlCol="0"/>
            <a:lstStyle/>
            <a:p>
              <a:endParaRPr/>
            </a:p>
          </p:txBody>
        </p:sp>
        <p:sp>
          <p:nvSpPr>
            <p:cNvPr id="9" name="object 9"/>
            <p:cNvSpPr/>
            <p:nvPr/>
          </p:nvSpPr>
          <p:spPr>
            <a:xfrm>
              <a:off x="5865494" y="162306"/>
              <a:ext cx="2755011" cy="452501"/>
            </a:xfrm>
            <a:prstGeom prst="rect">
              <a:avLst/>
            </a:prstGeom>
            <a:blipFill>
              <a:blip r:embed="rId7" cstate="print"/>
              <a:stretch>
                <a:fillRect/>
              </a:stretch>
            </a:blipFill>
          </p:spPr>
          <p:txBody>
            <a:bodyPr wrap="square" lIns="0" tIns="0" rIns="0" bIns="0" rtlCol="0"/>
            <a:lstStyle/>
            <a:p>
              <a:endParaRPr/>
            </a:p>
          </p:txBody>
        </p:sp>
      </p:grpSp>
      <p:sp>
        <p:nvSpPr>
          <p:cNvPr id="10" name="object 10"/>
          <p:cNvSpPr txBox="1"/>
          <p:nvPr/>
        </p:nvSpPr>
        <p:spPr>
          <a:xfrm>
            <a:off x="78739" y="1316481"/>
            <a:ext cx="7915275" cy="2159000"/>
          </a:xfrm>
          <a:prstGeom prst="rect">
            <a:avLst/>
          </a:prstGeom>
        </p:spPr>
        <p:txBody>
          <a:bodyPr vert="horz" wrap="square" lIns="0" tIns="12065" rIns="0" bIns="0" rtlCol="0">
            <a:spAutoFit/>
          </a:bodyPr>
          <a:lstStyle/>
          <a:p>
            <a:pPr marL="12700">
              <a:lnSpc>
                <a:spcPct val="100000"/>
              </a:lnSpc>
              <a:spcBef>
                <a:spcPts val="95"/>
              </a:spcBef>
            </a:pPr>
            <a:r>
              <a:rPr sz="2800" spc="-5" dirty="0">
                <a:latin typeface="Times New Roman"/>
                <a:cs typeface="Times New Roman"/>
              </a:rPr>
              <a:t>The CMY color model used in color </a:t>
            </a:r>
            <a:r>
              <a:rPr sz="2800" dirty="0">
                <a:latin typeface="Times New Roman"/>
                <a:cs typeface="Times New Roman"/>
              </a:rPr>
              <a:t>printing</a:t>
            </a:r>
            <a:r>
              <a:rPr sz="2800" spc="-140" dirty="0">
                <a:latin typeface="Times New Roman"/>
                <a:cs typeface="Times New Roman"/>
              </a:rPr>
              <a:t> </a:t>
            </a:r>
            <a:r>
              <a:rPr sz="2800" spc="-5" dirty="0">
                <a:latin typeface="Times New Roman"/>
                <a:cs typeface="Times New Roman"/>
              </a:rPr>
              <a:t>devices.</a:t>
            </a:r>
            <a:endParaRPr sz="2800">
              <a:latin typeface="Times New Roman"/>
              <a:cs typeface="Times New Roman"/>
            </a:endParaRPr>
          </a:p>
          <a:p>
            <a:pPr>
              <a:lnSpc>
                <a:spcPct val="100000"/>
              </a:lnSpc>
              <a:spcBef>
                <a:spcPts val="25"/>
              </a:spcBef>
            </a:pPr>
            <a:endParaRPr sz="2900">
              <a:latin typeface="Times New Roman"/>
              <a:cs typeface="Times New Roman"/>
            </a:endParaRPr>
          </a:p>
          <a:p>
            <a:pPr marL="12700">
              <a:lnSpc>
                <a:spcPct val="100000"/>
              </a:lnSpc>
              <a:spcBef>
                <a:spcPts val="5"/>
              </a:spcBef>
            </a:pPr>
            <a:r>
              <a:rPr sz="2800" spc="-5" dirty="0">
                <a:latin typeface="Times New Roman"/>
                <a:cs typeface="Times New Roman"/>
              </a:rPr>
              <a:t>In this</a:t>
            </a:r>
            <a:r>
              <a:rPr sz="2800" spc="-10" dirty="0">
                <a:latin typeface="Times New Roman"/>
                <a:cs typeface="Times New Roman"/>
              </a:rPr>
              <a:t> </a:t>
            </a:r>
            <a:r>
              <a:rPr sz="2800" spc="-5" dirty="0">
                <a:latin typeface="Times New Roman"/>
                <a:cs typeface="Times New Roman"/>
              </a:rPr>
              <a:t>model,</a:t>
            </a:r>
            <a:endParaRPr sz="2800">
              <a:latin typeface="Times New Roman"/>
              <a:cs typeface="Times New Roman"/>
            </a:endParaRPr>
          </a:p>
          <a:p>
            <a:pPr marL="12700" marR="5080">
              <a:lnSpc>
                <a:spcPct val="100000"/>
              </a:lnSpc>
            </a:pPr>
            <a:r>
              <a:rPr sz="2800" spc="-5" dirty="0">
                <a:latin typeface="Times New Roman"/>
                <a:cs typeface="Times New Roman"/>
              </a:rPr>
              <a:t>Cyan,Magenta and </a:t>
            </a:r>
            <a:r>
              <a:rPr sz="2800" spc="-50" dirty="0">
                <a:latin typeface="Times New Roman"/>
                <a:cs typeface="Times New Roman"/>
              </a:rPr>
              <a:t>Yellow </a:t>
            </a:r>
            <a:r>
              <a:rPr sz="2800" spc="-5" dirty="0">
                <a:latin typeface="Times New Roman"/>
                <a:cs typeface="Times New Roman"/>
              </a:rPr>
              <a:t>are added together to get </a:t>
            </a:r>
            <a:r>
              <a:rPr sz="2800" dirty="0">
                <a:latin typeface="Times New Roman"/>
                <a:cs typeface="Times New Roman"/>
              </a:rPr>
              <a:t>the  </a:t>
            </a:r>
            <a:r>
              <a:rPr sz="2800" spc="-5" dirty="0">
                <a:latin typeface="Times New Roman"/>
                <a:cs typeface="Times New Roman"/>
              </a:rPr>
              <a:t>resultant color</a:t>
            </a:r>
            <a:r>
              <a:rPr sz="2800" spc="-25" dirty="0">
                <a:latin typeface="Times New Roman"/>
                <a:cs typeface="Times New Roman"/>
              </a:rPr>
              <a:t> </a:t>
            </a:r>
            <a:r>
              <a:rPr sz="2800" spc="-10" dirty="0">
                <a:latin typeface="Times New Roman"/>
                <a:cs typeface="Times New Roman"/>
              </a:rPr>
              <a:t>BLACK.</a:t>
            </a:r>
            <a:endParaRPr sz="2800">
              <a:latin typeface="Times New Roman"/>
              <a:cs typeface="Times New Roman"/>
            </a:endParaRPr>
          </a:p>
        </p:txBody>
      </p:sp>
      <p:grpSp>
        <p:nvGrpSpPr>
          <p:cNvPr id="11" name="object 11"/>
          <p:cNvGrpSpPr/>
          <p:nvPr/>
        </p:nvGrpSpPr>
        <p:grpSpPr>
          <a:xfrm>
            <a:off x="-4572" y="3648454"/>
            <a:ext cx="9153525" cy="3214370"/>
            <a:chOff x="-4572" y="3648454"/>
            <a:chExt cx="9153525" cy="3214370"/>
          </a:xfrm>
        </p:grpSpPr>
        <p:sp>
          <p:nvSpPr>
            <p:cNvPr id="12" name="object 12"/>
            <p:cNvSpPr/>
            <p:nvPr/>
          </p:nvSpPr>
          <p:spPr>
            <a:xfrm>
              <a:off x="0" y="3657599"/>
              <a:ext cx="4495800" cy="3200399"/>
            </a:xfrm>
            <a:prstGeom prst="rect">
              <a:avLst/>
            </a:prstGeom>
            <a:blipFill>
              <a:blip r:embed="rId8" cstate="print"/>
              <a:stretch>
                <a:fillRect/>
              </a:stretch>
            </a:blipFill>
          </p:spPr>
          <p:txBody>
            <a:bodyPr wrap="square" lIns="0" tIns="0" rIns="0" bIns="0" rtlCol="0"/>
            <a:lstStyle/>
            <a:p>
              <a:endParaRPr/>
            </a:p>
          </p:txBody>
        </p:sp>
        <p:sp>
          <p:nvSpPr>
            <p:cNvPr id="13" name="object 13"/>
            <p:cNvSpPr/>
            <p:nvPr/>
          </p:nvSpPr>
          <p:spPr>
            <a:xfrm>
              <a:off x="0" y="3653026"/>
              <a:ext cx="4500880" cy="3205480"/>
            </a:xfrm>
            <a:custGeom>
              <a:avLst/>
              <a:gdLst/>
              <a:ahLst/>
              <a:cxnLst/>
              <a:rect l="l" t="t" r="r" b="b"/>
              <a:pathLst>
                <a:path w="4500880" h="3205479">
                  <a:moveTo>
                    <a:pt x="4500372" y="3204969"/>
                  </a:moveTo>
                  <a:lnTo>
                    <a:pt x="4500372" y="0"/>
                  </a:lnTo>
                  <a:lnTo>
                    <a:pt x="0" y="0"/>
                  </a:lnTo>
                </a:path>
              </a:pathLst>
            </a:custGeom>
            <a:ln w="9144">
              <a:solidFill>
                <a:srgbClr val="000000"/>
              </a:solidFill>
            </a:ln>
          </p:spPr>
          <p:txBody>
            <a:bodyPr wrap="square" lIns="0" tIns="0" rIns="0" bIns="0" rtlCol="0"/>
            <a:lstStyle/>
            <a:p>
              <a:endParaRPr/>
            </a:p>
          </p:txBody>
        </p:sp>
        <p:sp>
          <p:nvSpPr>
            <p:cNvPr id="14" name="object 14"/>
            <p:cNvSpPr/>
            <p:nvPr/>
          </p:nvSpPr>
          <p:spPr>
            <a:xfrm>
              <a:off x="4495799" y="3657598"/>
              <a:ext cx="4648200" cy="3200398"/>
            </a:xfrm>
            <a:prstGeom prst="rect">
              <a:avLst/>
            </a:prstGeom>
            <a:blipFill>
              <a:blip r:embed="rId9" cstate="print"/>
              <a:stretch>
                <a:fillRect/>
              </a:stretch>
            </a:blipFill>
          </p:spPr>
          <p:txBody>
            <a:bodyPr wrap="square" lIns="0" tIns="0" rIns="0" bIns="0" rtlCol="0"/>
            <a:lstStyle/>
            <a:p>
              <a:endParaRPr/>
            </a:p>
          </p:txBody>
        </p:sp>
        <p:sp>
          <p:nvSpPr>
            <p:cNvPr id="15" name="object 15"/>
            <p:cNvSpPr/>
            <p:nvPr/>
          </p:nvSpPr>
          <p:spPr>
            <a:xfrm>
              <a:off x="4491227" y="3653027"/>
              <a:ext cx="4653280" cy="3205480"/>
            </a:xfrm>
            <a:custGeom>
              <a:avLst/>
              <a:gdLst/>
              <a:ahLst/>
              <a:cxnLst/>
              <a:rect l="l" t="t" r="r" b="b"/>
              <a:pathLst>
                <a:path w="4653280" h="3205479">
                  <a:moveTo>
                    <a:pt x="4652771" y="0"/>
                  </a:moveTo>
                  <a:lnTo>
                    <a:pt x="0" y="0"/>
                  </a:lnTo>
                  <a:lnTo>
                    <a:pt x="0" y="3204969"/>
                  </a:lnTo>
                </a:path>
              </a:pathLst>
            </a:custGeom>
            <a:ln w="9144">
              <a:solidFill>
                <a:srgbClr val="000000"/>
              </a:solidFill>
            </a:ln>
          </p:spPr>
          <p:txBody>
            <a:bodyPr wrap="square" lIns="0" tIns="0" rIns="0" bIns="0" rtlCol="0"/>
            <a:lstStyle/>
            <a:p>
              <a:endParaRPr/>
            </a:p>
          </p:txBody>
        </p:sp>
      </p:grpSp>
      <p:pic>
        <p:nvPicPr>
          <p:cNvPr id="16" name="Picture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921336" y="0"/>
            <a:ext cx="1257300" cy="1181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nodeType="clickEffect">
                                  <p:stCondLst>
                                    <p:cond delay="0"/>
                                  </p:stCondLst>
                                  <p:childTnLst>
                                    <p:animRot by="120000">
                                      <p:cBhvr>
                                        <p:cTn id="6" dur="100" fill="hold">
                                          <p:stCondLst>
                                            <p:cond delay="0"/>
                                          </p:stCondLst>
                                        </p:cTn>
                                        <p:tgtEl>
                                          <p:spTgt spid="11"/>
                                        </p:tgtEl>
                                        <p:attrNameLst>
                                          <p:attrName>r</p:attrName>
                                        </p:attrNameLst>
                                      </p:cBhvr>
                                    </p:animRot>
                                    <p:animRot by="-240000">
                                      <p:cBhvr>
                                        <p:cTn id="7" dur="200" fill="hold">
                                          <p:stCondLst>
                                            <p:cond delay="200"/>
                                          </p:stCondLst>
                                        </p:cTn>
                                        <p:tgtEl>
                                          <p:spTgt spid="11"/>
                                        </p:tgtEl>
                                        <p:attrNameLst>
                                          <p:attrName>r</p:attrName>
                                        </p:attrNameLst>
                                      </p:cBhvr>
                                    </p:animRot>
                                    <p:animRot by="240000">
                                      <p:cBhvr>
                                        <p:cTn id="8" dur="200" fill="hold">
                                          <p:stCondLst>
                                            <p:cond delay="400"/>
                                          </p:stCondLst>
                                        </p:cTn>
                                        <p:tgtEl>
                                          <p:spTgt spid="11"/>
                                        </p:tgtEl>
                                        <p:attrNameLst>
                                          <p:attrName>r</p:attrName>
                                        </p:attrNameLst>
                                      </p:cBhvr>
                                    </p:animRot>
                                    <p:animRot by="-240000">
                                      <p:cBhvr>
                                        <p:cTn id="9" dur="200" fill="hold">
                                          <p:stCondLst>
                                            <p:cond delay="600"/>
                                          </p:stCondLst>
                                        </p:cTn>
                                        <p:tgtEl>
                                          <p:spTgt spid="11"/>
                                        </p:tgtEl>
                                        <p:attrNameLst>
                                          <p:attrName>r</p:attrName>
                                        </p:attrNameLst>
                                      </p:cBhvr>
                                    </p:animRot>
                                    <p:animRot by="120000">
                                      <p:cBhvr>
                                        <p:cTn id="10" dur="200" fill="hold">
                                          <p:stCondLst>
                                            <p:cond delay="800"/>
                                          </p:stCondLst>
                                        </p:cTn>
                                        <p:tgtEl>
                                          <p:spTgt spid="1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4572" y="0"/>
            <a:ext cx="9153525" cy="840105"/>
            <a:chOff x="-4572" y="0"/>
            <a:chExt cx="9153525" cy="840105"/>
          </a:xfrm>
        </p:grpSpPr>
        <p:sp>
          <p:nvSpPr>
            <p:cNvPr id="3" name="object 3"/>
            <p:cNvSpPr/>
            <p:nvPr/>
          </p:nvSpPr>
          <p:spPr>
            <a:xfrm>
              <a:off x="0" y="0"/>
              <a:ext cx="9144000" cy="830580"/>
            </a:xfrm>
            <a:custGeom>
              <a:avLst/>
              <a:gdLst/>
              <a:ahLst/>
              <a:cxnLst/>
              <a:rect l="l" t="t" r="r" b="b"/>
              <a:pathLst>
                <a:path w="9144000" h="830580">
                  <a:moveTo>
                    <a:pt x="0" y="830579"/>
                  </a:moveTo>
                  <a:lnTo>
                    <a:pt x="9144000" y="830579"/>
                  </a:lnTo>
                  <a:lnTo>
                    <a:pt x="9144000" y="0"/>
                  </a:lnTo>
                  <a:lnTo>
                    <a:pt x="0" y="0"/>
                  </a:lnTo>
                  <a:lnTo>
                    <a:pt x="0" y="830579"/>
                  </a:lnTo>
                  <a:close/>
                </a:path>
              </a:pathLst>
            </a:custGeom>
            <a:ln w="9144">
              <a:solidFill>
                <a:srgbClr val="000000"/>
              </a:solidFill>
            </a:ln>
          </p:spPr>
          <p:txBody>
            <a:bodyPr wrap="square" lIns="0" tIns="0" rIns="0" bIns="0" rtlCol="0"/>
            <a:lstStyle/>
            <a:p>
              <a:endParaRPr/>
            </a:p>
          </p:txBody>
        </p:sp>
        <p:sp>
          <p:nvSpPr>
            <p:cNvPr id="4" name="object 4"/>
            <p:cNvSpPr/>
            <p:nvPr/>
          </p:nvSpPr>
          <p:spPr>
            <a:xfrm>
              <a:off x="87533" y="226079"/>
              <a:ext cx="1630014" cy="470388"/>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108859" y="218186"/>
              <a:ext cx="1569572" cy="410464"/>
            </a:xfrm>
            <a:prstGeom prst="rect">
              <a:avLst/>
            </a:prstGeom>
            <a:blipFill>
              <a:blip r:embed="rId3" cstate="print"/>
              <a:stretch>
                <a:fillRect/>
              </a:stretch>
            </a:blipFill>
          </p:spPr>
          <p:txBody>
            <a:bodyPr wrap="square" lIns="0" tIns="0" rIns="0" bIns="0" rtlCol="0"/>
            <a:lstStyle/>
            <a:p>
              <a:endParaRPr/>
            </a:p>
          </p:txBody>
        </p:sp>
      </p:grpSp>
      <p:sp>
        <p:nvSpPr>
          <p:cNvPr id="6" name="object 6"/>
          <p:cNvSpPr txBox="1"/>
          <p:nvPr/>
        </p:nvSpPr>
        <p:spPr>
          <a:xfrm>
            <a:off x="78739" y="1316481"/>
            <a:ext cx="8902065" cy="3866515"/>
          </a:xfrm>
          <a:prstGeom prst="rect">
            <a:avLst/>
          </a:prstGeom>
        </p:spPr>
        <p:txBody>
          <a:bodyPr vert="horz" wrap="square" lIns="0" tIns="12065" rIns="0" bIns="0" rtlCol="0">
            <a:spAutoFit/>
          </a:bodyPr>
          <a:lstStyle/>
          <a:p>
            <a:pPr marL="12700" marR="33020">
              <a:lnSpc>
                <a:spcPct val="100000"/>
              </a:lnSpc>
              <a:spcBef>
                <a:spcPts val="95"/>
              </a:spcBef>
            </a:pPr>
            <a:r>
              <a:rPr sz="2800" spc="-5" dirty="0">
                <a:latin typeface="Times New Roman"/>
                <a:cs typeface="Times New Roman"/>
              </a:rPr>
              <a:t>Each color </a:t>
            </a:r>
            <a:r>
              <a:rPr sz="2800" dirty="0">
                <a:latin typeface="Times New Roman"/>
                <a:cs typeface="Times New Roman"/>
              </a:rPr>
              <a:t>point </a:t>
            </a:r>
            <a:r>
              <a:rPr sz="2800" spc="-5" dirty="0">
                <a:latin typeface="Times New Roman"/>
                <a:cs typeface="Times New Roman"/>
              </a:rPr>
              <a:t>within </a:t>
            </a:r>
            <a:r>
              <a:rPr sz="2800" dirty="0">
                <a:latin typeface="Times New Roman"/>
                <a:cs typeface="Times New Roman"/>
              </a:rPr>
              <a:t>the </a:t>
            </a:r>
            <a:r>
              <a:rPr sz="2800" spc="-5" dirty="0">
                <a:latin typeface="Times New Roman"/>
                <a:cs typeface="Times New Roman"/>
              </a:rPr>
              <a:t>bounds of the cube is represented  as the </a:t>
            </a:r>
            <a:r>
              <a:rPr sz="2800" dirty="0">
                <a:latin typeface="Times New Roman"/>
                <a:cs typeface="Times New Roman"/>
              </a:rPr>
              <a:t>triple </a:t>
            </a:r>
            <a:r>
              <a:rPr sz="2800" spc="-5" dirty="0">
                <a:latin typeface="Times New Roman"/>
                <a:cs typeface="Times New Roman"/>
              </a:rPr>
              <a:t>(C,M,Y).where value for C,M,Y are also assigned  in the range from 0 to</a:t>
            </a:r>
            <a:r>
              <a:rPr sz="2800" spc="-10" dirty="0">
                <a:latin typeface="Times New Roman"/>
                <a:cs typeface="Times New Roman"/>
              </a:rPr>
              <a:t> </a:t>
            </a:r>
            <a:r>
              <a:rPr sz="2800" spc="-5" dirty="0">
                <a:latin typeface="Times New Roman"/>
                <a:cs typeface="Times New Roman"/>
              </a:rPr>
              <a:t>1.</a:t>
            </a:r>
            <a:endParaRPr sz="2800" dirty="0">
              <a:latin typeface="Times New Roman"/>
              <a:cs typeface="Times New Roman"/>
            </a:endParaRPr>
          </a:p>
          <a:p>
            <a:pPr marL="12700" marR="1103630">
              <a:lnSpc>
                <a:spcPct val="200100"/>
              </a:lnSpc>
              <a:tabLst>
                <a:tab pos="2584450" algn="l"/>
              </a:tabLst>
            </a:pPr>
            <a:r>
              <a:rPr sz="2800" spc="-5" dirty="0">
                <a:latin typeface="Times New Roman"/>
                <a:cs typeface="Times New Roman"/>
              </a:rPr>
              <a:t>Here</a:t>
            </a:r>
            <a:r>
              <a:rPr sz="2800" dirty="0">
                <a:latin typeface="Times New Roman"/>
                <a:cs typeface="Times New Roman"/>
              </a:rPr>
              <a:t> </a:t>
            </a:r>
            <a:r>
              <a:rPr sz="2800" spc="-5" dirty="0">
                <a:latin typeface="Times New Roman"/>
                <a:cs typeface="Times New Roman"/>
              </a:rPr>
              <a:t>CMY</a:t>
            </a:r>
            <a:r>
              <a:rPr sz="2800" spc="-95" dirty="0">
                <a:latin typeface="Times New Roman"/>
                <a:cs typeface="Times New Roman"/>
              </a:rPr>
              <a:t> </a:t>
            </a:r>
            <a:r>
              <a:rPr sz="2800" spc="-5" dirty="0">
                <a:latin typeface="Times New Roman"/>
                <a:cs typeface="Times New Roman"/>
              </a:rPr>
              <a:t>color	also place </a:t>
            </a:r>
            <a:r>
              <a:rPr sz="2800" dirty="0">
                <a:latin typeface="Times New Roman"/>
                <a:cs typeface="Times New Roman"/>
              </a:rPr>
              <a:t>together </a:t>
            </a:r>
            <a:r>
              <a:rPr sz="2800" spc="-5" dirty="0">
                <a:latin typeface="Times New Roman"/>
                <a:cs typeface="Times New Roman"/>
              </a:rPr>
              <a:t>at 120 degree.  </a:t>
            </a:r>
            <a:r>
              <a:rPr sz="2800" spc="-70" dirty="0">
                <a:latin typeface="Times New Roman"/>
                <a:cs typeface="Times New Roman"/>
              </a:rPr>
              <a:t>CYAN+ </a:t>
            </a:r>
            <a:r>
              <a:rPr sz="2800" spc="-40" dirty="0">
                <a:latin typeface="Times New Roman"/>
                <a:cs typeface="Times New Roman"/>
              </a:rPr>
              <a:t>MAGENTA </a:t>
            </a:r>
            <a:r>
              <a:rPr sz="2800" spc="-5" dirty="0">
                <a:latin typeface="Times New Roman"/>
                <a:cs typeface="Times New Roman"/>
              </a:rPr>
              <a:t>+ </a:t>
            </a:r>
            <a:r>
              <a:rPr sz="2800" spc="-10" dirty="0">
                <a:latin typeface="Times New Roman"/>
                <a:cs typeface="Times New Roman"/>
              </a:rPr>
              <a:t>YELLO </a:t>
            </a:r>
            <a:r>
              <a:rPr sz="2800" spc="-5" dirty="0">
                <a:latin typeface="Times New Roman"/>
                <a:cs typeface="Times New Roman"/>
              </a:rPr>
              <a:t>=</a:t>
            </a:r>
            <a:r>
              <a:rPr sz="2800" spc="-45" dirty="0">
                <a:latin typeface="Times New Roman"/>
                <a:cs typeface="Times New Roman"/>
              </a:rPr>
              <a:t> </a:t>
            </a:r>
            <a:r>
              <a:rPr sz="2800" spc="-5" dirty="0">
                <a:latin typeface="Times New Roman"/>
                <a:cs typeface="Times New Roman"/>
              </a:rPr>
              <a:t>BLACK(contribute)</a:t>
            </a:r>
            <a:endParaRPr sz="2800" dirty="0">
              <a:latin typeface="Times New Roman"/>
              <a:cs typeface="Times New Roman"/>
            </a:endParaRPr>
          </a:p>
          <a:p>
            <a:pPr>
              <a:lnSpc>
                <a:spcPct val="100000"/>
              </a:lnSpc>
              <a:spcBef>
                <a:spcPts val="25"/>
              </a:spcBef>
            </a:pPr>
            <a:endParaRPr sz="2900" dirty="0">
              <a:latin typeface="Times New Roman"/>
              <a:cs typeface="Times New Roman"/>
            </a:endParaRPr>
          </a:p>
          <a:p>
            <a:pPr marL="12700">
              <a:lnSpc>
                <a:spcPct val="100000"/>
              </a:lnSpc>
            </a:pPr>
            <a:r>
              <a:rPr sz="2800" spc="-5" dirty="0">
                <a:latin typeface="Times New Roman"/>
                <a:cs typeface="Times New Roman"/>
              </a:rPr>
              <a:t>All other colors are generated from these three primary</a:t>
            </a:r>
            <a:r>
              <a:rPr sz="2800" spc="80" dirty="0">
                <a:latin typeface="Times New Roman"/>
                <a:cs typeface="Times New Roman"/>
              </a:rPr>
              <a:t> </a:t>
            </a:r>
            <a:r>
              <a:rPr sz="2800" spc="-5" dirty="0">
                <a:latin typeface="Times New Roman"/>
                <a:cs typeface="Times New Roman"/>
              </a:rPr>
              <a:t>colors.</a:t>
            </a:r>
            <a:endParaRPr sz="2800" dirty="0">
              <a:latin typeface="Times New Roman"/>
              <a:cs typeface="Times New Roman"/>
            </a:endParaRPr>
          </a:p>
        </p:txBody>
      </p:sp>
      <p:pic>
        <p:nvPicPr>
          <p:cNvPr id="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21336" y="0"/>
            <a:ext cx="1257300" cy="1181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down)">
                                      <p:cBhvr>
                                        <p:cTn id="7" dur="580">
                                          <p:stCondLst>
                                            <p:cond delay="0"/>
                                          </p:stCondLst>
                                        </p:cTn>
                                        <p:tgtEl>
                                          <p:spTgt spid="6">
                                            <p:txEl>
                                              <p:pRg st="0" end="0"/>
                                            </p:txEl>
                                          </p:spTgt>
                                        </p:tgtEl>
                                      </p:cBhvr>
                                    </p:animEffect>
                                    <p:anim calcmode="lin" valueType="num">
                                      <p:cBhvr>
                                        <p:cTn id="8" dur="1822" tmFilter="0,0; 0.14,0.36; 0.43,0.73; 0.71,0.91; 1.0,1.0">
                                          <p:stCondLst>
                                            <p:cond delay="0"/>
                                          </p:stCondLst>
                                        </p:cTn>
                                        <p:tgtEl>
                                          <p:spTgt spid="6">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6">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6">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6">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6">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6">
                                            <p:txEl>
                                              <p:pRg st="0" end="0"/>
                                            </p:txEl>
                                          </p:spTgt>
                                        </p:tgtEl>
                                      </p:cBhvr>
                                      <p:to x="100000" y="60000"/>
                                    </p:animScale>
                                    <p:animScale>
                                      <p:cBhvr>
                                        <p:cTn id="14" dur="166" decel="50000">
                                          <p:stCondLst>
                                            <p:cond delay="676"/>
                                          </p:stCondLst>
                                        </p:cTn>
                                        <p:tgtEl>
                                          <p:spTgt spid="6">
                                            <p:txEl>
                                              <p:pRg st="0" end="0"/>
                                            </p:txEl>
                                          </p:spTgt>
                                        </p:tgtEl>
                                      </p:cBhvr>
                                      <p:to x="100000" y="100000"/>
                                    </p:animScale>
                                    <p:animScale>
                                      <p:cBhvr>
                                        <p:cTn id="15" dur="26">
                                          <p:stCondLst>
                                            <p:cond delay="1312"/>
                                          </p:stCondLst>
                                        </p:cTn>
                                        <p:tgtEl>
                                          <p:spTgt spid="6">
                                            <p:txEl>
                                              <p:pRg st="0" end="0"/>
                                            </p:txEl>
                                          </p:spTgt>
                                        </p:tgtEl>
                                      </p:cBhvr>
                                      <p:to x="100000" y="80000"/>
                                    </p:animScale>
                                    <p:animScale>
                                      <p:cBhvr>
                                        <p:cTn id="16" dur="166" decel="50000">
                                          <p:stCondLst>
                                            <p:cond delay="1338"/>
                                          </p:stCondLst>
                                        </p:cTn>
                                        <p:tgtEl>
                                          <p:spTgt spid="6">
                                            <p:txEl>
                                              <p:pRg st="0" end="0"/>
                                            </p:txEl>
                                          </p:spTgt>
                                        </p:tgtEl>
                                      </p:cBhvr>
                                      <p:to x="100000" y="100000"/>
                                    </p:animScale>
                                    <p:animScale>
                                      <p:cBhvr>
                                        <p:cTn id="17" dur="26">
                                          <p:stCondLst>
                                            <p:cond delay="1642"/>
                                          </p:stCondLst>
                                        </p:cTn>
                                        <p:tgtEl>
                                          <p:spTgt spid="6">
                                            <p:txEl>
                                              <p:pRg st="0" end="0"/>
                                            </p:txEl>
                                          </p:spTgt>
                                        </p:tgtEl>
                                      </p:cBhvr>
                                      <p:to x="100000" y="90000"/>
                                    </p:animScale>
                                    <p:animScale>
                                      <p:cBhvr>
                                        <p:cTn id="18" dur="166" decel="50000">
                                          <p:stCondLst>
                                            <p:cond delay="1668"/>
                                          </p:stCondLst>
                                        </p:cTn>
                                        <p:tgtEl>
                                          <p:spTgt spid="6">
                                            <p:txEl>
                                              <p:pRg st="0" end="0"/>
                                            </p:txEl>
                                          </p:spTgt>
                                        </p:tgtEl>
                                      </p:cBhvr>
                                      <p:to x="100000" y="100000"/>
                                    </p:animScale>
                                    <p:animScale>
                                      <p:cBhvr>
                                        <p:cTn id="19" dur="26">
                                          <p:stCondLst>
                                            <p:cond delay="1808"/>
                                          </p:stCondLst>
                                        </p:cTn>
                                        <p:tgtEl>
                                          <p:spTgt spid="6">
                                            <p:txEl>
                                              <p:pRg st="0" end="0"/>
                                            </p:txEl>
                                          </p:spTgt>
                                        </p:tgtEl>
                                      </p:cBhvr>
                                      <p:to x="100000" y="95000"/>
                                    </p:animScale>
                                    <p:animScale>
                                      <p:cBhvr>
                                        <p:cTn id="20" dur="166" decel="50000">
                                          <p:stCondLst>
                                            <p:cond delay="1834"/>
                                          </p:stCondLst>
                                        </p:cTn>
                                        <p:tgtEl>
                                          <p:spTgt spid="6">
                                            <p:txEl>
                                              <p:pRg st="0" end="0"/>
                                            </p:txEl>
                                          </p:spTgt>
                                        </p:tgtEl>
                                      </p:cBhvr>
                                      <p:to x="100000" y="100000"/>
                                    </p:animScale>
                                  </p:childTnLst>
                                </p:cTn>
                              </p:par>
                              <p:par>
                                <p:cTn id="21" presetID="26" presetClass="entr" presetSubtype="0" fill="hold" nodeType="withEffect">
                                  <p:stCondLst>
                                    <p:cond delay="0"/>
                                  </p:stCondLst>
                                  <p:childTnLst>
                                    <p:set>
                                      <p:cBhvr>
                                        <p:cTn id="22" dur="1" fill="hold">
                                          <p:stCondLst>
                                            <p:cond delay="0"/>
                                          </p:stCondLst>
                                        </p:cTn>
                                        <p:tgtEl>
                                          <p:spTgt spid="6">
                                            <p:txEl>
                                              <p:pRg st="1" end="1"/>
                                            </p:txEl>
                                          </p:spTgt>
                                        </p:tgtEl>
                                        <p:attrNameLst>
                                          <p:attrName>style.visibility</p:attrName>
                                        </p:attrNameLst>
                                      </p:cBhvr>
                                      <p:to>
                                        <p:strVal val="visible"/>
                                      </p:to>
                                    </p:set>
                                    <p:animEffect transition="in" filter="wipe(down)">
                                      <p:cBhvr>
                                        <p:cTn id="23" dur="580">
                                          <p:stCondLst>
                                            <p:cond delay="0"/>
                                          </p:stCondLst>
                                        </p:cTn>
                                        <p:tgtEl>
                                          <p:spTgt spid="6">
                                            <p:txEl>
                                              <p:pRg st="1" end="1"/>
                                            </p:txEl>
                                          </p:spTgt>
                                        </p:tgtEl>
                                      </p:cBhvr>
                                    </p:animEffect>
                                    <p:anim calcmode="lin" valueType="num">
                                      <p:cBhvr>
                                        <p:cTn id="24" dur="1822" tmFilter="0,0; 0.14,0.36; 0.43,0.73; 0.71,0.91; 1.0,1.0">
                                          <p:stCondLst>
                                            <p:cond delay="0"/>
                                          </p:stCondLst>
                                        </p:cTn>
                                        <p:tgtEl>
                                          <p:spTgt spid="6">
                                            <p:txEl>
                                              <p:pRg st="1" end="1"/>
                                            </p:txEl>
                                          </p:spTgt>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6">
                                            <p:txEl>
                                              <p:pRg st="1" end="1"/>
                                            </p:txEl>
                                          </p:spTgt>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6">
                                            <p:txEl>
                                              <p:pRg st="1" end="1"/>
                                            </p:txEl>
                                          </p:spTgt>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6">
                                            <p:txEl>
                                              <p:pRg st="1" end="1"/>
                                            </p:txEl>
                                          </p:spTgt>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6">
                                            <p:txEl>
                                              <p:pRg st="1" end="1"/>
                                            </p:txEl>
                                          </p:spTgt>
                                        </p:tgtEl>
                                        <p:attrNameLst>
                                          <p:attrName>ppt_y</p:attrName>
                                        </p:attrNameLst>
                                      </p:cBhvr>
                                      <p:tavLst>
                                        <p:tav tm="0" fmla="#ppt_y-sin(pi*$)/81">
                                          <p:val>
                                            <p:fltVal val="0"/>
                                          </p:val>
                                        </p:tav>
                                        <p:tav tm="100000">
                                          <p:val>
                                            <p:fltVal val="1"/>
                                          </p:val>
                                        </p:tav>
                                      </p:tavLst>
                                    </p:anim>
                                    <p:animScale>
                                      <p:cBhvr>
                                        <p:cTn id="29" dur="26">
                                          <p:stCondLst>
                                            <p:cond delay="650"/>
                                          </p:stCondLst>
                                        </p:cTn>
                                        <p:tgtEl>
                                          <p:spTgt spid="6">
                                            <p:txEl>
                                              <p:pRg st="1" end="1"/>
                                            </p:txEl>
                                          </p:spTgt>
                                        </p:tgtEl>
                                      </p:cBhvr>
                                      <p:to x="100000" y="60000"/>
                                    </p:animScale>
                                    <p:animScale>
                                      <p:cBhvr>
                                        <p:cTn id="30" dur="166" decel="50000">
                                          <p:stCondLst>
                                            <p:cond delay="676"/>
                                          </p:stCondLst>
                                        </p:cTn>
                                        <p:tgtEl>
                                          <p:spTgt spid="6">
                                            <p:txEl>
                                              <p:pRg st="1" end="1"/>
                                            </p:txEl>
                                          </p:spTgt>
                                        </p:tgtEl>
                                      </p:cBhvr>
                                      <p:to x="100000" y="100000"/>
                                    </p:animScale>
                                    <p:animScale>
                                      <p:cBhvr>
                                        <p:cTn id="31" dur="26">
                                          <p:stCondLst>
                                            <p:cond delay="1312"/>
                                          </p:stCondLst>
                                        </p:cTn>
                                        <p:tgtEl>
                                          <p:spTgt spid="6">
                                            <p:txEl>
                                              <p:pRg st="1" end="1"/>
                                            </p:txEl>
                                          </p:spTgt>
                                        </p:tgtEl>
                                      </p:cBhvr>
                                      <p:to x="100000" y="80000"/>
                                    </p:animScale>
                                    <p:animScale>
                                      <p:cBhvr>
                                        <p:cTn id="32" dur="166" decel="50000">
                                          <p:stCondLst>
                                            <p:cond delay="1338"/>
                                          </p:stCondLst>
                                        </p:cTn>
                                        <p:tgtEl>
                                          <p:spTgt spid="6">
                                            <p:txEl>
                                              <p:pRg st="1" end="1"/>
                                            </p:txEl>
                                          </p:spTgt>
                                        </p:tgtEl>
                                      </p:cBhvr>
                                      <p:to x="100000" y="100000"/>
                                    </p:animScale>
                                    <p:animScale>
                                      <p:cBhvr>
                                        <p:cTn id="33" dur="26">
                                          <p:stCondLst>
                                            <p:cond delay="1642"/>
                                          </p:stCondLst>
                                        </p:cTn>
                                        <p:tgtEl>
                                          <p:spTgt spid="6">
                                            <p:txEl>
                                              <p:pRg st="1" end="1"/>
                                            </p:txEl>
                                          </p:spTgt>
                                        </p:tgtEl>
                                      </p:cBhvr>
                                      <p:to x="100000" y="90000"/>
                                    </p:animScale>
                                    <p:animScale>
                                      <p:cBhvr>
                                        <p:cTn id="34" dur="166" decel="50000">
                                          <p:stCondLst>
                                            <p:cond delay="1668"/>
                                          </p:stCondLst>
                                        </p:cTn>
                                        <p:tgtEl>
                                          <p:spTgt spid="6">
                                            <p:txEl>
                                              <p:pRg st="1" end="1"/>
                                            </p:txEl>
                                          </p:spTgt>
                                        </p:tgtEl>
                                      </p:cBhvr>
                                      <p:to x="100000" y="100000"/>
                                    </p:animScale>
                                    <p:animScale>
                                      <p:cBhvr>
                                        <p:cTn id="35" dur="26">
                                          <p:stCondLst>
                                            <p:cond delay="1808"/>
                                          </p:stCondLst>
                                        </p:cTn>
                                        <p:tgtEl>
                                          <p:spTgt spid="6">
                                            <p:txEl>
                                              <p:pRg st="1" end="1"/>
                                            </p:txEl>
                                          </p:spTgt>
                                        </p:tgtEl>
                                      </p:cBhvr>
                                      <p:to x="100000" y="95000"/>
                                    </p:animScale>
                                    <p:animScale>
                                      <p:cBhvr>
                                        <p:cTn id="36" dur="166" decel="50000">
                                          <p:stCondLst>
                                            <p:cond delay="1834"/>
                                          </p:stCondLst>
                                        </p:cTn>
                                        <p:tgtEl>
                                          <p:spTgt spid="6">
                                            <p:txEl>
                                              <p:pRg st="1" end="1"/>
                                            </p:txEl>
                                          </p:spTgt>
                                        </p:tgtEl>
                                      </p:cBhvr>
                                      <p:to x="100000" y="100000"/>
                                    </p:animScale>
                                  </p:childTnLst>
                                </p:cTn>
                              </p:par>
                              <p:par>
                                <p:cTn id="37" presetID="26" presetClass="entr" presetSubtype="0" fill="hold" nodeType="withEffect">
                                  <p:stCondLst>
                                    <p:cond delay="0"/>
                                  </p:stCondLst>
                                  <p:childTnLst>
                                    <p:set>
                                      <p:cBhvr>
                                        <p:cTn id="38" dur="1" fill="hold">
                                          <p:stCondLst>
                                            <p:cond delay="0"/>
                                          </p:stCondLst>
                                        </p:cTn>
                                        <p:tgtEl>
                                          <p:spTgt spid="6">
                                            <p:txEl>
                                              <p:pRg st="3" end="3"/>
                                            </p:txEl>
                                          </p:spTgt>
                                        </p:tgtEl>
                                        <p:attrNameLst>
                                          <p:attrName>style.visibility</p:attrName>
                                        </p:attrNameLst>
                                      </p:cBhvr>
                                      <p:to>
                                        <p:strVal val="visible"/>
                                      </p:to>
                                    </p:set>
                                    <p:animEffect transition="in" filter="wipe(down)">
                                      <p:cBhvr>
                                        <p:cTn id="39" dur="580">
                                          <p:stCondLst>
                                            <p:cond delay="0"/>
                                          </p:stCondLst>
                                        </p:cTn>
                                        <p:tgtEl>
                                          <p:spTgt spid="6">
                                            <p:txEl>
                                              <p:pRg st="3" end="3"/>
                                            </p:txEl>
                                          </p:spTgt>
                                        </p:tgtEl>
                                      </p:cBhvr>
                                    </p:animEffect>
                                    <p:anim calcmode="lin" valueType="num">
                                      <p:cBhvr>
                                        <p:cTn id="40" dur="1822" tmFilter="0,0; 0.14,0.36; 0.43,0.73; 0.71,0.91; 1.0,1.0">
                                          <p:stCondLst>
                                            <p:cond delay="0"/>
                                          </p:stCondLst>
                                        </p:cTn>
                                        <p:tgtEl>
                                          <p:spTgt spid="6">
                                            <p:txEl>
                                              <p:pRg st="3" end="3"/>
                                            </p:txEl>
                                          </p:spTgt>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6">
                                            <p:txEl>
                                              <p:pRg st="3" end="3"/>
                                            </p:txEl>
                                          </p:spTgt>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6">
                                            <p:txEl>
                                              <p:pRg st="3" end="3"/>
                                            </p:txEl>
                                          </p:spTgt>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6">
                                            <p:txEl>
                                              <p:pRg st="3" end="3"/>
                                            </p:txEl>
                                          </p:spTgt>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6">
                                            <p:txEl>
                                              <p:pRg st="3" end="3"/>
                                            </p:txEl>
                                          </p:spTgt>
                                        </p:tgtEl>
                                        <p:attrNameLst>
                                          <p:attrName>ppt_y</p:attrName>
                                        </p:attrNameLst>
                                      </p:cBhvr>
                                      <p:tavLst>
                                        <p:tav tm="0" fmla="#ppt_y-sin(pi*$)/81">
                                          <p:val>
                                            <p:fltVal val="0"/>
                                          </p:val>
                                        </p:tav>
                                        <p:tav tm="100000">
                                          <p:val>
                                            <p:fltVal val="1"/>
                                          </p:val>
                                        </p:tav>
                                      </p:tavLst>
                                    </p:anim>
                                    <p:animScale>
                                      <p:cBhvr>
                                        <p:cTn id="45" dur="26">
                                          <p:stCondLst>
                                            <p:cond delay="650"/>
                                          </p:stCondLst>
                                        </p:cTn>
                                        <p:tgtEl>
                                          <p:spTgt spid="6">
                                            <p:txEl>
                                              <p:pRg st="3" end="3"/>
                                            </p:txEl>
                                          </p:spTgt>
                                        </p:tgtEl>
                                      </p:cBhvr>
                                      <p:to x="100000" y="60000"/>
                                    </p:animScale>
                                    <p:animScale>
                                      <p:cBhvr>
                                        <p:cTn id="46" dur="166" decel="50000">
                                          <p:stCondLst>
                                            <p:cond delay="676"/>
                                          </p:stCondLst>
                                        </p:cTn>
                                        <p:tgtEl>
                                          <p:spTgt spid="6">
                                            <p:txEl>
                                              <p:pRg st="3" end="3"/>
                                            </p:txEl>
                                          </p:spTgt>
                                        </p:tgtEl>
                                      </p:cBhvr>
                                      <p:to x="100000" y="100000"/>
                                    </p:animScale>
                                    <p:animScale>
                                      <p:cBhvr>
                                        <p:cTn id="47" dur="26">
                                          <p:stCondLst>
                                            <p:cond delay="1312"/>
                                          </p:stCondLst>
                                        </p:cTn>
                                        <p:tgtEl>
                                          <p:spTgt spid="6">
                                            <p:txEl>
                                              <p:pRg st="3" end="3"/>
                                            </p:txEl>
                                          </p:spTgt>
                                        </p:tgtEl>
                                      </p:cBhvr>
                                      <p:to x="100000" y="80000"/>
                                    </p:animScale>
                                    <p:animScale>
                                      <p:cBhvr>
                                        <p:cTn id="48" dur="166" decel="50000">
                                          <p:stCondLst>
                                            <p:cond delay="1338"/>
                                          </p:stCondLst>
                                        </p:cTn>
                                        <p:tgtEl>
                                          <p:spTgt spid="6">
                                            <p:txEl>
                                              <p:pRg st="3" end="3"/>
                                            </p:txEl>
                                          </p:spTgt>
                                        </p:tgtEl>
                                      </p:cBhvr>
                                      <p:to x="100000" y="100000"/>
                                    </p:animScale>
                                    <p:animScale>
                                      <p:cBhvr>
                                        <p:cTn id="49" dur="26">
                                          <p:stCondLst>
                                            <p:cond delay="1642"/>
                                          </p:stCondLst>
                                        </p:cTn>
                                        <p:tgtEl>
                                          <p:spTgt spid="6">
                                            <p:txEl>
                                              <p:pRg st="3" end="3"/>
                                            </p:txEl>
                                          </p:spTgt>
                                        </p:tgtEl>
                                      </p:cBhvr>
                                      <p:to x="100000" y="90000"/>
                                    </p:animScale>
                                    <p:animScale>
                                      <p:cBhvr>
                                        <p:cTn id="50" dur="166" decel="50000">
                                          <p:stCondLst>
                                            <p:cond delay="1668"/>
                                          </p:stCondLst>
                                        </p:cTn>
                                        <p:tgtEl>
                                          <p:spTgt spid="6">
                                            <p:txEl>
                                              <p:pRg st="3" end="3"/>
                                            </p:txEl>
                                          </p:spTgt>
                                        </p:tgtEl>
                                      </p:cBhvr>
                                      <p:to x="100000" y="100000"/>
                                    </p:animScale>
                                    <p:animScale>
                                      <p:cBhvr>
                                        <p:cTn id="51" dur="26">
                                          <p:stCondLst>
                                            <p:cond delay="1808"/>
                                          </p:stCondLst>
                                        </p:cTn>
                                        <p:tgtEl>
                                          <p:spTgt spid="6">
                                            <p:txEl>
                                              <p:pRg st="3" end="3"/>
                                            </p:txEl>
                                          </p:spTgt>
                                        </p:tgtEl>
                                      </p:cBhvr>
                                      <p:to x="100000" y="95000"/>
                                    </p:animScale>
                                    <p:animScale>
                                      <p:cBhvr>
                                        <p:cTn id="52" dur="166" decel="50000">
                                          <p:stCondLst>
                                            <p:cond delay="1834"/>
                                          </p:stCondLst>
                                        </p:cTn>
                                        <p:tgtEl>
                                          <p:spTgt spid="6">
                                            <p:txEl>
                                              <p:pRg st="3" end="3"/>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4572" y="0"/>
            <a:ext cx="9153525" cy="1024255"/>
            <a:chOff x="-4572" y="0"/>
            <a:chExt cx="9153525" cy="1024255"/>
          </a:xfrm>
        </p:grpSpPr>
        <p:sp>
          <p:nvSpPr>
            <p:cNvPr id="3" name="object 3"/>
            <p:cNvSpPr/>
            <p:nvPr/>
          </p:nvSpPr>
          <p:spPr>
            <a:xfrm>
              <a:off x="2340863" y="249936"/>
              <a:ext cx="3852672" cy="601980"/>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2387219" y="263271"/>
              <a:ext cx="3761104" cy="510286"/>
            </a:xfrm>
            <a:prstGeom prst="rect">
              <a:avLst/>
            </a:prstGeom>
            <a:blipFill>
              <a:blip r:embed="rId3" cstate="print"/>
              <a:stretch>
                <a:fillRect/>
              </a:stretch>
            </a:blipFill>
          </p:spPr>
          <p:txBody>
            <a:bodyPr wrap="square" lIns="0" tIns="0" rIns="0" bIns="0" rtlCol="0"/>
            <a:lstStyle/>
            <a:p>
              <a:endParaRPr/>
            </a:p>
          </p:txBody>
        </p:sp>
      </p:grpSp>
      <p:sp>
        <p:nvSpPr>
          <p:cNvPr id="5" name="object 5"/>
          <p:cNvSpPr txBox="1">
            <a:spLocks noGrp="1"/>
          </p:cNvSpPr>
          <p:nvPr>
            <p:ph type="title"/>
          </p:nvPr>
        </p:nvSpPr>
        <p:spPr>
          <a:prstGeom prst="rect">
            <a:avLst/>
          </a:prstGeom>
        </p:spPr>
        <p:txBody>
          <a:bodyPr vert="horz" wrap="square" lIns="0" tIns="88265" rIns="0" bIns="0" rtlCol="0">
            <a:spAutoFit/>
          </a:bodyPr>
          <a:lstStyle/>
          <a:p>
            <a:pPr marL="12700" marR="5080">
              <a:lnSpc>
                <a:spcPct val="100000"/>
              </a:lnSpc>
              <a:spcBef>
                <a:spcPts val="95"/>
              </a:spcBef>
            </a:pPr>
            <a:r>
              <a:rPr spc="-5" dirty="0"/>
              <a:t>If </a:t>
            </a:r>
            <a:r>
              <a:rPr dirty="0"/>
              <a:t>the </a:t>
            </a:r>
            <a:r>
              <a:rPr spc="-5" dirty="0"/>
              <a:t>intensities are represented </a:t>
            </a:r>
            <a:r>
              <a:rPr spc="-10" dirty="0"/>
              <a:t>as </a:t>
            </a:r>
            <a:r>
              <a:rPr spc="-15" dirty="0"/>
              <a:t>0≤r,g,b≤1 </a:t>
            </a:r>
            <a:r>
              <a:rPr spc="-10" dirty="0"/>
              <a:t>and </a:t>
            </a:r>
            <a:r>
              <a:rPr spc="-5" dirty="0"/>
              <a:t>0≤c,m,y≤1  then the relation between </a:t>
            </a:r>
            <a:r>
              <a:rPr spc="-10" dirty="0"/>
              <a:t>RGB </a:t>
            </a:r>
            <a:r>
              <a:rPr spc="-5" dirty="0"/>
              <a:t>and </a:t>
            </a:r>
            <a:r>
              <a:rPr spc="-10" dirty="0"/>
              <a:t>CMY can </a:t>
            </a:r>
            <a:r>
              <a:rPr spc="-5" dirty="0"/>
              <a:t>be described</a:t>
            </a:r>
            <a:r>
              <a:rPr spc="-25" dirty="0"/>
              <a:t> </a:t>
            </a:r>
            <a:r>
              <a:rPr spc="-5" dirty="0"/>
              <a:t>as:</a:t>
            </a:r>
          </a:p>
        </p:txBody>
      </p:sp>
      <p:sp>
        <p:nvSpPr>
          <p:cNvPr id="6" name="object 6"/>
          <p:cNvSpPr txBox="1"/>
          <p:nvPr/>
        </p:nvSpPr>
        <p:spPr>
          <a:xfrm>
            <a:off x="4167693" y="4906526"/>
            <a:ext cx="2152015" cy="885825"/>
          </a:xfrm>
          <a:prstGeom prst="rect">
            <a:avLst/>
          </a:prstGeom>
        </p:spPr>
        <p:txBody>
          <a:bodyPr vert="horz" wrap="square" lIns="0" tIns="11430" rIns="0" bIns="0" rtlCol="0">
            <a:spAutoFit/>
          </a:bodyPr>
          <a:lstStyle/>
          <a:p>
            <a:pPr marL="12700">
              <a:lnSpc>
                <a:spcPct val="100000"/>
              </a:lnSpc>
              <a:spcBef>
                <a:spcPts val="90"/>
              </a:spcBef>
              <a:tabLst>
                <a:tab pos="1739900" algn="l"/>
              </a:tabLst>
            </a:pPr>
            <a:r>
              <a:rPr sz="5650" spc="-5" dirty="0">
                <a:latin typeface="Arial"/>
                <a:cs typeface="Arial"/>
              </a:rPr>
              <a:t>1	b</a:t>
            </a:r>
            <a:endParaRPr sz="5650">
              <a:latin typeface="Arial"/>
              <a:cs typeface="Arial"/>
            </a:endParaRPr>
          </a:p>
        </p:txBody>
      </p:sp>
      <p:sp>
        <p:nvSpPr>
          <p:cNvPr id="7" name="object 7"/>
          <p:cNvSpPr txBox="1">
            <a:spLocks noGrp="1"/>
          </p:cNvSpPr>
          <p:nvPr>
            <p:ph type="body" idx="1"/>
          </p:nvPr>
        </p:nvSpPr>
        <p:spPr>
          <a:prstGeom prst="rect">
            <a:avLst/>
          </a:prstGeom>
        </p:spPr>
        <p:txBody>
          <a:bodyPr vert="horz" wrap="square" lIns="0" tIns="11430" rIns="0" bIns="0" rtlCol="0">
            <a:spAutoFit/>
          </a:bodyPr>
          <a:lstStyle/>
          <a:p>
            <a:pPr marL="50800">
              <a:lnSpc>
                <a:spcPts val="6210"/>
              </a:lnSpc>
              <a:spcBef>
                <a:spcPts val="90"/>
              </a:spcBef>
              <a:tabLst>
                <a:tab pos="1972945" algn="l"/>
                <a:tab pos="3698875" algn="l"/>
              </a:tabLst>
            </a:pPr>
            <a:r>
              <a:rPr spc="-5" dirty="0"/>
              <a:t></a:t>
            </a:r>
            <a:r>
              <a:rPr spc="-185" dirty="0">
                <a:latin typeface="Times New Roman"/>
                <a:cs typeface="Times New Roman"/>
              </a:rPr>
              <a:t> </a:t>
            </a:r>
            <a:r>
              <a:rPr sz="8475" spc="-7" baseline="2949" dirty="0">
                <a:latin typeface="Arial"/>
                <a:cs typeface="Arial"/>
              </a:rPr>
              <a:t>c</a:t>
            </a:r>
            <a:r>
              <a:rPr sz="8475" spc="-1027" baseline="2949" dirty="0">
                <a:latin typeface="Arial"/>
                <a:cs typeface="Arial"/>
              </a:rPr>
              <a:t> </a:t>
            </a:r>
            <a:r>
              <a:rPr sz="5650" spc="-5" dirty="0"/>
              <a:t></a:t>
            </a:r>
            <a:r>
              <a:rPr sz="5650" spc="-5" dirty="0">
                <a:latin typeface="Times New Roman"/>
                <a:cs typeface="Times New Roman"/>
              </a:rPr>
              <a:t>	</a:t>
            </a:r>
            <a:r>
              <a:rPr sz="5650" spc="80" dirty="0"/>
              <a:t></a:t>
            </a:r>
            <a:r>
              <a:rPr sz="8475" spc="120" baseline="2949" dirty="0">
                <a:latin typeface="Arial"/>
                <a:cs typeface="Arial"/>
              </a:rPr>
              <a:t>1</a:t>
            </a:r>
            <a:r>
              <a:rPr sz="5650" spc="80" dirty="0"/>
              <a:t></a:t>
            </a:r>
            <a:r>
              <a:rPr sz="5650" spc="80" dirty="0">
                <a:latin typeface="Times New Roman"/>
                <a:cs typeface="Times New Roman"/>
              </a:rPr>
              <a:t>	</a:t>
            </a:r>
            <a:r>
              <a:rPr sz="5650" spc="-5" dirty="0"/>
              <a:t></a:t>
            </a:r>
            <a:r>
              <a:rPr sz="5650" spc="-580" dirty="0">
                <a:latin typeface="Times New Roman"/>
                <a:cs typeface="Times New Roman"/>
              </a:rPr>
              <a:t> </a:t>
            </a:r>
            <a:r>
              <a:rPr sz="8475" spc="434" baseline="2949" dirty="0">
                <a:latin typeface="Arial"/>
                <a:cs typeface="Arial"/>
              </a:rPr>
              <a:t>r</a:t>
            </a:r>
            <a:r>
              <a:rPr sz="5650" spc="290" dirty="0"/>
              <a:t></a:t>
            </a:r>
            <a:endParaRPr sz="5650">
              <a:latin typeface="Arial"/>
              <a:cs typeface="Arial"/>
            </a:endParaRPr>
          </a:p>
          <a:p>
            <a:pPr marL="50800">
              <a:lnSpc>
                <a:spcPts val="6210"/>
              </a:lnSpc>
            </a:pPr>
            <a:r>
              <a:rPr spc="70" dirty="0"/>
              <a:t></a:t>
            </a:r>
            <a:r>
              <a:rPr sz="8475" spc="104" baseline="-15240" dirty="0">
                <a:latin typeface="Arial"/>
                <a:cs typeface="Arial"/>
              </a:rPr>
              <a:t>m</a:t>
            </a:r>
            <a:r>
              <a:rPr sz="5650" spc="70" dirty="0"/>
              <a:t></a:t>
            </a:r>
            <a:r>
              <a:rPr sz="5650" spc="70" dirty="0">
                <a:latin typeface="Times New Roman"/>
                <a:cs typeface="Times New Roman"/>
              </a:rPr>
              <a:t> </a:t>
            </a:r>
            <a:r>
              <a:rPr sz="8475" spc="-7" baseline="-9341" dirty="0"/>
              <a:t></a:t>
            </a:r>
            <a:r>
              <a:rPr sz="8475" spc="-7" baseline="-9341" dirty="0">
                <a:latin typeface="Times New Roman"/>
                <a:cs typeface="Times New Roman"/>
              </a:rPr>
              <a:t> </a:t>
            </a:r>
            <a:r>
              <a:rPr sz="5650" spc="80" dirty="0"/>
              <a:t></a:t>
            </a:r>
            <a:r>
              <a:rPr sz="8475" spc="120" baseline="-15240" dirty="0">
                <a:latin typeface="Arial"/>
                <a:cs typeface="Arial"/>
              </a:rPr>
              <a:t>1</a:t>
            </a:r>
            <a:r>
              <a:rPr sz="5650" spc="80" dirty="0"/>
              <a:t></a:t>
            </a:r>
            <a:r>
              <a:rPr sz="5650" spc="80" dirty="0">
                <a:latin typeface="Times New Roman"/>
                <a:cs typeface="Times New Roman"/>
              </a:rPr>
              <a:t> </a:t>
            </a:r>
            <a:r>
              <a:rPr sz="8475" spc="-7" baseline="-9341" dirty="0"/>
              <a:t></a:t>
            </a:r>
            <a:r>
              <a:rPr sz="8475" spc="-525" baseline="-9341" dirty="0">
                <a:latin typeface="Times New Roman"/>
                <a:cs typeface="Times New Roman"/>
              </a:rPr>
              <a:t> </a:t>
            </a:r>
            <a:r>
              <a:rPr sz="5650" spc="80" dirty="0"/>
              <a:t></a:t>
            </a:r>
            <a:r>
              <a:rPr sz="8475" spc="120" baseline="-15240" dirty="0">
                <a:latin typeface="Arial"/>
                <a:cs typeface="Arial"/>
              </a:rPr>
              <a:t>g</a:t>
            </a:r>
            <a:r>
              <a:rPr sz="5650" spc="80" dirty="0"/>
              <a:t></a:t>
            </a:r>
            <a:endParaRPr sz="5650">
              <a:latin typeface="Arial"/>
              <a:cs typeface="Arial"/>
            </a:endParaRPr>
          </a:p>
        </p:txBody>
      </p:sp>
      <p:sp>
        <p:nvSpPr>
          <p:cNvPr id="8" name="object 8"/>
          <p:cNvSpPr txBox="1"/>
          <p:nvPr/>
        </p:nvSpPr>
        <p:spPr>
          <a:xfrm>
            <a:off x="1881065" y="4572000"/>
            <a:ext cx="4744720" cy="885825"/>
          </a:xfrm>
          <a:prstGeom prst="rect">
            <a:avLst/>
          </a:prstGeom>
        </p:spPr>
        <p:txBody>
          <a:bodyPr vert="horz" wrap="square" lIns="0" tIns="11430" rIns="0" bIns="0" rtlCol="0">
            <a:spAutoFit/>
          </a:bodyPr>
          <a:lstStyle/>
          <a:p>
            <a:pPr marL="63500">
              <a:lnSpc>
                <a:spcPct val="100000"/>
              </a:lnSpc>
              <a:spcBef>
                <a:spcPts val="90"/>
              </a:spcBef>
              <a:tabLst>
                <a:tab pos="1985645" algn="l"/>
                <a:tab pos="2691765" algn="l"/>
                <a:tab pos="3711575" algn="l"/>
                <a:tab pos="4418330" algn="l"/>
              </a:tabLst>
            </a:pPr>
            <a:r>
              <a:rPr sz="5650" spc="-1090" dirty="0">
                <a:latin typeface="Symbol"/>
                <a:cs typeface="Symbol"/>
              </a:rPr>
              <a:t></a:t>
            </a:r>
            <a:r>
              <a:rPr sz="8475" spc="-1635" baseline="-27531" dirty="0">
                <a:latin typeface="Symbol"/>
                <a:cs typeface="Symbol"/>
              </a:rPr>
              <a:t></a:t>
            </a:r>
            <a:r>
              <a:rPr sz="8475" spc="-1635" baseline="-27531" dirty="0">
                <a:latin typeface="Times New Roman"/>
                <a:cs typeface="Times New Roman"/>
              </a:rPr>
              <a:t>  </a:t>
            </a:r>
            <a:r>
              <a:rPr sz="8475" spc="-1245" baseline="-27531" dirty="0">
                <a:latin typeface="Times New Roman"/>
                <a:cs typeface="Times New Roman"/>
              </a:rPr>
              <a:t> </a:t>
            </a:r>
            <a:r>
              <a:rPr sz="8475" spc="-7" baseline="-33923" dirty="0">
                <a:latin typeface="Arial"/>
                <a:cs typeface="Arial"/>
              </a:rPr>
              <a:t>y</a:t>
            </a:r>
            <a:r>
              <a:rPr sz="8475" spc="-1019" baseline="-33923" dirty="0">
                <a:latin typeface="Arial"/>
                <a:cs typeface="Arial"/>
              </a:rPr>
              <a:t> </a:t>
            </a:r>
            <a:r>
              <a:rPr sz="5650" spc="-1090" dirty="0">
                <a:latin typeface="Symbol"/>
                <a:cs typeface="Symbol"/>
              </a:rPr>
              <a:t></a:t>
            </a:r>
            <a:r>
              <a:rPr sz="8475" spc="-1635" baseline="-27531" dirty="0">
                <a:latin typeface="Symbol"/>
                <a:cs typeface="Symbol"/>
              </a:rPr>
              <a:t></a:t>
            </a:r>
            <a:r>
              <a:rPr sz="8475" spc="-1635" baseline="-27531" dirty="0">
                <a:latin typeface="Times New Roman"/>
                <a:cs typeface="Times New Roman"/>
              </a:rPr>
              <a:t>	</a:t>
            </a:r>
            <a:r>
              <a:rPr sz="5650" spc="-1090" dirty="0">
                <a:latin typeface="Symbol"/>
                <a:cs typeface="Symbol"/>
              </a:rPr>
              <a:t></a:t>
            </a:r>
            <a:r>
              <a:rPr sz="8475" spc="-1635" baseline="-27531" dirty="0">
                <a:latin typeface="Symbol"/>
                <a:cs typeface="Symbol"/>
              </a:rPr>
              <a:t></a:t>
            </a:r>
            <a:r>
              <a:rPr sz="8475" spc="-1635" baseline="-27531" dirty="0">
                <a:latin typeface="Times New Roman"/>
                <a:cs typeface="Times New Roman"/>
              </a:rPr>
              <a:t>	</a:t>
            </a:r>
            <a:r>
              <a:rPr sz="5650" spc="-1090" dirty="0">
                <a:latin typeface="Symbol"/>
                <a:cs typeface="Symbol"/>
              </a:rPr>
              <a:t></a:t>
            </a:r>
            <a:r>
              <a:rPr sz="8475" spc="-1635" baseline="-27531" dirty="0">
                <a:latin typeface="Symbol"/>
                <a:cs typeface="Symbol"/>
              </a:rPr>
              <a:t></a:t>
            </a:r>
            <a:r>
              <a:rPr sz="8475" spc="-1635" baseline="-27531" dirty="0">
                <a:latin typeface="Times New Roman"/>
                <a:cs typeface="Times New Roman"/>
              </a:rPr>
              <a:t>	</a:t>
            </a:r>
            <a:r>
              <a:rPr sz="5650" spc="-1090" dirty="0">
                <a:latin typeface="Symbol"/>
                <a:cs typeface="Symbol"/>
              </a:rPr>
              <a:t></a:t>
            </a:r>
            <a:r>
              <a:rPr sz="8475" spc="-1635" baseline="-27531" dirty="0">
                <a:latin typeface="Symbol"/>
                <a:cs typeface="Symbol"/>
              </a:rPr>
              <a:t></a:t>
            </a:r>
            <a:r>
              <a:rPr sz="8475" spc="-1635" baseline="-27531" dirty="0">
                <a:latin typeface="Times New Roman"/>
                <a:cs typeface="Times New Roman"/>
              </a:rPr>
              <a:t>	</a:t>
            </a:r>
            <a:r>
              <a:rPr sz="5650" spc="-1090" dirty="0">
                <a:latin typeface="Symbol"/>
                <a:cs typeface="Symbol"/>
              </a:rPr>
              <a:t></a:t>
            </a:r>
            <a:r>
              <a:rPr sz="8475" spc="-1635" baseline="-27531" dirty="0">
                <a:latin typeface="Symbol"/>
                <a:cs typeface="Symbol"/>
              </a:rPr>
              <a:t></a:t>
            </a:r>
            <a:endParaRPr sz="8475" baseline="-27531" dirty="0">
              <a:latin typeface="Symbol"/>
              <a:cs typeface="Symbol"/>
            </a:endParaRPr>
          </a:p>
        </p:txBody>
      </p:sp>
      <p:pic>
        <p:nvPicPr>
          <p:cNvPr id="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21336" y="0"/>
            <a:ext cx="1257300" cy="1181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4571" y="0"/>
            <a:ext cx="7700772" cy="655320"/>
            <a:chOff x="-4572" y="0"/>
            <a:chExt cx="9153525" cy="655320"/>
          </a:xfrm>
        </p:grpSpPr>
        <p:sp>
          <p:nvSpPr>
            <p:cNvPr id="3" name="object 3"/>
            <p:cNvSpPr/>
            <p:nvPr/>
          </p:nvSpPr>
          <p:spPr>
            <a:xfrm>
              <a:off x="0" y="0"/>
              <a:ext cx="9144000" cy="646430"/>
            </a:xfrm>
            <a:custGeom>
              <a:avLst/>
              <a:gdLst/>
              <a:ahLst/>
              <a:cxnLst/>
              <a:rect l="l" t="t" r="r" b="b"/>
              <a:pathLst>
                <a:path w="9144000" h="646430">
                  <a:moveTo>
                    <a:pt x="0" y="646176"/>
                  </a:moveTo>
                  <a:lnTo>
                    <a:pt x="9144000" y="646176"/>
                  </a:lnTo>
                  <a:lnTo>
                    <a:pt x="9144000" y="0"/>
                  </a:lnTo>
                  <a:lnTo>
                    <a:pt x="0" y="0"/>
                  </a:lnTo>
                  <a:lnTo>
                    <a:pt x="0" y="646176"/>
                  </a:lnTo>
                  <a:close/>
                </a:path>
              </a:pathLst>
            </a:custGeom>
            <a:ln w="9144">
              <a:solidFill>
                <a:srgbClr val="000000"/>
              </a:solidFill>
            </a:ln>
          </p:spPr>
          <p:txBody>
            <a:bodyPr wrap="square" lIns="0" tIns="0" rIns="0" bIns="0" rtlCol="0"/>
            <a:lstStyle/>
            <a:p>
              <a:endParaRPr/>
            </a:p>
          </p:txBody>
        </p:sp>
        <p:sp>
          <p:nvSpPr>
            <p:cNvPr id="4" name="object 4"/>
            <p:cNvSpPr/>
            <p:nvPr/>
          </p:nvSpPr>
          <p:spPr>
            <a:xfrm>
              <a:off x="79632" y="151241"/>
              <a:ext cx="8736325" cy="456468"/>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102980" y="149987"/>
              <a:ext cx="8691007" cy="411607"/>
            </a:xfrm>
            <a:prstGeom prst="rect">
              <a:avLst/>
            </a:prstGeom>
            <a:blipFill>
              <a:blip r:embed="rId3" cstate="print"/>
              <a:stretch>
                <a:fillRect/>
              </a:stretch>
            </a:blipFill>
          </p:spPr>
          <p:txBody>
            <a:bodyPr wrap="square" lIns="0" tIns="0" rIns="0" bIns="0" rtlCol="0"/>
            <a:lstStyle/>
            <a:p>
              <a:endParaRPr/>
            </a:p>
          </p:txBody>
        </p:sp>
      </p:grpSp>
      <p:sp>
        <p:nvSpPr>
          <p:cNvPr id="6" name="object 6"/>
          <p:cNvSpPr txBox="1">
            <a:spLocks noGrp="1"/>
          </p:cNvSpPr>
          <p:nvPr>
            <p:ph type="title"/>
          </p:nvPr>
        </p:nvSpPr>
        <p:spPr>
          <a:prstGeom prst="rect">
            <a:avLst/>
          </a:prstGeom>
        </p:spPr>
        <p:txBody>
          <a:bodyPr vert="horz" wrap="square" lIns="0" tIns="88265" rIns="0" bIns="0" rtlCol="0">
            <a:spAutoFit/>
          </a:bodyPr>
          <a:lstStyle/>
          <a:p>
            <a:pPr marL="12700" marR="5080">
              <a:lnSpc>
                <a:spcPct val="100000"/>
              </a:lnSpc>
              <a:spcBef>
                <a:spcPts val="95"/>
              </a:spcBef>
            </a:pPr>
            <a:r>
              <a:rPr spc="-5" dirty="0"/>
              <a:t>For </a:t>
            </a:r>
            <a:r>
              <a:rPr dirty="0"/>
              <a:t>printing </a:t>
            </a:r>
            <a:r>
              <a:rPr spc="-5" dirty="0"/>
              <a:t>&amp; art </a:t>
            </a:r>
            <a:r>
              <a:rPr dirty="0"/>
              <a:t>industry the </a:t>
            </a:r>
            <a:r>
              <a:rPr spc="-5" dirty="0"/>
              <a:t>CMY model is </a:t>
            </a:r>
            <a:r>
              <a:rPr dirty="0"/>
              <a:t>not</a:t>
            </a:r>
            <a:r>
              <a:rPr spc="-170" dirty="0"/>
              <a:t> </a:t>
            </a:r>
            <a:r>
              <a:rPr spc="-5" dirty="0"/>
              <a:t>enough.  </a:t>
            </a:r>
            <a:r>
              <a:rPr dirty="0"/>
              <a:t>So,Fourth </a:t>
            </a:r>
            <a:r>
              <a:rPr spc="-5" dirty="0"/>
              <a:t>primary color K is added to CMY</a:t>
            </a:r>
            <a:r>
              <a:rPr spc="-90" dirty="0"/>
              <a:t> </a:t>
            </a:r>
            <a:r>
              <a:rPr spc="-5" dirty="0"/>
              <a:t>model.</a:t>
            </a:r>
          </a:p>
        </p:txBody>
      </p:sp>
      <p:sp>
        <p:nvSpPr>
          <p:cNvPr id="7" name="object 7"/>
          <p:cNvSpPr txBox="1"/>
          <p:nvPr/>
        </p:nvSpPr>
        <p:spPr>
          <a:xfrm>
            <a:off x="78739" y="2597023"/>
            <a:ext cx="3945254" cy="452120"/>
          </a:xfrm>
          <a:prstGeom prst="rect">
            <a:avLst/>
          </a:prstGeom>
        </p:spPr>
        <p:txBody>
          <a:bodyPr vert="horz" wrap="square" lIns="0" tIns="12065" rIns="0" bIns="0" rtlCol="0">
            <a:spAutoFit/>
          </a:bodyPr>
          <a:lstStyle/>
          <a:p>
            <a:pPr marL="12700">
              <a:lnSpc>
                <a:spcPct val="100000"/>
              </a:lnSpc>
              <a:spcBef>
                <a:spcPts val="95"/>
              </a:spcBef>
            </a:pPr>
            <a:r>
              <a:rPr sz="2800" spc="-5" dirty="0">
                <a:latin typeface="Times New Roman"/>
                <a:cs typeface="Times New Roman"/>
              </a:rPr>
              <a:t>K stands </a:t>
            </a:r>
            <a:r>
              <a:rPr sz="2800" dirty="0">
                <a:latin typeface="Times New Roman"/>
                <a:cs typeface="Times New Roman"/>
              </a:rPr>
              <a:t>for </a:t>
            </a:r>
            <a:r>
              <a:rPr sz="2800" spc="-10" dirty="0">
                <a:latin typeface="Times New Roman"/>
                <a:cs typeface="Times New Roman"/>
              </a:rPr>
              <a:t>BLACK</a:t>
            </a:r>
            <a:r>
              <a:rPr sz="2800" spc="-25" dirty="0">
                <a:latin typeface="Times New Roman"/>
                <a:cs typeface="Times New Roman"/>
              </a:rPr>
              <a:t> </a:t>
            </a:r>
            <a:r>
              <a:rPr sz="2800" spc="-30" dirty="0">
                <a:latin typeface="Times New Roman"/>
                <a:cs typeface="Times New Roman"/>
              </a:rPr>
              <a:t>color.</a:t>
            </a:r>
            <a:endParaRPr sz="2800">
              <a:latin typeface="Times New Roman"/>
              <a:cs typeface="Times New Roman"/>
            </a:endParaRPr>
          </a:p>
        </p:txBody>
      </p:sp>
      <p:pic>
        <p:nvPicPr>
          <p:cNvPr id="8"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21336" y="0"/>
            <a:ext cx="1257300" cy="1181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8195"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6515101" y="3933990"/>
            <a:ext cx="2295632" cy="24953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Footer Placeholder 5"/>
          <p:cNvSpPr>
            <a:spLocks noGrp="1"/>
          </p:cNvSpPr>
          <p:nvPr>
            <p:ph type="ftr" sz="quarter" idx="11"/>
          </p:nvPr>
        </p:nvSpPr>
        <p:spPr/>
        <p:txBody>
          <a:bodyPr/>
          <a:lstStyle/>
          <a:p>
            <a:r>
              <a:rPr lang="en-US" dirty="0" smtClean="0">
                <a:solidFill>
                  <a:prstClr val="black">
                    <a:tint val="75000"/>
                  </a:prstClr>
                </a:solidFill>
              </a:rPr>
              <a:t>DEPARTMENT OF CSE</a:t>
            </a:r>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C0CBC73D-FE62-4EDB-9C4C-654CC24BCDE2}" type="slidenum">
              <a:rPr lang="en-US" smtClean="0">
                <a:solidFill>
                  <a:prstClr val="black">
                    <a:tint val="75000"/>
                  </a:prstClr>
                </a:solidFill>
              </a:rPr>
              <a:pPr/>
              <a:t>2</a:t>
            </a:fld>
            <a:endParaRPr lang="en-US">
              <a:solidFill>
                <a:prstClr val="black">
                  <a:tint val="75000"/>
                </a:prstClr>
              </a:solidFill>
            </a:endParaRPr>
          </a:p>
        </p:txBody>
      </p:sp>
      <p:sp>
        <p:nvSpPr>
          <p:cNvPr id="4" name="Rectangle 3"/>
          <p:cNvSpPr/>
          <p:nvPr/>
        </p:nvSpPr>
        <p:spPr>
          <a:xfrm>
            <a:off x="229466" y="1676400"/>
            <a:ext cx="8610600" cy="2585323"/>
          </a:xfrm>
          <a:prstGeom prst="rect">
            <a:avLst/>
          </a:prstGeom>
          <a:noFill/>
        </p:spPr>
        <p:txBody>
          <a:bodyPr wrap="square" lIns="91440" tIns="45720" rIns="91440" bIns="45720">
            <a:spAutoFit/>
          </a:bodyPr>
          <a:lstStyle/>
          <a:p>
            <a:pPr algn="ctr"/>
            <a:r>
              <a:rPr lang="en-US" sz="5400" b="1" dirty="0" smtClean="0">
                <a:ln w="31550" cmpd="sng">
                  <a:gradFill>
                    <a:gsLst>
                      <a:gs pos="70000">
                        <a:srgbClr val="F79646">
                          <a:shade val="50000"/>
                          <a:satMod val="190000"/>
                        </a:srgbClr>
                      </a:gs>
                      <a:gs pos="0">
                        <a:srgbClr val="F79646">
                          <a:tint val="77000"/>
                          <a:satMod val="180000"/>
                        </a:srgbClr>
                      </a:gs>
                    </a:gsLst>
                    <a:lin ang="5400000"/>
                  </a:gradFill>
                  <a:prstDash val="solid"/>
                </a:ln>
                <a:solidFill>
                  <a:srgbClr val="F79646">
                    <a:tint val="15000"/>
                    <a:satMod val="200000"/>
                  </a:srgbClr>
                </a:solidFill>
                <a:effectLst>
                  <a:outerShdw blurRad="50800" dist="40000" dir="5400000" algn="tl" rotWithShape="0">
                    <a:srgbClr val="000000">
                      <a:shade val="5000"/>
                      <a:satMod val="120000"/>
                      <a:alpha val="33000"/>
                    </a:srgbClr>
                  </a:outerShdw>
                </a:effectLst>
                <a:latin typeface="Times New Roman" pitchFamily="18" charset="0"/>
                <a:cs typeface="Times New Roman" pitchFamily="18" charset="0"/>
              </a:rPr>
              <a:t>UNIT-4 </a:t>
            </a:r>
          </a:p>
          <a:p>
            <a:pPr algn="ctr"/>
            <a:r>
              <a:rPr lang="en-US" sz="5400" b="1" dirty="0" smtClean="0">
                <a:ln w="31550" cmpd="sng">
                  <a:gradFill>
                    <a:gsLst>
                      <a:gs pos="70000">
                        <a:srgbClr val="F79646">
                          <a:shade val="50000"/>
                          <a:satMod val="190000"/>
                        </a:srgbClr>
                      </a:gs>
                      <a:gs pos="0">
                        <a:srgbClr val="F79646">
                          <a:tint val="77000"/>
                          <a:satMod val="180000"/>
                        </a:srgbClr>
                      </a:gs>
                    </a:gsLst>
                    <a:lin ang="5400000"/>
                  </a:gradFill>
                  <a:prstDash val="solid"/>
                </a:ln>
                <a:solidFill>
                  <a:srgbClr val="F79646">
                    <a:tint val="15000"/>
                    <a:satMod val="200000"/>
                  </a:srgbClr>
                </a:solidFill>
                <a:effectLst>
                  <a:outerShdw blurRad="50800" dist="40000" dir="5400000" algn="tl" rotWithShape="0">
                    <a:srgbClr val="000000">
                      <a:shade val="5000"/>
                      <a:satMod val="120000"/>
                      <a:alpha val="33000"/>
                    </a:srgbClr>
                  </a:outerShdw>
                </a:effectLst>
                <a:latin typeface="Times New Roman" pitchFamily="18" charset="0"/>
                <a:cs typeface="Times New Roman" pitchFamily="18" charset="0"/>
              </a:rPr>
              <a:t>COLOR MODELS AND SEGMENTATION</a:t>
            </a:r>
            <a:endParaRPr lang="en-US" sz="5400" b="1" dirty="0">
              <a:ln w="31550" cmpd="sng">
                <a:gradFill>
                  <a:gsLst>
                    <a:gs pos="70000">
                      <a:srgbClr val="F79646">
                        <a:shade val="50000"/>
                        <a:satMod val="190000"/>
                      </a:srgbClr>
                    </a:gs>
                    <a:gs pos="0">
                      <a:srgbClr val="F79646">
                        <a:tint val="77000"/>
                        <a:satMod val="180000"/>
                      </a:srgbClr>
                    </a:gs>
                  </a:gsLst>
                  <a:lin ang="5400000"/>
                </a:gradFill>
                <a:prstDash val="solid"/>
              </a:ln>
              <a:solidFill>
                <a:srgbClr val="F79646">
                  <a:tint val="15000"/>
                  <a:satMod val="200000"/>
                </a:srgbClr>
              </a:solidFill>
              <a:effectLst>
                <a:outerShdw blurRad="50800" dist="40000" dir="5400000" algn="tl" rotWithShape="0">
                  <a:srgbClr val="000000">
                    <a:shade val="5000"/>
                    <a:satMod val="120000"/>
                    <a:alpha val="33000"/>
                  </a:srgbClr>
                </a:outerShdw>
              </a:effectLst>
            </a:endParaRPr>
          </a:p>
        </p:txBody>
      </p:sp>
      <p:pic>
        <p:nvPicPr>
          <p:cNvPr id="1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21336" y="0"/>
            <a:ext cx="1257300" cy="1181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76200"/>
            <a:ext cx="2850357"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3530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4571" y="0"/>
            <a:ext cx="7853172" cy="594360"/>
            <a:chOff x="-4572" y="0"/>
            <a:chExt cx="9153525" cy="594360"/>
          </a:xfrm>
        </p:grpSpPr>
        <p:sp>
          <p:nvSpPr>
            <p:cNvPr id="3" name="object 3"/>
            <p:cNvSpPr/>
            <p:nvPr/>
          </p:nvSpPr>
          <p:spPr>
            <a:xfrm>
              <a:off x="0" y="0"/>
              <a:ext cx="9144000" cy="585470"/>
            </a:xfrm>
            <a:custGeom>
              <a:avLst/>
              <a:gdLst/>
              <a:ahLst/>
              <a:cxnLst/>
              <a:rect l="l" t="t" r="r" b="b"/>
              <a:pathLst>
                <a:path w="9144000" h="585470">
                  <a:moveTo>
                    <a:pt x="0" y="585215"/>
                  </a:moveTo>
                  <a:lnTo>
                    <a:pt x="9144000" y="585215"/>
                  </a:lnTo>
                  <a:lnTo>
                    <a:pt x="9144000" y="0"/>
                  </a:lnTo>
                  <a:lnTo>
                    <a:pt x="0" y="0"/>
                  </a:lnTo>
                  <a:lnTo>
                    <a:pt x="0" y="585215"/>
                  </a:lnTo>
                  <a:close/>
                </a:path>
              </a:pathLst>
            </a:custGeom>
            <a:ln w="9144">
              <a:solidFill>
                <a:srgbClr val="000000"/>
              </a:solidFill>
            </a:ln>
          </p:spPr>
          <p:txBody>
            <a:bodyPr wrap="square" lIns="0" tIns="0" rIns="0" bIns="0" rtlCol="0"/>
            <a:lstStyle/>
            <a:p>
              <a:endParaRPr/>
            </a:p>
          </p:txBody>
        </p:sp>
        <p:sp>
          <p:nvSpPr>
            <p:cNvPr id="4" name="object 4"/>
            <p:cNvSpPr/>
            <p:nvPr/>
          </p:nvSpPr>
          <p:spPr>
            <a:xfrm>
              <a:off x="67438" y="137532"/>
              <a:ext cx="8391905" cy="409210"/>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88887" y="137667"/>
              <a:ext cx="8349881" cy="367283"/>
            </a:xfrm>
            <a:prstGeom prst="rect">
              <a:avLst/>
            </a:prstGeom>
            <a:blipFill>
              <a:blip r:embed="rId3" cstate="print"/>
              <a:stretch>
                <a:fillRect/>
              </a:stretch>
            </a:blipFill>
          </p:spPr>
          <p:txBody>
            <a:bodyPr wrap="square" lIns="0" tIns="0" rIns="0" bIns="0" rtlCol="0"/>
            <a:lstStyle/>
            <a:p>
              <a:endParaRPr/>
            </a:p>
          </p:txBody>
        </p:sp>
      </p:grpSp>
      <p:sp>
        <p:nvSpPr>
          <p:cNvPr id="6" name="object 6"/>
          <p:cNvSpPr txBox="1"/>
          <p:nvPr/>
        </p:nvSpPr>
        <p:spPr>
          <a:xfrm>
            <a:off x="78739" y="706881"/>
            <a:ext cx="8943340" cy="6097905"/>
          </a:xfrm>
          <a:prstGeom prst="rect">
            <a:avLst/>
          </a:prstGeom>
        </p:spPr>
        <p:txBody>
          <a:bodyPr vert="horz" wrap="square" lIns="0" tIns="12065" rIns="0" bIns="0" rtlCol="0">
            <a:spAutoFit/>
          </a:bodyPr>
          <a:lstStyle/>
          <a:p>
            <a:pPr marL="12700">
              <a:lnSpc>
                <a:spcPct val="100000"/>
              </a:lnSpc>
              <a:spcBef>
                <a:spcPts val="95"/>
              </a:spcBef>
            </a:pPr>
            <a:r>
              <a:rPr sz="2800" spc="-5" dirty="0">
                <a:latin typeface="Times New Roman"/>
                <a:cs typeface="Times New Roman"/>
              </a:rPr>
              <a:t>The YIQ color model is a recoding of </a:t>
            </a:r>
            <a:r>
              <a:rPr sz="2800" spc="-10" dirty="0">
                <a:latin typeface="Times New Roman"/>
                <a:cs typeface="Times New Roman"/>
              </a:rPr>
              <a:t>RGB </a:t>
            </a:r>
            <a:r>
              <a:rPr sz="2800" spc="-5" dirty="0">
                <a:latin typeface="Times New Roman"/>
                <a:cs typeface="Times New Roman"/>
              </a:rPr>
              <a:t>color</a:t>
            </a:r>
            <a:r>
              <a:rPr sz="2800" spc="-70" dirty="0">
                <a:latin typeface="Times New Roman"/>
                <a:cs typeface="Times New Roman"/>
              </a:rPr>
              <a:t> </a:t>
            </a:r>
            <a:r>
              <a:rPr sz="2800" spc="-5" dirty="0">
                <a:latin typeface="Times New Roman"/>
                <a:cs typeface="Times New Roman"/>
              </a:rPr>
              <a:t>model.</a:t>
            </a:r>
            <a:endParaRPr sz="2800" dirty="0">
              <a:latin typeface="Times New Roman"/>
              <a:cs typeface="Times New Roman"/>
            </a:endParaRPr>
          </a:p>
          <a:p>
            <a:pPr marL="12700" marR="1463675">
              <a:lnSpc>
                <a:spcPts val="6720"/>
              </a:lnSpc>
              <a:spcBef>
                <a:spcPts val="785"/>
              </a:spcBef>
            </a:pPr>
            <a:r>
              <a:rPr sz="2800" spc="-5" dirty="0">
                <a:latin typeface="Times New Roman"/>
                <a:cs typeface="Times New Roman"/>
              </a:rPr>
              <a:t>YIQ color model is used </a:t>
            </a:r>
            <a:r>
              <a:rPr sz="2800" dirty="0">
                <a:latin typeface="Times New Roman"/>
                <a:cs typeface="Times New Roman"/>
              </a:rPr>
              <a:t>for </a:t>
            </a:r>
            <a:r>
              <a:rPr sz="2800" spc="-5" dirty="0">
                <a:latin typeface="Times New Roman"/>
                <a:cs typeface="Times New Roman"/>
              </a:rPr>
              <a:t>television broadcasting.  The</a:t>
            </a:r>
            <a:endParaRPr sz="2800" dirty="0">
              <a:latin typeface="Times New Roman"/>
              <a:cs typeface="Times New Roman"/>
            </a:endParaRPr>
          </a:p>
          <a:p>
            <a:pPr marL="12700">
              <a:lnSpc>
                <a:spcPts val="2580"/>
              </a:lnSpc>
            </a:pPr>
            <a:r>
              <a:rPr sz="2800" spc="-40" dirty="0">
                <a:latin typeface="Times New Roman"/>
                <a:cs typeface="Times New Roman"/>
              </a:rPr>
              <a:t>Y-channel </a:t>
            </a:r>
            <a:r>
              <a:rPr sz="2800" spc="-5" dirty="0">
                <a:latin typeface="Times New Roman"/>
                <a:cs typeface="Times New Roman"/>
              </a:rPr>
              <a:t>contains luminance information(sufficient </a:t>
            </a:r>
            <a:r>
              <a:rPr sz="2800" dirty="0">
                <a:latin typeface="Times New Roman"/>
                <a:cs typeface="Times New Roman"/>
              </a:rPr>
              <a:t>for</a:t>
            </a:r>
            <a:r>
              <a:rPr sz="2800" spc="20" dirty="0">
                <a:latin typeface="Times New Roman"/>
                <a:cs typeface="Times New Roman"/>
              </a:rPr>
              <a:t> </a:t>
            </a:r>
            <a:r>
              <a:rPr sz="2800" spc="-5" dirty="0">
                <a:latin typeface="Times New Roman"/>
                <a:cs typeface="Times New Roman"/>
              </a:rPr>
              <a:t>Black</a:t>
            </a:r>
            <a:endParaRPr sz="2800" dirty="0">
              <a:latin typeface="Times New Roman"/>
              <a:cs typeface="Times New Roman"/>
            </a:endParaRPr>
          </a:p>
          <a:p>
            <a:pPr marL="12700" marR="5489575">
              <a:lnSpc>
                <a:spcPct val="100000"/>
              </a:lnSpc>
            </a:pPr>
            <a:r>
              <a:rPr sz="2800" spc="-5" dirty="0">
                <a:latin typeface="Times New Roman"/>
                <a:cs typeface="Times New Roman"/>
              </a:rPr>
              <a:t>&amp; White television</a:t>
            </a:r>
            <a:r>
              <a:rPr sz="2800" spc="-114" dirty="0">
                <a:latin typeface="Times New Roman"/>
                <a:cs typeface="Times New Roman"/>
              </a:rPr>
              <a:t> </a:t>
            </a:r>
            <a:r>
              <a:rPr sz="2800" spc="-5" dirty="0">
                <a:latin typeface="Times New Roman"/>
                <a:cs typeface="Times New Roman"/>
              </a:rPr>
              <a:t>sets)  And</a:t>
            </a:r>
            <a:endParaRPr sz="2800" dirty="0">
              <a:latin typeface="Times New Roman"/>
              <a:cs typeface="Times New Roman"/>
            </a:endParaRPr>
          </a:p>
          <a:p>
            <a:pPr marL="12700">
              <a:lnSpc>
                <a:spcPct val="100000"/>
              </a:lnSpc>
            </a:pPr>
            <a:r>
              <a:rPr sz="2800" spc="-5" dirty="0">
                <a:latin typeface="Times New Roman"/>
                <a:cs typeface="Times New Roman"/>
              </a:rPr>
              <a:t>I-channel &amp; Q-channel contains color information.</a:t>
            </a:r>
            <a:endParaRPr sz="2800" dirty="0">
              <a:latin typeface="Times New Roman"/>
              <a:cs typeface="Times New Roman"/>
            </a:endParaRPr>
          </a:p>
          <a:p>
            <a:pPr>
              <a:lnSpc>
                <a:spcPct val="100000"/>
              </a:lnSpc>
              <a:spcBef>
                <a:spcPts val="30"/>
              </a:spcBef>
            </a:pPr>
            <a:endParaRPr sz="2900" dirty="0">
              <a:latin typeface="Times New Roman"/>
              <a:cs typeface="Times New Roman"/>
            </a:endParaRPr>
          </a:p>
          <a:p>
            <a:pPr marL="12700" marR="648335">
              <a:lnSpc>
                <a:spcPct val="100000"/>
              </a:lnSpc>
            </a:pPr>
            <a:r>
              <a:rPr sz="2800" spc="-5" dirty="0">
                <a:latin typeface="Times New Roman"/>
                <a:cs typeface="Times New Roman"/>
              </a:rPr>
              <a:t>For recoding RGB to YIQ , </a:t>
            </a:r>
            <a:r>
              <a:rPr sz="2800" spc="-10" dirty="0">
                <a:latin typeface="Times New Roman"/>
                <a:cs typeface="Times New Roman"/>
              </a:rPr>
              <a:t>HSV </a:t>
            </a:r>
            <a:r>
              <a:rPr sz="2800" spc="-5" dirty="0">
                <a:latin typeface="Times New Roman"/>
                <a:cs typeface="Times New Roman"/>
              </a:rPr>
              <a:t>&amp; HLS color models are  used.</a:t>
            </a:r>
            <a:endParaRPr sz="2800" dirty="0">
              <a:latin typeface="Times New Roman"/>
              <a:cs typeface="Times New Roman"/>
            </a:endParaRPr>
          </a:p>
          <a:p>
            <a:pPr marL="2070100" marR="2515870">
              <a:lnSpc>
                <a:spcPts val="2690"/>
              </a:lnSpc>
              <a:spcBef>
                <a:spcPts val="2090"/>
              </a:spcBef>
              <a:tabLst>
                <a:tab pos="3880485" algn="l"/>
              </a:tabLst>
            </a:pPr>
            <a:r>
              <a:rPr sz="2800" b="1" spc="-5" dirty="0">
                <a:latin typeface="Calibri"/>
                <a:cs typeface="Calibri"/>
              </a:rPr>
              <a:t>Inphase	= RED – </a:t>
            </a:r>
            <a:r>
              <a:rPr sz="2800" b="1" spc="-15" dirty="0">
                <a:latin typeface="Calibri"/>
                <a:cs typeface="Calibri"/>
              </a:rPr>
              <a:t>YELLOW  </a:t>
            </a:r>
            <a:r>
              <a:rPr sz="2800" b="1" spc="-20" dirty="0">
                <a:latin typeface="Calibri"/>
                <a:cs typeface="Calibri"/>
              </a:rPr>
              <a:t>Quadrature </a:t>
            </a:r>
            <a:r>
              <a:rPr sz="2800" b="1" spc="-5" dirty="0">
                <a:latin typeface="Calibri"/>
                <a:cs typeface="Calibri"/>
              </a:rPr>
              <a:t>= </a:t>
            </a:r>
            <a:r>
              <a:rPr sz="2800" b="1" spc="-20" dirty="0">
                <a:latin typeface="Calibri"/>
                <a:cs typeface="Calibri"/>
              </a:rPr>
              <a:t>BLUE </a:t>
            </a:r>
            <a:r>
              <a:rPr sz="2800" b="1" spc="-5" dirty="0">
                <a:latin typeface="Calibri"/>
                <a:cs typeface="Calibri"/>
              </a:rPr>
              <a:t>–</a:t>
            </a:r>
            <a:r>
              <a:rPr sz="2800" b="1" spc="70" dirty="0">
                <a:latin typeface="Calibri"/>
                <a:cs typeface="Calibri"/>
              </a:rPr>
              <a:t> </a:t>
            </a:r>
            <a:r>
              <a:rPr sz="2800" b="1" spc="-15" dirty="0">
                <a:latin typeface="Calibri"/>
                <a:cs typeface="Calibri"/>
              </a:rPr>
              <a:t>YELLOW</a:t>
            </a:r>
            <a:endParaRPr sz="2800" dirty="0">
              <a:latin typeface="Calibri"/>
              <a:cs typeface="Calibri"/>
            </a:endParaRPr>
          </a:p>
        </p:txBody>
      </p:sp>
      <p:pic>
        <p:nvPicPr>
          <p:cNvPr id="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21336" y="0"/>
            <a:ext cx="1257300" cy="1181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4572" y="0"/>
            <a:ext cx="8291321" cy="1332230"/>
            <a:chOff x="-4572" y="0"/>
            <a:chExt cx="9153525" cy="1332230"/>
          </a:xfrm>
        </p:grpSpPr>
        <p:sp>
          <p:nvSpPr>
            <p:cNvPr id="3" name="object 3"/>
            <p:cNvSpPr/>
            <p:nvPr/>
          </p:nvSpPr>
          <p:spPr>
            <a:xfrm>
              <a:off x="0" y="0"/>
              <a:ext cx="9144000" cy="1323340"/>
            </a:xfrm>
            <a:custGeom>
              <a:avLst/>
              <a:gdLst/>
              <a:ahLst/>
              <a:cxnLst/>
              <a:rect l="l" t="t" r="r" b="b"/>
              <a:pathLst>
                <a:path w="9144000" h="1323340">
                  <a:moveTo>
                    <a:pt x="0" y="1322832"/>
                  </a:moveTo>
                  <a:lnTo>
                    <a:pt x="9144000" y="1322832"/>
                  </a:lnTo>
                  <a:lnTo>
                    <a:pt x="9144000" y="0"/>
                  </a:lnTo>
                  <a:lnTo>
                    <a:pt x="0" y="0"/>
                  </a:lnTo>
                  <a:lnTo>
                    <a:pt x="0" y="1322832"/>
                  </a:lnTo>
                  <a:close/>
                </a:path>
              </a:pathLst>
            </a:custGeom>
            <a:ln w="9144">
              <a:solidFill>
                <a:srgbClr val="000000"/>
              </a:solidFill>
            </a:ln>
          </p:spPr>
          <p:txBody>
            <a:bodyPr wrap="square" lIns="0" tIns="0" rIns="0" bIns="0" rtlCol="0"/>
            <a:lstStyle/>
            <a:p>
              <a:endParaRPr/>
            </a:p>
          </p:txBody>
        </p:sp>
        <p:sp>
          <p:nvSpPr>
            <p:cNvPr id="4" name="object 4"/>
            <p:cNvSpPr/>
            <p:nvPr/>
          </p:nvSpPr>
          <p:spPr>
            <a:xfrm>
              <a:off x="94869" y="161904"/>
              <a:ext cx="7123940" cy="503723"/>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120284" y="162306"/>
              <a:ext cx="7074011" cy="452501"/>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85721" y="771559"/>
              <a:ext cx="8225798" cy="506660"/>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111859" y="771905"/>
              <a:ext cx="8174890" cy="455422"/>
            </a:xfrm>
            <a:prstGeom prst="rect">
              <a:avLst/>
            </a:prstGeom>
            <a:blipFill>
              <a:blip r:embed="rId5" cstate="print"/>
              <a:stretch>
                <a:fillRect/>
              </a:stretch>
            </a:blipFill>
          </p:spPr>
          <p:txBody>
            <a:bodyPr wrap="square" lIns="0" tIns="0" rIns="0" bIns="0" rtlCol="0"/>
            <a:lstStyle/>
            <a:p>
              <a:endParaRPr/>
            </a:p>
          </p:txBody>
        </p:sp>
      </p:grpSp>
      <p:sp>
        <p:nvSpPr>
          <p:cNvPr id="8" name="object 8"/>
          <p:cNvSpPr txBox="1">
            <a:spLocks noGrp="1"/>
          </p:cNvSpPr>
          <p:nvPr>
            <p:ph type="title"/>
          </p:nvPr>
        </p:nvSpPr>
        <p:spPr>
          <a:prstGeom prst="rect">
            <a:avLst/>
          </a:prstGeom>
        </p:spPr>
        <p:txBody>
          <a:bodyPr vert="horz" wrap="square" lIns="0" tIns="352120" rIns="0" bIns="0" rtlCol="0">
            <a:spAutoFit/>
          </a:bodyPr>
          <a:lstStyle/>
          <a:p>
            <a:pPr marL="12700" marR="5080">
              <a:lnSpc>
                <a:spcPts val="3300"/>
              </a:lnSpc>
              <a:spcBef>
                <a:spcPts val="254"/>
              </a:spcBef>
            </a:pPr>
            <a:r>
              <a:rPr spc="-5" dirty="0"/>
              <a:t>HSV and </a:t>
            </a:r>
            <a:r>
              <a:rPr spc="-10" dirty="0"/>
              <a:t>HLS </a:t>
            </a:r>
            <a:r>
              <a:rPr spc="-5" dirty="0"/>
              <a:t>are the two </a:t>
            </a:r>
            <a:r>
              <a:rPr spc="-10" dirty="0"/>
              <a:t>most common </a:t>
            </a:r>
            <a:r>
              <a:rPr dirty="0"/>
              <a:t>cylindrical-  </a:t>
            </a:r>
            <a:r>
              <a:rPr spc="-5" dirty="0"/>
              <a:t>coordinate representations of </a:t>
            </a:r>
            <a:r>
              <a:rPr dirty="0"/>
              <a:t>points </a:t>
            </a:r>
            <a:r>
              <a:rPr spc="-5" dirty="0"/>
              <a:t>in an </a:t>
            </a:r>
            <a:r>
              <a:rPr spc="-10" dirty="0"/>
              <a:t>RGB </a:t>
            </a:r>
            <a:r>
              <a:rPr spc="-5" dirty="0"/>
              <a:t>color</a:t>
            </a:r>
            <a:r>
              <a:rPr spc="20" dirty="0"/>
              <a:t> </a:t>
            </a:r>
            <a:r>
              <a:rPr dirty="0"/>
              <a:t>model</a:t>
            </a:r>
            <a:r>
              <a:rPr dirty="0">
                <a:latin typeface="Calibri"/>
                <a:cs typeface="Calibri"/>
              </a:rPr>
              <a:t>.</a:t>
            </a:r>
          </a:p>
        </p:txBody>
      </p:sp>
      <p:sp>
        <p:nvSpPr>
          <p:cNvPr id="9" name="object 9"/>
          <p:cNvSpPr txBox="1"/>
          <p:nvPr/>
        </p:nvSpPr>
        <p:spPr>
          <a:xfrm>
            <a:off x="78739" y="6244844"/>
            <a:ext cx="8606155" cy="452120"/>
          </a:xfrm>
          <a:prstGeom prst="rect">
            <a:avLst/>
          </a:prstGeom>
        </p:spPr>
        <p:txBody>
          <a:bodyPr vert="horz" wrap="square" lIns="0" tIns="12065" rIns="0" bIns="0" rtlCol="0">
            <a:spAutoFit/>
          </a:bodyPr>
          <a:lstStyle/>
          <a:p>
            <a:pPr marL="12700">
              <a:lnSpc>
                <a:spcPct val="100000"/>
              </a:lnSpc>
              <a:spcBef>
                <a:spcPts val="95"/>
              </a:spcBef>
            </a:pPr>
            <a:r>
              <a:rPr sz="2800" spc="-15" dirty="0">
                <a:latin typeface="Calibri"/>
                <a:cs typeface="Calibri"/>
              </a:rPr>
              <a:t>HSV </a:t>
            </a:r>
            <a:r>
              <a:rPr sz="2800" spc="-5" dirty="0">
                <a:latin typeface="Calibri"/>
                <a:cs typeface="Calibri"/>
              </a:rPr>
              <a:t>is </a:t>
            </a:r>
            <a:r>
              <a:rPr sz="2800" spc="-10" dirty="0">
                <a:latin typeface="Calibri"/>
                <a:cs typeface="Calibri"/>
              </a:rPr>
              <a:t>described </a:t>
            </a:r>
            <a:r>
              <a:rPr sz="2800" spc="-15" dirty="0">
                <a:latin typeface="Calibri"/>
                <a:cs typeface="Calibri"/>
              </a:rPr>
              <a:t>by </a:t>
            </a:r>
            <a:r>
              <a:rPr sz="2800" spc="-5" dirty="0">
                <a:latin typeface="Calibri"/>
                <a:cs typeface="Calibri"/>
              </a:rPr>
              <a:t>a </a:t>
            </a:r>
            <a:r>
              <a:rPr sz="2800" spc="-20" dirty="0">
                <a:latin typeface="Calibri"/>
                <a:cs typeface="Calibri"/>
              </a:rPr>
              <a:t>hexacone </a:t>
            </a:r>
            <a:r>
              <a:rPr sz="2800" spc="-15" dirty="0">
                <a:latin typeface="Calibri"/>
                <a:cs typeface="Calibri"/>
              </a:rPr>
              <a:t>derived </a:t>
            </a:r>
            <a:r>
              <a:rPr sz="2800" spc="-20" dirty="0">
                <a:latin typeface="Calibri"/>
                <a:cs typeface="Calibri"/>
              </a:rPr>
              <a:t>from </a:t>
            </a:r>
            <a:r>
              <a:rPr sz="2800" spc="-5" dirty="0">
                <a:latin typeface="Calibri"/>
                <a:cs typeface="Calibri"/>
              </a:rPr>
              <a:t>the </a:t>
            </a:r>
            <a:r>
              <a:rPr sz="2800" spc="-10" dirty="0">
                <a:latin typeface="Calibri"/>
                <a:cs typeface="Calibri"/>
              </a:rPr>
              <a:t>RGB</a:t>
            </a:r>
            <a:r>
              <a:rPr sz="2800" spc="225" dirty="0">
                <a:latin typeface="Calibri"/>
                <a:cs typeface="Calibri"/>
              </a:rPr>
              <a:t> </a:t>
            </a:r>
            <a:r>
              <a:rPr sz="2800" spc="-5" dirty="0">
                <a:latin typeface="Calibri"/>
                <a:cs typeface="Calibri"/>
              </a:rPr>
              <a:t>cube.</a:t>
            </a:r>
            <a:endParaRPr sz="2800">
              <a:latin typeface="Calibri"/>
              <a:cs typeface="Calibri"/>
            </a:endParaRPr>
          </a:p>
        </p:txBody>
      </p:sp>
      <p:grpSp>
        <p:nvGrpSpPr>
          <p:cNvPr id="10" name="object 10"/>
          <p:cNvGrpSpPr/>
          <p:nvPr/>
        </p:nvGrpSpPr>
        <p:grpSpPr>
          <a:xfrm>
            <a:off x="-4572" y="2505455"/>
            <a:ext cx="9153525" cy="3752215"/>
            <a:chOff x="-4572" y="2505455"/>
            <a:chExt cx="9153525" cy="3752215"/>
          </a:xfrm>
        </p:grpSpPr>
        <p:sp>
          <p:nvSpPr>
            <p:cNvPr id="11" name="object 11"/>
            <p:cNvSpPr/>
            <p:nvPr/>
          </p:nvSpPr>
          <p:spPr>
            <a:xfrm>
              <a:off x="0" y="2514599"/>
              <a:ext cx="4298965" cy="3661996"/>
            </a:xfrm>
            <a:prstGeom prst="rect">
              <a:avLst/>
            </a:prstGeom>
            <a:blipFill>
              <a:blip r:embed="rId6" cstate="print"/>
              <a:stretch>
                <a:fillRect/>
              </a:stretch>
            </a:blipFill>
          </p:spPr>
          <p:txBody>
            <a:bodyPr wrap="square" lIns="0" tIns="0" rIns="0" bIns="0" rtlCol="0"/>
            <a:lstStyle/>
            <a:p>
              <a:endParaRPr/>
            </a:p>
          </p:txBody>
        </p:sp>
        <p:sp>
          <p:nvSpPr>
            <p:cNvPr id="12" name="object 12"/>
            <p:cNvSpPr/>
            <p:nvPr/>
          </p:nvSpPr>
          <p:spPr>
            <a:xfrm>
              <a:off x="0" y="2510027"/>
              <a:ext cx="4424680" cy="3743325"/>
            </a:xfrm>
            <a:custGeom>
              <a:avLst/>
              <a:gdLst/>
              <a:ahLst/>
              <a:cxnLst/>
              <a:rect l="l" t="t" r="r" b="b"/>
              <a:pathLst>
                <a:path w="4424680" h="3743325">
                  <a:moveTo>
                    <a:pt x="0" y="3742944"/>
                  </a:moveTo>
                  <a:lnTo>
                    <a:pt x="4424172" y="3742944"/>
                  </a:lnTo>
                  <a:lnTo>
                    <a:pt x="4424172" y="0"/>
                  </a:lnTo>
                  <a:lnTo>
                    <a:pt x="0" y="0"/>
                  </a:lnTo>
                </a:path>
              </a:pathLst>
            </a:custGeom>
            <a:ln w="9144">
              <a:solidFill>
                <a:srgbClr val="000000"/>
              </a:solidFill>
            </a:ln>
          </p:spPr>
          <p:txBody>
            <a:bodyPr wrap="square" lIns="0" tIns="0" rIns="0" bIns="0" rtlCol="0"/>
            <a:lstStyle/>
            <a:p>
              <a:endParaRPr/>
            </a:p>
          </p:txBody>
        </p:sp>
        <p:sp>
          <p:nvSpPr>
            <p:cNvPr id="13" name="object 13"/>
            <p:cNvSpPr/>
            <p:nvPr/>
          </p:nvSpPr>
          <p:spPr>
            <a:xfrm>
              <a:off x="4419599" y="2514599"/>
              <a:ext cx="4724399" cy="3733800"/>
            </a:xfrm>
            <a:prstGeom prst="rect">
              <a:avLst/>
            </a:prstGeom>
            <a:blipFill>
              <a:blip r:embed="rId7" cstate="print"/>
              <a:stretch>
                <a:fillRect/>
              </a:stretch>
            </a:blipFill>
          </p:spPr>
          <p:txBody>
            <a:bodyPr wrap="square" lIns="0" tIns="0" rIns="0" bIns="0" rtlCol="0"/>
            <a:lstStyle/>
            <a:p>
              <a:endParaRPr/>
            </a:p>
          </p:txBody>
        </p:sp>
        <p:sp>
          <p:nvSpPr>
            <p:cNvPr id="14" name="object 14"/>
            <p:cNvSpPr/>
            <p:nvPr/>
          </p:nvSpPr>
          <p:spPr>
            <a:xfrm>
              <a:off x="4415027" y="2510027"/>
              <a:ext cx="4729480" cy="3743325"/>
            </a:xfrm>
            <a:custGeom>
              <a:avLst/>
              <a:gdLst/>
              <a:ahLst/>
              <a:cxnLst/>
              <a:rect l="l" t="t" r="r" b="b"/>
              <a:pathLst>
                <a:path w="4729480" h="3743325">
                  <a:moveTo>
                    <a:pt x="0" y="3742944"/>
                  </a:moveTo>
                  <a:lnTo>
                    <a:pt x="4728971" y="3742944"/>
                  </a:lnTo>
                </a:path>
                <a:path w="4729480" h="3743325">
                  <a:moveTo>
                    <a:pt x="4728971" y="0"/>
                  </a:moveTo>
                  <a:lnTo>
                    <a:pt x="0" y="0"/>
                  </a:lnTo>
                  <a:lnTo>
                    <a:pt x="0" y="3742944"/>
                  </a:lnTo>
                </a:path>
              </a:pathLst>
            </a:custGeom>
            <a:ln w="9144">
              <a:solidFill>
                <a:srgbClr val="000000"/>
              </a:solidFill>
            </a:ln>
          </p:spPr>
          <p:txBody>
            <a:bodyPr wrap="square" lIns="0" tIns="0" rIns="0" bIns="0" rtlCol="0"/>
            <a:lstStyle/>
            <a:p>
              <a:endParaRPr/>
            </a:p>
          </p:txBody>
        </p:sp>
      </p:grpSp>
      <p:pic>
        <p:nvPicPr>
          <p:cNvPr id="15"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921336" y="0"/>
            <a:ext cx="1257300" cy="1181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heel(1)">
                                      <p:cBhvr>
                                        <p:cTn id="7"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4572" y="0"/>
            <a:ext cx="9153525" cy="716280"/>
            <a:chOff x="-4572" y="0"/>
            <a:chExt cx="9153525" cy="716280"/>
          </a:xfrm>
        </p:grpSpPr>
        <p:sp>
          <p:nvSpPr>
            <p:cNvPr id="3" name="object 3"/>
            <p:cNvSpPr/>
            <p:nvPr/>
          </p:nvSpPr>
          <p:spPr>
            <a:xfrm>
              <a:off x="0" y="0"/>
              <a:ext cx="9144000" cy="707390"/>
            </a:xfrm>
            <a:custGeom>
              <a:avLst/>
              <a:gdLst/>
              <a:ahLst/>
              <a:cxnLst/>
              <a:rect l="l" t="t" r="r" b="b"/>
              <a:pathLst>
                <a:path w="9144000" h="707390">
                  <a:moveTo>
                    <a:pt x="0" y="707136"/>
                  </a:moveTo>
                  <a:lnTo>
                    <a:pt x="9144000" y="707136"/>
                  </a:lnTo>
                  <a:lnTo>
                    <a:pt x="9144000" y="0"/>
                  </a:lnTo>
                  <a:lnTo>
                    <a:pt x="0" y="0"/>
                  </a:lnTo>
                  <a:lnTo>
                    <a:pt x="0" y="707136"/>
                  </a:lnTo>
                  <a:close/>
                </a:path>
              </a:pathLst>
            </a:custGeom>
            <a:ln w="9144">
              <a:solidFill>
                <a:srgbClr val="000000"/>
              </a:solidFill>
            </a:ln>
          </p:spPr>
          <p:txBody>
            <a:bodyPr wrap="square" lIns="0" tIns="0" rIns="0" bIns="0" rtlCol="0"/>
            <a:lstStyle/>
            <a:p>
              <a:endParaRPr/>
            </a:p>
          </p:txBody>
        </p:sp>
        <p:sp>
          <p:nvSpPr>
            <p:cNvPr id="4" name="object 4"/>
            <p:cNvSpPr/>
            <p:nvPr/>
          </p:nvSpPr>
          <p:spPr>
            <a:xfrm>
              <a:off x="79660" y="189436"/>
              <a:ext cx="1357058" cy="393794"/>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104919" y="189230"/>
              <a:ext cx="1307447" cy="343789"/>
            </a:xfrm>
            <a:prstGeom prst="rect">
              <a:avLst/>
            </a:prstGeom>
            <a:blipFill>
              <a:blip r:embed="rId3" cstate="print"/>
              <a:stretch>
                <a:fillRect/>
              </a:stretch>
            </a:blipFill>
          </p:spPr>
          <p:txBody>
            <a:bodyPr wrap="square" lIns="0" tIns="0" rIns="0" bIns="0" rtlCol="0"/>
            <a:lstStyle/>
            <a:p>
              <a:endParaRPr/>
            </a:p>
          </p:txBody>
        </p:sp>
      </p:grpSp>
      <p:sp>
        <p:nvSpPr>
          <p:cNvPr id="6" name="object 6"/>
          <p:cNvSpPr txBox="1"/>
          <p:nvPr/>
        </p:nvSpPr>
        <p:spPr>
          <a:xfrm>
            <a:off x="78739" y="1362202"/>
            <a:ext cx="8447405" cy="3439795"/>
          </a:xfrm>
          <a:prstGeom prst="rect">
            <a:avLst/>
          </a:prstGeom>
        </p:spPr>
        <p:txBody>
          <a:bodyPr vert="horz" wrap="square" lIns="0" tIns="12065" rIns="0" bIns="0" rtlCol="0">
            <a:spAutoFit/>
          </a:bodyPr>
          <a:lstStyle/>
          <a:p>
            <a:pPr marL="12700" marR="51435">
              <a:lnSpc>
                <a:spcPct val="100000"/>
              </a:lnSpc>
              <a:spcBef>
                <a:spcPts val="95"/>
              </a:spcBef>
            </a:pPr>
            <a:r>
              <a:rPr sz="2800" spc="-5" dirty="0">
                <a:latin typeface="Times New Roman"/>
                <a:cs typeface="Times New Roman"/>
              </a:rPr>
              <a:t>Hue </a:t>
            </a:r>
            <a:r>
              <a:rPr sz="2800" spc="-10" dirty="0">
                <a:latin typeface="Times New Roman"/>
                <a:cs typeface="Times New Roman"/>
              </a:rPr>
              <a:t>means </a:t>
            </a:r>
            <a:r>
              <a:rPr sz="2800" spc="-5" dirty="0">
                <a:latin typeface="Times New Roman"/>
                <a:cs typeface="Times New Roman"/>
              </a:rPr>
              <a:t>color is mapped into </a:t>
            </a:r>
            <a:r>
              <a:rPr sz="2800" dirty="0">
                <a:latin typeface="Times New Roman"/>
                <a:cs typeface="Times New Roman"/>
              </a:rPr>
              <a:t>0-360’.The </a:t>
            </a:r>
            <a:r>
              <a:rPr sz="2800" spc="-10" dirty="0">
                <a:latin typeface="Times New Roman"/>
                <a:cs typeface="Times New Roman"/>
              </a:rPr>
              <a:t>wavelength </a:t>
            </a:r>
            <a:r>
              <a:rPr sz="2800" spc="-5" dirty="0">
                <a:latin typeface="Times New Roman"/>
                <a:cs typeface="Times New Roman"/>
              </a:rPr>
              <a:t>of  Hue </a:t>
            </a:r>
            <a:r>
              <a:rPr sz="2800" dirty="0">
                <a:latin typeface="Times New Roman"/>
                <a:cs typeface="Times New Roman"/>
              </a:rPr>
              <a:t>is</a:t>
            </a:r>
            <a:r>
              <a:rPr sz="2800" spc="-20" dirty="0">
                <a:latin typeface="Times New Roman"/>
                <a:cs typeface="Times New Roman"/>
              </a:rPr>
              <a:t> </a:t>
            </a:r>
            <a:r>
              <a:rPr sz="2800" spc="-5" dirty="0">
                <a:latin typeface="Times New Roman"/>
                <a:cs typeface="Times New Roman"/>
              </a:rPr>
              <a:t>128.</a:t>
            </a:r>
            <a:endParaRPr sz="2800" dirty="0">
              <a:latin typeface="Times New Roman"/>
              <a:cs typeface="Times New Roman"/>
            </a:endParaRPr>
          </a:p>
          <a:p>
            <a:pPr>
              <a:lnSpc>
                <a:spcPct val="100000"/>
              </a:lnSpc>
              <a:spcBef>
                <a:spcPts val="25"/>
              </a:spcBef>
            </a:pPr>
            <a:endParaRPr sz="2900" dirty="0">
              <a:latin typeface="Times New Roman"/>
              <a:cs typeface="Times New Roman"/>
            </a:endParaRPr>
          </a:p>
          <a:p>
            <a:pPr marL="12700" marR="5080">
              <a:lnSpc>
                <a:spcPct val="100000"/>
              </a:lnSpc>
              <a:spcBef>
                <a:spcPts val="5"/>
              </a:spcBef>
            </a:pPr>
            <a:r>
              <a:rPr sz="2800" spc="-5" dirty="0">
                <a:latin typeface="Times New Roman"/>
                <a:cs typeface="Times New Roman"/>
              </a:rPr>
              <a:t>Saturation is defined into </a:t>
            </a:r>
            <a:r>
              <a:rPr sz="2800" dirty="0">
                <a:latin typeface="Times New Roman"/>
                <a:cs typeface="Times New Roman"/>
              </a:rPr>
              <a:t>0-1.In </a:t>
            </a:r>
            <a:r>
              <a:rPr sz="2800" spc="-5" dirty="0">
                <a:latin typeface="Times New Roman"/>
                <a:cs typeface="Times New Roman"/>
              </a:rPr>
              <a:t>this </a:t>
            </a:r>
            <a:r>
              <a:rPr sz="2800" dirty="0">
                <a:latin typeface="Times New Roman"/>
                <a:cs typeface="Times New Roman"/>
              </a:rPr>
              <a:t>the </a:t>
            </a:r>
            <a:r>
              <a:rPr sz="2800" spc="-5" dirty="0">
                <a:latin typeface="Times New Roman"/>
                <a:cs typeface="Times New Roman"/>
              </a:rPr>
              <a:t>amount of WHITE  color is</a:t>
            </a:r>
            <a:r>
              <a:rPr sz="2800" spc="-15" dirty="0">
                <a:latin typeface="Times New Roman"/>
                <a:cs typeface="Times New Roman"/>
              </a:rPr>
              <a:t> </a:t>
            </a:r>
            <a:r>
              <a:rPr sz="2800" dirty="0">
                <a:latin typeface="Times New Roman"/>
                <a:cs typeface="Times New Roman"/>
              </a:rPr>
              <a:t>130.</a:t>
            </a:r>
          </a:p>
          <a:p>
            <a:pPr>
              <a:lnSpc>
                <a:spcPct val="100000"/>
              </a:lnSpc>
              <a:spcBef>
                <a:spcPts val="25"/>
              </a:spcBef>
            </a:pPr>
            <a:endParaRPr sz="2900" dirty="0">
              <a:latin typeface="Times New Roman"/>
              <a:cs typeface="Times New Roman"/>
            </a:endParaRPr>
          </a:p>
          <a:p>
            <a:pPr marL="12700" marR="591820">
              <a:lnSpc>
                <a:spcPct val="100000"/>
              </a:lnSpc>
            </a:pPr>
            <a:r>
              <a:rPr sz="2800" spc="-70" dirty="0">
                <a:latin typeface="Times New Roman"/>
                <a:cs typeface="Times New Roman"/>
              </a:rPr>
              <a:t>Value </a:t>
            </a:r>
            <a:r>
              <a:rPr sz="2800" spc="-5" dirty="0">
                <a:latin typeface="Times New Roman"/>
                <a:cs typeface="Times New Roman"/>
              </a:rPr>
              <a:t>is defined </a:t>
            </a:r>
            <a:r>
              <a:rPr sz="2800" dirty="0">
                <a:latin typeface="Times New Roman"/>
                <a:cs typeface="Times New Roman"/>
              </a:rPr>
              <a:t>into </a:t>
            </a:r>
            <a:r>
              <a:rPr sz="2800" spc="-5" dirty="0">
                <a:latin typeface="Times New Roman"/>
                <a:cs typeface="Times New Roman"/>
              </a:rPr>
              <a:t>0-1.In this </a:t>
            </a:r>
            <a:r>
              <a:rPr sz="2800" dirty="0">
                <a:latin typeface="Times New Roman"/>
                <a:cs typeface="Times New Roman"/>
              </a:rPr>
              <a:t>the </a:t>
            </a:r>
            <a:r>
              <a:rPr sz="2800" spc="-5" dirty="0">
                <a:latin typeface="Times New Roman"/>
                <a:cs typeface="Times New Roman"/>
              </a:rPr>
              <a:t>amount </a:t>
            </a:r>
            <a:r>
              <a:rPr sz="2800" dirty="0">
                <a:latin typeface="Times New Roman"/>
                <a:cs typeface="Times New Roman"/>
              </a:rPr>
              <a:t>of </a:t>
            </a:r>
            <a:r>
              <a:rPr sz="2800" spc="-5" dirty="0">
                <a:latin typeface="Times New Roman"/>
                <a:cs typeface="Times New Roman"/>
              </a:rPr>
              <a:t>BLACK  color is</a:t>
            </a:r>
            <a:r>
              <a:rPr sz="2800" spc="-10" dirty="0">
                <a:latin typeface="Times New Roman"/>
                <a:cs typeface="Times New Roman"/>
              </a:rPr>
              <a:t> </a:t>
            </a:r>
            <a:r>
              <a:rPr sz="2800" spc="-5" dirty="0">
                <a:latin typeface="Times New Roman"/>
                <a:cs typeface="Times New Roman"/>
              </a:rPr>
              <a:t>23</a:t>
            </a:r>
            <a:endParaRPr sz="2800" dirty="0">
              <a:latin typeface="Times New Roman"/>
              <a:cs typeface="Times New Roman"/>
            </a:endParaRPr>
          </a:p>
        </p:txBody>
      </p:sp>
      <p:pic>
        <p:nvPicPr>
          <p:cNvPr id="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21336" y="0"/>
            <a:ext cx="1257300" cy="1181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nodeType="clickEffect">
                                  <p:stCondLst>
                                    <p:cond delay="0"/>
                                  </p:stCondLst>
                                  <p:childTnLst>
                                    <p:animRot by="120000">
                                      <p:cBhvr>
                                        <p:cTn id="6" dur="100" fill="hold">
                                          <p:stCondLst>
                                            <p:cond delay="0"/>
                                          </p:stCondLst>
                                        </p:cTn>
                                        <p:tgtEl>
                                          <p:spTgt spid="6">
                                            <p:txEl>
                                              <p:pRg st="0" end="0"/>
                                            </p:txEl>
                                          </p:spTgt>
                                        </p:tgtEl>
                                        <p:attrNameLst>
                                          <p:attrName>r</p:attrName>
                                        </p:attrNameLst>
                                      </p:cBhvr>
                                    </p:animRot>
                                    <p:animRot by="-240000">
                                      <p:cBhvr>
                                        <p:cTn id="7" dur="200" fill="hold">
                                          <p:stCondLst>
                                            <p:cond delay="200"/>
                                          </p:stCondLst>
                                        </p:cTn>
                                        <p:tgtEl>
                                          <p:spTgt spid="6">
                                            <p:txEl>
                                              <p:pRg st="0" end="0"/>
                                            </p:txEl>
                                          </p:spTgt>
                                        </p:tgtEl>
                                        <p:attrNameLst>
                                          <p:attrName>r</p:attrName>
                                        </p:attrNameLst>
                                      </p:cBhvr>
                                    </p:animRot>
                                    <p:animRot by="240000">
                                      <p:cBhvr>
                                        <p:cTn id="8" dur="200" fill="hold">
                                          <p:stCondLst>
                                            <p:cond delay="400"/>
                                          </p:stCondLst>
                                        </p:cTn>
                                        <p:tgtEl>
                                          <p:spTgt spid="6">
                                            <p:txEl>
                                              <p:pRg st="0" end="0"/>
                                            </p:txEl>
                                          </p:spTgt>
                                        </p:tgtEl>
                                        <p:attrNameLst>
                                          <p:attrName>r</p:attrName>
                                        </p:attrNameLst>
                                      </p:cBhvr>
                                    </p:animRot>
                                    <p:animRot by="-240000">
                                      <p:cBhvr>
                                        <p:cTn id="9" dur="200" fill="hold">
                                          <p:stCondLst>
                                            <p:cond delay="600"/>
                                          </p:stCondLst>
                                        </p:cTn>
                                        <p:tgtEl>
                                          <p:spTgt spid="6">
                                            <p:txEl>
                                              <p:pRg st="0" end="0"/>
                                            </p:txEl>
                                          </p:spTgt>
                                        </p:tgtEl>
                                        <p:attrNameLst>
                                          <p:attrName>r</p:attrName>
                                        </p:attrNameLst>
                                      </p:cBhvr>
                                    </p:animRot>
                                    <p:animRot by="120000">
                                      <p:cBhvr>
                                        <p:cTn id="10" dur="200" fill="hold">
                                          <p:stCondLst>
                                            <p:cond delay="800"/>
                                          </p:stCondLst>
                                        </p:cTn>
                                        <p:tgtEl>
                                          <p:spTgt spid="6">
                                            <p:txEl>
                                              <p:pRg st="0" end="0"/>
                                            </p:txEl>
                                          </p:spTgt>
                                        </p:tgtEl>
                                        <p:attrNameLst>
                                          <p:attrName>r</p:attrName>
                                        </p:attrNameLst>
                                      </p:cBhvr>
                                    </p:animRot>
                                  </p:childTnLst>
                                </p:cTn>
                              </p:par>
                              <p:par>
                                <p:cTn id="11" presetID="32" presetClass="emph" presetSubtype="0" fill="hold" nodeType="withEffect">
                                  <p:stCondLst>
                                    <p:cond delay="0"/>
                                  </p:stCondLst>
                                  <p:childTnLst>
                                    <p:animRot by="120000">
                                      <p:cBhvr>
                                        <p:cTn id="12" dur="100" fill="hold">
                                          <p:stCondLst>
                                            <p:cond delay="0"/>
                                          </p:stCondLst>
                                        </p:cTn>
                                        <p:tgtEl>
                                          <p:spTgt spid="6">
                                            <p:txEl>
                                              <p:pRg st="2" end="2"/>
                                            </p:txEl>
                                          </p:spTgt>
                                        </p:tgtEl>
                                        <p:attrNameLst>
                                          <p:attrName>r</p:attrName>
                                        </p:attrNameLst>
                                      </p:cBhvr>
                                    </p:animRot>
                                    <p:animRot by="-240000">
                                      <p:cBhvr>
                                        <p:cTn id="13" dur="200" fill="hold">
                                          <p:stCondLst>
                                            <p:cond delay="200"/>
                                          </p:stCondLst>
                                        </p:cTn>
                                        <p:tgtEl>
                                          <p:spTgt spid="6">
                                            <p:txEl>
                                              <p:pRg st="2" end="2"/>
                                            </p:txEl>
                                          </p:spTgt>
                                        </p:tgtEl>
                                        <p:attrNameLst>
                                          <p:attrName>r</p:attrName>
                                        </p:attrNameLst>
                                      </p:cBhvr>
                                    </p:animRot>
                                    <p:animRot by="240000">
                                      <p:cBhvr>
                                        <p:cTn id="14" dur="200" fill="hold">
                                          <p:stCondLst>
                                            <p:cond delay="400"/>
                                          </p:stCondLst>
                                        </p:cTn>
                                        <p:tgtEl>
                                          <p:spTgt spid="6">
                                            <p:txEl>
                                              <p:pRg st="2" end="2"/>
                                            </p:txEl>
                                          </p:spTgt>
                                        </p:tgtEl>
                                        <p:attrNameLst>
                                          <p:attrName>r</p:attrName>
                                        </p:attrNameLst>
                                      </p:cBhvr>
                                    </p:animRot>
                                    <p:animRot by="-240000">
                                      <p:cBhvr>
                                        <p:cTn id="15" dur="200" fill="hold">
                                          <p:stCondLst>
                                            <p:cond delay="600"/>
                                          </p:stCondLst>
                                        </p:cTn>
                                        <p:tgtEl>
                                          <p:spTgt spid="6">
                                            <p:txEl>
                                              <p:pRg st="2" end="2"/>
                                            </p:txEl>
                                          </p:spTgt>
                                        </p:tgtEl>
                                        <p:attrNameLst>
                                          <p:attrName>r</p:attrName>
                                        </p:attrNameLst>
                                      </p:cBhvr>
                                    </p:animRot>
                                    <p:animRot by="120000">
                                      <p:cBhvr>
                                        <p:cTn id="16" dur="200" fill="hold">
                                          <p:stCondLst>
                                            <p:cond delay="800"/>
                                          </p:stCondLst>
                                        </p:cTn>
                                        <p:tgtEl>
                                          <p:spTgt spid="6">
                                            <p:txEl>
                                              <p:pRg st="2" end="2"/>
                                            </p:txEl>
                                          </p:spTgt>
                                        </p:tgtEl>
                                        <p:attrNameLst>
                                          <p:attrName>r</p:attrName>
                                        </p:attrNameLst>
                                      </p:cBhvr>
                                    </p:animRot>
                                  </p:childTnLst>
                                </p:cTn>
                              </p:par>
                              <p:par>
                                <p:cTn id="17" presetID="32" presetClass="emph" presetSubtype="0" fill="hold" nodeType="withEffect">
                                  <p:stCondLst>
                                    <p:cond delay="0"/>
                                  </p:stCondLst>
                                  <p:childTnLst>
                                    <p:animRot by="120000">
                                      <p:cBhvr>
                                        <p:cTn id="18" dur="100" fill="hold">
                                          <p:stCondLst>
                                            <p:cond delay="0"/>
                                          </p:stCondLst>
                                        </p:cTn>
                                        <p:tgtEl>
                                          <p:spTgt spid="6">
                                            <p:txEl>
                                              <p:pRg st="4" end="4"/>
                                            </p:txEl>
                                          </p:spTgt>
                                        </p:tgtEl>
                                        <p:attrNameLst>
                                          <p:attrName>r</p:attrName>
                                        </p:attrNameLst>
                                      </p:cBhvr>
                                    </p:animRot>
                                    <p:animRot by="-240000">
                                      <p:cBhvr>
                                        <p:cTn id="19" dur="200" fill="hold">
                                          <p:stCondLst>
                                            <p:cond delay="200"/>
                                          </p:stCondLst>
                                        </p:cTn>
                                        <p:tgtEl>
                                          <p:spTgt spid="6">
                                            <p:txEl>
                                              <p:pRg st="4" end="4"/>
                                            </p:txEl>
                                          </p:spTgt>
                                        </p:tgtEl>
                                        <p:attrNameLst>
                                          <p:attrName>r</p:attrName>
                                        </p:attrNameLst>
                                      </p:cBhvr>
                                    </p:animRot>
                                    <p:animRot by="240000">
                                      <p:cBhvr>
                                        <p:cTn id="20" dur="200" fill="hold">
                                          <p:stCondLst>
                                            <p:cond delay="400"/>
                                          </p:stCondLst>
                                        </p:cTn>
                                        <p:tgtEl>
                                          <p:spTgt spid="6">
                                            <p:txEl>
                                              <p:pRg st="4" end="4"/>
                                            </p:txEl>
                                          </p:spTgt>
                                        </p:tgtEl>
                                        <p:attrNameLst>
                                          <p:attrName>r</p:attrName>
                                        </p:attrNameLst>
                                      </p:cBhvr>
                                    </p:animRot>
                                    <p:animRot by="-240000">
                                      <p:cBhvr>
                                        <p:cTn id="21" dur="200" fill="hold">
                                          <p:stCondLst>
                                            <p:cond delay="600"/>
                                          </p:stCondLst>
                                        </p:cTn>
                                        <p:tgtEl>
                                          <p:spTgt spid="6">
                                            <p:txEl>
                                              <p:pRg st="4" end="4"/>
                                            </p:txEl>
                                          </p:spTgt>
                                        </p:tgtEl>
                                        <p:attrNameLst>
                                          <p:attrName>r</p:attrName>
                                        </p:attrNameLst>
                                      </p:cBhvr>
                                    </p:animRot>
                                    <p:animRot by="120000">
                                      <p:cBhvr>
                                        <p:cTn id="22" dur="200" fill="hold">
                                          <p:stCondLst>
                                            <p:cond delay="800"/>
                                          </p:stCondLst>
                                        </p:cTn>
                                        <p:tgtEl>
                                          <p:spTgt spid="6">
                                            <p:txEl>
                                              <p:pRg st="4" end="4"/>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4572" y="0"/>
            <a:ext cx="9153525" cy="1024255"/>
            <a:chOff x="-4572" y="0"/>
            <a:chExt cx="9153525" cy="1024255"/>
          </a:xfrm>
        </p:grpSpPr>
        <p:sp>
          <p:nvSpPr>
            <p:cNvPr id="3" name="object 3"/>
            <p:cNvSpPr/>
            <p:nvPr/>
          </p:nvSpPr>
          <p:spPr>
            <a:xfrm>
              <a:off x="0" y="0"/>
              <a:ext cx="9144000" cy="1015365"/>
            </a:xfrm>
            <a:custGeom>
              <a:avLst/>
              <a:gdLst/>
              <a:ahLst/>
              <a:cxnLst/>
              <a:rect l="l" t="t" r="r" b="b"/>
              <a:pathLst>
                <a:path w="9144000" h="1015365">
                  <a:moveTo>
                    <a:pt x="0" y="1014984"/>
                  </a:moveTo>
                  <a:lnTo>
                    <a:pt x="9144000" y="1014984"/>
                  </a:lnTo>
                  <a:lnTo>
                    <a:pt x="9144000" y="0"/>
                  </a:lnTo>
                  <a:lnTo>
                    <a:pt x="0" y="0"/>
                  </a:lnTo>
                  <a:lnTo>
                    <a:pt x="0" y="1014984"/>
                  </a:lnTo>
                  <a:close/>
                </a:path>
              </a:pathLst>
            </a:custGeom>
            <a:ln w="9144">
              <a:solidFill>
                <a:srgbClr val="000000"/>
              </a:solidFill>
            </a:ln>
          </p:spPr>
          <p:txBody>
            <a:bodyPr wrap="square" lIns="0" tIns="0" rIns="0" bIns="0" rtlCol="0"/>
            <a:lstStyle/>
            <a:p>
              <a:endParaRPr/>
            </a:p>
          </p:txBody>
        </p:sp>
        <p:sp>
          <p:nvSpPr>
            <p:cNvPr id="4" name="object 4"/>
            <p:cNvSpPr/>
            <p:nvPr/>
          </p:nvSpPr>
          <p:spPr>
            <a:xfrm>
              <a:off x="2426207" y="234696"/>
              <a:ext cx="3828288" cy="743712"/>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2472308" y="247523"/>
              <a:ext cx="3737610" cy="652526"/>
            </a:xfrm>
            <a:prstGeom prst="rect">
              <a:avLst/>
            </a:prstGeom>
            <a:blipFill>
              <a:blip r:embed="rId3" cstate="print"/>
              <a:stretch>
                <a:fillRect/>
              </a:stretch>
            </a:blipFill>
          </p:spPr>
          <p:txBody>
            <a:bodyPr wrap="square" lIns="0" tIns="0" rIns="0" bIns="0" rtlCol="0"/>
            <a:lstStyle/>
            <a:p>
              <a:endParaRPr/>
            </a:p>
          </p:txBody>
        </p:sp>
      </p:grpSp>
      <p:grpSp>
        <p:nvGrpSpPr>
          <p:cNvPr id="6" name="object 6"/>
          <p:cNvGrpSpPr/>
          <p:nvPr/>
        </p:nvGrpSpPr>
        <p:grpSpPr>
          <a:xfrm>
            <a:off x="1743455" y="1514855"/>
            <a:ext cx="1371600" cy="4057015"/>
            <a:chOff x="1743455" y="1514855"/>
            <a:chExt cx="1371600" cy="4057015"/>
          </a:xfrm>
        </p:grpSpPr>
        <p:sp>
          <p:nvSpPr>
            <p:cNvPr id="7" name="object 7"/>
            <p:cNvSpPr/>
            <p:nvPr/>
          </p:nvSpPr>
          <p:spPr>
            <a:xfrm>
              <a:off x="1752599" y="1523999"/>
              <a:ext cx="1353312" cy="4038600"/>
            </a:xfrm>
            <a:prstGeom prst="rect">
              <a:avLst/>
            </a:prstGeom>
            <a:blipFill>
              <a:blip r:embed="rId4" cstate="print"/>
              <a:stretch>
                <a:fillRect/>
              </a:stretch>
            </a:blipFill>
          </p:spPr>
          <p:txBody>
            <a:bodyPr wrap="square" lIns="0" tIns="0" rIns="0" bIns="0" rtlCol="0"/>
            <a:lstStyle/>
            <a:p>
              <a:endParaRPr/>
            </a:p>
          </p:txBody>
        </p:sp>
        <p:sp>
          <p:nvSpPr>
            <p:cNvPr id="8" name="object 8"/>
            <p:cNvSpPr/>
            <p:nvPr/>
          </p:nvSpPr>
          <p:spPr>
            <a:xfrm>
              <a:off x="1748027" y="1519427"/>
              <a:ext cx="1362710" cy="4048125"/>
            </a:xfrm>
            <a:custGeom>
              <a:avLst/>
              <a:gdLst/>
              <a:ahLst/>
              <a:cxnLst/>
              <a:rect l="l" t="t" r="r" b="b"/>
              <a:pathLst>
                <a:path w="1362710" h="4048125">
                  <a:moveTo>
                    <a:pt x="0" y="4047744"/>
                  </a:moveTo>
                  <a:lnTo>
                    <a:pt x="1362456" y="4047744"/>
                  </a:lnTo>
                  <a:lnTo>
                    <a:pt x="1362456" y="0"/>
                  </a:lnTo>
                  <a:lnTo>
                    <a:pt x="0" y="0"/>
                  </a:lnTo>
                  <a:lnTo>
                    <a:pt x="0" y="4047744"/>
                  </a:lnTo>
                  <a:close/>
                </a:path>
              </a:pathLst>
            </a:custGeom>
            <a:ln w="9144">
              <a:solidFill>
                <a:srgbClr val="000000"/>
              </a:solidFill>
            </a:ln>
          </p:spPr>
          <p:txBody>
            <a:bodyPr wrap="square" lIns="0" tIns="0" rIns="0" bIns="0" rtlCol="0"/>
            <a:lstStyle/>
            <a:p>
              <a:endParaRPr/>
            </a:p>
          </p:txBody>
        </p:sp>
      </p:grpSp>
      <p:grpSp>
        <p:nvGrpSpPr>
          <p:cNvPr id="9" name="object 9"/>
          <p:cNvGrpSpPr/>
          <p:nvPr/>
        </p:nvGrpSpPr>
        <p:grpSpPr>
          <a:xfrm>
            <a:off x="3218688" y="1514855"/>
            <a:ext cx="1318260" cy="4057015"/>
            <a:chOff x="3218688" y="1514855"/>
            <a:chExt cx="1318260" cy="4057015"/>
          </a:xfrm>
        </p:grpSpPr>
        <p:sp>
          <p:nvSpPr>
            <p:cNvPr id="10" name="object 10"/>
            <p:cNvSpPr/>
            <p:nvPr/>
          </p:nvSpPr>
          <p:spPr>
            <a:xfrm>
              <a:off x="3227832" y="1523999"/>
              <a:ext cx="1299971" cy="4038600"/>
            </a:xfrm>
            <a:prstGeom prst="rect">
              <a:avLst/>
            </a:prstGeom>
            <a:blipFill>
              <a:blip r:embed="rId5" cstate="print"/>
              <a:stretch>
                <a:fillRect/>
              </a:stretch>
            </a:blipFill>
          </p:spPr>
          <p:txBody>
            <a:bodyPr wrap="square" lIns="0" tIns="0" rIns="0" bIns="0" rtlCol="0"/>
            <a:lstStyle/>
            <a:p>
              <a:endParaRPr/>
            </a:p>
          </p:txBody>
        </p:sp>
        <p:sp>
          <p:nvSpPr>
            <p:cNvPr id="11" name="object 11"/>
            <p:cNvSpPr/>
            <p:nvPr/>
          </p:nvSpPr>
          <p:spPr>
            <a:xfrm>
              <a:off x="3223260" y="1519427"/>
              <a:ext cx="1309370" cy="4048125"/>
            </a:xfrm>
            <a:custGeom>
              <a:avLst/>
              <a:gdLst/>
              <a:ahLst/>
              <a:cxnLst/>
              <a:rect l="l" t="t" r="r" b="b"/>
              <a:pathLst>
                <a:path w="1309370" h="4048125">
                  <a:moveTo>
                    <a:pt x="0" y="4047744"/>
                  </a:moveTo>
                  <a:lnTo>
                    <a:pt x="1309115" y="4047744"/>
                  </a:lnTo>
                  <a:lnTo>
                    <a:pt x="1309115" y="0"/>
                  </a:lnTo>
                  <a:lnTo>
                    <a:pt x="0" y="0"/>
                  </a:lnTo>
                  <a:lnTo>
                    <a:pt x="0" y="4047744"/>
                  </a:lnTo>
                  <a:close/>
                </a:path>
              </a:pathLst>
            </a:custGeom>
            <a:ln w="9144">
              <a:solidFill>
                <a:srgbClr val="000000"/>
              </a:solidFill>
            </a:ln>
          </p:spPr>
          <p:txBody>
            <a:bodyPr wrap="square" lIns="0" tIns="0" rIns="0" bIns="0" rtlCol="0"/>
            <a:lstStyle/>
            <a:p>
              <a:endParaRPr/>
            </a:p>
          </p:txBody>
        </p:sp>
      </p:grpSp>
      <p:grpSp>
        <p:nvGrpSpPr>
          <p:cNvPr id="12" name="object 12"/>
          <p:cNvGrpSpPr/>
          <p:nvPr/>
        </p:nvGrpSpPr>
        <p:grpSpPr>
          <a:xfrm>
            <a:off x="4639055" y="1514855"/>
            <a:ext cx="1369060" cy="4057015"/>
            <a:chOff x="4639055" y="1514855"/>
            <a:chExt cx="1369060" cy="4057015"/>
          </a:xfrm>
        </p:grpSpPr>
        <p:sp>
          <p:nvSpPr>
            <p:cNvPr id="13" name="object 13"/>
            <p:cNvSpPr/>
            <p:nvPr/>
          </p:nvSpPr>
          <p:spPr>
            <a:xfrm>
              <a:off x="4648199" y="1523999"/>
              <a:ext cx="1350264" cy="4038600"/>
            </a:xfrm>
            <a:prstGeom prst="rect">
              <a:avLst/>
            </a:prstGeom>
            <a:blipFill>
              <a:blip r:embed="rId6" cstate="print"/>
              <a:stretch>
                <a:fillRect/>
              </a:stretch>
            </a:blipFill>
          </p:spPr>
          <p:txBody>
            <a:bodyPr wrap="square" lIns="0" tIns="0" rIns="0" bIns="0" rtlCol="0"/>
            <a:lstStyle/>
            <a:p>
              <a:endParaRPr/>
            </a:p>
          </p:txBody>
        </p:sp>
        <p:sp>
          <p:nvSpPr>
            <p:cNvPr id="14" name="object 14"/>
            <p:cNvSpPr/>
            <p:nvPr/>
          </p:nvSpPr>
          <p:spPr>
            <a:xfrm>
              <a:off x="4643627" y="1519427"/>
              <a:ext cx="1359535" cy="4048125"/>
            </a:xfrm>
            <a:custGeom>
              <a:avLst/>
              <a:gdLst/>
              <a:ahLst/>
              <a:cxnLst/>
              <a:rect l="l" t="t" r="r" b="b"/>
              <a:pathLst>
                <a:path w="1359535" h="4048125">
                  <a:moveTo>
                    <a:pt x="0" y="4047744"/>
                  </a:moveTo>
                  <a:lnTo>
                    <a:pt x="1359408" y="4047744"/>
                  </a:lnTo>
                  <a:lnTo>
                    <a:pt x="1359408" y="0"/>
                  </a:lnTo>
                  <a:lnTo>
                    <a:pt x="0" y="0"/>
                  </a:lnTo>
                  <a:lnTo>
                    <a:pt x="0" y="4047744"/>
                  </a:lnTo>
                  <a:close/>
                </a:path>
              </a:pathLst>
            </a:custGeom>
            <a:ln w="9144">
              <a:solidFill>
                <a:srgbClr val="000000"/>
              </a:solidFill>
            </a:ln>
          </p:spPr>
          <p:txBody>
            <a:bodyPr wrap="square" lIns="0" tIns="0" rIns="0" bIns="0" rtlCol="0"/>
            <a:lstStyle/>
            <a:p>
              <a:endParaRPr/>
            </a:p>
          </p:txBody>
        </p:sp>
      </p:grpSp>
      <p:sp>
        <p:nvSpPr>
          <p:cNvPr id="15" name="object 15"/>
          <p:cNvSpPr txBox="1"/>
          <p:nvPr/>
        </p:nvSpPr>
        <p:spPr>
          <a:xfrm>
            <a:off x="1905000" y="5943600"/>
            <a:ext cx="879475" cy="457200"/>
          </a:xfrm>
          <a:prstGeom prst="rect">
            <a:avLst/>
          </a:prstGeom>
          <a:ln w="9144">
            <a:solidFill>
              <a:srgbClr val="000000"/>
            </a:solidFill>
          </a:ln>
        </p:spPr>
        <p:txBody>
          <a:bodyPr vert="horz" wrap="square" lIns="0" tIns="36195" rIns="0" bIns="0" rtlCol="0">
            <a:spAutoFit/>
          </a:bodyPr>
          <a:lstStyle/>
          <a:p>
            <a:pPr marL="91440">
              <a:lnSpc>
                <a:spcPct val="100000"/>
              </a:lnSpc>
              <a:spcBef>
                <a:spcPts val="285"/>
              </a:spcBef>
            </a:pPr>
            <a:r>
              <a:rPr sz="2400" dirty="0">
                <a:latin typeface="Times New Roman"/>
                <a:cs typeface="Times New Roman"/>
              </a:rPr>
              <a:t>CMY</a:t>
            </a:r>
            <a:endParaRPr sz="2400">
              <a:latin typeface="Times New Roman"/>
              <a:cs typeface="Times New Roman"/>
            </a:endParaRPr>
          </a:p>
        </p:txBody>
      </p:sp>
      <p:sp>
        <p:nvSpPr>
          <p:cNvPr id="16" name="object 16"/>
          <p:cNvSpPr txBox="1"/>
          <p:nvPr/>
        </p:nvSpPr>
        <p:spPr>
          <a:xfrm>
            <a:off x="3352800" y="5943600"/>
            <a:ext cx="1100455" cy="457200"/>
          </a:xfrm>
          <a:prstGeom prst="rect">
            <a:avLst/>
          </a:prstGeom>
          <a:ln w="9144">
            <a:solidFill>
              <a:srgbClr val="000000"/>
            </a:solidFill>
          </a:ln>
        </p:spPr>
        <p:txBody>
          <a:bodyPr vert="horz" wrap="square" lIns="0" tIns="36195" rIns="0" bIns="0" rtlCol="0">
            <a:spAutoFit/>
          </a:bodyPr>
          <a:lstStyle/>
          <a:p>
            <a:pPr marL="92075">
              <a:lnSpc>
                <a:spcPct val="100000"/>
              </a:lnSpc>
              <a:spcBef>
                <a:spcPts val="285"/>
              </a:spcBef>
            </a:pPr>
            <a:r>
              <a:rPr sz="2400" spc="-5" dirty="0">
                <a:latin typeface="Times New Roman"/>
                <a:cs typeface="Times New Roman"/>
              </a:rPr>
              <a:t>CMYK</a:t>
            </a:r>
            <a:endParaRPr sz="2400">
              <a:latin typeface="Times New Roman"/>
              <a:cs typeface="Times New Roman"/>
            </a:endParaRPr>
          </a:p>
        </p:txBody>
      </p:sp>
      <p:sp>
        <p:nvSpPr>
          <p:cNvPr id="17" name="object 17"/>
          <p:cNvSpPr txBox="1"/>
          <p:nvPr/>
        </p:nvSpPr>
        <p:spPr>
          <a:xfrm>
            <a:off x="4953000" y="5943600"/>
            <a:ext cx="727075" cy="457200"/>
          </a:xfrm>
          <a:prstGeom prst="rect">
            <a:avLst/>
          </a:prstGeom>
          <a:ln w="9144">
            <a:solidFill>
              <a:srgbClr val="000000"/>
            </a:solidFill>
          </a:ln>
        </p:spPr>
        <p:txBody>
          <a:bodyPr vert="horz" wrap="square" lIns="0" tIns="36195" rIns="0" bIns="0" rtlCol="0">
            <a:spAutoFit/>
          </a:bodyPr>
          <a:lstStyle/>
          <a:p>
            <a:pPr marL="92075">
              <a:lnSpc>
                <a:spcPct val="100000"/>
              </a:lnSpc>
              <a:spcBef>
                <a:spcPts val="285"/>
              </a:spcBef>
            </a:pPr>
            <a:r>
              <a:rPr sz="2400" dirty="0">
                <a:latin typeface="Times New Roman"/>
                <a:cs typeface="Times New Roman"/>
              </a:rPr>
              <a:t>YIQ</a:t>
            </a:r>
            <a:endParaRPr sz="2400">
              <a:latin typeface="Times New Roman"/>
              <a:cs typeface="Times New Roman"/>
            </a:endParaRPr>
          </a:p>
        </p:txBody>
      </p:sp>
      <p:grpSp>
        <p:nvGrpSpPr>
          <p:cNvPr id="18" name="object 18"/>
          <p:cNvGrpSpPr/>
          <p:nvPr/>
        </p:nvGrpSpPr>
        <p:grpSpPr>
          <a:xfrm>
            <a:off x="6086855" y="1514855"/>
            <a:ext cx="1369060" cy="4057015"/>
            <a:chOff x="6086855" y="1514855"/>
            <a:chExt cx="1369060" cy="4057015"/>
          </a:xfrm>
        </p:grpSpPr>
        <p:sp>
          <p:nvSpPr>
            <p:cNvPr id="19" name="object 19"/>
            <p:cNvSpPr/>
            <p:nvPr/>
          </p:nvSpPr>
          <p:spPr>
            <a:xfrm>
              <a:off x="6095999" y="1523999"/>
              <a:ext cx="1350263" cy="4038600"/>
            </a:xfrm>
            <a:prstGeom prst="rect">
              <a:avLst/>
            </a:prstGeom>
            <a:blipFill>
              <a:blip r:embed="rId7" cstate="print"/>
              <a:stretch>
                <a:fillRect/>
              </a:stretch>
            </a:blipFill>
          </p:spPr>
          <p:txBody>
            <a:bodyPr wrap="square" lIns="0" tIns="0" rIns="0" bIns="0" rtlCol="0"/>
            <a:lstStyle/>
            <a:p>
              <a:endParaRPr/>
            </a:p>
          </p:txBody>
        </p:sp>
        <p:sp>
          <p:nvSpPr>
            <p:cNvPr id="20" name="object 20"/>
            <p:cNvSpPr/>
            <p:nvPr/>
          </p:nvSpPr>
          <p:spPr>
            <a:xfrm>
              <a:off x="6091427" y="1519427"/>
              <a:ext cx="1359535" cy="4048125"/>
            </a:xfrm>
            <a:custGeom>
              <a:avLst/>
              <a:gdLst/>
              <a:ahLst/>
              <a:cxnLst/>
              <a:rect l="l" t="t" r="r" b="b"/>
              <a:pathLst>
                <a:path w="1359534" h="4048125">
                  <a:moveTo>
                    <a:pt x="0" y="4047744"/>
                  </a:moveTo>
                  <a:lnTo>
                    <a:pt x="1359407" y="4047744"/>
                  </a:lnTo>
                  <a:lnTo>
                    <a:pt x="1359407" y="0"/>
                  </a:lnTo>
                  <a:lnTo>
                    <a:pt x="0" y="0"/>
                  </a:lnTo>
                  <a:lnTo>
                    <a:pt x="0" y="4047744"/>
                  </a:lnTo>
                  <a:close/>
                </a:path>
              </a:pathLst>
            </a:custGeom>
            <a:ln w="9144">
              <a:solidFill>
                <a:srgbClr val="000000"/>
              </a:solidFill>
            </a:ln>
          </p:spPr>
          <p:txBody>
            <a:bodyPr wrap="square" lIns="0" tIns="0" rIns="0" bIns="0" rtlCol="0"/>
            <a:lstStyle/>
            <a:p>
              <a:endParaRPr/>
            </a:p>
          </p:txBody>
        </p:sp>
      </p:grpSp>
      <p:sp>
        <p:nvSpPr>
          <p:cNvPr id="21" name="object 21"/>
          <p:cNvSpPr txBox="1"/>
          <p:nvPr/>
        </p:nvSpPr>
        <p:spPr>
          <a:xfrm>
            <a:off x="6400800" y="5943600"/>
            <a:ext cx="795655" cy="457200"/>
          </a:xfrm>
          <a:prstGeom prst="rect">
            <a:avLst/>
          </a:prstGeom>
          <a:ln w="9144">
            <a:solidFill>
              <a:srgbClr val="000000"/>
            </a:solidFill>
          </a:ln>
        </p:spPr>
        <p:txBody>
          <a:bodyPr vert="horz" wrap="square" lIns="0" tIns="36195" rIns="0" bIns="0" rtlCol="0">
            <a:spAutoFit/>
          </a:bodyPr>
          <a:lstStyle/>
          <a:p>
            <a:pPr marL="92710">
              <a:lnSpc>
                <a:spcPct val="100000"/>
              </a:lnSpc>
              <a:spcBef>
                <a:spcPts val="285"/>
              </a:spcBef>
            </a:pPr>
            <a:r>
              <a:rPr sz="2400" spc="-5" dirty="0">
                <a:latin typeface="Times New Roman"/>
                <a:cs typeface="Times New Roman"/>
              </a:rPr>
              <a:t>HSV</a:t>
            </a:r>
            <a:endParaRPr sz="2400">
              <a:latin typeface="Times New Roman"/>
              <a:cs typeface="Times New Roman"/>
            </a:endParaRPr>
          </a:p>
        </p:txBody>
      </p:sp>
      <p:grpSp>
        <p:nvGrpSpPr>
          <p:cNvPr id="22" name="object 22"/>
          <p:cNvGrpSpPr/>
          <p:nvPr/>
        </p:nvGrpSpPr>
        <p:grpSpPr>
          <a:xfrm>
            <a:off x="7534656" y="1514855"/>
            <a:ext cx="1379220" cy="4057015"/>
            <a:chOff x="7534656" y="1514855"/>
            <a:chExt cx="1379220" cy="4057015"/>
          </a:xfrm>
        </p:grpSpPr>
        <p:sp>
          <p:nvSpPr>
            <p:cNvPr id="23" name="object 23"/>
            <p:cNvSpPr/>
            <p:nvPr/>
          </p:nvSpPr>
          <p:spPr>
            <a:xfrm>
              <a:off x="7543800" y="1523999"/>
              <a:ext cx="1360931" cy="4038600"/>
            </a:xfrm>
            <a:prstGeom prst="rect">
              <a:avLst/>
            </a:prstGeom>
            <a:blipFill>
              <a:blip r:embed="rId8" cstate="print"/>
              <a:stretch>
                <a:fillRect/>
              </a:stretch>
            </a:blipFill>
          </p:spPr>
          <p:txBody>
            <a:bodyPr wrap="square" lIns="0" tIns="0" rIns="0" bIns="0" rtlCol="0"/>
            <a:lstStyle/>
            <a:p>
              <a:endParaRPr/>
            </a:p>
          </p:txBody>
        </p:sp>
        <p:sp>
          <p:nvSpPr>
            <p:cNvPr id="24" name="object 24"/>
            <p:cNvSpPr/>
            <p:nvPr/>
          </p:nvSpPr>
          <p:spPr>
            <a:xfrm>
              <a:off x="7539228" y="1519427"/>
              <a:ext cx="1370330" cy="4048125"/>
            </a:xfrm>
            <a:custGeom>
              <a:avLst/>
              <a:gdLst/>
              <a:ahLst/>
              <a:cxnLst/>
              <a:rect l="l" t="t" r="r" b="b"/>
              <a:pathLst>
                <a:path w="1370329" h="4048125">
                  <a:moveTo>
                    <a:pt x="0" y="4047744"/>
                  </a:moveTo>
                  <a:lnTo>
                    <a:pt x="1370076" y="4047744"/>
                  </a:lnTo>
                  <a:lnTo>
                    <a:pt x="1370076" y="0"/>
                  </a:lnTo>
                  <a:lnTo>
                    <a:pt x="0" y="0"/>
                  </a:lnTo>
                  <a:lnTo>
                    <a:pt x="0" y="4047744"/>
                  </a:lnTo>
                  <a:close/>
                </a:path>
              </a:pathLst>
            </a:custGeom>
            <a:ln w="9143">
              <a:solidFill>
                <a:srgbClr val="000000"/>
              </a:solidFill>
            </a:ln>
          </p:spPr>
          <p:txBody>
            <a:bodyPr wrap="square" lIns="0" tIns="0" rIns="0" bIns="0" rtlCol="0"/>
            <a:lstStyle/>
            <a:p>
              <a:endParaRPr/>
            </a:p>
          </p:txBody>
        </p:sp>
      </p:grpSp>
      <p:sp>
        <p:nvSpPr>
          <p:cNvPr id="25" name="object 25"/>
          <p:cNvSpPr txBox="1"/>
          <p:nvPr/>
        </p:nvSpPr>
        <p:spPr>
          <a:xfrm>
            <a:off x="7848600" y="5943600"/>
            <a:ext cx="767080" cy="462280"/>
          </a:xfrm>
          <a:prstGeom prst="rect">
            <a:avLst/>
          </a:prstGeom>
          <a:ln w="9144">
            <a:solidFill>
              <a:srgbClr val="000000"/>
            </a:solidFill>
          </a:ln>
        </p:spPr>
        <p:txBody>
          <a:bodyPr vert="horz" wrap="square" lIns="0" tIns="36195" rIns="0" bIns="0" rtlCol="0">
            <a:spAutoFit/>
          </a:bodyPr>
          <a:lstStyle/>
          <a:p>
            <a:pPr marL="92710">
              <a:lnSpc>
                <a:spcPct val="100000"/>
              </a:lnSpc>
              <a:spcBef>
                <a:spcPts val="285"/>
              </a:spcBef>
            </a:pPr>
            <a:r>
              <a:rPr sz="2400" spc="-5" dirty="0">
                <a:latin typeface="Times New Roman"/>
                <a:cs typeface="Times New Roman"/>
              </a:rPr>
              <a:t>HLS</a:t>
            </a:r>
            <a:endParaRPr sz="2400">
              <a:latin typeface="Times New Roman"/>
              <a:cs typeface="Times New Roman"/>
            </a:endParaRPr>
          </a:p>
        </p:txBody>
      </p:sp>
      <p:grpSp>
        <p:nvGrpSpPr>
          <p:cNvPr id="26" name="object 26"/>
          <p:cNvGrpSpPr/>
          <p:nvPr/>
        </p:nvGrpSpPr>
        <p:grpSpPr>
          <a:xfrm>
            <a:off x="295656" y="1514855"/>
            <a:ext cx="1371600" cy="4057015"/>
            <a:chOff x="295656" y="1514855"/>
            <a:chExt cx="1371600" cy="4057015"/>
          </a:xfrm>
        </p:grpSpPr>
        <p:sp>
          <p:nvSpPr>
            <p:cNvPr id="27" name="object 27"/>
            <p:cNvSpPr/>
            <p:nvPr/>
          </p:nvSpPr>
          <p:spPr>
            <a:xfrm>
              <a:off x="304800" y="1523999"/>
              <a:ext cx="1353312" cy="4038600"/>
            </a:xfrm>
            <a:prstGeom prst="rect">
              <a:avLst/>
            </a:prstGeom>
            <a:blipFill>
              <a:blip r:embed="rId9" cstate="print"/>
              <a:stretch>
                <a:fillRect/>
              </a:stretch>
            </a:blipFill>
          </p:spPr>
          <p:txBody>
            <a:bodyPr wrap="square" lIns="0" tIns="0" rIns="0" bIns="0" rtlCol="0"/>
            <a:lstStyle/>
            <a:p>
              <a:endParaRPr/>
            </a:p>
          </p:txBody>
        </p:sp>
        <p:sp>
          <p:nvSpPr>
            <p:cNvPr id="28" name="object 28"/>
            <p:cNvSpPr/>
            <p:nvPr/>
          </p:nvSpPr>
          <p:spPr>
            <a:xfrm>
              <a:off x="300228" y="1519427"/>
              <a:ext cx="1362710" cy="4048125"/>
            </a:xfrm>
            <a:custGeom>
              <a:avLst/>
              <a:gdLst/>
              <a:ahLst/>
              <a:cxnLst/>
              <a:rect l="l" t="t" r="r" b="b"/>
              <a:pathLst>
                <a:path w="1362710" h="4048125">
                  <a:moveTo>
                    <a:pt x="0" y="4047744"/>
                  </a:moveTo>
                  <a:lnTo>
                    <a:pt x="1362456" y="4047744"/>
                  </a:lnTo>
                  <a:lnTo>
                    <a:pt x="1362456" y="0"/>
                  </a:lnTo>
                  <a:lnTo>
                    <a:pt x="0" y="0"/>
                  </a:lnTo>
                  <a:lnTo>
                    <a:pt x="0" y="4047744"/>
                  </a:lnTo>
                  <a:close/>
                </a:path>
              </a:pathLst>
            </a:custGeom>
            <a:ln w="9144">
              <a:solidFill>
                <a:srgbClr val="000000"/>
              </a:solidFill>
            </a:ln>
          </p:spPr>
          <p:txBody>
            <a:bodyPr wrap="square" lIns="0" tIns="0" rIns="0" bIns="0" rtlCol="0"/>
            <a:lstStyle/>
            <a:p>
              <a:endParaRPr/>
            </a:p>
          </p:txBody>
        </p:sp>
      </p:grpSp>
      <p:sp>
        <p:nvSpPr>
          <p:cNvPr id="29" name="object 29"/>
          <p:cNvSpPr txBox="1"/>
          <p:nvPr/>
        </p:nvSpPr>
        <p:spPr>
          <a:xfrm>
            <a:off x="533400" y="5943600"/>
            <a:ext cx="810895" cy="457200"/>
          </a:xfrm>
          <a:prstGeom prst="rect">
            <a:avLst/>
          </a:prstGeom>
          <a:ln w="9143">
            <a:solidFill>
              <a:srgbClr val="000000"/>
            </a:solidFill>
          </a:ln>
        </p:spPr>
        <p:txBody>
          <a:bodyPr vert="horz" wrap="square" lIns="0" tIns="36195" rIns="0" bIns="0" rtlCol="0">
            <a:spAutoFit/>
          </a:bodyPr>
          <a:lstStyle/>
          <a:p>
            <a:pPr marL="91440">
              <a:lnSpc>
                <a:spcPct val="100000"/>
              </a:lnSpc>
              <a:spcBef>
                <a:spcPts val="285"/>
              </a:spcBef>
            </a:pPr>
            <a:r>
              <a:rPr sz="2400" spc="-5" dirty="0">
                <a:latin typeface="Times New Roman"/>
                <a:cs typeface="Times New Roman"/>
              </a:rPr>
              <a:t>RGB</a:t>
            </a:r>
            <a:endParaRPr sz="2400">
              <a:latin typeface="Times New Roman"/>
              <a:cs typeface="Times New Roman"/>
            </a:endParaRPr>
          </a:p>
        </p:txBody>
      </p:sp>
      <p:pic>
        <p:nvPicPr>
          <p:cNvPr id="30" name="Picture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921336" y="0"/>
            <a:ext cx="1257300" cy="1181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ppt_x"/>
                                          </p:val>
                                        </p:tav>
                                        <p:tav tm="100000">
                                          <p:val>
                                            <p:strVal val="#ppt_x"/>
                                          </p:val>
                                        </p:tav>
                                      </p:tavLst>
                                    </p:anim>
                                    <p:anim calcmode="lin" valueType="num">
                                      <p:cBhvr additive="base">
                                        <p:cTn id="8"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500" fill="hold"/>
                                        <p:tgtEl>
                                          <p:spTgt spid="12"/>
                                        </p:tgtEl>
                                        <p:attrNameLst>
                                          <p:attrName>ppt_x</p:attrName>
                                        </p:attrNameLst>
                                      </p:cBhvr>
                                      <p:tavLst>
                                        <p:tav tm="0">
                                          <p:val>
                                            <p:strVal val="#ppt_x"/>
                                          </p:val>
                                        </p:tav>
                                        <p:tav tm="100000">
                                          <p:val>
                                            <p:strVal val="#ppt_x"/>
                                          </p:val>
                                        </p:tav>
                                      </p:tavLst>
                                    </p:anim>
                                    <p:anim calcmode="lin" valueType="num">
                                      <p:cBhvr additive="base">
                                        <p:cTn id="2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8"/>
                                        </p:tgtEl>
                                        <p:attrNameLst>
                                          <p:attrName>style.visibility</p:attrName>
                                        </p:attrNameLst>
                                      </p:cBhvr>
                                      <p:to>
                                        <p:strVal val="visible"/>
                                      </p:to>
                                    </p:set>
                                    <p:anim calcmode="lin" valueType="num">
                                      <p:cBhvr additive="base">
                                        <p:cTn id="31" dur="500" fill="hold"/>
                                        <p:tgtEl>
                                          <p:spTgt spid="18"/>
                                        </p:tgtEl>
                                        <p:attrNameLst>
                                          <p:attrName>ppt_x</p:attrName>
                                        </p:attrNameLst>
                                      </p:cBhvr>
                                      <p:tavLst>
                                        <p:tav tm="0">
                                          <p:val>
                                            <p:strVal val="#ppt_x"/>
                                          </p:val>
                                        </p:tav>
                                        <p:tav tm="100000">
                                          <p:val>
                                            <p:strVal val="#ppt_x"/>
                                          </p:val>
                                        </p:tav>
                                      </p:tavLst>
                                    </p:anim>
                                    <p:anim calcmode="lin" valueType="num">
                                      <p:cBhvr additive="base">
                                        <p:cTn id="32"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2"/>
                                        </p:tgtEl>
                                        <p:attrNameLst>
                                          <p:attrName>style.visibility</p:attrName>
                                        </p:attrNameLst>
                                      </p:cBhvr>
                                      <p:to>
                                        <p:strVal val="visible"/>
                                      </p:to>
                                    </p:set>
                                    <p:anim calcmode="lin" valueType="num">
                                      <p:cBhvr additive="base">
                                        <p:cTn id="37" dur="500" fill="hold"/>
                                        <p:tgtEl>
                                          <p:spTgt spid="22"/>
                                        </p:tgtEl>
                                        <p:attrNameLst>
                                          <p:attrName>ppt_x</p:attrName>
                                        </p:attrNameLst>
                                      </p:cBhvr>
                                      <p:tavLst>
                                        <p:tav tm="0">
                                          <p:val>
                                            <p:strVal val="#ppt_x"/>
                                          </p:val>
                                        </p:tav>
                                        <p:tav tm="100000">
                                          <p:val>
                                            <p:strVal val="#ppt_x"/>
                                          </p:val>
                                        </p:tav>
                                      </p:tavLst>
                                    </p:anim>
                                    <p:anim calcmode="lin" valueType="num">
                                      <p:cBhvr additive="base">
                                        <p:cTn id="38"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991644"/>
            <a:ext cx="8839200" cy="3416320"/>
          </a:xfrm>
          <a:prstGeom prst="rect">
            <a:avLst/>
          </a:prstGeom>
        </p:spPr>
        <p:txBody>
          <a:bodyPr wrap="square">
            <a:spAutoFit/>
          </a:bodyPr>
          <a:lstStyle/>
          <a:p>
            <a:r>
              <a:rPr lang="en-US" sz="2400" b="1" dirty="0" smtClean="0"/>
              <a:t>Application</a:t>
            </a:r>
          </a:p>
          <a:p>
            <a:endParaRPr lang="en-US" sz="2400" b="1" dirty="0"/>
          </a:p>
          <a:p>
            <a:endParaRPr lang="en-US" sz="2400" dirty="0"/>
          </a:p>
          <a:p>
            <a:pPr marL="342900" indent="-342900">
              <a:buFont typeface="Wingdings" pitchFamily="2" charset="2"/>
              <a:buChar char="Ø"/>
            </a:pPr>
            <a:r>
              <a:rPr lang="en-US" sz="2400" dirty="0">
                <a:latin typeface="Times New Roman" pitchFamily="18" charset="0"/>
                <a:cs typeface="Times New Roman" pitchFamily="18" charset="0"/>
              </a:rPr>
              <a:t>The RGB model is widely used in the representation and display of images in electronic systems like computers and televisions. </a:t>
            </a:r>
          </a:p>
          <a:p>
            <a:pPr marL="342900" indent="-342900">
              <a:buFont typeface="Wingdings" pitchFamily="2" charset="2"/>
              <a:buChar char="Ø"/>
            </a:pPr>
            <a:r>
              <a:rPr lang="en-US" sz="2400" dirty="0">
                <a:latin typeface="Times New Roman" pitchFamily="18" charset="0"/>
                <a:cs typeface="Times New Roman" pitchFamily="18" charset="0"/>
              </a:rPr>
              <a:t>It is also used in conventional photography as well.</a:t>
            </a:r>
          </a:p>
          <a:p>
            <a:pPr marL="342900" indent="-342900">
              <a:buFont typeface="Wingdings" pitchFamily="2" charset="2"/>
              <a:buChar char="Ø"/>
            </a:pPr>
            <a:r>
              <a:rPr lang="en-US" sz="2400" dirty="0">
                <a:latin typeface="Times New Roman" pitchFamily="18" charset="0"/>
                <a:cs typeface="Times New Roman" pitchFamily="18" charset="0"/>
              </a:rPr>
              <a:t>Image scanner which scans images and converts it to a digital image mostly supports RGB color.</a:t>
            </a:r>
          </a:p>
          <a:p>
            <a:pPr marL="342900" indent="-342900">
              <a:buFont typeface="Wingdings" pitchFamily="2" charset="2"/>
              <a:buChar char="Ø"/>
            </a:pPr>
            <a:r>
              <a:rPr lang="en-US" sz="2400" dirty="0">
                <a:latin typeface="Times New Roman" pitchFamily="18" charset="0"/>
                <a:cs typeface="Times New Roman" pitchFamily="18" charset="0"/>
              </a:rPr>
              <a:t>It is used in web graphics.</a:t>
            </a:r>
          </a:p>
        </p:txBody>
      </p:sp>
      <p:pic>
        <p:nvPicPr>
          <p:cNvPr id="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21336" y="0"/>
            <a:ext cx="1257300" cy="1181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1255914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14400" y="2133600"/>
            <a:ext cx="7315200" cy="881652"/>
          </a:xfrm>
          <a:prstGeom prst="rect">
            <a:avLst/>
          </a:prstGeom>
        </p:spPr>
        <p:txBody>
          <a:bodyPr vert="horz" wrap="square" lIns="0" tIns="263525" rIns="0" bIns="0" rtlCol="0">
            <a:spAutoFit/>
          </a:bodyPr>
          <a:lstStyle/>
          <a:p>
            <a:pPr marR="5080" algn="ctr">
              <a:lnSpc>
                <a:spcPct val="100000"/>
              </a:lnSpc>
              <a:spcBef>
                <a:spcPts val="630"/>
              </a:spcBef>
            </a:pPr>
            <a:r>
              <a:rPr sz="4000" dirty="0" smtClean="0">
                <a:solidFill>
                  <a:srgbClr val="FF0000"/>
                </a:solidFill>
                <a:latin typeface="Trebuchet MS"/>
                <a:cs typeface="Trebuchet MS"/>
              </a:rPr>
              <a:t>Active</a:t>
            </a:r>
            <a:r>
              <a:rPr sz="4000" spc="-70" dirty="0" smtClean="0">
                <a:solidFill>
                  <a:srgbClr val="FF0000"/>
                </a:solidFill>
                <a:latin typeface="Trebuchet MS"/>
                <a:cs typeface="Trebuchet MS"/>
              </a:rPr>
              <a:t> </a:t>
            </a:r>
            <a:r>
              <a:rPr sz="4000" spc="-5" dirty="0">
                <a:solidFill>
                  <a:srgbClr val="FF0000"/>
                </a:solidFill>
                <a:latin typeface="Trebuchet MS"/>
                <a:cs typeface="Trebuchet MS"/>
              </a:rPr>
              <a:t>Contours</a:t>
            </a:r>
            <a:endParaRPr sz="4000" dirty="0">
              <a:solidFill>
                <a:srgbClr val="FF0000"/>
              </a:solidFill>
              <a:latin typeface="Trebuchet MS"/>
              <a:cs typeface="Trebuchet MS"/>
            </a:endParaRPr>
          </a:p>
        </p:txBody>
      </p:sp>
      <p:pic>
        <p:nvPicPr>
          <p:cNvPr id="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21336" y="0"/>
            <a:ext cx="1257300" cy="1181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8728271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67233" y="629158"/>
            <a:ext cx="1908334" cy="443711"/>
          </a:xfrm>
          <a:prstGeom prst="rect">
            <a:avLst/>
          </a:prstGeom>
        </p:spPr>
        <p:txBody>
          <a:bodyPr vert="horz" wrap="square" lIns="0" tIns="12700" rIns="0" bIns="0" rtlCol="0">
            <a:spAutoFit/>
          </a:bodyPr>
          <a:lstStyle/>
          <a:p>
            <a:pPr marL="12700">
              <a:lnSpc>
                <a:spcPct val="100000"/>
              </a:lnSpc>
              <a:spcBef>
                <a:spcPts val="100"/>
              </a:spcBef>
            </a:pPr>
            <a:r>
              <a:rPr spc="-5" dirty="0"/>
              <a:t>Introduction</a:t>
            </a:r>
          </a:p>
        </p:txBody>
      </p:sp>
      <p:sp>
        <p:nvSpPr>
          <p:cNvPr id="3" name="object 3"/>
          <p:cNvSpPr txBox="1"/>
          <p:nvPr/>
        </p:nvSpPr>
        <p:spPr>
          <a:xfrm>
            <a:off x="304800" y="1447800"/>
            <a:ext cx="7978579" cy="4116512"/>
          </a:xfrm>
          <a:prstGeom prst="rect">
            <a:avLst/>
          </a:prstGeom>
        </p:spPr>
        <p:txBody>
          <a:bodyPr vert="horz" wrap="square" lIns="0" tIns="12700" rIns="0" bIns="0" rtlCol="0">
            <a:spAutoFit/>
          </a:bodyPr>
          <a:lstStyle/>
          <a:p>
            <a:pPr marL="355600" indent="-342900">
              <a:lnSpc>
                <a:spcPct val="100000"/>
              </a:lnSpc>
              <a:spcBef>
                <a:spcPts val="100"/>
              </a:spcBef>
              <a:buClr>
                <a:srgbClr val="90C225"/>
              </a:buClr>
              <a:buSzPct val="80555"/>
              <a:buFont typeface="Wingdings 3"/>
              <a:buChar char=""/>
              <a:tabLst>
                <a:tab pos="354965" algn="l"/>
                <a:tab pos="355600" algn="l"/>
                <a:tab pos="6496050" algn="l"/>
              </a:tabLst>
            </a:pPr>
            <a:r>
              <a:rPr sz="2000" spc="-5" dirty="0">
                <a:solidFill>
                  <a:srgbClr val="404040"/>
                </a:solidFill>
                <a:latin typeface="Trebuchet MS"/>
                <a:cs typeface="Trebuchet MS"/>
              </a:rPr>
              <a:t>Active  contours,  also  known  </a:t>
            </a:r>
            <a:r>
              <a:rPr sz="2000" dirty="0">
                <a:solidFill>
                  <a:srgbClr val="404040"/>
                </a:solidFill>
                <a:latin typeface="Trebuchet MS"/>
                <a:cs typeface="Trebuchet MS"/>
              </a:rPr>
              <a:t>as  snakes,  is</a:t>
            </a:r>
            <a:r>
              <a:rPr sz="2000" spc="-90" dirty="0">
                <a:solidFill>
                  <a:srgbClr val="404040"/>
                </a:solidFill>
                <a:latin typeface="Trebuchet MS"/>
                <a:cs typeface="Trebuchet MS"/>
              </a:rPr>
              <a:t> </a:t>
            </a:r>
            <a:r>
              <a:rPr sz="2000" dirty="0">
                <a:solidFill>
                  <a:srgbClr val="404040"/>
                </a:solidFill>
                <a:latin typeface="Trebuchet MS"/>
                <a:cs typeface="Trebuchet MS"/>
              </a:rPr>
              <a:t>a</a:t>
            </a:r>
            <a:r>
              <a:rPr sz="2000" spc="450" dirty="0">
                <a:solidFill>
                  <a:srgbClr val="404040"/>
                </a:solidFill>
                <a:latin typeface="Trebuchet MS"/>
                <a:cs typeface="Trebuchet MS"/>
              </a:rPr>
              <a:t> </a:t>
            </a:r>
            <a:r>
              <a:rPr sz="2000" spc="-5" dirty="0" smtClean="0">
                <a:solidFill>
                  <a:srgbClr val="404040"/>
                </a:solidFill>
                <a:latin typeface="Trebuchet MS"/>
                <a:cs typeface="Trebuchet MS"/>
              </a:rPr>
              <a:t>framework</a:t>
            </a:r>
            <a:r>
              <a:rPr lang="en-US" sz="2000" spc="-5" dirty="0" smtClean="0">
                <a:solidFill>
                  <a:srgbClr val="404040"/>
                </a:solidFill>
                <a:latin typeface="Trebuchet MS"/>
                <a:cs typeface="Trebuchet MS"/>
              </a:rPr>
              <a:t> </a:t>
            </a:r>
            <a:r>
              <a:rPr sz="2000" spc="-10" dirty="0" smtClean="0">
                <a:solidFill>
                  <a:srgbClr val="404040"/>
                </a:solidFill>
                <a:latin typeface="Trebuchet MS"/>
                <a:cs typeface="Trebuchet MS"/>
              </a:rPr>
              <a:t>for </a:t>
            </a:r>
            <a:r>
              <a:rPr sz="2000" spc="-5" dirty="0">
                <a:solidFill>
                  <a:srgbClr val="404040"/>
                </a:solidFill>
                <a:latin typeface="Trebuchet MS"/>
                <a:cs typeface="Trebuchet MS"/>
              </a:rPr>
              <a:t>getting</a:t>
            </a:r>
            <a:r>
              <a:rPr sz="2000" spc="275" dirty="0">
                <a:solidFill>
                  <a:srgbClr val="404040"/>
                </a:solidFill>
                <a:latin typeface="Trebuchet MS"/>
                <a:cs typeface="Trebuchet MS"/>
              </a:rPr>
              <a:t> </a:t>
            </a:r>
            <a:r>
              <a:rPr sz="2000" dirty="0" smtClean="0">
                <a:solidFill>
                  <a:srgbClr val="404040"/>
                </a:solidFill>
                <a:latin typeface="Trebuchet MS"/>
                <a:cs typeface="Trebuchet MS"/>
              </a:rPr>
              <a:t>object</a:t>
            </a:r>
            <a:r>
              <a:rPr lang="en-US" sz="2000" dirty="0" smtClean="0">
                <a:solidFill>
                  <a:srgbClr val="404040"/>
                </a:solidFill>
                <a:latin typeface="Trebuchet MS"/>
                <a:cs typeface="Trebuchet MS"/>
              </a:rPr>
              <a:t> </a:t>
            </a:r>
            <a:r>
              <a:rPr sz="2000" spc="-5" dirty="0" smtClean="0">
                <a:solidFill>
                  <a:srgbClr val="404040"/>
                </a:solidFill>
                <a:latin typeface="Trebuchet MS"/>
                <a:cs typeface="Trebuchet MS"/>
              </a:rPr>
              <a:t>outline</a:t>
            </a:r>
            <a:r>
              <a:rPr sz="2000" dirty="0" smtClean="0">
                <a:solidFill>
                  <a:srgbClr val="404040"/>
                </a:solidFill>
                <a:latin typeface="Trebuchet MS"/>
                <a:cs typeface="Trebuchet MS"/>
              </a:rPr>
              <a:t> </a:t>
            </a:r>
            <a:r>
              <a:rPr sz="2000" spc="-10" dirty="0" smtClean="0">
                <a:solidFill>
                  <a:srgbClr val="404040"/>
                </a:solidFill>
                <a:latin typeface="Trebuchet MS"/>
                <a:cs typeface="Trebuchet MS"/>
              </a:rPr>
              <a:t>contour</a:t>
            </a:r>
            <a:r>
              <a:rPr lang="en-US" sz="2000" spc="-10" dirty="0" smtClean="0">
                <a:solidFill>
                  <a:srgbClr val="404040"/>
                </a:solidFill>
                <a:latin typeface="Trebuchet MS"/>
                <a:cs typeface="Trebuchet MS"/>
              </a:rPr>
              <a:t>.</a:t>
            </a:r>
          </a:p>
          <a:p>
            <a:pPr marL="12700">
              <a:lnSpc>
                <a:spcPct val="100000"/>
              </a:lnSpc>
              <a:spcBef>
                <a:spcPts val="100"/>
              </a:spcBef>
              <a:buClr>
                <a:srgbClr val="90C225"/>
              </a:buClr>
              <a:buSzPct val="80555"/>
              <a:tabLst>
                <a:tab pos="354965" algn="l"/>
                <a:tab pos="355600" algn="l"/>
                <a:tab pos="6496050" algn="l"/>
              </a:tabLst>
            </a:pPr>
            <a:endParaRPr lang="en-US" sz="2000" spc="-10" dirty="0" smtClean="0">
              <a:solidFill>
                <a:srgbClr val="404040"/>
              </a:solidFill>
              <a:latin typeface="Trebuchet MS"/>
              <a:cs typeface="Trebuchet MS"/>
            </a:endParaRPr>
          </a:p>
          <a:p>
            <a:pPr marL="355600" indent="-342900">
              <a:lnSpc>
                <a:spcPct val="100000"/>
              </a:lnSpc>
              <a:spcBef>
                <a:spcPts val="100"/>
              </a:spcBef>
              <a:buClr>
                <a:srgbClr val="90C225"/>
              </a:buClr>
              <a:buSzPct val="80555"/>
              <a:buFont typeface="Wingdings 3"/>
              <a:buChar char=""/>
              <a:tabLst>
                <a:tab pos="354965" algn="l"/>
                <a:tab pos="355600" algn="l"/>
                <a:tab pos="6496050" algn="l"/>
              </a:tabLst>
            </a:pPr>
            <a:r>
              <a:rPr sz="2000" dirty="0" smtClean="0">
                <a:solidFill>
                  <a:srgbClr val="404040"/>
                </a:solidFill>
                <a:latin typeface="Trebuchet MS"/>
                <a:cs typeface="Trebuchet MS"/>
              </a:rPr>
              <a:t>The </a:t>
            </a:r>
            <a:r>
              <a:rPr sz="2000" dirty="0">
                <a:solidFill>
                  <a:srgbClr val="404040"/>
                </a:solidFill>
                <a:latin typeface="Trebuchet MS"/>
                <a:cs typeface="Trebuchet MS"/>
              </a:rPr>
              <a:t>framework </a:t>
            </a:r>
            <a:r>
              <a:rPr sz="2000" spc="-5" dirty="0">
                <a:solidFill>
                  <a:srgbClr val="404040"/>
                </a:solidFill>
                <a:latin typeface="Trebuchet MS"/>
                <a:cs typeface="Trebuchet MS"/>
              </a:rPr>
              <a:t>minimizes an energy associated to the current contour </a:t>
            </a:r>
            <a:r>
              <a:rPr sz="2000" dirty="0">
                <a:solidFill>
                  <a:srgbClr val="404040"/>
                </a:solidFill>
                <a:latin typeface="Trebuchet MS"/>
                <a:cs typeface="Trebuchet MS"/>
              </a:rPr>
              <a:t>as a  sum </a:t>
            </a:r>
            <a:r>
              <a:rPr sz="2000" spc="-5" dirty="0">
                <a:solidFill>
                  <a:srgbClr val="404040"/>
                </a:solidFill>
                <a:latin typeface="Trebuchet MS"/>
                <a:cs typeface="Trebuchet MS"/>
              </a:rPr>
              <a:t>of internal and external</a:t>
            </a:r>
            <a:r>
              <a:rPr sz="2000" spc="15" dirty="0">
                <a:solidFill>
                  <a:srgbClr val="404040"/>
                </a:solidFill>
                <a:latin typeface="Trebuchet MS"/>
                <a:cs typeface="Trebuchet MS"/>
              </a:rPr>
              <a:t> </a:t>
            </a:r>
            <a:r>
              <a:rPr sz="2000" spc="-5" dirty="0">
                <a:solidFill>
                  <a:srgbClr val="404040"/>
                </a:solidFill>
                <a:latin typeface="Trebuchet MS"/>
                <a:cs typeface="Trebuchet MS"/>
              </a:rPr>
              <a:t>energies</a:t>
            </a:r>
            <a:endParaRPr sz="2000" dirty="0">
              <a:latin typeface="Trebuchet MS"/>
              <a:cs typeface="Trebuchet MS"/>
            </a:endParaRPr>
          </a:p>
          <a:p>
            <a:pPr marL="756285" lvl="1" indent="-287020">
              <a:lnSpc>
                <a:spcPct val="100000"/>
              </a:lnSpc>
              <a:spcBef>
                <a:spcPts val="1005"/>
              </a:spcBef>
              <a:buClr>
                <a:srgbClr val="90C225"/>
              </a:buClr>
              <a:buSzPct val="78125"/>
              <a:buFont typeface="Wingdings 3"/>
              <a:buChar char=""/>
              <a:tabLst>
                <a:tab pos="756285" algn="l"/>
                <a:tab pos="756920" algn="l"/>
              </a:tabLst>
            </a:pPr>
            <a:r>
              <a:rPr sz="2000" spc="-5" dirty="0">
                <a:solidFill>
                  <a:srgbClr val="404040"/>
                </a:solidFill>
                <a:latin typeface="Trebuchet MS"/>
                <a:cs typeface="Trebuchet MS"/>
              </a:rPr>
              <a:t>External energy expression is derived such that it is </a:t>
            </a:r>
            <a:r>
              <a:rPr sz="2000" spc="-10" dirty="0">
                <a:solidFill>
                  <a:srgbClr val="404040"/>
                </a:solidFill>
                <a:latin typeface="Trebuchet MS"/>
                <a:cs typeface="Trebuchet MS"/>
              </a:rPr>
              <a:t>minimum </a:t>
            </a:r>
            <a:r>
              <a:rPr sz="2000" spc="-5" dirty="0">
                <a:solidFill>
                  <a:srgbClr val="404040"/>
                </a:solidFill>
                <a:latin typeface="Trebuchet MS"/>
                <a:cs typeface="Trebuchet MS"/>
              </a:rPr>
              <a:t>at </a:t>
            </a:r>
            <a:r>
              <a:rPr sz="2000" spc="-10" dirty="0">
                <a:solidFill>
                  <a:srgbClr val="404040"/>
                </a:solidFill>
                <a:latin typeface="Trebuchet MS"/>
                <a:cs typeface="Trebuchet MS"/>
              </a:rPr>
              <a:t>object</a:t>
            </a:r>
            <a:r>
              <a:rPr sz="2000" spc="320" dirty="0">
                <a:solidFill>
                  <a:srgbClr val="404040"/>
                </a:solidFill>
                <a:latin typeface="Trebuchet MS"/>
                <a:cs typeface="Trebuchet MS"/>
              </a:rPr>
              <a:t> </a:t>
            </a:r>
            <a:r>
              <a:rPr sz="2000" spc="-10" dirty="0">
                <a:solidFill>
                  <a:srgbClr val="404040"/>
                </a:solidFill>
                <a:latin typeface="Trebuchet MS"/>
                <a:cs typeface="Trebuchet MS"/>
              </a:rPr>
              <a:t>boundary</a:t>
            </a:r>
            <a:endParaRPr sz="2000" dirty="0">
              <a:latin typeface="Trebuchet MS"/>
              <a:cs typeface="Trebuchet MS"/>
            </a:endParaRPr>
          </a:p>
          <a:p>
            <a:pPr marL="756285" marR="6985" lvl="1" indent="-287020">
              <a:lnSpc>
                <a:spcPct val="100000"/>
              </a:lnSpc>
              <a:spcBef>
                <a:spcPts val="1010"/>
              </a:spcBef>
              <a:buClr>
                <a:srgbClr val="90C225"/>
              </a:buClr>
              <a:buSzPct val="78125"/>
              <a:buFont typeface="Wingdings 3"/>
              <a:buChar char=""/>
              <a:tabLst>
                <a:tab pos="756285" algn="l"/>
                <a:tab pos="756920" algn="l"/>
              </a:tabLst>
            </a:pPr>
            <a:r>
              <a:rPr sz="2000" spc="-5" dirty="0">
                <a:solidFill>
                  <a:srgbClr val="404040"/>
                </a:solidFill>
                <a:latin typeface="Trebuchet MS"/>
                <a:cs typeface="Trebuchet MS"/>
              </a:rPr>
              <a:t>Internal energy regulates the shape of </a:t>
            </a:r>
            <a:r>
              <a:rPr sz="2000" spc="-35" dirty="0">
                <a:solidFill>
                  <a:srgbClr val="404040"/>
                </a:solidFill>
                <a:latin typeface="Trebuchet MS"/>
                <a:cs typeface="Trebuchet MS"/>
              </a:rPr>
              <a:t>contour, </a:t>
            </a:r>
            <a:r>
              <a:rPr sz="2000" spc="-5" dirty="0">
                <a:solidFill>
                  <a:srgbClr val="404040"/>
                </a:solidFill>
                <a:latin typeface="Trebuchet MS"/>
                <a:cs typeface="Trebuchet MS"/>
              </a:rPr>
              <a:t>controlling </a:t>
            </a:r>
            <a:r>
              <a:rPr sz="2000" dirty="0">
                <a:solidFill>
                  <a:srgbClr val="404040"/>
                </a:solidFill>
                <a:latin typeface="Trebuchet MS"/>
                <a:cs typeface="Trebuchet MS"/>
              </a:rPr>
              <a:t>its </a:t>
            </a:r>
            <a:r>
              <a:rPr sz="2000" spc="-5" dirty="0">
                <a:solidFill>
                  <a:srgbClr val="404040"/>
                </a:solidFill>
                <a:latin typeface="Trebuchet MS"/>
                <a:cs typeface="Trebuchet MS"/>
              </a:rPr>
              <a:t>curvature, shape  </a:t>
            </a:r>
            <a:r>
              <a:rPr sz="2000" spc="-20" dirty="0">
                <a:solidFill>
                  <a:srgbClr val="404040"/>
                </a:solidFill>
                <a:latin typeface="Trebuchet MS"/>
                <a:cs typeface="Trebuchet MS"/>
              </a:rPr>
              <a:t>regularity,</a:t>
            </a:r>
            <a:r>
              <a:rPr sz="2000" spc="5" dirty="0">
                <a:solidFill>
                  <a:srgbClr val="404040"/>
                </a:solidFill>
                <a:latin typeface="Trebuchet MS"/>
                <a:cs typeface="Trebuchet MS"/>
              </a:rPr>
              <a:t> </a:t>
            </a:r>
            <a:r>
              <a:rPr sz="2000" spc="-5" dirty="0">
                <a:solidFill>
                  <a:srgbClr val="404040"/>
                </a:solidFill>
                <a:latin typeface="Trebuchet MS"/>
                <a:cs typeface="Trebuchet MS"/>
              </a:rPr>
              <a:t>etc.</a:t>
            </a:r>
            <a:endParaRPr sz="2000" dirty="0">
              <a:latin typeface="Trebuchet MS"/>
              <a:cs typeface="Trebuchet MS"/>
            </a:endParaRPr>
          </a:p>
          <a:p>
            <a:pPr marL="756285" marR="5715" lvl="1" indent="-287020">
              <a:lnSpc>
                <a:spcPct val="100000"/>
              </a:lnSpc>
              <a:spcBef>
                <a:spcPts val="994"/>
              </a:spcBef>
              <a:buClr>
                <a:srgbClr val="90C225"/>
              </a:buClr>
              <a:buSzPct val="78125"/>
              <a:buFont typeface="Wingdings 3"/>
              <a:buChar char=""/>
              <a:tabLst>
                <a:tab pos="756285" algn="l"/>
                <a:tab pos="756920" algn="l"/>
              </a:tabLst>
            </a:pPr>
            <a:r>
              <a:rPr sz="2000" spc="-5" dirty="0">
                <a:solidFill>
                  <a:srgbClr val="404040"/>
                </a:solidFill>
                <a:latin typeface="Trebuchet MS"/>
                <a:cs typeface="Trebuchet MS"/>
              </a:rPr>
              <a:t>More energy </a:t>
            </a:r>
            <a:r>
              <a:rPr sz="2000" dirty="0">
                <a:solidFill>
                  <a:srgbClr val="404040"/>
                </a:solidFill>
                <a:latin typeface="Trebuchet MS"/>
                <a:cs typeface="Trebuchet MS"/>
              </a:rPr>
              <a:t>terms </a:t>
            </a:r>
            <a:r>
              <a:rPr sz="2000" spc="-5" dirty="0">
                <a:solidFill>
                  <a:srgbClr val="404040"/>
                </a:solidFill>
                <a:latin typeface="Trebuchet MS"/>
                <a:cs typeface="Trebuchet MS"/>
              </a:rPr>
              <a:t>can be introduced as per </a:t>
            </a:r>
            <a:r>
              <a:rPr sz="2000" dirty="0">
                <a:solidFill>
                  <a:srgbClr val="404040"/>
                </a:solidFill>
                <a:latin typeface="Trebuchet MS"/>
                <a:cs typeface="Trebuchet MS"/>
              </a:rPr>
              <a:t>user </a:t>
            </a:r>
            <a:r>
              <a:rPr sz="2000" spc="-5" dirty="0">
                <a:solidFill>
                  <a:srgbClr val="404040"/>
                </a:solidFill>
                <a:latin typeface="Trebuchet MS"/>
                <a:cs typeface="Trebuchet MS"/>
              </a:rPr>
              <a:t>application such as initializing  </a:t>
            </a:r>
            <a:r>
              <a:rPr sz="2000" spc="-10" dirty="0">
                <a:solidFill>
                  <a:srgbClr val="404040"/>
                </a:solidFill>
                <a:latin typeface="Trebuchet MS"/>
                <a:cs typeface="Trebuchet MS"/>
              </a:rPr>
              <a:t>multiple </a:t>
            </a:r>
            <a:r>
              <a:rPr sz="2000" spc="-5" dirty="0">
                <a:solidFill>
                  <a:srgbClr val="404040"/>
                </a:solidFill>
                <a:latin typeface="Trebuchet MS"/>
                <a:cs typeface="Trebuchet MS"/>
              </a:rPr>
              <a:t>snakes and defining attraction energy between them,</a:t>
            </a:r>
            <a:r>
              <a:rPr sz="2000" spc="150" dirty="0">
                <a:solidFill>
                  <a:srgbClr val="404040"/>
                </a:solidFill>
                <a:latin typeface="Trebuchet MS"/>
                <a:cs typeface="Trebuchet MS"/>
              </a:rPr>
              <a:t> </a:t>
            </a:r>
            <a:r>
              <a:rPr sz="2000" spc="-5" dirty="0">
                <a:solidFill>
                  <a:srgbClr val="404040"/>
                </a:solidFill>
                <a:latin typeface="Trebuchet MS"/>
                <a:cs typeface="Trebuchet MS"/>
              </a:rPr>
              <a:t>etc</a:t>
            </a:r>
            <a:r>
              <a:rPr sz="1600" spc="-5" dirty="0">
                <a:solidFill>
                  <a:srgbClr val="404040"/>
                </a:solidFill>
                <a:latin typeface="Trebuchet MS"/>
                <a:cs typeface="Trebuchet MS"/>
              </a:rPr>
              <a:t>.</a:t>
            </a:r>
            <a:endParaRPr sz="1600" dirty="0">
              <a:latin typeface="Trebuchet MS"/>
              <a:cs typeface="Trebuchet MS"/>
            </a:endParaRP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21336" y="0"/>
            <a:ext cx="1257300" cy="1181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21471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1000"/>
                                        <p:tgtEl>
                                          <p:spTgt spid="3">
                                            <p:txEl>
                                              <p:pRg st="2" end="2"/>
                                            </p:txEl>
                                          </p:spTgt>
                                        </p:tgtEl>
                                      </p:cBhvr>
                                    </p:animEffect>
                                    <p:anim calcmode="lin" valueType="num">
                                      <p:cBhvr>
                                        <p:cTn id="1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1000"/>
                                        <p:tgtEl>
                                          <p:spTgt spid="3">
                                            <p:txEl>
                                              <p:pRg st="3" end="3"/>
                                            </p:txEl>
                                          </p:spTgt>
                                        </p:tgtEl>
                                      </p:cBhvr>
                                    </p:animEffect>
                                    <p:anim calcmode="lin" valueType="num">
                                      <p:cBhvr>
                                        <p:cTn id="1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1000"/>
                                        <p:tgtEl>
                                          <p:spTgt spid="3">
                                            <p:txEl>
                                              <p:pRg st="4" end="4"/>
                                            </p:txEl>
                                          </p:spTgt>
                                        </p:tgtEl>
                                      </p:cBhvr>
                                    </p:animEffect>
                                    <p:anim calcmode="lin" valueType="num">
                                      <p:cBhvr>
                                        <p:cTn id="2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4" end="4"/>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1000"/>
                                        <p:tgtEl>
                                          <p:spTgt spid="3">
                                            <p:txEl>
                                              <p:pRg st="5" end="5"/>
                                            </p:txEl>
                                          </p:spTgt>
                                        </p:tgtEl>
                                      </p:cBhvr>
                                    </p:animEffect>
                                    <p:anim calcmode="lin" valueType="num">
                                      <p:cBhvr>
                                        <p:cTn id="2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67233" y="629158"/>
            <a:ext cx="3926205" cy="443711"/>
          </a:xfrm>
          <a:prstGeom prst="rect">
            <a:avLst/>
          </a:prstGeom>
        </p:spPr>
        <p:txBody>
          <a:bodyPr vert="horz" wrap="square" lIns="0" tIns="12700" rIns="0" bIns="0" rtlCol="0">
            <a:spAutoFit/>
          </a:bodyPr>
          <a:lstStyle/>
          <a:p>
            <a:pPr marL="12700">
              <a:lnSpc>
                <a:spcPct val="100000"/>
              </a:lnSpc>
              <a:spcBef>
                <a:spcPts val="100"/>
              </a:spcBef>
            </a:pPr>
            <a:r>
              <a:rPr dirty="0"/>
              <a:t>Advantages &amp;</a:t>
            </a:r>
            <a:r>
              <a:rPr spc="-75" dirty="0"/>
              <a:t> </a:t>
            </a:r>
            <a:r>
              <a:rPr spc="-5" dirty="0"/>
              <a:t>Limitations</a:t>
            </a:r>
          </a:p>
        </p:txBody>
      </p:sp>
      <p:sp>
        <p:nvSpPr>
          <p:cNvPr id="3" name="object 3"/>
          <p:cNvSpPr txBox="1"/>
          <p:nvPr/>
        </p:nvSpPr>
        <p:spPr>
          <a:xfrm>
            <a:off x="567233" y="1207701"/>
            <a:ext cx="7982753" cy="3475310"/>
          </a:xfrm>
          <a:prstGeom prst="rect">
            <a:avLst/>
          </a:prstGeom>
        </p:spPr>
        <p:txBody>
          <a:bodyPr vert="horz" wrap="square" lIns="0" tIns="157480" rIns="0" bIns="0" rtlCol="0">
            <a:spAutoFit/>
          </a:bodyPr>
          <a:lstStyle/>
          <a:p>
            <a:pPr marL="355600" indent="-342900">
              <a:lnSpc>
                <a:spcPct val="100000"/>
              </a:lnSpc>
              <a:spcBef>
                <a:spcPts val="1240"/>
              </a:spcBef>
              <a:buClr>
                <a:srgbClr val="90C225"/>
              </a:buClr>
              <a:buSzPct val="80555"/>
              <a:buFont typeface="Wingdings 3"/>
              <a:buChar char=""/>
              <a:tabLst>
                <a:tab pos="354965" algn="l"/>
                <a:tab pos="355600" algn="l"/>
              </a:tabLst>
            </a:pPr>
            <a:r>
              <a:rPr sz="1800" spc="-5" dirty="0">
                <a:solidFill>
                  <a:srgbClr val="404040"/>
                </a:solidFill>
                <a:latin typeface="Trebuchet MS"/>
                <a:cs typeface="Trebuchet MS"/>
              </a:rPr>
              <a:t>Advantages of</a:t>
            </a:r>
            <a:r>
              <a:rPr sz="1800" spc="10" dirty="0">
                <a:solidFill>
                  <a:srgbClr val="404040"/>
                </a:solidFill>
                <a:latin typeface="Trebuchet MS"/>
                <a:cs typeface="Trebuchet MS"/>
              </a:rPr>
              <a:t> </a:t>
            </a:r>
            <a:r>
              <a:rPr sz="1800" dirty="0">
                <a:solidFill>
                  <a:srgbClr val="404040"/>
                </a:solidFill>
                <a:latin typeface="Trebuchet MS"/>
                <a:cs typeface="Trebuchet MS"/>
              </a:rPr>
              <a:t>snakes</a:t>
            </a:r>
            <a:endParaRPr sz="1800" dirty="0">
              <a:latin typeface="Trebuchet MS"/>
              <a:cs typeface="Trebuchet MS"/>
            </a:endParaRPr>
          </a:p>
          <a:p>
            <a:pPr marL="756285" lvl="1" indent="-287020">
              <a:lnSpc>
                <a:spcPct val="100000"/>
              </a:lnSpc>
              <a:spcBef>
                <a:spcPts val="1005"/>
              </a:spcBef>
              <a:buClr>
                <a:srgbClr val="90C225"/>
              </a:buClr>
              <a:buSzPct val="78125"/>
              <a:buFont typeface="Wingdings 3"/>
              <a:buChar char=""/>
              <a:tabLst>
                <a:tab pos="756285" algn="l"/>
                <a:tab pos="756920" algn="l"/>
              </a:tabLst>
            </a:pPr>
            <a:r>
              <a:rPr sz="1600" spc="-10" dirty="0">
                <a:solidFill>
                  <a:srgbClr val="404040"/>
                </a:solidFill>
                <a:latin typeface="Trebuchet MS"/>
                <a:cs typeface="Trebuchet MS"/>
              </a:rPr>
              <a:t>Autonomous </a:t>
            </a:r>
            <a:r>
              <a:rPr sz="1600" spc="-5" dirty="0">
                <a:solidFill>
                  <a:srgbClr val="404040"/>
                </a:solidFill>
                <a:latin typeface="Trebuchet MS"/>
                <a:cs typeface="Trebuchet MS"/>
              </a:rPr>
              <a:t>and self-adapting in their search </a:t>
            </a:r>
            <a:r>
              <a:rPr sz="1600" spc="-10" dirty="0">
                <a:solidFill>
                  <a:srgbClr val="404040"/>
                </a:solidFill>
                <a:latin typeface="Trebuchet MS"/>
                <a:cs typeface="Trebuchet MS"/>
              </a:rPr>
              <a:t>for minimal</a:t>
            </a:r>
            <a:r>
              <a:rPr sz="1600" spc="225" dirty="0">
                <a:solidFill>
                  <a:srgbClr val="404040"/>
                </a:solidFill>
                <a:latin typeface="Trebuchet MS"/>
                <a:cs typeface="Trebuchet MS"/>
              </a:rPr>
              <a:t> </a:t>
            </a:r>
            <a:r>
              <a:rPr sz="1600" spc="-5" dirty="0">
                <a:solidFill>
                  <a:srgbClr val="404040"/>
                </a:solidFill>
                <a:latin typeface="Trebuchet MS"/>
                <a:cs typeface="Trebuchet MS"/>
              </a:rPr>
              <a:t>energy</a:t>
            </a:r>
            <a:endParaRPr sz="1600" dirty="0">
              <a:latin typeface="Trebuchet MS"/>
              <a:cs typeface="Trebuchet MS"/>
            </a:endParaRPr>
          </a:p>
          <a:p>
            <a:pPr marL="756285" lvl="1" indent="-287020">
              <a:lnSpc>
                <a:spcPct val="100000"/>
              </a:lnSpc>
              <a:spcBef>
                <a:spcPts val="994"/>
              </a:spcBef>
              <a:buClr>
                <a:srgbClr val="90C225"/>
              </a:buClr>
              <a:buSzPct val="78125"/>
              <a:buFont typeface="Wingdings 3"/>
              <a:buChar char=""/>
              <a:tabLst>
                <a:tab pos="756285" algn="l"/>
                <a:tab pos="756920" algn="l"/>
              </a:tabLst>
            </a:pPr>
            <a:r>
              <a:rPr sz="1600" spc="-5" dirty="0">
                <a:solidFill>
                  <a:srgbClr val="404040"/>
                </a:solidFill>
                <a:latin typeface="Trebuchet MS"/>
                <a:cs typeface="Trebuchet MS"/>
              </a:rPr>
              <a:t>Can track moving objects in temporal as well as spatial</a:t>
            </a:r>
            <a:r>
              <a:rPr sz="1600" spc="150" dirty="0">
                <a:solidFill>
                  <a:srgbClr val="404040"/>
                </a:solidFill>
                <a:latin typeface="Trebuchet MS"/>
                <a:cs typeface="Trebuchet MS"/>
              </a:rPr>
              <a:t> </a:t>
            </a:r>
            <a:r>
              <a:rPr sz="1600" spc="-10" dirty="0">
                <a:solidFill>
                  <a:srgbClr val="404040"/>
                </a:solidFill>
                <a:latin typeface="Trebuchet MS"/>
                <a:cs typeface="Trebuchet MS"/>
              </a:rPr>
              <a:t>direction</a:t>
            </a:r>
            <a:endParaRPr sz="1600" dirty="0">
              <a:latin typeface="Trebuchet MS"/>
              <a:cs typeface="Trebuchet MS"/>
            </a:endParaRPr>
          </a:p>
          <a:p>
            <a:pPr marL="756285" lvl="1" indent="-287020">
              <a:lnSpc>
                <a:spcPct val="100000"/>
              </a:lnSpc>
              <a:spcBef>
                <a:spcPts val="994"/>
              </a:spcBef>
              <a:buClr>
                <a:srgbClr val="90C225"/>
              </a:buClr>
              <a:buSzPct val="78125"/>
              <a:buFont typeface="Wingdings 3"/>
              <a:buChar char=""/>
              <a:tabLst>
                <a:tab pos="756285" algn="l"/>
                <a:tab pos="756920" algn="l"/>
              </a:tabLst>
            </a:pPr>
            <a:r>
              <a:rPr sz="1600" spc="-5" dirty="0">
                <a:solidFill>
                  <a:srgbClr val="404040"/>
                </a:solidFill>
                <a:latin typeface="Trebuchet MS"/>
                <a:cs typeface="Trebuchet MS"/>
              </a:rPr>
              <a:t>Custom energies </a:t>
            </a:r>
            <a:r>
              <a:rPr sz="1600" spc="-10" dirty="0">
                <a:solidFill>
                  <a:srgbClr val="404040"/>
                </a:solidFill>
                <a:latin typeface="Trebuchet MS"/>
                <a:cs typeface="Trebuchet MS"/>
              </a:rPr>
              <a:t>can </a:t>
            </a:r>
            <a:r>
              <a:rPr sz="1600" spc="-5" dirty="0">
                <a:solidFill>
                  <a:srgbClr val="404040"/>
                </a:solidFill>
                <a:latin typeface="Trebuchet MS"/>
                <a:cs typeface="Trebuchet MS"/>
              </a:rPr>
              <a:t>be defined to enhance </a:t>
            </a:r>
            <a:r>
              <a:rPr sz="1600" spc="-10" dirty="0">
                <a:solidFill>
                  <a:srgbClr val="404040"/>
                </a:solidFill>
                <a:latin typeface="Trebuchet MS"/>
                <a:cs typeface="Trebuchet MS"/>
              </a:rPr>
              <a:t>contour</a:t>
            </a:r>
            <a:r>
              <a:rPr sz="1600" spc="105" dirty="0">
                <a:solidFill>
                  <a:srgbClr val="404040"/>
                </a:solidFill>
                <a:latin typeface="Trebuchet MS"/>
                <a:cs typeface="Trebuchet MS"/>
              </a:rPr>
              <a:t> </a:t>
            </a:r>
            <a:r>
              <a:rPr sz="1600" spc="-5" dirty="0">
                <a:solidFill>
                  <a:srgbClr val="404040"/>
                </a:solidFill>
                <a:latin typeface="Trebuchet MS"/>
                <a:cs typeface="Trebuchet MS"/>
              </a:rPr>
              <a:t>evolution</a:t>
            </a:r>
            <a:endParaRPr sz="1600" dirty="0">
              <a:latin typeface="Trebuchet MS"/>
              <a:cs typeface="Trebuchet MS"/>
            </a:endParaRPr>
          </a:p>
          <a:p>
            <a:pPr lvl="1">
              <a:lnSpc>
                <a:spcPct val="100000"/>
              </a:lnSpc>
              <a:buClr>
                <a:srgbClr val="90C225"/>
              </a:buClr>
              <a:buFont typeface="Wingdings 3"/>
              <a:buChar char=""/>
            </a:pPr>
            <a:endParaRPr sz="1800" dirty="0">
              <a:latin typeface="Trebuchet MS"/>
              <a:cs typeface="Trebuchet MS"/>
            </a:endParaRPr>
          </a:p>
          <a:p>
            <a:pPr lvl="1">
              <a:lnSpc>
                <a:spcPct val="100000"/>
              </a:lnSpc>
              <a:spcBef>
                <a:spcPts val="30"/>
              </a:spcBef>
              <a:buClr>
                <a:srgbClr val="90C225"/>
              </a:buClr>
              <a:buFont typeface="Wingdings 3"/>
              <a:buChar char=""/>
            </a:pPr>
            <a:endParaRPr sz="1550" dirty="0">
              <a:latin typeface="Trebuchet MS"/>
              <a:cs typeface="Trebuchet MS"/>
            </a:endParaRPr>
          </a:p>
          <a:p>
            <a:pPr marL="355600" indent="-342900">
              <a:lnSpc>
                <a:spcPct val="100000"/>
              </a:lnSpc>
              <a:buClr>
                <a:srgbClr val="90C225"/>
              </a:buClr>
              <a:buSzPct val="80555"/>
              <a:buFont typeface="Wingdings 3"/>
              <a:buChar char=""/>
              <a:tabLst>
                <a:tab pos="354965" algn="l"/>
                <a:tab pos="355600" algn="l"/>
              </a:tabLst>
            </a:pPr>
            <a:r>
              <a:rPr sz="1800" spc="-5" dirty="0">
                <a:solidFill>
                  <a:srgbClr val="404040"/>
                </a:solidFill>
                <a:latin typeface="Trebuchet MS"/>
                <a:cs typeface="Trebuchet MS"/>
              </a:rPr>
              <a:t>Limitations </a:t>
            </a:r>
            <a:r>
              <a:rPr sz="1800" dirty="0">
                <a:solidFill>
                  <a:srgbClr val="404040"/>
                </a:solidFill>
                <a:latin typeface="Trebuchet MS"/>
                <a:cs typeface="Trebuchet MS"/>
              </a:rPr>
              <a:t>of</a:t>
            </a:r>
            <a:r>
              <a:rPr sz="1800" spc="-20" dirty="0">
                <a:solidFill>
                  <a:srgbClr val="404040"/>
                </a:solidFill>
                <a:latin typeface="Trebuchet MS"/>
                <a:cs typeface="Trebuchet MS"/>
              </a:rPr>
              <a:t> </a:t>
            </a:r>
            <a:r>
              <a:rPr sz="1800" spc="-5" dirty="0">
                <a:solidFill>
                  <a:srgbClr val="404040"/>
                </a:solidFill>
                <a:latin typeface="Trebuchet MS"/>
                <a:cs typeface="Trebuchet MS"/>
              </a:rPr>
              <a:t>snakes</a:t>
            </a:r>
            <a:endParaRPr sz="1800" dirty="0">
              <a:latin typeface="Trebuchet MS"/>
              <a:cs typeface="Trebuchet MS"/>
            </a:endParaRPr>
          </a:p>
          <a:p>
            <a:pPr marL="756285" lvl="1" indent="-287020">
              <a:lnSpc>
                <a:spcPct val="100000"/>
              </a:lnSpc>
              <a:spcBef>
                <a:spcPts val="1005"/>
              </a:spcBef>
              <a:buClr>
                <a:srgbClr val="90C225"/>
              </a:buClr>
              <a:buSzPct val="78125"/>
              <a:buFont typeface="Wingdings 3"/>
              <a:buChar char=""/>
              <a:tabLst>
                <a:tab pos="756285" algn="l"/>
                <a:tab pos="756920" algn="l"/>
              </a:tabLst>
            </a:pPr>
            <a:r>
              <a:rPr sz="1600" spc="-5" dirty="0">
                <a:solidFill>
                  <a:srgbClr val="404040"/>
                </a:solidFill>
                <a:latin typeface="Trebuchet MS"/>
                <a:cs typeface="Trebuchet MS"/>
              </a:rPr>
              <a:t>Can get stuck in </a:t>
            </a:r>
            <a:r>
              <a:rPr sz="1600" spc="-10" dirty="0">
                <a:solidFill>
                  <a:srgbClr val="404040"/>
                </a:solidFill>
                <a:latin typeface="Trebuchet MS"/>
                <a:cs typeface="Trebuchet MS"/>
              </a:rPr>
              <a:t>local minima</a:t>
            </a:r>
            <a:r>
              <a:rPr sz="1600" spc="85" dirty="0">
                <a:solidFill>
                  <a:srgbClr val="404040"/>
                </a:solidFill>
                <a:latin typeface="Trebuchet MS"/>
                <a:cs typeface="Trebuchet MS"/>
              </a:rPr>
              <a:t> </a:t>
            </a:r>
            <a:r>
              <a:rPr sz="1600" spc="-5" dirty="0">
                <a:solidFill>
                  <a:srgbClr val="404040"/>
                </a:solidFill>
                <a:latin typeface="Trebuchet MS"/>
                <a:cs typeface="Trebuchet MS"/>
              </a:rPr>
              <a:t>states</a:t>
            </a:r>
            <a:endParaRPr sz="1600" dirty="0">
              <a:latin typeface="Trebuchet MS"/>
              <a:cs typeface="Trebuchet MS"/>
            </a:endParaRPr>
          </a:p>
          <a:p>
            <a:pPr marL="756285" lvl="1" indent="-287020">
              <a:lnSpc>
                <a:spcPct val="100000"/>
              </a:lnSpc>
              <a:spcBef>
                <a:spcPts val="1005"/>
              </a:spcBef>
              <a:buClr>
                <a:srgbClr val="90C225"/>
              </a:buClr>
              <a:buSzPct val="78125"/>
              <a:buFont typeface="Wingdings 3"/>
              <a:buChar char=""/>
              <a:tabLst>
                <a:tab pos="756285" algn="l"/>
                <a:tab pos="756920" algn="l"/>
              </a:tabLst>
            </a:pPr>
            <a:r>
              <a:rPr sz="1600" spc="-5" dirty="0">
                <a:solidFill>
                  <a:srgbClr val="404040"/>
                </a:solidFill>
                <a:latin typeface="Trebuchet MS"/>
                <a:cs typeface="Trebuchet MS"/>
              </a:rPr>
              <a:t>Can </a:t>
            </a:r>
            <a:r>
              <a:rPr sz="1600" spc="-10" dirty="0">
                <a:solidFill>
                  <a:srgbClr val="404040"/>
                </a:solidFill>
                <a:latin typeface="Trebuchet MS"/>
                <a:cs typeface="Trebuchet MS"/>
              </a:rPr>
              <a:t>miss minute </a:t>
            </a:r>
            <a:r>
              <a:rPr sz="1600" spc="-5" dirty="0">
                <a:solidFill>
                  <a:srgbClr val="404040"/>
                </a:solidFill>
                <a:latin typeface="Trebuchet MS"/>
                <a:cs typeface="Trebuchet MS"/>
              </a:rPr>
              <a:t>features in the process of </a:t>
            </a:r>
            <a:r>
              <a:rPr sz="1600" spc="-10" dirty="0">
                <a:solidFill>
                  <a:srgbClr val="404040"/>
                </a:solidFill>
                <a:latin typeface="Trebuchet MS"/>
                <a:cs typeface="Trebuchet MS"/>
              </a:rPr>
              <a:t>minimizing </a:t>
            </a:r>
            <a:r>
              <a:rPr sz="1600" spc="-5" dirty="0">
                <a:solidFill>
                  <a:srgbClr val="404040"/>
                </a:solidFill>
                <a:latin typeface="Trebuchet MS"/>
                <a:cs typeface="Trebuchet MS"/>
              </a:rPr>
              <a:t>whole </a:t>
            </a:r>
            <a:r>
              <a:rPr sz="1600" spc="-10" dirty="0">
                <a:solidFill>
                  <a:srgbClr val="404040"/>
                </a:solidFill>
                <a:latin typeface="Trebuchet MS"/>
                <a:cs typeface="Trebuchet MS"/>
              </a:rPr>
              <a:t>contour</a:t>
            </a:r>
            <a:r>
              <a:rPr sz="1600" spc="325" dirty="0">
                <a:solidFill>
                  <a:srgbClr val="404040"/>
                </a:solidFill>
                <a:latin typeface="Trebuchet MS"/>
                <a:cs typeface="Trebuchet MS"/>
              </a:rPr>
              <a:t> </a:t>
            </a:r>
            <a:r>
              <a:rPr sz="1600" spc="-5" dirty="0">
                <a:solidFill>
                  <a:srgbClr val="404040"/>
                </a:solidFill>
                <a:latin typeface="Trebuchet MS"/>
                <a:cs typeface="Trebuchet MS"/>
              </a:rPr>
              <a:t>energy</a:t>
            </a:r>
            <a:endParaRPr sz="1600" dirty="0">
              <a:latin typeface="Trebuchet MS"/>
              <a:cs typeface="Trebuchet MS"/>
            </a:endParaRPr>
          </a:p>
          <a:p>
            <a:pPr marL="756285" lvl="1" indent="-287020">
              <a:lnSpc>
                <a:spcPct val="100000"/>
              </a:lnSpc>
              <a:spcBef>
                <a:spcPts val="1000"/>
              </a:spcBef>
              <a:buClr>
                <a:srgbClr val="90C225"/>
              </a:buClr>
              <a:buSzPct val="78125"/>
              <a:buFont typeface="Wingdings 3"/>
              <a:buChar char=""/>
              <a:tabLst>
                <a:tab pos="756285" algn="l"/>
                <a:tab pos="756920" algn="l"/>
              </a:tabLst>
            </a:pPr>
            <a:r>
              <a:rPr sz="1600" spc="-10" dirty="0">
                <a:solidFill>
                  <a:srgbClr val="404040"/>
                </a:solidFill>
                <a:latin typeface="Trebuchet MS"/>
                <a:cs typeface="Trebuchet MS"/>
              </a:rPr>
              <a:t>May </a:t>
            </a:r>
            <a:r>
              <a:rPr sz="1600" spc="-5" dirty="0">
                <a:solidFill>
                  <a:srgbClr val="404040"/>
                </a:solidFill>
                <a:latin typeface="Trebuchet MS"/>
                <a:cs typeface="Trebuchet MS"/>
              </a:rPr>
              <a:t>require higher </a:t>
            </a:r>
            <a:r>
              <a:rPr sz="1600" spc="-10" dirty="0">
                <a:solidFill>
                  <a:srgbClr val="404040"/>
                </a:solidFill>
                <a:latin typeface="Trebuchet MS"/>
                <a:cs typeface="Trebuchet MS"/>
              </a:rPr>
              <a:t>computation</a:t>
            </a:r>
            <a:r>
              <a:rPr sz="1600" spc="70" dirty="0">
                <a:solidFill>
                  <a:srgbClr val="404040"/>
                </a:solidFill>
                <a:latin typeface="Trebuchet MS"/>
                <a:cs typeface="Trebuchet MS"/>
              </a:rPr>
              <a:t> </a:t>
            </a:r>
            <a:r>
              <a:rPr sz="1600" spc="-10" dirty="0">
                <a:solidFill>
                  <a:srgbClr val="404040"/>
                </a:solidFill>
                <a:latin typeface="Trebuchet MS"/>
                <a:cs typeface="Trebuchet MS"/>
              </a:rPr>
              <a:t>time</a:t>
            </a:r>
            <a:endParaRPr sz="1600" dirty="0">
              <a:latin typeface="Trebuchet MS"/>
              <a:cs typeface="Trebuchet MS"/>
            </a:endParaRP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21336" y="0"/>
            <a:ext cx="1257300" cy="1181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03841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1000"/>
                                        <p:tgtEl>
                                          <p:spTgt spid="3">
                                            <p:txEl>
                                              <p:pRg st="6" end="6"/>
                                            </p:txEl>
                                          </p:spTgt>
                                        </p:tgtEl>
                                      </p:cBhvr>
                                    </p:animEffect>
                                    <p:anim calcmode="lin" valueType="num">
                                      <p:cBhvr>
                                        <p:cTn id="2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6" end="6"/>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1000"/>
                                        <p:tgtEl>
                                          <p:spTgt spid="3">
                                            <p:txEl>
                                              <p:pRg st="7" end="7"/>
                                            </p:txEl>
                                          </p:spTgt>
                                        </p:tgtEl>
                                      </p:cBhvr>
                                    </p:animEffect>
                                    <p:anim calcmode="lin" valueType="num">
                                      <p:cBhvr>
                                        <p:cTn id="33"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7" end="7"/>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1000"/>
                                        <p:tgtEl>
                                          <p:spTgt spid="3">
                                            <p:txEl>
                                              <p:pRg st="8" end="8"/>
                                            </p:txEl>
                                          </p:spTgt>
                                        </p:tgtEl>
                                      </p:cBhvr>
                                    </p:animEffect>
                                    <p:anim calcmode="lin" valueType="num">
                                      <p:cBhvr>
                                        <p:cTn id="38"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8" end="8"/>
                                            </p:txEl>
                                          </p:spTgt>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fade">
                                      <p:cBhvr>
                                        <p:cTn id="42" dur="1000"/>
                                        <p:tgtEl>
                                          <p:spTgt spid="3">
                                            <p:txEl>
                                              <p:pRg st="9" end="9"/>
                                            </p:txEl>
                                          </p:spTgt>
                                        </p:tgtEl>
                                      </p:cBhvr>
                                    </p:animEffect>
                                    <p:anim calcmode="lin" valueType="num">
                                      <p:cBhvr>
                                        <p:cTn id="43"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21742" y="1917192"/>
            <a:ext cx="3510153" cy="3509772"/>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2362200" y="542273"/>
            <a:ext cx="4173855" cy="443711"/>
          </a:xfrm>
          <a:prstGeom prst="rect">
            <a:avLst/>
          </a:prstGeom>
        </p:spPr>
        <p:txBody>
          <a:bodyPr vert="horz" wrap="square" lIns="0" tIns="12700" rIns="0" bIns="0" rtlCol="0">
            <a:spAutoFit/>
          </a:bodyPr>
          <a:lstStyle/>
          <a:p>
            <a:pPr marL="12700">
              <a:lnSpc>
                <a:spcPct val="100000"/>
              </a:lnSpc>
              <a:spcBef>
                <a:spcPts val="100"/>
              </a:spcBef>
            </a:pPr>
            <a:r>
              <a:rPr spc="-5" dirty="0"/>
              <a:t>Contour </a:t>
            </a:r>
            <a:r>
              <a:rPr dirty="0"/>
              <a:t>Evolution</a:t>
            </a:r>
            <a:r>
              <a:rPr spc="-90" dirty="0"/>
              <a:t> </a:t>
            </a:r>
            <a:r>
              <a:rPr dirty="0"/>
              <a:t>Example</a:t>
            </a:r>
          </a:p>
        </p:txBody>
      </p:sp>
      <p:sp>
        <p:nvSpPr>
          <p:cNvPr id="4" name="object 4"/>
          <p:cNvSpPr/>
          <p:nvPr/>
        </p:nvSpPr>
        <p:spPr>
          <a:xfrm>
            <a:off x="4008501" y="1917192"/>
            <a:ext cx="3510152" cy="3509772"/>
          </a:xfrm>
          <a:prstGeom prst="rect">
            <a:avLst/>
          </a:prstGeom>
          <a:blipFill>
            <a:blip r:embed="rId3" cstate="print"/>
            <a:stretch>
              <a:fillRect/>
            </a:stretch>
          </a:blipFill>
        </p:spPr>
        <p:txBody>
          <a:bodyPr wrap="square" lIns="0" tIns="0" rIns="0" bIns="0" rtlCol="0"/>
          <a:lstStyle/>
          <a:p>
            <a:endParaRPr/>
          </a:p>
        </p:txBody>
      </p:sp>
      <p:pic>
        <p:nvPicPr>
          <p:cNvPr id="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21336" y="0"/>
            <a:ext cx="1257300" cy="1181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83934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21743" y="1914143"/>
            <a:ext cx="3510152" cy="3511296"/>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2438400" y="457200"/>
            <a:ext cx="4173855" cy="443711"/>
          </a:xfrm>
          <a:prstGeom prst="rect">
            <a:avLst/>
          </a:prstGeom>
        </p:spPr>
        <p:txBody>
          <a:bodyPr vert="horz" wrap="square" lIns="0" tIns="12700" rIns="0" bIns="0" rtlCol="0">
            <a:spAutoFit/>
          </a:bodyPr>
          <a:lstStyle/>
          <a:p>
            <a:pPr marL="12700">
              <a:lnSpc>
                <a:spcPct val="100000"/>
              </a:lnSpc>
              <a:spcBef>
                <a:spcPts val="100"/>
              </a:spcBef>
            </a:pPr>
            <a:r>
              <a:rPr spc="-5" dirty="0"/>
              <a:t>Contour </a:t>
            </a:r>
            <a:r>
              <a:rPr dirty="0"/>
              <a:t>Evolution</a:t>
            </a:r>
            <a:r>
              <a:rPr spc="-90" dirty="0"/>
              <a:t> </a:t>
            </a:r>
            <a:r>
              <a:rPr dirty="0"/>
              <a:t>Example</a:t>
            </a:r>
          </a:p>
        </p:txBody>
      </p:sp>
      <p:sp>
        <p:nvSpPr>
          <p:cNvPr id="4" name="object 4"/>
          <p:cNvSpPr/>
          <p:nvPr/>
        </p:nvSpPr>
        <p:spPr>
          <a:xfrm>
            <a:off x="4091024" y="1914143"/>
            <a:ext cx="3510152" cy="3511296"/>
          </a:xfrm>
          <a:prstGeom prst="rect">
            <a:avLst/>
          </a:prstGeom>
          <a:blipFill>
            <a:blip r:embed="rId3" cstate="print"/>
            <a:stretch>
              <a:fillRect/>
            </a:stretch>
          </a:blipFill>
        </p:spPr>
        <p:txBody>
          <a:bodyPr wrap="square" lIns="0" tIns="0" rIns="0" bIns="0" rtlCol="0"/>
          <a:lstStyle/>
          <a:p>
            <a:endParaRPr/>
          </a:p>
        </p:txBody>
      </p:sp>
      <p:pic>
        <p:nvPicPr>
          <p:cNvPr id="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21336" y="0"/>
            <a:ext cx="1257300" cy="1181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24757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7030A0"/>
                </a:solidFill>
                <a:latin typeface="Times New Roman" pitchFamily="18" charset="0"/>
                <a:cs typeface="Times New Roman" pitchFamily="18" charset="0"/>
              </a:rPr>
              <a:t>Course Outcome</a:t>
            </a:r>
            <a:endParaRPr lang="en-US" dirty="0">
              <a:solidFill>
                <a:srgbClr val="7030A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marL="0" indent="0">
              <a:buNone/>
            </a:pPr>
            <a:endParaRPr lang="en-US" dirty="0" smtClean="0">
              <a:solidFill>
                <a:srgbClr val="002060"/>
              </a:solidFill>
              <a:latin typeface="Times New Roman" pitchFamily="18" charset="0"/>
              <a:cs typeface="Times New Roman" pitchFamily="18" charset="0"/>
            </a:endParaRPr>
          </a:p>
          <a:p>
            <a:pPr marL="0" indent="0">
              <a:buNone/>
            </a:pPr>
            <a:endParaRPr lang="en-US" dirty="0">
              <a:solidFill>
                <a:srgbClr val="002060"/>
              </a:solidFill>
              <a:latin typeface="Times New Roman" pitchFamily="18" charset="0"/>
              <a:cs typeface="Times New Roman" pitchFamily="18" charset="0"/>
            </a:endParaRPr>
          </a:p>
          <a:p>
            <a:pPr>
              <a:buFont typeface="Wingdings" pitchFamily="2" charset="2"/>
              <a:buChar char="Ø"/>
            </a:pPr>
            <a:r>
              <a:rPr lang="en-US" dirty="0" smtClean="0">
                <a:solidFill>
                  <a:srgbClr val="002060"/>
                </a:solidFill>
                <a:latin typeface="Times New Roman" pitchFamily="18" charset="0"/>
                <a:cs typeface="Times New Roman" pitchFamily="18" charset="0"/>
              </a:rPr>
              <a:t>CO4-Summarize in Basic of Image Processing</a:t>
            </a:r>
            <a:endParaRPr lang="en-US" dirty="0">
              <a:solidFill>
                <a:srgbClr val="002060"/>
              </a:solidFill>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solidFill>
                  <a:prstClr val="black">
                    <a:tint val="75000"/>
                  </a:prstClr>
                </a:solidFill>
              </a:rPr>
              <a:t>DEPARTMENT OF CSE</a:t>
            </a:r>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511C33A1-C5D0-432D-9A56-B7FA51D85F72}" type="slidenum">
              <a:rPr lang="en-US" smtClean="0">
                <a:solidFill>
                  <a:prstClr val="black">
                    <a:tint val="75000"/>
                  </a:prstClr>
                </a:solidFill>
              </a:rPr>
              <a:pPr/>
              <a:t>3</a:t>
            </a:fld>
            <a:endParaRPr lang="en-US">
              <a:solidFill>
                <a:prstClr val="black">
                  <a:tint val="75000"/>
                </a:prstClr>
              </a:solidFill>
            </a:endParaRPr>
          </a:p>
        </p:txBody>
      </p:sp>
    </p:spTree>
    <p:extLst>
      <p:ext uri="{BB962C8B-B14F-4D97-AF65-F5344CB8AC3E}">
        <p14:creationId xmlns:p14="http://schemas.microsoft.com/office/powerpoint/2010/main" val="1700820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67233" y="629158"/>
            <a:ext cx="1093470" cy="443711"/>
          </a:xfrm>
          <a:prstGeom prst="rect">
            <a:avLst/>
          </a:prstGeom>
        </p:spPr>
        <p:txBody>
          <a:bodyPr vert="horz" wrap="square" lIns="0" tIns="12700" rIns="0" bIns="0" rtlCol="0">
            <a:spAutoFit/>
          </a:bodyPr>
          <a:lstStyle/>
          <a:p>
            <a:pPr marL="12700">
              <a:lnSpc>
                <a:spcPct val="100000"/>
              </a:lnSpc>
              <a:spcBef>
                <a:spcPts val="100"/>
              </a:spcBef>
            </a:pPr>
            <a:r>
              <a:rPr spc="-145" dirty="0"/>
              <a:t>R</a:t>
            </a:r>
            <a:r>
              <a:rPr spc="-5" dirty="0"/>
              <a:t>esults</a:t>
            </a:r>
          </a:p>
        </p:txBody>
      </p:sp>
      <p:sp>
        <p:nvSpPr>
          <p:cNvPr id="3" name="object 3"/>
          <p:cNvSpPr/>
          <p:nvPr/>
        </p:nvSpPr>
        <p:spPr>
          <a:xfrm>
            <a:off x="507491" y="1684020"/>
            <a:ext cx="7860411" cy="4319016"/>
          </a:xfrm>
          <a:prstGeom prst="rect">
            <a:avLst/>
          </a:prstGeom>
          <a:blipFill>
            <a:blip r:embed="rId2" cstate="print"/>
            <a:stretch>
              <a:fillRect/>
            </a:stretch>
          </a:blipFill>
        </p:spPr>
        <p:txBody>
          <a:bodyPr wrap="square" lIns="0" tIns="0" rIns="0" bIns="0" rtlCol="0"/>
          <a:lstStyle/>
          <a:p>
            <a:endParaRPr/>
          </a:p>
        </p:txBody>
      </p:sp>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21336" y="0"/>
            <a:ext cx="1257300" cy="1181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60672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object 8"/>
          <p:cNvSpPr txBox="1">
            <a:spLocks noGrp="1"/>
          </p:cNvSpPr>
          <p:nvPr>
            <p:ph type="title"/>
          </p:nvPr>
        </p:nvSpPr>
        <p:spPr>
          <a:xfrm>
            <a:off x="1981200" y="1321053"/>
            <a:ext cx="4790803" cy="505908"/>
          </a:xfrm>
          <a:prstGeom prst="rect">
            <a:avLst/>
          </a:prstGeom>
        </p:spPr>
        <p:txBody>
          <a:bodyPr vert="horz" wrap="square" lIns="0" tIns="13335" rIns="0" bIns="0" rtlCol="0">
            <a:spAutoFit/>
          </a:bodyPr>
          <a:lstStyle/>
          <a:p>
            <a:pPr marL="287020" indent="-274320">
              <a:spcBef>
                <a:spcPts val="670"/>
              </a:spcBef>
              <a:tabLst>
                <a:tab pos="287020" algn="l"/>
              </a:tabLst>
            </a:pPr>
            <a:r>
              <a:rPr lang="en-US" sz="3200" spc="-10" dirty="0">
                <a:solidFill>
                  <a:srgbClr val="FF0000"/>
                </a:solidFill>
                <a:latin typeface="Constantia"/>
                <a:cs typeface="Constantia"/>
              </a:rPr>
              <a:t>Minimum </a:t>
            </a:r>
            <a:r>
              <a:rPr lang="en-US" sz="3200" spc="-5" dirty="0">
                <a:solidFill>
                  <a:srgbClr val="FF0000"/>
                </a:solidFill>
                <a:latin typeface="Constantia"/>
                <a:cs typeface="Constantia"/>
              </a:rPr>
              <a:t>spanning</a:t>
            </a:r>
            <a:r>
              <a:rPr lang="en-US" sz="3200" spc="-185" dirty="0">
                <a:solidFill>
                  <a:srgbClr val="FF0000"/>
                </a:solidFill>
                <a:latin typeface="Constantia"/>
                <a:cs typeface="Constantia"/>
              </a:rPr>
              <a:t> </a:t>
            </a:r>
            <a:r>
              <a:rPr lang="en-US" sz="3200" spc="-15" dirty="0">
                <a:solidFill>
                  <a:srgbClr val="FF0000"/>
                </a:solidFill>
                <a:latin typeface="Constantia"/>
                <a:cs typeface="Constantia"/>
              </a:rPr>
              <a:t>tree</a:t>
            </a:r>
            <a:endParaRPr lang="en-US" sz="3200" dirty="0">
              <a:solidFill>
                <a:srgbClr val="FF0000"/>
              </a:solidFill>
              <a:latin typeface="Constantia"/>
              <a:cs typeface="Constantia"/>
            </a:endParaRPr>
          </a:p>
        </p:txBody>
      </p:sp>
      <p:sp>
        <p:nvSpPr>
          <p:cNvPr id="9" name="object 9"/>
          <p:cNvSpPr txBox="1"/>
          <p:nvPr/>
        </p:nvSpPr>
        <p:spPr>
          <a:xfrm>
            <a:off x="535940" y="2057298"/>
            <a:ext cx="4017645" cy="2809875"/>
          </a:xfrm>
          <a:prstGeom prst="rect">
            <a:avLst/>
          </a:prstGeom>
        </p:spPr>
        <p:txBody>
          <a:bodyPr vert="horz" wrap="square" lIns="0" tIns="98425" rIns="0" bIns="0" rtlCol="0">
            <a:spAutoFit/>
          </a:bodyPr>
          <a:lstStyle/>
          <a:p>
            <a:pPr marL="287020" indent="-274320">
              <a:spcBef>
                <a:spcPts val="775"/>
              </a:spcBef>
              <a:buClr>
                <a:srgbClr val="0AD0D9"/>
              </a:buClr>
              <a:buSzPct val="94642"/>
              <a:buFont typeface="Wingdings 2"/>
              <a:buChar char=""/>
              <a:tabLst>
                <a:tab pos="287020" algn="l"/>
              </a:tabLst>
            </a:pPr>
            <a:r>
              <a:rPr sz="2800" spc="-55" dirty="0">
                <a:solidFill>
                  <a:prstClr val="black"/>
                </a:solidFill>
                <a:latin typeface="Constantia"/>
                <a:cs typeface="Constantia"/>
              </a:rPr>
              <a:t>Tree</a:t>
            </a:r>
            <a:endParaRPr sz="2800" dirty="0">
              <a:solidFill>
                <a:prstClr val="black"/>
              </a:solidFill>
              <a:latin typeface="Constantia"/>
              <a:cs typeface="Constantia"/>
            </a:endParaRPr>
          </a:p>
          <a:p>
            <a:pPr marL="287020" indent="-274320">
              <a:spcBef>
                <a:spcPts val="670"/>
              </a:spcBef>
              <a:buClr>
                <a:srgbClr val="0AD0D9"/>
              </a:buClr>
              <a:buSzPct val="94642"/>
              <a:buFont typeface="Wingdings 2"/>
              <a:buChar char=""/>
              <a:tabLst>
                <a:tab pos="287020" algn="l"/>
              </a:tabLst>
            </a:pPr>
            <a:r>
              <a:rPr sz="2800" spc="-10" dirty="0">
                <a:solidFill>
                  <a:prstClr val="black"/>
                </a:solidFill>
                <a:latin typeface="Constantia"/>
                <a:cs typeface="Constantia"/>
              </a:rPr>
              <a:t>Minimum </a:t>
            </a:r>
            <a:r>
              <a:rPr sz="2800" spc="-5" dirty="0">
                <a:solidFill>
                  <a:prstClr val="black"/>
                </a:solidFill>
                <a:latin typeface="Constantia"/>
                <a:cs typeface="Constantia"/>
              </a:rPr>
              <a:t>spanning</a:t>
            </a:r>
            <a:r>
              <a:rPr sz="2800" spc="-185" dirty="0">
                <a:solidFill>
                  <a:prstClr val="black"/>
                </a:solidFill>
                <a:latin typeface="Constantia"/>
                <a:cs typeface="Constantia"/>
              </a:rPr>
              <a:t> </a:t>
            </a:r>
            <a:r>
              <a:rPr sz="2800" spc="-15" dirty="0">
                <a:solidFill>
                  <a:prstClr val="black"/>
                </a:solidFill>
                <a:latin typeface="Constantia"/>
                <a:cs typeface="Constantia"/>
              </a:rPr>
              <a:t>tree</a:t>
            </a:r>
            <a:endParaRPr sz="2800" dirty="0">
              <a:solidFill>
                <a:prstClr val="black"/>
              </a:solidFill>
              <a:latin typeface="Constantia"/>
              <a:cs typeface="Constantia"/>
            </a:endParaRPr>
          </a:p>
          <a:p>
            <a:pPr marL="927100" lvl="1" indent="-247650">
              <a:spcBef>
                <a:spcPts val="605"/>
              </a:spcBef>
              <a:buClr>
                <a:srgbClr val="009DD9"/>
              </a:buClr>
              <a:buSzPct val="68750"/>
              <a:buFont typeface="Wingdings"/>
              <a:buChar char=""/>
              <a:tabLst>
                <a:tab pos="927100" algn="l"/>
                <a:tab pos="927735" algn="l"/>
              </a:tabLst>
            </a:pPr>
            <a:r>
              <a:rPr sz="2400" dirty="0">
                <a:solidFill>
                  <a:prstClr val="black"/>
                </a:solidFill>
                <a:latin typeface="Constantia"/>
                <a:cs typeface="Constantia"/>
              </a:rPr>
              <a:t>Definition</a:t>
            </a:r>
          </a:p>
          <a:p>
            <a:pPr marL="927100" lvl="1" indent="-247650">
              <a:spcBef>
                <a:spcPts val="575"/>
              </a:spcBef>
              <a:buClr>
                <a:srgbClr val="009DD9"/>
              </a:buClr>
              <a:buSzPct val="68750"/>
              <a:buFont typeface="Wingdings"/>
              <a:buChar char=""/>
              <a:tabLst>
                <a:tab pos="927100" algn="l"/>
                <a:tab pos="927735" algn="l"/>
              </a:tabLst>
            </a:pPr>
            <a:r>
              <a:rPr sz="2400" spc="-5" dirty="0">
                <a:solidFill>
                  <a:prstClr val="black"/>
                </a:solidFill>
                <a:latin typeface="Constantia"/>
                <a:cs typeface="Constantia"/>
              </a:rPr>
              <a:t>Properties</a:t>
            </a:r>
            <a:endParaRPr sz="2400" dirty="0">
              <a:solidFill>
                <a:prstClr val="black"/>
              </a:solidFill>
              <a:latin typeface="Constantia"/>
              <a:cs typeface="Constantia"/>
            </a:endParaRPr>
          </a:p>
          <a:p>
            <a:pPr marL="927100" lvl="1" indent="-247650">
              <a:spcBef>
                <a:spcPts val="580"/>
              </a:spcBef>
              <a:buClr>
                <a:srgbClr val="009DD9"/>
              </a:buClr>
              <a:buSzPct val="68750"/>
              <a:buFont typeface="Wingdings"/>
              <a:buChar char=""/>
              <a:tabLst>
                <a:tab pos="927100" algn="l"/>
                <a:tab pos="927735" algn="l"/>
              </a:tabLst>
            </a:pPr>
            <a:r>
              <a:rPr sz="2400" spc="-5" dirty="0">
                <a:solidFill>
                  <a:prstClr val="black"/>
                </a:solidFill>
                <a:latin typeface="Constantia"/>
                <a:cs typeface="Constantia"/>
              </a:rPr>
              <a:t>Example</a:t>
            </a:r>
            <a:endParaRPr sz="2400" dirty="0">
              <a:solidFill>
                <a:prstClr val="black"/>
              </a:solidFill>
              <a:latin typeface="Constantia"/>
              <a:cs typeface="Constantia"/>
            </a:endParaRPr>
          </a:p>
          <a:p>
            <a:pPr marL="927100" lvl="1" indent="-247650">
              <a:spcBef>
                <a:spcPts val="575"/>
              </a:spcBef>
              <a:buClr>
                <a:srgbClr val="009DD9"/>
              </a:buClr>
              <a:buSzPct val="68750"/>
              <a:buFont typeface="Wingdings"/>
              <a:buChar char=""/>
              <a:tabLst>
                <a:tab pos="927100" algn="l"/>
                <a:tab pos="927735" algn="l"/>
              </a:tabLst>
            </a:pPr>
            <a:r>
              <a:rPr sz="2400" spc="-5" dirty="0">
                <a:solidFill>
                  <a:prstClr val="black"/>
                </a:solidFill>
                <a:latin typeface="Constantia"/>
                <a:cs typeface="Constantia"/>
              </a:rPr>
              <a:t>Applications</a:t>
            </a:r>
            <a:endParaRPr sz="2400" dirty="0">
              <a:solidFill>
                <a:prstClr val="black"/>
              </a:solidFill>
              <a:latin typeface="Constantia"/>
              <a:cs typeface="Constantia"/>
            </a:endParaRPr>
          </a:p>
        </p:txBody>
      </p:sp>
      <p:pic>
        <p:nvPicPr>
          <p:cNvPr id="10"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21336" y="0"/>
            <a:ext cx="1257300" cy="1181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2959351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object 8"/>
          <p:cNvSpPr txBox="1">
            <a:spLocks noGrp="1"/>
          </p:cNvSpPr>
          <p:nvPr>
            <p:ph type="title"/>
          </p:nvPr>
        </p:nvSpPr>
        <p:spPr>
          <a:xfrm>
            <a:off x="4201795" y="238506"/>
            <a:ext cx="740410" cy="513715"/>
          </a:xfrm>
          <a:prstGeom prst="rect">
            <a:avLst/>
          </a:prstGeom>
        </p:spPr>
        <p:txBody>
          <a:bodyPr vert="horz" wrap="square" lIns="0" tIns="12700" rIns="0" bIns="0" rtlCol="0">
            <a:spAutoFit/>
          </a:bodyPr>
          <a:lstStyle/>
          <a:p>
            <a:pPr marL="12700">
              <a:lnSpc>
                <a:spcPct val="100000"/>
              </a:lnSpc>
              <a:spcBef>
                <a:spcPts val="100"/>
              </a:spcBef>
            </a:pPr>
            <a:r>
              <a:rPr sz="3200" spc="-210" dirty="0"/>
              <a:t>T</a:t>
            </a:r>
            <a:r>
              <a:rPr sz="3200" spc="-40" dirty="0"/>
              <a:t>r</a:t>
            </a:r>
            <a:r>
              <a:rPr sz="3200" dirty="0"/>
              <a:t>ee</a:t>
            </a:r>
            <a:endParaRPr sz="3200"/>
          </a:p>
        </p:txBody>
      </p:sp>
      <p:sp>
        <p:nvSpPr>
          <p:cNvPr id="9" name="object 9"/>
          <p:cNvSpPr txBox="1"/>
          <p:nvPr/>
        </p:nvSpPr>
        <p:spPr>
          <a:xfrm>
            <a:off x="535940" y="1035811"/>
            <a:ext cx="7649845" cy="1817370"/>
          </a:xfrm>
          <a:prstGeom prst="rect">
            <a:avLst/>
          </a:prstGeom>
        </p:spPr>
        <p:txBody>
          <a:bodyPr vert="horz" wrap="square" lIns="0" tIns="12065" rIns="0" bIns="0" rtlCol="0">
            <a:spAutoFit/>
          </a:bodyPr>
          <a:lstStyle/>
          <a:p>
            <a:pPr marL="12700">
              <a:spcBef>
                <a:spcPts val="95"/>
              </a:spcBef>
              <a:tabLst>
                <a:tab pos="4307205" algn="l"/>
              </a:tabLst>
            </a:pPr>
            <a:r>
              <a:rPr sz="2200" spc="-5" dirty="0">
                <a:solidFill>
                  <a:prstClr val="black"/>
                </a:solidFill>
                <a:latin typeface="Constantia"/>
                <a:cs typeface="Constantia"/>
              </a:rPr>
              <a:t>A</a:t>
            </a:r>
            <a:r>
              <a:rPr sz="2200" spc="-65" dirty="0">
                <a:solidFill>
                  <a:prstClr val="black"/>
                </a:solidFill>
                <a:latin typeface="Constantia"/>
                <a:cs typeface="Constantia"/>
              </a:rPr>
              <a:t> </a:t>
            </a:r>
            <a:r>
              <a:rPr sz="2200" spc="-15" dirty="0">
                <a:solidFill>
                  <a:prstClr val="black"/>
                </a:solidFill>
                <a:latin typeface="Constantia"/>
                <a:cs typeface="Constantia"/>
              </a:rPr>
              <a:t>tree</a:t>
            </a:r>
            <a:r>
              <a:rPr sz="2200" spc="-60" dirty="0">
                <a:solidFill>
                  <a:prstClr val="black"/>
                </a:solidFill>
                <a:latin typeface="Constantia"/>
                <a:cs typeface="Constantia"/>
              </a:rPr>
              <a:t> </a:t>
            </a:r>
            <a:r>
              <a:rPr sz="2200" spc="-5" dirty="0">
                <a:solidFill>
                  <a:prstClr val="black"/>
                </a:solidFill>
                <a:latin typeface="Constantia"/>
                <a:cs typeface="Constantia"/>
              </a:rPr>
              <a:t>is</a:t>
            </a:r>
            <a:r>
              <a:rPr sz="2200" spc="-90" dirty="0">
                <a:solidFill>
                  <a:prstClr val="black"/>
                </a:solidFill>
                <a:latin typeface="Constantia"/>
                <a:cs typeface="Constantia"/>
              </a:rPr>
              <a:t> </a:t>
            </a:r>
            <a:r>
              <a:rPr sz="2200" spc="-5" dirty="0">
                <a:solidFill>
                  <a:prstClr val="black"/>
                </a:solidFill>
                <a:latin typeface="Constantia"/>
                <a:cs typeface="Constantia"/>
              </a:rPr>
              <a:t>a</a:t>
            </a:r>
            <a:r>
              <a:rPr sz="2200" spc="-100" dirty="0">
                <a:solidFill>
                  <a:prstClr val="black"/>
                </a:solidFill>
                <a:latin typeface="Constantia"/>
                <a:cs typeface="Constantia"/>
              </a:rPr>
              <a:t> </a:t>
            </a:r>
            <a:r>
              <a:rPr sz="2200" spc="-10" dirty="0">
                <a:solidFill>
                  <a:prstClr val="black"/>
                </a:solidFill>
                <a:latin typeface="Constantia"/>
                <a:cs typeface="Constantia"/>
              </a:rPr>
              <a:t>graph</a:t>
            </a:r>
            <a:r>
              <a:rPr sz="2200" spc="-100" dirty="0">
                <a:solidFill>
                  <a:prstClr val="black"/>
                </a:solidFill>
                <a:latin typeface="Constantia"/>
                <a:cs typeface="Constantia"/>
              </a:rPr>
              <a:t> </a:t>
            </a:r>
            <a:r>
              <a:rPr sz="2200" spc="-5" dirty="0">
                <a:solidFill>
                  <a:prstClr val="black"/>
                </a:solidFill>
                <a:latin typeface="Constantia"/>
                <a:cs typeface="Constantia"/>
              </a:rPr>
              <a:t>with</a:t>
            </a:r>
            <a:r>
              <a:rPr sz="2200" spc="-60" dirty="0">
                <a:solidFill>
                  <a:prstClr val="black"/>
                </a:solidFill>
                <a:latin typeface="Constantia"/>
                <a:cs typeface="Constantia"/>
              </a:rPr>
              <a:t> </a:t>
            </a:r>
            <a:r>
              <a:rPr sz="2200" spc="-10" dirty="0">
                <a:solidFill>
                  <a:prstClr val="black"/>
                </a:solidFill>
                <a:latin typeface="Constantia"/>
                <a:cs typeface="Constantia"/>
              </a:rPr>
              <a:t>the</a:t>
            </a:r>
            <a:r>
              <a:rPr sz="2200" spc="-50" dirty="0">
                <a:solidFill>
                  <a:prstClr val="black"/>
                </a:solidFill>
                <a:latin typeface="Constantia"/>
                <a:cs typeface="Constantia"/>
              </a:rPr>
              <a:t> </a:t>
            </a:r>
            <a:r>
              <a:rPr sz="2200" spc="-10" dirty="0">
                <a:solidFill>
                  <a:prstClr val="black"/>
                </a:solidFill>
                <a:latin typeface="Constantia"/>
                <a:cs typeface="Constantia"/>
              </a:rPr>
              <a:t>following	properties:</a:t>
            </a:r>
            <a:endParaRPr sz="2200">
              <a:solidFill>
                <a:prstClr val="black"/>
              </a:solidFill>
              <a:latin typeface="Constantia"/>
              <a:cs typeface="Constantia"/>
            </a:endParaRPr>
          </a:p>
          <a:p>
            <a:endParaRPr sz="2200">
              <a:solidFill>
                <a:prstClr val="black"/>
              </a:solidFill>
              <a:latin typeface="Constantia"/>
              <a:cs typeface="Constantia"/>
            </a:endParaRPr>
          </a:p>
          <a:p>
            <a:pPr marL="349250" indent="-337185">
              <a:spcBef>
                <a:spcPts val="1660"/>
              </a:spcBef>
              <a:buClr>
                <a:srgbClr val="0AD0D9"/>
              </a:buClr>
              <a:buSzPct val="93181"/>
              <a:buFont typeface="Wingdings 2"/>
              <a:buChar char=""/>
              <a:tabLst>
                <a:tab pos="349250" algn="l"/>
                <a:tab pos="349885" algn="l"/>
                <a:tab pos="4841240" algn="l"/>
              </a:tabLst>
            </a:pPr>
            <a:r>
              <a:rPr sz="2200" spc="-10" dirty="0">
                <a:solidFill>
                  <a:prstClr val="black"/>
                </a:solidFill>
                <a:latin typeface="Constantia"/>
                <a:cs typeface="Constantia"/>
              </a:rPr>
              <a:t>The graph </a:t>
            </a:r>
            <a:r>
              <a:rPr sz="2200" spc="-5" dirty="0">
                <a:solidFill>
                  <a:prstClr val="black"/>
                </a:solidFill>
                <a:latin typeface="Constantia"/>
                <a:cs typeface="Constantia"/>
              </a:rPr>
              <a:t>is </a:t>
            </a:r>
            <a:r>
              <a:rPr sz="2200" spc="-15" dirty="0">
                <a:solidFill>
                  <a:prstClr val="black"/>
                </a:solidFill>
                <a:latin typeface="Constantia"/>
                <a:cs typeface="Constantia"/>
              </a:rPr>
              <a:t>connected </a:t>
            </a:r>
            <a:r>
              <a:rPr sz="2200" spc="-10" dirty="0">
                <a:solidFill>
                  <a:prstClr val="black"/>
                </a:solidFill>
                <a:latin typeface="Constantia"/>
                <a:cs typeface="Constantia"/>
              </a:rPr>
              <a:t>(can</a:t>
            </a:r>
            <a:r>
              <a:rPr sz="2200" spc="-250" dirty="0">
                <a:solidFill>
                  <a:prstClr val="black"/>
                </a:solidFill>
                <a:latin typeface="Constantia"/>
                <a:cs typeface="Constantia"/>
              </a:rPr>
              <a:t> </a:t>
            </a:r>
            <a:r>
              <a:rPr sz="2200" spc="-30" dirty="0">
                <a:solidFill>
                  <a:prstClr val="black"/>
                </a:solidFill>
                <a:latin typeface="Constantia"/>
                <a:cs typeface="Constantia"/>
              </a:rPr>
              <a:t>go</a:t>
            </a:r>
            <a:r>
              <a:rPr sz="2200" spc="-65" dirty="0">
                <a:solidFill>
                  <a:prstClr val="black"/>
                </a:solidFill>
                <a:latin typeface="Constantia"/>
                <a:cs typeface="Constantia"/>
              </a:rPr>
              <a:t> </a:t>
            </a:r>
            <a:r>
              <a:rPr sz="2200" spc="-15" dirty="0">
                <a:solidFill>
                  <a:prstClr val="black"/>
                </a:solidFill>
                <a:latin typeface="Constantia"/>
                <a:cs typeface="Constantia"/>
              </a:rPr>
              <a:t>from	</a:t>
            </a:r>
            <a:r>
              <a:rPr sz="2200" spc="-10" dirty="0">
                <a:solidFill>
                  <a:prstClr val="black"/>
                </a:solidFill>
                <a:latin typeface="Constantia"/>
                <a:cs typeface="Constantia"/>
              </a:rPr>
              <a:t>anywhere </a:t>
            </a:r>
            <a:r>
              <a:rPr sz="2200" spc="-20" dirty="0">
                <a:solidFill>
                  <a:prstClr val="black"/>
                </a:solidFill>
                <a:latin typeface="Constantia"/>
                <a:cs typeface="Constantia"/>
              </a:rPr>
              <a:t>to</a:t>
            </a:r>
            <a:r>
              <a:rPr sz="2200" spc="-229" dirty="0">
                <a:solidFill>
                  <a:prstClr val="black"/>
                </a:solidFill>
                <a:latin typeface="Constantia"/>
                <a:cs typeface="Constantia"/>
              </a:rPr>
              <a:t> </a:t>
            </a:r>
            <a:r>
              <a:rPr sz="2200" spc="-10" dirty="0">
                <a:solidFill>
                  <a:prstClr val="black"/>
                </a:solidFill>
                <a:latin typeface="Constantia"/>
                <a:cs typeface="Constantia"/>
              </a:rPr>
              <a:t>anywhere)</a:t>
            </a:r>
            <a:endParaRPr sz="2200">
              <a:solidFill>
                <a:prstClr val="black"/>
              </a:solidFill>
              <a:latin typeface="Constantia"/>
              <a:cs typeface="Constantia"/>
            </a:endParaRPr>
          </a:p>
          <a:p>
            <a:pPr marL="349250" indent="-337185">
              <a:spcBef>
                <a:spcPts val="1850"/>
              </a:spcBef>
              <a:buClr>
                <a:srgbClr val="0AD0D9"/>
              </a:buClr>
              <a:buSzPct val="95454"/>
              <a:buFont typeface="Wingdings 2"/>
              <a:buChar char=""/>
              <a:tabLst>
                <a:tab pos="349250" algn="l"/>
                <a:tab pos="349885" algn="l"/>
              </a:tabLst>
            </a:pPr>
            <a:r>
              <a:rPr sz="2200" spc="-15" dirty="0">
                <a:solidFill>
                  <a:prstClr val="black"/>
                </a:solidFill>
                <a:latin typeface="Constantia"/>
                <a:cs typeface="Constantia"/>
              </a:rPr>
              <a:t>There are </a:t>
            </a:r>
            <a:r>
              <a:rPr sz="2200" spc="-5" dirty="0">
                <a:solidFill>
                  <a:prstClr val="black"/>
                </a:solidFill>
                <a:latin typeface="Constantia"/>
                <a:cs typeface="Constantia"/>
              </a:rPr>
              <a:t>no</a:t>
            </a:r>
            <a:r>
              <a:rPr sz="2200" spc="-260" dirty="0">
                <a:solidFill>
                  <a:prstClr val="black"/>
                </a:solidFill>
                <a:latin typeface="Constantia"/>
                <a:cs typeface="Constantia"/>
              </a:rPr>
              <a:t> </a:t>
            </a:r>
            <a:r>
              <a:rPr sz="2200" spc="-10" dirty="0">
                <a:solidFill>
                  <a:prstClr val="black"/>
                </a:solidFill>
                <a:latin typeface="Constantia"/>
                <a:cs typeface="Constantia"/>
              </a:rPr>
              <a:t>cycles(acyclic)</a:t>
            </a:r>
            <a:endParaRPr sz="2200">
              <a:solidFill>
                <a:prstClr val="black"/>
              </a:solidFill>
              <a:latin typeface="Constantia"/>
              <a:cs typeface="Constantia"/>
            </a:endParaRPr>
          </a:p>
        </p:txBody>
      </p:sp>
      <p:sp>
        <p:nvSpPr>
          <p:cNvPr id="10" name="object 10"/>
          <p:cNvSpPr txBox="1"/>
          <p:nvPr/>
        </p:nvSpPr>
        <p:spPr>
          <a:xfrm>
            <a:off x="5108575" y="5533745"/>
            <a:ext cx="2827020" cy="314960"/>
          </a:xfrm>
          <a:prstGeom prst="rect">
            <a:avLst/>
          </a:prstGeom>
        </p:spPr>
        <p:txBody>
          <a:bodyPr vert="horz" wrap="square" lIns="0" tIns="12065" rIns="0" bIns="0" rtlCol="0">
            <a:spAutoFit/>
          </a:bodyPr>
          <a:lstStyle/>
          <a:p>
            <a:pPr marL="12700">
              <a:spcBef>
                <a:spcPts val="95"/>
              </a:spcBef>
            </a:pPr>
            <a:r>
              <a:rPr sz="1900" b="1" spc="-10" dirty="0">
                <a:solidFill>
                  <a:prstClr val="black"/>
                </a:solidFill>
                <a:latin typeface="Constantia"/>
                <a:cs typeface="Constantia"/>
              </a:rPr>
              <a:t>Graphs </a:t>
            </a:r>
            <a:r>
              <a:rPr sz="1900" b="1" spc="-5" dirty="0">
                <a:solidFill>
                  <a:prstClr val="black"/>
                </a:solidFill>
                <a:latin typeface="Constantia"/>
                <a:cs typeface="Constantia"/>
              </a:rPr>
              <a:t>that</a:t>
            </a:r>
            <a:r>
              <a:rPr sz="1900" b="1" spc="-355" dirty="0">
                <a:solidFill>
                  <a:prstClr val="black"/>
                </a:solidFill>
                <a:latin typeface="Constantia"/>
                <a:cs typeface="Constantia"/>
              </a:rPr>
              <a:t> </a:t>
            </a:r>
            <a:r>
              <a:rPr sz="1900" b="1" spc="-10" dirty="0">
                <a:solidFill>
                  <a:prstClr val="black"/>
                </a:solidFill>
                <a:latin typeface="Constantia"/>
                <a:cs typeface="Constantia"/>
              </a:rPr>
              <a:t>are </a:t>
            </a:r>
            <a:r>
              <a:rPr sz="1900" b="1" spc="-5" dirty="0">
                <a:solidFill>
                  <a:prstClr val="black"/>
                </a:solidFill>
                <a:latin typeface="Constantia"/>
                <a:cs typeface="Constantia"/>
              </a:rPr>
              <a:t>not trees</a:t>
            </a:r>
            <a:endParaRPr sz="1900">
              <a:solidFill>
                <a:prstClr val="black"/>
              </a:solidFill>
              <a:latin typeface="Constantia"/>
              <a:cs typeface="Constantia"/>
            </a:endParaRPr>
          </a:p>
        </p:txBody>
      </p:sp>
      <p:grpSp>
        <p:nvGrpSpPr>
          <p:cNvPr id="11" name="object 11"/>
          <p:cNvGrpSpPr/>
          <p:nvPr/>
        </p:nvGrpSpPr>
        <p:grpSpPr>
          <a:xfrm>
            <a:off x="958900" y="3344290"/>
            <a:ext cx="2185670" cy="1969770"/>
            <a:chOff x="958900" y="3344290"/>
            <a:chExt cx="2185670" cy="1969770"/>
          </a:xfrm>
        </p:grpSpPr>
        <p:sp>
          <p:nvSpPr>
            <p:cNvPr id="12" name="object 12"/>
            <p:cNvSpPr/>
            <p:nvPr/>
          </p:nvSpPr>
          <p:spPr>
            <a:xfrm>
              <a:off x="1835658" y="4077080"/>
              <a:ext cx="360045" cy="360045"/>
            </a:xfrm>
            <a:custGeom>
              <a:avLst/>
              <a:gdLst/>
              <a:ahLst/>
              <a:cxnLst/>
              <a:rect l="l" t="t" r="r" b="b"/>
              <a:pathLst>
                <a:path w="360044" h="360045">
                  <a:moveTo>
                    <a:pt x="180086" y="0"/>
                  </a:moveTo>
                  <a:lnTo>
                    <a:pt x="132218" y="6433"/>
                  </a:lnTo>
                  <a:lnTo>
                    <a:pt x="89201" y="24586"/>
                  </a:lnTo>
                  <a:lnTo>
                    <a:pt x="52752" y="52736"/>
                  </a:lnTo>
                  <a:lnTo>
                    <a:pt x="24590" y="89163"/>
                  </a:lnTo>
                  <a:lnTo>
                    <a:pt x="6434" y="132144"/>
                  </a:lnTo>
                  <a:lnTo>
                    <a:pt x="0" y="179959"/>
                  </a:lnTo>
                  <a:lnTo>
                    <a:pt x="6434" y="227826"/>
                  </a:lnTo>
                  <a:lnTo>
                    <a:pt x="24590" y="270843"/>
                  </a:lnTo>
                  <a:lnTo>
                    <a:pt x="52752" y="307292"/>
                  </a:lnTo>
                  <a:lnTo>
                    <a:pt x="89201" y="335454"/>
                  </a:lnTo>
                  <a:lnTo>
                    <a:pt x="132218" y="353610"/>
                  </a:lnTo>
                  <a:lnTo>
                    <a:pt x="180086" y="360045"/>
                  </a:lnTo>
                  <a:lnTo>
                    <a:pt x="227944" y="353610"/>
                  </a:lnTo>
                  <a:lnTo>
                    <a:pt x="270938" y="335454"/>
                  </a:lnTo>
                  <a:lnTo>
                    <a:pt x="307355" y="307292"/>
                  </a:lnTo>
                  <a:lnTo>
                    <a:pt x="335486" y="270843"/>
                  </a:lnTo>
                  <a:lnTo>
                    <a:pt x="353620" y="227826"/>
                  </a:lnTo>
                  <a:lnTo>
                    <a:pt x="360044" y="179959"/>
                  </a:lnTo>
                  <a:lnTo>
                    <a:pt x="353620" y="132144"/>
                  </a:lnTo>
                  <a:lnTo>
                    <a:pt x="335486" y="89163"/>
                  </a:lnTo>
                  <a:lnTo>
                    <a:pt x="307355" y="52736"/>
                  </a:lnTo>
                  <a:lnTo>
                    <a:pt x="270938" y="24586"/>
                  </a:lnTo>
                  <a:lnTo>
                    <a:pt x="227944" y="6433"/>
                  </a:lnTo>
                  <a:lnTo>
                    <a:pt x="180086" y="0"/>
                  </a:lnTo>
                  <a:close/>
                </a:path>
              </a:pathLst>
            </a:custGeom>
            <a:solidFill>
              <a:srgbClr val="FFFFFF"/>
            </a:solidFill>
          </p:spPr>
          <p:txBody>
            <a:bodyPr wrap="square" lIns="0" tIns="0" rIns="0" bIns="0" rtlCol="0"/>
            <a:lstStyle/>
            <a:p>
              <a:endParaRPr smtClean="0">
                <a:solidFill>
                  <a:prstClr val="black"/>
                </a:solidFill>
              </a:endParaRPr>
            </a:p>
          </p:txBody>
        </p:sp>
        <p:sp>
          <p:nvSpPr>
            <p:cNvPr id="13" name="object 13"/>
            <p:cNvSpPr/>
            <p:nvPr/>
          </p:nvSpPr>
          <p:spPr>
            <a:xfrm>
              <a:off x="1835658" y="4077080"/>
              <a:ext cx="360045" cy="360045"/>
            </a:xfrm>
            <a:custGeom>
              <a:avLst/>
              <a:gdLst/>
              <a:ahLst/>
              <a:cxnLst/>
              <a:rect l="l" t="t" r="r" b="b"/>
              <a:pathLst>
                <a:path w="360044" h="360045">
                  <a:moveTo>
                    <a:pt x="0" y="179959"/>
                  </a:moveTo>
                  <a:lnTo>
                    <a:pt x="6434" y="132144"/>
                  </a:lnTo>
                  <a:lnTo>
                    <a:pt x="24590" y="89163"/>
                  </a:lnTo>
                  <a:lnTo>
                    <a:pt x="52752" y="52736"/>
                  </a:lnTo>
                  <a:lnTo>
                    <a:pt x="89201" y="24586"/>
                  </a:lnTo>
                  <a:lnTo>
                    <a:pt x="132218" y="6433"/>
                  </a:lnTo>
                  <a:lnTo>
                    <a:pt x="180086" y="0"/>
                  </a:lnTo>
                  <a:lnTo>
                    <a:pt x="227944" y="6433"/>
                  </a:lnTo>
                  <a:lnTo>
                    <a:pt x="270938" y="24586"/>
                  </a:lnTo>
                  <a:lnTo>
                    <a:pt x="307355" y="52736"/>
                  </a:lnTo>
                  <a:lnTo>
                    <a:pt x="335486" y="89163"/>
                  </a:lnTo>
                  <a:lnTo>
                    <a:pt x="353620" y="132144"/>
                  </a:lnTo>
                  <a:lnTo>
                    <a:pt x="360044" y="179959"/>
                  </a:lnTo>
                  <a:lnTo>
                    <a:pt x="353620" y="227826"/>
                  </a:lnTo>
                  <a:lnTo>
                    <a:pt x="335486" y="270843"/>
                  </a:lnTo>
                  <a:lnTo>
                    <a:pt x="307355" y="307292"/>
                  </a:lnTo>
                  <a:lnTo>
                    <a:pt x="270938" y="335454"/>
                  </a:lnTo>
                  <a:lnTo>
                    <a:pt x="227944" y="353610"/>
                  </a:lnTo>
                  <a:lnTo>
                    <a:pt x="180086" y="360045"/>
                  </a:lnTo>
                  <a:lnTo>
                    <a:pt x="132218" y="353610"/>
                  </a:lnTo>
                  <a:lnTo>
                    <a:pt x="89201" y="335454"/>
                  </a:lnTo>
                  <a:lnTo>
                    <a:pt x="52752" y="307292"/>
                  </a:lnTo>
                  <a:lnTo>
                    <a:pt x="24590" y="270843"/>
                  </a:lnTo>
                  <a:lnTo>
                    <a:pt x="6434" y="227826"/>
                  </a:lnTo>
                  <a:lnTo>
                    <a:pt x="0" y="179959"/>
                  </a:lnTo>
                  <a:close/>
                </a:path>
              </a:pathLst>
            </a:custGeom>
            <a:ln w="25400">
              <a:solidFill>
                <a:srgbClr val="000000"/>
              </a:solidFill>
            </a:ln>
          </p:spPr>
          <p:txBody>
            <a:bodyPr wrap="square" lIns="0" tIns="0" rIns="0" bIns="0" rtlCol="0"/>
            <a:lstStyle/>
            <a:p>
              <a:endParaRPr smtClean="0">
                <a:solidFill>
                  <a:prstClr val="black"/>
                </a:solidFill>
              </a:endParaRPr>
            </a:p>
          </p:txBody>
        </p:sp>
        <p:sp>
          <p:nvSpPr>
            <p:cNvPr id="14" name="object 14"/>
            <p:cNvSpPr/>
            <p:nvPr/>
          </p:nvSpPr>
          <p:spPr>
            <a:xfrm>
              <a:off x="2771775" y="3645026"/>
              <a:ext cx="360045" cy="360045"/>
            </a:xfrm>
            <a:custGeom>
              <a:avLst/>
              <a:gdLst/>
              <a:ahLst/>
              <a:cxnLst/>
              <a:rect l="l" t="t" r="r" b="b"/>
              <a:pathLst>
                <a:path w="360044" h="360045">
                  <a:moveTo>
                    <a:pt x="180086" y="0"/>
                  </a:moveTo>
                  <a:lnTo>
                    <a:pt x="132218" y="6433"/>
                  </a:lnTo>
                  <a:lnTo>
                    <a:pt x="89201" y="24586"/>
                  </a:lnTo>
                  <a:lnTo>
                    <a:pt x="52752" y="52736"/>
                  </a:lnTo>
                  <a:lnTo>
                    <a:pt x="24590" y="89163"/>
                  </a:lnTo>
                  <a:lnTo>
                    <a:pt x="6434" y="132144"/>
                  </a:lnTo>
                  <a:lnTo>
                    <a:pt x="0" y="179959"/>
                  </a:lnTo>
                  <a:lnTo>
                    <a:pt x="6434" y="227826"/>
                  </a:lnTo>
                  <a:lnTo>
                    <a:pt x="24590" y="270843"/>
                  </a:lnTo>
                  <a:lnTo>
                    <a:pt x="52752" y="307292"/>
                  </a:lnTo>
                  <a:lnTo>
                    <a:pt x="89201" y="335454"/>
                  </a:lnTo>
                  <a:lnTo>
                    <a:pt x="132218" y="353610"/>
                  </a:lnTo>
                  <a:lnTo>
                    <a:pt x="180086" y="360045"/>
                  </a:lnTo>
                  <a:lnTo>
                    <a:pt x="227944" y="353610"/>
                  </a:lnTo>
                  <a:lnTo>
                    <a:pt x="270938" y="335454"/>
                  </a:lnTo>
                  <a:lnTo>
                    <a:pt x="307355" y="307292"/>
                  </a:lnTo>
                  <a:lnTo>
                    <a:pt x="335486" y="270843"/>
                  </a:lnTo>
                  <a:lnTo>
                    <a:pt x="353620" y="227826"/>
                  </a:lnTo>
                  <a:lnTo>
                    <a:pt x="360044" y="179959"/>
                  </a:lnTo>
                  <a:lnTo>
                    <a:pt x="353620" y="132144"/>
                  </a:lnTo>
                  <a:lnTo>
                    <a:pt x="335486" y="89163"/>
                  </a:lnTo>
                  <a:lnTo>
                    <a:pt x="307355" y="52736"/>
                  </a:lnTo>
                  <a:lnTo>
                    <a:pt x="270938" y="24586"/>
                  </a:lnTo>
                  <a:lnTo>
                    <a:pt x="227944" y="6433"/>
                  </a:lnTo>
                  <a:lnTo>
                    <a:pt x="180086" y="0"/>
                  </a:lnTo>
                  <a:close/>
                </a:path>
              </a:pathLst>
            </a:custGeom>
            <a:solidFill>
              <a:srgbClr val="FFFFFF"/>
            </a:solidFill>
          </p:spPr>
          <p:txBody>
            <a:bodyPr wrap="square" lIns="0" tIns="0" rIns="0" bIns="0" rtlCol="0"/>
            <a:lstStyle/>
            <a:p>
              <a:endParaRPr smtClean="0">
                <a:solidFill>
                  <a:prstClr val="black"/>
                </a:solidFill>
              </a:endParaRPr>
            </a:p>
          </p:txBody>
        </p:sp>
        <p:sp>
          <p:nvSpPr>
            <p:cNvPr id="15" name="object 15"/>
            <p:cNvSpPr/>
            <p:nvPr/>
          </p:nvSpPr>
          <p:spPr>
            <a:xfrm>
              <a:off x="2771775" y="3645026"/>
              <a:ext cx="360045" cy="360045"/>
            </a:xfrm>
            <a:custGeom>
              <a:avLst/>
              <a:gdLst/>
              <a:ahLst/>
              <a:cxnLst/>
              <a:rect l="l" t="t" r="r" b="b"/>
              <a:pathLst>
                <a:path w="360044" h="360045">
                  <a:moveTo>
                    <a:pt x="0" y="179959"/>
                  </a:moveTo>
                  <a:lnTo>
                    <a:pt x="6434" y="132144"/>
                  </a:lnTo>
                  <a:lnTo>
                    <a:pt x="24590" y="89163"/>
                  </a:lnTo>
                  <a:lnTo>
                    <a:pt x="52752" y="52736"/>
                  </a:lnTo>
                  <a:lnTo>
                    <a:pt x="89201" y="24586"/>
                  </a:lnTo>
                  <a:lnTo>
                    <a:pt x="132218" y="6433"/>
                  </a:lnTo>
                  <a:lnTo>
                    <a:pt x="180086" y="0"/>
                  </a:lnTo>
                  <a:lnTo>
                    <a:pt x="227944" y="6433"/>
                  </a:lnTo>
                  <a:lnTo>
                    <a:pt x="270938" y="24586"/>
                  </a:lnTo>
                  <a:lnTo>
                    <a:pt x="307355" y="52736"/>
                  </a:lnTo>
                  <a:lnTo>
                    <a:pt x="335486" y="89163"/>
                  </a:lnTo>
                  <a:lnTo>
                    <a:pt x="353620" y="132144"/>
                  </a:lnTo>
                  <a:lnTo>
                    <a:pt x="360044" y="179959"/>
                  </a:lnTo>
                  <a:lnTo>
                    <a:pt x="353620" y="227826"/>
                  </a:lnTo>
                  <a:lnTo>
                    <a:pt x="335486" y="270843"/>
                  </a:lnTo>
                  <a:lnTo>
                    <a:pt x="307355" y="307292"/>
                  </a:lnTo>
                  <a:lnTo>
                    <a:pt x="270938" y="335454"/>
                  </a:lnTo>
                  <a:lnTo>
                    <a:pt x="227944" y="353610"/>
                  </a:lnTo>
                  <a:lnTo>
                    <a:pt x="180086" y="360045"/>
                  </a:lnTo>
                  <a:lnTo>
                    <a:pt x="132218" y="353610"/>
                  </a:lnTo>
                  <a:lnTo>
                    <a:pt x="89201" y="335454"/>
                  </a:lnTo>
                  <a:lnTo>
                    <a:pt x="52752" y="307292"/>
                  </a:lnTo>
                  <a:lnTo>
                    <a:pt x="24590" y="270843"/>
                  </a:lnTo>
                  <a:lnTo>
                    <a:pt x="6434" y="227826"/>
                  </a:lnTo>
                  <a:lnTo>
                    <a:pt x="0" y="179959"/>
                  </a:lnTo>
                  <a:close/>
                </a:path>
              </a:pathLst>
            </a:custGeom>
            <a:ln w="25399">
              <a:solidFill>
                <a:srgbClr val="000000"/>
              </a:solidFill>
            </a:ln>
          </p:spPr>
          <p:txBody>
            <a:bodyPr wrap="square" lIns="0" tIns="0" rIns="0" bIns="0" rtlCol="0"/>
            <a:lstStyle/>
            <a:p>
              <a:endParaRPr smtClean="0">
                <a:solidFill>
                  <a:prstClr val="black"/>
                </a:solidFill>
              </a:endParaRPr>
            </a:p>
          </p:txBody>
        </p:sp>
        <p:sp>
          <p:nvSpPr>
            <p:cNvPr id="16" name="object 16"/>
            <p:cNvSpPr/>
            <p:nvPr/>
          </p:nvSpPr>
          <p:spPr>
            <a:xfrm>
              <a:off x="2142997" y="3952366"/>
              <a:ext cx="681990" cy="177800"/>
            </a:xfrm>
            <a:custGeom>
              <a:avLst/>
              <a:gdLst/>
              <a:ahLst/>
              <a:cxnLst/>
              <a:rect l="l" t="t" r="r" b="b"/>
              <a:pathLst>
                <a:path w="681989" h="177800">
                  <a:moveTo>
                    <a:pt x="0" y="177418"/>
                  </a:moveTo>
                  <a:lnTo>
                    <a:pt x="681482" y="0"/>
                  </a:lnTo>
                </a:path>
              </a:pathLst>
            </a:custGeom>
            <a:ln w="12700">
              <a:solidFill>
                <a:srgbClr val="000000"/>
              </a:solidFill>
            </a:ln>
          </p:spPr>
          <p:txBody>
            <a:bodyPr wrap="square" lIns="0" tIns="0" rIns="0" bIns="0" rtlCol="0"/>
            <a:lstStyle/>
            <a:p>
              <a:endParaRPr smtClean="0">
                <a:solidFill>
                  <a:prstClr val="black"/>
                </a:solidFill>
              </a:endParaRPr>
            </a:p>
          </p:txBody>
        </p:sp>
        <p:sp>
          <p:nvSpPr>
            <p:cNvPr id="17" name="object 17"/>
            <p:cNvSpPr/>
            <p:nvPr/>
          </p:nvSpPr>
          <p:spPr>
            <a:xfrm>
              <a:off x="2699766" y="4581143"/>
              <a:ext cx="360045" cy="360045"/>
            </a:xfrm>
            <a:custGeom>
              <a:avLst/>
              <a:gdLst/>
              <a:ahLst/>
              <a:cxnLst/>
              <a:rect l="l" t="t" r="r" b="b"/>
              <a:pathLst>
                <a:path w="360044" h="360045">
                  <a:moveTo>
                    <a:pt x="180085" y="0"/>
                  </a:moveTo>
                  <a:lnTo>
                    <a:pt x="132218" y="6424"/>
                  </a:lnTo>
                  <a:lnTo>
                    <a:pt x="89201" y="24558"/>
                  </a:lnTo>
                  <a:lnTo>
                    <a:pt x="52752" y="52689"/>
                  </a:lnTo>
                  <a:lnTo>
                    <a:pt x="24590" y="89106"/>
                  </a:lnTo>
                  <a:lnTo>
                    <a:pt x="6434" y="132100"/>
                  </a:lnTo>
                  <a:lnTo>
                    <a:pt x="0" y="179958"/>
                  </a:lnTo>
                  <a:lnTo>
                    <a:pt x="6434" y="227826"/>
                  </a:lnTo>
                  <a:lnTo>
                    <a:pt x="24590" y="270843"/>
                  </a:lnTo>
                  <a:lnTo>
                    <a:pt x="52752" y="307292"/>
                  </a:lnTo>
                  <a:lnTo>
                    <a:pt x="89201" y="335454"/>
                  </a:lnTo>
                  <a:lnTo>
                    <a:pt x="132218" y="353610"/>
                  </a:lnTo>
                  <a:lnTo>
                    <a:pt x="180085" y="360044"/>
                  </a:lnTo>
                  <a:lnTo>
                    <a:pt x="227944" y="353610"/>
                  </a:lnTo>
                  <a:lnTo>
                    <a:pt x="270938" y="335454"/>
                  </a:lnTo>
                  <a:lnTo>
                    <a:pt x="307355" y="307292"/>
                  </a:lnTo>
                  <a:lnTo>
                    <a:pt x="335486" y="270843"/>
                  </a:lnTo>
                  <a:lnTo>
                    <a:pt x="353620" y="227826"/>
                  </a:lnTo>
                  <a:lnTo>
                    <a:pt x="360044" y="179958"/>
                  </a:lnTo>
                  <a:lnTo>
                    <a:pt x="353620" y="132100"/>
                  </a:lnTo>
                  <a:lnTo>
                    <a:pt x="335486" y="89106"/>
                  </a:lnTo>
                  <a:lnTo>
                    <a:pt x="307355" y="52689"/>
                  </a:lnTo>
                  <a:lnTo>
                    <a:pt x="270938" y="24558"/>
                  </a:lnTo>
                  <a:lnTo>
                    <a:pt x="227944" y="6424"/>
                  </a:lnTo>
                  <a:lnTo>
                    <a:pt x="180085" y="0"/>
                  </a:lnTo>
                  <a:close/>
                </a:path>
              </a:pathLst>
            </a:custGeom>
            <a:solidFill>
              <a:srgbClr val="FFFFFF"/>
            </a:solidFill>
          </p:spPr>
          <p:txBody>
            <a:bodyPr wrap="square" lIns="0" tIns="0" rIns="0" bIns="0" rtlCol="0"/>
            <a:lstStyle/>
            <a:p>
              <a:endParaRPr smtClean="0">
                <a:solidFill>
                  <a:prstClr val="black"/>
                </a:solidFill>
              </a:endParaRPr>
            </a:p>
          </p:txBody>
        </p:sp>
        <p:sp>
          <p:nvSpPr>
            <p:cNvPr id="18" name="object 18"/>
            <p:cNvSpPr/>
            <p:nvPr/>
          </p:nvSpPr>
          <p:spPr>
            <a:xfrm>
              <a:off x="2699766" y="4581143"/>
              <a:ext cx="360045" cy="360045"/>
            </a:xfrm>
            <a:custGeom>
              <a:avLst/>
              <a:gdLst/>
              <a:ahLst/>
              <a:cxnLst/>
              <a:rect l="l" t="t" r="r" b="b"/>
              <a:pathLst>
                <a:path w="360044" h="360045">
                  <a:moveTo>
                    <a:pt x="0" y="179958"/>
                  </a:moveTo>
                  <a:lnTo>
                    <a:pt x="6434" y="132100"/>
                  </a:lnTo>
                  <a:lnTo>
                    <a:pt x="24590" y="89106"/>
                  </a:lnTo>
                  <a:lnTo>
                    <a:pt x="52752" y="52689"/>
                  </a:lnTo>
                  <a:lnTo>
                    <a:pt x="89201" y="24558"/>
                  </a:lnTo>
                  <a:lnTo>
                    <a:pt x="132218" y="6424"/>
                  </a:lnTo>
                  <a:lnTo>
                    <a:pt x="180085" y="0"/>
                  </a:lnTo>
                  <a:lnTo>
                    <a:pt x="227944" y="6424"/>
                  </a:lnTo>
                  <a:lnTo>
                    <a:pt x="270938" y="24558"/>
                  </a:lnTo>
                  <a:lnTo>
                    <a:pt x="307355" y="52689"/>
                  </a:lnTo>
                  <a:lnTo>
                    <a:pt x="335486" y="89106"/>
                  </a:lnTo>
                  <a:lnTo>
                    <a:pt x="353620" y="132100"/>
                  </a:lnTo>
                  <a:lnTo>
                    <a:pt x="360044" y="179958"/>
                  </a:lnTo>
                  <a:lnTo>
                    <a:pt x="353620" y="227826"/>
                  </a:lnTo>
                  <a:lnTo>
                    <a:pt x="335486" y="270843"/>
                  </a:lnTo>
                  <a:lnTo>
                    <a:pt x="307355" y="307292"/>
                  </a:lnTo>
                  <a:lnTo>
                    <a:pt x="270938" y="335454"/>
                  </a:lnTo>
                  <a:lnTo>
                    <a:pt x="227944" y="353610"/>
                  </a:lnTo>
                  <a:lnTo>
                    <a:pt x="180085" y="360044"/>
                  </a:lnTo>
                  <a:lnTo>
                    <a:pt x="132218" y="353610"/>
                  </a:lnTo>
                  <a:lnTo>
                    <a:pt x="89201" y="335454"/>
                  </a:lnTo>
                  <a:lnTo>
                    <a:pt x="52752" y="307292"/>
                  </a:lnTo>
                  <a:lnTo>
                    <a:pt x="24590" y="270843"/>
                  </a:lnTo>
                  <a:lnTo>
                    <a:pt x="6434" y="227826"/>
                  </a:lnTo>
                  <a:lnTo>
                    <a:pt x="0" y="179958"/>
                  </a:lnTo>
                  <a:close/>
                </a:path>
              </a:pathLst>
            </a:custGeom>
            <a:ln w="25400">
              <a:solidFill>
                <a:srgbClr val="000000"/>
              </a:solidFill>
            </a:ln>
          </p:spPr>
          <p:txBody>
            <a:bodyPr wrap="square" lIns="0" tIns="0" rIns="0" bIns="0" rtlCol="0"/>
            <a:lstStyle/>
            <a:p>
              <a:endParaRPr smtClean="0">
                <a:solidFill>
                  <a:prstClr val="black"/>
                </a:solidFill>
              </a:endParaRPr>
            </a:p>
          </p:txBody>
        </p:sp>
        <p:sp>
          <p:nvSpPr>
            <p:cNvPr id="19" name="object 19"/>
            <p:cNvSpPr/>
            <p:nvPr/>
          </p:nvSpPr>
          <p:spPr>
            <a:xfrm>
              <a:off x="2142997" y="4384420"/>
              <a:ext cx="556895" cy="377190"/>
            </a:xfrm>
            <a:custGeom>
              <a:avLst/>
              <a:gdLst/>
              <a:ahLst/>
              <a:cxnLst/>
              <a:rect l="l" t="t" r="r" b="b"/>
              <a:pathLst>
                <a:path w="556894" h="377189">
                  <a:moveTo>
                    <a:pt x="0" y="0"/>
                  </a:moveTo>
                  <a:lnTo>
                    <a:pt x="556768" y="376681"/>
                  </a:lnTo>
                </a:path>
              </a:pathLst>
            </a:custGeom>
            <a:ln w="12700">
              <a:solidFill>
                <a:srgbClr val="000000"/>
              </a:solidFill>
            </a:ln>
          </p:spPr>
          <p:txBody>
            <a:bodyPr wrap="square" lIns="0" tIns="0" rIns="0" bIns="0" rtlCol="0"/>
            <a:lstStyle/>
            <a:p>
              <a:endParaRPr smtClean="0">
                <a:solidFill>
                  <a:prstClr val="black"/>
                </a:solidFill>
              </a:endParaRPr>
            </a:p>
          </p:txBody>
        </p:sp>
        <p:sp>
          <p:nvSpPr>
            <p:cNvPr id="20" name="object 20"/>
            <p:cNvSpPr/>
            <p:nvPr/>
          </p:nvSpPr>
          <p:spPr>
            <a:xfrm>
              <a:off x="1619630" y="4941188"/>
              <a:ext cx="360045" cy="360045"/>
            </a:xfrm>
            <a:custGeom>
              <a:avLst/>
              <a:gdLst/>
              <a:ahLst/>
              <a:cxnLst/>
              <a:rect l="l" t="t" r="r" b="b"/>
              <a:pathLst>
                <a:path w="360044" h="360045">
                  <a:moveTo>
                    <a:pt x="180086" y="0"/>
                  </a:moveTo>
                  <a:lnTo>
                    <a:pt x="132218" y="6424"/>
                  </a:lnTo>
                  <a:lnTo>
                    <a:pt x="89201" y="24558"/>
                  </a:lnTo>
                  <a:lnTo>
                    <a:pt x="52752" y="52689"/>
                  </a:lnTo>
                  <a:lnTo>
                    <a:pt x="24590" y="89106"/>
                  </a:lnTo>
                  <a:lnTo>
                    <a:pt x="6434" y="132100"/>
                  </a:lnTo>
                  <a:lnTo>
                    <a:pt x="0" y="179959"/>
                  </a:lnTo>
                  <a:lnTo>
                    <a:pt x="6434" y="227826"/>
                  </a:lnTo>
                  <a:lnTo>
                    <a:pt x="24590" y="270843"/>
                  </a:lnTo>
                  <a:lnTo>
                    <a:pt x="52752" y="307292"/>
                  </a:lnTo>
                  <a:lnTo>
                    <a:pt x="89201" y="335454"/>
                  </a:lnTo>
                  <a:lnTo>
                    <a:pt x="132218" y="353610"/>
                  </a:lnTo>
                  <a:lnTo>
                    <a:pt x="180086" y="360045"/>
                  </a:lnTo>
                  <a:lnTo>
                    <a:pt x="227944" y="353610"/>
                  </a:lnTo>
                  <a:lnTo>
                    <a:pt x="270938" y="335454"/>
                  </a:lnTo>
                  <a:lnTo>
                    <a:pt x="307355" y="307292"/>
                  </a:lnTo>
                  <a:lnTo>
                    <a:pt x="335486" y="270843"/>
                  </a:lnTo>
                  <a:lnTo>
                    <a:pt x="353620" y="227826"/>
                  </a:lnTo>
                  <a:lnTo>
                    <a:pt x="360044" y="179959"/>
                  </a:lnTo>
                  <a:lnTo>
                    <a:pt x="353620" y="132100"/>
                  </a:lnTo>
                  <a:lnTo>
                    <a:pt x="335486" y="89106"/>
                  </a:lnTo>
                  <a:lnTo>
                    <a:pt x="307355" y="52689"/>
                  </a:lnTo>
                  <a:lnTo>
                    <a:pt x="270938" y="24558"/>
                  </a:lnTo>
                  <a:lnTo>
                    <a:pt x="227944" y="6424"/>
                  </a:lnTo>
                  <a:lnTo>
                    <a:pt x="180086" y="0"/>
                  </a:lnTo>
                  <a:close/>
                </a:path>
              </a:pathLst>
            </a:custGeom>
            <a:solidFill>
              <a:srgbClr val="FFFFFF"/>
            </a:solidFill>
          </p:spPr>
          <p:txBody>
            <a:bodyPr wrap="square" lIns="0" tIns="0" rIns="0" bIns="0" rtlCol="0"/>
            <a:lstStyle/>
            <a:p>
              <a:endParaRPr smtClean="0">
                <a:solidFill>
                  <a:prstClr val="black"/>
                </a:solidFill>
              </a:endParaRPr>
            </a:p>
          </p:txBody>
        </p:sp>
        <p:sp>
          <p:nvSpPr>
            <p:cNvPr id="21" name="object 21"/>
            <p:cNvSpPr/>
            <p:nvPr/>
          </p:nvSpPr>
          <p:spPr>
            <a:xfrm>
              <a:off x="1619630" y="4941188"/>
              <a:ext cx="360045" cy="360045"/>
            </a:xfrm>
            <a:custGeom>
              <a:avLst/>
              <a:gdLst/>
              <a:ahLst/>
              <a:cxnLst/>
              <a:rect l="l" t="t" r="r" b="b"/>
              <a:pathLst>
                <a:path w="360044" h="360045">
                  <a:moveTo>
                    <a:pt x="0" y="179959"/>
                  </a:moveTo>
                  <a:lnTo>
                    <a:pt x="6434" y="132100"/>
                  </a:lnTo>
                  <a:lnTo>
                    <a:pt x="24590" y="89106"/>
                  </a:lnTo>
                  <a:lnTo>
                    <a:pt x="52752" y="52689"/>
                  </a:lnTo>
                  <a:lnTo>
                    <a:pt x="89201" y="24558"/>
                  </a:lnTo>
                  <a:lnTo>
                    <a:pt x="132218" y="6424"/>
                  </a:lnTo>
                  <a:lnTo>
                    <a:pt x="180086" y="0"/>
                  </a:lnTo>
                  <a:lnTo>
                    <a:pt x="227944" y="6424"/>
                  </a:lnTo>
                  <a:lnTo>
                    <a:pt x="270938" y="24558"/>
                  </a:lnTo>
                  <a:lnTo>
                    <a:pt x="307355" y="52689"/>
                  </a:lnTo>
                  <a:lnTo>
                    <a:pt x="335486" y="89106"/>
                  </a:lnTo>
                  <a:lnTo>
                    <a:pt x="353620" y="132100"/>
                  </a:lnTo>
                  <a:lnTo>
                    <a:pt x="360044" y="179959"/>
                  </a:lnTo>
                  <a:lnTo>
                    <a:pt x="353620" y="227826"/>
                  </a:lnTo>
                  <a:lnTo>
                    <a:pt x="335486" y="270843"/>
                  </a:lnTo>
                  <a:lnTo>
                    <a:pt x="307355" y="307292"/>
                  </a:lnTo>
                  <a:lnTo>
                    <a:pt x="270938" y="335454"/>
                  </a:lnTo>
                  <a:lnTo>
                    <a:pt x="227944" y="353610"/>
                  </a:lnTo>
                  <a:lnTo>
                    <a:pt x="180086" y="360045"/>
                  </a:lnTo>
                  <a:lnTo>
                    <a:pt x="132218" y="353610"/>
                  </a:lnTo>
                  <a:lnTo>
                    <a:pt x="89201" y="335454"/>
                  </a:lnTo>
                  <a:lnTo>
                    <a:pt x="52752" y="307292"/>
                  </a:lnTo>
                  <a:lnTo>
                    <a:pt x="24590" y="270843"/>
                  </a:lnTo>
                  <a:lnTo>
                    <a:pt x="6434" y="227826"/>
                  </a:lnTo>
                  <a:lnTo>
                    <a:pt x="0" y="179959"/>
                  </a:lnTo>
                  <a:close/>
                </a:path>
              </a:pathLst>
            </a:custGeom>
            <a:ln w="25400">
              <a:solidFill>
                <a:srgbClr val="000000"/>
              </a:solidFill>
            </a:ln>
          </p:spPr>
          <p:txBody>
            <a:bodyPr wrap="square" lIns="0" tIns="0" rIns="0" bIns="0" rtlCol="0"/>
            <a:lstStyle/>
            <a:p>
              <a:endParaRPr smtClean="0">
                <a:solidFill>
                  <a:prstClr val="black"/>
                </a:solidFill>
              </a:endParaRPr>
            </a:p>
          </p:txBody>
        </p:sp>
        <p:sp>
          <p:nvSpPr>
            <p:cNvPr id="22" name="object 22"/>
            <p:cNvSpPr/>
            <p:nvPr/>
          </p:nvSpPr>
          <p:spPr>
            <a:xfrm>
              <a:off x="1799716" y="4384420"/>
              <a:ext cx="88900" cy="556895"/>
            </a:xfrm>
            <a:custGeom>
              <a:avLst/>
              <a:gdLst/>
              <a:ahLst/>
              <a:cxnLst/>
              <a:rect l="l" t="t" r="r" b="b"/>
              <a:pathLst>
                <a:path w="88900" h="556895">
                  <a:moveTo>
                    <a:pt x="88645" y="0"/>
                  </a:moveTo>
                  <a:lnTo>
                    <a:pt x="0" y="556767"/>
                  </a:lnTo>
                </a:path>
              </a:pathLst>
            </a:custGeom>
            <a:ln w="12700">
              <a:solidFill>
                <a:srgbClr val="000000"/>
              </a:solidFill>
            </a:ln>
          </p:spPr>
          <p:txBody>
            <a:bodyPr wrap="square" lIns="0" tIns="0" rIns="0" bIns="0" rtlCol="0"/>
            <a:lstStyle/>
            <a:p>
              <a:endParaRPr smtClean="0">
                <a:solidFill>
                  <a:prstClr val="black"/>
                </a:solidFill>
              </a:endParaRPr>
            </a:p>
          </p:txBody>
        </p:sp>
        <p:sp>
          <p:nvSpPr>
            <p:cNvPr id="23" name="object 23"/>
            <p:cNvSpPr/>
            <p:nvPr/>
          </p:nvSpPr>
          <p:spPr>
            <a:xfrm>
              <a:off x="971600" y="4149089"/>
              <a:ext cx="360045" cy="360045"/>
            </a:xfrm>
            <a:custGeom>
              <a:avLst/>
              <a:gdLst/>
              <a:ahLst/>
              <a:cxnLst/>
              <a:rect l="l" t="t" r="r" b="b"/>
              <a:pathLst>
                <a:path w="360044" h="360045">
                  <a:moveTo>
                    <a:pt x="180022" y="0"/>
                  </a:moveTo>
                  <a:lnTo>
                    <a:pt x="132163" y="6433"/>
                  </a:lnTo>
                  <a:lnTo>
                    <a:pt x="89159" y="24586"/>
                  </a:lnTo>
                  <a:lnTo>
                    <a:pt x="52725" y="52736"/>
                  </a:lnTo>
                  <a:lnTo>
                    <a:pt x="24577" y="89163"/>
                  </a:lnTo>
                  <a:lnTo>
                    <a:pt x="6430" y="132144"/>
                  </a:lnTo>
                  <a:lnTo>
                    <a:pt x="0" y="179959"/>
                  </a:lnTo>
                  <a:lnTo>
                    <a:pt x="6430" y="227826"/>
                  </a:lnTo>
                  <a:lnTo>
                    <a:pt x="24577" y="270843"/>
                  </a:lnTo>
                  <a:lnTo>
                    <a:pt x="52725" y="307292"/>
                  </a:lnTo>
                  <a:lnTo>
                    <a:pt x="89159" y="335454"/>
                  </a:lnTo>
                  <a:lnTo>
                    <a:pt x="132163" y="353610"/>
                  </a:lnTo>
                  <a:lnTo>
                    <a:pt x="180022" y="360045"/>
                  </a:lnTo>
                  <a:lnTo>
                    <a:pt x="227873" y="353610"/>
                  </a:lnTo>
                  <a:lnTo>
                    <a:pt x="270866" y="335454"/>
                  </a:lnTo>
                  <a:lnTo>
                    <a:pt x="307289" y="307292"/>
                  </a:lnTo>
                  <a:lnTo>
                    <a:pt x="335427" y="270843"/>
                  </a:lnTo>
                  <a:lnTo>
                    <a:pt x="353566" y="227826"/>
                  </a:lnTo>
                  <a:lnTo>
                    <a:pt x="359994" y="179959"/>
                  </a:lnTo>
                  <a:lnTo>
                    <a:pt x="353566" y="132144"/>
                  </a:lnTo>
                  <a:lnTo>
                    <a:pt x="335427" y="89163"/>
                  </a:lnTo>
                  <a:lnTo>
                    <a:pt x="307289" y="52736"/>
                  </a:lnTo>
                  <a:lnTo>
                    <a:pt x="270866" y="24586"/>
                  </a:lnTo>
                  <a:lnTo>
                    <a:pt x="227873" y="6433"/>
                  </a:lnTo>
                  <a:lnTo>
                    <a:pt x="180022" y="0"/>
                  </a:lnTo>
                  <a:close/>
                </a:path>
              </a:pathLst>
            </a:custGeom>
            <a:solidFill>
              <a:srgbClr val="FFFFFF"/>
            </a:solidFill>
          </p:spPr>
          <p:txBody>
            <a:bodyPr wrap="square" lIns="0" tIns="0" rIns="0" bIns="0" rtlCol="0"/>
            <a:lstStyle/>
            <a:p>
              <a:endParaRPr smtClean="0">
                <a:solidFill>
                  <a:prstClr val="black"/>
                </a:solidFill>
              </a:endParaRPr>
            </a:p>
          </p:txBody>
        </p:sp>
        <p:sp>
          <p:nvSpPr>
            <p:cNvPr id="24" name="object 24"/>
            <p:cNvSpPr/>
            <p:nvPr/>
          </p:nvSpPr>
          <p:spPr>
            <a:xfrm>
              <a:off x="971600" y="4149089"/>
              <a:ext cx="360045" cy="360045"/>
            </a:xfrm>
            <a:custGeom>
              <a:avLst/>
              <a:gdLst/>
              <a:ahLst/>
              <a:cxnLst/>
              <a:rect l="l" t="t" r="r" b="b"/>
              <a:pathLst>
                <a:path w="360044" h="360045">
                  <a:moveTo>
                    <a:pt x="0" y="179959"/>
                  </a:moveTo>
                  <a:lnTo>
                    <a:pt x="6430" y="132144"/>
                  </a:lnTo>
                  <a:lnTo>
                    <a:pt x="24577" y="89163"/>
                  </a:lnTo>
                  <a:lnTo>
                    <a:pt x="52725" y="52736"/>
                  </a:lnTo>
                  <a:lnTo>
                    <a:pt x="89159" y="24586"/>
                  </a:lnTo>
                  <a:lnTo>
                    <a:pt x="132163" y="6433"/>
                  </a:lnTo>
                  <a:lnTo>
                    <a:pt x="180022" y="0"/>
                  </a:lnTo>
                  <a:lnTo>
                    <a:pt x="227873" y="6433"/>
                  </a:lnTo>
                  <a:lnTo>
                    <a:pt x="270866" y="24586"/>
                  </a:lnTo>
                  <a:lnTo>
                    <a:pt x="307289" y="52736"/>
                  </a:lnTo>
                  <a:lnTo>
                    <a:pt x="335427" y="89163"/>
                  </a:lnTo>
                  <a:lnTo>
                    <a:pt x="353566" y="132144"/>
                  </a:lnTo>
                  <a:lnTo>
                    <a:pt x="359994" y="179959"/>
                  </a:lnTo>
                  <a:lnTo>
                    <a:pt x="353566" y="227826"/>
                  </a:lnTo>
                  <a:lnTo>
                    <a:pt x="335427" y="270843"/>
                  </a:lnTo>
                  <a:lnTo>
                    <a:pt x="307289" y="307292"/>
                  </a:lnTo>
                  <a:lnTo>
                    <a:pt x="270866" y="335454"/>
                  </a:lnTo>
                  <a:lnTo>
                    <a:pt x="227873" y="353610"/>
                  </a:lnTo>
                  <a:lnTo>
                    <a:pt x="180022" y="360045"/>
                  </a:lnTo>
                  <a:lnTo>
                    <a:pt x="132163" y="353610"/>
                  </a:lnTo>
                  <a:lnTo>
                    <a:pt x="89159" y="335454"/>
                  </a:lnTo>
                  <a:lnTo>
                    <a:pt x="52725" y="307292"/>
                  </a:lnTo>
                  <a:lnTo>
                    <a:pt x="24577" y="270843"/>
                  </a:lnTo>
                  <a:lnTo>
                    <a:pt x="6430" y="227826"/>
                  </a:lnTo>
                  <a:lnTo>
                    <a:pt x="0" y="179959"/>
                  </a:lnTo>
                  <a:close/>
                </a:path>
              </a:pathLst>
            </a:custGeom>
            <a:ln w="25400">
              <a:solidFill>
                <a:srgbClr val="000000"/>
              </a:solidFill>
            </a:ln>
          </p:spPr>
          <p:txBody>
            <a:bodyPr wrap="square" lIns="0" tIns="0" rIns="0" bIns="0" rtlCol="0"/>
            <a:lstStyle/>
            <a:p>
              <a:endParaRPr smtClean="0">
                <a:solidFill>
                  <a:prstClr val="black"/>
                </a:solidFill>
              </a:endParaRPr>
            </a:p>
          </p:txBody>
        </p:sp>
        <p:sp>
          <p:nvSpPr>
            <p:cNvPr id="25" name="object 25"/>
            <p:cNvSpPr/>
            <p:nvPr/>
          </p:nvSpPr>
          <p:spPr>
            <a:xfrm>
              <a:off x="1331594" y="4257039"/>
              <a:ext cx="504190" cy="72390"/>
            </a:xfrm>
            <a:custGeom>
              <a:avLst/>
              <a:gdLst/>
              <a:ahLst/>
              <a:cxnLst/>
              <a:rect l="l" t="t" r="r" b="b"/>
              <a:pathLst>
                <a:path w="504189" h="72389">
                  <a:moveTo>
                    <a:pt x="504063" y="0"/>
                  </a:moveTo>
                  <a:lnTo>
                    <a:pt x="0" y="72009"/>
                  </a:lnTo>
                </a:path>
              </a:pathLst>
            </a:custGeom>
            <a:ln w="12700">
              <a:solidFill>
                <a:srgbClr val="000000"/>
              </a:solidFill>
            </a:ln>
          </p:spPr>
          <p:txBody>
            <a:bodyPr wrap="square" lIns="0" tIns="0" rIns="0" bIns="0" rtlCol="0"/>
            <a:lstStyle/>
            <a:p>
              <a:endParaRPr smtClean="0">
                <a:solidFill>
                  <a:prstClr val="black"/>
                </a:solidFill>
              </a:endParaRPr>
            </a:p>
          </p:txBody>
        </p:sp>
        <p:sp>
          <p:nvSpPr>
            <p:cNvPr id="26" name="object 26"/>
            <p:cNvSpPr/>
            <p:nvPr/>
          </p:nvSpPr>
          <p:spPr>
            <a:xfrm>
              <a:off x="1619630" y="3356990"/>
              <a:ext cx="360045" cy="360045"/>
            </a:xfrm>
            <a:custGeom>
              <a:avLst/>
              <a:gdLst/>
              <a:ahLst/>
              <a:cxnLst/>
              <a:rect l="l" t="t" r="r" b="b"/>
              <a:pathLst>
                <a:path w="360044" h="360045">
                  <a:moveTo>
                    <a:pt x="180086" y="0"/>
                  </a:moveTo>
                  <a:lnTo>
                    <a:pt x="132218" y="6433"/>
                  </a:lnTo>
                  <a:lnTo>
                    <a:pt x="89201" y="24586"/>
                  </a:lnTo>
                  <a:lnTo>
                    <a:pt x="52752" y="52736"/>
                  </a:lnTo>
                  <a:lnTo>
                    <a:pt x="24590" y="89163"/>
                  </a:lnTo>
                  <a:lnTo>
                    <a:pt x="6434" y="132144"/>
                  </a:lnTo>
                  <a:lnTo>
                    <a:pt x="0" y="179959"/>
                  </a:lnTo>
                  <a:lnTo>
                    <a:pt x="6434" y="227826"/>
                  </a:lnTo>
                  <a:lnTo>
                    <a:pt x="24590" y="270843"/>
                  </a:lnTo>
                  <a:lnTo>
                    <a:pt x="52752" y="307292"/>
                  </a:lnTo>
                  <a:lnTo>
                    <a:pt x="89201" y="335454"/>
                  </a:lnTo>
                  <a:lnTo>
                    <a:pt x="132218" y="353610"/>
                  </a:lnTo>
                  <a:lnTo>
                    <a:pt x="180086" y="360045"/>
                  </a:lnTo>
                  <a:lnTo>
                    <a:pt x="227944" y="353610"/>
                  </a:lnTo>
                  <a:lnTo>
                    <a:pt x="270938" y="335454"/>
                  </a:lnTo>
                  <a:lnTo>
                    <a:pt x="307355" y="307292"/>
                  </a:lnTo>
                  <a:lnTo>
                    <a:pt x="335486" y="270843"/>
                  </a:lnTo>
                  <a:lnTo>
                    <a:pt x="353620" y="227826"/>
                  </a:lnTo>
                  <a:lnTo>
                    <a:pt x="360044" y="179959"/>
                  </a:lnTo>
                  <a:lnTo>
                    <a:pt x="353620" y="132144"/>
                  </a:lnTo>
                  <a:lnTo>
                    <a:pt x="335486" y="89163"/>
                  </a:lnTo>
                  <a:lnTo>
                    <a:pt x="307355" y="52736"/>
                  </a:lnTo>
                  <a:lnTo>
                    <a:pt x="270938" y="24586"/>
                  </a:lnTo>
                  <a:lnTo>
                    <a:pt x="227944" y="6433"/>
                  </a:lnTo>
                  <a:lnTo>
                    <a:pt x="180086" y="0"/>
                  </a:lnTo>
                  <a:close/>
                </a:path>
              </a:pathLst>
            </a:custGeom>
            <a:solidFill>
              <a:srgbClr val="FFFFFF"/>
            </a:solidFill>
          </p:spPr>
          <p:txBody>
            <a:bodyPr wrap="square" lIns="0" tIns="0" rIns="0" bIns="0" rtlCol="0"/>
            <a:lstStyle/>
            <a:p>
              <a:endParaRPr smtClean="0">
                <a:solidFill>
                  <a:prstClr val="black"/>
                </a:solidFill>
              </a:endParaRPr>
            </a:p>
          </p:txBody>
        </p:sp>
        <p:sp>
          <p:nvSpPr>
            <p:cNvPr id="27" name="object 27"/>
            <p:cNvSpPr/>
            <p:nvPr/>
          </p:nvSpPr>
          <p:spPr>
            <a:xfrm>
              <a:off x="1619630" y="3356990"/>
              <a:ext cx="360045" cy="360045"/>
            </a:xfrm>
            <a:custGeom>
              <a:avLst/>
              <a:gdLst/>
              <a:ahLst/>
              <a:cxnLst/>
              <a:rect l="l" t="t" r="r" b="b"/>
              <a:pathLst>
                <a:path w="360044" h="360045">
                  <a:moveTo>
                    <a:pt x="0" y="179959"/>
                  </a:moveTo>
                  <a:lnTo>
                    <a:pt x="6434" y="132144"/>
                  </a:lnTo>
                  <a:lnTo>
                    <a:pt x="24590" y="89163"/>
                  </a:lnTo>
                  <a:lnTo>
                    <a:pt x="52752" y="52736"/>
                  </a:lnTo>
                  <a:lnTo>
                    <a:pt x="89201" y="24586"/>
                  </a:lnTo>
                  <a:lnTo>
                    <a:pt x="132218" y="6433"/>
                  </a:lnTo>
                  <a:lnTo>
                    <a:pt x="180086" y="0"/>
                  </a:lnTo>
                  <a:lnTo>
                    <a:pt x="227944" y="6433"/>
                  </a:lnTo>
                  <a:lnTo>
                    <a:pt x="270938" y="24586"/>
                  </a:lnTo>
                  <a:lnTo>
                    <a:pt x="307355" y="52736"/>
                  </a:lnTo>
                  <a:lnTo>
                    <a:pt x="335486" y="89163"/>
                  </a:lnTo>
                  <a:lnTo>
                    <a:pt x="353620" y="132144"/>
                  </a:lnTo>
                  <a:lnTo>
                    <a:pt x="360044" y="179959"/>
                  </a:lnTo>
                  <a:lnTo>
                    <a:pt x="353620" y="227826"/>
                  </a:lnTo>
                  <a:lnTo>
                    <a:pt x="335486" y="270843"/>
                  </a:lnTo>
                  <a:lnTo>
                    <a:pt x="307355" y="307292"/>
                  </a:lnTo>
                  <a:lnTo>
                    <a:pt x="270938" y="335454"/>
                  </a:lnTo>
                  <a:lnTo>
                    <a:pt x="227944" y="353610"/>
                  </a:lnTo>
                  <a:lnTo>
                    <a:pt x="180086" y="360045"/>
                  </a:lnTo>
                  <a:lnTo>
                    <a:pt x="132218" y="353610"/>
                  </a:lnTo>
                  <a:lnTo>
                    <a:pt x="89201" y="335454"/>
                  </a:lnTo>
                  <a:lnTo>
                    <a:pt x="52752" y="307292"/>
                  </a:lnTo>
                  <a:lnTo>
                    <a:pt x="24590" y="270843"/>
                  </a:lnTo>
                  <a:lnTo>
                    <a:pt x="6434" y="227826"/>
                  </a:lnTo>
                  <a:lnTo>
                    <a:pt x="0" y="179959"/>
                  </a:lnTo>
                  <a:close/>
                </a:path>
              </a:pathLst>
            </a:custGeom>
            <a:ln w="25399">
              <a:solidFill>
                <a:srgbClr val="000000"/>
              </a:solidFill>
            </a:ln>
          </p:spPr>
          <p:txBody>
            <a:bodyPr wrap="square" lIns="0" tIns="0" rIns="0" bIns="0" rtlCol="0"/>
            <a:lstStyle/>
            <a:p>
              <a:endParaRPr smtClean="0">
                <a:solidFill>
                  <a:prstClr val="black"/>
                </a:solidFill>
              </a:endParaRPr>
            </a:p>
          </p:txBody>
        </p:sp>
        <p:sp>
          <p:nvSpPr>
            <p:cNvPr id="28" name="object 28"/>
            <p:cNvSpPr/>
            <p:nvPr/>
          </p:nvSpPr>
          <p:spPr>
            <a:xfrm>
              <a:off x="1799716" y="3717035"/>
              <a:ext cx="88900" cy="412750"/>
            </a:xfrm>
            <a:custGeom>
              <a:avLst/>
              <a:gdLst/>
              <a:ahLst/>
              <a:cxnLst/>
              <a:rect l="l" t="t" r="r" b="b"/>
              <a:pathLst>
                <a:path w="88900" h="412750">
                  <a:moveTo>
                    <a:pt x="88645" y="412750"/>
                  </a:moveTo>
                  <a:lnTo>
                    <a:pt x="0" y="0"/>
                  </a:lnTo>
                </a:path>
              </a:pathLst>
            </a:custGeom>
            <a:ln w="12700">
              <a:solidFill>
                <a:srgbClr val="000000"/>
              </a:solidFill>
            </a:ln>
          </p:spPr>
          <p:txBody>
            <a:bodyPr wrap="square" lIns="0" tIns="0" rIns="0" bIns="0" rtlCol="0"/>
            <a:lstStyle/>
            <a:p>
              <a:endParaRPr smtClean="0">
                <a:solidFill>
                  <a:prstClr val="black"/>
                </a:solidFill>
              </a:endParaRPr>
            </a:p>
          </p:txBody>
        </p:sp>
      </p:grpSp>
      <p:grpSp>
        <p:nvGrpSpPr>
          <p:cNvPr id="29" name="object 29"/>
          <p:cNvGrpSpPr/>
          <p:nvPr/>
        </p:nvGrpSpPr>
        <p:grpSpPr>
          <a:xfrm>
            <a:off x="4343272" y="3416300"/>
            <a:ext cx="1537970" cy="1609725"/>
            <a:chOff x="4343272" y="3416300"/>
            <a:chExt cx="1537970" cy="1609725"/>
          </a:xfrm>
        </p:grpSpPr>
        <p:sp>
          <p:nvSpPr>
            <p:cNvPr id="30" name="object 30"/>
            <p:cNvSpPr/>
            <p:nvPr/>
          </p:nvSpPr>
          <p:spPr>
            <a:xfrm>
              <a:off x="4932044" y="4653152"/>
              <a:ext cx="360045" cy="360045"/>
            </a:xfrm>
            <a:custGeom>
              <a:avLst/>
              <a:gdLst/>
              <a:ahLst/>
              <a:cxnLst/>
              <a:rect l="l" t="t" r="r" b="b"/>
              <a:pathLst>
                <a:path w="360045" h="360045">
                  <a:moveTo>
                    <a:pt x="179958" y="0"/>
                  </a:moveTo>
                  <a:lnTo>
                    <a:pt x="132144" y="6424"/>
                  </a:lnTo>
                  <a:lnTo>
                    <a:pt x="89163" y="24558"/>
                  </a:lnTo>
                  <a:lnTo>
                    <a:pt x="52736" y="52689"/>
                  </a:lnTo>
                  <a:lnTo>
                    <a:pt x="24586" y="89106"/>
                  </a:lnTo>
                  <a:lnTo>
                    <a:pt x="6433" y="132100"/>
                  </a:lnTo>
                  <a:lnTo>
                    <a:pt x="0" y="179959"/>
                  </a:lnTo>
                  <a:lnTo>
                    <a:pt x="6433" y="227826"/>
                  </a:lnTo>
                  <a:lnTo>
                    <a:pt x="24586" y="270843"/>
                  </a:lnTo>
                  <a:lnTo>
                    <a:pt x="52736" y="307292"/>
                  </a:lnTo>
                  <a:lnTo>
                    <a:pt x="89163" y="335454"/>
                  </a:lnTo>
                  <a:lnTo>
                    <a:pt x="132144" y="353610"/>
                  </a:lnTo>
                  <a:lnTo>
                    <a:pt x="179958" y="360045"/>
                  </a:lnTo>
                  <a:lnTo>
                    <a:pt x="227826" y="353610"/>
                  </a:lnTo>
                  <a:lnTo>
                    <a:pt x="270843" y="335454"/>
                  </a:lnTo>
                  <a:lnTo>
                    <a:pt x="307292" y="307292"/>
                  </a:lnTo>
                  <a:lnTo>
                    <a:pt x="335454" y="270843"/>
                  </a:lnTo>
                  <a:lnTo>
                    <a:pt x="353610" y="227826"/>
                  </a:lnTo>
                  <a:lnTo>
                    <a:pt x="360044" y="179959"/>
                  </a:lnTo>
                  <a:lnTo>
                    <a:pt x="353610" y="132100"/>
                  </a:lnTo>
                  <a:lnTo>
                    <a:pt x="335454" y="89106"/>
                  </a:lnTo>
                  <a:lnTo>
                    <a:pt x="307292" y="52689"/>
                  </a:lnTo>
                  <a:lnTo>
                    <a:pt x="270843" y="24558"/>
                  </a:lnTo>
                  <a:lnTo>
                    <a:pt x="227826" y="6424"/>
                  </a:lnTo>
                  <a:lnTo>
                    <a:pt x="179958" y="0"/>
                  </a:lnTo>
                  <a:close/>
                </a:path>
              </a:pathLst>
            </a:custGeom>
            <a:solidFill>
              <a:srgbClr val="FFFFFF"/>
            </a:solidFill>
          </p:spPr>
          <p:txBody>
            <a:bodyPr wrap="square" lIns="0" tIns="0" rIns="0" bIns="0" rtlCol="0"/>
            <a:lstStyle/>
            <a:p>
              <a:endParaRPr smtClean="0">
                <a:solidFill>
                  <a:prstClr val="black"/>
                </a:solidFill>
              </a:endParaRPr>
            </a:p>
          </p:txBody>
        </p:sp>
        <p:sp>
          <p:nvSpPr>
            <p:cNvPr id="31" name="object 31"/>
            <p:cNvSpPr/>
            <p:nvPr/>
          </p:nvSpPr>
          <p:spPr>
            <a:xfrm>
              <a:off x="4932044" y="4653152"/>
              <a:ext cx="360045" cy="360045"/>
            </a:xfrm>
            <a:custGeom>
              <a:avLst/>
              <a:gdLst/>
              <a:ahLst/>
              <a:cxnLst/>
              <a:rect l="l" t="t" r="r" b="b"/>
              <a:pathLst>
                <a:path w="360045" h="360045">
                  <a:moveTo>
                    <a:pt x="0" y="179959"/>
                  </a:moveTo>
                  <a:lnTo>
                    <a:pt x="6433" y="132100"/>
                  </a:lnTo>
                  <a:lnTo>
                    <a:pt x="24586" y="89106"/>
                  </a:lnTo>
                  <a:lnTo>
                    <a:pt x="52736" y="52689"/>
                  </a:lnTo>
                  <a:lnTo>
                    <a:pt x="89163" y="24558"/>
                  </a:lnTo>
                  <a:lnTo>
                    <a:pt x="132144" y="6424"/>
                  </a:lnTo>
                  <a:lnTo>
                    <a:pt x="179958" y="0"/>
                  </a:lnTo>
                  <a:lnTo>
                    <a:pt x="227826" y="6424"/>
                  </a:lnTo>
                  <a:lnTo>
                    <a:pt x="270843" y="24558"/>
                  </a:lnTo>
                  <a:lnTo>
                    <a:pt x="307292" y="52689"/>
                  </a:lnTo>
                  <a:lnTo>
                    <a:pt x="335454" y="89106"/>
                  </a:lnTo>
                  <a:lnTo>
                    <a:pt x="353610" y="132100"/>
                  </a:lnTo>
                  <a:lnTo>
                    <a:pt x="360044" y="179959"/>
                  </a:lnTo>
                  <a:lnTo>
                    <a:pt x="353610" y="227826"/>
                  </a:lnTo>
                  <a:lnTo>
                    <a:pt x="335454" y="270843"/>
                  </a:lnTo>
                  <a:lnTo>
                    <a:pt x="307292" y="307292"/>
                  </a:lnTo>
                  <a:lnTo>
                    <a:pt x="270843" y="335454"/>
                  </a:lnTo>
                  <a:lnTo>
                    <a:pt x="227826" y="353610"/>
                  </a:lnTo>
                  <a:lnTo>
                    <a:pt x="179958" y="360045"/>
                  </a:lnTo>
                  <a:lnTo>
                    <a:pt x="132144" y="353610"/>
                  </a:lnTo>
                  <a:lnTo>
                    <a:pt x="89163" y="335454"/>
                  </a:lnTo>
                  <a:lnTo>
                    <a:pt x="52736" y="307292"/>
                  </a:lnTo>
                  <a:lnTo>
                    <a:pt x="24586" y="270843"/>
                  </a:lnTo>
                  <a:lnTo>
                    <a:pt x="6433" y="227826"/>
                  </a:lnTo>
                  <a:lnTo>
                    <a:pt x="0" y="179959"/>
                  </a:lnTo>
                  <a:close/>
                </a:path>
              </a:pathLst>
            </a:custGeom>
            <a:ln w="25400">
              <a:solidFill>
                <a:srgbClr val="000000"/>
              </a:solidFill>
            </a:ln>
          </p:spPr>
          <p:txBody>
            <a:bodyPr wrap="square" lIns="0" tIns="0" rIns="0" bIns="0" rtlCol="0"/>
            <a:lstStyle/>
            <a:p>
              <a:endParaRPr smtClean="0">
                <a:solidFill>
                  <a:prstClr val="black"/>
                </a:solidFill>
              </a:endParaRPr>
            </a:p>
          </p:txBody>
        </p:sp>
        <p:sp>
          <p:nvSpPr>
            <p:cNvPr id="32" name="object 32"/>
            <p:cNvSpPr/>
            <p:nvPr/>
          </p:nvSpPr>
          <p:spPr>
            <a:xfrm>
              <a:off x="5508116" y="4077080"/>
              <a:ext cx="360045" cy="360045"/>
            </a:xfrm>
            <a:custGeom>
              <a:avLst/>
              <a:gdLst/>
              <a:ahLst/>
              <a:cxnLst/>
              <a:rect l="l" t="t" r="r" b="b"/>
              <a:pathLst>
                <a:path w="360045" h="360045">
                  <a:moveTo>
                    <a:pt x="179959" y="0"/>
                  </a:moveTo>
                  <a:lnTo>
                    <a:pt x="132144" y="6433"/>
                  </a:lnTo>
                  <a:lnTo>
                    <a:pt x="89163" y="24586"/>
                  </a:lnTo>
                  <a:lnTo>
                    <a:pt x="52736" y="52736"/>
                  </a:lnTo>
                  <a:lnTo>
                    <a:pt x="24586" y="89163"/>
                  </a:lnTo>
                  <a:lnTo>
                    <a:pt x="6433" y="132144"/>
                  </a:lnTo>
                  <a:lnTo>
                    <a:pt x="0" y="179959"/>
                  </a:lnTo>
                  <a:lnTo>
                    <a:pt x="6433" y="227826"/>
                  </a:lnTo>
                  <a:lnTo>
                    <a:pt x="24586" y="270843"/>
                  </a:lnTo>
                  <a:lnTo>
                    <a:pt x="52736" y="307292"/>
                  </a:lnTo>
                  <a:lnTo>
                    <a:pt x="89163" y="335454"/>
                  </a:lnTo>
                  <a:lnTo>
                    <a:pt x="132144" y="353610"/>
                  </a:lnTo>
                  <a:lnTo>
                    <a:pt x="179959" y="360045"/>
                  </a:lnTo>
                  <a:lnTo>
                    <a:pt x="227826" y="353610"/>
                  </a:lnTo>
                  <a:lnTo>
                    <a:pt x="270843" y="335454"/>
                  </a:lnTo>
                  <a:lnTo>
                    <a:pt x="307292" y="307292"/>
                  </a:lnTo>
                  <a:lnTo>
                    <a:pt x="335454" y="270843"/>
                  </a:lnTo>
                  <a:lnTo>
                    <a:pt x="353610" y="227826"/>
                  </a:lnTo>
                  <a:lnTo>
                    <a:pt x="360045" y="179959"/>
                  </a:lnTo>
                  <a:lnTo>
                    <a:pt x="353610" y="132144"/>
                  </a:lnTo>
                  <a:lnTo>
                    <a:pt x="335454" y="89163"/>
                  </a:lnTo>
                  <a:lnTo>
                    <a:pt x="307292" y="52736"/>
                  </a:lnTo>
                  <a:lnTo>
                    <a:pt x="270843" y="24586"/>
                  </a:lnTo>
                  <a:lnTo>
                    <a:pt x="227826" y="6433"/>
                  </a:lnTo>
                  <a:lnTo>
                    <a:pt x="179959" y="0"/>
                  </a:lnTo>
                  <a:close/>
                </a:path>
              </a:pathLst>
            </a:custGeom>
            <a:solidFill>
              <a:srgbClr val="FFFFFF"/>
            </a:solidFill>
          </p:spPr>
          <p:txBody>
            <a:bodyPr wrap="square" lIns="0" tIns="0" rIns="0" bIns="0" rtlCol="0"/>
            <a:lstStyle/>
            <a:p>
              <a:endParaRPr smtClean="0">
                <a:solidFill>
                  <a:prstClr val="black"/>
                </a:solidFill>
              </a:endParaRPr>
            </a:p>
          </p:txBody>
        </p:sp>
        <p:sp>
          <p:nvSpPr>
            <p:cNvPr id="33" name="object 33"/>
            <p:cNvSpPr/>
            <p:nvPr/>
          </p:nvSpPr>
          <p:spPr>
            <a:xfrm>
              <a:off x="5508116" y="4077080"/>
              <a:ext cx="360045" cy="360045"/>
            </a:xfrm>
            <a:custGeom>
              <a:avLst/>
              <a:gdLst/>
              <a:ahLst/>
              <a:cxnLst/>
              <a:rect l="l" t="t" r="r" b="b"/>
              <a:pathLst>
                <a:path w="360045" h="360045">
                  <a:moveTo>
                    <a:pt x="0" y="179959"/>
                  </a:moveTo>
                  <a:lnTo>
                    <a:pt x="6433" y="132144"/>
                  </a:lnTo>
                  <a:lnTo>
                    <a:pt x="24586" y="89163"/>
                  </a:lnTo>
                  <a:lnTo>
                    <a:pt x="52736" y="52736"/>
                  </a:lnTo>
                  <a:lnTo>
                    <a:pt x="89163" y="24586"/>
                  </a:lnTo>
                  <a:lnTo>
                    <a:pt x="132144" y="6433"/>
                  </a:lnTo>
                  <a:lnTo>
                    <a:pt x="179959" y="0"/>
                  </a:lnTo>
                  <a:lnTo>
                    <a:pt x="227826" y="6433"/>
                  </a:lnTo>
                  <a:lnTo>
                    <a:pt x="270843" y="24586"/>
                  </a:lnTo>
                  <a:lnTo>
                    <a:pt x="307292" y="52736"/>
                  </a:lnTo>
                  <a:lnTo>
                    <a:pt x="335454" y="89163"/>
                  </a:lnTo>
                  <a:lnTo>
                    <a:pt x="353610" y="132144"/>
                  </a:lnTo>
                  <a:lnTo>
                    <a:pt x="360045" y="179959"/>
                  </a:lnTo>
                  <a:lnTo>
                    <a:pt x="353610" y="227826"/>
                  </a:lnTo>
                  <a:lnTo>
                    <a:pt x="335454" y="270843"/>
                  </a:lnTo>
                  <a:lnTo>
                    <a:pt x="307292" y="307292"/>
                  </a:lnTo>
                  <a:lnTo>
                    <a:pt x="270843" y="335454"/>
                  </a:lnTo>
                  <a:lnTo>
                    <a:pt x="227826" y="353610"/>
                  </a:lnTo>
                  <a:lnTo>
                    <a:pt x="179959" y="360045"/>
                  </a:lnTo>
                  <a:lnTo>
                    <a:pt x="132144" y="353610"/>
                  </a:lnTo>
                  <a:lnTo>
                    <a:pt x="89163" y="335454"/>
                  </a:lnTo>
                  <a:lnTo>
                    <a:pt x="52736" y="307292"/>
                  </a:lnTo>
                  <a:lnTo>
                    <a:pt x="24586" y="270843"/>
                  </a:lnTo>
                  <a:lnTo>
                    <a:pt x="6433" y="227826"/>
                  </a:lnTo>
                  <a:lnTo>
                    <a:pt x="0" y="179959"/>
                  </a:lnTo>
                  <a:close/>
                </a:path>
              </a:pathLst>
            </a:custGeom>
            <a:ln w="25399">
              <a:solidFill>
                <a:srgbClr val="000000"/>
              </a:solidFill>
            </a:ln>
          </p:spPr>
          <p:txBody>
            <a:bodyPr wrap="square" lIns="0" tIns="0" rIns="0" bIns="0" rtlCol="0"/>
            <a:lstStyle/>
            <a:p>
              <a:endParaRPr smtClean="0">
                <a:solidFill>
                  <a:prstClr val="black"/>
                </a:solidFill>
              </a:endParaRPr>
            </a:p>
          </p:txBody>
        </p:sp>
        <p:sp>
          <p:nvSpPr>
            <p:cNvPr id="34" name="object 34"/>
            <p:cNvSpPr/>
            <p:nvPr/>
          </p:nvSpPr>
          <p:spPr>
            <a:xfrm>
              <a:off x="4355972" y="4077080"/>
              <a:ext cx="360045" cy="360045"/>
            </a:xfrm>
            <a:custGeom>
              <a:avLst/>
              <a:gdLst/>
              <a:ahLst/>
              <a:cxnLst/>
              <a:rect l="l" t="t" r="r" b="b"/>
              <a:pathLst>
                <a:path w="360045" h="360045">
                  <a:moveTo>
                    <a:pt x="180086" y="0"/>
                  </a:moveTo>
                  <a:lnTo>
                    <a:pt x="132218" y="6433"/>
                  </a:lnTo>
                  <a:lnTo>
                    <a:pt x="89201" y="24586"/>
                  </a:lnTo>
                  <a:lnTo>
                    <a:pt x="52752" y="52736"/>
                  </a:lnTo>
                  <a:lnTo>
                    <a:pt x="24590" y="89163"/>
                  </a:lnTo>
                  <a:lnTo>
                    <a:pt x="6434" y="132144"/>
                  </a:lnTo>
                  <a:lnTo>
                    <a:pt x="0" y="179959"/>
                  </a:lnTo>
                  <a:lnTo>
                    <a:pt x="6434" y="227826"/>
                  </a:lnTo>
                  <a:lnTo>
                    <a:pt x="24590" y="270843"/>
                  </a:lnTo>
                  <a:lnTo>
                    <a:pt x="52752" y="307292"/>
                  </a:lnTo>
                  <a:lnTo>
                    <a:pt x="89201" y="335454"/>
                  </a:lnTo>
                  <a:lnTo>
                    <a:pt x="132218" y="353610"/>
                  </a:lnTo>
                  <a:lnTo>
                    <a:pt x="180086" y="360045"/>
                  </a:lnTo>
                  <a:lnTo>
                    <a:pt x="227900" y="353610"/>
                  </a:lnTo>
                  <a:lnTo>
                    <a:pt x="270881" y="335454"/>
                  </a:lnTo>
                  <a:lnTo>
                    <a:pt x="307308" y="307292"/>
                  </a:lnTo>
                  <a:lnTo>
                    <a:pt x="335458" y="270843"/>
                  </a:lnTo>
                  <a:lnTo>
                    <a:pt x="353611" y="227826"/>
                  </a:lnTo>
                  <a:lnTo>
                    <a:pt x="360044" y="179959"/>
                  </a:lnTo>
                  <a:lnTo>
                    <a:pt x="353611" y="132144"/>
                  </a:lnTo>
                  <a:lnTo>
                    <a:pt x="335458" y="89163"/>
                  </a:lnTo>
                  <a:lnTo>
                    <a:pt x="307308" y="52736"/>
                  </a:lnTo>
                  <a:lnTo>
                    <a:pt x="270881" y="24586"/>
                  </a:lnTo>
                  <a:lnTo>
                    <a:pt x="227900" y="6433"/>
                  </a:lnTo>
                  <a:lnTo>
                    <a:pt x="180086" y="0"/>
                  </a:lnTo>
                  <a:close/>
                </a:path>
              </a:pathLst>
            </a:custGeom>
            <a:solidFill>
              <a:srgbClr val="FFFFFF"/>
            </a:solidFill>
          </p:spPr>
          <p:txBody>
            <a:bodyPr wrap="square" lIns="0" tIns="0" rIns="0" bIns="0" rtlCol="0"/>
            <a:lstStyle/>
            <a:p>
              <a:endParaRPr smtClean="0">
                <a:solidFill>
                  <a:prstClr val="black"/>
                </a:solidFill>
              </a:endParaRPr>
            </a:p>
          </p:txBody>
        </p:sp>
        <p:sp>
          <p:nvSpPr>
            <p:cNvPr id="35" name="object 35"/>
            <p:cNvSpPr/>
            <p:nvPr/>
          </p:nvSpPr>
          <p:spPr>
            <a:xfrm>
              <a:off x="4355972" y="4077080"/>
              <a:ext cx="360045" cy="360045"/>
            </a:xfrm>
            <a:custGeom>
              <a:avLst/>
              <a:gdLst/>
              <a:ahLst/>
              <a:cxnLst/>
              <a:rect l="l" t="t" r="r" b="b"/>
              <a:pathLst>
                <a:path w="360045" h="360045">
                  <a:moveTo>
                    <a:pt x="0" y="179959"/>
                  </a:moveTo>
                  <a:lnTo>
                    <a:pt x="6434" y="132144"/>
                  </a:lnTo>
                  <a:lnTo>
                    <a:pt x="24590" y="89163"/>
                  </a:lnTo>
                  <a:lnTo>
                    <a:pt x="52752" y="52736"/>
                  </a:lnTo>
                  <a:lnTo>
                    <a:pt x="89201" y="24586"/>
                  </a:lnTo>
                  <a:lnTo>
                    <a:pt x="132218" y="6433"/>
                  </a:lnTo>
                  <a:lnTo>
                    <a:pt x="180086" y="0"/>
                  </a:lnTo>
                  <a:lnTo>
                    <a:pt x="227900" y="6433"/>
                  </a:lnTo>
                  <a:lnTo>
                    <a:pt x="270881" y="24586"/>
                  </a:lnTo>
                  <a:lnTo>
                    <a:pt x="307308" y="52736"/>
                  </a:lnTo>
                  <a:lnTo>
                    <a:pt x="335458" y="89163"/>
                  </a:lnTo>
                  <a:lnTo>
                    <a:pt x="353611" y="132144"/>
                  </a:lnTo>
                  <a:lnTo>
                    <a:pt x="360044" y="179959"/>
                  </a:lnTo>
                  <a:lnTo>
                    <a:pt x="353611" y="227826"/>
                  </a:lnTo>
                  <a:lnTo>
                    <a:pt x="335458" y="270843"/>
                  </a:lnTo>
                  <a:lnTo>
                    <a:pt x="307308" y="307292"/>
                  </a:lnTo>
                  <a:lnTo>
                    <a:pt x="270881" y="335454"/>
                  </a:lnTo>
                  <a:lnTo>
                    <a:pt x="227900" y="353610"/>
                  </a:lnTo>
                  <a:lnTo>
                    <a:pt x="180086" y="360045"/>
                  </a:lnTo>
                  <a:lnTo>
                    <a:pt x="132218" y="353610"/>
                  </a:lnTo>
                  <a:lnTo>
                    <a:pt x="89201" y="335454"/>
                  </a:lnTo>
                  <a:lnTo>
                    <a:pt x="52752" y="307292"/>
                  </a:lnTo>
                  <a:lnTo>
                    <a:pt x="24590" y="270843"/>
                  </a:lnTo>
                  <a:lnTo>
                    <a:pt x="6434" y="227826"/>
                  </a:lnTo>
                  <a:lnTo>
                    <a:pt x="0" y="179959"/>
                  </a:lnTo>
                  <a:close/>
                </a:path>
              </a:pathLst>
            </a:custGeom>
            <a:ln w="25400">
              <a:solidFill>
                <a:srgbClr val="000000"/>
              </a:solidFill>
            </a:ln>
          </p:spPr>
          <p:txBody>
            <a:bodyPr wrap="square" lIns="0" tIns="0" rIns="0" bIns="0" rtlCol="0"/>
            <a:lstStyle/>
            <a:p>
              <a:endParaRPr smtClean="0">
                <a:solidFill>
                  <a:prstClr val="black"/>
                </a:solidFill>
              </a:endParaRPr>
            </a:p>
          </p:txBody>
        </p:sp>
        <p:sp>
          <p:nvSpPr>
            <p:cNvPr id="36" name="object 36"/>
            <p:cNvSpPr/>
            <p:nvPr/>
          </p:nvSpPr>
          <p:spPr>
            <a:xfrm>
              <a:off x="4932044" y="3429000"/>
              <a:ext cx="360045" cy="360045"/>
            </a:xfrm>
            <a:custGeom>
              <a:avLst/>
              <a:gdLst/>
              <a:ahLst/>
              <a:cxnLst/>
              <a:rect l="l" t="t" r="r" b="b"/>
              <a:pathLst>
                <a:path w="360045" h="360045">
                  <a:moveTo>
                    <a:pt x="179958" y="0"/>
                  </a:moveTo>
                  <a:lnTo>
                    <a:pt x="132144" y="6433"/>
                  </a:lnTo>
                  <a:lnTo>
                    <a:pt x="89163" y="24586"/>
                  </a:lnTo>
                  <a:lnTo>
                    <a:pt x="52736" y="52736"/>
                  </a:lnTo>
                  <a:lnTo>
                    <a:pt x="24586" y="89163"/>
                  </a:lnTo>
                  <a:lnTo>
                    <a:pt x="6433" y="132144"/>
                  </a:lnTo>
                  <a:lnTo>
                    <a:pt x="0" y="179958"/>
                  </a:lnTo>
                  <a:lnTo>
                    <a:pt x="6433" y="227826"/>
                  </a:lnTo>
                  <a:lnTo>
                    <a:pt x="24586" y="270843"/>
                  </a:lnTo>
                  <a:lnTo>
                    <a:pt x="52736" y="307292"/>
                  </a:lnTo>
                  <a:lnTo>
                    <a:pt x="89163" y="335454"/>
                  </a:lnTo>
                  <a:lnTo>
                    <a:pt x="132144" y="353610"/>
                  </a:lnTo>
                  <a:lnTo>
                    <a:pt x="179958" y="360044"/>
                  </a:lnTo>
                  <a:lnTo>
                    <a:pt x="227826" y="353610"/>
                  </a:lnTo>
                  <a:lnTo>
                    <a:pt x="270843" y="335454"/>
                  </a:lnTo>
                  <a:lnTo>
                    <a:pt x="307292" y="307292"/>
                  </a:lnTo>
                  <a:lnTo>
                    <a:pt x="335454" y="270843"/>
                  </a:lnTo>
                  <a:lnTo>
                    <a:pt x="353610" y="227826"/>
                  </a:lnTo>
                  <a:lnTo>
                    <a:pt x="360044" y="179958"/>
                  </a:lnTo>
                  <a:lnTo>
                    <a:pt x="353610" y="132144"/>
                  </a:lnTo>
                  <a:lnTo>
                    <a:pt x="335454" y="89163"/>
                  </a:lnTo>
                  <a:lnTo>
                    <a:pt x="307292" y="52736"/>
                  </a:lnTo>
                  <a:lnTo>
                    <a:pt x="270843" y="24586"/>
                  </a:lnTo>
                  <a:lnTo>
                    <a:pt x="227826" y="6433"/>
                  </a:lnTo>
                  <a:lnTo>
                    <a:pt x="179958" y="0"/>
                  </a:lnTo>
                  <a:close/>
                </a:path>
              </a:pathLst>
            </a:custGeom>
            <a:solidFill>
              <a:srgbClr val="FFFFFF"/>
            </a:solidFill>
          </p:spPr>
          <p:txBody>
            <a:bodyPr wrap="square" lIns="0" tIns="0" rIns="0" bIns="0" rtlCol="0"/>
            <a:lstStyle/>
            <a:p>
              <a:endParaRPr smtClean="0">
                <a:solidFill>
                  <a:prstClr val="black"/>
                </a:solidFill>
              </a:endParaRPr>
            </a:p>
          </p:txBody>
        </p:sp>
        <p:sp>
          <p:nvSpPr>
            <p:cNvPr id="37" name="object 37"/>
            <p:cNvSpPr/>
            <p:nvPr/>
          </p:nvSpPr>
          <p:spPr>
            <a:xfrm>
              <a:off x="4932044" y="3429000"/>
              <a:ext cx="360045" cy="360045"/>
            </a:xfrm>
            <a:custGeom>
              <a:avLst/>
              <a:gdLst/>
              <a:ahLst/>
              <a:cxnLst/>
              <a:rect l="l" t="t" r="r" b="b"/>
              <a:pathLst>
                <a:path w="360045" h="360045">
                  <a:moveTo>
                    <a:pt x="0" y="179958"/>
                  </a:moveTo>
                  <a:lnTo>
                    <a:pt x="6433" y="132144"/>
                  </a:lnTo>
                  <a:lnTo>
                    <a:pt x="24586" y="89163"/>
                  </a:lnTo>
                  <a:lnTo>
                    <a:pt x="52736" y="52736"/>
                  </a:lnTo>
                  <a:lnTo>
                    <a:pt x="89163" y="24586"/>
                  </a:lnTo>
                  <a:lnTo>
                    <a:pt x="132144" y="6433"/>
                  </a:lnTo>
                  <a:lnTo>
                    <a:pt x="179958" y="0"/>
                  </a:lnTo>
                  <a:lnTo>
                    <a:pt x="227826" y="6433"/>
                  </a:lnTo>
                  <a:lnTo>
                    <a:pt x="270843" y="24586"/>
                  </a:lnTo>
                  <a:lnTo>
                    <a:pt x="307292" y="52736"/>
                  </a:lnTo>
                  <a:lnTo>
                    <a:pt x="335454" y="89163"/>
                  </a:lnTo>
                  <a:lnTo>
                    <a:pt x="353610" y="132144"/>
                  </a:lnTo>
                  <a:lnTo>
                    <a:pt x="360044" y="179958"/>
                  </a:lnTo>
                  <a:lnTo>
                    <a:pt x="353610" y="227826"/>
                  </a:lnTo>
                  <a:lnTo>
                    <a:pt x="335454" y="270843"/>
                  </a:lnTo>
                  <a:lnTo>
                    <a:pt x="307292" y="307292"/>
                  </a:lnTo>
                  <a:lnTo>
                    <a:pt x="270843" y="335454"/>
                  </a:lnTo>
                  <a:lnTo>
                    <a:pt x="227826" y="353610"/>
                  </a:lnTo>
                  <a:lnTo>
                    <a:pt x="179958" y="360044"/>
                  </a:lnTo>
                  <a:lnTo>
                    <a:pt x="132144" y="353610"/>
                  </a:lnTo>
                  <a:lnTo>
                    <a:pt x="89163" y="335454"/>
                  </a:lnTo>
                  <a:lnTo>
                    <a:pt x="52736" y="307292"/>
                  </a:lnTo>
                  <a:lnTo>
                    <a:pt x="24586" y="270843"/>
                  </a:lnTo>
                  <a:lnTo>
                    <a:pt x="6433" y="227826"/>
                  </a:lnTo>
                  <a:lnTo>
                    <a:pt x="0" y="179958"/>
                  </a:lnTo>
                  <a:close/>
                </a:path>
              </a:pathLst>
            </a:custGeom>
            <a:ln w="25400">
              <a:solidFill>
                <a:srgbClr val="000000"/>
              </a:solidFill>
            </a:ln>
          </p:spPr>
          <p:txBody>
            <a:bodyPr wrap="square" lIns="0" tIns="0" rIns="0" bIns="0" rtlCol="0"/>
            <a:lstStyle/>
            <a:p>
              <a:endParaRPr smtClean="0">
                <a:solidFill>
                  <a:prstClr val="black"/>
                </a:solidFill>
              </a:endParaRPr>
            </a:p>
          </p:txBody>
        </p:sp>
        <p:sp>
          <p:nvSpPr>
            <p:cNvPr id="38" name="object 38"/>
            <p:cNvSpPr/>
            <p:nvPr/>
          </p:nvSpPr>
          <p:spPr>
            <a:xfrm>
              <a:off x="4663312" y="3736340"/>
              <a:ext cx="897890" cy="950594"/>
            </a:xfrm>
            <a:custGeom>
              <a:avLst/>
              <a:gdLst/>
              <a:ahLst/>
              <a:cxnLst/>
              <a:rect l="l" t="t" r="r" b="b"/>
              <a:pathLst>
                <a:path w="897889" h="950595">
                  <a:moveTo>
                    <a:pt x="321437" y="0"/>
                  </a:moveTo>
                  <a:lnTo>
                    <a:pt x="0" y="393446"/>
                  </a:lnTo>
                </a:path>
                <a:path w="897889" h="950595">
                  <a:moveTo>
                    <a:pt x="576072" y="0"/>
                  </a:moveTo>
                  <a:lnTo>
                    <a:pt x="897509" y="393446"/>
                  </a:lnTo>
                </a:path>
                <a:path w="897889" h="950595">
                  <a:moveTo>
                    <a:pt x="52704" y="520700"/>
                  </a:moveTo>
                  <a:lnTo>
                    <a:pt x="844803" y="520700"/>
                  </a:lnTo>
                </a:path>
                <a:path w="897889" h="950595">
                  <a:moveTo>
                    <a:pt x="556767" y="950214"/>
                  </a:moveTo>
                  <a:lnTo>
                    <a:pt x="897509" y="648081"/>
                  </a:lnTo>
                </a:path>
              </a:pathLst>
            </a:custGeom>
            <a:ln w="12700">
              <a:solidFill>
                <a:srgbClr val="000000"/>
              </a:solidFill>
            </a:ln>
          </p:spPr>
          <p:txBody>
            <a:bodyPr wrap="square" lIns="0" tIns="0" rIns="0" bIns="0" rtlCol="0"/>
            <a:lstStyle/>
            <a:p>
              <a:endParaRPr smtClean="0">
                <a:solidFill>
                  <a:prstClr val="black"/>
                </a:solidFill>
              </a:endParaRPr>
            </a:p>
          </p:txBody>
        </p:sp>
      </p:grpSp>
      <p:grpSp>
        <p:nvGrpSpPr>
          <p:cNvPr id="39" name="object 39"/>
          <p:cNvGrpSpPr/>
          <p:nvPr/>
        </p:nvGrpSpPr>
        <p:grpSpPr>
          <a:xfrm>
            <a:off x="6863588" y="3416300"/>
            <a:ext cx="1465580" cy="1322070"/>
            <a:chOff x="6863588" y="3416300"/>
            <a:chExt cx="1465580" cy="1322070"/>
          </a:xfrm>
        </p:grpSpPr>
        <p:sp>
          <p:nvSpPr>
            <p:cNvPr id="40" name="object 40"/>
            <p:cNvSpPr/>
            <p:nvPr/>
          </p:nvSpPr>
          <p:spPr>
            <a:xfrm>
              <a:off x="7956423" y="3429000"/>
              <a:ext cx="360045" cy="360045"/>
            </a:xfrm>
            <a:custGeom>
              <a:avLst/>
              <a:gdLst/>
              <a:ahLst/>
              <a:cxnLst/>
              <a:rect l="l" t="t" r="r" b="b"/>
              <a:pathLst>
                <a:path w="360045" h="360045">
                  <a:moveTo>
                    <a:pt x="179958" y="0"/>
                  </a:moveTo>
                  <a:lnTo>
                    <a:pt x="132100" y="6433"/>
                  </a:lnTo>
                  <a:lnTo>
                    <a:pt x="89106" y="24586"/>
                  </a:lnTo>
                  <a:lnTo>
                    <a:pt x="52689" y="52736"/>
                  </a:lnTo>
                  <a:lnTo>
                    <a:pt x="24558" y="89163"/>
                  </a:lnTo>
                  <a:lnTo>
                    <a:pt x="6424" y="132144"/>
                  </a:lnTo>
                  <a:lnTo>
                    <a:pt x="0" y="179958"/>
                  </a:lnTo>
                  <a:lnTo>
                    <a:pt x="6424" y="227826"/>
                  </a:lnTo>
                  <a:lnTo>
                    <a:pt x="24558" y="270843"/>
                  </a:lnTo>
                  <a:lnTo>
                    <a:pt x="52689" y="307292"/>
                  </a:lnTo>
                  <a:lnTo>
                    <a:pt x="89106" y="335454"/>
                  </a:lnTo>
                  <a:lnTo>
                    <a:pt x="132100" y="353610"/>
                  </a:lnTo>
                  <a:lnTo>
                    <a:pt x="179958" y="360044"/>
                  </a:lnTo>
                  <a:lnTo>
                    <a:pt x="227826" y="353610"/>
                  </a:lnTo>
                  <a:lnTo>
                    <a:pt x="270843" y="335454"/>
                  </a:lnTo>
                  <a:lnTo>
                    <a:pt x="307292" y="307292"/>
                  </a:lnTo>
                  <a:lnTo>
                    <a:pt x="335454" y="270843"/>
                  </a:lnTo>
                  <a:lnTo>
                    <a:pt x="353610" y="227826"/>
                  </a:lnTo>
                  <a:lnTo>
                    <a:pt x="360045" y="179958"/>
                  </a:lnTo>
                  <a:lnTo>
                    <a:pt x="353610" y="132144"/>
                  </a:lnTo>
                  <a:lnTo>
                    <a:pt x="335454" y="89163"/>
                  </a:lnTo>
                  <a:lnTo>
                    <a:pt x="307292" y="52736"/>
                  </a:lnTo>
                  <a:lnTo>
                    <a:pt x="270843" y="24586"/>
                  </a:lnTo>
                  <a:lnTo>
                    <a:pt x="227826" y="6433"/>
                  </a:lnTo>
                  <a:lnTo>
                    <a:pt x="179958" y="0"/>
                  </a:lnTo>
                  <a:close/>
                </a:path>
              </a:pathLst>
            </a:custGeom>
            <a:solidFill>
              <a:srgbClr val="FFFFFF"/>
            </a:solidFill>
          </p:spPr>
          <p:txBody>
            <a:bodyPr wrap="square" lIns="0" tIns="0" rIns="0" bIns="0" rtlCol="0"/>
            <a:lstStyle/>
            <a:p>
              <a:endParaRPr smtClean="0">
                <a:solidFill>
                  <a:prstClr val="black"/>
                </a:solidFill>
              </a:endParaRPr>
            </a:p>
          </p:txBody>
        </p:sp>
        <p:sp>
          <p:nvSpPr>
            <p:cNvPr id="41" name="object 41"/>
            <p:cNvSpPr/>
            <p:nvPr/>
          </p:nvSpPr>
          <p:spPr>
            <a:xfrm>
              <a:off x="7956423" y="3429000"/>
              <a:ext cx="360045" cy="360045"/>
            </a:xfrm>
            <a:custGeom>
              <a:avLst/>
              <a:gdLst/>
              <a:ahLst/>
              <a:cxnLst/>
              <a:rect l="l" t="t" r="r" b="b"/>
              <a:pathLst>
                <a:path w="360045" h="360045">
                  <a:moveTo>
                    <a:pt x="0" y="179958"/>
                  </a:moveTo>
                  <a:lnTo>
                    <a:pt x="6424" y="132144"/>
                  </a:lnTo>
                  <a:lnTo>
                    <a:pt x="24558" y="89163"/>
                  </a:lnTo>
                  <a:lnTo>
                    <a:pt x="52689" y="52736"/>
                  </a:lnTo>
                  <a:lnTo>
                    <a:pt x="89106" y="24586"/>
                  </a:lnTo>
                  <a:lnTo>
                    <a:pt x="132100" y="6433"/>
                  </a:lnTo>
                  <a:lnTo>
                    <a:pt x="179958" y="0"/>
                  </a:lnTo>
                  <a:lnTo>
                    <a:pt x="227826" y="6433"/>
                  </a:lnTo>
                  <a:lnTo>
                    <a:pt x="270843" y="24586"/>
                  </a:lnTo>
                  <a:lnTo>
                    <a:pt x="307292" y="52736"/>
                  </a:lnTo>
                  <a:lnTo>
                    <a:pt x="335454" y="89163"/>
                  </a:lnTo>
                  <a:lnTo>
                    <a:pt x="353610" y="132144"/>
                  </a:lnTo>
                  <a:lnTo>
                    <a:pt x="360045" y="179958"/>
                  </a:lnTo>
                  <a:lnTo>
                    <a:pt x="353610" y="227826"/>
                  </a:lnTo>
                  <a:lnTo>
                    <a:pt x="335454" y="270843"/>
                  </a:lnTo>
                  <a:lnTo>
                    <a:pt x="307292" y="307292"/>
                  </a:lnTo>
                  <a:lnTo>
                    <a:pt x="270843" y="335454"/>
                  </a:lnTo>
                  <a:lnTo>
                    <a:pt x="227826" y="353610"/>
                  </a:lnTo>
                  <a:lnTo>
                    <a:pt x="179958" y="360044"/>
                  </a:lnTo>
                  <a:lnTo>
                    <a:pt x="132100" y="353610"/>
                  </a:lnTo>
                  <a:lnTo>
                    <a:pt x="89106" y="335454"/>
                  </a:lnTo>
                  <a:lnTo>
                    <a:pt x="52689" y="307292"/>
                  </a:lnTo>
                  <a:lnTo>
                    <a:pt x="24558" y="270843"/>
                  </a:lnTo>
                  <a:lnTo>
                    <a:pt x="6424" y="227826"/>
                  </a:lnTo>
                  <a:lnTo>
                    <a:pt x="0" y="179958"/>
                  </a:lnTo>
                  <a:close/>
                </a:path>
              </a:pathLst>
            </a:custGeom>
            <a:ln w="25399">
              <a:solidFill>
                <a:srgbClr val="000000"/>
              </a:solidFill>
            </a:ln>
          </p:spPr>
          <p:txBody>
            <a:bodyPr wrap="square" lIns="0" tIns="0" rIns="0" bIns="0" rtlCol="0"/>
            <a:lstStyle/>
            <a:p>
              <a:endParaRPr smtClean="0">
                <a:solidFill>
                  <a:prstClr val="black"/>
                </a:solidFill>
              </a:endParaRPr>
            </a:p>
          </p:txBody>
        </p:sp>
        <p:sp>
          <p:nvSpPr>
            <p:cNvPr id="42" name="object 42"/>
            <p:cNvSpPr/>
            <p:nvPr/>
          </p:nvSpPr>
          <p:spPr>
            <a:xfrm>
              <a:off x="7380351" y="3933062"/>
              <a:ext cx="360045" cy="360045"/>
            </a:xfrm>
            <a:custGeom>
              <a:avLst/>
              <a:gdLst/>
              <a:ahLst/>
              <a:cxnLst/>
              <a:rect l="l" t="t" r="r" b="b"/>
              <a:pathLst>
                <a:path w="360045" h="360045">
                  <a:moveTo>
                    <a:pt x="179958" y="0"/>
                  </a:moveTo>
                  <a:lnTo>
                    <a:pt x="132100" y="6433"/>
                  </a:lnTo>
                  <a:lnTo>
                    <a:pt x="89106" y="24586"/>
                  </a:lnTo>
                  <a:lnTo>
                    <a:pt x="52689" y="52736"/>
                  </a:lnTo>
                  <a:lnTo>
                    <a:pt x="24558" y="89163"/>
                  </a:lnTo>
                  <a:lnTo>
                    <a:pt x="6424" y="132144"/>
                  </a:lnTo>
                  <a:lnTo>
                    <a:pt x="0" y="179959"/>
                  </a:lnTo>
                  <a:lnTo>
                    <a:pt x="6424" y="227826"/>
                  </a:lnTo>
                  <a:lnTo>
                    <a:pt x="24558" y="270843"/>
                  </a:lnTo>
                  <a:lnTo>
                    <a:pt x="52689" y="307292"/>
                  </a:lnTo>
                  <a:lnTo>
                    <a:pt x="89106" y="335454"/>
                  </a:lnTo>
                  <a:lnTo>
                    <a:pt x="132100" y="353610"/>
                  </a:lnTo>
                  <a:lnTo>
                    <a:pt x="179958" y="360044"/>
                  </a:lnTo>
                  <a:lnTo>
                    <a:pt x="227826" y="353610"/>
                  </a:lnTo>
                  <a:lnTo>
                    <a:pt x="270843" y="335454"/>
                  </a:lnTo>
                  <a:lnTo>
                    <a:pt x="307292" y="307292"/>
                  </a:lnTo>
                  <a:lnTo>
                    <a:pt x="335454" y="270843"/>
                  </a:lnTo>
                  <a:lnTo>
                    <a:pt x="353610" y="227826"/>
                  </a:lnTo>
                  <a:lnTo>
                    <a:pt x="360045" y="179959"/>
                  </a:lnTo>
                  <a:lnTo>
                    <a:pt x="353610" y="132144"/>
                  </a:lnTo>
                  <a:lnTo>
                    <a:pt x="335454" y="89163"/>
                  </a:lnTo>
                  <a:lnTo>
                    <a:pt x="307292" y="52736"/>
                  </a:lnTo>
                  <a:lnTo>
                    <a:pt x="270843" y="24586"/>
                  </a:lnTo>
                  <a:lnTo>
                    <a:pt x="227826" y="6433"/>
                  </a:lnTo>
                  <a:lnTo>
                    <a:pt x="179958" y="0"/>
                  </a:lnTo>
                  <a:close/>
                </a:path>
              </a:pathLst>
            </a:custGeom>
            <a:solidFill>
              <a:srgbClr val="FFFFFF"/>
            </a:solidFill>
          </p:spPr>
          <p:txBody>
            <a:bodyPr wrap="square" lIns="0" tIns="0" rIns="0" bIns="0" rtlCol="0"/>
            <a:lstStyle/>
            <a:p>
              <a:endParaRPr smtClean="0">
                <a:solidFill>
                  <a:prstClr val="black"/>
                </a:solidFill>
              </a:endParaRPr>
            </a:p>
          </p:txBody>
        </p:sp>
        <p:sp>
          <p:nvSpPr>
            <p:cNvPr id="43" name="object 43"/>
            <p:cNvSpPr/>
            <p:nvPr/>
          </p:nvSpPr>
          <p:spPr>
            <a:xfrm>
              <a:off x="7380351" y="3933062"/>
              <a:ext cx="360045" cy="360045"/>
            </a:xfrm>
            <a:custGeom>
              <a:avLst/>
              <a:gdLst/>
              <a:ahLst/>
              <a:cxnLst/>
              <a:rect l="l" t="t" r="r" b="b"/>
              <a:pathLst>
                <a:path w="360045" h="360045">
                  <a:moveTo>
                    <a:pt x="0" y="179959"/>
                  </a:moveTo>
                  <a:lnTo>
                    <a:pt x="6424" y="132144"/>
                  </a:lnTo>
                  <a:lnTo>
                    <a:pt x="24558" y="89163"/>
                  </a:lnTo>
                  <a:lnTo>
                    <a:pt x="52689" y="52736"/>
                  </a:lnTo>
                  <a:lnTo>
                    <a:pt x="89106" y="24586"/>
                  </a:lnTo>
                  <a:lnTo>
                    <a:pt x="132100" y="6433"/>
                  </a:lnTo>
                  <a:lnTo>
                    <a:pt x="179958" y="0"/>
                  </a:lnTo>
                  <a:lnTo>
                    <a:pt x="227826" y="6433"/>
                  </a:lnTo>
                  <a:lnTo>
                    <a:pt x="270843" y="24586"/>
                  </a:lnTo>
                  <a:lnTo>
                    <a:pt x="307292" y="52736"/>
                  </a:lnTo>
                  <a:lnTo>
                    <a:pt x="335454" y="89163"/>
                  </a:lnTo>
                  <a:lnTo>
                    <a:pt x="353610" y="132144"/>
                  </a:lnTo>
                  <a:lnTo>
                    <a:pt x="360045" y="179959"/>
                  </a:lnTo>
                  <a:lnTo>
                    <a:pt x="353610" y="227826"/>
                  </a:lnTo>
                  <a:lnTo>
                    <a:pt x="335454" y="270843"/>
                  </a:lnTo>
                  <a:lnTo>
                    <a:pt x="307292" y="307292"/>
                  </a:lnTo>
                  <a:lnTo>
                    <a:pt x="270843" y="335454"/>
                  </a:lnTo>
                  <a:lnTo>
                    <a:pt x="227826" y="353610"/>
                  </a:lnTo>
                  <a:lnTo>
                    <a:pt x="179958" y="360044"/>
                  </a:lnTo>
                  <a:lnTo>
                    <a:pt x="132100" y="353610"/>
                  </a:lnTo>
                  <a:lnTo>
                    <a:pt x="89106" y="335454"/>
                  </a:lnTo>
                  <a:lnTo>
                    <a:pt x="52689" y="307292"/>
                  </a:lnTo>
                  <a:lnTo>
                    <a:pt x="24558" y="270843"/>
                  </a:lnTo>
                  <a:lnTo>
                    <a:pt x="6424" y="227826"/>
                  </a:lnTo>
                  <a:lnTo>
                    <a:pt x="0" y="179959"/>
                  </a:lnTo>
                  <a:close/>
                </a:path>
              </a:pathLst>
            </a:custGeom>
            <a:ln w="25399">
              <a:solidFill>
                <a:srgbClr val="000000"/>
              </a:solidFill>
            </a:ln>
          </p:spPr>
          <p:txBody>
            <a:bodyPr wrap="square" lIns="0" tIns="0" rIns="0" bIns="0" rtlCol="0"/>
            <a:lstStyle/>
            <a:p>
              <a:endParaRPr smtClean="0">
                <a:solidFill>
                  <a:prstClr val="black"/>
                </a:solidFill>
              </a:endParaRPr>
            </a:p>
          </p:txBody>
        </p:sp>
        <p:sp>
          <p:nvSpPr>
            <p:cNvPr id="44" name="object 44"/>
            <p:cNvSpPr/>
            <p:nvPr/>
          </p:nvSpPr>
          <p:spPr>
            <a:xfrm>
              <a:off x="7812405" y="4365116"/>
              <a:ext cx="360045" cy="360045"/>
            </a:xfrm>
            <a:custGeom>
              <a:avLst/>
              <a:gdLst/>
              <a:ahLst/>
              <a:cxnLst/>
              <a:rect l="l" t="t" r="r" b="b"/>
              <a:pathLst>
                <a:path w="360045" h="360045">
                  <a:moveTo>
                    <a:pt x="179959" y="0"/>
                  </a:moveTo>
                  <a:lnTo>
                    <a:pt x="132100" y="6433"/>
                  </a:lnTo>
                  <a:lnTo>
                    <a:pt x="89106" y="24586"/>
                  </a:lnTo>
                  <a:lnTo>
                    <a:pt x="52689" y="52736"/>
                  </a:lnTo>
                  <a:lnTo>
                    <a:pt x="24558" y="89163"/>
                  </a:lnTo>
                  <a:lnTo>
                    <a:pt x="6424" y="132144"/>
                  </a:lnTo>
                  <a:lnTo>
                    <a:pt x="0" y="179958"/>
                  </a:lnTo>
                  <a:lnTo>
                    <a:pt x="6424" y="227826"/>
                  </a:lnTo>
                  <a:lnTo>
                    <a:pt x="24558" y="270843"/>
                  </a:lnTo>
                  <a:lnTo>
                    <a:pt x="52689" y="307292"/>
                  </a:lnTo>
                  <a:lnTo>
                    <a:pt x="89106" y="335454"/>
                  </a:lnTo>
                  <a:lnTo>
                    <a:pt x="132100" y="353610"/>
                  </a:lnTo>
                  <a:lnTo>
                    <a:pt x="179959" y="360044"/>
                  </a:lnTo>
                  <a:lnTo>
                    <a:pt x="227826" y="353610"/>
                  </a:lnTo>
                  <a:lnTo>
                    <a:pt x="270843" y="335454"/>
                  </a:lnTo>
                  <a:lnTo>
                    <a:pt x="307292" y="307292"/>
                  </a:lnTo>
                  <a:lnTo>
                    <a:pt x="335454" y="270843"/>
                  </a:lnTo>
                  <a:lnTo>
                    <a:pt x="353610" y="227826"/>
                  </a:lnTo>
                  <a:lnTo>
                    <a:pt x="360045" y="179958"/>
                  </a:lnTo>
                  <a:lnTo>
                    <a:pt x="353610" y="132144"/>
                  </a:lnTo>
                  <a:lnTo>
                    <a:pt x="335454" y="89163"/>
                  </a:lnTo>
                  <a:lnTo>
                    <a:pt x="307292" y="52736"/>
                  </a:lnTo>
                  <a:lnTo>
                    <a:pt x="270843" y="24586"/>
                  </a:lnTo>
                  <a:lnTo>
                    <a:pt x="227826" y="6433"/>
                  </a:lnTo>
                  <a:lnTo>
                    <a:pt x="179959" y="0"/>
                  </a:lnTo>
                  <a:close/>
                </a:path>
              </a:pathLst>
            </a:custGeom>
            <a:solidFill>
              <a:srgbClr val="FFFFFF"/>
            </a:solidFill>
          </p:spPr>
          <p:txBody>
            <a:bodyPr wrap="square" lIns="0" tIns="0" rIns="0" bIns="0" rtlCol="0"/>
            <a:lstStyle/>
            <a:p>
              <a:endParaRPr smtClean="0">
                <a:solidFill>
                  <a:prstClr val="black"/>
                </a:solidFill>
              </a:endParaRPr>
            </a:p>
          </p:txBody>
        </p:sp>
        <p:sp>
          <p:nvSpPr>
            <p:cNvPr id="45" name="object 45"/>
            <p:cNvSpPr/>
            <p:nvPr/>
          </p:nvSpPr>
          <p:spPr>
            <a:xfrm>
              <a:off x="7812405" y="4365116"/>
              <a:ext cx="360045" cy="360045"/>
            </a:xfrm>
            <a:custGeom>
              <a:avLst/>
              <a:gdLst/>
              <a:ahLst/>
              <a:cxnLst/>
              <a:rect l="l" t="t" r="r" b="b"/>
              <a:pathLst>
                <a:path w="360045" h="360045">
                  <a:moveTo>
                    <a:pt x="0" y="179958"/>
                  </a:moveTo>
                  <a:lnTo>
                    <a:pt x="6424" y="132144"/>
                  </a:lnTo>
                  <a:lnTo>
                    <a:pt x="24558" y="89163"/>
                  </a:lnTo>
                  <a:lnTo>
                    <a:pt x="52689" y="52736"/>
                  </a:lnTo>
                  <a:lnTo>
                    <a:pt x="89106" y="24586"/>
                  </a:lnTo>
                  <a:lnTo>
                    <a:pt x="132100" y="6433"/>
                  </a:lnTo>
                  <a:lnTo>
                    <a:pt x="179959" y="0"/>
                  </a:lnTo>
                  <a:lnTo>
                    <a:pt x="227826" y="6433"/>
                  </a:lnTo>
                  <a:lnTo>
                    <a:pt x="270843" y="24586"/>
                  </a:lnTo>
                  <a:lnTo>
                    <a:pt x="307292" y="52736"/>
                  </a:lnTo>
                  <a:lnTo>
                    <a:pt x="335454" y="89163"/>
                  </a:lnTo>
                  <a:lnTo>
                    <a:pt x="353610" y="132144"/>
                  </a:lnTo>
                  <a:lnTo>
                    <a:pt x="360045" y="179958"/>
                  </a:lnTo>
                  <a:lnTo>
                    <a:pt x="353610" y="227826"/>
                  </a:lnTo>
                  <a:lnTo>
                    <a:pt x="335454" y="270843"/>
                  </a:lnTo>
                  <a:lnTo>
                    <a:pt x="307292" y="307292"/>
                  </a:lnTo>
                  <a:lnTo>
                    <a:pt x="270843" y="335454"/>
                  </a:lnTo>
                  <a:lnTo>
                    <a:pt x="227826" y="353610"/>
                  </a:lnTo>
                  <a:lnTo>
                    <a:pt x="179959" y="360044"/>
                  </a:lnTo>
                  <a:lnTo>
                    <a:pt x="132100" y="353610"/>
                  </a:lnTo>
                  <a:lnTo>
                    <a:pt x="89106" y="335454"/>
                  </a:lnTo>
                  <a:lnTo>
                    <a:pt x="52689" y="307292"/>
                  </a:lnTo>
                  <a:lnTo>
                    <a:pt x="24558" y="270843"/>
                  </a:lnTo>
                  <a:lnTo>
                    <a:pt x="6424" y="227826"/>
                  </a:lnTo>
                  <a:lnTo>
                    <a:pt x="0" y="179958"/>
                  </a:lnTo>
                  <a:close/>
                </a:path>
              </a:pathLst>
            </a:custGeom>
            <a:ln w="25399">
              <a:solidFill>
                <a:srgbClr val="000000"/>
              </a:solidFill>
            </a:ln>
          </p:spPr>
          <p:txBody>
            <a:bodyPr wrap="square" lIns="0" tIns="0" rIns="0" bIns="0" rtlCol="0"/>
            <a:lstStyle/>
            <a:p>
              <a:endParaRPr smtClean="0">
                <a:solidFill>
                  <a:prstClr val="black"/>
                </a:solidFill>
              </a:endParaRPr>
            </a:p>
          </p:txBody>
        </p:sp>
        <p:sp>
          <p:nvSpPr>
            <p:cNvPr id="46" name="object 46"/>
            <p:cNvSpPr/>
            <p:nvPr/>
          </p:nvSpPr>
          <p:spPr>
            <a:xfrm>
              <a:off x="6876288" y="4365116"/>
              <a:ext cx="360045" cy="360045"/>
            </a:xfrm>
            <a:custGeom>
              <a:avLst/>
              <a:gdLst/>
              <a:ahLst/>
              <a:cxnLst/>
              <a:rect l="l" t="t" r="r" b="b"/>
              <a:pathLst>
                <a:path w="360045" h="360045">
                  <a:moveTo>
                    <a:pt x="179958" y="0"/>
                  </a:moveTo>
                  <a:lnTo>
                    <a:pt x="132100" y="6433"/>
                  </a:lnTo>
                  <a:lnTo>
                    <a:pt x="89106" y="24586"/>
                  </a:lnTo>
                  <a:lnTo>
                    <a:pt x="52689" y="52736"/>
                  </a:lnTo>
                  <a:lnTo>
                    <a:pt x="24558" y="89163"/>
                  </a:lnTo>
                  <a:lnTo>
                    <a:pt x="6424" y="132144"/>
                  </a:lnTo>
                  <a:lnTo>
                    <a:pt x="0" y="179958"/>
                  </a:lnTo>
                  <a:lnTo>
                    <a:pt x="6424" y="227826"/>
                  </a:lnTo>
                  <a:lnTo>
                    <a:pt x="24558" y="270843"/>
                  </a:lnTo>
                  <a:lnTo>
                    <a:pt x="52689" y="307292"/>
                  </a:lnTo>
                  <a:lnTo>
                    <a:pt x="89106" y="335454"/>
                  </a:lnTo>
                  <a:lnTo>
                    <a:pt x="132100" y="353610"/>
                  </a:lnTo>
                  <a:lnTo>
                    <a:pt x="179958" y="360044"/>
                  </a:lnTo>
                  <a:lnTo>
                    <a:pt x="227826" y="353610"/>
                  </a:lnTo>
                  <a:lnTo>
                    <a:pt x="270843" y="335454"/>
                  </a:lnTo>
                  <a:lnTo>
                    <a:pt x="307292" y="307292"/>
                  </a:lnTo>
                  <a:lnTo>
                    <a:pt x="335454" y="270843"/>
                  </a:lnTo>
                  <a:lnTo>
                    <a:pt x="353610" y="227826"/>
                  </a:lnTo>
                  <a:lnTo>
                    <a:pt x="360044" y="179958"/>
                  </a:lnTo>
                  <a:lnTo>
                    <a:pt x="353610" y="132144"/>
                  </a:lnTo>
                  <a:lnTo>
                    <a:pt x="335454" y="89163"/>
                  </a:lnTo>
                  <a:lnTo>
                    <a:pt x="307292" y="52736"/>
                  </a:lnTo>
                  <a:lnTo>
                    <a:pt x="270843" y="24586"/>
                  </a:lnTo>
                  <a:lnTo>
                    <a:pt x="227826" y="6433"/>
                  </a:lnTo>
                  <a:lnTo>
                    <a:pt x="179958" y="0"/>
                  </a:lnTo>
                  <a:close/>
                </a:path>
              </a:pathLst>
            </a:custGeom>
            <a:solidFill>
              <a:srgbClr val="FFFFFF"/>
            </a:solidFill>
          </p:spPr>
          <p:txBody>
            <a:bodyPr wrap="square" lIns="0" tIns="0" rIns="0" bIns="0" rtlCol="0"/>
            <a:lstStyle/>
            <a:p>
              <a:endParaRPr smtClean="0">
                <a:solidFill>
                  <a:prstClr val="black"/>
                </a:solidFill>
              </a:endParaRPr>
            </a:p>
          </p:txBody>
        </p:sp>
        <p:sp>
          <p:nvSpPr>
            <p:cNvPr id="47" name="object 47"/>
            <p:cNvSpPr/>
            <p:nvPr/>
          </p:nvSpPr>
          <p:spPr>
            <a:xfrm>
              <a:off x="6876288" y="4365116"/>
              <a:ext cx="360045" cy="360045"/>
            </a:xfrm>
            <a:custGeom>
              <a:avLst/>
              <a:gdLst/>
              <a:ahLst/>
              <a:cxnLst/>
              <a:rect l="l" t="t" r="r" b="b"/>
              <a:pathLst>
                <a:path w="360045" h="360045">
                  <a:moveTo>
                    <a:pt x="0" y="179958"/>
                  </a:moveTo>
                  <a:lnTo>
                    <a:pt x="6424" y="132144"/>
                  </a:lnTo>
                  <a:lnTo>
                    <a:pt x="24558" y="89163"/>
                  </a:lnTo>
                  <a:lnTo>
                    <a:pt x="52689" y="52736"/>
                  </a:lnTo>
                  <a:lnTo>
                    <a:pt x="89106" y="24586"/>
                  </a:lnTo>
                  <a:lnTo>
                    <a:pt x="132100" y="6433"/>
                  </a:lnTo>
                  <a:lnTo>
                    <a:pt x="179958" y="0"/>
                  </a:lnTo>
                  <a:lnTo>
                    <a:pt x="227826" y="6433"/>
                  </a:lnTo>
                  <a:lnTo>
                    <a:pt x="270843" y="24586"/>
                  </a:lnTo>
                  <a:lnTo>
                    <a:pt x="307292" y="52736"/>
                  </a:lnTo>
                  <a:lnTo>
                    <a:pt x="335454" y="89163"/>
                  </a:lnTo>
                  <a:lnTo>
                    <a:pt x="353610" y="132144"/>
                  </a:lnTo>
                  <a:lnTo>
                    <a:pt x="360044" y="179958"/>
                  </a:lnTo>
                  <a:lnTo>
                    <a:pt x="353610" y="227826"/>
                  </a:lnTo>
                  <a:lnTo>
                    <a:pt x="335454" y="270843"/>
                  </a:lnTo>
                  <a:lnTo>
                    <a:pt x="307292" y="307292"/>
                  </a:lnTo>
                  <a:lnTo>
                    <a:pt x="270843" y="335454"/>
                  </a:lnTo>
                  <a:lnTo>
                    <a:pt x="227826" y="353610"/>
                  </a:lnTo>
                  <a:lnTo>
                    <a:pt x="179958" y="360044"/>
                  </a:lnTo>
                  <a:lnTo>
                    <a:pt x="132100" y="353610"/>
                  </a:lnTo>
                  <a:lnTo>
                    <a:pt x="89106" y="335454"/>
                  </a:lnTo>
                  <a:lnTo>
                    <a:pt x="52689" y="307292"/>
                  </a:lnTo>
                  <a:lnTo>
                    <a:pt x="24558" y="270843"/>
                  </a:lnTo>
                  <a:lnTo>
                    <a:pt x="6424" y="227826"/>
                  </a:lnTo>
                  <a:lnTo>
                    <a:pt x="0" y="179958"/>
                  </a:lnTo>
                  <a:close/>
                </a:path>
              </a:pathLst>
            </a:custGeom>
            <a:ln w="25400">
              <a:solidFill>
                <a:srgbClr val="000000"/>
              </a:solidFill>
            </a:ln>
          </p:spPr>
          <p:txBody>
            <a:bodyPr wrap="square" lIns="0" tIns="0" rIns="0" bIns="0" rtlCol="0"/>
            <a:lstStyle/>
            <a:p>
              <a:endParaRPr smtClean="0">
                <a:solidFill>
                  <a:prstClr val="black"/>
                </a:solidFill>
              </a:endParaRPr>
            </a:p>
          </p:txBody>
        </p:sp>
        <p:sp>
          <p:nvSpPr>
            <p:cNvPr id="48" name="object 48"/>
            <p:cNvSpPr/>
            <p:nvPr/>
          </p:nvSpPr>
          <p:spPr>
            <a:xfrm>
              <a:off x="6876288" y="3429000"/>
              <a:ext cx="360045" cy="360045"/>
            </a:xfrm>
            <a:custGeom>
              <a:avLst/>
              <a:gdLst/>
              <a:ahLst/>
              <a:cxnLst/>
              <a:rect l="l" t="t" r="r" b="b"/>
              <a:pathLst>
                <a:path w="360045" h="360045">
                  <a:moveTo>
                    <a:pt x="179958" y="0"/>
                  </a:moveTo>
                  <a:lnTo>
                    <a:pt x="132100" y="6433"/>
                  </a:lnTo>
                  <a:lnTo>
                    <a:pt x="89106" y="24586"/>
                  </a:lnTo>
                  <a:lnTo>
                    <a:pt x="52689" y="52736"/>
                  </a:lnTo>
                  <a:lnTo>
                    <a:pt x="24558" y="89163"/>
                  </a:lnTo>
                  <a:lnTo>
                    <a:pt x="6424" y="132144"/>
                  </a:lnTo>
                  <a:lnTo>
                    <a:pt x="0" y="179958"/>
                  </a:lnTo>
                  <a:lnTo>
                    <a:pt x="6424" y="227826"/>
                  </a:lnTo>
                  <a:lnTo>
                    <a:pt x="24558" y="270843"/>
                  </a:lnTo>
                  <a:lnTo>
                    <a:pt x="52689" y="307292"/>
                  </a:lnTo>
                  <a:lnTo>
                    <a:pt x="89106" y="335454"/>
                  </a:lnTo>
                  <a:lnTo>
                    <a:pt x="132100" y="353610"/>
                  </a:lnTo>
                  <a:lnTo>
                    <a:pt x="179958" y="360044"/>
                  </a:lnTo>
                  <a:lnTo>
                    <a:pt x="227826" y="353610"/>
                  </a:lnTo>
                  <a:lnTo>
                    <a:pt x="270843" y="335454"/>
                  </a:lnTo>
                  <a:lnTo>
                    <a:pt x="307292" y="307292"/>
                  </a:lnTo>
                  <a:lnTo>
                    <a:pt x="335454" y="270843"/>
                  </a:lnTo>
                  <a:lnTo>
                    <a:pt x="353610" y="227826"/>
                  </a:lnTo>
                  <a:lnTo>
                    <a:pt x="360044" y="179958"/>
                  </a:lnTo>
                  <a:lnTo>
                    <a:pt x="353610" y="132144"/>
                  </a:lnTo>
                  <a:lnTo>
                    <a:pt x="335454" y="89163"/>
                  </a:lnTo>
                  <a:lnTo>
                    <a:pt x="307292" y="52736"/>
                  </a:lnTo>
                  <a:lnTo>
                    <a:pt x="270843" y="24586"/>
                  </a:lnTo>
                  <a:lnTo>
                    <a:pt x="227826" y="6433"/>
                  </a:lnTo>
                  <a:lnTo>
                    <a:pt x="179958" y="0"/>
                  </a:lnTo>
                  <a:close/>
                </a:path>
              </a:pathLst>
            </a:custGeom>
            <a:solidFill>
              <a:srgbClr val="FFFFFF"/>
            </a:solidFill>
          </p:spPr>
          <p:txBody>
            <a:bodyPr wrap="square" lIns="0" tIns="0" rIns="0" bIns="0" rtlCol="0"/>
            <a:lstStyle/>
            <a:p>
              <a:endParaRPr smtClean="0">
                <a:solidFill>
                  <a:prstClr val="black"/>
                </a:solidFill>
              </a:endParaRPr>
            </a:p>
          </p:txBody>
        </p:sp>
        <p:sp>
          <p:nvSpPr>
            <p:cNvPr id="49" name="object 49"/>
            <p:cNvSpPr/>
            <p:nvPr/>
          </p:nvSpPr>
          <p:spPr>
            <a:xfrm>
              <a:off x="6876288" y="3429000"/>
              <a:ext cx="360045" cy="360045"/>
            </a:xfrm>
            <a:custGeom>
              <a:avLst/>
              <a:gdLst/>
              <a:ahLst/>
              <a:cxnLst/>
              <a:rect l="l" t="t" r="r" b="b"/>
              <a:pathLst>
                <a:path w="360045" h="360045">
                  <a:moveTo>
                    <a:pt x="0" y="179958"/>
                  </a:moveTo>
                  <a:lnTo>
                    <a:pt x="6424" y="132144"/>
                  </a:lnTo>
                  <a:lnTo>
                    <a:pt x="24558" y="89163"/>
                  </a:lnTo>
                  <a:lnTo>
                    <a:pt x="52689" y="52736"/>
                  </a:lnTo>
                  <a:lnTo>
                    <a:pt x="89106" y="24586"/>
                  </a:lnTo>
                  <a:lnTo>
                    <a:pt x="132100" y="6433"/>
                  </a:lnTo>
                  <a:lnTo>
                    <a:pt x="179958" y="0"/>
                  </a:lnTo>
                  <a:lnTo>
                    <a:pt x="227826" y="6433"/>
                  </a:lnTo>
                  <a:lnTo>
                    <a:pt x="270843" y="24586"/>
                  </a:lnTo>
                  <a:lnTo>
                    <a:pt x="307292" y="52736"/>
                  </a:lnTo>
                  <a:lnTo>
                    <a:pt x="335454" y="89163"/>
                  </a:lnTo>
                  <a:lnTo>
                    <a:pt x="353610" y="132144"/>
                  </a:lnTo>
                  <a:lnTo>
                    <a:pt x="360044" y="179958"/>
                  </a:lnTo>
                  <a:lnTo>
                    <a:pt x="353610" y="227826"/>
                  </a:lnTo>
                  <a:lnTo>
                    <a:pt x="335454" y="270843"/>
                  </a:lnTo>
                  <a:lnTo>
                    <a:pt x="307292" y="307292"/>
                  </a:lnTo>
                  <a:lnTo>
                    <a:pt x="270843" y="335454"/>
                  </a:lnTo>
                  <a:lnTo>
                    <a:pt x="227826" y="353610"/>
                  </a:lnTo>
                  <a:lnTo>
                    <a:pt x="179958" y="360044"/>
                  </a:lnTo>
                  <a:lnTo>
                    <a:pt x="132100" y="353610"/>
                  </a:lnTo>
                  <a:lnTo>
                    <a:pt x="89106" y="335454"/>
                  </a:lnTo>
                  <a:lnTo>
                    <a:pt x="52689" y="307292"/>
                  </a:lnTo>
                  <a:lnTo>
                    <a:pt x="24558" y="270843"/>
                  </a:lnTo>
                  <a:lnTo>
                    <a:pt x="6424" y="227826"/>
                  </a:lnTo>
                  <a:lnTo>
                    <a:pt x="0" y="179958"/>
                  </a:lnTo>
                  <a:close/>
                </a:path>
              </a:pathLst>
            </a:custGeom>
            <a:ln w="25400">
              <a:solidFill>
                <a:srgbClr val="000000"/>
              </a:solidFill>
            </a:ln>
          </p:spPr>
          <p:txBody>
            <a:bodyPr wrap="square" lIns="0" tIns="0" rIns="0" bIns="0" rtlCol="0"/>
            <a:lstStyle/>
            <a:p>
              <a:endParaRPr smtClean="0">
                <a:solidFill>
                  <a:prstClr val="black"/>
                </a:solidFill>
              </a:endParaRPr>
            </a:p>
          </p:txBody>
        </p:sp>
        <p:sp>
          <p:nvSpPr>
            <p:cNvPr id="50" name="object 50"/>
            <p:cNvSpPr/>
            <p:nvPr/>
          </p:nvSpPr>
          <p:spPr>
            <a:xfrm>
              <a:off x="7056247" y="3736340"/>
              <a:ext cx="953135" cy="775335"/>
            </a:xfrm>
            <a:custGeom>
              <a:avLst/>
              <a:gdLst/>
              <a:ahLst/>
              <a:cxnLst/>
              <a:rect l="l" t="t" r="r" b="b"/>
              <a:pathLst>
                <a:path w="953134" h="775335">
                  <a:moveTo>
                    <a:pt x="0" y="628777"/>
                  </a:moveTo>
                  <a:lnTo>
                    <a:pt x="0" y="52705"/>
                  </a:lnTo>
                </a:path>
                <a:path w="953134" h="775335">
                  <a:moveTo>
                    <a:pt x="180085" y="772795"/>
                  </a:moveTo>
                  <a:lnTo>
                    <a:pt x="756157" y="775335"/>
                  </a:lnTo>
                </a:path>
                <a:path w="953134" h="775335">
                  <a:moveTo>
                    <a:pt x="631317" y="249428"/>
                  </a:moveTo>
                  <a:lnTo>
                    <a:pt x="952880" y="0"/>
                  </a:lnTo>
                </a:path>
              </a:pathLst>
            </a:custGeom>
            <a:ln w="12700">
              <a:solidFill>
                <a:srgbClr val="000000"/>
              </a:solidFill>
            </a:ln>
          </p:spPr>
          <p:txBody>
            <a:bodyPr wrap="square" lIns="0" tIns="0" rIns="0" bIns="0" rtlCol="0"/>
            <a:lstStyle/>
            <a:p>
              <a:endParaRPr smtClean="0">
                <a:solidFill>
                  <a:prstClr val="black"/>
                </a:solidFill>
              </a:endParaRPr>
            </a:p>
          </p:txBody>
        </p:sp>
      </p:grpSp>
      <p:sp>
        <p:nvSpPr>
          <p:cNvPr id="51" name="object 51"/>
          <p:cNvSpPr txBox="1"/>
          <p:nvPr/>
        </p:nvSpPr>
        <p:spPr>
          <a:xfrm>
            <a:off x="1482597" y="5534659"/>
            <a:ext cx="548005" cy="330835"/>
          </a:xfrm>
          <a:prstGeom prst="rect">
            <a:avLst/>
          </a:prstGeom>
        </p:spPr>
        <p:txBody>
          <a:bodyPr vert="horz" wrap="square" lIns="0" tIns="12700" rIns="0" bIns="0" rtlCol="0">
            <a:spAutoFit/>
          </a:bodyPr>
          <a:lstStyle/>
          <a:p>
            <a:pPr marL="12700">
              <a:spcBef>
                <a:spcPts val="100"/>
              </a:spcBef>
            </a:pPr>
            <a:r>
              <a:rPr sz="2000" b="1" spc="-120" dirty="0">
                <a:solidFill>
                  <a:prstClr val="black"/>
                </a:solidFill>
                <a:latin typeface="Constantia"/>
                <a:cs typeface="Constantia"/>
              </a:rPr>
              <a:t>T</a:t>
            </a:r>
            <a:r>
              <a:rPr sz="2000" b="1" spc="-45" dirty="0">
                <a:solidFill>
                  <a:prstClr val="black"/>
                </a:solidFill>
                <a:latin typeface="Constantia"/>
                <a:cs typeface="Constantia"/>
              </a:rPr>
              <a:t>r</a:t>
            </a:r>
            <a:r>
              <a:rPr sz="2000" b="1" dirty="0">
                <a:solidFill>
                  <a:prstClr val="black"/>
                </a:solidFill>
                <a:latin typeface="Constantia"/>
                <a:cs typeface="Constantia"/>
              </a:rPr>
              <a:t>ee</a:t>
            </a:r>
            <a:endParaRPr sz="2000">
              <a:solidFill>
                <a:prstClr val="black"/>
              </a:solidFill>
              <a:latin typeface="Constantia"/>
              <a:cs typeface="Constantia"/>
            </a:endParaRPr>
          </a:p>
        </p:txBody>
      </p:sp>
      <p:pic>
        <p:nvPicPr>
          <p:cNvPr id="52"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21336" y="0"/>
            <a:ext cx="1257300" cy="1181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14602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smtClean="0">
              <a:solidFill>
                <a:prstClr val="black"/>
              </a:solidFill>
            </a:endParaRPr>
          </a:p>
        </p:txBody>
      </p:sp>
      <p:sp>
        <p:nvSpPr>
          <p:cNvPr id="8" name="object 8"/>
          <p:cNvSpPr txBox="1">
            <a:spLocks noGrp="1"/>
          </p:cNvSpPr>
          <p:nvPr>
            <p:ph type="title"/>
          </p:nvPr>
        </p:nvSpPr>
        <p:spPr>
          <a:xfrm>
            <a:off x="1143000" y="670687"/>
            <a:ext cx="6908114" cy="998350"/>
          </a:xfrm>
          <a:prstGeom prst="rect">
            <a:avLst/>
          </a:prstGeom>
        </p:spPr>
        <p:txBody>
          <a:bodyPr vert="horz" wrap="square" lIns="0" tIns="13335" rIns="0" bIns="0" rtlCol="0">
            <a:spAutoFit/>
          </a:bodyPr>
          <a:lstStyle/>
          <a:p>
            <a:pPr marL="12700">
              <a:lnSpc>
                <a:spcPct val="100000"/>
              </a:lnSpc>
              <a:spcBef>
                <a:spcPts val="105"/>
              </a:spcBef>
            </a:pPr>
            <a:r>
              <a:rPr lang="en-US" sz="3200" spc="-5" dirty="0" smtClean="0"/>
              <a:t>Watershed and </a:t>
            </a:r>
            <a:r>
              <a:rPr sz="3200" spc="-5" dirty="0" smtClean="0"/>
              <a:t>Minimum </a:t>
            </a:r>
            <a:r>
              <a:rPr sz="3200" spc="-5" dirty="0"/>
              <a:t>Spanning </a:t>
            </a:r>
            <a:r>
              <a:rPr sz="3200" spc="-65" dirty="0"/>
              <a:t>Tree</a:t>
            </a:r>
            <a:r>
              <a:rPr sz="3200" spc="20" dirty="0"/>
              <a:t> </a:t>
            </a:r>
            <a:r>
              <a:rPr sz="3200" spc="-10" dirty="0"/>
              <a:t>(MST)</a:t>
            </a:r>
            <a:endParaRPr sz="3200" dirty="0"/>
          </a:p>
        </p:txBody>
      </p:sp>
      <p:sp>
        <p:nvSpPr>
          <p:cNvPr id="9" name="object 9"/>
          <p:cNvSpPr txBox="1"/>
          <p:nvPr/>
        </p:nvSpPr>
        <p:spPr>
          <a:xfrm>
            <a:off x="2654554" y="6517944"/>
            <a:ext cx="106680" cy="208279"/>
          </a:xfrm>
          <a:prstGeom prst="rect">
            <a:avLst/>
          </a:prstGeom>
        </p:spPr>
        <p:txBody>
          <a:bodyPr vert="horz" wrap="square" lIns="0" tIns="12700" rIns="0" bIns="0" rtlCol="0">
            <a:spAutoFit/>
          </a:bodyPr>
          <a:lstStyle/>
          <a:p>
            <a:pPr marL="12700">
              <a:spcBef>
                <a:spcPts val="100"/>
              </a:spcBef>
            </a:pPr>
            <a:r>
              <a:rPr sz="1200" dirty="0">
                <a:solidFill>
                  <a:srgbClr val="045C75"/>
                </a:solidFill>
                <a:latin typeface="Constantia"/>
                <a:cs typeface="Constantia"/>
              </a:rPr>
              <a:t>4</a:t>
            </a:r>
            <a:endParaRPr sz="1200">
              <a:solidFill>
                <a:prstClr val="black"/>
              </a:solidFill>
              <a:latin typeface="Constantia"/>
              <a:cs typeface="Constantia"/>
            </a:endParaRPr>
          </a:p>
        </p:txBody>
      </p:sp>
      <p:sp>
        <p:nvSpPr>
          <p:cNvPr id="10" name="object 10"/>
          <p:cNvSpPr txBox="1"/>
          <p:nvPr/>
        </p:nvSpPr>
        <p:spPr>
          <a:xfrm>
            <a:off x="834339" y="1441658"/>
            <a:ext cx="7216775" cy="4789805"/>
          </a:xfrm>
          <a:prstGeom prst="rect">
            <a:avLst/>
          </a:prstGeom>
        </p:spPr>
        <p:txBody>
          <a:bodyPr vert="horz" wrap="square" lIns="0" tIns="195580" rIns="0" bIns="0" rtlCol="0">
            <a:spAutoFit/>
          </a:bodyPr>
          <a:lstStyle/>
          <a:p>
            <a:pPr marL="12700">
              <a:spcBef>
                <a:spcPts val="1540"/>
              </a:spcBef>
            </a:pPr>
            <a:r>
              <a:rPr sz="2400" spc="5" dirty="0">
                <a:solidFill>
                  <a:prstClr val="black"/>
                </a:solidFill>
                <a:latin typeface="Constantia"/>
                <a:cs typeface="Constantia"/>
              </a:rPr>
              <a:t>Let </a:t>
            </a:r>
            <a:r>
              <a:rPr sz="2400" spc="-40" dirty="0">
                <a:solidFill>
                  <a:prstClr val="black"/>
                </a:solidFill>
                <a:latin typeface="Constantia"/>
                <a:cs typeface="Constantia"/>
              </a:rPr>
              <a:t>G=(V,E) </a:t>
            </a:r>
            <a:r>
              <a:rPr sz="2400" spc="-5" dirty="0">
                <a:solidFill>
                  <a:prstClr val="black"/>
                </a:solidFill>
                <a:latin typeface="Constantia"/>
                <a:cs typeface="Constantia"/>
              </a:rPr>
              <a:t>be </a:t>
            </a:r>
            <a:r>
              <a:rPr sz="2400" dirty="0">
                <a:solidFill>
                  <a:prstClr val="black"/>
                </a:solidFill>
                <a:latin typeface="Constantia"/>
                <a:cs typeface="Constantia"/>
              </a:rPr>
              <a:t>an </a:t>
            </a:r>
            <a:r>
              <a:rPr sz="2400" spc="-10" dirty="0">
                <a:solidFill>
                  <a:prstClr val="black"/>
                </a:solidFill>
                <a:latin typeface="Constantia"/>
                <a:cs typeface="Constantia"/>
              </a:rPr>
              <a:t>undirected </a:t>
            </a:r>
            <a:r>
              <a:rPr sz="2400" spc="-15" dirty="0">
                <a:solidFill>
                  <a:prstClr val="black"/>
                </a:solidFill>
                <a:latin typeface="Constantia"/>
                <a:cs typeface="Constantia"/>
              </a:rPr>
              <a:t>connected</a:t>
            </a:r>
            <a:r>
              <a:rPr sz="2400" spc="-305" dirty="0">
                <a:solidFill>
                  <a:prstClr val="black"/>
                </a:solidFill>
                <a:latin typeface="Constantia"/>
                <a:cs typeface="Constantia"/>
              </a:rPr>
              <a:t> </a:t>
            </a:r>
            <a:r>
              <a:rPr sz="2400" spc="-5" dirty="0">
                <a:solidFill>
                  <a:prstClr val="black"/>
                </a:solidFill>
                <a:latin typeface="Constantia"/>
                <a:cs typeface="Constantia"/>
              </a:rPr>
              <a:t>graph.</a:t>
            </a:r>
            <a:endParaRPr sz="2400" dirty="0">
              <a:solidFill>
                <a:prstClr val="black"/>
              </a:solidFill>
              <a:latin typeface="Constantia"/>
              <a:cs typeface="Constantia"/>
            </a:endParaRPr>
          </a:p>
          <a:p>
            <a:pPr marL="12700" marR="5080">
              <a:lnSpc>
                <a:spcPct val="150000"/>
              </a:lnSpc>
            </a:pPr>
            <a:r>
              <a:rPr sz="2400" dirty="0">
                <a:solidFill>
                  <a:prstClr val="black"/>
                </a:solidFill>
                <a:latin typeface="Constantia"/>
                <a:cs typeface="Constantia"/>
              </a:rPr>
              <a:t>A</a:t>
            </a:r>
            <a:r>
              <a:rPr sz="2400" spc="-105" dirty="0">
                <a:solidFill>
                  <a:prstClr val="black"/>
                </a:solidFill>
                <a:latin typeface="Constantia"/>
                <a:cs typeface="Constantia"/>
              </a:rPr>
              <a:t> </a:t>
            </a:r>
            <a:r>
              <a:rPr sz="2400" dirty="0">
                <a:solidFill>
                  <a:prstClr val="black"/>
                </a:solidFill>
                <a:latin typeface="Constantia"/>
                <a:cs typeface="Constantia"/>
              </a:rPr>
              <a:t>sub</a:t>
            </a:r>
            <a:r>
              <a:rPr sz="2400" spc="-130" dirty="0">
                <a:solidFill>
                  <a:prstClr val="black"/>
                </a:solidFill>
                <a:latin typeface="Constantia"/>
                <a:cs typeface="Constantia"/>
              </a:rPr>
              <a:t> </a:t>
            </a:r>
            <a:r>
              <a:rPr sz="2400" spc="-10" dirty="0">
                <a:solidFill>
                  <a:prstClr val="black"/>
                </a:solidFill>
                <a:latin typeface="Constantia"/>
                <a:cs typeface="Constantia"/>
              </a:rPr>
              <a:t>graph</a:t>
            </a:r>
            <a:r>
              <a:rPr sz="2400" spc="-100" dirty="0">
                <a:solidFill>
                  <a:prstClr val="black"/>
                </a:solidFill>
                <a:latin typeface="Constantia"/>
                <a:cs typeface="Constantia"/>
              </a:rPr>
              <a:t> </a:t>
            </a:r>
            <a:r>
              <a:rPr sz="2400" spc="-35" dirty="0">
                <a:solidFill>
                  <a:prstClr val="black"/>
                </a:solidFill>
                <a:latin typeface="Constantia"/>
                <a:cs typeface="Constantia"/>
              </a:rPr>
              <a:t>T=(V,E’)</a:t>
            </a:r>
            <a:r>
              <a:rPr sz="2400" spc="-65" dirty="0">
                <a:solidFill>
                  <a:prstClr val="black"/>
                </a:solidFill>
                <a:latin typeface="Constantia"/>
                <a:cs typeface="Constantia"/>
              </a:rPr>
              <a:t> </a:t>
            </a:r>
            <a:r>
              <a:rPr sz="2400" dirty="0">
                <a:solidFill>
                  <a:prstClr val="black"/>
                </a:solidFill>
                <a:latin typeface="Constantia"/>
                <a:cs typeface="Constantia"/>
              </a:rPr>
              <a:t>of</a:t>
            </a:r>
            <a:r>
              <a:rPr sz="2400" spc="50" dirty="0">
                <a:solidFill>
                  <a:prstClr val="black"/>
                </a:solidFill>
                <a:latin typeface="Constantia"/>
                <a:cs typeface="Constantia"/>
              </a:rPr>
              <a:t> </a:t>
            </a:r>
            <a:r>
              <a:rPr sz="2400" dirty="0">
                <a:solidFill>
                  <a:prstClr val="black"/>
                </a:solidFill>
                <a:latin typeface="Constantia"/>
                <a:cs typeface="Constantia"/>
              </a:rPr>
              <a:t>G is</a:t>
            </a:r>
            <a:r>
              <a:rPr sz="2400" spc="-130" dirty="0">
                <a:solidFill>
                  <a:prstClr val="black"/>
                </a:solidFill>
                <a:latin typeface="Constantia"/>
                <a:cs typeface="Constantia"/>
              </a:rPr>
              <a:t> </a:t>
            </a:r>
            <a:r>
              <a:rPr sz="2400" dirty="0">
                <a:solidFill>
                  <a:prstClr val="black"/>
                </a:solidFill>
                <a:latin typeface="Constantia"/>
                <a:cs typeface="Constantia"/>
              </a:rPr>
              <a:t>a</a:t>
            </a:r>
            <a:r>
              <a:rPr sz="2400" spc="-100" dirty="0">
                <a:solidFill>
                  <a:prstClr val="black"/>
                </a:solidFill>
                <a:latin typeface="Constantia"/>
                <a:cs typeface="Constantia"/>
              </a:rPr>
              <a:t> </a:t>
            </a:r>
            <a:r>
              <a:rPr sz="2400" spc="-5" dirty="0">
                <a:solidFill>
                  <a:prstClr val="black"/>
                </a:solidFill>
                <a:latin typeface="Constantia"/>
                <a:cs typeface="Constantia"/>
              </a:rPr>
              <a:t>spanning</a:t>
            </a:r>
            <a:r>
              <a:rPr sz="2400" spc="-30" dirty="0">
                <a:solidFill>
                  <a:prstClr val="black"/>
                </a:solidFill>
                <a:latin typeface="Constantia"/>
                <a:cs typeface="Constantia"/>
              </a:rPr>
              <a:t> </a:t>
            </a:r>
            <a:r>
              <a:rPr sz="2400" spc="-10" dirty="0">
                <a:solidFill>
                  <a:prstClr val="black"/>
                </a:solidFill>
                <a:latin typeface="Constantia"/>
                <a:cs typeface="Constantia"/>
              </a:rPr>
              <a:t>tree</a:t>
            </a:r>
            <a:r>
              <a:rPr sz="2400" spc="-125" dirty="0">
                <a:solidFill>
                  <a:prstClr val="black"/>
                </a:solidFill>
                <a:latin typeface="Constantia"/>
                <a:cs typeface="Constantia"/>
              </a:rPr>
              <a:t> </a:t>
            </a:r>
            <a:r>
              <a:rPr sz="2400" dirty="0">
                <a:solidFill>
                  <a:prstClr val="black"/>
                </a:solidFill>
                <a:latin typeface="Constantia"/>
                <a:cs typeface="Constantia"/>
              </a:rPr>
              <a:t>of</a:t>
            </a:r>
            <a:r>
              <a:rPr sz="2400" spc="55" dirty="0">
                <a:solidFill>
                  <a:prstClr val="black"/>
                </a:solidFill>
                <a:latin typeface="Constantia"/>
                <a:cs typeface="Constantia"/>
              </a:rPr>
              <a:t> </a:t>
            </a:r>
            <a:r>
              <a:rPr sz="2400" dirty="0">
                <a:solidFill>
                  <a:prstClr val="black"/>
                </a:solidFill>
                <a:latin typeface="Constantia"/>
                <a:cs typeface="Constantia"/>
              </a:rPr>
              <a:t>G</a:t>
            </a:r>
            <a:r>
              <a:rPr sz="2400" spc="15" dirty="0">
                <a:solidFill>
                  <a:prstClr val="black"/>
                </a:solidFill>
                <a:latin typeface="Constantia"/>
                <a:cs typeface="Constantia"/>
              </a:rPr>
              <a:t> </a:t>
            </a:r>
            <a:r>
              <a:rPr sz="2400" spc="-5" dirty="0">
                <a:solidFill>
                  <a:prstClr val="black"/>
                </a:solidFill>
                <a:latin typeface="Constantia"/>
                <a:cs typeface="Constantia"/>
              </a:rPr>
              <a:t>iff</a:t>
            </a:r>
            <a:r>
              <a:rPr sz="2400" spc="-10" dirty="0">
                <a:solidFill>
                  <a:prstClr val="black"/>
                </a:solidFill>
                <a:latin typeface="Constantia"/>
                <a:cs typeface="Constantia"/>
              </a:rPr>
              <a:t> </a:t>
            </a:r>
            <a:r>
              <a:rPr sz="2400" dirty="0">
                <a:solidFill>
                  <a:prstClr val="black"/>
                </a:solidFill>
                <a:latin typeface="Constantia"/>
                <a:cs typeface="Constantia"/>
              </a:rPr>
              <a:t>T</a:t>
            </a:r>
            <a:r>
              <a:rPr sz="2400" spc="-45" dirty="0">
                <a:solidFill>
                  <a:prstClr val="black"/>
                </a:solidFill>
                <a:latin typeface="Constantia"/>
                <a:cs typeface="Constantia"/>
              </a:rPr>
              <a:t> </a:t>
            </a:r>
            <a:r>
              <a:rPr sz="2400" spc="-5" dirty="0">
                <a:solidFill>
                  <a:prstClr val="black"/>
                </a:solidFill>
                <a:latin typeface="Constantia"/>
                <a:cs typeface="Constantia"/>
              </a:rPr>
              <a:t>is  </a:t>
            </a:r>
            <a:r>
              <a:rPr sz="2400" dirty="0">
                <a:solidFill>
                  <a:prstClr val="black"/>
                </a:solidFill>
                <a:latin typeface="Constantia"/>
                <a:cs typeface="Constantia"/>
              </a:rPr>
              <a:t>a</a:t>
            </a:r>
            <a:r>
              <a:rPr sz="2400" spc="-105" dirty="0">
                <a:solidFill>
                  <a:prstClr val="black"/>
                </a:solidFill>
                <a:latin typeface="Constantia"/>
                <a:cs typeface="Constantia"/>
              </a:rPr>
              <a:t> </a:t>
            </a:r>
            <a:r>
              <a:rPr sz="2400" spc="-10" dirty="0">
                <a:solidFill>
                  <a:prstClr val="black"/>
                </a:solidFill>
                <a:latin typeface="Constantia"/>
                <a:cs typeface="Constantia"/>
              </a:rPr>
              <a:t>tree.</a:t>
            </a:r>
            <a:endParaRPr sz="2400" dirty="0">
              <a:solidFill>
                <a:prstClr val="black"/>
              </a:solidFill>
              <a:latin typeface="Constantia"/>
              <a:cs typeface="Constantia"/>
            </a:endParaRPr>
          </a:p>
          <a:p>
            <a:pPr>
              <a:spcBef>
                <a:spcPts val="35"/>
              </a:spcBef>
            </a:pPr>
            <a:endParaRPr sz="2150" dirty="0">
              <a:solidFill>
                <a:prstClr val="black"/>
              </a:solidFill>
              <a:latin typeface="Constantia"/>
              <a:cs typeface="Constantia"/>
            </a:endParaRPr>
          </a:p>
          <a:p>
            <a:pPr marL="427355" indent="-343535">
              <a:buFont typeface="Arial"/>
              <a:buChar char="•"/>
              <a:tabLst>
                <a:tab pos="427355" algn="l"/>
                <a:tab pos="427990" algn="l"/>
                <a:tab pos="775335" algn="l"/>
              </a:tabLst>
            </a:pPr>
            <a:r>
              <a:rPr sz="2400" spc="-30" dirty="0">
                <a:solidFill>
                  <a:prstClr val="black"/>
                </a:solidFill>
                <a:latin typeface="Constantia"/>
                <a:cs typeface="Constantia"/>
              </a:rPr>
              <a:t>It	</a:t>
            </a:r>
            <a:r>
              <a:rPr sz="2400" spc="-5" dirty="0">
                <a:solidFill>
                  <a:prstClr val="black"/>
                </a:solidFill>
                <a:latin typeface="Constantia"/>
                <a:cs typeface="Constantia"/>
              </a:rPr>
              <a:t>is </a:t>
            </a:r>
            <a:r>
              <a:rPr sz="2400" dirty="0">
                <a:solidFill>
                  <a:prstClr val="black"/>
                </a:solidFill>
                <a:latin typeface="Constantia"/>
                <a:cs typeface="Constantia"/>
              </a:rPr>
              <a:t>a </a:t>
            </a:r>
            <a:r>
              <a:rPr sz="2400" spc="-10" dirty="0">
                <a:solidFill>
                  <a:prstClr val="black"/>
                </a:solidFill>
                <a:latin typeface="Constantia"/>
                <a:cs typeface="Constantia"/>
              </a:rPr>
              <a:t>tree </a:t>
            </a:r>
            <a:r>
              <a:rPr sz="2400" dirty="0">
                <a:solidFill>
                  <a:prstClr val="black"/>
                </a:solidFill>
                <a:latin typeface="Constantia"/>
                <a:cs typeface="Constantia"/>
              </a:rPr>
              <a:t>(i.e., </a:t>
            </a:r>
            <a:r>
              <a:rPr sz="2400" spc="-5" dirty="0">
                <a:solidFill>
                  <a:prstClr val="black"/>
                </a:solidFill>
                <a:latin typeface="Constantia"/>
                <a:cs typeface="Constantia"/>
              </a:rPr>
              <a:t>it is</a:t>
            </a:r>
            <a:r>
              <a:rPr sz="2400" spc="-455" dirty="0">
                <a:solidFill>
                  <a:prstClr val="black"/>
                </a:solidFill>
                <a:latin typeface="Constantia"/>
                <a:cs typeface="Constantia"/>
              </a:rPr>
              <a:t> </a:t>
            </a:r>
            <a:r>
              <a:rPr sz="2400" spc="-10" dirty="0">
                <a:solidFill>
                  <a:prstClr val="black"/>
                </a:solidFill>
                <a:latin typeface="Constantia"/>
                <a:cs typeface="Constantia"/>
              </a:rPr>
              <a:t>acyclic)</a:t>
            </a:r>
            <a:endParaRPr sz="2400" dirty="0">
              <a:solidFill>
                <a:prstClr val="black"/>
              </a:solidFill>
              <a:latin typeface="Constantia"/>
              <a:cs typeface="Constantia"/>
            </a:endParaRPr>
          </a:p>
          <a:p>
            <a:pPr marL="427355" indent="-343535">
              <a:spcBef>
                <a:spcPts val="2014"/>
              </a:spcBef>
              <a:buFont typeface="Arial"/>
              <a:buChar char="•"/>
              <a:tabLst>
                <a:tab pos="427355" algn="l"/>
                <a:tab pos="427990" algn="l"/>
              </a:tabLst>
            </a:pPr>
            <a:r>
              <a:rPr sz="2400" spc="-30" dirty="0">
                <a:solidFill>
                  <a:prstClr val="black"/>
                </a:solidFill>
                <a:latin typeface="Constantia"/>
                <a:cs typeface="Constantia"/>
              </a:rPr>
              <a:t>It </a:t>
            </a:r>
            <a:r>
              <a:rPr sz="2400" spc="-25" dirty="0">
                <a:solidFill>
                  <a:prstClr val="black"/>
                </a:solidFill>
                <a:latin typeface="Constantia"/>
                <a:cs typeface="Constantia"/>
              </a:rPr>
              <a:t>covers </a:t>
            </a:r>
            <a:r>
              <a:rPr sz="2400" dirty="0">
                <a:solidFill>
                  <a:prstClr val="black"/>
                </a:solidFill>
                <a:latin typeface="Constantia"/>
                <a:cs typeface="Constantia"/>
              </a:rPr>
              <a:t>all </a:t>
            </a:r>
            <a:r>
              <a:rPr sz="2400" spc="-5" dirty="0">
                <a:solidFill>
                  <a:prstClr val="black"/>
                </a:solidFill>
                <a:latin typeface="Constantia"/>
                <a:cs typeface="Constantia"/>
              </a:rPr>
              <a:t>the </a:t>
            </a:r>
            <a:r>
              <a:rPr sz="2400" spc="-15" dirty="0">
                <a:solidFill>
                  <a:prstClr val="black"/>
                </a:solidFill>
                <a:latin typeface="Constantia"/>
                <a:cs typeface="Constantia"/>
              </a:rPr>
              <a:t>vertices</a:t>
            </a:r>
            <a:r>
              <a:rPr sz="2400" spc="-380" dirty="0">
                <a:solidFill>
                  <a:prstClr val="black"/>
                </a:solidFill>
                <a:latin typeface="Constantia"/>
                <a:cs typeface="Constantia"/>
              </a:rPr>
              <a:t> </a:t>
            </a:r>
            <a:r>
              <a:rPr sz="2400" b="1" i="1" dirty="0">
                <a:solidFill>
                  <a:prstClr val="black"/>
                </a:solidFill>
                <a:latin typeface="Constantia"/>
                <a:cs typeface="Constantia"/>
              </a:rPr>
              <a:t>V</a:t>
            </a:r>
            <a:endParaRPr sz="2400" dirty="0">
              <a:solidFill>
                <a:prstClr val="black"/>
              </a:solidFill>
              <a:latin typeface="Constantia"/>
              <a:cs typeface="Constantia"/>
            </a:endParaRPr>
          </a:p>
          <a:p>
            <a:pPr marL="828040" lvl="1" indent="-287020">
              <a:spcBef>
                <a:spcPts val="2020"/>
              </a:spcBef>
              <a:buFont typeface="Arial"/>
              <a:buChar char="•"/>
              <a:tabLst>
                <a:tab pos="828040" algn="l"/>
                <a:tab pos="828675" algn="l"/>
              </a:tabLst>
            </a:pPr>
            <a:r>
              <a:rPr sz="2400" spc="-10" dirty="0">
                <a:solidFill>
                  <a:prstClr val="black"/>
                </a:solidFill>
                <a:latin typeface="Constantia"/>
                <a:cs typeface="Constantia"/>
              </a:rPr>
              <a:t>contains </a:t>
            </a:r>
            <a:r>
              <a:rPr sz="2400" b="1" i="1" dirty="0">
                <a:solidFill>
                  <a:prstClr val="black"/>
                </a:solidFill>
                <a:latin typeface="Constantia"/>
                <a:cs typeface="Constantia"/>
              </a:rPr>
              <a:t>|V| - 1</a:t>
            </a:r>
            <a:r>
              <a:rPr sz="2400" b="1" i="1" spc="-70" dirty="0">
                <a:solidFill>
                  <a:prstClr val="black"/>
                </a:solidFill>
                <a:latin typeface="Constantia"/>
                <a:cs typeface="Constantia"/>
              </a:rPr>
              <a:t> </a:t>
            </a:r>
            <a:r>
              <a:rPr sz="2400" spc="-15" dirty="0">
                <a:solidFill>
                  <a:prstClr val="black"/>
                </a:solidFill>
                <a:latin typeface="Constantia"/>
                <a:cs typeface="Constantia"/>
              </a:rPr>
              <a:t>edges</a:t>
            </a:r>
            <a:endParaRPr sz="2400" dirty="0">
              <a:solidFill>
                <a:prstClr val="black"/>
              </a:solidFill>
              <a:latin typeface="Constantia"/>
              <a:cs typeface="Constantia"/>
            </a:endParaRPr>
          </a:p>
          <a:p>
            <a:pPr marL="370840" marR="433070" indent="-287020">
              <a:lnSpc>
                <a:spcPct val="150000"/>
              </a:lnSpc>
              <a:spcBef>
                <a:spcPts val="575"/>
              </a:spcBef>
              <a:buFont typeface="Arial"/>
              <a:buChar char="•"/>
              <a:tabLst>
                <a:tab pos="441325" algn="l"/>
                <a:tab pos="441959" algn="l"/>
              </a:tabLst>
            </a:pPr>
            <a:r>
              <a:rPr dirty="0">
                <a:solidFill>
                  <a:prstClr val="black"/>
                </a:solidFill>
              </a:rPr>
              <a:t>	</a:t>
            </a:r>
            <a:r>
              <a:rPr sz="2400" dirty="0">
                <a:solidFill>
                  <a:prstClr val="black"/>
                </a:solidFill>
                <a:latin typeface="Constantia"/>
                <a:cs typeface="Constantia"/>
              </a:rPr>
              <a:t>A</a:t>
            </a:r>
            <a:r>
              <a:rPr sz="2400" spc="-90" dirty="0">
                <a:solidFill>
                  <a:prstClr val="black"/>
                </a:solidFill>
                <a:latin typeface="Constantia"/>
                <a:cs typeface="Constantia"/>
              </a:rPr>
              <a:t> </a:t>
            </a:r>
            <a:r>
              <a:rPr sz="2400" spc="-5" dirty="0">
                <a:solidFill>
                  <a:prstClr val="black"/>
                </a:solidFill>
                <a:latin typeface="Constantia"/>
                <a:cs typeface="Constantia"/>
              </a:rPr>
              <a:t>single</a:t>
            </a:r>
            <a:r>
              <a:rPr sz="2400" spc="-125" dirty="0">
                <a:solidFill>
                  <a:prstClr val="black"/>
                </a:solidFill>
                <a:latin typeface="Constantia"/>
                <a:cs typeface="Constantia"/>
              </a:rPr>
              <a:t> </a:t>
            </a:r>
            <a:r>
              <a:rPr sz="2400" spc="-10" dirty="0">
                <a:solidFill>
                  <a:prstClr val="black"/>
                </a:solidFill>
                <a:latin typeface="Constantia"/>
                <a:cs typeface="Constantia"/>
              </a:rPr>
              <a:t>graph</a:t>
            </a:r>
            <a:r>
              <a:rPr sz="2400" spc="-120" dirty="0">
                <a:solidFill>
                  <a:prstClr val="black"/>
                </a:solidFill>
                <a:latin typeface="Constantia"/>
                <a:cs typeface="Constantia"/>
              </a:rPr>
              <a:t> </a:t>
            </a:r>
            <a:r>
              <a:rPr sz="2400" spc="-5" dirty="0">
                <a:solidFill>
                  <a:prstClr val="black"/>
                </a:solidFill>
                <a:latin typeface="Constantia"/>
                <a:cs typeface="Constantia"/>
              </a:rPr>
              <a:t>can</a:t>
            </a:r>
            <a:r>
              <a:rPr sz="2400" spc="-40" dirty="0">
                <a:solidFill>
                  <a:prstClr val="black"/>
                </a:solidFill>
                <a:latin typeface="Constantia"/>
                <a:cs typeface="Constantia"/>
              </a:rPr>
              <a:t> </a:t>
            </a:r>
            <a:r>
              <a:rPr sz="2400" spc="-30" dirty="0">
                <a:solidFill>
                  <a:prstClr val="black"/>
                </a:solidFill>
                <a:latin typeface="Constantia"/>
                <a:cs typeface="Constantia"/>
              </a:rPr>
              <a:t>have</a:t>
            </a:r>
            <a:r>
              <a:rPr sz="2400" spc="-65" dirty="0">
                <a:solidFill>
                  <a:prstClr val="black"/>
                </a:solidFill>
                <a:latin typeface="Constantia"/>
                <a:cs typeface="Constantia"/>
              </a:rPr>
              <a:t> </a:t>
            </a:r>
            <a:r>
              <a:rPr sz="2400" spc="-15" dirty="0">
                <a:solidFill>
                  <a:prstClr val="black"/>
                </a:solidFill>
                <a:latin typeface="Constantia"/>
                <a:cs typeface="Constantia"/>
              </a:rPr>
              <a:t>many</a:t>
            </a:r>
            <a:r>
              <a:rPr sz="2400" spc="-114" dirty="0">
                <a:solidFill>
                  <a:prstClr val="black"/>
                </a:solidFill>
                <a:latin typeface="Constantia"/>
                <a:cs typeface="Constantia"/>
              </a:rPr>
              <a:t> </a:t>
            </a:r>
            <a:r>
              <a:rPr sz="2400" spc="-10" dirty="0">
                <a:solidFill>
                  <a:prstClr val="black"/>
                </a:solidFill>
                <a:latin typeface="Constantia"/>
                <a:cs typeface="Constantia"/>
              </a:rPr>
              <a:t>different</a:t>
            </a:r>
            <a:r>
              <a:rPr sz="2400" spc="-135" dirty="0">
                <a:solidFill>
                  <a:prstClr val="black"/>
                </a:solidFill>
                <a:latin typeface="Constantia"/>
                <a:cs typeface="Constantia"/>
              </a:rPr>
              <a:t> </a:t>
            </a:r>
            <a:r>
              <a:rPr sz="2400" spc="-5" dirty="0">
                <a:solidFill>
                  <a:prstClr val="black"/>
                </a:solidFill>
                <a:latin typeface="Constantia"/>
                <a:cs typeface="Constantia"/>
              </a:rPr>
              <a:t>spanning  </a:t>
            </a:r>
            <a:r>
              <a:rPr sz="2400" spc="-15" dirty="0">
                <a:solidFill>
                  <a:prstClr val="black"/>
                </a:solidFill>
                <a:latin typeface="Constantia"/>
                <a:cs typeface="Constantia"/>
              </a:rPr>
              <a:t>trees.</a:t>
            </a:r>
            <a:endParaRPr sz="2400" dirty="0">
              <a:solidFill>
                <a:prstClr val="black"/>
              </a:solidFill>
              <a:latin typeface="Constantia"/>
              <a:cs typeface="Constantia"/>
            </a:endParaRPr>
          </a:p>
        </p:txBody>
      </p:sp>
      <p:pic>
        <p:nvPicPr>
          <p:cNvPr id="1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21336" y="0"/>
            <a:ext cx="1257300" cy="1181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83429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1000"/>
                                        <p:tgtEl>
                                          <p:spTgt spid="10">
                                            <p:txEl>
                                              <p:pRg st="0" end="0"/>
                                            </p:txEl>
                                          </p:spTgt>
                                        </p:tgtEl>
                                      </p:cBhvr>
                                    </p:animEffect>
                                    <p:anim calcmode="lin" valueType="num">
                                      <p:cBhvr>
                                        <p:cTn id="8"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0">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0">
                                            <p:txEl>
                                              <p:pRg st="1" end="1"/>
                                            </p:txEl>
                                          </p:spTgt>
                                        </p:tgtEl>
                                        <p:attrNameLst>
                                          <p:attrName>style.visibility</p:attrName>
                                        </p:attrNameLst>
                                      </p:cBhvr>
                                      <p:to>
                                        <p:strVal val="visible"/>
                                      </p:to>
                                    </p:set>
                                    <p:animEffect transition="in" filter="fade">
                                      <p:cBhvr>
                                        <p:cTn id="12" dur="1000"/>
                                        <p:tgtEl>
                                          <p:spTgt spid="10">
                                            <p:txEl>
                                              <p:pRg st="1" end="1"/>
                                            </p:txEl>
                                          </p:spTgt>
                                        </p:tgtEl>
                                      </p:cBhvr>
                                    </p:animEffect>
                                    <p:anim calcmode="lin" valueType="num">
                                      <p:cBhvr>
                                        <p:cTn id="13" dur="1000" fill="hold"/>
                                        <p:tgtEl>
                                          <p:spTgt spid="10">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10">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0">
                                            <p:txEl>
                                              <p:pRg st="3" end="3"/>
                                            </p:txEl>
                                          </p:spTgt>
                                        </p:tgtEl>
                                        <p:attrNameLst>
                                          <p:attrName>style.visibility</p:attrName>
                                        </p:attrNameLst>
                                      </p:cBhvr>
                                      <p:to>
                                        <p:strVal val="visible"/>
                                      </p:to>
                                    </p:set>
                                    <p:animEffect transition="in" filter="fade">
                                      <p:cBhvr>
                                        <p:cTn id="17" dur="1000"/>
                                        <p:tgtEl>
                                          <p:spTgt spid="10">
                                            <p:txEl>
                                              <p:pRg st="3" end="3"/>
                                            </p:txEl>
                                          </p:spTgt>
                                        </p:tgtEl>
                                      </p:cBhvr>
                                    </p:animEffect>
                                    <p:anim calcmode="lin" valueType="num">
                                      <p:cBhvr>
                                        <p:cTn id="18" dur="1000" fill="hold"/>
                                        <p:tgtEl>
                                          <p:spTgt spid="10">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10">
                                            <p:txEl>
                                              <p:pRg st="3" end="3"/>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0">
                                            <p:txEl>
                                              <p:pRg st="4" end="4"/>
                                            </p:txEl>
                                          </p:spTgt>
                                        </p:tgtEl>
                                        <p:attrNameLst>
                                          <p:attrName>style.visibility</p:attrName>
                                        </p:attrNameLst>
                                      </p:cBhvr>
                                      <p:to>
                                        <p:strVal val="visible"/>
                                      </p:to>
                                    </p:set>
                                    <p:animEffect transition="in" filter="fade">
                                      <p:cBhvr>
                                        <p:cTn id="22" dur="1000"/>
                                        <p:tgtEl>
                                          <p:spTgt spid="10">
                                            <p:txEl>
                                              <p:pRg st="4" end="4"/>
                                            </p:txEl>
                                          </p:spTgt>
                                        </p:tgtEl>
                                      </p:cBhvr>
                                    </p:animEffect>
                                    <p:anim calcmode="lin" valueType="num">
                                      <p:cBhvr>
                                        <p:cTn id="23" dur="1000" fill="hold"/>
                                        <p:tgtEl>
                                          <p:spTgt spid="10">
                                            <p:txEl>
                                              <p:pRg st="4" end="4"/>
                                            </p:txEl>
                                          </p:spTgt>
                                        </p:tgtEl>
                                        <p:attrNameLst>
                                          <p:attrName>ppt_x</p:attrName>
                                        </p:attrNameLst>
                                      </p:cBhvr>
                                      <p:tavLst>
                                        <p:tav tm="0">
                                          <p:val>
                                            <p:strVal val="#ppt_x"/>
                                          </p:val>
                                        </p:tav>
                                        <p:tav tm="100000">
                                          <p:val>
                                            <p:strVal val="#ppt_x"/>
                                          </p:val>
                                        </p:tav>
                                      </p:tavLst>
                                    </p:anim>
                                    <p:anim calcmode="lin" valueType="num">
                                      <p:cBhvr>
                                        <p:cTn id="24" dur="1000" fill="hold"/>
                                        <p:tgtEl>
                                          <p:spTgt spid="10">
                                            <p:txEl>
                                              <p:pRg st="4" end="4"/>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10">
                                            <p:txEl>
                                              <p:pRg st="5" end="5"/>
                                            </p:txEl>
                                          </p:spTgt>
                                        </p:tgtEl>
                                        <p:attrNameLst>
                                          <p:attrName>style.visibility</p:attrName>
                                        </p:attrNameLst>
                                      </p:cBhvr>
                                      <p:to>
                                        <p:strVal val="visible"/>
                                      </p:to>
                                    </p:set>
                                    <p:animEffect transition="in" filter="fade">
                                      <p:cBhvr>
                                        <p:cTn id="27" dur="1000"/>
                                        <p:tgtEl>
                                          <p:spTgt spid="10">
                                            <p:txEl>
                                              <p:pRg st="5" end="5"/>
                                            </p:txEl>
                                          </p:spTgt>
                                        </p:tgtEl>
                                      </p:cBhvr>
                                    </p:animEffect>
                                    <p:anim calcmode="lin" valueType="num">
                                      <p:cBhvr>
                                        <p:cTn id="28" dur="1000" fill="hold"/>
                                        <p:tgtEl>
                                          <p:spTgt spid="10">
                                            <p:txEl>
                                              <p:pRg st="5" end="5"/>
                                            </p:txEl>
                                          </p:spTgt>
                                        </p:tgtEl>
                                        <p:attrNameLst>
                                          <p:attrName>ppt_x</p:attrName>
                                        </p:attrNameLst>
                                      </p:cBhvr>
                                      <p:tavLst>
                                        <p:tav tm="0">
                                          <p:val>
                                            <p:strVal val="#ppt_x"/>
                                          </p:val>
                                        </p:tav>
                                        <p:tav tm="100000">
                                          <p:val>
                                            <p:strVal val="#ppt_x"/>
                                          </p:val>
                                        </p:tav>
                                      </p:tavLst>
                                    </p:anim>
                                    <p:anim calcmode="lin" valueType="num">
                                      <p:cBhvr>
                                        <p:cTn id="29" dur="1000" fill="hold"/>
                                        <p:tgtEl>
                                          <p:spTgt spid="10">
                                            <p:txEl>
                                              <p:pRg st="5" end="5"/>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10">
                                            <p:txEl>
                                              <p:pRg st="6" end="6"/>
                                            </p:txEl>
                                          </p:spTgt>
                                        </p:tgtEl>
                                        <p:attrNameLst>
                                          <p:attrName>style.visibility</p:attrName>
                                        </p:attrNameLst>
                                      </p:cBhvr>
                                      <p:to>
                                        <p:strVal val="visible"/>
                                      </p:to>
                                    </p:set>
                                    <p:animEffect transition="in" filter="fade">
                                      <p:cBhvr>
                                        <p:cTn id="32" dur="1000"/>
                                        <p:tgtEl>
                                          <p:spTgt spid="10">
                                            <p:txEl>
                                              <p:pRg st="6" end="6"/>
                                            </p:txEl>
                                          </p:spTgt>
                                        </p:tgtEl>
                                      </p:cBhvr>
                                    </p:animEffect>
                                    <p:anim calcmode="lin" valueType="num">
                                      <p:cBhvr>
                                        <p:cTn id="33" dur="1000" fill="hold"/>
                                        <p:tgtEl>
                                          <p:spTgt spid="10">
                                            <p:txEl>
                                              <p:pRg st="6" end="6"/>
                                            </p:txEl>
                                          </p:spTgt>
                                        </p:tgtEl>
                                        <p:attrNameLst>
                                          <p:attrName>ppt_x</p:attrName>
                                        </p:attrNameLst>
                                      </p:cBhvr>
                                      <p:tavLst>
                                        <p:tav tm="0">
                                          <p:val>
                                            <p:strVal val="#ppt_x"/>
                                          </p:val>
                                        </p:tav>
                                        <p:tav tm="100000">
                                          <p:val>
                                            <p:strVal val="#ppt_x"/>
                                          </p:val>
                                        </p:tav>
                                      </p:tavLst>
                                    </p:anim>
                                    <p:anim calcmode="lin" valueType="num">
                                      <p:cBhvr>
                                        <p:cTn id="34" dur="1000" fill="hold"/>
                                        <p:tgtEl>
                                          <p:spTgt spid="10">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smtClean="0">
              <a:solidFill>
                <a:prstClr val="black"/>
              </a:solidFill>
            </a:endParaRPr>
          </a:p>
        </p:txBody>
      </p:sp>
      <p:sp>
        <p:nvSpPr>
          <p:cNvPr id="8" name="object 8"/>
          <p:cNvSpPr txBox="1"/>
          <p:nvPr/>
        </p:nvSpPr>
        <p:spPr>
          <a:xfrm>
            <a:off x="535940" y="1361059"/>
            <a:ext cx="3860165" cy="391160"/>
          </a:xfrm>
          <a:prstGeom prst="rect">
            <a:avLst/>
          </a:prstGeom>
        </p:spPr>
        <p:txBody>
          <a:bodyPr vert="horz" wrap="square" lIns="0" tIns="12700" rIns="0" bIns="0" rtlCol="0">
            <a:spAutoFit/>
          </a:bodyPr>
          <a:lstStyle/>
          <a:p>
            <a:pPr marL="12700">
              <a:spcBef>
                <a:spcPts val="100"/>
              </a:spcBef>
              <a:tabLst>
                <a:tab pos="1583690" algn="l"/>
              </a:tabLst>
            </a:pPr>
            <a:r>
              <a:rPr sz="2400" spc="-15" dirty="0">
                <a:solidFill>
                  <a:prstClr val="black"/>
                </a:solidFill>
                <a:latin typeface="Constantia"/>
                <a:cs typeface="Constantia"/>
              </a:rPr>
              <a:t>Connected	</a:t>
            </a:r>
            <a:r>
              <a:rPr sz="2400" spc="-10" dirty="0">
                <a:solidFill>
                  <a:prstClr val="black"/>
                </a:solidFill>
                <a:latin typeface="Constantia"/>
                <a:cs typeface="Constantia"/>
              </a:rPr>
              <a:t>undirected</a:t>
            </a:r>
            <a:r>
              <a:rPr sz="2400" spc="-114" dirty="0">
                <a:solidFill>
                  <a:prstClr val="black"/>
                </a:solidFill>
                <a:latin typeface="Constantia"/>
                <a:cs typeface="Constantia"/>
              </a:rPr>
              <a:t> </a:t>
            </a:r>
            <a:r>
              <a:rPr sz="2400" spc="-10" dirty="0">
                <a:solidFill>
                  <a:prstClr val="black"/>
                </a:solidFill>
                <a:latin typeface="Constantia"/>
                <a:cs typeface="Constantia"/>
              </a:rPr>
              <a:t>graph</a:t>
            </a:r>
            <a:endParaRPr sz="2400">
              <a:solidFill>
                <a:prstClr val="black"/>
              </a:solidFill>
              <a:latin typeface="Constantia"/>
              <a:cs typeface="Constantia"/>
            </a:endParaRPr>
          </a:p>
        </p:txBody>
      </p:sp>
      <p:sp>
        <p:nvSpPr>
          <p:cNvPr id="9" name="object 9"/>
          <p:cNvSpPr txBox="1">
            <a:spLocks noGrp="1"/>
          </p:cNvSpPr>
          <p:nvPr>
            <p:ph type="title"/>
          </p:nvPr>
        </p:nvSpPr>
        <p:spPr>
          <a:xfrm>
            <a:off x="6041516" y="1361059"/>
            <a:ext cx="1981835" cy="391160"/>
          </a:xfrm>
          <a:prstGeom prst="rect">
            <a:avLst/>
          </a:prstGeom>
        </p:spPr>
        <p:txBody>
          <a:bodyPr vert="horz" wrap="square" lIns="0" tIns="12700" rIns="0" bIns="0" rtlCol="0">
            <a:spAutoFit/>
          </a:bodyPr>
          <a:lstStyle/>
          <a:p>
            <a:pPr marL="12700">
              <a:lnSpc>
                <a:spcPct val="100000"/>
              </a:lnSpc>
              <a:spcBef>
                <a:spcPts val="100"/>
              </a:spcBef>
            </a:pPr>
            <a:r>
              <a:rPr sz="2400" spc="-5" dirty="0">
                <a:solidFill>
                  <a:srgbClr val="000000"/>
                </a:solidFill>
                <a:latin typeface="Constantia"/>
                <a:cs typeface="Constantia"/>
              </a:rPr>
              <a:t>Spanning</a:t>
            </a:r>
            <a:r>
              <a:rPr sz="2400" spc="-70" dirty="0">
                <a:solidFill>
                  <a:srgbClr val="000000"/>
                </a:solidFill>
                <a:latin typeface="Constantia"/>
                <a:cs typeface="Constantia"/>
              </a:rPr>
              <a:t> </a:t>
            </a:r>
            <a:r>
              <a:rPr sz="2400" spc="-10" dirty="0">
                <a:solidFill>
                  <a:srgbClr val="000000"/>
                </a:solidFill>
                <a:latin typeface="Constantia"/>
                <a:cs typeface="Constantia"/>
              </a:rPr>
              <a:t>trees</a:t>
            </a:r>
            <a:endParaRPr sz="2400">
              <a:latin typeface="Constantia"/>
              <a:cs typeface="Constantia"/>
            </a:endParaRPr>
          </a:p>
        </p:txBody>
      </p:sp>
      <p:grpSp>
        <p:nvGrpSpPr>
          <p:cNvPr id="10" name="object 10"/>
          <p:cNvGrpSpPr/>
          <p:nvPr/>
        </p:nvGrpSpPr>
        <p:grpSpPr>
          <a:xfrm>
            <a:off x="886891" y="2912236"/>
            <a:ext cx="2329815" cy="1516380"/>
            <a:chOff x="886891" y="2912236"/>
            <a:chExt cx="2329815" cy="1516380"/>
          </a:xfrm>
        </p:grpSpPr>
        <p:sp>
          <p:nvSpPr>
            <p:cNvPr id="11" name="object 11"/>
            <p:cNvSpPr/>
            <p:nvPr/>
          </p:nvSpPr>
          <p:spPr>
            <a:xfrm>
              <a:off x="899591" y="2924936"/>
              <a:ext cx="504190" cy="482600"/>
            </a:xfrm>
            <a:custGeom>
              <a:avLst/>
              <a:gdLst/>
              <a:ahLst/>
              <a:cxnLst/>
              <a:rect l="l" t="t" r="r" b="b"/>
              <a:pathLst>
                <a:path w="504190" h="482600">
                  <a:moveTo>
                    <a:pt x="252031" y="0"/>
                  </a:moveTo>
                  <a:lnTo>
                    <a:pt x="201238" y="4898"/>
                  </a:lnTo>
                  <a:lnTo>
                    <a:pt x="153929" y="18948"/>
                  </a:lnTo>
                  <a:lnTo>
                    <a:pt x="111118" y="41181"/>
                  </a:lnTo>
                  <a:lnTo>
                    <a:pt x="73818" y="70627"/>
                  </a:lnTo>
                  <a:lnTo>
                    <a:pt x="43043" y="106319"/>
                  </a:lnTo>
                  <a:lnTo>
                    <a:pt x="19806" y="147286"/>
                  </a:lnTo>
                  <a:lnTo>
                    <a:pt x="5120" y="192560"/>
                  </a:lnTo>
                  <a:lnTo>
                    <a:pt x="0" y="241173"/>
                  </a:lnTo>
                  <a:lnTo>
                    <a:pt x="5120" y="289785"/>
                  </a:lnTo>
                  <a:lnTo>
                    <a:pt x="19806" y="335059"/>
                  </a:lnTo>
                  <a:lnTo>
                    <a:pt x="43043" y="376026"/>
                  </a:lnTo>
                  <a:lnTo>
                    <a:pt x="73818" y="411718"/>
                  </a:lnTo>
                  <a:lnTo>
                    <a:pt x="111118" y="441164"/>
                  </a:lnTo>
                  <a:lnTo>
                    <a:pt x="153929" y="463397"/>
                  </a:lnTo>
                  <a:lnTo>
                    <a:pt x="201238" y="477447"/>
                  </a:lnTo>
                  <a:lnTo>
                    <a:pt x="252031" y="482346"/>
                  </a:lnTo>
                  <a:lnTo>
                    <a:pt x="302825" y="477447"/>
                  </a:lnTo>
                  <a:lnTo>
                    <a:pt x="350130" y="463397"/>
                  </a:lnTo>
                  <a:lnTo>
                    <a:pt x="392933" y="441164"/>
                  </a:lnTo>
                  <a:lnTo>
                    <a:pt x="430223" y="411718"/>
                  </a:lnTo>
                  <a:lnTo>
                    <a:pt x="460988" y="376026"/>
                  </a:lnTo>
                  <a:lnTo>
                    <a:pt x="484215" y="335059"/>
                  </a:lnTo>
                  <a:lnTo>
                    <a:pt x="498894" y="289785"/>
                  </a:lnTo>
                  <a:lnTo>
                    <a:pt x="504012" y="241173"/>
                  </a:lnTo>
                  <a:lnTo>
                    <a:pt x="498894" y="192560"/>
                  </a:lnTo>
                  <a:lnTo>
                    <a:pt x="484215" y="147286"/>
                  </a:lnTo>
                  <a:lnTo>
                    <a:pt x="460988" y="106319"/>
                  </a:lnTo>
                  <a:lnTo>
                    <a:pt x="430223" y="70627"/>
                  </a:lnTo>
                  <a:lnTo>
                    <a:pt x="392933" y="41181"/>
                  </a:lnTo>
                  <a:lnTo>
                    <a:pt x="350130" y="18948"/>
                  </a:lnTo>
                  <a:lnTo>
                    <a:pt x="302825" y="4898"/>
                  </a:lnTo>
                  <a:lnTo>
                    <a:pt x="252031" y="0"/>
                  </a:lnTo>
                  <a:close/>
                </a:path>
              </a:pathLst>
            </a:custGeom>
            <a:solidFill>
              <a:srgbClr val="FFFFFF"/>
            </a:solidFill>
          </p:spPr>
          <p:txBody>
            <a:bodyPr wrap="square" lIns="0" tIns="0" rIns="0" bIns="0" rtlCol="0"/>
            <a:lstStyle/>
            <a:p>
              <a:endParaRPr smtClean="0">
                <a:solidFill>
                  <a:prstClr val="black"/>
                </a:solidFill>
              </a:endParaRPr>
            </a:p>
          </p:txBody>
        </p:sp>
        <p:sp>
          <p:nvSpPr>
            <p:cNvPr id="12" name="object 12"/>
            <p:cNvSpPr/>
            <p:nvPr/>
          </p:nvSpPr>
          <p:spPr>
            <a:xfrm>
              <a:off x="899591" y="2924936"/>
              <a:ext cx="504190" cy="482600"/>
            </a:xfrm>
            <a:custGeom>
              <a:avLst/>
              <a:gdLst/>
              <a:ahLst/>
              <a:cxnLst/>
              <a:rect l="l" t="t" r="r" b="b"/>
              <a:pathLst>
                <a:path w="504190" h="482600">
                  <a:moveTo>
                    <a:pt x="0" y="241173"/>
                  </a:moveTo>
                  <a:lnTo>
                    <a:pt x="5120" y="192560"/>
                  </a:lnTo>
                  <a:lnTo>
                    <a:pt x="19806" y="147286"/>
                  </a:lnTo>
                  <a:lnTo>
                    <a:pt x="43043" y="106319"/>
                  </a:lnTo>
                  <a:lnTo>
                    <a:pt x="73818" y="70627"/>
                  </a:lnTo>
                  <a:lnTo>
                    <a:pt x="111118" y="41181"/>
                  </a:lnTo>
                  <a:lnTo>
                    <a:pt x="153929" y="18948"/>
                  </a:lnTo>
                  <a:lnTo>
                    <a:pt x="201238" y="4898"/>
                  </a:lnTo>
                  <a:lnTo>
                    <a:pt x="252031" y="0"/>
                  </a:lnTo>
                  <a:lnTo>
                    <a:pt x="302825" y="4898"/>
                  </a:lnTo>
                  <a:lnTo>
                    <a:pt x="350130" y="18948"/>
                  </a:lnTo>
                  <a:lnTo>
                    <a:pt x="392933" y="41181"/>
                  </a:lnTo>
                  <a:lnTo>
                    <a:pt x="430223" y="70627"/>
                  </a:lnTo>
                  <a:lnTo>
                    <a:pt x="460988" y="106319"/>
                  </a:lnTo>
                  <a:lnTo>
                    <a:pt x="484215" y="147286"/>
                  </a:lnTo>
                  <a:lnTo>
                    <a:pt x="498894" y="192560"/>
                  </a:lnTo>
                  <a:lnTo>
                    <a:pt x="504012" y="241173"/>
                  </a:lnTo>
                  <a:lnTo>
                    <a:pt x="498894" y="289785"/>
                  </a:lnTo>
                  <a:lnTo>
                    <a:pt x="484215" y="335059"/>
                  </a:lnTo>
                  <a:lnTo>
                    <a:pt x="460988" y="376026"/>
                  </a:lnTo>
                  <a:lnTo>
                    <a:pt x="430223" y="411718"/>
                  </a:lnTo>
                  <a:lnTo>
                    <a:pt x="392933" y="441164"/>
                  </a:lnTo>
                  <a:lnTo>
                    <a:pt x="350130" y="463397"/>
                  </a:lnTo>
                  <a:lnTo>
                    <a:pt x="302825" y="477447"/>
                  </a:lnTo>
                  <a:lnTo>
                    <a:pt x="252031" y="482346"/>
                  </a:lnTo>
                  <a:lnTo>
                    <a:pt x="201238" y="477447"/>
                  </a:lnTo>
                  <a:lnTo>
                    <a:pt x="153929" y="463397"/>
                  </a:lnTo>
                  <a:lnTo>
                    <a:pt x="111118" y="441164"/>
                  </a:lnTo>
                  <a:lnTo>
                    <a:pt x="73818" y="411718"/>
                  </a:lnTo>
                  <a:lnTo>
                    <a:pt x="43043" y="376026"/>
                  </a:lnTo>
                  <a:lnTo>
                    <a:pt x="19806" y="335059"/>
                  </a:lnTo>
                  <a:lnTo>
                    <a:pt x="5120" y="289785"/>
                  </a:lnTo>
                  <a:lnTo>
                    <a:pt x="0" y="241173"/>
                  </a:lnTo>
                  <a:close/>
                </a:path>
              </a:pathLst>
            </a:custGeom>
            <a:ln w="25400">
              <a:solidFill>
                <a:srgbClr val="000000"/>
              </a:solidFill>
            </a:ln>
          </p:spPr>
          <p:txBody>
            <a:bodyPr wrap="square" lIns="0" tIns="0" rIns="0" bIns="0" rtlCol="0"/>
            <a:lstStyle/>
            <a:p>
              <a:endParaRPr smtClean="0">
                <a:solidFill>
                  <a:prstClr val="black"/>
                </a:solidFill>
              </a:endParaRPr>
            </a:p>
          </p:txBody>
        </p:sp>
        <p:sp>
          <p:nvSpPr>
            <p:cNvPr id="13" name="object 13"/>
            <p:cNvSpPr/>
            <p:nvPr/>
          </p:nvSpPr>
          <p:spPr>
            <a:xfrm>
              <a:off x="1763649" y="2924936"/>
              <a:ext cx="504190" cy="482600"/>
            </a:xfrm>
            <a:custGeom>
              <a:avLst/>
              <a:gdLst/>
              <a:ahLst/>
              <a:cxnLst/>
              <a:rect l="l" t="t" r="r" b="b"/>
              <a:pathLst>
                <a:path w="504189" h="482600">
                  <a:moveTo>
                    <a:pt x="252094" y="0"/>
                  </a:moveTo>
                  <a:lnTo>
                    <a:pt x="201299" y="4898"/>
                  </a:lnTo>
                  <a:lnTo>
                    <a:pt x="153983" y="18948"/>
                  </a:lnTo>
                  <a:lnTo>
                    <a:pt x="111162" y="41181"/>
                  </a:lnTo>
                  <a:lnTo>
                    <a:pt x="73850" y="70627"/>
                  </a:lnTo>
                  <a:lnTo>
                    <a:pt x="43063" y="106319"/>
                  </a:lnTo>
                  <a:lnTo>
                    <a:pt x="19815" y="147286"/>
                  </a:lnTo>
                  <a:lnTo>
                    <a:pt x="5123" y="192560"/>
                  </a:lnTo>
                  <a:lnTo>
                    <a:pt x="0" y="241173"/>
                  </a:lnTo>
                  <a:lnTo>
                    <a:pt x="5123" y="289785"/>
                  </a:lnTo>
                  <a:lnTo>
                    <a:pt x="19815" y="335059"/>
                  </a:lnTo>
                  <a:lnTo>
                    <a:pt x="43063" y="376026"/>
                  </a:lnTo>
                  <a:lnTo>
                    <a:pt x="73850" y="411718"/>
                  </a:lnTo>
                  <a:lnTo>
                    <a:pt x="111162" y="441164"/>
                  </a:lnTo>
                  <a:lnTo>
                    <a:pt x="153983" y="463397"/>
                  </a:lnTo>
                  <a:lnTo>
                    <a:pt x="201299" y="477447"/>
                  </a:lnTo>
                  <a:lnTo>
                    <a:pt x="252094" y="482346"/>
                  </a:lnTo>
                  <a:lnTo>
                    <a:pt x="302885" y="477447"/>
                  </a:lnTo>
                  <a:lnTo>
                    <a:pt x="350186" y="463397"/>
                  </a:lnTo>
                  <a:lnTo>
                    <a:pt x="392987" y="441164"/>
                  </a:lnTo>
                  <a:lnTo>
                    <a:pt x="430275" y="411718"/>
                  </a:lnTo>
                  <a:lnTo>
                    <a:pt x="461039" y="376026"/>
                  </a:lnTo>
                  <a:lnTo>
                    <a:pt x="484266" y="335059"/>
                  </a:lnTo>
                  <a:lnTo>
                    <a:pt x="498945" y="289785"/>
                  </a:lnTo>
                  <a:lnTo>
                    <a:pt x="504063" y="241173"/>
                  </a:lnTo>
                  <a:lnTo>
                    <a:pt x="498945" y="192560"/>
                  </a:lnTo>
                  <a:lnTo>
                    <a:pt x="484266" y="147286"/>
                  </a:lnTo>
                  <a:lnTo>
                    <a:pt x="461039" y="106319"/>
                  </a:lnTo>
                  <a:lnTo>
                    <a:pt x="430276" y="70627"/>
                  </a:lnTo>
                  <a:lnTo>
                    <a:pt x="392987" y="41181"/>
                  </a:lnTo>
                  <a:lnTo>
                    <a:pt x="350186" y="18948"/>
                  </a:lnTo>
                  <a:lnTo>
                    <a:pt x="302885" y="4898"/>
                  </a:lnTo>
                  <a:lnTo>
                    <a:pt x="252094" y="0"/>
                  </a:lnTo>
                  <a:close/>
                </a:path>
              </a:pathLst>
            </a:custGeom>
            <a:solidFill>
              <a:srgbClr val="FFFFFF"/>
            </a:solidFill>
          </p:spPr>
          <p:txBody>
            <a:bodyPr wrap="square" lIns="0" tIns="0" rIns="0" bIns="0" rtlCol="0"/>
            <a:lstStyle/>
            <a:p>
              <a:endParaRPr smtClean="0">
                <a:solidFill>
                  <a:prstClr val="black"/>
                </a:solidFill>
              </a:endParaRPr>
            </a:p>
          </p:txBody>
        </p:sp>
        <p:sp>
          <p:nvSpPr>
            <p:cNvPr id="14" name="object 14"/>
            <p:cNvSpPr/>
            <p:nvPr/>
          </p:nvSpPr>
          <p:spPr>
            <a:xfrm>
              <a:off x="1763649" y="2924936"/>
              <a:ext cx="504190" cy="482600"/>
            </a:xfrm>
            <a:custGeom>
              <a:avLst/>
              <a:gdLst/>
              <a:ahLst/>
              <a:cxnLst/>
              <a:rect l="l" t="t" r="r" b="b"/>
              <a:pathLst>
                <a:path w="504189" h="482600">
                  <a:moveTo>
                    <a:pt x="0" y="241173"/>
                  </a:moveTo>
                  <a:lnTo>
                    <a:pt x="5123" y="192560"/>
                  </a:lnTo>
                  <a:lnTo>
                    <a:pt x="19815" y="147286"/>
                  </a:lnTo>
                  <a:lnTo>
                    <a:pt x="43063" y="106319"/>
                  </a:lnTo>
                  <a:lnTo>
                    <a:pt x="73850" y="70627"/>
                  </a:lnTo>
                  <a:lnTo>
                    <a:pt x="111162" y="41181"/>
                  </a:lnTo>
                  <a:lnTo>
                    <a:pt x="153983" y="18948"/>
                  </a:lnTo>
                  <a:lnTo>
                    <a:pt x="201299" y="4898"/>
                  </a:lnTo>
                  <a:lnTo>
                    <a:pt x="252094" y="0"/>
                  </a:lnTo>
                  <a:lnTo>
                    <a:pt x="302885" y="4898"/>
                  </a:lnTo>
                  <a:lnTo>
                    <a:pt x="350186" y="18948"/>
                  </a:lnTo>
                  <a:lnTo>
                    <a:pt x="392987" y="41181"/>
                  </a:lnTo>
                  <a:lnTo>
                    <a:pt x="430276" y="70627"/>
                  </a:lnTo>
                  <a:lnTo>
                    <a:pt x="461039" y="106319"/>
                  </a:lnTo>
                  <a:lnTo>
                    <a:pt x="484266" y="147286"/>
                  </a:lnTo>
                  <a:lnTo>
                    <a:pt x="498945" y="192560"/>
                  </a:lnTo>
                  <a:lnTo>
                    <a:pt x="504063" y="241173"/>
                  </a:lnTo>
                  <a:lnTo>
                    <a:pt x="498945" y="289785"/>
                  </a:lnTo>
                  <a:lnTo>
                    <a:pt x="484266" y="335059"/>
                  </a:lnTo>
                  <a:lnTo>
                    <a:pt x="461039" y="376026"/>
                  </a:lnTo>
                  <a:lnTo>
                    <a:pt x="430275" y="411718"/>
                  </a:lnTo>
                  <a:lnTo>
                    <a:pt x="392987" y="441164"/>
                  </a:lnTo>
                  <a:lnTo>
                    <a:pt x="350186" y="463397"/>
                  </a:lnTo>
                  <a:lnTo>
                    <a:pt x="302885" y="477447"/>
                  </a:lnTo>
                  <a:lnTo>
                    <a:pt x="252094" y="482346"/>
                  </a:lnTo>
                  <a:lnTo>
                    <a:pt x="201299" y="477447"/>
                  </a:lnTo>
                  <a:lnTo>
                    <a:pt x="153983" y="463397"/>
                  </a:lnTo>
                  <a:lnTo>
                    <a:pt x="111162" y="441164"/>
                  </a:lnTo>
                  <a:lnTo>
                    <a:pt x="73850" y="411718"/>
                  </a:lnTo>
                  <a:lnTo>
                    <a:pt x="43063" y="376026"/>
                  </a:lnTo>
                  <a:lnTo>
                    <a:pt x="19815" y="335059"/>
                  </a:lnTo>
                  <a:lnTo>
                    <a:pt x="5123" y="289785"/>
                  </a:lnTo>
                  <a:lnTo>
                    <a:pt x="0" y="241173"/>
                  </a:lnTo>
                  <a:close/>
                </a:path>
              </a:pathLst>
            </a:custGeom>
            <a:ln w="25400">
              <a:solidFill>
                <a:srgbClr val="000000"/>
              </a:solidFill>
            </a:ln>
          </p:spPr>
          <p:txBody>
            <a:bodyPr wrap="square" lIns="0" tIns="0" rIns="0" bIns="0" rtlCol="0"/>
            <a:lstStyle/>
            <a:p>
              <a:endParaRPr smtClean="0">
                <a:solidFill>
                  <a:prstClr val="black"/>
                </a:solidFill>
              </a:endParaRPr>
            </a:p>
          </p:txBody>
        </p:sp>
        <p:sp>
          <p:nvSpPr>
            <p:cNvPr id="15" name="object 15"/>
            <p:cNvSpPr/>
            <p:nvPr/>
          </p:nvSpPr>
          <p:spPr>
            <a:xfrm>
              <a:off x="1403604" y="3166109"/>
              <a:ext cx="360045" cy="0"/>
            </a:xfrm>
            <a:custGeom>
              <a:avLst/>
              <a:gdLst/>
              <a:ahLst/>
              <a:cxnLst/>
              <a:rect l="l" t="t" r="r" b="b"/>
              <a:pathLst>
                <a:path w="360044">
                  <a:moveTo>
                    <a:pt x="0" y="0"/>
                  </a:moveTo>
                  <a:lnTo>
                    <a:pt x="360045" y="0"/>
                  </a:lnTo>
                </a:path>
              </a:pathLst>
            </a:custGeom>
            <a:ln w="12700">
              <a:solidFill>
                <a:srgbClr val="000000"/>
              </a:solidFill>
            </a:ln>
          </p:spPr>
          <p:txBody>
            <a:bodyPr wrap="square" lIns="0" tIns="0" rIns="0" bIns="0" rtlCol="0"/>
            <a:lstStyle/>
            <a:p>
              <a:endParaRPr smtClean="0">
                <a:solidFill>
                  <a:prstClr val="black"/>
                </a:solidFill>
              </a:endParaRPr>
            </a:p>
          </p:txBody>
        </p:sp>
        <p:sp>
          <p:nvSpPr>
            <p:cNvPr id="16" name="object 16"/>
            <p:cNvSpPr/>
            <p:nvPr/>
          </p:nvSpPr>
          <p:spPr>
            <a:xfrm>
              <a:off x="2699766" y="2924936"/>
              <a:ext cx="504190" cy="482600"/>
            </a:xfrm>
            <a:custGeom>
              <a:avLst/>
              <a:gdLst/>
              <a:ahLst/>
              <a:cxnLst/>
              <a:rect l="l" t="t" r="r" b="b"/>
              <a:pathLst>
                <a:path w="504189" h="482600">
                  <a:moveTo>
                    <a:pt x="252094" y="0"/>
                  </a:moveTo>
                  <a:lnTo>
                    <a:pt x="201299" y="4898"/>
                  </a:lnTo>
                  <a:lnTo>
                    <a:pt x="153983" y="18948"/>
                  </a:lnTo>
                  <a:lnTo>
                    <a:pt x="111162" y="41181"/>
                  </a:lnTo>
                  <a:lnTo>
                    <a:pt x="73850" y="70627"/>
                  </a:lnTo>
                  <a:lnTo>
                    <a:pt x="43063" y="106319"/>
                  </a:lnTo>
                  <a:lnTo>
                    <a:pt x="19815" y="147286"/>
                  </a:lnTo>
                  <a:lnTo>
                    <a:pt x="5123" y="192560"/>
                  </a:lnTo>
                  <a:lnTo>
                    <a:pt x="0" y="241173"/>
                  </a:lnTo>
                  <a:lnTo>
                    <a:pt x="5123" y="289785"/>
                  </a:lnTo>
                  <a:lnTo>
                    <a:pt x="19815" y="335059"/>
                  </a:lnTo>
                  <a:lnTo>
                    <a:pt x="43063" y="376026"/>
                  </a:lnTo>
                  <a:lnTo>
                    <a:pt x="73850" y="411718"/>
                  </a:lnTo>
                  <a:lnTo>
                    <a:pt x="111162" y="441164"/>
                  </a:lnTo>
                  <a:lnTo>
                    <a:pt x="153983" y="463397"/>
                  </a:lnTo>
                  <a:lnTo>
                    <a:pt x="201299" y="477447"/>
                  </a:lnTo>
                  <a:lnTo>
                    <a:pt x="252094" y="482346"/>
                  </a:lnTo>
                  <a:lnTo>
                    <a:pt x="302885" y="477447"/>
                  </a:lnTo>
                  <a:lnTo>
                    <a:pt x="350186" y="463397"/>
                  </a:lnTo>
                  <a:lnTo>
                    <a:pt x="392987" y="441164"/>
                  </a:lnTo>
                  <a:lnTo>
                    <a:pt x="430275" y="411718"/>
                  </a:lnTo>
                  <a:lnTo>
                    <a:pt x="461039" y="376026"/>
                  </a:lnTo>
                  <a:lnTo>
                    <a:pt x="484266" y="335059"/>
                  </a:lnTo>
                  <a:lnTo>
                    <a:pt x="498945" y="289785"/>
                  </a:lnTo>
                  <a:lnTo>
                    <a:pt x="504063" y="241173"/>
                  </a:lnTo>
                  <a:lnTo>
                    <a:pt x="498945" y="192560"/>
                  </a:lnTo>
                  <a:lnTo>
                    <a:pt x="484266" y="147286"/>
                  </a:lnTo>
                  <a:lnTo>
                    <a:pt x="461039" y="106319"/>
                  </a:lnTo>
                  <a:lnTo>
                    <a:pt x="430275" y="70627"/>
                  </a:lnTo>
                  <a:lnTo>
                    <a:pt x="392987" y="41181"/>
                  </a:lnTo>
                  <a:lnTo>
                    <a:pt x="350186" y="18948"/>
                  </a:lnTo>
                  <a:lnTo>
                    <a:pt x="302885" y="4898"/>
                  </a:lnTo>
                  <a:lnTo>
                    <a:pt x="252094" y="0"/>
                  </a:lnTo>
                  <a:close/>
                </a:path>
              </a:pathLst>
            </a:custGeom>
            <a:solidFill>
              <a:srgbClr val="FFFFFF"/>
            </a:solidFill>
          </p:spPr>
          <p:txBody>
            <a:bodyPr wrap="square" lIns="0" tIns="0" rIns="0" bIns="0" rtlCol="0"/>
            <a:lstStyle/>
            <a:p>
              <a:endParaRPr smtClean="0">
                <a:solidFill>
                  <a:prstClr val="black"/>
                </a:solidFill>
              </a:endParaRPr>
            </a:p>
          </p:txBody>
        </p:sp>
        <p:sp>
          <p:nvSpPr>
            <p:cNvPr id="17" name="object 17"/>
            <p:cNvSpPr/>
            <p:nvPr/>
          </p:nvSpPr>
          <p:spPr>
            <a:xfrm>
              <a:off x="2699766" y="2924936"/>
              <a:ext cx="504190" cy="482600"/>
            </a:xfrm>
            <a:custGeom>
              <a:avLst/>
              <a:gdLst/>
              <a:ahLst/>
              <a:cxnLst/>
              <a:rect l="l" t="t" r="r" b="b"/>
              <a:pathLst>
                <a:path w="504189" h="482600">
                  <a:moveTo>
                    <a:pt x="0" y="241173"/>
                  </a:moveTo>
                  <a:lnTo>
                    <a:pt x="5123" y="192560"/>
                  </a:lnTo>
                  <a:lnTo>
                    <a:pt x="19815" y="147286"/>
                  </a:lnTo>
                  <a:lnTo>
                    <a:pt x="43063" y="106319"/>
                  </a:lnTo>
                  <a:lnTo>
                    <a:pt x="73850" y="70627"/>
                  </a:lnTo>
                  <a:lnTo>
                    <a:pt x="111162" y="41181"/>
                  </a:lnTo>
                  <a:lnTo>
                    <a:pt x="153983" y="18948"/>
                  </a:lnTo>
                  <a:lnTo>
                    <a:pt x="201299" y="4898"/>
                  </a:lnTo>
                  <a:lnTo>
                    <a:pt x="252094" y="0"/>
                  </a:lnTo>
                  <a:lnTo>
                    <a:pt x="302885" y="4898"/>
                  </a:lnTo>
                  <a:lnTo>
                    <a:pt x="350186" y="18948"/>
                  </a:lnTo>
                  <a:lnTo>
                    <a:pt x="392987" y="41181"/>
                  </a:lnTo>
                  <a:lnTo>
                    <a:pt x="430275" y="70627"/>
                  </a:lnTo>
                  <a:lnTo>
                    <a:pt x="461039" y="106319"/>
                  </a:lnTo>
                  <a:lnTo>
                    <a:pt x="484266" y="147286"/>
                  </a:lnTo>
                  <a:lnTo>
                    <a:pt x="498945" y="192560"/>
                  </a:lnTo>
                  <a:lnTo>
                    <a:pt x="504063" y="241173"/>
                  </a:lnTo>
                  <a:lnTo>
                    <a:pt x="498945" y="289785"/>
                  </a:lnTo>
                  <a:lnTo>
                    <a:pt x="484266" y="335059"/>
                  </a:lnTo>
                  <a:lnTo>
                    <a:pt x="461039" y="376026"/>
                  </a:lnTo>
                  <a:lnTo>
                    <a:pt x="430275" y="411718"/>
                  </a:lnTo>
                  <a:lnTo>
                    <a:pt x="392987" y="441164"/>
                  </a:lnTo>
                  <a:lnTo>
                    <a:pt x="350186" y="463397"/>
                  </a:lnTo>
                  <a:lnTo>
                    <a:pt x="302885" y="477447"/>
                  </a:lnTo>
                  <a:lnTo>
                    <a:pt x="252094" y="482346"/>
                  </a:lnTo>
                  <a:lnTo>
                    <a:pt x="201299" y="477447"/>
                  </a:lnTo>
                  <a:lnTo>
                    <a:pt x="153983" y="463397"/>
                  </a:lnTo>
                  <a:lnTo>
                    <a:pt x="111162" y="441164"/>
                  </a:lnTo>
                  <a:lnTo>
                    <a:pt x="73850" y="411718"/>
                  </a:lnTo>
                  <a:lnTo>
                    <a:pt x="43063" y="376026"/>
                  </a:lnTo>
                  <a:lnTo>
                    <a:pt x="19815" y="335059"/>
                  </a:lnTo>
                  <a:lnTo>
                    <a:pt x="5123" y="289785"/>
                  </a:lnTo>
                  <a:lnTo>
                    <a:pt x="0" y="241173"/>
                  </a:lnTo>
                  <a:close/>
                </a:path>
              </a:pathLst>
            </a:custGeom>
            <a:ln w="25400">
              <a:solidFill>
                <a:srgbClr val="000000"/>
              </a:solidFill>
            </a:ln>
          </p:spPr>
          <p:txBody>
            <a:bodyPr wrap="square" lIns="0" tIns="0" rIns="0" bIns="0" rtlCol="0"/>
            <a:lstStyle/>
            <a:p>
              <a:endParaRPr smtClean="0">
                <a:solidFill>
                  <a:prstClr val="black"/>
                </a:solidFill>
              </a:endParaRPr>
            </a:p>
          </p:txBody>
        </p:sp>
        <p:sp>
          <p:nvSpPr>
            <p:cNvPr id="18" name="object 18"/>
            <p:cNvSpPr/>
            <p:nvPr/>
          </p:nvSpPr>
          <p:spPr>
            <a:xfrm>
              <a:off x="2267711" y="3140963"/>
              <a:ext cx="432434" cy="0"/>
            </a:xfrm>
            <a:custGeom>
              <a:avLst/>
              <a:gdLst/>
              <a:ahLst/>
              <a:cxnLst/>
              <a:rect l="l" t="t" r="r" b="b"/>
              <a:pathLst>
                <a:path w="432435">
                  <a:moveTo>
                    <a:pt x="0" y="0"/>
                  </a:moveTo>
                  <a:lnTo>
                    <a:pt x="432054" y="0"/>
                  </a:lnTo>
                </a:path>
              </a:pathLst>
            </a:custGeom>
            <a:ln w="12700">
              <a:solidFill>
                <a:srgbClr val="000000"/>
              </a:solidFill>
            </a:ln>
          </p:spPr>
          <p:txBody>
            <a:bodyPr wrap="square" lIns="0" tIns="0" rIns="0" bIns="0" rtlCol="0"/>
            <a:lstStyle/>
            <a:p>
              <a:endParaRPr smtClean="0">
                <a:solidFill>
                  <a:prstClr val="black"/>
                </a:solidFill>
              </a:endParaRPr>
            </a:p>
          </p:txBody>
        </p:sp>
        <p:sp>
          <p:nvSpPr>
            <p:cNvPr id="19" name="object 19"/>
            <p:cNvSpPr/>
            <p:nvPr/>
          </p:nvSpPr>
          <p:spPr>
            <a:xfrm>
              <a:off x="899591" y="3933062"/>
              <a:ext cx="504190" cy="482600"/>
            </a:xfrm>
            <a:custGeom>
              <a:avLst/>
              <a:gdLst/>
              <a:ahLst/>
              <a:cxnLst/>
              <a:rect l="l" t="t" r="r" b="b"/>
              <a:pathLst>
                <a:path w="504190" h="482600">
                  <a:moveTo>
                    <a:pt x="252031" y="0"/>
                  </a:moveTo>
                  <a:lnTo>
                    <a:pt x="201238" y="4898"/>
                  </a:lnTo>
                  <a:lnTo>
                    <a:pt x="153929" y="18948"/>
                  </a:lnTo>
                  <a:lnTo>
                    <a:pt x="111118" y="41181"/>
                  </a:lnTo>
                  <a:lnTo>
                    <a:pt x="73818" y="70627"/>
                  </a:lnTo>
                  <a:lnTo>
                    <a:pt x="43043" y="106319"/>
                  </a:lnTo>
                  <a:lnTo>
                    <a:pt x="19806" y="147286"/>
                  </a:lnTo>
                  <a:lnTo>
                    <a:pt x="5120" y="192560"/>
                  </a:lnTo>
                  <a:lnTo>
                    <a:pt x="0" y="241173"/>
                  </a:lnTo>
                  <a:lnTo>
                    <a:pt x="5120" y="289785"/>
                  </a:lnTo>
                  <a:lnTo>
                    <a:pt x="19806" y="335059"/>
                  </a:lnTo>
                  <a:lnTo>
                    <a:pt x="43043" y="376026"/>
                  </a:lnTo>
                  <a:lnTo>
                    <a:pt x="73818" y="411718"/>
                  </a:lnTo>
                  <a:lnTo>
                    <a:pt x="111118" y="441164"/>
                  </a:lnTo>
                  <a:lnTo>
                    <a:pt x="153929" y="463397"/>
                  </a:lnTo>
                  <a:lnTo>
                    <a:pt x="201238" y="477447"/>
                  </a:lnTo>
                  <a:lnTo>
                    <a:pt x="252031" y="482345"/>
                  </a:lnTo>
                  <a:lnTo>
                    <a:pt x="302825" y="477447"/>
                  </a:lnTo>
                  <a:lnTo>
                    <a:pt x="350130" y="463397"/>
                  </a:lnTo>
                  <a:lnTo>
                    <a:pt x="392933" y="441164"/>
                  </a:lnTo>
                  <a:lnTo>
                    <a:pt x="430223" y="411718"/>
                  </a:lnTo>
                  <a:lnTo>
                    <a:pt x="460988" y="376026"/>
                  </a:lnTo>
                  <a:lnTo>
                    <a:pt x="484215" y="335059"/>
                  </a:lnTo>
                  <a:lnTo>
                    <a:pt x="498894" y="289785"/>
                  </a:lnTo>
                  <a:lnTo>
                    <a:pt x="504012" y="241173"/>
                  </a:lnTo>
                  <a:lnTo>
                    <a:pt x="498894" y="192560"/>
                  </a:lnTo>
                  <a:lnTo>
                    <a:pt x="484215" y="147286"/>
                  </a:lnTo>
                  <a:lnTo>
                    <a:pt x="460988" y="106319"/>
                  </a:lnTo>
                  <a:lnTo>
                    <a:pt x="430223" y="70627"/>
                  </a:lnTo>
                  <a:lnTo>
                    <a:pt x="392933" y="41181"/>
                  </a:lnTo>
                  <a:lnTo>
                    <a:pt x="350130" y="18948"/>
                  </a:lnTo>
                  <a:lnTo>
                    <a:pt x="302825" y="4898"/>
                  </a:lnTo>
                  <a:lnTo>
                    <a:pt x="252031" y="0"/>
                  </a:lnTo>
                  <a:close/>
                </a:path>
              </a:pathLst>
            </a:custGeom>
            <a:solidFill>
              <a:srgbClr val="FFFFFF"/>
            </a:solidFill>
          </p:spPr>
          <p:txBody>
            <a:bodyPr wrap="square" lIns="0" tIns="0" rIns="0" bIns="0" rtlCol="0"/>
            <a:lstStyle/>
            <a:p>
              <a:endParaRPr smtClean="0">
                <a:solidFill>
                  <a:prstClr val="black"/>
                </a:solidFill>
              </a:endParaRPr>
            </a:p>
          </p:txBody>
        </p:sp>
        <p:sp>
          <p:nvSpPr>
            <p:cNvPr id="20" name="object 20"/>
            <p:cNvSpPr/>
            <p:nvPr/>
          </p:nvSpPr>
          <p:spPr>
            <a:xfrm>
              <a:off x="899591" y="3933062"/>
              <a:ext cx="504190" cy="482600"/>
            </a:xfrm>
            <a:custGeom>
              <a:avLst/>
              <a:gdLst/>
              <a:ahLst/>
              <a:cxnLst/>
              <a:rect l="l" t="t" r="r" b="b"/>
              <a:pathLst>
                <a:path w="504190" h="482600">
                  <a:moveTo>
                    <a:pt x="0" y="241173"/>
                  </a:moveTo>
                  <a:lnTo>
                    <a:pt x="5120" y="192560"/>
                  </a:lnTo>
                  <a:lnTo>
                    <a:pt x="19806" y="147286"/>
                  </a:lnTo>
                  <a:lnTo>
                    <a:pt x="43043" y="106319"/>
                  </a:lnTo>
                  <a:lnTo>
                    <a:pt x="73818" y="70627"/>
                  </a:lnTo>
                  <a:lnTo>
                    <a:pt x="111118" y="41181"/>
                  </a:lnTo>
                  <a:lnTo>
                    <a:pt x="153929" y="18948"/>
                  </a:lnTo>
                  <a:lnTo>
                    <a:pt x="201238" y="4898"/>
                  </a:lnTo>
                  <a:lnTo>
                    <a:pt x="252031" y="0"/>
                  </a:lnTo>
                  <a:lnTo>
                    <a:pt x="302825" y="4898"/>
                  </a:lnTo>
                  <a:lnTo>
                    <a:pt x="350130" y="18948"/>
                  </a:lnTo>
                  <a:lnTo>
                    <a:pt x="392933" y="41181"/>
                  </a:lnTo>
                  <a:lnTo>
                    <a:pt x="430223" y="70627"/>
                  </a:lnTo>
                  <a:lnTo>
                    <a:pt x="460988" y="106319"/>
                  </a:lnTo>
                  <a:lnTo>
                    <a:pt x="484215" y="147286"/>
                  </a:lnTo>
                  <a:lnTo>
                    <a:pt x="498894" y="192560"/>
                  </a:lnTo>
                  <a:lnTo>
                    <a:pt x="504012" y="241173"/>
                  </a:lnTo>
                  <a:lnTo>
                    <a:pt x="498894" y="289785"/>
                  </a:lnTo>
                  <a:lnTo>
                    <a:pt x="484215" y="335059"/>
                  </a:lnTo>
                  <a:lnTo>
                    <a:pt x="460988" y="376026"/>
                  </a:lnTo>
                  <a:lnTo>
                    <a:pt x="430223" y="411718"/>
                  </a:lnTo>
                  <a:lnTo>
                    <a:pt x="392933" y="441164"/>
                  </a:lnTo>
                  <a:lnTo>
                    <a:pt x="350130" y="463397"/>
                  </a:lnTo>
                  <a:lnTo>
                    <a:pt x="302825" y="477447"/>
                  </a:lnTo>
                  <a:lnTo>
                    <a:pt x="252031" y="482345"/>
                  </a:lnTo>
                  <a:lnTo>
                    <a:pt x="201238" y="477447"/>
                  </a:lnTo>
                  <a:lnTo>
                    <a:pt x="153929" y="463397"/>
                  </a:lnTo>
                  <a:lnTo>
                    <a:pt x="111118" y="441164"/>
                  </a:lnTo>
                  <a:lnTo>
                    <a:pt x="73818" y="411718"/>
                  </a:lnTo>
                  <a:lnTo>
                    <a:pt x="43043" y="376026"/>
                  </a:lnTo>
                  <a:lnTo>
                    <a:pt x="19806" y="335059"/>
                  </a:lnTo>
                  <a:lnTo>
                    <a:pt x="5120" y="289785"/>
                  </a:lnTo>
                  <a:lnTo>
                    <a:pt x="0" y="241173"/>
                  </a:lnTo>
                  <a:close/>
                </a:path>
              </a:pathLst>
            </a:custGeom>
            <a:ln w="25400">
              <a:solidFill>
                <a:srgbClr val="000000"/>
              </a:solidFill>
            </a:ln>
          </p:spPr>
          <p:txBody>
            <a:bodyPr wrap="square" lIns="0" tIns="0" rIns="0" bIns="0" rtlCol="0"/>
            <a:lstStyle/>
            <a:p>
              <a:endParaRPr smtClean="0">
                <a:solidFill>
                  <a:prstClr val="black"/>
                </a:solidFill>
              </a:endParaRPr>
            </a:p>
          </p:txBody>
        </p:sp>
        <p:sp>
          <p:nvSpPr>
            <p:cNvPr id="21" name="object 21"/>
            <p:cNvSpPr/>
            <p:nvPr/>
          </p:nvSpPr>
          <p:spPr>
            <a:xfrm>
              <a:off x="1151623" y="3407282"/>
              <a:ext cx="0" cy="525780"/>
            </a:xfrm>
            <a:custGeom>
              <a:avLst/>
              <a:gdLst/>
              <a:ahLst/>
              <a:cxnLst/>
              <a:rect l="l" t="t" r="r" b="b"/>
              <a:pathLst>
                <a:path h="525779">
                  <a:moveTo>
                    <a:pt x="0" y="0"/>
                  </a:moveTo>
                  <a:lnTo>
                    <a:pt x="0" y="525779"/>
                  </a:lnTo>
                </a:path>
              </a:pathLst>
            </a:custGeom>
            <a:ln w="12700">
              <a:solidFill>
                <a:srgbClr val="000000"/>
              </a:solidFill>
            </a:ln>
          </p:spPr>
          <p:txBody>
            <a:bodyPr wrap="square" lIns="0" tIns="0" rIns="0" bIns="0" rtlCol="0"/>
            <a:lstStyle/>
            <a:p>
              <a:endParaRPr smtClean="0">
                <a:solidFill>
                  <a:prstClr val="black"/>
                </a:solidFill>
              </a:endParaRPr>
            </a:p>
          </p:txBody>
        </p:sp>
        <p:sp>
          <p:nvSpPr>
            <p:cNvPr id="22" name="object 22"/>
            <p:cNvSpPr/>
            <p:nvPr/>
          </p:nvSpPr>
          <p:spPr>
            <a:xfrm>
              <a:off x="1329816" y="3407282"/>
              <a:ext cx="576580" cy="612140"/>
            </a:xfrm>
            <a:custGeom>
              <a:avLst/>
              <a:gdLst/>
              <a:ahLst/>
              <a:cxnLst/>
              <a:rect l="l" t="t" r="r" b="b"/>
              <a:pathLst>
                <a:path w="576580" h="612139">
                  <a:moveTo>
                    <a:pt x="0" y="612012"/>
                  </a:moveTo>
                  <a:lnTo>
                    <a:pt x="576072" y="0"/>
                  </a:lnTo>
                </a:path>
              </a:pathLst>
            </a:custGeom>
            <a:ln w="12699">
              <a:solidFill>
                <a:srgbClr val="000000"/>
              </a:solidFill>
            </a:ln>
          </p:spPr>
          <p:txBody>
            <a:bodyPr wrap="square" lIns="0" tIns="0" rIns="0" bIns="0" rtlCol="0"/>
            <a:lstStyle/>
            <a:p>
              <a:endParaRPr smtClean="0">
                <a:solidFill>
                  <a:prstClr val="black"/>
                </a:solidFill>
              </a:endParaRPr>
            </a:p>
          </p:txBody>
        </p:sp>
      </p:grpSp>
      <p:grpSp>
        <p:nvGrpSpPr>
          <p:cNvPr id="23" name="object 23"/>
          <p:cNvGrpSpPr/>
          <p:nvPr/>
        </p:nvGrpSpPr>
        <p:grpSpPr>
          <a:xfrm>
            <a:off x="5351398" y="2768219"/>
            <a:ext cx="1682114" cy="939800"/>
            <a:chOff x="5351398" y="2768219"/>
            <a:chExt cx="1682114" cy="939800"/>
          </a:xfrm>
        </p:grpSpPr>
        <p:sp>
          <p:nvSpPr>
            <p:cNvPr id="24" name="object 24"/>
            <p:cNvSpPr/>
            <p:nvPr/>
          </p:nvSpPr>
          <p:spPr>
            <a:xfrm>
              <a:off x="5364098" y="3356991"/>
              <a:ext cx="360045" cy="338455"/>
            </a:xfrm>
            <a:custGeom>
              <a:avLst/>
              <a:gdLst/>
              <a:ahLst/>
              <a:cxnLst/>
              <a:rect l="l" t="t" r="r" b="b"/>
              <a:pathLst>
                <a:path w="360045" h="338454">
                  <a:moveTo>
                    <a:pt x="179959" y="0"/>
                  </a:moveTo>
                  <a:lnTo>
                    <a:pt x="132144" y="6039"/>
                  </a:lnTo>
                  <a:lnTo>
                    <a:pt x="89163" y="23085"/>
                  </a:lnTo>
                  <a:lnTo>
                    <a:pt x="52736" y="49530"/>
                  </a:lnTo>
                  <a:lnTo>
                    <a:pt x="24586" y="83763"/>
                  </a:lnTo>
                  <a:lnTo>
                    <a:pt x="6433" y="124177"/>
                  </a:lnTo>
                  <a:lnTo>
                    <a:pt x="0" y="169163"/>
                  </a:lnTo>
                  <a:lnTo>
                    <a:pt x="6433" y="214150"/>
                  </a:lnTo>
                  <a:lnTo>
                    <a:pt x="24586" y="254564"/>
                  </a:lnTo>
                  <a:lnTo>
                    <a:pt x="52736" y="288798"/>
                  </a:lnTo>
                  <a:lnTo>
                    <a:pt x="89163" y="315242"/>
                  </a:lnTo>
                  <a:lnTo>
                    <a:pt x="132144" y="332288"/>
                  </a:lnTo>
                  <a:lnTo>
                    <a:pt x="179959" y="338328"/>
                  </a:lnTo>
                  <a:lnTo>
                    <a:pt x="227826" y="332288"/>
                  </a:lnTo>
                  <a:lnTo>
                    <a:pt x="270843" y="315242"/>
                  </a:lnTo>
                  <a:lnTo>
                    <a:pt x="307292" y="288798"/>
                  </a:lnTo>
                  <a:lnTo>
                    <a:pt x="335454" y="254564"/>
                  </a:lnTo>
                  <a:lnTo>
                    <a:pt x="353610" y="214150"/>
                  </a:lnTo>
                  <a:lnTo>
                    <a:pt x="360045" y="169163"/>
                  </a:lnTo>
                  <a:lnTo>
                    <a:pt x="353610" y="124177"/>
                  </a:lnTo>
                  <a:lnTo>
                    <a:pt x="335454" y="83763"/>
                  </a:lnTo>
                  <a:lnTo>
                    <a:pt x="307292" y="49530"/>
                  </a:lnTo>
                  <a:lnTo>
                    <a:pt x="270843" y="23085"/>
                  </a:lnTo>
                  <a:lnTo>
                    <a:pt x="227826" y="6039"/>
                  </a:lnTo>
                  <a:lnTo>
                    <a:pt x="179959" y="0"/>
                  </a:lnTo>
                  <a:close/>
                </a:path>
              </a:pathLst>
            </a:custGeom>
            <a:solidFill>
              <a:srgbClr val="FFFFFF"/>
            </a:solidFill>
          </p:spPr>
          <p:txBody>
            <a:bodyPr wrap="square" lIns="0" tIns="0" rIns="0" bIns="0" rtlCol="0"/>
            <a:lstStyle/>
            <a:p>
              <a:endParaRPr smtClean="0">
                <a:solidFill>
                  <a:prstClr val="black"/>
                </a:solidFill>
              </a:endParaRPr>
            </a:p>
          </p:txBody>
        </p:sp>
        <p:sp>
          <p:nvSpPr>
            <p:cNvPr id="25" name="object 25"/>
            <p:cNvSpPr/>
            <p:nvPr/>
          </p:nvSpPr>
          <p:spPr>
            <a:xfrm>
              <a:off x="5364098" y="3356991"/>
              <a:ext cx="360045" cy="338455"/>
            </a:xfrm>
            <a:custGeom>
              <a:avLst/>
              <a:gdLst/>
              <a:ahLst/>
              <a:cxnLst/>
              <a:rect l="l" t="t" r="r" b="b"/>
              <a:pathLst>
                <a:path w="360045" h="338454">
                  <a:moveTo>
                    <a:pt x="0" y="169163"/>
                  </a:moveTo>
                  <a:lnTo>
                    <a:pt x="6433" y="124177"/>
                  </a:lnTo>
                  <a:lnTo>
                    <a:pt x="24586" y="83763"/>
                  </a:lnTo>
                  <a:lnTo>
                    <a:pt x="52736" y="49530"/>
                  </a:lnTo>
                  <a:lnTo>
                    <a:pt x="89163" y="23085"/>
                  </a:lnTo>
                  <a:lnTo>
                    <a:pt x="132144" y="6039"/>
                  </a:lnTo>
                  <a:lnTo>
                    <a:pt x="179959" y="0"/>
                  </a:lnTo>
                  <a:lnTo>
                    <a:pt x="227826" y="6039"/>
                  </a:lnTo>
                  <a:lnTo>
                    <a:pt x="270843" y="23085"/>
                  </a:lnTo>
                  <a:lnTo>
                    <a:pt x="307292" y="49530"/>
                  </a:lnTo>
                  <a:lnTo>
                    <a:pt x="335454" y="83763"/>
                  </a:lnTo>
                  <a:lnTo>
                    <a:pt x="353610" y="124177"/>
                  </a:lnTo>
                  <a:lnTo>
                    <a:pt x="360045" y="169163"/>
                  </a:lnTo>
                  <a:lnTo>
                    <a:pt x="353610" y="214150"/>
                  </a:lnTo>
                  <a:lnTo>
                    <a:pt x="335454" y="254564"/>
                  </a:lnTo>
                  <a:lnTo>
                    <a:pt x="307292" y="288798"/>
                  </a:lnTo>
                  <a:lnTo>
                    <a:pt x="270843" y="315242"/>
                  </a:lnTo>
                  <a:lnTo>
                    <a:pt x="227826" y="332288"/>
                  </a:lnTo>
                  <a:lnTo>
                    <a:pt x="179959" y="338328"/>
                  </a:lnTo>
                  <a:lnTo>
                    <a:pt x="132144" y="332288"/>
                  </a:lnTo>
                  <a:lnTo>
                    <a:pt x="89163" y="315242"/>
                  </a:lnTo>
                  <a:lnTo>
                    <a:pt x="52736" y="288798"/>
                  </a:lnTo>
                  <a:lnTo>
                    <a:pt x="24586" y="254564"/>
                  </a:lnTo>
                  <a:lnTo>
                    <a:pt x="6433" y="214150"/>
                  </a:lnTo>
                  <a:lnTo>
                    <a:pt x="0" y="169163"/>
                  </a:lnTo>
                  <a:close/>
                </a:path>
              </a:pathLst>
            </a:custGeom>
            <a:ln w="25399">
              <a:solidFill>
                <a:srgbClr val="000000"/>
              </a:solidFill>
            </a:ln>
          </p:spPr>
          <p:txBody>
            <a:bodyPr wrap="square" lIns="0" tIns="0" rIns="0" bIns="0" rtlCol="0"/>
            <a:lstStyle/>
            <a:p>
              <a:endParaRPr smtClean="0">
                <a:solidFill>
                  <a:prstClr val="black"/>
                </a:solidFill>
              </a:endParaRPr>
            </a:p>
          </p:txBody>
        </p:sp>
        <p:sp>
          <p:nvSpPr>
            <p:cNvPr id="26" name="object 26"/>
            <p:cNvSpPr/>
            <p:nvPr/>
          </p:nvSpPr>
          <p:spPr>
            <a:xfrm>
              <a:off x="6660260" y="2780919"/>
              <a:ext cx="360045" cy="338455"/>
            </a:xfrm>
            <a:custGeom>
              <a:avLst/>
              <a:gdLst/>
              <a:ahLst/>
              <a:cxnLst/>
              <a:rect l="l" t="t" r="r" b="b"/>
              <a:pathLst>
                <a:path w="360045" h="338455">
                  <a:moveTo>
                    <a:pt x="179959" y="0"/>
                  </a:moveTo>
                  <a:lnTo>
                    <a:pt x="132100" y="6039"/>
                  </a:lnTo>
                  <a:lnTo>
                    <a:pt x="89106" y="23085"/>
                  </a:lnTo>
                  <a:lnTo>
                    <a:pt x="52689" y="49530"/>
                  </a:lnTo>
                  <a:lnTo>
                    <a:pt x="24558" y="83763"/>
                  </a:lnTo>
                  <a:lnTo>
                    <a:pt x="6424" y="124177"/>
                  </a:lnTo>
                  <a:lnTo>
                    <a:pt x="0" y="169163"/>
                  </a:lnTo>
                  <a:lnTo>
                    <a:pt x="6424" y="214150"/>
                  </a:lnTo>
                  <a:lnTo>
                    <a:pt x="24558" y="254564"/>
                  </a:lnTo>
                  <a:lnTo>
                    <a:pt x="52689" y="288797"/>
                  </a:lnTo>
                  <a:lnTo>
                    <a:pt x="89106" y="315242"/>
                  </a:lnTo>
                  <a:lnTo>
                    <a:pt x="132100" y="332288"/>
                  </a:lnTo>
                  <a:lnTo>
                    <a:pt x="179959" y="338327"/>
                  </a:lnTo>
                  <a:lnTo>
                    <a:pt x="227826" y="332288"/>
                  </a:lnTo>
                  <a:lnTo>
                    <a:pt x="270843" y="315242"/>
                  </a:lnTo>
                  <a:lnTo>
                    <a:pt x="307292" y="288797"/>
                  </a:lnTo>
                  <a:lnTo>
                    <a:pt x="335454" y="254564"/>
                  </a:lnTo>
                  <a:lnTo>
                    <a:pt x="353610" y="214150"/>
                  </a:lnTo>
                  <a:lnTo>
                    <a:pt x="360045" y="169163"/>
                  </a:lnTo>
                  <a:lnTo>
                    <a:pt x="353610" y="124177"/>
                  </a:lnTo>
                  <a:lnTo>
                    <a:pt x="335454" y="83763"/>
                  </a:lnTo>
                  <a:lnTo>
                    <a:pt x="307292" y="49530"/>
                  </a:lnTo>
                  <a:lnTo>
                    <a:pt x="270843" y="23085"/>
                  </a:lnTo>
                  <a:lnTo>
                    <a:pt x="227826" y="6039"/>
                  </a:lnTo>
                  <a:lnTo>
                    <a:pt x="179959" y="0"/>
                  </a:lnTo>
                  <a:close/>
                </a:path>
              </a:pathLst>
            </a:custGeom>
            <a:solidFill>
              <a:srgbClr val="FFFFFF"/>
            </a:solidFill>
          </p:spPr>
          <p:txBody>
            <a:bodyPr wrap="square" lIns="0" tIns="0" rIns="0" bIns="0" rtlCol="0"/>
            <a:lstStyle/>
            <a:p>
              <a:endParaRPr smtClean="0">
                <a:solidFill>
                  <a:prstClr val="black"/>
                </a:solidFill>
              </a:endParaRPr>
            </a:p>
          </p:txBody>
        </p:sp>
        <p:sp>
          <p:nvSpPr>
            <p:cNvPr id="27" name="object 27"/>
            <p:cNvSpPr/>
            <p:nvPr/>
          </p:nvSpPr>
          <p:spPr>
            <a:xfrm>
              <a:off x="6660260" y="2780919"/>
              <a:ext cx="360045" cy="338455"/>
            </a:xfrm>
            <a:custGeom>
              <a:avLst/>
              <a:gdLst/>
              <a:ahLst/>
              <a:cxnLst/>
              <a:rect l="l" t="t" r="r" b="b"/>
              <a:pathLst>
                <a:path w="360045" h="338455">
                  <a:moveTo>
                    <a:pt x="0" y="169163"/>
                  </a:moveTo>
                  <a:lnTo>
                    <a:pt x="6424" y="124177"/>
                  </a:lnTo>
                  <a:lnTo>
                    <a:pt x="24558" y="83763"/>
                  </a:lnTo>
                  <a:lnTo>
                    <a:pt x="52689" y="49530"/>
                  </a:lnTo>
                  <a:lnTo>
                    <a:pt x="89106" y="23085"/>
                  </a:lnTo>
                  <a:lnTo>
                    <a:pt x="132100" y="6039"/>
                  </a:lnTo>
                  <a:lnTo>
                    <a:pt x="179959" y="0"/>
                  </a:lnTo>
                  <a:lnTo>
                    <a:pt x="227826" y="6039"/>
                  </a:lnTo>
                  <a:lnTo>
                    <a:pt x="270843" y="23085"/>
                  </a:lnTo>
                  <a:lnTo>
                    <a:pt x="307292" y="49530"/>
                  </a:lnTo>
                  <a:lnTo>
                    <a:pt x="335454" y="83763"/>
                  </a:lnTo>
                  <a:lnTo>
                    <a:pt x="353610" y="124177"/>
                  </a:lnTo>
                  <a:lnTo>
                    <a:pt x="360045" y="169163"/>
                  </a:lnTo>
                  <a:lnTo>
                    <a:pt x="353610" y="214150"/>
                  </a:lnTo>
                  <a:lnTo>
                    <a:pt x="335454" y="254564"/>
                  </a:lnTo>
                  <a:lnTo>
                    <a:pt x="307292" y="288797"/>
                  </a:lnTo>
                  <a:lnTo>
                    <a:pt x="270843" y="315242"/>
                  </a:lnTo>
                  <a:lnTo>
                    <a:pt x="227826" y="332288"/>
                  </a:lnTo>
                  <a:lnTo>
                    <a:pt x="179959" y="338327"/>
                  </a:lnTo>
                  <a:lnTo>
                    <a:pt x="132100" y="332288"/>
                  </a:lnTo>
                  <a:lnTo>
                    <a:pt x="89106" y="315242"/>
                  </a:lnTo>
                  <a:lnTo>
                    <a:pt x="52689" y="288797"/>
                  </a:lnTo>
                  <a:lnTo>
                    <a:pt x="24558" y="254564"/>
                  </a:lnTo>
                  <a:lnTo>
                    <a:pt x="6424" y="214150"/>
                  </a:lnTo>
                  <a:lnTo>
                    <a:pt x="0" y="169163"/>
                  </a:lnTo>
                  <a:close/>
                </a:path>
              </a:pathLst>
            </a:custGeom>
            <a:ln w="25400">
              <a:solidFill>
                <a:srgbClr val="000000"/>
              </a:solidFill>
            </a:ln>
          </p:spPr>
          <p:txBody>
            <a:bodyPr wrap="square" lIns="0" tIns="0" rIns="0" bIns="0" rtlCol="0"/>
            <a:lstStyle/>
            <a:p>
              <a:endParaRPr smtClean="0">
                <a:solidFill>
                  <a:prstClr val="black"/>
                </a:solidFill>
              </a:endParaRPr>
            </a:p>
          </p:txBody>
        </p:sp>
        <p:sp>
          <p:nvSpPr>
            <p:cNvPr id="28" name="object 28"/>
            <p:cNvSpPr/>
            <p:nvPr/>
          </p:nvSpPr>
          <p:spPr>
            <a:xfrm>
              <a:off x="6012179" y="2780919"/>
              <a:ext cx="360045" cy="338455"/>
            </a:xfrm>
            <a:custGeom>
              <a:avLst/>
              <a:gdLst/>
              <a:ahLst/>
              <a:cxnLst/>
              <a:rect l="l" t="t" r="r" b="b"/>
              <a:pathLst>
                <a:path w="360045" h="338455">
                  <a:moveTo>
                    <a:pt x="179959" y="0"/>
                  </a:moveTo>
                  <a:lnTo>
                    <a:pt x="132100" y="6039"/>
                  </a:lnTo>
                  <a:lnTo>
                    <a:pt x="89106" y="23085"/>
                  </a:lnTo>
                  <a:lnTo>
                    <a:pt x="52689" y="49530"/>
                  </a:lnTo>
                  <a:lnTo>
                    <a:pt x="24558" y="83763"/>
                  </a:lnTo>
                  <a:lnTo>
                    <a:pt x="6424" y="124177"/>
                  </a:lnTo>
                  <a:lnTo>
                    <a:pt x="0" y="169163"/>
                  </a:lnTo>
                  <a:lnTo>
                    <a:pt x="6424" y="214150"/>
                  </a:lnTo>
                  <a:lnTo>
                    <a:pt x="24558" y="254564"/>
                  </a:lnTo>
                  <a:lnTo>
                    <a:pt x="52689" y="288797"/>
                  </a:lnTo>
                  <a:lnTo>
                    <a:pt x="89106" y="315242"/>
                  </a:lnTo>
                  <a:lnTo>
                    <a:pt x="132100" y="332288"/>
                  </a:lnTo>
                  <a:lnTo>
                    <a:pt x="179959" y="338327"/>
                  </a:lnTo>
                  <a:lnTo>
                    <a:pt x="227826" y="332288"/>
                  </a:lnTo>
                  <a:lnTo>
                    <a:pt x="270843" y="315242"/>
                  </a:lnTo>
                  <a:lnTo>
                    <a:pt x="307292" y="288797"/>
                  </a:lnTo>
                  <a:lnTo>
                    <a:pt x="335454" y="254564"/>
                  </a:lnTo>
                  <a:lnTo>
                    <a:pt x="353610" y="214150"/>
                  </a:lnTo>
                  <a:lnTo>
                    <a:pt x="360045" y="169163"/>
                  </a:lnTo>
                  <a:lnTo>
                    <a:pt x="353610" y="124177"/>
                  </a:lnTo>
                  <a:lnTo>
                    <a:pt x="335454" y="83763"/>
                  </a:lnTo>
                  <a:lnTo>
                    <a:pt x="307292" y="49530"/>
                  </a:lnTo>
                  <a:lnTo>
                    <a:pt x="270843" y="23085"/>
                  </a:lnTo>
                  <a:lnTo>
                    <a:pt x="227826" y="6039"/>
                  </a:lnTo>
                  <a:lnTo>
                    <a:pt x="179959" y="0"/>
                  </a:lnTo>
                  <a:close/>
                </a:path>
              </a:pathLst>
            </a:custGeom>
            <a:solidFill>
              <a:srgbClr val="FFFFFF"/>
            </a:solidFill>
          </p:spPr>
          <p:txBody>
            <a:bodyPr wrap="square" lIns="0" tIns="0" rIns="0" bIns="0" rtlCol="0"/>
            <a:lstStyle/>
            <a:p>
              <a:endParaRPr smtClean="0">
                <a:solidFill>
                  <a:prstClr val="black"/>
                </a:solidFill>
              </a:endParaRPr>
            </a:p>
          </p:txBody>
        </p:sp>
        <p:sp>
          <p:nvSpPr>
            <p:cNvPr id="29" name="object 29"/>
            <p:cNvSpPr/>
            <p:nvPr/>
          </p:nvSpPr>
          <p:spPr>
            <a:xfrm>
              <a:off x="6012179" y="2780919"/>
              <a:ext cx="360045" cy="338455"/>
            </a:xfrm>
            <a:custGeom>
              <a:avLst/>
              <a:gdLst/>
              <a:ahLst/>
              <a:cxnLst/>
              <a:rect l="l" t="t" r="r" b="b"/>
              <a:pathLst>
                <a:path w="360045" h="338455">
                  <a:moveTo>
                    <a:pt x="0" y="169163"/>
                  </a:moveTo>
                  <a:lnTo>
                    <a:pt x="6424" y="124177"/>
                  </a:lnTo>
                  <a:lnTo>
                    <a:pt x="24558" y="83763"/>
                  </a:lnTo>
                  <a:lnTo>
                    <a:pt x="52689" y="49530"/>
                  </a:lnTo>
                  <a:lnTo>
                    <a:pt x="89106" y="23085"/>
                  </a:lnTo>
                  <a:lnTo>
                    <a:pt x="132100" y="6039"/>
                  </a:lnTo>
                  <a:lnTo>
                    <a:pt x="179959" y="0"/>
                  </a:lnTo>
                  <a:lnTo>
                    <a:pt x="227826" y="6039"/>
                  </a:lnTo>
                  <a:lnTo>
                    <a:pt x="270843" y="23085"/>
                  </a:lnTo>
                  <a:lnTo>
                    <a:pt x="307292" y="49530"/>
                  </a:lnTo>
                  <a:lnTo>
                    <a:pt x="335454" y="83763"/>
                  </a:lnTo>
                  <a:lnTo>
                    <a:pt x="353610" y="124177"/>
                  </a:lnTo>
                  <a:lnTo>
                    <a:pt x="360045" y="169163"/>
                  </a:lnTo>
                  <a:lnTo>
                    <a:pt x="353610" y="214150"/>
                  </a:lnTo>
                  <a:lnTo>
                    <a:pt x="335454" y="254564"/>
                  </a:lnTo>
                  <a:lnTo>
                    <a:pt x="307292" y="288797"/>
                  </a:lnTo>
                  <a:lnTo>
                    <a:pt x="270843" y="315242"/>
                  </a:lnTo>
                  <a:lnTo>
                    <a:pt x="227826" y="332288"/>
                  </a:lnTo>
                  <a:lnTo>
                    <a:pt x="179959" y="338327"/>
                  </a:lnTo>
                  <a:lnTo>
                    <a:pt x="132100" y="332288"/>
                  </a:lnTo>
                  <a:lnTo>
                    <a:pt x="89106" y="315242"/>
                  </a:lnTo>
                  <a:lnTo>
                    <a:pt x="52689" y="288797"/>
                  </a:lnTo>
                  <a:lnTo>
                    <a:pt x="24558" y="254564"/>
                  </a:lnTo>
                  <a:lnTo>
                    <a:pt x="6424" y="214150"/>
                  </a:lnTo>
                  <a:lnTo>
                    <a:pt x="0" y="169163"/>
                  </a:lnTo>
                  <a:close/>
                </a:path>
              </a:pathLst>
            </a:custGeom>
            <a:ln w="25400">
              <a:solidFill>
                <a:srgbClr val="000000"/>
              </a:solidFill>
            </a:ln>
          </p:spPr>
          <p:txBody>
            <a:bodyPr wrap="square" lIns="0" tIns="0" rIns="0" bIns="0" rtlCol="0"/>
            <a:lstStyle/>
            <a:p>
              <a:endParaRPr smtClean="0">
                <a:solidFill>
                  <a:prstClr val="black"/>
                </a:solidFill>
              </a:endParaRPr>
            </a:p>
          </p:txBody>
        </p:sp>
        <p:sp>
          <p:nvSpPr>
            <p:cNvPr id="30" name="object 30"/>
            <p:cNvSpPr/>
            <p:nvPr/>
          </p:nvSpPr>
          <p:spPr>
            <a:xfrm>
              <a:off x="5364098" y="2780919"/>
              <a:ext cx="360045" cy="338455"/>
            </a:xfrm>
            <a:custGeom>
              <a:avLst/>
              <a:gdLst/>
              <a:ahLst/>
              <a:cxnLst/>
              <a:rect l="l" t="t" r="r" b="b"/>
              <a:pathLst>
                <a:path w="360045" h="338455">
                  <a:moveTo>
                    <a:pt x="179959" y="0"/>
                  </a:moveTo>
                  <a:lnTo>
                    <a:pt x="132144" y="6039"/>
                  </a:lnTo>
                  <a:lnTo>
                    <a:pt x="89163" y="23085"/>
                  </a:lnTo>
                  <a:lnTo>
                    <a:pt x="52736" y="49530"/>
                  </a:lnTo>
                  <a:lnTo>
                    <a:pt x="24586" y="83763"/>
                  </a:lnTo>
                  <a:lnTo>
                    <a:pt x="6433" y="124177"/>
                  </a:lnTo>
                  <a:lnTo>
                    <a:pt x="0" y="169163"/>
                  </a:lnTo>
                  <a:lnTo>
                    <a:pt x="6433" y="214150"/>
                  </a:lnTo>
                  <a:lnTo>
                    <a:pt x="24586" y="254564"/>
                  </a:lnTo>
                  <a:lnTo>
                    <a:pt x="52736" y="288797"/>
                  </a:lnTo>
                  <a:lnTo>
                    <a:pt x="89163" y="315242"/>
                  </a:lnTo>
                  <a:lnTo>
                    <a:pt x="132144" y="332288"/>
                  </a:lnTo>
                  <a:lnTo>
                    <a:pt x="179959" y="338327"/>
                  </a:lnTo>
                  <a:lnTo>
                    <a:pt x="227826" y="332288"/>
                  </a:lnTo>
                  <a:lnTo>
                    <a:pt x="270843" y="315242"/>
                  </a:lnTo>
                  <a:lnTo>
                    <a:pt x="307292" y="288797"/>
                  </a:lnTo>
                  <a:lnTo>
                    <a:pt x="335454" y="254564"/>
                  </a:lnTo>
                  <a:lnTo>
                    <a:pt x="353610" y="214150"/>
                  </a:lnTo>
                  <a:lnTo>
                    <a:pt x="360045" y="169163"/>
                  </a:lnTo>
                  <a:lnTo>
                    <a:pt x="353610" y="124177"/>
                  </a:lnTo>
                  <a:lnTo>
                    <a:pt x="335454" y="83763"/>
                  </a:lnTo>
                  <a:lnTo>
                    <a:pt x="307292" y="49530"/>
                  </a:lnTo>
                  <a:lnTo>
                    <a:pt x="270843" y="23085"/>
                  </a:lnTo>
                  <a:lnTo>
                    <a:pt x="227826" y="6039"/>
                  </a:lnTo>
                  <a:lnTo>
                    <a:pt x="179959" y="0"/>
                  </a:lnTo>
                  <a:close/>
                </a:path>
              </a:pathLst>
            </a:custGeom>
            <a:solidFill>
              <a:srgbClr val="FFFFFF"/>
            </a:solidFill>
          </p:spPr>
          <p:txBody>
            <a:bodyPr wrap="square" lIns="0" tIns="0" rIns="0" bIns="0" rtlCol="0"/>
            <a:lstStyle/>
            <a:p>
              <a:endParaRPr smtClean="0">
                <a:solidFill>
                  <a:prstClr val="black"/>
                </a:solidFill>
              </a:endParaRPr>
            </a:p>
          </p:txBody>
        </p:sp>
        <p:sp>
          <p:nvSpPr>
            <p:cNvPr id="31" name="object 31"/>
            <p:cNvSpPr/>
            <p:nvPr/>
          </p:nvSpPr>
          <p:spPr>
            <a:xfrm>
              <a:off x="5364098" y="2780919"/>
              <a:ext cx="360045" cy="338455"/>
            </a:xfrm>
            <a:custGeom>
              <a:avLst/>
              <a:gdLst/>
              <a:ahLst/>
              <a:cxnLst/>
              <a:rect l="l" t="t" r="r" b="b"/>
              <a:pathLst>
                <a:path w="360045" h="338455">
                  <a:moveTo>
                    <a:pt x="0" y="169163"/>
                  </a:moveTo>
                  <a:lnTo>
                    <a:pt x="6433" y="124177"/>
                  </a:lnTo>
                  <a:lnTo>
                    <a:pt x="24586" y="83763"/>
                  </a:lnTo>
                  <a:lnTo>
                    <a:pt x="52736" y="49530"/>
                  </a:lnTo>
                  <a:lnTo>
                    <a:pt x="89163" y="23085"/>
                  </a:lnTo>
                  <a:lnTo>
                    <a:pt x="132144" y="6039"/>
                  </a:lnTo>
                  <a:lnTo>
                    <a:pt x="179959" y="0"/>
                  </a:lnTo>
                  <a:lnTo>
                    <a:pt x="227826" y="6039"/>
                  </a:lnTo>
                  <a:lnTo>
                    <a:pt x="270843" y="23085"/>
                  </a:lnTo>
                  <a:lnTo>
                    <a:pt x="307292" y="49530"/>
                  </a:lnTo>
                  <a:lnTo>
                    <a:pt x="335454" y="83763"/>
                  </a:lnTo>
                  <a:lnTo>
                    <a:pt x="353610" y="124177"/>
                  </a:lnTo>
                  <a:lnTo>
                    <a:pt x="360045" y="169163"/>
                  </a:lnTo>
                  <a:lnTo>
                    <a:pt x="353610" y="214150"/>
                  </a:lnTo>
                  <a:lnTo>
                    <a:pt x="335454" y="254564"/>
                  </a:lnTo>
                  <a:lnTo>
                    <a:pt x="307292" y="288797"/>
                  </a:lnTo>
                  <a:lnTo>
                    <a:pt x="270843" y="315242"/>
                  </a:lnTo>
                  <a:lnTo>
                    <a:pt x="227826" y="332288"/>
                  </a:lnTo>
                  <a:lnTo>
                    <a:pt x="179959" y="338327"/>
                  </a:lnTo>
                  <a:lnTo>
                    <a:pt x="132144" y="332288"/>
                  </a:lnTo>
                  <a:lnTo>
                    <a:pt x="89163" y="315242"/>
                  </a:lnTo>
                  <a:lnTo>
                    <a:pt x="52736" y="288797"/>
                  </a:lnTo>
                  <a:lnTo>
                    <a:pt x="24586" y="254564"/>
                  </a:lnTo>
                  <a:lnTo>
                    <a:pt x="6433" y="214150"/>
                  </a:lnTo>
                  <a:lnTo>
                    <a:pt x="0" y="169163"/>
                  </a:lnTo>
                  <a:close/>
                </a:path>
              </a:pathLst>
            </a:custGeom>
            <a:ln w="25400">
              <a:solidFill>
                <a:srgbClr val="000000"/>
              </a:solidFill>
            </a:ln>
          </p:spPr>
          <p:txBody>
            <a:bodyPr wrap="square" lIns="0" tIns="0" rIns="0" bIns="0" rtlCol="0"/>
            <a:lstStyle/>
            <a:p>
              <a:endParaRPr smtClean="0">
                <a:solidFill>
                  <a:prstClr val="black"/>
                </a:solidFill>
              </a:endParaRPr>
            </a:p>
          </p:txBody>
        </p:sp>
        <p:sp>
          <p:nvSpPr>
            <p:cNvPr id="32" name="object 32"/>
            <p:cNvSpPr/>
            <p:nvPr/>
          </p:nvSpPr>
          <p:spPr>
            <a:xfrm>
              <a:off x="5544057" y="2924937"/>
              <a:ext cx="1116330" cy="432434"/>
            </a:xfrm>
            <a:custGeom>
              <a:avLst/>
              <a:gdLst/>
              <a:ahLst/>
              <a:cxnLst/>
              <a:rect l="l" t="t" r="r" b="b"/>
              <a:pathLst>
                <a:path w="1116329" h="432435">
                  <a:moveTo>
                    <a:pt x="180086" y="0"/>
                  </a:moveTo>
                  <a:lnTo>
                    <a:pt x="468121" y="0"/>
                  </a:lnTo>
                </a:path>
                <a:path w="1116329" h="432435">
                  <a:moveTo>
                    <a:pt x="828166" y="0"/>
                  </a:moveTo>
                  <a:lnTo>
                    <a:pt x="1116202" y="0"/>
                  </a:lnTo>
                </a:path>
                <a:path w="1116329" h="432435">
                  <a:moveTo>
                    <a:pt x="0" y="194310"/>
                  </a:moveTo>
                  <a:lnTo>
                    <a:pt x="0" y="432053"/>
                  </a:lnTo>
                </a:path>
              </a:pathLst>
            </a:custGeom>
            <a:ln w="12700">
              <a:solidFill>
                <a:srgbClr val="000000"/>
              </a:solidFill>
            </a:ln>
          </p:spPr>
          <p:txBody>
            <a:bodyPr wrap="square" lIns="0" tIns="0" rIns="0" bIns="0" rtlCol="0"/>
            <a:lstStyle/>
            <a:p>
              <a:endParaRPr smtClean="0">
                <a:solidFill>
                  <a:prstClr val="black"/>
                </a:solidFill>
              </a:endParaRPr>
            </a:p>
          </p:txBody>
        </p:sp>
      </p:grpSp>
      <p:grpSp>
        <p:nvGrpSpPr>
          <p:cNvPr id="33" name="object 33"/>
          <p:cNvGrpSpPr/>
          <p:nvPr/>
        </p:nvGrpSpPr>
        <p:grpSpPr>
          <a:xfrm>
            <a:off x="5423408" y="4064380"/>
            <a:ext cx="1682114" cy="939800"/>
            <a:chOff x="5423408" y="4064380"/>
            <a:chExt cx="1682114" cy="939800"/>
          </a:xfrm>
        </p:grpSpPr>
        <p:sp>
          <p:nvSpPr>
            <p:cNvPr id="34" name="object 34"/>
            <p:cNvSpPr/>
            <p:nvPr/>
          </p:nvSpPr>
          <p:spPr>
            <a:xfrm>
              <a:off x="5436108" y="4653152"/>
              <a:ext cx="360045" cy="338455"/>
            </a:xfrm>
            <a:custGeom>
              <a:avLst/>
              <a:gdLst/>
              <a:ahLst/>
              <a:cxnLst/>
              <a:rect l="l" t="t" r="r" b="b"/>
              <a:pathLst>
                <a:path w="360045" h="338454">
                  <a:moveTo>
                    <a:pt x="179958" y="0"/>
                  </a:moveTo>
                  <a:lnTo>
                    <a:pt x="132144" y="6039"/>
                  </a:lnTo>
                  <a:lnTo>
                    <a:pt x="89163" y="23085"/>
                  </a:lnTo>
                  <a:lnTo>
                    <a:pt x="52736" y="49530"/>
                  </a:lnTo>
                  <a:lnTo>
                    <a:pt x="24586" y="83763"/>
                  </a:lnTo>
                  <a:lnTo>
                    <a:pt x="6433" y="124177"/>
                  </a:lnTo>
                  <a:lnTo>
                    <a:pt x="0" y="169164"/>
                  </a:lnTo>
                  <a:lnTo>
                    <a:pt x="6433" y="214150"/>
                  </a:lnTo>
                  <a:lnTo>
                    <a:pt x="24586" y="254564"/>
                  </a:lnTo>
                  <a:lnTo>
                    <a:pt x="52736" y="288798"/>
                  </a:lnTo>
                  <a:lnTo>
                    <a:pt x="89163" y="315242"/>
                  </a:lnTo>
                  <a:lnTo>
                    <a:pt x="132144" y="332288"/>
                  </a:lnTo>
                  <a:lnTo>
                    <a:pt x="179958" y="338328"/>
                  </a:lnTo>
                  <a:lnTo>
                    <a:pt x="227826" y="332288"/>
                  </a:lnTo>
                  <a:lnTo>
                    <a:pt x="270843" y="315242"/>
                  </a:lnTo>
                  <a:lnTo>
                    <a:pt x="307292" y="288798"/>
                  </a:lnTo>
                  <a:lnTo>
                    <a:pt x="335454" y="254564"/>
                  </a:lnTo>
                  <a:lnTo>
                    <a:pt x="353610" y="214150"/>
                  </a:lnTo>
                  <a:lnTo>
                    <a:pt x="360044" y="169164"/>
                  </a:lnTo>
                  <a:lnTo>
                    <a:pt x="353610" y="124177"/>
                  </a:lnTo>
                  <a:lnTo>
                    <a:pt x="335454" y="83763"/>
                  </a:lnTo>
                  <a:lnTo>
                    <a:pt x="307292" y="49530"/>
                  </a:lnTo>
                  <a:lnTo>
                    <a:pt x="270843" y="23085"/>
                  </a:lnTo>
                  <a:lnTo>
                    <a:pt x="227826" y="6039"/>
                  </a:lnTo>
                  <a:lnTo>
                    <a:pt x="179958" y="0"/>
                  </a:lnTo>
                  <a:close/>
                </a:path>
              </a:pathLst>
            </a:custGeom>
            <a:solidFill>
              <a:srgbClr val="FFFFFF"/>
            </a:solidFill>
          </p:spPr>
          <p:txBody>
            <a:bodyPr wrap="square" lIns="0" tIns="0" rIns="0" bIns="0" rtlCol="0"/>
            <a:lstStyle/>
            <a:p>
              <a:endParaRPr smtClean="0">
                <a:solidFill>
                  <a:prstClr val="black"/>
                </a:solidFill>
              </a:endParaRPr>
            </a:p>
          </p:txBody>
        </p:sp>
        <p:sp>
          <p:nvSpPr>
            <p:cNvPr id="35" name="object 35"/>
            <p:cNvSpPr/>
            <p:nvPr/>
          </p:nvSpPr>
          <p:spPr>
            <a:xfrm>
              <a:off x="5436108" y="4653152"/>
              <a:ext cx="360045" cy="338455"/>
            </a:xfrm>
            <a:custGeom>
              <a:avLst/>
              <a:gdLst/>
              <a:ahLst/>
              <a:cxnLst/>
              <a:rect l="l" t="t" r="r" b="b"/>
              <a:pathLst>
                <a:path w="360045" h="338454">
                  <a:moveTo>
                    <a:pt x="0" y="169164"/>
                  </a:moveTo>
                  <a:lnTo>
                    <a:pt x="6433" y="124177"/>
                  </a:lnTo>
                  <a:lnTo>
                    <a:pt x="24586" y="83763"/>
                  </a:lnTo>
                  <a:lnTo>
                    <a:pt x="52736" y="49530"/>
                  </a:lnTo>
                  <a:lnTo>
                    <a:pt x="89163" y="23085"/>
                  </a:lnTo>
                  <a:lnTo>
                    <a:pt x="132144" y="6039"/>
                  </a:lnTo>
                  <a:lnTo>
                    <a:pt x="179958" y="0"/>
                  </a:lnTo>
                  <a:lnTo>
                    <a:pt x="227826" y="6039"/>
                  </a:lnTo>
                  <a:lnTo>
                    <a:pt x="270843" y="23085"/>
                  </a:lnTo>
                  <a:lnTo>
                    <a:pt x="307292" y="49530"/>
                  </a:lnTo>
                  <a:lnTo>
                    <a:pt x="335454" y="83763"/>
                  </a:lnTo>
                  <a:lnTo>
                    <a:pt x="353610" y="124177"/>
                  </a:lnTo>
                  <a:lnTo>
                    <a:pt x="360044" y="169164"/>
                  </a:lnTo>
                  <a:lnTo>
                    <a:pt x="353610" y="214150"/>
                  </a:lnTo>
                  <a:lnTo>
                    <a:pt x="335454" y="254564"/>
                  </a:lnTo>
                  <a:lnTo>
                    <a:pt x="307292" y="288798"/>
                  </a:lnTo>
                  <a:lnTo>
                    <a:pt x="270843" y="315242"/>
                  </a:lnTo>
                  <a:lnTo>
                    <a:pt x="227826" y="332288"/>
                  </a:lnTo>
                  <a:lnTo>
                    <a:pt x="179958" y="338328"/>
                  </a:lnTo>
                  <a:lnTo>
                    <a:pt x="132144" y="332288"/>
                  </a:lnTo>
                  <a:lnTo>
                    <a:pt x="89163" y="315242"/>
                  </a:lnTo>
                  <a:lnTo>
                    <a:pt x="52736" y="288798"/>
                  </a:lnTo>
                  <a:lnTo>
                    <a:pt x="24586" y="254564"/>
                  </a:lnTo>
                  <a:lnTo>
                    <a:pt x="6433" y="214150"/>
                  </a:lnTo>
                  <a:lnTo>
                    <a:pt x="0" y="169164"/>
                  </a:lnTo>
                  <a:close/>
                </a:path>
              </a:pathLst>
            </a:custGeom>
            <a:ln w="25400">
              <a:solidFill>
                <a:srgbClr val="000000"/>
              </a:solidFill>
            </a:ln>
          </p:spPr>
          <p:txBody>
            <a:bodyPr wrap="square" lIns="0" tIns="0" rIns="0" bIns="0" rtlCol="0"/>
            <a:lstStyle/>
            <a:p>
              <a:endParaRPr smtClean="0">
                <a:solidFill>
                  <a:prstClr val="black"/>
                </a:solidFill>
              </a:endParaRPr>
            </a:p>
          </p:txBody>
        </p:sp>
        <p:sp>
          <p:nvSpPr>
            <p:cNvPr id="36" name="object 36"/>
            <p:cNvSpPr/>
            <p:nvPr/>
          </p:nvSpPr>
          <p:spPr>
            <a:xfrm>
              <a:off x="5436108" y="4077080"/>
              <a:ext cx="360045" cy="338455"/>
            </a:xfrm>
            <a:custGeom>
              <a:avLst/>
              <a:gdLst/>
              <a:ahLst/>
              <a:cxnLst/>
              <a:rect l="l" t="t" r="r" b="b"/>
              <a:pathLst>
                <a:path w="360045" h="338454">
                  <a:moveTo>
                    <a:pt x="179958" y="0"/>
                  </a:moveTo>
                  <a:lnTo>
                    <a:pt x="132144" y="6039"/>
                  </a:lnTo>
                  <a:lnTo>
                    <a:pt x="89163" y="23085"/>
                  </a:lnTo>
                  <a:lnTo>
                    <a:pt x="52736" y="49530"/>
                  </a:lnTo>
                  <a:lnTo>
                    <a:pt x="24586" y="83763"/>
                  </a:lnTo>
                  <a:lnTo>
                    <a:pt x="6433" y="124177"/>
                  </a:lnTo>
                  <a:lnTo>
                    <a:pt x="0" y="169164"/>
                  </a:lnTo>
                  <a:lnTo>
                    <a:pt x="6433" y="214150"/>
                  </a:lnTo>
                  <a:lnTo>
                    <a:pt x="24586" y="254564"/>
                  </a:lnTo>
                  <a:lnTo>
                    <a:pt x="52736" y="288798"/>
                  </a:lnTo>
                  <a:lnTo>
                    <a:pt x="89163" y="315242"/>
                  </a:lnTo>
                  <a:lnTo>
                    <a:pt x="132144" y="332288"/>
                  </a:lnTo>
                  <a:lnTo>
                    <a:pt x="179958" y="338328"/>
                  </a:lnTo>
                  <a:lnTo>
                    <a:pt x="227826" y="332288"/>
                  </a:lnTo>
                  <a:lnTo>
                    <a:pt x="270843" y="315242"/>
                  </a:lnTo>
                  <a:lnTo>
                    <a:pt x="307292" y="288798"/>
                  </a:lnTo>
                  <a:lnTo>
                    <a:pt x="335454" y="254564"/>
                  </a:lnTo>
                  <a:lnTo>
                    <a:pt x="353610" y="214150"/>
                  </a:lnTo>
                  <a:lnTo>
                    <a:pt x="360044" y="169164"/>
                  </a:lnTo>
                  <a:lnTo>
                    <a:pt x="353610" y="124177"/>
                  </a:lnTo>
                  <a:lnTo>
                    <a:pt x="335454" y="83763"/>
                  </a:lnTo>
                  <a:lnTo>
                    <a:pt x="307292" y="49530"/>
                  </a:lnTo>
                  <a:lnTo>
                    <a:pt x="270843" y="23085"/>
                  </a:lnTo>
                  <a:lnTo>
                    <a:pt x="227826" y="6039"/>
                  </a:lnTo>
                  <a:lnTo>
                    <a:pt x="179958" y="0"/>
                  </a:lnTo>
                  <a:close/>
                </a:path>
              </a:pathLst>
            </a:custGeom>
            <a:solidFill>
              <a:srgbClr val="FFFFFF"/>
            </a:solidFill>
          </p:spPr>
          <p:txBody>
            <a:bodyPr wrap="square" lIns="0" tIns="0" rIns="0" bIns="0" rtlCol="0"/>
            <a:lstStyle/>
            <a:p>
              <a:endParaRPr smtClean="0">
                <a:solidFill>
                  <a:prstClr val="black"/>
                </a:solidFill>
              </a:endParaRPr>
            </a:p>
          </p:txBody>
        </p:sp>
        <p:sp>
          <p:nvSpPr>
            <p:cNvPr id="37" name="object 37"/>
            <p:cNvSpPr/>
            <p:nvPr/>
          </p:nvSpPr>
          <p:spPr>
            <a:xfrm>
              <a:off x="5436108" y="4077080"/>
              <a:ext cx="360045" cy="338455"/>
            </a:xfrm>
            <a:custGeom>
              <a:avLst/>
              <a:gdLst/>
              <a:ahLst/>
              <a:cxnLst/>
              <a:rect l="l" t="t" r="r" b="b"/>
              <a:pathLst>
                <a:path w="360045" h="338454">
                  <a:moveTo>
                    <a:pt x="0" y="169164"/>
                  </a:moveTo>
                  <a:lnTo>
                    <a:pt x="6433" y="124177"/>
                  </a:lnTo>
                  <a:lnTo>
                    <a:pt x="24586" y="83763"/>
                  </a:lnTo>
                  <a:lnTo>
                    <a:pt x="52736" y="49530"/>
                  </a:lnTo>
                  <a:lnTo>
                    <a:pt x="89163" y="23085"/>
                  </a:lnTo>
                  <a:lnTo>
                    <a:pt x="132144" y="6039"/>
                  </a:lnTo>
                  <a:lnTo>
                    <a:pt x="179958" y="0"/>
                  </a:lnTo>
                  <a:lnTo>
                    <a:pt x="227826" y="6039"/>
                  </a:lnTo>
                  <a:lnTo>
                    <a:pt x="270843" y="23085"/>
                  </a:lnTo>
                  <a:lnTo>
                    <a:pt x="307292" y="49530"/>
                  </a:lnTo>
                  <a:lnTo>
                    <a:pt x="335454" y="83763"/>
                  </a:lnTo>
                  <a:lnTo>
                    <a:pt x="353610" y="124177"/>
                  </a:lnTo>
                  <a:lnTo>
                    <a:pt x="360044" y="169164"/>
                  </a:lnTo>
                  <a:lnTo>
                    <a:pt x="353610" y="214150"/>
                  </a:lnTo>
                  <a:lnTo>
                    <a:pt x="335454" y="254564"/>
                  </a:lnTo>
                  <a:lnTo>
                    <a:pt x="307292" y="288798"/>
                  </a:lnTo>
                  <a:lnTo>
                    <a:pt x="270843" y="315242"/>
                  </a:lnTo>
                  <a:lnTo>
                    <a:pt x="227826" y="332288"/>
                  </a:lnTo>
                  <a:lnTo>
                    <a:pt x="179958" y="338328"/>
                  </a:lnTo>
                  <a:lnTo>
                    <a:pt x="132144" y="332288"/>
                  </a:lnTo>
                  <a:lnTo>
                    <a:pt x="89163" y="315242"/>
                  </a:lnTo>
                  <a:lnTo>
                    <a:pt x="52736" y="288798"/>
                  </a:lnTo>
                  <a:lnTo>
                    <a:pt x="24586" y="254564"/>
                  </a:lnTo>
                  <a:lnTo>
                    <a:pt x="6433" y="214150"/>
                  </a:lnTo>
                  <a:lnTo>
                    <a:pt x="0" y="169164"/>
                  </a:lnTo>
                  <a:close/>
                </a:path>
              </a:pathLst>
            </a:custGeom>
            <a:ln w="25400">
              <a:solidFill>
                <a:srgbClr val="000000"/>
              </a:solidFill>
            </a:ln>
          </p:spPr>
          <p:txBody>
            <a:bodyPr wrap="square" lIns="0" tIns="0" rIns="0" bIns="0" rtlCol="0"/>
            <a:lstStyle/>
            <a:p>
              <a:endParaRPr smtClean="0">
                <a:solidFill>
                  <a:prstClr val="black"/>
                </a:solidFill>
              </a:endParaRPr>
            </a:p>
          </p:txBody>
        </p:sp>
        <p:sp>
          <p:nvSpPr>
            <p:cNvPr id="38" name="object 38"/>
            <p:cNvSpPr/>
            <p:nvPr/>
          </p:nvSpPr>
          <p:spPr>
            <a:xfrm>
              <a:off x="5580126" y="4437125"/>
              <a:ext cx="0" cy="238125"/>
            </a:xfrm>
            <a:custGeom>
              <a:avLst/>
              <a:gdLst/>
              <a:ahLst/>
              <a:cxnLst/>
              <a:rect l="l" t="t" r="r" b="b"/>
              <a:pathLst>
                <a:path h="238125">
                  <a:moveTo>
                    <a:pt x="0" y="0"/>
                  </a:moveTo>
                  <a:lnTo>
                    <a:pt x="0" y="237744"/>
                  </a:lnTo>
                </a:path>
              </a:pathLst>
            </a:custGeom>
            <a:ln w="12700">
              <a:solidFill>
                <a:srgbClr val="000000"/>
              </a:solidFill>
            </a:ln>
          </p:spPr>
          <p:txBody>
            <a:bodyPr wrap="square" lIns="0" tIns="0" rIns="0" bIns="0" rtlCol="0"/>
            <a:lstStyle/>
            <a:p>
              <a:endParaRPr smtClean="0">
                <a:solidFill>
                  <a:prstClr val="black"/>
                </a:solidFill>
              </a:endParaRPr>
            </a:p>
          </p:txBody>
        </p:sp>
        <p:sp>
          <p:nvSpPr>
            <p:cNvPr id="39" name="object 39"/>
            <p:cNvSpPr/>
            <p:nvPr/>
          </p:nvSpPr>
          <p:spPr>
            <a:xfrm>
              <a:off x="6732270" y="4077080"/>
              <a:ext cx="360045" cy="338455"/>
            </a:xfrm>
            <a:custGeom>
              <a:avLst/>
              <a:gdLst/>
              <a:ahLst/>
              <a:cxnLst/>
              <a:rect l="l" t="t" r="r" b="b"/>
              <a:pathLst>
                <a:path w="360045" h="338454">
                  <a:moveTo>
                    <a:pt x="179958" y="0"/>
                  </a:moveTo>
                  <a:lnTo>
                    <a:pt x="132100" y="6039"/>
                  </a:lnTo>
                  <a:lnTo>
                    <a:pt x="89106" y="23085"/>
                  </a:lnTo>
                  <a:lnTo>
                    <a:pt x="52689" y="49530"/>
                  </a:lnTo>
                  <a:lnTo>
                    <a:pt x="24558" y="83763"/>
                  </a:lnTo>
                  <a:lnTo>
                    <a:pt x="6424" y="124177"/>
                  </a:lnTo>
                  <a:lnTo>
                    <a:pt x="0" y="169164"/>
                  </a:lnTo>
                  <a:lnTo>
                    <a:pt x="6424" y="214150"/>
                  </a:lnTo>
                  <a:lnTo>
                    <a:pt x="24558" y="254564"/>
                  </a:lnTo>
                  <a:lnTo>
                    <a:pt x="52689" y="288798"/>
                  </a:lnTo>
                  <a:lnTo>
                    <a:pt x="89106" y="315242"/>
                  </a:lnTo>
                  <a:lnTo>
                    <a:pt x="132100" y="332288"/>
                  </a:lnTo>
                  <a:lnTo>
                    <a:pt x="179958" y="338328"/>
                  </a:lnTo>
                  <a:lnTo>
                    <a:pt x="227826" y="332288"/>
                  </a:lnTo>
                  <a:lnTo>
                    <a:pt x="270843" y="315242"/>
                  </a:lnTo>
                  <a:lnTo>
                    <a:pt x="307292" y="288798"/>
                  </a:lnTo>
                  <a:lnTo>
                    <a:pt x="335454" y="254564"/>
                  </a:lnTo>
                  <a:lnTo>
                    <a:pt x="353610" y="214150"/>
                  </a:lnTo>
                  <a:lnTo>
                    <a:pt x="360045" y="169164"/>
                  </a:lnTo>
                  <a:lnTo>
                    <a:pt x="353610" y="124177"/>
                  </a:lnTo>
                  <a:lnTo>
                    <a:pt x="335454" y="83763"/>
                  </a:lnTo>
                  <a:lnTo>
                    <a:pt x="307292" y="49530"/>
                  </a:lnTo>
                  <a:lnTo>
                    <a:pt x="270843" y="23085"/>
                  </a:lnTo>
                  <a:lnTo>
                    <a:pt x="227826" y="6039"/>
                  </a:lnTo>
                  <a:lnTo>
                    <a:pt x="179958" y="0"/>
                  </a:lnTo>
                  <a:close/>
                </a:path>
              </a:pathLst>
            </a:custGeom>
            <a:solidFill>
              <a:srgbClr val="FFFFFF"/>
            </a:solidFill>
          </p:spPr>
          <p:txBody>
            <a:bodyPr wrap="square" lIns="0" tIns="0" rIns="0" bIns="0" rtlCol="0"/>
            <a:lstStyle/>
            <a:p>
              <a:endParaRPr smtClean="0">
                <a:solidFill>
                  <a:prstClr val="black"/>
                </a:solidFill>
              </a:endParaRPr>
            </a:p>
          </p:txBody>
        </p:sp>
        <p:sp>
          <p:nvSpPr>
            <p:cNvPr id="40" name="object 40"/>
            <p:cNvSpPr/>
            <p:nvPr/>
          </p:nvSpPr>
          <p:spPr>
            <a:xfrm>
              <a:off x="6732270" y="4077080"/>
              <a:ext cx="360045" cy="338455"/>
            </a:xfrm>
            <a:custGeom>
              <a:avLst/>
              <a:gdLst/>
              <a:ahLst/>
              <a:cxnLst/>
              <a:rect l="l" t="t" r="r" b="b"/>
              <a:pathLst>
                <a:path w="360045" h="338454">
                  <a:moveTo>
                    <a:pt x="0" y="169164"/>
                  </a:moveTo>
                  <a:lnTo>
                    <a:pt x="6424" y="124177"/>
                  </a:lnTo>
                  <a:lnTo>
                    <a:pt x="24558" y="83763"/>
                  </a:lnTo>
                  <a:lnTo>
                    <a:pt x="52689" y="49530"/>
                  </a:lnTo>
                  <a:lnTo>
                    <a:pt x="89106" y="23085"/>
                  </a:lnTo>
                  <a:lnTo>
                    <a:pt x="132100" y="6039"/>
                  </a:lnTo>
                  <a:lnTo>
                    <a:pt x="179958" y="0"/>
                  </a:lnTo>
                  <a:lnTo>
                    <a:pt x="227826" y="6039"/>
                  </a:lnTo>
                  <a:lnTo>
                    <a:pt x="270843" y="23085"/>
                  </a:lnTo>
                  <a:lnTo>
                    <a:pt x="307292" y="49530"/>
                  </a:lnTo>
                  <a:lnTo>
                    <a:pt x="335454" y="83763"/>
                  </a:lnTo>
                  <a:lnTo>
                    <a:pt x="353610" y="124177"/>
                  </a:lnTo>
                  <a:lnTo>
                    <a:pt x="360045" y="169164"/>
                  </a:lnTo>
                  <a:lnTo>
                    <a:pt x="353610" y="214150"/>
                  </a:lnTo>
                  <a:lnTo>
                    <a:pt x="335454" y="254564"/>
                  </a:lnTo>
                  <a:lnTo>
                    <a:pt x="307292" y="288798"/>
                  </a:lnTo>
                  <a:lnTo>
                    <a:pt x="270843" y="315242"/>
                  </a:lnTo>
                  <a:lnTo>
                    <a:pt x="227826" y="332288"/>
                  </a:lnTo>
                  <a:lnTo>
                    <a:pt x="179958" y="338328"/>
                  </a:lnTo>
                  <a:lnTo>
                    <a:pt x="132100" y="332288"/>
                  </a:lnTo>
                  <a:lnTo>
                    <a:pt x="89106" y="315242"/>
                  </a:lnTo>
                  <a:lnTo>
                    <a:pt x="52689" y="288798"/>
                  </a:lnTo>
                  <a:lnTo>
                    <a:pt x="24558" y="254564"/>
                  </a:lnTo>
                  <a:lnTo>
                    <a:pt x="6424" y="214150"/>
                  </a:lnTo>
                  <a:lnTo>
                    <a:pt x="0" y="169164"/>
                  </a:lnTo>
                  <a:close/>
                </a:path>
              </a:pathLst>
            </a:custGeom>
            <a:ln w="25400">
              <a:solidFill>
                <a:srgbClr val="000000"/>
              </a:solidFill>
            </a:ln>
          </p:spPr>
          <p:txBody>
            <a:bodyPr wrap="square" lIns="0" tIns="0" rIns="0" bIns="0" rtlCol="0"/>
            <a:lstStyle/>
            <a:p>
              <a:endParaRPr smtClean="0">
                <a:solidFill>
                  <a:prstClr val="black"/>
                </a:solidFill>
              </a:endParaRPr>
            </a:p>
          </p:txBody>
        </p:sp>
        <p:sp>
          <p:nvSpPr>
            <p:cNvPr id="41" name="object 41"/>
            <p:cNvSpPr/>
            <p:nvPr/>
          </p:nvSpPr>
          <p:spPr>
            <a:xfrm>
              <a:off x="6084189" y="4077080"/>
              <a:ext cx="360045" cy="338455"/>
            </a:xfrm>
            <a:custGeom>
              <a:avLst/>
              <a:gdLst/>
              <a:ahLst/>
              <a:cxnLst/>
              <a:rect l="l" t="t" r="r" b="b"/>
              <a:pathLst>
                <a:path w="360045" h="338454">
                  <a:moveTo>
                    <a:pt x="179959" y="0"/>
                  </a:moveTo>
                  <a:lnTo>
                    <a:pt x="132100" y="6039"/>
                  </a:lnTo>
                  <a:lnTo>
                    <a:pt x="89106" y="23085"/>
                  </a:lnTo>
                  <a:lnTo>
                    <a:pt x="52689" y="49530"/>
                  </a:lnTo>
                  <a:lnTo>
                    <a:pt x="24558" y="83763"/>
                  </a:lnTo>
                  <a:lnTo>
                    <a:pt x="6424" y="124177"/>
                  </a:lnTo>
                  <a:lnTo>
                    <a:pt x="0" y="169164"/>
                  </a:lnTo>
                  <a:lnTo>
                    <a:pt x="6424" y="214150"/>
                  </a:lnTo>
                  <a:lnTo>
                    <a:pt x="24558" y="254564"/>
                  </a:lnTo>
                  <a:lnTo>
                    <a:pt x="52689" y="288798"/>
                  </a:lnTo>
                  <a:lnTo>
                    <a:pt x="89106" y="315242"/>
                  </a:lnTo>
                  <a:lnTo>
                    <a:pt x="132100" y="332288"/>
                  </a:lnTo>
                  <a:lnTo>
                    <a:pt x="179959" y="338328"/>
                  </a:lnTo>
                  <a:lnTo>
                    <a:pt x="227826" y="332288"/>
                  </a:lnTo>
                  <a:lnTo>
                    <a:pt x="270843" y="315242"/>
                  </a:lnTo>
                  <a:lnTo>
                    <a:pt x="307292" y="288798"/>
                  </a:lnTo>
                  <a:lnTo>
                    <a:pt x="335454" y="254564"/>
                  </a:lnTo>
                  <a:lnTo>
                    <a:pt x="353610" y="214150"/>
                  </a:lnTo>
                  <a:lnTo>
                    <a:pt x="360045" y="169164"/>
                  </a:lnTo>
                  <a:lnTo>
                    <a:pt x="353610" y="124177"/>
                  </a:lnTo>
                  <a:lnTo>
                    <a:pt x="335454" y="83763"/>
                  </a:lnTo>
                  <a:lnTo>
                    <a:pt x="307292" y="49530"/>
                  </a:lnTo>
                  <a:lnTo>
                    <a:pt x="270843" y="23085"/>
                  </a:lnTo>
                  <a:lnTo>
                    <a:pt x="227826" y="6039"/>
                  </a:lnTo>
                  <a:lnTo>
                    <a:pt x="179959" y="0"/>
                  </a:lnTo>
                  <a:close/>
                </a:path>
              </a:pathLst>
            </a:custGeom>
            <a:solidFill>
              <a:srgbClr val="FFFFFF"/>
            </a:solidFill>
          </p:spPr>
          <p:txBody>
            <a:bodyPr wrap="square" lIns="0" tIns="0" rIns="0" bIns="0" rtlCol="0"/>
            <a:lstStyle/>
            <a:p>
              <a:endParaRPr smtClean="0">
                <a:solidFill>
                  <a:prstClr val="black"/>
                </a:solidFill>
              </a:endParaRPr>
            </a:p>
          </p:txBody>
        </p:sp>
        <p:sp>
          <p:nvSpPr>
            <p:cNvPr id="42" name="object 42"/>
            <p:cNvSpPr/>
            <p:nvPr/>
          </p:nvSpPr>
          <p:spPr>
            <a:xfrm>
              <a:off x="6084189" y="4077080"/>
              <a:ext cx="360045" cy="338455"/>
            </a:xfrm>
            <a:custGeom>
              <a:avLst/>
              <a:gdLst/>
              <a:ahLst/>
              <a:cxnLst/>
              <a:rect l="l" t="t" r="r" b="b"/>
              <a:pathLst>
                <a:path w="360045" h="338454">
                  <a:moveTo>
                    <a:pt x="0" y="169164"/>
                  </a:moveTo>
                  <a:lnTo>
                    <a:pt x="6424" y="124177"/>
                  </a:lnTo>
                  <a:lnTo>
                    <a:pt x="24558" y="83763"/>
                  </a:lnTo>
                  <a:lnTo>
                    <a:pt x="52689" y="49530"/>
                  </a:lnTo>
                  <a:lnTo>
                    <a:pt x="89106" y="23085"/>
                  </a:lnTo>
                  <a:lnTo>
                    <a:pt x="132100" y="6039"/>
                  </a:lnTo>
                  <a:lnTo>
                    <a:pt x="179959" y="0"/>
                  </a:lnTo>
                  <a:lnTo>
                    <a:pt x="227826" y="6039"/>
                  </a:lnTo>
                  <a:lnTo>
                    <a:pt x="270843" y="23085"/>
                  </a:lnTo>
                  <a:lnTo>
                    <a:pt x="307292" y="49530"/>
                  </a:lnTo>
                  <a:lnTo>
                    <a:pt x="335454" y="83763"/>
                  </a:lnTo>
                  <a:lnTo>
                    <a:pt x="353610" y="124177"/>
                  </a:lnTo>
                  <a:lnTo>
                    <a:pt x="360045" y="169164"/>
                  </a:lnTo>
                  <a:lnTo>
                    <a:pt x="353610" y="214150"/>
                  </a:lnTo>
                  <a:lnTo>
                    <a:pt x="335454" y="254564"/>
                  </a:lnTo>
                  <a:lnTo>
                    <a:pt x="307292" y="288798"/>
                  </a:lnTo>
                  <a:lnTo>
                    <a:pt x="270843" y="315242"/>
                  </a:lnTo>
                  <a:lnTo>
                    <a:pt x="227826" y="332288"/>
                  </a:lnTo>
                  <a:lnTo>
                    <a:pt x="179959" y="338328"/>
                  </a:lnTo>
                  <a:lnTo>
                    <a:pt x="132100" y="332288"/>
                  </a:lnTo>
                  <a:lnTo>
                    <a:pt x="89106" y="315242"/>
                  </a:lnTo>
                  <a:lnTo>
                    <a:pt x="52689" y="288798"/>
                  </a:lnTo>
                  <a:lnTo>
                    <a:pt x="24558" y="254564"/>
                  </a:lnTo>
                  <a:lnTo>
                    <a:pt x="6424" y="214150"/>
                  </a:lnTo>
                  <a:lnTo>
                    <a:pt x="0" y="169164"/>
                  </a:lnTo>
                  <a:close/>
                </a:path>
              </a:pathLst>
            </a:custGeom>
            <a:ln w="25400">
              <a:solidFill>
                <a:srgbClr val="000000"/>
              </a:solidFill>
            </a:ln>
          </p:spPr>
          <p:txBody>
            <a:bodyPr wrap="square" lIns="0" tIns="0" rIns="0" bIns="0" rtlCol="0"/>
            <a:lstStyle/>
            <a:p>
              <a:endParaRPr smtClean="0">
                <a:solidFill>
                  <a:prstClr val="black"/>
                </a:solidFill>
              </a:endParaRPr>
            </a:p>
          </p:txBody>
        </p:sp>
        <p:sp>
          <p:nvSpPr>
            <p:cNvPr id="43" name="object 43"/>
            <p:cNvSpPr/>
            <p:nvPr/>
          </p:nvSpPr>
          <p:spPr>
            <a:xfrm>
              <a:off x="5796153" y="4221098"/>
              <a:ext cx="936625" cy="553720"/>
            </a:xfrm>
            <a:custGeom>
              <a:avLst/>
              <a:gdLst/>
              <a:ahLst/>
              <a:cxnLst/>
              <a:rect l="l" t="t" r="r" b="b"/>
              <a:pathLst>
                <a:path w="936625" h="553720">
                  <a:moveTo>
                    <a:pt x="648081" y="0"/>
                  </a:moveTo>
                  <a:lnTo>
                    <a:pt x="936117" y="0"/>
                  </a:lnTo>
                </a:path>
                <a:path w="936625" h="553720">
                  <a:moveTo>
                    <a:pt x="0" y="553593"/>
                  </a:moveTo>
                  <a:lnTo>
                    <a:pt x="395986" y="194309"/>
                  </a:lnTo>
                </a:path>
              </a:pathLst>
            </a:custGeom>
            <a:ln w="12700">
              <a:solidFill>
                <a:srgbClr val="000000"/>
              </a:solidFill>
            </a:ln>
          </p:spPr>
          <p:txBody>
            <a:bodyPr wrap="square" lIns="0" tIns="0" rIns="0" bIns="0" rtlCol="0"/>
            <a:lstStyle/>
            <a:p>
              <a:endParaRPr smtClean="0">
                <a:solidFill>
                  <a:prstClr val="black"/>
                </a:solidFill>
              </a:endParaRPr>
            </a:p>
          </p:txBody>
        </p:sp>
      </p:grpSp>
      <p:grpSp>
        <p:nvGrpSpPr>
          <p:cNvPr id="44" name="object 44"/>
          <p:cNvGrpSpPr/>
          <p:nvPr/>
        </p:nvGrpSpPr>
        <p:grpSpPr>
          <a:xfrm>
            <a:off x="5495416" y="5360542"/>
            <a:ext cx="1825625" cy="939800"/>
            <a:chOff x="5495416" y="5360542"/>
            <a:chExt cx="1825625" cy="939800"/>
          </a:xfrm>
        </p:grpSpPr>
        <p:sp>
          <p:nvSpPr>
            <p:cNvPr id="45" name="object 45"/>
            <p:cNvSpPr/>
            <p:nvPr/>
          </p:nvSpPr>
          <p:spPr>
            <a:xfrm>
              <a:off x="5508116" y="5949276"/>
              <a:ext cx="360045" cy="338455"/>
            </a:xfrm>
            <a:custGeom>
              <a:avLst/>
              <a:gdLst/>
              <a:ahLst/>
              <a:cxnLst/>
              <a:rect l="l" t="t" r="r" b="b"/>
              <a:pathLst>
                <a:path w="360045" h="338454">
                  <a:moveTo>
                    <a:pt x="179959" y="0"/>
                  </a:moveTo>
                  <a:lnTo>
                    <a:pt x="132144" y="6043"/>
                  </a:lnTo>
                  <a:lnTo>
                    <a:pt x="89163" y="23097"/>
                  </a:lnTo>
                  <a:lnTo>
                    <a:pt x="52736" y="49550"/>
                  </a:lnTo>
                  <a:lnTo>
                    <a:pt x="24586" y="83789"/>
                  </a:lnTo>
                  <a:lnTo>
                    <a:pt x="6433" y="124202"/>
                  </a:lnTo>
                  <a:lnTo>
                    <a:pt x="0" y="169176"/>
                  </a:lnTo>
                  <a:lnTo>
                    <a:pt x="6433" y="214145"/>
                  </a:lnTo>
                  <a:lnTo>
                    <a:pt x="24586" y="254554"/>
                  </a:lnTo>
                  <a:lnTo>
                    <a:pt x="52736" y="288791"/>
                  </a:lnTo>
                  <a:lnTo>
                    <a:pt x="89163" y="315243"/>
                  </a:lnTo>
                  <a:lnTo>
                    <a:pt x="132144" y="332297"/>
                  </a:lnTo>
                  <a:lnTo>
                    <a:pt x="179959" y="338340"/>
                  </a:lnTo>
                  <a:lnTo>
                    <a:pt x="227826" y="332297"/>
                  </a:lnTo>
                  <a:lnTo>
                    <a:pt x="270843" y="315243"/>
                  </a:lnTo>
                  <a:lnTo>
                    <a:pt x="307292" y="288791"/>
                  </a:lnTo>
                  <a:lnTo>
                    <a:pt x="335454" y="254554"/>
                  </a:lnTo>
                  <a:lnTo>
                    <a:pt x="353610" y="214145"/>
                  </a:lnTo>
                  <a:lnTo>
                    <a:pt x="360045" y="169176"/>
                  </a:lnTo>
                  <a:lnTo>
                    <a:pt x="353610" y="124202"/>
                  </a:lnTo>
                  <a:lnTo>
                    <a:pt x="335454" y="83789"/>
                  </a:lnTo>
                  <a:lnTo>
                    <a:pt x="307292" y="49550"/>
                  </a:lnTo>
                  <a:lnTo>
                    <a:pt x="270843" y="23097"/>
                  </a:lnTo>
                  <a:lnTo>
                    <a:pt x="227826" y="6043"/>
                  </a:lnTo>
                  <a:lnTo>
                    <a:pt x="179959" y="0"/>
                  </a:lnTo>
                  <a:close/>
                </a:path>
              </a:pathLst>
            </a:custGeom>
            <a:solidFill>
              <a:srgbClr val="FFFFFF"/>
            </a:solidFill>
          </p:spPr>
          <p:txBody>
            <a:bodyPr wrap="square" lIns="0" tIns="0" rIns="0" bIns="0" rtlCol="0"/>
            <a:lstStyle/>
            <a:p>
              <a:endParaRPr smtClean="0">
                <a:solidFill>
                  <a:prstClr val="black"/>
                </a:solidFill>
              </a:endParaRPr>
            </a:p>
          </p:txBody>
        </p:sp>
        <p:sp>
          <p:nvSpPr>
            <p:cNvPr id="46" name="object 46"/>
            <p:cNvSpPr/>
            <p:nvPr/>
          </p:nvSpPr>
          <p:spPr>
            <a:xfrm>
              <a:off x="5508116" y="5949276"/>
              <a:ext cx="360045" cy="338455"/>
            </a:xfrm>
            <a:custGeom>
              <a:avLst/>
              <a:gdLst/>
              <a:ahLst/>
              <a:cxnLst/>
              <a:rect l="l" t="t" r="r" b="b"/>
              <a:pathLst>
                <a:path w="360045" h="338454">
                  <a:moveTo>
                    <a:pt x="0" y="169176"/>
                  </a:moveTo>
                  <a:lnTo>
                    <a:pt x="6433" y="124202"/>
                  </a:lnTo>
                  <a:lnTo>
                    <a:pt x="24586" y="83789"/>
                  </a:lnTo>
                  <a:lnTo>
                    <a:pt x="52736" y="49550"/>
                  </a:lnTo>
                  <a:lnTo>
                    <a:pt x="89163" y="23097"/>
                  </a:lnTo>
                  <a:lnTo>
                    <a:pt x="132144" y="6043"/>
                  </a:lnTo>
                  <a:lnTo>
                    <a:pt x="179959" y="0"/>
                  </a:lnTo>
                  <a:lnTo>
                    <a:pt x="227826" y="6043"/>
                  </a:lnTo>
                  <a:lnTo>
                    <a:pt x="270843" y="23097"/>
                  </a:lnTo>
                  <a:lnTo>
                    <a:pt x="307292" y="49550"/>
                  </a:lnTo>
                  <a:lnTo>
                    <a:pt x="335454" y="83789"/>
                  </a:lnTo>
                  <a:lnTo>
                    <a:pt x="353610" y="124202"/>
                  </a:lnTo>
                  <a:lnTo>
                    <a:pt x="360045" y="169176"/>
                  </a:lnTo>
                  <a:lnTo>
                    <a:pt x="353610" y="214145"/>
                  </a:lnTo>
                  <a:lnTo>
                    <a:pt x="335454" y="254554"/>
                  </a:lnTo>
                  <a:lnTo>
                    <a:pt x="307292" y="288791"/>
                  </a:lnTo>
                  <a:lnTo>
                    <a:pt x="270843" y="315243"/>
                  </a:lnTo>
                  <a:lnTo>
                    <a:pt x="227826" y="332297"/>
                  </a:lnTo>
                  <a:lnTo>
                    <a:pt x="179959" y="338340"/>
                  </a:lnTo>
                  <a:lnTo>
                    <a:pt x="132144" y="332297"/>
                  </a:lnTo>
                  <a:lnTo>
                    <a:pt x="89163" y="315243"/>
                  </a:lnTo>
                  <a:lnTo>
                    <a:pt x="52736" y="288791"/>
                  </a:lnTo>
                  <a:lnTo>
                    <a:pt x="24586" y="254554"/>
                  </a:lnTo>
                  <a:lnTo>
                    <a:pt x="6433" y="214145"/>
                  </a:lnTo>
                  <a:lnTo>
                    <a:pt x="0" y="169176"/>
                  </a:lnTo>
                  <a:close/>
                </a:path>
              </a:pathLst>
            </a:custGeom>
            <a:ln w="25400">
              <a:solidFill>
                <a:srgbClr val="000000"/>
              </a:solidFill>
            </a:ln>
          </p:spPr>
          <p:txBody>
            <a:bodyPr wrap="square" lIns="0" tIns="0" rIns="0" bIns="0" rtlCol="0"/>
            <a:lstStyle/>
            <a:p>
              <a:endParaRPr smtClean="0">
                <a:solidFill>
                  <a:prstClr val="black"/>
                </a:solidFill>
              </a:endParaRPr>
            </a:p>
          </p:txBody>
        </p:sp>
        <p:sp>
          <p:nvSpPr>
            <p:cNvPr id="47" name="object 47"/>
            <p:cNvSpPr/>
            <p:nvPr/>
          </p:nvSpPr>
          <p:spPr>
            <a:xfrm>
              <a:off x="6948296" y="5373242"/>
              <a:ext cx="360045" cy="338455"/>
            </a:xfrm>
            <a:custGeom>
              <a:avLst/>
              <a:gdLst/>
              <a:ahLst/>
              <a:cxnLst/>
              <a:rect l="l" t="t" r="r" b="b"/>
              <a:pathLst>
                <a:path w="360045" h="338454">
                  <a:moveTo>
                    <a:pt x="179958" y="0"/>
                  </a:moveTo>
                  <a:lnTo>
                    <a:pt x="132100" y="6039"/>
                  </a:lnTo>
                  <a:lnTo>
                    <a:pt x="89106" y="23085"/>
                  </a:lnTo>
                  <a:lnTo>
                    <a:pt x="52689" y="49529"/>
                  </a:lnTo>
                  <a:lnTo>
                    <a:pt x="24558" y="83763"/>
                  </a:lnTo>
                  <a:lnTo>
                    <a:pt x="6424" y="124177"/>
                  </a:lnTo>
                  <a:lnTo>
                    <a:pt x="0" y="169163"/>
                  </a:lnTo>
                  <a:lnTo>
                    <a:pt x="6424" y="214127"/>
                  </a:lnTo>
                  <a:lnTo>
                    <a:pt x="24558" y="254532"/>
                  </a:lnTo>
                  <a:lnTo>
                    <a:pt x="52689" y="288767"/>
                  </a:lnTo>
                  <a:lnTo>
                    <a:pt x="89106" y="315218"/>
                  </a:lnTo>
                  <a:lnTo>
                    <a:pt x="132100" y="332272"/>
                  </a:lnTo>
                  <a:lnTo>
                    <a:pt x="179958" y="338315"/>
                  </a:lnTo>
                  <a:lnTo>
                    <a:pt x="227826" y="332272"/>
                  </a:lnTo>
                  <a:lnTo>
                    <a:pt x="270843" y="315218"/>
                  </a:lnTo>
                  <a:lnTo>
                    <a:pt x="307292" y="288767"/>
                  </a:lnTo>
                  <a:lnTo>
                    <a:pt x="335454" y="254532"/>
                  </a:lnTo>
                  <a:lnTo>
                    <a:pt x="353610" y="214127"/>
                  </a:lnTo>
                  <a:lnTo>
                    <a:pt x="360045" y="169163"/>
                  </a:lnTo>
                  <a:lnTo>
                    <a:pt x="353610" y="124177"/>
                  </a:lnTo>
                  <a:lnTo>
                    <a:pt x="335454" y="83763"/>
                  </a:lnTo>
                  <a:lnTo>
                    <a:pt x="307292" y="49529"/>
                  </a:lnTo>
                  <a:lnTo>
                    <a:pt x="270843" y="23085"/>
                  </a:lnTo>
                  <a:lnTo>
                    <a:pt x="227826" y="6039"/>
                  </a:lnTo>
                  <a:lnTo>
                    <a:pt x="179958" y="0"/>
                  </a:lnTo>
                  <a:close/>
                </a:path>
              </a:pathLst>
            </a:custGeom>
            <a:solidFill>
              <a:srgbClr val="FFFFFF"/>
            </a:solidFill>
          </p:spPr>
          <p:txBody>
            <a:bodyPr wrap="square" lIns="0" tIns="0" rIns="0" bIns="0" rtlCol="0"/>
            <a:lstStyle/>
            <a:p>
              <a:endParaRPr smtClean="0">
                <a:solidFill>
                  <a:prstClr val="black"/>
                </a:solidFill>
              </a:endParaRPr>
            </a:p>
          </p:txBody>
        </p:sp>
        <p:sp>
          <p:nvSpPr>
            <p:cNvPr id="48" name="object 48"/>
            <p:cNvSpPr/>
            <p:nvPr/>
          </p:nvSpPr>
          <p:spPr>
            <a:xfrm>
              <a:off x="6948296" y="5373242"/>
              <a:ext cx="360045" cy="338455"/>
            </a:xfrm>
            <a:custGeom>
              <a:avLst/>
              <a:gdLst/>
              <a:ahLst/>
              <a:cxnLst/>
              <a:rect l="l" t="t" r="r" b="b"/>
              <a:pathLst>
                <a:path w="360045" h="338454">
                  <a:moveTo>
                    <a:pt x="0" y="169163"/>
                  </a:moveTo>
                  <a:lnTo>
                    <a:pt x="6424" y="124177"/>
                  </a:lnTo>
                  <a:lnTo>
                    <a:pt x="24558" y="83763"/>
                  </a:lnTo>
                  <a:lnTo>
                    <a:pt x="52689" y="49529"/>
                  </a:lnTo>
                  <a:lnTo>
                    <a:pt x="89106" y="23085"/>
                  </a:lnTo>
                  <a:lnTo>
                    <a:pt x="132100" y="6039"/>
                  </a:lnTo>
                  <a:lnTo>
                    <a:pt x="179958" y="0"/>
                  </a:lnTo>
                  <a:lnTo>
                    <a:pt x="227826" y="6039"/>
                  </a:lnTo>
                  <a:lnTo>
                    <a:pt x="270843" y="23085"/>
                  </a:lnTo>
                  <a:lnTo>
                    <a:pt x="307292" y="49529"/>
                  </a:lnTo>
                  <a:lnTo>
                    <a:pt x="335454" y="83763"/>
                  </a:lnTo>
                  <a:lnTo>
                    <a:pt x="353610" y="124177"/>
                  </a:lnTo>
                  <a:lnTo>
                    <a:pt x="360045" y="169163"/>
                  </a:lnTo>
                  <a:lnTo>
                    <a:pt x="353610" y="214127"/>
                  </a:lnTo>
                  <a:lnTo>
                    <a:pt x="335454" y="254532"/>
                  </a:lnTo>
                  <a:lnTo>
                    <a:pt x="307292" y="288767"/>
                  </a:lnTo>
                  <a:lnTo>
                    <a:pt x="270843" y="315218"/>
                  </a:lnTo>
                  <a:lnTo>
                    <a:pt x="227826" y="332272"/>
                  </a:lnTo>
                  <a:lnTo>
                    <a:pt x="179958" y="338315"/>
                  </a:lnTo>
                  <a:lnTo>
                    <a:pt x="132100" y="332272"/>
                  </a:lnTo>
                  <a:lnTo>
                    <a:pt x="89106" y="315218"/>
                  </a:lnTo>
                  <a:lnTo>
                    <a:pt x="52689" y="288767"/>
                  </a:lnTo>
                  <a:lnTo>
                    <a:pt x="24558" y="254532"/>
                  </a:lnTo>
                  <a:lnTo>
                    <a:pt x="6424" y="214127"/>
                  </a:lnTo>
                  <a:lnTo>
                    <a:pt x="0" y="169163"/>
                  </a:lnTo>
                  <a:close/>
                </a:path>
              </a:pathLst>
            </a:custGeom>
            <a:ln w="25399">
              <a:solidFill>
                <a:srgbClr val="000000"/>
              </a:solidFill>
            </a:ln>
          </p:spPr>
          <p:txBody>
            <a:bodyPr wrap="square" lIns="0" tIns="0" rIns="0" bIns="0" rtlCol="0"/>
            <a:lstStyle/>
            <a:p>
              <a:endParaRPr smtClean="0">
                <a:solidFill>
                  <a:prstClr val="black"/>
                </a:solidFill>
              </a:endParaRPr>
            </a:p>
          </p:txBody>
        </p:sp>
        <p:sp>
          <p:nvSpPr>
            <p:cNvPr id="49" name="object 49"/>
            <p:cNvSpPr/>
            <p:nvPr/>
          </p:nvSpPr>
          <p:spPr>
            <a:xfrm>
              <a:off x="6228206" y="5373242"/>
              <a:ext cx="360045" cy="338455"/>
            </a:xfrm>
            <a:custGeom>
              <a:avLst/>
              <a:gdLst/>
              <a:ahLst/>
              <a:cxnLst/>
              <a:rect l="l" t="t" r="r" b="b"/>
              <a:pathLst>
                <a:path w="360045" h="338454">
                  <a:moveTo>
                    <a:pt x="179958" y="0"/>
                  </a:moveTo>
                  <a:lnTo>
                    <a:pt x="132100" y="6039"/>
                  </a:lnTo>
                  <a:lnTo>
                    <a:pt x="89106" y="23085"/>
                  </a:lnTo>
                  <a:lnTo>
                    <a:pt x="52689" y="49529"/>
                  </a:lnTo>
                  <a:lnTo>
                    <a:pt x="24558" y="83763"/>
                  </a:lnTo>
                  <a:lnTo>
                    <a:pt x="6424" y="124177"/>
                  </a:lnTo>
                  <a:lnTo>
                    <a:pt x="0" y="169163"/>
                  </a:lnTo>
                  <a:lnTo>
                    <a:pt x="6424" y="214127"/>
                  </a:lnTo>
                  <a:lnTo>
                    <a:pt x="24558" y="254532"/>
                  </a:lnTo>
                  <a:lnTo>
                    <a:pt x="52689" y="288767"/>
                  </a:lnTo>
                  <a:lnTo>
                    <a:pt x="89106" y="315218"/>
                  </a:lnTo>
                  <a:lnTo>
                    <a:pt x="132100" y="332272"/>
                  </a:lnTo>
                  <a:lnTo>
                    <a:pt x="179958" y="338315"/>
                  </a:lnTo>
                  <a:lnTo>
                    <a:pt x="227826" y="332272"/>
                  </a:lnTo>
                  <a:lnTo>
                    <a:pt x="270843" y="315218"/>
                  </a:lnTo>
                  <a:lnTo>
                    <a:pt x="307292" y="288767"/>
                  </a:lnTo>
                  <a:lnTo>
                    <a:pt x="335454" y="254532"/>
                  </a:lnTo>
                  <a:lnTo>
                    <a:pt x="353610" y="214127"/>
                  </a:lnTo>
                  <a:lnTo>
                    <a:pt x="360044" y="169163"/>
                  </a:lnTo>
                  <a:lnTo>
                    <a:pt x="353610" y="124177"/>
                  </a:lnTo>
                  <a:lnTo>
                    <a:pt x="335454" y="83763"/>
                  </a:lnTo>
                  <a:lnTo>
                    <a:pt x="307292" y="49529"/>
                  </a:lnTo>
                  <a:lnTo>
                    <a:pt x="270843" y="23085"/>
                  </a:lnTo>
                  <a:lnTo>
                    <a:pt x="227826" y="6039"/>
                  </a:lnTo>
                  <a:lnTo>
                    <a:pt x="179958" y="0"/>
                  </a:lnTo>
                  <a:close/>
                </a:path>
              </a:pathLst>
            </a:custGeom>
            <a:solidFill>
              <a:srgbClr val="FFFFFF"/>
            </a:solidFill>
          </p:spPr>
          <p:txBody>
            <a:bodyPr wrap="square" lIns="0" tIns="0" rIns="0" bIns="0" rtlCol="0"/>
            <a:lstStyle/>
            <a:p>
              <a:endParaRPr smtClean="0">
                <a:solidFill>
                  <a:prstClr val="black"/>
                </a:solidFill>
              </a:endParaRPr>
            </a:p>
          </p:txBody>
        </p:sp>
        <p:sp>
          <p:nvSpPr>
            <p:cNvPr id="50" name="object 50"/>
            <p:cNvSpPr/>
            <p:nvPr/>
          </p:nvSpPr>
          <p:spPr>
            <a:xfrm>
              <a:off x="6228206" y="5373242"/>
              <a:ext cx="360045" cy="338455"/>
            </a:xfrm>
            <a:custGeom>
              <a:avLst/>
              <a:gdLst/>
              <a:ahLst/>
              <a:cxnLst/>
              <a:rect l="l" t="t" r="r" b="b"/>
              <a:pathLst>
                <a:path w="360045" h="338454">
                  <a:moveTo>
                    <a:pt x="0" y="169163"/>
                  </a:moveTo>
                  <a:lnTo>
                    <a:pt x="6424" y="124177"/>
                  </a:lnTo>
                  <a:lnTo>
                    <a:pt x="24558" y="83763"/>
                  </a:lnTo>
                  <a:lnTo>
                    <a:pt x="52689" y="49529"/>
                  </a:lnTo>
                  <a:lnTo>
                    <a:pt x="89106" y="23085"/>
                  </a:lnTo>
                  <a:lnTo>
                    <a:pt x="132100" y="6039"/>
                  </a:lnTo>
                  <a:lnTo>
                    <a:pt x="179958" y="0"/>
                  </a:lnTo>
                  <a:lnTo>
                    <a:pt x="227826" y="6039"/>
                  </a:lnTo>
                  <a:lnTo>
                    <a:pt x="270843" y="23085"/>
                  </a:lnTo>
                  <a:lnTo>
                    <a:pt x="307292" y="49529"/>
                  </a:lnTo>
                  <a:lnTo>
                    <a:pt x="335454" y="83763"/>
                  </a:lnTo>
                  <a:lnTo>
                    <a:pt x="353610" y="124177"/>
                  </a:lnTo>
                  <a:lnTo>
                    <a:pt x="360044" y="169163"/>
                  </a:lnTo>
                  <a:lnTo>
                    <a:pt x="353610" y="214127"/>
                  </a:lnTo>
                  <a:lnTo>
                    <a:pt x="335454" y="254532"/>
                  </a:lnTo>
                  <a:lnTo>
                    <a:pt x="307292" y="288767"/>
                  </a:lnTo>
                  <a:lnTo>
                    <a:pt x="270843" y="315218"/>
                  </a:lnTo>
                  <a:lnTo>
                    <a:pt x="227826" y="332272"/>
                  </a:lnTo>
                  <a:lnTo>
                    <a:pt x="179958" y="338315"/>
                  </a:lnTo>
                  <a:lnTo>
                    <a:pt x="132100" y="332272"/>
                  </a:lnTo>
                  <a:lnTo>
                    <a:pt x="89106" y="315218"/>
                  </a:lnTo>
                  <a:lnTo>
                    <a:pt x="52689" y="288767"/>
                  </a:lnTo>
                  <a:lnTo>
                    <a:pt x="24558" y="254532"/>
                  </a:lnTo>
                  <a:lnTo>
                    <a:pt x="6424" y="214127"/>
                  </a:lnTo>
                  <a:lnTo>
                    <a:pt x="0" y="169163"/>
                  </a:lnTo>
                  <a:close/>
                </a:path>
              </a:pathLst>
            </a:custGeom>
            <a:ln w="25400">
              <a:solidFill>
                <a:srgbClr val="000000"/>
              </a:solidFill>
            </a:ln>
          </p:spPr>
          <p:txBody>
            <a:bodyPr wrap="square" lIns="0" tIns="0" rIns="0" bIns="0" rtlCol="0"/>
            <a:lstStyle/>
            <a:p>
              <a:endParaRPr smtClean="0">
                <a:solidFill>
                  <a:prstClr val="black"/>
                </a:solidFill>
              </a:endParaRPr>
            </a:p>
          </p:txBody>
        </p:sp>
        <p:sp>
          <p:nvSpPr>
            <p:cNvPr id="51" name="object 51"/>
            <p:cNvSpPr/>
            <p:nvPr/>
          </p:nvSpPr>
          <p:spPr>
            <a:xfrm>
              <a:off x="6588251" y="5517260"/>
              <a:ext cx="324485" cy="0"/>
            </a:xfrm>
            <a:custGeom>
              <a:avLst/>
              <a:gdLst/>
              <a:ahLst/>
              <a:cxnLst/>
              <a:rect l="l" t="t" r="r" b="b"/>
              <a:pathLst>
                <a:path w="324484">
                  <a:moveTo>
                    <a:pt x="0" y="0"/>
                  </a:moveTo>
                  <a:lnTo>
                    <a:pt x="323976" y="0"/>
                  </a:lnTo>
                </a:path>
              </a:pathLst>
            </a:custGeom>
            <a:ln w="12700">
              <a:solidFill>
                <a:srgbClr val="000000"/>
              </a:solidFill>
            </a:ln>
          </p:spPr>
          <p:txBody>
            <a:bodyPr wrap="square" lIns="0" tIns="0" rIns="0" bIns="0" rtlCol="0"/>
            <a:lstStyle/>
            <a:p>
              <a:endParaRPr smtClean="0">
                <a:solidFill>
                  <a:prstClr val="black"/>
                </a:solidFill>
              </a:endParaRPr>
            </a:p>
          </p:txBody>
        </p:sp>
        <p:sp>
          <p:nvSpPr>
            <p:cNvPr id="52" name="object 52"/>
            <p:cNvSpPr/>
            <p:nvPr/>
          </p:nvSpPr>
          <p:spPr>
            <a:xfrm>
              <a:off x="5508116" y="5373242"/>
              <a:ext cx="360045" cy="338455"/>
            </a:xfrm>
            <a:custGeom>
              <a:avLst/>
              <a:gdLst/>
              <a:ahLst/>
              <a:cxnLst/>
              <a:rect l="l" t="t" r="r" b="b"/>
              <a:pathLst>
                <a:path w="360045" h="338454">
                  <a:moveTo>
                    <a:pt x="179959" y="0"/>
                  </a:moveTo>
                  <a:lnTo>
                    <a:pt x="132144" y="6039"/>
                  </a:lnTo>
                  <a:lnTo>
                    <a:pt x="89163" y="23085"/>
                  </a:lnTo>
                  <a:lnTo>
                    <a:pt x="52736" y="49529"/>
                  </a:lnTo>
                  <a:lnTo>
                    <a:pt x="24586" y="83763"/>
                  </a:lnTo>
                  <a:lnTo>
                    <a:pt x="6433" y="124177"/>
                  </a:lnTo>
                  <a:lnTo>
                    <a:pt x="0" y="169163"/>
                  </a:lnTo>
                  <a:lnTo>
                    <a:pt x="6433" y="214127"/>
                  </a:lnTo>
                  <a:lnTo>
                    <a:pt x="24586" y="254532"/>
                  </a:lnTo>
                  <a:lnTo>
                    <a:pt x="52736" y="288767"/>
                  </a:lnTo>
                  <a:lnTo>
                    <a:pt x="89163" y="315218"/>
                  </a:lnTo>
                  <a:lnTo>
                    <a:pt x="132144" y="332272"/>
                  </a:lnTo>
                  <a:lnTo>
                    <a:pt x="179959" y="338315"/>
                  </a:lnTo>
                  <a:lnTo>
                    <a:pt x="227826" y="332272"/>
                  </a:lnTo>
                  <a:lnTo>
                    <a:pt x="270843" y="315218"/>
                  </a:lnTo>
                  <a:lnTo>
                    <a:pt x="307292" y="288767"/>
                  </a:lnTo>
                  <a:lnTo>
                    <a:pt x="335454" y="254532"/>
                  </a:lnTo>
                  <a:lnTo>
                    <a:pt x="353610" y="214127"/>
                  </a:lnTo>
                  <a:lnTo>
                    <a:pt x="360045" y="169163"/>
                  </a:lnTo>
                  <a:lnTo>
                    <a:pt x="353610" y="124177"/>
                  </a:lnTo>
                  <a:lnTo>
                    <a:pt x="335454" y="83763"/>
                  </a:lnTo>
                  <a:lnTo>
                    <a:pt x="307292" y="49529"/>
                  </a:lnTo>
                  <a:lnTo>
                    <a:pt x="270843" y="23085"/>
                  </a:lnTo>
                  <a:lnTo>
                    <a:pt x="227826" y="6039"/>
                  </a:lnTo>
                  <a:lnTo>
                    <a:pt x="179959" y="0"/>
                  </a:lnTo>
                  <a:close/>
                </a:path>
              </a:pathLst>
            </a:custGeom>
            <a:solidFill>
              <a:srgbClr val="FFFFFF"/>
            </a:solidFill>
          </p:spPr>
          <p:txBody>
            <a:bodyPr wrap="square" lIns="0" tIns="0" rIns="0" bIns="0" rtlCol="0"/>
            <a:lstStyle/>
            <a:p>
              <a:endParaRPr smtClean="0">
                <a:solidFill>
                  <a:prstClr val="black"/>
                </a:solidFill>
              </a:endParaRPr>
            </a:p>
          </p:txBody>
        </p:sp>
        <p:sp>
          <p:nvSpPr>
            <p:cNvPr id="53" name="object 53"/>
            <p:cNvSpPr/>
            <p:nvPr/>
          </p:nvSpPr>
          <p:spPr>
            <a:xfrm>
              <a:off x="5508116" y="5373242"/>
              <a:ext cx="360045" cy="338455"/>
            </a:xfrm>
            <a:custGeom>
              <a:avLst/>
              <a:gdLst/>
              <a:ahLst/>
              <a:cxnLst/>
              <a:rect l="l" t="t" r="r" b="b"/>
              <a:pathLst>
                <a:path w="360045" h="338454">
                  <a:moveTo>
                    <a:pt x="0" y="169163"/>
                  </a:moveTo>
                  <a:lnTo>
                    <a:pt x="6433" y="124177"/>
                  </a:lnTo>
                  <a:lnTo>
                    <a:pt x="24586" y="83763"/>
                  </a:lnTo>
                  <a:lnTo>
                    <a:pt x="52736" y="49529"/>
                  </a:lnTo>
                  <a:lnTo>
                    <a:pt x="89163" y="23085"/>
                  </a:lnTo>
                  <a:lnTo>
                    <a:pt x="132144" y="6039"/>
                  </a:lnTo>
                  <a:lnTo>
                    <a:pt x="179959" y="0"/>
                  </a:lnTo>
                  <a:lnTo>
                    <a:pt x="227826" y="6039"/>
                  </a:lnTo>
                  <a:lnTo>
                    <a:pt x="270843" y="23085"/>
                  </a:lnTo>
                  <a:lnTo>
                    <a:pt x="307292" y="49529"/>
                  </a:lnTo>
                  <a:lnTo>
                    <a:pt x="335454" y="83763"/>
                  </a:lnTo>
                  <a:lnTo>
                    <a:pt x="353610" y="124177"/>
                  </a:lnTo>
                  <a:lnTo>
                    <a:pt x="360045" y="169163"/>
                  </a:lnTo>
                  <a:lnTo>
                    <a:pt x="353610" y="214127"/>
                  </a:lnTo>
                  <a:lnTo>
                    <a:pt x="335454" y="254532"/>
                  </a:lnTo>
                  <a:lnTo>
                    <a:pt x="307292" y="288767"/>
                  </a:lnTo>
                  <a:lnTo>
                    <a:pt x="270843" y="315218"/>
                  </a:lnTo>
                  <a:lnTo>
                    <a:pt x="227826" y="332272"/>
                  </a:lnTo>
                  <a:lnTo>
                    <a:pt x="179959" y="338315"/>
                  </a:lnTo>
                  <a:lnTo>
                    <a:pt x="132144" y="332272"/>
                  </a:lnTo>
                  <a:lnTo>
                    <a:pt x="89163" y="315218"/>
                  </a:lnTo>
                  <a:lnTo>
                    <a:pt x="52736" y="288767"/>
                  </a:lnTo>
                  <a:lnTo>
                    <a:pt x="24586" y="254532"/>
                  </a:lnTo>
                  <a:lnTo>
                    <a:pt x="6433" y="214127"/>
                  </a:lnTo>
                  <a:lnTo>
                    <a:pt x="0" y="169163"/>
                  </a:lnTo>
                  <a:close/>
                </a:path>
              </a:pathLst>
            </a:custGeom>
            <a:ln w="25399">
              <a:solidFill>
                <a:srgbClr val="000000"/>
              </a:solidFill>
            </a:ln>
          </p:spPr>
          <p:txBody>
            <a:bodyPr wrap="square" lIns="0" tIns="0" rIns="0" bIns="0" rtlCol="0"/>
            <a:lstStyle/>
            <a:p>
              <a:endParaRPr smtClean="0">
                <a:solidFill>
                  <a:prstClr val="black"/>
                </a:solidFill>
              </a:endParaRPr>
            </a:p>
          </p:txBody>
        </p:sp>
        <p:sp>
          <p:nvSpPr>
            <p:cNvPr id="54" name="object 54"/>
            <p:cNvSpPr/>
            <p:nvPr/>
          </p:nvSpPr>
          <p:spPr>
            <a:xfrm>
              <a:off x="5868161" y="5517260"/>
              <a:ext cx="467995" cy="529590"/>
            </a:xfrm>
            <a:custGeom>
              <a:avLst/>
              <a:gdLst/>
              <a:ahLst/>
              <a:cxnLst/>
              <a:rect l="l" t="t" r="r" b="b"/>
              <a:pathLst>
                <a:path w="467995" h="529589">
                  <a:moveTo>
                    <a:pt x="0" y="0"/>
                  </a:moveTo>
                  <a:lnTo>
                    <a:pt x="323976" y="0"/>
                  </a:lnTo>
                </a:path>
                <a:path w="467995" h="529589">
                  <a:moveTo>
                    <a:pt x="0" y="529183"/>
                  </a:moveTo>
                  <a:lnTo>
                    <a:pt x="467995" y="143992"/>
                  </a:lnTo>
                </a:path>
              </a:pathLst>
            </a:custGeom>
            <a:ln w="12700">
              <a:solidFill>
                <a:srgbClr val="000000"/>
              </a:solidFill>
            </a:ln>
          </p:spPr>
          <p:txBody>
            <a:bodyPr wrap="square" lIns="0" tIns="0" rIns="0" bIns="0" rtlCol="0"/>
            <a:lstStyle/>
            <a:p>
              <a:endParaRPr smtClean="0">
                <a:solidFill>
                  <a:prstClr val="black"/>
                </a:solidFill>
              </a:endParaRPr>
            </a:p>
          </p:txBody>
        </p:sp>
      </p:grpSp>
      <p:pic>
        <p:nvPicPr>
          <p:cNvPr id="5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21336" y="0"/>
            <a:ext cx="1257300" cy="1181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1852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3"/>
                                        </p:tgtEl>
                                        <p:attrNameLst>
                                          <p:attrName>style.visibility</p:attrName>
                                        </p:attrNameLst>
                                      </p:cBhvr>
                                      <p:to>
                                        <p:strVal val="visible"/>
                                      </p:to>
                                    </p:set>
                                    <p:animEffect transition="in" filter="fade">
                                      <p:cBhvr>
                                        <p:cTn id="14" dur="1000"/>
                                        <p:tgtEl>
                                          <p:spTgt spid="23"/>
                                        </p:tgtEl>
                                      </p:cBhvr>
                                    </p:animEffect>
                                    <p:anim calcmode="lin" valueType="num">
                                      <p:cBhvr>
                                        <p:cTn id="15" dur="1000" fill="hold"/>
                                        <p:tgtEl>
                                          <p:spTgt spid="23"/>
                                        </p:tgtEl>
                                        <p:attrNameLst>
                                          <p:attrName>ppt_x</p:attrName>
                                        </p:attrNameLst>
                                      </p:cBhvr>
                                      <p:tavLst>
                                        <p:tav tm="0">
                                          <p:val>
                                            <p:strVal val="#ppt_x"/>
                                          </p:val>
                                        </p:tav>
                                        <p:tav tm="100000">
                                          <p:val>
                                            <p:strVal val="#ppt_x"/>
                                          </p:val>
                                        </p:tav>
                                      </p:tavLst>
                                    </p:anim>
                                    <p:anim calcmode="lin" valueType="num">
                                      <p:cBhvr>
                                        <p:cTn id="16"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object 8"/>
          <p:cNvSpPr txBox="1"/>
          <p:nvPr/>
        </p:nvSpPr>
        <p:spPr>
          <a:xfrm>
            <a:off x="535940" y="1030325"/>
            <a:ext cx="7987030" cy="4964430"/>
          </a:xfrm>
          <a:prstGeom prst="rect">
            <a:avLst/>
          </a:prstGeom>
        </p:spPr>
        <p:txBody>
          <a:bodyPr vert="horz" wrap="square" lIns="0" tIns="12700" rIns="0" bIns="0" rtlCol="0">
            <a:spAutoFit/>
          </a:bodyPr>
          <a:lstStyle/>
          <a:p>
            <a:pPr marL="286385" marR="974725" indent="-274320">
              <a:lnSpc>
                <a:spcPct val="140000"/>
              </a:lnSpc>
              <a:spcBef>
                <a:spcPts val="100"/>
              </a:spcBef>
              <a:buClr>
                <a:srgbClr val="0AD0D9"/>
              </a:buClr>
              <a:buSzPct val="95000"/>
              <a:buFont typeface="Wingdings 2"/>
              <a:buChar char=""/>
              <a:tabLst>
                <a:tab pos="344805" algn="l"/>
                <a:tab pos="345440" algn="l"/>
              </a:tabLst>
            </a:pPr>
            <a:r>
              <a:rPr dirty="0">
                <a:solidFill>
                  <a:prstClr val="black"/>
                </a:solidFill>
              </a:rPr>
              <a:t>	</a:t>
            </a:r>
            <a:r>
              <a:rPr sz="2000" dirty="0">
                <a:solidFill>
                  <a:prstClr val="black"/>
                </a:solidFill>
                <a:latin typeface="Constantia"/>
                <a:cs typeface="Constantia"/>
              </a:rPr>
              <a:t>A</a:t>
            </a:r>
            <a:r>
              <a:rPr sz="2000" spc="-30" dirty="0">
                <a:solidFill>
                  <a:prstClr val="black"/>
                </a:solidFill>
                <a:latin typeface="Constantia"/>
                <a:cs typeface="Constantia"/>
              </a:rPr>
              <a:t> </a:t>
            </a:r>
            <a:r>
              <a:rPr sz="2000" spc="-5" dirty="0">
                <a:solidFill>
                  <a:prstClr val="black"/>
                </a:solidFill>
                <a:latin typeface="Constantia"/>
                <a:cs typeface="Constantia"/>
              </a:rPr>
              <a:t>minimum</a:t>
            </a:r>
            <a:r>
              <a:rPr sz="2000" spc="-85" dirty="0">
                <a:solidFill>
                  <a:prstClr val="black"/>
                </a:solidFill>
                <a:latin typeface="Constantia"/>
                <a:cs typeface="Constantia"/>
              </a:rPr>
              <a:t> </a:t>
            </a:r>
            <a:r>
              <a:rPr sz="2000" spc="-10" dirty="0">
                <a:solidFill>
                  <a:prstClr val="black"/>
                </a:solidFill>
                <a:latin typeface="Constantia"/>
                <a:cs typeface="Constantia"/>
              </a:rPr>
              <a:t>cost</a:t>
            </a:r>
            <a:r>
              <a:rPr sz="2000" spc="-100" dirty="0">
                <a:solidFill>
                  <a:prstClr val="black"/>
                </a:solidFill>
                <a:latin typeface="Constantia"/>
                <a:cs typeface="Constantia"/>
              </a:rPr>
              <a:t> </a:t>
            </a:r>
            <a:r>
              <a:rPr sz="2000" spc="-5" dirty="0">
                <a:solidFill>
                  <a:prstClr val="black"/>
                </a:solidFill>
                <a:latin typeface="Constantia"/>
                <a:cs typeface="Constantia"/>
              </a:rPr>
              <a:t>spanning</a:t>
            </a:r>
            <a:r>
              <a:rPr sz="2000" spc="-35" dirty="0">
                <a:solidFill>
                  <a:prstClr val="black"/>
                </a:solidFill>
                <a:latin typeface="Constantia"/>
                <a:cs typeface="Constantia"/>
              </a:rPr>
              <a:t> </a:t>
            </a:r>
            <a:r>
              <a:rPr sz="2000" spc="-10" dirty="0">
                <a:solidFill>
                  <a:prstClr val="black"/>
                </a:solidFill>
                <a:latin typeface="Constantia"/>
                <a:cs typeface="Constantia"/>
              </a:rPr>
              <a:t>tree</a:t>
            </a:r>
            <a:r>
              <a:rPr sz="2000" spc="-55" dirty="0">
                <a:solidFill>
                  <a:prstClr val="black"/>
                </a:solidFill>
                <a:latin typeface="Constantia"/>
                <a:cs typeface="Constantia"/>
              </a:rPr>
              <a:t> </a:t>
            </a:r>
            <a:r>
              <a:rPr sz="2000" spc="-5" dirty="0">
                <a:solidFill>
                  <a:prstClr val="black"/>
                </a:solidFill>
                <a:latin typeface="Constantia"/>
                <a:cs typeface="Constantia"/>
              </a:rPr>
              <a:t>is</a:t>
            </a:r>
            <a:r>
              <a:rPr sz="2000" spc="-90" dirty="0">
                <a:solidFill>
                  <a:prstClr val="black"/>
                </a:solidFill>
                <a:latin typeface="Constantia"/>
                <a:cs typeface="Constantia"/>
              </a:rPr>
              <a:t> </a:t>
            </a:r>
            <a:r>
              <a:rPr sz="2000" dirty="0">
                <a:solidFill>
                  <a:prstClr val="black"/>
                </a:solidFill>
                <a:latin typeface="Constantia"/>
                <a:cs typeface="Constantia"/>
              </a:rPr>
              <a:t>a</a:t>
            </a:r>
            <a:r>
              <a:rPr sz="2000" spc="-100" dirty="0">
                <a:solidFill>
                  <a:prstClr val="black"/>
                </a:solidFill>
                <a:latin typeface="Constantia"/>
                <a:cs typeface="Constantia"/>
              </a:rPr>
              <a:t> </a:t>
            </a:r>
            <a:r>
              <a:rPr sz="2000" spc="-5" dirty="0">
                <a:solidFill>
                  <a:prstClr val="black"/>
                </a:solidFill>
                <a:latin typeface="Constantia"/>
                <a:cs typeface="Constantia"/>
              </a:rPr>
              <a:t>spanning</a:t>
            </a:r>
            <a:r>
              <a:rPr sz="2000" spc="-15" dirty="0">
                <a:solidFill>
                  <a:prstClr val="black"/>
                </a:solidFill>
                <a:latin typeface="Constantia"/>
                <a:cs typeface="Constantia"/>
              </a:rPr>
              <a:t> </a:t>
            </a:r>
            <a:r>
              <a:rPr sz="2000" spc="-10" dirty="0">
                <a:solidFill>
                  <a:prstClr val="black"/>
                </a:solidFill>
                <a:latin typeface="Constantia"/>
                <a:cs typeface="Constantia"/>
              </a:rPr>
              <a:t>tree</a:t>
            </a:r>
            <a:r>
              <a:rPr sz="2000" spc="-120" dirty="0">
                <a:solidFill>
                  <a:prstClr val="black"/>
                </a:solidFill>
                <a:latin typeface="Constantia"/>
                <a:cs typeface="Constantia"/>
              </a:rPr>
              <a:t> </a:t>
            </a:r>
            <a:r>
              <a:rPr sz="2000" spc="-5" dirty="0">
                <a:solidFill>
                  <a:prstClr val="black"/>
                </a:solidFill>
                <a:latin typeface="Constantia"/>
                <a:cs typeface="Constantia"/>
              </a:rPr>
              <a:t>which</a:t>
            </a:r>
            <a:r>
              <a:rPr sz="2000" spc="-30" dirty="0">
                <a:solidFill>
                  <a:prstClr val="black"/>
                </a:solidFill>
                <a:latin typeface="Constantia"/>
                <a:cs typeface="Constantia"/>
              </a:rPr>
              <a:t> </a:t>
            </a:r>
            <a:r>
              <a:rPr sz="2000" dirty="0">
                <a:solidFill>
                  <a:prstClr val="black"/>
                </a:solidFill>
                <a:latin typeface="Constantia"/>
                <a:cs typeface="Constantia"/>
              </a:rPr>
              <a:t>has</a:t>
            </a:r>
            <a:r>
              <a:rPr sz="2000" spc="-90" dirty="0">
                <a:solidFill>
                  <a:prstClr val="black"/>
                </a:solidFill>
                <a:latin typeface="Constantia"/>
                <a:cs typeface="Constantia"/>
              </a:rPr>
              <a:t> </a:t>
            </a:r>
            <a:r>
              <a:rPr sz="2000" dirty="0">
                <a:solidFill>
                  <a:prstClr val="black"/>
                </a:solidFill>
                <a:latin typeface="Constantia"/>
                <a:cs typeface="Constantia"/>
              </a:rPr>
              <a:t>a  </a:t>
            </a:r>
            <a:r>
              <a:rPr sz="2000" spc="-5" dirty="0">
                <a:solidFill>
                  <a:prstClr val="black"/>
                </a:solidFill>
                <a:latin typeface="Constantia"/>
                <a:cs typeface="Constantia"/>
              </a:rPr>
              <a:t>minimum total</a:t>
            </a:r>
            <a:r>
              <a:rPr sz="2000" spc="-155" dirty="0">
                <a:solidFill>
                  <a:prstClr val="black"/>
                </a:solidFill>
                <a:latin typeface="Constantia"/>
                <a:cs typeface="Constantia"/>
              </a:rPr>
              <a:t> </a:t>
            </a:r>
            <a:r>
              <a:rPr sz="2000" spc="-10" dirty="0">
                <a:solidFill>
                  <a:prstClr val="black"/>
                </a:solidFill>
                <a:latin typeface="Constantia"/>
                <a:cs typeface="Constantia"/>
              </a:rPr>
              <a:t>cost.</a:t>
            </a:r>
            <a:endParaRPr sz="2000" dirty="0">
              <a:solidFill>
                <a:prstClr val="black"/>
              </a:solidFill>
              <a:latin typeface="Constantia"/>
              <a:cs typeface="Constantia"/>
            </a:endParaRPr>
          </a:p>
          <a:p>
            <a:pPr marL="286385" marR="207010" indent="-274320">
              <a:lnSpc>
                <a:spcPct val="140000"/>
              </a:lnSpc>
              <a:spcBef>
                <a:spcPts val="480"/>
              </a:spcBef>
              <a:buClr>
                <a:srgbClr val="0AD0D9"/>
              </a:buClr>
              <a:buSzPct val="95000"/>
              <a:buFont typeface="Wingdings 2"/>
              <a:buChar char=""/>
              <a:tabLst>
                <a:tab pos="286385" algn="l"/>
                <a:tab pos="287020" algn="l"/>
              </a:tabLst>
            </a:pPr>
            <a:r>
              <a:rPr sz="2000" dirty="0">
                <a:solidFill>
                  <a:prstClr val="black"/>
                </a:solidFill>
                <a:latin typeface="Constantia"/>
                <a:cs typeface="Constantia"/>
              </a:rPr>
              <a:t>A</a:t>
            </a:r>
            <a:r>
              <a:rPr sz="2000" spc="-50" dirty="0">
                <a:solidFill>
                  <a:prstClr val="black"/>
                </a:solidFill>
                <a:latin typeface="Constantia"/>
                <a:cs typeface="Constantia"/>
              </a:rPr>
              <a:t> </a:t>
            </a:r>
            <a:r>
              <a:rPr sz="2000" b="1" spc="-5" dirty="0">
                <a:solidFill>
                  <a:prstClr val="black"/>
                </a:solidFill>
                <a:latin typeface="Constantia"/>
                <a:cs typeface="Constantia"/>
              </a:rPr>
              <a:t>minimum</a:t>
            </a:r>
            <a:r>
              <a:rPr sz="2000" b="1" spc="-85" dirty="0">
                <a:solidFill>
                  <a:prstClr val="black"/>
                </a:solidFill>
                <a:latin typeface="Constantia"/>
                <a:cs typeface="Constantia"/>
              </a:rPr>
              <a:t> </a:t>
            </a:r>
            <a:r>
              <a:rPr sz="2000" b="1" dirty="0">
                <a:solidFill>
                  <a:prstClr val="black"/>
                </a:solidFill>
                <a:latin typeface="Constantia"/>
                <a:cs typeface="Constantia"/>
              </a:rPr>
              <a:t>spanning</a:t>
            </a:r>
            <a:r>
              <a:rPr sz="2000" b="1" spc="-50" dirty="0">
                <a:solidFill>
                  <a:prstClr val="black"/>
                </a:solidFill>
                <a:latin typeface="Constantia"/>
                <a:cs typeface="Constantia"/>
              </a:rPr>
              <a:t> </a:t>
            </a:r>
            <a:r>
              <a:rPr sz="2000" b="1" spc="-10" dirty="0">
                <a:solidFill>
                  <a:prstClr val="black"/>
                </a:solidFill>
                <a:latin typeface="Constantia"/>
                <a:cs typeface="Constantia"/>
              </a:rPr>
              <a:t>tree</a:t>
            </a:r>
            <a:r>
              <a:rPr sz="2000" b="1" spc="15" dirty="0">
                <a:solidFill>
                  <a:prstClr val="black"/>
                </a:solidFill>
                <a:latin typeface="Constantia"/>
                <a:cs typeface="Constantia"/>
              </a:rPr>
              <a:t> </a:t>
            </a:r>
            <a:r>
              <a:rPr sz="2000" spc="-5" dirty="0">
                <a:solidFill>
                  <a:prstClr val="black"/>
                </a:solidFill>
                <a:latin typeface="Constantia"/>
                <a:cs typeface="Constantia"/>
              </a:rPr>
              <a:t>(</a:t>
            </a:r>
            <a:r>
              <a:rPr sz="2000" b="1" spc="-5" dirty="0">
                <a:solidFill>
                  <a:prstClr val="black"/>
                </a:solidFill>
                <a:latin typeface="Constantia"/>
                <a:cs typeface="Constantia"/>
              </a:rPr>
              <a:t>MST</a:t>
            </a:r>
            <a:r>
              <a:rPr sz="2000" spc="-5" dirty="0">
                <a:solidFill>
                  <a:prstClr val="black"/>
                </a:solidFill>
                <a:latin typeface="Constantia"/>
                <a:cs typeface="Constantia"/>
              </a:rPr>
              <a:t>)</a:t>
            </a:r>
            <a:r>
              <a:rPr sz="2000" spc="-70" dirty="0">
                <a:solidFill>
                  <a:prstClr val="black"/>
                </a:solidFill>
                <a:latin typeface="Constantia"/>
                <a:cs typeface="Constantia"/>
              </a:rPr>
              <a:t> </a:t>
            </a:r>
            <a:r>
              <a:rPr sz="2000" dirty="0">
                <a:solidFill>
                  <a:prstClr val="black"/>
                </a:solidFill>
                <a:latin typeface="Constantia"/>
                <a:cs typeface="Constantia"/>
              </a:rPr>
              <a:t>or</a:t>
            </a:r>
            <a:r>
              <a:rPr sz="2000" spc="-90" dirty="0">
                <a:solidFill>
                  <a:prstClr val="black"/>
                </a:solidFill>
                <a:latin typeface="Constantia"/>
                <a:cs typeface="Constantia"/>
              </a:rPr>
              <a:t> </a:t>
            </a:r>
            <a:r>
              <a:rPr sz="2000" b="1" spc="-5" dirty="0">
                <a:solidFill>
                  <a:prstClr val="black"/>
                </a:solidFill>
                <a:latin typeface="Constantia"/>
                <a:cs typeface="Constantia"/>
              </a:rPr>
              <a:t>minimum</a:t>
            </a:r>
            <a:r>
              <a:rPr sz="2000" b="1" spc="-95" dirty="0">
                <a:solidFill>
                  <a:prstClr val="black"/>
                </a:solidFill>
                <a:latin typeface="Constantia"/>
                <a:cs typeface="Constantia"/>
              </a:rPr>
              <a:t> </a:t>
            </a:r>
            <a:r>
              <a:rPr sz="2000" b="1" spc="-15" dirty="0">
                <a:solidFill>
                  <a:prstClr val="black"/>
                </a:solidFill>
                <a:latin typeface="Constantia"/>
                <a:cs typeface="Constantia"/>
              </a:rPr>
              <a:t>weight</a:t>
            </a:r>
            <a:r>
              <a:rPr sz="2000" b="1" spc="-105" dirty="0">
                <a:solidFill>
                  <a:prstClr val="black"/>
                </a:solidFill>
                <a:latin typeface="Constantia"/>
                <a:cs typeface="Constantia"/>
              </a:rPr>
              <a:t> </a:t>
            </a:r>
            <a:r>
              <a:rPr sz="2000" b="1" dirty="0">
                <a:solidFill>
                  <a:prstClr val="black"/>
                </a:solidFill>
                <a:latin typeface="Constantia"/>
                <a:cs typeface="Constantia"/>
              </a:rPr>
              <a:t>spanning  </a:t>
            </a:r>
            <a:r>
              <a:rPr sz="2000" b="1" spc="-10" dirty="0">
                <a:solidFill>
                  <a:prstClr val="black"/>
                </a:solidFill>
                <a:latin typeface="Constantia"/>
                <a:cs typeface="Constantia"/>
              </a:rPr>
              <a:t>tree </a:t>
            </a:r>
            <a:r>
              <a:rPr sz="2000" spc="-5" dirty="0">
                <a:solidFill>
                  <a:prstClr val="black"/>
                </a:solidFill>
                <a:latin typeface="Constantia"/>
                <a:cs typeface="Constantia"/>
              </a:rPr>
              <a:t>is then </a:t>
            </a:r>
            <a:r>
              <a:rPr sz="2000" dirty="0">
                <a:solidFill>
                  <a:prstClr val="black"/>
                </a:solidFill>
                <a:latin typeface="Constantia"/>
                <a:cs typeface="Constantia"/>
              </a:rPr>
              <a:t>a </a:t>
            </a:r>
            <a:r>
              <a:rPr sz="2000" spc="-5" dirty="0">
                <a:solidFill>
                  <a:prstClr val="black"/>
                </a:solidFill>
                <a:latin typeface="Constantia"/>
                <a:cs typeface="Constantia"/>
              </a:rPr>
              <a:t>spanning tree with </a:t>
            </a:r>
            <a:r>
              <a:rPr sz="2000" spc="-15" dirty="0">
                <a:solidFill>
                  <a:prstClr val="black"/>
                </a:solidFill>
                <a:latin typeface="Constantia"/>
                <a:cs typeface="Constantia"/>
              </a:rPr>
              <a:t>weight </a:t>
            </a:r>
            <a:r>
              <a:rPr sz="2000" dirty="0">
                <a:solidFill>
                  <a:prstClr val="black"/>
                </a:solidFill>
                <a:latin typeface="Constantia"/>
                <a:cs typeface="Constantia"/>
              </a:rPr>
              <a:t>less </a:t>
            </a:r>
            <a:r>
              <a:rPr sz="2000" spc="-5" dirty="0">
                <a:solidFill>
                  <a:prstClr val="black"/>
                </a:solidFill>
                <a:latin typeface="Constantia"/>
                <a:cs typeface="Constantia"/>
              </a:rPr>
              <a:t>than </a:t>
            </a:r>
            <a:r>
              <a:rPr sz="2000" dirty="0">
                <a:solidFill>
                  <a:prstClr val="black"/>
                </a:solidFill>
                <a:latin typeface="Constantia"/>
                <a:cs typeface="Constantia"/>
              </a:rPr>
              <a:t>or </a:t>
            </a:r>
            <a:r>
              <a:rPr sz="2000" spc="-5" dirty="0">
                <a:solidFill>
                  <a:prstClr val="black"/>
                </a:solidFill>
                <a:latin typeface="Constantia"/>
                <a:cs typeface="Constantia"/>
              </a:rPr>
              <a:t>equal </a:t>
            </a:r>
            <a:r>
              <a:rPr sz="2000" spc="-10" dirty="0">
                <a:solidFill>
                  <a:prstClr val="black"/>
                </a:solidFill>
                <a:latin typeface="Constantia"/>
                <a:cs typeface="Constantia"/>
              </a:rPr>
              <a:t>to </a:t>
            </a:r>
            <a:r>
              <a:rPr sz="2000" spc="-5" dirty="0">
                <a:solidFill>
                  <a:prstClr val="black"/>
                </a:solidFill>
                <a:latin typeface="Constantia"/>
                <a:cs typeface="Constantia"/>
              </a:rPr>
              <a:t>the  </a:t>
            </a:r>
            <a:r>
              <a:rPr sz="2000" spc="-15" dirty="0">
                <a:solidFill>
                  <a:prstClr val="black"/>
                </a:solidFill>
                <a:latin typeface="Constantia"/>
                <a:cs typeface="Constantia"/>
              </a:rPr>
              <a:t>weight </a:t>
            </a:r>
            <a:r>
              <a:rPr sz="2000" dirty="0">
                <a:solidFill>
                  <a:prstClr val="black"/>
                </a:solidFill>
                <a:latin typeface="Constantia"/>
                <a:cs typeface="Constantia"/>
              </a:rPr>
              <a:t>of </a:t>
            </a:r>
            <a:r>
              <a:rPr sz="2000" spc="-5" dirty="0">
                <a:solidFill>
                  <a:prstClr val="black"/>
                </a:solidFill>
                <a:latin typeface="Constantia"/>
                <a:cs typeface="Constantia"/>
              </a:rPr>
              <a:t>every </a:t>
            </a:r>
            <a:r>
              <a:rPr sz="2000" dirty="0">
                <a:solidFill>
                  <a:prstClr val="black"/>
                </a:solidFill>
                <a:latin typeface="Constantia"/>
                <a:cs typeface="Constantia"/>
              </a:rPr>
              <a:t>other</a:t>
            </a:r>
            <a:r>
              <a:rPr sz="2000" spc="-380" dirty="0">
                <a:solidFill>
                  <a:prstClr val="black"/>
                </a:solidFill>
                <a:latin typeface="Constantia"/>
                <a:cs typeface="Constantia"/>
              </a:rPr>
              <a:t> </a:t>
            </a:r>
            <a:r>
              <a:rPr sz="2000" spc="-5" dirty="0">
                <a:solidFill>
                  <a:prstClr val="black"/>
                </a:solidFill>
                <a:latin typeface="Constantia"/>
                <a:cs typeface="Constantia"/>
              </a:rPr>
              <a:t>spanning tree.</a:t>
            </a:r>
            <a:endParaRPr sz="2000" dirty="0">
              <a:solidFill>
                <a:prstClr val="black"/>
              </a:solidFill>
              <a:latin typeface="Constantia"/>
              <a:cs typeface="Constantia"/>
            </a:endParaRPr>
          </a:p>
          <a:p>
            <a:pPr marL="286385" marR="90170" indent="-274320">
              <a:lnSpc>
                <a:spcPct val="140100"/>
              </a:lnSpc>
              <a:spcBef>
                <a:spcPts val="475"/>
              </a:spcBef>
              <a:buClr>
                <a:srgbClr val="0AD0D9"/>
              </a:buClr>
              <a:buSzPct val="95000"/>
              <a:buFont typeface="Wingdings 2"/>
              <a:buChar char=""/>
              <a:tabLst>
                <a:tab pos="286385" algn="l"/>
                <a:tab pos="287020" algn="l"/>
              </a:tabLst>
            </a:pPr>
            <a:r>
              <a:rPr sz="2000" spc="-5" dirty="0">
                <a:solidFill>
                  <a:prstClr val="black"/>
                </a:solidFill>
                <a:latin typeface="Constantia"/>
                <a:cs typeface="Constantia"/>
              </a:rPr>
              <a:t>Addition</a:t>
            </a:r>
            <a:r>
              <a:rPr sz="2000" spc="-120" dirty="0">
                <a:solidFill>
                  <a:prstClr val="black"/>
                </a:solidFill>
                <a:latin typeface="Constantia"/>
                <a:cs typeface="Constantia"/>
              </a:rPr>
              <a:t> </a:t>
            </a:r>
            <a:r>
              <a:rPr sz="2000" dirty="0">
                <a:solidFill>
                  <a:prstClr val="black"/>
                </a:solidFill>
                <a:latin typeface="Constantia"/>
                <a:cs typeface="Constantia"/>
              </a:rPr>
              <a:t>of</a:t>
            </a:r>
            <a:r>
              <a:rPr sz="2000" spc="-10" dirty="0">
                <a:solidFill>
                  <a:prstClr val="black"/>
                </a:solidFill>
                <a:latin typeface="Constantia"/>
                <a:cs typeface="Constantia"/>
              </a:rPr>
              <a:t> even</a:t>
            </a:r>
            <a:r>
              <a:rPr sz="2000" spc="-95" dirty="0">
                <a:solidFill>
                  <a:prstClr val="black"/>
                </a:solidFill>
                <a:latin typeface="Constantia"/>
                <a:cs typeface="Constantia"/>
              </a:rPr>
              <a:t> </a:t>
            </a:r>
            <a:r>
              <a:rPr sz="2000" spc="-5" dirty="0">
                <a:solidFill>
                  <a:prstClr val="black"/>
                </a:solidFill>
                <a:latin typeface="Constantia"/>
                <a:cs typeface="Constantia"/>
              </a:rPr>
              <a:t>one</a:t>
            </a:r>
            <a:r>
              <a:rPr sz="2000" spc="-90" dirty="0">
                <a:solidFill>
                  <a:prstClr val="black"/>
                </a:solidFill>
                <a:latin typeface="Constantia"/>
                <a:cs typeface="Constantia"/>
              </a:rPr>
              <a:t> </a:t>
            </a:r>
            <a:r>
              <a:rPr sz="2000" spc="-5" dirty="0">
                <a:solidFill>
                  <a:prstClr val="black"/>
                </a:solidFill>
                <a:latin typeface="Constantia"/>
                <a:cs typeface="Constantia"/>
              </a:rPr>
              <a:t>single</a:t>
            </a:r>
            <a:r>
              <a:rPr sz="2000" spc="-105" dirty="0">
                <a:solidFill>
                  <a:prstClr val="black"/>
                </a:solidFill>
                <a:latin typeface="Constantia"/>
                <a:cs typeface="Constantia"/>
              </a:rPr>
              <a:t> </a:t>
            </a:r>
            <a:r>
              <a:rPr sz="2000" spc="-10" dirty="0">
                <a:solidFill>
                  <a:prstClr val="black"/>
                </a:solidFill>
                <a:latin typeface="Constantia"/>
                <a:cs typeface="Constantia"/>
              </a:rPr>
              <a:t>edge</a:t>
            </a:r>
            <a:r>
              <a:rPr sz="2000" spc="-80" dirty="0">
                <a:solidFill>
                  <a:prstClr val="black"/>
                </a:solidFill>
                <a:latin typeface="Constantia"/>
                <a:cs typeface="Constantia"/>
              </a:rPr>
              <a:t> </a:t>
            </a:r>
            <a:r>
              <a:rPr sz="2000" spc="-5" dirty="0">
                <a:solidFill>
                  <a:prstClr val="black"/>
                </a:solidFill>
                <a:latin typeface="Constantia"/>
                <a:cs typeface="Constantia"/>
              </a:rPr>
              <a:t>results</a:t>
            </a:r>
            <a:r>
              <a:rPr sz="2000" spc="-55" dirty="0">
                <a:solidFill>
                  <a:prstClr val="black"/>
                </a:solidFill>
                <a:latin typeface="Constantia"/>
                <a:cs typeface="Constantia"/>
              </a:rPr>
              <a:t> </a:t>
            </a:r>
            <a:r>
              <a:rPr sz="2000" spc="-5" dirty="0">
                <a:solidFill>
                  <a:prstClr val="black"/>
                </a:solidFill>
                <a:latin typeface="Constantia"/>
                <a:cs typeface="Constantia"/>
              </a:rPr>
              <a:t>in</a:t>
            </a:r>
            <a:r>
              <a:rPr sz="2000" spc="-60" dirty="0">
                <a:solidFill>
                  <a:prstClr val="black"/>
                </a:solidFill>
                <a:latin typeface="Constantia"/>
                <a:cs typeface="Constantia"/>
              </a:rPr>
              <a:t> </a:t>
            </a:r>
            <a:r>
              <a:rPr sz="2000" spc="-5" dirty="0">
                <a:solidFill>
                  <a:prstClr val="black"/>
                </a:solidFill>
                <a:latin typeface="Constantia"/>
                <a:cs typeface="Constantia"/>
              </a:rPr>
              <a:t>the</a:t>
            </a:r>
            <a:r>
              <a:rPr sz="2000" spc="-90" dirty="0">
                <a:solidFill>
                  <a:prstClr val="black"/>
                </a:solidFill>
                <a:latin typeface="Constantia"/>
                <a:cs typeface="Constantia"/>
              </a:rPr>
              <a:t> </a:t>
            </a:r>
            <a:r>
              <a:rPr sz="2000" spc="-5" dirty="0">
                <a:solidFill>
                  <a:prstClr val="black"/>
                </a:solidFill>
                <a:latin typeface="Constantia"/>
                <a:cs typeface="Constantia"/>
              </a:rPr>
              <a:t>spanning</a:t>
            </a:r>
            <a:r>
              <a:rPr sz="2000" spc="-20" dirty="0">
                <a:solidFill>
                  <a:prstClr val="black"/>
                </a:solidFill>
                <a:latin typeface="Constantia"/>
                <a:cs typeface="Constantia"/>
              </a:rPr>
              <a:t> </a:t>
            </a:r>
            <a:r>
              <a:rPr sz="2000" spc="-10" dirty="0">
                <a:solidFill>
                  <a:prstClr val="black"/>
                </a:solidFill>
                <a:latin typeface="Constantia"/>
                <a:cs typeface="Constantia"/>
              </a:rPr>
              <a:t>tree</a:t>
            </a:r>
            <a:r>
              <a:rPr sz="2000" spc="-65" dirty="0">
                <a:solidFill>
                  <a:prstClr val="black"/>
                </a:solidFill>
                <a:latin typeface="Constantia"/>
                <a:cs typeface="Constantia"/>
              </a:rPr>
              <a:t> </a:t>
            </a:r>
            <a:r>
              <a:rPr sz="2000" dirty="0">
                <a:solidFill>
                  <a:prstClr val="black"/>
                </a:solidFill>
                <a:latin typeface="Constantia"/>
                <a:cs typeface="Constantia"/>
              </a:rPr>
              <a:t>losing</a:t>
            </a:r>
            <a:r>
              <a:rPr sz="2000" spc="-20" dirty="0">
                <a:solidFill>
                  <a:prstClr val="black"/>
                </a:solidFill>
                <a:latin typeface="Constantia"/>
                <a:cs typeface="Constantia"/>
              </a:rPr>
              <a:t> </a:t>
            </a:r>
            <a:r>
              <a:rPr sz="2000" spc="-5" dirty="0">
                <a:solidFill>
                  <a:prstClr val="black"/>
                </a:solidFill>
                <a:latin typeface="Constantia"/>
                <a:cs typeface="Constantia"/>
              </a:rPr>
              <a:t>its  property </a:t>
            </a:r>
            <a:r>
              <a:rPr sz="2000" dirty="0">
                <a:solidFill>
                  <a:prstClr val="black"/>
                </a:solidFill>
                <a:latin typeface="Constantia"/>
                <a:cs typeface="Constantia"/>
              </a:rPr>
              <a:t>of </a:t>
            </a:r>
            <a:r>
              <a:rPr sz="2000" spc="-5" dirty="0">
                <a:solidFill>
                  <a:prstClr val="black"/>
                </a:solidFill>
                <a:latin typeface="Constantia"/>
                <a:cs typeface="Constantia"/>
              </a:rPr>
              <a:t>acyclicity </a:t>
            </a:r>
            <a:r>
              <a:rPr sz="2000" dirty="0">
                <a:solidFill>
                  <a:prstClr val="black"/>
                </a:solidFill>
                <a:latin typeface="Constantia"/>
                <a:cs typeface="Constantia"/>
              </a:rPr>
              <a:t>and </a:t>
            </a:r>
            <a:r>
              <a:rPr sz="2000" spc="-10" dirty="0">
                <a:solidFill>
                  <a:prstClr val="black"/>
                </a:solidFill>
                <a:latin typeface="Constantia"/>
                <a:cs typeface="Constantia"/>
              </a:rPr>
              <a:t>removal </a:t>
            </a:r>
            <a:r>
              <a:rPr sz="2000" dirty="0">
                <a:solidFill>
                  <a:prstClr val="black"/>
                </a:solidFill>
                <a:latin typeface="Constantia"/>
                <a:cs typeface="Constantia"/>
              </a:rPr>
              <a:t>of </a:t>
            </a:r>
            <a:r>
              <a:rPr sz="2000" spc="-5" dirty="0">
                <a:solidFill>
                  <a:prstClr val="black"/>
                </a:solidFill>
                <a:latin typeface="Constantia"/>
                <a:cs typeface="Constantia"/>
              </a:rPr>
              <a:t>one single </a:t>
            </a:r>
            <a:r>
              <a:rPr sz="2000" spc="-10" dirty="0">
                <a:solidFill>
                  <a:prstClr val="black"/>
                </a:solidFill>
                <a:latin typeface="Constantia"/>
                <a:cs typeface="Constantia"/>
              </a:rPr>
              <a:t>edge </a:t>
            </a:r>
            <a:r>
              <a:rPr sz="2000" spc="-5" dirty="0">
                <a:solidFill>
                  <a:prstClr val="black"/>
                </a:solidFill>
                <a:latin typeface="Constantia"/>
                <a:cs typeface="Constantia"/>
              </a:rPr>
              <a:t>results in its  </a:t>
            </a:r>
            <a:r>
              <a:rPr sz="2000" dirty="0">
                <a:solidFill>
                  <a:prstClr val="black"/>
                </a:solidFill>
                <a:latin typeface="Constantia"/>
                <a:cs typeface="Constantia"/>
              </a:rPr>
              <a:t>losing </a:t>
            </a:r>
            <a:r>
              <a:rPr sz="2000" spc="-5" dirty="0">
                <a:solidFill>
                  <a:prstClr val="black"/>
                </a:solidFill>
                <a:latin typeface="Constantia"/>
                <a:cs typeface="Constantia"/>
              </a:rPr>
              <a:t>the property </a:t>
            </a:r>
            <a:r>
              <a:rPr sz="2000" dirty="0">
                <a:solidFill>
                  <a:prstClr val="black"/>
                </a:solidFill>
                <a:latin typeface="Constantia"/>
                <a:cs typeface="Constantia"/>
              </a:rPr>
              <a:t>of</a:t>
            </a:r>
            <a:r>
              <a:rPr sz="2000" spc="-265" dirty="0">
                <a:solidFill>
                  <a:prstClr val="black"/>
                </a:solidFill>
                <a:latin typeface="Constantia"/>
                <a:cs typeface="Constantia"/>
              </a:rPr>
              <a:t> </a:t>
            </a:r>
            <a:r>
              <a:rPr sz="2000" spc="-25" dirty="0">
                <a:solidFill>
                  <a:prstClr val="black"/>
                </a:solidFill>
                <a:latin typeface="Constantia"/>
                <a:cs typeface="Constantia"/>
              </a:rPr>
              <a:t>connectivity.</a:t>
            </a:r>
            <a:endParaRPr sz="2000" dirty="0">
              <a:solidFill>
                <a:prstClr val="black"/>
              </a:solidFill>
              <a:latin typeface="Constantia"/>
              <a:cs typeface="Constantia"/>
            </a:endParaRPr>
          </a:p>
          <a:p>
            <a:pPr marL="287020" indent="-274320">
              <a:spcBef>
                <a:spcPts val="1440"/>
              </a:spcBef>
              <a:buClr>
                <a:srgbClr val="0AD0D9"/>
              </a:buClr>
              <a:buSzPct val="95000"/>
              <a:buFont typeface="Wingdings 2"/>
              <a:buChar char=""/>
              <a:tabLst>
                <a:tab pos="286385" algn="l"/>
                <a:tab pos="287020" algn="l"/>
              </a:tabLst>
            </a:pPr>
            <a:r>
              <a:rPr sz="2000" spc="-25" dirty="0">
                <a:solidFill>
                  <a:prstClr val="black"/>
                </a:solidFill>
                <a:latin typeface="Constantia"/>
                <a:cs typeface="Constantia"/>
              </a:rPr>
              <a:t>It</a:t>
            </a:r>
            <a:r>
              <a:rPr sz="2000" spc="-90" dirty="0">
                <a:solidFill>
                  <a:prstClr val="black"/>
                </a:solidFill>
                <a:latin typeface="Constantia"/>
                <a:cs typeface="Constantia"/>
              </a:rPr>
              <a:t> </a:t>
            </a:r>
            <a:r>
              <a:rPr sz="2000" spc="-5" dirty="0">
                <a:solidFill>
                  <a:prstClr val="black"/>
                </a:solidFill>
                <a:latin typeface="Constantia"/>
                <a:cs typeface="Constantia"/>
              </a:rPr>
              <a:t>is</a:t>
            </a:r>
            <a:r>
              <a:rPr sz="2000" spc="-70" dirty="0">
                <a:solidFill>
                  <a:prstClr val="black"/>
                </a:solidFill>
                <a:latin typeface="Constantia"/>
                <a:cs typeface="Constantia"/>
              </a:rPr>
              <a:t> </a:t>
            </a:r>
            <a:r>
              <a:rPr sz="2000" spc="-5" dirty="0">
                <a:solidFill>
                  <a:prstClr val="black"/>
                </a:solidFill>
                <a:latin typeface="Constantia"/>
                <a:cs typeface="Constantia"/>
              </a:rPr>
              <a:t>the</a:t>
            </a:r>
            <a:r>
              <a:rPr sz="2000" spc="-95" dirty="0">
                <a:solidFill>
                  <a:prstClr val="black"/>
                </a:solidFill>
                <a:latin typeface="Constantia"/>
                <a:cs typeface="Constantia"/>
              </a:rPr>
              <a:t> </a:t>
            </a:r>
            <a:r>
              <a:rPr sz="2000" spc="-5" dirty="0">
                <a:solidFill>
                  <a:prstClr val="black"/>
                </a:solidFill>
                <a:latin typeface="Constantia"/>
                <a:cs typeface="Constantia"/>
              </a:rPr>
              <a:t>shortest</a:t>
            </a:r>
            <a:r>
              <a:rPr sz="2000" spc="-125" dirty="0">
                <a:solidFill>
                  <a:prstClr val="black"/>
                </a:solidFill>
                <a:latin typeface="Constantia"/>
                <a:cs typeface="Constantia"/>
              </a:rPr>
              <a:t> </a:t>
            </a:r>
            <a:r>
              <a:rPr sz="2000" spc="-5" dirty="0">
                <a:solidFill>
                  <a:prstClr val="black"/>
                </a:solidFill>
                <a:latin typeface="Constantia"/>
                <a:cs typeface="Constantia"/>
              </a:rPr>
              <a:t>spanning</a:t>
            </a:r>
            <a:r>
              <a:rPr sz="2000" spc="-20" dirty="0">
                <a:solidFill>
                  <a:prstClr val="black"/>
                </a:solidFill>
                <a:latin typeface="Constantia"/>
                <a:cs typeface="Constantia"/>
              </a:rPr>
              <a:t> </a:t>
            </a:r>
            <a:r>
              <a:rPr sz="2000" spc="-10" dirty="0">
                <a:solidFill>
                  <a:prstClr val="black"/>
                </a:solidFill>
                <a:latin typeface="Constantia"/>
                <a:cs typeface="Constantia"/>
              </a:rPr>
              <a:t>tree</a:t>
            </a:r>
            <a:r>
              <a:rPr sz="2000" spc="-70" dirty="0">
                <a:solidFill>
                  <a:prstClr val="black"/>
                </a:solidFill>
                <a:latin typeface="Constantia"/>
                <a:cs typeface="Constantia"/>
              </a:rPr>
              <a:t> </a:t>
            </a:r>
            <a:r>
              <a:rPr sz="2000" dirty="0">
                <a:solidFill>
                  <a:prstClr val="black"/>
                </a:solidFill>
                <a:latin typeface="Constantia"/>
                <a:cs typeface="Constantia"/>
              </a:rPr>
              <a:t>.</a:t>
            </a:r>
          </a:p>
          <a:p>
            <a:pPr marL="287020" indent="-274320">
              <a:spcBef>
                <a:spcPts val="1440"/>
              </a:spcBef>
              <a:buClr>
                <a:srgbClr val="0AD0D9"/>
              </a:buClr>
              <a:buSzPct val="95000"/>
              <a:buFont typeface="Wingdings 2"/>
              <a:buChar char=""/>
              <a:tabLst>
                <a:tab pos="286385" algn="l"/>
                <a:tab pos="287020" algn="l"/>
              </a:tabLst>
            </a:pPr>
            <a:r>
              <a:rPr sz="2000" spc="-5" dirty="0">
                <a:solidFill>
                  <a:prstClr val="black"/>
                </a:solidFill>
                <a:latin typeface="Constantia"/>
                <a:cs typeface="Constantia"/>
              </a:rPr>
              <a:t>The</a:t>
            </a:r>
            <a:r>
              <a:rPr sz="2000" spc="445" dirty="0">
                <a:solidFill>
                  <a:prstClr val="black"/>
                </a:solidFill>
                <a:latin typeface="Constantia"/>
                <a:cs typeface="Constantia"/>
              </a:rPr>
              <a:t> </a:t>
            </a:r>
            <a:r>
              <a:rPr sz="2000" dirty="0">
                <a:solidFill>
                  <a:prstClr val="black"/>
                </a:solidFill>
                <a:latin typeface="Constantia"/>
                <a:cs typeface="Constantia"/>
              </a:rPr>
              <a:t>length</a:t>
            </a:r>
            <a:r>
              <a:rPr sz="2000" spc="-100" dirty="0">
                <a:solidFill>
                  <a:prstClr val="black"/>
                </a:solidFill>
                <a:latin typeface="Constantia"/>
                <a:cs typeface="Constantia"/>
              </a:rPr>
              <a:t> </a:t>
            </a:r>
            <a:r>
              <a:rPr sz="2000" dirty="0">
                <a:solidFill>
                  <a:prstClr val="black"/>
                </a:solidFill>
                <a:latin typeface="Constantia"/>
                <a:cs typeface="Constantia"/>
              </a:rPr>
              <a:t>of</a:t>
            </a:r>
            <a:r>
              <a:rPr sz="2000" spc="-10" dirty="0">
                <a:solidFill>
                  <a:prstClr val="black"/>
                </a:solidFill>
                <a:latin typeface="Constantia"/>
                <a:cs typeface="Constantia"/>
              </a:rPr>
              <a:t> </a:t>
            </a:r>
            <a:r>
              <a:rPr sz="2000" dirty="0">
                <a:solidFill>
                  <a:prstClr val="black"/>
                </a:solidFill>
                <a:latin typeface="Constantia"/>
                <a:cs typeface="Constantia"/>
              </a:rPr>
              <a:t>a</a:t>
            </a:r>
            <a:r>
              <a:rPr sz="2000" spc="-60" dirty="0">
                <a:solidFill>
                  <a:prstClr val="black"/>
                </a:solidFill>
                <a:latin typeface="Constantia"/>
                <a:cs typeface="Constantia"/>
              </a:rPr>
              <a:t> </a:t>
            </a:r>
            <a:r>
              <a:rPr sz="2000" spc="-10" dirty="0">
                <a:solidFill>
                  <a:prstClr val="black"/>
                </a:solidFill>
                <a:latin typeface="Constantia"/>
                <a:cs typeface="Constantia"/>
              </a:rPr>
              <a:t>tree</a:t>
            </a:r>
            <a:r>
              <a:rPr sz="2000" spc="-65" dirty="0">
                <a:solidFill>
                  <a:prstClr val="black"/>
                </a:solidFill>
                <a:latin typeface="Constantia"/>
                <a:cs typeface="Constantia"/>
              </a:rPr>
              <a:t> </a:t>
            </a:r>
            <a:r>
              <a:rPr sz="2000" spc="-5" dirty="0">
                <a:solidFill>
                  <a:prstClr val="black"/>
                </a:solidFill>
                <a:latin typeface="Constantia"/>
                <a:cs typeface="Constantia"/>
              </a:rPr>
              <a:t>is</a:t>
            </a:r>
            <a:r>
              <a:rPr sz="2000" spc="-90" dirty="0">
                <a:solidFill>
                  <a:prstClr val="black"/>
                </a:solidFill>
                <a:latin typeface="Constantia"/>
                <a:cs typeface="Constantia"/>
              </a:rPr>
              <a:t> </a:t>
            </a:r>
            <a:r>
              <a:rPr sz="2000" spc="-5" dirty="0">
                <a:solidFill>
                  <a:prstClr val="black"/>
                </a:solidFill>
                <a:latin typeface="Constantia"/>
                <a:cs typeface="Constantia"/>
              </a:rPr>
              <a:t>equal </a:t>
            </a:r>
            <a:r>
              <a:rPr sz="2000" spc="-15" dirty="0">
                <a:solidFill>
                  <a:prstClr val="black"/>
                </a:solidFill>
                <a:latin typeface="Constantia"/>
                <a:cs typeface="Constantia"/>
              </a:rPr>
              <a:t>to</a:t>
            </a:r>
            <a:r>
              <a:rPr sz="2000" spc="-100" dirty="0">
                <a:solidFill>
                  <a:prstClr val="black"/>
                </a:solidFill>
                <a:latin typeface="Constantia"/>
                <a:cs typeface="Constantia"/>
              </a:rPr>
              <a:t> </a:t>
            </a:r>
            <a:r>
              <a:rPr sz="2000" spc="-5" dirty="0">
                <a:solidFill>
                  <a:prstClr val="black"/>
                </a:solidFill>
                <a:latin typeface="Constantia"/>
                <a:cs typeface="Constantia"/>
              </a:rPr>
              <a:t>the</a:t>
            </a:r>
            <a:r>
              <a:rPr sz="2000" spc="-90" dirty="0">
                <a:solidFill>
                  <a:prstClr val="black"/>
                </a:solidFill>
                <a:latin typeface="Constantia"/>
                <a:cs typeface="Constantia"/>
              </a:rPr>
              <a:t> </a:t>
            </a:r>
            <a:r>
              <a:rPr sz="2000" dirty="0">
                <a:solidFill>
                  <a:prstClr val="black"/>
                </a:solidFill>
                <a:latin typeface="Constantia"/>
                <a:cs typeface="Constantia"/>
              </a:rPr>
              <a:t>sum</a:t>
            </a:r>
            <a:r>
              <a:rPr sz="2000" spc="-80" dirty="0">
                <a:solidFill>
                  <a:prstClr val="black"/>
                </a:solidFill>
                <a:latin typeface="Constantia"/>
                <a:cs typeface="Constantia"/>
              </a:rPr>
              <a:t> </a:t>
            </a:r>
            <a:r>
              <a:rPr sz="2000" dirty="0">
                <a:solidFill>
                  <a:prstClr val="black"/>
                </a:solidFill>
                <a:latin typeface="Constantia"/>
                <a:cs typeface="Constantia"/>
              </a:rPr>
              <a:t>of</a:t>
            </a:r>
            <a:r>
              <a:rPr sz="2000" spc="20" dirty="0">
                <a:solidFill>
                  <a:prstClr val="black"/>
                </a:solidFill>
                <a:latin typeface="Constantia"/>
                <a:cs typeface="Constantia"/>
              </a:rPr>
              <a:t> </a:t>
            </a:r>
            <a:r>
              <a:rPr sz="2000" spc="-5" dirty="0">
                <a:solidFill>
                  <a:prstClr val="black"/>
                </a:solidFill>
                <a:latin typeface="Constantia"/>
                <a:cs typeface="Constantia"/>
              </a:rPr>
              <a:t>the</a:t>
            </a:r>
            <a:r>
              <a:rPr sz="2000" spc="-55" dirty="0">
                <a:solidFill>
                  <a:prstClr val="black"/>
                </a:solidFill>
                <a:latin typeface="Constantia"/>
                <a:cs typeface="Constantia"/>
              </a:rPr>
              <a:t> </a:t>
            </a:r>
            <a:r>
              <a:rPr sz="2000" dirty="0">
                <a:solidFill>
                  <a:prstClr val="black"/>
                </a:solidFill>
                <a:latin typeface="Constantia"/>
                <a:cs typeface="Constantia"/>
              </a:rPr>
              <a:t>length</a:t>
            </a:r>
            <a:r>
              <a:rPr sz="2000" spc="-90" dirty="0">
                <a:solidFill>
                  <a:prstClr val="black"/>
                </a:solidFill>
                <a:latin typeface="Constantia"/>
                <a:cs typeface="Constantia"/>
              </a:rPr>
              <a:t> </a:t>
            </a:r>
            <a:r>
              <a:rPr sz="2000" dirty="0">
                <a:solidFill>
                  <a:prstClr val="black"/>
                </a:solidFill>
                <a:latin typeface="Constantia"/>
                <a:cs typeface="Constantia"/>
              </a:rPr>
              <a:t>of</a:t>
            </a:r>
            <a:r>
              <a:rPr sz="2000" spc="25" dirty="0">
                <a:solidFill>
                  <a:prstClr val="black"/>
                </a:solidFill>
                <a:latin typeface="Constantia"/>
                <a:cs typeface="Constantia"/>
              </a:rPr>
              <a:t> </a:t>
            </a:r>
            <a:r>
              <a:rPr sz="2000" spc="-5" dirty="0">
                <a:solidFill>
                  <a:prstClr val="black"/>
                </a:solidFill>
                <a:latin typeface="Constantia"/>
                <a:cs typeface="Constantia"/>
              </a:rPr>
              <a:t>the</a:t>
            </a:r>
            <a:r>
              <a:rPr sz="2000" spc="-105" dirty="0">
                <a:solidFill>
                  <a:prstClr val="black"/>
                </a:solidFill>
                <a:latin typeface="Constantia"/>
                <a:cs typeface="Constantia"/>
              </a:rPr>
              <a:t> </a:t>
            </a:r>
            <a:r>
              <a:rPr sz="2000" spc="-10" dirty="0">
                <a:solidFill>
                  <a:prstClr val="black"/>
                </a:solidFill>
                <a:latin typeface="Constantia"/>
                <a:cs typeface="Constantia"/>
              </a:rPr>
              <a:t>arcs</a:t>
            </a:r>
            <a:r>
              <a:rPr sz="2000" spc="-95" dirty="0">
                <a:solidFill>
                  <a:prstClr val="black"/>
                </a:solidFill>
                <a:latin typeface="Constantia"/>
                <a:cs typeface="Constantia"/>
              </a:rPr>
              <a:t> </a:t>
            </a:r>
            <a:r>
              <a:rPr sz="2000" dirty="0">
                <a:solidFill>
                  <a:prstClr val="black"/>
                </a:solidFill>
                <a:latin typeface="Constantia"/>
                <a:cs typeface="Constantia"/>
              </a:rPr>
              <a:t>on</a:t>
            </a:r>
            <a:r>
              <a:rPr sz="2000" spc="-60" dirty="0">
                <a:solidFill>
                  <a:prstClr val="black"/>
                </a:solidFill>
                <a:latin typeface="Constantia"/>
                <a:cs typeface="Constantia"/>
              </a:rPr>
              <a:t> </a:t>
            </a:r>
            <a:r>
              <a:rPr sz="2000" spc="-5" dirty="0">
                <a:solidFill>
                  <a:prstClr val="black"/>
                </a:solidFill>
                <a:latin typeface="Constantia"/>
                <a:cs typeface="Constantia"/>
              </a:rPr>
              <a:t>the</a:t>
            </a:r>
            <a:endParaRPr sz="2000" dirty="0">
              <a:solidFill>
                <a:prstClr val="black"/>
              </a:solidFill>
              <a:latin typeface="Constantia"/>
              <a:cs typeface="Constantia"/>
            </a:endParaRPr>
          </a:p>
          <a:p>
            <a:pPr marL="286385">
              <a:spcBef>
                <a:spcPts val="960"/>
              </a:spcBef>
            </a:pPr>
            <a:r>
              <a:rPr sz="2000" spc="-5" dirty="0">
                <a:solidFill>
                  <a:prstClr val="black"/>
                </a:solidFill>
                <a:latin typeface="Constantia"/>
                <a:cs typeface="Constantia"/>
              </a:rPr>
              <a:t>tree.</a:t>
            </a:r>
            <a:endParaRPr sz="2000" dirty="0">
              <a:solidFill>
                <a:prstClr val="black"/>
              </a:solidFill>
              <a:latin typeface="Constantia"/>
              <a:cs typeface="Constantia"/>
            </a:endParaRPr>
          </a:p>
        </p:txBody>
      </p:sp>
      <p:pic>
        <p:nvPicPr>
          <p:cNvPr id="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21336" y="0"/>
            <a:ext cx="1257300" cy="1181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25533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000"/>
                                        <p:tgtEl>
                                          <p:spTgt spid="8">
                                            <p:txEl>
                                              <p:pRg st="0" end="0"/>
                                            </p:txEl>
                                          </p:spTgt>
                                        </p:tgtEl>
                                      </p:cBhvr>
                                    </p:animEffect>
                                    <p:anim calcmode="lin" valueType="num">
                                      <p:cBhvr>
                                        <p:cTn id="8"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8">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1000"/>
                                        <p:tgtEl>
                                          <p:spTgt spid="8">
                                            <p:txEl>
                                              <p:pRg st="1" end="1"/>
                                            </p:txEl>
                                          </p:spTgt>
                                        </p:tgtEl>
                                      </p:cBhvr>
                                    </p:animEffect>
                                    <p:anim calcmode="lin" valueType="num">
                                      <p:cBhvr>
                                        <p:cTn id="13" dur="10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8">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fade">
                                      <p:cBhvr>
                                        <p:cTn id="17" dur="1000"/>
                                        <p:tgtEl>
                                          <p:spTgt spid="8">
                                            <p:txEl>
                                              <p:pRg st="2" end="2"/>
                                            </p:txEl>
                                          </p:spTgt>
                                        </p:tgtEl>
                                      </p:cBhvr>
                                    </p:animEffect>
                                    <p:anim calcmode="lin" valueType="num">
                                      <p:cBhvr>
                                        <p:cTn id="18" dur="10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8">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fade">
                                      <p:cBhvr>
                                        <p:cTn id="22" dur="1000"/>
                                        <p:tgtEl>
                                          <p:spTgt spid="8">
                                            <p:txEl>
                                              <p:pRg st="3" end="3"/>
                                            </p:txEl>
                                          </p:spTgt>
                                        </p:tgtEl>
                                      </p:cBhvr>
                                    </p:animEffect>
                                    <p:anim calcmode="lin" valueType="num">
                                      <p:cBhvr>
                                        <p:cTn id="23" dur="1000" fill="hold"/>
                                        <p:tgtEl>
                                          <p:spTgt spid="8">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8">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8">
                                            <p:txEl>
                                              <p:pRg st="4" end="4"/>
                                            </p:txEl>
                                          </p:spTgt>
                                        </p:tgtEl>
                                        <p:attrNameLst>
                                          <p:attrName>style.visibility</p:attrName>
                                        </p:attrNameLst>
                                      </p:cBhvr>
                                      <p:to>
                                        <p:strVal val="visible"/>
                                      </p:to>
                                    </p:set>
                                    <p:animEffect transition="in" filter="fade">
                                      <p:cBhvr>
                                        <p:cTn id="27" dur="1000"/>
                                        <p:tgtEl>
                                          <p:spTgt spid="8">
                                            <p:txEl>
                                              <p:pRg st="4" end="4"/>
                                            </p:txEl>
                                          </p:spTgt>
                                        </p:tgtEl>
                                      </p:cBhvr>
                                    </p:animEffect>
                                    <p:anim calcmode="lin" valueType="num">
                                      <p:cBhvr>
                                        <p:cTn id="28" dur="1000" fill="hold"/>
                                        <p:tgtEl>
                                          <p:spTgt spid="8">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8">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8">
                                            <p:txEl>
                                              <p:pRg st="5" end="5"/>
                                            </p:txEl>
                                          </p:spTgt>
                                        </p:tgtEl>
                                        <p:attrNameLst>
                                          <p:attrName>style.visibility</p:attrName>
                                        </p:attrNameLst>
                                      </p:cBhvr>
                                      <p:to>
                                        <p:strVal val="visible"/>
                                      </p:to>
                                    </p:set>
                                    <p:animEffect transition="in" filter="fade">
                                      <p:cBhvr>
                                        <p:cTn id="32" dur="1000"/>
                                        <p:tgtEl>
                                          <p:spTgt spid="8">
                                            <p:txEl>
                                              <p:pRg st="5" end="5"/>
                                            </p:txEl>
                                          </p:spTgt>
                                        </p:tgtEl>
                                      </p:cBhvr>
                                    </p:animEffect>
                                    <p:anim calcmode="lin" valueType="num">
                                      <p:cBhvr>
                                        <p:cTn id="33" dur="1000" fill="hold"/>
                                        <p:tgtEl>
                                          <p:spTgt spid="8">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8">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object 8"/>
          <p:cNvSpPr txBox="1">
            <a:spLocks noGrp="1"/>
          </p:cNvSpPr>
          <p:nvPr>
            <p:ph type="title"/>
          </p:nvPr>
        </p:nvSpPr>
        <p:spPr>
          <a:xfrm>
            <a:off x="3704971" y="38862"/>
            <a:ext cx="1734185" cy="513715"/>
          </a:xfrm>
          <a:prstGeom prst="rect">
            <a:avLst/>
          </a:prstGeom>
        </p:spPr>
        <p:txBody>
          <a:bodyPr vert="horz" wrap="square" lIns="0" tIns="12700" rIns="0" bIns="0" rtlCol="0">
            <a:spAutoFit/>
          </a:bodyPr>
          <a:lstStyle/>
          <a:p>
            <a:pPr marL="12700">
              <a:lnSpc>
                <a:spcPct val="100000"/>
              </a:lnSpc>
              <a:spcBef>
                <a:spcPts val="100"/>
              </a:spcBef>
            </a:pPr>
            <a:r>
              <a:rPr sz="3200" spc="-10" dirty="0"/>
              <a:t>Properties</a:t>
            </a:r>
            <a:endParaRPr sz="3200"/>
          </a:p>
        </p:txBody>
      </p:sp>
      <p:sp>
        <p:nvSpPr>
          <p:cNvPr id="9" name="object 9"/>
          <p:cNvSpPr txBox="1"/>
          <p:nvPr/>
        </p:nvSpPr>
        <p:spPr>
          <a:xfrm>
            <a:off x="535940" y="1030351"/>
            <a:ext cx="7728584" cy="4812665"/>
          </a:xfrm>
          <a:prstGeom prst="rect">
            <a:avLst/>
          </a:prstGeom>
        </p:spPr>
        <p:txBody>
          <a:bodyPr vert="horz" wrap="square" lIns="0" tIns="13335" rIns="0" bIns="0" rtlCol="0">
            <a:spAutoFit/>
          </a:bodyPr>
          <a:lstStyle/>
          <a:p>
            <a:pPr marL="12700">
              <a:spcBef>
                <a:spcPts val="105"/>
              </a:spcBef>
            </a:pPr>
            <a:r>
              <a:rPr sz="2000" b="1" spc="-10" dirty="0">
                <a:solidFill>
                  <a:prstClr val="black"/>
                </a:solidFill>
                <a:latin typeface="Constantia"/>
                <a:cs typeface="Constantia"/>
              </a:rPr>
              <a:t>Possible</a:t>
            </a:r>
            <a:r>
              <a:rPr sz="2000" b="1" spc="-75" dirty="0">
                <a:solidFill>
                  <a:prstClr val="black"/>
                </a:solidFill>
                <a:latin typeface="Constantia"/>
                <a:cs typeface="Constantia"/>
              </a:rPr>
              <a:t> </a:t>
            </a:r>
            <a:r>
              <a:rPr sz="2000" b="1" spc="-5" dirty="0">
                <a:solidFill>
                  <a:prstClr val="black"/>
                </a:solidFill>
                <a:latin typeface="Constantia"/>
                <a:cs typeface="Constantia"/>
              </a:rPr>
              <a:t>multiplicity</a:t>
            </a:r>
            <a:endParaRPr sz="2000" dirty="0">
              <a:solidFill>
                <a:prstClr val="black"/>
              </a:solidFill>
              <a:latin typeface="Constantia"/>
              <a:cs typeface="Constantia"/>
            </a:endParaRPr>
          </a:p>
          <a:p>
            <a:pPr marL="286385" marR="232410" indent="-274320">
              <a:lnSpc>
                <a:spcPct val="150000"/>
              </a:lnSpc>
              <a:spcBef>
                <a:spcPts val="480"/>
              </a:spcBef>
              <a:buClr>
                <a:srgbClr val="0AD0D9"/>
              </a:buClr>
              <a:buSzPct val="95000"/>
              <a:buFont typeface="Wingdings 2"/>
              <a:buChar char=""/>
              <a:tabLst>
                <a:tab pos="286385" algn="l"/>
                <a:tab pos="287020" algn="l"/>
              </a:tabLst>
            </a:pPr>
            <a:r>
              <a:rPr sz="2000" spc="-10" dirty="0">
                <a:solidFill>
                  <a:prstClr val="black"/>
                </a:solidFill>
                <a:latin typeface="Constantia"/>
                <a:cs typeface="Constantia"/>
              </a:rPr>
              <a:t>There</a:t>
            </a:r>
            <a:r>
              <a:rPr sz="2000" spc="-70" dirty="0">
                <a:solidFill>
                  <a:prstClr val="black"/>
                </a:solidFill>
                <a:latin typeface="Constantia"/>
                <a:cs typeface="Constantia"/>
              </a:rPr>
              <a:t> </a:t>
            </a:r>
            <a:r>
              <a:rPr sz="2000" spc="-15" dirty="0">
                <a:solidFill>
                  <a:prstClr val="black"/>
                </a:solidFill>
                <a:latin typeface="Constantia"/>
                <a:cs typeface="Constantia"/>
              </a:rPr>
              <a:t>may</a:t>
            </a:r>
            <a:r>
              <a:rPr sz="2000" spc="-50" dirty="0">
                <a:solidFill>
                  <a:prstClr val="black"/>
                </a:solidFill>
                <a:latin typeface="Constantia"/>
                <a:cs typeface="Constantia"/>
              </a:rPr>
              <a:t> </a:t>
            </a:r>
            <a:r>
              <a:rPr sz="2000" spc="-5" dirty="0">
                <a:solidFill>
                  <a:prstClr val="black"/>
                </a:solidFill>
                <a:latin typeface="Constantia"/>
                <a:cs typeface="Constantia"/>
              </a:rPr>
              <a:t>be</a:t>
            </a:r>
            <a:r>
              <a:rPr sz="2000" spc="-95" dirty="0">
                <a:solidFill>
                  <a:prstClr val="black"/>
                </a:solidFill>
                <a:latin typeface="Constantia"/>
                <a:cs typeface="Constantia"/>
              </a:rPr>
              <a:t> </a:t>
            </a:r>
            <a:r>
              <a:rPr sz="2000" spc="-10" dirty="0">
                <a:solidFill>
                  <a:prstClr val="black"/>
                </a:solidFill>
                <a:latin typeface="Constantia"/>
                <a:cs typeface="Constantia"/>
              </a:rPr>
              <a:t>several </a:t>
            </a:r>
            <a:r>
              <a:rPr sz="2000" spc="-5" dirty="0">
                <a:solidFill>
                  <a:prstClr val="black"/>
                </a:solidFill>
                <a:latin typeface="Constantia"/>
                <a:cs typeface="Constantia"/>
              </a:rPr>
              <a:t>minimum</a:t>
            </a:r>
            <a:r>
              <a:rPr sz="2000" spc="-85" dirty="0">
                <a:solidFill>
                  <a:prstClr val="black"/>
                </a:solidFill>
                <a:latin typeface="Constantia"/>
                <a:cs typeface="Constantia"/>
              </a:rPr>
              <a:t> </a:t>
            </a:r>
            <a:r>
              <a:rPr sz="2000" spc="-5" dirty="0">
                <a:solidFill>
                  <a:prstClr val="black"/>
                </a:solidFill>
                <a:latin typeface="Constantia"/>
                <a:cs typeface="Constantia"/>
              </a:rPr>
              <a:t>spanning</a:t>
            </a:r>
            <a:r>
              <a:rPr sz="2000" spc="-15" dirty="0">
                <a:solidFill>
                  <a:prstClr val="black"/>
                </a:solidFill>
                <a:latin typeface="Constantia"/>
                <a:cs typeface="Constantia"/>
              </a:rPr>
              <a:t> </a:t>
            </a:r>
            <a:r>
              <a:rPr sz="2000" spc="-5" dirty="0">
                <a:solidFill>
                  <a:prstClr val="black"/>
                </a:solidFill>
                <a:latin typeface="Constantia"/>
                <a:cs typeface="Constantia"/>
              </a:rPr>
              <a:t>trees</a:t>
            </a:r>
            <a:r>
              <a:rPr sz="2000" spc="-105" dirty="0">
                <a:solidFill>
                  <a:prstClr val="black"/>
                </a:solidFill>
                <a:latin typeface="Constantia"/>
                <a:cs typeface="Constantia"/>
              </a:rPr>
              <a:t> </a:t>
            </a:r>
            <a:r>
              <a:rPr sz="2000" dirty="0">
                <a:solidFill>
                  <a:prstClr val="black"/>
                </a:solidFill>
                <a:latin typeface="Constantia"/>
                <a:cs typeface="Constantia"/>
              </a:rPr>
              <a:t>of</a:t>
            </a:r>
            <a:r>
              <a:rPr sz="2000" spc="25" dirty="0">
                <a:solidFill>
                  <a:prstClr val="black"/>
                </a:solidFill>
                <a:latin typeface="Constantia"/>
                <a:cs typeface="Constantia"/>
              </a:rPr>
              <a:t> </a:t>
            </a:r>
            <a:r>
              <a:rPr sz="2000" spc="-5" dirty="0">
                <a:solidFill>
                  <a:prstClr val="black"/>
                </a:solidFill>
                <a:latin typeface="Constantia"/>
                <a:cs typeface="Constantia"/>
              </a:rPr>
              <a:t>the</a:t>
            </a:r>
            <a:r>
              <a:rPr sz="2000" spc="-100" dirty="0">
                <a:solidFill>
                  <a:prstClr val="black"/>
                </a:solidFill>
                <a:latin typeface="Constantia"/>
                <a:cs typeface="Constantia"/>
              </a:rPr>
              <a:t> </a:t>
            </a:r>
            <a:r>
              <a:rPr sz="2000" dirty="0">
                <a:solidFill>
                  <a:prstClr val="black"/>
                </a:solidFill>
                <a:latin typeface="Constantia"/>
                <a:cs typeface="Constantia"/>
              </a:rPr>
              <a:t>same</a:t>
            </a:r>
            <a:r>
              <a:rPr sz="2000" spc="-95" dirty="0">
                <a:solidFill>
                  <a:prstClr val="black"/>
                </a:solidFill>
                <a:latin typeface="Constantia"/>
                <a:cs typeface="Constantia"/>
              </a:rPr>
              <a:t> </a:t>
            </a:r>
            <a:r>
              <a:rPr sz="2000" spc="-15" dirty="0">
                <a:solidFill>
                  <a:prstClr val="black"/>
                </a:solidFill>
                <a:latin typeface="Constantia"/>
                <a:cs typeface="Constantia"/>
              </a:rPr>
              <a:t>weight  </a:t>
            </a:r>
            <a:r>
              <a:rPr sz="2000" spc="-10" dirty="0">
                <a:solidFill>
                  <a:prstClr val="black"/>
                </a:solidFill>
                <a:latin typeface="Constantia"/>
                <a:cs typeface="Constantia"/>
              </a:rPr>
              <a:t>having </a:t>
            </a:r>
            <a:r>
              <a:rPr sz="2000" dirty="0">
                <a:solidFill>
                  <a:prstClr val="black"/>
                </a:solidFill>
                <a:latin typeface="Constantia"/>
                <a:cs typeface="Constantia"/>
              </a:rPr>
              <a:t>a </a:t>
            </a:r>
            <a:r>
              <a:rPr sz="2000" spc="-5" dirty="0">
                <a:solidFill>
                  <a:prstClr val="black"/>
                </a:solidFill>
                <a:latin typeface="Constantia"/>
                <a:cs typeface="Constantia"/>
              </a:rPr>
              <a:t>minimum number </a:t>
            </a:r>
            <a:r>
              <a:rPr sz="2000" dirty="0">
                <a:solidFill>
                  <a:prstClr val="black"/>
                </a:solidFill>
                <a:latin typeface="Constantia"/>
                <a:cs typeface="Constantia"/>
              </a:rPr>
              <a:t>of</a:t>
            </a:r>
            <a:r>
              <a:rPr sz="2000" spc="-305" dirty="0">
                <a:solidFill>
                  <a:prstClr val="black"/>
                </a:solidFill>
                <a:latin typeface="Constantia"/>
                <a:cs typeface="Constantia"/>
              </a:rPr>
              <a:t> </a:t>
            </a:r>
            <a:r>
              <a:rPr sz="2000" spc="-10" dirty="0">
                <a:solidFill>
                  <a:prstClr val="black"/>
                </a:solidFill>
                <a:latin typeface="Constantia"/>
                <a:cs typeface="Constantia"/>
              </a:rPr>
              <a:t>edges</a:t>
            </a:r>
            <a:endParaRPr sz="2000" dirty="0">
              <a:solidFill>
                <a:prstClr val="black"/>
              </a:solidFill>
              <a:latin typeface="Constantia"/>
              <a:cs typeface="Constantia"/>
            </a:endParaRPr>
          </a:p>
          <a:p>
            <a:pPr marL="286385" marR="549275" indent="-274320">
              <a:lnSpc>
                <a:spcPct val="150000"/>
              </a:lnSpc>
              <a:spcBef>
                <a:spcPts val="480"/>
              </a:spcBef>
              <a:buClr>
                <a:srgbClr val="0AD0D9"/>
              </a:buClr>
              <a:buSzPct val="95000"/>
              <a:buFont typeface="Wingdings 2"/>
              <a:buChar char=""/>
              <a:tabLst>
                <a:tab pos="349250" algn="l"/>
                <a:tab pos="349885" algn="l"/>
              </a:tabLst>
            </a:pPr>
            <a:r>
              <a:rPr dirty="0">
                <a:solidFill>
                  <a:prstClr val="black"/>
                </a:solidFill>
              </a:rPr>
              <a:t>	</a:t>
            </a:r>
            <a:r>
              <a:rPr sz="2000" spc="-5" dirty="0">
                <a:solidFill>
                  <a:prstClr val="black"/>
                </a:solidFill>
                <a:latin typeface="Constantia"/>
                <a:cs typeface="Constantia"/>
              </a:rPr>
              <a:t>if</a:t>
            </a:r>
            <a:r>
              <a:rPr sz="2000" spc="-15" dirty="0">
                <a:solidFill>
                  <a:prstClr val="black"/>
                </a:solidFill>
                <a:latin typeface="Constantia"/>
                <a:cs typeface="Constantia"/>
              </a:rPr>
              <a:t> </a:t>
            </a:r>
            <a:r>
              <a:rPr sz="2000" dirty="0">
                <a:solidFill>
                  <a:prstClr val="black"/>
                </a:solidFill>
                <a:latin typeface="Constantia"/>
                <a:cs typeface="Constantia"/>
              </a:rPr>
              <a:t>all</a:t>
            </a:r>
            <a:r>
              <a:rPr sz="2000" spc="-25" dirty="0">
                <a:solidFill>
                  <a:prstClr val="black"/>
                </a:solidFill>
                <a:latin typeface="Constantia"/>
                <a:cs typeface="Constantia"/>
              </a:rPr>
              <a:t> </a:t>
            </a:r>
            <a:r>
              <a:rPr sz="2000" spc="-5" dirty="0">
                <a:solidFill>
                  <a:prstClr val="black"/>
                </a:solidFill>
                <a:latin typeface="Constantia"/>
                <a:cs typeface="Constantia"/>
              </a:rPr>
              <a:t>the</a:t>
            </a:r>
            <a:r>
              <a:rPr sz="2000" spc="-105" dirty="0">
                <a:solidFill>
                  <a:prstClr val="black"/>
                </a:solidFill>
                <a:latin typeface="Constantia"/>
                <a:cs typeface="Constantia"/>
              </a:rPr>
              <a:t> </a:t>
            </a:r>
            <a:r>
              <a:rPr sz="2000" spc="-10" dirty="0">
                <a:solidFill>
                  <a:prstClr val="black"/>
                </a:solidFill>
                <a:latin typeface="Constantia"/>
                <a:cs typeface="Constantia"/>
              </a:rPr>
              <a:t>edge</a:t>
            </a:r>
            <a:r>
              <a:rPr sz="2000" spc="-110" dirty="0">
                <a:solidFill>
                  <a:prstClr val="black"/>
                </a:solidFill>
                <a:latin typeface="Constantia"/>
                <a:cs typeface="Constantia"/>
              </a:rPr>
              <a:t> </a:t>
            </a:r>
            <a:r>
              <a:rPr sz="2000" spc="-10" dirty="0">
                <a:solidFill>
                  <a:prstClr val="black"/>
                </a:solidFill>
                <a:latin typeface="Constantia"/>
                <a:cs typeface="Constantia"/>
              </a:rPr>
              <a:t>weights</a:t>
            </a:r>
            <a:r>
              <a:rPr sz="2000" spc="-100" dirty="0">
                <a:solidFill>
                  <a:prstClr val="black"/>
                </a:solidFill>
                <a:latin typeface="Constantia"/>
                <a:cs typeface="Constantia"/>
              </a:rPr>
              <a:t> </a:t>
            </a:r>
            <a:r>
              <a:rPr sz="2000" dirty="0">
                <a:solidFill>
                  <a:prstClr val="black"/>
                </a:solidFill>
                <a:latin typeface="Constantia"/>
                <a:cs typeface="Constantia"/>
              </a:rPr>
              <a:t>of</a:t>
            </a:r>
            <a:r>
              <a:rPr sz="2000" spc="-15" dirty="0">
                <a:solidFill>
                  <a:prstClr val="black"/>
                </a:solidFill>
                <a:latin typeface="Constantia"/>
                <a:cs typeface="Constantia"/>
              </a:rPr>
              <a:t> </a:t>
            </a:r>
            <a:r>
              <a:rPr sz="2000" dirty="0">
                <a:solidFill>
                  <a:prstClr val="black"/>
                </a:solidFill>
                <a:latin typeface="Constantia"/>
                <a:cs typeface="Constantia"/>
              </a:rPr>
              <a:t>a</a:t>
            </a:r>
            <a:r>
              <a:rPr sz="2000" spc="-100" dirty="0">
                <a:solidFill>
                  <a:prstClr val="black"/>
                </a:solidFill>
                <a:latin typeface="Constantia"/>
                <a:cs typeface="Constantia"/>
              </a:rPr>
              <a:t> </a:t>
            </a:r>
            <a:r>
              <a:rPr sz="2000" spc="-15" dirty="0">
                <a:solidFill>
                  <a:prstClr val="black"/>
                </a:solidFill>
                <a:latin typeface="Constantia"/>
                <a:cs typeface="Constantia"/>
              </a:rPr>
              <a:t>given</a:t>
            </a:r>
            <a:r>
              <a:rPr sz="2000" spc="-100" dirty="0">
                <a:solidFill>
                  <a:prstClr val="black"/>
                </a:solidFill>
                <a:latin typeface="Constantia"/>
                <a:cs typeface="Constantia"/>
              </a:rPr>
              <a:t> </a:t>
            </a:r>
            <a:r>
              <a:rPr sz="2000" spc="-10" dirty="0">
                <a:solidFill>
                  <a:prstClr val="black"/>
                </a:solidFill>
                <a:latin typeface="Constantia"/>
                <a:cs typeface="Constantia"/>
              </a:rPr>
              <a:t>graph</a:t>
            </a:r>
            <a:r>
              <a:rPr sz="2000" spc="-80" dirty="0">
                <a:solidFill>
                  <a:prstClr val="black"/>
                </a:solidFill>
                <a:latin typeface="Constantia"/>
                <a:cs typeface="Constantia"/>
              </a:rPr>
              <a:t> </a:t>
            </a:r>
            <a:r>
              <a:rPr sz="2000" spc="-10" dirty="0">
                <a:solidFill>
                  <a:prstClr val="black"/>
                </a:solidFill>
                <a:latin typeface="Constantia"/>
                <a:cs typeface="Constantia"/>
              </a:rPr>
              <a:t>are</a:t>
            </a:r>
            <a:r>
              <a:rPr sz="2000" spc="-70" dirty="0">
                <a:solidFill>
                  <a:prstClr val="black"/>
                </a:solidFill>
                <a:latin typeface="Constantia"/>
                <a:cs typeface="Constantia"/>
              </a:rPr>
              <a:t> </a:t>
            </a:r>
            <a:r>
              <a:rPr sz="2000" spc="-5" dirty="0">
                <a:solidFill>
                  <a:prstClr val="black"/>
                </a:solidFill>
                <a:latin typeface="Constantia"/>
                <a:cs typeface="Constantia"/>
              </a:rPr>
              <a:t>the</a:t>
            </a:r>
            <a:r>
              <a:rPr sz="2000" spc="-100" dirty="0">
                <a:solidFill>
                  <a:prstClr val="black"/>
                </a:solidFill>
                <a:latin typeface="Constantia"/>
                <a:cs typeface="Constantia"/>
              </a:rPr>
              <a:t> </a:t>
            </a:r>
            <a:r>
              <a:rPr sz="2000" dirty="0">
                <a:solidFill>
                  <a:prstClr val="black"/>
                </a:solidFill>
                <a:latin typeface="Constantia"/>
                <a:cs typeface="Constantia"/>
              </a:rPr>
              <a:t>same,</a:t>
            </a:r>
            <a:r>
              <a:rPr sz="2000" spc="-20" dirty="0">
                <a:solidFill>
                  <a:prstClr val="black"/>
                </a:solidFill>
                <a:latin typeface="Constantia"/>
                <a:cs typeface="Constantia"/>
              </a:rPr>
              <a:t> </a:t>
            </a:r>
            <a:r>
              <a:rPr sz="2000" spc="-5" dirty="0">
                <a:solidFill>
                  <a:prstClr val="black"/>
                </a:solidFill>
                <a:latin typeface="Constantia"/>
                <a:cs typeface="Constantia"/>
              </a:rPr>
              <a:t>then</a:t>
            </a:r>
            <a:r>
              <a:rPr sz="2000" spc="-95" dirty="0">
                <a:solidFill>
                  <a:prstClr val="black"/>
                </a:solidFill>
                <a:latin typeface="Constantia"/>
                <a:cs typeface="Constantia"/>
              </a:rPr>
              <a:t> </a:t>
            </a:r>
            <a:r>
              <a:rPr sz="2000" spc="-5" dirty="0">
                <a:solidFill>
                  <a:prstClr val="black"/>
                </a:solidFill>
                <a:latin typeface="Constantia"/>
                <a:cs typeface="Constantia"/>
              </a:rPr>
              <a:t>every  spanning </a:t>
            </a:r>
            <a:r>
              <a:rPr sz="2000" spc="-10" dirty="0">
                <a:solidFill>
                  <a:prstClr val="black"/>
                </a:solidFill>
                <a:latin typeface="Constantia"/>
                <a:cs typeface="Constantia"/>
              </a:rPr>
              <a:t>tree </a:t>
            </a:r>
            <a:r>
              <a:rPr sz="2000" dirty="0">
                <a:solidFill>
                  <a:prstClr val="black"/>
                </a:solidFill>
                <a:latin typeface="Constantia"/>
                <a:cs typeface="Constantia"/>
              </a:rPr>
              <a:t>of </a:t>
            </a:r>
            <a:r>
              <a:rPr sz="2000" spc="-5" dirty="0">
                <a:solidFill>
                  <a:prstClr val="black"/>
                </a:solidFill>
                <a:latin typeface="Constantia"/>
                <a:cs typeface="Constantia"/>
              </a:rPr>
              <a:t>that </a:t>
            </a:r>
            <a:r>
              <a:rPr sz="2000" spc="-10" dirty="0">
                <a:solidFill>
                  <a:prstClr val="black"/>
                </a:solidFill>
                <a:latin typeface="Constantia"/>
                <a:cs typeface="Constantia"/>
              </a:rPr>
              <a:t>graph </a:t>
            </a:r>
            <a:r>
              <a:rPr sz="2000" spc="-5" dirty="0">
                <a:solidFill>
                  <a:prstClr val="black"/>
                </a:solidFill>
                <a:latin typeface="Constantia"/>
                <a:cs typeface="Constantia"/>
              </a:rPr>
              <a:t>is</a:t>
            </a:r>
            <a:r>
              <a:rPr sz="2000" spc="-305" dirty="0">
                <a:solidFill>
                  <a:prstClr val="black"/>
                </a:solidFill>
                <a:latin typeface="Constantia"/>
                <a:cs typeface="Constantia"/>
              </a:rPr>
              <a:t> </a:t>
            </a:r>
            <a:r>
              <a:rPr sz="2000" spc="-5" dirty="0">
                <a:solidFill>
                  <a:prstClr val="black"/>
                </a:solidFill>
                <a:latin typeface="Constantia"/>
                <a:cs typeface="Constantia"/>
              </a:rPr>
              <a:t>minimum.</a:t>
            </a:r>
            <a:endParaRPr sz="2000" dirty="0">
              <a:solidFill>
                <a:prstClr val="black"/>
              </a:solidFill>
              <a:latin typeface="Constantia"/>
              <a:cs typeface="Constantia"/>
            </a:endParaRPr>
          </a:p>
          <a:p>
            <a:pPr marL="287020" indent="-274320">
              <a:spcBef>
                <a:spcPts val="1680"/>
              </a:spcBef>
              <a:buClr>
                <a:srgbClr val="0AD0D9"/>
              </a:buClr>
              <a:buSzPct val="95000"/>
              <a:buFont typeface="Wingdings 2"/>
              <a:buChar char=""/>
              <a:tabLst>
                <a:tab pos="286385" algn="l"/>
                <a:tab pos="287020" algn="l"/>
              </a:tabLst>
            </a:pPr>
            <a:r>
              <a:rPr sz="2000" dirty="0">
                <a:solidFill>
                  <a:prstClr val="black"/>
                </a:solidFill>
                <a:latin typeface="Constantia"/>
                <a:cs typeface="Constantia"/>
              </a:rPr>
              <a:t>If</a:t>
            </a:r>
            <a:r>
              <a:rPr sz="2000" spc="5" dirty="0">
                <a:solidFill>
                  <a:prstClr val="black"/>
                </a:solidFill>
                <a:latin typeface="Constantia"/>
                <a:cs typeface="Constantia"/>
              </a:rPr>
              <a:t> </a:t>
            </a:r>
            <a:r>
              <a:rPr sz="2000" spc="-10" dirty="0">
                <a:solidFill>
                  <a:prstClr val="black"/>
                </a:solidFill>
                <a:latin typeface="Constantia"/>
                <a:cs typeface="Constantia"/>
              </a:rPr>
              <a:t>there</a:t>
            </a:r>
            <a:r>
              <a:rPr sz="2000" spc="-110" dirty="0">
                <a:solidFill>
                  <a:prstClr val="black"/>
                </a:solidFill>
                <a:latin typeface="Constantia"/>
                <a:cs typeface="Constantia"/>
              </a:rPr>
              <a:t> </a:t>
            </a:r>
            <a:r>
              <a:rPr sz="2000" spc="-10" dirty="0">
                <a:solidFill>
                  <a:prstClr val="black"/>
                </a:solidFill>
                <a:latin typeface="Constantia"/>
                <a:cs typeface="Constantia"/>
              </a:rPr>
              <a:t>are</a:t>
            </a:r>
            <a:r>
              <a:rPr sz="2000" spc="-50" dirty="0">
                <a:solidFill>
                  <a:prstClr val="black"/>
                </a:solidFill>
                <a:latin typeface="Constantia"/>
                <a:cs typeface="Constantia"/>
              </a:rPr>
              <a:t> </a:t>
            </a:r>
            <a:r>
              <a:rPr sz="2000" i="1" dirty="0">
                <a:solidFill>
                  <a:prstClr val="black"/>
                </a:solidFill>
                <a:latin typeface="Constantia"/>
                <a:cs typeface="Constantia"/>
              </a:rPr>
              <a:t>n</a:t>
            </a:r>
            <a:r>
              <a:rPr sz="2000" i="1" spc="-45" dirty="0">
                <a:solidFill>
                  <a:prstClr val="black"/>
                </a:solidFill>
                <a:latin typeface="Constantia"/>
                <a:cs typeface="Constantia"/>
              </a:rPr>
              <a:t> </a:t>
            </a:r>
            <a:r>
              <a:rPr sz="2000" spc="-10" dirty="0">
                <a:solidFill>
                  <a:prstClr val="black"/>
                </a:solidFill>
                <a:latin typeface="Constantia"/>
                <a:cs typeface="Constantia"/>
              </a:rPr>
              <a:t>vertices</a:t>
            </a:r>
            <a:r>
              <a:rPr sz="2000" spc="-55" dirty="0">
                <a:solidFill>
                  <a:prstClr val="black"/>
                </a:solidFill>
                <a:latin typeface="Constantia"/>
                <a:cs typeface="Constantia"/>
              </a:rPr>
              <a:t> </a:t>
            </a:r>
            <a:r>
              <a:rPr sz="2000" spc="-5" dirty="0">
                <a:solidFill>
                  <a:prstClr val="black"/>
                </a:solidFill>
                <a:latin typeface="Constantia"/>
                <a:cs typeface="Constantia"/>
              </a:rPr>
              <a:t>in</a:t>
            </a:r>
            <a:r>
              <a:rPr sz="2000" spc="-60" dirty="0">
                <a:solidFill>
                  <a:prstClr val="black"/>
                </a:solidFill>
                <a:latin typeface="Constantia"/>
                <a:cs typeface="Constantia"/>
              </a:rPr>
              <a:t> </a:t>
            </a:r>
            <a:r>
              <a:rPr sz="2000" spc="-5" dirty="0">
                <a:solidFill>
                  <a:prstClr val="black"/>
                </a:solidFill>
                <a:latin typeface="Constantia"/>
                <a:cs typeface="Constantia"/>
              </a:rPr>
              <a:t>the</a:t>
            </a:r>
            <a:r>
              <a:rPr sz="2000" spc="-105" dirty="0">
                <a:solidFill>
                  <a:prstClr val="black"/>
                </a:solidFill>
                <a:latin typeface="Constantia"/>
                <a:cs typeface="Constantia"/>
              </a:rPr>
              <a:t> </a:t>
            </a:r>
            <a:r>
              <a:rPr sz="2000" spc="-10" dirty="0">
                <a:solidFill>
                  <a:prstClr val="black"/>
                </a:solidFill>
                <a:latin typeface="Constantia"/>
                <a:cs typeface="Constantia"/>
              </a:rPr>
              <a:t>graph,</a:t>
            </a:r>
            <a:r>
              <a:rPr sz="2000" spc="-30" dirty="0">
                <a:solidFill>
                  <a:prstClr val="black"/>
                </a:solidFill>
                <a:latin typeface="Constantia"/>
                <a:cs typeface="Constantia"/>
              </a:rPr>
              <a:t> </a:t>
            </a:r>
            <a:r>
              <a:rPr sz="2000" spc="-5" dirty="0">
                <a:solidFill>
                  <a:prstClr val="black"/>
                </a:solidFill>
                <a:latin typeface="Constantia"/>
                <a:cs typeface="Constantia"/>
              </a:rPr>
              <a:t>then</a:t>
            </a:r>
            <a:r>
              <a:rPr sz="2000" spc="-80" dirty="0">
                <a:solidFill>
                  <a:prstClr val="black"/>
                </a:solidFill>
                <a:latin typeface="Constantia"/>
                <a:cs typeface="Constantia"/>
              </a:rPr>
              <a:t> </a:t>
            </a:r>
            <a:r>
              <a:rPr sz="2000" dirty="0">
                <a:solidFill>
                  <a:prstClr val="black"/>
                </a:solidFill>
                <a:latin typeface="Constantia"/>
                <a:cs typeface="Constantia"/>
              </a:rPr>
              <a:t>each</a:t>
            </a:r>
            <a:r>
              <a:rPr sz="2000" spc="-45" dirty="0">
                <a:solidFill>
                  <a:prstClr val="black"/>
                </a:solidFill>
                <a:latin typeface="Constantia"/>
                <a:cs typeface="Constantia"/>
              </a:rPr>
              <a:t> </a:t>
            </a:r>
            <a:r>
              <a:rPr sz="2000" spc="-10" dirty="0">
                <a:solidFill>
                  <a:prstClr val="black"/>
                </a:solidFill>
                <a:latin typeface="Constantia"/>
                <a:cs typeface="Constantia"/>
              </a:rPr>
              <a:t>tree</a:t>
            </a:r>
            <a:r>
              <a:rPr sz="2000" spc="-70" dirty="0">
                <a:solidFill>
                  <a:prstClr val="black"/>
                </a:solidFill>
                <a:latin typeface="Constantia"/>
                <a:cs typeface="Constantia"/>
              </a:rPr>
              <a:t> </a:t>
            </a:r>
            <a:r>
              <a:rPr sz="2000" dirty="0">
                <a:solidFill>
                  <a:prstClr val="black"/>
                </a:solidFill>
                <a:latin typeface="Constantia"/>
                <a:cs typeface="Constantia"/>
              </a:rPr>
              <a:t>has</a:t>
            </a:r>
            <a:r>
              <a:rPr sz="2000" spc="-40" dirty="0">
                <a:solidFill>
                  <a:prstClr val="black"/>
                </a:solidFill>
                <a:latin typeface="Constantia"/>
                <a:cs typeface="Constantia"/>
              </a:rPr>
              <a:t> </a:t>
            </a:r>
            <a:r>
              <a:rPr sz="2000" i="1" spc="-5" dirty="0">
                <a:solidFill>
                  <a:prstClr val="black"/>
                </a:solidFill>
                <a:latin typeface="Constantia"/>
                <a:cs typeface="Constantia"/>
              </a:rPr>
              <a:t>n</a:t>
            </a:r>
            <a:r>
              <a:rPr sz="2000" spc="-5" dirty="0">
                <a:solidFill>
                  <a:prstClr val="black"/>
                </a:solidFill>
                <a:latin typeface="Constantia"/>
                <a:cs typeface="Constantia"/>
              </a:rPr>
              <a:t>-1</a:t>
            </a:r>
            <a:r>
              <a:rPr sz="2000" spc="-50" dirty="0">
                <a:solidFill>
                  <a:prstClr val="black"/>
                </a:solidFill>
                <a:latin typeface="Constantia"/>
                <a:cs typeface="Constantia"/>
              </a:rPr>
              <a:t> </a:t>
            </a:r>
            <a:r>
              <a:rPr sz="2000" spc="-10" dirty="0">
                <a:solidFill>
                  <a:prstClr val="black"/>
                </a:solidFill>
                <a:latin typeface="Constantia"/>
                <a:cs typeface="Constantia"/>
              </a:rPr>
              <a:t>edges.</a:t>
            </a:r>
            <a:endParaRPr sz="2000" dirty="0">
              <a:solidFill>
                <a:prstClr val="black"/>
              </a:solidFill>
              <a:latin typeface="Constantia"/>
              <a:cs typeface="Constantia"/>
            </a:endParaRPr>
          </a:p>
          <a:p>
            <a:pPr>
              <a:buClr>
                <a:srgbClr val="0AD0D9"/>
              </a:buClr>
              <a:buFont typeface="Wingdings 2"/>
              <a:buChar char=""/>
            </a:pPr>
            <a:endParaRPr sz="2100" dirty="0">
              <a:solidFill>
                <a:prstClr val="black"/>
              </a:solidFill>
              <a:latin typeface="Constantia"/>
              <a:cs typeface="Constantia"/>
            </a:endParaRPr>
          </a:p>
          <a:p>
            <a:pPr>
              <a:spcBef>
                <a:spcPts val="25"/>
              </a:spcBef>
              <a:buClr>
                <a:srgbClr val="0AD0D9"/>
              </a:buClr>
              <a:buFont typeface="Wingdings 2"/>
              <a:buChar char=""/>
            </a:pPr>
            <a:endParaRPr sz="2600" dirty="0">
              <a:solidFill>
                <a:prstClr val="black"/>
              </a:solidFill>
              <a:latin typeface="Constantia"/>
              <a:cs typeface="Constantia"/>
            </a:endParaRPr>
          </a:p>
          <a:p>
            <a:pPr marL="12700"/>
            <a:r>
              <a:rPr sz="2000" b="1" spc="-5" dirty="0">
                <a:solidFill>
                  <a:prstClr val="black"/>
                </a:solidFill>
                <a:latin typeface="Constantia"/>
                <a:cs typeface="Constantia"/>
              </a:rPr>
              <a:t>Uniqueness</a:t>
            </a:r>
            <a:endParaRPr sz="2000" dirty="0">
              <a:solidFill>
                <a:prstClr val="black"/>
              </a:solidFill>
              <a:latin typeface="Constantia"/>
              <a:cs typeface="Constantia"/>
            </a:endParaRPr>
          </a:p>
          <a:p>
            <a:pPr marL="286385" marR="5080" indent="-274320">
              <a:lnSpc>
                <a:spcPct val="150000"/>
              </a:lnSpc>
              <a:spcBef>
                <a:spcPts val="480"/>
              </a:spcBef>
              <a:buClr>
                <a:srgbClr val="0AD0D9"/>
              </a:buClr>
              <a:buSzPct val="95000"/>
              <a:buFont typeface="Wingdings 2"/>
              <a:buChar char=""/>
              <a:tabLst>
                <a:tab pos="286385" algn="l"/>
                <a:tab pos="287020" algn="l"/>
              </a:tabLst>
            </a:pPr>
            <a:r>
              <a:rPr sz="2000" dirty="0">
                <a:solidFill>
                  <a:prstClr val="black"/>
                </a:solidFill>
                <a:latin typeface="Constantia"/>
                <a:cs typeface="Constantia"/>
              </a:rPr>
              <a:t>If</a:t>
            </a:r>
            <a:r>
              <a:rPr sz="2000" spc="-20" dirty="0">
                <a:solidFill>
                  <a:prstClr val="black"/>
                </a:solidFill>
                <a:latin typeface="Constantia"/>
                <a:cs typeface="Constantia"/>
              </a:rPr>
              <a:t> </a:t>
            </a:r>
            <a:r>
              <a:rPr sz="2000" dirty="0">
                <a:solidFill>
                  <a:prstClr val="black"/>
                </a:solidFill>
                <a:latin typeface="Constantia"/>
                <a:cs typeface="Constantia"/>
              </a:rPr>
              <a:t>each</a:t>
            </a:r>
            <a:r>
              <a:rPr sz="2000" spc="-80" dirty="0">
                <a:solidFill>
                  <a:prstClr val="black"/>
                </a:solidFill>
                <a:latin typeface="Constantia"/>
                <a:cs typeface="Constantia"/>
              </a:rPr>
              <a:t> </a:t>
            </a:r>
            <a:r>
              <a:rPr sz="2000" spc="-10" dirty="0">
                <a:solidFill>
                  <a:prstClr val="black"/>
                </a:solidFill>
                <a:latin typeface="Constantia"/>
                <a:cs typeface="Constantia"/>
              </a:rPr>
              <a:t>edge</a:t>
            </a:r>
            <a:r>
              <a:rPr sz="2000" spc="-45" dirty="0">
                <a:solidFill>
                  <a:prstClr val="black"/>
                </a:solidFill>
                <a:latin typeface="Constantia"/>
                <a:cs typeface="Constantia"/>
              </a:rPr>
              <a:t> </a:t>
            </a:r>
            <a:r>
              <a:rPr sz="2000" dirty="0">
                <a:solidFill>
                  <a:prstClr val="black"/>
                </a:solidFill>
                <a:latin typeface="Constantia"/>
                <a:cs typeface="Constantia"/>
              </a:rPr>
              <a:t>has</a:t>
            </a:r>
            <a:r>
              <a:rPr sz="2000" spc="-85" dirty="0">
                <a:solidFill>
                  <a:prstClr val="black"/>
                </a:solidFill>
                <a:latin typeface="Constantia"/>
                <a:cs typeface="Constantia"/>
              </a:rPr>
              <a:t> </a:t>
            </a:r>
            <a:r>
              <a:rPr sz="2000" dirty="0">
                <a:solidFill>
                  <a:prstClr val="black"/>
                </a:solidFill>
                <a:latin typeface="Constantia"/>
                <a:cs typeface="Constantia"/>
              </a:rPr>
              <a:t>a</a:t>
            </a:r>
            <a:r>
              <a:rPr sz="2000" spc="-110" dirty="0">
                <a:solidFill>
                  <a:prstClr val="black"/>
                </a:solidFill>
                <a:latin typeface="Constantia"/>
                <a:cs typeface="Constantia"/>
              </a:rPr>
              <a:t> </a:t>
            </a:r>
            <a:r>
              <a:rPr sz="2000" spc="-5" dirty="0">
                <a:solidFill>
                  <a:prstClr val="black"/>
                </a:solidFill>
                <a:latin typeface="Constantia"/>
                <a:cs typeface="Constantia"/>
              </a:rPr>
              <a:t>distinct</a:t>
            </a:r>
            <a:r>
              <a:rPr sz="2000" spc="-114" dirty="0">
                <a:solidFill>
                  <a:prstClr val="black"/>
                </a:solidFill>
                <a:latin typeface="Constantia"/>
                <a:cs typeface="Constantia"/>
              </a:rPr>
              <a:t> </a:t>
            </a:r>
            <a:r>
              <a:rPr sz="2000" spc="-15" dirty="0">
                <a:solidFill>
                  <a:prstClr val="black"/>
                </a:solidFill>
                <a:latin typeface="Constantia"/>
                <a:cs typeface="Constantia"/>
              </a:rPr>
              <a:t>weight</a:t>
            </a:r>
            <a:r>
              <a:rPr sz="2000" spc="-75" dirty="0">
                <a:solidFill>
                  <a:prstClr val="black"/>
                </a:solidFill>
                <a:latin typeface="Constantia"/>
                <a:cs typeface="Constantia"/>
              </a:rPr>
              <a:t> </a:t>
            </a:r>
            <a:r>
              <a:rPr sz="2000" spc="-5" dirty="0">
                <a:solidFill>
                  <a:prstClr val="black"/>
                </a:solidFill>
                <a:latin typeface="Constantia"/>
                <a:cs typeface="Constantia"/>
              </a:rPr>
              <a:t>then</a:t>
            </a:r>
            <a:r>
              <a:rPr sz="2000" spc="-65" dirty="0">
                <a:solidFill>
                  <a:prstClr val="black"/>
                </a:solidFill>
                <a:latin typeface="Constantia"/>
                <a:cs typeface="Constantia"/>
              </a:rPr>
              <a:t> </a:t>
            </a:r>
            <a:r>
              <a:rPr sz="2000" spc="-10" dirty="0">
                <a:solidFill>
                  <a:prstClr val="black"/>
                </a:solidFill>
                <a:latin typeface="Constantia"/>
                <a:cs typeface="Constantia"/>
              </a:rPr>
              <a:t>there</a:t>
            </a:r>
            <a:r>
              <a:rPr sz="2000" spc="-110" dirty="0">
                <a:solidFill>
                  <a:prstClr val="black"/>
                </a:solidFill>
                <a:latin typeface="Constantia"/>
                <a:cs typeface="Constantia"/>
              </a:rPr>
              <a:t> </a:t>
            </a:r>
            <a:r>
              <a:rPr sz="2000" spc="-5" dirty="0">
                <a:solidFill>
                  <a:prstClr val="black"/>
                </a:solidFill>
                <a:latin typeface="Constantia"/>
                <a:cs typeface="Constantia"/>
              </a:rPr>
              <a:t>will be</a:t>
            </a:r>
            <a:r>
              <a:rPr sz="2000" spc="-105" dirty="0">
                <a:solidFill>
                  <a:prstClr val="black"/>
                </a:solidFill>
                <a:latin typeface="Constantia"/>
                <a:cs typeface="Constantia"/>
              </a:rPr>
              <a:t> </a:t>
            </a:r>
            <a:r>
              <a:rPr sz="2000" spc="-10" dirty="0">
                <a:solidFill>
                  <a:prstClr val="black"/>
                </a:solidFill>
                <a:latin typeface="Constantia"/>
                <a:cs typeface="Constantia"/>
              </a:rPr>
              <a:t>only</a:t>
            </a:r>
            <a:r>
              <a:rPr sz="2000" spc="-95" dirty="0">
                <a:solidFill>
                  <a:prstClr val="black"/>
                </a:solidFill>
                <a:latin typeface="Constantia"/>
                <a:cs typeface="Constantia"/>
              </a:rPr>
              <a:t> </a:t>
            </a:r>
            <a:r>
              <a:rPr sz="2000" spc="-5" dirty="0">
                <a:solidFill>
                  <a:prstClr val="black"/>
                </a:solidFill>
                <a:latin typeface="Constantia"/>
                <a:cs typeface="Constantia"/>
              </a:rPr>
              <a:t>one,</a:t>
            </a:r>
            <a:r>
              <a:rPr sz="2000" spc="-45" dirty="0">
                <a:solidFill>
                  <a:prstClr val="black"/>
                </a:solidFill>
                <a:latin typeface="Constantia"/>
                <a:cs typeface="Constantia"/>
              </a:rPr>
              <a:t> </a:t>
            </a:r>
            <a:r>
              <a:rPr sz="2000" spc="-5" dirty="0">
                <a:solidFill>
                  <a:prstClr val="black"/>
                </a:solidFill>
                <a:latin typeface="Constantia"/>
                <a:cs typeface="Constantia"/>
              </a:rPr>
              <a:t>unique  minimum spanning</a:t>
            </a:r>
            <a:r>
              <a:rPr sz="2000" spc="-125" dirty="0">
                <a:solidFill>
                  <a:prstClr val="black"/>
                </a:solidFill>
                <a:latin typeface="Constantia"/>
                <a:cs typeface="Constantia"/>
              </a:rPr>
              <a:t> </a:t>
            </a:r>
            <a:r>
              <a:rPr sz="2000" spc="-5" dirty="0">
                <a:solidFill>
                  <a:prstClr val="black"/>
                </a:solidFill>
                <a:latin typeface="Constantia"/>
                <a:cs typeface="Constantia"/>
              </a:rPr>
              <a:t>tree.</a:t>
            </a:r>
            <a:endParaRPr sz="2000" dirty="0">
              <a:solidFill>
                <a:prstClr val="black"/>
              </a:solidFill>
              <a:latin typeface="Constantia"/>
              <a:cs typeface="Constantia"/>
            </a:endParaRPr>
          </a:p>
        </p:txBody>
      </p:sp>
      <p:pic>
        <p:nvPicPr>
          <p:cNvPr id="10"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21336" y="0"/>
            <a:ext cx="1257300" cy="1181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73422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1000"/>
                                        <p:tgtEl>
                                          <p:spTgt spid="9">
                                            <p:txEl>
                                              <p:pRg st="0" end="0"/>
                                            </p:txEl>
                                          </p:spTgt>
                                        </p:tgtEl>
                                      </p:cBhvr>
                                    </p:animEffect>
                                    <p:anim calcmode="lin" valueType="num">
                                      <p:cBhvr>
                                        <p:cTn id="8" dur="10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9">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fade">
                                      <p:cBhvr>
                                        <p:cTn id="12" dur="1000"/>
                                        <p:tgtEl>
                                          <p:spTgt spid="9">
                                            <p:txEl>
                                              <p:pRg st="1" end="1"/>
                                            </p:txEl>
                                          </p:spTgt>
                                        </p:tgtEl>
                                      </p:cBhvr>
                                    </p:animEffect>
                                    <p:anim calcmode="lin" valueType="num">
                                      <p:cBhvr>
                                        <p:cTn id="13" dur="1000" fill="hold"/>
                                        <p:tgtEl>
                                          <p:spTgt spid="9">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9">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fade">
                                      <p:cBhvr>
                                        <p:cTn id="17" dur="1000"/>
                                        <p:tgtEl>
                                          <p:spTgt spid="9">
                                            <p:txEl>
                                              <p:pRg st="2" end="2"/>
                                            </p:txEl>
                                          </p:spTgt>
                                        </p:tgtEl>
                                      </p:cBhvr>
                                    </p:animEffect>
                                    <p:anim calcmode="lin" valueType="num">
                                      <p:cBhvr>
                                        <p:cTn id="18" dur="1000" fill="hold"/>
                                        <p:tgtEl>
                                          <p:spTgt spid="9">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9">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9">
                                            <p:txEl>
                                              <p:pRg st="3" end="3"/>
                                            </p:txEl>
                                          </p:spTgt>
                                        </p:tgtEl>
                                        <p:attrNameLst>
                                          <p:attrName>style.visibility</p:attrName>
                                        </p:attrNameLst>
                                      </p:cBhvr>
                                      <p:to>
                                        <p:strVal val="visible"/>
                                      </p:to>
                                    </p:set>
                                    <p:animEffect transition="in" filter="fade">
                                      <p:cBhvr>
                                        <p:cTn id="22" dur="1000"/>
                                        <p:tgtEl>
                                          <p:spTgt spid="9">
                                            <p:txEl>
                                              <p:pRg st="3" end="3"/>
                                            </p:txEl>
                                          </p:spTgt>
                                        </p:tgtEl>
                                      </p:cBhvr>
                                    </p:animEffect>
                                    <p:anim calcmode="lin" valueType="num">
                                      <p:cBhvr>
                                        <p:cTn id="23" dur="1000" fill="hold"/>
                                        <p:tgtEl>
                                          <p:spTgt spid="9">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9">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9">
                                            <p:txEl>
                                              <p:pRg st="6" end="6"/>
                                            </p:txEl>
                                          </p:spTgt>
                                        </p:tgtEl>
                                        <p:attrNameLst>
                                          <p:attrName>style.visibility</p:attrName>
                                        </p:attrNameLst>
                                      </p:cBhvr>
                                      <p:to>
                                        <p:strVal val="visible"/>
                                      </p:to>
                                    </p:set>
                                    <p:animEffect transition="in" filter="fade">
                                      <p:cBhvr>
                                        <p:cTn id="27" dur="1000"/>
                                        <p:tgtEl>
                                          <p:spTgt spid="9">
                                            <p:txEl>
                                              <p:pRg st="6" end="6"/>
                                            </p:txEl>
                                          </p:spTgt>
                                        </p:tgtEl>
                                      </p:cBhvr>
                                    </p:animEffect>
                                    <p:anim calcmode="lin" valueType="num">
                                      <p:cBhvr>
                                        <p:cTn id="28" dur="1000" fill="hold"/>
                                        <p:tgtEl>
                                          <p:spTgt spid="9">
                                            <p:txEl>
                                              <p:pRg st="6" end="6"/>
                                            </p:txEl>
                                          </p:spTgt>
                                        </p:tgtEl>
                                        <p:attrNameLst>
                                          <p:attrName>ppt_x</p:attrName>
                                        </p:attrNameLst>
                                      </p:cBhvr>
                                      <p:tavLst>
                                        <p:tav tm="0">
                                          <p:val>
                                            <p:strVal val="#ppt_x"/>
                                          </p:val>
                                        </p:tav>
                                        <p:tav tm="100000">
                                          <p:val>
                                            <p:strVal val="#ppt_x"/>
                                          </p:val>
                                        </p:tav>
                                      </p:tavLst>
                                    </p:anim>
                                    <p:anim calcmode="lin" valueType="num">
                                      <p:cBhvr>
                                        <p:cTn id="29" dur="1000" fill="hold"/>
                                        <p:tgtEl>
                                          <p:spTgt spid="9">
                                            <p:txEl>
                                              <p:pRg st="6" end="6"/>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9">
                                            <p:txEl>
                                              <p:pRg st="7" end="7"/>
                                            </p:txEl>
                                          </p:spTgt>
                                        </p:tgtEl>
                                        <p:attrNameLst>
                                          <p:attrName>style.visibility</p:attrName>
                                        </p:attrNameLst>
                                      </p:cBhvr>
                                      <p:to>
                                        <p:strVal val="visible"/>
                                      </p:to>
                                    </p:set>
                                    <p:animEffect transition="in" filter="fade">
                                      <p:cBhvr>
                                        <p:cTn id="32" dur="1000"/>
                                        <p:tgtEl>
                                          <p:spTgt spid="9">
                                            <p:txEl>
                                              <p:pRg st="7" end="7"/>
                                            </p:txEl>
                                          </p:spTgt>
                                        </p:tgtEl>
                                      </p:cBhvr>
                                    </p:animEffect>
                                    <p:anim calcmode="lin" valueType="num">
                                      <p:cBhvr>
                                        <p:cTn id="33" dur="1000" fill="hold"/>
                                        <p:tgtEl>
                                          <p:spTgt spid="9">
                                            <p:txEl>
                                              <p:pRg st="7" end="7"/>
                                            </p:txEl>
                                          </p:spTgt>
                                        </p:tgtEl>
                                        <p:attrNameLst>
                                          <p:attrName>ppt_x</p:attrName>
                                        </p:attrNameLst>
                                      </p:cBhvr>
                                      <p:tavLst>
                                        <p:tav tm="0">
                                          <p:val>
                                            <p:strVal val="#ppt_x"/>
                                          </p:val>
                                        </p:tav>
                                        <p:tav tm="100000">
                                          <p:val>
                                            <p:strVal val="#ppt_x"/>
                                          </p:val>
                                        </p:tav>
                                      </p:tavLst>
                                    </p:anim>
                                    <p:anim calcmode="lin" valueType="num">
                                      <p:cBhvr>
                                        <p:cTn id="34" dur="1000" fill="hold"/>
                                        <p:tgtEl>
                                          <p:spTgt spid="9">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object 8"/>
          <p:cNvSpPr txBox="1">
            <a:spLocks noGrp="1"/>
          </p:cNvSpPr>
          <p:nvPr>
            <p:ph type="title"/>
          </p:nvPr>
        </p:nvSpPr>
        <p:spPr>
          <a:xfrm>
            <a:off x="535940" y="750519"/>
            <a:ext cx="1837689" cy="331470"/>
          </a:xfrm>
          <a:prstGeom prst="rect">
            <a:avLst/>
          </a:prstGeom>
        </p:spPr>
        <p:txBody>
          <a:bodyPr vert="horz" wrap="square" lIns="0" tIns="13335" rIns="0" bIns="0" rtlCol="0">
            <a:spAutoFit/>
          </a:bodyPr>
          <a:lstStyle/>
          <a:p>
            <a:pPr marL="12700">
              <a:lnSpc>
                <a:spcPct val="100000"/>
              </a:lnSpc>
              <a:spcBef>
                <a:spcPts val="105"/>
              </a:spcBef>
            </a:pPr>
            <a:r>
              <a:rPr sz="2000" b="1" spc="-15" dirty="0">
                <a:solidFill>
                  <a:srgbClr val="000000"/>
                </a:solidFill>
                <a:latin typeface="Constantia"/>
                <a:cs typeface="Constantia"/>
              </a:rPr>
              <a:t>Cycle</a:t>
            </a:r>
            <a:r>
              <a:rPr sz="2000" b="1" spc="-135" dirty="0">
                <a:solidFill>
                  <a:srgbClr val="000000"/>
                </a:solidFill>
                <a:latin typeface="Constantia"/>
                <a:cs typeface="Constantia"/>
              </a:rPr>
              <a:t> </a:t>
            </a:r>
            <a:r>
              <a:rPr sz="2000" b="1" spc="-5" dirty="0">
                <a:solidFill>
                  <a:srgbClr val="000000"/>
                </a:solidFill>
                <a:latin typeface="Constantia"/>
                <a:cs typeface="Constantia"/>
              </a:rPr>
              <a:t>Property:</a:t>
            </a:r>
            <a:endParaRPr sz="2000">
              <a:latin typeface="Constantia"/>
              <a:cs typeface="Constantia"/>
            </a:endParaRPr>
          </a:p>
        </p:txBody>
      </p:sp>
      <p:sp>
        <p:nvSpPr>
          <p:cNvPr id="9" name="object 9"/>
          <p:cNvSpPr txBox="1">
            <a:spLocks noGrp="1"/>
          </p:cNvSpPr>
          <p:nvPr>
            <p:ph type="body" idx="1"/>
          </p:nvPr>
        </p:nvSpPr>
        <p:spPr>
          <a:prstGeom prst="rect">
            <a:avLst/>
          </a:prstGeom>
        </p:spPr>
        <p:txBody>
          <a:bodyPr vert="horz" wrap="square" lIns="0" tIns="73660" rIns="0" bIns="0" rtlCol="0">
            <a:spAutoFit/>
          </a:bodyPr>
          <a:lstStyle/>
          <a:p>
            <a:pPr marL="259715" indent="-247650">
              <a:lnSpc>
                <a:spcPct val="100000"/>
              </a:lnSpc>
              <a:spcBef>
                <a:spcPts val="580"/>
              </a:spcBef>
              <a:buClr>
                <a:srgbClr val="0E6EC5"/>
              </a:buClr>
              <a:buSzPct val="85000"/>
              <a:buFont typeface="Wingdings 2"/>
              <a:buChar char=""/>
              <a:tabLst>
                <a:tab pos="259715" algn="l"/>
                <a:tab pos="260350" algn="l"/>
              </a:tabLst>
            </a:pPr>
            <a:r>
              <a:rPr spc="5" dirty="0"/>
              <a:t>Let</a:t>
            </a:r>
            <a:r>
              <a:rPr spc="-70" dirty="0"/>
              <a:t> </a:t>
            </a:r>
            <a:r>
              <a:rPr b="1" i="1" dirty="0">
                <a:latin typeface="Times New Roman"/>
                <a:cs typeface="Times New Roman"/>
              </a:rPr>
              <a:t>T </a:t>
            </a:r>
            <a:r>
              <a:rPr spc="-5" dirty="0"/>
              <a:t>be</a:t>
            </a:r>
            <a:r>
              <a:rPr spc="-110" dirty="0"/>
              <a:t> </a:t>
            </a:r>
            <a:r>
              <a:rPr dirty="0"/>
              <a:t>a</a:t>
            </a:r>
            <a:r>
              <a:rPr spc="-45" dirty="0"/>
              <a:t> </a:t>
            </a:r>
            <a:r>
              <a:rPr spc="-5" dirty="0"/>
              <a:t>minimum</a:t>
            </a:r>
            <a:r>
              <a:rPr spc="-80" dirty="0"/>
              <a:t> </a:t>
            </a:r>
            <a:r>
              <a:rPr spc="-5" dirty="0"/>
              <a:t>spanning</a:t>
            </a:r>
            <a:r>
              <a:rPr spc="-35" dirty="0"/>
              <a:t> </a:t>
            </a:r>
            <a:r>
              <a:rPr spc="-10" dirty="0"/>
              <a:t>tree</a:t>
            </a:r>
            <a:r>
              <a:rPr spc="-110" dirty="0"/>
              <a:t> </a:t>
            </a:r>
            <a:r>
              <a:rPr dirty="0"/>
              <a:t>of</a:t>
            </a:r>
            <a:r>
              <a:rPr spc="-10" dirty="0"/>
              <a:t> </a:t>
            </a:r>
            <a:r>
              <a:rPr dirty="0"/>
              <a:t>a</a:t>
            </a:r>
            <a:r>
              <a:rPr spc="-100" dirty="0"/>
              <a:t> </a:t>
            </a:r>
            <a:r>
              <a:rPr spc="-15" dirty="0"/>
              <a:t>weighted</a:t>
            </a:r>
            <a:r>
              <a:rPr spc="-70" dirty="0"/>
              <a:t> </a:t>
            </a:r>
            <a:r>
              <a:rPr spc="-10" dirty="0"/>
              <a:t>graph</a:t>
            </a:r>
            <a:r>
              <a:rPr spc="-30" dirty="0"/>
              <a:t> </a:t>
            </a:r>
            <a:r>
              <a:rPr b="1" i="1" dirty="0">
                <a:latin typeface="Times New Roman"/>
                <a:cs typeface="Times New Roman"/>
              </a:rPr>
              <a:t>G</a:t>
            </a:r>
          </a:p>
          <a:p>
            <a:pPr marL="259715" marR="100330" indent="-247650">
              <a:lnSpc>
                <a:spcPct val="100000"/>
              </a:lnSpc>
              <a:spcBef>
                <a:spcPts val="480"/>
              </a:spcBef>
              <a:buClr>
                <a:srgbClr val="0E6EC5"/>
              </a:buClr>
              <a:buSzPct val="85000"/>
              <a:buFont typeface="Wingdings 2"/>
              <a:buChar char=""/>
              <a:tabLst>
                <a:tab pos="259715" algn="l"/>
                <a:tab pos="260350" algn="l"/>
              </a:tabLst>
            </a:pPr>
            <a:r>
              <a:rPr spc="5" dirty="0"/>
              <a:t>Let</a:t>
            </a:r>
            <a:r>
              <a:rPr spc="-70" dirty="0"/>
              <a:t> </a:t>
            </a:r>
            <a:r>
              <a:rPr b="1" i="1" dirty="0">
                <a:latin typeface="Times New Roman"/>
                <a:cs typeface="Times New Roman"/>
              </a:rPr>
              <a:t>e</a:t>
            </a:r>
            <a:r>
              <a:rPr b="1" i="1" spc="-10" dirty="0">
                <a:latin typeface="Times New Roman"/>
                <a:cs typeface="Times New Roman"/>
              </a:rPr>
              <a:t> </a:t>
            </a:r>
            <a:r>
              <a:rPr spc="-5" dirty="0"/>
              <a:t>be</a:t>
            </a:r>
            <a:r>
              <a:rPr spc="-95" dirty="0"/>
              <a:t> </a:t>
            </a:r>
            <a:r>
              <a:rPr dirty="0"/>
              <a:t>an</a:t>
            </a:r>
            <a:r>
              <a:rPr spc="-90" dirty="0"/>
              <a:t> </a:t>
            </a:r>
            <a:r>
              <a:rPr spc="-10" dirty="0"/>
              <a:t>edge</a:t>
            </a:r>
            <a:r>
              <a:rPr spc="-105" dirty="0"/>
              <a:t> </a:t>
            </a:r>
            <a:r>
              <a:rPr dirty="0"/>
              <a:t>of</a:t>
            </a:r>
            <a:r>
              <a:rPr spc="45" dirty="0"/>
              <a:t> </a:t>
            </a:r>
            <a:r>
              <a:rPr b="1" i="1" dirty="0">
                <a:latin typeface="Times New Roman"/>
                <a:cs typeface="Times New Roman"/>
              </a:rPr>
              <a:t>G</a:t>
            </a:r>
            <a:r>
              <a:rPr b="1" i="1" spc="-30" dirty="0">
                <a:latin typeface="Times New Roman"/>
                <a:cs typeface="Times New Roman"/>
              </a:rPr>
              <a:t> </a:t>
            </a:r>
            <a:r>
              <a:rPr spc="-5" dirty="0"/>
              <a:t>that</a:t>
            </a:r>
            <a:r>
              <a:rPr spc="-60" dirty="0"/>
              <a:t> </a:t>
            </a:r>
            <a:r>
              <a:rPr spc="-5" dirty="0"/>
              <a:t>is</a:t>
            </a:r>
            <a:r>
              <a:rPr spc="-40" dirty="0"/>
              <a:t> </a:t>
            </a:r>
            <a:r>
              <a:rPr spc="-5" dirty="0"/>
              <a:t>not</a:t>
            </a:r>
            <a:r>
              <a:rPr spc="-70" dirty="0"/>
              <a:t> </a:t>
            </a:r>
            <a:r>
              <a:rPr spc="-5" dirty="0"/>
              <a:t>in</a:t>
            </a:r>
            <a:r>
              <a:rPr spc="-45" dirty="0"/>
              <a:t> </a:t>
            </a:r>
            <a:r>
              <a:rPr b="1" i="1" dirty="0">
                <a:latin typeface="Times New Roman"/>
                <a:cs typeface="Times New Roman"/>
              </a:rPr>
              <a:t>T </a:t>
            </a:r>
            <a:r>
              <a:rPr dirty="0"/>
              <a:t>and</a:t>
            </a:r>
            <a:r>
              <a:rPr spc="-10" dirty="0"/>
              <a:t> </a:t>
            </a:r>
            <a:r>
              <a:rPr dirty="0"/>
              <a:t>let</a:t>
            </a:r>
            <a:r>
              <a:rPr spc="-60" dirty="0"/>
              <a:t> </a:t>
            </a:r>
            <a:r>
              <a:rPr dirty="0"/>
              <a:t>C</a:t>
            </a:r>
            <a:r>
              <a:rPr spc="-20" dirty="0"/>
              <a:t> </a:t>
            </a:r>
            <a:r>
              <a:rPr spc="-5" dirty="0"/>
              <a:t>be</a:t>
            </a:r>
            <a:r>
              <a:rPr spc="-70" dirty="0"/>
              <a:t> </a:t>
            </a:r>
            <a:r>
              <a:rPr spc="-5" dirty="0"/>
              <a:t>the</a:t>
            </a:r>
            <a:r>
              <a:rPr spc="-105" dirty="0"/>
              <a:t> </a:t>
            </a:r>
            <a:r>
              <a:rPr spc="-10" dirty="0"/>
              <a:t>cycle</a:t>
            </a:r>
            <a:r>
              <a:rPr spc="-65" dirty="0"/>
              <a:t> </a:t>
            </a:r>
            <a:r>
              <a:rPr dirty="0"/>
              <a:t>formed  </a:t>
            </a:r>
            <a:r>
              <a:rPr spc="-15" dirty="0"/>
              <a:t>by </a:t>
            </a:r>
            <a:r>
              <a:rPr b="1" i="1" dirty="0">
                <a:latin typeface="Times New Roman"/>
                <a:cs typeface="Times New Roman"/>
              </a:rPr>
              <a:t>e </a:t>
            </a:r>
            <a:r>
              <a:rPr spc="-5" dirty="0"/>
              <a:t>with</a:t>
            </a:r>
            <a:r>
              <a:rPr spc="-150" dirty="0"/>
              <a:t> </a:t>
            </a:r>
            <a:r>
              <a:rPr b="1" i="1" dirty="0">
                <a:latin typeface="Times New Roman"/>
                <a:cs typeface="Times New Roman"/>
              </a:rPr>
              <a:t>T</a:t>
            </a:r>
          </a:p>
          <a:p>
            <a:pPr marL="259715" indent="-247650">
              <a:lnSpc>
                <a:spcPct val="100000"/>
              </a:lnSpc>
              <a:spcBef>
                <a:spcPts val="490"/>
              </a:spcBef>
              <a:buClr>
                <a:srgbClr val="0E6EC5"/>
              </a:buClr>
              <a:buSzPct val="85000"/>
              <a:buFont typeface="Wingdings 2"/>
              <a:buChar char=""/>
              <a:tabLst>
                <a:tab pos="259715" algn="l"/>
                <a:tab pos="260350" algn="l"/>
              </a:tabLst>
            </a:pPr>
            <a:r>
              <a:rPr spc="-25" dirty="0"/>
              <a:t>For </a:t>
            </a:r>
            <a:r>
              <a:rPr spc="-5" dirty="0"/>
              <a:t>every </a:t>
            </a:r>
            <a:r>
              <a:rPr spc="-10" dirty="0"/>
              <a:t>edge </a:t>
            </a:r>
            <a:r>
              <a:rPr b="1" i="1" dirty="0">
                <a:latin typeface="Times New Roman"/>
                <a:cs typeface="Times New Roman"/>
              </a:rPr>
              <a:t>f </a:t>
            </a:r>
            <a:r>
              <a:rPr dirty="0"/>
              <a:t>of </a:t>
            </a:r>
            <a:r>
              <a:rPr b="1" i="1" spc="-5" dirty="0">
                <a:latin typeface="Times New Roman"/>
                <a:cs typeface="Times New Roman"/>
              </a:rPr>
              <a:t>C, </a:t>
            </a:r>
            <a:r>
              <a:rPr b="1" i="1" dirty="0">
                <a:latin typeface="Times New Roman"/>
                <a:cs typeface="Times New Roman"/>
              </a:rPr>
              <a:t>weight</a:t>
            </a:r>
            <a:r>
              <a:rPr dirty="0">
                <a:latin typeface="Times New Roman"/>
                <a:cs typeface="Times New Roman"/>
              </a:rPr>
              <a:t>(</a:t>
            </a:r>
            <a:r>
              <a:rPr b="1" i="1" dirty="0">
                <a:latin typeface="Times New Roman"/>
                <a:cs typeface="Times New Roman"/>
              </a:rPr>
              <a:t>f</a:t>
            </a:r>
            <a:r>
              <a:rPr dirty="0">
                <a:latin typeface="Times New Roman"/>
                <a:cs typeface="Times New Roman"/>
              </a:rPr>
              <a:t>) </a:t>
            </a:r>
            <a:r>
              <a:rPr b="1" dirty="0">
                <a:latin typeface="Symbol"/>
                <a:cs typeface="Symbol"/>
              </a:rPr>
              <a:t></a:t>
            </a:r>
            <a:r>
              <a:rPr b="1" spc="-325" dirty="0">
                <a:latin typeface="Times New Roman"/>
                <a:cs typeface="Times New Roman"/>
              </a:rPr>
              <a:t> </a:t>
            </a:r>
            <a:r>
              <a:rPr b="1" i="1" spc="-5" dirty="0">
                <a:latin typeface="Times New Roman"/>
                <a:cs typeface="Times New Roman"/>
              </a:rPr>
              <a:t>weight</a:t>
            </a:r>
            <a:r>
              <a:rPr spc="-5" dirty="0">
                <a:latin typeface="Times New Roman"/>
                <a:cs typeface="Times New Roman"/>
              </a:rPr>
              <a:t>(</a:t>
            </a:r>
            <a:r>
              <a:rPr b="1" i="1" spc="-5" dirty="0">
                <a:latin typeface="Times New Roman"/>
                <a:cs typeface="Times New Roman"/>
              </a:rPr>
              <a:t>e</a:t>
            </a:r>
            <a:r>
              <a:rPr spc="-5" dirty="0">
                <a:latin typeface="Times New Roman"/>
                <a:cs typeface="Times New Roman"/>
              </a:rPr>
              <a:t>)</a:t>
            </a:r>
          </a:p>
          <a:p>
            <a:pPr marL="259715" marR="5080" indent="-247650">
              <a:lnSpc>
                <a:spcPts val="2390"/>
              </a:lnSpc>
              <a:spcBef>
                <a:spcPts val="570"/>
              </a:spcBef>
              <a:buClr>
                <a:srgbClr val="0E6EC5"/>
              </a:buClr>
              <a:buSzPct val="85000"/>
              <a:buFont typeface="Wingdings 2"/>
              <a:buChar char=""/>
              <a:tabLst>
                <a:tab pos="259715" algn="l"/>
                <a:tab pos="260350" algn="l"/>
              </a:tabLst>
            </a:pPr>
            <a:r>
              <a:rPr dirty="0"/>
              <a:t>If</a:t>
            </a:r>
            <a:r>
              <a:rPr spc="30" dirty="0"/>
              <a:t> </a:t>
            </a:r>
            <a:r>
              <a:rPr b="1" i="1" dirty="0">
                <a:latin typeface="Times New Roman"/>
                <a:cs typeface="Times New Roman"/>
              </a:rPr>
              <a:t>weight</a:t>
            </a:r>
            <a:r>
              <a:rPr dirty="0">
                <a:latin typeface="Times New Roman"/>
                <a:cs typeface="Times New Roman"/>
              </a:rPr>
              <a:t>(</a:t>
            </a:r>
            <a:r>
              <a:rPr b="1" i="1" dirty="0">
                <a:latin typeface="Times New Roman"/>
                <a:cs typeface="Times New Roman"/>
              </a:rPr>
              <a:t>f</a:t>
            </a:r>
            <a:r>
              <a:rPr dirty="0">
                <a:latin typeface="Times New Roman"/>
                <a:cs typeface="Times New Roman"/>
              </a:rPr>
              <a:t>)</a:t>
            </a:r>
            <a:r>
              <a:rPr spc="-40" dirty="0">
                <a:latin typeface="Times New Roman"/>
                <a:cs typeface="Times New Roman"/>
              </a:rPr>
              <a:t> </a:t>
            </a:r>
            <a:r>
              <a:rPr b="1" dirty="0">
                <a:latin typeface="Symbol"/>
                <a:cs typeface="Symbol"/>
              </a:rPr>
              <a:t></a:t>
            </a:r>
            <a:r>
              <a:rPr b="1" spc="5" dirty="0">
                <a:latin typeface="Times New Roman"/>
                <a:cs typeface="Times New Roman"/>
              </a:rPr>
              <a:t> </a:t>
            </a:r>
            <a:r>
              <a:rPr b="1" i="1" dirty="0">
                <a:latin typeface="Times New Roman"/>
                <a:cs typeface="Times New Roman"/>
              </a:rPr>
              <a:t>weight</a:t>
            </a:r>
            <a:r>
              <a:rPr dirty="0">
                <a:latin typeface="Times New Roman"/>
                <a:cs typeface="Times New Roman"/>
              </a:rPr>
              <a:t>(</a:t>
            </a:r>
            <a:r>
              <a:rPr b="1" i="1" dirty="0">
                <a:latin typeface="Times New Roman"/>
                <a:cs typeface="Times New Roman"/>
              </a:rPr>
              <a:t>e</a:t>
            </a:r>
            <a:r>
              <a:rPr dirty="0">
                <a:latin typeface="Times New Roman"/>
                <a:cs typeface="Times New Roman"/>
              </a:rPr>
              <a:t>)</a:t>
            </a:r>
            <a:r>
              <a:rPr spc="-30" dirty="0">
                <a:latin typeface="Times New Roman"/>
                <a:cs typeface="Times New Roman"/>
              </a:rPr>
              <a:t> </a:t>
            </a:r>
            <a:r>
              <a:rPr spc="-25" dirty="0"/>
              <a:t>we</a:t>
            </a:r>
            <a:r>
              <a:rPr spc="-95" dirty="0"/>
              <a:t> </a:t>
            </a:r>
            <a:r>
              <a:rPr spc="-5" dirty="0"/>
              <a:t>can</a:t>
            </a:r>
            <a:r>
              <a:rPr spc="-90" dirty="0"/>
              <a:t> </a:t>
            </a:r>
            <a:r>
              <a:rPr spc="-15" dirty="0"/>
              <a:t>get</a:t>
            </a:r>
            <a:r>
              <a:rPr spc="-120" dirty="0"/>
              <a:t> </a:t>
            </a:r>
            <a:r>
              <a:rPr dirty="0"/>
              <a:t>a</a:t>
            </a:r>
            <a:r>
              <a:rPr spc="-80" dirty="0"/>
              <a:t> </a:t>
            </a:r>
            <a:r>
              <a:rPr spc="-5" dirty="0"/>
              <a:t>spanning</a:t>
            </a:r>
            <a:r>
              <a:rPr spc="-35" dirty="0"/>
              <a:t> </a:t>
            </a:r>
            <a:r>
              <a:rPr spc="-10" dirty="0"/>
              <a:t>tree</a:t>
            </a:r>
            <a:r>
              <a:rPr spc="-110" dirty="0"/>
              <a:t> </a:t>
            </a:r>
            <a:r>
              <a:rPr dirty="0"/>
              <a:t>of smaller</a:t>
            </a:r>
            <a:r>
              <a:rPr spc="-130" dirty="0"/>
              <a:t> </a:t>
            </a:r>
            <a:r>
              <a:rPr spc="-15" dirty="0"/>
              <a:t>weight  by </a:t>
            </a:r>
            <a:r>
              <a:rPr spc="-5" dirty="0"/>
              <a:t>replacing </a:t>
            </a:r>
            <a:r>
              <a:rPr b="1" i="1" dirty="0">
                <a:latin typeface="Times New Roman"/>
                <a:cs typeface="Times New Roman"/>
              </a:rPr>
              <a:t>e </a:t>
            </a:r>
            <a:r>
              <a:rPr spc="-5" dirty="0"/>
              <a:t>with</a:t>
            </a:r>
            <a:r>
              <a:rPr spc="-195" dirty="0"/>
              <a:t> </a:t>
            </a:r>
            <a:r>
              <a:rPr b="1" i="1" dirty="0">
                <a:latin typeface="Times New Roman"/>
                <a:cs typeface="Times New Roman"/>
              </a:rPr>
              <a:t>f</a:t>
            </a:r>
          </a:p>
        </p:txBody>
      </p:sp>
      <p:grpSp>
        <p:nvGrpSpPr>
          <p:cNvPr id="10" name="object 10"/>
          <p:cNvGrpSpPr/>
          <p:nvPr/>
        </p:nvGrpSpPr>
        <p:grpSpPr>
          <a:xfrm>
            <a:off x="652005" y="4118990"/>
            <a:ext cx="2417445" cy="1600835"/>
            <a:chOff x="652005" y="4118990"/>
            <a:chExt cx="2417445" cy="1600835"/>
          </a:xfrm>
        </p:grpSpPr>
        <p:sp>
          <p:nvSpPr>
            <p:cNvPr id="11" name="object 11"/>
            <p:cNvSpPr/>
            <p:nvPr/>
          </p:nvSpPr>
          <p:spPr>
            <a:xfrm>
              <a:off x="884618" y="4381499"/>
              <a:ext cx="223100" cy="252983"/>
            </a:xfrm>
            <a:prstGeom prst="rect">
              <a:avLst/>
            </a:prstGeom>
            <a:blipFill>
              <a:blip r:embed="rId2" cstate="print"/>
              <a:stretch>
                <a:fillRect/>
              </a:stretch>
            </a:blipFill>
          </p:spPr>
          <p:txBody>
            <a:bodyPr wrap="square" lIns="0" tIns="0" rIns="0" bIns="0" rtlCol="0"/>
            <a:lstStyle/>
            <a:p>
              <a:endParaRPr smtClean="0">
                <a:solidFill>
                  <a:prstClr val="black"/>
                </a:solidFill>
              </a:endParaRPr>
            </a:p>
          </p:txBody>
        </p:sp>
        <p:sp>
          <p:nvSpPr>
            <p:cNvPr id="12" name="object 12"/>
            <p:cNvSpPr/>
            <p:nvPr/>
          </p:nvSpPr>
          <p:spPr>
            <a:xfrm>
              <a:off x="884618" y="4381499"/>
              <a:ext cx="223520" cy="253365"/>
            </a:xfrm>
            <a:custGeom>
              <a:avLst/>
              <a:gdLst/>
              <a:ahLst/>
              <a:cxnLst/>
              <a:rect l="l" t="t" r="r" b="b"/>
              <a:pathLst>
                <a:path w="223519" h="253364">
                  <a:moveTo>
                    <a:pt x="0" y="126492"/>
                  </a:moveTo>
                  <a:lnTo>
                    <a:pt x="8767" y="77259"/>
                  </a:lnTo>
                  <a:lnTo>
                    <a:pt x="32675" y="37052"/>
                  </a:lnTo>
                  <a:lnTo>
                    <a:pt x="68135" y="9941"/>
                  </a:lnTo>
                  <a:lnTo>
                    <a:pt x="111556" y="0"/>
                  </a:lnTo>
                  <a:lnTo>
                    <a:pt x="154976" y="9941"/>
                  </a:lnTo>
                  <a:lnTo>
                    <a:pt x="190431" y="37052"/>
                  </a:lnTo>
                  <a:lnTo>
                    <a:pt x="214335" y="77259"/>
                  </a:lnTo>
                  <a:lnTo>
                    <a:pt x="223100" y="126492"/>
                  </a:lnTo>
                  <a:lnTo>
                    <a:pt x="214335" y="175724"/>
                  </a:lnTo>
                  <a:lnTo>
                    <a:pt x="190431" y="215931"/>
                  </a:lnTo>
                  <a:lnTo>
                    <a:pt x="154976" y="243042"/>
                  </a:lnTo>
                  <a:lnTo>
                    <a:pt x="111556" y="252983"/>
                  </a:lnTo>
                  <a:lnTo>
                    <a:pt x="68135" y="243042"/>
                  </a:lnTo>
                  <a:lnTo>
                    <a:pt x="32675" y="215931"/>
                  </a:lnTo>
                  <a:lnTo>
                    <a:pt x="8767" y="175724"/>
                  </a:lnTo>
                  <a:lnTo>
                    <a:pt x="0" y="126492"/>
                  </a:lnTo>
                  <a:close/>
                </a:path>
              </a:pathLst>
            </a:custGeom>
            <a:ln w="19050">
              <a:solidFill>
                <a:srgbClr val="04607A"/>
              </a:solidFill>
            </a:ln>
          </p:spPr>
          <p:txBody>
            <a:bodyPr wrap="square" lIns="0" tIns="0" rIns="0" bIns="0" rtlCol="0"/>
            <a:lstStyle/>
            <a:p>
              <a:endParaRPr smtClean="0">
                <a:solidFill>
                  <a:prstClr val="black"/>
                </a:solidFill>
              </a:endParaRPr>
            </a:p>
          </p:txBody>
        </p:sp>
        <p:sp>
          <p:nvSpPr>
            <p:cNvPr id="13" name="object 13"/>
            <p:cNvSpPr/>
            <p:nvPr/>
          </p:nvSpPr>
          <p:spPr>
            <a:xfrm>
              <a:off x="1386586" y="4887467"/>
              <a:ext cx="223138" cy="253111"/>
            </a:xfrm>
            <a:prstGeom prst="rect">
              <a:avLst/>
            </a:prstGeom>
            <a:blipFill>
              <a:blip r:embed="rId3" cstate="print"/>
              <a:stretch>
                <a:fillRect/>
              </a:stretch>
            </a:blipFill>
          </p:spPr>
          <p:txBody>
            <a:bodyPr wrap="square" lIns="0" tIns="0" rIns="0" bIns="0" rtlCol="0"/>
            <a:lstStyle/>
            <a:p>
              <a:endParaRPr smtClean="0">
                <a:solidFill>
                  <a:prstClr val="black"/>
                </a:solidFill>
              </a:endParaRPr>
            </a:p>
          </p:txBody>
        </p:sp>
        <p:sp>
          <p:nvSpPr>
            <p:cNvPr id="14" name="object 14"/>
            <p:cNvSpPr/>
            <p:nvPr/>
          </p:nvSpPr>
          <p:spPr>
            <a:xfrm>
              <a:off x="1386586" y="4887467"/>
              <a:ext cx="223520" cy="253365"/>
            </a:xfrm>
            <a:custGeom>
              <a:avLst/>
              <a:gdLst/>
              <a:ahLst/>
              <a:cxnLst/>
              <a:rect l="l" t="t" r="r" b="b"/>
              <a:pathLst>
                <a:path w="223519" h="253364">
                  <a:moveTo>
                    <a:pt x="0" y="126618"/>
                  </a:moveTo>
                  <a:lnTo>
                    <a:pt x="8761" y="77313"/>
                  </a:lnTo>
                  <a:lnTo>
                    <a:pt x="32654" y="37068"/>
                  </a:lnTo>
                  <a:lnTo>
                    <a:pt x="68097" y="9943"/>
                  </a:lnTo>
                  <a:lnTo>
                    <a:pt x="111505" y="0"/>
                  </a:lnTo>
                  <a:lnTo>
                    <a:pt x="154934" y="9943"/>
                  </a:lnTo>
                  <a:lnTo>
                    <a:pt x="190420" y="37068"/>
                  </a:lnTo>
                  <a:lnTo>
                    <a:pt x="214358" y="77313"/>
                  </a:lnTo>
                  <a:lnTo>
                    <a:pt x="223138" y="126618"/>
                  </a:lnTo>
                  <a:lnTo>
                    <a:pt x="214358" y="175851"/>
                  </a:lnTo>
                  <a:lnTo>
                    <a:pt x="190420" y="216058"/>
                  </a:lnTo>
                  <a:lnTo>
                    <a:pt x="154934" y="243169"/>
                  </a:lnTo>
                  <a:lnTo>
                    <a:pt x="111505" y="253110"/>
                  </a:lnTo>
                  <a:lnTo>
                    <a:pt x="68097" y="243169"/>
                  </a:lnTo>
                  <a:lnTo>
                    <a:pt x="32654" y="216058"/>
                  </a:lnTo>
                  <a:lnTo>
                    <a:pt x="8761" y="175851"/>
                  </a:lnTo>
                  <a:lnTo>
                    <a:pt x="0" y="126618"/>
                  </a:lnTo>
                  <a:close/>
                </a:path>
              </a:pathLst>
            </a:custGeom>
            <a:ln w="19050">
              <a:solidFill>
                <a:srgbClr val="04607A"/>
              </a:solidFill>
            </a:ln>
          </p:spPr>
          <p:txBody>
            <a:bodyPr wrap="square" lIns="0" tIns="0" rIns="0" bIns="0" rtlCol="0"/>
            <a:lstStyle/>
            <a:p>
              <a:endParaRPr smtClean="0">
                <a:solidFill>
                  <a:prstClr val="black"/>
                </a:solidFill>
              </a:endParaRPr>
            </a:p>
          </p:txBody>
        </p:sp>
        <p:sp>
          <p:nvSpPr>
            <p:cNvPr id="15" name="object 15"/>
            <p:cNvSpPr/>
            <p:nvPr/>
          </p:nvSpPr>
          <p:spPr>
            <a:xfrm>
              <a:off x="1075181" y="4605527"/>
              <a:ext cx="344170" cy="311150"/>
            </a:xfrm>
            <a:custGeom>
              <a:avLst/>
              <a:gdLst/>
              <a:ahLst/>
              <a:cxnLst/>
              <a:rect l="l" t="t" r="r" b="b"/>
              <a:pathLst>
                <a:path w="344169" h="311150">
                  <a:moveTo>
                    <a:pt x="0" y="0"/>
                  </a:moveTo>
                  <a:lnTo>
                    <a:pt x="343916" y="311023"/>
                  </a:lnTo>
                </a:path>
              </a:pathLst>
            </a:custGeom>
            <a:ln w="38100">
              <a:solidFill>
                <a:srgbClr val="04607A"/>
              </a:solidFill>
            </a:ln>
          </p:spPr>
          <p:txBody>
            <a:bodyPr wrap="square" lIns="0" tIns="0" rIns="0" bIns="0" rtlCol="0"/>
            <a:lstStyle/>
            <a:p>
              <a:endParaRPr smtClean="0">
                <a:solidFill>
                  <a:prstClr val="black"/>
                </a:solidFill>
              </a:endParaRPr>
            </a:p>
          </p:txBody>
        </p:sp>
        <p:sp>
          <p:nvSpPr>
            <p:cNvPr id="16" name="object 16"/>
            <p:cNvSpPr/>
            <p:nvPr/>
          </p:nvSpPr>
          <p:spPr>
            <a:xfrm>
              <a:off x="661530" y="5456808"/>
              <a:ext cx="223088" cy="253022"/>
            </a:xfrm>
            <a:prstGeom prst="rect">
              <a:avLst/>
            </a:prstGeom>
            <a:blipFill>
              <a:blip r:embed="rId4" cstate="print"/>
              <a:stretch>
                <a:fillRect/>
              </a:stretch>
            </a:blipFill>
          </p:spPr>
          <p:txBody>
            <a:bodyPr wrap="square" lIns="0" tIns="0" rIns="0" bIns="0" rtlCol="0"/>
            <a:lstStyle/>
            <a:p>
              <a:endParaRPr smtClean="0">
                <a:solidFill>
                  <a:prstClr val="black"/>
                </a:solidFill>
              </a:endParaRPr>
            </a:p>
          </p:txBody>
        </p:sp>
        <p:sp>
          <p:nvSpPr>
            <p:cNvPr id="17" name="object 17"/>
            <p:cNvSpPr/>
            <p:nvPr/>
          </p:nvSpPr>
          <p:spPr>
            <a:xfrm>
              <a:off x="661530" y="5456808"/>
              <a:ext cx="223520" cy="253365"/>
            </a:xfrm>
            <a:custGeom>
              <a:avLst/>
              <a:gdLst/>
              <a:ahLst/>
              <a:cxnLst/>
              <a:rect l="l" t="t" r="r" b="b"/>
              <a:pathLst>
                <a:path w="223519" h="253364">
                  <a:moveTo>
                    <a:pt x="0" y="126491"/>
                  </a:moveTo>
                  <a:lnTo>
                    <a:pt x="8765" y="77259"/>
                  </a:lnTo>
                  <a:lnTo>
                    <a:pt x="32669" y="37052"/>
                  </a:lnTo>
                  <a:lnTo>
                    <a:pt x="68124" y="9941"/>
                  </a:lnTo>
                  <a:lnTo>
                    <a:pt x="111544" y="0"/>
                  </a:lnTo>
                  <a:lnTo>
                    <a:pt x="154963" y="9941"/>
                  </a:lnTo>
                  <a:lnTo>
                    <a:pt x="190419" y="37052"/>
                  </a:lnTo>
                  <a:lnTo>
                    <a:pt x="214323" y="77259"/>
                  </a:lnTo>
                  <a:lnTo>
                    <a:pt x="223088" y="126491"/>
                  </a:lnTo>
                  <a:lnTo>
                    <a:pt x="214323" y="175751"/>
                  </a:lnTo>
                  <a:lnTo>
                    <a:pt x="190419" y="215969"/>
                  </a:lnTo>
                  <a:lnTo>
                    <a:pt x="154963" y="243081"/>
                  </a:lnTo>
                  <a:lnTo>
                    <a:pt x="111544" y="253022"/>
                  </a:lnTo>
                  <a:lnTo>
                    <a:pt x="68124" y="243081"/>
                  </a:lnTo>
                  <a:lnTo>
                    <a:pt x="32669" y="215969"/>
                  </a:lnTo>
                  <a:lnTo>
                    <a:pt x="8765" y="175751"/>
                  </a:lnTo>
                  <a:lnTo>
                    <a:pt x="0" y="126491"/>
                  </a:lnTo>
                  <a:close/>
                </a:path>
              </a:pathLst>
            </a:custGeom>
            <a:ln w="19050">
              <a:solidFill>
                <a:srgbClr val="04607A"/>
              </a:solidFill>
            </a:ln>
          </p:spPr>
          <p:txBody>
            <a:bodyPr wrap="square" lIns="0" tIns="0" rIns="0" bIns="0" rtlCol="0"/>
            <a:lstStyle/>
            <a:p>
              <a:endParaRPr smtClean="0">
                <a:solidFill>
                  <a:prstClr val="black"/>
                </a:solidFill>
              </a:endParaRPr>
            </a:p>
          </p:txBody>
        </p:sp>
        <p:sp>
          <p:nvSpPr>
            <p:cNvPr id="18" name="object 18"/>
            <p:cNvSpPr/>
            <p:nvPr/>
          </p:nvSpPr>
          <p:spPr>
            <a:xfrm>
              <a:off x="852093" y="5111495"/>
              <a:ext cx="567055" cy="374650"/>
            </a:xfrm>
            <a:custGeom>
              <a:avLst/>
              <a:gdLst/>
              <a:ahLst/>
              <a:cxnLst/>
              <a:rect l="l" t="t" r="r" b="b"/>
              <a:pathLst>
                <a:path w="567055" h="374650">
                  <a:moveTo>
                    <a:pt x="567004" y="0"/>
                  </a:moveTo>
                  <a:lnTo>
                    <a:pt x="0" y="374268"/>
                  </a:lnTo>
                </a:path>
              </a:pathLst>
            </a:custGeom>
            <a:ln w="19050">
              <a:solidFill>
                <a:srgbClr val="000000"/>
              </a:solidFill>
              <a:prstDash val="sysDash"/>
            </a:ln>
          </p:spPr>
          <p:txBody>
            <a:bodyPr wrap="square" lIns="0" tIns="0" rIns="0" bIns="0" rtlCol="0"/>
            <a:lstStyle/>
            <a:p>
              <a:endParaRPr smtClean="0">
                <a:solidFill>
                  <a:prstClr val="black"/>
                </a:solidFill>
              </a:endParaRPr>
            </a:p>
          </p:txBody>
        </p:sp>
        <p:sp>
          <p:nvSpPr>
            <p:cNvPr id="19" name="object 19"/>
            <p:cNvSpPr/>
            <p:nvPr/>
          </p:nvSpPr>
          <p:spPr>
            <a:xfrm>
              <a:off x="773074" y="4605527"/>
              <a:ext cx="144145" cy="843915"/>
            </a:xfrm>
            <a:custGeom>
              <a:avLst/>
              <a:gdLst/>
              <a:ahLst/>
              <a:cxnLst/>
              <a:rect l="l" t="t" r="r" b="b"/>
              <a:pathLst>
                <a:path w="144144" h="843914">
                  <a:moveTo>
                    <a:pt x="144081" y="0"/>
                  </a:moveTo>
                  <a:lnTo>
                    <a:pt x="0" y="843407"/>
                  </a:lnTo>
                </a:path>
              </a:pathLst>
            </a:custGeom>
            <a:ln w="19050">
              <a:solidFill>
                <a:srgbClr val="04607A"/>
              </a:solidFill>
            </a:ln>
          </p:spPr>
          <p:txBody>
            <a:bodyPr wrap="square" lIns="0" tIns="0" rIns="0" bIns="0" rtlCol="0"/>
            <a:lstStyle/>
            <a:p>
              <a:endParaRPr smtClean="0">
                <a:solidFill>
                  <a:prstClr val="black"/>
                </a:solidFill>
              </a:endParaRPr>
            </a:p>
          </p:txBody>
        </p:sp>
        <p:sp>
          <p:nvSpPr>
            <p:cNvPr id="20" name="object 20"/>
            <p:cNvSpPr/>
            <p:nvPr/>
          </p:nvSpPr>
          <p:spPr>
            <a:xfrm>
              <a:off x="2446274" y="5330316"/>
              <a:ext cx="223138" cy="252984"/>
            </a:xfrm>
            <a:prstGeom prst="rect">
              <a:avLst/>
            </a:prstGeom>
            <a:blipFill>
              <a:blip r:embed="rId5" cstate="print"/>
              <a:stretch>
                <a:fillRect/>
              </a:stretch>
            </a:blipFill>
          </p:spPr>
          <p:txBody>
            <a:bodyPr wrap="square" lIns="0" tIns="0" rIns="0" bIns="0" rtlCol="0"/>
            <a:lstStyle/>
            <a:p>
              <a:endParaRPr smtClean="0">
                <a:solidFill>
                  <a:prstClr val="black"/>
                </a:solidFill>
              </a:endParaRPr>
            </a:p>
          </p:txBody>
        </p:sp>
        <p:sp>
          <p:nvSpPr>
            <p:cNvPr id="21" name="object 21"/>
            <p:cNvSpPr/>
            <p:nvPr/>
          </p:nvSpPr>
          <p:spPr>
            <a:xfrm>
              <a:off x="2446274" y="5330316"/>
              <a:ext cx="223520" cy="253365"/>
            </a:xfrm>
            <a:custGeom>
              <a:avLst/>
              <a:gdLst/>
              <a:ahLst/>
              <a:cxnLst/>
              <a:rect l="l" t="t" r="r" b="b"/>
              <a:pathLst>
                <a:path w="223519" h="253364">
                  <a:moveTo>
                    <a:pt x="0" y="126492"/>
                  </a:moveTo>
                  <a:lnTo>
                    <a:pt x="8780" y="77259"/>
                  </a:lnTo>
                  <a:lnTo>
                    <a:pt x="32718" y="37052"/>
                  </a:lnTo>
                  <a:lnTo>
                    <a:pt x="68204" y="9941"/>
                  </a:lnTo>
                  <a:lnTo>
                    <a:pt x="111632" y="0"/>
                  </a:lnTo>
                  <a:lnTo>
                    <a:pt x="155041" y="9941"/>
                  </a:lnTo>
                  <a:lnTo>
                    <a:pt x="190484" y="37052"/>
                  </a:lnTo>
                  <a:lnTo>
                    <a:pt x="214377" y="77259"/>
                  </a:lnTo>
                  <a:lnTo>
                    <a:pt x="223138" y="126492"/>
                  </a:lnTo>
                  <a:lnTo>
                    <a:pt x="214377" y="175724"/>
                  </a:lnTo>
                  <a:lnTo>
                    <a:pt x="190484" y="215931"/>
                  </a:lnTo>
                  <a:lnTo>
                    <a:pt x="155041" y="243042"/>
                  </a:lnTo>
                  <a:lnTo>
                    <a:pt x="111632" y="252984"/>
                  </a:lnTo>
                  <a:lnTo>
                    <a:pt x="68204" y="243042"/>
                  </a:lnTo>
                  <a:lnTo>
                    <a:pt x="32718" y="215931"/>
                  </a:lnTo>
                  <a:lnTo>
                    <a:pt x="8780" y="175724"/>
                  </a:lnTo>
                  <a:lnTo>
                    <a:pt x="0" y="126492"/>
                  </a:lnTo>
                  <a:close/>
                </a:path>
              </a:pathLst>
            </a:custGeom>
            <a:ln w="19049">
              <a:solidFill>
                <a:srgbClr val="04607A"/>
              </a:solidFill>
            </a:ln>
          </p:spPr>
          <p:txBody>
            <a:bodyPr wrap="square" lIns="0" tIns="0" rIns="0" bIns="0" rtlCol="0"/>
            <a:lstStyle/>
            <a:p>
              <a:endParaRPr smtClean="0">
                <a:solidFill>
                  <a:prstClr val="black"/>
                </a:solidFill>
              </a:endParaRPr>
            </a:p>
          </p:txBody>
        </p:sp>
        <p:sp>
          <p:nvSpPr>
            <p:cNvPr id="22" name="object 22"/>
            <p:cNvSpPr/>
            <p:nvPr/>
          </p:nvSpPr>
          <p:spPr>
            <a:xfrm>
              <a:off x="1616709" y="5014086"/>
              <a:ext cx="862330" cy="345440"/>
            </a:xfrm>
            <a:custGeom>
              <a:avLst/>
              <a:gdLst/>
              <a:ahLst/>
              <a:cxnLst/>
              <a:rect l="l" t="t" r="r" b="b"/>
              <a:pathLst>
                <a:path w="862330" h="345439">
                  <a:moveTo>
                    <a:pt x="0" y="0"/>
                  </a:moveTo>
                  <a:lnTo>
                    <a:pt x="862076" y="345185"/>
                  </a:lnTo>
                </a:path>
              </a:pathLst>
            </a:custGeom>
            <a:ln w="38100">
              <a:solidFill>
                <a:srgbClr val="04607A"/>
              </a:solidFill>
            </a:ln>
          </p:spPr>
          <p:txBody>
            <a:bodyPr wrap="square" lIns="0" tIns="0" rIns="0" bIns="0" rtlCol="0"/>
            <a:lstStyle/>
            <a:p>
              <a:endParaRPr smtClean="0">
                <a:solidFill>
                  <a:prstClr val="black"/>
                </a:solidFill>
              </a:endParaRPr>
            </a:p>
          </p:txBody>
        </p:sp>
        <p:sp>
          <p:nvSpPr>
            <p:cNvPr id="23" name="object 23"/>
            <p:cNvSpPr/>
            <p:nvPr/>
          </p:nvSpPr>
          <p:spPr>
            <a:xfrm>
              <a:off x="891590" y="5456808"/>
              <a:ext cx="1548130" cy="127000"/>
            </a:xfrm>
            <a:custGeom>
              <a:avLst/>
              <a:gdLst/>
              <a:ahLst/>
              <a:cxnLst/>
              <a:rect l="l" t="t" r="r" b="b"/>
              <a:pathLst>
                <a:path w="1548130" h="127000">
                  <a:moveTo>
                    <a:pt x="0" y="126491"/>
                  </a:moveTo>
                  <a:lnTo>
                    <a:pt x="1547698" y="0"/>
                  </a:lnTo>
                </a:path>
              </a:pathLst>
            </a:custGeom>
            <a:ln w="19049">
              <a:solidFill>
                <a:srgbClr val="000000"/>
              </a:solidFill>
              <a:prstDash val="sysDash"/>
            </a:ln>
          </p:spPr>
          <p:txBody>
            <a:bodyPr wrap="square" lIns="0" tIns="0" rIns="0" bIns="0" rtlCol="0"/>
            <a:lstStyle/>
            <a:p>
              <a:endParaRPr smtClean="0">
                <a:solidFill>
                  <a:prstClr val="black"/>
                </a:solidFill>
              </a:endParaRPr>
            </a:p>
          </p:txBody>
        </p:sp>
        <p:sp>
          <p:nvSpPr>
            <p:cNvPr id="24" name="object 24"/>
            <p:cNvSpPr/>
            <p:nvPr/>
          </p:nvSpPr>
          <p:spPr>
            <a:xfrm>
              <a:off x="2334768" y="4128515"/>
              <a:ext cx="223138" cy="252983"/>
            </a:xfrm>
            <a:prstGeom prst="rect">
              <a:avLst/>
            </a:prstGeom>
            <a:blipFill>
              <a:blip r:embed="rId6" cstate="print"/>
              <a:stretch>
                <a:fillRect/>
              </a:stretch>
            </a:blipFill>
          </p:spPr>
          <p:txBody>
            <a:bodyPr wrap="square" lIns="0" tIns="0" rIns="0" bIns="0" rtlCol="0"/>
            <a:lstStyle/>
            <a:p>
              <a:endParaRPr smtClean="0">
                <a:solidFill>
                  <a:prstClr val="black"/>
                </a:solidFill>
              </a:endParaRPr>
            </a:p>
          </p:txBody>
        </p:sp>
        <p:sp>
          <p:nvSpPr>
            <p:cNvPr id="25" name="object 25"/>
            <p:cNvSpPr/>
            <p:nvPr/>
          </p:nvSpPr>
          <p:spPr>
            <a:xfrm>
              <a:off x="2334768" y="4128515"/>
              <a:ext cx="223520" cy="253365"/>
            </a:xfrm>
            <a:custGeom>
              <a:avLst/>
              <a:gdLst/>
              <a:ahLst/>
              <a:cxnLst/>
              <a:rect l="l" t="t" r="r" b="b"/>
              <a:pathLst>
                <a:path w="223519" h="253364">
                  <a:moveTo>
                    <a:pt x="0" y="126491"/>
                  </a:moveTo>
                  <a:lnTo>
                    <a:pt x="8761" y="77259"/>
                  </a:lnTo>
                  <a:lnTo>
                    <a:pt x="32654" y="37052"/>
                  </a:lnTo>
                  <a:lnTo>
                    <a:pt x="68097" y="9941"/>
                  </a:lnTo>
                  <a:lnTo>
                    <a:pt x="111506" y="0"/>
                  </a:lnTo>
                  <a:lnTo>
                    <a:pt x="154934" y="9941"/>
                  </a:lnTo>
                  <a:lnTo>
                    <a:pt x="190420" y="37052"/>
                  </a:lnTo>
                  <a:lnTo>
                    <a:pt x="214358" y="77259"/>
                  </a:lnTo>
                  <a:lnTo>
                    <a:pt x="223138" y="126491"/>
                  </a:lnTo>
                  <a:lnTo>
                    <a:pt x="214358" y="175724"/>
                  </a:lnTo>
                  <a:lnTo>
                    <a:pt x="190420" y="215931"/>
                  </a:lnTo>
                  <a:lnTo>
                    <a:pt x="154934" y="243042"/>
                  </a:lnTo>
                  <a:lnTo>
                    <a:pt x="111506" y="252983"/>
                  </a:lnTo>
                  <a:lnTo>
                    <a:pt x="68097" y="243042"/>
                  </a:lnTo>
                  <a:lnTo>
                    <a:pt x="32654" y="215931"/>
                  </a:lnTo>
                  <a:lnTo>
                    <a:pt x="8761" y="175724"/>
                  </a:lnTo>
                  <a:lnTo>
                    <a:pt x="0" y="126491"/>
                  </a:lnTo>
                  <a:close/>
                </a:path>
              </a:pathLst>
            </a:custGeom>
            <a:ln w="19050">
              <a:solidFill>
                <a:srgbClr val="04607A"/>
              </a:solidFill>
            </a:ln>
          </p:spPr>
          <p:txBody>
            <a:bodyPr wrap="square" lIns="0" tIns="0" rIns="0" bIns="0" rtlCol="0"/>
            <a:lstStyle/>
            <a:p>
              <a:endParaRPr smtClean="0">
                <a:solidFill>
                  <a:prstClr val="black"/>
                </a:solidFill>
              </a:endParaRPr>
            </a:p>
          </p:txBody>
        </p:sp>
        <p:sp>
          <p:nvSpPr>
            <p:cNvPr id="26" name="object 26"/>
            <p:cNvSpPr/>
            <p:nvPr/>
          </p:nvSpPr>
          <p:spPr>
            <a:xfrm>
              <a:off x="1114691" y="4255007"/>
              <a:ext cx="1213485" cy="253365"/>
            </a:xfrm>
            <a:custGeom>
              <a:avLst/>
              <a:gdLst/>
              <a:ahLst/>
              <a:cxnLst/>
              <a:rect l="l" t="t" r="r" b="b"/>
              <a:pathLst>
                <a:path w="1213485" h="253364">
                  <a:moveTo>
                    <a:pt x="0" y="252984"/>
                  </a:moveTo>
                  <a:lnTo>
                    <a:pt x="1213091" y="0"/>
                  </a:lnTo>
                </a:path>
              </a:pathLst>
            </a:custGeom>
            <a:ln w="38099">
              <a:solidFill>
                <a:srgbClr val="04607A"/>
              </a:solidFill>
            </a:ln>
          </p:spPr>
          <p:txBody>
            <a:bodyPr wrap="square" lIns="0" tIns="0" rIns="0" bIns="0" rtlCol="0"/>
            <a:lstStyle/>
            <a:p>
              <a:endParaRPr smtClean="0">
                <a:solidFill>
                  <a:prstClr val="black"/>
                </a:solidFill>
              </a:endParaRPr>
            </a:p>
          </p:txBody>
        </p:sp>
        <p:sp>
          <p:nvSpPr>
            <p:cNvPr id="27" name="object 27"/>
            <p:cNvSpPr/>
            <p:nvPr/>
          </p:nvSpPr>
          <p:spPr>
            <a:xfrm>
              <a:off x="1577212" y="4352543"/>
              <a:ext cx="790575" cy="564515"/>
            </a:xfrm>
            <a:custGeom>
              <a:avLst/>
              <a:gdLst/>
              <a:ahLst/>
              <a:cxnLst/>
              <a:rect l="l" t="t" r="r" b="b"/>
              <a:pathLst>
                <a:path w="790575" h="564514">
                  <a:moveTo>
                    <a:pt x="0" y="564006"/>
                  </a:moveTo>
                  <a:lnTo>
                    <a:pt x="790067" y="0"/>
                  </a:lnTo>
                </a:path>
              </a:pathLst>
            </a:custGeom>
            <a:ln w="19050">
              <a:solidFill>
                <a:srgbClr val="000000"/>
              </a:solidFill>
              <a:prstDash val="sysDash"/>
            </a:ln>
          </p:spPr>
          <p:txBody>
            <a:bodyPr wrap="square" lIns="0" tIns="0" rIns="0" bIns="0" rtlCol="0"/>
            <a:lstStyle/>
            <a:p>
              <a:endParaRPr smtClean="0">
                <a:solidFill>
                  <a:prstClr val="black"/>
                </a:solidFill>
              </a:endParaRPr>
            </a:p>
          </p:txBody>
        </p:sp>
        <p:sp>
          <p:nvSpPr>
            <p:cNvPr id="28" name="object 28"/>
            <p:cNvSpPr/>
            <p:nvPr/>
          </p:nvSpPr>
          <p:spPr>
            <a:xfrm>
              <a:off x="2836671" y="4760975"/>
              <a:ext cx="223138" cy="253111"/>
            </a:xfrm>
            <a:prstGeom prst="rect">
              <a:avLst/>
            </a:prstGeom>
            <a:blipFill>
              <a:blip r:embed="rId7" cstate="print"/>
              <a:stretch>
                <a:fillRect/>
              </a:stretch>
            </a:blipFill>
          </p:spPr>
          <p:txBody>
            <a:bodyPr wrap="square" lIns="0" tIns="0" rIns="0" bIns="0" rtlCol="0"/>
            <a:lstStyle/>
            <a:p>
              <a:endParaRPr smtClean="0">
                <a:solidFill>
                  <a:prstClr val="black"/>
                </a:solidFill>
              </a:endParaRPr>
            </a:p>
          </p:txBody>
        </p:sp>
        <p:sp>
          <p:nvSpPr>
            <p:cNvPr id="29" name="object 29"/>
            <p:cNvSpPr/>
            <p:nvPr/>
          </p:nvSpPr>
          <p:spPr>
            <a:xfrm>
              <a:off x="2836671" y="4760975"/>
              <a:ext cx="223520" cy="253365"/>
            </a:xfrm>
            <a:custGeom>
              <a:avLst/>
              <a:gdLst/>
              <a:ahLst/>
              <a:cxnLst/>
              <a:rect l="l" t="t" r="r" b="b"/>
              <a:pathLst>
                <a:path w="223519" h="253364">
                  <a:moveTo>
                    <a:pt x="0" y="126492"/>
                  </a:moveTo>
                  <a:lnTo>
                    <a:pt x="8780" y="77259"/>
                  </a:lnTo>
                  <a:lnTo>
                    <a:pt x="32718" y="37052"/>
                  </a:lnTo>
                  <a:lnTo>
                    <a:pt x="68204" y="9941"/>
                  </a:lnTo>
                  <a:lnTo>
                    <a:pt x="111632" y="0"/>
                  </a:lnTo>
                  <a:lnTo>
                    <a:pt x="155041" y="9941"/>
                  </a:lnTo>
                  <a:lnTo>
                    <a:pt x="190484" y="37052"/>
                  </a:lnTo>
                  <a:lnTo>
                    <a:pt x="214377" y="77259"/>
                  </a:lnTo>
                  <a:lnTo>
                    <a:pt x="223138" y="126492"/>
                  </a:lnTo>
                  <a:lnTo>
                    <a:pt x="214377" y="175797"/>
                  </a:lnTo>
                  <a:lnTo>
                    <a:pt x="190484" y="216042"/>
                  </a:lnTo>
                  <a:lnTo>
                    <a:pt x="155041" y="243167"/>
                  </a:lnTo>
                  <a:lnTo>
                    <a:pt x="111632" y="253111"/>
                  </a:lnTo>
                  <a:lnTo>
                    <a:pt x="68204" y="243167"/>
                  </a:lnTo>
                  <a:lnTo>
                    <a:pt x="32718" y="216042"/>
                  </a:lnTo>
                  <a:lnTo>
                    <a:pt x="8780" y="175797"/>
                  </a:lnTo>
                  <a:lnTo>
                    <a:pt x="0" y="126492"/>
                  </a:lnTo>
                  <a:close/>
                </a:path>
              </a:pathLst>
            </a:custGeom>
            <a:ln w="19050">
              <a:solidFill>
                <a:srgbClr val="04607A"/>
              </a:solidFill>
            </a:ln>
          </p:spPr>
          <p:txBody>
            <a:bodyPr wrap="square" lIns="0" tIns="0" rIns="0" bIns="0" rtlCol="0"/>
            <a:lstStyle/>
            <a:p>
              <a:endParaRPr smtClean="0">
                <a:solidFill>
                  <a:prstClr val="black"/>
                </a:solidFill>
              </a:endParaRPr>
            </a:p>
          </p:txBody>
        </p:sp>
        <p:sp>
          <p:nvSpPr>
            <p:cNvPr id="30" name="object 30"/>
            <p:cNvSpPr/>
            <p:nvPr/>
          </p:nvSpPr>
          <p:spPr>
            <a:xfrm>
              <a:off x="2525268" y="4352543"/>
              <a:ext cx="344170" cy="437515"/>
            </a:xfrm>
            <a:custGeom>
              <a:avLst/>
              <a:gdLst/>
              <a:ahLst/>
              <a:cxnLst/>
              <a:rect l="l" t="t" r="r" b="b"/>
              <a:pathLst>
                <a:path w="344169" h="437514">
                  <a:moveTo>
                    <a:pt x="344043" y="437514"/>
                  </a:moveTo>
                  <a:lnTo>
                    <a:pt x="0" y="0"/>
                  </a:lnTo>
                </a:path>
              </a:pathLst>
            </a:custGeom>
            <a:ln w="38100">
              <a:solidFill>
                <a:srgbClr val="04607A"/>
              </a:solidFill>
            </a:ln>
          </p:spPr>
          <p:txBody>
            <a:bodyPr wrap="square" lIns="0" tIns="0" rIns="0" bIns="0" rtlCol="0"/>
            <a:lstStyle/>
            <a:p>
              <a:endParaRPr smtClean="0">
                <a:solidFill>
                  <a:prstClr val="black"/>
                </a:solidFill>
              </a:endParaRPr>
            </a:p>
          </p:txBody>
        </p:sp>
        <p:sp>
          <p:nvSpPr>
            <p:cNvPr id="31" name="object 31"/>
            <p:cNvSpPr/>
            <p:nvPr/>
          </p:nvSpPr>
          <p:spPr>
            <a:xfrm>
              <a:off x="2636901" y="4985003"/>
              <a:ext cx="232410" cy="374650"/>
            </a:xfrm>
            <a:custGeom>
              <a:avLst/>
              <a:gdLst/>
              <a:ahLst/>
              <a:cxnLst/>
              <a:rect l="l" t="t" r="r" b="b"/>
              <a:pathLst>
                <a:path w="232410" h="374650">
                  <a:moveTo>
                    <a:pt x="0" y="374269"/>
                  </a:moveTo>
                  <a:lnTo>
                    <a:pt x="232410" y="0"/>
                  </a:lnTo>
                </a:path>
              </a:pathLst>
            </a:custGeom>
            <a:ln w="38100">
              <a:solidFill>
                <a:srgbClr val="000000"/>
              </a:solidFill>
              <a:prstDash val="lgDash"/>
            </a:ln>
          </p:spPr>
          <p:txBody>
            <a:bodyPr wrap="square" lIns="0" tIns="0" rIns="0" bIns="0" rtlCol="0"/>
            <a:lstStyle/>
            <a:p>
              <a:endParaRPr smtClean="0">
                <a:solidFill>
                  <a:prstClr val="black"/>
                </a:solidFill>
              </a:endParaRPr>
            </a:p>
          </p:txBody>
        </p:sp>
      </p:grpSp>
      <p:sp>
        <p:nvSpPr>
          <p:cNvPr id="32" name="object 32"/>
          <p:cNvSpPr txBox="1"/>
          <p:nvPr/>
        </p:nvSpPr>
        <p:spPr>
          <a:xfrm>
            <a:off x="1678304" y="4095750"/>
            <a:ext cx="148590" cy="299720"/>
          </a:xfrm>
          <a:prstGeom prst="rect">
            <a:avLst/>
          </a:prstGeom>
        </p:spPr>
        <p:txBody>
          <a:bodyPr vert="horz" wrap="square" lIns="0" tIns="12700" rIns="0" bIns="0" rtlCol="0">
            <a:spAutoFit/>
          </a:bodyPr>
          <a:lstStyle/>
          <a:p>
            <a:pPr marL="12700">
              <a:spcBef>
                <a:spcPts val="100"/>
              </a:spcBef>
            </a:pPr>
            <a:r>
              <a:rPr dirty="0">
                <a:solidFill>
                  <a:srgbClr val="04607A"/>
                </a:solidFill>
                <a:latin typeface="Constantia"/>
                <a:cs typeface="Constantia"/>
              </a:rPr>
              <a:t>8</a:t>
            </a:r>
            <a:endParaRPr>
              <a:solidFill>
                <a:prstClr val="black"/>
              </a:solidFill>
              <a:latin typeface="Constantia"/>
              <a:cs typeface="Constantia"/>
            </a:endParaRPr>
          </a:p>
        </p:txBody>
      </p:sp>
      <p:sp>
        <p:nvSpPr>
          <p:cNvPr id="33" name="object 33"/>
          <p:cNvSpPr txBox="1"/>
          <p:nvPr/>
        </p:nvSpPr>
        <p:spPr>
          <a:xfrm>
            <a:off x="2810001" y="4336795"/>
            <a:ext cx="147320" cy="299720"/>
          </a:xfrm>
          <a:prstGeom prst="rect">
            <a:avLst/>
          </a:prstGeom>
        </p:spPr>
        <p:txBody>
          <a:bodyPr vert="horz" wrap="square" lIns="0" tIns="12700" rIns="0" bIns="0" rtlCol="0">
            <a:spAutoFit/>
          </a:bodyPr>
          <a:lstStyle/>
          <a:p>
            <a:pPr marL="12700">
              <a:spcBef>
                <a:spcPts val="100"/>
              </a:spcBef>
            </a:pPr>
            <a:r>
              <a:rPr dirty="0">
                <a:solidFill>
                  <a:srgbClr val="04607A"/>
                </a:solidFill>
                <a:latin typeface="Constantia"/>
                <a:cs typeface="Constantia"/>
              </a:rPr>
              <a:t>4</a:t>
            </a:r>
            <a:endParaRPr>
              <a:solidFill>
                <a:prstClr val="black"/>
              </a:solidFill>
              <a:latin typeface="Constantia"/>
              <a:cs typeface="Constantia"/>
            </a:endParaRPr>
          </a:p>
        </p:txBody>
      </p:sp>
      <p:sp>
        <p:nvSpPr>
          <p:cNvPr id="34" name="object 34"/>
          <p:cNvSpPr txBox="1"/>
          <p:nvPr/>
        </p:nvSpPr>
        <p:spPr>
          <a:xfrm>
            <a:off x="690473" y="4800676"/>
            <a:ext cx="136525" cy="300355"/>
          </a:xfrm>
          <a:prstGeom prst="rect">
            <a:avLst/>
          </a:prstGeom>
        </p:spPr>
        <p:txBody>
          <a:bodyPr vert="horz" wrap="square" lIns="0" tIns="12700" rIns="0" bIns="0" rtlCol="0">
            <a:spAutoFit/>
          </a:bodyPr>
          <a:lstStyle/>
          <a:p>
            <a:pPr marL="12700">
              <a:spcBef>
                <a:spcPts val="100"/>
              </a:spcBef>
            </a:pPr>
            <a:r>
              <a:rPr dirty="0">
                <a:solidFill>
                  <a:srgbClr val="04607A"/>
                </a:solidFill>
                <a:latin typeface="Constantia"/>
                <a:cs typeface="Constantia"/>
              </a:rPr>
              <a:t>2</a:t>
            </a:r>
            <a:endParaRPr>
              <a:solidFill>
                <a:prstClr val="black"/>
              </a:solidFill>
              <a:latin typeface="Constantia"/>
              <a:cs typeface="Constantia"/>
            </a:endParaRPr>
          </a:p>
        </p:txBody>
      </p:sp>
      <p:sp>
        <p:nvSpPr>
          <p:cNvPr id="35" name="object 35"/>
          <p:cNvSpPr txBox="1"/>
          <p:nvPr/>
        </p:nvSpPr>
        <p:spPr>
          <a:xfrm>
            <a:off x="1120546" y="4728464"/>
            <a:ext cx="149225" cy="299720"/>
          </a:xfrm>
          <a:prstGeom prst="rect">
            <a:avLst/>
          </a:prstGeom>
        </p:spPr>
        <p:txBody>
          <a:bodyPr vert="horz" wrap="square" lIns="0" tIns="12700" rIns="0" bIns="0" rtlCol="0">
            <a:spAutoFit/>
          </a:bodyPr>
          <a:lstStyle/>
          <a:p>
            <a:pPr marL="12700">
              <a:spcBef>
                <a:spcPts val="100"/>
              </a:spcBef>
            </a:pPr>
            <a:r>
              <a:rPr dirty="0">
                <a:solidFill>
                  <a:srgbClr val="04607A"/>
                </a:solidFill>
                <a:latin typeface="Constantia"/>
                <a:cs typeface="Constantia"/>
              </a:rPr>
              <a:t>6</a:t>
            </a:r>
            <a:endParaRPr>
              <a:solidFill>
                <a:prstClr val="black"/>
              </a:solidFill>
              <a:latin typeface="Constantia"/>
              <a:cs typeface="Constantia"/>
            </a:endParaRPr>
          </a:p>
        </p:txBody>
      </p:sp>
      <p:sp>
        <p:nvSpPr>
          <p:cNvPr id="36" name="object 36"/>
          <p:cNvSpPr txBox="1"/>
          <p:nvPr/>
        </p:nvSpPr>
        <p:spPr>
          <a:xfrm>
            <a:off x="1588769" y="5550814"/>
            <a:ext cx="136525" cy="299720"/>
          </a:xfrm>
          <a:prstGeom prst="rect">
            <a:avLst/>
          </a:prstGeom>
        </p:spPr>
        <p:txBody>
          <a:bodyPr vert="horz" wrap="square" lIns="0" tIns="12700" rIns="0" bIns="0" rtlCol="0">
            <a:spAutoFit/>
          </a:bodyPr>
          <a:lstStyle/>
          <a:p>
            <a:pPr marL="12700">
              <a:spcBef>
                <a:spcPts val="100"/>
              </a:spcBef>
            </a:pPr>
            <a:r>
              <a:rPr dirty="0">
                <a:solidFill>
                  <a:prstClr val="black"/>
                </a:solidFill>
                <a:latin typeface="Constantia"/>
                <a:cs typeface="Constantia"/>
              </a:rPr>
              <a:t>7</a:t>
            </a:r>
            <a:endParaRPr>
              <a:solidFill>
                <a:prstClr val="black"/>
              </a:solidFill>
              <a:latin typeface="Constantia"/>
              <a:cs typeface="Constantia"/>
            </a:endParaRPr>
          </a:p>
        </p:txBody>
      </p:sp>
      <p:sp>
        <p:nvSpPr>
          <p:cNvPr id="37" name="object 37"/>
          <p:cNvSpPr txBox="1"/>
          <p:nvPr/>
        </p:nvSpPr>
        <p:spPr>
          <a:xfrm>
            <a:off x="2084958" y="4548230"/>
            <a:ext cx="150495" cy="658495"/>
          </a:xfrm>
          <a:prstGeom prst="rect">
            <a:avLst/>
          </a:prstGeom>
        </p:spPr>
        <p:txBody>
          <a:bodyPr vert="horz" wrap="square" lIns="0" tIns="54610" rIns="0" bIns="0" rtlCol="0">
            <a:spAutoFit/>
          </a:bodyPr>
          <a:lstStyle/>
          <a:p>
            <a:pPr marL="12700">
              <a:spcBef>
                <a:spcPts val="430"/>
              </a:spcBef>
            </a:pPr>
            <a:r>
              <a:rPr dirty="0">
                <a:solidFill>
                  <a:prstClr val="black"/>
                </a:solidFill>
                <a:latin typeface="Constantia"/>
                <a:cs typeface="Constantia"/>
              </a:rPr>
              <a:t>9</a:t>
            </a:r>
          </a:p>
          <a:p>
            <a:pPr marL="12700">
              <a:spcBef>
                <a:spcPts val="330"/>
              </a:spcBef>
            </a:pPr>
            <a:r>
              <a:rPr dirty="0">
                <a:solidFill>
                  <a:srgbClr val="04607A"/>
                </a:solidFill>
                <a:latin typeface="Constantia"/>
                <a:cs typeface="Constantia"/>
              </a:rPr>
              <a:t>3</a:t>
            </a:r>
            <a:endParaRPr dirty="0">
              <a:solidFill>
                <a:prstClr val="black"/>
              </a:solidFill>
              <a:latin typeface="Constantia"/>
              <a:cs typeface="Constantia"/>
            </a:endParaRPr>
          </a:p>
        </p:txBody>
      </p:sp>
      <p:sp>
        <p:nvSpPr>
          <p:cNvPr id="38" name="object 38"/>
          <p:cNvSpPr txBox="1"/>
          <p:nvPr/>
        </p:nvSpPr>
        <p:spPr>
          <a:xfrm>
            <a:off x="1271397" y="5196332"/>
            <a:ext cx="148590" cy="299720"/>
          </a:xfrm>
          <a:prstGeom prst="rect">
            <a:avLst/>
          </a:prstGeom>
        </p:spPr>
        <p:txBody>
          <a:bodyPr vert="horz" wrap="square" lIns="0" tIns="12700" rIns="0" bIns="0" rtlCol="0">
            <a:spAutoFit/>
          </a:bodyPr>
          <a:lstStyle/>
          <a:p>
            <a:pPr marL="12700">
              <a:spcBef>
                <a:spcPts val="100"/>
              </a:spcBef>
            </a:pPr>
            <a:r>
              <a:rPr dirty="0">
                <a:solidFill>
                  <a:prstClr val="black"/>
                </a:solidFill>
                <a:latin typeface="Constantia"/>
                <a:cs typeface="Constantia"/>
              </a:rPr>
              <a:t>8</a:t>
            </a:r>
            <a:endParaRPr>
              <a:solidFill>
                <a:prstClr val="black"/>
              </a:solidFill>
              <a:latin typeface="Constantia"/>
              <a:cs typeface="Constantia"/>
            </a:endParaRPr>
          </a:p>
        </p:txBody>
      </p:sp>
      <p:sp>
        <p:nvSpPr>
          <p:cNvPr id="39" name="object 39"/>
          <p:cNvSpPr txBox="1"/>
          <p:nvPr/>
        </p:nvSpPr>
        <p:spPr>
          <a:xfrm>
            <a:off x="2617089" y="4965319"/>
            <a:ext cx="353695" cy="438784"/>
          </a:xfrm>
          <a:prstGeom prst="rect">
            <a:avLst/>
          </a:prstGeom>
        </p:spPr>
        <p:txBody>
          <a:bodyPr vert="horz" wrap="square" lIns="0" tIns="12700" rIns="0" bIns="0" rtlCol="0">
            <a:spAutoFit/>
          </a:bodyPr>
          <a:lstStyle/>
          <a:p>
            <a:pPr marL="12700">
              <a:lnSpc>
                <a:spcPts val="1625"/>
              </a:lnSpc>
              <a:spcBef>
                <a:spcPts val="100"/>
              </a:spcBef>
            </a:pPr>
            <a:r>
              <a:rPr b="1" i="1" dirty="0">
                <a:solidFill>
                  <a:prstClr val="black"/>
                </a:solidFill>
                <a:latin typeface="Times New Roman"/>
                <a:cs typeface="Times New Roman"/>
              </a:rPr>
              <a:t>e</a:t>
            </a:r>
            <a:endParaRPr>
              <a:solidFill>
                <a:prstClr val="black"/>
              </a:solidFill>
              <a:latin typeface="Times New Roman"/>
              <a:cs typeface="Times New Roman"/>
            </a:endParaRPr>
          </a:p>
          <a:p>
            <a:pPr marL="229870">
              <a:lnSpc>
                <a:spcPts val="1625"/>
              </a:lnSpc>
            </a:pPr>
            <a:r>
              <a:rPr dirty="0">
                <a:solidFill>
                  <a:prstClr val="black"/>
                </a:solidFill>
                <a:latin typeface="Constantia"/>
                <a:cs typeface="Constantia"/>
              </a:rPr>
              <a:t>7</a:t>
            </a:r>
            <a:endParaRPr>
              <a:solidFill>
                <a:prstClr val="black"/>
              </a:solidFill>
              <a:latin typeface="Constantia"/>
              <a:cs typeface="Constantia"/>
            </a:endParaRPr>
          </a:p>
        </p:txBody>
      </p:sp>
      <p:sp>
        <p:nvSpPr>
          <p:cNvPr id="40" name="object 40"/>
          <p:cNvSpPr txBox="1"/>
          <p:nvPr/>
        </p:nvSpPr>
        <p:spPr>
          <a:xfrm>
            <a:off x="1343660" y="4126743"/>
            <a:ext cx="195580" cy="689610"/>
          </a:xfrm>
          <a:prstGeom prst="rect">
            <a:avLst/>
          </a:prstGeom>
        </p:spPr>
        <p:txBody>
          <a:bodyPr vert="horz" wrap="square" lIns="0" tIns="52704" rIns="0" bIns="0" rtlCol="0">
            <a:spAutoFit/>
          </a:bodyPr>
          <a:lstStyle/>
          <a:p>
            <a:pPr marL="38735">
              <a:spcBef>
                <a:spcPts val="414"/>
              </a:spcBef>
            </a:pPr>
            <a:r>
              <a:rPr b="1" i="1" dirty="0">
                <a:solidFill>
                  <a:srgbClr val="04607A"/>
                </a:solidFill>
                <a:latin typeface="Times New Roman"/>
                <a:cs typeface="Times New Roman"/>
              </a:rPr>
              <a:t>f</a:t>
            </a:r>
            <a:endParaRPr dirty="0">
              <a:solidFill>
                <a:prstClr val="black"/>
              </a:solidFill>
              <a:latin typeface="Times New Roman"/>
              <a:cs typeface="Times New Roman"/>
            </a:endParaRPr>
          </a:p>
          <a:p>
            <a:pPr marL="12700">
              <a:spcBef>
                <a:spcPts val="350"/>
              </a:spcBef>
            </a:pPr>
            <a:r>
              <a:rPr sz="2000" b="1" i="1" dirty="0">
                <a:solidFill>
                  <a:srgbClr val="04607A"/>
                </a:solidFill>
                <a:latin typeface="Times New Roman"/>
                <a:cs typeface="Times New Roman"/>
              </a:rPr>
              <a:t>C</a:t>
            </a:r>
            <a:endParaRPr sz="2000" dirty="0">
              <a:solidFill>
                <a:prstClr val="black"/>
              </a:solidFill>
              <a:latin typeface="Times New Roman"/>
              <a:cs typeface="Times New Roman"/>
            </a:endParaRPr>
          </a:p>
        </p:txBody>
      </p:sp>
      <p:grpSp>
        <p:nvGrpSpPr>
          <p:cNvPr id="41" name="object 41"/>
          <p:cNvGrpSpPr/>
          <p:nvPr/>
        </p:nvGrpSpPr>
        <p:grpSpPr>
          <a:xfrm>
            <a:off x="6197219" y="3976115"/>
            <a:ext cx="2449195" cy="1637664"/>
            <a:chOff x="6197219" y="3976115"/>
            <a:chExt cx="2449195" cy="1637664"/>
          </a:xfrm>
        </p:grpSpPr>
        <p:sp>
          <p:nvSpPr>
            <p:cNvPr id="42" name="object 42"/>
            <p:cNvSpPr/>
            <p:nvPr/>
          </p:nvSpPr>
          <p:spPr>
            <a:xfrm>
              <a:off x="6432804" y="4244593"/>
              <a:ext cx="226060" cy="259079"/>
            </a:xfrm>
            <a:custGeom>
              <a:avLst/>
              <a:gdLst/>
              <a:ahLst/>
              <a:cxnLst/>
              <a:rect l="l" t="t" r="r" b="b"/>
              <a:pathLst>
                <a:path w="226059" h="259079">
                  <a:moveTo>
                    <a:pt x="113029" y="0"/>
                  </a:moveTo>
                  <a:lnTo>
                    <a:pt x="69062" y="10165"/>
                  </a:lnTo>
                  <a:lnTo>
                    <a:pt x="33131" y="37893"/>
                  </a:lnTo>
                  <a:lnTo>
                    <a:pt x="8891" y="79027"/>
                  </a:lnTo>
                  <a:lnTo>
                    <a:pt x="0" y="129412"/>
                  </a:lnTo>
                  <a:lnTo>
                    <a:pt x="8891" y="179798"/>
                  </a:lnTo>
                  <a:lnTo>
                    <a:pt x="33131" y="220932"/>
                  </a:lnTo>
                  <a:lnTo>
                    <a:pt x="69062" y="248660"/>
                  </a:lnTo>
                  <a:lnTo>
                    <a:pt x="113029" y="258825"/>
                  </a:lnTo>
                  <a:lnTo>
                    <a:pt x="157051" y="248660"/>
                  </a:lnTo>
                  <a:lnTo>
                    <a:pt x="192976" y="220932"/>
                  </a:lnTo>
                  <a:lnTo>
                    <a:pt x="217185" y="179798"/>
                  </a:lnTo>
                  <a:lnTo>
                    <a:pt x="226060" y="129412"/>
                  </a:lnTo>
                  <a:lnTo>
                    <a:pt x="217185" y="79027"/>
                  </a:lnTo>
                  <a:lnTo>
                    <a:pt x="192976" y="37893"/>
                  </a:lnTo>
                  <a:lnTo>
                    <a:pt x="157051" y="10165"/>
                  </a:lnTo>
                  <a:lnTo>
                    <a:pt x="113029" y="0"/>
                  </a:lnTo>
                  <a:close/>
                </a:path>
              </a:pathLst>
            </a:custGeom>
            <a:solidFill>
              <a:srgbClr val="85DFD0"/>
            </a:solidFill>
          </p:spPr>
          <p:txBody>
            <a:bodyPr wrap="square" lIns="0" tIns="0" rIns="0" bIns="0" rtlCol="0"/>
            <a:lstStyle/>
            <a:p>
              <a:endParaRPr smtClean="0">
                <a:solidFill>
                  <a:prstClr val="black"/>
                </a:solidFill>
              </a:endParaRPr>
            </a:p>
          </p:txBody>
        </p:sp>
        <p:sp>
          <p:nvSpPr>
            <p:cNvPr id="43" name="object 43"/>
            <p:cNvSpPr/>
            <p:nvPr/>
          </p:nvSpPr>
          <p:spPr>
            <a:xfrm>
              <a:off x="6432804" y="4244593"/>
              <a:ext cx="226060" cy="259079"/>
            </a:xfrm>
            <a:custGeom>
              <a:avLst/>
              <a:gdLst/>
              <a:ahLst/>
              <a:cxnLst/>
              <a:rect l="l" t="t" r="r" b="b"/>
              <a:pathLst>
                <a:path w="226059" h="259079">
                  <a:moveTo>
                    <a:pt x="0" y="129412"/>
                  </a:moveTo>
                  <a:lnTo>
                    <a:pt x="8891" y="79027"/>
                  </a:lnTo>
                  <a:lnTo>
                    <a:pt x="33131" y="37893"/>
                  </a:lnTo>
                  <a:lnTo>
                    <a:pt x="69062" y="10165"/>
                  </a:lnTo>
                  <a:lnTo>
                    <a:pt x="113029" y="0"/>
                  </a:lnTo>
                  <a:lnTo>
                    <a:pt x="157051" y="10165"/>
                  </a:lnTo>
                  <a:lnTo>
                    <a:pt x="192976" y="37893"/>
                  </a:lnTo>
                  <a:lnTo>
                    <a:pt x="217185" y="79027"/>
                  </a:lnTo>
                  <a:lnTo>
                    <a:pt x="226060" y="129412"/>
                  </a:lnTo>
                  <a:lnTo>
                    <a:pt x="217185" y="179798"/>
                  </a:lnTo>
                  <a:lnTo>
                    <a:pt x="192976" y="220932"/>
                  </a:lnTo>
                  <a:lnTo>
                    <a:pt x="157051" y="248660"/>
                  </a:lnTo>
                  <a:lnTo>
                    <a:pt x="113029" y="258825"/>
                  </a:lnTo>
                  <a:lnTo>
                    <a:pt x="69062" y="248660"/>
                  </a:lnTo>
                  <a:lnTo>
                    <a:pt x="33131" y="220932"/>
                  </a:lnTo>
                  <a:lnTo>
                    <a:pt x="8891" y="179798"/>
                  </a:lnTo>
                  <a:lnTo>
                    <a:pt x="0" y="129412"/>
                  </a:lnTo>
                  <a:close/>
                </a:path>
              </a:pathLst>
            </a:custGeom>
            <a:ln w="19050">
              <a:solidFill>
                <a:srgbClr val="04607A"/>
              </a:solidFill>
            </a:ln>
          </p:spPr>
          <p:txBody>
            <a:bodyPr wrap="square" lIns="0" tIns="0" rIns="0" bIns="0" rtlCol="0"/>
            <a:lstStyle/>
            <a:p>
              <a:endParaRPr smtClean="0">
                <a:solidFill>
                  <a:prstClr val="black"/>
                </a:solidFill>
              </a:endParaRPr>
            </a:p>
          </p:txBody>
        </p:sp>
        <p:sp>
          <p:nvSpPr>
            <p:cNvPr id="44" name="object 44"/>
            <p:cNvSpPr/>
            <p:nvPr/>
          </p:nvSpPr>
          <p:spPr>
            <a:xfrm>
              <a:off x="6941438" y="4762372"/>
              <a:ext cx="226060" cy="259079"/>
            </a:xfrm>
            <a:custGeom>
              <a:avLst/>
              <a:gdLst/>
              <a:ahLst/>
              <a:cxnLst/>
              <a:rect l="l" t="t" r="r" b="b"/>
              <a:pathLst>
                <a:path w="226059" h="259079">
                  <a:moveTo>
                    <a:pt x="113029" y="0"/>
                  </a:moveTo>
                  <a:lnTo>
                    <a:pt x="69062" y="10165"/>
                  </a:lnTo>
                  <a:lnTo>
                    <a:pt x="33131" y="37893"/>
                  </a:lnTo>
                  <a:lnTo>
                    <a:pt x="8891" y="79027"/>
                  </a:lnTo>
                  <a:lnTo>
                    <a:pt x="0" y="129412"/>
                  </a:lnTo>
                  <a:lnTo>
                    <a:pt x="8891" y="179818"/>
                  </a:lnTo>
                  <a:lnTo>
                    <a:pt x="33131" y="220995"/>
                  </a:lnTo>
                  <a:lnTo>
                    <a:pt x="69062" y="248767"/>
                  </a:lnTo>
                  <a:lnTo>
                    <a:pt x="113029" y="258952"/>
                  </a:lnTo>
                  <a:lnTo>
                    <a:pt x="157051" y="248767"/>
                  </a:lnTo>
                  <a:lnTo>
                    <a:pt x="192976" y="220995"/>
                  </a:lnTo>
                  <a:lnTo>
                    <a:pt x="217185" y="179818"/>
                  </a:lnTo>
                  <a:lnTo>
                    <a:pt x="226059" y="129412"/>
                  </a:lnTo>
                  <a:lnTo>
                    <a:pt x="217185" y="79027"/>
                  </a:lnTo>
                  <a:lnTo>
                    <a:pt x="192976" y="37893"/>
                  </a:lnTo>
                  <a:lnTo>
                    <a:pt x="157051" y="10165"/>
                  </a:lnTo>
                  <a:lnTo>
                    <a:pt x="113029" y="0"/>
                  </a:lnTo>
                  <a:close/>
                </a:path>
              </a:pathLst>
            </a:custGeom>
            <a:solidFill>
              <a:srgbClr val="85DFD0"/>
            </a:solidFill>
          </p:spPr>
          <p:txBody>
            <a:bodyPr wrap="square" lIns="0" tIns="0" rIns="0" bIns="0" rtlCol="0"/>
            <a:lstStyle/>
            <a:p>
              <a:endParaRPr smtClean="0">
                <a:solidFill>
                  <a:prstClr val="black"/>
                </a:solidFill>
              </a:endParaRPr>
            </a:p>
          </p:txBody>
        </p:sp>
        <p:sp>
          <p:nvSpPr>
            <p:cNvPr id="45" name="object 45"/>
            <p:cNvSpPr/>
            <p:nvPr/>
          </p:nvSpPr>
          <p:spPr>
            <a:xfrm>
              <a:off x="6941438" y="4762372"/>
              <a:ext cx="226060" cy="259079"/>
            </a:xfrm>
            <a:custGeom>
              <a:avLst/>
              <a:gdLst/>
              <a:ahLst/>
              <a:cxnLst/>
              <a:rect l="l" t="t" r="r" b="b"/>
              <a:pathLst>
                <a:path w="226059" h="259079">
                  <a:moveTo>
                    <a:pt x="0" y="129412"/>
                  </a:moveTo>
                  <a:lnTo>
                    <a:pt x="8891" y="79027"/>
                  </a:lnTo>
                  <a:lnTo>
                    <a:pt x="33131" y="37893"/>
                  </a:lnTo>
                  <a:lnTo>
                    <a:pt x="69062" y="10165"/>
                  </a:lnTo>
                  <a:lnTo>
                    <a:pt x="113029" y="0"/>
                  </a:lnTo>
                  <a:lnTo>
                    <a:pt x="157051" y="10165"/>
                  </a:lnTo>
                  <a:lnTo>
                    <a:pt x="192976" y="37893"/>
                  </a:lnTo>
                  <a:lnTo>
                    <a:pt x="217185" y="79027"/>
                  </a:lnTo>
                  <a:lnTo>
                    <a:pt x="226059" y="129412"/>
                  </a:lnTo>
                  <a:lnTo>
                    <a:pt x="217185" y="179818"/>
                  </a:lnTo>
                  <a:lnTo>
                    <a:pt x="192976" y="220995"/>
                  </a:lnTo>
                  <a:lnTo>
                    <a:pt x="157051" y="248767"/>
                  </a:lnTo>
                  <a:lnTo>
                    <a:pt x="113029" y="258952"/>
                  </a:lnTo>
                  <a:lnTo>
                    <a:pt x="69062" y="248767"/>
                  </a:lnTo>
                  <a:lnTo>
                    <a:pt x="33131" y="220995"/>
                  </a:lnTo>
                  <a:lnTo>
                    <a:pt x="8891" y="179818"/>
                  </a:lnTo>
                  <a:lnTo>
                    <a:pt x="0" y="129412"/>
                  </a:lnTo>
                  <a:close/>
                </a:path>
              </a:pathLst>
            </a:custGeom>
            <a:ln w="19050">
              <a:solidFill>
                <a:srgbClr val="04607A"/>
              </a:solidFill>
            </a:ln>
          </p:spPr>
          <p:txBody>
            <a:bodyPr wrap="square" lIns="0" tIns="0" rIns="0" bIns="0" rtlCol="0"/>
            <a:lstStyle/>
            <a:p>
              <a:endParaRPr smtClean="0">
                <a:solidFill>
                  <a:prstClr val="black"/>
                </a:solidFill>
              </a:endParaRPr>
            </a:p>
          </p:txBody>
        </p:sp>
        <p:sp>
          <p:nvSpPr>
            <p:cNvPr id="46" name="object 46"/>
            <p:cNvSpPr/>
            <p:nvPr/>
          </p:nvSpPr>
          <p:spPr>
            <a:xfrm>
              <a:off x="6625970" y="4473828"/>
              <a:ext cx="348615" cy="318770"/>
            </a:xfrm>
            <a:custGeom>
              <a:avLst/>
              <a:gdLst/>
              <a:ahLst/>
              <a:cxnLst/>
              <a:rect l="l" t="t" r="r" b="b"/>
              <a:pathLst>
                <a:path w="348615" h="318770">
                  <a:moveTo>
                    <a:pt x="0" y="0"/>
                  </a:moveTo>
                  <a:lnTo>
                    <a:pt x="348487" y="318262"/>
                  </a:lnTo>
                </a:path>
              </a:pathLst>
            </a:custGeom>
            <a:ln w="38100">
              <a:solidFill>
                <a:srgbClr val="04607A"/>
              </a:solidFill>
            </a:ln>
          </p:spPr>
          <p:txBody>
            <a:bodyPr wrap="square" lIns="0" tIns="0" rIns="0" bIns="0" rtlCol="0"/>
            <a:lstStyle/>
            <a:p>
              <a:endParaRPr smtClean="0">
                <a:solidFill>
                  <a:prstClr val="black"/>
                </a:solidFill>
              </a:endParaRPr>
            </a:p>
          </p:txBody>
        </p:sp>
        <p:sp>
          <p:nvSpPr>
            <p:cNvPr id="47" name="object 47"/>
            <p:cNvSpPr/>
            <p:nvPr/>
          </p:nvSpPr>
          <p:spPr>
            <a:xfrm>
              <a:off x="6206744" y="5344921"/>
              <a:ext cx="226060" cy="259079"/>
            </a:xfrm>
            <a:custGeom>
              <a:avLst/>
              <a:gdLst/>
              <a:ahLst/>
              <a:cxnLst/>
              <a:rect l="l" t="t" r="r" b="b"/>
              <a:pathLst>
                <a:path w="226060" h="259079">
                  <a:moveTo>
                    <a:pt x="113029" y="0"/>
                  </a:moveTo>
                  <a:lnTo>
                    <a:pt x="69062" y="10165"/>
                  </a:lnTo>
                  <a:lnTo>
                    <a:pt x="33131" y="37893"/>
                  </a:lnTo>
                  <a:lnTo>
                    <a:pt x="8891" y="79027"/>
                  </a:lnTo>
                  <a:lnTo>
                    <a:pt x="0" y="129412"/>
                  </a:lnTo>
                  <a:lnTo>
                    <a:pt x="8891" y="179806"/>
                  </a:lnTo>
                  <a:lnTo>
                    <a:pt x="33131" y="220957"/>
                  </a:lnTo>
                  <a:lnTo>
                    <a:pt x="69062" y="248702"/>
                  </a:lnTo>
                  <a:lnTo>
                    <a:pt x="113029" y="258876"/>
                  </a:lnTo>
                  <a:lnTo>
                    <a:pt x="157051" y="248702"/>
                  </a:lnTo>
                  <a:lnTo>
                    <a:pt x="192976" y="220957"/>
                  </a:lnTo>
                  <a:lnTo>
                    <a:pt x="217185" y="179806"/>
                  </a:lnTo>
                  <a:lnTo>
                    <a:pt x="226059" y="129412"/>
                  </a:lnTo>
                  <a:lnTo>
                    <a:pt x="217185" y="79027"/>
                  </a:lnTo>
                  <a:lnTo>
                    <a:pt x="192976" y="37893"/>
                  </a:lnTo>
                  <a:lnTo>
                    <a:pt x="157051" y="10165"/>
                  </a:lnTo>
                  <a:lnTo>
                    <a:pt x="113029" y="0"/>
                  </a:lnTo>
                  <a:close/>
                </a:path>
              </a:pathLst>
            </a:custGeom>
            <a:solidFill>
              <a:srgbClr val="85DFD0"/>
            </a:solidFill>
          </p:spPr>
          <p:txBody>
            <a:bodyPr wrap="square" lIns="0" tIns="0" rIns="0" bIns="0" rtlCol="0"/>
            <a:lstStyle/>
            <a:p>
              <a:endParaRPr smtClean="0">
                <a:solidFill>
                  <a:prstClr val="black"/>
                </a:solidFill>
              </a:endParaRPr>
            </a:p>
          </p:txBody>
        </p:sp>
        <p:sp>
          <p:nvSpPr>
            <p:cNvPr id="48" name="object 48"/>
            <p:cNvSpPr/>
            <p:nvPr/>
          </p:nvSpPr>
          <p:spPr>
            <a:xfrm>
              <a:off x="6206744" y="5344921"/>
              <a:ext cx="226060" cy="259079"/>
            </a:xfrm>
            <a:custGeom>
              <a:avLst/>
              <a:gdLst/>
              <a:ahLst/>
              <a:cxnLst/>
              <a:rect l="l" t="t" r="r" b="b"/>
              <a:pathLst>
                <a:path w="226060" h="259079">
                  <a:moveTo>
                    <a:pt x="0" y="129412"/>
                  </a:moveTo>
                  <a:lnTo>
                    <a:pt x="8891" y="79027"/>
                  </a:lnTo>
                  <a:lnTo>
                    <a:pt x="33131" y="37893"/>
                  </a:lnTo>
                  <a:lnTo>
                    <a:pt x="69062" y="10165"/>
                  </a:lnTo>
                  <a:lnTo>
                    <a:pt x="113029" y="0"/>
                  </a:lnTo>
                  <a:lnTo>
                    <a:pt x="157051" y="10165"/>
                  </a:lnTo>
                  <a:lnTo>
                    <a:pt x="192976" y="37893"/>
                  </a:lnTo>
                  <a:lnTo>
                    <a:pt x="217185" y="79027"/>
                  </a:lnTo>
                  <a:lnTo>
                    <a:pt x="226059" y="129412"/>
                  </a:lnTo>
                  <a:lnTo>
                    <a:pt x="217185" y="179806"/>
                  </a:lnTo>
                  <a:lnTo>
                    <a:pt x="192976" y="220957"/>
                  </a:lnTo>
                  <a:lnTo>
                    <a:pt x="157051" y="248702"/>
                  </a:lnTo>
                  <a:lnTo>
                    <a:pt x="113029" y="258876"/>
                  </a:lnTo>
                  <a:lnTo>
                    <a:pt x="69062" y="248702"/>
                  </a:lnTo>
                  <a:lnTo>
                    <a:pt x="33131" y="220957"/>
                  </a:lnTo>
                  <a:lnTo>
                    <a:pt x="8891" y="179806"/>
                  </a:lnTo>
                  <a:lnTo>
                    <a:pt x="0" y="129412"/>
                  </a:lnTo>
                  <a:close/>
                </a:path>
              </a:pathLst>
            </a:custGeom>
            <a:ln w="19050">
              <a:solidFill>
                <a:srgbClr val="04607A"/>
              </a:solidFill>
            </a:ln>
          </p:spPr>
          <p:txBody>
            <a:bodyPr wrap="square" lIns="0" tIns="0" rIns="0" bIns="0" rtlCol="0"/>
            <a:lstStyle/>
            <a:p>
              <a:endParaRPr smtClean="0">
                <a:solidFill>
                  <a:prstClr val="black"/>
                </a:solidFill>
              </a:endParaRPr>
            </a:p>
          </p:txBody>
        </p:sp>
        <p:sp>
          <p:nvSpPr>
            <p:cNvPr id="49" name="object 49"/>
            <p:cNvSpPr/>
            <p:nvPr/>
          </p:nvSpPr>
          <p:spPr>
            <a:xfrm>
              <a:off x="6399911" y="4991607"/>
              <a:ext cx="574675" cy="382905"/>
            </a:xfrm>
            <a:custGeom>
              <a:avLst/>
              <a:gdLst/>
              <a:ahLst/>
              <a:cxnLst/>
              <a:rect l="l" t="t" r="r" b="b"/>
              <a:pathLst>
                <a:path w="574675" h="382904">
                  <a:moveTo>
                    <a:pt x="574547" y="0"/>
                  </a:moveTo>
                  <a:lnTo>
                    <a:pt x="0" y="382905"/>
                  </a:lnTo>
                </a:path>
              </a:pathLst>
            </a:custGeom>
            <a:ln w="19050">
              <a:solidFill>
                <a:srgbClr val="000000"/>
              </a:solidFill>
            </a:ln>
          </p:spPr>
          <p:txBody>
            <a:bodyPr wrap="square" lIns="0" tIns="0" rIns="0" bIns="0" rtlCol="0"/>
            <a:lstStyle/>
            <a:p>
              <a:endParaRPr smtClean="0">
                <a:solidFill>
                  <a:prstClr val="black"/>
                </a:solidFill>
              </a:endParaRPr>
            </a:p>
          </p:txBody>
        </p:sp>
        <p:sp>
          <p:nvSpPr>
            <p:cNvPr id="50" name="object 50"/>
            <p:cNvSpPr/>
            <p:nvPr/>
          </p:nvSpPr>
          <p:spPr>
            <a:xfrm>
              <a:off x="6319774" y="4473828"/>
              <a:ext cx="146050" cy="862965"/>
            </a:xfrm>
            <a:custGeom>
              <a:avLst/>
              <a:gdLst/>
              <a:ahLst/>
              <a:cxnLst/>
              <a:rect l="l" t="t" r="r" b="b"/>
              <a:pathLst>
                <a:path w="146050" h="862964">
                  <a:moveTo>
                    <a:pt x="146050" y="0"/>
                  </a:moveTo>
                  <a:lnTo>
                    <a:pt x="0" y="862965"/>
                  </a:lnTo>
                </a:path>
              </a:pathLst>
            </a:custGeom>
            <a:ln w="19050">
              <a:solidFill>
                <a:srgbClr val="04607A"/>
              </a:solidFill>
            </a:ln>
          </p:spPr>
          <p:txBody>
            <a:bodyPr wrap="square" lIns="0" tIns="0" rIns="0" bIns="0" rtlCol="0"/>
            <a:lstStyle/>
            <a:p>
              <a:endParaRPr smtClean="0">
                <a:solidFill>
                  <a:prstClr val="black"/>
                </a:solidFill>
              </a:endParaRPr>
            </a:p>
          </p:txBody>
        </p:sp>
        <p:sp>
          <p:nvSpPr>
            <p:cNvPr id="51" name="object 51"/>
            <p:cNvSpPr/>
            <p:nvPr/>
          </p:nvSpPr>
          <p:spPr>
            <a:xfrm>
              <a:off x="8015223" y="5215508"/>
              <a:ext cx="226060" cy="259079"/>
            </a:xfrm>
            <a:custGeom>
              <a:avLst/>
              <a:gdLst/>
              <a:ahLst/>
              <a:cxnLst/>
              <a:rect l="l" t="t" r="r" b="b"/>
              <a:pathLst>
                <a:path w="226059" h="259079">
                  <a:moveTo>
                    <a:pt x="113029" y="0"/>
                  </a:moveTo>
                  <a:lnTo>
                    <a:pt x="69062" y="10165"/>
                  </a:lnTo>
                  <a:lnTo>
                    <a:pt x="33131" y="37893"/>
                  </a:lnTo>
                  <a:lnTo>
                    <a:pt x="8891" y="79027"/>
                  </a:lnTo>
                  <a:lnTo>
                    <a:pt x="0" y="129413"/>
                  </a:lnTo>
                  <a:lnTo>
                    <a:pt x="8891" y="179798"/>
                  </a:lnTo>
                  <a:lnTo>
                    <a:pt x="33131" y="220932"/>
                  </a:lnTo>
                  <a:lnTo>
                    <a:pt x="69062" y="248660"/>
                  </a:lnTo>
                  <a:lnTo>
                    <a:pt x="113029" y="258826"/>
                  </a:lnTo>
                  <a:lnTo>
                    <a:pt x="157051" y="248660"/>
                  </a:lnTo>
                  <a:lnTo>
                    <a:pt x="192976" y="220932"/>
                  </a:lnTo>
                  <a:lnTo>
                    <a:pt x="217185" y="179798"/>
                  </a:lnTo>
                  <a:lnTo>
                    <a:pt x="226059" y="129413"/>
                  </a:lnTo>
                  <a:lnTo>
                    <a:pt x="217185" y="79027"/>
                  </a:lnTo>
                  <a:lnTo>
                    <a:pt x="192976" y="37893"/>
                  </a:lnTo>
                  <a:lnTo>
                    <a:pt x="157051" y="10165"/>
                  </a:lnTo>
                  <a:lnTo>
                    <a:pt x="113029" y="0"/>
                  </a:lnTo>
                  <a:close/>
                </a:path>
              </a:pathLst>
            </a:custGeom>
            <a:solidFill>
              <a:srgbClr val="85DFD0"/>
            </a:solidFill>
          </p:spPr>
          <p:txBody>
            <a:bodyPr wrap="square" lIns="0" tIns="0" rIns="0" bIns="0" rtlCol="0"/>
            <a:lstStyle/>
            <a:p>
              <a:endParaRPr smtClean="0">
                <a:solidFill>
                  <a:prstClr val="black"/>
                </a:solidFill>
              </a:endParaRPr>
            </a:p>
          </p:txBody>
        </p:sp>
        <p:sp>
          <p:nvSpPr>
            <p:cNvPr id="52" name="object 52"/>
            <p:cNvSpPr/>
            <p:nvPr/>
          </p:nvSpPr>
          <p:spPr>
            <a:xfrm>
              <a:off x="8015223" y="5215508"/>
              <a:ext cx="226060" cy="259079"/>
            </a:xfrm>
            <a:custGeom>
              <a:avLst/>
              <a:gdLst/>
              <a:ahLst/>
              <a:cxnLst/>
              <a:rect l="l" t="t" r="r" b="b"/>
              <a:pathLst>
                <a:path w="226059" h="259079">
                  <a:moveTo>
                    <a:pt x="0" y="129413"/>
                  </a:moveTo>
                  <a:lnTo>
                    <a:pt x="8891" y="79027"/>
                  </a:lnTo>
                  <a:lnTo>
                    <a:pt x="33131" y="37893"/>
                  </a:lnTo>
                  <a:lnTo>
                    <a:pt x="69062" y="10165"/>
                  </a:lnTo>
                  <a:lnTo>
                    <a:pt x="113029" y="0"/>
                  </a:lnTo>
                  <a:lnTo>
                    <a:pt x="157051" y="10165"/>
                  </a:lnTo>
                  <a:lnTo>
                    <a:pt x="192976" y="37893"/>
                  </a:lnTo>
                  <a:lnTo>
                    <a:pt x="217185" y="79027"/>
                  </a:lnTo>
                  <a:lnTo>
                    <a:pt x="226059" y="129413"/>
                  </a:lnTo>
                  <a:lnTo>
                    <a:pt x="217185" y="179798"/>
                  </a:lnTo>
                  <a:lnTo>
                    <a:pt x="192976" y="220932"/>
                  </a:lnTo>
                  <a:lnTo>
                    <a:pt x="157051" y="248660"/>
                  </a:lnTo>
                  <a:lnTo>
                    <a:pt x="113029" y="258826"/>
                  </a:lnTo>
                  <a:lnTo>
                    <a:pt x="69062" y="248660"/>
                  </a:lnTo>
                  <a:lnTo>
                    <a:pt x="33131" y="220932"/>
                  </a:lnTo>
                  <a:lnTo>
                    <a:pt x="8891" y="179798"/>
                  </a:lnTo>
                  <a:lnTo>
                    <a:pt x="0" y="129413"/>
                  </a:lnTo>
                  <a:close/>
                </a:path>
              </a:pathLst>
            </a:custGeom>
            <a:ln w="19050">
              <a:solidFill>
                <a:srgbClr val="04607A"/>
              </a:solidFill>
            </a:ln>
          </p:spPr>
          <p:txBody>
            <a:bodyPr wrap="square" lIns="0" tIns="0" rIns="0" bIns="0" rtlCol="0"/>
            <a:lstStyle/>
            <a:p>
              <a:endParaRPr smtClean="0">
                <a:solidFill>
                  <a:prstClr val="black"/>
                </a:solidFill>
              </a:endParaRPr>
            </a:p>
          </p:txBody>
        </p:sp>
        <p:sp>
          <p:nvSpPr>
            <p:cNvPr id="53" name="object 53"/>
            <p:cNvSpPr/>
            <p:nvPr/>
          </p:nvSpPr>
          <p:spPr>
            <a:xfrm>
              <a:off x="7174611" y="4891785"/>
              <a:ext cx="873760" cy="353695"/>
            </a:xfrm>
            <a:custGeom>
              <a:avLst/>
              <a:gdLst/>
              <a:ahLst/>
              <a:cxnLst/>
              <a:rect l="l" t="t" r="r" b="b"/>
              <a:pathLst>
                <a:path w="873759" h="353695">
                  <a:moveTo>
                    <a:pt x="0" y="0"/>
                  </a:moveTo>
                  <a:lnTo>
                    <a:pt x="873633" y="353313"/>
                  </a:lnTo>
                </a:path>
              </a:pathLst>
            </a:custGeom>
            <a:ln w="38099">
              <a:solidFill>
                <a:srgbClr val="04607A"/>
              </a:solidFill>
            </a:ln>
          </p:spPr>
          <p:txBody>
            <a:bodyPr wrap="square" lIns="0" tIns="0" rIns="0" bIns="0" rtlCol="0"/>
            <a:lstStyle/>
            <a:p>
              <a:endParaRPr smtClean="0">
                <a:solidFill>
                  <a:prstClr val="black"/>
                </a:solidFill>
              </a:endParaRPr>
            </a:p>
          </p:txBody>
        </p:sp>
        <p:sp>
          <p:nvSpPr>
            <p:cNvPr id="54" name="object 54"/>
            <p:cNvSpPr/>
            <p:nvPr/>
          </p:nvSpPr>
          <p:spPr>
            <a:xfrm>
              <a:off x="6439916" y="5344921"/>
              <a:ext cx="1568450" cy="129539"/>
            </a:xfrm>
            <a:custGeom>
              <a:avLst/>
              <a:gdLst/>
              <a:ahLst/>
              <a:cxnLst/>
              <a:rect l="l" t="t" r="r" b="b"/>
              <a:pathLst>
                <a:path w="1568450" h="129539">
                  <a:moveTo>
                    <a:pt x="0" y="129412"/>
                  </a:moveTo>
                  <a:lnTo>
                    <a:pt x="1568323" y="0"/>
                  </a:lnTo>
                </a:path>
              </a:pathLst>
            </a:custGeom>
            <a:ln w="19050">
              <a:solidFill>
                <a:srgbClr val="000000"/>
              </a:solidFill>
            </a:ln>
          </p:spPr>
          <p:txBody>
            <a:bodyPr wrap="square" lIns="0" tIns="0" rIns="0" bIns="0" rtlCol="0"/>
            <a:lstStyle/>
            <a:p>
              <a:endParaRPr smtClean="0">
                <a:solidFill>
                  <a:prstClr val="black"/>
                </a:solidFill>
              </a:endParaRPr>
            </a:p>
          </p:txBody>
        </p:sp>
        <p:sp>
          <p:nvSpPr>
            <p:cNvPr id="55" name="object 55"/>
            <p:cNvSpPr/>
            <p:nvPr/>
          </p:nvSpPr>
          <p:spPr>
            <a:xfrm>
              <a:off x="7902194" y="3985640"/>
              <a:ext cx="226060" cy="259079"/>
            </a:xfrm>
            <a:custGeom>
              <a:avLst/>
              <a:gdLst/>
              <a:ahLst/>
              <a:cxnLst/>
              <a:rect l="l" t="t" r="r" b="b"/>
              <a:pathLst>
                <a:path w="226059" h="259079">
                  <a:moveTo>
                    <a:pt x="113029" y="0"/>
                  </a:moveTo>
                  <a:lnTo>
                    <a:pt x="69062" y="10165"/>
                  </a:lnTo>
                  <a:lnTo>
                    <a:pt x="33131" y="37893"/>
                  </a:lnTo>
                  <a:lnTo>
                    <a:pt x="8891" y="79027"/>
                  </a:lnTo>
                  <a:lnTo>
                    <a:pt x="0" y="129412"/>
                  </a:lnTo>
                  <a:lnTo>
                    <a:pt x="8891" y="179818"/>
                  </a:lnTo>
                  <a:lnTo>
                    <a:pt x="33131" y="220995"/>
                  </a:lnTo>
                  <a:lnTo>
                    <a:pt x="69062" y="248767"/>
                  </a:lnTo>
                  <a:lnTo>
                    <a:pt x="113029" y="258952"/>
                  </a:lnTo>
                  <a:lnTo>
                    <a:pt x="157051" y="248767"/>
                  </a:lnTo>
                  <a:lnTo>
                    <a:pt x="192976" y="220995"/>
                  </a:lnTo>
                  <a:lnTo>
                    <a:pt x="217185" y="179818"/>
                  </a:lnTo>
                  <a:lnTo>
                    <a:pt x="226059" y="129412"/>
                  </a:lnTo>
                  <a:lnTo>
                    <a:pt x="217185" y="79027"/>
                  </a:lnTo>
                  <a:lnTo>
                    <a:pt x="192976" y="37893"/>
                  </a:lnTo>
                  <a:lnTo>
                    <a:pt x="157051" y="10165"/>
                  </a:lnTo>
                  <a:lnTo>
                    <a:pt x="113029" y="0"/>
                  </a:lnTo>
                  <a:close/>
                </a:path>
              </a:pathLst>
            </a:custGeom>
            <a:solidFill>
              <a:srgbClr val="85DFD0"/>
            </a:solidFill>
          </p:spPr>
          <p:txBody>
            <a:bodyPr wrap="square" lIns="0" tIns="0" rIns="0" bIns="0" rtlCol="0"/>
            <a:lstStyle/>
            <a:p>
              <a:endParaRPr smtClean="0">
                <a:solidFill>
                  <a:prstClr val="black"/>
                </a:solidFill>
              </a:endParaRPr>
            </a:p>
          </p:txBody>
        </p:sp>
        <p:sp>
          <p:nvSpPr>
            <p:cNvPr id="56" name="object 56"/>
            <p:cNvSpPr/>
            <p:nvPr/>
          </p:nvSpPr>
          <p:spPr>
            <a:xfrm>
              <a:off x="7902194" y="3985640"/>
              <a:ext cx="226060" cy="259079"/>
            </a:xfrm>
            <a:custGeom>
              <a:avLst/>
              <a:gdLst/>
              <a:ahLst/>
              <a:cxnLst/>
              <a:rect l="l" t="t" r="r" b="b"/>
              <a:pathLst>
                <a:path w="226059" h="259079">
                  <a:moveTo>
                    <a:pt x="0" y="129412"/>
                  </a:moveTo>
                  <a:lnTo>
                    <a:pt x="8891" y="79027"/>
                  </a:lnTo>
                  <a:lnTo>
                    <a:pt x="33131" y="37893"/>
                  </a:lnTo>
                  <a:lnTo>
                    <a:pt x="69062" y="10165"/>
                  </a:lnTo>
                  <a:lnTo>
                    <a:pt x="113029" y="0"/>
                  </a:lnTo>
                  <a:lnTo>
                    <a:pt x="157051" y="10165"/>
                  </a:lnTo>
                  <a:lnTo>
                    <a:pt x="192976" y="37893"/>
                  </a:lnTo>
                  <a:lnTo>
                    <a:pt x="217185" y="79027"/>
                  </a:lnTo>
                  <a:lnTo>
                    <a:pt x="226059" y="129412"/>
                  </a:lnTo>
                  <a:lnTo>
                    <a:pt x="217185" y="179818"/>
                  </a:lnTo>
                  <a:lnTo>
                    <a:pt x="192976" y="220995"/>
                  </a:lnTo>
                  <a:lnTo>
                    <a:pt x="157051" y="248767"/>
                  </a:lnTo>
                  <a:lnTo>
                    <a:pt x="113029" y="258952"/>
                  </a:lnTo>
                  <a:lnTo>
                    <a:pt x="69062" y="248767"/>
                  </a:lnTo>
                  <a:lnTo>
                    <a:pt x="33131" y="220995"/>
                  </a:lnTo>
                  <a:lnTo>
                    <a:pt x="8891" y="179818"/>
                  </a:lnTo>
                  <a:lnTo>
                    <a:pt x="0" y="129412"/>
                  </a:lnTo>
                  <a:close/>
                </a:path>
              </a:pathLst>
            </a:custGeom>
            <a:ln w="19050">
              <a:solidFill>
                <a:srgbClr val="04607A"/>
              </a:solidFill>
            </a:ln>
          </p:spPr>
          <p:txBody>
            <a:bodyPr wrap="square" lIns="0" tIns="0" rIns="0" bIns="0" rtlCol="0"/>
            <a:lstStyle/>
            <a:p>
              <a:endParaRPr smtClean="0">
                <a:solidFill>
                  <a:prstClr val="black"/>
                </a:solidFill>
              </a:endParaRPr>
            </a:p>
          </p:txBody>
        </p:sp>
        <p:sp>
          <p:nvSpPr>
            <p:cNvPr id="57" name="object 57"/>
            <p:cNvSpPr/>
            <p:nvPr/>
          </p:nvSpPr>
          <p:spPr>
            <a:xfrm>
              <a:off x="6665976" y="4115053"/>
              <a:ext cx="1229360" cy="259079"/>
            </a:xfrm>
            <a:custGeom>
              <a:avLst/>
              <a:gdLst/>
              <a:ahLst/>
              <a:cxnLst/>
              <a:rect l="l" t="t" r="r" b="b"/>
              <a:pathLst>
                <a:path w="1229359" h="259079">
                  <a:moveTo>
                    <a:pt x="0" y="258953"/>
                  </a:moveTo>
                  <a:lnTo>
                    <a:pt x="1229232" y="0"/>
                  </a:lnTo>
                </a:path>
              </a:pathLst>
            </a:custGeom>
            <a:ln w="38100">
              <a:solidFill>
                <a:srgbClr val="000000"/>
              </a:solidFill>
              <a:prstDash val="lgDash"/>
            </a:ln>
          </p:spPr>
          <p:txBody>
            <a:bodyPr wrap="square" lIns="0" tIns="0" rIns="0" bIns="0" rtlCol="0"/>
            <a:lstStyle/>
            <a:p>
              <a:endParaRPr smtClean="0">
                <a:solidFill>
                  <a:prstClr val="black"/>
                </a:solidFill>
              </a:endParaRPr>
            </a:p>
          </p:txBody>
        </p:sp>
        <p:sp>
          <p:nvSpPr>
            <p:cNvPr id="58" name="object 58"/>
            <p:cNvSpPr/>
            <p:nvPr/>
          </p:nvSpPr>
          <p:spPr>
            <a:xfrm>
              <a:off x="7134605" y="4214875"/>
              <a:ext cx="800735" cy="577215"/>
            </a:xfrm>
            <a:custGeom>
              <a:avLst/>
              <a:gdLst/>
              <a:ahLst/>
              <a:cxnLst/>
              <a:rect l="l" t="t" r="r" b="b"/>
              <a:pathLst>
                <a:path w="800734" h="577214">
                  <a:moveTo>
                    <a:pt x="0" y="577215"/>
                  </a:moveTo>
                  <a:lnTo>
                    <a:pt x="800608" y="0"/>
                  </a:lnTo>
                </a:path>
              </a:pathLst>
            </a:custGeom>
            <a:ln w="19050">
              <a:solidFill>
                <a:srgbClr val="000000"/>
              </a:solidFill>
            </a:ln>
          </p:spPr>
          <p:txBody>
            <a:bodyPr wrap="square" lIns="0" tIns="0" rIns="0" bIns="0" rtlCol="0"/>
            <a:lstStyle/>
            <a:p>
              <a:endParaRPr smtClean="0">
                <a:solidFill>
                  <a:prstClr val="black"/>
                </a:solidFill>
              </a:endParaRPr>
            </a:p>
          </p:txBody>
        </p:sp>
        <p:sp>
          <p:nvSpPr>
            <p:cNvPr id="59" name="object 59"/>
            <p:cNvSpPr/>
            <p:nvPr/>
          </p:nvSpPr>
          <p:spPr>
            <a:xfrm>
              <a:off x="8410829" y="4632959"/>
              <a:ext cx="226060" cy="259079"/>
            </a:xfrm>
            <a:custGeom>
              <a:avLst/>
              <a:gdLst/>
              <a:ahLst/>
              <a:cxnLst/>
              <a:rect l="l" t="t" r="r" b="b"/>
              <a:pathLst>
                <a:path w="226059" h="259079">
                  <a:moveTo>
                    <a:pt x="113029" y="0"/>
                  </a:moveTo>
                  <a:lnTo>
                    <a:pt x="69062" y="10165"/>
                  </a:lnTo>
                  <a:lnTo>
                    <a:pt x="33131" y="37893"/>
                  </a:lnTo>
                  <a:lnTo>
                    <a:pt x="8891" y="79027"/>
                  </a:lnTo>
                  <a:lnTo>
                    <a:pt x="0" y="129412"/>
                  </a:lnTo>
                  <a:lnTo>
                    <a:pt x="8891" y="179798"/>
                  </a:lnTo>
                  <a:lnTo>
                    <a:pt x="33131" y="220932"/>
                  </a:lnTo>
                  <a:lnTo>
                    <a:pt x="69062" y="248660"/>
                  </a:lnTo>
                  <a:lnTo>
                    <a:pt x="113029" y="258825"/>
                  </a:lnTo>
                  <a:lnTo>
                    <a:pt x="157051" y="248660"/>
                  </a:lnTo>
                  <a:lnTo>
                    <a:pt x="192976" y="220932"/>
                  </a:lnTo>
                  <a:lnTo>
                    <a:pt x="217185" y="179798"/>
                  </a:lnTo>
                  <a:lnTo>
                    <a:pt x="226060" y="129412"/>
                  </a:lnTo>
                  <a:lnTo>
                    <a:pt x="217185" y="79027"/>
                  </a:lnTo>
                  <a:lnTo>
                    <a:pt x="192976" y="37893"/>
                  </a:lnTo>
                  <a:lnTo>
                    <a:pt x="157051" y="10165"/>
                  </a:lnTo>
                  <a:lnTo>
                    <a:pt x="113029" y="0"/>
                  </a:lnTo>
                  <a:close/>
                </a:path>
              </a:pathLst>
            </a:custGeom>
            <a:solidFill>
              <a:srgbClr val="85DFD0"/>
            </a:solidFill>
          </p:spPr>
          <p:txBody>
            <a:bodyPr wrap="square" lIns="0" tIns="0" rIns="0" bIns="0" rtlCol="0"/>
            <a:lstStyle/>
            <a:p>
              <a:endParaRPr smtClean="0">
                <a:solidFill>
                  <a:prstClr val="black"/>
                </a:solidFill>
              </a:endParaRPr>
            </a:p>
          </p:txBody>
        </p:sp>
        <p:sp>
          <p:nvSpPr>
            <p:cNvPr id="60" name="object 60"/>
            <p:cNvSpPr/>
            <p:nvPr/>
          </p:nvSpPr>
          <p:spPr>
            <a:xfrm>
              <a:off x="8410829" y="4632959"/>
              <a:ext cx="226060" cy="259079"/>
            </a:xfrm>
            <a:custGeom>
              <a:avLst/>
              <a:gdLst/>
              <a:ahLst/>
              <a:cxnLst/>
              <a:rect l="l" t="t" r="r" b="b"/>
              <a:pathLst>
                <a:path w="226059" h="259079">
                  <a:moveTo>
                    <a:pt x="0" y="129412"/>
                  </a:moveTo>
                  <a:lnTo>
                    <a:pt x="8891" y="79027"/>
                  </a:lnTo>
                  <a:lnTo>
                    <a:pt x="33131" y="37893"/>
                  </a:lnTo>
                  <a:lnTo>
                    <a:pt x="69062" y="10165"/>
                  </a:lnTo>
                  <a:lnTo>
                    <a:pt x="113029" y="0"/>
                  </a:lnTo>
                  <a:lnTo>
                    <a:pt x="157051" y="10165"/>
                  </a:lnTo>
                  <a:lnTo>
                    <a:pt x="192976" y="37893"/>
                  </a:lnTo>
                  <a:lnTo>
                    <a:pt x="217185" y="79027"/>
                  </a:lnTo>
                  <a:lnTo>
                    <a:pt x="226060" y="129412"/>
                  </a:lnTo>
                  <a:lnTo>
                    <a:pt x="217185" y="179798"/>
                  </a:lnTo>
                  <a:lnTo>
                    <a:pt x="192976" y="220932"/>
                  </a:lnTo>
                  <a:lnTo>
                    <a:pt x="157051" y="248660"/>
                  </a:lnTo>
                  <a:lnTo>
                    <a:pt x="113029" y="258825"/>
                  </a:lnTo>
                  <a:lnTo>
                    <a:pt x="69062" y="248660"/>
                  </a:lnTo>
                  <a:lnTo>
                    <a:pt x="33131" y="220932"/>
                  </a:lnTo>
                  <a:lnTo>
                    <a:pt x="8891" y="179798"/>
                  </a:lnTo>
                  <a:lnTo>
                    <a:pt x="0" y="129412"/>
                  </a:lnTo>
                  <a:close/>
                </a:path>
              </a:pathLst>
            </a:custGeom>
            <a:ln w="19050">
              <a:solidFill>
                <a:srgbClr val="04607A"/>
              </a:solidFill>
            </a:ln>
          </p:spPr>
          <p:txBody>
            <a:bodyPr wrap="square" lIns="0" tIns="0" rIns="0" bIns="0" rtlCol="0"/>
            <a:lstStyle/>
            <a:p>
              <a:endParaRPr smtClean="0">
                <a:solidFill>
                  <a:prstClr val="black"/>
                </a:solidFill>
              </a:endParaRPr>
            </a:p>
          </p:txBody>
        </p:sp>
        <p:sp>
          <p:nvSpPr>
            <p:cNvPr id="61" name="object 61"/>
            <p:cNvSpPr/>
            <p:nvPr/>
          </p:nvSpPr>
          <p:spPr>
            <a:xfrm>
              <a:off x="8095361" y="4214875"/>
              <a:ext cx="348615" cy="1030605"/>
            </a:xfrm>
            <a:custGeom>
              <a:avLst/>
              <a:gdLst/>
              <a:ahLst/>
              <a:cxnLst/>
              <a:rect l="l" t="t" r="r" b="b"/>
              <a:pathLst>
                <a:path w="348615" h="1030604">
                  <a:moveTo>
                    <a:pt x="348488" y="447675"/>
                  </a:moveTo>
                  <a:lnTo>
                    <a:pt x="0" y="0"/>
                  </a:lnTo>
                </a:path>
                <a:path w="348615" h="1030604">
                  <a:moveTo>
                    <a:pt x="113030" y="1030224"/>
                  </a:moveTo>
                  <a:lnTo>
                    <a:pt x="348488" y="647319"/>
                  </a:lnTo>
                </a:path>
              </a:pathLst>
            </a:custGeom>
            <a:ln w="38100">
              <a:solidFill>
                <a:srgbClr val="04607A"/>
              </a:solidFill>
            </a:ln>
          </p:spPr>
          <p:txBody>
            <a:bodyPr wrap="square" lIns="0" tIns="0" rIns="0" bIns="0" rtlCol="0"/>
            <a:lstStyle/>
            <a:p>
              <a:endParaRPr smtClean="0">
                <a:solidFill>
                  <a:prstClr val="black"/>
                </a:solidFill>
              </a:endParaRPr>
            </a:p>
          </p:txBody>
        </p:sp>
      </p:grpSp>
      <p:sp>
        <p:nvSpPr>
          <p:cNvPr id="62" name="object 62"/>
          <p:cNvSpPr txBox="1"/>
          <p:nvPr/>
        </p:nvSpPr>
        <p:spPr>
          <a:xfrm>
            <a:off x="7236714" y="3951478"/>
            <a:ext cx="148590" cy="299720"/>
          </a:xfrm>
          <a:prstGeom prst="rect">
            <a:avLst/>
          </a:prstGeom>
        </p:spPr>
        <p:txBody>
          <a:bodyPr vert="horz" wrap="square" lIns="0" tIns="12700" rIns="0" bIns="0" rtlCol="0">
            <a:spAutoFit/>
          </a:bodyPr>
          <a:lstStyle/>
          <a:p>
            <a:pPr marL="12700">
              <a:spcBef>
                <a:spcPts val="100"/>
              </a:spcBef>
            </a:pPr>
            <a:r>
              <a:rPr dirty="0">
                <a:solidFill>
                  <a:prstClr val="black"/>
                </a:solidFill>
                <a:latin typeface="Constantia"/>
                <a:cs typeface="Constantia"/>
              </a:rPr>
              <a:t>8</a:t>
            </a:r>
            <a:endParaRPr>
              <a:solidFill>
                <a:prstClr val="black"/>
              </a:solidFill>
              <a:latin typeface="Constantia"/>
              <a:cs typeface="Constantia"/>
            </a:endParaRPr>
          </a:p>
        </p:txBody>
      </p:sp>
      <p:sp>
        <p:nvSpPr>
          <p:cNvPr id="63" name="object 63"/>
          <p:cNvSpPr txBox="1"/>
          <p:nvPr/>
        </p:nvSpPr>
        <p:spPr>
          <a:xfrm>
            <a:off x="8383651" y="4198366"/>
            <a:ext cx="147320" cy="299720"/>
          </a:xfrm>
          <a:prstGeom prst="rect">
            <a:avLst/>
          </a:prstGeom>
        </p:spPr>
        <p:txBody>
          <a:bodyPr vert="horz" wrap="square" lIns="0" tIns="12700" rIns="0" bIns="0" rtlCol="0">
            <a:spAutoFit/>
          </a:bodyPr>
          <a:lstStyle/>
          <a:p>
            <a:pPr marL="12700">
              <a:spcBef>
                <a:spcPts val="100"/>
              </a:spcBef>
            </a:pPr>
            <a:r>
              <a:rPr dirty="0">
                <a:solidFill>
                  <a:srgbClr val="04607A"/>
                </a:solidFill>
                <a:latin typeface="Constantia"/>
                <a:cs typeface="Constantia"/>
              </a:rPr>
              <a:t>4</a:t>
            </a:r>
            <a:endParaRPr>
              <a:solidFill>
                <a:prstClr val="black"/>
              </a:solidFill>
              <a:latin typeface="Constantia"/>
              <a:cs typeface="Constantia"/>
            </a:endParaRPr>
          </a:p>
        </p:txBody>
      </p:sp>
      <p:sp>
        <p:nvSpPr>
          <p:cNvPr id="64" name="object 64"/>
          <p:cNvSpPr txBox="1"/>
          <p:nvPr/>
        </p:nvSpPr>
        <p:spPr>
          <a:xfrm>
            <a:off x="6235700" y="4673345"/>
            <a:ext cx="136525" cy="299720"/>
          </a:xfrm>
          <a:prstGeom prst="rect">
            <a:avLst/>
          </a:prstGeom>
        </p:spPr>
        <p:txBody>
          <a:bodyPr vert="horz" wrap="square" lIns="0" tIns="12700" rIns="0" bIns="0" rtlCol="0">
            <a:spAutoFit/>
          </a:bodyPr>
          <a:lstStyle/>
          <a:p>
            <a:pPr marL="12700">
              <a:spcBef>
                <a:spcPts val="100"/>
              </a:spcBef>
            </a:pPr>
            <a:r>
              <a:rPr dirty="0">
                <a:solidFill>
                  <a:srgbClr val="04607A"/>
                </a:solidFill>
                <a:latin typeface="Constantia"/>
                <a:cs typeface="Constantia"/>
              </a:rPr>
              <a:t>2</a:t>
            </a:r>
            <a:endParaRPr>
              <a:solidFill>
                <a:prstClr val="black"/>
              </a:solidFill>
              <a:latin typeface="Constantia"/>
              <a:cs typeface="Constantia"/>
            </a:endParaRPr>
          </a:p>
        </p:txBody>
      </p:sp>
      <p:sp>
        <p:nvSpPr>
          <p:cNvPr id="65" name="object 65"/>
          <p:cNvSpPr txBox="1"/>
          <p:nvPr/>
        </p:nvSpPr>
        <p:spPr>
          <a:xfrm>
            <a:off x="6671564" y="4598923"/>
            <a:ext cx="149225" cy="299720"/>
          </a:xfrm>
          <a:prstGeom prst="rect">
            <a:avLst/>
          </a:prstGeom>
        </p:spPr>
        <p:txBody>
          <a:bodyPr vert="horz" wrap="square" lIns="0" tIns="12700" rIns="0" bIns="0" rtlCol="0">
            <a:spAutoFit/>
          </a:bodyPr>
          <a:lstStyle/>
          <a:p>
            <a:pPr marL="12700">
              <a:spcBef>
                <a:spcPts val="100"/>
              </a:spcBef>
            </a:pPr>
            <a:r>
              <a:rPr dirty="0">
                <a:solidFill>
                  <a:srgbClr val="04607A"/>
                </a:solidFill>
                <a:latin typeface="Constantia"/>
                <a:cs typeface="Constantia"/>
              </a:rPr>
              <a:t>6</a:t>
            </a:r>
            <a:endParaRPr>
              <a:solidFill>
                <a:prstClr val="black"/>
              </a:solidFill>
              <a:latin typeface="Constantia"/>
              <a:cs typeface="Constantia"/>
            </a:endParaRPr>
          </a:p>
        </p:txBody>
      </p:sp>
      <p:sp>
        <p:nvSpPr>
          <p:cNvPr id="66" name="object 66"/>
          <p:cNvSpPr txBox="1"/>
          <p:nvPr/>
        </p:nvSpPr>
        <p:spPr>
          <a:xfrm>
            <a:off x="7146163" y="5440476"/>
            <a:ext cx="136525" cy="300355"/>
          </a:xfrm>
          <a:prstGeom prst="rect">
            <a:avLst/>
          </a:prstGeom>
        </p:spPr>
        <p:txBody>
          <a:bodyPr vert="horz" wrap="square" lIns="0" tIns="12700" rIns="0" bIns="0" rtlCol="0">
            <a:spAutoFit/>
          </a:bodyPr>
          <a:lstStyle/>
          <a:p>
            <a:pPr marL="12700">
              <a:spcBef>
                <a:spcPts val="100"/>
              </a:spcBef>
            </a:pPr>
            <a:r>
              <a:rPr dirty="0">
                <a:solidFill>
                  <a:prstClr val="black"/>
                </a:solidFill>
                <a:latin typeface="Constantia"/>
                <a:cs typeface="Constantia"/>
              </a:rPr>
              <a:t>7</a:t>
            </a:r>
            <a:endParaRPr>
              <a:solidFill>
                <a:prstClr val="black"/>
              </a:solidFill>
              <a:latin typeface="Constantia"/>
              <a:cs typeface="Constantia"/>
            </a:endParaRPr>
          </a:p>
        </p:txBody>
      </p:sp>
      <p:sp>
        <p:nvSpPr>
          <p:cNvPr id="67" name="object 67"/>
          <p:cNvSpPr txBox="1"/>
          <p:nvPr/>
        </p:nvSpPr>
        <p:spPr>
          <a:xfrm>
            <a:off x="8408289" y="4983302"/>
            <a:ext cx="136525" cy="300355"/>
          </a:xfrm>
          <a:prstGeom prst="rect">
            <a:avLst/>
          </a:prstGeom>
        </p:spPr>
        <p:txBody>
          <a:bodyPr vert="horz" wrap="square" lIns="0" tIns="12700" rIns="0" bIns="0" rtlCol="0">
            <a:spAutoFit/>
          </a:bodyPr>
          <a:lstStyle/>
          <a:p>
            <a:pPr marL="12700">
              <a:spcBef>
                <a:spcPts val="100"/>
              </a:spcBef>
            </a:pPr>
            <a:r>
              <a:rPr dirty="0">
                <a:solidFill>
                  <a:srgbClr val="04607A"/>
                </a:solidFill>
                <a:latin typeface="Constantia"/>
                <a:cs typeface="Constantia"/>
              </a:rPr>
              <a:t>7</a:t>
            </a:r>
            <a:endParaRPr>
              <a:solidFill>
                <a:prstClr val="black"/>
              </a:solidFill>
              <a:latin typeface="Constantia"/>
              <a:cs typeface="Constantia"/>
            </a:endParaRPr>
          </a:p>
        </p:txBody>
      </p:sp>
      <p:sp>
        <p:nvSpPr>
          <p:cNvPr id="68" name="object 68"/>
          <p:cNvSpPr txBox="1"/>
          <p:nvPr/>
        </p:nvSpPr>
        <p:spPr>
          <a:xfrm>
            <a:off x="7649082" y="4408042"/>
            <a:ext cx="150495" cy="673100"/>
          </a:xfrm>
          <a:prstGeom prst="rect">
            <a:avLst/>
          </a:prstGeom>
        </p:spPr>
        <p:txBody>
          <a:bodyPr vert="horz" wrap="square" lIns="0" tIns="62229" rIns="0" bIns="0" rtlCol="0">
            <a:spAutoFit/>
          </a:bodyPr>
          <a:lstStyle/>
          <a:p>
            <a:pPr marL="12700">
              <a:spcBef>
                <a:spcPts val="489"/>
              </a:spcBef>
            </a:pPr>
            <a:r>
              <a:rPr dirty="0">
                <a:solidFill>
                  <a:prstClr val="black"/>
                </a:solidFill>
                <a:latin typeface="Constantia"/>
                <a:cs typeface="Constantia"/>
              </a:rPr>
              <a:t>9</a:t>
            </a:r>
            <a:endParaRPr>
              <a:solidFill>
                <a:prstClr val="black"/>
              </a:solidFill>
              <a:latin typeface="Constantia"/>
              <a:cs typeface="Constantia"/>
            </a:endParaRPr>
          </a:p>
          <a:p>
            <a:pPr marL="12700">
              <a:spcBef>
                <a:spcPts val="385"/>
              </a:spcBef>
            </a:pPr>
            <a:r>
              <a:rPr dirty="0">
                <a:solidFill>
                  <a:srgbClr val="04607A"/>
                </a:solidFill>
                <a:latin typeface="Constantia"/>
                <a:cs typeface="Constantia"/>
              </a:rPr>
              <a:t>3</a:t>
            </a:r>
            <a:endParaRPr>
              <a:solidFill>
                <a:prstClr val="black"/>
              </a:solidFill>
              <a:latin typeface="Constantia"/>
              <a:cs typeface="Constantia"/>
            </a:endParaRPr>
          </a:p>
        </p:txBody>
      </p:sp>
      <p:sp>
        <p:nvSpPr>
          <p:cNvPr id="69" name="object 69"/>
          <p:cNvSpPr txBox="1"/>
          <p:nvPr/>
        </p:nvSpPr>
        <p:spPr>
          <a:xfrm>
            <a:off x="6824598" y="5077714"/>
            <a:ext cx="148590" cy="299720"/>
          </a:xfrm>
          <a:prstGeom prst="rect">
            <a:avLst/>
          </a:prstGeom>
        </p:spPr>
        <p:txBody>
          <a:bodyPr vert="horz" wrap="square" lIns="0" tIns="12700" rIns="0" bIns="0" rtlCol="0">
            <a:spAutoFit/>
          </a:bodyPr>
          <a:lstStyle/>
          <a:p>
            <a:pPr marL="12700">
              <a:spcBef>
                <a:spcPts val="100"/>
              </a:spcBef>
            </a:pPr>
            <a:r>
              <a:rPr dirty="0">
                <a:solidFill>
                  <a:prstClr val="black"/>
                </a:solidFill>
                <a:latin typeface="Constantia"/>
                <a:cs typeface="Constantia"/>
              </a:rPr>
              <a:t>8</a:t>
            </a:r>
            <a:endParaRPr>
              <a:solidFill>
                <a:prstClr val="black"/>
              </a:solidFill>
              <a:latin typeface="Constantia"/>
              <a:cs typeface="Constantia"/>
            </a:endParaRPr>
          </a:p>
        </p:txBody>
      </p:sp>
      <p:sp>
        <p:nvSpPr>
          <p:cNvPr id="70" name="object 70"/>
          <p:cNvSpPr txBox="1"/>
          <p:nvPr/>
        </p:nvSpPr>
        <p:spPr>
          <a:xfrm>
            <a:off x="8185784" y="4849495"/>
            <a:ext cx="127000" cy="299720"/>
          </a:xfrm>
          <a:prstGeom prst="rect">
            <a:avLst/>
          </a:prstGeom>
        </p:spPr>
        <p:txBody>
          <a:bodyPr vert="horz" wrap="square" lIns="0" tIns="12700" rIns="0" bIns="0" rtlCol="0">
            <a:spAutoFit/>
          </a:bodyPr>
          <a:lstStyle/>
          <a:p>
            <a:pPr marL="12700">
              <a:spcBef>
                <a:spcPts val="100"/>
              </a:spcBef>
            </a:pPr>
            <a:r>
              <a:rPr b="1" i="1" dirty="0">
                <a:solidFill>
                  <a:srgbClr val="04607A"/>
                </a:solidFill>
                <a:latin typeface="Times New Roman"/>
                <a:cs typeface="Times New Roman"/>
              </a:rPr>
              <a:t>e</a:t>
            </a:r>
            <a:endParaRPr>
              <a:solidFill>
                <a:prstClr val="black"/>
              </a:solidFill>
              <a:latin typeface="Times New Roman"/>
              <a:cs typeface="Times New Roman"/>
            </a:endParaRPr>
          </a:p>
        </p:txBody>
      </p:sp>
      <p:sp>
        <p:nvSpPr>
          <p:cNvPr id="71" name="object 71"/>
          <p:cNvSpPr txBox="1"/>
          <p:nvPr/>
        </p:nvSpPr>
        <p:spPr>
          <a:xfrm>
            <a:off x="6851650" y="3984085"/>
            <a:ext cx="195580" cy="706755"/>
          </a:xfrm>
          <a:prstGeom prst="rect">
            <a:avLst/>
          </a:prstGeom>
        </p:spPr>
        <p:txBody>
          <a:bodyPr vert="horz" wrap="square" lIns="0" tIns="60325" rIns="0" bIns="0" rtlCol="0">
            <a:spAutoFit/>
          </a:bodyPr>
          <a:lstStyle/>
          <a:p>
            <a:pPr marL="83185">
              <a:spcBef>
                <a:spcPts val="475"/>
              </a:spcBef>
            </a:pPr>
            <a:r>
              <a:rPr b="1" i="1" dirty="0">
                <a:solidFill>
                  <a:prstClr val="black"/>
                </a:solidFill>
                <a:latin typeface="Times New Roman"/>
                <a:cs typeface="Times New Roman"/>
              </a:rPr>
              <a:t>f</a:t>
            </a:r>
            <a:endParaRPr>
              <a:solidFill>
                <a:prstClr val="black"/>
              </a:solidFill>
              <a:latin typeface="Times New Roman"/>
              <a:cs typeface="Times New Roman"/>
            </a:endParaRPr>
          </a:p>
          <a:p>
            <a:pPr marL="12700">
              <a:spcBef>
                <a:spcPts val="425"/>
              </a:spcBef>
            </a:pPr>
            <a:r>
              <a:rPr sz="2000" b="1" i="1" dirty="0">
                <a:solidFill>
                  <a:srgbClr val="04607A"/>
                </a:solidFill>
                <a:latin typeface="Times New Roman"/>
                <a:cs typeface="Times New Roman"/>
              </a:rPr>
              <a:t>C</a:t>
            </a:r>
            <a:endParaRPr sz="2000">
              <a:solidFill>
                <a:prstClr val="black"/>
              </a:solidFill>
              <a:latin typeface="Times New Roman"/>
              <a:cs typeface="Times New Roman"/>
            </a:endParaRPr>
          </a:p>
        </p:txBody>
      </p:sp>
      <p:sp>
        <p:nvSpPr>
          <p:cNvPr id="72" name="object 72"/>
          <p:cNvSpPr txBox="1"/>
          <p:nvPr/>
        </p:nvSpPr>
        <p:spPr>
          <a:xfrm>
            <a:off x="3427221" y="4169155"/>
            <a:ext cx="2169795" cy="847090"/>
          </a:xfrm>
          <a:prstGeom prst="rect">
            <a:avLst/>
          </a:prstGeom>
        </p:spPr>
        <p:txBody>
          <a:bodyPr vert="horz" wrap="square" lIns="0" tIns="12700" rIns="0" bIns="0" rtlCol="0">
            <a:spAutoFit/>
          </a:bodyPr>
          <a:lstStyle/>
          <a:p>
            <a:pPr marL="12700">
              <a:lnSpc>
                <a:spcPts val="2155"/>
              </a:lnSpc>
              <a:spcBef>
                <a:spcPts val="100"/>
              </a:spcBef>
            </a:pPr>
            <a:r>
              <a:rPr spc="-5" dirty="0">
                <a:solidFill>
                  <a:prstClr val="black"/>
                </a:solidFill>
                <a:latin typeface="Constantia"/>
                <a:cs typeface="Constantia"/>
              </a:rPr>
              <a:t>Replacing </a:t>
            </a:r>
            <a:r>
              <a:rPr b="1" i="1" dirty="0">
                <a:solidFill>
                  <a:prstClr val="black"/>
                </a:solidFill>
                <a:latin typeface="Times New Roman"/>
                <a:cs typeface="Times New Roman"/>
              </a:rPr>
              <a:t>f </a:t>
            </a:r>
            <a:r>
              <a:rPr dirty="0">
                <a:solidFill>
                  <a:prstClr val="black"/>
                </a:solidFill>
                <a:latin typeface="Constantia"/>
                <a:cs typeface="Constantia"/>
              </a:rPr>
              <a:t>with</a:t>
            </a:r>
            <a:r>
              <a:rPr spc="-120" dirty="0">
                <a:solidFill>
                  <a:prstClr val="black"/>
                </a:solidFill>
                <a:latin typeface="Constantia"/>
                <a:cs typeface="Constantia"/>
              </a:rPr>
              <a:t> </a:t>
            </a:r>
            <a:r>
              <a:rPr b="1" i="1" dirty="0">
                <a:solidFill>
                  <a:prstClr val="black"/>
                </a:solidFill>
                <a:latin typeface="Times New Roman"/>
                <a:cs typeface="Times New Roman"/>
              </a:rPr>
              <a:t>e</a:t>
            </a:r>
            <a:endParaRPr dirty="0">
              <a:solidFill>
                <a:prstClr val="black"/>
              </a:solidFill>
              <a:latin typeface="Times New Roman"/>
              <a:cs typeface="Times New Roman"/>
            </a:endParaRPr>
          </a:p>
          <a:p>
            <a:pPr marL="12700">
              <a:lnSpc>
                <a:spcPts val="2155"/>
              </a:lnSpc>
            </a:pPr>
            <a:r>
              <a:rPr spc="-5" dirty="0">
                <a:solidFill>
                  <a:prstClr val="black"/>
                </a:solidFill>
                <a:latin typeface="Constantia"/>
                <a:cs typeface="Constantia"/>
              </a:rPr>
              <a:t>yields</a:t>
            </a:r>
            <a:endParaRPr dirty="0">
              <a:solidFill>
                <a:prstClr val="black"/>
              </a:solidFill>
              <a:latin typeface="Constantia"/>
              <a:cs typeface="Constantia"/>
            </a:endParaRPr>
          </a:p>
          <a:p>
            <a:pPr marL="12700"/>
            <a:r>
              <a:rPr dirty="0">
                <a:solidFill>
                  <a:prstClr val="black"/>
                </a:solidFill>
                <a:latin typeface="Constantia"/>
                <a:cs typeface="Constantia"/>
              </a:rPr>
              <a:t>a </a:t>
            </a:r>
            <a:r>
              <a:rPr spc="-10" dirty="0">
                <a:solidFill>
                  <a:prstClr val="black"/>
                </a:solidFill>
                <a:latin typeface="Constantia"/>
                <a:cs typeface="Constantia"/>
              </a:rPr>
              <a:t>better </a:t>
            </a:r>
            <a:r>
              <a:rPr spc="-5" dirty="0">
                <a:solidFill>
                  <a:prstClr val="black"/>
                </a:solidFill>
                <a:latin typeface="Constantia"/>
                <a:cs typeface="Constantia"/>
              </a:rPr>
              <a:t>spanning</a:t>
            </a:r>
            <a:r>
              <a:rPr spc="-240" dirty="0">
                <a:solidFill>
                  <a:prstClr val="black"/>
                </a:solidFill>
                <a:latin typeface="Constantia"/>
                <a:cs typeface="Constantia"/>
              </a:rPr>
              <a:t> </a:t>
            </a:r>
            <a:r>
              <a:rPr spc="-5" dirty="0">
                <a:solidFill>
                  <a:prstClr val="black"/>
                </a:solidFill>
                <a:latin typeface="Constantia"/>
                <a:cs typeface="Constantia"/>
              </a:rPr>
              <a:t>tree</a:t>
            </a:r>
            <a:endParaRPr dirty="0">
              <a:solidFill>
                <a:prstClr val="black"/>
              </a:solidFill>
              <a:latin typeface="Constantia"/>
              <a:cs typeface="Constantia"/>
            </a:endParaRPr>
          </a:p>
        </p:txBody>
      </p:sp>
      <p:grpSp>
        <p:nvGrpSpPr>
          <p:cNvPr id="73" name="object 73"/>
          <p:cNvGrpSpPr/>
          <p:nvPr/>
        </p:nvGrpSpPr>
        <p:grpSpPr>
          <a:xfrm>
            <a:off x="4352416" y="5011165"/>
            <a:ext cx="658495" cy="386715"/>
            <a:chOff x="4352416" y="5011165"/>
            <a:chExt cx="658495" cy="386715"/>
          </a:xfrm>
        </p:grpSpPr>
        <p:sp>
          <p:nvSpPr>
            <p:cNvPr id="74" name="object 74"/>
            <p:cNvSpPr/>
            <p:nvPr/>
          </p:nvSpPr>
          <p:spPr>
            <a:xfrm>
              <a:off x="4361941" y="5020690"/>
              <a:ext cx="639445" cy="367665"/>
            </a:xfrm>
            <a:custGeom>
              <a:avLst/>
              <a:gdLst/>
              <a:ahLst/>
              <a:cxnLst/>
              <a:rect l="l" t="t" r="r" b="b"/>
              <a:pathLst>
                <a:path w="639445" h="367664">
                  <a:moveTo>
                    <a:pt x="513080" y="0"/>
                  </a:moveTo>
                  <a:lnTo>
                    <a:pt x="519175" y="91820"/>
                  </a:lnTo>
                  <a:lnTo>
                    <a:pt x="0" y="125856"/>
                  </a:lnTo>
                  <a:lnTo>
                    <a:pt x="12065" y="309625"/>
                  </a:lnTo>
                  <a:lnTo>
                    <a:pt x="531241" y="275589"/>
                  </a:lnTo>
                  <a:lnTo>
                    <a:pt x="537210" y="367410"/>
                  </a:lnTo>
                  <a:lnTo>
                    <a:pt x="639191" y="176275"/>
                  </a:lnTo>
                  <a:lnTo>
                    <a:pt x="513080" y="0"/>
                  </a:lnTo>
                  <a:close/>
                </a:path>
              </a:pathLst>
            </a:custGeom>
            <a:solidFill>
              <a:srgbClr val="DDDDDD"/>
            </a:solidFill>
          </p:spPr>
          <p:txBody>
            <a:bodyPr wrap="square" lIns="0" tIns="0" rIns="0" bIns="0" rtlCol="0"/>
            <a:lstStyle/>
            <a:p>
              <a:endParaRPr smtClean="0">
                <a:solidFill>
                  <a:prstClr val="black"/>
                </a:solidFill>
              </a:endParaRPr>
            </a:p>
          </p:txBody>
        </p:sp>
        <p:sp>
          <p:nvSpPr>
            <p:cNvPr id="75" name="object 75"/>
            <p:cNvSpPr/>
            <p:nvPr/>
          </p:nvSpPr>
          <p:spPr>
            <a:xfrm>
              <a:off x="4361941" y="5020690"/>
              <a:ext cx="639445" cy="367665"/>
            </a:xfrm>
            <a:custGeom>
              <a:avLst/>
              <a:gdLst/>
              <a:ahLst/>
              <a:cxnLst/>
              <a:rect l="l" t="t" r="r" b="b"/>
              <a:pathLst>
                <a:path w="639445" h="367664">
                  <a:moveTo>
                    <a:pt x="537210" y="367410"/>
                  </a:moveTo>
                  <a:lnTo>
                    <a:pt x="531241" y="275589"/>
                  </a:lnTo>
                  <a:lnTo>
                    <a:pt x="12065" y="309625"/>
                  </a:lnTo>
                  <a:lnTo>
                    <a:pt x="0" y="125856"/>
                  </a:lnTo>
                  <a:lnTo>
                    <a:pt x="519175" y="91820"/>
                  </a:lnTo>
                  <a:lnTo>
                    <a:pt x="513080" y="0"/>
                  </a:lnTo>
                  <a:lnTo>
                    <a:pt x="639191" y="176275"/>
                  </a:lnTo>
                  <a:lnTo>
                    <a:pt x="537210" y="367410"/>
                  </a:lnTo>
                  <a:close/>
                </a:path>
              </a:pathLst>
            </a:custGeom>
            <a:ln w="19050">
              <a:solidFill>
                <a:srgbClr val="000000"/>
              </a:solidFill>
            </a:ln>
          </p:spPr>
          <p:txBody>
            <a:bodyPr wrap="square" lIns="0" tIns="0" rIns="0" bIns="0" rtlCol="0"/>
            <a:lstStyle/>
            <a:p>
              <a:endParaRPr smtClean="0">
                <a:solidFill>
                  <a:prstClr val="black"/>
                </a:solidFill>
              </a:endParaRPr>
            </a:p>
          </p:txBody>
        </p:sp>
      </p:grpSp>
      <p:grpSp>
        <p:nvGrpSpPr>
          <p:cNvPr id="76" name="object 76"/>
          <p:cNvGrpSpPr/>
          <p:nvPr/>
        </p:nvGrpSpPr>
        <p:grpSpPr>
          <a:xfrm>
            <a:off x="701040" y="4573523"/>
            <a:ext cx="288290" cy="982980"/>
            <a:chOff x="701040" y="4573523"/>
            <a:chExt cx="288290" cy="982980"/>
          </a:xfrm>
        </p:grpSpPr>
        <p:sp>
          <p:nvSpPr>
            <p:cNvPr id="77" name="object 77"/>
            <p:cNvSpPr/>
            <p:nvPr/>
          </p:nvSpPr>
          <p:spPr>
            <a:xfrm>
              <a:off x="701040" y="4573523"/>
              <a:ext cx="288035" cy="982979"/>
            </a:xfrm>
            <a:prstGeom prst="rect">
              <a:avLst/>
            </a:prstGeom>
            <a:blipFill>
              <a:blip r:embed="rId8" cstate="print"/>
              <a:stretch>
                <a:fillRect/>
              </a:stretch>
            </a:blipFill>
          </p:spPr>
          <p:txBody>
            <a:bodyPr wrap="square" lIns="0" tIns="0" rIns="0" bIns="0" rtlCol="0"/>
            <a:lstStyle/>
            <a:p>
              <a:endParaRPr smtClean="0">
                <a:solidFill>
                  <a:prstClr val="black"/>
                </a:solidFill>
              </a:endParaRPr>
            </a:p>
          </p:txBody>
        </p:sp>
        <p:sp>
          <p:nvSpPr>
            <p:cNvPr id="78" name="object 78"/>
            <p:cNvSpPr/>
            <p:nvPr/>
          </p:nvSpPr>
          <p:spPr>
            <a:xfrm>
              <a:off x="773074" y="4597399"/>
              <a:ext cx="144780" cy="859790"/>
            </a:xfrm>
            <a:custGeom>
              <a:avLst/>
              <a:gdLst/>
              <a:ahLst/>
              <a:cxnLst/>
              <a:rect l="l" t="t" r="r" b="b"/>
              <a:pathLst>
                <a:path w="144780" h="859789">
                  <a:moveTo>
                    <a:pt x="144221" y="0"/>
                  </a:moveTo>
                  <a:lnTo>
                    <a:pt x="0" y="859409"/>
                  </a:lnTo>
                </a:path>
              </a:pathLst>
            </a:custGeom>
            <a:ln w="25400">
              <a:solidFill>
                <a:srgbClr val="0E6EC5"/>
              </a:solidFill>
            </a:ln>
          </p:spPr>
          <p:txBody>
            <a:bodyPr wrap="square" lIns="0" tIns="0" rIns="0" bIns="0" rtlCol="0"/>
            <a:lstStyle/>
            <a:p>
              <a:endParaRPr smtClean="0">
                <a:solidFill>
                  <a:prstClr val="black"/>
                </a:solidFill>
              </a:endParaRPr>
            </a:p>
          </p:txBody>
        </p:sp>
      </p:grpSp>
      <p:pic>
        <p:nvPicPr>
          <p:cNvPr id="79"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921336" y="0"/>
            <a:ext cx="1257300" cy="1181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754610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object 8"/>
          <p:cNvSpPr txBox="1">
            <a:spLocks noGrp="1"/>
          </p:cNvSpPr>
          <p:nvPr>
            <p:ph type="title"/>
          </p:nvPr>
        </p:nvSpPr>
        <p:spPr>
          <a:xfrm>
            <a:off x="546303" y="534670"/>
            <a:ext cx="2292985" cy="330835"/>
          </a:xfrm>
          <a:prstGeom prst="rect">
            <a:avLst/>
          </a:prstGeom>
        </p:spPr>
        <p:txBody>
          <a:bodyPr vert="horz" wrap="square" lIns="0" tIns="13335" rIns="0" bIns="0" rtlCol="0">
            <a:spAutoFit/>
          </a:bodyPr>
          <a:lstStyle/>
          <a:p>
            <a:pPr marL="12700">
              <a:lnSpc>
                <a:spcPct val="100000"/>
              </a:lnSpc>
              <a:spcBef>
                <a:spcPts val="105"/>
              </a:spcBef>
            </a:pPr>
            <a:r>
              <a:rPr sz="2000" b="1" spc="-10" dirty="0">
                <a:solidFill>
                  <a:srgbClr val="000000"/>
                </a:solidFill>
                <a:latin typeface="Constantia"/>
                <a:cs typeface="Constantia"/>
              </a:rPr>
              <a:t>Partition</a:t>
            </a:r>
            <a:r>
              <a:rPr sz="2000" b="1" spc="-65" dirty="0">
                <a:solidFill>
                  <a:srgbClr val="000000"/>
                </a:solidFill>
                <a:latin typeface="Constantia"/>
                <a:cs typeface="Constantia"/>
              </a:rPr>
              <a:t> </a:t>
            </a:r>
            <a:r>
              <a:rPr sz="2000" b="1" spc="-10" dirty="0">
                <a:solidFill>
                  <a:srgbClr val="000000"/>
                </a:solidFill>
                <a:latin typeface="Constantia"/>
                <a:cs typeface="Constantia"/>
              </a:rPr>
              <a:t>Property:</a:t>
            </a:r>
            <a:endParaRPr sz="2000">
              <a:latin typeface="Constantia"/>
              <a:cs typeface="Constantia"/>
            </a:endParaRPr>
          </a:p>
        </p:txBody>
      </p:sp>
      <p:sp>
        <p:nvSpPr>
          <p:cNvPr id="9" name="object 9"/>
          <p:cNvSpPr txBox="1"/>
          <p:nvPr/>
        </p:nvSpPr>
        <p:spPr>
          <a:xfrm>
            <a:off x="939495" y="869950"/>
            <a:ext cx="4233545" cy="1826260"/>
          </a:xfrm>
          <a:prstGeom prst="rect">
            <a:avLst/>
          </a:prstGeom>
        </p:spPr>
        <p:txBody>
          <a:bodyPr vert="horz" wrap="square" lIns="0" tIns="46355" rIns="0" bIns="0" rtlCol="0">
            <a:spAutoFit/>
          </a:bodyPr>
          <a:lstStyle/>
          <a:p>
            <a:pPr marL="259079" marR="208279" indent="-247015">
              <a:lnSpc>
                <a:spcPts val="2170"/>
              </a:lnSpc>
              <a:spcBef>
                <a:spcPts val="365"/>
              </a:spcBef>
              <a:buClr>
                <a:srgbClr val="0E6EC5"/>
              </a:buClr>
              <a:buSzPct val="85000"/>
              <a:buFont typeface="Wingdings 2"/>
              <a:buChar char=""/>
              <a:tabLst>
                <a:tab pos="259715" algn="l"/>
              </a:tabLst>
            </a:pPr>
            <a:r>
              <a:rPr sz="2000" spc="-5" dirty="0">
                <a:solidFill>
                  <a:prstClr val="black"/>
                </a:solidFill>
                <a:latin typeface="Constantia"/>
                <a:cs typeface="Constantia"/>
              </a:rPr>
              <a:t>Consider</a:t>
            </a:r>
            <a:r>
              <a:rPr sz="2000" spc="-155" dirty="0">
                <a:solidFill>
                  <a:prstClr val="black"/>
                </a:solidFill>
                <a:latin typeface="Constantia"/>
                <a:cs typeface="Constantia"/>
              </a:rPr>
              <a:t> </a:t>
            </a:r>
            <a:r>
              <a:rPr sz="2000" dirty="0">
                <a:solidFill>
                  <a:prstClr val="black"/>
                </a:solidFill>
                <a:latin typeface="Constantia"/>
                <a:cs typeface="Constantia"/>
              </a:rPr>
              <a:t>a</a:t>
            </a:r>
            <a:r>
              <a:rPr sz="2000" spc="-90" dirty="0">
                <a:solidFill>
                  <a:prstClr val="black"/>
                </a:solidFill>
                <a:latin typeface="Constantia"/>
                <a:cs typeface="Constantia"/>
              </a:rPr>
              <a:t> </a:t>
            </a:r>
            <a:r>
              <a:rPr sz="2000" spc="-5" dirty="0">
                <a:solidFill>
                  <a:prstClr val="black"/>
                </a:solidFill>
                <a:latin typeface="Constantia"/>
                <a:cs typeface="Constantia"/>
              </a:rPr>
              <a:t>partition</a:t>
            </a:r>
            <a:r>
              <a:rPr sz="2000" spc="-100" dirty="0">
                <a:solidFill>
                  <a:prstClr val="black"/>
                </a:solidFill>
                <a:latin typeface="Constantia"/>
                <a:cs typeface="Constantia"/>
              </a:rPr>
              <a:t> </a:t>
            </a:r>
            <a:r>
              <a:rPr sz="2000" dirty="0">
                <a:solidFill>
                  <a:prstClr val="black"/>
                </a:solidFill>
                <a:latin typeface="Constantia"/>
                <a:cs typeface="Constantia"/>
              </a:rPr>
              <a:t>of</a:t>
            </a:r>
            <a:r>
              <a:rPr sz="2000" spc="5" dirty="0">
                <a:solidFill>
                  <a:prstClr val="black"/>
                </a:solidFill>
                <a:latin typeface="Constantia"/>
                <a:cs typeface="Constantia"/>
              </a:rPr>
              <a:t> </a:t>
            </a:r>
            <a:r>
              <a:rPr sz="2000" spc="-5" dirty="0">
                <a:solidFill>
                  <a:prstClr val="black"/>
                </a:solidFill>
                <a:latin typeface="Constantia"/>
                <a:cs typeface="Constantia"/>
              </a:rPr>
              <a:t>the</a:t>
            </a:r>
            <a:r>
              <a:rPr sz="2000" spc="-105" dirty="0">
                <a:solidFill>
                  <a:prstClr val="black"/>
                </a:solidFill>
                <a:latin typeface="Constantia"/>
                <a:cs typeface="Constantia"/>
              </a:rPr>
              <a:t> </a:t>
            </a:r>
            <a:r>
              <a:rPr sz="2000" spc="-10" dirty="0">
                <a:solidFill>
                  <a:prstClr val="black"/>
                </a:solidFill>
                <a:latin typeface="Constantia"/>
                <a:cs typeface="Constantia"/>
              </a:rPr>
              <a:t>vertices  </a:t>
            </a:r>
            <a:r>
              <a:rPr sz="2000" dirty="0">
                <a:solidFill>
                  <a:prstClr val="black"/>
                </a:solidFill>
                <a:latin typeface="Constantia"/>
                <a:cs typeface="Constantia"/>
              </a:rPr>
              <a:t>of </a:t>
            </a:r>
            <a:r>
              <a:rPr sz="2000" b="1" i="1" dirty="0">
                <a:solidFill>
                  <a:prstClr val="black"/>
                </a:solidFill>
                <a:latin typeface="Times New Roman"/>
                <a:cs typeface="Times New Roman"/>
              </a:rPr>
              <a:t>G </a:t>
            </a:r>
            <a:r>
              <a:rPr sz="2000" spc="-10" dirty="0">
                <a:solidFill>
                  <a:prstClr val="black"/>
                </a:solidFill>
                <a:latin typeface="Constantia"/>
                <a:cs typeface="Constantia"/>
              </a:rPr>
              <a:t>into </a:t>
            </a:r>
            <a:r>
              <a:rPr sz="2000" dirty="0">
                <a:solidFill>
                  <a:prstClr val="black"/>
                </a:solidFill>
                <a:latin typeface="Constantia"/>
                <a:cs typeface="Constantia"/>
              </a:rPr>
              <a:t>subsets </a:t>
            </a:r>
            <a:r>
              <a:rPr sz="2000" b="1" i="1" dirty="0">
                <a:solidFill>
                  <a:prstClr val="black"/>
                </a:solidFill>
                <a:latin typeface="Times New Roman"/>
                <a:cs typeface="Times New Roman"/>
              </a:rPr>
              <a:t>U </a:t>
            </a:r>
            <a:r>
              <a:rPr sz="2000" dirty="0">
                <a:solidFill>
                  <a:prstClr val="black"/>
                </a:solidFill>
                <a:latin typeface="Constantia"/>
                <a:cs typeface="Constantia"/>
              </a:rPr>
              <a:t>and</a:t>
            </a:r>
            <a:r>
              <a:rPr sz="2000" spc="-210" dirty="0">
                <a:solidFill>
                  <a:prstClr val="black"/>
                </a:solidFill>
                <a:latin typeface="Constantia"/>
                <a:cs typeface="Constantia"/>
              </a:rPr>
              <a:t> </a:t>
            </a:r>
            <a:r>
              <a:rPr sz="2000" b="1" i="1" dirty="0">
                <a:solidFill>
                  <a:prstClr val="black"/>
                </a:solidFill>
                <a:latin typeface="Times New Roman"/>
                <a:cs typeface="Times New Roman"/>
              </a:rPr>
              <a:t>V</a:t>
            </a:r>
            <a:endParaRPr sz="2000">
              <a:solidFill>
                <a:prstClr val="black"/>
              </a:solidFill>
              <a:latin typeface="Times New Roman"/>
              <a:cs typeface="Times New Roman"/>
            </a:endParaRPr>
          </a:p>
          <a:p>
            <a:pPr marL="259079" marR="5080" indent="-247015">
              <a:lnSpc>
                <a:spcPts val="2150"/>
              </a:lnSpc>
              <a:spcBef>
                <a:spcPts val="490"/>
              </a:spcBef>
              <a:buClr>
                <a:srgbClr val="0E6EC5"/>
              </a:buClr>
              <a:buSzPct val="85000"/>
              <a:buFont typeface="Wingdings 2"/>
              <a:buChar char=""/>
              <a:tabLst>
                <a:tab pos="259715" algn="l"/>
              </a:tabLst>
            </a:pPr>
            <a:r>
              <a:rPr sz="2000" spc="5" dirty="0">
                <a:solidFill>
                  <a:prstClr val="black"/>
                </a:solidFill>
                <a:latin typeface="Constantia"/>
                <a:cs typeface="Constantia"/>
              </a:rPr>
              <a:t>Let</a:t>
            </a:r>
            <a:r>
              <a:rPr sz="2000" spc="-75" dirty="0">
                <a:solidFill>
                  <a:prstClr val="black"/>
                </a:solidFill>
                <a:latin typeface="Constantia"/>
                <a:cs typeface="Constantia"/>
              </a:rPr>
              <a:t> </a:t>
            </a:r>
            <a:r>
              <a:rPr sz="2000" b="1" i="1" dirty="0">
                <a:solidFill>
                  <a:prstClr val="black"/>
                </a:solidFill>
                <a:latin typeface="Times New Roman"/>
                <a:cs typeface="Times New Roman"/>
              </a:rPr>
              <a:t>e</a:t>
            </a:r>
            <a:r>
              <a:rPr sz="2000" b="1" i="1" spc="-15" dirty="0">
                <a:solidFill>
                  <a:prstClr val="black"/>
                </a:solidFill>
                <a:latin typeface="Times New Roman"/>
                <a:cs typeface="Times New Roman"/>
              </a:rPr>
              <a:t> </a:t>
            </a:r>
            <a:r>
              <a:rPr sz="2000" spc="-5" dirty="0">
                <a:solidFill>
                  <a:prstClr val="black"/>
                </a:solidFill>
                <a:latin typeface="Constantia"/>
                <a:cs typeface="Constantia"/>
              </a:rPr>
              <a:t>be</a:t>
            </a:r>
            <a:r>
              <a:rPr sz="2000" spc="-95" dirty="0">
                <a:solidFill>
                  <a:prstClr val="black"/>
                </a:solidFill>
                <a:latin typeface="Constantia"/>
                <a:cs typeface="Constantia"/>
              </a:rPr>
              <a:t> </a:t>
            </a:r>
            <a:r>
              <a:rPr sz="2000" dirty="0">
                <a:solidFill>
                  <a:prstClr val="black"/>
                </a:solidFill>
                <a:latin typeface="Constantia"/>
                <a:cs typeface="Constantia"/>
              </a:rPr>
              <a:t>an</a:t>
            </a:r>
            <a:r>
              <a:rPr sz="2000" spc="-95" dirty="0">
                <a:solidFill>
                  <a:prstClr val="black"/>
                </a:solidFill>
                <a:latin typeface="Constantia"/>
                <a:cs typeface="Constantia"/>
              </a:rPr>
              <a:t> </a:t>
            </a:r>
            <a:r>
              <a:rPr sz="2000" spc="-10" dirty="0">
                <a:solidFill>
                  <a:prstClr val="black"/>
                </a:solidFill>
                <a:latin typeface="Constantia"/>
                <a:cs typeface="Constantia"/>
              </a:rPr>
              <a:t>edge</a:t>
            </a:r>
            <a:r>
              <a:rPr sz="2000" spc="-114" dirty="0">
                <a:solidFill>
                  <a:prstClr val="black"/>
                </a:solidFill>
                <a:latin typeface="Constantia"/>
                <a:cs typeface="Constantia"/>
              </a:rPr>
              <a:t> </a:t>
            </a:r>
            <a:r>
              <a:rPr sz="2000" dirty="0">
                <a:solidFill>
                  <a:prstClr val="black"/>
                </a:solidFill>
                <a:latin typeface="Constantia"/>
                <a:cs typeface="Constantia"/>
              </a:rPr>
              <a:t>of</a:t>
            </a:r>
            <a:r>
              <a:rPr sz="2000" spc="40" dirty="0">
                <a:solidFill>
                  <a:prstClr val="black"/>
                </a:solidFill>
                <a:latin typeface="Constantia"/>
                <a:cs typeface="Constantia"/>
              </a:rPr>
              <a:t> </a:t>
            </a:r>
            <a:r>
              <a:rPr sz="2000" spc="-5" dirty="0">
                <a:solidFill>
                  <a:prstClr val="black"/>
                </a:solidFill>
                <a:latin typeface="Constantia"/>
                <a:cs typeface="Constantia"/>
              </a:rPr>
              <a:t>minimum</a:t>
            </a:r>
            <a:r>
              <a:rPr sz="2000" spc="-100" dirty="0">
                <a:solidFill>
                  <a:prstClr val="black"/>
                </a:solidFill>
                <a:latin typeface="Constantia"/>
                <a:cs typeface="Constantia"/>
              </a:rPr>
              <a:t> </a:t>
            </a:r>
            <a:r>
              <a:rPr sz="2000" spc="-15" dirty="0">
                <a:solidFill>
                  <a:prstClr val="black"/>
                </a:solidFill>
                <a:latin typeface="Constantia"/>
                <a:cs typeface="Constantia"/>
              </a:rPr>
              <a:t>weight  </a:t>
            </a:r>
            <a:r>
              <a:rPr sz="2000" spc="-5" dirty="0">
                <a:solidFill>
                  <a:prstClr val="black"/>
                </a:solidFill>
                <a:latin typeface="Constantia"/>
                <a:cs typeface="Constantia"/>
              </a:rPr>
              <a:t>across the</a:t>
            </a:r>
            <a:r>
              <a:rPr sz="2000" spc="-170" dirty="0">
                <a:solidFill>
                  <a:prstClr val="black"/>
                </a:solidFill>
                <a:latin typeface="Constantia"/>
                <a:cs typeface="Constantia"/>
              </a:rPr>
              <a:t> </a:t>
            </a:r>
            <a:r>
              <a:rPr sz="2000" spc="-5" dirty="0">
                <a:solidFill>
                  <a:prstClr val="black"/>
                </a:solidFill>
                <a:latin typeface="Constantia"/>
                <a:cs typeface="Constantia"/>
              </a:rPr>
              <a:t>partition</a:t>
            </a:r>
            <a:endParaRPr sz="2000">
              <a:solidFill>
                <a:prstClr val="black"/>
              </a:solidFill>
              <a:latin typeface="Constantia"/>
              <a:cs typeface="Constantia"/>
            </a:endParaRPr>
          </a:p>
          <a:p>
            <a:pPr marL="259079" marR="210185" indent="-247015">
              <a:lnSpc>
                <a:spcPts val="2170"/>
              </a:lnSpc>
              <a:spcBef>
                <a:spcPts val="475"/>
              </a:spcBef>
              <a:buClr>
                <a:srgbClr val="0E6EC5"/>
              </a:buClr>
              <a:buSzPct val="85000"/>
              <a:buFont typeface="Wingdings 2"/>
              <a:buChar char=""/>
              <a:tabLst>
                <a:tab pos="259715" algn="l"/>
              </a:tabLst>
            </a:pPr>
            <a:r>
              <a:rPr sz="2000" spc="-10" dirty="0">
                <a:solidFill>
                  <a:prstClr val="black"/>
                </a:solidFill>
                <a:latin typeface="Constantia"/>
                <a:cs typeface="Constantia"/>
              </a:rPr>
              <a:t>There </a:t>
            </a:r>
            <a:r>
              <a:rPr sz="2000" spc="-5" dirty="0">
                <a:solidFill>
                  <a:prstClr val="black"/>
                </a:solidFill>
                <a:latin typeface="Constantia"/>
                <a:cs typeface="Constantia"/>
              </a:rPr>
              <a:t>is </a:t>
            </a:r>
            <a:r>
              <a:rPr sz="2000" dirty="0">
                <a:solidFill>
                  <a:prstClr val="black"/>
                </a:solidFill>
                <a:latin typeface="Constantia"/>
                <a:cs typeface="Constantia"/>
              </a:rPr>
              <a:t>a </a:t>
            </a:r>
            <a:r>
              <a:rPr sz="2000" spc="-5" dirty="0">
                <a:solidFill>
                  <a:prstClr val="black"/>
                </a:solidFill>
                <a:latin typeface="Constantia"/>
                <a:cs typeface="Constantia"/>
              </a:rPr>
              <a:t>minimum spanning</a:t>
            </a:r>
            <a:r>
              <a:rPr sz="2000" spc="-320" dirty="0">
                <a:solidFill>
                  <a:prstClr val="black"/>
                </a:solidFill>
                <a:latin typeface="Constantia"/>
                <a:cs typeface="Constantia"/>
              </a:rPr>
              <a:t> </a:t>
            </a:r>
            <a:r>
              <a:rPr sz="2000" spc="-10" dirty="0">
                <a:solidFill>
                  <a:prstClr val="black"/>
                </a:solidFill>
                <a:latin typeface="Constantia"/>
                <a:cs typeface="Constantia"/>
              </a:rPr>
              <a:t>tree  </a:t>
            </a:r>
            <a:r>
              <a:rPr sz="2000" dirty="0">
                <a:solidFill>
                  <a:prstClr val="black"/>
                </a:solidFill>
                <a:latin typeface="Constantia"/>
                <a:cs typeface="Constantia"/>
              </a:rPr>
              <a:t>of </a:t>
            </a:r>
            <a:r>
              <a:rPr sz="2000" b="1" i="1" dirty="0">
                <a:solidFill>
                  <a:prstClr val="black"/>
                </a:solidFill>
                <a:latin typeface="Times New Roman"/>
                <a:cs typeface="Times New Roman"/>
              </a:rPr>
              <a:t>G </a:t>
            </a:r>
            <a:r>
              <a:rPr sz="2000" spc="-10" dirty="0">
                <a:solidFill>
                  <a:prstClr val="black"/>
                </a:solidFill>
                <a:latin typeface="Constantia"/>
                <a:cs typeface="Constantia"/>
              </a:rPr>
              <a:t>containing edge</a:t>
            </a:r>
            <a:r>
              <a:rPr sz="2000" spc="-165" dirty="0">
                <a:solidFill>
                  <a:prstClr val="black"/>
                </a:solidFill>
                <a:latin typeface="Constantia"/>
                <a:cs typeface="Constantia"/>
              </a:rPr>
              <a:t> </a:t>
            </a:r>
            <a:r>
              <a:rPr sz="2000" b="1" i="1" dirty="0">
                <a:solidFill>
                  <a:prstClr val="black"/>
                </a:solidFill>
                <a:latin typeface="Times New Roman"/>
                <a:cs typeface="Times New Roman"/>
              </a:rPr>
              <a:t>e</a:t>
            </a:r>
            <a:endParaRPr sz="2000">
              <a:solidFill>
                <a:prstClr val="black"/>
              </a:solidFill>
              <a:latin typeface="Times New Roman"/>
              <a:cs typeface="Times New Roman"/>
            </a:endParaRPr>
          </a:p>
        </p:txBody>
      </p:sp>
      <p:sp>
        <p:nvSpPr>
          <p:cNvPr id="10" name="object 10"/>
          <p:cNvSpPr txBox="1"/>
          <p:nvPr/>
        </p:nvSpPr>
        <p:spPr>
          <a:xfrm>
            <a:off x="546303" y="3006064"/>
            <a:ext cx="4662170" cy="3134995"/>
          </a:xfrm>
          <a:prstGeom prst="rect">
            <a:avLst/>
          </a:prstGeom>
        </p:spPr>
        <p:txBody>
          <a:bodyPr vert="horz" wrap="square" lIns="0" tIns="43180" rIns="0" bIns="0" rtlCol="0">
            <a:spAutoFit/>
          </a:bodyPr>
          <a:lstStyle/>
          <a:p>
            <a:pPr marL="12700">
              <a:spcBef>
                <a:spcPts val="340"/>
              </a:spcBef>
            </a:pPr>
            <a:r>
              <a:rPr sz="2000" b="1" spc="-5" dirty="0">
                <a:solidFill>
                  <a:prstClr val="black"/>
                </a:solidFill>
                <a:latin typeface="Constantia"/>
                <a:cs typeface="Constantia"/>
              </a:rPr>
              <a:t>Proof:</a:t>
            </a:r>
            <a:endParaRPr sz="2000">
              <a:solidFill>
                <a:prstClr val="black"/>
              </a:solidFill>
              <a:latin typeface="Constantia"/>
              <a:cs typeface="Constantia"/>
            </a:endParaRPr>
          </a:p>
          <a:p>
            <a:pPr marL="652780" indent="-247015" algn="just">
              <a:spcBef>
                <a:spcPts val="240"/>
              </a:spcBef>
              <a:buClr>
                <a:srgbClr val="0E6EC5"/>
              </a:buClr>
              <a:buSzPct val="85000"/>
              <a:buFont typeface="Wingdings 2"/>
              <a:buChar char=""/>
              <a:tabLst>
                <a:tab pos="652780" algn="l"/>
              </a:tabLst>
            </a:pPr>
            <a:r>
              <a:rPr sz="2000" spc="5" dirty="0">
                <a:solidFill>
                  <a:prstClr val="black"/>
                </a:solidFill>
                <a:latin typeface="Constantia"/>
                <a:cs typeface="Constantia"/>
              </a:rPr>
              <a:t>Let </a:t>
            </a:r>
            <a:r>
              <a:rPr sz="2000" b="1" i="1" dirty="0">
                <a:solidFill>
                  <a:prstClr val="black"/>
                </a:solidFill>
                <a:latin typeface="Times New Roman"/>
                <a:cs typeface="Times New Roman"/>
              </a:rPr>
              <a:t>T </a:t>
            </a:r>
            <a:r>
              <a:rPr sz="2000" spc="-5" dirty="0">
                <a:solidFill>
                  <a:prstClr val="black"/>
                </a:solidFill>
                <a:latin typeface="Constantia"/>
                <a:cs typeface="Constantia"/>
              </a:rPr>
              <a:t>be </a:t>
            </a:r>
            <a:r>
              <a:rPr sz="2000" dirty="0">
                <a:solidFill>
                  <a:prstClr val="black"/>
                </a:solidFill>
                <a:latin typeface="Constantia"/>
                <a:cs typeface="Constantia"/>
              </a:rPr>
              <a:t>an </a:t>
            </a:r>
            <a:r>
              <a:rPr sz="2000" spc="-10" dirty="0">
                <a:solidFill>
                  <a:prstClr val="black"/>
                </a:solidFill>
                <a:latin typeface="Constantia"/>
                <a:cs typeface="Constantia"/>
              </a:rPr>
              <a:t>MST </a:t>
            </a:r>
            <a:r>
              <a:rPr sz="2000" dirty="0">
                <a:solidFill>
                  <a:prstClr val="black"/>
                </a:solidFill>
                <a:latin typeface="Constantia"/>
                <a:cs typeface="Constantia"/>
              </a:rPr>
              <a:t>of</a:t>
            </a:r>
            <a:r>
              <a:rPr sz="2000" spc="-265" dirty="0">
                <a:solidFill>
                  <a:prstClr val="black"/>
                </a:solidFill>
                <a:latin typeface="Constantia"/>
                <a:cs typeface="Constantia"/>
              </a:rPr>
              <a:t> </a:t>
            </a:r>
            <a:r>
              <a:rPr sz="2000" b="1" i="1" dirty="0">
                <a:solidFill>
                  <a:prstClr val="black"/>
                </a:solidFill>
                <a:latin typeface="Times New Roman"/>
                <a:cs typeface="Times New Roman"/>
              </a:rPr>
              <a:t>G</a:t>
            </a:r>
            <a:endParaRPr sz="2000">
              <a:solidFill>
                <a:prstClr val="black"/>
              </a:solidFill>
              <a:latin typeface="Times New Roman"/>
              <a:cs typeface="Times New Roman"/>
            </a:endParaRPr>
          </a:p>
          <a:p>
            <a:pPr marL="652780" marR="76835" indent="-247015" algn="just">
              <a:lnSpc>
                <a:spcPts val="2160"/>
              </a:lnSpc>
              <a:spcBef>
                <a:spcPts val="509"/>
              </a:spcBef>
              <a:buClr>
                <a:srgbClr val="0E6EC5"/>
              </a:buClr>
              <a:buSzPct val="85000"/>
              <a:buFont typeface="Wingdings 2"/>
              <a:buChar char=""/>
              <a:tabLst>
                <a:tab pos="652780" algn="l"/>
              </a:tabLst>
            </a:pPr>
            <a:r>
              <a:rPr sz="2000" dirty="0">
                <a:solidFill>
                  <a:prstClr val="black"/>
                </a:solidFill>
                <a:latin typeface="Constantia"/>
                <a:cs typeface="Constantia"/>
              </a:rPr>
              <a:t>If</a:t>
            </a:r>
            <a:r>
              <a:rPr sz="2000" spc="20" dirty="0">
                <a:solidFill>
                  <a:prstClr val="black"/>
                </a:solidFill>
                <a:latin typeface="Constantia"/>
                <a:cs typeface="Constantia"/>
              </a:rPr>
              <a:t> </a:t>
            </a:r>
            <a:r>
              <a:rPr sz="2000" b="1" i="1" dirty="0">
                <a:solidFill>
                  <a:prstClr val="black"/>
                </a:solidFill>
                <a:latin typeface="Times New Roman"/>
                <a:cs typeface="Times New Roman"/>
              </a:rPr>
              <a:t>T</a:t>
            </a:r>
            <a:r>
              <a:rPr sz="2000" b="1" i="1" spc="-50" dirty="0">
                <a:solidFill>
                  <a:prstClr val="black"/>
                </a:solidFill>
                <a:latin typeface="Times New Roman"/>
                <a:cs typeface="Times New Roman"/>
              </a:rPr>
              <a:t> </a:t>
            </a:r>
            <a:r>
              <a:rPr sz="2000" spc="-5" dirty="0">
                <a:solidFill>
                  <a:prstClr val="black"/>
                </a:solidFill>
                <a:latin typeface="Constantia"/>
                <a:cs typeface="Constantia"/>
              </a:rPr>
              <a:t>does</a:t>
            </a:r>
            <a:r>
              <a:rPr sz="2000" spc="-60" dirty="0">
                <a:solidFill>
                  <a:prstClr val="black"/>
                </a:solidFill>
                <a:latin typeface="Constantia"/>
                <a:cs typeface="Constantia"/>
              </a:rPr>
              <a:t> </a:t>
            </a:r>
            <a:r>
              <a:rPr sz="2000" spc="-5" dirty="0">
                <a:solidFill>
                  <a:prstClr val="black"/>
                </a:solidFill>
                <a:latin typeface="Constantia"/>
                <a:cs typeface="Constantia"/>
              </a:rPr>
              <a:t>not</a:t>
            </a:r>
            <a:r>
              <a:rPr sz="2000" spc="-114" dirty="0">
                <a:solidFill>
                  <a:prstClr val="black"/>
                </a:solidFill>
                <a:latin typeface="Constantia"/>
                <a:cs typeface="Constantia"/>
              </a:rPr>
              <a:t> </a:t>
            </a:r>
            <a:r>
              <a:rPr sz="2000" spc="-10" dirty="0">
                <a:solidFill>
                  <a:prstClr val="black"/>
                </a:solidFill>
                <a:latin typeface="Constantia"/>
                <a:cs typeface="Constantia"/>
              </a:rPr>
              <a:t>contain</a:t>
            </a:r>
            <a:r>
              <a:rPr sz="2000" spc="-55" dirty="0">
                <a:solidFill>
                  <a:prstClr val="black"/>
                </a:solidFill>
                <a:latin typeface="Constantia"/>
                <a:cs typeface="Constantia"/>
              </a:rPr>
              <a:t> </a:t>
            </a:r>
            <a:r>
              <a:rPr sz="2000" b="1" i="1" spc="-5" dirty="0">
                <a:solidFill>
                  <a:prstClr val="black"/>
                </a:solidFill>
                <a:latin typeface="Times New Roman"/>
                <a:cs typeface="Times New Roman"/>
              </a:rPr>
              <a:t>e,</a:t>
            </a:r>
            <a:r>
              <a:rPr sz="2000" b="1" i="1" spc="-60" dirty="0">
                <a:solidFill>
                  <a:prstClr val="black"/>
                </a:solidFill>
                <a:latin typeface="Times New Roman"/>
                <a:cs typeface="Times New Roman"/>
              </a:rPr>
              <a:t> </a:t>
            </a:r>
            <a:r>
              <a:rPr sz="2000" spc="-5" dirty="0">
                <a:solidFill>
                  <a:prstClr val="black"/>
                </a:solidFill>
                <a:latin typeface="Constantia"/>
                <a:cs typeface="Constantia"/>
              </a:rPr>
              <a:t>consider</a:t>
            </a:r>
            <a:r>
              <a:rPr sz="2000" spc="-105" dirty="0">
                <a:solidFill>
                  <a:prstClr val="black"/>
                </a:solidFill>
                <a:latin typeface="Constantia"/>
                <a:cs typeface="Constantia"/>
              </a:rPr>
              <a:t> </a:t>
            </a:r>
            <a:r>
              <a:rPr sz="2000" spc="-5" dirty="0">
                <a:solidFill>
                  <a:prstClr val="black"/>
                </a:solidFill>
                <a:latin typeface="Constantia"/>
                <a:cs typeface="Constantia"/>
              </a:rPr>
              <a:t>the  </a:t>
            </a:r>
            <a:r>
              <a:rPr sz="2000" spc="-10" dirty="0">
                <a:solidFill>
                  <a:prstClr val="black"/>
                </a:solidFill>
                <a:latin typeface="Constantia"/>
                <a:cs typeface="Constantia"/>
              </a:rPr>
              <a:t>cycle </a:t>
            </a:r>
            <a:r>
              <a:rPr sz="2000" b="1" i="1" dirty="0">
                <a:solidFill>
                  <a:prstClr val="black"/>
                </a:solidFill>
                <a:latin typeface="Times New Roman"/>
                <a:cs typeface="Times New Roman"/>
              </a:rPr>
              <a:t>C </a:t>
            </a:r>
            <a:r>
              <a:rPr sz="2000" dirty="0">
                <a:solidFill>
                  <a:prstClr val="black"/>
                </a:solidFill>
                <a:latin typeface="Constantia"/>
                <a:cs typeface="Constantia"/>
              </a:rPr>
              <a:t>formed </a:t>
            </a:r>
            <a:r>
              <a:rPr sz="2000" spc="-15" dirty="0">
                <a:solidFill>
                  <a:prstClr val="black"/>
                </a:solidFill>
                <a:latin typeface="Constantia"/>
                <a:cs typeface="Constantia"/>
              </a:rPr>
              <a:t>by </a:t>
            </a:r>
            <a:r>
              <a:rPr sz="2000" b="1" i="1" dirty="0">
                <a:solidFill>
                  <a:prstClr val="black"/>
                </a:solidFill>
                <a:latin typeface="Times New Roman"/>
                <a:cs typeface="Times New Roman"/>
              </a:rPr>
              <a:t>e </a:t>
            </a:r>
            <a:r>
              <a:rPr sz="2000" spc="-5" dirty="0">
                <a:solidFill>
                  <a:prstClr val="black"/>
                </a:solidFill>
                <a:latin typeface="Constantia"/>
                <a:cs typeface="Constantia"/>
              </a:rPr>
              <a:t>with </a:t>
            </a:r>
            <a:r>
              <a:rPr sz="2000" b="1" i="1" dirty="0">
                <a:solidFill>
                  <a:prstClr val="black"/>
                </a:solidFill>
                <a:latin typeface="Times New Roman"/>
                <a:cs typeface="Times New Roman"/>
              </a:rPr>
              <a:t>T </a:t>
            </a:r>
            <a:r>
              <a:rPr sz="2000" dirty="0">
                <a:solidFill>
                  <a:prstClr val="black"/>
                </a:solidFill>
                <a:latin typeface="Constantia"/>
                <a:cs typeface="Constantia"/>
              </a:rPr>
              <a:t>and let </a:t>
            </a:r>
            <a:r>
              <a:rPr sz="2000" b="1" i="1" dirty="0">
                <a:solidFill>
                  <a:prstClr val="black"/>
                </a:solidFill>
                <a:latin typeface="Times New Roman"/>
                <a:cs typeface="Times New Roman"/>
              </a:rPr>
              <a:t>f  </a:t>
            </a:r>
            <a:r>
              <a:rPr sz="2000" spc="-5" dirty="0">
                <a:solidFill>
                  <a:prstClr val="black"/>
                </a:solidFill>
                <a:latin typeface="Constantia"/>
                <a:cs typeface="Constantia"/>
              </a:rPr>
              <a:t>be</a:t>
            </a:r>
            <a:r>
              <a:rPr sz="2000" spc="-125" dirty="0">
                <a:solidFill>
                  <a:prstClr val="black"/>
                </a:solidFill>
                <a:latin typeface="Constantia"/>
                <a:cs typeface="Constantia"/>
              </a:rPr>
              <a:t> </a:t>
            </a:r>
            <a:r>
              <a:rPr sz="2000" dirty="0">
                <a:solidFill>
                  <a:prstClr val="black"/>
                </a:solidFill>
                <a:latin typeface="Constantia"/>
                <a:cs typeface="Constantia"/>
              </a:rPr>
              <a:t>an</a:t>
            </a:r>
            <a:r>
              <a:rPr sz="2000" spc="-75" dirty="0">
                <a:solidFill>
                  <a:prstClr val="black"/>
                </a:solidFill>
                <a:latin typeface="Constantia"/>
                <a:cs typeface="Constantia"/>
              </a:rPr>
              <a:t> </a:t>
            </a:r>
            <a:r>
              <a:rPr sz="2000" spc="-10" dirty="0">
                <a:solidFill>
                  <a:prstClr val="black"/>
                </a:solidFill>
                <a:latin typeface="Constantia"/>
                <a:cs typeface="Constantia"/>
              </a:rPr>
              <a:t>edge</a:t>
            </a:r>
            <a:r>
              <a:rPr sz="2000" spc="-110" dirty="0">
                <a:solidFill>
                  <a:prstClr val="black"/>
                </a:solidFill>
                <a:latin typeface="Constantia"/>
                <a:cs typeface="Constantia"/>
              </a:rPr>
              <a:t> </a:t>
            </a:r>
            <a:r>
              <a:rPr sz="2000" dirty="0">
                <a:solidFill>
                  <a:prstClr val="black"/>
                </a:solidFill>
                <a:latin typeface="Constantia"/>
                <a:cs typeface="Constantia"/>
              </a:rPr>
              <a:t>of</a:t>
            </a:r>
            <a:r>
              <a:rPr sz="2000" spc="30" dirty="0">
                <a:solidFill>
                  <a:prstClr val="black"/>
                </a:solidFill>
                <a:latin typeface="Constantia"/>
                <a:cs typeface="Constantia"/>
              </a:rPr>
              <a:t> </a:t>
            </a:r>
            <a:r>
              <a:rPr sz="2000" b="1" i="1" dirty="0">
                <a:solidFill>
                  <a:prstClr val="black"/>
                </a:solidFill>
                <a:latin typeface="Times New Roman"/>
                <a:cs typeface="Times New Roman"/>
              </a:rPr>
              <a:t>C</a:t>
            </a:r>
            <a:r>
              <a:rPr sz="2000" b="1" i="1" spc="-50" dirty="0">
                <a:solidFill>
                  <a:prstClr val="black"/>
                </a:solidFill>
                <a:latin typeface="Times New Roman"/>
                <a:cs typeface="Times New Roman"/>
              </a:rPr>
              <a:t> </a:t>
            </a:r>
            <a:r>
              <a:rPr sz="2000" spc="-5" dirty="0">
                <a:solidFill>
                  <a:prstClr val="black"/>
                </a:solidFill>
                <a:latin typeface="Constantia"/>
                <a:cs typeface="Constantia"/>
              </a:rPr>
              <a:t>across</a:t>
            </a:r>
            <a:r>
              <a:rPr sz="2000" spc="-85" dirty="0">
                <a:solidFill>
                  <a:prstClr val="black"/>
                </a:solidFill>
                <a:latin typeface="Constantia"/>
                <a:cs typeface="Constantia"/>
              </a:rPr>
              <a:t> </a:t>
            </a:r>
            <a:r>
              <a:rPr sz="2000" spc="-5" dirty="0">
                <a:solidFill>
                  <a:prstClr val="black"/>
                </a:solidFill>
                <a:latin typeface="Constantia"/>
                <a:cs typeface="Constantia"/>
              </a:rPr>
              <a:t>the</a:t>
            </a:r>
            <a:r>
              <a:rPr sz="2000" spc="-80" dirty="0">
                <a:solidFill>
                  <a:prstClr val="black"/>
                </a:solidFill>
                <a:latin typeface="Constantia"/>
                <a:cs typeface="Constantia"/>
              </a:rPr>
              <a:t> </a:t>
            </a:r>
            <a:r>
              <a:rPr sz="2000" spc="-5" dirty="0">
                <a:solidFill>
                  <a:prstClr val="black"/>
                </a:solidFill>
                <a:latin typeface="Constantia"/>
                <a:cs typeface="Constantia"/>
              </a:rPr>
              <a:t>partition</a:t>
            </a:r>
            <a:endParaRPr sz="2000">
              <a:solidFill>
                <a:prstClr val="black"/>
              </a:solidFill>
              <a:latin typeface="Constantia"/>
              <a:cs typeface="Constantia"/>
            </a:endParaRPr>
          </a:p>
          <a:p>
            <a:pPr marL="652780" indent="-247015" algn="just">
              <a:lnSpc>
                <a:spcPts val="2290"/>
              </a:lnSpc>
              <a:spcBef>
                <a:spcPts val="200"/>
              </a:spcBef>
              <a:buClr>
                <a:srgbClr val="0E6EC5"/>
              </a:buClr>
              <a:buSzPct val="85000"/>
              <a:buFont typeface="Wingdings 2"/>
              <a:buChar char=""/>
              <a:tabLst>
                <a:tab pos="652780" algn="l"/>
              </a:tabLst>
            </a:pPr>
            <a:r>
              <a:rPr sz="2000" spc="-5" dirty="0">
                <a:solidFill>
                  <a:prstClr val="black"/>
                </a:solidFill>
                <a:latin typeface="Constantia"/>
                <a:cs typeface="Constantia"/>
              </a:rPr>
              <a:t>By the </a:t>
            </a:r>
            <a:r>
              <a:rPr sz="2000" spc="-10" dirty="0">
                <a:solidFill>
                  <a:prstClr val="black"/>
                </a:solidFill>
                <a:latin typeface="Constantia"/>
                <a:cs typeface="Constantia"/>
              </a:rPr>
              <a:t>cycle</a:t>
            </a:r>
            <a:r>
              <a:rPr sz="2000" spc="-265" dirty="0">
                <a:solidFill>
                  <a:prstClr val="black"/>
                </a:solidFill>
                <a:latin typeface="Constantia"/>
                <a:cs typeface="Constantia"/>
              </a:rPr>
              <a:t> </a:t>
            </a:r>
            <a:r>
              <a:rPr sz="2000" spc="-25" dirty="0">
                <a:solidFill>
                  <a:prstClr val="black"/>
                </a:solidFill>
                <a:latin typeface="Constantia"/>
                <a:cs typeface="Constantia"/>
              </a:rPr>
              <a:t>property,</a:t>
            </a:r>
            <a:endParaRPr sz="2000">
              <a:solidFill>
                <a:prstClr val="black"/>
              </a:solidFill>
              <a:latin typeface="Constantia"/>
              <a:cs typeface="Constantia"/>
            </a:endParaRPr>
          </a:p>
          <a:p>
            <a:pPr marL="1841500">
              <a:lnSpc>
                <a:spcPts val="2290"/>
              </a:lnSpc>
            </a:pPr>
            <a:r>
              <a:rPr sz="2000" b="1" i="1" dirty="0">
                <a:solidFill>
                  <a:prstClr val="black"/>
                </a:solidFill>
                <a:latin typeface="Times New Roman"/>
                <a:cs typeface="Times New Roman"/>
              </a:rPr>
              <a:t>weight</a:t>
            </a:r>
            <a:r>
              <a:rPr sz="2000" dirty="0">
                <a:solidFill>
                  <a:prstClr val="black"/>
                </a:solidFill>
                <a:latin typeface="Times New Roman"/>
                <a:cs typeface="Times New Roman"/>
              </a:rPr>
              <a:t>(</a:t>
            </a:r>
            <a:r>
              <a:rPr sz="2000" b="1" i="1" dirty="0">
                <a:solidFill>
                  <a:prstClr val="black"/>
                </a:solidFill>
                <a:latin typeface="Times New Roman"/>
                <a:cs typeface="Times New Roman"/>
              </a:rPr>
              <a:t>f</a:t>
            </a:r>
            <a:r>
              <a:rPr sz="2000" dirty="0">
                <a:solidFill>
                  <a:prstClr val="black"/>
                </a:solidFill>
                <a:latin typeface="Times New Roman"/>
                <a:cs typeface="Times New Roman"/>
              </a:rPr>
              <a:t>) </a:t>
            </a:r>
            <a:r>
              <a:rPr sz="2000" b="1" dirty="0">
                <a:solidFill>
                  <a:prstClr val="black"/>
                </a:solidFill>
                <a:latin typeface="Symbol"/>
                <a:cs typeface="Symbol"/>
              </a:rPr>
              <a:t></a:t>
            </a:r>
            <a:r>
              <a:rPr sz="2000" b="1" spc="-55" dirty="0">
                <a:solidFill>
                  <a:prstClr val="black"/>
                </a:solidFill>
                <a:latin typeface="Times New Roman"/>
                <a:cs typeface="Times New Roman"/>
              </a:rPr>
              <a:t> </a:t>
            </a:r>
            <a:r>
              <a:rPr sz="2000" b="1" i="1" spc="-5" dirty="0">
                <a:solidFill>
                  <a:prstClr val="black"/>
                </a:solidFill>
                <a:latin typeface="Times New Roman"/>
                <a:cs typeface="Times New Roman"/>
              </a:rPr>
              <a:t>weight</a:t>
            </a:r>
            <a:r>
              <a:rPr sz="2000" spc="-5" dirty="0">
                <a:solidFill>
                  <a:prstClr val="black"/>
                </a:solidFill>
                <a:latin typeface="Times New Roman"/>
                <a:cs typeface="Times New Roman"/>
              </a:rPr>
              <a:t>(</a:t>
            </a:r>
            <a:r>
              <a:rPr sz="2000" b="1" i="1" spc="-5" dirty="0">
                <a:solidFill>
                  <a:prstClr val="black"/>
                </a:solidFill>
                <a:latin typeface="Times New Roman"/>
                <a:cs typeface="Times New Roman"/>
              </a:rPr>
              <a:t>e</a:t>
            </a:r>
            <a:r>
              <a:rPr sz="2000" spc="-5" dirty="0">
                <a:solidFill>
                  <a:prstClr val="black"/>
                </a:solidFill>
                <a:latin typeface="Times New Roman"/>
                <a:cs typeface="Times New Roman"/>
              </a:rPr>
              <a:t>)</a:t>
            </a:r>
            <a:endParaRPr sz="2000">
              <a:solidFill>
                <a:prstClr val="black"/>
              </a:solidFill>
              <a:latin typeface="Times New Roman"/>
              <a:cs typeface="Times New Roman"/>
            </a:endParaRPr>
          </a:p>
          <a:p>
            <a:pPr marL="652780" indent="-247015" algn="just">
              <a:spcBef>
                <a:spcPts val="240"/>
              </a:spcBef>
              <a:buClr>
                <a:srgbClr val="0E6EC5"/>
              </a:buClr>
              <a:buSzPct val="85000"/>
              <a:buFont typeface="Wingdings 2"/>
              <a:buChar char=""/>
              <a:tabLst>
                <a:tab pos="652780" algn="l"/>
              </a:tabLst>
            </a:pPr>
            <a:r>
              <a:rPr sz="2000" spc="-10" dirty="0">
                <a:solidFill>
                  <a:prstClr val="black"/>
                </a:solidFill>
                <a:latin typeface="Constantia"/>
                <a:cs typeface="Constantia"/>
              </a:rPr>
              <a:t>Thus, </a:t>
            </a:r>
            <a:r>
              <a:rPr sz="2000" b="1" i="1" dirty="0">
                <a:solidFill>
                  <a:prstClr val="black"/>
                </a:solidFill>
                <a:latin typeface="Times New Roman"/>
                <a:cs typeface="Times New Roman"/>
              </a:rPr>
              <a:t>weight</a:t>
            </a:r>
            <a:r>
              <a:rPr sz="2000" dirty="0">
                <a:solidFill>
                  <a:prstClr val="black"/>
                </a:solidFill>
                <a:latin typeface="Times New Roman"/>
                <a:cs typeface="Times New Roman"/>
              </a:rPr>
              <a:t>(</a:t>
            </a:r>
            <a:r>
              <a:rPr sz="2000" b="1" i="1" dirty="0">
                <a:solidFill>
                  <a:prstClr val="black"/>
                </a:solidFill>
                <a:latin typeface="Times New Roman"/>
                <a:cs typeface="Times New Roman"/>
              </a:rPr>
              <a:t>f</a:t>
            </a:r>
            <a:r>
              <a:rPr sz="2000" dirty="0">
                <a:solidFill>
                  <a:prstClr val="black"/>
                </a:solidFill>
                <a:latin typeface="Times New Roman"/>
                <a:cs typeface="Times New Roman"/>
              </a:rPr>
              <a:t>) </a:t>
            </a:r>
            <a:r>
              <a:rPr sz="2000" b="1" dirty="0">
                <a:solidFill>
                  <a:prstClr val="black"/>
                </a:solidFill>
                <a:latin typeface="Symbol"/>
                <a:cs typeface="Symbol"/>
              </a:rPr>
              <a:t></a:t>
            </a:r>
            <a:r>
              <a:rPr sz="2000" b="1" spc="-50" dirty="0">
                <a:solidFill>
                  <a:prstClr val="black"/>
                </a:solidFill>
                <a:latin typeface="Times New Roman"/>
                <a:cs typeface="Times New Roman"/>
              </a:rPr>
              <a:t> </a:t>
            </a:r>
            <a:r>
              <a:rPr sz="2000" b="1" i="1" spc="-5" dirty="0">
                <a:solidFill>
                  <a:prstClr val="black"/>
                </a:solidFill>
                <a:latin typeface="Times New Roman"/>
                <a:cs typeface="Times New Roman"/>
              </a:rPr>
              <a:t>weight</a:t>
            </a:r>
            <a:r>
              <a:rPr sz="2000" spc="-5" dirty="0">
                <a:solidFill>
                  <a:prstClr val="black"/>
                </a:solidFill>
                <a:latin typeface="Times New Roman"/>
                <a:cs typeface="Times New Roman"/>
              </a:rPr>
              <a:t>(</a:t>
            </a:r>
            <a:r>
              <a:rPr sz="2000" b="1" i="1" spc="-5" dirty="0">
                <a:solidFill>
                  <a:prstClr val="black"/>
                </a:solidFill>
                <a:latin typeface="Times New Roman"/>
                <a:cs typeface="Times New Roman"/>
              </a:rPr>
              <a:t>e</a:t>
            </a:r>
            <a:r>
              <a:rPr sz="2000" spc="-5" dirty="0">
                <a:solidFill>
                  <a:prstClr val="black"/>
                </a:solidFill>
                <a:latin typeface="Times New Roman"/>
                <a:cs typeface="Times New Roman"/>
              </a:rPr>
              <a:t>)</a:t>
            </a:r>
            <a:endParaRPr sz="2000">
              <a:solidFill>
                <a:prstClr val="black"/>
              </a:solidFill>
              <a:latin typeface="Times New Roman"/>
              <a:cs typeface="Times New Roman"/>
            </a:endParaRPr>
          </a:p>
          <a:p>
            <a:pPr marL="652780" indent="-247015" algn="just">
              <a:lnSpc>
                <a:spcPts val="2285"/>
              </a:lnSpc>
              <a:spcBef>
                <a:spcPts val="215"/>
              </a:spcBef>
              <a:buClr>
                <a:srgbClr val="0E6EC5"/>
              </a:buClr>
              <a:buSzPct val="85000"/>
              <a:buFont typeface="Wingdings 2"/>
              <a:buChar char=""/>
              <a:tabLst>
                <a:tab pos="652780" algn="l"/>
              </a:tabLst>
            </a:pPr>
            <a:r>
              <a:rPr sz="2000" spc="-75" dirty="0">
                <a:solidFill>
                  <a:prstClr val="black"/>
                </a:solidFill>
                <a:latin typeface="Constantia"/>
                <a:cs typeface="Constantia"/>
              </a:rPr>
              <a:t>We </a:t>
            </a:r>
            <a:r>
              <a:rPr sz="2000" dirty="0">
                <a:solidFill>
                  <a:prstClr val="black"/>
                </a:solidFill>
                <a:latin typeface="Constantia"/>
                <a:cs typeface="Constantia"/>
              </a:rPr>
              <a:t>obtain </a:t>
            </a:r>
            <a:r>
              <a:rPr sz="2000" spc="-5" dirty="0">
                <a:solidFill>
                  <a:prstClr val="black"/>
                </a:solidFill>
                <a:latin typeface="Constantia"/>
                <a:cs typeface="Constantia"/>
              </a:rPr>
              <a:t>another </a:t>
            </a:r>
            <a:r>
              <a:rPr sz="2000" spc="-10" dirty="0">
                <a:solidFill>
                  <a:prstClr val="black"/>
                </a:solidFill>
                <a:latin typeface="Constantia"/>
                <a:cs typeface="Constantia"/>
              </a:rPr>
              <a:t>MST </a:t>
            </a:r>
            <a:r>
              <a:rPr sz="2000" spc="-15" dirty="0">
                <a:solidFill>
                  <a:prstClr val="black"/>
                </a:solidFill>
                <a:latin typeface="Constantia"/>
                <a:cs typeface="Constantia"/>
              </a:rPr>
              <a:t>by</a:t>
            </a:r>
            <a:r>
              <a:rPr sz="2000" spc="-365" dirty="0">
                <a:solidFill>
                  <a:prstClr val="black"/>
                </a:solidFill>
                <a:latin typeface="Constantia"/>
                <a:cs typeface="Constantia"/>
              </a:rPr>
              <a:t> </a:t>
            </a:r>
            <a:r>
              <a:rPr sz="2000" spc="-5" dirty="0">
                <a:solidFill>
                  <a:prstClr val="black"/>
                </a:solidFill>
                <a:latin typeface="Constantia"/>
                <a:cs typeface="Constantia"/>
              </a:rPr>
              <a:t>replacing</a:t>
            </a:r>
            <a:endParaRPr sz="2000">
              <a:solidFill>
                <a:prstClr val="black"/>
              </a:solidFill>
              <a:latin typeface="Constantia"/>
              <a:cs typeface="Constantia"/>
            </a:endParaRPr>
          </a:p>
          <a:p>
            <a:pPr marL="652780">
              <a:lnSpc>
                <a:spcPts val="2285"/>
              </a:lnSpc>
            </a:pPr>
            <a:r>
              <a:rPr sz="2000" b="1" i="1" dirty="0">
                <a:solidFill>
                  <a:prstClr val="black"/>
                </a:solidFill>
                <a:latin typeface="Times New Roman"/>
                <a:cs typeface="Times New Roman"/>
              </a:rPr>
              <a:t>f </a:t>
            </a:r>
            <a:r>
              <a:rPr sz="2000" spc="-5" dirty="0">
                <a:solidFill>
                  <a:prstClr val="black"/>
                </a:solidFill>
                <a:latin typeface="Constantia"/>
                <a:cs typeface="Constantia"/>
              </a:rPr>
              <a:t>with</a:t>
            </a:r>
            <a:r>
              <a:rPr sz="2000" spc="-60" dirty="0">
                <a:solidFill>
                  <a:prstClr val="black"/>
                </a:solidFill>
                <a:latin typeface="Constantia"/>
                <a:cs typeface="Constantia"/>
              </a:rPr>
              <a:t> </a:t>
            </a:r>
            <a:r>
              <a:rPr sz="2000" b="1" i="1" dirty="0">
                <a:solidFill>
                  <a:prstClr val="black"/>
                </a:solidFill>
                <a:latin typeface="Times New Roman"/>
                <a:cs typeface="Times New Roman"/>
              </a:rPr>
              <a:t>e</a:t>
            </a:r>
            <a:endParaRPr sz="2000">
              <a:solidFill>
                <a:prstClr val="black"/>
              </a:solidFill>
              <a:latin typeface="Times New Roman"/>
              <a:cs typeface="Times New Roman"/>
            </a:endParaRPr>
          </a:p>
        </p:txBody>
      </p:sp>
      <p:sp>
        <p:nvSpPr>
          <p:cNvPr id="11" name="object 11"/>
          <p:cNvSpPr/>
          <p:nvPr/>
        </p:nvSpPr>
        <p:spPr>
          <a:xfrm>
            <a:off x="5288165" y="4284827"/>
            <a:ext cx="3551554" cy="2173605"/>
          </a:xfrm>
          <a:custGeom>
            <a:avLst/>
            <a:gdLst/>
            <a:ahLst/>
            <a:cxnLst/>
            <a:rect l="l" t="t" r="r" b="b"/>
            <a:pathLst>
              <a:path w="3551554" h="2173604">
                <a:moveTo>
                  <a:pt x="1605508" y="1199007"/>
                </a:moveTo>
                <a:lnTo>
                  <a:pt x="1595170" y="1131976"/>
                </a:lnTo>
                <a:lnTo>
                  <a:pt x="1566557" y="1059802"/>
                </a:lnTo>
                <a:lnTo>
                  <a:pt x="1546098" y="1022235"/>
                </a:lnTo>
                <a:lnTo>
                  <a:pt x="1521942" y="983919"/>
                </a:lnTo>
                <a:lnTo>
                  <a:pt x="1494345" y="945019"/>
                </a:lnTo>
                <a:lnTo>
                  <a:pt x="1463624" y="905713"/>
                </a:lnTo>
                <a:lnTo>
                  <a:pt x="1430045" y="866190"/>
                </a:lnTo>
                <a:lnTo>
                  <a:pt x="1393913" y="826617"/>
                </a:lnTo>
                <a:lnTo>
                  <a:pt x="1355496" y="787158"/>
                </a:lnTo>
                <a:lnTo>
                  <a:pt x="1315085" y="748017"/>
                </a:lnTo>
                <a:lnTo>
                  <a:pt x="1272971" y="709358"/>
                </a:lnTo>
                <a:lnTo>
                  <a:pt x="1229448" y="671347"/>
                </a:lnTo>
                <a:lnTo>
                  <a:pt x="1184795" y="634187"/>
                </a:lnTo>
                <a:lnTo>
                  <a:pt x="1139291" y="598017"/>
                </a:lnTo>
                <a:lnTo>
                  <a:pt x="1093228" y="563054"/>
                </a:lnTo>
                <a:lnTo>
                  <a:pt x="1046911" y="529437"/>
                </a:lnTo>
                <a:lnTo>
                  <a:pt x="1000594" y="497370"/>
                </a:lnTo>
                <a:lnTo>
                  <a:pt x="954595" y="467017"/>
                </a:lnTo>
                <a:lnTo>
                  <a:pt x="909180" y="438556"/>
                </a:lnTo>
                <a:lnTo>
                  <a:pt x="864654" y="412165"/>
                </a:lnTo>
                <a:lnTo>
                  <a:pt x="821283" y="388010"/>
                </a:lnTo>
                <a:lnTo>
                  <a:pt x="779360" y="366293"/>
                </a:lnTo>
                <a:lnTo>
                  <a:pt x="739178" y="347167"/>
                </a:lnTo>
                <a:lnTo>
                  <a:pt x="701027" y="330822"/>
                </a:lnTo>
                <a:lnTo>
                  <a:pt x="665187" y="317423"/>
                </a:lnTo>
                <a:lnTo>
                  <a:pt x="601586" y="300189"/>
                </a:lnTo>
                <a:lnTo>
                  <a:pt x="574408" y="296697"/>
                </a:lnTo>
                <a:lnTo>
                  <a:pt x="540194" y="297484"/>
                </a:lnTo>
                <a:lnTo>
                  <a:pt x="473011" y="316255"/>
                </a:lnTo>
                <a:lnTo>
                  <a:pt x="407987" y="355460"/>
                </a:lnTo>
                <a:lnTo>
                  <a:pt x="376478" y="381762"/>
                </a:lnTo>
                <a:lnTo>
                  <a:pt x="345732" y="412038"/>
                </a:lnTo>
                <a:lnTo>
                  <a:pt x="315849" y="445909"/>
                </a:lnTo>
                <a:lnTo>
                  <a:pt x="286880" y="482981"/>
                </a:lnTo>
                <a:lnTo>
                  <a:pt x="258914" y="522871"/>
                </a:lnTo>
                <a:lnTo>
                  <a:pt x="232029" y="565200"/>
                </a:lnTo>
                <a:lnTo>
                  <a:pt x="206311" y="609600"/>
                </a:lnTo>
                <a:lnTo>
                  <a:pt x="181825" y="655688"/>
                </a:lnTo>
                <a:lnTo>
                  <a:pt x="158648" y="703072"/>
                </a:lnTo>
                <a:lnTo>
                  <a:pt x="136867" y="751382"/>
                </a:lnTo>
                <a:lnTo>
                  <a:pt x="116547" y="800227"/>
                </a:lnTo>
                <a:lnTo>
                  <a:pt x="97790" y="849236"/>
                </a:lnTo>
                <a:lnTo>
                  <a:pt x="80632" y="898029"/>
                </a:lnTo>
                <a:lnTo>
                  <a:pt x="65189" y="946226"/>
                </a:lnTo>
                <a:lnTo>
                  <a:pt x="51523" y="993432"/>
                </a:lnTo>
                <a:lnTo>
                  <a:pt x="39700" y="1039279"/>
                </a:lnTo>
                <a:lnTo>
                  <a:pt x="29819" y="1083386"/>
                </a:lnTo>
                <a:lnTo>
                  <a:pt x="21958" y="1125372"/>
                </a:lnTo>
                <a:lnTo>
                  <a:pt x="16281" y="1163193"/>
                </a:lnTo>
                <a:lnTo>
                  <a:pt x="11353" y="1204226"/>
                </a:lnTo>
                <a:lnTo>
                  <a:pt x="7251" y="1248105"/>
                </a:lnTo>
                <a:lnTo>
                  <a:pt x="4000" y="1294434"/>
                </a:lnTo>
                <a:lnTo>
                  <a:pt x="1676" y="1342859"/>
                </a:lnTo>
                <a:lnTo>
                  <a:pt x="317" y="1392986"/>
                </a:lnTo>
                <a:lnTo>
                  <a:pt x="0" y="1444434"/>
                </a:lnTo>
                <a:lnTo>
                  <a:pt x="749" y="1496847"/>
                </a:lnTo>
                <a:lnTo>
                  <a:pt x="2628" y="1549831"/>
                </a:lnTo>
                <a:lnTo>
                  <a:pt x="5702" y="1603019"/>
                </a:lnTo>
                <a:lnTo>
                  <a:pt x="10007" y="1656016"/>
                </a:lnTo>
                <a:lnTo>
                  <a:pt x="15621" y="1708467"/>
                </a:lnTo>
                <a:lnTo>
                  <a:pt x="22567" y="1759978"/>
                </a:lnTo>
                <a:lnTo>
                  <a:pt x="30924" y="1810181"/>
                </a:lnTo>
                <a:lnTo>
                  <a:pt x="40741" y="1858708"/>
                </a:lnTo>
                <a:lnTo>
                  <a:pt x="52057" y="1905152"/>
                </a:lnTo>
                <a:lnTo>
                  <a:pt x="64935" y="1949157"/>
                </a:lnTo>
                <a:lnTo>
                  <a:pt x="79438" y="1990356"/>
                </a:lnTo>
                <a:lnTo>
                  <a:pt x="95605" y="2028355"/>
                </a:lnTo>
                <a:lnTo>
                  <a:pt x="113499" y="2062772"/>
                </a:lnTo>
                <a:lnTo>
                  <a:pt x="154673" y="2119376"/>
                </a:lnTo>
                <a:lnTo>
                  <a:pt x="203390" y="2157171"/>
                </a:lnTo>
                <a:lnTo>
                  <a:pt x="260083" y="2173122"/>
                </a:lnTo>
                <a:lnTo>
                  <a:pt x="284492" y="2173020"/>
                </a:lnTo>
                <a:lnTo>
                  <a:pt x="343573" y="2163584"/>
                </a:lnTo>
                <a:lnTo>
                  <a:pt x="414705" y="2142807"/>
                </a:lnTo>
                <a:lnTo>
                  <a:pt x="454177" y="2128507"/>
                </a:lnTo>
                <a:lnTo>
                  <a:pt x="495922" y="2111781"/>
                </a:lnTo>
                <a:lnTo>
                  <a:pt x="539711" y="2092794"/>
                </a:lnTo>
                <a:lnTo>
                  <a:pt x="585292" y="2071662"/>
                </a:lnTo>
                <a:lnTo>
                  <a:pt x="632421" y="2048522"/>
                </a:lnTo>
                <a:lnTo>
                  <a:pt x="680859" y="2023541"/>
                </a:lnTo>
                <a:lnTo>
                  <a:pt x="730364" y="1996821"/>
                </a:lnTo>
                <a:lnTo>
                  <a:pt x="780694" y="1968538"/>
                </a:lnTo>
                <a:lnTo>
                  <a:pt x="831596" y="1938820"/>
                </a:lnTo>
                <a:lnTo>
                  <a:pt x="882827" y="1907794"/>
                </a:lnTo>
                <a:lnTo>
                  <a:pt x="934161" y="1875612"/>
                </a:lnTo>
                <a:lnTo>
                  <a:pt x="985329" y="1842401"/>
                </a:lnTo>
                <a:lnTo>
                  <a:pt x="1036116" y="1808327"/>
                </a:lnTo>
                <a:lnTo>
                  <a:pt x="1086256" y="1773504"/>
                </a:lnTo>
                <a:lnTo>
                  <a:pt x="1135519" y="1738083"/>
                </a:lnTo>
                <a:lnTo>
                  <a:pt x="1183652" y="1702206"/>
                </a:lnTo>
                <a:lnTo>
                  <a:pt x="1230414" y="1666024"/>
                </a:lnTo>
                <a:lnTo>
                  <a:pt x="1275562" y="1629638"/>
                </a:lnTo>
                <a:lnTo>
                  <a:pt x="1318856" y="1593227"/>
                </a:lnTo>
                <a:lnTo>
                  <a:pt x="1360055" y="1556918"/>
                </a:lnTo>
                <a:lnTo>
                  <a:pt x="1398917" y="1520850"/>
                </a:lnTo>
                <a:lnTo>
                  <a:pt x="1435188" y="1485163"/>
                </a:lnTo>
                <a:lnTo>
                  <a:pt x="1468628" y="1449997"/>
                </a:lnTo>
                <a:lnTo>
                  <a:pt x="1499006" y="1415478"/>
                </a:lnTo>
                <a:lnTo>
                  <a:pt x="1526057" y="1381772"/>
                </a:lnTo>
                <a:lnTo>
                  <a:pt x="1549565" y="1349006"/>
                </a:lnTo>
                <a:lnTo>
                  <a:pt x="1584909" y="1286865"/>
                </a:lnTo>
                <a:lnTo>
                  <a:pt x="1603108" y="1230147"/>
                </a:lnTo>
                <a:lnTo>
                  <a:pt x="1605508" y="1199007"/>
                </a:lnTo>
                <a:close/>
              </a:path>
              <a:path w="3551554" h="2173604">
                <a:moveTo>
                  <a:pt x="3551034" y="1011072"/>
                </a:moveTo>
                <a:lnTo>
                  <a:pt x="3549777" y="967435"/>
                </a:lnTo>
                <a:lnTo>
                  <a:pt x="3544989" y="922413"/>
                </a:lnTo>
                <a:lnTo>
                  <a:pt x="3536848" y="876338"/>
                </a:lnTo>
                <a:lnTo>
                  <a:pt x="3525583" y="829500"/>
                </a:lnTo>
                <a:lnTo>
                  <a:pt x="3511410" y="782218"/>
                </a:lnTo>
                <a:lnTo>
                  <a:pt x="3494506" y="734796"/>
                </a:lnTo>
                <a:lnTo>
                  <a:pt x="3475113" y="687539"/>
                </a:lnTo>
                <a:lnTo>
                  <a:pt x="3453422" y="640765"/>
                </a:lnTo>
                <a:lnTo>
                  <a:pt x="3429660" y="594766"/>
                </a:lnTo>
                <a:lnTo>
                  <a:pt x="3404006" y="549859"/>
                </a:lnTo>
                <a:lnTo>
                  <a:pt x="3376701" y="506336"/>
                </a:lnTo>
                <a:lnTo>
                  <a:pt x="3347936" y="464527"/>
                </a:lnTo>
                <a:lnTo>
                  <a:pt x="3317913" y="424726"/>
                </a:lnTo>
                <a:lnTo>
                  <a:pt x="3286861" y="387248"/>
                </a:lnTo>
                <a:lnTo>
                  <a:pt x="3254984" y="352386"/>
                </a:lnTo>
                <a:lnTo>
                  <a:pt x="3222485" y="320446"/>
                </a:lnTo>
                <a:lnTo>
                  <a:pt x="3191421" y="292709"/>
                </a:lnTo>
                <a:lnTo>
                  <a:pt x="3156801" y="263779"/>
                </a:lnTo>
                <a:lnTo>
                  <a:pt x="3119094" y="234137"/>
                </a:lnTo>
                <a:lnTo>
                  <a:pt x="3078746" y="204279"/>
                </a:lnTo>
                <a:lnTo>
                  <a:pt x="3036239" y="174688"/>
                </a:lnTo>
                <a:lnTo>
                  <a:pt x="2992043" y="145846"/>
                </a:lnTo>
                <a:lnTo>
                  <a:pt x="2946616" y="118237"/>
                </a:lnTo>
                <a:lnTo>
                  <a:pt x="2900413" y="92341"/>
                </a:lnTo>
                <a:lnTo>
                  <a:pt x="2853906" y="68656"/>
                </a:lnTo>
                <a:lnTo>
                  <a:pt x="2807576" y="47663"/>
                </a:lnTo>
                <a:lnTo>
                  <a:pt x="2761856" y="29845"/>
                </a:lnTo>
                <a:lnTo>
                  <a:pt x="2717241" y="15684"/>
                </a:lnTo>
                <a:lnTo>
                  <a:pt x="2674188" y="5664"/>
                </a:lnTo>
                <a:lnTo>
                  <a:pt x="2633154" y="279"/>
                </a:lnTo>
                <a:lnTo>
                  <a:pt x="2594610" y="0"/>
                </a:lnTo>
                <a:lnTo>
                  <a:pt x="2559024" y="5321"/>
                </a:lnTo>
                <a:lnTo>
                  <a:pt x="2498585" y="34696"/>
                </a:lnTo>
                <a:lnTo>
                  <a:pt x="2457615" y="83172"/>
                </a:lnTo>
                <a:lnTo>
                  <a:pt x="2438577" y="116560"/>
                </a:lnTo>
                <a:lnTo>
                  <a:pt x="2420531" y="155270"/>
                </a:lnTo>
                <a:lnTo>
                  <a:pt x="2403487" y="198716"/>
                </a:lnTo>
                <a:lnTo>
                  <a:pt x="2387447" y="246303"/>
                </a:lnTo>
                <a:lnTo>
                  <a:pt x="2372436" y="297446"/>
                </a:lnTo>
                <a:lnTo>
                  <a:pt x="2358479" y="351561"/>
                </a:lnTo>
                <a:lnTo>
                  <a:pt x="2345563" y="408063"/>
                </a:lnTo>
                <a:lnTo>
                  <a:pt x="2333714" y="466356"/>
                </a:lnTo>
                <a:lnTo>
                  <a:pt x="2322944" y="525856"/>
                </a:lnTo>
                <a:lnTo>
                  <a:pt x="2313254" y="585978"/>
                </a:lnTo>
                <a:lnTo>
                  <a:pt x="2304694" y="646125"/>
                </a:lnTo>
                <a:lnTo>
                  <a:pt x="2297239" y="705726"/>
                </a:lnTo>
                <a:lnTo>
                  <a:pt x="2290915" y="764184"/>
                </a:lnTo>
                <a:lnTo>
                  <a:pt x="2285746" y="820902"/>
                </a:lnTo>
                <a:lnTo>
                  <a:pt x="2281720" y="875309"/>
                </a:lnTo>
                <a:lnTo>
                  <a:pt x="2278888" y="926807"/>
                </a:lnTo>
                <a:lnTo>
                  <a:pt x="2277224" y="974801"/>
                </a:lnTo>
                <a:lnTo>
                  <a:pt x="2276767" y="1018730"/>
                </a:lnTo>
                <a:lnTo>
                  <a:pt x="2277529" y="1057986"/>
                </a:lnTo>
                <a:lnTo>
                  <a:pt x="2283968" y="1130388"/>
                </a:lnTo>
                <a:lnTo>
                  <a:pt x="2291219" y="1173010"/>
                </a:lnTo>
                <a:lnTo>
                  <a:pt x="2301062" y="1219225"/>
                </a:lnTo>
                <a:lnTo>
                  <a:pt x="2313292" y="1268399"/>
                </a:lnTo>
                <a:lnTo>
                  <a:pt x="2327719" y="1319911"/>
                </a:lnTo>
                <a:lnTo>
                  <a:pt x="2344153" y="1373149"/>
                </a:lnTo>
                <a:lnTo>
                  <a:pt x="2362390" y="1427505"/>
                </a:lnTo>
                <a:lnTo>
                  <a:pt x="2382253" y="1482331"/>
                </a:lnTo>
                <a:lnTo>
                  <a:pt x="2403513" y="1537017"/>
                </a:lnTo>
                <a:lnTo>
                  <a:pt x="2426004" y="1590941"/>
                </a:lnTo>
                <a:lnTo>
                  <a:pt x="2449512" y="1643494"/>
                </a:lnTo>
                <a:lnTo>
                  <a:pt x="2473845" y="1694053"/>
                </a:lnTo>
                <a:lnTo>
                  <a:pt x="2498814" y="1741982"/>
                </a:lnTo>
                <a:lnTo>
                  <a:pt x="2524226" y="1786674"/>
                </a:lnTo>
                <a:lnTo>
                  <a:pt x="2549880" y="1827491"/>
                </a:lnTo>
                <a:lnTo>
                  <a:pt x="2575572" y="1863839"/>
                </a:lnTo>
                <a:lnTo>
                  <a:pt x="2601125" y="1895081"/>
                </a:lnTo>
                <a:lnTo>
                  <a:pt x="2650985" y="1939759"/>
                </a:lnTo>
                <a:lnTo>
                  <a:pt x="2685351" y="1956828"/>
                </a:lnTo>
                <a:lnTo>
                  <a:pt x="2761132" y="1966887"/>
                </a:lnTo>
                <a:lnTo>
                  <a:pt x="2801696" y="1961337"/>
                </a:lnTo>
                <a:lnTo>
                  <a:pt x="2843453" y="1949729"/>
                </a:lnTo>
                <a:lnTo>
                  <a:pt x="2886011" y="1932762"/>
                </a:lnTo>
                <a:lnTo>
                  <a:pt x="2928924" y="1911184"/>
                </a:lnTo>
                <a:lnTo>
                  <a:pt x="2971762" y="1885721"/>
                </a:lnTo>
                <a:lnTo>
                  <a:pt x="3014103" y="1857108"/>
                </a:lnTo>
                <a:lnTo>
                  <a:pt x="3055518" y="1826044"/>
                </a:lnTo>
                <a:lnTo>
                  <a:pt x="3095587" y="1793290"/>
                </a:lnTo>
                <a:lnTo>
                  <a:pt x="3133877" y="1759572"/>
                </a:lnTo>
                <a:lnTo>
                  <a:pt x="3169970" y="1725599"/>
                </a:lnTo>
                <a:lnTo>
                  <a:pt x="3203435" y="1692109"/>
                </a:lnTo>
                <a:lnTo>
                  <a:pt x="3231883" y="1661604"/>
                </a:lnTo>
                <a:lnTo>
                  <a:pt x="3261080" y="1628013"/>
                </a:lnTo>
                <a:lnTo>
                  <a:pt x="3290646" y="1591678"/>
                </a:lnTo>
                <a:lnTo>
                  <a:pt x="3320250" y="1552892"/>
                </a:lnTo>
                <a:lnTo>
                  <a:pt x="3349536" y="1511973"/>
                </a:lnTo>
                <a:lnTo>
                  <a:pt x="3378149" y="1469237"/>
                </a:lnTo>
                <a:lnTo>
                  <a:pt x="3405759" y="1425003"/>
                </a:lnTo>
                <a:lnTo>
                  <a:pt x="3431997" y="1379575"/>
                </a:lnTo>
                <a:lnTo>
                  <a:pt x="3456521" y="1333284"/>
                </a:lnTo>
                <a:lnTo>
                  <a:pt x="3479000" y="1286421"/>
                </a:lnTo>
                <a:lnTo>
                  <a:pt x="3499053" y="1239316"/>
                </a:lnTo>
                <a:lnTo>
                  <a:pt x="3516363" y="1192276"/>
                </a:lnTo>
                <a:lnTo>
                  <a:pt x="3530562" y="1145616"/>
                </a:lnTo>
                <a:lnTo>
                  <a:pt x="3541306" y="1099654"/>
                </a:lnTo>
                <a:lnTo>
                  <a:pt x="3548240" y="1054709"/>
                </a:lnTo>
                <a:lnTo>
                  <a:pt x="3551034" y="1011072"/>
                </a:lnTo>
                <a:close/>
              </a:path>
            </a:pathLst>
          </a:custGeom>
          <a:solidFill>
            <a:srgbClr val="DDDDDD"/>
          </a:solidFill>
        </p:spPr>
        <p:txBody>
          <a:bodyPr wrap="square" lIns="0" tIns="0" rIns="0" bIns="0" rtlCol="0"/>
          <a:lstStyle/>
          <a:p>
            <a:endParaRPr smtClean="0">
              <a:solidFill>
                <a:prstClr val="black"/>
              </a:solidFill>
            </a:endParaRPr>
          </a:p>
        </p:txBody>
      </p:sp>
      <p:sp>
        <p:nvSpPr>
          <p:cNvPr id="12" name="object 12"/>
          <p:cNvSpPr txBox="1"/>
          <p:nvPr/>
        </p:nvSpPr>
        <p:spPr>
          <a:xfrm>
            <a:off x="5770879" y="4217289"/>
            <a:ext cx="190500" cy="299720"/>
          </a:xfrm>
          <a:prstGeom prst="rect">
            <a:avLst/>
          </a:prstGeom>
        </p:spPr>
        <p:txBody>
          <a:bodyPr vert="horz" wrap="square" lIns="0" tIns="12700" rIns="0" bIns="0" rtlCol="0">
            <a:spAutoFit/>
          </a:bodyPr>
          <a:lstStyle/>
          <a:p>
            <a:pPr marL="12700">
              <a:spcBef>
                <a:spcPts val="100"/>
              </a:spcBef>
            </a:pPr>
            <a:r>
              <a:rPr b="1" i="1" spc="-5" dirty="0">
                <a:solidFill>
                  <a:prstClr val="black"/>
                </a:solidFill>
                <a:latin typeface="Times New Roman"/>
                <a:cs typeface="Times New Roman"/>
              </a:rPr>
              <a:t>U</a:t>
            </a:r>
            <a:endParaRPr>
              <a:solidFill>
                <a:prstClr val="black"/>
              </a:solidFill>
              <a:latin typeface="Times New Roman"/>
              <a:cs typeface="Times New Roman"/>
            </a:endParaRPr>
          </a:p>
        </p:txBody>
      </p:sp>
      <p:sp>
        <p:nvSpPr>
          <p:cNvPr id="13" name="object 13"/>
          <p:cNvSpPr txBox="1"/>
          <p:nvPr/>
        </p:nvSpPr>
        <p:spPr>
          <a:xfrm>
            <a:off x="8361933" y="4217289"/>
            <a:ext cx="178435" cy="299720"/>
          </a:xfrm>
          <a:prstGeom prst="rect">
            <a:avLst/>
          </a:prstGeom>
        </p:spPr>
        <p:txBody>
          <a:bodyPr vert="horz" wrap="square" lIns="0" tIns="12700" rIns="0" bIns="0" rtlCol="0">
            <a:spAutoFit/>
          </a:bodyPr>
          <a:lstStyle/>
          <a:p>
            <a:pPr marL="12700">
              <a:spcBef>
                <a:spcPts val="100"/>
              </a:spcBef>
            </a:pPr>
            <a:r>
              <a:rPr b="1" i="1" dirty="0">
                <a:solidFill>
                  <a:prstClr val="black"/>
                </a:solidFill>
                <a:latin typeface="Times New Roman"/>
                <a:cs typeface="Times New Roman"/>
              </a:rPr>
              <a:t>V</a:t>
            </a:r>
            <a:endParaRPr>
              <a:solidFill>
                <a:prstClr val="black"/>
              </a:solidFill>
              <a:latin typeface="Times New Roman"/>
              <a:cs typeface="Times New Roman"/>
            </a:endParaRPr>
          </a:p>
        </p:txBody>
      </p:sp>
      <p:grpSp>
        <p:nvGrpSpPr>
          <p:cNvPr id="14" name="object 14"/>
          <p:cNvGrpSpPr/>
          <p:nvPr/>
        </p:nvGrpSpPr>
        <p:grpSpPr>
          <a:xfrm>
            <a:off x="5312042" y="1314121"/>
            <a:ext cx="3508375" cy="2172335"/>
            <a:chOff x="5312042" y="1314121"/>
            <a:chExt cx="3508375" cy="2172335"/>
          </a:xfrm>
        </p:grpSpPr>
        <p:sp>
          <p:nvSpPr>
            <p:cNvPr id="15" name="object 15"/>
            <p:cNvSpPr/>
            <p:nvPr/>
          </p:nvSpPr>
          <p:spPr>
            <a:xfrm>
              <a:off x="7588689" y="1314121"/>
              <a:ext cx="1231900" cy="1967864"/>
            </a:xfrm>
            <a:custGeom>
              <a:avLst/>
              <a:gdLst/>
              <a:ahLst/>
              <a:cxnLst/>
              <a:rect l="l" t="t" r="r" b="b"/>
              <a:pathLst>
                <a:path w="1231900" h="1967864">
                  <a:moveTo>
                    <a:pt x="318294" y="0"/>
                  </a:moveTo>
                  <a:lnTo>
                    <a:pt x="250147" y="15766"/>
                  </a:lnTo>
                  <a:lnTo>
                    <a:pt x="200845" y="54589"/>
                  </a:lnTo>
                  <a:lnTo>
                    <a:pt x="161808" y="115461"/>
                  </a:lnTo>
                  <a:lnTo>
                    <a:pt x="143762" y="154172"/>
                  </a:lnTo>
                  <a:lnTo>
                    <a:pt x="126715" y="197616"/>
                  </a:lnTo>
                  <a:lnTo>
                    <a:pt x="110681" y="245204"/>
                  </a:lnTo>
                  <a:lnTo>
                    <a:pt x="95673" y="296350"/>
                  </a:lnTo>
                  <a:lnTo>
                    <a:pt x="81705" y="350466"/>
                  </a:lnTo>
                  <a:lnTo>
                    <a:pt x="68789" y="406965"/>
                  </a:lnTo>
                  <a:lnTo>
                    <a:pt x="56939" y="465258"/>
                  </a:lnTo>
                  <a:lnTo>
                    <a:pt x="46169" y="524758"/>
                  </a:lnTo>
                  <a:lnTo>
                    <a:pt x="36491" y="584878"/>
                  </a:lnTo>
                  <a:lnTo>
                    <a:pt x="27919" y="645030"/>
                  </a:lnTo>
                  <a:lnTo>
                    <a:pt x="20466" y="704626"/>
                  </a:lnTo>
                  <a:lnTo>
                    <a:pt x="14146" y="763078"/>
                  </a:lnTo>
                  <a:lnTo>
                    <a:pt x="8972" y="819800"/>
                  </a:lnTo>
                  <a:lnTo>
                    <a:pt x="4957" y="874203"/>
                  </a:lnTo>
                  <a:lnTo>
                    <a:pt x="2114" y="925701"/>
                  </a:lnTo>
                  <a:lnTo>
                    <a:pt x="457" y="973704"/>
                  </a:lnTo>
                  <a:lnTo>
                    <a:pt x="0" y="1017626"/>
                  </a:lnTo>
                  <a:lnTo>
                    <a:pt x="754" y="1056880"/>
                  </a:lnTo>
                  <a:lnTo>
                    <a:pt x="7200" y="1129283"/>
                  </a:lnTo>
                  <a:lnTo>
                    <a:pt x="14450" y="1171897"/>
                  </a:lnTo>
                  <a:lnTo>
                    <a:pt x="24290" y="1218100"/>
                  </a:lnTo>
                  <a:lnTo>
                    <a:pt x="36523" y="1267269"/>
                  </a:lnTo>
                  <a:lnTo>
                    <a:pt x="50954" y="1318784"/>
                  </a:lnTo>
                  <a:lnTo>
                    <a:pt x="67387" y="1372024"/>
                  </a:lnTo>
                  <a:lnTo>
                    <a:pt x="85627" y="1426368"/>
                  </a:lnTo>
                  <a:lnTo>
                    <a:pt x="105478" y="1481195"/>
                  </a:lnTo>
                  <a:lnTo>
                    <a:pt x="126744" y="1535884"/>
                  </a:lnTo>
                  <a:lnTo>
                    <a:pt x="149230" y="1589815"/>
                  </a:lnTo>
                  <a:lnTo>
                    <a:pt x="172740" y="1642366"/>
                  </a:lnTo>
                  <a:lnTo>
                    <a:pt x="197078" y="1692917"/>
                  </a:lnTo>
                  <a:lnTo>
                    <a:pt x="222049" y="1740846"/>
                  </a:lnTo>
                  <a:lnTo>
                    <a:pt x="247458" y="1785533"/>
                  </a:lnTo>
                  <a:lnTo>
                    <a:pt x="273108" y="1826357"/>
                  </a:lnTo>
                  <a:lnTo>
                    <a:pt x="298803" y="1862696"/>
                  </a:lnTo>
                  <a:lnTo>
                    <a:pt x="324349" y="1893931"/>
                  </a:lnTo>
                  <a:lnTo>
                    <a:pt x="374210" y="1938602"/>
                  </a:lnTo>
                  <a:lnTo>
                    <a:pt x="408672" y="1955897"/>
                  </a:lnTo>
                  <a:lnTo>
                    <a:pt x="445780" y="1965312"/>
                  </a:lnTo>
                  <a:lnTo>
                    <a:pt x="485064" y="1967469"/>
                  </a:lnTo>
                  <a:lnTo>
                    <a:pt x="526054" y="1962994"/>
                  </a:lnTo>
                  <a:lnTo>
                    <a:pt x="568283" y="1952513"/>
                  </a:lnTo>
                  <a:lnTo>
                    <a:pt x="611280" y="1936649"/>
                  </a:lnTo>
                  <a:lnTo>
                    <a:pt x="654578" y="1916027"/>
                  </a:lnTo>
                  <a:lnTo>
                    <a:pt x="697706" y="1891273"/>
                  </a:lnTo>
                  <a:lnTo>
                    <a:pt x="740197" y="1863011"/>
                  </a:lnTo>
                  <a:lnTo>
                    <a:pt x="781580" y="1831866"/>
                  </a:lnTo>
                  <a:lnTo>
                    <a:pt x="821387" y="1798463"/>
                  </a:lnTo>
                  <a:lnTo>
                    <a:pt x="859148" y="1763426"/>
                  </a:lnTo>
                  <a:lnTo>
                    <a:pt x="894396" y="1727381"/>
                  </a:lnTo>
                  <a:lnTo>
                    <a:pt x="926660" y="1690952"/>
                  </a:lnTo>
                  <a:lnTo>
                    <a:pt x="952003" y="1658900"/>
                  </a:lnTo>
                  <a:lnTo>
                    <a:pt x="977466" y="1622966"/>
                  </a:lnTo>
                  <a:lnTo>
                    <a:pt x="1002840" y="1583586"/>
                  </a:lnTo>
                  <a:lnTo>
                    <a:pt x="1027916" y="1541196"/>
                  </a:lnTo>
                  <a:lnTo>
                    <a:pt x="1052483" y="1496232"/>
                  </a:lnTo>
                  <a:lnTo>
                    <a:pt x="1076334" y="1449131"/>
                  </a:lnTo>
                  <a:lnTo>
                    <a:pt x="1099257" y="1400329"/>
                  </a:lnTo>
                  <a:lnTo>
                    <a:pt x="1121045" y="1350262"/>
                  </a:lnTo>
                  <a:lnTo>
                    <a:pt x="1141487" y="1299366"/>
                  </a:lnTo>
                  <a:lnTo>
                    <a:pt x="1160374" y="1248078"/>
                  </a:lnTo>
                  <a:lnTo>
                    <a:pt x="1177497" y="1196834"/>
                  </a:lnTo>
                  <a:lnTo>
                    <a:pt x="1192646" y="1146070"/>
                  </a:lnTo>
                  <a:lnTo>
                    <a:pt x="1205612" y="1096223"/>
                  </a:lnTo>
                  <a:lnTo>
                    <a:pt x="1216186" y="1047729"/>
                  </a:lnTo>
                  <a:lnTo>
                    <a:pt x="1224158" y="1001024"/>
                  </a:lnTo>
                  <a:lnTo>
                    <a:pt x="1229319" y="956545"/>
                  </a:lnTo>
                  <a:lnTo>
                    <a:pt x="1231460" y="914728"/>
                  </a:lnTo>
                  <a:lnTo>
                    <a:pt x="1230272" y="865887"/>
                  </a:lnTo>
                  <a:lnTo>
                    <a:pt x="1225461" y="817433"/>
                  </a:lnTo>
                  <a:lnTo>
                    <a:pt x="1217193" y="769512"/>
                  </a:lnTo>
                  <a:lnTo>
                    <a:pt x="1205634" y="722271"/>
                  </a:lnTo>
                  <a:lnTo>
                    <a:pt x="1190951" y="675855"/>
                  </a:lnTo>
                  <a:lnTo>
                    <a:pt x="1173310" y="630410"/>
                  </a:lnTo>
                  <a:lnTo>
                    <a:pt x="1152878" y="586083"/>
                  </a:lnTo>
                  <a:lnTo>
                    <a:pt x="1129823" y="543020"/>
                  </a:lnTo>
                  <a:lnTo>
                    <a:pt x="1104309" y="501366"/>
                  </a:lnTo>
                  <a:lnTo>
                    <a:pt x="1076505" y="461267"/>
                  </a:lnTo>
                  <a:lnTo>
                    <a:pt x="1046576" y="422871"/>
                  </a:lnTo>
                  <a:lnTo>
                    <a:pt x="1014690" y="386322"/>
                  </a:lnTo>
                  <a:lnTo>
                    <a:pt x="981012" y="351767"/>
                  </a:lnTo>
                  <a:lnTo>
                    <a:pt x="945710" y="319352"/>
                  </a:lnTo>
                  <a:lnTo>
                    <a:pt x="915613" y="293968"/>
                  </a:lnTo>
                  <a:lnTo>
                    <a:pt x="881737" y="266855"/>
                  </a:lnTo>
                  <a:lnTo>
                    <a:pt x="844568" y="238548"/>
                  </a:lnTo>
                  <a:lnTo>
                    <a:pt x="804591" y="209580"/>
                  </a:lnTo>
                  <a:lnTo>
                    <a:pt x="762291" y="180485"/>
                  </a:lnTo>
                  <a:lnTo>
                    <a:pt x="718154" y="151796"/>
                  </a:lnTo>
                  <a:lnTo>
                    <a:pt x="672664" y="124049"/>
                  </a:lnTo>
                  <a:lnTo>
                    <a:pt x="626307" y="97776"/>
                  </a:lnTo>
                  <a:lnTo>
                    <a:pt x="579569" y="73511"/>
                  </a:lnTo>
                  <a:lnTo>
                    <a:pt x="532933" y="51789"/>
                  </a:lnTo>
                  <a:lnTo>
                    <a:pt x="486887" y="33143"/>
                  </a:lnTo>
                  <a:lnTo>
                    <a:pt x="441915" y="18108"/>
                  </a:lnTo>
                  <a:lnTo>
                    <a:pt x="398502" y="7216"/>
                  </a:lnTo>
                  <a:lnTo>
                    <a:pt x="357133" y="1002"/>
                  </a:lnTo>
                  <a:lnTo>
                    <a:pt x="318294" y="0"/>
                  </a:lnTo>
                  <a:close/>
                </a:path>
              </a:pathLst>
            </a:custGeom>
            <a:solidFill>
              <a:srgbClr val="DDDDDD"/>
            </a:solidFill>
          </p:spPr>
          <p:txBody>
            <a:bodyPr wrap="square" lIns="0" tIns="0" rIns="0" bIns="0" rtlCol="0"/>
            <a:lstStyle/>
            <a:p>
              <a:endParaRPr smtClean="0">
                <a:solidFill>
                  <a:prstClr val="black"/>
                </a:solidFill>
              </a:endParaRPr>
            </a:p>
          </p:txBody>
        </p:sp>
        <p:sp>
          <p:nvSpPr>
            <p:cNvPr id="16" name="object 16"/>
            <p:cNvSpPr/>
            <p:nvPr/>
          </p:nvSpPr>
          <p:spPr>
            <a:xfrm>
              <a:off x="7772400" y="1419225"/>
              <a:ext cx="304800" cy="304800"/>
            </a:xfrm>
            <a:custGeom>
              <a:avLst/>
              <a:gdLst/>
              <a:ahLst/>
              <a:cxnLst/>
              <a:rect l="l" t="t" r="r" b="b"/>
              <a:pathLst>
                <a:path w="304800" h="304800">
                  <a:moveTo>
                    <a:pt x="152400" y="0"/>
                  </a:moveTo>
                  <a:lnTo>
                    <a:pt x="104217" y="7766"/>
                  </a:lnTo>
                  <a:lnTo>
                    <a:pt x="62380" y="29394"/>
                  </a:lnTo>
                  <a:lnTo>
                    <a:pt x="29394" y="62380"/>
                  </a:lnTo>
                  <a:lnTo>
                    <a:pt x="7766" y="104217"/>
                  </a:lnTo>
                  <a:lnTo>
                    <a:pt x="0" y="152400"/>
                  </a:lnTo>
                  <a:lnTo>
                    <a:pt x="7766" y="200582"/>
                  </a:lnTo>
                  <a:lnTo>
                    <a:pt x="29394" y="242419"/>
                  </a:lnTo>
                  <a:lnTo>
                    <a:pt x="62380" y="275405"/>
                  </a:lnTo>
                  <a:lnTo>
                    <a:pt x="104217" y="297033"/>
                  </a:lnTo>
                  <a:lnTo>
                    <a:pt x="152400" y="304800"/>
                  </a:lnTo>
                  <a:lnTo>
                    <a:pt x="200582" y="297033"/>
                  </a:lnTo>
                  <a:lnTo>
                    <a:pt x="242419" y="275405"/>
                  </a:lnTo>
                  <a:lnTo>
                    <a:pt x="275405" y="242419"/>
                  </a:lnTo>
                  <a:lnTo>
                    <a:pt x="297033" y="200582"/>
                  </a:lnTo>
                  <a:lnTo>
                    <a:pt x="304800" y="152400"/>
                  </a:lnTo>
                  <a:lnTo>
                    <a:pt x="297033" y="104217"/>
                  </a:lnTo>
                  <a:lnTo>
                    <a:pt x="275405" y="62380"/>
                  </a:lnTo>
                  <a:lnTo>
                    <a:pt x="242419" y="29394"/>
                  </a:lnTo>
                  <a:lnTo>
                    <a:pt x="200582" y="7766"/>
                  </a:lnTo>
                  <a:lnTo>
                    <a:pt x="152400" y="0"/>
                  </a:lnTo>
                  <a:close/>
                </a:path>
              </a:pathLst>
            </a:custGeom>
            <a:solidFill>
              <a:srgbClr val="0E6EC5"/>
            </a:solidFill>
          </p:spPr>
          <p:txBody>
            <a:bodyPr wrap="square" lIns="0" tIns="0" rIns="0" bIns="0" rtlCol="0"/>
            <a:lstStyle/>
            <a:p>
              <a:endParaRPr smtClean="0">
                <a:solidFill>
                  <a:prstClr val="black"/>
                </a:solidFill>
              </a:endParaRPr>
            </a:p>
          </p:txBody>
        </p:sp>
        <p:sp>
          <p:nvSpPr>
            <p:cNvPr id="17" name="object 17"/>
            <p:cNvSpPr/>
            <p:nvPr/>
          </p:nvSpPr>
          <p:spPr>
            <a:xfrm>
              <a:off x="7772400" y="1419225"/>
              <a:ext cx="304800" cy="304800"/>
            </a:xfrm>
            <a:custGeom>
              <a:avLst/>
              <a:gdLst/>
              <a:ahLst/>
              <a:cxnLst/>
              <a:rect l="l" t="t" r="r" b="b"/>
              <a:pathLst>
                <a:path w="304800" h="304800">
                  <a:moveTo>
                    <a:pt x="0" y="152400"/>
                  </a:moveTo>
                  <a:lnTo>
                    <a:pt x="7766" y="104217"/>
                  </a:lnTo>
                  <a:lnTo>
                    <a:pt x="29394" y="62380"/>
                  </a:lnTo>
                  <a:lnTo>
                    <a:pt x="62380" y="29394"/>
                  </a:lnTo>
                  <a:lnTo>
                    <a:pt x="104217" y="7766"/>
                  </a:lnTo>
                  <a:lnTo>
                    <a:pt x="152400" y="0"/>
                  </a:lnTo>
                  <a:lnTo>
                    <a:pt x="200582" y="7766"/>
                  </a:lnTo>
                  <a:lnTo>
                    <a:pt x="242419" y="29394"/>
                  </a:lnTo>
                  <a:lnTo>
                    <a:pt x="275405" y="62380"/>
                  </a:lnTo>
                  <a:lnTo>
                    <a:pt x="297033" y="104217"/>
                  </a:lnTo>
                  <a:lnTo>
                    <a:pt x="304800" y="152400"/>
                  </a:lnTo>
                  <a:lnTo>
                    <a:pt x="297033" y="200582"/>
                  </a:lnTo>
                  <a:lnTo>
                    <a:pt x="275405" y="242419"/>
                  </a:lnTo>
                  <a:lnTo>
                    <a:pt x="242419" y="275405"/>
                  </a:lnTo>
                  <a:lnTo>
                    <a:pt x="200582" y="297033"/>
                  </a:lnTo>
                  <a:lnTo>
                    <a:pt x="152400" y="304800"/>
                  </a:lnTo>
                  <a:lnTo>
                    <a:pt x="104217" y="297033"/>
                  </a:lnTo>
                  <a:lnTo>
                    <a:pt x="62380" y="275405"/>
                  </a:lnTo>
                  <a:lnTo>
                    <a:pt x="29394" y="242419"/>
                  </a:lnTo>
                  <a:lnTo>
                    <a:pt x="7766" y="200582"/>
                  </a:lnTo>
                  <a:lnTo>
                    <a:pt x="0" y="152400"/>
                  </a:lnTo>
                  <a:close/>
                </a:path>
              </a:pathLst>
            </a:custGeom>
            <a:ln w="19050">
              <a:solidFill>
                <a:srgbClr val="04607A"/>
              </a:solidFill>
            </a:ln>
          </p:spPr>
          <p:txBody>
            <a:bodyPr wrap="square" lIns="0" tIns="0" rIns="0" bIns="0" rtlCol="0"/>
            <a:lstStyle/>
            <a:p>
              <a:endParaRPr smtClean="0">
                <a:solidFill>
                  <a:prstClr val="black"/>
                </a:solidFill>
              </a:endParaRPr>
            </a:p>
          </p:txBody>
        </p:sp>
        <p:sp>
          <p:nvSpPr>
            <p:cNvPr id="18" name="object 18"/>
            <p:cNvSpPr/>
            <p:nvPr/>
          </p:nvSpPr>
          <p:spPr>
            <a:xfrm>
              <a:off x="8458200" y="2181225"/>
              <a:ext cx="304800" cy="304800"/>
            </a:xfrm>
            <a:custGeom>
              <a:avLst/>
              <a:gdLst/>
              <a:ahLst/>
              <a:cxnLst/>
              <a:rect l="l" t="t" r="r" b="b"/>
              <a:pathLst>
                <a:path w="304800" h="304800">
                  <a:moveTo>
                    <a:pt x="152400" y="0"/>
                  </a:moveTo>
                  <a:lnTo>
                    <a:pt x="104217" y="7766"/>
                  </a:lnTo>
                  <a:lnTo>
                    <a:pt x="62380" y="29394"/>
                  </a:lnTo>
                  <a:lnTo>
                    <a:pt x="29394" y="62380"/>
                  </a:lnTo>
                  <a:lnTo>
                    <a:pt x="7766" y="104217"/>
                  </a:lnTo>
                  <a:lnTo>
                    <a:pt x="0" y="152400"/>
                  </a:lnTo>
                  <a:lnTo>
                    <a:pt x="7766" y="200582"/>
                  </a:lnTo>
                  <a:lnTo>
                    <a:pt x="29394" y="242419"/>
                  </a:lnTo>
                  <a:lnTo>
                    <a:pt x="62380" y="275405"/>
                  </a:lnTo>
                  <a:lnTo>
                    <a:pt x="104217" y="297033"/>
                  </a:lnTo>
                  <a:lnTo>
                    <a:pt x="152400" y="304800"/>
                  </a:lnTo>
                  <a:lnTo>
                    <a:pt x="200582" y="297033"/>
                  </a:lnTo>
                  <a:lnTo>
                    <a:pt x="242419" y="275405"/>
                  </a:lnTo>
                  <a:lnTo>
                    <a:pt x="275405" y="242419"/>
                  </a:lnTo>
                  <a:lnTo>
                    <a:pt x="297033" y="200582"/>
                  </a:lnTo>
                  <a:lnTo>
                    <a:pt x="304800" y="152400"/>
                  </a:lnTo>
                  <a:lnTo>
                    <a:pt x="297033" y="104217"/>
                  </a:lnTo>
                  <a:lnTo>
                    <a:pt x="275405" y="62380"/>
                  </a:lnTo>
                  <a:lnTo>
                    <a:pt x="242419" y="29394"/>
                  </a:lnTo>
                  <a:lnTo>
                    <a:pt x="200582" y="7766"/>
                  </a:lnTo>
                  <a:lnTo>
                    <a:pt x="152400" y="0"/>
                  </a:lnTo>
                  <a:close/>
                </a:path>
              </a:pathLst>
            </a:custGeom>
            <a:solidFill>
              <a:srgbClr val="0E6EC5"/>
            </a:solidFill>
          </p:spPr>
          <p:txBody>
            <a:bodyPr wrap="square" lIns="0" tIns="0" rIns="0" bIns="0" rtlCol="0"/>
            <a:lstStyle/>
            <a:p>
              <a:endParaRPr smtClean="0">
                <a:solidFill>
                  <a:prstClr val="black"/>
                </a:solidFill>
              </a:endParaRPr>
            </a:p>
          </p:txBody>
        </p:sp>
        <p:sp>
          <p:nvSpPr>
            <p:cNvPr id="19" name="object 19"/>
            <p:cNvSpPr/>
            <p:nvPr/>
          </p:nvSpPr>
          <p:spPr>
            <a:xfrm>
              <a:off x="8458200" y="2181225"/>
              <a:ext cx="304800" cy="304800"/>
            </a:xfrm>
            <a:custGeom>
              <a:avLst/>
              <a:gdLst/>
              <a:ahLst/>
              <a:cxnLst/>
              <a:rect l="l" t="t" r="r" b="b"/>
              <a:pathLst>
                <a:path w="304800" h="304800">
                  <a:moveTo>
                    <a:pt x="0" y="152400"/>
                  </a:moveTo>
                  <a:lnTo>
                    <a:pt x="7766" y="104217"/>
                  </a:lnTo>
                  <a:lnTo>
                    <a:pt x="29394" y="62380"/>
                  </a:lnTo>
                  <a:lnTo>
                    <a:pt x="62380" y="29394"/>
                  </a:lnTo>
                  <a:lnTo>
                    <a:pt x="104217" y="7766"/>
                  </a:lnTo>
                  <a:lnTo>
                    <a:pt x="152400" y="0"/>
                  </a:lnTo>
                  <a:lnTo>
                    <a:pt x="200582" y="7766"/>
                  </a:lnTo>
                  <a:lnTo>
                    <a:pt x="242419" y="29394"/>
                  </a:lnTo>
                  <a:lnTo>
                    <a:pt x="275405" y="62380"/>
                  </a:lnTo>
                  <a:lnTo>
                    <a:pt x="297033" y="104217"/>
                  </a:lnTo>
                  <a:lnTo>
                    <a:pt x="304800" y="152400"/>
                  </a:lnTo>
                  <a:lnTo>
                    <a:pt x="297033" y="200582"/>
                  </a:lnTo>
                  <a:lnTo>
                    <a:pt x="275405" y="242419"/>
                  </a:lnTo>
                  <a:lnTo>
                    <a:pt x="242419" y="275405"/>
                  </a:lnTo>
                  <a:lnTo>
                    <a:pt x="200582" y="297033"/>
                  </a:lnTo>
                  <a:lnTo>
                    <a:pt x="152400" y="304800"/>
                  </a:lnTo>
                  <a:lnTo>
                    <a:pt x="104217" y="297033"/>
                  </a:lnTo>
                  <a:lnTo>
                    <a:pt x="62380" y="275405"/>
                  </a:lnTo>
                  <a:lnTo>
                    <a:pt x="29394" y="242419"/>
                  </a:lnTo>
                  <a:lnTo>
                    <a:pt x="7766" y="200582"/>
                  </a:lnTo>
                  <a:lnTo>
                    <a:pt x="0" y="152400"/>
                  </a:lnTo>
                  <a:close/>
                </a:path>
              </a:pathLst>
            </a:custGeom>
            <a:ln w="19050">
              <a:solidFill>
                <a:srgbClr val="04607A"/>
              </a:solidFill>
            </a:ln>
          </p:spPr>
          <p:txBody>
            <a:bodyPr wrap="square" lIns="0" tIns="0" rIns="0" bIns="0" rtlCol="0"/>
            <a:lstStyle/>
            <a:p>
              <a:endParaRPr smtClean="0">
                <a:solidFill>
                  <a:prstClr val="black"/>
                </a:solidFill>
              </a:endParaRPr>
            </a:p>
          </p:txBody>
        </p:sp>
        <p:sp>
          <p:nvSpPr>
            <p:cNvPr id="20" name="object 20"/>
            <p:cNvSpPr/>
            <p:nvPr/>
          </p:nvSpPr>
          <p:spPr>
            <a:xfrm>
              <a:off x="7924800" y="2867025"/>
              <a:ext cx="304800" cy="304800"/>
            </a:xfrm>
            <a:custGeom>
              <a:avLst/>
              <a:gdLst/>
              <a:ahLst/>
              <a:cxnLst/>
              <a:rect l="l" t="t" r="r" b="b"/>
              <a:pathLst>
                <a:path w="304800" h="304800">
                  <a:moveTo>
                    <a:pt x="152400" y="0"/>
                  </a:moveTo>
                  <a:lnTo>
                    <a:pt x="104217" y="7766"/>
                  </a:lnTo>
                  <a:lnTo>
                    <a:pt x="62380" y="29394"/>
                  </a:lnTo>
                  <a:lnTo>
                    <a:pt x="29394" y="62380"/>
                  </a:lnTo>
                  <a:lnTo>
                    <a:pt x="7766" y="104217"/>
                  </a:lnTo>
                  <a:lnTo>
                    <a:pt x="0" y="152400"/>
                  </a:lnTo>
                  <a:lnTo>
                    <a:pt x="7766" y="200582"/>
                  </a:lnTo>
                  <a:lnTo>
                    <a:pt x="29394" y="242419"/>
                  </a:lnTo>
                  <a:lnTo>
                    <a:pt x="62380" y="275405"/>
                  </a:lnTo>
                  <a:lnTo>
                    <a:pt x="104217" y="297033"/>
                  </a:lnTo>
                  <a:lnTo>
                    <a:pt x="152400" y="304800"/>
                  </a:lnTo>
                  <a:lnTo>
                    <a:pt x="200582" y="297033"/>
                  </a:lnTo>
                  <a:lnTo>
                    <a:pt x="242419" y="275405"/>
                  </a:lnTo>
                  <a:lnTo>
                    <a:pt x="275405" y="242419"/>
                  </a:lnTo>
                  <a:lnTo>
                    <a:pt x="297033" y="200582"/>
                  </a:lnTo>
                  <a:lnTo>
                    <a:pt x="304800" y="152400"/>
                  </a:lnTo>
                  <a:lnTo>
                    <a:pt x="297033" y="104217"/>
                  </a:lnTo>
                  <a:lnTo>
                    <a:pt x="275405" y="62380"/>
                  </a:lnTo>
                  <a:lnTo>
                    <a:pt x="242419" y="29394"/>
                  </a:lnTo>
                  <a:lnTo>
                    <a:pt x="200582" y="7766"/>
                  </a:lnTo>
                  <a:lnTo>
                    <a:pt x="152400" y="0"/>
                  </a:lnTo>
                  <a:close/>
                </a:path>
              </a:pathLst>
            </a:custGeom>
            <a:solidFill>
              <a:srgbClr val="0E6EC5"/>
            </a:solidFill>
          </p:spPr>
          <p:txBody>
            <a:bodyPr wrap="square" lIns="0" tIns="0" rIns="0" bIns="0" rtlCol="0"/>
            <a:lstStyle/>
            <a:p>
              <a:endParaRPr smtClean="0">
                <a:solidFill>
                  <a:prstClr val="black"/>
                </a:solidFill>
              </a:endParaRPr>
            </a:p>
          </p:txBody>
        </p:sp>
        <p:sp>
          <p:nvSpPr>
            <p:cNvPr id="21" name="object 21"/>
            <p:cNvSpPr/>
            <p:nvPr/>
          </p:nvSpPr>
          <p:spPr>
            <a:xfrm>
              <a:off x="7924800" y="2867025"/>
              <a:ext cx="304800" cy="304800"/>
            </a:xfrm>
            <a:custGeom>
              <a:avLst/>
              <a:gdLst/>
              <a:ahLst/>
              <a:cxnLst/>
              <a:rect l="l" t="t" r="r" b="b"/>
              <a:pathLst>
                <a:path w="304800" h="304800">
                  <a:moveTo>
                    <a:pt x="0" y="152400"/>
                  </a:moveTo>
                  <a:lnTo>
                    <a:pt x="7766" y="104217"/>
                  </a:lnTo>
                  <a:lnTo>
                    <a:pt x="29394" y="62380"/>
                  </a:lnTo>
                  <a:lnTo>
                    <a:pt x="62380" y="29394"/>
                  </a:lnTo>
                  <a:lnTo>
                    <a:pt x="104217" y="7766"/>
                  </a:lnTo>
                  <a:lnTo>
                    <a:pt x="152400" y="0"/>
                  </a:lnTo>
                  <a:lnTo>
                    <a:pt x="200582" y="7766"/>
                  </a:lnTo>
                  <a:lnTo>
                    <a:pt x="242419" y="29394"/>
                  </a:lnTo>
                  <a:lnTo>
                    <a:pt x="275405" y="62380"/>
                  </a:lnTo>
                  <a:lnTo>
                    <a:pt x="297033" y="104217"/>
                  </a:lnTo>
                  <a:lnTo>
                    <a:pt x="304800" y="152400"/>
                  </a:lnTo>
                  <a:lnTo>
                    <a:pt x="297033" y="200582"/>
                  </a:lnTo>
                  <a:lnTo>
                    <a:pt x="275405" y="242419"/>
                  </a:lnTo>
                  <a:lnTo>
                    <a:pt x="242419" y="275405"/>
                  </a:lnTo>
                  <a:lnTo>
                    <a:pt x="200582" y="297033"/>
                  </a:lnTo>
                  <a:lnTo>
                    <a:pt x="152400" y="304800"/>
                  </a:lnTo>
                  <a:lnTo>
                    <a:pt x="104217" y="297033"/>
                  </a:lnTo>
                  <a:lnTo>
                    <a:pt x="62380" y="275405"/>
                  </a:lnTo>
                  <a:lnTo>
                    <a:pt x="29394" y="242419"/>
                  </a:lnTo>
                  <a:lnTo>
                    <a:pt x="7766" y="200582"/>
                  </a:lnTo>
                  <a:lnTo>
                    <a:pt x="0" y="152400"/>
                  </a:lnTo>
                  <a:close/>
                </a:path>
              </a:pathLst>
            </a:custGeom>
            <a:ln w="19050">
              <a:solidFill>
                <a:srgbClr val="04607A"/>
              </a:solidFill>
            </a:ln>
          </p:spPr>
          <p:txBody>
            <a:bodyPr wrap="square" lIns="0" tIns="0" rIns="0" bIns="0" rtlCol="0"/>
            <a:lstStyle/>
            <a:p>
              <a:endParaRPr smtClean="0">
                <a:solidFill>
                  <a:prstClr val="black"/>
                </a:solidFill>
              </a:endParaRPr>
            </a:p>
          </p:txBody>
        </p:sp>
        <p:sp>
          <p:nvSpPr>
            <p:cNvPr id="22" name="object 22"/>
            <p:cNvSpPr/>
            <p:nvPr/>
          </p:nvSpPr>
          <p:spPr>
            <a:xfrm>
              <a:off x="5312042" y="1609725"/>
              <a:ext cx="1605915" cy="1876425"/>
            </a:xfrm>
            <a:custGeom>
              <a:avLst/>
              <a:gdLst/>
              <a:ahLst/>
              <a:cxnLst/>
              <a:rect l="l" t="t" r="r" b="b"/>
              <a:pathLst>
                <a:path w="1605915" h="1876425">
                  <a:moveTo>
                    <a:pt x="574407" y="0"/>
                  </a:moveTo>
                  <a:lnTo>
                    <a:pt x="506379" y="7448"/>
                  </a:lnTo>
                  <a:lnTo>
                    <a:pt x="440196" y="36841"/>
                  </a:lnTo>
                  <a:lnTo>
                    <a:pt x="407991" y="58817"/>
                  </a:lnTo>
                  <a:lnTo>
                    <a:pt x="376480" y="85137"/>
                  </a:lnTo>
                  <a:lnTo>
                    <a:pt x="345740" y="115421"/>
                  </a:lnTo>
                  <a:lnTo>
                    <a:pt x="315849" y="149289"/>
                  </a:lnTo>
                  <a:lnTo>
                    <a:pt x="286883" y="186361"/>
                  </a:lnTo>
                  <a:lnTo>
                    <a:pt x="258922" y="226256"/>
                  </a:lnTo>
                  <a:lnTo>
                    <a:pt x="232041" y="268594"/>
                  </a:lnTo>
                  <a:lnTo>
                    <a:pt x="206318" y="312993"/>
                  </a:lnTo>
                  <a:lnTo>
                    <a:pt x="181831" y="359075"/>
                  </a:lnTo>
                  <a:lnTo>
                    <a:pt x="158658" y="406457"/>
                  </a:lnTo>
                  <a:lnTo>
                    <a:pt x="136874" y="454760"/>
                  </a:lnTo>
                  <a:lnTo>
                    <a:pt x="116559" y="503604"/>
                  </a:lnTo>
                  <a:lnTo>
                    <a:pt x="97789" y="552607"/>
                  </a:lnTo>
                  <a:lnTo>
                    <a:pt x="80642" y="601389"/>
                  </a:lnTo>
                  <a:lnTo>
                    <a:pt x="65195" y="649570"/>
                  </a:lnTo>
                  <a:lnTo>
                    <a:pt x="51526" y="696770"/>
                  </a:lnTo>
                  <a:lnTo>
                    <a:pt x="39712" y="742608"/>
                  </a:lnTo>
                  <a:lnTo>
                    <a:pt x="29830" y="786703"/>
                  </a:lnTo>
                  <a:lnTo>
                    <a:pt x="21957" y="828675"/>
                  </a:lnTo>
                  <a:lnTo>
                    <a:pt x="16281" y="866487"/>
                  </a:lnTo>
                  <a:lnTo>
                    <a:pt x="11361" y="907516"/>
                  </a:lnTo>
                  <a:lnTo>
                    <a:pt x="7252" y="951386"/>
                  </a:lnTo>
                  <a:lnTo>
                    <a:pt x="4008" y="997718"/>
                  </a:lnTo>
                  <a:lnTo>
                    <a:pt x="1682" y="1046136"/>
                  </a:lnTo>
                  <a:lnTo>
                    <a:pt x="328" y="1096262"/>
                  </a:lnTo>
                  <a:lnTo>
                    <a:pt x="0" y="1147719"/>
                  </a:lnTo>
                  <a:lnTo>
                    <a:pt x="751" y="1200130"/>
                  </a:lnTo>
                  <a:lnTo>
                    <a:pt x="2635" y="1253116"/>
                  </a:lnTo>
                  <a:lnTo>
                    <a:pt x="5706" y="1306301"/>
                  </a:lnTo>
                  <a:lnTo>
                    <a:pt x="10017" y="1359308"/>
                  </a:lnTo>
                  <a:lnTo>
                    <a:pt x="15623" y="1411760"/>
                  </a:lnTo>
                  <a:lnTo>
                    <a:pt x="22577" y="1463278"/>
                  </a:lnTo>
                  <a:lnTo>
                    <a:pt x="30932" y="1513485"/>
                  </a:lnTo>
                  <a:lnTo>
                    <a:pt x="40743" y="1562005"/>
                  </a:lnTo>
                  <a:lnTo>
                    <a:pt x="52063" y="1608460"/>
                  </a:lnTo>
                  <a:lnTo>
                    <a:pt x="64946" y="1652473"/>
                  </a:lnTo>
                  <a:lnTo>
                    <a:pt x="79445" y="1693666"/>
                  </a:lnTo>
                  <a:lnTo>
                    <a:pt x="95615" y="1731662"/>
                  </a:lnTo>
                  <a:lnTo>
                    <a:pt x="113508" y="1766084"/>
                  </a:lnTo>
                  <a:lnTo>
                    <a:pt x="154683" y="1822695"/>
                  </a:lnTo>
                  <a:lnTo>
                    <a:pt x="203397" y="1860481"/>
                  </a:lnTo>
                  <a:lnTo>
                    <a:pt x="260082" y="1876425"/>
                  </a:lnTo>
                  <a:lnTo>
                    <a:pt x="284500" y="1876321"/>
                  </a:lnTo>
                  <a:lnTo>
                    <a:pt x="343583" y="1866896"/>
                  </a:lnTo>
                  <a:lnTo>
                    <a:pt x="414707" y="1846117"/>
                  </a:lnTo>
                  <a:lnTo>
                    <a:pt x="454177" y="1831819"/>
                  </a:lnTo>
                  <a:lnTo>
                    <a:pt x="495928" y="1815102"/>
                  </a:lnTo>
                  <a:lnTo>
                    <a:pt x="539715" y="1796106"/>
                  </a:lnTo>
                  <a:lnTo>
                    <a:pt x="585297" y="1774972"/>
                  </a:lnTo>
                  <a:lnTo>
                    <a:pt x="632429" y="1751839"/>
                  </a:lnTo>
                  <a:lnTo>
                    <a:pt x="680869" y="1726847"/>
                  </a:lnTo>
                  <a:lnTo>
                    <a:pt x="730373" y="1700136"/>
                  </a:lnTo>
                  <a:lnTo>
                    <a:pt x="780698" y="1671847"/>
                  </a:lnTo>
                  <a:lnTo>
                    <a:pt x="831601" y="1642119"/>
                  </a:lnTo>
                  <a:lnTo>
                    <a:pt x="882838" y="1611092"/>
                  </a:lnTo>
                  <a:lnTo>
                    <a:pt x="934165" y="1578906"/>
                  </a:lnTo>
                  <a:lnTo>
                    <a:pt x="985341" y="1545702"/>
                  </a:lnTo>
                  <a:lnTo>
                    <a:pt x="1036121" y="1511620"/>
                  </a:lnTo>
                  <a:lnTo>
                    <a:pt x="1086262" y="1476798"/>
                  </a:lnTo>
                  <a:lnTo>
                    <a:pt x="1135521" y="1441378"/>
                  </a:lnTo>
                  <a:lnTo>
                    <a:pt x="1183654" y="1405499"/>
                  </a:lnTo>
                  <a:lnTo>
                    <a:pt x="1230419" y="1369302"/>
                  </a:lnTo>
                  <a:lnTo>
                    <a:pt x="1275571" y="1332926"/>
                  </a:lnTo>
                  <a:lnTo>
                    <a:pt x="1318869" y="1296512"/>
                  </a:lnTo>
                  <a:lnTo>
                    <a:pt x="1360067" y="1260199"/>
                  </a:lnTo>
                  <a:lnTo>
                    <a:pt x="1398924" y="1224127"/>
                  </a:lnTo>
                  <a:lnTo>
                    <a:pt x="1435196" y="1188437"/>
                  </a:lnTo>
                  <a:lnTo>
                    <a:pt x="1468639" y="1153268"/>
                  </a:lnTo>
                  <a:lnTo>
                    <a:pt x="1499010" y="1118761"/>
                  </a:lnTo>
                  <a:lnTo>
                    <a:pt x="1526067" y="1085055"/>
                  </a:lnTo>
                  <a:lnTo>
                    <a:pt x="1549565" y="1052291"/>
                  </a:lnTo>
                  <a:lnTo>
                    <a:pt x="1584912" y="990147"/>
                  </a:lnTo>
                  <a:lnTo>
                    <a:pt x="1603107" y="933450"/>
                  </a:lnTo>
                  <a:lnTo>
                    <a:pt x="1605515" y="902313"/>
                  </a:lnTo>
                  <a:lnTo>
                    <a:pt x="1602777" y="869539"/>
                  </a:lnTo>
                  <a:lnTo>
                    <a:pt x="1583012" y="799783"/>
                  </a:lnTo>
                  <a:lnTo>
                    <a:pt x="1566559" y="763155"/>
                  </a:lnTo>
                  <a:lnTo>
                    <a:pt x="1546107" y="725595"/>
                  </a:lnTo>
                  <a:lnTo>
                    <a:pt x="1521944" y="687279"/>
                  </a:lnTo>
                  <a:lnTo>
                    <a:pt x="1494357" y="648385"/>
                  </a:lnTo>
                  <a:lnTo>
                    <a:pt x="1463632" y="609088"/>
                  </a:lnTo>
                  <a:lnTo>
                    <a:pt x="1430056" y="569566"/>
                  </a:lnTo>
                  <a:lnTo>
                    <a:pt x="1393916" y="529995"/>
                  </a:lnTo>
                  <a:lnTo>
                    <a:pt x="1355499" y="490550"/>
                  </a:lnTo>
                  <a:lnTo>
                    <a:pt x="1315092" y="451409"/>
                  </a:lnTo>
                  <a:lnTo>
                    <a:pt x="1272981" y="412749"/>
                  </a:lnTo>
                  <a:lnTo>
                    <a:pt x="1229454" y="374745"/>
                  </a:lnTo>
                  <a:lnTo>
                    <a:pt x="1184797" y="337574"/>
                  </a:lnTo>
                  <a:lnTo>
                    <a:pt x="1139296" y="301412"/>
                  </a:lnTo>
                  <a:lnTo>
                    <a:pt x="1093240" y="266437"/>
                  </a:lnTo>
                  <a:lnTo>
                    <a:pt x="1046914" y="232825"/>
                  </a:lnTo>
                  <a:lnTo>
                    <a:pt x="1000606" y="200751"/>
                  </a:lnTo>
                  <a:lnTo>
                    <a:pt x="954602" y="170394"/>
                  </a:lnTo>
                  <a:lnTo>
                    <a:pt x="909190" y="141928"/>
                  </a:lnTo>
                  <a:lnTo>
                    <a:pt x="864655" y="115530"/>
                  </a:lnTo>
                  <a:lnTo>
                    <a:pt x="821286" y="91378"/>
                  </a:lnTo>
                  <a:lnTo>
                    <a:pt x="779367" y="69648"/>
                  </a:lnTo>
                  <a:lnTo>
                    <a:pt x="739188" y="50515"/>
                  </a:lnTo>
                  <a:lnTo>
                    <a:pt x="701034" y="34157"/>
                  </a:lnTo>
                  <a:lnTo>
                    <a:pt x="665192" y="20750"/>
                  </a:lnTo>
                  <a:lnTo>
                    <a:pt x="601592" y="3495"/>
                  </a:lnTo>
                  <a:lnTo>
                    <a:pt x="574407" y="0"/>
                  </a:lnTo>
                  <a:close/>
                </a:path>
              </a:pathLst>
            </a:custGeom>
            <a:solidFill>
              <a:srgbClr val="DDDDDD"/>
            </a:solidFill>
          </p:spPr>
          <p:txBody>
            <a:bodyPr wrap="square" lIns="0" tIns="0" rIns="0" bIns="0" rtlCol="0"/>
            <a:lstStyle/>
            <a:p>
              <a:endParaRPr smtClean="0">
                <a:solidFill>
                  <a:prstClr val="black"/>
                </a:solidFill>
              </a:endParaRPr>
            </a:p>
          </p:txBody>
        </p:sp>
        <p:sp>
          <p:nvSpPr>
            <p:cNvPr id="23" name="object 23"/>
            <p:cNvSpPr/>
            <p:nvPr/>
          </p:nvSpPr>
          <p:spPr>
            <a:xfrm>
              <a:off x="5791200" y="1724025"/>
              <a:ext cx="304800" cy="304800"/>
            </a:xfrm>
            <a:custGeom>
              <a:avLst/>
              <a:gdLst/>
              <a:ahLst/>
              <a:cxnLst/>
              <a:rect l="l" t="t" r="r" b="b"/>
              <a:pathLst>
                <a:path w="304800" h="304800">
                  <a:moveTo>
                    <a:pt x="152400" y="0"/>
                  </a:moveTo>
                  <a:lnTo>
                    <a:pt x="104217" y="7766"/>
                  </a:lnTo>
                  <a:lnTo>
                    <a:pt x="62380" y="29394"/>
                  </a:lnTo>
                  <a:lnTo>
                    <a:pt x="29394" y="62380"/>
                  </a:lnTo>
                  <a:lnTo>
                    <a:pt x="7766" y="104217"/>
                  </a:lnTo>
                  <a:lnTo>
                    <a:pt x="0" y="152400"/>
                  </a:lnTo>
                  <a:lnTo>
                    <a:pt x="7766" y="200582"/>
                  </a:lnTo>
                  <a:lnTo>
                    <a:pt x="29394" y="242419"/>
                  </a:lnTo>
                  <a:lnTo>
                    <a:pt x="62380" y="275405"/>
                  </a:lnTo>
                  <a:lnTo>
                    <a:pt x="104217" y="297033"/>
                  </a:lnTo>
                  <a:lnTo>
                    <a:pt x="152400" y="304800"/>
                  </a:lnTo>
                  <a:lnTo>
                    <a:pt x="200582" y="297033"/>
                  </a:lnTo>
                  <a:lnTo>
                    <a:pt x="242419" y="275405"/>
                  </a:lnTo>
                  <a:lnTo>
                    <a:pt x="275405" y="242419"/>
                  </a:lnTo>
                  <a:lnTo>
                    <a:pt x="297033" y="200582"/>
                  </a:lnTo>
                  <a:lnTo>
                    <a:pt x="304800" y="152400"/>
                  </a:lnTo>
                  <a:lnTo>
                    <a:pt x="297033" y="104217"/>
                  </a:lnTo>
                  <a:lnTo>
                    <a:pt x="275405" y="62380"/>
                  </a:lnTo>
                  <a:lnTo>
                    <a:pt x="242419" y="29394"/>
                  </a:lnTo>
                  <a:lnTo>
                    <a:pt x="200582" y="7766"/>
                  </a:lnTo>
                  <a:lnTo>
                    <a:pt x="152400" y="0"/>
                  </a:lnTo>
                  <a:close/>
                </a:path>
              </a:pathLst>
            </a:custGeom>
            <a:solidFill>
              <a:srgbClr val="85DFD0"/>
            </a:solidFill>
          </p:spPr>
          <p:txBody>
            <a:bodyPr wrap="square" lIns="0" tIns="0" rIns="0" bIns="0" rtlCol="0"/>
            <a:lstStyle/>
            <a:p>
              <a:endParaRPr smtClean="0">
                <a:solidFill>
                  <a:prstClr val="black"/>
                </a:solidFill>
              </a:endParaRPr>
            </a:p>
          </p:txBody>
        </p:sp>
        <p:sp>
          <p:nvSpPr>
            <p:cNvPr id="24" name="object 24"/>
            <p:cNvSpPr/>
            <p:nvPr/>
          </p:nvSpPr>
          <p:spPr>
            <a:xfrm>
              <a:off x="5791200" y="1724025"/>
              <a:ext cx="304800" cy="304800"/>
            </a:xfrm>
            <a:custGeom>
              <a:avLst/>
              <a:gdLst/>
              <a:ahLst/>
              <a:cxnLst/>
              <a:rect l="l" t="t" r="r" b="b"/>
              <a:pathLst>
                <a:path w="304800" h="304800">
                  <a:moveTo>
                    <a:pt x="0" y="152400"/>
                  </a:moveTo>
                  <a:lnTo>
                    <a:pt x="7766" y="104217"/>
                  </a:lnTo>
                  <a:lnTo>
                    <a:pt x="29394" y="62380"/>
                  </a:lnTo>
                  <a:lnTo>
                    <a:pt x="62380" y="29394"/>
                  </a:lnTo>
                  <a:lnTo>
                    <a:pt x="104217" y="7766"/>
                  </a:lnTo>
                  <a:lnTo>
                    <a:pt x="152400" y="0"/>
                  </a:lnTo>
                  <a:lnTo>
                    <a:pt x="200582" y="7766"/>
                  </a:lnTo>
                  <a:lnTo>
                    <a:pt x="242419" y="29394"/>
                  </a:lnTo>
                  <a:lnTo>
                    <a:pt x="275405" y="62380"/>
                  </a:lnTo>
                  <a:lnTo>
                    <a:pt x="297033" y="104217"/>
                  </a:lnTo>
                  <a:lnTo>
                    <a:pt x="304800" y="152400"/>
                  </a:lnTo>
                  <a:lnTo>
                    <a:pt x="297033" y="200582"/>
                  </a:lnTo>
                  <a:lnTo>
                    <a:pt x="275405" y="242419"/>
                  </a:lnTo>
                  <a:lnTo>
                    <a:pt x="242419" y="275405"/>
                  </a:lnTo>
                  <a:lnTo>
                    <a:pt x="200582" y="297033"/>
                  </a:lnTo>
                  <a:lnTo>
                    <a:pt x="152400" y="304800"/>
                  </a:lnTo>
                  <a:lnTo>
                    <a:pt x="104217" y="297033"/>
                  </a:lnTo>
                  <a:lnTo>
                    <a:pt x="62380" y="275405"/>
                  </a:lnTo>
                  <a:lnTo>
                    <a:pt x="29394" y="242419"/>
                  </a:lnTo>
                  <a:lnTo>
                    <a:pt x="7766" y="200582"/>
                  </a:lnTo>
                  <a:lnTo>
                    <a:pt x="0" y="152400"/>
                  </a:lnTo>
                  <a:close/>
                </a:path>
              </a:pathLst>
            </a:custGeom>
            <a:ln w="19050">
              <a:solidFill>
                <a:srgbClr val="04607A"/>
              </a:solidFill>
            </a:ln>
          </p:spPr>
          <p:txBody>
            <a:bodyPr wrap="square" lIns="0" tIns="0" rIns="0" bIns="0" rtlCol="0"/>
            <a:lstStyle/>
            <a:p>
              <a:endParaRPr smtClean="0">
                <a:solidFill>
                  <a:prstClr val="black"/>
                </a:solidFill>
              </a:endParaRPr>
            </a:p>
          </p:txBody>
        </p:sp>
        <p:sp>
          <p:nvSpPr>
            <p:cNvPr id="25" name="object 25"/>
            <p:cNvSpPr/>
            <p:nvPr/>
          </p:nvSpPr>
          <p:spPr>
            <a:xfrm>
              <a:off x="6477000" y="2333625"/>
              <a:ext cx="304800" cy="304800"/>
            </a:xfrm>
            <a:custGeom>
              <a:avLst/>
              <a:gdLst/>
              <a:ahLst/>
              <a:cxnLst/>
              <a:rect l="l" t="t" r="r" b="b"/>
              <a:pathLst>
                <a:path w="304800" h="304800">
                  <a:moveTo>
                    <a:pt x="152400" y="0"/>
                  </a:moveTo>
                  <a:lnTo>
                    <a:pt x="104217" y="7766"/>
                  </a:lnTo>
                  <a:lnTo>
                    <a:pt x="62380" y="29394"/>
                  </a:lnTo>
                  <a:lnTo>
                    <a:pt x="29394" y="62380"/>
                  </a:lnTo>
                  <a:lnTo>
                    <a:pt x="7766" y="104217"/>
                  </a:lnTo>
                  <a:lnTo>
                    <a:pt x="0" y="152400"/>
                  </a:lnTo>
                  <a:lnTo>
                    <a:pt x="7766" y="200582"/>
                  </a:lnTo>
                  <a:lnTo>
                    <a:pt x="29394" y="242419"/>
                  </a:lnTo>
                  <a:lnTo>
                    <a:pt x="62380" y="275405"/>
                  </a:lnTo>
                  <a:lnTo>
                    <a:pt x="104217" y="297033"/>
                  </a:lnTo>
                  <a:lnTo>
                    <a:pt x="152400" y="304800"/>
                  </a:lnTo>
                  <a:lnTo>
                    <a:pt x="200582" y="297033"/>
                  </a:lnTo>
                  <a:lnTo>
                    <a:pt x="242419" y="275405"/>
                  </a:lnTo>
                  <a:lnTo>
                    <a:pt x="275405" y="242419"/>
                  </a:lnTo>
                  <a:lnTo>
                    <a:pt x="297033" y="200582"/>
                  </a:lnTo>
                  <a:lnTo>
                    <a:pt x="304800" y="152400"/>
                  </a:lnTo>
                  <a:lnTo>
                    <a:pt x="297033" y="104217"/>
                  </a:lnTo>
                  <a:lnTo>
                    <a:pt x="275405" y="62380"/>
                  </a:lnTo>
                  <a:lnTo>
                    <a:pt x="242419" y="29394"/>
                  </a:lnTo>
                  <a:lnTo>
                    <a:pt x="200582" y="7766"/>
                  </a:lnTo>
                  <a:lnTo>
                    <a:pt x="152400" y="0"/>
                  </a:lnTo>
                  <a:close/>
                </a:path>
              </a:pathLst>
            </a:custGeom>
            <a:solidFill>
              <a:srgbClr val="85DFD0"/>
            </a:solidFill>
          </p:spPr>
          <p:txBody>
            <a:bodyPr wrap="square" lIns="0" tIns="0" rIns="0" bIns="0" rtlCol="0"/>
            <a:lstStyle/>
            <a:p>
              <a:endParaRPr smtClean="0">
                <a:solidFill>
                  <a:prstClr val="black"/>
                </a:solidFill>
              </a:endParaRPr>
            </a:p>
          </p:txBody>
        </p:sp>
        <p:sp>
          <p:nvSpPr>
            <p:cNvPr id="26" name="object 26"/>
            <p:cNvSpPr/>
            <p:nvPr/>
          </p:nvSpPr>
          <p:spPr>
            <a:xfrm>
              <a:off x="6477000" y="2333625"/>
              <a:ext cx="304800" cy="304800"/>
            </a:xfrm>
            <a:custGeom>
              <a:avLst/>
              <a:gdLst/>
              <a:ahLst/>
              <a:cxnLst/>
              <a:rect l="l" t="t" r="r" b="b"/>
              <a:pathLst>
                <a:path w="304800" h="304800">
                  <a:moveTo>
                    <a:pt x="0" y="152400"/>
                  </a:moveTo>
                  <a:lnTo>
                    <a:pt x="7766" y="104217"/>
                  </a:lnTo>
                  <a:lnTo>
                    <a:pt x="29394" y="62380"/>
                  </a:lnTo>
                  <a:lnTo>
                    <a:pt x="62380" y="29394"/>
                  </a:lnTo>
                  <a:lnTo>
                    <a:pt x="104217" y="7766"/>
                  </a:lnTo>
                  <a:lnTo>
                    <a:pt x="152400" y="0"/>
                  </a:lnTo>
                  <a:lnTo>
                    <a:pt x="200582" y="7766"/>
                  </a:lnTo>
                  <a:lnTo>
                    <a:pt x="242419" y="29394"/>
                  </a:lnTo>
                  <a:lnTo>
                    <a:pt x="275405" y="62380"/>
                  </a:lnTo>
                  <a:lnTo>
                    <a:pt x="297033" y="104217"/>
                  </a:lnTo>
                  <a:lnTo>
                    <a:pt x="304800" y="152400"/>
                  </a:lnTo>
                  <a:lnTo>
                    <a:pt x="297033" y="200582"/>
                  </a:lnTo>
                  <a:lnTo>
                    <a:pt x="275405" y="242419"/>
                  </a:lnTo>
                  <a:lnTo>
                    <a:pt x="242419" y="275405"/>
                  </a:lnTo>
                  <a:lnTo>
                    <a:pt x="200582" y="297033"/>
                  </a:lnTo>
                  <a:lnTo>
                    <a:pt x="152400" y="304800"/>
                  </a:lnTo>
                  <a:lnTo>
                    <a:pt x="104217" y="297033"/>
                  </a:lnTo>
                  <a:lnTo>
                    <a:pt x="62380" y="275405"/>
                  </a:lnTo>
                  <a:lnTo>
                    <a:pt x="29394" y="242419"/>
                  </a:lnTo>
                  <a:lnTo>
                    <a:pt x="7766" y="200582"/>
                  </a:lnTo>
                  <a:lnTo>
                    <a:pt x="0" y="152400"/>
                  </a:lnTo>
                  <a:close/>
                </a:path>
              </a:pathLst>
            </a:custGeom>
            <a:ln w="19050">
              <a:solidFill>
                <a:srgbClr val="04607A"/>
              </a:solidFill>
            </a:ln>
          </p:spPr>
          <p:txBody>
            <a:bodyPr wrap="square" lIns="0" tIns="0" rIns="0" bIns="0" rtlCol="0"/>
            <a:lstStyle/>
            <a:p>
              <a:endParaRPr smtClean="0">
                <a:solidFill>
                  <a:prstClr val="black"/>
                </a:solidFill>
              </a:endParaRPr>
            </a:p>
          </p:txBody>
        </p:sp>
        <p:sp>
          <p:nvSpPr>
            <p:cNvPr id="27" name="object 27"/>
            <p:cNvSpPr/>
            <p:nvPr/>
          </p:nvSpPr>
          <p:spPr>
            <a:xfrm>
              <a:off x="5486400" y="3019425"/>
              <a:ext cx="304800" cy="304800"/>
            </a:xfrm>
            <a:custGeom>
              <a:avLst/>
              <a:gdLst/>
              <a:ahLst/>
              <a:cxnLst/>
              <a:rect l="l" t="t" r="r" b="b"/>
              <a:pathLst>
                <a:path w="304800" h="304800">
                  <a:moveTo>
                    <a:pt x="152400" y="0"/>
                  </a:moveTo>
                  <a:lnTo>
                    <a:pt x="104217" y="7766"/>
                  </a:lnTo>
                  <a:lnTo>
                    <a:pt x="62380" y="29394"/>
                  </a:lnTo>
                  <a:lnTo>
                    <a:pt x="29394" y="62380"/>
                  </a:lnTo>
                  <a:lnTo>
                    <a:pt x="7766" y="104217"/>
                  </a:lnTo>
                  <a:lnTo>
                    <a:pt x="0" y="152400"/>
                  </a:lnTo>
                  <a:lnTo>
                    <a:pt x="7766" y="200582"/>
                  </a:lnTo>
                  <a:lnTo>
                    <a:pt x="29394" y="242419"/>
                  </a:lnTo>
                  <a:lnTo>
                    <a:pt x="62380" y="275405"/>
                  </a:lnTo>
                  <a:lnTo>
                    <a:pt x="104217" y="297033"/>
                  </a:lnTo>
                  <a:lnTo>
                    <a:pt x="152400" y="304800"/>
                  </a:lnTo>
                  <a:lnTo>
                    <a:pt x="200582" y="297033"/>
                  </a:lnTo>
                  <a:lnTo>
                    <a:pt x="242419" y="275405"/>
                  </a:lnTo>
                  <a:lnTo>
                    <a:pt x="275405" y="242419"/>
                  </a:lnTo>
                  <a:lnTo>
                    <a:pt x="297033" y="200582"/>
                  </a:lnTo>
                  <a:lnTo>
                    <a:pt x="304800" y="152400"/>
                  </a:lnTo>
                  <a:lnTo>
                    <a:pt x="297033" y="104217"/>
                  </a:lnTo>
                  <a:lnTo>
                    <a:pt x="275405" y="62380"/>
                  </a:lnTo>
                  <a:lnTo>
                    <a:pt x="242419" y="29394"/>
                  </a:lnTo>
                  <a:lnTo>
                    <a:pt x="200582" y="7766"/>
                  </a:lnTo>
                  <a:lnTo>
                    <a:pt x="152400" y="0"/>
                  </a:lnTo>
                  <a:close/>
                </a:path>
              </a:pathLst>
            </a:custGeom>
            <a:solidFill>
              <a:srgbClr val="85DFD0"/>
            </a:solidFill>
          </p:spPr>
          <p:txBody>
            <a:bodyPr wrap="square" lIns="0" tIns="0" rIns="0" bIns="0" rtlCol="0"/>
            <a:lstStyle/>
            <a:p>
              <a:endParaRPr smtClean="0">
                <a:solidFill>
                  <a:prstClr val="black"/>
                </a:solidFill>
              </a:endParaRPr>
            </a:p>
          </p:txBody>
        </p:sp>
        <p:sp>
          <p:nvSpPr>
            <p:cNvPr id="28" name="object 28"/>
            <p:cNvSpPr/>
            <p:nvPr/>
          </p:nvSpPr>
          <p:spPr>
            <a:xfrm>
              <a:off x="5486400" y="1993900"/>
              <a:ext cx="1035050" cy="1330325"/>
            </a:xfrm>
            <a:custGeom>
              <a:avLst/>
              <a:gdLst/>
              <a:ahLst/>
              <a:cxnLst/>
              <a:rect l="l" t="t" r="r" b="b"/>
              <a:pathLst>
                <a:path w="1035050" h="1330325">
                  <a:moveTo>
                    <a:pt x="0" y="1177925"/>
                  </a:moveTo>
                  <a:lnTo>
                    <a:pt x="7766" y="1129742"/>
                  </a:lnTo>
                  <a:lnTo>
                    <a:pt x="29394" y="1087905"/>
                  </a:lnTo>
                  <a:lnTo>
                    <a:pt x="62380" y="1054919"/>
                  </a:lnTo>
                  <a:lnTo>
                    <a:pt x="104217" y="1033291"/>
                  </a:lnTo>
                  <a:lnTo>
                    <a:pt x="152400" y="1025525"/>
                  </a:lnTo>
                  <a:lnTo>
                    <a:pt x="200582" y="1033291"/>
                  </a:lnTo>
                  <a:lnTo>
                    <a:pt x="242419" y="1054919"/>
                  </a:lnTo>
                  <a:lnTo>
                    <a:pt x="275405" y="1087905"/>
                  </a:lnTo>
                  <a:lnTo>
                    <a:pt x="297033" y="1129742"/>
                  </a:lnTo>
                  <a:lnTo>
                    <a:pt x="304800" y="1177925"/>
                  </a:lnTo>
                  <a:lnTo>
                    <a:pt x="297033" y="1226107"/>
                  </a:lnTo>
                  <a:lnTo>
                    <a:pt x="275405" y="1267944"/>
                  </a:lnTo>
                  <a:lnTo>
                    <a:pt x="242419" y="1300930"/>
                  </a:lnTo>
                  <a:lnTo>
                    <a:pt x="200582" y="1322558"/>
                  </a:lnTo>
                  <a:lnTo>
                    <a:pt x="152400" y="1330325"/>
                  </a:lnTo>
                  <a:lnTo>
                    <a:pt x="104217" y="1322558"/>
                  </a:lnTo>
                  <a:lnTo>
                    <a:pt x="62380" y="1300930"/>
                  </a:lnTo>
                  <a:lnTo>
                    <a:pt x="29394" y="1267944"/>
                  </a:lnTo>
                  <a:lnTo>
                    <a:pt x="7766" y="1226107"/>
                  </a:lnTo>
                  <a:lnTo>
                    <a:pt x="0" y="1177925"/>
                  </a:lnTo>
                  <a:close/>
                </a:path>
                <a:path w="1035050" h="1330325">
                  <a:moveTo>
                    <a:pt x="565150" y="0"/>
                  </a:moveTo>
                  <a:lnTo>
                    <a:pt x="1035050" y="374650"/>
                  </a:lnTo>
                </a:path>
              </a:pathLst>
            </a:custGeom>
            <a:ln w="19050">
              <a:solidFill>
                <a:srgbClr val="04607A"/>
              </a:solidFill>
            </a:ln>
          </p:spPr>
          <p:txBody>
            <a:bodyPr wrap="square" lIns="0" tIns="0" rIns="0" bIns="0" rtlCol="0"/>
            <a:lstStyle/>
            <a:p>
              <a:endParaRPr smtClean="0">
                <a:solidFill>
                  <a:prstClr val="black"/>
                </a:solidFill>
              </a:endParaRPr>
            </a:p>
          </p:txBody>
        </p:sp>
        <p:sp>
          <p:nvSpPr>
            <p:cNvPr id="29" name="object 29"/>
            <p:cNvSpPr/>
            <p:nvPr/>
          </p:nvSpPr>
          <p:spPr>
            <a:xfrm>
              <a:off x="5746750" y="2603500"/>
              <a:ext cx="774700" cy="450850"/>
            </a:xfrm>
            <a:custGeom>
              <a:avLst/>
              <a:gdLst/>
              <a:ahLst/>
              <a:cxnLst/>
              <a:rect l="l" t="t" r="r" b="b"/>
              <a:pathLst>
                <a:path w="774700" h="450850">
                  <a:moveTo>
                    <a:pt x="774700" y="0"/>
                  </a:moveTo>
                  <a:lnTo>
                    <a:pt x="0" y="450850"/>
                  </a:lnTo>
                </a:path>
              </a:pathLst>
            </a:custGeom>
            <a:ln w="19050">
              <a:solidFill>
                <a:srgbClr val="000000"/>
              </a:solidFill>
              <a:prstDash val="sysDash"/>
            </a:ln>
          </p:spPr>
          <p:txBody>
            <a:bodyPr wrap="square" lIns="0" tIns="0" rIns="0" bIns="0" rtlCol="0"/>
            <a:lstStyle/>
            <a:p>
              <a:endParaRPr smtClean="0">
                <a:solidFill>
                  <a:prstClr val="black"/>
                </a:solidFill>
              </a:endParaRPr>
            </a:p>
          </p:txBody>
        </p:sp>
        <p:sp>
          <p:nvSpPr>
            <p:cNvPr id="30" name="object 30"/>
            <p:cNvSpPr/>
            <p:nvPr/>
          </p:nvSpPr>
          <p:spPr>
            <a:xfrm>
              <a:off x="5638800" y="1993900"/>
              <a:ext cx="196850" cy="1016000"/>
            </a:xfrm>
            <a:custGeom>
              <a:avLst/>
              <a:gdLst/>
              <a:ahLst/>
              <a:cxnLst/>
              <a:rect l="l" t="t" r="r" b="b"/>
              <a:pathLst>
                <a:path w="196850" h="1016000">
                  <a:moveTo>
                    <a:pt x="196850" y="0"/>
                  </a:moveTo>
                  <a:lnTo>
                    <a:pt x="0" y="1016000"/>
                  </a:lnTo>
                </a:path>
              </a:pathLst>
            </a:custGeom>
            <a:ln w="19050">
              <a:solidFill>
                <a:srgbClr val="04607A"/>
              </a:solidFill>
            </a:ln>
          </p:spPr>
          <p:txBody>
            <a:bodyPr wrap="square" lIns="0" tIns="0" rIns="0" bIns="0" rtlCol="0"/>
            <a:lstStyle/>
            <a:p>
              <a:endParaRPr smtClean="0">
                <a:solidFill>
                  <a:prstClr val="black"/>
                </a:solidFill>
              </a:endParaRPr>
            </a:p>
          </p:txBody>
        </p:sp>
        <p:sp>
          <p:nvSpPr>
            <p:cNvPr id="31" name="object 31"/>
            <p:cNvSpPr/>
            <p:nvPr/>
          </p:nvSpPr>
          <p:spPr>
            <a:xfrm>
              <a:off x="5800725" y="2486025"/>
              <a:ext cx="2168525" cy="685800"/>
            </a:xfrm>
            <a:custGeom>
              <a:avLst/>
              <a:gdLst/>
              <a:ahLst/>
              <a:cxnLst/>
              <a:rect l="l" t="t" r="r" b="b"/>
              <a:pathLst>
                <a:path w="2168525" h="685800">
                  <a:moveTo>
                    <a:pt x="990600" y="0"/>
                  </a:moveTo>
                  <a:lnTo>
                    <a:pt x="2168525" y="415925"/>
                  </a:lnTo>
                </a:path>
                <a:path w="2168525" h="685800">
                  <a:moveTo>
                    <a:pt x="0" y="685800"/>
                  </a:moveTo>
                  <a:lnTo>
                    <a:pt x="2114550" y="533400"/>
                  </a:lnTo>
                </a:path>
              </a:pathLst>
            </a:custGeom>
            <a:ln w="38100">
              <a:solidFill>
                <a:srgbClr val="000000"/>
              </a:solidFill>
              <a:prstDash val="lgDash"/>
            </a:ln>
          </p:spPr>
          <p:txBody>
            <a:bodyPr wrap="square" lIns="0" tIns="0" rIns="0" bIns="0" rtlCol="0"/>
            <a:lstStyle/>
            <a:p>
              <a:endParaRPr smtClean="0">
                <a:solidFill>
                  <a:prstClr val="black"/>
                </a:solidFill>
              </a:endParaRPr>
            </a:p>
          </p:txBody>
        </p:sp>
        <p:sp>
          <p:nvSpPr>
            <p:cNvPr id="32" name="object 32"/>
            <p:cNvSpPr/>
            <p:nvPr/>
          </p:nvSpPr>
          <p:spPr>
            <a:xfrm>
              <a:off x="6105525" y="1571625"/>
              <a:ext cx="1657350" cy="304800"/>
            </a:xfrm>
            <a:custGeom>
              <a:avLst/>
              <a:gdLst/>
              <a:ahLst/>
              <a:cxnLst/>
              <a:rect l="l" t="t" r="r" b="b"/>
              <a:pathLst>
                <a:path w="1657350" h="304800">
                  <a:moveTo>
                    <a:pt x="0" y="304800"/>
                  </a:moveTo>
                  <a:lnTo>
                    <a:pt x="1657350" y="0"/>
                  </a:lnTo>
                </a:path>
              </a:pathLst>
            </a:custGeom>
            <a:ln w="38100">
              <a:solidFill>
                <a:srgbClr val="04607A"/>
              </a:solidFill>
            </a:ln>
          </p:spPr>
          <p:txBody>
            <a:bodyPr wrap="square" lIns="0" tIns="0" rIns="0" bIns="0" rtlCol="0"/>
            <a:lstStyle/>
            <a:p>
              <a:endParaRPr smtClean="0">
                <a:solidFill>
                  <a:prstClr val="black"/>
                </a:solidFill>
              </a:endParaRPr>
            </a:p>
          </p:txBody>
        </p:sp>
        <p:sp>
          <p:nvSpPr>
            <p:cNvPr id="33" name="object 33"/>
            <p:cNvSpPr/>
            <p:nvPr/>
          </p:nvSpPr>
          <p:spPr>
            <a:xfrm>
              <a:off x="6737350" y="1689100"/>
              <a:ext cx="1079500" cy="679450"/>
            </a:xfrm>
            <a:custGeom>
              <a:avLst/>
              <a:gdLst/>
              <a:ahLst/>
              <a:cxnLst/>
              <a:rect l="l" t="t" r="r" b="b"/>
              <a:pathLst>
                <a:path w="1079500" h="679450">
                  <a:moveTo>
                    <a:pt x="0" y="679450"/>
                  </a:moveTo>
                  <a:lnTo>
                    <a:pt x="1079500" y="0"/>
                  </a:lnTo>
                </a:path>
              </a:pathLst>
            </a:custGeom>
            <a:ln w="38100">
              <a:solidFill>
                <a:srgbClr val="000000"/>
              </a:solidFill>
              <a:prstDash val="lgDash"/>
            </a:ln>
          </p:spPr>
          <p:txBody>
            <a:bodyPr wrap="square" lIns="0" tIns="0" rIns="0" bIns="0" rtlCol="0"/>
            <a:lstStyle/>
            <a:p>
              <a:endParaRPr smtClean="0">
                <a:solidFill>
                  <a:prstClr val="black"/>
                </a:solidFill>
              </a:endParaRPr>
            </a:p>
          </p:txBody>
        </p:sp>
        <p:sp>
          <p:nvSpPr>
            <p:cNvPr id="34" name="object 34"/>
            <p:cNvSpPr/>
            <p:nvPr/>
          </p:nvSpPr>
          <p:spPr>
            <a:xfrm>
              <a:off x="8032750" y="1689100"/>
              <a:ext cx="469900" cy="1212850"/>
            </a:xfrm>
            <a:custGeom>
              <a:avLst/>
              <a:gdLst/>
              <a:ahLst/>
              <a:cxnLst/>
              <a:rect l="l" t="t" r="r" b="b"/>
              <a:pathLst>
                <a:path w="469900" h="1212850">
                  <a:moveTo>
                    <a:pt x="469900" y="527050"/>
                  </a:moveTo>
                  <a:lnTo>
                    <a:pt x="0" y="0"/>
                  </a:lnTo>
                </a:path>
                <a:path w="469900" h="1212850">
                  <a:moveTo>
                    <a:pt x="152400" y="1212850"/>
                  </a:moveTo>
                  <a:lnTo>
                    <a:pt x="469900" y="762000"/>
                  </a:lnTo>
                </a:path>
              </a:pathLst>
            </a:custGeom>
            <a:ln w="19050">
              <a:solidFill>
                <a:srgbClr val="04607A"/>
              </a:solidFill>
            </a:ln>
          </p:spPr>
          <p:txBody>
            <a:bodyPr wrap="square" lIns="0" tIns="0" rIns="0" bIns="0" rtlCol="0"/>
            <a:lstStyle/>
            <a:p>
              <a:endParaRPr smtClean="0">
                <a:solidFill>
                  <a:prstClr val="black"/>
                </a:solidFill>
              </a:endParaRPr>
            </a:p>
          </p:txBody>
        </p:sp>
      </p:grpSp>
      <p:sp>
        <p:nvSpPr>
          <p:cNvPr id="35" name="object 35"/>
          <p:cNvSpPr txBox="1"/>
          <p:nvPr/>
        </p:nvSpPr>
        <p:spPr>
          <a:xfrm>
            <a:off x="6847078" y="1375409"/>
            <a:ext cx="136525" cy="299720"/>
          </a:xfrm>
          <a:prstGeom prst="rect">
            <a:avLst/>
          </a:prstGeom>
        </p:spPr>
        <p:txBody>
          <a:bodyPr vert="horz" wrap="square" lIns="0" tIns="12700" rIns="0" bIns="0" rtlCol="0">
            <a:spAutoFit/>
          </a:bodyPr>
          <a:lstStyle/>
          <a:p>
            <a:pPr marL="12700">
              <a:spcBef>
                <a:spcPts val="100"/>
              </a:spcBef>
            </a:pPr>
            <a:r>
              <a:rPr dirty="0">
                <a:solidFill>
                  <a:srgbClr val="04607A"/>
                </a:solidFill>
                <a:latin typeface="Constantia"/>
                <a:cs typeface="Constantia"/>
              </a:rPr>
              <a:t>7</a:t>
            </a:r>
            <a:endParaRPr>
              <a:solidFill>
                <a:prstClr val="black"/>
              </a:solidFill>
              <a:latin typeface="Constantia"/>
              <a:cs typeface="Constantia"/>
            </a:endParaRPr>
          </a:p>
        </p:txBody>
      </p:sp>
      <p:sp>
        <p:nvSpPr>
          <p:cNvPr id="36" name="object 36"/>
          <p:cNvSpPr txBox="1"/>
          <p:nvPr/>
        </p:nvSpPr>
        <p:spPr>
          <a:xfrm>
            <a:off x="5497829" y="2224785"/>
            <a:ext cx="136525" cy="299720"/>
          </a:xfrm>
          <a:prstGeom prst="rect">
            <a:avLst/>
          </a:prstGeom>
        </p:spPr>
        <p:txBody>
          <a:bodyPr vert="horz" wrap="square" lIns="0" tIns="12700" rIns="0" bIns="0" rtlCol="0">
            <a:spAutoFit/>
          </a:bodyPr>
          <a:lstStyle/>
          <a:p>
            <a:pPr marL="12700">
              <a:spcBef>
                <a:spcPts val="100"/>
              </a:spcBef>
            </a:pPr>
            <a:r>
              <a:rPr dirty="0">
                <a:solidFill>
                  <a:srgbClr val="04607A"/>
                </a:solidFill>
                <a:latin typeface="Constantia"/>
                <a:cs typeface="Constantia"/>
              </a:rPr>
              <a:t>2</a:t>
            </a:r>
            <a:endParaRPr>
              <a:solidFill>
                <a:prstClr val="black"/>
              </a:solidFill>
              <a:latin typeface="Constantia"/>
              <a:cs typeface="Constantia"/>
            </a:endParaRPr>
          </a:p>
        </p:txBody>
      </p:sp>
      <p:sp>
        <p:nvSpPr>
          <p:cNvPr id="37" name="object 37"/>
          <p:cNvSpPr txBox="1"/>
          <p:nvPr/>
        </p:nvSpPr>
        <p:spPr>
          <a:xfrm>
            <a:off x="6085078" y="2137664"/>
            <a:ext cx="134620" cy="299720"/>
          </a:xfrm>
          <a:prstGeom prst="rect">
            <a:avLst/>
          </a:prstGeom>
        </p:spPr>
        <p:txBody>
          <a:bodyPr vert="horz" wrap="square" lIns="0" tIns="12700" rIns="0" bIns="0" rtlCol="0">
            <a:spAutoFit/>
          </a:bodyPr>
          <a:lstStyle/>
          <a:p>
            <a:pPr marL="12700">
              <a:spcBef>
                <a:spcPts val="100"/>
              </a:spcBef>
            </a:pPr>
            <a:r>
              <a:rPr dirty="0">
                <a:solidFill>
                  <a:srgbClr val="04607A"/>
                </a:solidFill>
                <a:latin typeface="Constantia"/>
                <a:cs typeface="Constantia"/>
              </a:rPr>
              <a:t>5</a:t>
            </a:r>
            <a:endParaRPr>
              <a:solidFill>
                <a:prstClr val="black"/>
              </a:solidFill>
              <a:latin typeface="Constantia"/>
              <a:cs typeface="Constantia"/>
            </a:endParaRPr>
          </a:p>
        </p:txBody>
      </p:sp>
      <p:sp>
        <p:nvSpPr>
          <p:cNvPr id="38" name="object 38"/>
          <p:cNvSpPr txBox="1"/>
          <p:nvPr/>
        </p:nvSpPr>
        <p:spPr>
          <a:xfrm>
            <a:off x="8385809" y="2685415"/>
            <a:ext cx="130175" cy="299720"/>
          </a:xfrm>
          <a:prstGeom prst="rect">
            <a:avLst/>
          </a:prstGeom>
        </p:spPr>
        <p:txBody>
          <a:bodyPr vert="horz" wrap="square" lIns="0" tIns="12700" rIns="0" bIns="0" rtlCol="0">
            <a:spAutoFit/>
          </a:bodyPr>
          <a:lstStyle/>
          <a:p>
            <a:pPr marL="12700">
              <a:spcBef>
                <a:spcPts val="100"/>
              </a:spcBef>
            </a:pPr>
            <a:r>
              <a:rPr dirty="0">
                <a:solidFill>
                  <a:srgbClr val="04607A"/>
                </a:solidFill>
                <a:latin typeface="Constantia"/>
                <a:cs typeface="Constantia"/>
              </a:rPr>
              <a:t>3</a:t>
            </a:r>
            <a:endParaRPr>
              <a:solidFill>
                <a:prstClr val="black"/>
              </a:solidFill>
              <a:latin typeface="Constantia"/>
              <a:cs typeface="Constantia"/>
            </a:endParaRPr>
          </a:p>
        </p:txBody>
      </p:sp>
      <p:sp>
        <p:nvSpPr>
          <p:cNvPr id="39" name="object 39"/>
          <p:cNvSpPr txBox="1"/>
          <p:nvPr/>
        </p:nvSpPr>
        <p:spPr>
          <a:xfrm>
            <a:off x="7403083" y="1864233"/>
            <a:ext cx="150495" cy="787400"/>
          </a:xfrm>
          <a:prstGeom prst="rect">
            <a:avLst/>
          </a:prstGeom>
        </p:spPr>
        <p:txBody>
          <a:bodyPr vert="horz" wrap="square" lIns="0" tIns="119380" rIns="0" bIns="0" rtlCol="0">
            <a:spAutoFit/>
          </a:bodyPr>
          <a:lstStyle/>
          <a:p>
            <a:pPr marL="12700">
              <a:spcBef>
                <a:spcPts val="940"/>
              </a:spcBef>
            </a:pPr>
            <a:r>
              <a:rPr dirty="0">
                <a:solidFill>
                  <a:prstClr val="black"/>
                </a:solidFill>
                <a:latin typeface="Constantia"/>
                <a:cs typeface="Constantia"/>
              </a:rPr>
              <a:t>9</a:t>
            </a:r>
            <a:endParaRPr>
              <a:solidFill>
                <a:prstClr val="black"/>
              </a:solidFill>
              <a:latin typeface="Constantia"/>
              <a:cs typeface="Constantia"/>
            </a:endParaRPr>
          </a:p>
          <a:p>
            <a:pPr marL="12700">
              <a:spcBef>
                <a:spcPts val="840"/>
              </a:spcBef>
            </a:pPr>
            <a:r>
              <a:rPr dirty="0">
                <a:solidFill>
                  <a:prstClr val="black"/>
                </a:solidFill>
                <a:latin typeface="Constantia"/>
                <a:cs typeface="Constantia"/>
              </a:rPr>
              <a:t>8</a:t>
            </a:r>
            <a:endParaRPr>
              <a:solidFill>
                <a:prstClr val="black"/>
              </a:solidFill>
              <a:latin typeface="Constantia"/>
              <a:cs typeface="Constantia"/>
            </a:endParaRPr>
          </a:p>
        </p:txBody>
      </p:sp>
      <p:sp>
        <p:nvSpPr>
          <p:cNvPr id="40" name="object 40"/>
          <p:cNvSpPr txBox="1"/>
          <p:nvPr/>
        </p:nvSpPr>
        <p:spPr>
          <a:xfrm>
            <a:off x="6291453" y="2701290"/>
            <a:ext cx="148590" cy="299720"/>
          </a:xfrm>
          <a:prstGeom prst="rect">
            <a:avLst/>
          </a:prstGeom>
        </p:spPr>
        <p:txBody>
          <a:bodyPr vert="horz" wrap="square" lIns="0" tIns="12700" rIns="0" bIns="0" rtlCol="0">
            <a:spAutoFit/>
          </a:bodyPr>
          <a:lstStyle/>
          <a:p>
            <a:pPr marL="12700">
              <a:spcBef>
                <a:spcPts val="100"/>
              </a:spcBef>
            </a:pPr>
            <a:r>
              <a:rPr dirty="0">
                <a:solidFill>
                  <a:prstClr val="black"/>
                </a:solidFill>
                <a:latin typeface="Constantia"/>
                <a:cs typeface="Constantia"/>
              </a:rPr>
              <a:t>8</a:t>
            </a:r>
            <a:endParaRPr>
              <a:solidFill>
                <a:prstClr val="black"/>
              </a:solidFill>
              <a:latin typeface="Constantia"/>
              <a:cs typeface="Constantia"/>
            </a:endParaRPr>
          </a:p>
        </p:txBody>
      </p:sp>
      <p:sp>
        <p:nvSpPr>
          <p:cNvPr id="41" name="object 41"/>
          <p:cNvSpPr txBox="1"/>
          <p:nvPr/>
        </p:nvSpPr>
        <p:spPr>
          <a:xfrm>
            <a:off x="7156831" y="2788158"/>
            <a:ext cx="127000" cy="299720"/>
          </a:xfrm>
          <a:prstGeom prst="rect">
            <a:avLst/>
          </a:prstGeom>
        </p:spPr>
        <p:txBody>
          <a:bodyPr vert="horz" wrap="square" lIns="0" tIns="12700" rIns="0" bIns="0" rtlCol="0">
            <a:spAutoFit/>
          </a:bodyPr>
          <a:lstStyle/>
          <a:p>
            <a:pPr marL="12700">
              <a:spcBef>
                <a:spcPts val="100"/>
              </a:spcBef>
            </a:pPr>
            <a:r>
              <a:rPr b="1" i="1" dirty="0">
                <a:solidFill>
                  <a:prstClr val="black"/>
                </a:solidFill>
                <a:latin typeface="Times New Roman"/>
                <a:cs typeface="Times New Roman"/>
              </a:rPr>
              <a:t>e</a:t>
            </a:r>
            <a:endParaRPr>
              <a:solidFill>
                <a:prstClr val="black"/>
              </a:solidFill>
              <a:latin typeface="Times New Roman"/>
              <a:cs typeface="Times New Roman"/>
            </a:endParaRPr>
          </a:p>
        </p:txBody>
      </p:sp>
      <p:sp>
        <p:nvSpPr>
          <p:cNvPr id="42" name="object 42"/>
          <p:cNvSpPr txBox="1"/>
          <p:nvPr/>
        </p:nvSpPr>
        <p:spPr>
          <a:xfrm>
            <a:off x="6426453" y="1459229"/>
            <a:ext cx="101600" cy="299720"/>
          </a:xfrm>
          <a:prstGeom prst="rect">
            <a:avLst/>
          </a:prstGeom>
        </p:spPr>
        <p:txBody>
          <a:bodyPr vert="horz" wrap="square" lIns="0" tIns="12700" rIns="0" bIns="0" rtlCol="0">
            <a:spAutoFit/>
          </a:bodyPr>
          <a:lstStyle/>
          <a:p>
            <a:pPr marL="12700">
              <a:spcBef>
                <a:spcPts val="100"/>
              </a:spcBef>
            </a:pPr>
            <a:r>
              <a:rPr b="1" i="1" dirty="0">
                <a:solidFill>
                  <a:srgbClr val="04607A"/>
                </a:solidFill>
                <a:latin typeface="Times New Roman"/>
                <a:cs typeface="Times New Roman"/>
              </a:rPr>
              <a:t>f</a:t>
            </a:r>
            <a:endParaRPr>
              <a:solidFill>
                <a:prstClr val="black"/>
              </a:solidFill>
              <a:latin typeface="Times New Roman"/>
              <a:cs typeface="Times New Roman"/>
            </a:endParaRPr>
          </a:p>
        </p:txBody>
      </p:sp>
      <p:grpSp>
        <p:nvGrpSpPr>
          <p:cNvPr id="43" name="object 43"/>
          <p:cNvGrpSpPr/>
          <p:nvPr/>
        </p:nvGrpSpPr>
        <p:grpSpPr>
          <a:xfrm>
            <a:off x="6290690" y="3635502"/>
            <a:ext cx="387350" cy="476250"/>
            <a:chOff x="6290690" y="3635502"/>
            <a:chExt cx="387350" cy="476250"/>
          </a:xfrm>
        </p:grpSpPr>
        <p:sp>
          <p:nvSpPr>
            <p:cNvPr id="44" name="object 44"/>
            <p:cNvSpPr/>
            <p:nvPr/>
          </p:nvSpPr>
          <p:spPr>
            <a:xfrm>
              <a:off x="6300215" y="3645027"/>
              <a:ext cx="368300" cy="457200"/>
            </a:xfrm>
            <a:custGeom>
              <a:avLst/>
              <a:gdLst/>
              <a:ahLst/>
              <a:cxnLst/>
              <a:rect l="l" t="t" r="r" b="b"/>
              <a:pathLst>
                <a:path w="368300" h="457200">
                  <a:moveTo>
                    <a:pt x="276225" y="0"/>
                  </a:moveTo>
                  <a:lnTo>
                    <a:pt x="92075" y="0"/>
                  </a:lnTo>
                  <a:lnTo>
                    <a:pt x="92075" y="342900"/>
                  </a:lnTo>
                  <a:lnTo>
                    <a:pt x="0" y="342900"/>
                  </a:lnTo>
                  <a:lnTo>
                    <a:pt x="184150" y="457200"/>
                  </a:lnTo>
                  <a:lnTo>
                    <a:pt x="368300" y="342900"/>
                  </a:lnTo>
                  <a:lnTo>
                    <a:pt x="276225" y="342900"/>
                  </a:lnTo>
                  <a:lnTo>
                    <a:pt x="276225" y="0"/>
                  </a:lnTo>
                  <a:close/>
                </a:path>
              </a:pathLst>
            </a:custGeom>
            <a:solidFill>
              <a:srgbClr val="DDDDDD"/>
            </a:solidFill>
          </p:spPr>
          <p:txBody>
            <a:bodyPr wrap="square" lIns="0" tIns="0" rIns="0" bIns="0" rtlCol="0"/>
            <a:lstStyle/>
            <a:p>
              <a:endParaRPr smtClean="0">
                <a:solidFill>
                  <a:prstClr val="black"/>
                </a:solidFill>
              </a:endParaRPr>
            </a:p>
          </p:txBody>
        </p:sp>
        <p:sp>
          <p:nvSpPr>
            <p:cNvPr id="45" name="object 45"/>
            <p:cNvSpPr/>
            <p:nvPr/>
          </p:nvSpPr>
          <p:spPr>
            <a:xfrm>
              <a:off x="6300215" y="3645027"/>
              <a:ext cx="368300" cy="457200"/>
            </a:xfrm>
            <a:custGeom>
              <a:avLst/>
              <a:gdLst/>
              <a:ahLst/>
              <a:cxnLst/>
              <a:rect l="l" t="t" r="r" b="b"/>
              <a:pathLst>
                <a:path w="368300" h="457200">
                  <a:moveTo>
                    <a:pt x="0" y="342900"/>
                  </a:moveTo>
                  <a:lnTo>
                    <a:pt x="92075" y="342900"/>
                  </a:lnTo>
                  <a:lnTo>
                    <a:pt x="92075" y="0"/>
                  </a:lnTo>
                  <a:lnTo>
                    <a:pt x="276225" y="0"/>
                  </a:lnTo>
                  <a:lnTo>
                    <a:pt x="276225" y="342900"/>
                  </a:lnTo>
                  <a:lnTo>
                    <a:pt x="368300" y="342900"/>
                  </a:lnTo>
                  <a:lnTo>
                    <a:pt x="184150" y="457200"/>
                  </a:lnTo>
                  <a:lnTo>
                    <a:pt x="0" y="342900"/>
                  </a:lnTo>
                  <a:close/>
                </a:path>
              </a:pathLst>
            </a:custGeom>
            <a:ln w="19050">
              <a:solidFill>
                <a:srgbClr val="000000"/>
              </a:solidFill>
            </a:ln>
          </p:spPr>
          <p:txBody>
            <a:bodyPr wrap="square" lIns="0" tIns="0" rIns="0" bIns="0" rtlCol="0"/>
            <a:lstStyle/>
            <a:p>
              <a:endParaRPr smtClean="0">
                <a:solidFill>
                  <a:prstClr val="black"/>
                </a:solidFill>
              </a:endParaRPr>
            </a:p>
          </p:txBody>
        </p:sp>
      </p:grpSp>
      <p:grpSp>
        <p:nvGrpSpPr>
          <p:cNvPr id="46" name="object 46"/>
          <p:cNvGrpSpPr/>
          <p:nvPr/>
        </p:nvGrpSpPr>
        <p:grpSpPr>
          <a:xfrm>
            <a:off x="5476875" y="4395723"/>
            <a:ext cx="3295650" cy="1924685"/>
            <a:chOff x="5476875" y="4395723"/>
            <a:chExt cx="3295650" cy="1924685"/>
          </a:xfrm>
        </p:grpSpPr>
        <p:sp>
          <p:nvSpPr>
            <p:cNvPr id="47" name="object 47"/>
            <p:cNvSpPr/>
            <p:nvPr/>
          </p:nvSpPr>
          <p:spPr>
            <a:xfrm>
              <a:off x="7772400" y="4405248"/>
              <a:ext cx="304800" cy="305435"/>
            </a:xfrm>
            <a:custGeom>
              <a:avLst/>
              <a:gdLst/>
              <a:ahLst/>
              <a:cxnLst/>
              <a:rect l="l" t="t" r="r" b="b"/>
              <a:pathLst>
                <a:path w="304800" h="305435">
                  <a:moveTo>
                    <a:pt x="152400" y="0"/>
                  </a:moveTo>
                  <a:lnTo>
                    <a:pt x="104217" y="7778"/>
                  </a:lnTo>
                  <a:lnTo>
                    <a:pt x="62380" y="29431"/>
                  </a:lnTo>
                  <a:lnTo>
                    <a:pt x="29394" y="62435"/>
                  </a:lnTo>
                  <a:lnTo>
                    <a:pt x="7766" y="104265"/>
                  </a:lnTo>
                  <a:lnTo>
                    <a:pt x="0" y="152400"/>
                  </a:lnTo>
                  <a:lnTo>
                    <a:pt x="7766" y="200661"/>
                  </a:lnTo>
                  <a:lnTo>
                    <a:pt x="29394" y="242491"/>
                  </a:lnTo>
                  <a:lnTo>
                    <a:pt x="62380" y="275495"/>
                  </a:lnTo>
                  <a:lnTo>
                    <a:pt x="104217" y="297148"/>
                  </a:lnTo>
                  <a:lnTo>
                    <a:pt x="152400" y="304926"/>
                  </a:lnTo>
                  <a:lnTo>
                    <a:pt x="200582" y="297148"/>
                  </a:lnTo>
                  <a:lnTo>
                    <a:pt x="242419" y="275495"/>
                  </a:lnTo>
                  <a:lnTo>
                    <a:pt x="275405" y="242491"/>
                  </a:lnTo>
                  <a:lnTo>
                    <a:pt x="297033" y="200661"/>
                  </a:lnTo>
                  <a:lnTo>
                    <a:pt x="304800" y="152526"/>
                  </a:lnTo>
                  <a:lnTo>
                    <a:pt x="297033" y="104265"/>
                  </a:lnTo>
                  <a:lnTo>
                    <a:pt x="275405" y="62435"/>
                  </a:lnTo>
                  <a:lnTo>
                    <a:pt x="242419" y="29431"/>
                  </a:lnTo>
                  <a:lnTo>
                    <a:pt x="200582" y="7778"/>
                  </a:lnTo>
                  <a:lnTo>
                    <a:pt x="152400" y="0"/>
                  </a:lnTo>
                  <a:close/>
                </a:path>
              </a:pathLst>
            </a:custGeom>
            <a:solidFill>
              <a:srgbClr val="0E6EC5"/>
            </a:solidFill>
          </p:spPr>
          <p:txBody>
            <a:bodyPr wrap="square" lIns="0" tIns="0" rIns="0" bIns="0" rtlCol="0"/>
            <a:lstStyle/>
            <a:p>
              <a:endParaRPr smtClean="0">
                <a:solidFill>
                  <a:prstClr val="black"/>
                </a:solidFill>
              </a:endParaRPr>
            </a:p>
          </p:txBody>
        </p:sp>
        <p:sp>
          <p:nvSpPr>
            <p:cNvPr id="48" name="object 48"/>
            <p:cNvSpPr/>
            <p:nvPr/>
          </p:nvSpPr>
          <p:spPr>
            <a:xfrm>
              <a:off x="7772400" y="4405248"/>
              <a:ext cx="304800" cy="305435"/>
            </a:xfrm>
            <a:custGeom>
              <a:avLst/>
              <a:gdLst/>
              <a:ahLst/>
              <a:cxnLst/>
              <a:rect l="l" t="t" r="r" b="b"/>
              <a:pathLst>
                <a:path w="304800" h="305435">
                  <a:moveTo>
                    <a:pt x="0" y="152400"/>
                  </a:moveTo>
                  <a:lnTo>
                    <a:pt x="7766" y="104265"/>
                  </a:lnTo>
                  <a:lnTo>
                    <a:pt x="29394" y="62435"/>
                  </a:lnTo>
                  <a:lnTo>
                    <a:pt x="62380" y="29431"/>
                  </a:lnTo>
                  <a:lnTo>
                    <a:pt x="104217" y="7778"/>
                  </a:lnTo>
                  <a:lnTo>
                    <a:pt x="152400" y="0"/>
                  </a:lnTo>
                  <a:lnTo>
                    <a:pt x="200582" y="7778"/>
                  </a:lnTo>
                  <a:lnTo>
                    <a:pt x="242419" y="29431"/>
                  </a:lnTo>
                  <a:lnTo>
                    <a:pt x="275405" y="62435"/>
                  </a:lnTo>
                  <a:lnTo>
                    <a:pt x="297033" y="104265"/>
                  </a:lnTo>
                  <a:lnTo>
                    <a:pt x="304800" y="152400"/>
                  </a:lnTo>
                  <a:lnTo>
                    <a:pt x="297033" y="200661"/>
                  </a:lnTo>
                  <a:lnTo>
                    <a:pt x="275405" y="242491"/>
                  </a:lnTo>
                  <a:lnTo>
                    <a:pt x="242419" y="275495"/>
                  </a:lnTo>
                  <a:lnTo>
                    <a:pt x="200582" y="297148"/>
                  </a:lnTo>
                  <a:lnTo>
                    <a:pt x="152400" y="304926"/>
                  </a:lnTo>
                  <a:lnTo>
                    <a:pt x="104217" y="297148"/>
                  </a:lnTo>
                  <a:lnTo>
                    <a:pt x="62380" y="275495"/>
                  </a:lnTo>
                  <a:lnTo>
                    <a:pt x="29394" y="242491"/>
                  </a:lnTo>
                  <a:lnTo>
                    <a:pt x="7766" y="200661"/>
                  </a:lnTo>
                  <a:lnTo>
                    <a:pt x="0" y="152526"/>
                  </a:lnTo>
                  <a:close/>
                </a:path>
              </a:pathLst>
            </a:custGeom>
            <a:ln w="19050">
              <a:solidFill>
                <a:srgbClr val="04607A"/>
              </a:solidFill>
            </a:ln>
          </p:spPr>
          <p:txBody>
            <a:bodyPr wrap="square" lIns="0" tIns="0" rIns="0" bIns="0" rtlCol="0"/>
            <a:lstStyle/>
            <a:p>
              <a:endParaRPr smtClean="0">
                <a:solidFill>
                  <a:prstClr val="black"/>
                </a:solidFill>
              </a:endParaRPr>
            </a:p>
          </p:txBody>
        </p:sp>
        <p:sp>
          <p:nvSpPr>
            <p:cNvPr id="49" name="object 49"/>
            <p:cNvSpPr/>
            <p:nvPr/>
          </p:nvSpPr>
          <p:spPr>
            <a:xfrm>
              <a:off x="8458200" y="5167248"/>
              <a:ext cx="304800" cy="305435"/>
            </a:xfrm>
            <a:custGeom>
              <a:avLst/>
              <a:gdLst/>
              <a:ahLst/>
              <a:cxnLst/>
              <a:rect l="l" t="t" r="r" b="b"/>
              <a:pathLst>
                <a:path w="304800" h="305435">
                  <a:moveTo>
                    <a:pt x="152400" y="0"/>
                  </a:moveTo>
                  <a:lnTo>
                    <a:pt x="104217" y="7779"/>
                  </a:lnTo>
                  <a:lnTo>
                    <a:pt x="62380" y="29439"/>
                  </a:lnTo>
                  <a:lnTo>
                    <a:pt x="29394" y="62462"/>
                  </a:lnTo>
                  <a:lnTo>
                    <a:pt x="7766" y="104331"/>
                  </a:lnTo>
                  <a:lnTo>
                    <a:pt x="0" y="152526"/>
                  </a:lnTo>
                  <a:lnTo>
                    <a:pt x="7766" y="200661"/>
                  </a:lnTo>
                  <a:lnTo>
                    <a:pt x="29394" y="242491"/>
                  </a:lnTo>
                  <a:lnTo>
                    <a:pt x="62380" y="275495"/>
                  </a:lnTo>
                  <a:lnTo>
                    <a:pt x="104217" y="297148"/>
                  </a:lnTo>
                  <a:lnTo>
                    <a:pt x="152400" y="304926"/>
                  </a:lnTo>
                  <a:lnTo>
                    <a:pt x="200582" y="297148"/>
                  </a:lnTo>
                  <a:lnTo>
                    <a:pt x="242419" y="275495"/>
                  </a:lnTo>
                  <a:lnTo>
                    <a:pt x="275405" y="242491"/>
                  </a:lnTo>
                  <a:lnTo>
                    <a:pt x="297033" y="200661"/>
                  </a:lnTo>
                  <a:lnTo>
                    <a:pt x="304800" y="152526"/>
                  </a:lnTo>
                  <a:lnTo>
                    <a:pt x="297033" y="104331"/>
                  </a:lnTo>
                  <a:lnTo>
                    <a:pt x="275405" y="62462"/>
                  </a:lnTo>
                  <a:lnTo>
                    <a:pt x="242419" y="29439"/>
                  </a:lnTo>
                  <a:lnTo>
                    <a:pt x="200582" y="7779"/>
                  </a:lnTo>
                  <a:lnTo>
                    <a:pt x="152400" y="0"/>
                  </a:lnTo>
                  <a:close/>
                </a:path>
              </a:pathLst>
            </a:custGeom>
            <a:solidFill>
              <a:srgbClr val="0E6EC5"/>
            </a:solidFill>
          </p:spPr>
          <p:txBody>
            <a:bodyPr wrap="square" lIns="0" tIns="0" rIns="0" bIns="0" rtlCol="0"/>
            <a:lstStyle/>
            <a:p>
              <a:endParaRPr smtClean="0">
                <a:solidFill>
                  <a:prstClr val="black"/>
                </a:solidFill>
              </a:endParaRPr>
            </a:p>
          </p:txBody>
        </p:sp>
        <p:sp>
          <p:nvSpPr>
            <p:cNvPr id="50" name="object 50"/>
            <p:cNvSpPr/>
            <p:nvPr/>
          </p:nvSpPr>
          <p:spPr>
            <a:xfrm>
              <a:off x="8458200" y="5167248"/>
              <a:ext cx="304800" cy="305435"/>
            </a:xfrm>
            <a:custGeom>
              <a:avLst/>
              <a:gdLst/>
              <a:ahLst/>
              <a:cxnLst/>
              <a:rect l="l" t="t" r="r" b="b"/>
              <a:pathLst>
                <a:path w="304800" h="305435">
                  <a:moveTo>
                    <a:pt x="0" y="152526"/>
                  </a:moveTo>
                  <a:lnTo>
                    <a:pt x="7766" y="104331"/>
                  </a:lnTo>
                  <a:lnTo>
                    <a:pt x="29394" y="62462"/>
                  </a:lnTo>
                  <a:lnTo>
                    <a:pt x="62380" y="29439"/>
                  </a:lnTo>
                  <a:lnTo>
                    <a:pt x="104217" y="7779"/>
                  </a:lnTo>
                  <a:lnTo>
                    <a:pt x="152400" y="0"/>
                  </a:lnTo>
                  <a:lnTo>
                    <a:pt x="200582" y="7779"/>
                  </a:lnTo>
                  <a:lnTo>
                    <a:pt x="242419" y="29439"/>
                  </a:lnTo>
                  <a:lnTo>
                    <a:pt x="275405" y="62462"/>
                  </a:lnTo>
                  <a:lnTo>
                    <a:pt x="297033" y="104331"/>
                  </a:lnTo>
                  <a:lnTo>
                    <a:pt x="304800" y="152526"/>
                  </a:lnTo>
                  <a:lnTo>
                    <a:pt x="297033" y="200661"/>
                  </a:lnTo>
                  <a:lnTo>
                    <a:pt x="275405" y="242491"/>
                  </a:lnTo>
                  <a:lnTo>
                    <a:pt x="242419" y="275495"/>
                  </a:lnTo>
                  <a:lnTo>
                    <a:pt x="200582" y="297148"/>
                  </a:lnTo>
                  <a:lnTo>
                    <a:pt x="152400" y="304926"/>
                  </a:lnTo>
                  <a:lnTo>
                    <a:pt x="104217" y="297148"/>
                  </a:lnTo>
                  <a:lnTo>
                    <a:pt x="62380" y="275495"/>
                  </a:lnTo>
                  <a:lnTo>
                    <a:pt x="29394" y="242491"/>
                  </a:lnTo>
                  <a:lnTo>
                    <a:pt x="7766" y="200661"/>
                  </a:lnTo>
                  <a:lnTo>
                    <a:pt x="0" y="152526"/>
                  </a:lnTo>
                  <a:close/>
                </a:path>
              </a:pathLst>
            </a:custGeom>
            <a:ln w="19050">
              <a:solidFill>
                <a:srgbClr val="04607A"/>
              </a:solidFill>
            </a:ln>
          </p:spPr>
          <p:txBody>
            <a:bodyPr wrap="square" lIns="0" tIns="0" rIns="0" bIns="0" rtlCol="0"/>
            <a:lstStyle/>
            <a:p>
              <a:endParaRPr smtClean="0">
                <a:solidFill>
                  <a:prstClr val="black"/>
                </a:solidFill>
              </a:endParaRPr>
            </a:p>
          </p:txBody>
        </p:sp>
        <p:sp>
          <p:nvSpPr>
            <p:cNvPr id="51" name="object 51"/>
            <p:cNvSpPr/>
            <p:nvPr/>
          </p:nvSpPr>
          <p:spPr>
            <a:xfrm>
              <a:off x="7924800" y="5853112"/>
              <a:ext cx="304800" cy="304800"/>
            </a:xfrm>
            <a:custGeom>
              <a:avLst/>
              <a:gdLst/>
              <a:ahLst/>
              <a:cxnLst/>
              <a:rect l="l" t="t" r="r" b="b"/>
              <a:pathLst>
                <a:path w="304800" h="304800">
                  <a:moveTo>
                    <a:pt x="152400" y="0"/>
                  </a:moveTo>
                  <a:lnTo>
                    <a:pt x="104217" y="7769"/>
                  </a:lnTo>
                  <a:lnTo>
                    <a:pt x="62380" y="29405"/>
                  </a:lnTo>
                  <a:lnTo>
                    <a:pt x="29394" y="62396"/>
                  </a:lnTo>
                  <a:lnTo>
                    <a:pt x="7766" y="104231"/>
                  </a:lnTo>
                  <a:lnTo>
                    <a:pt x="0" y="152400"/>
                  </a:lnTo>
                  <a:lnTo>
                    <a:pt x="7766" y="200568"/>
                  </a:lnTo>
                  <a:lnTo>
                    <a:pt x="29394" y="242403"/>
                  </a:lnTo>
                  <a:lnTo>
                    <a:pt x="62380" y="275394"/>
                  </a:lnTo>
                  <a:lnTo>
                    <a:pt x="104217" y="297030"/>
                  </a:lnTo>
                  <a:lnTo>
                    <a:pt x="152400" y="304800"/>
                  </a:lnTo>
                  <a:lnTo>
                    <a:pt x="200582" y="297030"/>
                  </a:lnTo>
                  <a:lnTo>
                    <a:pt x="242419" y="275394"/>
                  </a:lnTo>
                  <a:lnTo>
                    <a:pt x="275405" y="242403"/>
                  </a:lnTo>
                  <a:lnTo>
                    <a:pt x="297033" y="200568"/>
                  </a:lnTo>
                  <a:lnTo>
                    <a:pt x="304800" y="152400"/>
                  </a:lnTo>
                  <a:lnTo>
                    <a:pt x="297033" y="104231"/>
                  </a:lnTo>
                  <a:lnTo>
                    <a:pt x="275405" y="62396"/>
                  </a:lnTo>
                  <a:lnTo>
                    <a:pt x="242419" y="29405"/>
                  </a:lnTo>
                  <a:lnTo>
                    <a:pt x="200582" y="7769"/>
                  </a:lnTo>
                  <a:lnTo>
                    <a:pt x="152400" y="0"/>
                  </a:lnTo>
                  <a:close/>
                </a:path>
              </a:pathLst>
            </a:custGeom>
            <a:solidFill>
              <a:srgbClr val="0E6EC5"/>
            </a:solidFill>
          </p:spPr>
          <p:txBody>
            <a:bodyPr wrap="square" lIns="0" tIns="0" rIns="0" bIns="0" rtlCol="0"/>
            <a:lstStyle/>
            <a:p>
              <a:endParaRPr smtClean="0">
                <a:solidFill>
                  <a:prstClr val="black"/>
                </a:solidFill>
              </a:endParaRPr>
            </a:p>
          </p:txBody>
        </p:sp>
        <p:sp>
          <p:nvSpPr>
            <p:cNvPr id="52" name="object 52"/>
            <p:cNvSpPr/>
            <p:nvPr/>
          </p:nvSpPr>
          <p:spPr>
            <a:xfrm>
              <a:off x="7924800" y="5853112"/>
              <a:ext cx="304800" cy="304800"/>
            </a:xfrm>
            <a:custGeom>
              <a:avLst/>
              <a:gdLst/>
              <a:ahLst/>
              <a:cxnLst/>
              <a:rect l="l" t="t" r="r" b="b"/>
              <a:pathLst>
                <a:path w="304800" h="304800">
                  <a:moveTo>
                    <a:pt x="0" y="152400"/>
                  </a:moveTo>
                  <a:lnTo>
                    <a:pt x="7766" y="104231"/>
                  </a:lnTo>
                  <a:lnTo>
                    <a:pt x="29394" y="62396"/>
                  </a:lnTo>
                  <a:lnTo>
                    <a:pt x="62380" y="29405"/>
                  </a:lnTo>
                  <a:lnTo>
                    <a:pt x="104217" y="7769"/>
                  </a:lnTo>
                  <a:lnTo>
                    <a:pt x="152400" y="0"/>
                  </a:lnTo>
                  <a:lnTo>
                    <a:pt x="200582" y="7769"/>
                  </a:lnTo>
                  <a:lnTo>
                    <a:pt x="242419" y="29405"/>
                  </a:lnTo>
                  <a:lnTo>
                    <a:pt x="275405" y="62396"/>
                  </a:lnTo>
                  <a:lnTo>
                    <a:pt x="297033" y="104231"/>
                  </a:lnTo>
                  <a:lnTo>
                    <a:pt x="304800" y="152400"/>
                  </a:lnTo>
                  <a:lnTo>
                    <a:pt x="297033" y="200568"/>
                  </a:lnTo>
                  <a:lnTo>
                    <a:pt x="275405" y="242403"/>
                  </a:lnTo>
                  <a:lnTo>
                    <a:pt x="242419" y="275394"/>
                  </a:lnTo>
                  <a:lnTo>
                    <a:pt x="200582" y="297030"/>
                  </a:lnTo>
                  <a:lnTo>
                    <a:pt x="152400" y="304800"/>
                  </a:lnTo>
                  <a:lnTo>
                    <a:pt x="104217" y="297030"/>
                  </a:lnTo>
                  <a:lnTo>
                    <a:pt x="62380" y="275394"/>
                  </a:lnTo>
                  <a:lnTo>
                    <a:pt x="29394" y="242403"/>
                  </a:lnTo>
                  <a:lnTo>
                    <a:pt x="7766" y="200568"/>
                  </a:lnTo>
                  <a:lnTo>
                    <a:pt x="0" y="152400"/>
                  </a:lnTo>
                  <a:close/>
                </a:path>
              </a:pathLst>
            </a:custGeom>
            <a:ln w="19050">
              <a:solidFill>
                <a:srgbClr val="04607A"/>
              </a:solidFill>
            </a:ln>
          </p:spPr>
          <p:txBody>
            <a:bodyPr wrap="square" lIns="0" tIns="0" rIns="0" bIns="0" rtlCol="0"/>
            <a:lstStyle/>
            <a:p>
              <a:endParaRPr smtClean="0">
                <a:solidFill>
                  <a:prstClr val="black"/>
                </a:solidFill>
              </a:endParaRPr>
            </a:p>
          </p:txBody>
        </p:sp>
        <p:sp>
          <p:nvSpPr>
            <p:cNvPr id="53" name="object 53"/>
            <p:cNvSpPr/>
            <p:nvPr/>
          </p:nvSpPr>
          <p:spPr>
            <a:xfrm>
              <a:off x="5791200" y="4710048"/>
              <a:ext cx="304800" cy="305435"/>
            </a:xfrm>
            <a:custGeom>
              <a:avLst/>
              <a:gdLst/>
              <a:ahLst/>
              <a:cxnLst/>
              <a:rect l="l" t="t" r="r" b="b"/>
              <a:pathLst>
                <a:path w="304800" h="305435">
                  <a:moveTo>
                    <a:pt x="152400" y="0"/>
                  </a:moveTo>
                  <a:lnTo>
                    <a:pt x="104217" y="7778"/>
                  </a:lnTo>
                  <a:lnTo>
                    <a:pt x="62380" y="29431"/>
                  </a:lnTo>
                  <a:lnTo>
                    <a:pt x="29394" y="62435"/>
                  </a:lnTo>
                  <a:lnTo>
                    <a:pt x="7766" y="104265"/>
                  </a:lnTo>
                  <a:lnTo>
                    <a:pt x="0" y="152400"/>
                  </a:lnTo>
                  <a:lnTo>
                    <a:pt x="7766" y="200661"/>
                  </a:lnTo>
                  <a:lnTo>
                    <a:pt x="29394" y="242491"/>
                  </a:lnTo>
                  <a:lnTo>
                    <a:pt x="62380" y="275495"/>
                  </a:lnTo>
                  <a:lnTo>
                    <a:pt x="104217" y="297148"/>
                  </a:lnTo>
                  <a:lnTo>
                    <a:pt x="152400" y="304926"/>
                  </a:lnTo>
                  <a:lnTo>
                    <a:pt x="200582" y="297148"/>
                  </a:lnTo>
                  <a:lnTo>
                    <a:pt x="242419" y="275495"/>
                  </a:lnTo>
                  <a:lnTo>
                    <a:pt x="275405" y="242491"/>
                  </a:lnTo>
                  <a:lnTo>
                    <a:pt x="297033" y="200661"/>
                  </a:lnTo>
                  <a:lnTo>
                    <a:pt x="304800" y="152526"/>
                  </a:lnTo>
                  <a:lnTo>
                    <a:pt x="297033" y="104265"/>
                  </a:lnTo>
                  <a:lnTo>
                    <a:pt x="275405" y="62435"/>
                  </a:lnTo>
                  <a:lnTo>
                    <a:pt x="242419" y="29431"/>
                  </a:lnTo>
                  <a:lnTo>
                    <a:pt x="200582" y="7778"/>
                  </a:lnTo>
                  <a:lnTo>
                    <a:pt x="152400" y="0"/>
                  </a:lnTo>
                  <a:close/>
                </a:path>
              </a:pathLst>
            </a:custGeom>
            <a:solidFill>
              <a:srgbClr val="85DFD0"/>
            </a:solidFill>
          </p:spPr>
          <p:txBody>
            <a:bodyPr wrap="square" lIns="0" tIns="0" rIns="0" bIns="0" rtlCol="0"/>
            <a:lstStyle/>
            <a:p>
              <a:endParaRPr smtClean="0">
                <a:solidFill>
                  <a:prstClr val="black"/>
                </a:solidFill>
              </a:endParaRPr>
            </a:p>
          </p:txBody>
        </p:sp>
        <p:sp>
          <p:nvSpPr>
            <p:cNvPr id="54" name="object 54"/>
            <p:cNvSpPr/>
            <p:nvPr/>
          </p:nvSpPr>
          <p:spPr>
            <a:xfrm>
              <a:off x="5791200" y="4710048"/>
              <a:ext cx="304800" cy="305435"/>
            </a:xfrm>
            <a:custGeom>
              <a:avLst/>
              <a:gdLst/>
              <a:ahLst/>
              <a:cxnLst/>
              <a:rect l="l" t="t" r="r" b="b"/>
              <a:pathLst>
                <a:path w="304800" h="305435">
                  <a:moveTo>
                    <a:pt x="0" y="152400"/>
                  </a:moveTo>
                  <a:lnTo>
                    <a:pt x="7766" y="104265"/>
                  </a:lnTo>
                  <a:lnTo>
                    <a:pt x="29394" y="62435"/>
                  </a:lnTo>
                  <a:lnTo>
                    <a:pt x="62380" y="29431"/>
                  </a:lnTo>
                  <a:lnTo>
                    <a:pt x="104217" y="7778"/>
                  </a:lnTo>
                  <a:lnTo>
                    <a:pt x="152400" y="0"/>
                  </a:lnTo>
                  <a:lnTo>
                    <a:pt x="200582" y="7778"/>
                  </a:lnTo>
                  <a:lnTo>
                    <a:pt x="242419" y="29431"/>
                  </a:lnTo>
                  <a:lnTo>
                    <a:pt x="275405" y="62435"/>
                  </a:lnTo>
                  <a:lnTo>
                    <a:pt x="297033" y="104265"/>
                  </a:lnTo>
                  <a:lnTo>
                    <a:pt x="304800" y="152400"/>
                  </a:lnTo>
                  <a:lnTo>
                    <a:pt x="297033" y="200661"/>
                  </a:lnTo>
                  <a:lnTo>
                    <a:pt x="275405" y="242491"/>
                  </a:lnTo>
                  <a:lnTo>
                    <a:pt x="242419" y="275495"/>
                  </a:lnTo>
                  <a:lnTo>
                    <a:pt x="200582" y="297148"/>
                  </a:lnTo>
                  <a:lnTo>
                    <a:pt x="152400" y="304926"/>
                  </a:lnTo>
                  <a:lnTo>
                    <a:pt x="104217" y="297148"/>
                  </a:lnTo>
                  <a:lnTo>
                    <a:pt x="62380" y="275495"/>
                  </a:lnTo>
                  <a:lnTo>
                    <a:pt x="29394" y="242491"/>
                  </a:lnTo>
                  <a:lnTo>
                    <a:pt x="7766" y="200661"/>
                  </a:lnTo>
                  <a:lnTo>
                    <a:pt x="0" y="152526"/>
                  </a:lnTo>
                  <a:close/>
                </a:path>
              </a:pathLst>
            </a:custGeom>
            <a:ln w="19050">
              <a:solidFill>
                <a:srgbClr val="04607A"/>
              </a:solidFill>
            </a:ln>
          </p:spPr>
          <p:txBody>
            <a:bodyPr wrap="square" lIns="0" tIns="0" rIns="0" bIns="0" rtlCol="0"/>
            <a:lstStyle/>
            <a:p>
              <a:endParaRPr smtClean="0">
                <a:solidFill>
                  <a:prstClr val="black"/>
                </a:solidFill>
              </a:endParaRPr>
            </a:p>
          </p:txBody>
        </p:sp>
        <p:sp>
          <p:nvSpPr>
            <p:cNvPr id="55" name="object 55"/>
            <p:cNvSpPr/>
            <p:nvPr/>
          </p:nvSpPr>
          <p:spPr>
            <a:xfrm>
              <a:off x="6477000" y="5319775"/>
              <a:ext cx="304800" cy="304800"/>
            </a:xfrm>
            <a:custGeom>
              <a:avLst/>
              <a:gdLst/>
              <a:ahLst/>
              <a:cxnLst/>
              <a:rect l="l" t="t" r="r" b="b"/>
              <a:pathLst>
                <a:path w="304800" h="304800">
                  <a:moveTo>
                    <a:pt x="152400" y="0"/>
                  </a:moveTo>
                  <a:lnTo>
                    <a:pt x="104217" y="7766"/>
                  </a:lnTo>
                  <a:lnTo>
                    <a:pt x="62380" y="29394"/>
                  </a:lnTo>
                  <a:lnTo>
                    <a:pt x="29394" y="62380"/>
                  </a:lnTo>
                  <a:lnTo>
                    <a:pt x="7766" y="104217"/>
                  </a:lnTo>
                  <a:lnTo>
                    <a:pt x="0" y="152400"/>
                  </a:lnTo>
                  <a:lnTo>
                    <a:pt x="7766" y="200527"/>
                  </a:lnTo>
                  <a:lnTo>
                    <a:pt x="29394" y="242342"/>
                  </a:lnTo>
                  <a:lnTo>
                    <a:pt x="62380" y="275327"/>
                  </a:lnTo>
                  <a:lnTo>
                    <a:pt x="104217" y="296964"/>
                  </a:lnTo>
                  <a:lnTo>
                    <a:pt x="152400" y="304736"/>
                  </a:lnTo>
                  <a:lnTo>
                    <a:pt x="200582" y="296964"/>
                  </a:lnTo>
                  <a:lnTo>
                    <a:pt x="242419" y="275327"/>
                  </a:lnTo>
                  <a:lnTo>
                    <a:pt x="275405" y="242342"/>
                  </a:lnTo>
                  <a:lnTo>
                    <a:pt x="297033" y="200527"/>
                  </a:lnTo>
                  <a:lnTo>
                    <a:pt x="304800" y="152400"/>
                  </a:lnTo>
                  <a:lnTo>
                    <a:pt x="297033" y="104217"/>
                  </a:lnTo>
                  <a:lnTo>
                    <a:pt x="275405" y="62380"/>
                  </a:lnTo>
                  <a:lnTo>
                    <a:pt x="242419" y="29394"/>
                  </a:lnTo>
                  <a:lnTo>
                    <a:pt x="200582" y="7766"/>
                  </a:lnTo>
                  <a:lnTo>
                    <a:pt x="152400" y="0"/>
                  </a:lnTo>
                  <a:close/>
                </a:path>
              </a:pathLst>
            </a:custGeom>
            <a:solidFill>
              <a:srgbClr val="85DFD0"/>
            </a:solidFill>
          </p:spPr>
          <p:txBody>
            <a:bodyPr wrap="square" lIns="0" tIns="0" rIns="0" bIns="0" rtlCol="0"/>
            <a:lstStyle/>
            <a:p>
              <a:endParaRPr smtClean="0">
                <a:solidFill>
                  <a:prstClr val="black"/>
                </a:solidFill>
              </a:endParaRPr>
            </a:p>
          </p:txBody>
        </p:sp>
        <p:sp>
          <p:nvSpPr>
            <p:cNvPr id="56" name="object 56"/>
            <p:cNvSpPr/>
            <p:nvPr/>
          </p:nvSpPr>
          <p:spPr>
            <a:xfrm>
              <a:off x="6477000" y="5319775"/>
              <a:ext cx="304800" cy="304800"/>
            </a:xfrm>
            <a:custGeom>
              <a:avLst/>
              <a:gdLst/>
              <a:ahLst/>
              <a:cxnLst/>
              <a:rect l="l" t="t" r="r" b="b"/>
              <a:pathLst>
                <a:path w="304800" h="304800">
                  <a:moveTo>
                    <a:pt x="0" y="152400"/>
                  </a:moveTo>
                  <a:lnTo>
                    <a:pt x="7766" y="104217"/>
                  </a:lnTo>
                  <a:lnTo>
                    <a:pt x="29394" y="62380"/>
                  </a:lnTo>
                  <a:lnTo>
                    <a:pt x="62380" y="29394"/>
                  </a:lnTo>
                  <a:lnTo>
                    <a:pt x="104217" y="7766"/>
                  </a:lnTo>
                  <a:lnTo>
                    <a:pt x="152400" y="0"/>
                  </a:lnTo>
                  <a:lnTo>
                    <a:pt x="200582" y="7766"/>
                  </a:lnTo>
                  <a:lnTo>
                    <a:pt x="242419" y="29394"/>
                  </a:lnTo>
                  <a:lnTo>
                    <a:pt x="275405" y="62380"/>
                  </a:lnTo>
                  <a:lnTo>
                    <a:pt x="297033" y="104217"/>
                  </a:lnTo>
                  <a:lnTo>
                    <a:pt x="304800" y="152400"/>
                  </a:lnTo>
                  <a:lnTo>
                    <a:pt x="297033" y="200527"/>
                  </a:lnTo>
                  <a:lnTo>
                    <a:pt x="275405" y="242342"/>
                  </a:lnTo>
                  <a:lnTo>
                    <a:pt x="242419" y="275327"/>
                  </a:lnTo>
                  <a:lnTo>
                    <a:pt x="200582" y="296964"/>
                  </a:lnTo>
                  <a:lnTo>
                    <a:pt x="152400" y="304736"/>
                  </a:lnTo>
                  <a:lnTo>
                    <a:pt x="104217" y="296964"/>
                  </a:lnTo>
                  <a:lnTo>
                    <a:pt x="62380" y="275327"/>
                  </a:lnTo>
                  <a:lnTo>
                    <a:pt x="29394" y="242342"/>
                  </a:lnTo>
                  <a:lnTo>
                    <a:pt x="7766" y="200527"/>
                  </a:lnTo>
                  <a:lnTo>
                    <a:pt x="0" y="152400"/>
                  </a:lnTo>
                  <a:close/>
                </a:path>
              </a:pathLst>
            </a:custGeom>
            <a:ln w="19050">
              <a:solidFill>
                <a:srgbClr val="04607A"/>
              </a:solidFill>
            </a:ln>
          </p:spPr>
          <p:txBody>
            <a:bodyPr wrap="square" lIns="0" tIns="0" rIns="0" bIns="0" rtlCol="0"/>
            <a:lstStyle/>
            <a:p>
              <a:endParaRPr smtClean="0">
                <a:solidFill>
                  <a:prstClr val="black"/>
                </a:solidFill>
              </a:endParaRPr>
            </a:p>
          </p:txBody>
        </p:sp>
        <p:sp>
          <p:nvSpPr>
            <p:cNvPr id="57" name="object 57"/>
            <p:cNvSpPr/>
            <p:nvPr/>
          </p:nvSpPr>
          <p:spPr>
            <a:xfrm>
              <a:off x="5486400" y="6005512"/>
              <a:ext cx="304800" cy="304800"/>
            </a:xfrm>
            <a:custGeom>
              <a:avLst/>
              <a:gdLst/>
              <a:ahLst/>
              <a:cxnLst/>
              <a:rect l="l" t="t" r="r" b="b"/>
              <a:pathLst>
                <a:path w="304800" h="304800">
                  <a:moveTo>
                    <a:pt x="152400" y="0"/>
                  </a:moveTo>
                  <a:lnTo>
                    <a:pt x="104217" y="7769"/>
                  </a:lnTo>
                  <a:lnTo>
                    <a:pt x="62380" y="29405"/>
                  </a:lnTo>
                  <a:lnTo>
                    <a:pt x="29394" y="62396"/>
                  </a:lnTo>
                  <a:lnTo>
                    <a:pt x="7766" y="104231"/>
                  </a:lnTo>
                  <a:lnTo>
                    <a:pt x="0" y="152400"/>
                  </a:lnTo>
                  <a:lnTo>
                    <a:pt x="7766" y="200568"/>
                  </a:lnTo>
                  <a:lnTo>
                    <a:pt x="29394" y="242403"/>
                  </a:lnTo>
                  <a:lnTo>
                    <a:pt x="62380" y="275394"/>
                  </a:lnTo>
                  <a:lnTo>
                    <a:pt x="104217" y="297030"/>
                  </a:lnTo>
                  <a:lnTo>
                    <a:pt x="152400" y="304800"/>
                  </a:lnTo>
                  <a:lnTo>
                    <a:pt x="200582" y="297030"/>
                  </a:lnTo>
                  <a:lnTo>
                    <a:pt x="242419" y="275394"/>
                  </a:lnTo>
                  <a:lnTo>
                    <a:pt x="275405" y="242403"/>
                  </a:lnTo>
                  <a:lnTo>
                    <a:pt x="297033" y="200568"/>
                  </a:lnTo>
                  <a:lnTo>
                    <a:pt x="304800" y="152400"/>
                  </a:lnTo>
                  <a:lnTo>
                    <a:pt x="297033" y="104231"/>
                  </a:lnTo>
                  <a:lnTo>
                    <a:pt x="275405" y="62396"/>
                  </a:lnTo>
                  <a:lnTo>
                    <a:pt x="242419" y="29405"/>
                  </a:lnTo>
                  <a:lnTo>
                    <a:pt x="200582" y="7769"/>
                  </a:lnTo>
                  <a:lnTo>
                    <a:pt x="152400" y="0"/>
                  </a:lnTo>
                  <a:close/>
                </a:path>
              </a:pathLst>
            </a:custGeom>
            <a:solidFill>
              <a:srgbClr val="85DFD0"/>
            </a:solidFill>
          </p:spPr>
          <p:txBody>
            <a:bodyPr wrap="square" lIns="0" tIns="0" rIns="0" bIns="0" rtlCol="0"/>
            <a:lstStyle/>
            <a:p>
              <a:endParaRPr smtClean="0">
                <a:solidFill>
                  <a:prstClr val="black"/>
                </a:solidFill>
              </a:endParaRPr>
            </a:p>
          </p:txBody>
        </p:sp>
        <p:sp>
          <p:nvSpPr>
            <p:cNvPr id="58" name="object 58"/>
            <p:cNvSpPr/>
            <p:nvPr/>
          </p:nvSpPr>
          <p:spPr>
            <a:xfrm>
              <a:off x="5486400" y="4979923"/>
              <a:ext cx="1035050" cy="1330960"/>
            </a:xfrm>
            <a:custGeom>
              <a:avLst/>
              <a:gdLst/>
              <a:ahLst/>
              <a:cxnLst/>
              <a:rect l="l" t="t" r="r" b="b"/>
              <a:pathLst>
                <a:path w="1035050" h="1330960">
                  <a:moveTo>
                    <a:pt x="0" y="1177988"/>
                  </a:moveTo>
                  <a:lnTo>
                    <a:pt x="7766" y="1129820"/>
                  </a:lnTo>
                  <a:lnTo>
                    <a:pt x="29394" y="1087985"/>
                  </a:lnTo>
                  <a:lnTo>
                    <a:pt x="62380" y="1054994"/>
                  </a:lnTo>
                  <a:lnTo>
                    <a:pt x="104217" y="1033358"/>
                  </a:lnTo>
                  <a:lnTo>
                    <a:pt x="152400" y="1025588"/>
                  </a:lnTo>
                  <a:lnTo>
                    <a:pt x="200582" y="1033358"/>
                  </a:lnTo>
                  <a:lnTo>
                    <a:pt x="242419" y="1054994"/>
                  </a:lnTo>
                  <a:lnTo>
                    <a:pt x="275405" y="1087985"/>
                  </a:lnTo>
                  <a:lnTo>
                    <a:pt x="297033" y="1129820"/>
                  </a:lnTo>
                  <a:lnTo>
                    <a:pt x="304800" y="1177988"/>
                  </a:lnTo>
                  <a:lnTo>
                    <a:pt x="297033" y="1226156"/>
                  </a:lnTo>
                  <a:lnTo>
                    <a:pt x="275405" y="1267991"/>
                  </a:lnTo>
                  <a:lnTo>
                    <a:pt x="242419" y="1300982"/>
                  </a:lnTo>
                  <a:lnTo>
                    <a:pt x="200582" y="1322618"/>
                  </a:lnTo>
                  <a:lnTo>
                    <a:pt x="152400" y="1330388"/>
                  </a:lnTo>
                  <a:lnTo>
                    <a:pt x="104217" y="1322618"/>
                  </a:lnTo>
                  <a:lnTo>
                    <a:pt x="62380" y="1300982"/>
                  </a:lnTo>
                  <a:lnTo>
                    <a:pt x="29394" y="1267991"/>
                  </a:lnTo>
                  <a:lnTo>
                    <a:pt x="7766" y="1226156"/>
                  </a:lnTo>
                  <a:lnTo>
                    <a:pt x="0" y="1177988"/>
                  </a:lnTo>
                  <a:close/>
                </a:path>
                <a:path w="1035050" h="1330960">
                  <a:moveTo>
                    <a:pt x="565150" y="0"/>
                  </a:moveTo>
                  <a:lnTo>
                    <a:pt x="1035050" y="374776"/>
                  </a:lnTo>
                </a:path>
              </a:pathLst>
            </a:custGeom>
            <a:ln w="19050">
              <a:solidFill>
                <a:srgbClr val="04607A"/>
              </a:solidFill>
            </a:ln>
          </p:spPr>
          <p:txBody>
            <a:bodyPr wrap="square" lIns="0" tIns="0" rIns="0" bIns="0" rtlCol="0"/>
            <a:lstStyle/>
            <a:p>
              <a:endParaRPr smtClean="0">
                <a:solidFill>
                  <a:prstClr val="black"/>
                </a:solidFill>
              </a:endParaRPr>
            </a:p>
          </p:txBody>
        </p:sp>
        <p:sp>
          <p:nvSpPr>
            <p:cNvPr id="59" name="object 59"/>
            <p:cNvSpPr/>
            <p:nvPr/>
          </p:nvSpPr>
          <p:spPr>
            <a:xfrm>
              <a:off x="5746750" y="5589587"/>
              <a:ext cx="774700" cy="450850"/>
            </a:xfrm>
            <a:custGeom>
              <a:avLst/>
              <a:gdLst/>
              <a:ahLst/>
              <a:cxnLst/>
              <a:rect l="l" t="t" r="r" b="b"/>
              <a:pathLst>
                <a:path w="774700" h="450850">
                  <a:moveTo>
                    <a:pt x="774700" y="0"/>
                  </a:moveTo>
                  <a:lnTo>
                    <a:pt x="0" y="450850"/>
                  </a:lnTo>
                </a:path>
              </a:pathLst>
            </a:custGeom>
            <a:ln w="19050">
              <a:solidFill>
                <a:srgbClr val="000000"/>
              </a:solidFill>
              <a:prstDash val="sysDash"/>
            </a:ln>
          </p:spPr>
          <p:txBody>
            <a:bodyPr wrap="square" lIns="0" tIns="0" rIns="0" bIns="0" rtlCol="0"/>
            <a:lstStyle/>
            <a:p>
              <a:endParaRPr smtClean="0">
                <a:solidFill>
                  <a:prstClr val="black"/>
                </a:solidFill>
              </a:endParaRPr>
            </a:p>
          </p:txBody>
        </p:sp>
        <p:sp>
          <p:nvSpPr>
            <p:cNvPr id="60" name="object 60"/>
            <p:cNvSpPr/>
            <p:nvPr/>
          </p:nvSpPr>
          <p:spPr>
            <a:xfrm>
              <a:off x="5638800" y="4979923"/>
              <a:ext cx="196850" cy="1016635"/>
            </a:xfrm>
            <a:custGeom>
              <a:avLst/>
              <a:gdLst/>
              <a:ahLst/>
              <a:cxnLst/>
              <a:rect l="l" t="t" r="r" b="b"/>
              <a:pathLst>
                <a:path w="196850" h="1016635">
                  <a:moveTo>
                    <a:pt x="196850" y="0"/>
                  </a:moveTo>
                  <a:lnTo>
                    <a:pt x="0" y="1016063"/>
                  </a:lnTo>
                </a:path>
              </a:pathLst>
            </a:custGeom>
            <a:ln w="19050">
              <a:solidFill>
                <a:srgbClr val="04607A"/>
              </a:solidFill>
            </a:ln>
          </p:spPr>
          <p:txBody>
            <a:bodyPr wrap="square" lIns="0" tIns="0" rIns="0" bIns="0" rtlCol="0"/>
            <a:lstStyle/>
            <a:p>
              <a:endParaRPr smtClean="0">
                <a:solidFill>
                  <a:prstClr val="black"/>
                </a:solidFill>
              </a:endParaRPr>
            </a:p>
          </p:txBody>
        </p:sp>
        <p:sp>
          <p:nvSpPr>
            <p:cNvPr id="61" name="object 61"/>
            <p:cNvSpPr/>
            <p:nvPr/>
          </p:nvSpPr>
          <p:spPr>
            <a:xfrm>
              <a:off x="6791325" y="5472175"/>
              <a:ext cx="1177925" cy="415925"/>
            </a:xfrm>
            <a:custGeom>
              <a:avLst/>
              <a:gdLst/>
              <a:ahLst/>
              <a:cxnLst/>
              <a:rect l="l" t="t" r="r" b="b"/>
              <a:pathLst>
                <a:path w="1177925" h="415925">
                  <a:moveTo>
                    <a:pt x="0" y="0"/>
                  </a:moveTo>
                  <a:lnTo>
                    <a:pt x="1177925" y="415861"/>
                  </a:lnTo>
                </a:path>
              </a:pathLst>
            </a:custGeom>
            <a:ln w="38100">
              <a:solidFill>
                <a:srgbClr val="000000"/>
              </a:solidFill>
              <a:prstDash val="lgDash"/>
            </a:ln>
          </p:spPr>
          <p:txBody>
            <a:bodyPr wrap="square" lIns="0" tIns="0" rIns="0" bIns="0" rtlCol="0"/>
            <a:lstStyle/>
            <a:p>
              <a:endParaRPr smtClean="0">
                <a:solidFill>
                  <a:prstClr val="black"/>
                </a:solidFill>
              </a:endParaRPr>
            </a:p>
          </p:txBody>
        </p:sp>
        <p:sp>
          <p:nvSpPr>
            <p:cNvPr id="62" name="object 62"/>
            <p:cNvSpPr/>
            <p:nvPr/>
          </p:nvSpPr>
          <p:spPr>
            <a:xfrm>
              <a:off x="5800725" y="6005512"/>
              <a:ext cx="2114550" cy="152400"/>
            </a:xfrm>
            <a:custGeom>
              <a:avLst/>
              <a:gdLst/>
              <a:ahLst/>
              <a:cxnLst/>
              <a:rect l="l" t="t" r="r" b="b"/>
              <a:pathLst>
                <a:path w="2114550" h="152400">
                  <a:moveTo>
                    <a:pt x="0" y="152400"/>
                  </a:moveTo>
                  <a:lnTo>
                    <a:pt x="2114550" y="0"/>
                  </a:lnTo>
                </a:path>
              </a:pathLst>
            </a:custGeom>
            <a:ln w="38100">
              <a:solidFill>
                <a:srgbClr val="04607A"/>
              </a:solidFill>
            </a:ln>
          </p:spPr>
          <p:txBody>
            <a:bodyPr wrap="square" lIns="0" tIns="0" rIns="0" bIns="0" rtlCol="0"/>
            <a:lstStyle/>
            <a:p>
              <a:endParaRPr smtClean="0">
                <a:solidFill>
                  <a:prstClr val="black"/>
                </a:solidFill>
              </a:endParaRPr>
            </a:p>
          </p:txBody>
        </p:sp>
        <p:sp>
          <p:nvSpPr>
            <p:cNvPr id="63" name="object 63"/>
            <p:cNvSpPr/>
            <p:nvPr/>
          </p:nvSpPr>
          <p:spPr>
            <a:xfrm>
              <a:off x="6105525" y="4557648"/>
              <a:ext cx="1711325" cy="797560"/>
            </a:xfrm>
            <a:custGeom>
              <a:avLst/>
              <a:gdLst/>
              <a:ahLst/>
              <a:cxnLst/>
              <a:rect l="l" t="t" r="r" b="b"/>
              <a:pathLst>
                <a:path w="1711325" h="797560">
                  <a:moveTo>
                    <a:pt x="0" y="304800"/>
                  </a:moveTo>
                  <a:lnTo>
                    <a:pt x="1657350" y="0"/>
                  </a:lnTo>
                </a:path>
                <a:path w="1711325" h="797560">
                  <a:moveTo>
                    <a:pt x="631825" y="797051"/>
                  </a:moveTo>
                  <a:lnTo>
                    <a:pt x="1711325" y="117475"/>
                  </a:lnTo>
                </a:path>
              </a:pathLst>
            </a:custGeom>
            <a:ln w="38100">
              <a:solidFill>
                <a:srgbClr val="000000"/>
              </a:solidFill>
              <a:prstDash val="lgDash"/>
            </a:ln>
          </p:spPr>
          <p:txBody>
            <a:bodyPr wrap="square" lIns="0" tIns="0" rIns="0" bIns="0" rtlCol="0"/>
            <a:lstStyle/>
            <a:p>
              <a:endParaRPr smtClean="0">
                <a:solidFill>
                  <a:prstClr val="black"/>
                </a:solidFill>
              </a:endParaRPr>
            </a:p>
          </p:txBody>
        </p:sp>
        <p:sp>
          <p:nvSpPr>
            <p:cNvPr id="64" name="object 64"/>
            <p:cNvSpPr/>
            <p:nvPr/>
          </p:nvSpPr>
          <p:spPr>
            <a:xfrm>
              <a:off x="8032750" y="4675123"/>
              <a:ext cx="469900" cy="1213485"/>
            </a:xfrm>
            <a:custGeom>
              <a:avLst/>
              <a:gdLst/>
              <a:ahLst/>
              <a:cxnLst/>
              <a:rect l="l" t="t" r="r" b="b"/>
              <a:pathLst>
                <a:path w="469900" h="1213485">
                  <a:moveTo>
                    <a:pt x="469900" y="527050"/>
                  </a:moveTo>
                  <a:lnTo>
                    <a:pt x="0" y="0"/>
                  </a:lnTo>
                </a:path>
                <a:path w="469900" h="1213485">
                  <a:moveTo>
                    <a:pt x="152400" y="1212913"/>
                  </a:moveTo>
                  <a:lnTo>
                    <a:pt x="469900" y="762126"/>
                  </a:lnTo>
                </a:path>
              </a:pathLst>
            </a:custGeom>
            <a:ln w="19050">
              <a:solidFill>
                <a:srgbClr val="04607A"/>
              </a:solidFill>
            </a:ln>
          </p:spPr>
          <p:txBody>
            <a:bodyPr wrap="square" lIns="0" tIns="0" rIns="0" bIns="0" rtlCol="0"/>
            <a:lstStyle/>
            <a:p>
              <a:endParaRPr smtClean="0">
                <a:solidFill>
                  <a:prstClr val="black"/>
                </a:solidFill>
              </a:endParaRPr>
            </a:p>
          </p:txBody>
        </p:sp>
      </p:grpSp>
      <p:sp>
        <p:nvSpPr>
          <p:cNvPr id="65" name="object 65"/>
          <p:cNvSpPr txBox="1"/>
          <p:nvPr/>
        </p:nvSpPr>
        <p:spPr>
          <a:xfrm>
            <a:off x="6847078" y="4362069"/>
            <a:ext cx="136525" cy="299720"/>
          </a:xfrm>
          <a:prstGeom prst="rect">
            <a:avLst/>
          </a:prstGeom>
        </p:spPr>
        <p:txBody>
          <a:bodyPr vert="horz" wrap="square" lIns="0" tIns="12700" rIns="0" bIns="0" rtlCol="0">
            <a:spAutoFit/>
          </a:bodyPr>
          <a:lstStyle/>
          <a:p>
            <a:pPr marL="12700">
              <a:spcBef>
                <a:spcPts val="100"/>
              </a:spcBef>
            </a:pPr>
            <a:r>
              <a:rPr dirty="0">
                <a:solidFill>
                  <a:prstClr val="black"/>
                </a:solidFill>
                <a:latin typeface="Constantia"/>
                <a:cs typeface="Constantia"/>
              </a:rPr>
              <a:t>7</a:t>
            </a:r>
            <a:endParaRPr>
              <a:solidFill>
                <a:prstClr val="black"/>
              </a:solidFill>
              <a:latin typeface="Constantia"/>
              <a:cs typeface="Constantia"/>
            </a:endParaRPr>
          </a:p>
        </p:txBody>
      </p:sp>
      <p:sp>
        <p:nvSpPr>
          <p:cNvPr id="66" name="object 66"/>
          <p:cNvSpPr txBox="1"/>
          <p:nvPr/>
        </p:nvSpPr>
        <p:spPr>
          <a:xfrm>
            <a:off x="8393683" y="4652517"/>
            <a:ext cx="147320" cy="299720"/>
          </a:xfrm>
          <a:prstGeom prst="rect">
            <a:avLst/>
          </a:prstGeom>
        </p:spPr>
        <p:txBody>
          <a:bodyPr vert="horz" wrap="square" lIns="0" tIns="12700" rIns="0" bIns="0" rtlCol="0">
            <a:spAutoFit/>
          </a:bodyPr>
          <a:lstStyle/>
          <a:p>
            <a:pPr marL="12700">
              <a:spcBef>
                <a:spcPts val="100"/>
              </a:spcBef>
            </a:pPr>
            <a:r>
              <a:rPr dirty="0">
                <a:solidFill>
                  <a:srgbClr val="04607A"/>
                </a:solidFill>
                <a:latin typeface="Constantia"/>
                <a:cs typeface="Constantia"/>
              </a:rPr>
              <a:t>4</a:t>
            </a:r>
            <a:endParaRPr>
              <a:solidFill>
                <a:prstClr val="black"/>
              </a:solidFill>
              <a:latin typeface="Constantia"/>
              <a:cs typeface="Constantia"/>
            </a:endParaRPr>
          </a:p>
        </p:txBody>
      </p:sp>
      <p:sp>
        <p:nvSpPr>
          <p:cNvPr id="67" name="object 67"/>
          <p:cNvSpPr txBox="1"/>
          <p:nvPr/>
        </p:nvSpPr>
        <p:spPr>
          <a:xfrm>
            <a:off x="5497829" y="5211571"/>
            <a:ext cx="136525" cy="299720"/>
          </a:xfrm>
          <a:prstGeom prst="rect">
            <a:avLst/>
          </a:prstGeom>
        </p:spPr>
        <p:txBody>
          <a:bodyPr vert="horz" wrap="square" lIns="0" tIns="12700" rIns="0" bIns="0" rtlCol="0">
            <a:spAutoFit/>
          </a:bodyPr>
          <a:lstStyle/>
          <a:p>
            <a:pPr marL="12700">
              <a:spcBef>
                <a:spcPts val="100"/>
              </a:spcBef>
            </a:pPr>
            <a:r>
              <a:rPr dirty="0">
                <a:solidFill>
                  <a:srgbClr val="04607A"/>
                </a:solidFill>
                <a:latin typeface="Constantia"/>
                <a:cs typeface="Constantia"/>
              </a:rPr>
              <a:t>2</a:t>
            </a:r>
            <a:endParaRPr>
              <a:solidFill>
                <a:prstClr val="black"/>
              </a:solidFill>
              <a:latin typeface="Constantia"/>
              <a:cs typeface="Constantia"/>
            </a:endParaRPr>
          </a:p>
        </p:txBody>
      </p:sp>
      <p:sp>
        <p:nvSpPr>
          <p:cNvPr id="68" name="object 68"/>
          <p:cNvSpPr txBox="1"/>
          <p:nvPr/>
        </p:nvSpPr>
        <p:spPr>
          <a:xfrm>
            <a:off x="6085078" y="5124069"/>
            <a:ext cx="134620" cy="299720"/>
          </a:xfrm>
          <a:prstGeom prst="rect">
            <a:avLst/>
          </a:prstGeom>
        </p:spPr>
        <p:txBody>
          <a:bodyPr vert="horz" wrap="square" lIns="0" tIns="12700" rIns="0" bIns="0" rtlCol="0">
            <a:spAutoFit/>
          </a:bodyPr>
          <a:lstStyle/>
          <a:p>
            <a:pPr marL="12700">
              <a:spcBef>
                <a:spcPts val="100"/>
              </a:spcBef>
            </a:pPr>
            <a:r>
              <a:rPr dirty="0">
                <a:solidFill>
                  <a:srgbClr val="04607A"/>
                </a:solidFill>
                <a:latin typeface="Constantia"/>
                <a:cs typeface="Constantia"/>
              </a:rPr>
              <a:t>5</a:t>
            </a:r>
            <a:endParaRPr>
              <a:solidFill>
                <a:prstClr val="black"/>
              </a:solidFill>
              <a:latin typeface="Constantia"/>
              <a:cs typeface="Constantia"/>
            </a:endParaRPr>
          </a:p>
        </p:txBody>
      </p:sp>
      <p:sp>
        <p:nvSpPr>
          <p:cNvPr id="69" name="object 69"/>
          <p:cNvSpPr txBox="1"/>
          <p:nvPr/>
        </p:nvSpPr>
        <p:spPr>
          <a:xfrm>
            <a:off x="6724904" y="6114999"/>
            <a:ext cx="136525" cy="299720"/>
          </a:xfrm>
          <a:prstGeom prst="rect">
            <a:avLst/>
          </a:prstGeom>
        </p:spPr>
        <p:txBody>
          <a:bodyPr vert="horz" wrap="square" lIns="0" tIns="12700" rIns="0" bIns="0" rtlCol="0">
            <a:spAutoFit/>
          </a:bodyPr>
          <a:lstStyle/>
          <a:p>
            <a:pPr marL="12700">
              <a:spcBef>
                <a:spcPts val="100"/>
              </a:spcBef>
            </a:pPr>
            <a:r>
              <a:rPr dirty="0">
                <a:solidFill>
                  <a:srgbClr val="04607A"/>
                </a:solidFill>
                <a:latin typeface="Constantia"/>
                <a:cs typeface="Constantia"/>
              </a:rPr>
              <a:t>7</a:t>
            </a:r>
            <a:endParaRPr>
              <a:solidFill>
                <a:prstClr val="black"/>
              </a:solidFill>
              <a:latin typeface="Constantia"/>
              <a:cs typeface="Constantia"/>
            </a:endParaRPr>
          </a:p>
        </p:txBody>
      </p:sp>
      <p:sp>
        <p:nvSpPr>
          <p:cNvPr id="70" name="object 70"/>
          <p:cNvSpPr txBox="1"/>
          <p:nvPr/>
        </p:nvSpPr>
        <p:spPr>
          <a:xfrm>
            <a:off x="8385809" y="5672124"/>
            <a:ext cx="130175" cy="299720"/>
          </a:xfrm>
          <a:prstGeom prst="rect">
            <a:avLst/>
          </a:prstGeom>
        </p:spPr>
        <p:txBody>
          <a:bodyPr vert="horz" wrap="square" lIns="0" tIns="12700" rIns="0" bIns="0" rtlCol="0">
            <a:spAutoFit/>
          </a:bodyPr>
          <a:lstStyle/>
          <a:p>
            <a:pPr marL="12700">
              <a:spcBef>
                <a:spcPts val="100"/>
              </a:spcBef>
            </a:pPr>
            <a:r>
              <a:rPr dirty="0">
                <a:solidFill>
                  <a:srgbClr val="04607A"/>
                </a:solidFill>
                <a:latin typeface="Constantia"/>
                <a:cs typeface="Constantia"/>
              </a:rPr>
              <a:t>3</a:t>
            </a:r>
            <a:endParaRPr>
              <a:solidFill>
                <a:prstClr val="black"/>
              </a:solidFill>
              <a:latin typeface="Constantia"/>
              <a:cs typeface="Constantia"/>
            </a:endParaRPr>
          </a:p>
        </p:txBody>
      </p:sp>
      <p:sp>
        <p:nvSpPr>
          <p:cNvPr id="71" name="object 71"/>
          <p:cNvSpPr txBox="1"/>
          <p:nvPr/>
        </p:nvSpPr>
        <p:spPr>
          <a:xfrm>
            <a:off x="7403083" y="4850257"/>
            <a:ext cx="150495" cy="788670"/>
          </a:xfrm>
          <a:prstGeom prst="rect">
            <a:avLst/>
          </a:prstGeom>
        </p:spPr>
        <p:txBody>
          <a:bodyPr vert="horz" wrap="square" lIns="0" tIns="119380" rIns="0" bIns="0" rtlCol="0">
            <a:spAutoFit/>
          </a:bodyPr>
          <a:lstStyle/>
          <a:p>
            <a:pPr marL="12700">
              <a:spcBef>
                <a:spcPts val="940"/>
              </a:spcBef>
            </a:pPr>
            <a:r>
              <a:rPr dirty="0">
                <a:solidFill>
                  <a:prstClr val="black"/>
                </a:solidFill>
                <a:latin typeface="Constantia"/>
                <a:cs typeface="Constantia"/>
              </a:rPr>
              <a:t>9</a:t>
            </a:r>
            <a:endParaRPr>
              <a:solidFill>
                <a:prstClr val="black"/>
              </a:solidFill>
              <a:latin typeface="Constantia"/>
              <a:cs typeface="Constantia"/>
            </a:endParaRPr>
          </a:p>
          <a:p>
            <a:pPr marL="12700">
              <a:spcBef>
                <a:spcPts val="844"/>
              </a:spcBef>
            </a:pPr>
            <a:r>
              <a:rPr dirty="0">
                <a:solidFill>
                  <a:prstClr val="black"/>
                </a:solidFill>
                <a:latin typeface="Constantia"/>
                <a:cs typeface="Constantia"/>
              </a:rPr>
              <a:t>8</a:t>
            </a:r>
            <a:endParaRPr>
              <a:solidFill>
                <a:prstClr val="black"/>
              </a:solidFill>
              <a:latin typeface="Constantia"/>
              <a:cs typeface="Constantia"/>
            </a:endParaRPr>
          </a:p>
        </p:txBody>
      </p:sp>
      <p:sp>
        <p:nvSpPr>
          <p:cNvPr id="72" name="object 72"/>
          <p:cNvSpPr txBox="1"/>
          <p:nvPr/>
        </p:nvSpPr>
        <p:spPr>
          <a:xfrm>
            <a:off x="6291453" y="5687974"/>
            <a:ext cx="148590" cy="299720"/>
          </a:xfrm>
          <a:prstGeom prst="rect">
            <a:avLst/>
          </a:prstGeom>
        </p:spPr>
        <p:txBody>
          <a:bodyPr vert="horz" wrap="square" lIns="0" tIns="12700" rIns="0" bIns="0" rtlCol="0">
            <a:spAutoFit/>
          </a:bodyPr>
          <a:lstStyle/>
          <a:p>
            <a:pPr marL="12700">
              <a:spcBef>
                <a:spcPts val="100"/>
              </a:spcBef>
            </a:pPr>
            <a:r>
              <a:rPr dirty="0">
                <a:solidFill>
                  <a:prstClr val="black"/>
                </a:solidFill>
                <a:latin typeface="Constantia"/>
                <a:cs typeface="Constantia"/>
              </a:rPr>
              <a:t>8</a:t>
            </a:r>
            <a:endParaRPr>
              <a:solidFill>
                <a:prstClr val="black"/>
              </a:solidFill>
              <a:latin typeface="Constantia"/>
              <a:cs typeface="Constantia"/>
            </a:endParaRPr>
          </a:p>
        </p:txBody>
      </p:sp>
      <p:sp>
        <p:nvSpPr>
          <p:cNvPr id="73" name="object 73"/>
          <p:cNvSpPr txBox="1"/>
          <p:nvPr/>
        </p:nvSpPr>
        <p:spPr>
          <a:xfrm>
            <a:off x="7156831" y="5774842"/>
            <a:ext cx="127000" cy="299720"/>
          </a:xfrm>
          <a:prstGeom prst="rect">
            <a:avLst/>
          </a:prstGeom>
        </p:spPr>
        <p:txBody>
          <a:bodyPr vert="horz" wrap="square" lIns="0" tIns="12700" rIns="0" bIns="0" rtlCol="0">
            <a:spAutoFit/>
          </a:bodyPr>
          <a:lstStyle/>
          <a:p>
            <a:pPr marL="12700">
              <a:spcBef>
                <a:spcPts val="100"/>
              </a:spcBef>
            </a:pPr>
            <a:r>
              <a:rPr b="1" i="1" dirty="0">
                <a:solidFill>
                  <a:srgbClr val="04607A"/>
                </a:solidFill>
                <a:latin typeface="Times New Roman"/>
                <a:cs typeface="Times New Roman"/>
              </a:rPr>
              <a:t>e</a:t>
            </a:r>
            <a:endParaRPr>
              <a:solidFill>
                <a:prstClr val="black"/>
              </a:solidFill>
              <a:latin typeface="Times New Roman"/>
              <a:cs typeface="Times New Roman"/>
            </a:endParaRPr>
          </a:p>
        </p:txBody>
      </p:sp>
      <p:sp>
        <p:nvSpPr>
          <p:cNvPr id="74" name="object 74"/>
          <p:cNvSpPr txBox="1"/>
          <p:nvPr/>
        </p:nvSpPr>
        <p:spPr>
          <a:xfrm>
            <a:off x="6426453" y="4445889"/>
            <a:ext cx="101600" cy="299720"/>
          </a:xfrm>
          <a:prstGeom prst="rect">
            <a:avLst/>
          </a:prstGeom>
        </p:spPr>
        <p:txBody>
          <a:bodyPr vert="horz" wrap="square" lIns="0" tIns="12700" rIns="0" bIns="0" rtlCol="0">
            <a:spAutoFit/>
          </a:bodyPr>
          <a:lstStyle/>
          <a:p>
            <a:pPr marL="12700">
              <a:spcBef>
                <a:spcPts val="100"/>
              </a:spcBef>
            </a:pPr>
            <a:r>
              <a:rPr b="1" i="1" dirty="0">
                <a:solidFill>
                  <a:prstClr val="black"/>
                </a:solidFill>
                <a:latin typeface="Times New Roman"/>
                <a:cs typeface="Times New Roman"/>
              </a:rPr>
              <a:t>f</a:t>
            </a:r>
            <a:endParaRPr>
              <a:solidFill>
                <a:prstClr val="black"/>
              </a:solidFill>
              <a:latin typeface="Times New Roman"/>
              <a:cs typeface="Times New Roman"/>
            </a:endParaRPr>
          </a:p>
        </p:txBody>
      </p:sp>
      <p:sp>
        <p:nvSpPr>
          <p:cNvPr id="75" name="object 75"/>
          <p:cNvSpPr txBox="1"/>
          <p:nvPr/>
        </p:nvSpPr>
        <p:spPr>
          <a:xfrm>
            <a:off x="6724904" y="3005709"/>
            <a:ext cx="1868170" cy="1366520"/>
          </a:xfrm>
          <a:prstGeom prst="rect">
            <a:avLst/>
          </a:prstGeom>
        </p:spPr>
        <p:txBody>
          <a:bodyPr vert="horz" wrap="square" lIns="0" tIns="135255" rIns="0" bIns="0" rtlCol="0">
            <a:spAutoFit/>
          </a:bodyPr>
          <a:lstStyle/>
          <a:p>
            <a:pPr marL="12700">
              <a:spcBef>
                <a:spcPts val="1065"/>
              </a:spcBef>
            </a:pPr>
            <a:r>
              <a:rPr dirty="0">
                <a:solidFill>
                  <a:prstClr val="black"/>
                </a:solidFill>
                <a:latin typeface="Constantia"/>
                <a:cs typeface="Constantia"/>
              </a:rPr>
              <a:t>7</a:t>
            </a:r>
            <a:endParaRPr>
              <a:solidFill>
                <a:prstClr val="black"/>
              </a:solidFill>
              <a:latin typeface="Constantia"/>
              <a:cs typeface="Constantia"/>
            </a:endParaRPr>
          </a:p>
          <a:p>
            <a:pPr marL="99695">
              <a:lnSpc>
                <a:spcPts val="2155"/>
              </a:lnSpc>
              <a:spcBef>
                <a:spcPts val="965"/>
              </a:spcBef>
            </a:pPr>
            <a:r>
              <a:rPr spc="-5" dirty="0">
                <a:solidFill>
                  <a:prstClr val="black"/>
                </a:solidFill>
                <a:latin typeface="Constantia"/>
                <a:cs typeface="Constantia"/>
              </a:rPr>
              <a:t>Replacing </a:t>
            </a:r>
            <a:r>
              <a:rPr b="1" i="1" dirty="0">
                <a:solidFill>
                  <a:prstClr val="black"/>
                </a:solidFill>
                <a:latin typeface="Times New Roman"/>
                <a:cs typeface="Times New Roman"/>
              </a:rPr>
              <a:t>f </a:t>
            </a:r>
            <a:r>
              <a:rPr dirty="0">
                <a:solidFill>
                  <a:prstClr val="black"/>
                </a:solidFill>
                <a:latin typeface="Constantia"/>
                <a:cs typeface="Constantia"/>
              </a:rPr>
              <a:t>with</a:t>
            </a:r>
            <a:r>
              <a:rPr spc="-180" dirty="0">
                <a:solidFill>
                  <a:prstClr val="black"/>
                </a:solidFill>
                <a:latin typeface="Constantia"/>
                <a:cs typeface="Constantia"/>
              </a:rPr>
              <a:t> </a:t>
            </a:r>
            <a:r>
              <a:rPr b="1" i="1" dirty="0">
                <a:solidFill>
                  <a:prstClr val="black"/>
                </a:solidFill>
                <a:latin typeface="Times New Roman"/>
                <a:cs typeface="Times New Roman"/>
              </a:rPr>
              <a:t>e</a:t>
            </a:r>
            <a:endParaRPr>
              <a:solidFill>
                <a:prstClr val="black"/>
              </a:solidFill>
              <a:latin typeface="Times New Roman"/>
              <a:cs typeface="Times New Roman"/>
            </a:endParaRPr>
          </a:p>
          <a:p>
            <a:pPr marL="99695">
              <a:lnSpc>
                <a:spcPts val="2155"/>
              </a:lnSpc>
            </a:pPr>
            <a:r>
              <a:rPr spc="-5" dirty="0">
                <a:solidFill>
                  <a:prstClr val="black"/>
                </a:solidFill>
                <a:latin typeface="Constantia"/>
                <a:cs typeface="Constantia"/>
              </a:rPr>
              <a:t>yields</a:t>
            </a:r>
            <a:endParaRPr>
              <a:solidFill>
                <a:prstClr val="black"/>
              </a:solidFill>
              <a:latin typeface="Constantia"/>
              <a:cs typeface="Constantia"/>
            </a:endParaRPr>
          </a:p>
          <a:p>
            <a:pPr marL="99695"/>
            <a:r>
              <a:rPr spc="-5" dirty="0">
                <a:solidFill>
                  <a:prstClr val="black"/>
                </a:solidFill>
                <a:latin typeface="Constantia"/>
                <a:cs typeface="Constantia"/>
              </a:rPr>
              <a:t>another</a:t>
            </a:r>
            <a:r>
              <a:rPr spc="-85" dirty="0">
                <a:solidFill>
                  <a:prstClr val="black"/>
                </a:solidFill>
                <a:latin typeface="Constantia"/>
                <a:cs typeface="Constantia"/>
              </a:rPr>
              <a:t> </a:t>
            </a:r>
            <a:r>
              <a:rPr spc="-10" dirty="0">
                <a:solidFill>
                  <a:prstClr val="black"/>
                </a:solidFill>
                <a:latin typeface="Constantia"/>
                <a:cs typeface="Constantia"/>
              </a:rPr>
              <a:t>MST</a:t>
            </a:r>
            <a:endParaRPr>
              <a:solidFill>
                <a:prstClr val="black"/>
              </a:solidFill>
              <a:latin typeface="Constantia"/>
              <a:cs typeface="Constantia"/>
            </a:endParaRPr>
          </a:p>
        </p:txBody>
      </p:sp>
      <p:sp>
        <p:nvSpPr>
          <p:cNvPr id="76" name="object 76"/>
          <p:cNvSpPr txBox="1"/>
          <p:nvPr/>
        </p:nvSpPr>
        <p:spPr>
          <a:xfrm>
            <a:off x="5794628" y="1244853"/>
            <a:ext cx="190500" cy="299720"/>
          </a:xfrm>
          <a:prstGeom prst="rect">
            <a:avLst/>
          </a:prstGeom>
        </p:spPr>
        <p:txBody>
          <a:bodyPr vert="horz" wrap="square" lIns="0" tIns="12700" rIns="0" bIns="0" rtlCol="0">
            <a:spAutoFit/>
          </a:bodyPr>
          <a:lstStyle/>
          <a:p>
            <a:pPr marL="12700">
              <a:spcBef>
                <a:spcPts val="100"/>
              </a:spcBef>
            </a:pPr>
            <a:r>
              <a:rPr b="1" i="1" spc="-5" dirty="0">
                <a:solidFill>
                  <a:prstClr val="black"/>
                </a:solidFill>
                <a:latin typeface="Times New Roman"/>
                <a:cs typeface="Times New Roman"/>
              </a:rPr>
              <a:t>U</a:t>
            </a:r>
            <a:endParaRPr>
              <a:solidFill>
                <a:prstClr val="black"/>
              </a:solidFill>
              <a:latin typeface="Times New Roman"/>
              <a:cs typeface="Times New Roman"/>
            </a:endParaRPr>
          </a:p>
        </p:txBody>
      </p:sp>
      <p:sp>
        <p:nvSpPr>
          <p:cNvPr id="77" name="object 77"/>
          <p:cNvSpPr txBox="1"/>
          <p:nvPr/>
        </p:nvSpPr>
        <p:spPr>
          <a:xfrm>
            <a:off x="8385809" y="1098168"/>
            <a:ext cx="178435" cy="867410"/>
          </a:xfrm>
          <a:prstGeom prst="rect">
            <a:avLst/>
          </a:prstGeom>
        </p:spPr>
        <p:txBody>
          <a:bodyPr vert="horz" wrap="square" lIns="0" tIns="159385" rIns="0" bIns="0" rtlCol="0">
            <a:spAutoFit/>
          </a:bodyPr>
          <a:lstStyle/>
          <a:p>
            <a:pPr marL="12700">
              <a:spcBef>
                <a:spcPts val="1255"/>
              </a:spcBef>
            </a:pPr>
            <a:r>
              <a:rPr b="1" i="1" dirty="0">
                <a:solidFill>
                  <a:prstClr val="black"/>
                </a:solidFill>
                <a:latin typeface="Times New Roman"/>
                <a:cs typeface="Times New Roman"/>
              </a:rPr>
              <a:t>V</a:t>
            </a:r>
            <a:endParaRPr>
              <a:solidFill>
                <a:prstClr val="black"/>
              </a:solidFill>
              <a:latin typeface="Times New Roman"/>
              <a:cs typeface="Times New Roman"/>
            </a:endParaRPr>
          </a:p>
          <a:p>
            <a:pPr marL="20320">
              <a:spcBef>
                <a:spcPts val="1155"/>
              </a:spcBef>
            </a:pPr>
            <a:r>
              <a:rPr dirty="0">
                <a:solidFill>
                  <a:srgbClr val="04607A"/>
                </a:solidFill>
                <a:latin typeface="Constantia"/>
                <a:cs typeface="Constantia"/>
              </a:rPr>
              <a:t>4</a:t>
            </a:r>
            <a:endParaRPr>
              <a:solidFill>
                <a:prstClr val="black"/>
              </a:solidFill>
              <a:latin typeface="Constantia"/>
              <a:cs typeface="Constantia"/>
            </a:endParaRPr>
          </a:p>
        </p:txBody>
      </p:sp>
      <p:pic>
        <p:nvPicPr>
          <p:cNvPr id="78"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21336" y="0"/>
            <a:ext cx="1257300" cy="1181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8605954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smtClean="0">
              <a:solidFill>
                <a:prstClr val="black"/>
              </a:solidFill>
            </a:endParaRPr>
          </a:p>
        </p:txBody>
      </p:sp>
      <p:sp>
        <p:nvSpPr>
          <p:cNvPr id="8" name="object 8"/>
          <p:cNvSpPr txBox="1">
            <a:spLocks noGrp="1"/>
          </p:cNvSpPr>
          <p:nvPr>
            <p:ph type="title"/>
          </p:nvPr>
        </p:nvSpPr>
        <p:spPr>
          <a:xfrm>
            <a:off x="2095245" y="598677"/>
            <a:ext cx="4954270" cy="513715"/>
          </a:xfrm>
          <a:prstGeom prst="rect">
            <a:avLst/>
          </a:prstGeom>
        </p:spPr>
        <p:txBody>
          <a:bodyPr vert="horz" wrap="square" lIns="0" tIns="13335" rIns="0" bIns="0" rtlCol="0">
            <a:spAutoFit/>
          </a:bodyPr>
          <a:lstStyle/>
          <a:p>
            <a:pPr marL="12700">
              <a:lnSpc>
                <a:spcPct val="100000"/>
              </a:lnSpc>
              <a:spcBef>
                <a:spcPts val="105"/>
              </a:spcBef>
            </a:pPr>
            <a:r>
              <a:rPr sz="3200" spc="-10" dirty="0"/>
              <a:t>Minimum-cost </a:t>
            </a:r>
            <a:r>
              <a:rPr sz="3200" spc="-5" dirty="0"/>
              <a:t>spanning</a:t>
            </a:r>
            <a:r>
              <a:rPr sz="3200" spc="25" dirty="0"/>
              <a:t> </a:t>
            </a:r>
            <a:r>
              <a:rPr sz="3200" spc="-10" dirty="0"/>
              <a:t>trees</a:t>
            </a:r>
            <a:endParaRPr sz="3200" dirty="0"/>
          </a:p>
        </p:txBody>
      </p:sp>
      <p:sp>
        <p:nvSpPr>
          <p:cNvPr id="9" name="object 9"/>
          <p:cNvSpPr txBox="1"/>
          <p:nvPr/>
        </p:nvSpPr>
        <p:spPr>
          <a:xfrm>
            <a:off x="535940" y="1166829"/>
            <a:ext cx="8067040" cy="2433955"/>
          </a:xfrm>
          <a:prstGeom prst="rect">
            <a:avLst/>
          </a:prstGeom>
        </p:spPr>
        <p:txBody>
          <a:bodyPr vert="horz" wrap="square" lIns="0" tIns="164465" rIns="0" bIns="0" rtlCol="0">
            <a:spAutoFit/>
          </a:bodyPr>
          <a:lstStyle/>
          <a:p>
            <a:pPr marL="287020" indent="-274320">
              <a:spcBef>
                <a:spcPts val="1295"/>
              </a:spcBef>
              <a:buClr>
                <a:srgbClr val="0AD0D9"/>
              </a:buClr>
              <a:buSzPct val="95000"/>
              <a:buFont typeface="Wingdings 2"/>
              <a:buChar char=""/>
              <a:tabLst>
                <a:tab pos="286385" algn="l"/>
                <a:tab pos="287020" algn="l"/>
              </a:tabLst>
            </a:pPr>
            <a:r>
              <a:rPr sz="2000" dirty="0">
                <a:solidFill>
                  <a:prstClr val="black"/>
                </a:solidFill>
                <a:latin typeface="Constantia"/>
                <a:cs typeface="Constantia"/>
              </a:rPr>
              <a:t>If </a:t>
            </a:r>
            <a:r>
              <a:rPr sz="2000" spc="-25" dirty="0">
                <a:solidFill>
                  <a:prstClr val="black"/>
                </a:solidFill>
                <a:latin typeface="Constantia"/>
                <a:cs typeface="Constantia"/>
              </a:rPr>
              <a:t>we</a:t>
            </a:r>
            <a:r>
              <a:rPr sz="2000" spc="-210" dirty="0">
                <a:solidFill>
                  <a:prstClr val="black"/>
                </a:solidFill>
                <a:latin typeface="Constantia"/>
                <a:cs typeface="Constantia"/>
              </a:rPr>
              <a:t> </a:t>
            </a:r>
            <a:r>
              <a:rPr sz="2000" spc="-25" dirty="0">
                <a:solidFill>
                  <a:prstClr val="black"/>
                </a:solidFill>
                <a:latin typeface="Constantia"/>
                <a:cs typeface="Constantia"/>
              </a:rPr>
              <a:t>have </a:t>
            </a:r>
            <a:r>
              <a:rPr sz="2000" dirty="0">
                <a:solidFill>
                  <a:prstClr val="black"/>
                </a:solidFill>
                <a:latin typeface="Constantia"/>
                <a:cs typeface="Constantia"/>
              </a:rPr>
              <a:t>a </a:t>
            </a:r>
            <a:r>
              <a:rPr sz="2000" spc="-10" dirty="0">
                <a:solidFill>
                  <a:prstClr val="black"/>
                </a:solidFill>
                <a:latin typeface="Constantia"/>
                <a:cs typeface="Constantia"/>
              </a:rPr>
              <a:t>connected undirected graph </a:t>
            </a:r>
            <a:r>
              <a:rPr sz="2000" spc="-5" dirty="0">
                <a:solidFill>
                  <a:prstClr val="black"/>
                </a:solidFill>
                <a:latin typeface="Constantia"/>
                <a:cs typeface="Constantia"/>
              </a:rPr>
              <a:t>with </a:t>
            </a:r>
            <a:r>
              <a:rPr sz="2000" dirty="0">
                <a:solidFill>
                  <a:prstClr val="black"/>
                </a:solidFill>
                <a:latin typeface="Constantia"/>
                <a:cs typeface="Constantia"/>
              </a:rPr>
              <a:t>a </a:t>
            </a:r>
            <a:r>
              <a:rPr sz="2000" b="1" spc="-15" dirty="0">
                <a:solidFill>
                  <a:prstClr val="black"/>
                </a:solidFill>
                <a:latin typeface="Constantia"/>
                <a:cs typeface="Constantia"/>
              </a:rPr>
              <a:t>weight </a:t>
            </a:r>
            <a:r>
              <a:rPr sz="2000" dirty="0">
                <a:solidFill>
                  <a:prstClr val="black"/>
                </a:solidFill>
                <a:latin typeface="Constantia"/>
                <a:cs typeface="Constantia"/>
              </a:rPr>
              <a:t>(or </a:t>
            </a:r>
            <a:r>
              <a:rPr sz="2000" b="1" spc="-10" dirty="0">
                <a:solidFill>
                  <a:prstClr val="black"/>
                </a:solidFill>
                <a:latin typeface="Constantia"/>
                <a:cs typeface="Constantia"/>
              </a:rPr>
              <a:t>cost</a:t>
            </a:r>
            <a:r>
              <a:rPr sz="2000" spc="-10" dirty="0">
                <a:solidFill>
                  <a:prstClr val="black"/>
                </a:solidFill>
                <a:latin typeface="Constantia"/>
                <a:cs typeface="Constantia"/>
              </a:rPr>
              <a:t>)</a:t>
            </a:r>
            <a:endParaRPr sz="2000">
              <a:solidFill>
                <a:prstClr val="black"/>
              </a:solidFill>
              <a:latin typeface="Constantia"/>
              <a:cs typeface="Constantia"/>
            </a:endParaRPr>
          </a:p>
          <a:p>
            <a:pPr marL="286385">
              <a:spcBef>
                <a:spcPts val="1205"/>
              </a:spcBef>
            </a:pPr>
            <a:r>
              <a:rPr sz="2000" spc="-5" dirty="0">
                <a:solidFill>
                  <a:prstClr val="black"/>
                </a:solidFill>
                <a:latin typeface="Constantia"/>
                <a:cs typeface="Constantia"/>
              </a:rPr>
              <a:t>associated with </a:t>
            </a:r>
            <a:r>
              <a:rPr sz="2000" dirty="0">
                <a:solidFill>
                  <a:prstClr val="black"/>
                </a:solidFill>
                <a:latin typeface="Constantia"/>
                <a:cs typeface="Constantia"/>
              </a:rPr>
              <a:t>each</a:t>
            </a:r>
            <a:r>
              <a:rPr sz="2000" spc="-265" dirty="0">
                <a:solidFill>
                  <a:prstClr val="black"/>
                </a:solidFill>
                <a:latin typeface="Constantia"/>
                <a:cs typeface="Constantia"/>
              </a:rPr>
              <a:t> </a:t>
            </a:r>
            <a:r>
              <a:rPr sz="2000" spc="-10" dirty="0">
                <a:solidFill>
                  <a:prstClr val="black"/>
                </a:solidFill>
                <a:latin typeface="Constantia"/>
                <a:cs typeface="Constantia"/>
              </a:rPr>
              <a:t>edge</a:t>
            </a:r>
            <a:endParaRPr sz="2000">
              <a:solidFill>
                <a:prstClr val="black"/>
              </a:solidFill>
              <a:latin typeface="Constantia"/>
              <a:cs typeface="Constantia"/>
            </a:endParaRPr>
          </a:p>
          <a:p>
            <a:pPr marL="287020" indent="-274320">
              <a:spcBef>
                <a:spcPts val="1680"/>
              </a:spcBef>
              <a:buClr>
                <a:srgbClr val="0AD0D9"/>
              </a:buClr>
              <a:buSzPct val="95000"/>
              <a:buFont typeface="Wingdings 2"/>
              <a:buChar char=""/>
              <a:tabLst>
                <a:tab pos="286385" algn="l"/>
                <a:tab pos="287020" algn="l"/>
              </a:tabLst>
            </a:pPr>
            <a:r>
              <a:rPr sz="2000" spc="-5" dirty="0">
                <a:solidFill>
                  <a:prstClr val="black"/>
                </a:solidFill>
                <a:latin typeface="Constantia"/>
                <a:cs typeface="Constantia"/>
              </a:rPr>
              <a:t>The</a:t>
            </a:r>
            <a:r>
              <a:rPr sz="2000" spc="-110" dirty="0">
                <a:solidFill>
                  <a:prstClr val="black"/>
                </a:solidFill>
                <a:latin typeface="Constantia"/>
                <a:cs typeface="Constantia"/>
              </a:rPr>
              <a:t> </a:t>
            </a:r>
            <a:r>
              <a:rPr sz="2000" spc="-10" dirty="0">
                <a:solidFill>
                  <a:prstClr val="black"/>
                </a:solidFill>
                <a:latin typeface="Constantia"/>
                <a:cs typeface="Constantia"/>
              </a:rPr>
              <a:t>cost</a:t>
            </a:r>
            <a:r>
              <a:rPr sz="2000" spc="-114" dirty="0">
                <a:solidFill>
                  <a:prstClr val="black"/>
                </a:solidFill>
                <a:latin typeface="Constantia"/>
                <a:cs typeface="Constantia"/>
              </a:rPr>
              <a:t> </a:t>
            </a:r>
            <a:r>
              <a:rPr sz="2000" dirty="0">
                <a:solidFill>
                  <a:prstClr val="black"/>
                </a:solidFill>
                <a:latin typeface="Constantia"/>
                <a:cs typeface="Constantia"/>
              </a:rPr>
              <a:t>of</a:t>
            </a:r>
            <a:r>
              <a:rPr sz="2000" spc="-15" dirty="0">
                <a:solidFill>
                  <a:prstClr val="black"/>
                </a:solidFill>
                <a:latin typeface="Constantia"/>
                <a:cs typeface="Constantia"/>
              </a:rPr>
              <a:t> </a:t>
            </a:r>
            <a:r>
              <a:rPr sz="2000" dirty="0">
                <a:solidFill>
                  <a:prstClr val="black"/>
                </a:solidFill>
                <a:latin typeface="Constantia"/>
                <a:cs typeface="Constantia"/>
              </a:rPr>
              <a:t>a</a:t>
            </a:r>
            <a:r>
              <a:rPr sz="2000" spc="-95" dirty="0">
                <a:solidFill>
                  <a:prstClr val="black"/>
                </a:solidFill>
                <a:latin typeface="Constantia"/>
                <a:cs typeface="Constantia"/>
              </a:rPr>
              <a:t> </a:t>
            </a:r>
            <a:r>
              <a:rPr sz="2000" spc="-5" dirty="0">
                <a:solidFill>
                  <a:prstClr val="black"/>
                </a:solidFill>
                <a:latin typeface="Constantia"/>
                <a:cs typeface="Constantia"/>
              </a:rPr>
              <a:t>spanning</a:t>
            </a:r>
            <a:r>
              <a:rPr sz="2000" spc="-15" dirty="0">
                <a:solidFill>
                  <a:prstClr val="black"/>
                </a:solidFill>
                <a:latin typeface="Constantia"/>
                <a:cs typeface="Constantia"/>
              </a:rPr>
              <a:t> </a:t>
            </a:r>
            <a:r>
              <a:rPr sz="2000" spc="-10" dirty="0">
                <a:solidFill>
                  <a:prstClr val="black"/>
                </a:solidFill>
                <a:latin typeface="Constantia"/>
                <a:cs typeface="Constantia"/>
              </a:rPr>
              <a:t>tree</a:t>
            </a:r>
            <a:r>
              <a:rPr sz="2000" spc="-120" dirty="0">
                <a:solidFill>
                  <a:prstClr val="black"/>
                </a:solidFill>
                <a:latin typeface="Constantia"/>
                <a:cs typeface="Constantia"/>
              </a:rPr>
              <a:t> </a:t>
            </a:r>
            <a:r>
              <a:rPr sz="2000" spc="-10" dirty="0">
                <a:solidFill>
                  <a:prstClr val="black"/>
                </a:solidFill>
                <a:latin typeface="Constantia"/>
                <a:cs typeface="Constantia"/>
              </a:rPr>
              <a:t>would</a:t>
            </a:r>
            <a:r>
              <a:rPr sz="2000" spc="-5" dirty="0">
                <a:solidFill>
                  <a:prstClr val="black"/>
                </a:solidFill>
                <a:latin typeface="Constantia"/>
                <a:cs typeface="Constantia"/>
              </a:rPr>
              <a:t> be</a:t>
            </a:r>
            <a:r>
              <a:rPr sz="2000" spc="-70" dirty="0">
                <a:solidFill>
                  <a:prstClr val="black"/>
                </a:solidFill>
                <a:latin typeface="Constantia"/>
                <a:cs typeface="Constantia"/>
              </a:rPr>
              <a:t> </a:t>
            </a:r>
            <a:r>
              <a:rPr sz="2000" spc="-5" dirty="0">
                <a:solidFill>
                  <a:prstClr val="black"/>
                </a:solidFill>
                <a:latin typeface="Constantia"/>
                <a:cs typeface="Constantia"/>
              </a:rPr>
              <a:t>the</a:t>
            </a:r>
            <a:r>
              <a:rPr sz="2000" spc="-90" dirty="0">
                <a:solidFill>
                  <a:prstClr val="black"/>
                </a:solidFill>
                <a:latin typeface="Constantia"/>
                <a:cs typeface="Constantia"/>
              </a:rPr>
              <a:t> </a:t>
            </a:r>
            <a:r>
              <a:rPr sz="2000" dirty="0">
                <a:solidFill>
                  <a:prstClr val="black"/>
                </a:solidFill>
                <a:latin typeface="Constantia"/>
                <a:cs typeface="Constantia"/>
              </a:rPr>
              <a:t>sum</a:t>
            </a:r>
            <a:r>
              <a:rPr sz="2000" spc="-80" dirty="0">
                <a:solidFill>
                  <a:prstClr val="black"/>
                </a:solidFill>
                <a:latin typeface="Constantia"/>
                <a:cs typeface="Constantia"/>
              </a:rPr>
              <a:t> </a:t>
            </a:r>
            <a:r>
              <a:rPr sz="2000" dirty="0">
                <a:solidFill>
                  <a:prstClr val="black"/>
                </a:solidFill>
                <a:latin typeface="Constantia"/>
                <a:cs typeface="Constantia"/>
              </a:rPr>
              <a:t>of</a:t>
            </a:r>
            <a:r>
              <a:rPr sz="2000" spc="20" dirty="0">
                <a:solidFill>
                  <a:prstClr val="black"/>
                </a:solidFill>
                <a:latin typeface="Constantia"/>
                <a:cs typeface="Constantia"/>
              </a:rPr>
              <a:t> </a:t>
            </a:r>
            <a:r>
              <a:rPr sz="2000" spc="-5" dirty="0">
                <a:solidFill>
                  <a:prstClr val="black"/>
                </a:solidFill>
                <a:latin typeface="Constantia"/>
                <a:cs typeface="Constantia"/>
              </a:rPr>
              <a:t>the</a:t>
            </a:r>
            <a:r>
              <a:rPr sz="2000" spc="-100" dirty="0">
                <a:solidFill>
                  <a:prstClr val="black"/>
                </a:solidFill>
                <a:latin typeface="Constantia"/>
                <a:cs typeface="Constantia"/>
              </a:rPr>
              <a:t> </a:t>
            </a:r>
            <a:r>
              <a:rPr sz="2000" spc="-10" dirty="0">
                <a:solidFill>
                  <a:prstClr val="black"/>
                </a:solidFill>
                <a:latin typeface="Constantia"/>
                <a:cs typeface="Constantia"/>
              </a:rPr>
              <a:t>costs</a:t>
            </a:r>
            <a:r>
              <a:rPr sz="2000" spc="-114" dirty="0">
                <a:solidFill>
                  <a:prstClr val="black"/>
                </a:solidFill>
                <a:latin typeface="Constantia"/>
                <a:cs typeface="Constantia"/>
              </a:rPr>
              <a:t> </a:t>
            </a:r>
            <a:r>
              <a:rPr sz="2000" dirty="0">
                <a:solidFill>
                  <a:prstClr val="black"/>
                </a:solidFill>
                <a:latin typeface="Constantia"/>
                <a:cs typeface="Constantia"/>
              </a:rPr>
              <a:t>of</a:t>
            </a:r>
            <a:r>
              <a:rPr sz="2000" spc="50" dirty="0">
                <a:solidFill>
                  <a:prstClr val="black"/>
                </a:solidFill>
                <a:latin typeface="Constantia"/>
                <a:cs typeface="Constantia"/>
              </a:rPr>
              <a:t> </a:t>
            </a:r>
            <a:r>
              <a:rPr sz="2000" spc="-5" dirty="0">
                <a:solidFill>
                  <a:prstClr val="black"/>
                </a:solidFill>
                <a:latin typeface="Constantia"/>
                <a:cs typeface="Constantia"/>
              </a:rPr>
              <a:t>its</a:t>
            </a:r>
            <a:r>
              <a:rPr sz="2000" spc="-100" dirty="0">
                <a:solidFill>
                  <a:prstClr val="black"/>
                </a:solidFill>
                <a:latin typeface="Constantia"/>
                <a:cs typeface="Constantia"/>
              </a:rPr>
              <a:t> </a:t>
            </a:r>
            <a:r>
              <a:rPr sz="2000" spc="-10" dirty="0">
                <a:solidFill>
                  <a:prstClr val="black"/>
                </a:solidFill>
                <a:latin typeface="Constantia"/>
                <a:cs typeface="Constantia"/>
              </a:rPr>
              <a:t>edges</a:t>
            </a:r>
            <a:endParaRPr sz="2000">
              <a:solidFill>
                <a:prstClr val="black"/>
              </a:solidFill>
              <a:latin typeface="Constantia"/>
              <a:cs typeface="Constantia"/>
            </a:endParaRPr>
          </a:p>
          <a:p>
            <a:pPr marL="287020" indent="-274320">
              <a:spcBef>
                <a:spcPts val="1680"/>
              </a:spcBef>
              <a:buClr>
                <a:srgbClr val="0AD0D9"/>
              </a:buClr>
              <a:buSzPct val="95000"/>
              <a:buFont typeface="Wingdings 2"/>
              <a:buChar char=""/>
              <a:tabLst>
                <a:tab pos="286385" algn="l"/>
                <a:tab pos="287020" algn="l"/>
              </a:tabLst>
            </a:pPr>
            <a:r>
              <a:rPr sz="2000" dirty="0">
                <a:solidFill>
                  <a:prstClr val="black"/>
                </a:solidFill>
                <a:latin typeface="Constantia"/>
                <a:cs typeface="Constantia"/>
              </a:rPr>
              <a:t>A</a:t>
            </a:r>
            <a:r>
              <a:rPr sz="2000" spc="-45" dirty="0">
                <a:solidFill>
                  <a:prstClr val="black"/>
                </a:solidFill>
                <a:latin typeface="Constantia"/>
                <a:cs typeface="Constantia"/>
              </a:rPr>
              <a:t> </a:t>
            </a:r>
            <a:r>
              <a:rPr sz="2000" b="1" spc="-5" dirty="0">
                <a:solidFill>
                  <a:prstClr val="black"/>
                </a:solidFill>
                <a:latin typeface="Constantia"/>
                <a:cs typeface="Constantia"/>
              </a:rPr>
              <a:t>minimum-cost</a:t>
            </a:r>
            <a:r>
              <a:rPr sz="2000" b="1" spc="-114" dirty="0">
                <a:solidFill>
                  <a:prstClr val="black"/>
                </a:solidFill>
                <a:latin typeface="Constantia"/>
                <a:cs typeface="Constantia"/>
              </a:rPr>
              <a:t> </a:t>
            </a:r>
            <a:r>
              <a:rPr sz="2000" b="1" dirty="0">
                <a:solidFill>
                  <a:prstClr val="black"/>
                </a:solidFill>
                <a:latin typeface="Constantia"/>
                <a:cs typeface="Constantia"/>
              </a:rPr>
              <a:t>spanning</a:t>
            </a:r>
            <a:r>
              <a:rPr sz="2000" b="1" spc="-30" dirty="0">
                <a:solidFill>
                  <a:prstClr val="black"/>
                </a:solidFill>
                <a:latin typeface="Constantia"/>
                <a:cs typeface="Constantia"/>
              </a:rPr>
              <a:t> </a:t>
            </a:r>
            <a:r>
              <a:rPr sz="2000" b="1" spc="-10" dirty="0">
                <a:solidFill>
                  <a:prstClr val="black"/>
                </a:solidFill>
                <a:latin typeface="Constantia"/>
                <a:cs typeface="Constantia"/>
              </a:rPr>
              <a:t>tree</a:t>
            </a:r>
            <a:r>
              <a:rPr sz="2000" b="1" spc="-75" dirty="0">
                <a:solidFill>
                  <a:prstClr val="black"/>
                </a:solidFill>
                <a:latin typeface="Constantia"/>
                <a:cs typeface="Constantia"/>
              </a:rPr>
              <a:t> </a:t>
            </a:r>
            <a:r>
              <a:rPr sz="2000" spc="-5" dirty="0">
                <a:solidFill>
                  <a:prstClr val="black"/>
                </a:solidFill>
                <a:latin typeface="Constantia"/>
                <a:cs typeface="Constantia"/>
              </a:rPr>
              <a:t>is</a:t>
            </a:r>
            <a:r>
              <a:rPr sz="2000" spc="-95" dirty="0">
                <a:solidFill>
                  <a:prstClr val="black"/>
                </a:solidFill>
                <a:latin typeface="Constantia"/>
                <a:cs typeface="Constantia"/>
              </a:rPr>
              <a:t> </a:t>
            </a:r>
            <a:r>
              <a:rPr sz="2000" dirty="0">
                <a:solidFill>
                  <a:prstClr val="black"/>
                </a:solidFill>
                <a:latin typeface="Constantia"/>
                <a:cs typeface="Constantia"/>
              </a:rPr>
              <a:t>a</a:t>
            </a:r>
            <a:r>
              <a:rPr sz="2000" spc="-80" dirty="0">
                <a:solidFill>
                  <a:prstClr val="black"/>
                </a:solidFill>
                <a:latin typeface="Constantia"/>
                <a:cs typeface="Constantia"/>
              </a:rPr>
              <a:t> </a:t>
            </a:r>
            <a:r>
              <a:rPr sz="2000" spc="-5" dirty="0">
                <a:solidFill>
                  <a:prstClr val="black"/>
                </a:solidFill>
                <a:latin typeface="Constantia"/>
                <a:cs typeface="Constantia"/>
              </a:rPr>
              <a:t>spanning</a:t>
            </a:r>
            <a:r>
              <a:rPr sz="2000" spc="-35" dirty="0">
                <a:solidFill>
                  <a:prstClr val="black"/>
                </a:solidFill>
                <a:latin typeface="Constantia"/>
                <a:cs typeface="Constantia"/>
              </a:rPr>
              <a:t> </a:t>
            </a:r>
            <a:r>
              <a:rPr sz="2000" spc="-10" dirty="0">
                <a:solidFill>
                  <a:prstClr val="black"/>
                </a:solidFill>
                <a:latin typeface="Constantia"/>
                <a:cs typeface="Constantia"/>
              </a:rPr>
              <a:t>tree</a:t>
            </a:r>
            <a:r>
              <a:rPr sz="2000" spc="-80" dirty="0">
                <a:solidFill>
                  <a:prstClr val="black"/>
                </a:solidFill>
                <a:latin typeface="Constantia"/>
                <a:cs typeface="Constantia"/>
              </a:rPr>
              <a:t> </a:t>
            </a:r>
            <a:r>
              <a:rPr sz="2000" spc="-5" dirty="0">
                <a:solidFill>
                  <a:prstClr val="black"/>
                </a:solidFill>
                <a:latin typeface="Constantia"/>
                <a:cs typeface="Constantia"/>
              </a:rPr>
              <a:t>that</a:t>
            </a:r>
            <a:r>
              <a:rPr sz="2000" spc="-60" dirty="0">
                <a:solidFill>
                  <a:prstClr val="black"/>
                </a:solidFill>
                <a:latin typeface="Constantia"/>
                <a:cs typeface="Constantia"/>
              </a:rPr>
              <a:t> </a:t>
            </a:r>
            <a:r>
              <a:rPr sz="2000" dirty="0">
                <a:solidFill>
                  <a:prstClr val="black"/>
                </a:solidFill>
                <a:latin typeface="Constantia"/>
                <a:cs typeface="Constantia"/>
              </a:rPr>
              <a:t>has</a:t>
            </a:r>
            <a:r>
              <a:rPr sz="2000" spc="-65" dirty="0">
                <a:solidFill>
                  <a:prstClr val="black"/>
                </a:solidFill>
                <a:latin typeface="Constantia"/>
                <a:cs typeface="Constantia"/>
              </a:rPr>
              <a:t> </a:t>
            </a:r>
            <a:r>
              <a:rPr sz="2000" spc="-5" dirty="0">
                <a:solidFill>
                  <a:prstClr val="black"/>
                </a:solidFill>
                <a:latin typeface="Constantia"/>
                <a:cs typeface="Constantia"/>
              </a:rPr>
              <a:t>the</a:t>
            </a:r>
            <a:r>
              <a:rPr sz="2000" spc="-55" dirty="0">
                <a:solidFill>
                  <a:prstClr val="black"/>
                </a:solidFill>
                <a:latin typeface="Constantia"/>
                <a:cs typeface="Constantia"/>
              </a:rPr>
              <a:t> </a:t>
            </a:r>
            <a:r>
              <a:rPr sz="2000" spc="-15" dirty="0">
                <a:solidFill>
                  <a:prstClr val="black"/>
                </a:solidFill>
                <a:latin typeface="Constantia"/>
                <a:cs typeface="Constantia"/>
              </a:rPr>
              <a:t>lowest</a:t>
            </a:r>
            <a:endParaRPr sz="2000">
              <a:solidFill>
                <a:prstClr val="black"/>
              </a:solidFill>
              <a:latin typeface="Constantia"/>
              <a:cs typeface="Constantia"/>
            </a:endParaRPr>
          </a:p>
          <a:p>
            <a:pPr marL="286385">
              <a:spcBef>
                <a:spcPts val="1200"/>
              </a:spcBef>
            </a:pPr>
            <a:r>
              <a:rPr sz="2000" spc="-10" dirty="0">
                <a:solidFill>
                  <a:prstClr val="black"/>
                </a:solidFill>
                <a:latin typeface="Constantia"/>
                <a:cs typeface="Constantia"/>
              </a:rPr>
              <a:t>cost</a:t>
            </a:r>
            <a:endParaRPr sz="2000">
              <a:solidFill>
                <a:prstClr val="black"/>
              </a:solidFill>
              <a:latin typeface="Constantia"/>
              <a:cs typeface="Constantia"/>
            </a:endParaRPr>
          </a:p>
        </p:txBody>
      </p:sp>
      <p:sp>
        <p:nvSpPr>
          <p:cNvPr id="10" name="object 10"/>
          <p:cNvSpPr/>
          <p:nvPr/>
        </p:nvSpPr>
        <p:spPr>
          <a:xfrm>
            <a:off x="1513332" y="3797427"/>
            <a:ext cx="1905000" cy="1752600"/>
          </a:xfrm>
          <a:custGeom>
            <a:avLst/>
            <a:gdLst/>
            <a:ahLst/>
            <a:cxnLst/>
            <a:rect l="l" t="t" r="r" b="b"/>
            <a:pathLst>
              <a:path w="1905000" h="1752600">
                <a:moveTo>
                  <a:pt x="0" y="190500"/>
                </a:moveTo>
                <a:lnTo>
                  <a:pt x="5034" y="146837"/>
                </a:lnTo>
                <a:lnTo>
                  <a:pt x="19372" y="106746"/>
                </a:lnTo>
                <a:lnTo>
                  <a:pt x="41867" y="71374"/>
                </a:lnTo>
                <a:lnTo>
                  <a:pt x="71374" y="41867"/>
                </a:lnTo>
                <a:lnTo>
                  <a:pt x="106746" y="19372"/>
                </a:lnTo>
                <a:lnTo>
                  <a:pt x="146837" y="5034"/>
                </a:lnTo>
                <a:lnTo>
                  <a:pt x="190500" y="0"/>
                </a:lnTo>
                <a:lnTo>
                  <a:pt x="234202" y="5034"/>
                </a:lnTo>
                <a:lnTo>
                  <a:pt x="274308" y="19372"/>
                </a:lnTo>
                <a:lnTo>
                  <a:pt x="309678" y="41867"/>
                </a:lnTo>
                <a:lnTo>
                  <a:pt x="339172" y="71374"/>
                </a:lnTo>
                <a:lnTo>
                  <a:pt x="361650" y="106746"/>
                </a:lnTo>
                <a:lnTo>
                  <a:pt x="375972" y="146837"/>
                </a:lnTo>
                <a:lnTo>
                  <a:pt x="381000" y="190500"/>
                </a:lnTo>
                <a:lnTo>
                  <a:pt x="375972" y="234162"/>
                </a:lnTo>
                <a:lnTo>
                  <a:pt x="361650" y="274253"/>
                </a:lnTo>
                <a:lnTo>
                  <a:pt x="339172" y="309625"/>
                </a:lnTo>
                <a:lnTo>
                  <a:pt x="309678" y="339132"/>
                </a:lnTo>
                <a:lnTo>
                  <a:pt x="274308" y="361627"/>
                </a:lnTo>
                <a:lnTo>
                  <a:pt x="234202" y="375965"/>
                </a:lnTo>
                <a:lnTo>
                  <a:pt x="190500" y="381000"/>
                </a:lnTo>
                <a:lnTo>
                  <a:pt x="146837" y="375965"/>
                </a:lnTo>
                <a:lnTo>
                  <a:pt x="106746" y="361627"/>
                </a:lnTo>
                <a:lnTo>
                  <a:pt x="71374" y="339132"/>
                </a:lnTo>
                <a:lnTo>
                  <a:pt x="41867" y="309625"/>
                </a:lnTo>
                <a:lnTo>
                  <a:pt x="19372" y="274253"/>
                </a:lnTo>
                <a:lnTo>
                  <a:pt x="5034" y="234162"/>
                </a:lnTo>
                <a:lnTo>
                  <a:pt x="0" y="190500"/>
                </a:lnTo>
                <a:close/>
              </a:path>
              <a:path w="1905000" h="1752600">
                <a:moveTo>
                  <a:pt x="0" y="1562100"/>
                </a:moveTo>
                <a:lnTo>
                  <a:pt x="5034" y="1518437"/>
                </a:lnTo>
                <a:lnTo>
                  <a:pt x="19372" y="1478346"/>
                </a:lnTo>
                <a:lnTo>
                  <a:pt x="41867" y="1442974"/>
                </a:lnTo>
                <a:lnTo>
                  <a:pt x="71374" y="1413467"/>
                </a:lnTo>
                <a:lnTo>
                  <a:pt x="106746" y="1390972"/>
                </a:lnTo>
                <a:lnTo>
                  <a:pt x="146837" y="1376634"/>
                </a:lnTo>
                <a:lnTo>
                  <a:pt x="190500" y="1371600"/>
                </a:lnTo>
                <a:lnTo>
                  <a:pt x="234202" y="1376634"/>
                </a:lnTo>
                <a:lnTo>
                  <a:pt x="274308" y="1390972"/>
                </a:lnTo>
                <a:lnTo>
                  <a:pt x="309678" y="1413467"/>
                </a:lnTo>
                <a:lnTo>
                  <a:pt x="339172" y="1442974"/>
                </a:lnTo>
                <a:lnTo>
                  <a:pt x="361650" y="1478346"/>
                </a:lnTo>
                <a:lnTo>
                  <a:pt x="375972" y="1518437"/>
                </a:lnTo>
                <a:lnTo>
                  <a:pt x="381000" y="1562100"/>
                </a:lnTo>
                <a:lnTo>
                  <a:pt x="375972" y="1605762"/>
                </a:lnTo>
                <a:lnTo>
                  <a:pt x="361650" y="1645853"/>
                </a:lnTo>
                <a:lnTo>
                  <a:pt x="339172" y="1681225"/>
                </a:lnTo>
                <a:lnTo>
                  <a:pt x="309678" y="1710732"/>
                </a:lnTo>
                <a:lnTo>
                  <a:pt x="274308" y="1733227"/>
                </a:lnTo>
                <a:lnTo>
                  <a:pt x="234202" y="1747565"/>
                </a:lnTo>
                <a:lnTo>
                  <a:pt x="190500" y="1752600"/>
                </a:lnTo>
                <a:lnTo>
                  <a:pt x="146837" y="1747565"/>
                </a:lnTo>
                <a:lnTo>
                  <a:pt x="106746" y="1733227"/>
                </a:lnTo>
                <a:lnTo>
                  <a:pt x="71374" y="1710732"/>
                </a:lnTo>
                <a:lnTo>
                  <a:pt x="41867" y="1681225"/>
                </a:lnTo>
                <a:lnTo>
                  <a:pt x="19372" y="1645853"/>
                </a:lnTo>
                <a:lnTo>
                  <a:pt x="5034" y="1605762"/>
                </a:lnTo>
                <a:lnTo>
                  <a:pt x="0" y="1562100"/>
                </a:lnTo>
                <a:close/>
              </a:path>
              <a:path w="1905000" h="1752600">
                <a:moveTo>
                  <a:pt x="762000" y="876300"/>
                </a:moveTo>
                <a:lnTo>
                  <a:pt x="767034" y="832637"/>
                </a:lnTo>
                <a:lnTo>
                  <a:pt x="781372" y="792546"/>
                </a:lnTo>
                <a:lnTo>
                  <a:pt x="803867" y="757174"/>
                </a:lnTo>
                <a:lnTo>
                  <a:pt x="833374" y="727667"/>
                </a:lnTo>
                <a:lnTo>
                  <a:pt x="868746" y="705172"/>
                </a:lnTo>
                <a:lnTo>
                  <a:pt x="908837" y="690834"/>
                </a:lnTo>
                <a:lnTo>
                  <a:pt x="952500" y="685800"/>
                </a:lnTo>
                <a:lnTo>
                  <a:pt x="996202" y="690834"/>
                </a:lnTo>
                <a:lnTo>
                  <a:pt x="1036308" y="705172"/>
                </a:lnTo>
                <a:lnTo>
                  <a:pt x="1071678" y="727667"/>
                </a:lnTo>
                <a:lnTo>
                  <a:pt x="1101172" y="757174"/>
                </a:lnTo>
                <a:lnTo>
                  <a:pt x="1123650" y="792546"/>
                </a:lnTo>
                <a:lnTo>
                  <a:pt x="1137972" y="832637"/>
                </a:lnTo>
                <a:lnTo>
                  <a:pt x="1143000" y="876300"/>
                </a:lnTo>
                <a:lnTo>
                  <a:pt x="1137972" y="919962"/>
                </a:lnTo>
                <a:lnTo>
                  <a:pt x="1123650" y="960053"/>
                </a:lnTo>
                <a:lnTo>
                  <a:pt x="1101172" y="995425"/>
                </a:lnTo>
                <a:lnTo>
                  <a:pt x="1071678" y="1024932"/>
                </a:lnTo>
                <a:lnTo>
                  <a:pt x="1036308" y="1047427"/>
                </a:lnTo>
                <a:lnTo>
                  <a:pt x="996202" y="1061765"/>
                </a:lnTo>
                <a:lnTo>
                  <a:pt x="952500" y="1066800"/>
                </a:lnTo>
                <a:lnTo>
                  <a:pt x="908837" y="1061765"/>
                </a:lnTo>
                <a:lnTo>
                  <a:pt x="868746" y="1047427"/>
                </a:lnTo>
                <a:lnTo>
                  <a:pt x="833374" y="1024932"/>
                </a:lnTo>
                <a:lnTo>
                  <a:pt x="803867" y="995425"/>
                </a:lnTo>
                <a:lnTo>
                  <a:pt x="781372" y="960053"/>
                </a:lnTo>
                <a:lnTo>
                  <a:pt x="767034" y="919962"/>
                </a:lnTo>
                <a:lnTo>
                  <a:pt x="762000" y="876300"/>
                </a:lnTo>
                <a:close/>
              </a:path>
              <a:path w="1905000" h="1752600">
                <a:moveTo>
                  <a:pt x="1524000" y="190500"/>
                </a:moveTo>
                <a:lnTo>
                  <a:pt x="1529034" y="146837"/>
                </a:lnTo>
                <a:lnTo>
                  <a:pt x="1543372" y="106746"/>
                </a:lnTo>
                <a:lnTo>
                  <a:pt x="1565867" y="71374"/>
                </a:lnTo>
                <a:lnTo>
                  <a:pt x="1595374" y="41867"/>
                </a:lnTo>
                <a:lnTo>
                  <a:pt x="1630746" y="19372"/>
                </a:lnTo>
                <a:lnTo>
                  <a:pt x="1670837" y="5034"/>
                </a:lnTo>
                <a:lnTo>
                  <a:pt x="1714500" y="0"/>
                </a:lnTo>
                <a:lnTo>
                  <a:pt x="1758202" y="5034"/>
                </a:lnTo>
                <a:lnTo>
                  <a:pt x="1798308" y="19372"/>
                </a:lnTo>
                <a:lnTo>
                  <a:pt x="1833678" y="41867"/>
                </a:lnTo>
                <a:lnTo>
                  <a:pt x="1863172" y="71374"/>
                </a:lnTo>
                <a:lnTo>
                  <a:pt x="1885650" y="106746"/>
                </a:lnTo>
                <a:lnTo>
                  <a:pt x="1899972" y="146837"/>
                </a:lnTo>
                <a:lnTo>
                  <a:pt x="1905000" y="190500"/>
                </a:lnTo>
                <a:lnTo>
                  <a:pt x="1899972" y="234162"/>
                </a:lnTo>
                <a:lnTo>
                  <a:pt x="1885650" y="274253"/>
                </a:lnTo>
                <a:lnTo>
                  <a:pt x="1863172" y="309625"/>
                </a:lnTo>
                <a:lnTo>
                  <a:pt x="1833678" y="339132"/>
                </a:lnTo>
                <a:lnTo>
                  <a:pt x="1798308" y="361627"/>
                </a:lnTo>
                <a:lnTo>
                  <a:pt x="1758202" y="375965"/>
                </a:lnTo>
                <a:lnTo>
                  <a:pt x="1714500" y="381000"/>
                </a:lnTo>
                <a:lnTo>
                  <a:pt x="1670837" y="375965"/>
                </a:lnTo>
                <a:lnTo>
                  <a:pt x="1630746" y="361627"/>
                </a:lnTo>
                <a:lnTo>
                  <a:pt x="1595374" y="339132"/>
                </a:lnTo>
                <a:lnTo>
                  <a:pt x="1565867" y="309625"/>
                </a:lnTo>
                <a:lnTo>
                  <a:pt x="1543372" y="274253"/>
                </a:lnTo>
                <a:lnTo>
                  <a:pt x="1529034" y="234162"/>
                </a:lnTo>
                <a:lnTo>
                  <a:pt x="1524000" y="190500"/>
                </a:lnTo>
                <a:close/>
              </a:path>
              <a:path w="1905000" h="1752600">
                <a:moveTo>
                  <a:pt x="1524000" y="1562100"/>
                </a:moveTo>
                <a:lnTo>
                  <a:pt x="1529034" y="1518437"/>
                </a:lnTo>
                <a:lnTo>
                  <a:pt x="1543372" y="1478346"/>
                </a:lnTo>
                <a:lnTo>
                  <a:pt x="1565867" y="1442974"/>
                </a:lnTo>
                <a:lnTo>
                  <a:pt x="1595374" y="1413467"/>
                </a:lnTo>
                <a:lnTo>
                  <a:pt x="1630746" y="1390972"/>
                </a:lnTo>
                <a:lnTo>
                  <a:pt x="1670837" y="1376634"/>
                </a:lnTo>
                <a:lnTo>
                  <a:pt x="1714500" y="1371600"/>
                </a:lnTo>
                <a:lnTo>
                  <a:pt x="1758202" y="1376634"/>
                </a:lnTo>
                <a:lnTo>
                  <a:pt x="1798308" y="1390972"/>
                </a:lnTo>
                <a:lnTo>
                  <a:pt x="1833678" y="1413467"/>
                </a:lnTo>
                <a:lnTo>
                  <a:pt x="1863172" y="1442974"/>
                </a:lnTo>
                <a:lnTo>
                  <a:pt x="1885650" y="1478346"/>
                </a:lnTo>
                <a:lnTo>
                  <a:pt x="1899972" y="1518437"/>
                </a:lnTo>
                <a:lnTo>
                  <a:pt x="1905000" y="1562100"/>
                </a:lnTo>
                <a:lnTo>
                  <a:pt x="1899972" y="1605762"/>
                </a:lnTo>
                <a:lnTo>
                  <a:pt x="1885650" y="1645853"/>
                </a:lnTo>
                <a:lnTo>
                  <a:pt x="1863172" y="1681225"/>
                </a:lnTo>
                <a:lnTo>
                  <a:pt x="1833678" y="1710732"/>
                </a:lnTo>
                <a:lnTo>
                  <a:pt x="1798308" y="1733227"/>
                </a:lnTo>
                <a:lnTo>
                  <a:pt x="1758202" y="1747565"/>
                </a:lnTo>
                <a:lnTo>
                  <a:pt x="1714500" y="1752600"/>
                </a:lnTo>
                <a:lnTo>
                  <a:pt x="1670837" y="1747565"/>
                </a:lnTo>
                <a:lnTo>
                  <a:pt x="1630746" y="1733227"/>
                </a:lnTo>
                <a:lnTo>
                  <a:pt x="1595374" y="1710732"/>
                </a:lnTo>
                <a:lnTo>
                  <a:pt x="1565867" y="1681225"/>
                </a:lnTo>
                <a:lnTo>
                  <a:pt x="1543372" y="1645853"/>
                </a:lnTo>
                <a:lnTo>
                  <a:pt x="1529034" y="1605762"/>
                </a:lnTo>
                <a:lnTo>
                  <a:pt x="1524000" y="1562100"/>
                </a:lnTo>
                <a:close/>
              </a:path>
            </a:pathLst>
          </a:custGeom>
          <a:ln w="15875">
            <a:solidFill>
              <a:srgbClr val="000000"/>
            </a:solidFill>
          </a:ln>
        </p:spPr>
        <p:txBody>
          <a:bodyPr wrap="square" lIns="0" tIns="0" rIns="0" bIns="0" rtlCol="0"/>
          <a:lstStyle/>
          <a:p>
            <a:endParaRPr smtClean="0">
              <a:solidFill>
                <a:prstClr val="black"/>
              </a:solidFill>
            </a:endParaRPr>
          </a:p>
        </p:txBody>
      </p:sp>
      <p:sp>
        <p:nvSpPr>
          <p:cNvPr id="11" name="object 11"/>
          <p:cNvSpPr txBox="1"/>
          <p:nvPr/>
        </p:nvSpPr>
        <p:spPr>
          <a:xfrm>
            <a:off x="2380233" y="4495927"/>
            <a:ext cx="172085" cy="330835"/>
          </a:xfrm>
          <a:prstGeom prst="rect">
            <a:avLst/>
          </a:prstGeom>
        </p:spPr>
        <p:txBody>
          <a:bodyPr vert="horz" wrap="square" lIns="0" tIns="12700" rIns="0" bIns="0" rtlCol="0">
            <a:spAutoFit/>
          </a:bodyPr>
          <a:lstStyle/>
          <a:p>
            <a:pPr marL="12700">
              <a:spcBef>
                <a:spcPts val="100"/>
              </a:spcBef>
            </a:pPr>
            <a:r>
              <a:rPr sz="2000" dirty="0">
                <a:solidFill>
                  <a:prstClr val="black"/>
                </a:solidFill>
                <a:latin typeface="Verdana"/>
                <a:cs typeface="Verdana"/>
              </a:rPr>
              <a:t>F</a:t>
            </a:r>
            <a:endParaRPr sz="2000">
              <a:solidFill>
                <a:prstClr val="black"/>
              </a:solidFill>
              <a:latin typeface="Verdana"/>
              <a:cs typeface="Verdana"/>
            </a:endParaRPr>
          </a:p>
        </p:txBody>
      </p:sp>
      <p:sp>
        <p:nvSpPr>
          <p:cNvPr id="12" name="object 12"/>
          <p:cNvSpPr/>
          <p:nvPr/>
        </p:nvSpPr>
        <p:spPr>
          <a:xfrm>
            <a:off x="1665732" y="4026027"/>
            <a:ext cx="2438400" cy="1295400"/>
          </a:xfrm>
          <a:custGeom>
            <a:avLst/>
            <a:gdLst/>
            <a:ahLst/>
            <a:cxnLst/>
            <a:rect l="l" t="t" r="r" b="b"/>
            <a:pathLst>
              <a:path w="2438400" h="1295400">
                <a:moveTo>
                  <a:pt x="0" y="152400"/>
                </a:moveTo>
                <a:lnTo>
                  <a:pt x="0" y="1143000"/>
                </a:lnTo>
              </a:path>
              <a:path w="2438400" h="1295400">
                <a:moveTo>
                  <a:pt x="152400" y="1143000"/>
                </a:moveTo>
                <a:lnTo>
                  <a:pt x="609600" y="762000"/>
                </a:lnTo>
              </a:path>
              <a:path w="2438400" h="1295400">
                <a:moveTo>
                  <a:pt x="1600200" y="152400"/>
                </a:moveTo>
                <a:lnTo>
                  <a:pt x="1600200" y="1143000"/>
                </a:lnTo>
              </a:path>
              <a:path w="2438400" h="1295400">
                <a:moveTo>
                  <a:pt x="1447800" y="1219200"/>
                </a:moveTo>
                <a:lnTo>
                  <a:pt x="914400" y="762000"/>
                </a:lnTo>
              </a:path>
              <a:path w="2438400" h="1295400">
                <a:moveTo>
                  <a:pt x="152400" y="76200"/>
                </a:moveTo>
                <a:lnTo>
                  <a:pt x="685800" y="457200"/>
                </a:lnTo>
              </a:path>
              <a:path w="2438400" h="1295400">
                <a:moveTo>
                  <a:pt x="1371600" y="76200"/>
                </a:moveTo>
                <a:lnTo>
                  <a:pt x="914400" y="457200"/>
                </a:lnTo>
              </a:path>
              <a:path w="2438400" h="1295400">
                <a:moveTo>
                  <a:pt x="2057400" y="647700"/>
                </a:moveTo>
                <a:lnTo>
                  <a:pt x="2062434" y="604037"/>
                </a:lnTo>
                <a:lnTo>
                  <a:pt x="2076772" y="563946"/>
                </a:lnTo>
                <a:lnTo>
                  <a:pt x="2099267" y="528574"/>
                </a:lnTo>
                <a:lnTo>
                  <a:pt x="2128774" y="499067"/>
                </a:lnTo>
                <a:lnTo>
                  <a:pt x="2164146" y="476572"/>
                </a:lnTo>
                <a:lnTo>
                  <a:pt x="2204237" y="462234"/>
                </a:lnTo>
                <a:lnTo>
                  <a:pt x="2247900" y="457200"/>
                </a:lnTo>
                <a:lnTo>
                  <a:pt x="2291602" y="462234"/>
                </a:lnTo>
                <a:lnTo>
                  <a:pt x="2331708" y="476572"/>
                </a:lnTo>
                <a:lnTo>
                  <a:pt x="2367078" y="499067"/>
                </a:lnTo>
                <a:lnTo>
                  <a:pt x="2396572" y="528574"/>
                </a:lnTo>
                <a:lnTo>
                  <a:pt x="2419050" y="563946"/>
                </a:lnTo>
                <a:lnTo>
                  <a:pt x="2433372" y="604037"/>
                </a:lnTo>
                <a:lnTo>
                  <a:pt x="2438400" y="647700"/>
                </a:lnTo>
                <a:lnTo>
                  <a:pt x="2433372" y="691362"/>
                </a:lnTo>
                <a:lnTo>
                  <a:pt x="2419050" y="731453"/>
                </a:lnTo>
                <a:lnTo>
                  <a:pt x="2396572" y="766825"/>
                </a:lnTo>
                <a:lnTo>
                  <a:pt x="2367078" y="796332"/>
                </a:lnTo>
                <a:lnTo>
                  <a:pt x="2331708" y="818827"/>
                </a:lnTo>
                <a:lnTo>
                  <a:pt x="2291602" y="833165"/>
                </a:lnTo>
                <a:lnTo>
                  <a:pt x="2247900" y="838200"/>
                </a:lnTo>
                <a:lnTo>
                  <a:pt x="2204237" y="833165"/>
                </a:lnTo>
                <a:lnTo>
                  <a:pt x="2164146" y="818827"/>
                </a:lnTo>
                <a:lnTo>
                  <a:pt x="2128774" y="796332"/>
                </a:lnTo>
                <a:lnTo>
                  <a:pt x="2099267" y="766825"/>
                </a:lnTo>
                <a:lnTo>
                  <a:pt x="2076772" y="731453"/>
                </a:lnTo>
                <a:lnTo>
                  <a:pt x="2062434" y="691362"/>
                </a:lnTo>
                <a:lnTo>
                  <a:pt x="2057400" y="647700"/>
                </a:lnTo>
                <a:close/>
              </a:path>
              <a:path w="2438400" h="1295400">
                <a:moveTo>
                  <a:pt x="1752600" y="1295400"/>
                </a:moveTo>
                <a:lnTo>
                  <a:pt x="2209800" y="838200"/>
                </a:lnTo>
              </a:path>
              <a:path w="2438400" h="1295400">
                <a:moveTo>
                  <a:pt x="1752600" y="0"/>
                </a:moveTo>
                <a:lnTo>
                  <a:pt x="2133600" y="457200"/>
                </a:lnTo>
              </a:path>
            </a:pathLst>
          </a:custGeom>
          <a:ln w="15875">
            <a:solidFill>
              <a:srgbClr val="000000"/>
            </a:solidFill>
          </a:ln>
        </p:spPr>
        <p:txBody>
          <a:bodyPr wrap="square" lIns="0" tIns="0" rIns="0" bIns="0" rtlCol="0"/>
          <a:lstStyle/>
          <a:p>
            <a:endParaRPr smtClean="0">
              <a:solidFill>
                <a:prstClr val="black"/>
              </a:solidFill>
            </a:endParaRPr>
          </a:p>
        </p:txBody>
      </p:sp>
      <p:sp>
        <p:nvSpPr>
          <p:cNvPr id="13" name="object 13"/>
          <p:cNvSpPr txBox="1"/>
          <p:nvPr/>
        </p:nvSpPr>
        <p:spPr>
          <a:xfrm>
            <a:off x="1578863" y="3651250"/>
            <a:ext cx="1775460" cy="330835"/>
          </a:xfrm>
          <a:prstGeom prst="rect">
            <a:avLst/>
          </a:prstGeom>
        </p:spPr>
        <p:txBody>
          <a:bodyPr vert="horz" wrap="square" lIns="0" tIns="12700" rIns="0" bIns="0" rtlCol="0">
            <a:spAutoFit/>
          </a:bodyPr>
          <a:lstStyle/>
          <a:p>
            <a:pPr marL="38100">
              <a:spcBef>
                <a:spcPts val="100"/>
              </a:spcBef>
              <a:tabLst>
                <a:tab pos="788035" algn="l"/>
                <a:tab pos="1457960" algn="l"/>
              </a:tabLst>
            </a:pPr>
            <a:r>
              <a:rPr sz="3000" baseline="-34722" dirty="0">
                <a:solidFill>
                  <a:prstClr val="black"/>
                </a:solidFill>
                <a:latin typeface="Verdana"/>
                <a:cs typeface="Verdana"/>
              </a:rPr>
              <a:t>A</a:t>
            </a:r>
            <a:r>
              <a:rPr sz="2000" u="heavy" dirty="0">
                <a:solidFill>
                  <a:prstClr val="black"/>
                </a:solidFill>
                <a:uFill>
                  <a:solidFill>
                    <a:srgbClr val="000000"/>
                  </a:solidFill>
                </a:uFill>
                <a:latin typeface="Verdana"/>
                <a:cs typeface="Verdana"/>
              </a:rPr>
              <a:t> 	</a:t>
            </a:r>
            <a:r>
              <a:rPr u="heavy" spc="-5" dirty="0">
                <a:solidFill>
                  <a:prstClr val="black"/>
                </a:solidFill>
                <a:uFill>
                  <a:solidFill>
                    <a:srgbClr val="000000"/>
                  </a:solidFill>
                </a:uFill>
                <a:latin typeface="Verdana"/>
                <a:cs typeface="Verdana"/>
              </a:rPr>
              <a:t>16	</a:t>
            </a:r>
            <a:r>
              <a:rPr sz="3000" baseline="-34722" dirty="0">
                <a:solidFill>
                  <a:prstClr val="black"/>
                </a:solidFill>
                <a:latin typeface="Verdana"/>
                <a:cs typeface="Verdana"/>
              </a:rPr>
              <a:t>B</a:t>
            </a:r>
            <a:endParaRPr sz="3000" baseline="-34722">
              <a:solidFill>
                <a:prstClr val="black"/>
              </a:solidFill>
              <a:latin typeface="Verdana"/>
              <a:cs typeface="Verdana"/>
            </a:endParaRPr>
          </a:p>
        </p:txBody>
      </p:sp>
      <p:sp>
        <p:nvSpPr>
          <p:cNvPr id="14" name="object 14"/>
          <p:cNvSpPr txBox="1"/>
          <p:nvPr/>
        </p:nvSpPr>
        <p:spPr>
          <a:xfrm>
            <a:off x="1287525" y="4453890"/>
            <a:ext cx="314960" cy="299720"/>
          </a:xfrm>
          <a:prstGeom prst="rect">
            <a:avLst/>
          </a:prstGeom>
        </p:spPr>
        <p:txBody>
          <a:bodyPr vert="horz" wrap="square" lIns="0" tIns="12700" rIns="0" bIns="0" rtlCol="0">
            <a:spAutoFit/>
          </a:bodyPr>
          <a:lstStyle/>
          <a:p>
            <a:pPr marL="12700">
              <a:spcBef>
                <a:spcPts val="100"/>
              </a:spcBef>
            </a:pPr>
            <a:r>
              <a:rPr spc="-5" dirty="0">
                <a:solidFill>
                  <a:prstClr val="black"/>
                </a:solidFill>
                <a:latin typeface="Verdana"/>
                <a:cs typeface="Verdana"/>
              </a:rPr>
              <a:t>19</a:t>
            </a:r>
            <a:endParaRPr>
              <a:solidFill>
                <a:prstClr val="black"/>
              </a:solidFill>
              <a:latin typeface="Verdana"/>
              <a:cs typeface="Verdana"/>
            </a:endParaRPr>
          </a:p>
        </p:txBody>
      </p:sp>
      <p:sp>
        <p:nvSpPr>
          <p:cNvPr id="15" name="object 15"/>
          <p:cNvSpPr txBox="1"/>
          <p:nvPr/>
        </p:nvSpPr>
        <p:spPr>
          <a:xfrm>
            <a:off x="2049526" y="3996308"/>
            <a:ext cx="848994" cy="299720"/>
          </a:xfrm>
          <a:prstGeom prst="rect">
            <a:avLst/>
          </a:prstGeom>
        </p:spPr>
        <p:txBody>
          <a:bodyPr vert="horz" wrap="square" lIns="0" tIns="12700" rIns="0" bIns="0" rtlCol="0">
            <a:spAutoFit/>
          </a:bodyPr>
          <a:lstStyle/>
          <a:p>
            <a:pPr marL="12700">
              <a:spcBef>
                <a:spcPts val="100"/>
              </a:spcBef>
              <a:tabLst>
                <a:tab pos="545465" algn="l"/>
              </a:tabLst>
            </a:pPr>
            <a:r>
              <a:rPr spc="-5" dirty="0">
                <a:solidFill>
                  <a:prstClr val="black"/>
                </a:solidFill>
                <a:latin typeface="Verdana"/>
                <a:cs typeface="Verdana"/>
              </a:rPr>
              <a:t>2</a:t>
            </a:r>
            <a:r>
              <a:rPr dirty="0">
                <a:solidFill>
                  <a:prstClr val="black"/>
                </a:solidFill>
                <a:latin typeface="Verdana"/>
                <a:cs typeface="Verdana"/>
              </a:rPr>
              <a:t>1	</a:t>
            </a:r>
            <a:r>
              <a:rPr spc="-5" dirty="0">
                <a:solidFill>
                  <a:prstClr val="black"/>
                </a:solidFill>
                <a:latin typeface="Verdana"/>
                <a:cs typeface="Verdana"/>
              </a:rPr>
              <a:t>11</a:t>
            </a:r>
            <a:endParaRPr>
              <a:solidFill>
                <a:prstClr val="black"/>
              </a:solidFill>
              <a:latin typeface="Verdana"/>
              <a:cs typeface="Verdana"/>
            </a:endParaRPr>
          </a:p>
        </p:txBody>
      </p:sp>
      <p:sp>
        <p:nvSpPr>
          <p:cNvPr id="16" name="object 16"/>
          <p:cNvSpPr txBox="1"/>
          <p:nvPr/>
        </p:nvSpPr>
        <p:spPr>
          <a:xfrm>
            <a:off x="1820926" y="4682490"/>
            <a:ext cx="314960" cy="299720"/>
          </a:xfrm>
          <a:prstGeom prst="rect">
            <a:avLst/>
          </a:prstGeom>
        </p:spPr>
        <p:txBody>
          <a:bodyPr vert="horz" wrap="square" lIns="0" tIns="12700" rIns="0" bIns="0" rtlCol="0">
            <a:spAutoFit/>
          </a:bodyPr>
          <a:lstStyle/>
          <a:p>
            <a:pPr marL="12700">
              <a:spcBef>
                <a:spcPts val="100"/>
              </a:spcBef>
            </a:pPr>
            <a:r>
              <a:rPr spc="-5" dirty="0">
                <a:solidFill>
                  <a:prstClr val="black"/>
                </a:solidFill>
                <a:latin typeface="Verdana"/>
                <a:cs typeface="Verdana"/>
              </a:rPr>
              <a:t>33</a:t>
            </a:r>
            <a:endParaRPr>
              <a:solidFill>
                <a:prstClr val="black"/>
              </a:solidFill>
              <a:latin typeface="Verdana"/>
              <a:cs typeface="Verdana"/>
            </a:endParaRPr>
          </a:p>
        </p:txBody>
      </p:sp>
      <p:sp>
        <p:nvSpPr>
          <p:cNvPr id="17" name="object 17"/>
          <p:cNvSpPr txBox="1"/>
          <p:nvPr/>
        </p:nvSpPr>
        <p:spPr>
          <a:xfrm>
            <a:off x="3726307" y="4495927"/>
            <a:ext cx="314960" cy="791210"/>
          </a:xfrm>
          <a:prstGeom prst="rect">
            <a:avLst/>
          </a:prstGeom>
        </p:spPr>
        <p:txBody>
          <a:bodyPr vert="horz" wrap="square" lIns="0" tIns="12700" rIns="0" bIns="0" rtlCol="0">
            <a:spAutoFit/>
          </a:bodyPr>
          <a:lstStyle/>
          <a:p>
            <a:pPr marL="99060">
              <a:spcBef>
                <a:spcPts val="100"/>
              </a:spcBef>
            </a:pPr>
            <a:r>
              <a:rPr sz="2000" dirty="0">
                <a:solidFill>
                  <a:prstClr val="black"/>
                </a:solidFill>
                <a:latin typeface="Verdana"/>
                <a:cs typeface="Verdana"/>
              </a:rPr>
              <a:t>C</a:t>
            </a:r>
            <a:endParaRPr sz="2000">
              <a:solidFill>
                <a:prstClr val="black"/>
              </a:solidFill>
              <a:latin typeface="Verdana"/>
              <a:cs typeface="Verdana"/>
            </a:endParaRPr>
          </a:p>
          <a:p>
            <a:pPr marL="12700">
              <a:spcBef>
                <a:spcPts val="1465"/>
              </a:spcBef>
            </a:pPr>
            <a:r>
              <a:rPr spc="-5" dirty="0">
                <a:solidFill>
                  <a:prstClr val="black"/>
                </a:solidFill>
                <a:latin typeface="Verdana"/>
                <a:cs typeface="Verdana"/>
              </a:rPr>
              <a:t>10</a:t>
            </a:r>
            <a:endParaRPr>
              <a:solidFill>
                <a:prstClr val="black"/>
              </a:solidFill>
              <a:latin typeface="Verdana"/>
              <a:cs typeface="Verdana"/>
            </a:endParaRPr>
          </a:p>
        </p:txBody>
      </p:sp>
      <p:sp>
        <p:nvSpPr>
          <p:cNvPr id="18" name="object 18"/>
          <p:cNvSpPr txBox="1"/>
          <p:nvPr/>
        </p:nvSpPr>
        <p:spPr>
          <a:xfrm>
            <a:off x="3573907" y="3981957"/>
            <a:ext cx="170815" cy="299720"/>
          </a:xfrm>
          <a:prstGeom prst="rect">
            <a:avLst/>
          </a:prstGeom>
        </p:spPr>
        <p:txBody>
          <a:bodyPr vert="horz" wrap="square" lIns="0" tIns="12700" rIns="0" bIns="0" rtlCol="0">
            <a:spAutoFit/>
          </a:bodyPr>
          <a:lstStyle/>
          <a:p>
            <a:pPr marL="12700">
              <a:spcBef>
                <a:spcPts val="100"/>
              </a:spcBef>
            </a:pPr>
            <a:r>
              <a:rPr dirty="0">
                <a:solidFill>
                  <a:prstClr val="black"/>
                </a:solidFill>
                <a:latin typeface="Verdana"/>
                <a:cs typeface="Verdana"/>
              </a:rPr>
              <a:t>6</a:t>
            </a:r>
            <a:endParaRPr>
              <a:solidFill>
                <a:prstClr val="black"/>
              </a:solidFill>
              <a:latin typeface="Verdana"/>
              <a:cs typeface="Verdana"/>
            </a:endParaRPr>
          </a:p>
        </p:txBody>
      </p:sp>
      <p:sp>
        <p:nvSpPr>
          <p:cNvPr id="19" name="object 19"/>
          <p:cNvSpPr txBox="1"/>
          <p:nvPr/>
        </p:nvSpPr>
        <p:spPr>
          <a:xfrm>
            <a:off x="2735707" y="4361295"/>
            <a:ext cx="476250" cy="607060"/>
          </a:xfrm>
          <a:prstGeom prst="rect">
            <a:avLst/>
          </a:prstGeom>
        </p:spPr>
        <p:txBody>
          <a:bodyPr vert="horz" wrap="square" lIns="0" tIns="29209" rIns="0" bIns="0" rtlCol="0">
            <a:spAutoFit/>
          </a:bodyPr>
          <a:lstStyle/>
          <a:p>
            <a:pPr marL="317500">
              <a:spcBef>
                <a:spcPts val="229"/>
              </a:spcBef>
            </a:pPr>
            <a:r>
              <a:rPr dirty="0">
                <a:solidFill>
                  <a:prstClr val="black"/>
                </a:solidFill>
                <a:latin typeface="Verdana"/>
                <a:cs typeface="Verdana"/>
              </a:rPr>
              <a:t>5</a:t>
            </a:r>
            <a:endParaRPr>
              <a:solidFill>
                <a:prstClr val="black"/>
              </a:solidFill>
              <a:latin typeface="Verdana"/>
              <a:cs typeface="Verdana"/>
            </a:endParaRPr>
          </a:p>
          <a:p>
            <a:pPr marL="12700">
              <a:spcBef>
                <a:spcPts val="125"/>
              </a:spcBef>
            </a:pPr>
            <a:r>
              <a:rPr spc="-5" dirty="0">
                <a:solidFill>
                  <a:prstClr val="black"/>
                </a:solidFill>
                <a:latin typeface="Verdana"/>
                <a:cs typeface="Verdana"/>
              </a:rPr>
              <a:t>14</a:t>
            </a:r>
            <a:endParaRPr>
              <a:solidFill>
                <a:prstClr val="black"/>
              </a:solidFill>
              <a:latin typeface="Verdana"/>
              <a:cs typeface="Verdana"/>
            </a:endParaRPr>
          </a:p>
        </p:txBody>
      </p:sp>
      <p:sp>
        <p:nvSpPr>
          <p:cNvPr id="20" name="object 20"/>
          <p:cNvSpPr txBox="1"/>
          <p:nvPr/>
        </p:nvSpPr>
        <p:spPr>
          <a:xfrm>
            <a:off x="881176" y="5099430"/>
            <a:ext cx="2757170" cy="1164590"/>
          </a:xfrm>
          <a:prstGeom prst="rect">
            <a:avLst/>
          </a:prstGeom>
        </p:spPr>
        <p:txBody>
          <a:bodyPr vert="horz" wrap="square" lIns="0" tIns="12700" rIns="0" bIns="0" rtlCol="0">
            <a:spAutoFit/>
          </a:bodyPr>
          <a:lstStyle/>
          <a:p>
            <a:pPr marL="741680">
              <a:spcBef>
                <a:spcPts val="100"/>
              </a:spcBef>
              <a:tabLst>
                <a:tab pos="1485265" algn="l"/>
                <a:tab pos="2155825" algn="l"/>
              </a:tabLst>
            </a:pPr>
            <a:r>
              <a:rPr sz="3000" baseline="-18055" dirty="0">
                <a:solidFill>
                  <a:prstClr val="black"/>
                </a:solidFill>
                <a:latin typeface="Verdana"/>
                <a:cs typeface="Verdana"/>
              </a:rPr>
              <a:t>E</a:t>
            </a:r>
            <a:r>
              <a:rPr sz="2000" u="heavy" dirty="0">
                <a:solidFill>
                  <a:prstClr val="black"/>
                </a:solidFill>
                <a:uFill>
                  <a:solidFill>
                    <a:srgbClr val="000000"/>
                  </a:solidFill>
                </a:uFill>
                <a:latin typeface="Verdana"/>
                <a:cs typeface="Verdana"/>
              </a:rPr>
              <a:t> 	</a:t>
            </a:r>
            <a:r>
              <a:rPr u="heavy" spc="-5" dirty="0">
                <a:solidFill>
                  <a:prstClr val="black"/>
                </a:solidFill>
                <a:uFill>
                  <a:solidFill>
                    <a:srgbClr val="000000"/>
                  </a:solidFill>
                </a:uFill>
                <a:latin typeface="Verdana"/>
                <a:cs typeface="Verdana"/>
              </a:rPr>
              <a:t>18	</a:t>
            </a:r>
            <a:r>
              <a:rPr sz="3000" baseline="-18055" dirty="0">
                <a:solidFill>
                  <a:prstClr val="black"/>
                </a:solidFill>
                <a:latin typeface="Verdana"/>
                <a:cs typeface="Verdana"/>
              </a:rPr>
              <a:t>D</a:t>
            </a:r>
            <a:endParaRPr sz="3000" baseline="-18055">
              <a:solidFill>
                <a:prstClr val="black"/>
              </a:solidFill>
              <a:latin typeface="Verdana"/>
              <a:cs typeface="Verdana"/>
            </a:endParaRPr>
          </a:p>
          <a:p>
            <a:pPr marL="38100" marR="30480">
              <a:spcBef>
                <a:spcPts val="1760"/>
              </a:spcBef>
            </a:pPr>
            <a:r>
              <a:rPr sz="2000" dirty="0">
                <a:solidFill>
                  <a:prstClr val="black"/>
                </a:solidFill>
                <a:latin typeface="Constantia"/>
                <a:cs typeface="Constantia"/>
              </a:rPr>
              <a:t>A </a:t>
            </a:r>
            <a:r>
              <a:rPr sz="2000" spc="-10" dirty="0">
                <a:solidFill>
                  <a:prstClr val="black"/>
                </a:solidFill>
                <a:latin typeface="Constantia"/>
                <a:cs typeface="Constantia"/>
              </a:rPr>
              <a:t>connected,</a:t>
            </a:r>
            <a:r>
              <a:rPr sz="2000" spc="-175" dirty="0">
                <a:solidFill>
                  <a:prstClr val="black"/>
                </a:solidFill>
                <a:latin typeface="Constantia"/>
                <a:cs typeface="Constantia"/>
              </a:rPr>
              <a:t> </a:t>
            </a:r>
            <a:r>
              <a:rPr sz="2000" spc="-10" dirty="0">
                <a:solidFill>
                  <a:prstClr val="black"/>
                </a:solidFill>
                <a:latin typeface="Constantia"/>
                <a:cs typeface="Constantia"/>
              </a:rPr>
              <a:t>undirected  graph</a:t>
            </a:r>
            <a:endParaRPr sz="2000">
              <a:solidFill>
                <a:prstClr val="black"/>
              </a:solidFill>
              <a:latin typeface="Constantia"/>
              <a:cs typeface="Constantia"/>
            </a:endParaRPr>
          </a:p>
        </p:txBody>
      </p:sp>
      <p:sp>
        <p:nvSpPr>
          <p:cNvPr id="21" name="object 21"/>
          <p:cNvSpPr/>
          <p:nvPr/>
        </p:nvSpPr>
        <p:spPr>
          <a:xfrm>
            <a:off x="5569077" y="3855465"/>
            <a:ext cx="370840" cy="346710"/>
          </a:xfrm>
          <a:custGeom>
            <a:avLst/>
            <a:gdLst/>
            <a:ahLst/>
            <a:cxnLst/>
            <a:rect l="l" t="t" r="r" b="b"/>
            <a:pathLst>
              <a:path w="370839" h="346710">
                <a:moveTo>
                  <a:pt x="0" y="173100"/>
                </a:moveTo>
                <a:lnTo>
                  <a:pt x="6626" y="127073"/>
                </a:lnTo>
                <a:lnTo>
                  <a:pt x="25324" y="85720"/>
                </a:lnTo>
                <a:lnTo>
                  <a:pt x="54324" y="50688"/>
                </a:lnTo>
                <a:lnTo>
                  <a:pt x="91853" y="23626"/>
                </a:lnTo>
                <a:lnTo>
                  <a:pt x="136142" y="6181"/>
                </a:lnTo>
                <a:lnTo>
                  <a:pt x="185420" y="0"/>
                </a:lnTo>
                <a:lnTo>
                  <a:pt x="234687" y="6181"/>
                </a:lnTo>
                <a:lnTo>
                  <a:pt x="278953" y="23626"/>
                </a:lnTo>
                <a:lnTo>
                  <a:pt x="316452" y="50688"/>
                </a:lnTo>
                <a:lnTo>
                  <a:pt x="345421" y="85720"/>
                </a:lnTo>
                <a:lnTo>
                  <a:pt x="364096" y="127073"/>
                </a:lnTo>
                <a:lnTo>
                  <a:pt x="370713" y="173100"/>
                </a:lnTo>
                <a:lnTo>
                  <a:pt x="364096" y="219128"/>
                </a:lnTo>
                <a:lnTo>
                  <a:pt x="345421" y="260481"/>
                </a:lnTo>
                <a:lnTo>
                  <a:pt x="316452" y="295513"/>
                </a:lnTo>
                <a:lnTo>
                  <a:pt x="278953" y="322575"/>
                </a:lnTo>
                <a:lnTo>
                  <a:pt x="234687" y="340020"/>
                </a:lnTo>
                <a:lnTo>
                  <a:pt x="185420" y="346201"/>
                </a:lnTo>
                <a:lnTo>
                  <a:pt x="136142" y="340020"/>
                </a:lnTo>
                <a:lnTo>
                  <a:pt x="91853" y="322575"/>
                </a:lnTo>
                <a:lnTo>
                  <a:pt x="54324" y="295513"/>
                </a:lnTo>
                <a:lnTo>
                  <a:pt x="25324" y="260481"/>
                </a:lnTo>
                <a:lnTo>
                  <a:pt x="6626" y="219128"/>
                </a:lnTo>
                <a:lnTo>
                  <a:pt x="0" y="173100"/>
                </a:lnTo>
                <a:close/>
              </a:path>
            </a:pathLst>
          </a:custGeom>
          <a:ln w="15875">
            <a:solidFill>
              <a:srgbClr val="000000"/>
            </a:solidFill>
          </a:ln>
        </p:spPr>
        <p:txBody>
          <a:bodyPr wrap="square" lIns="0" tIns="0" rIns="0" bIns="0" rtlCol="0"/>
          <a:lstStyle/>
          <a:p>
            <a:endParaRPr smtClean="0">
              <a:solidFill>
                <a:prstClr val="black"/>
              </a:solidFill>
            </a:endParaRPr>
          </a:p>
        </p:txBody>
      </p:sp>
      <p:sp>
        <p:nvSpPr>
          <p:cNvPr id="22" name="object 22"/>
          <p:cNvSpPr/>
          <p:nvPr/>
        </p:nvSpPr>
        <p:spPr>
          <a:xfrm>
            <a:off x="5569077" y="5101716"/>
            <a:ext cx="370840" cy="346075"/>
          </a:xfrm>
          <a:custGeom>
            <a:avLst/>
            <a:gdLst/>
            <a:ahLst/>
            <a:cxnLst/>
            <a:rect l="l" t="t" r="r" b="b"/>
            <a:pathLst>
              <a:path w="370839" h="346075">
                <a:moveTo>
                  <a:pt x="0" y="172973"/>
                </a:moveTo>
                <a:lnTo>
                  <a:pt x="6626" y="126999"/>
                </a:lnTo>
                <a:lnTo>
                  <a:pt x="25324" y="85682"/>
                </a:lnTo>
                <a:lnTo>
                  <a:pt x="54324" y="50672"/>
                </a:lnTo>
                <a:lnTo>
                  <a:pt x="91853" y="23621"/>
                </a:lnTo>
                <a:lnTo>
                  <a:pt x="136142" y="6180"/>
                </a:lnTo>
                <a:lnTo>
                  <a:pt x="185420" y="0"/>
                </a:lnTo>
                <a:lnTo>
                  <a:pt x="234687" y="6180"/>
                </a:lnTo>
                <a:lnTo>
                  <a:pt x="278953" y="23621"/>
                </a:lnTo>
                <a:lnTo>
                  <a:pt x="316452" y="50672"/>
                </a:lnTo>
                <a:lnTo>
                  <a:pt x="345421" y="85682"/>
                </a:lnTo>
                <a:lnTo>
                  <a:pt x="364096" y="126999"/>
                </a:lnTo>
                <a:lnTo>
                  <a:pt x="370713" y="172973"/>
                </a:lnTo>
                <a:lnTo>
                  <a:pt x="364096" y="219001"/>
                </a:lnTo>
                <a:lnTo>
                  <a:pt x="345421" y="260354"/>
                </a:lnTo>
                <a:lnTo>
                  <a:pt x="316452" y="295386"/>
                </a:lnTo>
                <a:lnTo>
                  <a:pt x="278953" y="322448"/>
                </a:lnTo>
                <a:lnTo>
                  <a:pt x="234687" y="339893"/>
                </a:lnTo>
                <a:lnTo>
                  <a:pt x="185420" y="346074"/>
                </a:lnTo>
                <a:lnTo>
                  <a:pt x="136142" y="339893"/>
                </a:lnTo>
                <a:lnTo>
                  <a:pt x="91853" y="322448"/>
                </a:lnTo>
                <a:lnTo>
                  <a:pt x="54324" y="295386"/>
                </a:lnTo>
                <a:lnTo>
                  <a:pt x="25324" y="260354"/>
                </a:lnTo>
                <a:lnTo>
                  <a:pt x="6626" y="219001"/>
                </a:lnTo>
                <a:lnTo>
                  <a:pt x="0" y="172973"/>
                </a:lnTo>
                <a:close/>
              </a:path>
            </a:pathLst>
          </a:custGeom>
          <a:ln w="15875">
            <a:solidFill>
              <a:srgbClr val="000000"/>
            </a:solidFill>
          </a:ln>
        </p:spPr>
        <p:txBody>
          <a:bodyPr wrap="square" lIns="0" tIns="0" rIns="0" bIns="0" rtlCol="0"/>
          <a:lstStyle/>
          <a:p>
            <a:endParaRPr smtClean="0">
              <a:solidFill>
                <a:prstClr val="black"/>
              </a:solidFill>
            </a:endParaRPr>
          </a:p>
        </p:txBody>
      </p:sp>
      <p:sp>
        <p:nvSpPr>
          <p:cNvPr id="23" name="object 23"/>
          <p:cNvSpPr/>
          <p:nvPr/>
        </p:nvSpPr>
        <p:spPr>
          <a:xfrm>
            <a:off x="6310503" y="3855465"/>
            <a:ext cx="1779270" cy="1592580"/>
          </a:xfrm>
          <a:custGeom>
            <a:avLst/>
            <a:gdLst/>
            <a:ahLst/>
            <a:cxnLst/>
            <a:rect l="l" t="t" r="r" b="b"/>
            <a:pathLst>
              <a:path w="1779270" h="1592579">
                <a:moveTo>
                  <a:pt x="741299" y="173100"/>
                </a:moveTo>
                <a:lnTo>
                  <a:pt x="747925" y="127073"/>
                </a:lnTo>
                <a:lnTo>
                  <a:pt x="766623" y="85720"/>
                </a:lnTo>
                <a:lnTo>
                  <a:pt x="795623" y="50688"/>
                </a:lnTo>
                <a:lnTo>
                  <a:pt x="833152" y="23626"/>
                </a:lnTo>
                <a:lnTo>
                  <a:pt x="877441" y="6181"/>
                </a:lnTo>
                <a:lnTo>
                  <a:pt x="926719" y="0"/>
                </a:lnTo>
                <a:lnTo>
                  <a:pt x="975986" y="6181"/>
                </a:lnTo>
                <a:lnTo>
                  <a:pt x="1020252" y="23626"/>
                </a:lnTo>
                <a:lnTo>
                  <a:pt x="1057751" y="50688"/>
                </a:lnTo>
                <a:lnTo>
                  <a:pt x="1086720" y="85720"/>
                </a:lnTo>
                <a:lnTo>
                  <a:pt x="1105395" y="127073"/>
                </a:lnTo>
                <a:lnTo>
                  <a:pt x="1112012" y="173100"/>
                </a:lnTo>
                <a:lnTo>
                  <a:pt x="1105395" y="219128"/>
                </a:lnTo>
                <a:lnTo>
                  <a:pt x="1086720" y="260481"/>
                </a:lnTo>
                <a:lnTo>
                  <a:pt x="1057751" y="295513"/>
                </a:lnTo>
                <a:lnTo>
                  <a:pt x="1020252" y="322575"/>
                </a:lnTo>
                <a:lnTo>
                  <a:pt x="975986" y="340020"/>
                </a:lnTo>
                <a:lnTo>
                  <a:pt x="926719" y="346201"/>
                </a:lnTo>
                <a:lnTo>
                  <a:pt x="877441" y="340020"/>
                </a:lnTo>
                <a:lnTo>
                  <a:pt x="833152" y="322575"/>
                </a:lnTo>
                <a:lnTo>
                  <a:pt x="795623" y="295513"/>
                </a:lnTo>
                <a:lnTo>
                  <a:pt x="766623" y="260481"/>
                </a:lnTo>
                <a:lnTo>
                  <a:pt x="747925" y="219128"/>
                </a:lnTo>
                <a:lnTo>
                  <a:pt x="741299" y="173100"/>
                </a:lnTo>
                <a:close/>
              </a:path>
              <a:path w="1779270" h="1592579">
                <a:moveTo>
                  <a:pt x="741299" y="1419224"/>
                </a:moveTo>
                <a:lnTo>
                  <a:pt x="747925" y="1373250"/>
                </a:lnTo>
                <a:lnTo>
                  <a:pt x="766623" y="1331933"/>
                </a:lnTo>
                <a:lnTo>
                  <a:pt x="795623" y="1296923"/>
                </a:lnTo>
                <a:lnTo>
                  <a:pt x="833152" y="1269872"/>
                </a:lnTo>
                <a:lnTo>
                  <a:pt x="877441" y="1252431"/>
                </a:lnTo>
                <a:lnTo>
                  <a:pt x="926719" y="1246250"/>
                </a:lnTo>
                <a:lnTo>
                  <a:pt x="975986" y="1252431"/>
                </a:lnTo>
                <a:lnTo>
                  <a:pt x="1020252" y="1269872"/>
                </a:lnTo>
                <a:lnTo>
                  <a:pt x="1057751" y="1296923"/>
                </a:lnTo>
                <a:lnTo>
                  <a:pt x="1086720" y="1331933"/>
                </a:lnTo>
                <a:lnTo>
                  <a:pt x="1105395" y="1373250"/>
                </a:lnTo>
                <a:lnTo>
                  <a:pt x="1112012" y="1419224"/>
                </a:lnTo>
                <a:lnTo>
                  <a:pt x="1105395" y="1465252"/>
                </a:lnTo>
                <a:lnTo>
                  <a:pt x="1086720" y="1506605"/>
                </a:lnTo>
                <a:lnTo>
                  <a:pt x="1057751" y="1541637"/>
                </a:lnTo>
                <a:lnTo>
                  <a:pt x="1020252" y="1568699"/>
                </a:lnTo>
                <a:lnTo>
                  <a:pt x="975986" y="1586144"/>
                </a:lnTo>
                <a:lnTo>
                  <a:pt x="926719" y="1592325"/>
                </a:lnTo>
                <a:lnTo>
                  <a:pt x="877441" y="1586144"/>
                </a:lnTo>
                <a:lnTo>
                  <a:pt x="833152" y="1568699"/>
                </a:lnTo>
                <a:lnTo>
                  <a:pt x="795623" y="1541637"/>
                </a:lnTo>
                <a:lnTo>
                  <a:pt x="766623" y="1506605"/>
                </a:lnTo>
                <a:lnTo>
                  <a:pt x="747925" y="1465252"/>
                </a:lnTo>
                <a:lnTo>
                  <a:pt x="741299" y="1419224"/>
                </a:lnTo>
                <a:close/>
              </a:path>
              <a:path w="1779270" h="1592579">
                <a:moveTo>
                  <a:pt x="0" y="796162"/>
                </a:moveTo>
                <a:lnTo>
                  <a:pt x="6616" y="750179"/>
                </a:lnTo>
                <a:lnTo>
                  <a:pt x="25291" y="708838"/>
                </a:lnTo>
                <a:lnTo>
                  <a:pt x="54260" y="673798"/>
                </a:lnTo>
                <a:lnTo>
                  <a:pt x="91759" y="646716"/>
                </a:lnTo>
                <a:lnTo>
                  <a:pt x="136025" y="629252"/>
                </a:lnTo>
                <a:lnTo>
                  <a:pt x="185293" y="623061"/>
                </a:lnTo>
                <a:lnTo>
                  <a:pt x="234570" y="629252"/>
                </a:lnTo>
                <a:lnTo>
                  <a:pt x="278859" y="646716"/>
                </a:lnTo>
                <a:lnTo>
                  <a:pt x="316388" y="673798"/>
                </a:lnTo>
                <a:lnTo>
                  <a:pt x="345388" y="708838"/>
                </a:lnTo>
                <a:lnTo>
                  <a:pt x="364086" y="750179"/>
                </a:lnTo>
                <a:lnTo>
                  <a:pt x="370713" y="796162"/>
                </a:lnTo>
                <a:lnTo>
                  <a:pt x="364086" y="842190"/>
                </a:lnTo>
                <a:lnTo>
                  <a:pt x="345388" y="883543"/>
                </a:lnTo>
                <a:lnTo>
                  <a:pt x="316388" y="918575"/>
                </a:lnTo>
                <a:lnTo>
                  <a:pt x="278859" y="945637"/>
                </a:lnTo>
                <a:lnTo>
                  <a:pt x="234570" y="963082"/>
                </a:lnTo>
                <a:lnTo>
                  <a:pt x="185293" y="969263"/>
                </a:lnTo>
                <a:lnTo>
                  <a:pt x="136025" y="963082"/>
                </a:lnTo>
                <a:lnTo>
                  <a:pt x="91759" y="945637"/>
                </a:lnTo>
                <a:lnTo>
                  <a:pt x="54260" y="918575"/>
                </a:lnTo>
                <a:lnTo>
                  <a:pt x="25291" y="883543"/>
                </a:lnTo>
                <a:lnTo>
                  <a:pt x="6616" y="842190"/>
                </a:lnTo>
                <a:lnTo>
                  <a:pt x="0" y="796162"/>
                </a:lnTo>
                <a:close/>
              </a:path>
              <a:path w="1779270" h="1592579">
                <a:moveTo>
                  <a:pt x="1408556" y="796162"/>
                </a:moveTo>
                <a:lnTo>
                  <a:pt x="1415173" y="750179"/>
                </a:lnTo>
                <a:lnTo>
                  <a:pt x="1433848" y="708838"/>
                </a:lnTo>
                <a:lnTo>
                  <a:pt x="1462817" y="673798"/>
                </a:lnTo>
                <a:lnTo>
                  <a:pt x="1500316" y="646716"/>
                </a:lnTo>
                <a:lnTo>
                  <a:pt x="1544582" y="629252"/>
                </a:lnTo>
                <a:lnTo>
                  <a:pt x="1593850" y="623061"/>
                </a:lnTo>
                <a:lnTo>
                  <a:pt x="1643127" y="629252"/>
                </a:lnTo>
                <a:lnTo>
                  <a:pt x="1687416" y="646716"/>
                </a:lnTo>
                <a:lnTo>
                  <a:pt x="1724945" y="673798"/>
                </a:lnTo>
                <a:lnTo>
                  <a:pt x="1753945" y="708838"/>
                </a:lnTo>
                <a:lnTo>
                  <a:pt x="1772643" y="750179"/>
                </a:lnTo>
                <a:lnTo>
                  <a:pt x="1779270" y="796162"/>
                </a:lnTo>
                <a:lnTo>
                  <a:pt x="1772643" y="842190"/>
                </a:lnTo>
                <a:lnTo>
                  <a:pt x="1753945" y="883543"/>
                </a:lnTo>
                <a:lnTo>
                  <a:pt x="1724945" y="918575"/>
                </a:lnTo>
                <a:lnTo>
                  <a:pt x="1687416" y="945637"/>
                </a:lnTo>
                <a:lnTo>
                  <a:pt x="1643127" y="963082"/>
                </a:lnTo>
                <a:lnTo>
                  <a:pt x="1593850" y="969263"/>
                </a:lnTo>
                <a:lnTo>
                  <a:pt x="1544582" y="963082"/>
                </a:lnTo>
                <a:lnTo>
                  <a:pt x="1500316" y="945637"/>
                </a:lnTo>
                <a:lnTo>
                  <a:pt x="1462817" y="918575"/>
                </a:lnTo>
                <a:lnTo>
                  <a:pt x="1433848" y="883543"/>
                </a:lnTo>
                <a:lnTo>
                  <a:pt x="1415173" y="842190"/>
                </a:lnTo>
                <a:lnTo>
                  <a:pt x="1408556" y="796162"/>
                </a:lnTo>
                <a:close/>
              </a:path>
            </a:pathLst>
          </a:custGeom>
          <a:ln w="15875">
            <a:solidFill>
              <a:srgbClr val="000000"/>
            </a:solidFill>
          </a:ln>
        </p:spPr>
        <p:txBody>
          <a:bodyPr wrap="square" lIns="0" tIns="0" rIns="0" bIns="0" rtlCol="0"/>
          <a:lstStyle/>
          <a:p>
            <a:endParaRPr smtClean="0">
              <a:solidFill>
                <a:prstClr val="black"/>
              </a:solidFill>
            </a:endParaRPr>
          </a:p>
        </p:txBody>
      </p:sp>
      <p:sp>
        <p:nvSpPr>
          <p:cNvPr id="24" name="object 24"/>
          <p:cNvSpPr txBox="1"/>
          <p:nvPr/>
        </p:nvSpPr>
        <p:spPr>
          <a:xfrm>
            <a:off x="6411595" y="4473702"/>
            <a:ext cx="1595755" cy="330835"/>
          </a:xfrm>
          <a:prstGeom prst="rect">
            <a:avLst/>
          </a:prstGeom>
        </p:spPr>
        <p:txBody>
          <a:bodyPr vert="horz" wrap="square" lIns="0" tIns="12700" rIns="0" bIns="0" rtlCol="0">
            <a:spAutoFit/>
          </a:bodyPr>
          <a:lstStyle/>
          <a:p>
            <a:pPr marL="12700">
              <a:spcBef>
                <a:spcPts val="100"/>
              </a:spcBef>
              <a:tabLst>
                <a:tab pos="1404620" algn="l"/>
              </a:tabLst>
            </a:pPr>
            <a:r>
              <a:rPr sz="2000" dirty="0">
                <a:solidFill>
                  <a:prstClr val="black"/>
                </a:solidFill>
                <a:latin typeface="Verdana"/>
                <a:cs typeface="Verdana"/>
              </a:rPr>
              <a:t>F	C</a:t>
            </a:r>
            <a:endParaRPr sz="2000">
              <a:solidFill>
                <a:prstClr val="black"/>
              </a:solidFill>
              <a:latin typeface="Verdana"/>
              <a:cs typeface="Verdana"/>
            </a:endParaRPr>
          </a:p>
        </p:txBody>
      </p:sp>
      <p:sp>
        <p:nvSpPr>
          <p:cNvPr id="25" name="object 25"/>
          <p:cNvSpPr txBox="1"/>
          <p:nvPr/>
        </p:nvSpPr>
        <p:spPr>
          <a:xfrm>
            <a:off x="5630926" y="3723513"/>
            <a:ext cx="1733550" cy="330835"/>
          </a:xfrm>
          <a:prstGeom prst="rect">
            <a:avLst/>
          </a:prstGeom>
        </p:spPr>
        <p:txBody>
          <a:bodyPr vert="horz" wrap="square" lIns="0" tIns="12700" rIns="0" bIns="0" rtlCol="0">
            <a:spAutoFit/>
          </a:bodyPr>
          <a:lstStyle/>
          <a:p>
            <a:pPr marL="38100">
              <a:spcBef>
                <a:spcPts val="100"/>
              </a:spcBef>
              <a:tabLst>
                <a:tab pos="771525" algn="l"/>
                <a:tab pos="1420495" algn="l"/>
              </a:tabLst>
            </a:pPr>
            <a:r>
              <a:rPr sz="3000" baseline="-27777" dirty="0">
                <a:solidFill>
                  <a:prstClr val="black"/>
                </a:solidFill>
                <a:latin typeface="Verdana"/>
                <a:cs typeface="Verdana"/>
              </a:rPr>
              <a:t>A</a:t>
            </a:r>
            <a:r>
              <a:rPr sz="2000" u="heavy" dirty="0">
                <a:solidFill>
                  <a:prstClr val="black"/>
                </a:solidFill>
                <a:uFill>
                  <a:solidFill>
                    <a:srgbClr val="000000"/>
                  </a:solidFill>
                </a:uFill>
                <a:latin typeface="Verdana"/>
                <a:cs typeface="Verdana"/>
              </a:rPr>
              <a:t> 	</a:t>
            </a:r>
            <a:r>
              <a:rPr u="heavy" spc="-5" dirty="0">
                <a:solidFill>
                  <a:prstClr val="black"/>
                </a:solidFill>
                <a:uFill>
                  <a:solidFill>
                    <a:srgbClr val="000000"/>
                  </a:solidFill>
                </a:uFill>
                <a:latin typeface="Verdana"/>
                <a:cs typeface="Verdana"/>
              </a:rPr>
              <a:t>16	</a:t>
            </a:r>
            <a:r>
              <a:rPr sz="3000" baseline="-27777" dirty="0">
                <a:solidFill>
                  <a:prstClr val="black"/>
                </a:solidFill>
                <a:latin typeface="Verdana"/>
                <a:cs typeface="Verdana"/>
              </a:rPr>
              <a:t>B</a:t>
            </a:r>
            <a:endParaRPr sz="3000" baseline="-27777">
              <a:solidFill>
                <a:prstClr val="black"/>
              </a:solidFill>
              <a:latin typeface="Verdana"/>
              <a:cs typeface="Verdana"/>
            </a:endParaRPr>
          </a:p>
        </p:txBody>
      </p:sp>
      <p:sp>
        <p:nvSpPr>
          <p:cNvPr id="26" name="object 26"/>
          <p:cNvSpPr/>
          <p:nvPr/>
        </p:nvSpPr>
        <p:spPr>
          <a:xfrm>
            <a:off x="6607047" y="4063238"/>
            <a:ext cx="1186180" cy="1038860"/>
          </a:xfrm>
          <a:custGeom>
            <a:avLst/>
            <a:gdLst/>
            <a:ahLst/>
            <a:cxnLst/>
            <a:rect l="l" t="t" r="r" b="b"/>
            <a:pathLst>
              <a:path w="1186179" h="1038860">
                <a:moveTo>
                  <a:pt x="667257" y="138430"/>
                </a:moveTo>
                <a:lnTo>
                  <a:pt x="667257" y="1038479"/>
                </a:lnTo>
              </a:path>
              <a:path w="1186179" h="1038860">
                <a:moveTo>
                  <a:pt x="444753" y="69214"/>
                </a:moveTo>
                <a:lnTo>
                  <a:pt x="0" y="415289"/>
                </a:lnTo>
              </a:path>
              <a:path w="1186179" h="1038860">
                <a:moveTo>
                  <a:pt x="815467" y="0"/>
                </a:moveTo>
                <a:lnTo>
                  <a:pt x="1186179" y="415289"/>
                </a:lnTo>
              </a:path>
            </a:pathLst>
          </a:custGeom>
          <a:ln w="15875">
            <a:solidFill>
              <a:srgbClr val="000000"/>
            </a:solidFill>
          </a:ln>
        </p:spPr>
        <p:txBody>
          <a:bodyPr wrap="square" lIns="0" tIns="0" rIns="0" bIns="0" rtlCol="0"/>
          <a:lstStyle/>
          <a:p>
            <a:endParaRPr smtClean="0">
              <a:solidFill>
                <a:prstClr val="black"/>
              </a:solidFill>
            </a:endParaRPr>
          </a:p>
        </p:txBody>
      </p:sp>
      <p:sp>
        <p:nvSpPr>
          <p:cNvPr id="27" name="object 27"/>
          <p:cNvSpPr txBox="1"/>
          <p:nvPr/>
        </p:nvSpPr>
        <p:spPr>
          <a:xfrm>
            <a:off x="6612763" y="4039361"/>
            <a:ext cx="314960" cy="299720"/>
          </a:xfrm>
          <a:prstGeom prst="rect">
            <a:avLst/>
          </a:prstGeom>
        </p:spPr>
        <p:txBody>
          <a:bodyPr vert="horz" wrap="square" lIns="0" tIns="12700" rIns="0" bIns="0" rtlCol="0">
            <a:spAutoFit/>
          </a:bodyPr>
          <a:lstStyle/>
          <a:p>
            <a:pPr marL="12700">
              <a:spcBef>
                <a:spcPts val="100"/>
              </a:spcBef>
            </a:pPr>
            <a:r>
              <a:rPr spc="-5" dirty="0">
                <a:solidFill>
                  <a:prstClr val="black"/>
                </a:solidFill>
                <a:latin typeface="Verdana"/>
                <a:cs typeface="Verdana"/>
              </a:rPr>
              <a:t>11</a:t>
            </a:r>
            <a:endParaRPr>
              <a:solidFill>
                <a:prstClr val="black"/>
              </a:solidFill>
              <a:latin typeface="Verdana"/>
              <a:cs typeface="Verdana"/>
            </a:endParaRPr>
          </a:p>
        </p:txBody>
      </p:sp>
      <p:sp>
        <p:nvSpPr>
          <p:cNvPr id="28" name="object 28"/>
          <p:cNvSpPr txBox="1"/>
          <p:nvPr/>
        </p:nvSpPr>
        <p:spPr>
          <a:xfrm>
            <a:off x="7576566" y="4026154"/>
            <a:ext cx="170815" cy="299720"/>
          </a:xfrm>
          <a:prstGeom prst="rect">
            <a:avLst/>
          </a:prstGeom>
        </p:spPr>
        <p:txBody>
          <a:bodyPr vert="horz" wrap="square" lIns="0" tIns="12700" rIns="0" bIns="0" rtlCol="0">
            <a:spAutoFit/>
          </a:bodyPr>
          <a:lstStyle/>
          <a:p>
            <a:pPr marL="12700">
              <a:spcBef>
                <a:spcPts val="100"/>
              </a:spcBef>
            </a:pPr>
            <a:r>
              <a:rPr dirty="0">
                <a:solidFill>
                  <a:prstClr val="black"/>
                </a:solidFill>
                <a:latin typeface="Verdana"/>
                <a:cs typeface="Verdana"/>
              </a:rPr>
              <a:t>6</a:t>
            </a:r>
            <a:endParaRPr>
              <a:solidFill>
                <a:prstClr val="black"/>
              </a:solidFill>
              <a:latin typeface="Verdana"/>
              <a:cs typeface="Verdana"/>
            </a:endParaRPr>
          </a:p>
        </p:txBody>
      </p:sp>
      <p:sp>
        <p:nvSpPr>
          <p:cNvPr id="29" name="object 29"/>
          <p:cNvSpPr txBox="1"/>
          <p:nvPr/>
        </p:nvSpPr>
        <p:spPr>
          <a:xfrm>
            <a:off x="7057390" y="4372482"/>
            <a:ext cx="170815" cy="299720"/>
          </a:xfrm>
          <a:prstGeom prst="rect">
            <a:avLst/>
          </a:prstGeom>
        </p:spPr>
        <p:txBody>
          <a:bodyPr vert="horz" wrap="square" lIns="0" tIns="12700" rIns="0" bIns="0" rtlCol="0">
            <a:spAutoFit/>
          </a:bodyPr>
          <a:lstStyle/>
          <a:p>
            <a:pPr marL="12700">
              <a:spcBef>
                <a:spcPts val="100"/>
              </a:spcBef>
            </a:pPr>
            <a:r>
              <a:rPr dirty="0">
                <a:solidFill>
                  <a:prstClr val="black"/>
                </a:solidFill>
                <a:latin typeface="Verdana"/>
                <a:cs typeface="Verdana"/>
              </a:rPr>
              <a:t>5</a:t>
            </a:r>
            <a:endParaRPr>
              <a:solidFill>
                <a:prstClr val="black"/>
              </a:solidFill>
              <a:latin typeface="Verdana"/>
              <a:cs typeface="Verdana"/>
            </a:endParaRPr>
          </a:p>
        </p:txBody>
      </p:sp>
      <p:sp>
        <p:nvSpPr>
          <p:cNvPr id="30" name="object 30"/>
          <p:cNvSpPr txBox="1"/>
          <p:nvPr/>
        </p:nvSpPr>
        <p:spPr>
          <a:xfrm>
            <a:off x="5274309" y="4863591"/>
            <a:ext cx="3489325" cy="987425"/>
          </a:xfrm>
          <a:prstGeom prst="rect">
            <a:avLst/>
          </a:prstGeom>
        </p:spPr>
        <p:txBody>
          <a:bodyPr vert="horz" wrap="square" lIns="0" tIns="188595" rIns="0" bIns="0" rtlCol="0">
            <a:spAutoFit/>
          </a:bodyPr>
          <a:lstStyle/>
          <a:p>
            <a:pPr marL="400685">
              <a:spcBef>
                <a:spcPts val="1485"/>
              </a:spcBef>
              <a:tabLst>
                <a:tab pos="1128395" algn="l"/>
                <a:tab pos="1777364" algn="l"/>
              </a:tabLst>
            </a:pPr>
            <a:r>
              <a:rPr sz="3000" baseline="-12500" dirty="0">
                <a:solidFill>
                  <a:prstClr val="black"/>
                </a:solidFill>
                <a:latin typeface="Verdana"/>
                <a:cs typeface="Verdana"/>
              </a:rPr>
              <a:t>E</a:t>
            </a:r>
            <a:r>
              <a:rPr sz="2000" u="heavy" dirty="0">
                <a:solidFill>
                  <a:prstClr val="black"/>
                </a:solidFill>
                <a:uFill>
                  <a:solidFill>
                    <a:srgbClr val="000000"/>
                  </a:solidFill>
                </a:uFill>
                <a:latin typeface="Verdana"/>
                <a:cs typeface="Verdana"/>
              </a:rPr>
              <a:t> 	</a:t>
            </a:r>
            <a:r>
              <a:rPr u="heavy" spc="-5" dirty="0">
                <a:solidFill>
                  <a:prstClr val="black"/>
                </a:solidFill>
                <a:uFill>
                  <a:solidFill>
                    <a:srgbClr val="000000"/>
                  </a:solidFill>
                </a:uFill>
                <a:latin typeface="Verdana"/>
                <a:cs typeface="Verdana"/>
              </a:rPr>
              <a:t>18	</a:t>
            </a:r>
            <a:r>
              <a:rPr sz="3000" baseline="-12500" dirty="0">
                <a:solidFill>
                  <a:prstClr val="black"/>
                </a:solidFill>
                <a:latin typeface="Verdana"/>
                <a:cs typeface="Verdana"/>
              </a:rPr>
              <a:t>D</a:t>
            </a:r>
            <a:endParaRPr sz="3000" baseline="-12500">
              <a:solidFill>
                <a:prstClr val="black"/>
              </a:solidFill>
              <a:latin typeface="Verdana"/>
              <a:cs typeface="Verdana"/>
            </a:endParaRPr>
          </a:p>
          <a:p>
            <a:pPr marL="38100">
              <a:spcBef>
                <a:spcPts val="1385"/>
              </a:spcBef>
            </a:pPr>
            <a:r>
              <a:rPr sz="2000" dirty="0">
                <a:solidFill>
                  <a:prstClr val="black"/>
                </a:solidFill>
                <a:latin typeface="Constantia"/>
                <a:cs typeface="Constantia"/>
              </a:rPr>
              <a:t>A </a:t>
            </a:r>
            <a:r>
              <a:rPr sz="2000" spc="-5" dirty="0">
                <a:solidFill>
                  <a:prstClr val="black"/>
                </a:solidFill>
                <a:latin typeface="Constantia"/>
                <a:cs typeface="Constantia"/>
              </a:rPr>
              <a:t>minimum-cost spanning</a:t>
            </a:r>
            <a:r>
              <a:rPr sz="2000" spc="-225" dirty="0">
                <a:solidFill>
                  <a:prstClr val="black"/>
                </a:solidFill>
                <a:latin typeface="Constantia"/>
                <a:cs typeface="Constantia"/>
              </a:rPr>
              <a:t> </a:t>
            </a:r>
            <a:r>
              <a:rPr sz="2000" spc="-10" dirty="0">
                <a:solidFill>
                  <a:prstClr val="black"/>
                </a:solidFill>
                <a:latin typeface="Constantia"/>
                <a:cs typeface="Constantia"/>
              </a:rPr>
              <a:t>tree</a:t>
            </a:r>
            <a:endParaRPr sz="2000">
              <a:solidFill>
                <a:prstClr val="black"/>
              </a:solidFill>
              <a:latin typeface="Constantia"/>
              <a:cs typeface="Constantia"/>
            </a:endParaRPr>
          </a:p>
        </p:txBody>
      </p:sp>
      <p:pic>
        <p:nvPicPr>
          <p:cNvPr id="3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21336" y="0"/>
            <a:ext cx="1257300" cy="1181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136834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latin typeface="Times New Roman" pitchFamily="18" charset="0"/>
                <a:cs typeface="Times New Roman" pitchFamily="18" charset="0"/>
              </a:rPr>
              <a:t>PREFACE</a:t>
            </a:r>
            <a:endParaRPr lang="en-US" b="1"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buFont typeface="Wingdings" pitchFamily="2" charset="2"/>
              <a:buChar char="Ø"/>
            </a:pPr>
            <a:r>
              <a:rPr lang="en-US" b="1" dirty="0" smtClean="0">
                <a:solidFill>
                  <a:srgbClr val="7030A0"/>
                </a:solidFill>
                <a:latin typeface="Times New Roman" pitchFamily="18" charset="0"/>
                <a:cs typeface="Times New Roman" pitchFamily="18" charset="0"/>
              </a:rPr>
              <a:t>Color Model</a:t>
            </a:r>
          </a:p>
          <a:p>
            <a:pPr>
              <a:buFont typeface="Wingdings" pitchFamily="2" charset="2"/>
              <a:buChar char="Ø"/>
            </a:pPr>
            <a:r>
              <a:rPr lang="en-US" b="1" dirty="0" smtClean="0">
                <a:solidFill>
                  <a:srgbClr val="7030A0"/>
                </a:solidFill>
                <a:latin typeface="Times New Roman" pitchFamily="18" charset="0"/>
                <a:cs typeface="Times New Roman" pitchFamily="18" charset="0"/>
              </a:rPr>
              <a:t>RGB-CMYK-HSV</a:t>
            </a:r>
          </a:p>
          <a:p>
            <a:pPr>
              <a:buFont typeface="Wingdings" pitchFamily="2" charset="2"/>
              <a:buChar char="Ø"/>
            </a:pPr>
            <a:r>
              <a:rPr lang="en-US" b="1" dirty="0" smtClean="0">
                <a:solidFill>
                  <a:srgbClr val="7030A0"/>
                </a:solidFill>
                <a:latin typeface="Times New Roman" pitchFamily="18" charset="0"/>
                <a:cs typeface="Times New Roman" pitchFamily="18" charset="0"/>
              </a:rPr>
              <a:t>Watersheds and Minimum spanning tree</a:t>
            </a:r>
          </a:p>
          <a:p>
            <a:pPr>
              <a:buFont typeface="Wingdings" pitchFamily="2" charset="2"/>
              <a:buChar char="Ø"/>
            </a:pPr>
            <a:r>
              <a:rPr lang="en-US" b="1" dirty="0" smtClean="0">
                <a:solidFill>
                  <a:srgbClr val="7030A0"/>
                </a:solidFill>
                <a:latin typeface="Times New Roman" pitchFamily="18" charset="0"/>
                <a:cs typeface="Times New Roman" pitchFamily="18" charset="0"/>
              </a:rPr>
              <a:t>Livewires/Intelligent scissors</a:t>
            </a:r>
          </a:p>
          <a:p>
            <a:pPr>
              <a:buFont typeface="Wingdings" pitchFamily="2" charset="2"/>
              <a:buChar char="Ø"/>
            </a:pPr>
            <a:r>
              <a:rPr lang="en-US" b="1" dirty="0" smtClean="0">
                <a:solidFill>
                  <a:srgbClr val="7030A0"/>
                </a:solidFill>
                <a:latin typeface="Times New Roman" pitchFamily="18" charset="0"/>
                <a:cs typeface="Times New Roman" pitchFamily="18" charset="0"/>
              </a:rPr>
              <a:t>Active Contours-DP snakes</a:t>
            </a:r>
          </a:p>
          <a:p>
            <a:pPr>
              <a:buFont typeface="Wingdings" pitchFamily="2" charset="2"/>
              <a:buChar char="Ø"/>
            </a:pPr>
            <a:endParaRPr lang="en-US" b="1" dirty="0" smtClean="0">
              <a:solidFill>
                <a:srgbClr val="7030A0"/>
              </a:solidFill>
              <a:latin typeface="Times New Roman" pitchFamily="18" charset="0"/>
              <a:cs typeface="Times New Roman" pitchFamily="18" charset="0"/>
            </a:endParaRPr>
          </a:p>
          <a:p>
            <a:pPr>
              <a:buFont typeface="Wingdings" pitchFamily="2" charset="2"/>
              <a:buChar char="Ø"/>
            </a:pPr>
            <a:endParaRPr lang="en-US" b="1" dirty="0">
              <a:solidFill>
                <a:srgbClr val="7030A0"/>
              </a:solidFill>
              <a:latin typeface="Times New Roman" pitchFamily="18" charset="0"/>
              <a:cs typeface="Times New Roman" pitchFamily="18" charset="0"/>
            </a:endParaRP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21336" y="0"/>
            <a:ext cx="1257300" cy="1181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Footer Placeholder 5"/>
          <p:cNvSpPr>
            <a:spLocks noGrp="1"/>
          </p:cNvSpPr>
          <p:nvPr>
            <p:ph type="ftr" sz="quarter" idx="11"/>
          </p:nvPr>
        </p:nvSpPr>
        <p:spPr/>
        <p:txBody>
          <a:bodyPr/>
          <a:lstStyle/>
          <a:p>
            <a:r>
              <a:rPr lang="en-US" smtClean="0">
                <a:solidFill>
                  <a:prstClr val="black">
                    <a:tint val="75000"/>
                  </a:prstClr>
                </a:solidFill>
              </a:rPr>
              <a:t>DEPARTMENT OF CSE</a:t>
            </a: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4</a:t>
            </a:fld>
            <a:endParaRPr lang="en-US">
              <a:solidFill>
                <a:prstClr val="black">
                  <a:tint val="75000"/>
                </a:prstClr>
              </a:solidFill>
            </a:endParaRPr>
          </a:p>
        </p:txBody>
      </p:sp>
    </p:spTree>
    <p:extLst>
      <p:ext uri="{BB962C8B-B14F-4D97-AF65-F5344CB8AC3E}">
        <p14:creationId xmlns:p14="http://schemas.microsoft.com/office/powerpoint/2010/main" val="1364197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down)">
                                      <p:cBhvr>
                                        <p:cTn id="13" dur="500"/>
                                        <p:tgtEl>
                                          <p:spTgt spid="3">
                                            <p:txEl>
                                              <p:pRg st="2" end="2"/>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wipe(down)">
                                      <p:cBhvr>
                                        <p:cTn id="16" dur="500"/>
                                        <p:tgtEl>
                                          <p:spTgt spid="3">
                                            <p:txEl>
                                              <p:pRg st="3" end="3"/>
                                            </p:txEl>
                                          </p:spTgt>
                                        </p:tgtEl>
                                      </p:cBhvr>
                                    </p:animEffect>
                                  </p:childTnLst>
                                </p:cTn>
                              </p:par>
                              <p:par>
                                <p:cTn id="17" presetID="22" presetClass="entr" presetSubtype="4"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wipe(down)">
                                      <p:cBhvr>
                                        <p:cTn id="1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smtClean="0">
              <a:solidFill>
                <a:prstClr val="black"/>
              </a:solidFill>
            </a:endParaRPr>
          </a:p>
        </p:txBody>
      </p:sp>
      <p:sp>
        <p:nvSpPr>
          <p:cNvPr id="8" name="object 8"/>
          <p:cNvSpPr txBox="1">
            <a:spLocks noGrp="1"/>
          </p:cNvSpPr>
          <p:nvPr>
            <p:ph type="title"/>
          </p:nvPr>
        </p:nvSpPr>
        <p:spPr>
          <a:xfrm>
            <a:off x="1229664" y="382651"/>
            <a:ext cx="6684645" cy="513715"/>
          </a:xfrm>
          <a:prstGeom prst="rect">
            <a:avLst/>
          </a:prstGeom>
        </p:spPr>
        <p:txBody>
          <a:bodyPr vert="horz" wrap="square" lIns="0" tIns="13335" rIns="0" bIns="0" rtlCol="0">
            <a:spAutoFit/>
          </a:bodyPr>
          <a:lstStyle/>
          <a:p>
            <a:pPr marL="12700">
              <a:lnSpc>
                <a:spcPct val="100000"/>
              </a:lnSpc>
              <a:spcBef>
                <a:spcPts val="105"/>
              </a:spcBef>
            </a:pPr>
            <a:r>
              <a:rPr sz="3200" spc="-10" dirty="0"/>
              <a:t>Applications </a:t>
            </a:r>
            <a:r>
              <a:rPr sz="3200" spc="-5" dirty="0"/>
              <a:t>of minimum spanning</a:t>
            </a:r>
            <a:r>
              <a:rPr sz="3200" spc="105" dirty="0"/>
              <a:t> </a:t>
            </a:r>
            <a:r>
              <a:rPr sz="3200" spc="-10" dirty="0"/>
              <a:t>trees</a:t>
            </a:r>
            <a:endParaRPr sz="3200" dirty="0"/>
          </a:p>
        </p:txBody>
      </p:sp>
      <p:sp>
        <p:nvSpPr>
          <p:cNvPr id="9" name="object 9"/>
          <p:cNvSpPr txBox="1"/>
          <p:nvPr/>
        </p:nvSpPr>
        <p:spPr>
          <a:xfrm>
            <a:off x="535940" y="1094587"/>
            <a:ext cx="8013065" cy="4842510"/>
          </a:xfrm>
          <a:prstGeom prst="rect">
            <a:avLst/>
          </a:prstGeom>
        </p:spPr>
        <p:txBody>
          <a:bodyPr vert="horz" wrap="square" lIns="0" tIns="12700" rIns="0" bIns="0" rtlCol="0">
            <a:spAutoFit/>
          </a:bodyPr>
          <a:lstStyle/>
          <a:p>
            <a:pPr marL="286385" marR="699135" indent="-274320">
              <a:lnSpc>
                <a:spcPct val="150000"/>
              </a:lnSpc>
              <a:spcBef>
                <a:spcPts val="100"/>
              </a:spcBef>
              <a:buClr>
                <a:srgbClr val="0AD0D9"/>
              </a:buClr>
              <a:buSzPct val="95000"/>
              <a:buFont typeface="Wingdings 2"/>
              <a:buChar char=""/>
              <a:tabLst>
                <a:tab pos="286385" algn="l"/>
                <a:tab pos="287020" algn="l"/>
              </a:tabLst>
            </a:pPr>
            <a:r>
              <a:rPr sz="2000" spc="-5" dirty="0">
                <a:solidFill>
                  <a:prstClr val="black"/>
                </a:solidFill>
                <a:latin typeface="Constantia"/>
                <a:cs typeface="Constantia"/>
              </a:rPr>
              <a:t>Consider</a:t>
            </a:r>
            <a:r>
              <a:rPr sz="2000" spc="-150" dirty="0">
                <a:solidFill>
                  <a:prstClr val="black"/>
                </a:solidFill>
                <a:latin typeface="Constantia"/>
                <a:cs typeface="Constantia"/>
              </a:rPr>
              <a:t> </a:t>
            </a:r>
            <a:r>
              <a:rPr sz="2000" dirty="0">
                <a:solidFill>
                  <a:prstClr val="black"/>
                </a:solidFill>
                <a:latin typeface="Constantia"/>
                <a:cs typeface="Constantia"/>
              </a:rPr>
              <a:t>an</a:t>
            </a:r>
            <a:r>
              <a:rPr sz="2000" spc="-85" dirty="0">
                <a:solidFill>
                  <a:prstClr val="black"/>
                </a:solidFill>
                <a:latin typeface="Constantia"/>
                <a:cs typeface="Constantia"/>
              </a:rPr>
              <a:t> </a:t>
            </a:r>
            <a:r>
              <a:rPr sz="2000" spc="-5" dirty="0">
                <a:solidFill>
                  <a:prstClr val="black"/>
                </a:solidFill>
                <a:latin typeface="Constantia"/>
                <a:cs typeface="Constantia"/>
              </a:rPr>
              <a:t>application</a:t>
            </a:r>
            <a:r>
              <a:rPr sz="2000" spc="-70" dirty="0">
                <a:solidFill>
                  <a:prstClr val="black"/>
                </a:solidFill>
                <a:latin typeface="Constantia"/>
                <a:cs typeface="Constantia"/>
              </a:rPr>
              <a:t> </a:t>
            </a:r>
            <a:r>
              <a:rPr sz="2000" spc="-10" dirty="0">
                <a:solidFill>
                  <a:prstClr val="black"/>
                </a:solidFill>
                <a:latin typeface="Constantia"/>
                <a:cs typeface="Constantia"/>
              </a:rPr>
              <a:t>where</a:t>
            </a:r>
            <a:r>
              <a:rPr sz="2000" spc="-75" dirty="0">
                <a:solidFill>
                  <a:prstClr val="black"/>
                </a:solidFill>
                <a:latin typeface="Constantia"/>
                <a:cs typeface="Constantia"/>
              </a:rPr>
              <a:t> </a:t>
            </a:r>
            <a:r>
              <a:rPr sz="2000" b="1" dirty="0">
                <a:solidFill>
                  <a:prstClr val="black"/>
                </a:solidFill>
                <a:latin typeface="Constantia"/>
                <a:cs typeface="Constantia"/>
              </a:rPr>
              <a:t>n</a:t>
            </a:r>
            <a:r>
              <a:rPr sz="2000" b="1" spc="-30" dirty="0">
                <a:solidFill>
                  <a:prstClr val="black"/>
                </a:solidFill>
                <a:latin typeface="Constantia"/>
                <a:cs typeface="Constantia"/>
              </a:rPr>
              <a:t> </a:t>
            </a:r>
            <a:r>
              <a:rPr sz="2000" dirty="0">
                <a:solidFill>
                  <a:prstClr val="black"/>
                </a:solidFill>
                <a:latin typeface="Constantia"/>
                <a:cs typeface="Constantia"/>
              </a:rPr>
              <a:t>stations</a:t>
            </a:r>
            <a:r>
              <a:rPr sz="2000" spc="-114" dirty="0">
                <a:solidFill>
                  <a:prstClr val="black"/>
                </a:solidFill>
                <a:latin typeface="Constantia"/>
                <a:cs typeface="Constantia"/>
              </a:rPr>
              <a:t> </a:t>
            </a:r>
            <a:r>
              <a:rPr sz="2000" spc="-10" dirty="0">
                <a:solidFill>
                  <a:prstClr val="black"/>
                </a:solidFill>
                <a:latin typeface="Constantia"/>
                <a:cs typeface="Constantia"/>
              </a:rPr>
              <a:t>are</a:t>
            </a:r>
            <a:r>
              <a:rPr sz="2000" spc="-65" dirty="0">
                <a:solidFill>
                  <a:prstClr val="black"/>
                </a:solidFill>
                <a:latin typeface="Constantia"/>
                <a:cs typeface="Constantia"/>
              </a:rPr>
              <a:t> </a:t>
            </a:r>
            <a:r>
              <a:rPr sz="2000" spc="-15" dirty="0">
                <a:solidFill>
                  <a:prstClr val="black"/>
                </a:solidFill>
                <a:latin typeface="Constantia"/>
                <a:cs typeface="Constantia"/>
              </a:rPr>
              <a:t>to</a:t>
            </a:r>
            <a:r>
              <a:rPr sz="2000" spc="-75" dirty="0">
                <a:solidFill>
                  <a:prstClr val="black"/>
                </a:solidFill>
                <a:latin typeface="Constantia"/>
                <a:cs typeface="Constantia"/>
              </a:rPr>
              <a:t> </a:t>
            </a:r>
            <a:r>
              <a:rPr sz="2000" spc="-5" dirty="0">
                <a:solidFill>
                  <a:prstClr val="black"/>
                </a:solidFill>
                <a:latin typeface="Constantia"/>
                <a:cs typeface="Constantia"/>
              </a:rPr>
              <a:t>be</a:t>
            </a:r>
            <a:r>
              <a:rPr sz="2000" spc="-55" dirty="0">
                <a:solidFill>
                  <a:prstClr val="black"/>
                </a:solidFill>
                <a:latin typeface="Constantia"/>
                <a:cs typeface="Constantia"/>
              </a:rPr>
              <a:t> </a:t>
            </a:r>
            <a:r>
              <a:rPr sz="2000" spc="-10" dirty="0">
                <a:solidFill>
                  <a:prstClr val="black"/>
                </a:solidFill>
                <a:latin typeface="Constantia"/>
                <a:cs typeface="Constantia"/>
              </a:rPr>
              <a:t>linked</a:t>
            </a:r>
            <a:r>
              <a:rPr sz="2000" spc="-15" dirty="0">
                <a:solidFill>
                  <a:prstClr val="black"/>
                </a:solidFill>
                <a:latin typeface="Constantia"/>
                <a:cs typeface="Constantia"/>
              </a:rPr>
              <a:t> </a:t>
            </a:r>
            <a:r>
              <a:rPr sz="2000" spc="-5" dirty="0">
                <a:solidFill>
                  <a:prstClr val="black"/>
                </a:solidFill>
                <a:latin typeface="Constantia"/>
                <a:cs typeface="Constantia"/>
              </a:rPr>
              <a:t>using</a:t>
            </a:r>
            <a:r>
              <a:rPr sz="2000" spc="-70" dirty="0">
                <a:solidFill>
                  <a:prstClr val="black"/>
                </a:solidFill>
                <a:latin typeface="Constantia"/>
                <a:cs typeface="Constantia"/>
              </a:rPr>
              <a:t> </a:t>
            </a:r>
            <a:r>
              <a:rPr sz="2000" dirty="0">
                <a:solidFill>
                  <a:prstClr val="black"/>
                </a:solidFill>
                <a:latin typeface="Constantia"/>
                <a:cs typeface="Constantia"/>
              </a:rPr>
              <a:t>a  </a:t>
            </a:r>
            <a:r>
              <a:rPr sz="2000" spc="-5" dirty="0">
                <a:solidFill>
                  <a:prstClr val="black"/>
                </a:solidFill>
                <a:latin typeface="Constantia"/>
                <a:cs typeface="Constantia"/>
              </a:rPr>
              <a:t>communication</a:t>
            </a:r>
            <a:r>
              <a:rPr sz="2000" spc="-80" dirty="0">
                <a:solidFill>
                  <a:prstClr val="black"/>
                </a:solidFill>
                <a:latin typeface="Constantia"/>
                <a:cs typeface="Constantia"/>
              </a:rPr>
              <a:t> </a:t>
            </a:r>
            <a:r>
              <a:rPr sz="2000" spc="-15" dirty="0">
                <a:solidFill>
                  <a:prstClr val="black"/>
                </a:solidFill>
                <a:latin typeface="Constantia"/>
                <a:cs typeface="Constantia"/>
              </a:rPr>
              <a:t>network.</a:t>
            </a:r>
            <a:endParaRPr sz="2000" dirty="0">
              <a:solidFill>
                <a:prstClr val="black"/>
              </a:solidFill>
              <a:latin typeface="Constantia"/>
              <a:cs typeface="Constantia"/>
            </a:endParaRPr>
          </a:p>
          <a:p>
            <a:pPr marL="287020" indent="-274320">
              <a:spcBef>
                <a:spcPts val="1680"/>
              </a:spcBef>
              <a:buClr>
                <a:srgbClr val="0AD0D9"/>
              </a:buClr>
              <a:buSzPct val="95000"/>
              <a:buFont typeface="Wingdings 2"/>
              <a:buChar char=""/>
              <a:tabLst>
                <a:tab pos="286385" algn="l"/>
                <a:tab pos="287020" algn="l"/>
              </a:tabLst>
            </a:pPr>
            <a:r>
              <a:rPr sz="2000" dirty="0">
                <a:solidFill>
                  <a:prstClr val="black"/>
                </a:solidFill>
                <a:latin typeface="Constantia"/>
                <a:cs typeface="Constantia"/>
              </a:rPr>
              <a:t>The</a:t>
            </a:r>
            <a:r>
              <a:rPr sz="2000" spc="-70" dirty="0">
                <a:solidFill>
                  <a:prstClr val="black"/>
                </a:solidFill>
                <a:latin typeface="Constantia"/>
                <a:cs typeface="Constantia"/>
              </a:rPr>
              <a:t> </a:t>
            </a:r>
            <a:r>
              <a:rPr sz="2000" spc="-10" dirty="0">
                <a:solidFill>
                  <a:prstClr val="black"/>
                </a:solidFill>
                <a:latin typeface="Constantia"/>
                <a:cs typeface="Constantia"/>
              </a:rPr>
              <a:t>laying</a:t>
            </a:r>
            <a:r>
              <a:rPr sz="2000" spc="-75" dirty="0">
                <a:solidFill>
                  <a:prstClr val="black"/>
                </a:solidFill>
                <a:latin typeface="Constantia"/>
                <a:cs typeface="Constantia"/>
              </a:rPr>
              <a:t> </a:t>
            </a:r>
            <a:r>
              <a:rPr sz="2000" dirty="0">
                <a:solidFill>
                  <a:prstClr val="black"/>
                </a:solidFill>
                <a:latin typeface="Constantia"/>
                <a:cs typeface="Constantia"/>
              </a:rPr>
              <a:t>of</a:t>
            </a:r>
            <a:r>
              <a:rPr sz="2000" spc="-5" dirty="0">
                <a:solidFill>
                  <a:prstClr val="black"/>
                </a:solidFill>
                <a:latin typeface="Constantia"/>
                <a:cs typeface="Constantia"/>
              </a:rPr>
              <a:t> communication</a:t>
            </a:r>
            <a:r>
              <a:rPr sz="2000" spc="-65" dirty="0">
                <a:solidFill>
                  <a:prstClr val="black"/>
                </a:solidFill>
                <a:latin typeface="Constantia"/>
                <a:cs typeface="Constantia"/>
              </a:rPr>
              <a:t> </a:t>
            </a:r>
            <a:r>
              <a:rPr sz="2000" dirty="0">
                <a:solidFill>
                  <a:prstClr val="black"/>
                </a:solidFill>
                <a:latin typeface="Constantia"/>
                <a:cs typeface="Constantia"/>
              </a:rPr>
              <a:t>links</a:t>
            </a:r>
            <a:r>
              <a:rPr sz="2000" spc="-50" dirty="0">
                <a:solidFill>
                  <a:prstClr val="black"/>
                </a:solidFill>
                <a:latin typeface="Constantia"/>
                <a:cs typeface="Constantia"/>
              </a:rPr>
              <a:t> </a:t>
            </a:r>
            <a:r>
              <a:rPr sz="2000" spc="-10" dirty="0">
                <a:solidFill>
                  <a:prstClr val="black"/>
                </a:solidFill>
                <a:latin typeface="Constantia"/>
                <a:cs typeface="Constantia"/>
              </a:rPr>
              <a:t>between</a:t>
            </a:r>
            <a:r>
              <a:rPr sz="2000" spc="-105" dirty="0">
                <a:solidFill>
                  <a:prstClr val="black"/>
                </a:solidFill>
                <a:latin typeface="Constantia"/>
                <a:cs typeface="Constantia"/>
              </a:rPr>
              <a:t> </a:t>
            </a:r>
            <a:r>
              <a:rPr sz="2000" spc="-10" dirty="0">
                <a:solidFill>
                  <a:prstClr val="black"/>
                </a:solidFill>
                <a:latin typeface="Constantia"/>
                <a:cs typeface="Constantia"/>
              </a:rPr>
              <a:t>any</a:t>
            </a:r>
            <a:r>
              <a:rPr sz="2000" spc="-75" dirty="0">
                <a:solidFill>
                  <a:prstClr val="black"/>
                </a:solidFill>
                <a:latin typeface="Constantia"/>
                <a:cs typeface="Constantia"/>
              </a:rPr>
              <a:t> </a:t>
            </a:r>
            <a:r>
              <a:rPr sz="2000" spc="-20" dirty="0">
                <a:solidFill>
                  <a:prstClr val="black"/>
                </a:solidFill>
                <a:latin typeface="Constantia"/>
                <a:cs typeface="Constantia"/>
              </a:rPr>
              <a:t>two</a:t>
            </a:r>
            <a:r>
              <a:rPr sz="2000" spc="-114" dirty="0">
                <a:solidFill>
                  <a:prstClr val="black"/>
                </a:solidFill>
                <a:latin typeface="Constantia"/>
                <a:cs typeface="Constantia"/>
              </a:rPr>
              <a:t> </a:t>
            </a:r>
            <a:r>
              <a:rPr sz="2000" dirty="0">
                <a:solidFill>
                  <a:prstClr val="black"/>
                </a:solidFill>
                <a:latin typeface="Constantia"/>
                <a:cs typeface="Constantia"/>
              </a:rPr>
              <a:t>stations</a:t>
            </a:r>
            <a:r>
              <a:rPr sz="2000" spc="-75" dirty="0">
                <a:solidFill>
                  <a:prstClr val="black"/>
                </a:solidFill>
                <a:latin typeface="Constantia"/>
                <a:cs typeface="Constantia"/>
              </a:rPr>
              <a:t> </a:t>
            </a:r>
            <a:r>
              <a:rPr sz="2000" spc="-20" dirty="0">
                <a:solidFill>
                  <a:prstClr val="black"/>
                </a:solidFill>
                <a:latin typeface="Constantia"/>
                <a:cs typeface="Constantia"/>
              </a:rPr>
              <a:t>involves</a:t>
            </a:r>
            <a:r>
              <a:rPr sz="2000" spc="-114" dirty="0">
                <a:solidFill>
                  <a:prstClr val="black"/>
                </a:solidFill>
                <a:latin typeface="Constantia"/>
                <a:cs typeface="Constantia"/>
              </a:rPr>
              <a:t> </a:t>
            </a:r>
            <a:r>
              <a:rPr sz="2000" dirty="0">
                <a:solidFill>
                  <a:prstClr val="black"/>
                </a:solidFill>
                <a:latin typeface="Constantia"/>
                <a:cs typeface="Constantia"/>
              </a:rPr>
              <a:t>a</a:t>
            </a:r>
          </a:p>
          <a:p>
            <a:pPr marL="286385">
              <a:spcBef>
                <a:spcPts val="1200"/>
              </a:spcBef>
            </a:pPr>
            <a:r>
              <a:rPr sz="2000" spc="-10" dirty="0">
                <a:solidFill>
                  <a:prstClr val="black"/>
                </a:solidFill>
                <a:latin typeface="Constantia"/>
                <a:cs typeface="Constantia"/>
              </a:rPr>
              <a:t>cost.</a:t>
            </a:r>
            <a:endParaRPr sz="2000" dirty="0">
              <a:solidFill>
                <a:prstClr val="black"/>
              </a:solidFill>
              <a:latin typeface="Constantia"/>
              <a:cs typeface="Constantia"/>
            </a:endParaRPr>
          </a:p>
          <a:p>
            <a:pPr marL="286385" marR="516255" indent="-274320">
              <a:lnSpc>
                <a:spcPct val="150000"/>
              </a:lnSpc>
              <a:spcBef>
                <a:spcPts val="480"/>
              </a:spcBef>
              <a:buClr>
                <a:srgbClr val="0AD0D9"/>
              </a:buClr>
              <a:buSzPct val="95000"/>
              <a:buFont typeface="Wingdings 2"/>
              <a:buChar char=""/>
              <a:tabLst>
                <a:tab pos="286385" algn="l"/>
                <a:tab pos="287020" algn="l"/>
              </a:tabLst>
            </a:pPr>
            <a:r>
              <a:rPr sz="2000" spc="-5" dirty="0">
                <a:solidFill>
                  <a:prstClr val="black"/>
                </a:solidFill>
                <a:latin typeface="Constantia"/>
                <a:cs typeface="Constantia"/>
              </a:rPr>
              <a:t>The</a:t>
            </a:r>
            <a:r>
              <a:rPr sz="2000" spc="-100" dirty="0">
                <a:solidFill>
                  <a:prstClr val="black"/>
                </a:solidFill>
                <a:latin typeface="Constantia"/>
                <a:cs typeface="Constantia"/>
              </a:rPr>
              <a:t> </a:t>
            </a:r>
            <a:r>
              <a:rPr sz="2000" spc="-5" dirty="0">
                <a:solidFill>
                  <a:prstClr val="black"/>
                </a:solidFill>
                <a:latin typeface="Constantia"/>
                <a:cs typeface="Constantia"/>
              </a:rPr>
              <a:t>problem</a:t>
            </a:r>
            <a:r>
              <a:rPr sz="2000" spc="-40" dirty="0">
                <a:solidFill>
                  <a:prstClr val="black"/>
                </a:solidFill>
                <a:latin typeface="Constantia"/>
                <a:cs typeface="Constantia"/>
              </a:rPr>
              <a:t> </a:t>
            </a:r>
            <a:r>
              <a:rPr sz="2000" spc="-5" dirty="0">
                <a:solidFill>
                  <a:prstClr val="black"/>
                </a:solidFill>
                <a:latin typeface="Constantia"/>
                <a:cs typeface="Constantia"/>
              </a:rPr>
              <a:t>is</a:t>
            </a:r>
            <a:r>
              <a:rPr sz="2000" spc="-55" dirty="0">
                <a:solidFill>
                  <a:prstClr val="black"/>
                </a:solidFill>
                <a:latin typeface="Constantia"/>
                <a:cs typeface="Constantia"/>
              </a:rPr>
              <a:t> </a:t>
            </a:r>
            <a:r>
              <a:rPr sz="2000" spc="-15" dirty="0">
                <a:solidFill>
                  <a:prstClr val="black"/>
                </a:solidFill>
                <a:latin typeface="Constantia"/>
                <a:cs typeface="Constantia"/>
              </a:rPr>
              <a:t>to</a:t>
            </a:r>
            <a:r>
              <a:rPr sz="2000" spc="-120" dirty="0">
                <a:solidFill>
                  <a:prstClr val="black"/>
                </a:solidFill>
                <a:latin typeface="Constantia"/>
                <a:cs typeface="Constantia"/>
              </a:rPr>
              <a:t> </a:t>
            </a:r>
            <a:r>
              <a:rPr sz="2000" dirty="0">
                <a:solidFill>
                  <a:prstClr val="black"/>
                </a:solidFill>
                <a:latin typeface="Constantia"/>
                <a:cs typeface="Constantia"/>
              </a:rPr>
              <a:t>obtain</a:t>
            </a:r>
            <a:r>
              <a:rPr sz="2000" spc="-100" dirty="0">
                <a:solidFill>
                  <a:prstClr val="black"/>
                </a:solidFill>
                <a:latin typeface="Constantia"/>
                <a:cs typeface="Constantia"/>
              </a:rPr>
              <a:t> </a:t>
            </a:r>
            <a:r>
              <a:rPr sz="2000" dirty="0">
                <a:solidFill>
                  <a:prstClr val="black"/>
                </a:solidFill>
                <a:latin typeface="Constantia"/>
                <a:cs typeface="Constantia"/>
              </a:rPr>
              <a:t>a</a:t>
            </a:r>
            <a:r>
              <a:rPr sz="2000" spc="-55" dirty="0">
                <a:solidFill>
                  <a:prstClr val="black"/>
                </a:solidFill>
                <a:latin typeface="Constantia"/>
                <a:cs typeface="Constantia"/>
              </a:rPr>
              <a:t> </a:t>
            </a:r>
            <a:r>
              <a:rPr sz="2000" spc="-15" dirty="0">
                <a:solidFill>
                  <a:prstClr val="black"/>
                </a:solidFill>
                <a:latin typeface="Constantia"/>
                <a:cs typeface="Constantia"/>
              </a:rPr>
              <a:t>network</a:t>
            </a:r>
            <a:r>
              <a:rPr sz="2000" spc="-70" dirty="0">
                <a:solidFill>
                  <a:prstClr val="black"/>
                </a:solidFill>
                <a:latin typeface="Constantia"/>
                <a:cs typeface="Constantia"/>
              </a:rPr>
              <a:t> </a:t>
            </a:r>
            <a:r>
              <a:rPr sz="2000" dirty="0">
                <a:solidFill>
                  <a:prstClr val="black"/>
                </a:solidFill>
                <a:latin typeface="Constantia"/>
                <a:cs typeface="Constantia"/>
              </a:rPr>
              <a:t>of</a:t>
            </a:r>
            <a:r>
              <a:rPr sz="2000" spc="-10" dirty="0">
                <a:solidFill>
                  <a:prstClr val="black"/>
                </a:solidFill>
                <a:latin typeface="Constantia"/>
                <a:cs typeface="Constantia"/>
              </a:rPr>
              <a:t> </a:t>
            </a:r>
            <a:r>
              <a:rPr sz="2000" spc="-5" dirty="0">
                <a:solidFill>
                  <a:prstClr val="black"/>
                </a:solidFill>
                <a:latin typeface="Constantia"/>
                <a:cs typeface="Constantia"/>
              </a:rPr>
              <a:t>communication</a:t>
            </a:r>
            <a:r>
              <a:rPr sz="2000" spc="-55" dirty="0">
                <a:solidFill>
                  <a:prstClr val="black"/>
                </a:solidFill>
                <a:latin typeface="Constantia"/>
                <a:cs typeface="Constantia"/>
              </a:rPr>
              <a:t> </a:t>
            </a:r>
            <a:r>
              <a:rPr sz="2000" spc="-5" dirty="0">
                <a:solidFill>
                  <a:prstClr val="black"/>
                </a:solidFill>
                <a:latin typeface="Constantia"/>
                <a:cs typeface="Constantia"/>
              </a:rPr>
              <a:t>links</a:t>
            </a:r>
            <a:r>
              <a:rPr sz="2000" spc="-90" dirty="0">
                <a:solidFill>
                  <a:prstClr val="black"/>
                </a:solidFill>
                <a:latin typeface="Constantia"/>
                <a:cs typeface="Constantia"/>
              </a:rPr>
              <a:t> </a:t>
            </a:r>
            <a:r>
              <a:rPr sz="2000" spc="-5" dirty="0">
                <a:solidFill>
                  <a:prstClr val="black"/>
                </a:solidFill>
                <a:latin typeface="Constantia"/>
                <a:cs typeface="Constantia"/>
              </a:rPr>
              <a:t>which  while </a:t>
            </a:r>
            <a:r>
              <a:rPr sz="2000" dirty="0">
                <a:solidFill>
                  <a:prstClr val="black"/>
                </a:solidFill>
                <a:latin typeface="Constantia"/>
                <a:cs typeface="Constantia"/>
              </a:rPr>
              <a:t>preserving </a:t>
            </a:r>
            <a:r>
              <a:rPr sz="2000" spc="-5" dirty="0">
                <a:solidFill>
                  <a:prstClr val="black"/>
                </a:solidFill>
                <a:latin typeface="Constantia"/>
                <a:cs typeface="Constantia"/>
              </a:rPr>
              <a:t>the </a:t>
            </a:r>
            <a:r>
              <a:rPr sz="2000" spc="-10" dirty="0">
                <a:solidFill>
                  <a:prstClr val="black"/>
                </a:solidFill>
                <a:latin typeface="Constantia"/>
                <a:cs typeface="Constantia"/>
              </a:rPr>
              <a:t>connectivity between </a:t>
            </a:r>
            <a:r>
              <a:rPr sz="2000" dirty="0">
                <a:solidFill>
                  <a:prstClr val="black"/>
                </a:solidFill>
                <a:latin typeface="Constantia"/>
                <a:cs typeface="Constantia"/>
              </a:rPr>
              <a:t>stations </a:t>
            </a:r>
            <a:r>
              <a:rPr sz="2000" spc="-5" dirty="0">
                <a:solidFill>
                  <a:prstClr val="black"/>
                </a:solidFill>
                <a:latin typeface="Constantia"/>
                <a:cs typeface="Constantia"/>
              </a:rPr>
              <a:t>does it with  minimum</a:t>
            </a:r>
            <a:r>
              <a:rPr sz="2000" spc="-110" dirty="0">
                <a:solidFill>
                  <a:prstClr val="black"/>
                </a:solidFill>
                <a:latin typeface="Constantia"/>
                <a:cs typeface="Constantia"/>
              </a:rPr>
              <a:t> </a:t>
            </a:r>
            <a:r>
              <a:rPr sz="2000" spc="-10" dirty="0">
                <a:solidFill>
                  <a:prstClr val="black"/>
                </a:solidFill>
                <a:latin typeface="Constantia"/>
                <a:cs typeface="Constantia"/>
              </a:rPr>
              <a:t>cost.</a:t>
            </a:r>
            <a:endParaRPr sz="2000" dirty="0">
              <a:solidFill>
                <a:prstClr val="black"/>
              </a:solidFill>
              <a:latin typeface="Constantia"/>
              <a:cs typeface="Constantia"/>
            </a:endParaRPr>
          </a:p>
          <a:p>
            <a:pPr marL="286385" marR="630555" indent="-274320">
              <a:lnSpc>
                <a:spcPct val="150100"/>
              </a:lnSpc>
              <a:spcBef>
                <a:spcPts val="480"/>
              </a:spcBef>
              <a:buClr>
                <a:srgbClr val="0AD0D9"/>
              </a:buClr>
              <a:buSzPct val="95000"/>
              <a:buFont typeface="Wingdings 2"/>
              <a:buChar char=""/>
              <a:tabLst>
                <a:tab pos="286385" algn="l"/>
                <a:tab pos="287020" algn="l"/>
              </a:tabLst>
            </a:pPr>
            <a:r>
              <a:rPr sz="2000" spc="-5" dirty="0">
                <a:solidFill>
                  <a:prstClr val="black"/>
                </a:solidFill>
                <a:latin typeface="Constantia"/>
                <a:cs typeface="Constantia"/>
              </a:rPr>
              <a:t>The</a:t>
            </a:r>
            <a:r>
              <a:rPr sz="2000" spc="-60" dirty="0">
                <a:solidFill>
                  <a:prstClr val="black"/>
                </a:solidFill>
                <a:latin typeface="Constantia"/>
                <a:cs typeface="Constantia"/>
              </a:rPr>
              <a:t> </a:t>
            </a:r>
            <a:r>
              <a:rPr sz="2000" spc="-5" dirty="0">
                <a:solidFill>
                  <a:prstClr val="black"/>
                </a:solidFill>
                <a:latin typeface="Constantia"/>
                <a:cs typeface="Constantia"/>
              </a:rPr>
              <a:t>ideal</a:t>
            </a:r>
            <a:r>
              <a:rPr sz="2000" spc="-45" dirty="0">
                <a:solidFill>
                  <a:prstClr val="black"/>
                </a:solidFill>
                <a:latin typeface="Constantia"/>
                <a:cs typeface="Constantia"/>
              </a:rPr>
              <a:t> </a:t>
            </a:r>
            <a:r>
              <a:rPr sz="2000" dirty="0">
                <a:solidFill>
                  <a:prstClr val="black"/>
                </a:solidFill>
                <a:latin typeface="Constantia"/>
                <a:cs typeface="Constantia"/>
              </a:rPr>
              <a:t>solution</a:t>
            </a:r>
            <a:r>
              <a:rPr sz="2000" spc="-90" dirty="0">
                <a:solidFill>
                  <a:prstClr val="black"/>
                </a:solidFill>
                <a:latin typeface="Constantia"/>
                <a:cs typeface="Constantia"/>
              </a:rPr>
              <a:t> </a:t>
            </a:r>
            <a:r>
              <a:rPr sz="2000" spc="-15" dirty="0">
                <a:solidFill>
                  <a:prstClr val="black"/>
                </a:solidFill>
                <a:latin typeface="Constantia"/>
                <a:cs typeface="Constantia"/>
              </a:rPr>
              <a:t>to</a:t>
            </a:r>
            <a:r>
              <a:rPr sz="2000" spc="-80" dirty="0">
                <a:solidFill>
                  <a:prstClr val="black"/>
                </a:solidFill>
                <a:latin typeface="Constantia"/>
                <a:cs typeface="Constantia"/>
              </a:rPr>
              <a:t> </a:t>
            </a:r>
            <a:r>
              <a:rPr sz="2000" spc="-5" dirty="0">
                <a:solidFill>
                  <a:prstClr val="black"/>
                </a:solidFill>
                <a:latin typeface="Constantia"/>
                <a:cs typeface="Constantia"/>
              </a:rPr>
              <a:t>the</a:t>
            </a:r>
            <a:r>
              <a:rPr sz="2000" spc="-95" dirty="0">
                <a:solidFill>
                  <a:prstClr val="black"/>
                </a:solidFill>
                <a:latin typeface="Constantia"/>
                <a:cs typeface="Constantia"/>
              </a:rPr>
              <a:t> </a:t>
            </a:r>
            <a:r>
              <a:rPr sz="2000" spc="-5" dirty="0">
                <a:solidFill>
                  <a:prstClr val="black"/>
                </a:solidFill>
                <a:latin typeface="Constantia"/>
                <a:cs typeface="Constantia"/>
              </a:rPr>
              <a:t>problem</a:t>
            </a:r>
            <a:r>
              <a:rPr sz="2000" spc="-90" dirty="0">
                <a:solidFill>
                  <a:prstClr val="black"/>
                </a:solidFill>
                <a:latin typeface="Constantia"/>
                <a:cs typeface="Constantia"/>
              </a:rPr>
              <a:t> </a:t>
            </a:r>
            <a:r>
              <a:rPr sz="2000" spc="-10" dirty="0">
                <a:solidFill>
                  <a:prstClr val="black"/>
                </a:solidFill>
                <a:latin typeface="Constantia"/>
                <a:cs typeface="Constantia"/>
              </a:rPr>
              <a:t>would </a:t>
            </a:r>
            <a:r>
              <a:rPr sz="2000" spc="-5" dirty="0">
                <a:solidFill>
                  <a:prstClr val="black"/>
                </a:solidFill>
                <a:latin typeface="Constantia"/>
                <a:cs typeface="Constantia"/>
              </a:rPr>
              <a:t>be</a:t>
            </a:r>
            <a:r>
              <a:rPr sz="2000" spc="-65" dirty="0">
                <a:solidFill>
                  <a:prstClr val="black"/>
                </a:solidFill>
                <a:latin typeface="Constantia"/>
                <a:cs typeface="Constantia"/>
              </a:rPr>
              <a:t> </a:t>
            </a:r>
            <a:r>
              <a:rPr sz="2000" spc="-15" dirty="0">
                <a:solidFill>
                  <a:prstClr val="black"/>
                </a:solidFill>
                <a:latin typeface="Constantia"/>
                <a:cs typeface="Constantia"/>
              </a:rPr>
              <a:t>to</a:t>
            </a:r>
            <a:r>
              <a:rPr sz="2000" spc="-125" dirty="0">
                <a:solidFill>
                  <a:prstClr val="black"/>
                </a:solidFill>
                <a:latin typeface="Constantia"/>
                <a:cs typeface="Constantia"/>
              </a:rPr>
              <a:t> </a:t>
            </a:r>
            <a:r>
              <a:rPr sz="2000" spc="-5" dirty="0">
                <a:solidFill>
                  <a:prstClr val="black"/>
                </a:solidFill>
                <a:latin typeface="Constantia"/>
                <a:cs typeface="Constantia"/>
              </a:rPr>
              <a:t>extract</a:t>
            </a:r>
            <a:r>
              <a:rPr sz="2000" spc="-114" dirty="0">
                <a:solidFill>
                  <a:prstClr val="black"/>
                </a:solidFill>
                <a:latin typeface="Constantia"/>
                <a:cs typeface="Constantia"/>
              </a:rPr>
              <a:t> </a:t>
            </a:r>
            <a:r>
              <a:rPr sz="2000" dirty="0">
                <a:solidFill>
                  <a:prstClr val="black"/>
                </a:solidFill>
                <a:latin typeface="Constantia"/>
                <a:cs typeface="Constantia"/>
              </a:rPr>
              <a:t>a</a:t>
            </a:r>
            <a:r>
              <a:rPr sz="2000" spc="-85" dirty="0">
                <a:solidFill>
                  <a:prstClr val="black"/>
                </a:solidFill>
                <a:latin typeface="Constantia"/>
                <a:cs typeface="Constantia"/>
              </a:rPr>
              <a:t> </a:t>
            </a:r>
            <a:r>
              <a:rPr sz="2000" dirty="0">
                <a:solidFill>
                  <a:prstClr val="black"/>
                </a:solidFill>
                <a:latin typeface="Constantia"/>
                <a:cs typeface="Constantia"/>
              </a:rPr>
              <a:t>sub</a:t>
            </a:r>
            <a:r>
              <a:rPr sz="2000" spc="-100" dirty="0">
                <a:solidFill>
                  <a:prstClr val="black"/>
                </a:solidFill>
                <a:latin typeface="Constantia"/>
                <a:cs typeface="Constantia"/>
              </a:rPr>
              <a:t> </a:t>
            </a:r>
            <a:r>
              <a:rPr sz="2000" spc="-10" dirty="0">
                <a:solidFill>
                  <a:prstClr val="black"/>
                </a:solidFill>
                <a:latin typeface="Constantia"/>
                <a:cs typeface="Constantia"/>
              </a:rPr>
              <a:t>graph  </a:t>
            </a:r>
            <a:r>
              <a:rPr sz="2000" spc="-5" dirty="0">
                <a:solidFill>
                  <a:prstClr val="black"/>
                </a:solidFill>
                <a:latin typeface="Constantia"/>
                <a:cs typeface="Constantia"/>
              </a:rPr>
              <a:t>termed </a:t>
            </a:r>
            <a:r>
              <a:rPr sz="2000" b="1" spc="-5" dirty="0">
                <a:solidFill>
                  <a:prstClr val="black"/>
                </a:solidFill>
                <a:latin typeface="Constantia"/>
                <a:cs typeface="Constantia"/>
              </a:rPr>
              <a:t>minimum </a:t>
            </a:r>
            <a:r>
              <a:rPr sz="2000" b="1" spc="-10" dirty="0">
                <a:solidFill>
                  <a:prstClr val="black"/>
                </a:solidFill>
                <a:latin typeface="Constantia"/>
                <a:cs typeface="Constantia"/>
              </a:rPr>
              <a:t>cost </a:t>
            </a:r>
            <a:r>
              <a:rPr sz="2000" b="1" dirty="0">
                <a:solidFill>
                  <a:prstClr val="black"/>
                </a:solidFill>
                <a:latin typeface="Constantia"/>
                <a:cs typeface="Constantia"/>
              </a:rPr>
              <a:t>spanning</a:t>
            </a:r>
            <a:r>
              <a:rPr sz="2000" b="1" spc="-245" dirty="0">
                <a:solidFill>
                  <a:prstClr val="black"/>
                </a:solidFill>
                <a:latin typeface="Constantia"/>
                <a:cs typeface="Constantia"/>
              </a:rPr>
              <a:t> </a:t>
            </a:r>
            <a:r>
              <a:rPr sz="2000" b="1" spc="-10" dirty="0">
                <a:solidFill>
                  <a:prstClr val="black"/>
                </a:solidFill>
                <a:latin typeface="Constantia"/>
                <a:cs typeface="Constantia"/>
              </a:rPr>
              <a:t>tree.</a:t>
            </a:r>
            <a:endParaRPr sz="2000" dirty="0">
              <a:solidFill>
                <a:prstClr val="black"/>
              </a:solidFill>
              <a:latin typeface="Constantia"/>
              <a:cs typeface="Constantia"/>
            </a:endParaRPr>
          </a:p>
          <a:p>
            <a:pPr marL="287020" indent="-274320">
              <a:spcBef>
                <a:spcPts val="1680"/>
              </a:spcBef>
              <a:buClr>
                <a:srgbClr val="0AD0D9"/>
              </a:buClr>
              <a:buSzPct val="95000"/>
              <a:buFont typeface="Wingdings 2"/>
              <a:buChar char=""/>
              <a:tabLst>
                <a:tab pos="286385" algn="l"/>
                <a:tab pos="287020" algn="l"/>
              </a:tabLst>
            </a:pPr>
            <a:r>
              <a:rPr sz="2000" spc="-25" dirty="0">
                <a:solidFill>
                  <a:prstClr val="black"/>
                </a:solidFill>
                <a:latin typeface="Constantia"/>
                <a:cs typeface="Constantia"/>
              </a:rPr>
              <a:t>It </a:t>
            </a:r>
            <a:r>
              <a:rPr sz="2000" spc="-5" dirty="0">
                <a:solidFill>
                  <a:prstClr val="black"/>
                </a:solidFill>
                <a:latin typeface="Constantia"/>
                <a:cs typeface="Constantia"/>
              </a:rPr>
              <a:t>preserves the </a:t>
            </a:r>
            <a:r>
              <a:rPr sz="2000" spc="-10" dirty="0">
                <a:solidFill>
                  <a:prstClr val="black"/>
                </a:solidFill>
                <a:latin typeface="Constantia"/>
                <a:cs typeface="Constantia"/>
              </a:rPr>
              <a:t>connectedness </a:t>
            </a:r>
            <a:r>
              <a:rPr sz="2000" dirty="0">
                <a:solidFill>
                  <a:prstClr val="black"/>
                </a:solidFill>
                <a:latin typeface="Constantia"/>
                <a:cs typeface="Constantia"/>
              </a:rPr>
              <a:t>of </a:t>
            </a:r>
            <a:r>
              <a:rPr sz="2000" spc="-5" dirty="0">
                <a:solidFill>
                  <a:prstClr val="black"/>
                </a:solidFill>
                <a:latin typeface="Constantia"/>
                <a:cs typeface="Constantia"/>
              </a:rPr>
              <a:t>the </a:t>
            </a:r>
            <a:r>
              <a:rPr sz="2000" spc="-10" dirty="0">
                <a:solidFill>
                  <a:prstClr val="black"/>
                </a:solidFill>
                <a:latin typeface="Constantia"/>
                <a:cs typeface="Constantia"/>
              </a:rPr>
              <a:t>graph </a:t>
            </a:r>
            <a:r>
              <a:rPr sz="2000" spc="-5" dirty="0">
                <a:solidFill>
                  <a:prstClr val="black"/>
                </a:solidFill>
                <a:latin typeface="Constantia"/>
                <a:cs typeface="Constantia"/>
              </a:rPr>
              <a:t>yields minimum</a:t>
            </a:r>
            <a:r>
              <a:rPr sz="2000" spc="-100" dirty="0">
                <a:solidFill>
                  <a:prstClr val="black"/>
                </a:solidFill>
                <a:latin typeface="Constantia"/>
                <a:cs typeface="Constantia"/>
              </a:rPr>
              <a:t> </a:t>
            </a:r>
            <a:r>
              <a:rPr sz="2000" spc="-10" dirty="0">
                <a:solidFill>
                  <a:prstClr val="black"/>
                </a:solidFill>
                <a:latin typeface="Constantia"/>
                <a:cs typeface="Constantia"/>
              </a:rPr>
              <a:t>cost.</a:t>
            </a:r>
            <a:endParaRPr sz="2000" dirty="0">
              <a:solidFill>
                <a:prstClr val="black"/>
              </a:solidFill>
              <a:latin typeface="Constantia"/>
              <a:cs typeface="Constantia"/>
            </a:endParaRPr>
          </a:p>
        </p:txBody>
      </p:sp>
      <p:pic>
        <p:nvPicPr>
          <p:cNvPr id="1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21336" y="0"/>
            <a:ext cx="1257300" cy="1181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31195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wipe(down)">
                                      <p:cBhvr>
                                        <p:cTn id="7" dur="500"/>
                                        <p:tgtEl>
                                          <p:spTgt spid="9">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9">
                                            <p:txEl>
                                              <p:pRg st="1" end="1"/>
                                            </p:txEl>
                                          </p:spTgt>
                                        </p:tgtEl>
                                        <p:attrNameLst>
                                          <p:attrName>style.visibility</p:attrName>
                                        </p:attrNameLst>
                                      </p:cBhvr>
                                      <p:to>
                                        <p:strVal val="visible"/>
                                      </p:to>
                                    </p:set>
                                    <p:animEffect transition="in" filter="wipe(down)">
                                      <p:cBhvr>
                                        <p:cTn id="10" dur="500"/>
                                        <p:tgtEl>
                                          <p:spTgt spid="9">
                                            <p:txEl>
                                              <p:pRg st="1" end="1"/>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9">
                                            <p:txEl>
                                              <p:pRg st="2" end="2"/>
                                            </p:txEl>
                                          </p:spTgt>
                                        </p:tgtEl>
                                        <p:attrNameLst>
                                          <p:attrName>style.visibility</p:attrName>
                                        </p:attrNameLst>
                                      </p:cBhvr>
                                      <p:to>
                                        <p:strVal val="visible"/>
                                      </p:to>
                                    </p:set>
                                    <p:animEffect transition="in" filter="wipe(down)">
                                      <p:cBhvr>
                                        <p:cTn id="13" dur="500"/>
                                        <p:tgtEl>
                                          <p:spTgt spid="9">
                                            <p:txEl>
                                              <p:pRg st="2" end="2"/>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9">
                                            <p:txEl>
                                              <p:pRg st="3" end="3"/>
                                            </p:txEl>
                                          </p:spTgt>
                                        </p:tgtEl>
                                        <p:attrNameLst>
                                          <p:attrName>style.visibility</p:attrName>
                                        </p:attrNameLst>
                                      </p:cBhvr>
                                      <p:to>
                                        <p:strVal val="visible"/>
                                      </p:to>
                                    </p:set>
                                    <p:animEffect transition="in" filter="wipe(down)">
                                      <p:cBhvr>
                                        <p:cTn id="16" dur="500"/>
                                        <p:tgtEl>
                                          <p:spTgt spid="9">
                                            <p:txEl>
                                              <p:pRg st="3" end="3"/>
                                            </p:txEl>
                                          </p:spTgt>
                                        </p:tgtEl>
                                      </p:cBhvr>
                                    </p:animEffect>
                                  </p:childTnLst>
                                </p:cTn>
                              </p:par>
                              <p:par>
                                <p:cTn id="17" presetID="22" presetClass="entr" presetSubtype="4" fill="hold" nodeType="withEffect">
                                  <p:stCondLst>
                                    <p:cond delay="0"/>
                                  </p:stCondLst>
                                  <p:childTnLst>
                                    <p:set>
                                      <p:cBhvr>
                                        <p:cTn id="18" dur="1" fill="hold">
                                          <p:stCondLst>
                                            <p:cond delay="0"/>
                                          </p:stCondLst>
                                        </p:cTn>
                                        <p:tgtEl>
                                          <p:spTgt spid="9">
                                            <p:txEl>
                                              <p:pRg st="4" end="4"/>
                                            </p:txEl>
                                          </p:spTgt>
                                        </p:tgtEl>
                                        <p:attrNameLst>
                                          <p:attrName>style.visibility</p:attrName>
                                        </p:attrNameLst>
                                      </p:cBhvr>
                                      <p:to>
                                        <p:strVal val="visible"/>
                                      </p:to>
                                    </p:set>
                                    <p:animEffect transition="in" filter="wipe(down)">
                                      <p:cBhvr>
                                        <p:cTn id="19" dur="500"/>
                                        <p:tgtEl>
                                          <p:spTgt spid="9">
                                            <p:txEl>
                                              <p:pRg st="4" end="4"/>
                                            </p:txEl>
                                          </p:spTgt>
                                        </p:tgtEl>
                                      </p:cBhvr>
                                    </p:animEffect>
                                  </p:childTnLst>
                                </p:cTn>
                              </p:par>
                              <p:par>
                                <p:cTn id="20" presetID="22" presetClass="entr" presetSubtype="4" fill="hold" nodeType="withEffect">
                                  <p:stCondLst>
                                    <p:cond delay="0"/>
                                  </p:stCondLst>
                                  <p:childTnLst>
                                    <p:set>
                                      <p:cBhvr>
                                        <p:cTn id="21" dur="1" fill="hold">
                                          <p:stCondLst>
                                            <p:cond delay="0"/>
                                          </p:stCondLst>
                                        </p:cTn>
                                        <p:tgtEl>
                                          <p:spTgt spid="9">
                                            <p:txEl>
                                              <p:pRg st="5" end="5"/>
                                            </p:txEl>
                                          </p:spTgt>
                                        </p:tgtEl>
                                        <p:attrNameLst>
                                          <p:attrName>style.visibility</p:attrName>
                                        </p:attrNameLst>
                                      </p:cBhvr>
                                      <p:to>
                                        <p:strVal val="visible"/>
                                      </p:to>
                                    </p:set>
                                    <p:animEffect transition="in" filter="wipe(down)">
                                      <p:cBhvr>
                                        <p:cTn id="22" dur="500"/>
                                        <p:tgtEl>
                                          <p:spTgt spid="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object 8"/>
          <p:cNvSpPr txBox="1">
            <a:spLocks noGrp="1"/>
          </p:cNvSpPr>
          <p:nvPr>
            <p:ph type="title"/>
          </p:nvPr>
        </p:nvSpPr>
        <p:spPr>
          <a:xfrm>
            <a:off x="2938017" y="598677"/>
            <a:ext cx="3267075" cy="513715"/>
          </a:xfrm>
          <a:prstGeom prst="rect">
            <a:avLst/>
          </a:prstGeom>
        </p:spPr>
        <p:txBody>
          <a:bodyPr vert="horz" wrap="square" lIns="0" tIns="13335" rIns="0" bIns="0" rtlCol="0">
            <a:spAutoFit/>
          </a:bodyPr>
          <a:lstStyle/>
          <a:p>
            <a:pPr marL="12700">
              <a:lnSpc>
                <a:spcPct val="100000"/>
              </a:lnSpc>
              <a:spcBef>
                <a:spcPts val="105"/>
              </a:spcBef>
              <a:tabLst>
                <a:tab pos="2222500" algn="l"/>
              </a:tabLst>
            </a:pPr>
            <a:r>
              <a:rPr sz="3200" dirty="0"/>
              <a:t>Ap</a:t>
            </a:r>
            <a:r>
              <a:rPr sz="3200" spc="-15" dirty="0"/>
              <a:t>p</a:t>
            </a:r>
            <a:r>
              <a:rPr sz="3200" dirty="0"/>
              <a:t>l</a:t>
            </a:r>
            <a:r>
              <a:rPr sz="3200" spc="-10" dirty="0"/>
              <a:t>i</a:t>
            </a:r>
            <a:r>
              <a:rPr sz="3200" spc="-25" dirty="0"/>
              <a:t>ca</a:t>
            </a:r>
            <a:r>
              <a:rPr sz="3200" dirty="0"/>
              <a:t>t</a:t>
            </a:r>
            <a:r>
              <a:rPr sz="3200" spc="-10" dirty="0"/>
              <a:t>i</a:t>
            </a:r>
            <a:r>
              <a:rPr sz="3200" spc="-5" dirty="0"/>
              <a:t>on</a:t>
            </a:r>
            <a:r>
              <a:rPr sz="3200" dirty="0"/>
              <a:t>s	</a:t>
            </a:r>
          </a:p>
        </p:txBody>
      </p:sp>
      <p:sp>
        <p:nvSpPr>
          <p:cNvPr id="9" name="object 9"/>
          <p:cNvSpPr txBox="1"/>
          <p:nvPr/>
        </p:nvSpPr>
        <p:spPr>
          <a:xfrm>
            <a:off x="546303" y="995668"/>
            <a:ext cx="7745095" cy="5069840"/>
          </a:xfrm>
          <a:prstGeom prst="rect">
            <a:avLst/>
          </a:prstGeom>
        </p:spPr>
        <p:txBody>
          <a:bodyPr vert="horz" wrap="square" lIns="0" tIns="209550" rIns="0" bIns="0" rtlCol="0">
            <a:spAutoFit/>
          </a:bodyPr>
          <a:lstStyle/>
          <a:p>
            <a:pPr marL="269875" indent="-257810">
              <a:spcBef>
                <a:spcPts val="1650"/>
              </a:spcBef>
              <a:buFont typeface="Arial"/>
              <a:buChar char="•"/>
              <a:tabLst>
                <a:tab pos="269875" algn="l"/>
                <a:tab pos="270510" algn="l"/>
              </a:tabLst>
            </a:pPr>
            <a:r>
              <a:rPr sz="2400" dirty="0">
                <a:solidFill>
                  <a:prstClr val="black"/>
                </a:solidFill>
                <a:latin typeface="Constantia"/>
                <a:cs typeface="Constantia"/>
              </a:rPr>
              <a:t>Suppose</a:t>
            </a:r>
            <a:r>
              <a:rPr sz="2400" spc="-150" dirty="0">
                <a:solidFill>
                  <a:prstClr val="black"/>
                </a:solidFill>
                <a:latin typeface="Constantia"/>
                <a:cs typeface="Constantia"/>
              </a:rPr>
              <a:t> </a:t>
            </a:r>
            <a:r>
              <a:rPr sz="2400" spc="-25" dirty="0">
                <a:solidFill>
                  <a:prstClr val="black"/>
                </a:solidFill>
                <a:latin typeface="Constantia"/>
                <a:cs typeface="Constantia"/>
              </a:rPr>
              <a:t>you</a:t>
            </a:r>
            <a:r>
              <a:rPr sz="2400" spc="-90" dirty="0">
                <a:solidFill>
                  <a:prstClr val="black"/>
                </a:solidFill>
                <a:latin typeface="Constantia"/>
                <a:cs typeface="Constantia"/>
              </a:rPr>
              <a:t> </a:t>
            </a:r>
            <a:r>
              <a:rPr sz="2400" spc="-10" dirty="0">
                <a:solidFill>
                  <a:prstClr val="black"/>
                </a:solidFill>
                <a:latin typeface="Constantia"/>
                <a:cs typeface="Constantia"/>
              </a:rPr>
              <a:t>want</a:t>
            </a:r>
            <a:r>
              <a:rPr sz="2400" spc="-65" dirty="0">
                <a:solidFill>
                  <a:prstClr val="black"/>
                </a:solidFill>
                <a:latin typeface="Constantia"/>
                <a:cs typeface="Constantia"/>
              </a:rPr>
              <a:t> </a:t>
            </a:r>
            <a:r>
              <a:rPr sz="2400" spc="-20" dirty="0">
                <a:solidFill>
                  <a:prstClr val="black"/>
                </a:solidFill>
                <a:latin typeface="Constantia"/>
                <a:cs typeface="Constantia"/>
              </a:rPr>
              <a:t>to</a:t>
            </a:r>
            <a:r>
              <a:rPr sz="2400" spc="-120" dirty="0">
                <a:solidFill>
                  <a:prstClr val="black"/>
                </a:solidFill>
                <a:latin typeface="Constantia"/>
                <a:cs typeface="Constantia"/>
              </a:rPr>
              <a:t> </a:t>
            </a:r>
            <a:r>
              <a:rPr sz="2400" spc="-5" dirty="0">
                <a:solidFill>
                  <a:prstClr val="black"/>
                </a:solidFill>
                <a:latin typeface="Constantia"/>
                <a:cs typeface="Constantia"/>
              </a:rPr>
              <a:t>supply</a:t>
            </a:r>
            <a:r>
              <a:rPr sz="2400" spc="-140" dirty="0">
                <a:solidFill>
                  <a:prstClr val="black"/>
                </a:solidFill>
                <a:latin typeface="Constantia"/>
                <a:cs typeface="Constantia"/>
              </a:rPr>
              <a:t> </a:t>
            </a:r>
            <a:r>
              <a:rPr sz="2400" dirty="0">
                <a:solidFill>
                  <a:prstClr val="black"/>
                </a:solidFill>
                <a:latin typeface="Constantia"/>
                <a:cs typeface="Constantia"/>
              </a:rPr>
              <a:t>a</a:t>
            </a:r>
            <a:r>
              <a:rPr sz="2400" spc="-114" dirty="0">
                <a:solidFill>
                  <a:prstClr val="black"/>
                </a:solidFill>
                <a:latin typeface="Constantia"/>
                <a:cs typeface="Constantia"/>
              </a:rPr>
              <a:t> </a:t>
            </a:r>
            <a:r>
              <a:rPr sz="2400" dirty="0">
                <a:solidFill>
                  <a:prstClr val="black"/>
                </a:solidFill>
                <a:latin typeface="Constantia"/>
                <a:cs typeface="Constantia"/>
              </a:rPr>
              <a:t>set</a:t>
            </a:r>
            <a:r>
              <a:rPr sz="2400" spc="-120" dirty="0">
                <a:solidFill>
                  <a:prstClr val="black"/>
                </a:solidFill>
                <a:latin typeface="Constantia"/>
                <a:cs typeface="Constantia"/>
              </a:rPr>
              <a:t> </a:t>
            </a:r>
            <a:r>
              <a:rPr sz="2400" dirty="0">
                <a:solidFill>
                  <a:prstClr val="black"/>
                </a:solidFill>
                <a:latin typeface="Constantia"/>
                <a:cs typeface="Constantia"/>
              </a:rPr>
              <a:t>of</a:t>
            </a:r>
            <a:r>
              <a:rPr sz="2400" spc="50" dirty="0">
                <a:solidFill>
                  <a:prstClr val="black"/>
                </a:solidFill>
                <a:latin typeface="Constantia"/>
                <a:cs typeface="Constantia"/>
              </a:rPr>
              <a:t> </a:t>
            </a:r>
            <a:r>
              <a:rPr sz="2400" dirty="0">
                <a:solidFill>
                  <a:prstClr val="black"/>
                </a:solidFill>
                <a:latin typeface="Constantia"/>
                <a:cs typeface="Constantia"/>
              </a:rPr>
              <a:t>houses</a:t>
            </a:r>
            <a:r>
              <a:rPr sz="2400" spc="-110" dirty="0">
                <a:solidFill>
                  <a:prstClr val="black"/>
                </a:solidFill>
                <a:latin typeface="Constantia"/>
                <a:cs typeface="Constantia"/>
              </a:rPr>
              <a:t> </a:t>
            </a:r>
            <a:r>
              <a:rPr sz="2400" dirty="0">
                <a:solidFill>
                  <a:prstClr val="black"/>
                </a:solidFill>
                <a:latin typeface="Constantia"/>
                <a:cs typeface="Constantia"/>
              </a:rPr>
              <a:t>with:</a:t>
            </a:r>
            <a:endParaRPr sz="2400">
              <a:solidFill>
                <a:prstClr val="black"/>
              </a:solidFill>
              <a:latin typeface="Constantia"/>
              <a:cs typeface="Constantia"/>
            </a:endParaRPr>
          </a:p>
          <a:p>
            <a:pPr marL="768350" lvl="1" indent="-299085">
              <a:spcBef>
                <a:spcPts val="1300"/>
              </a:spcBef>
              <a:buFont typeface="Wingdings"/>
              <a:buChar char=""/>
              <a:tabLst>
                <a:tab pos="768350" algn="l"/>
                <a:tab pos="768985" algn="l"/>
              </a:tabLst>
            </a:pPr>
            <a:r>
              <a:rPr sz="2000" dirty="0">
                <a:solidFill>
                  <a:prstClr val="black"/>
                </a:solidFill>
                <a:latin typeface="Constantia"/>
                <a:cs typeface="Constantia"/>
              </a:rPr>
              <a:t>electric</a:t>
            </a:r>
            <a:r>
              <a:rPr sz="2000" spc="-100" dirty="0">
                <a:solidFill>
                  <a:prstClr val="black"/>
                </a:solidFill>
                <a:latin typeface="Constantia"/>
                <a:cs typeface="Constantia"/>
              </a:rPr>
              <a:t> </a:t>
            </a:r>
            <a:r>
              <a:rPr sz="2000" spc="-20" dirty="0">
                <a:solidFill>
                  <a:prstClr val="black"/>
                </a:solidFill>
                <a:latin typeface="Constantia"/>
                <a:cs typeface="Constantia"/>
              </a:rPr>
              <a:t>power</a:t>
            </a:r>
            <a:endParaRPr sz="2000">
              <a:solidFill>
                <a:prstClr val="black"/>
              </a:solidFill>
              <a:latin typeface="Constantia"/>
              <a:cs typeface="Constantia"/>
            </a:endParaRPr>
          </a:p>
          <a:p>
            <a:pPr marL="768350" lvl="1" indent="-299085">
              <a:spcBef>
                <a:spcPts val="1200"/>
              </a:spcBef>
              <a:buFont typeface="Wingdings"/>
              <a:buChar char=""/>
              <a:tabLst>
                <a:tab pos="768350" algn="l"/>
                <a:tab pos="768985" algn="l"/>
              </a:tabLst>
            </a:pPr>
            <a:r>
              <a:rPr sz="2000" spc="-15" dirty="0">
                <a:solidFill>
                  <a:prstClr val="black"/>
                </a:solidFill>
                <a:latin typeface="Constantia"/>
                <a:cs typeface="Constantia"/>
              </a:rPr>
              <a:t>water</a:t>
            </a:r>
            <a:endParaRPr sz="2000">
              <a:solidFill>
                <a:prstClr val="black"/>
              </a:solidFill>
              <a:latin typeface="Constantia"/>
              <a:cs typeface="Constantia"/>
            </a:endParaRPr>
          </a:p>
          <a:p>
            <a:pPr marL="770255" lvl="1" indent="-300990">
              <a:spcBef>
                <a:spcPts val="1205"/>
              </a:spcBef>
              <a:buFont typeface="Wingdings"/>
              <a:buChar char=""/>
              <a:tabLst>
                <a:tab pos="770255" algn="l"/>
                <a:tab pos="770890" algn="l"/>
              </a:tabLst>
            </a:pPr>
            <a:r>
              <a:rPr sz="2000" spc="-15" dirty="0">
                <a:solidFill>
                  <a:prstClr val="black"/>
                </a:solidFill>
                <a:latin typeface="Constantia"/>
                <a:cs typeface="Constantia"/>
              </a:rPr>
              <a:t>sewage</a:t>
            </a:r>
            <a:r>
              <a:rPr sz="2000" spc="-65" dirty="0">
                <a:solidFill>
                  <a:prstClr val="black"/>
                </a:solidFill>
                <a:latin typeface="Constantia"/>
                <a:cs typeface="Constantia"/>
              </a:rPr>
              <a:t> </a:t>
            </a:r>
            <a:r>
              <a:rPr sz="2000" dirty="0">
                <a:solidFill>
                  <a:prstClr val="black"/>
                </a:solidFill>
                <a:latin typeface="Constantia"/>
                <a:cs typeface="Constantia"/>
              </a:rPr>
              <a:t>lines</a:t>
            </a:r>
            <a:endParaRPr sz="2000">
              <a:solidFill>
                <a:prstClr val="black"/>
              </a:solidFill>
              <a:latin typeface="Constantia"/>
              <a:cs typeface="Constantia"/>
            </a:endParaRPr>
          </a:p>
          <a:p>
            <a:pPr marL="771525" lvl="1" indent="-302260">
              <a:spcBef>
                <a:spcPts val="1200"/>
              </a:spcBef>
              <a:buFont typeface="Wingdings"/>
              <a:buChar char=""/>
              <a:tabLst>
                <a:tab pos="771525" algn="l"/>
                <a:tab pos="772160" algn="l"/>
              </a:tabLst>
            </a:pPr>
            <a:r>
              <a:rPr sz="2000" spc="-5" dirty="0">
                <a:solidFill>
                  <a:prstClr val="black"/>
                </a:solidFill>
                <a:latin typeface="Constantia"/>
                <a:cs typeface="Constantia"/>
              </a:rPr>
              <a:t>telephone</a:t>
            </a:r>
            <a:r>
              <a:rPr sz="2000" spc="-65" dirty="0">
                <a:solidFill>
                  <a:prstClr val="black"/>
                </a:solidFill>
                <a:latin typeface="Constantia"/>
                <a:cs typeface="Constantia"/>
              </a:rPr>
              <a:t> </a:t>
            </a:r>
            <a:r>
              <a:rPr sz="2000" dirty="0">
                <a:solidFill>
                  <a:prstClr val="black"/>
                </a:solidFill>
                <a:latin typeface="Constantia"/>
                <a:cs typeface="Constantia"/>
              </a:rPr>
              <a:t>lines</a:t>
            </a:r>
            <a:endParaRPr sz="2000">
              <a:solidFill>
                <a:prstClr val="black"/>
              </a:solidFill>
              <a:latin typeface="Constantia"/>
              <a:cs typeface="Constantia"/>
            </a:endParaRPr>
          </a:p>
          <a:p>
            <a:pPr marL="12700" marR="5080">
              <a:lnSpc>
                <a:spcPts val="4320"/>
              </a:lnSpc>
              <a:spcBef>
                <a:spcPts val="280"/>
              </a:spcBef>
              <a:buFont typeface="Arial"/>
              <a:buChar char="•"/>
              <a:tabLst>
                <a:tab pos="263525" algn="l"/>
                <a:tab pos="264160" algn="l"/>
              </a:tabLst>
            </a:pPr>
            <a:r>
              <a:rPr sz="2400" spc="-110" dirty="0">
                <a:solidFill>
                  <a:prstClr val="black"/>
                </a:solidFill>
                <a:latin typeface="Constantia"/>
                <a:cs typeface="Constantia"/>
              </a:rPr>
              <a:t>To</a:t>
            </a:r>
            <a:r>
              <a:rPr sz="2400" spc="-55" dirty="0">
                <a:solidFill>
                  <a:prstClr val="black"/>
                </a:solidFill>
                <a:latin typeface="Constantia"/>
                <a:cs typeface="Constantia"/>
              </a:rPr>
              <a:t> </a:t>
            </a:r>
            <a:r>
              <a:rPr sz="2400" spc="-15" dirty="0">
                <a:solidFill>
                  <a:prstClr val="black"/>
                </a:solidFill>
                <a:latin typeface="Constantia"/>
                <a:cs typeface="Constantia"/>
              </a:rPr>
              <a:t>keep</a:t>
            </a:r>
            <a:r>
              <a:rPr sz="2400" spc="-130" dirty="0">
                <a:solidFill>
                  <a:prstClr val="black"/>
                </a:solidFill>
                <a:latin typeface="Constantia"/>
                <a:cs typeface="Constantia"/>
              </a:rPr>
              <a:t> </a:t>
            </a:r>
            <a:r>
              <a:rPr sz="2400" spc="-15" dirty="0">
                <a:solidFill>
                  <a:prstClr val="black"/>
                </a:solidFill>
                <a:latin typeface="Constantia"/>
                <a:cs typeface="Constantia"/>
              </a:rPr>
              <a:t>costs</a:t>
            </a:r>
            <a:r>
              <a:rPr sz="2400" spc="-85" dirty="0">
                <a:solidFill>
                  <a:prstClr val="black"/>
                </a:solidFill>
                <a:latin typeface="Constantia"/>
                <a:cs typeface="Constantia"/>
              </a:rPr>
              <a:t> </a:t>
            </a:r>
            <a:r>
              <a:rPr sz="2400" spc="-15" dirty="0">
                <a:solidFill>
                  <a:prstClr val="black"/>
                </a:solidFill>
                <a:latin typeface="Constantia"/>
                <a:cs typeface="Constantia"/>
              </a:rPr>
              <a:t>down,</a:t>
            </a:r>
            <a:r>
              <a:rPr sz="2400" spc="-45" dirty="0">
                <a:solidFill>
                  <a:prstClr val="black"/>
                </a:solidFill>
                <a:latin typeface="Constantia"/>
                <a:cs typeface="Constantia"/>
              </a:rPr>
              <a:t> </a:t>
            </a:r>
            <a:r>
              <a:rPr sz="2400" spc="-25" dirty="0">
                <a:solidFill>
                  <a:prstClr val="black"/>
                </a:solidFill>
                <a:latin typeface="Constantia"/>
                <a:cs typeface="Constantia"/>
              </a:rPr>
              <a:t>you</a:t>
            </a:r>
            <a:r>
              <a:rPr sz="2400" spc="-90" dirty="0">
                <a:solidFill>
                  <a:prstClr val="black"/>
                </a:solidFill>
                <a:latin typeface="Constantia"/>
                <a:cs typeface="Constantia"/>
              </a:rPr>
              <a:t> </a:t>
            </a:r>
            <a:r>
              <a:rPr sz="2400" spc="-15" dirty="0">
                <a:solidFill>
                  <a:prstClr val="black"/>
                </a:solidFill>
                <a:latin typeface="Constantia"/>
                <a:cs typeface="Constantia"/>
              </a:rPr>
              <a:t>could</a:t>
            </a:r>
            <a:r>
              <a:rPr sz="2400" spc="-60" dirty="0">
                <a:solidFill>
                  <a:prstClr val="black"/>
                </a:solidFill>
                <a:latin typeface="Constantia"/>
                <a:cs typeface="Constantia"/>
              </a:rPr>
              <a:t> </a:t>
            </a:r>
            <a:r>
              <a:rPr sz="2400" spc="-15" dirty="0">
                <a:solidFill>
                  <a:prstClr val="black"/>
                </a:solidFill>
                <a:latin typeface="Constantia"/>
                <a:cs typeface="Constantia"/>
              </a:rPr>
              <a:t>connect</a:t>
            </a:r>
            <a:r>
              <a:rPr sz="2400" spc="-55" dirty="0">
                <a:solidFill>
                  <a:prstClr val="black"/>
                </a:solidFill>
                <a:latin typeface="Constantia"/>
                <a:cs typeface="Constantia"/>
              </a:rPr>
              <a:t> </a:t>
            </a:r>
            <a:r>
              <a:rPr sz="2400" spc="-5" dirty="0">
                <a:solidFill>
                  <a:prstClr val="black"/>
                </a:solidFill>
                <a:latin typeface="Constantia"/>
                <a:cs typeface="Constantia"/>
              </a:rPr>
              <a:t>these</a:t>
            </a:r>
            <a:r>
              <a:rPr sz="2400" spc="-60" dirty="0">
                <a:solidFill>
                  <a:prstClr val="black"/>
                </a:solidFill>
                <a:latin typeface="Constantia"/>
                <a:cs typeface="Constantia"/>
              </a:rPr>
              <a:t> </a:t>
            </a:r>
            <a:r>
              <a:rPr sz="2400" dirty="0">
                <a:solidFill>
                  <a:prstClr val="black"/>
                </a:solidFill>
                <a:latin typeface="Constantia"/>
                <a:cs typeface="Constantia"/>
              </a:rPr>
              <a:t>houses</a:t>
            </a:r>
            <a:r>
              <a:rPr sz="2400" spc="-110" dirty="0">
                <a:solidFill>
                  <a:prstClr val="black"/>
                </a:solidFill>
                <a:latin typeface="Constantia"/>
                <a:cs typeface="Constantia"/>
              </a:rPr>
              <a:t> </a:t>
            </a:r>
            <a:r>
              <a:rPr sz="2400" dirty="0">
                <a:solidFill>
                  <a:prstClr val="black"/>
                </a:solidFill>
                <a:latin typeface="Constantia"/>
                <a:cs typeface="Constantia"/>
              </a:rPr>
              <a:t>with  a </a:t>
            </a:r>
            <a:r>
              <a:rPr sz="2400" spc="-5" dirty="0">
                <a:solidFill>
                  <a:prstClr val="black"/>
                </a:solidFill>
                <a:latin typeface="Constantia"/>
                <a:cs typeface="Constantia"/>
              </a:rPr>
              <a:t>spanning </a:t>
            </a:r>
            <a:r>
              <a:rPr sz="2400" spc="-10" dirty="0">
                <a:solidFill>
                  <a:prstClr val="black"/>
                </a:solidFill>
                <a:latin typeface="Constantia"/>
                <a:cs typeface="Constantia"/>
              </a:rPr>
              <a:t>tree </a:t>
            </a:r>
            <a:r>
              <a:rPr sz="2400" dirty="0">
                <a:solidFill>
                  <a:prstClr val="black"/>
                </a:solidFill>
                <a:latin typeface="Constantia"/>
                <a:cs typeface="Constantia"/>
              </a:rPr>
              <a:t>( </a:t>
            </a:r>
            <a:r>
              <a:rPr sz="2400" spc="-5" dirty="0">
                <a:solidFill>
                  <a:prstClr val="black"/>
                </a:solidFill>
                <a:latin typeface="Constantia"/>
                <a:cs typeface="Constantia"/>
              </a:rPr>
              <a:t>for</a:t>
            </a:r>
            <a:r>
              <a:rPr sz="2400" spc="-470" dirty="0">
                <a:solidFill>
                  <a:prstClr val="black"/>
                </a:solidFill>
                <a:latin typeface="Constantia"/>
                <a:cs typeface="Constantia"/>
              </a:rPr>
              <a:t> </a:t>
            </a:r>
            <a:r>
              <a:rPr sz="2400" spc="-5" dirty="0">
                <a:solidFill>
                  <a:prstClr val="black"/>
                </a:solidFill>
                <a:latin typeface="Constantia"/>
                <a:cs typeface="Constantia"/>
              </a:rPr>
              <a:t>example, </a:t>
            </a:r>
            <a:r>
              <a:rPr sz="2400" spc="-25" dirty="0">
                <a:solidFill>
                  <a:prstClr val="black"/>
                </a:solidFill>
                <a:latin typeface="Constantia"/>
                <a:cs typeface="Constantia"/>
              </a:rPr>
              <a:t>power </a:t>
            </a:r>
            <a:r>
              <a:rPr sz="2400" dirty="0">
                <a:solidFill>
                  <a:prstClr val="black"/>
                </a:solidFill>
                <a:latin typeface="Constantia"/>
                <a:cs typeface="Constantia"/>
              </a:rPr>
              <a:t>lines)</a:t>
            </a:r>
            <a:endParaRPr sz="2400">
              <a:solidFill>
                <a:prstClr val="black"/>
              </a:solidFill>
              <a:latin typeface="Constantia"/>
              <a:cs typeface="Constantia"/>
            </a:endParaRPr>
          </a:p>
          <a:p>
            <a:pPr marL="559435" indent="-90170">
              <a:spcBef>
                <a:spcPts val="919"/>
              </a:spcBef>
              <a:buSzPct val="95000"/>
              <a:buFont typeface="Arial"/>
              <a:buChar char="•"/>
              <a:tabLst>
                <a:tab pos="560070" algn="l"/>
              </a:tabLst>
            </a:pPr>
            <a:r>
              <a:rPr sz="2000" spc="-45" dirty="0">
                <a:solidFill>
                  <a:prstClr val="black"/>
                </a:solidFill>
                <a:latin typeface="Constantia"/>
                <a:cs typeface="Constantia"/>
              </a:rPr>
              <a:t>However, </a:t>
            </a:r>
            <a:r>
              <a:rPr sz="2000" spc="-5" dirty="0">
                <a:solidFill>
                  <a:prstClr val="black"/>
                </a:solidFill>
                <a:latin typeface="Constantia"/>
                <a:cs typeface="Constantia"/>
              </a:rPr>
              <a:t>the</a:t>
            </a:r>
            <a:r>
              <a:rPr sz="2000" spc="-60" dirty="0">
                <a:solidFill>
                  <a:prstClr val="black"/>
                </a:solidFill>
                <a:latin typeface="Constantia"/>
                <a:cs typeface="Constantia"/>
              </a:rPr>
              <a:t> </a:t>
            </a:r>
            <a:r>
              <a:rPr sz="2000" dirty="0">
                <a:solidFill>
                  <a:prstClr val="black"/>
                </a:solidFill>
                <a:latin typeface="Constantia"/>
                <a:cs typeface="Constantia"/>
              </a:rPr>
              <a:t>houses</a:t>
            </a:r>
            <a:r>
              <a:rPr sz="2000" spc="-100" dirty="0">
                <a:solidFill>
                  <a:prstClr val="black"/>
                </a:solidFill>
                <a:latin typeface="Constantia"/>
                <a:cs typeface="Constantia"/>
              </a:rPr>
              <a:t> </a:t>
            </a:r>
            <a:r>
              <a:rPr sz="2000" spc="-10" dirty="0">
                <a:solidFill>
                  <a:prstClr val="black"/>
                </a:solidFill>
                <a:latin typeface="Constantia"/>
                <a:cs typeface="Constantia"/>
              </a:rPr>
              <a:t>are</a:t>
            </a:r>
            <a:r>
              <a:rPr sz="2000" spc="-55" dirty="0">
                <a:solidFill>
                  <a:prstClr val="black"/>
                </a:solidFill>
                <a:latin typeface="Constantia"/>
                <a:cs typeface="Constantia"/>
              </a:rPr>
              <a:t> </a:t>
            </a:r>
            <a:r>
              <a:rPr sz="2000" spc="-5" dirty="0">
                <a:solidFill>
                  <a:prstClr val="black"/>
                </a:solidFill>
                <a:latin typeface="Constantia"/>
                <a:cs typeface="Constantia"/>
              </a:rPr>
              <a:t>not</a:t>
            </a:r>
            <a:r>
              <a:rPr sz="2000" spc="-120" dirty="0">
                <a:solidFill>
                  <a:prstClr val="black"/>
                </a:solidFill>
                <a:latin typeface="Constantia"/>
                <a:cs typeface="Constantia"/>
              </a:rPr>
              <a:t> </a:t>
            </a:r>
            <a:r>
              <a:rPr sz="2000" dirty="0">
                <a:solidFill>
                  <a:prstClr val="black"/>
                </a:solidFill>
                <a:latin typeface="Constantia"/>
                <a:cs typeface="Constantia"/>
              </a:rPr>
              <a:t>all</a:t>
            </a:r>
            <a:r>
              <a:rPr sz="2000" spc="-50" dirty="0">
                <a:solidFill>
                  <a:prstClr val="black"/>
                </a:solidFill>
                <a:latin typeface="Constantia"/>
                <a:cs typeface="Constantia"/>
              </a:rPr>
              <a:t> </a:t>
            </a:r>
            <a:r>
              <a:rPr sz="2000" spc="-5" dirty="0">
                <a:solidFill>
                  <a:prstClr val="black"/>
                </a:solidFill>
                <a:latin typeface="Constantia"/>
                <a:cs typeface="Constantia"/>
              </a:rPr>
              <a:t>equal</a:t>
            </a:r>
            <a:r>
              <a:rPr sz="2000" spc="-40" dirty="0">
                <a:solidFill>
                  <a:prstClr val="black"/>
                </a:solidFill>
                <a:latin typeface="Constantia"/>
                <a:cs typeface="Constantia"/>
              </a:rPr>
              <a:t> </a:t>
            </a:r>
            <a:r>
              <a:rPr sz="2000" spc="-10" dirty="0">
                <a:solidFill>
                  <a:prstClr val="black"/>
                </a:solidFill>
                <a:latin typeface="Constantia"/>
                <a:cs typeface="Constantia"/>
              </a:rPr>
              <a:t>distances</a:t>
            </a:r>
            <a:r>
              <a:rPr sz="2000" spc="-105" dirty="0">
                <a:solidFill>
                  <a:prstClr val="black"/>
                </a:solidFill>
                <a:latin typeface="Constantia"/>
                <a:cs typeface="Constantia"/>
              </a:rPr>
              <a:t> </a:t>
            </a:r>
            <a:r>
              <a:rPr sz="2000" spc="-5" dirty="0">
                <a:solidFill>
                  <a:prstClr val="black"/>
                </a:solidFill>
                <a:latin typeface="Constantia"/>
                <a:cs typeface="Constantia"/>
              </a:rPr>
              <a:t>apart</a:t>
            </a:r>
            <a:endParaRPr sz="2000">
              <a:solidFill>
                <a:prstClr val="black"/>
              </a:solidFill>
              <a:latin typeface="Constantia"/>
              <a:cs typeface="Constantia"/>
            </a:endParaRPr>
          </a:p>
          <a:p>
            <a:pPr marL="12700" marR="789305">
              <a:lnSpc>
                <a:spcPts val="4320"/>
              </a:lnSpc>
              <a:spcBef>
                <a:spcPts val="285"/>
              </a:spcBef>
              <a:buFont typeface="Arial"/>
              <a:buChar char="•"/>
              <a:tabLst>
                <a:tab pos="263525" algn="l"/>
                <a:tab pos="264160" algn="l"/>
              </a:tabLst>
            </a:pPr>
            <a:r>
              <a:rPr sz="2400" spc="-110" dirty="0">
                <a:solidFill>
                  <a:prstClr val="black"/>
                </a:solidFill>
                <a:latin typeface="Constantia"/>
                <a:cs typeface="Constantia"/>
              </a:rPr>
              <a:t>To </a:t>
            </a:r>
            <a:r>
              <a:rPr sz="2400" spc="-15" dirty="0">
                <a:solidFill>
                  <a:prstClr val="black"/>
                </a:solidFill>
                <a:latin typeface="Constantia"/>
                <a:cs typeface="Constantia"/>
              </a:rPr>
              <a:t>reduce costs even </a:t>
            </a:r>
            <a:r>
              <a:rPr sz="2400" spc="-25" dirty="0">
                <a:solidFill>
                  <a:prstClr val="black"/>
                </a:solidFill>
                <a:latin typeface="Constantia"/>
                <a:cs typeface="Constantia"/>
              </a:rPr>
              <a:t>further, you </a:t>
            </a:r>
            <a:r>
              <a:rPr sz="2400" spc="-15" dirty="0">
                <a:solidFill>
                  <a:prstClr val="black"/>
                </a:solidFill>
                <a:latin typeface="Constantia"/>
                <a:cs typeface="Constantia"/>
              </a:rPr>
              <a:t>could connect</a:t>
            </a:r>
            <a:r>
              <a:rPr sz="2400" spc="-409" dirty="0">
                <a:solidFill>
                  <a:prstClr val="black"/>
                </a:solidFill>
                <a:latin typeface="Constantia"/>
                <a:cs typeface="Constantia"/>
              </a:rPr>
              <a:t> </a:t>
            </a:r>
            <a:r>
              <a:rPr sz="2400" spc="-5" dirty="0">
                <a:solidFill>
                  <a:prstClr val="black"/>
                </a:solidFill>
                <a:latin typeface="Constantia"/>
                <a:cs typeface="Constantia"/>
              </a:rPr>
              <a:t>the  </a:t>
            </a:r>
            <a:r>
              <a:rPr sz="2400" dirty="0">
                <a:solidFill>
                  <a:prstClr val="black"/>
                </a:solidFill>
                <a:latin typeface="Constantia"/>
                <a:cs typeface="Constantia"/>
              </a:rPr>
              <a:t>houses with a </a:t>
            </a:r>
            <a:r>
              <a:rPr sz="2400" i="1" spc="-5" dirty="0">
                <a:solidFill>
                  <a:prstClr val="black"/>
                </a:solidFill>
                <a:latin typeface="Constantia"/>
                <a:cs typeface="Constantia"/>
              </a:rPr>
              <a:t>minimum-cost </a:t>
            </a:r>
            <a:r>
              <a:rPr sz="2400" spc="-5" dirty="0">
                <a:solidFill>
                  <a:prstClr val="black"/>
                </a:solidFill>
                <a:latin typeface="Constantia"/>
                <a:cs typeface="Constantia"/>
              </a:rPr>
              <a:t>spanning</a:t>
            </a:r>
            <a:r>
              <a:rPr sz="2400" spc="-340" dirty="0">
                <a:solidFill>
                  <a:prstClr val="black"/>
                </a:solidFill>
                <a:latin typeface="Constantia"/>
                <a:cs typeface="Constantia"/>
              </a:rPr>
              <a:t> </a:t>
            </a:r>
            <a:r>
              <a:rPr sz="2400" spc="-10" dirty="0">
                <a:solidFill>
                  <a:prstClr val="black"/>
                </a:solidFill>
                <a:latin typeface="Constantia"/>
                <a:cs typeface="Constantia"/>
              </a:rPr>
              <a:t>tree</a:t>
            </a:r>
            <a:endParaRPr sz="2400">
              <a:solidFill>
                <a:prstClr val="black"/>
              </a:solidFill>
              <a:latin typeface="Constantia"/>
              <a:cs typeface="Constantia"/>
            </a:endParaRPr>
          </a:p>
        </p:txBody>
      </p:sp>
      <p:pic>
        <p:nvPicPr>
          <p:cNvPr id="10"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21336" y="0"/>
            <a:ext cx="1257300" cy="1181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7333192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268351"/>
            <a:ext cx="7442834" cy="665480"/>
          </a:xfrm>
          <a:prstGeom prst="rect">
            <a:avLst/>
          </a:prstGeom>
        </p:spPr>
        <p:txBody>
          <a:bodyPr vert="horz" wrap="square" lIns="0" tIns="12700" rIns="0" bIns="0" rtlCol="0">
            <a:spAutoFit/>
          </a:bodyPr>
          <a:lstStyle/>
          <a:p>
            <a:pPr marL="12700">
              <a:lnSpc>
                <a:spcPct val="100000"/>
              </a:lnSpc>
              <a:spcBef>
                <a:spcPts val="100"/>
              </a:spcBef>
            </a:pPr>
            <a:r>
              <a:rPr spc="-5" dirty="0"/>
              <a:t>Watershed </a:t>
            </a:r>
            <a:r>
              <a:rPr dirty="0"/>
              <a:t>Segmentation</a:t>
            </a:r>
            <a:r>
              <a:rPr spc="-75" dirty="0"/>
              <a:t> </a:t>
            </a:r>
            <a:r>
              <a:rPr spc="-5" dirty="0"/>
              <a:t>Algorithm</a:t>
            </a:r>
          </a:p>
        </p:txBody>
      </p:sp>
      <p:sp>
        <p:nvSpPr>
          <p:cNvPr id="3" name="object 3"/>
          <p:cNvSpPr txBox="1"/>
          <p:nvPr/>
        </p:nvSpPr>
        <p:spPr>
          <a:xfrm>
            <a:off x="793191" y="1353185"/>
            <a:ext cx="7677150" cy="2221230"/>
          </a:xfrm>
          <a:prstGeom prst="rect">
            <a:avLst/>
          </a:prstGeom>
        </p:spPr>
        <p:txBody>
          <a:bodyPr vert="horz" wrap="square" lIns="0" tIns="67310" rIns="0" bIns="0" rtlCol="0">
            <a:spAutoFit/>
          </a:bodyPr>
          <a:lstStyle/>
          <a:p>
            <a:pPr marL="355600" indent="-342900">
              <a:lnSpc>
                <a:spcPct val="100000"/>
              </a:lnSpc>
              <a:spcBef>
                <a:spcPts val="530"/>
              </a:spcBef>
              <a:buClr>
                <a:srgbClr val="CC9900"/>
              </a:buClr>
              <a:buSzPct val="63888"/>
              <a:buFont typeface="Wingdings"/>
              <a:buChar char=""/>
              <a:tabLst>
                <a:tab pos="354965" algn="l"/>
                <a:tab pos="355600" algn="l"/>
              </a:tabLst>
            </a:pPr>
            <a:r>
              <a:rPr sz="1800" spc="-10" dirty="0">
                <a:latin typeface="Arial"/>
                <a:cs typeface="Arial"/>
              </a:rPr>
              <a:t>Visualize </a:t>
            </a:r>
            <a:r>
              <a:rPr sz="1800" spc="-5" dirty="0">
                <a:latin typeface="Arial"/>
                <a:cs typeface="Arial"/>
              </a:rPr>
              <a:t>an image in 3D: spatial coordinates and gray</a:t>
            </a:r>
            <a:r>
              <a:rPr sz="1800" spc="95" dirty="0">
                <a:latin typeface="Arial"/>
                <a:cs typeface="Arial"/>
              </a:rPr>
              <a:t> </a:t>
            </a:r>
            <a:r>
              <a:rPr sz="1800" spc="-5" dirty="0">
                <a:latin typeface="Arial"/>
                <a:cs typeface="Arial"/>
              </a:rPr>
              <a:t>levels.</a:t>
            </a:r>
            <a:endParaRPr sz="1800">
              <a:latin typeface="Arial"/>
              <a:cs typeface="Arial"/>
            </a:endParaRPr>
          </a:p>
          <a:p>
            <a:pPr marL="355600" indent="-342900">
              <a:lnSpc>
                <a:spcPct val="100000"/>
              </a:lnSpc>
              <a:spcBef>
                <a:spcPts val="434"/>
              </a:spcBef>
              <a:buClr>
                <a:srgbClr val="CC9900"/>
              </a:buClr>
              <a:buSzPct val="63888"/>
              <a:buFont typeface="Wingdings"/>
              <a:buChar char=""/>
              <a:tabLst>
                <a:tab pos="354965" algn="l"/>
                <a:tab pos="355600" algn="l"/>
              </a:tabLst>
            </a:pPr>
            <a:r>
              <a:rPr sz="1800" dirty="0">
                <a:latin typeface="Arial"/>
                <a:cs typeface="Arial"/>
              </a:rPr>
              <a:t>In </a:t>
            </a:r>
            <a:r>
              <a:rPr sz="1800" spc="-5" dirty="0">
                <a:latin typeface="Arial"/>
                <a:cs typeface="Arial"/>
              </a:rPr>
              <a:t>such a topographic interpretation, there are 3 </a:t>
            </a:r>
            <a:r>
              <a:rPr sz="1800" spc="-10" dirty="0">
                <a:latin typeface="Arial"/>
                <a:cs typeface="Arial"/>
              </a:rPr>
              <a:t>types </a:t>
            </a:r>
            <a:r>
              <a:rPr sz="1800" dirty="0">
                <a:latin typeface="Arial"/>
                <a:cs typeface="Arial"/>
              </a:rPr>
              <a:t>of</a:t>
            </a:r>
            <a:r>
              <a:rPr sz="1800" spc="105" dirty="0">
                <a:latin typeface="Arial"/>
                <a:cs typeface="Arial"/>
              </a:rPr>
              <a:t> </a:t>
            </a:r>
            <a:r>
              <a:rPr sz="1800" spc="-5" dirty="0">
                <a:latin typeface="Arial"/>
                <a:cs typeface="Arial"/>
              </a:rPr>
              <a:t>points:</a:t>
            </a:r>
            <a:endParaRPr sz="1800">
              <a:latin typeface="Arial"/>
              <a:cs typeface="Arial"/>
            </a:endParaRPr>
          </a:p>
          <a:p>
            <a:pPr marL="756285" lvl="1" indent="-287020">
              <a:lnSpc>
                <a:spcPct val="100000"/>
              </a:lnSpc>
              <a:spcBef>
                <a:spcPts val="434"/>
              </a:spcBef>
              <a:buClr>
                <a:srgbClr val="000099"/>
              </a:buClr>
              <a:buSzPct val="58333"/>
              <a:buFont typeface="Wingdings"/>
              <a:buChar char=""/>
              <a:tabLst>
                <a:tab pos="756285" algn="l"/>
                <a:tab pos="756920" algn="l"/>
              </a:tabLst>
            </a:pPr>
            <a:r>
              <a:rPr sz="1800" spc="-5" dirty="0">
                <a:latin typeface="Arial"/>
                <a:cs typeface="Arial"/>
              </a:rPr>
              <a:t>Points belonging </a:t>
            </a:r>
            <a:r>
              <a:rPr sz="1800" dirty="0">
                <a:latin typeface="Arial"/>
                <a:cs typeface="Arial"/>
              </a:rPr>
              <a:t>to </a:t>
            </a:r>
            <a:r>
              <a:rPr sz="1800" spc="-5" dirty="0">
                <a:latin typeface="Arial"/>
                <a:cs typeface="Arial"/>
              </a:rPr>
              <a:t>a regional</a:t>
            </a:r>
            <a:r>
              <a:rPr sz="1800" spc="60" dirty="0">
                <a:latin typeface="Arial"/>
                <a:cs typeface="Arial"/>
              </a:rPr>
              <a:t> </a:t>
            </a:r>
            <a:r>
              <a:rPr sz="1800" spc="-5" dirty="0">
                <a:latin typeface="Arial"/>
                <a:cs typeface="Arial"/>
              </a:rPr>
              <a:t>minimum</a:t>
            </a:r>
            <a:endParaRPr sz="1800">
              <a:latin typeface="Arial"/>
              <a:cs typeface="Arial"/>
            </a:endParaRPr>
          </a:p>
          <a:p>
            <a:pPr marL="756285" marR="617220" lvl="1" indent="-287020">
              <a:lnSpc>
                <a:spcPct val="100000"/>
              </a:lnSpc>
              <a:spcBef>
                <a:spcPts val="430"/>
              </a:spcBef>
              <a:buClr>
                <a:srgbClr val="000099"/>
              </a:buClr>
              <a:buSzPct val="58333"/>
              <a:buFont typeface="Wingdings"/>
              <a:buChar char=""/>
              <a:tabLst>
                <a:tab pos="756285" algn="l"/>
                <a:tab pos="756920" algn="l"/>
              </a:tabLst>
            </a:pPr>
            <a:r>
              <a:rPr sz="1800" spc="-5" dirty="0">
                <a:latin typeface="Arial"/>
                <a:cs typeface="Arial"/>
              </a:rPr>
              <a:t>Points </a:t>
            </a:r>
            <a:r>
              <a:rPr sz="1800" dirty="0">
                <a:latin typeface="Arial"/>
                <a:cs typeface="Arial"/>
              </a:rPr>
              <a:t>at </a:t>
            </a:r>
            <a:r>
              <a:rPr sz="1800" spc="-15" dirty="0">
                <a:latin typeface="Arial"/>
                <a:cs typeface="Arial"/>
              </a:rPr>
              <a:t>which </a:t>
            </a:r>
            <a:r>
              <a:rPr sz="1800" spc="-5" dirty="0">
                <a:latin typeface="Arial"/>
                <a:cs typeface="Arial"/>
              </a:rPr>
              <a:t>a drop </a:t>
            </a:r>
            <a:r>
              <a:rPr sz="1800" dirty="0">
                <a:latin typeface="Arial"/>
                <a:cs typeface="Arial"/>
              </a:rPr>
              <a:t>of </a:t>
            </a:r>
            <a:r>
              <a:rPr sz="1800" spc="-15" dirty="0">
                <a:latin typeface="Arial"/>
                <a:cs typeface="Arial"/>
              </a:rPr>
              <a:t>water would </a:t>
            </a:r>
            <a:r>
              <a:rPr sz="1800" spc="-5" dirty="0">
                <a:latin typeface="Arial"/>
                <a:cs typeface="Arial"/>
              </a:rPr>
              <a:t>fall </a:t>
            </a:r>
            <a:r>
              <a:rPr sz="1800" dirty="0">
                <a:latin typeface="Arial"/>
                <a:cs typeface="Arial"/>
              </a:rPr>
              <a:t>to </a:t>
            </a:r>
            <a:r>
              <a:rPr sz="1800" spc="-5" dirty="0">
                <a:latin typeface="Arial"/>
                <a:cs typeface="Arial"/>
              </a:rPr>
              <a:t>a single minimum.  </a:t>
            </a:r>
            <a:r>
              <a:rPr sz="1800" dirty="0">
                <a:latin typeface="Arial"/>
                <a:cs typeface="Arial"/>
              </a:rPr>
              <a:t>(</a:t>
            </a:r>
            <a:r>
              <a:rPr sz="1800" dirty="0">
                <a:latin typeface="Wingdings"/>
                <a:cs typeface="Wingdings"/>
              </a:rPr>
              <a:t></a:t>
            </a:r>
            <a:r>
              <a:rPr sz="1800" dirty="0">
                <a:latin typeface="Arial"/>
                <a:cs typeface="Arial"/>
              </a:rPr>
              <a:t>The </a:t>
            </a:r>
            <a:r>
              <a:rPr sz="1800" i="1" spc="-5" dirty="0">
                <a:latin typeface="Arial"/>
                <a:cs typeface="Arial"/>
              </a:rPr>
              <a:t>catchment basin </a:t>
            </a:r>
            <a:r>
              <a:rPr sz="1800" spc="-5" dirty="0">
                <a:latin typeface="Arial"/>
                <a:cs typeface="Arial"/>
              </a:rPr>
              <a:t>or </a:t>
            </a:r>
            <a:r>
              <a:rPr sz="1800" i="1" spc="-5" dirty="0">
                <a:latin typeface="Arial"/>
                <a:cs typeface="Arial"/>
              </a:rPr>
              <a:t>watershed </a:t>
            </a:r>
            <a:r>
              <a:rPr sz="1800" dirty="0">
                <a:latin typeface="Arial"/>
                <a:cs typeface="Arial"/>
              </a:rPr>
              <a:t>of </a:t>
            </a:r>
            <a:r>
              <a:rPr sz="1800" spc="-5" dirty="0">
                <a:latin typeface="Arial"/>
                <a:cs typeface="Arial"/>
              </a:rPr>
              <a:t>that</a:t>
            </a:r>
            <a:r>
              <a:rPr sz="1800" spc="20" dirty="0">
                <a:latin typeface="Arial"/>
                <a:cs typeface="Arial"/>
              </a:rPr>
              <a:t> </a:t>
            </a:r>
            <a:r>
              <a:rPr sz="1800" spc="-5" dirty="0">
                <a:latin typeface="Arial"/>
                <a:cs typeface="Arial"/>
              </a:rPr>
              <a:t>minimum.)</a:t>
            </a:r>
            <a:endParaRPr sz="1800">
              <a:latin typeface="Arial"/>
              <a:cs typeface="Arial"/>
            </a:endParaRPr>
          </a:p>
          <a:p>
            <a:pPr marL="756285" marR="5080" lvl="1" indent="-287020">
              <a:lnSpc>
                <a:spcPct val="100000"/>
              </a:lnSpc>
              <a:spcBef>
                <a:spcPts val="430"/>
              </a:spcBef>
              <a:buClr>
                <a:srgbClr val="000099"/>
              </a:buClr>
              <a:buSzPct val="58333"/>
              <a:buFont typeface="Wingdings"/>
              <a:buChar char=""/>
              <a:tabLst>
                <a:tab pos="756285" algn="l"/>
                <a:tab pos="756920" algn="l"/>
              </a:tabLst>
            </a:pPr>
            <a:r>
              <a:rPr sz="1800" spc="-5" dirty="0">
                <a:latin typeface="Arial"/>
                <a:cs typeface="Arial"/>
              </a:rPr>
              <a:t>Points </a:t>
            </a:r>
            <a:r>
              <a:rPr sz="1800" dirty="0">
                <a:latin typeface="Arial"/>
                <a:cs typeface="Arial"/>
              </a:rPr>
              <a:t>at </a:t>
            </a:r>
            <a:r>
              <a:rPr sz="1800" spc="-15" dirty="0">
                <a:latin typeface="Arial"/>
                <a:cs typeface="Arial"/>
              </a:rPr>
              <a:t>which </a:t>
            </a:r>
            <a:r>
              <a:rPr sz="1800" spc="-5" dirty="0">
                <a:latin typeface="Arial"/>
                <a:cs typeface="Arial"/>
              </a:rPr>
              <a:t>a drop </a:t>
            </a:r>
            <a:r>
              <a:rPr sz="1800" dirty="0">
                <a:latin typeface="Arial"/>
                <a:cs typeface="Arial"/>
              </a:rPr>
              <a:t>of </a:t>
            </a:r>
            <a:r>
              <a:rPr sz="1800" spc="-15" dirty="0">
                <a:latin typeface="Arial"/>
                <a:cs typeface="Arial"/>
              </a:rPr>
              <a:t>water would </a:t>
            </a:r>
            <a:r>
              <a:rPr sz="1800" spc="-5" dirty="0">
                <a:latin typeface="Arial"/>
                <a:cs typeface="Arial"/>
              </a:rPr>
              <a:t>be equally likely </a:t>
            </a:r>
            <a:r>
              <a:rPr sz="1800" dirty="0">
                <a:latin typeface="Arial"/>
                <a:cs typeface="Arial"/>
              </a:rPr>
              <a:t>to </a:t>
            </a:r>
            <a:r>
              <a:rPr sz="1800" spc="-5" dirty="0">
                <a:latin typeface="Arial"/>
                <a:cs typeface="Arial"/>
              </a:rPr>
              <a:t>fall </a:t>
            </a:r>
            <a:r>
              <a:rPr sz="1800" dirty="0">
                <a:latin typeface="Arial"/>
                <a:cs typeface="Arial"/>
              </a:rPr>
              <a:t>to </a:t>
            </a:r>
            <a:r>
              <a:rPr sz="1800" spc="-5" dirty="0">
                <a:latin typeface="Arial"/>
                <a:cs typeface="Arial"/>
              </a:rPr>
              <a:t>more  than one minimum. </a:t>
            </a:r>
            <a:r>
              <a:rPr sz="1800" dirty="0">
                <a:latin typeface="Arial"/>
                <a:cs typeface="Arial"/>
              </a:rPr>
              <a:t>(</a:t>
            </a:r>
            <a:r>
              <a:rPr sz="1800" dirty="0">
                <a:latin typeface="Wingdings"/>
                <a:cs typeface="Wingdings"/>
              </a:rPr>
              <a:t></a:t>
            </a:r>
            <a:r>
              <a:rPr sz="1800" dirty="0">
                <a:latin typeface="Arial"/>
                <a:cs typeface="Arial"/>
              </a:rPr>
              <a:t>The </a:t>
            </a:r>
            <a:r>
              <a:rPr sz="1800" i="1" spc="-5" dirty="0">
                <a:latin typeface="Arial"/>
                <a:cs typeface="Arial"/>
              </a:rPr>
              <a:t>divide lines </a:t>
            </a:r>
            <a:r>
              <a:rPr sz="1800" spc="-5" dirty="0">
                <a:latin typeface="Arial"/>
                <a:cs typeface="Arial"/>
              </a:rPr>
              <a:t>or </a:t>
            </a:r>
            <a:r>
              <a:rPr sz="1800" i="1" spc="-5" dirty="0">
                <a:latin typeface="Arial"/>
                <a:cs typeface="Arial"/>
              </a:rPr>
              <a:t>watershed</a:t>
            </a:r>
            <a:r>
              <a:rPr sz="1800" i="1" spc="50" dirty="0">
                <a:latin typeface="Arial"/>
                <a:cs typeface="Arial"/>
              </a:rPr>
              <a:t> </a:t>
            </a:r>
            <a:r>
              <a:rPr sz="1800" i="1" spc="-5" dirty="0">
                <a:latin typeface="Arial"/>
                <a:cs typeface="Arial"/>
              </a:rPr>
              <a:t>lines</a:t>
            </a:r>
            <a:r>
              <a:rPr sz="1800" spc="-5" dirty="0">
                <a:latin typeface="Arial"/>
                <a:cs typeface="Arial"/>
              </a:rPr>
              <a:t>.)</a:t>
            </a:r>
            <a:endParaRPr sz="1800">
              <a:latin typeface="Arial"/>
              <a:cs typeface="Arial"/>
            </a:endParaRPr>
          </a:p>
        </p:txBody>
      </p:sp>
      <p:sp>
        <p:nvSpPr>
          <p:cNvPr id="4" name="object 4"/>
          <p:cNvSpPr/>
          <p:nvPr/>
        </p:nvSpPr>
        <p:spPr>
          <a:xfrm>
            <a:off x="5308091" y="4155947"/>
            <a:ext cx="3112008" cy="1758695"/>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4930140" y="4305300"/>
            <a:ext cx="1346200" cy="274320"/>
          </a:xfrm>
          <a:custGeom>
            <a:avLst/>
            <a:gdLst/>
            <a:ahLst/>
            <a:cxnLst/>
            <a:rect l="l" t="t" r="r" b="b"/>
            <a:pathLst>
              <a:path w="1346200" h="274320">
                <a:moveTo>
                  <a:pt x="0" y="274319"/>
                </a:moveTo>
                <a:lnTo>
                  <a:pt x="1345691" y="274319"/>
                </a:lnTo>
                <a:lnTo>
                  <a:pt x="1345691" y="0"/>
                </a:lnTo>
                <a:lnTo>
                  <a:pt x="0" y="0"/>
                </a:lnTo>
                <a:lnTo>
                  <a:pt x="0" y="274319"/>
                </a:lnTo>
                <a:close/>
              </a:path>
            </a:pathLst>
          </a:custGeom>
          <a:solidFill>
            <a:srgbClr val="FFFFFF"/>
          </a:solidFill>
        </p:spPr>
        <p:txBody>
          <a:bodyPr wrap="square" lIns="0" tIns="0" rIns="0" bIns="0" rtlCol="0"/>
          <a:lstStyle/>
          <a:p>
            <a:endParaRPr/>
          </a:p>
        </p:txBody>
      </p:sp>
      <p:sp>
        <p:nvSpPr>
          <p:cNvPr id="6" name="object 6"/>
          <p:cNvSpPr txBox="1"/>
          <p:nvPr/>
        </p:nvSpPr>
        <p:spPr>
          <a:xfrm>
            <a:off x="5083555" y="4334636"/>
            <a:ext cx="1111885" cy="208279"/>
          </a:xfrm>
          <a:prstGeom prst="rect">
            <a:avLst/>
          </a:prstGeom>
        </p:spPr>
        <p:txBody>
          <a:bodyPr vert="horz" wrap="square" lIns="0" tIns="12700" rIns="0" bIns="0" rtlCol="0">
            <a:spAutoFit/>
          </a:bodyPr>
          <a:lstStyle/>
          <a:p>
            <a:pPr marL="12700">
              <a:lnSpc>
                <a:spcPct val="100000"/>
              </a:lnSpc>
              <a:spcBef>
                <a:spcPts val="100"/>
              </a:spcBef>
            </a:pPr>
            <a:r>
              <a:rPr sz="1200" spc="-5" dirty="0">
                <a:latin typeface="Arial"/>
                <a:cs typeface="Arial"/>
              </a:rPr>
              <a:t>Watershed</a:t>
            </a:r>
            <a:r>
              <a:rPr sz="1200" spc="-85" dirty="0">
                <a:latin typeface="Arial"/>
                <a:cs typeface="Arial"/>
              </a:rPr>
              <a:t> </a:t>
            </a:r>
            <a:r>
              <a:rPr sz="1200" spc="-5" dirty="0">
                <a:latin typeface="Arial"/>
                <a:cs typeface="Arial"/>
              </a:rPr>
              <a:t>lines</a:t>
            </a:r>
            <a:endParaRPr sz="1200">
              <a:latin typeface="Arial"/>
              <a:cs typeface="Arial"/>
            </a:endParaRPr>
          </a:p>
        </p:txBody>
      </p:sp>
      <p:sp>
        <p:nvSpPr>
          <p:cNvPr id="7" name="object 7"/>
          <p:cNvSpPr/>
          <p:nvPr/>
        </p:nvSpPr>
        <p:spPr>
          <a:xfrm>
            <a:off x="249936" y="4008120"/>
            <a:ext cx="4321936" cy="2133600"/>
          </a:xfrm>
          <a:prstGeom prst="rect">
            <a:avLst/>
          </a:prstGeom>
          <a:blipFill>
            <a:blip r:embed="rId3" cstate="print"/>
            <a:stretch>
              <a:fillRect/>
            </a:stretch>
          </a:blipFill>
        </p:spPr>
        <p:txBody>
          <a:bodyPr wrap="square" lIns="0" tIns="0" rIns="0" bIns="0" rtlCol="0"/>
          <a:lstStyle/>
          <a:p>
            <a:endParaRPr/>
          </a:p>
        </p:txBody>
      </p:sp>
      <p:sp>
        <p:nvSpPr>
          <p:cNvPr id="8" name="object 8"/>
          <p:cNvSpPr txBox="1">
            <a:spLocks noGrp="1"/>
          </p:cNvSpPr>
          <p:nvPr>
            <p:ph type="ftr" sz="quarter" idx="5"/>
          </p:nvPr>
        </p:nvSpPr>
        <p:spPr>
          <a:xfrm>
            <a:off x="3108960" y="6377940"/>
            <a:ext cx="2926080" cy="195566"/>
          </a:xfrm>
          <a:prstGeom prst="rect">
            <a:avLst/>
          </a:prstGeom>
        </p:spPr>
        <p:txBody>
          <a:bodyPr vert="horz" wrap="square" lIns="0" tIns="0" rIns="0" bIns="0" rtlCol="0">
            <a:spAutoFit/>
          </a:bodyPr>
          <a:lstStyle/>
          <a:p>
            <a:pPr marL="12700">
              <a:lnSpc>
                <a:spcPts val="1375"/>
              </a:lnSpc>
            </a:pPr>
            <a:endParaRPr spc="-5" dirty="0"/>
          </a:p>
        </p:txBody>
      </p:sp>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25400">
              <a:lnSpc>
                <a:spcPts val="1375"/>
              </a:lnSpc>
            </a:pPr>
            <a:fld id="{81D60167-4931-47E6-BA6A-407CBD079E47}" type="slidenum">
              <a:rPr dirty="0"/>
              <a:t>42</a:t>
            </a:fld>
            <a:endParaRPr dirty="0"/>
          </a:p>
        </p:txBody>
      </p:sp>
      <p:sp>
        <p:nvSpPr>
          <p:cNvPr id="10" name="object 10"/>
          <p:cNvSpPr txBox="1">
            <a:spLocks noGrp="1"/>
          </p:cNvSpPr>
          <p:nvPr>
            <p:ph type="dt" sz="half" idx="6"/>
          </p:nvPr>
        </p:nvSpPr>
        <p:spPr>
          <a:xfrm>
            <a:off x="457200" y="6377940"/>
            <a:ext cx="2103120" cy="195566"/>
          </a:xfrm>
          <a:prstGeom prst="rect">
            <a:avLst/>
          </a:prstGeom>
        </p:spPr>
        <p:txBody>
          <a:bodyPr vert="horz" wrap="square" lIns="0" tIns="0" rIns="0" bIns="0" rtlCol="0">
            <a:spAutoFit/>
          </a:bodyPr>
          <a:lstStyle/>
          <a:p>
            <a:pPr marL="12700">
              <a:lnSpc>
                <a:spcPts val="1375"/>
              </a:lnSpc>
            </a:pPr>
            <a:endParaRPr dirty="0"/>
          </a:p>
        </p:txBody>
      </p:sp>
      <p:pic>
        <p:nvPicPr>
          <p:cNvPr id="1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21336" y="0"/>
            <a:ext cx="1257300" cy="1181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2068950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268351"/>
            <a:ext cx="7442834" cy="665480"/>
          </a:xfrm>
          <a:prstGeom prst="rect">
            <a:avLst/>
          </a:prstGeom>
        </p:spPr>
        <p:txBody>
          <a:bodyPr vert="horz" wrap="square" lIns="0" tIns="12700" rIns="0" bIns="0" rtlCol="0">
            <a:spAutoFit/>
          </a:bodyPr>
          <a:lstStyle/>
          <a:p>
            <a:pPr marL="12700">
              <a:lnSpc>
                <a:spcPct val="100000"/>
              </a:lnSpc>
              <a:spcBef>
                <a:spcPts val="100"/>
              </a:spcBef>
            </a:pPr>
            <a:r>
              <a:rPr spc="-5" dirty="0"/>
              <a:t>Watershed </a:t>
            </a:r>
            <a:r>
              <a:rPr dirty="0"/>
              <a:t>Segmentation</a:t>
            </a:r>
            <a:r>
              <a:rPr spc="-75" dirty="0"/>
              <a:t> </a:t>
            </a:r>
            <a:r>
              <a:rPr spc="-5" dirty="0"/>
              <a:t>Algorithm</a:t>
            </a:r>
          </a:p>
        </p:txBody>
      </p:sp>
      <p:sp>
        <p:nvSpPr>
          <p:cNvPr id="3" name="object 3"/>
          <p:cNvSpPr txBox="1"/>
          <p:nvPr/>
        </p:nvSpPr>
        <p:spPr>
          <a:xfrm>
            <a:off x="793191" y="1353185"/>
            <a:ext cx="7709534" cy="2246630"/>
          </a:xfrm>
          <a:prstGeom prst="rect">
            <a:avLst/>
          </a:prstGeom>
        </p:spPr>
        <p:txBody>
          <a:bodyPr vert="horz" wrap="square" lIns="0" tIns="67310" rIns="0" bIns="0" rtlCol="0">
            <a:spAutoFit/>
          </a:bodyPr>
          <a:lstStyle/>
          <a:p>
            <a:pPr marL="355600" indent="-342900">
              <a:lnSpc>
                <a:spcPct val="100000"/>
              </a:lnSpc>
              <a:spcBef>
                <a:spcPts val="530"/>
              </a:spcBef>
              <a:buClr>
                <a:srgbClr val="CC9900"/>
              </a:buClr>
              <a:buSzPct val="63888"/>
              <a:buFont typeface="Wingdings"/>
              <a:buChar char=""/>
              <a:tabLst>
                <a:tab pos="354965" algn="l"/>
                <a:tab pos="355600" algn="l"/>
              </a:tabLst>
            </a:pPr>
            <a:r>
              <a:rPr sz="1800" dirty="0">
                <a:latin typeface="Arial"/>
                <a:cs typeface="Arial"/>
              </a:rPr>
              <a:t>The </a:t>
            </a:r>
            <a:r>
              <a:rPr sz="1800" spc="-5" dirty="0">
                <a:latin typeface="Arial"/>
                <a:cs typeface="Arial"/>
              </a:rPr>
              <a:t>objective is </a:t>
            </a:r>
            <a:r>
              <a:rPr sz="1800" dirty="0">
                <a:latin typeface="Arial"/>
                <a:cs typeface="Arial"/>
              </a:rPr>
              <a:t>to </a:t>
            </a:r>
            <a:r>
              <a:rPr sz="1800" spc="-5" dirty="0">
                <a:latin typeface="Arial"/>
                <a:cs typeface="Arial"/>
              </a:rPr>
              <a:t>find </a:t>
            </a:r>
            <a:r>
              <a:rPr sz="1800" spc="-10" dirty="0">
                <a:latin typeface="Arial"/>
                <a:cs typeface="Arial"/>
              </a:rPr>
              <a:t>watershed</a:t>
            </a:r>
            <a:r>
              <a:rPr sz="1800" spc="50" dirty="0">
                <a:latin typeface="Arial"/>
                <a:cs typeface="Arial"/>
              </a:rPr>
              <a:t> </a:t>
            </a:r>
            <a:r>
              <a:rPr sz="1800" spc="-5" dirty="0">
                <a:latin typeface="Arial"/>
                <a:cs typeface="Arial"/>
              </a:rPr>
              <a:t>lines.</a:t>
            </a:r>
            <a:endParaRPr sz="1800">
              <a:latin typeface="Arial"/>
              <a:cs typeface="Arial"/>
            </a:endParaRPr>
          </a:p>
          <a:p>
            <a:pPr marL="355600" indent="-342900">
              <a:lnSpc>
                <a:spcPct val="100000"/>
              </a:lnSpc>
              <a:spcBef>
                <a:spcPts val="434"/>
              </a:spcBef>
              <a:buClr>
                <a:srgbClr val="CC9900"/>
              </a:buClr>
              <a:buSzPct val="63888"/>
              <a:buFont typeface="Wingdings"/>
              <a:buChar char=""/>
              <a:tabLst>
                <a:tab pos="354965" algn="l"/>
                <a:tab pos="355600" algn="l"/>
              </a:tabLst>
            </a:pPr>
            <a:r>
              <a:rPr sz="1800" dirty="0">
                <a:latin typeface="Arial"/>
                <a:cs typeface="Arial"/>
              </a:rPr>
              <a:t>The </a:t>
            </a:r>
            <a:r>
              <a:rPr sz="1800" spc="-5" dirty="0">
                <a:latin typeface="Arial"/>
                <a:cs typeface="Arial"/>
              </a:rPr>
              <a:t>idea is</a:t>
            </a:r>
            <a:r>
              <a:rPr sz="1800" spc="-15" dirty="0">
                <a:latin typeface="Arial"/>
                <a:cs typeface="Arial"/>
              </a:rPr>
              <a:t> </a:t>
            </a:r>
            <a:r>
              <a:rPr sz="1800" spc="-5" dirty="0">
                <a:latin typeface="Arial"/>
                <a:cs typeface="Arial"/>
              </a:rPr>
              <a:t>simple:</a:t>
            </a:r>
            <a:endParaRPr sz="1800">
              <a:latin typeface="Arial"/>
              <a:cs typeface="Arial"/>
            </a:endParaRPr>
          </a:p>
          <a:p>
            <a:pPr marL="756285" marR="36195" lvl="1" indent="-287020">
              <a:lnSpc>
                <a:spcPct val="100000"/>
              </a:lnSpc>
              <a:spcBef>
                <a:spcPts val="395"/>
              </a:spcBef>
              <a:buClr>
                <a:srgbClr val="000099"/>
              </a:buClr>
              <a:buSzPct val="59375"/>
              <a:buFont typeface="Wingdings"/>
              <a:buChar char=""/>
              <a:tabLst>
                <a:tab pos="756285" algn="l"/>
                <a:tab pos="756920" algn="l"/>
              </a:tabLst>
            </a:pPr>
            <a:r>
              <a:rPr sz="1600" spc="-5" dirty="0">
                <a:latin typeface="Arial"/>
                <a:cs typeface="Arial"/>
              </a:rPr>
              <a:t>Suppose that a hole is punched </a:t>
            </a:r>
            <a:r>
              <a:rPr sz="1600" dirty="0">
                <a:latin typeface="Arial"/>
                <a:cs typeface="Arial"/>
              </a:rPr>
              <a:t>in </a:t>
            </a:r>
            <a:r>
              <a:rPr sz="1600" spc="-5" dirty="0">
                <a:latin typeface="Arial"/>
                <a:cs typeface="Arial"/>
              </a:rPr>
              <a:t>each regional minimum and that the entire  topography is flooded from below by letting </a:t>
            </a:r>
            <a:r>
              <a:rPr sz="1600" spc="-10" dirty="0">
                <a:latin typeface="Arial"/>
                <a:cs typeface="Arial"/>
              </a:rPr>
              <a:t>water </a:t>
            </a:r>
            <a:r>
              <a:rPr sz="1600" spc="-5" dirty="0">
                <a:latin typeface="Arial"/>
                <a:cs typeface="Arial"/>
              </a:rPr>
              <a:t>rise through the holes at a  uniform</a:t>
            </a:r>
            <a:r>
              <a:rPr sz="1600" spc="5" dirty="0">
                <a:latin typeface="Arial"/>
                <a:cs typeface="Arial"/>
              </a:rPr>
              <a:t> </a:t>
            </a:r>
            <a:r>
              <a:rPr sz="1600" spc="-5" dirty="0">
                <a:latin typeface="Arial"/>
                <a:cs typeface="Arial"/>
              </a:rPr>
              <a:t>rate.</a:t>
            </a:r>
            <a:endParaRPr sz="1600">
              <a:latin typeface="Arial"/>
              <a:cs typeface="Arial"/>
            </a:endParaRPr>
          </a:p>
          <a:p>
            <a:pPr marL="756285" marR="5080" lvl="1" indent="-287020">
              <a:lnSpc>
                <a:spcPct val="100000"/>
              </a:lnSpc>
              <a:spcBef>
                <a:spcPts val="380"/>
              </a:spcBef>
              <a:buClr>
                <a:srgbClr val="000099"/>
              </a:buClr>
              <a:buSzPct val="59375"/>
              <a:buFont typeface="Wingdings"/>
              <a:buChar char=""/>
              <a:tabLst>
                <a:tab pos="756285" algn="l"/>
                <a:tab pos="756920" algn="l"/>
              </a:tabLst>
            </a:pPr>
            <a:r>
              <a:rPr sz="1600" spc="-5" dirty="0">
                <a:latin typeface="Arial"/>
                <a:cs typeface="Arial"/>
              </a:rPr>
              <a:t>When rising </a:t>
            </a:r>
            <a:r>
              <a:rPr sz="1600" spc="-10" dirty="0">
                <a:latin typeface="Arial"/>
                <a:cs typeface="Arial"/>
              </a:rPr>
              <a:t>water </a:t>
            </a:r>
            <a:r>
              <a:rPr sz="1600" spc="-5" dirty="0">
                <a:latin typeface="Arial"/>
                <a:cs typeface="Arial"/>
              </a:rPr>
              <a:t>in distinct catchment basins is about the merge, a dam </a:t>
            </a:r>
            <a:r>
              <a:rPr sz="1600" dirty="0">
                <a:latin typeface="Arial"/>
                <a:cs typeface="Arial"/>
              </a:rPr>
              <a:t>is  built </a:t>
            </a:r>
            <a:r>
              <a:rPr sz="1600" spc="-5" dirty="0">
                <a:latin typeface="Arial"/>
                <a:cs typeface="Arial"/>
              </a:rPr>
              <a:t>to prevent merging. These dam boundaries correspond to the watershed  lines.</a:t>
            </a:r>
            <a:endParaRPr sz="1600">
              <a:latin typeface="Arial"/>
              <a:cs typeface="Arial"/>
            </a:endParaRPr>
          </a:p>
        </p:txBody>
      </p:sp>
      <p:sp>
        <p:nvSpPr>
          <p:cNvPr id="4" name="object 4"/>
          <p:cNvSpPr/>
          <p:nvPr/>
        </p:nvSpPr>
        <p:spPr>
          <a:xfrm>
            <a:off x="152603" y="3848100"/>
            <a:ext cx="4349191" cy="2196084"/>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4617751" y="3817620"/>
            <a:ext cx="4497660" cy="2322576"/>
          </a:xfrm>
          <a:prstGeom prst="rect">
            <a:avLst/>
          </a:prstGeom>
          <a:blipFill>
            <a:blip r:embed="rId3" cstate="print"/>
            <a:stretch>
              <a:fillRect/>
            </a:stretch>
          </a:blipFill>
        </p:spPr>
        <p:txBody>
          <a:bodyPr wrap="square" lIns="0" tIns="0" rIns="0" bIns="0" rtlCol="0"/>
          <a:lstStyle/>
          <a:p>
            <a:endParaRPr/>
          </a:p>
        </p:txBody>
      </p:sp>
      <p:sp>
        <p:nvSpPr>
          <p:cNvPr id="6" name="object 6"/>
          <p:cNvSpPr txBox="1">
            <a:spLocks noGrp="1"/>
          </p:cNvSpPr>
          <p:nvPr>
            <p:ph type="ftr" sz="quarter" idx="5"/>
          </p:nvPr>
        </p:nvSpPr>
        <p:spPr>
          <a:xfrm>
            <a:off x="3108960" y="6377940"/>
            <a:ext cx="2926080" cy="195566"/>
          </a:xfrm>
          <a:prstGeom prst="rect">
            <a:avLst/>
          </a:prstGeom>
        </p:spPr>
        <p:txBody>
          <a:bodyPr vert="horz" wrap="square" lIns="0" tIns="0" rIns="0" bIns="0" rtlCol="0">
            <a:spAutoFit/>
          </a:bodyPr>
          <a:lstStyle/>
          <a:p>
            <a:pPr marL="12700">
              <a:lnSpc>
                <a:spcPts val="1375"/>
              </a:lnSpc>
            </a:pPr>
            <a:endParaRPr spc="-5" dirty="0"/>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25400">
              <a:lnSpc>
                <a:spcPts val="1375"/>
              </a:lnSpc>
            </a:pPr>
            <a:fld id="{81D60167-4931-47E6-BA6A-407CBD079E47}" type="slidenum">
              <a:rPr dirty="0"/>
              <a:t>43</a:t>
            </a:fld>
            <a:endParaRPr dirty="0"/>
          </a:p>
        </p:txBody>
      </p:sp>
      <p:sp>
        <p:nvSpPr>
          <p:cNvPr id="8" name="object 8"/>
          <p:cNvSpPr txBox="1">
            <a:spLocks noGrp="1"/>
          </p:cNvSpPr>
          <p:nvPr>
            <p:ph type="dt" sz="half" idx="6"/>
          </p:nvPr>
        </p:nvSpPr>
        <p:spPr>
          <a:xfrm>
            <a:off x="457200" y="6377940"/>
            <a:ext cx="2103120" cy="195566"/>
          </a:xfrm>
          <a:prstGeom prst="rect">
            <a:avLst/>
          </a:prstGeom>
        </p:spPr>
        <p:txBody>
          <a:bodyPr vert="horz" wrap="square" lIns="0" tIns="0" rIns="0" bIns="0" rtlCol="0">
            <a:spAutoFit/>
          </a:bodyPr>
          <a:lstStyle/>
          <a:p>
            <a:pPr marL="12700">
              <a:lnSpc>
                <a:spcPts val="1375"/>
              </a:lnSpc>
            </a:pPr>
            <a:endParaRPr dirty="0"/>
          </a:p>
        </p:txBody>
      </p:sp>
      <p:pic>
        <p:nvPicPr>
          <p:cNvPr id="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21336" y="0"/>
            <a:ext cx="1257300" cy="1181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5526111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268351"/>
            <a:ext cx="7442834" cy="665480"/>
          </a:xfrm>
          <a:prstGeom prst="rect">
            <a:avLst/>
          </a:prstGeom>
        </p:spPr>
        <p:txBody>
          <a:bodyPr vert="horz" wrap="square" lIns="0" tIns="12700" rIns="0" bIns="0" rtlCol="0">
            <a:spAutoFit/>
          </a:bodyPr>
          <a:lstStyle/>
          <a:p>
            <a:pPr marL="12700">
              <a:lnSpc>
                <a:spcPct val="100000"/>
              </a:lnSpc>
              <a:spcBef>
                <a:spcPts val="100"/>
              </a:spcBef>
            </a:pPr>
            <a:r>
              <a:rPr spc="-5" dirty="0"/>
              <a:t>Watershed </a:t>
            </a:r>
            <a:r>
              <a:rPr dirty="0"/>
              <a:t>Segmentation</a:t>
            </a:r>
            <a:r>
              <a:rPr spc="-75" dirty="0"/>
              <a:t> </a:t>
            </a:r>
            <a:r>
              <a:rPr spc="-5" dirty="0"/>
              <a:t>Algorithm</a:t>
            </a:r>
          </a:p>
        </p:txBody>
      </p:sp>
      <p:sp>
        <p:nvSpPr>
          <p:cNvPr id="3" name="object 3"/>
          <p:cNvSpPr/>
          <p:nvPr/>
        </p:nvSpPr>
        <p:spPr>
          <a:xfrm>
            <a:off x="85343" y="1437132"/>
            <a:ext cx="2251689" cy="2250948"/>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3235451" y="1278636"/>
            <a:ext cx="5901385" cy="4696365"/>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85342" y="3665220"/>
            <a:ext cx="2314956" cy="2250948"/>
          </a:xfrm>
          <a:prstGeom prst="rect">
            <a:avLst/>
          </a:prstGeom>
          <a:blipFill>
            <a:blip r:embed="rId4" cstate="print"/>
            <a:stretch>
              <a:fillRect/>
            </a:stretch>
          </a:blipFill>
        </p:spPr>
        <p:txBody>
          <a:bodyPr wrap="square" lIns="0" tIns="0" rIns="0" bIns="0" rtlCol="0"/>
          <a:lstStyle/>
          <a:p>
            <a:endParaRPr/>
          </a:p>
        </p:txBody>
      </p:sp>
      <p:sp>
        <p:nvSpPr>
          <p:cNvPr id="6" name="object 6"/>
          <p:cNvSpPr txBox="1">
            <a:spLocks noGrp="1"/>
          </p:cNvSpPr>
          <p:nvPr>
            <p:ph type="ftr" sz="quarter" idx="5"/>
          </p:nvPr>
        </p:nvSpPr>
        <p:spPr>
          <a:xfrm>
            <a:off x="3108960" y="6377940"/>
            <a:ext cx="2926080" cy="195566"/>
          </a:xfrm>
          <a:prstGeom prst="rect">
            <a:avLst/>
          </a:prstGeom>
        </p:spPr>
        <p:txBody>
          <a:bodyPr vert="horz" wrap="square" lIns="0" tIns="0" rIns="0" bIns="0" rtlCol="0">
            <a:spAutoFit/>
          </a:bodyPr>
          <a:lstStyle/>
          <a:p>
            <a:pPr marL="12700">
              <a:lnSpc>
                <a:spcPts val="1375"/>
              </a:lnSpc>
            </a:pPr>
            <a:endParaRPr spc="-5" dirty="0"/>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25400">
              <a:lnSpc>
                <a:spcPts val="1375"/>
              </a:lnSpc>
            </a:pPr>
            <a:fld id="{81D60167-4931-47E6-BA6A-407CBD079E47}" type="slidenum">
              <a:rPr dirty="0"/>
              <a:t>44</a:t>
            </a:fld>
            <a:endParaRPr dirty="0"/>
          </a:p>
        </p:txBody>
      </p:sp>
      <p:sp>
        <p:nvSpPr>
          <p:cNvPr id="8" name="object 8"/>
          <p:cNvSpPr txBox="1">
            <a:spLocks noGrp="1"/>
          </p:cNvSpPr>
          <p:nvPr>
            <p:ph type="dt" sz="half" idx="6"/>
          </p:nvPr>
        </p:nvSpPr>
        <p:spPr>
          <a:xfrm>
            <a:off x="457200" y="6377940"/>
            <a:ext cx="2103120" cy="195566"/>
          </a:xfrm>
          <a:prstGeom prst="rect">
            <a:avLst/>
          </a:prstGeom>
        </p:spPr>
        <p:txBody>
          <a:bodyPr vert="horz" wrap="square" lIns="0" tIns="0" rIns="0" bIns="0" rtlCol="0">
            <a:spAutoFit/>
          </a:bodyPr>
          <a:lstStyle/>
          <a:p>
            <a:pPr marL="12700">
              <a:lnSpc>
                <a:spcPts val="1375"/>
              </a:lnSpc>
            </a:pPr>
            <a:endParaRPr dirty="0"/>
          </a:p>
        </p:txBody>
      </p:sp>
      <p:pic>
        <p:nvPicPr>
          <p:cNvPr id="9"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21336" y="0"/>
            <a:ext cx="1257300" cy="1181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7171178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07340" y="1156064"/>
            <a:ext cx="8375650" cy="3639185"/>
          </a:xfrm>
          <a:prstGeom prst="rect">
            <a:avLst/>
          </a:prstGeom>
        </p:spPr>
        <p:txBody>
          <a:bodyPr vert="horz" wrap="square" lIns="0" tIns="99060" rIns="0" bIns="0" rtlCol="0">
            <a:spAutoFit/>
          </a:bodyPr>
          <a:lstStyle/>
          <a:p>
            <a:pPr marL="355600" indent="-342900">
              <a:lnSpc>
                <a:spcPct val="100000"/>
              </a:lnSpc>
              <a:spcBef>
                <a:spcPts val="780"/>
              </a:spcBef>
              <a:buClr>
                <a:srgbClr val="CC9900"/>
              </a:buClr>
              <a:buSzPct val="64285"/>
              <a:buFont typeface="Wingdings"/>
              <a:buChar char=""/>
              <a:tabLst>
                <a:tab pos="354965" algn="l"/>
                <a:tab pos="355600" algn="l"/>
              </a:tabLst>
            </a:pPr>
            <a:r>
              <a:rPr sz="2800" spc="-5" dirty="0">
                <a:latin typeface="Arial"/>
                <a:cs typeface="Arial"/>
              </a:rPr>
              <a:t>Start with all pixels with the </a:t>
            </a:r>
            <a:r>
              <a:rPr sz="2800" dirty="0">
                <a:latin typeface="Arial"/>
                <a:cs typeface="Arial"/>
              </a:rPr>
              <a:t>lowest possible</a:t>
            </a:r>
            <a:r>
              <a:rPr sz="2800" spc="35" dirty="0">
                <a:latin typeface="Arial"/>
                <a:cs typeface="Arial"/>
              </a:rPr>
              <a:t> </a:t>
            </a:r>
            <a:r>
              <a:rPr sz="2800" dirty="0">
                <a:latin typeface="Arial"/>
                <a:cs typeface="Arial"/>
              </a:rPr>
              <a:t>value.</a:t>
            </a:r>
            <a:endParaRPr sz="2800">
              <a:latin typeface="Arial"/>
              <a:cs typeface="Arial"/>
            </a:endParaRPr>
          </a:p>
          <a:p>
            <a:pPr marL="756285" lvl="1" indent="-287020">
              <a:lnSpc>
                <a:spcPct val="100000"/>
              </a:lnSpc>
              <a:spcBef>
                <a:spcPts val="595"/>
              </a:spcBef>
              <a:buClr>
                <a:srgbClr val="000099"/>
              </a:buClr>
              <a:buSzPct val="60416"/>
              <a:buFont typeface="Wingdings"/>
              <a:buChar char=""/>
              <a:tabLst>
                <a:tab pos="756920" algn="l"/>
              </a:tabLst>
            </a:pPr>
            <a:r>
              <a:rPr sz="2400" spc="-5" dirty="0">
                <a:latin typeface="Arial"/>
                <a:cs typeface="Arial"/>
              </a:rPr>
              <a:t>These </a:t>
            </a:r>
            <a:r>
              <a:rPr sz="2400" dirty="0">
                <a:latin typeface="Arial"/>
                <a:cs typeface="Arial"/>
              </a:rPr>
              <a:t>form the </a:t>
            </a:r>
            <a:r>
              <a:rPr sz="2400" spc="-5" dirty="0">
                <a:latin typeface="Arial"/>
                <a:cs typeface="Arial"/>
              </a:rPr>
              <a:t>basis </a:t>
            </a:r>
            <a:r>
              <a:rPr sz="2400" dirty="0">
                <a:latin typeface="Arial"/>
                <a:cs typeface="Arial"/>
              </a:rPr>
              <a:t>for </a:t>
            </a:r>
            <a:r>
              <a:rPr sz="2400" spc="-5" dirty="0">
                <a:latin typeface="Arial"/>
                <a:cs typeface="Arial"/>
              </a:rPr>
              <a:t>initial</a:t>
            </a:r>
            <a:r>
              <a:rPr sz="2400" spc="5" dirty="0">
                <a:latin typeface="Arial"/>
                <a:cs typeface="Arial"/>
              </a:rPr>
              <a:t> </a:t>
            </a:r>
            <a:r>
              <a:rPr sz="2400" spc="-5" dirty="0">
                <a:latin typeface="Arial"/>
                <a:cs typeface="Arial"/>
              </a:rPr>
              <a:t>watersheds</a:t>
            </a:r>
            <a:endParaRPr sz="2400">
              <a:latin typeface="Arial"/>
              <a:cs typeface="Arial"/>
            </a:endParaRPr>
          </a:p>
          <a:p>
            <a:pPr marL="355600" indent="-342900">
              <a:lnSpc>
                <a:spcPct val="100000"/>
              </a:lnSpc>
              <a:spcBef>
                <a:spcPts val="660"/>
              </a:spcBef>
              <a:buClr>
                <a:srgbClr val="CC9900"/>
              </a:buClr>
              <a:buSzPct val="64285"/>
              <a:buFont typeface="Wingdings"/>
              <a:buChar char=""/>
              <a:tabLst>
                <a:tab pos="354965" algn="l"/>
                <a:tab pos="355600" algn="l"/>
              </a:tabLst>
            </a:pPr>
            <a:r>
              <a:rPr sz="2800" spc="-5" dirty="0">
                <a:latin typeface="Arial"/>
                <a:cs typeface="Arial"/>
              </a:rPr>
              <a:t>For each </a:t>
            </a:r>
            <a:r>
              <a:rPr sz="2800" dirty="0">
                <a:latin typeface="Arial"/>
                <a:cs typeface="Arial"/>
              </a:rPr>
              <a:t>intensity level k:</a:t>
            </a:r>
            <a:endParaRPr sz="2800">
              <a:latin typeface="Arial"/>
              <a:cs typeface="Arial"/>
            </a:endParaRPr>
          </a:p>
          <a:p>
            <a:pPr marL="756285" lvl="1" indent="-287020">
              <a:lnSpc>
                <a:spcPct val="100000"/>
              </a:lnSpc>
              <a:spcBef>
                <a:spcPts val="590"/>
              </a:spcBef>
              <a:buClr>
                <a:srgbClr val="000099"/>
              </a:buClr>
              <a:buSzPct val="60416"/>
              <a:buFont typeface="Wingdings"/>
              <a:buChar char=""/>
              <a:tabLst>
                <a:tab pos="756920" algn="l"/>
              </a:tabLst>
            </a:pPr>
            <a:r>
              <a:rPr sz="2400" dirty="0">
                <a:latin typeface="Arial"/>
                <a:cs typeface="Arial"/>
              </a:rPr>
              <a:t>For </a:t>
            </a:r>
            <a:r>
              <a:rPr sz="2400" spc="-5" dirty="0">
                <a:latin typeface="Arial"/>
                <a:cs typeface="Arial"/>
              </a:rPr>
              <a:t>each group </a:t>
            </a:r>
            <a:r>
              <a:rPr sz="2400" dirty="0">
                <a:latin typeface="Arial"/>
                <a:cs typeface="Arial"/>
              </a:rPr>
              <a:t>of </a:t>
            </a:r>
            <a:r>
              <a:rPr sz="2400" spc="-10" dirty="0">
                <a:latin typeface="Arial"/>
                <a:cs typeface="Arial"/>
              </a:rPr>
              <a:t>pixels </a:t>
            </a:r>
            <a:r>
              <a:rPr sz="2400" dirty="0">
                <a:latin typeface="Arial"/>
                <a:cs typeface="Arial"/>
              </a:rPr>
              <a:t>of </a:t>
            </a:r>
            <a:r>
              <a:rPr sz="2400" spc="-5" dirty="0">
                <a:latin typeface="Arial"/>
                <a:cs typeface="Arial"/>
              </a:rPr>
              <a:t>intensity</a:t>
            </a:r>
            <a:r>
              <a:rPr sz="2400" spc="50" dirty="0">
                <a:latin typeface="Arial"/>
                <a:cs typeface="Arial"/>
              </a:rPr>
              <a:t> </a:t>
            </a:r>
            <a:r>
              <a:rPr sz="2400" dirty="0">
                <a:latin typeface="Arial"/>
                <a:cs typeface="Arial"/>
              </a:rPr>
              <a:t>k</a:t>
            </a:r>
            <a:endParaRPr sz="2400">
              <a:latin typeface="Arial"/>
              <a:cs typeface="Arial"/>
            </a:endParaRPr>
          </a:p>
          <a:p>
            <a:pPr marL="1099185" lvl="2" indent="-229235">
              <a:lnSpc>
                <a:spcPct val="100000"/>
              </a:lnSpc>
              <a:spcBef>
                <a:spcPts val="484"/>
              </a:spcBef>
              <a:buClr>
                <a:srgbClr val="CC9900"/>
              </a:buClr>
              <a:buSzPct val="65000"/>
              <a:buFont typeface="Wingdings"/>
              <a:buChar char=""/>
              <a:tabLst>
                <a:tab pos="1099820" algn="l"/>
              </a:tabLst>
            </a:pPr>
            <a:r>
              <a:rPr sz="2000" dirty="0">
                <a:latin typeface="Arial"/>
                <a:cs typeface="Arial"/>
              </a:rPr>
              <a:t>If adjacent to exactly one existing region, add these pixels </a:t>
            </a:r>
            <a:r>
              <a:rPr sz="2000" spc="-5" dirty="0">
                <a:latin typeface="Arial"/>
                <a:cs typeface="Arial"/>
              </a:rPr>
              <a:t>to</a:t>
            </a:r>
            <a:r>
              <a:rPr sz="2000" spc="-180" dirty="0">
                <a:latin typeface="Arial"/>
                <a:cs typeface="Arial"/>
              </a:rPr>
              <a:t> </a:t>
            </a:r>
            <a:r>
              <a:rPr sz="2000" spc="-5" dirty="0">
                <a:latin typeface="Arial"/>
                <a:cs typeface="Arial"/>
              </a:rPr>
              <a:t>that</a:t>
            </a:r>
            <a:endParaRPr sz="2000">
              <a:latin typeface="Arial"/>
              <a:cs typeface="Arial"/>
            </a:endParaRPr>
          </a:p>
          <a:p>
            <a:pPr marL="1099185">
              <a:lnSpc>
                <a:spcPct val="100000"/>
              </a:lnSpc>
            </a:pPr>
            <a:r>
              <a:rPr sz="2000" dirty="0">
                <a:latin typeface="Arial"/>
                <a:cs typeface="Arial"/>
              </a:rPr>
              <a:t>region</a:t>
            </a:r>
            <a:endParaRPr sz="2000">
              <a:latin typeface="Arial"/>
              <a:cs typeface="Arial"/>
            </a:endParaRPr>
          </a:p>
          <a:p>
            <a:pPr marL="1099185" marR="683260" lvl="2" indent="-228600">
              <a:lnSpc>
                <a:spcPct val="100000"/>
              </a:lnSpc>
              <a:spcBef>
                <a:spcPts val="480"/>
              </a:spcBef>
              <a:buClr>
                <a:srgbClr val="CC9900"/>
              </a:buClr>
              <a:buSzPct val="65000"/>
              <a:buFont typeface="Wingdings"/>
              <a:buChar char=""/>
              <a:tabLst>
                <a:tab pos="1099820" algn="l"/>
              </a:tabLst>
            </a:pPr>
            <a:r>
              <a:rPr sz="2000" dirty="0">
                <a:latin typeface="Arial"/>
                <a:cs typeface="Arial"/>
              </a:rPr>
              <a:t>Else if adjacent to more than one existing regions, mark</a:t>
            </a:r>
            <a:r>
              <a:rPr sz="2000" spc="-195" dirty="0">
                <a:latin typeface="Arial"/>
                <a:cs typeface="Arial"/>
              </a:rPr>
              <a:t> </a:t>
            </a:r>
            <a:r>
              <a:rPr sz="2000" dirty="0">
                <a:latin typeface="Arial"/>
                <a:cs typeface="Arial"/>
              </a:rPr>
              <a:t>as  boundary</a:t>
            </a:r>
            <a:endParaRPr sz="2000">
              <a:latin typeface="Arial"/>
              <a:cs typeface="Arial"/>
            </a:endParaRPr>
          </a:p>
          <a:p>
            <a:pPr marL="1099185" lvl="2" indent="-229235">
              <a:lnSpc>
                <a:spcPct val="100000"/>
              </a:lnSpc>
              <a:spcBef>
                <a:spcPts val="480"/>
              </a:spcBef>
              <a:buClr>
                <a:srgbClr val="CC9900"/>
              </a:buClr>
              <a:buSzPct val="65000"/>
              <a:buFont typeface="Wingdings"/>
              <a:buChar char=""/>
              <a:tabLst>
                <a:tab pos="1099820" algn="l"/>
              </a:tabLst>
            </a:pPr>
            <a:r>
              <a:rPr sz="2000" dirty="0">
                <a:latin typeface="Arial"/>
                <a:cs typeface="Arial"/>
              </a:rPr>
              <a:t>Else start a new</a:t>
            </a:r>
            <a:r>
              <a:rPr sz="2000" spc="-65" dirty="0">
                <a:latin typeface="Arial"/>
                <a:cs typeface="Arial"/>
              </a:rPr>
              <a:t> </a:t>
            </a:r>
            <a:r>
              <a:rPr sz="2000" dirty="0">
                <a:latin typeface="Arial"/>
                <a:cs typeface="Arial"/>
              </a:rPr>
              <a:t>region</a:t>
            </a:r>
            <a:endParaRPr sz="2000">
              <a:latin typeface="Arial"/>
              <a:cs typeface="Arial"/>
            </a:endParaRPr>
          </a:p>
        </p:txBody>
      </p:sp>
      <p:sp>
        <p:nvSpPr>
          <p:cNvPr id="4" name="object 4"/>
          <p:cNvSpPr txBox="1">
            <a:spLocks noGrp="1"/>
          </p:cNvSpPr>
          <p:nvPr>
            <p:ph type="ftr" sz="quarter" idx="5"/>
          </p:nvPr>
        </p:nvSpPr>
        <p:spPr>
          <a:xfrm>
            <a:off x="3108960" y="6377940"/>
            <a:ext cx="2926080" cy="195566"/>
          </a:xfrm>
          <a:prstGeom prst="rect">
            <a:avLst/>
          </a:prstGeom>
        </p:spPr>
        <p:txBody>
          <a:bodyPr vert="horz" wrap="square" lIns="0" tIns="0" rIns="0" bIns="0" rtlCol="0">
            <a:spAutoFit/>
          </a:bodyPr>
          <a:lstStyle/>
          <a:p>
            <a:pPr marL="12700">
              <a:lnSpc>
                <a:spcPts val="1375"/>
              </a:lnSpc>
            </a:pPr>
            <a:endParaRPr spc="-5" dirty="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375"/>
              </a:lnSpc>
            </a:pPr>
            <a:fld id="{81D60167-4931-47E6-BA6A-407CBD079E47}" type="slidenum">
              <a:rPr dirty="0"/>
              <a:t>45</a:t>
            </a:fld>
            <a:endParaRPr dirty="0"/>
          </a:p>
        </p:txBody>
      </p:sp>
      <p:sp>
        <p:nvSpPr>
          <p:cNvPr id="6" name="object 6"/>
          <p:cNvSpPr txBox="1">
            <a:spLocks noGrp="1"/>
          </p:cNvSpPr>
          <p:nvPr>
            <p:ph type="dt" sz="half" idx="6"/>
          </p:nvPr>
        </p:nvSpPr>
        <p:spPr>
          <a:xfrm>
            <a:off x="457200" y="6377940"/>
            <a:ext cx="2103120" cy="195566"/>
          </a:xfrm>
          <a:prstGeom prst="rect">
            <a:avLst/>
          </a:prstGeom>
        </p:spPr>
        <p:txBody>
          <a:bodyPr vert="horz" wrap="square" lIns="0" tIns="0" rIns="0" bIns="0" rtlCol="0">
            <a:spAutoFit/>
          </a:bodyPr>
          <a:lstStyle/>
          <a:p>
            <a:pPr marL="12700">
              <a:lnSpc>
                <a:spcPts val="1375"/>
              </a:lnSpc>
            </a:pPr>
            <a:endParaRPr dirty="0"/>
          </a:p>
        </p:txBody>
      </p:sp>
      <p:sp>
        <p:nvSpPr>
          <p:cNvPr id="3" name="object 3"/>
          <p:cNvSpPr txBox="1">
            <a:spLocks noGrp="1"/>
          </p:cNvSpPr>
          <p:nvPr>
            <p:ph type="title"/>
          </p:nvPr>
        </p:nvSpPr>
        <p:spPr>
          <a:xfrm>
            <a:off x="535940" y="268351"/>
            <a:ext cx="7409180" cy="665480"/>
          </a:xfrm>
          <a:prstGeom prst="rect">
            <a:avLst/>
          </a:prstGeom>
        </p:spPr>
        <p:txBody>
          <a:bodyPr vert="horz" wrap="square" lIns="0" tIns="12700" rIns="0" bIns="0" rtlCol="0">
            <a:spAutoFit/>
          </a:bodyPr>
          <a:lstStyle/>
          <a:p>
            <a:pPr marL="12700">
              <a:lnSpc>
                <a:spcPct val="100000"/>
              </a:lnSpc>
              <a:spcBef>
                <a:spcPts val="100"/>
              </a:spcBef>
            </a:pPr>
            <a:r>
              <a:rPr spc="-40" dirty="0"/>
              <a:t>Watershed </a:t>
            </a:r>
            <a:r>
              <a:rPr dirty="0"/>
              <a:t>Segmentation</a:t>
            </a:r>
            <a:r>
              <a:rPr spc="-60" dirty="0"/>
              <a:t> </a:t>
            </a:r>
            <a:r>
              <a:rPr spc="5" dirty="0"/>
              <a:t>Algorithm</a:t>
            </a:r>
          </a:p>
        </p:txBody>
      </p:sp>
      <p:pic>
        <p:nvPicPr>
          <p:cNvPr id="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21336" y="0"/>
            <a:ext cx="1257300" cy="1181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048428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50975" y="1876044"/>
            <a:ext cx="5913120" cy="4329673"/>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535940" y="268351"/>
            <a:ext cx="7409180" cy="665480"/>
          </a:xfrm>
          <a:prstGeom prst="rect">
            <a:avLst/>
          </a:prstGeom>
        </p:spPr>
        <p:txBody>
          <a:bodyPr vert="horz" wrap="square" lIns="0" tIns="12700" rIns="0" bIns="0" rtlCol="0">
            <a:spAutoFit/>
          </a:bodyPr>
          <a:lstStyle/>
          <a:p>
            <a:pPr marL="12700">
              <a:lnSpc>
                <a:spcPct val="100000"/>
              </a:lnSpc>
              <a:spcBef>
                <a:spcPts val="100"/>
              </a:spcBef>
            </a:pPr>
            <a:r>
              <a:rPr sz="4200" spc="-40" dirty="0">
                <a:solidFill>
                  <a:srgbClr val="006633"/>
                </a:solidFill>
                <a:latin typeface="Garamond"/>
                <a:cs typeface="Garamond"/>
              </a:rPr>
              <a:t>Watershed </a:t>
            </a:r>
            <a:r>
              <a:rPr sz="4200" dirty="0">
                <a:solidFill>
                  <a:srgbClr val="006633"/>
                </a:solidFill>
                <a:latin typeface="Garamond"/>
                <a:cs typeface="Garamond"/>
              </a:rPr>
              <a:t>Segmentation</a:t>
            </a:r>
            <a:r>
              <a:rPr sz="4200" spc="-60" dirty="0">
                <a:solidFill>
                  <a:srgbClr val="006633"/>
                </a:solidFill>
                <a:latin typeface="Garamond"/>
                <a:cs typeface="Garamond"/>
              </a:rPr>
              <a:t> </a:t>
            </a:r>
            <a:r>
              <a:rPr sz="4200" spc="5" dirty="0">
                <a:solidFill>
                  <a:srgbClr val="006633"/>
                </a:solidFill>
                <a:latin typeface="Garamond"/>
                <a:cs typeface="Garamond"/>
              </a:rPr>
              <a:t>Algorithm</a:t>
            </a:r>
            <a:endParaRPr sz="4200">
              <a:latin typeface="Garamond"/>
              <a:cs typeface="Garamond"/>
            </a:endParaRPr>
          </a:p>
        </p:txBody>
      </p:sp>
      <p:sp>
        <p:nvSpPr>
          <p:cNvPr id="5" name="object 5"/>
          <p:cNvSpPr txBox="1">
            <a:spLocks noGrp="1"/>
          </p:cNvSpPr>
          <p:nvPr>
            <p:ph type="ftr" sz="quarter" idx="5"/>
          </p:nvPr>
        </p:nvSpPr>
        <p:spPr>
          <a:xfrm>
            <a:off x="3108960" y="6377940"/>
            <a:ext cx="2926080" cy="195566"/>
          </a:xfrm>
          <a:prstGeom prst="rect">
            <a:avLst/>
          </a:prstGeom>
        </p:spPr>
        <p:txBody>
          <a:bodyPr vert="horz" wrap="square" lIns="0" tIns="0" rIns="0" bIns="0" rtlCol="0">
            <a:spAutoFit/>
          </a:bodyPr>
          <a:lstStyle/>
          <a:p>
            <a:pPr marL="12700">
              <a:lnSpc>
                <a:spcPts val="1375"/>
              </a:lnSpc>
            </a:pPr>
            <a:endParaRPr spc="-5" dirty="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25400">
              <a:lnSpc>
                <a:spcPts val="1375"/>
              </a:lnSpc>
            </a:pPr>
            <a:fld id="{81D60167-4931-47E6-BA6A-407CBD079E47}" type="slidenum">
              <a:rPr dirty="0"/>
              <a:t>46</a:t>
            </a:fld>
            <a:endParaRPr dirty="0"/>
          </a:p>
        </p:txBody>
      </p:sp>
      <p:sp>
        <p:nvSpPr>
          <p:cNvPr id="7" name="object 7"/>
          <p:cNvSpPr txBox="1">
            <a:spLocks noGrp="1"/>
          </p:cNvSpPr>
          <p:nvPr>
            <p:ph type="dt" sz="half" idx="6"/>
          </p:nvPr>
        </p:nvSpPr>
        <p:spPr>
          <a:xfrm>
            <a:off x="457200" y="6377940"/>
            <a:ext cx="2103120" cy="195566"/>
          </a:xfrm>
          <a:prstGeom prst="rect">
            <a:avLst/>
          </a:prstGeom>
        </p:spPr>
        <p:txBody>
          <a:bodyPr vert="horz" wrap="square" lIns="0" tIns="0" rIns="0" bIns="0" rtlCol="0">
            <a:spAutoFit/>
          </a:bodyPr>
          <a:lstStyle/>
          <a:p>
            <a:pPr marL="12700">
              <a:lnSpc>
                <a:spcPts val="1375"/>
              </a:lnSpc>
            </a:pPr>
            <a:endParaRPr dirty="0"/>
          </a:p>
        </p:txBody>
      </p:sp>
      <p:sp>
        <p:nvSpPr>
          <p:cNvPr id="4" name="object 4"/>
          <p:cNvSpPr txBox="1"/>
          <p:nvPr/>
        </p:nvSpPr>
        <p:spPr>
          <a:xfrm>
            <a:off x="774293" y="1124203"/>
            <a:ext cx="7331709" cy="574040"/>
          </a:xfrm>
          <a:prstGeom prst="rect">
            <a:avLst/>
          </a:prstGeom>
        </p:spPr>
        <p:txBody>
          <a:bodyPr vert="horz" wrap="square" lIns="0" tIns="12700" rIns="0" bIns="0" rtlCol="0">
            <a:spAutoFit/>
          </a:bodyPr>
          <a:lstStyle/>
          <a:p>
            <a:pPr marL="12700" marR="5080">
              <a:lnSpc>
                <a:spcPct val="100000"/>
              </a:lnSpc>
              <a:spcBef>
                <a:spcPts val="100"/>
              </a:spcBef>
            </a:pPr>
            <a:r>
              <a:rPr sz="1800" spc="-15" dirty="0">
                <a:latin typeface="Arial"/>
                <a:cs typeface="Arial"/>
              </a:rPr>
              <a:t>Watershed </a:t>
            </a:r>
            <a:r>
              <a:rPr sz="1800" spc="-5" dirty="0">
                <a:latin typeface="Arial"/>
                <a:cs typeface="Arial"/>
              </a:rPr>
              <a:t>algorithm might be used on </a:t>
            </a:r>
            <a:r>
              <a:rPr sz="1800" dirty="0">
                <a:latin typeface="Arial"/>
                <a:cs typeface="Arial"/>
              </a:rPr>
              <a:t>the </a:t>
            </a:r>
            <a:r>
              <a:rPr sz="1800" spc="-5" dirty="0">
                <a:latin typeface="Arial"/>
                <a:cs typeface="Arial"/>
              </a:rPr>
              <a:t>gradient image instead </a:t>
            </a:r>
            <a:r>
              <a:rPr sz="1800" dirty="0">
                <a:latin typeface="Arial"/>
                <a:cs typeface="Arial"/>
              </a:rPr>
              <a:t>of </a:t>
            </a:r>
            <a:r>
              <a:rPr sz="1800" spc="-5" dirty="0">
                <a:latin typeface="Arial"/>
                <a:cs typeface="Arial"/>
              </a:rPr>
              <a:t>the  original</a:t>
            </a:r>
            <a:r>
              <a:rPr sz="1800" spc="15" dirty="0">
                <a:latin typeface="Arial"/>
                <a:cs typeface="Arial"/>
              </a:rPr>
              <a:t> </a:t>
            </a:r>
            <a:r>
              <a:rPr sz="1800" spc="-5" dirty="0">
                <a:latin typeface="Arial"/>
                <a:cs typeface="Arial"/>
              </a:rPr>
              <a:t>image.</a:t>
            </a:r>
            <a:endParaRPr sz="1800">
              <a:latin typeface="Arial"/>
              <a:cs typeface="Arial"/>
            </a:endParaRPr>
          </a:p>
        </p:txBody>
      </p:sp>
      <p:pic>
        <p:nvPicPr>
          <p:cNvPr id="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21336" y="0"/>
            <a:ext cx="1257300" cy="1181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3217233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95172" y="2589276"/>
            <a:ext cx="7114032" cy="2832101"/>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535940" y="268351"/>
            <a:ext cx="7409180" cy="665480"/>
          </a:xfrm>
          <a:prstGeom prst="rect">
            <a:avLst/>
          </a:prstGeom>
        </p:spPr>
        <p:txBody>
          <a:bodyPr vert="horz" wrap="square" lIns="0" tIns="12700" rIns="0" bIns="0" rtlCol="0">
            <a:spAutoFit/>
          </a:bodyPr>
          <a:lstStyle/>
          <a:p>
            <a:pPr marL="12700">
              <a:lnSpc>
                <a:spcPct val="100000"/>
              </a:lnSpc>
              <a:spcBef>
                <a:spcPts val="100"/>
              </a:spcBef>
            </a:pPr>
            <a:r>
              <a:rPr sz="4200" spc="-40" dirty="0">
                <a:solidFill>
                  <a:srgbClr val="006633"/>
                </a:solidFill>
                <a:latin typeface="Garamond"/>
                <a:cs typeface="Garamond"/>
              </a:rPr>
              <a:t>Watershed </a:t>
            </a:r>
            <a:r>
              <a:rPr sz="4200" dirty="0">
                <a:solidFill>
                  <a:srgbClr val="006633"/>
                </a:solidFill>
                <a:latin typeface="Garamond"/>
                <a:cs typeface="Garamond"/>
              </a:rPr>
              <a:t>Segmentation</a:t>
            </a:r>
            <a:r>
              <a:rPr sz="4200" spc="-60" dirty="0">
                <a:solidFill>
                  <a:srgbClr val="006633"/>
                </a:solidFill>
                <a:latin typeface="Garamond"/>
                <a:cs typeface="Garamond"/>
              </a:rPr>
              <a:t> </a:t>
            </a:r>
            <a:r>
              <a:rPr sz="4200" spc="5" dirty="0">
                <a:solidFill>
                  <a:srgbClr val="006633"/>
                </a:solidFill>
                <a:latin typeface="Garamond"/>
                <a:cs typeface="Garamond"/>
              </a:rPr>
              <a:t>Algorithm</a:t>
            </a:r>
            <a:endParaRPr sz="4200">
              <a:latin typeface="Garamond"/>
              <a:cs typeface="Garamond"/>
            </a:endParaRPr>
          </a:p>
        </p:txBody>
      </p:sp>
      <p:sp>
        <p:nvSpPr>
          <p:cNvPr id="5" name="object 5"/>
          <p:cNvSpPr txBox="1">
            <a:spLocks noGrp="1"/>
          </p:cNvSpPr>
          <p:nvPr>
            <p:ph type="ftr" sz="quarter" idx="5"/>
          </p:nvPr>
        </p:nvSpPr>
        <p:spPr>
          <a:xfrm>
            <a:off x="3108960" y="6377940"/>
            <a:ext cx="2926080" cy="195566"/>
          </a:xfrm>
          <a:prstGeom prst="rect">
            <a:avLst/>
          </a:prstGeom>
        </p:spPr>
        <p:txBody>
          <a:bodyPr vert="horz" wrap="square" lIns="0" tIns="0" rIns="0" bIns="0" rtlCol="0">
            <a:spAutoFit/>
          </a:bodyPr>
          <a:lstStyle/>
          <a:p>
            <a:pPr marL="12700">
              <a:lnSpc>
                <a:spcPts val="1375"/>
              </a:lnSpc>
            </a:pPr>
            <a:endParaRPr spc="-5" dirty="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25400">
              <a:lnSpc>
                <a:spcPts val="1375"/>
              </a:lnSpc>
            </a:pPr>
            <a:fld id="{81D60167-4931-47E6-BA6A-407CBD079E47}" type="slidenum">
              <a:rPr dirty="0"/>
              <a:t>47</a:t>
            </a:fld>
            <a:endParaRPr dirty="0"/>
          </a:p>
        </p:txBody>
      </p:sp>
      <p:sp>
        <p:nvSpPr>
          <p:cNvPr id="7" name="object 7"/>
          <p:cNvSpPr txBox="1">
            <a:spLocks noGrp="1"/>
          </p:cNvSpPr>
          <p:nvPr>
            <p:ph type="dt" sz="half" idx="6"/>
          </p:nvPr>
        </p:nvSpPr>
        <p:spPr>
          <a:xfrm>
            <a:off x="457200" y="6377940"/>
            <a:ext cx="2103120" cy="195566"/>
          </a:xfrm>
          <a:prstGeom prst="rect">
            <a:avLst/>
          </a:prstGeom>
        </p:spPr>
        <p:txBody>
          <a:bodyPr vert="horz" wrap="square" lIns="0" tIns="0" rIns="0" bIns="0" rtlCol="0">
            <a:spAutoFit/>
          </a:bodyPr>
          <a:lstStyle/>
          <a:p>
            <a:pPr marL="12700">
              <a:lnSpc>
                <a:spcPts val="1375"/>
              </a:lnSpc>
            </a:pPr>
            <a:endParaRPr dirty="0"/>
          </a:p>
        </p:txBody>
      </p:sp>
      <p:sp>
        <p:nvSpPr>
          <p:cNvPr id="4" name="object 4"/>
          <p:cNvSpPr txBox="1"/>
          <p:nvPr/>
        </p:nvSpPr>
        <p:spPr>
          <a:xfrm>
            <a:off x="813917" y="1646682"/>
            <a:ext cx="7640955" cy="574040"/>
          </a:xfrm>
          <a:prstGeom prst="rect">
            <a:avLst/>
          </a:prstGeom>
        </p:spPr>
        <p:txBody>
          <a:bodyPr vert="horz" wrap="square" lIns="0" tIns="12700" rIns="0" bIns="0" rtlCol="0">
            <a:spAutoFit/>
          </a:bodyPr>
          <a:lstStyle/>
          <a:p>
            <a:pPr marL="12700" marR="5080">
              <a:lnSpc>
                <a:spcPct val="100000"/>
              </a:lnSpc>
              <a:spcBef>
                <a:spcPts val="100"/>
              </a:spcBef>
            </a:pPr>
            <a:r>
              <a:rPr sz="1800" spc="-5" dirty="0">
                <a:latin typeface="Arial"/>
                <a:cs typeface="Arial"/>
              </a:rPr>
              <a:t>Due </a:t>
            </a:r>
            <a:r>
              <a:rPr sz="1800" dirty="0">
                <a:latin typeface="Arial"/>
                <a:cs typeface="Arial"/>
              </a:rPr>
              <a:t>to </a:t>
            </a:r>
            <a:r>
              <a:rPr sz="1800" spc="-5" dirty="0">
                <a:latin typeface="Arial"/>
                <a:cs typeface="Arial"/>
              </a:rPr>
              <a:t>noise and other local irregularities </a:t>
            </a:r>
            <a:r>
              <a:rPr sz="1800" dirty="0">
                <a:latin typeface="Arial"/>
                <a:cs typeface="Arial"/>
              </a:rPr>
              <a:t>of the </a:t>
            </a:r>
            <a:r>
              <a:rPr sz="1800" spc="-5" dirty="0">
                <a:latin typeface="Arial"/>
                <a:cs typeface="Arial"/>
              </a:rPr>
              <a:t>gradient, oversegmentation  might </a:t>
            </a:r>
            <a:r>
              <a:rPr sz="1800" spc="-20" dirty="0">
                <a:latin typeface="Arial"/>
                <a:cs typeface="Arial"/>
              </a:rPr>
              <a:t>occur.</a:t>
            </a:r>
            <a:endParaRPr sz="1800">
              <a:latin typeface="Arial"/>
              <a:cs typeface="Arial"/>
            </a:endParaRPr>
          </a:p>
        </p:txBody>
      </p:sp>
      <p:pic>
        <p:nvPicPr>
          <p:cNvPr id="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21336" y="0"/>
            <a:ext cx="1257300" cy="1181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057195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5940" y="268351"/>
            <a:ext cx="7409180" cy="665480"/>
          </a:xfrm>
          <a:prstGeom prst="rect">
            <a:avLst/>
          </a:prstGeom>
        </p:spPr>
        <p:txBody>
          <a:bodyPr vert="horz" wrap="square" lIns="0" tIns="12700" rIns="0" bIns="0" rtlCol="0">
            <a:spAutoFit/>
          </a:bodyPr>
          <a:lstStyle/>
          <a:p>
            <a:pPr marL="12700">
              <a:lnSpc>
                <a:spcPct val="100000"/>
              </a:lnSpc>
              <a:spcBef>
                <a:spcPts val="100"/>
              </a:spcBef>
            </a:pPr>
            <a:r>
              <a:rPr sz="4200" spc="-40" dirty="0">
                <a:solidFill>
                  <a:srgbClr val="006633"/>
                </a:solidFill>
                <a:latin typeface="Garamond"/>
                <a:cs typeface="Garamond"/>
              </a:rPr>
              <a:t>Watershed </a:t>
            </a:r>
            <a:r>
              <a:rPr sz="4200" dirty="0">
                <a:solidFill>
                  <a:srgbClr val="006633"/>
                </a:solidFill>
                <a:latin typeface="Garamond"/>
                <a:cs typeface="Garamond"/>
              </a:rPr>
              <a:t>Segmentation</a:t>
            </a:r>
            <a:r>
              <a:rPr sz="4200" spc="-60" dirty="0">
                <a:solidFill>
                  <a:srgbClr val="006633"/>
                </a:solidFill>
                <a:latin typeface="Garamond"/>
                <a:cs typeface="Garamond"/>
              </a:rPr>
              <a:t> </a:t>
            </a:r>
            <a:r>
              <a:rPr sz="4200" spc="5" dirty="0">
                <a:solidFill>
                  <a:srgbClr val="006633"/>
                </a:solidFill>
                <a:latin typeface="Garamond"/>
                <a:cs typeface="Garamond"/>
              </a:rPr>
              <a:t>Algorithm</a:t>
            </a:r>
            <a:endParaRPr sz="4200">
              <a:latin typeface="Garamond"/>
              <a:cs typeface="Garamond"/>
            </a:endParaRPr>
          </a:p>
        </p:txBody>
      </p:sp>
      <p:sp>
        <p:nvSpPr>
          <p:cNvPr id="3" name="object 3"/>
          <p:cNvSpPr txBox="1"/>
          <p:nvPr/>
        </p:nvSpPr>
        <p:spPr>
          <a:xfrm>
            <a:off x="813917" y="1646682"/>
            <a:ext cx="7567295" cy="574040"/>
          </a:xfrm>
          <a:prstGeom prst="rect">
            <a:avLst/>
          </a:prstGeom>
        </p:spPr>
        <p:txBody>
          <a:bodyPr vert="horz" wrap="square" lIns="0" tIns="12700" rIns="0" bIns="0" rtlCol="0">
            <a:spAutoFit/>
          </a:bodyPr>
          <a:lstStyle/>
          <a:p>
            <a:pPr marL="12700" marR="5080">
              <a:lnSpc>
                <a:spcPct val="100000"/>
              </a:lnSpc>
              <a:spcBef>
                <a:spcPts val="100"/>
              </a:spcBef>
            </a:pPr>
            <a:r>
              <a:rPr sz="1800" dirty="0">
                <a:latin typeface="Arial"/>
                <a:cs typeface="Arial"/>
              </a:rPr>
              <a:t>A </a:t>
            </a:r>
            <a:r>
              <a:rPr sz="1800" spc="-5" dirty="0">
                <a:latin typeface="Arial"/>
                <a:cs typeface="Arial"/>
              </a:rPr>
              <a:t>solution is </a:t>
            </a:r>
            <a:r>
              <a:rPr sz="1800" dirty="0">
                <a:latin typeface="Arial"/>
                <a:cs typeface="Arial"/>
              </a:rPr>
              <a:t>to </a:t>
            </a:r>
            <a:r>
              <a:rPr sz="1800" spc="-5" dirty="0">
                <a:latin typeface="Arial"/>
                <a:cs typeface="Arial"/>
              </a:rPr>
              <a:t>limit </a:t>
            </a:r>
            <a:r>
              <a:rPr sz="1800" dirty="0">
                <a:latin typeface="Arial"/>
                <a:cs typeface="Arial"/>
              </a:rPr>
              <a:t>the </a:t>
            </a:r>
            <a:r>
              <a:rPr sz="1800" spc="-5" dirty="0">
                <a:latin typeface="Arial"/>
                <a:cs typeface="Arial"/>
              </a:rPr>
              <a:t>number </a:t>
            </a:r>
            <a:r>
              <a:rPr sz="1800" dirty="0">
                <a:latin typeface="Arial"/>
                <a:cs typeface="Arial"/>
              </a:rPr>
              <a:t>of </a:t>
            </a:r>
            <a:r>
              <a:rPr sz="1800" spc="-5" dirty="0">
                <a:latin typeface="Arial"/>
                <a:cs typeface="Arial"/>
              </a:rPr>
              <a:t>regional minima. Use </a:t>
            </a:r>
            <a:r>
              <a:rPr sz="1800" dirty="0">
                <a:latin typeface="Arial"/>
                <a:cs typeface="Arial"/>
              </a:rPr>
              <a:t>markers to </a:t>
            </a:r>
            <a:r>
              <a:rPr sz="1800" spc="-5" dirty="0">
                <a:latin typeface="Arial"/>
                <a:cs typeface="Arial"/>
              </a:rPr>
              <a:t>specify  </a:t>
            </a:r>
            <a:r>
              <a:rPr sz="1800" dirty="0">
                <a:latin typeface="Arial"/>
                <a:cs typeface="Arial"/>
              </a:rPr>
              <a:t>the </a:t>
            </a:r>
            <a:r>
              <a:rPr sz="1800" spc="-5" dirty="0">
                <a:latin typeface="Arial"/>
                <a:cs typeface="Arial"/>
              </a:rPr>
              <a:t>only </a:t>
            </a:r>
            <a:r>
              <a:rPr sz="1800" spc="-10" dirty="0">
                <a:latin typeface="Arial"/>
                <a:cs typeface="Arial"/>
              </a:rPr>
              <a:t>allowed </a:t>
            </a:r>
            <a:r>
              <a:rPr sz="1800" spc="-5" dirty="0">
                <a:latin typeface="Arial"/>
                <a:cs typeface="Arial"/>
              </a:rPr>
              <a:t>regional</a:t>
            </a:r>
            <a:r>
              <a:rPr sz="1800" spc="80" dirty="0">
                <a:latin typeface="Arial"/>
                <a:cs typeface="Arial"/>
              </a:rPr>
              <a:t> </a:t>
            </a:r>
            <a:r>
              <a:rPr sz="1800" spc="-5" dirty="0">
                <a:latin typeface="Arial"/>
                <a:cs typeface="Arial"/>
              </a:rPr>
              <a:t>minima.</a:t>
            </a:r>
            <a:endParaRPr sz="1800">
              <a:latin typeface="Arial"/>
              <a:cs typeface="Arial"/>
            </a:endParaRPr>
          </a:p>
        </p:txBody>
      </p:sp>
      <p:sp>
        <p:nvSpPr>
          <p:cNvPr id="4" name="object 4"/>
          <p:cNvSpPr/>
          <p:nvPr/>
        </p:nvSpPr>
        <p:spPr>
          <a:xfrm>
            <a:off x="1022603" y="2848355"/>
            <a:ext cx="7040880" cy="3198886"/>
          </a:xfrm>
          <a:prstGeom prst="rect">
            <a:avLst/>
          </a:prstGeom>
          <a:blipFill>
            <a:blip r:embed="rId2" cstate="print"/>
            <a:stretch>
              <a:fillRect/>
            </a:stretch>
          </a:blipFill>
        </p:spPr>
        <p:txBody>
          <a:bodyPr wrap="square" lIns="0" tIns="0" rIns="0" bIns="0" rtlCol="0"/>
          <a:lstStyle/>
          <a:p>
            <a:endParaRPr/>
          </a:p>
        </p:txBody>
      </p:sp>
      <p:sp>
        <p:nvSpPr>
          <p:cNvPr id="5" name="object 5"/>
          <p:cNvSpPr txBox="1">
            <a:spLocks noGrp="1"/>
          </p:cNvSpPr>
          <p:nvPr>
            <p:ph type="ftr" sz="quarter" idx="5"/>
          </p:nvPr>
        </p:nvSpPr>
        <p:spPr>
          <a:xfrm>
            <a:off x="3108960" y="6377940"/>
            <a:ext cx="2926080" cy="195566"/>
          </a:xfrm>
          <a:prstGeom prst="rect">
            <a:avLst/>
          </a:prstGeom>
        </p:spPr>
        <p:txBody>
          <a:bodyPr vert="horz" wrap="square" lIns="0" tIns="0" rIns="0" bIns="0" rtlCol="0">
            <a:spAutoFit/>
          </a:bodyPr>
          <a:lstStyle/>
          <a:p>
            <a:pPr marL="12700">
              <a:lnSpc>
                <a:spcPts val="1375"/>
              </a:lnSpc>
            </a:pPr>
            <a:endParaRPr spc="-5" dirty="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25400">
              <a:lnSpc>
                <a:spcPts val="1375"/>
              </a:lnSpc>
            </a:pPr>
            <a:fld id="{81D60167-4931-47E6-BA6A-407CBD079E47}" type="slidenum">
              <a:rPr dirty="0"/>
              <a:t>48</a:t>
            </a:fld>
            <a:endParaRPr dirty="0"/>
          </a:p>
        </p:txBody>
      </p:sp>
      <p:sp>
        <p:nvSpPr>
          <p:cNvPr id="7" name="object 7"/>
          <p:cNvSpPr txBox="1">
            <a:spLocks noGrp="1"/>
          </p:cNvSpPr>
          <p:nvPr>
            <p:ph type="dt" sz="half" idx="6"/>
          </p:nvPr>
        </p:nvSpPr>
        <p:spPr>
          <a:xfrm>
            <a:off x="457200" y="6377940"/>
            <a:ext cx="2103120" cy="195566"/>
          </a:xfrm>
          <a:prstGeom prst="rect">
            <a:avLst/>
          </a:prstGeom>
        </p:spPr>
        <p:txBody>
          <a:bodyPr vert="horz" wrap="square" lIns="0" tIns="0" rIns="0" bIns="0" rtlCol="0">
            <a:spAutoFit/>
          </a:bodyPr>
          <a:lstStyle/>
          <a:p>
            <a:pPr marL="12700">
              <a:lnSpc>
                <a:spcPts val="1375"/>
              </a:lnSpc>
            </a:pPr>
            <a:endParaRPr dirty="0"/>
          </a:p>
        </p:txBody>
      </p:sp>
      <p:pic>
        <p:nvPicPr>
          <p:cNvPr id="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21336" y="0"/>
            <a:ext cx="1257300" cy="1181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7706355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5940" y="268351"/>
            <a:ext cx="7409180" cy="665480"/>
          </a:xfrm>
          <a:prstGeom prst="rect">
            <a:avLst/>
          </a:prstGeom>
        </p:spPr>
        <p:txBody>
          <a:bodyPr vert="horz" wrap="square" lIns="0" tIns="12700" rIns="0" bIns="0" rtlCol="0">
            <a:spAutoFit/>
          </a:bodyPr>
          <a:lstStyle/>
          <a:p>
            <a:pPr marL="12700">
              <a:lnSpc>
                <a:spcPct val="100000"/>
              </a:lnSpc>
              <a:spcBef>
                <a:spcPts val="100"/>
              </a:spcBef>
            </a:pPr>
            <a:r>
              <a:rPr sz="4200" spc="-40" dirty="0">
                <a:solidFill>
                  <a:srgbClr val="006633"/>
                </a:solidFill>
                <a:latin typeface="Garamond"/>
                <a:cs typeface="Garamond"/>
              </a:rPr>
              <a:t>Watershed </a:t>
            </a:r>
            <a:r>
              <a:rPr sz="4200" dirty="0">
                <a:solidFill>
                  <a:srgbClr val="006633"/>
                </a:solidFill>
                <a:latin typeface="Garamond"/>
                <a:cs typeface="Garamond"/>
              </a:rPr>
              <a:t>Segmentation</a:t>
            </a:r>
            <a:r>
              <a:rPr sz="4200" spc="-60" dirty="0">
                <a:solidFill>
                  <a:srgbClr val="006633"/>
                </a:solidFill>
                <a:latin typeface="Garamond"/>
                <a:cs typeface="Garamond"/>
              </a:rPr>
              <a:t> </a:t>
            </a:r>
            <a:r>
              <a:rPr sz="4200" spc="5" dirty="0">
                <a:solidFill>
                  <a:srgbClr val="006633"/>
                </a:solidFill>
                <a:latin typeface="Garamond"/>
                <a:cs typeface="Garamond"/>
              </a:rPr>
              <a:t>Algorithm</a:t>
            </a:r>
            <a:endParaRPr sz="4200">
              <a:latin typeface="Garamond"/>
              <a:cs typeface="Garamond"/>
            </a:endParaRPr>
          </a:p>
        </p:txBody>
      </p:sp>
      <p:sp>
        <p:nvSpPr>
          <p:cNvPr id="3" name="object 3"/>
          <p:cNvSpPr txBox="1"/>
          <p:nvPr/>
        </p:nvSpPr>
        <p:spPr>
          <a:xfrm>
            <a:off x="813917" y="1646682"/>
            <a:ext cx="7595234" cy="848360"/>
          </a:xfrm>
          <a:prstGeom prst="rect">
            <a:avLst/>
          </a:prstGeom>
        </p:spPr>
        <p:txBody>
          <a:bodyPr vert="horz" wrap="square" lIns="0" tIns="12700" rIns="0" bIns="0" rtlCol="0">
            <a:spAutoFit/>
          </a:bodyPr>
          <a:lstStyle/>
          <a:p>
            <a:pPr marL="12700" marR="5080" algn="just">
              <a:lnSpc>
                <a:spcPct val="100000"/>
              </a:lnSpc>
              <a:spcBef>
                <a:spcPts val="100"/>
              </a:spcBef>
            </a:pPr>
            <a:r>
              <a:rPr sz="1800" dirty="0">
                <a:latin typeface="Arial"/>
                <a:cs typeface="Arial"/>
              </a:rPr>
              <a:t>A </a:t>
            </a:r>
            <a:r>
              <a:rPr sz="1800" spc="-5" dirty="0">
                <a:latin typeface="Arial"/>
                <a:cs typeface="Arial"/>
              </a:rPr>
              <a:t>solution is </a:t>
            </a:r>
            <a:r>
              <a:rPr sz="1800" dirty="0">
                <a:latin typeface="Arial"/>
                <a:cs typeface="Arial"/>
              </a:rPr>
              <a:t>to </a:t>
            </a:r>
            <a:r>
              <a:rPr sz="1800" spc="-5" dirty="0">
                <a:latin typeface="Arial"/>
                <a:cs typeface="Arial"/>
              </a:rPr>
              <a:t>limit </a:t>
            </a:r>
            <a:r>
              <a:rPr sz="1800" dirty="0">
                <a:latin typeface="Arial"/>
                <a:cs typeface="Arial"/>
              </a:rPr>
              <a:t>the </a:t>
            </a:r>
            <a:r>
              <a:rPr sz="1800" spc="-5" dirty="0">
                <a:latin typeface="Arial"/>
                <a:cs typeface="Arial"/>
              </a:rPr>
              <a:t>number </a:t>
            </a:r>
            <a:r>
              <a:rPr sz="1800" dirty="0">
                <a:latin typeface="Arial"/>
                <a:cs typeface="Arial"/>
              </a:rPr>
              <a:t>of </a:t>
            </a:r>
            <a:r>
              <a:rPr sz="1800" spc="-5" dirty="0">
                <a:latin typeface="Arial"/>
                <a:cs typeface="Arial"/>
              </a:rPr>
              <a:t>regional minima. Use </a:t>
            </a:r>
            <a:r>
              <a:rPr sz="1800" dirty="0">
                <a:latin typeface="Arial"/>
                <a:cs typeface="Arial"/>
              </a:rPr>
              <a:t>markers to </a:t>
            </a:r>
            <a:r>
              <a:rPr sz="1800" spc="-5" dirty="0">
                <a:latin typeface="Arial"/>
                <a:cs typeface="Arial"/>
              </a:rPr>
              <a:t>specify  </a:t>
            </a:r>
            <a:r>
              <a:rPr sz="1800" dirty="0">
                <a:latin typeface="Arial"/>
                <a:cs typeface="Arial"/>
              </a:rPr>
              <a:t>the </a:t>
            </a:r>
            <a:r>
              <a:rPr sz="1800" spc="-5" dirty="0">
                <a:latin typeface="Arial"/>
                <a:cs typeface="Arial"/>
              </a:rPr>
              <a:t>only </a:t>
            </a:r>
            <a:r>
              <a:rPr sz="1800" spc="-10" dirty="0">
                <a:latin typeface="Arial"/>
                <a:cs typeface="Arial"/>
              </a:rPr>
              <a:t>allowed </a:t>
            </a:r>
            <a:r>
              <a:rPr sz="1800" spc="-5" dirty="0">
                <a:latin typeface="Arial"/>
                <a:cs typeface="Arial"/>
              </a:rPr>
              <a:t>regional minima. </a:t>
            </a:r>
            <a:r>
              <a:rPr sz="1800" dirty="0">
                <a:latin typeface="Arial"/>
                <a:cs typeface="Arial"/>
              </a:rPr>
              <a:t>(For </a:t>
            </a:r>
            <a:r>
              <a:rPr sz="1800" spc="-5" dirty="0">
                <a:latin typeface="Arial"/>
                <a:cs typeface="Arial"/>
              </a:rPr>
              <a:t>example, gray-level values might be  used as a</a:t>
            </a:r>
            <a:r>
              <a:rPr sz="1800" dirty="0">
                <a:latin typeface="Arial"/>
                <a:cs typeface="Arial"/>
              </a:rPr>
              <a:t> </a:t>
            </a:r>
            <a:r>
              <a:rPr sz="1800" spc="-15" dirty="0">
                <a:latin typeface="Arial"/>
                <a:cs typeface="Arial"/>
              </a:rPr>
              <a:t>marker.)</a:t>
            </a:r>
            <a:endParaRPr sz="1800">
              <a:latin typeface="Arial"/>
              <a:cs typeface="Arial"/>
            </a:endParaRPr>
          </a:p>
        </p:txBody>
      </p:sp>
      <p:sp>
        <p:nvSpPr>
          <p:cNvPr id="4" name="object 4"/>
          <p:cNvSpPr/>
          <p:nvPr/>
        </p:nvSpPr>
        <p:spPr>
          <a:xfrm>
            <a:off x="1478280" y="2918460"/>
            <a:ext cx="6278880" cy="2529840"/>
          </a:xfrm>
          <a:prstGeom prst="rect">
            <a:avLst/>
          </a:prstGeom>
          <a:blipFill>
            <a:blip r:embed="rId2" cstate="print"/>
            <a:stretch>
              <a:fillRect/>
            </a:stretch>
          </a:blipFill>
        </p:spPr>
        <p:txBody>
          <a:bodyPr wrap="square" lIns="0" tIns="0" rIns="0" bIns="0" rtlCol="0"/>
          <a:lstStyle/>
          <a:p>
            <a:endParaRPr/>
          </a:p>
        </p:txBody>
      </p:sp>
      <p:sp>
        <p:nvSpPr>
          <p:cNvPr id="5" name="object 5"/>
          <p:cNvSpPr txBox="1">
            <a:spLocks noGrp="1"/>
          </p:cNvSpPr>
          <p:nvPr>
            <p:ph type="ftr" sz="quarter" idx="5"/>
          </p:nvPr>
        </p:nvSpPr>
        <p:spPr>
          <a:xfrm>
            <a:off x="3108960" y="6377940"/>
            <a:ext cx="2926080" cy="195566"/>
          </a:xfrm>
          <a:prstGeom prst="rect">
            <a:avLst/>
          </a:prstGeom>
        </p:spPr>
        <p:txBody>
          <a:bodyPr vert="horz" wrap="square" lIns="0" tIns="0" rIns="0" bIns="0" rtlCol="0">
            <a:spAutoFit/>
          </a:bodyPr>
          <a:lstStyle/>
          <a:p>
            <a:pPr marL="12700">
              <a:lnSpc>
                <a:spcPts val="1375"/>
              </a:lnSpc>
            </a:pPr>
            <a:endParaRPr spc="-5" dirty="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25400">
              <a:lnSpc>
                <a:spcPts val="1375"/>
              </a:lnSpc>
            </a:pPr>
            <a:fld id="{81D60167-4931-47E6-BA6A-407CBD079E47}" type="slidenum">
              <a:rPr dirty="0"/>
              <a:t>49</a:t>
            </a:fld>
            <a:endParaRPr dirty="0"/>
          </a:p>
        </p:txBody>
      </p:sp>
      <p:sp>
        <p:nvSpPr>
          <p:cNvPr id="7" name="object 7"/>
          <p:cNvSpPr txBox="1">
            <a:spLocks noGrp="1"/>
          </p:cNvSpPr>
          <p:nvPr>
            <p:ph type="dt" sz="half" idx="6"/>
          </p:nvPr>
        </p:nvSpPr>
        <p:spPr>
          <a:xfrm>
            <a:off x="457200" y="6377940"/>
            <a:ext cx="2103120" cy="195566"/>
          </a:xfrm>
          <a:prstGeom prst="rect">
            <a:avLst/>
          </a:prstGeom>
        </p:spPr>
        <p:txBody>
          <a:bodyPr vert="horz" wrap="square" lIns="0" tIns="0" rIns="0" bIns="0" rtlCol="0">
            <a:spAutoFit/>
          </a:bodyPr>
          <a:lstStyle/>
          <a:p>
            <a:pPr marL="12700">
              <a:lnSpc>
                <a:spcPts val="1375"/>
              </a:lnSpc>
            </a:pPr>
            <a:endParaRPr dirty="0"/>
          </a:p>
        </p:txBody>
      </p:sp>
      <p:pic>
        <p:nvPicPr>
          <p:cNvPr id="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21336" y="0"/>
            <a:ext cx="1257300" cy="1181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517580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75182" y="1549019"/>
            <a:ext cx="9144000" cy="2862580"/>
            <a:chOff x="0" y="0"/>
            <a:chExt cx="9144000" cy="2862580"/>
          </a:xfrm>
        </p:grpSpPr>
        <p:sp>
          <p:nvSpPr>
            <p:cNvPr id="3" name="object 3"/>
            <p:cNvSpPr/>
            <p:nvPr/>
          </p:nvSpPr>
          <p:spPr>
            <a:xfrm>
              <a:off x="0" y="0"/>
              <a:ext cx="9144000" cy="2862580"/>
            </a:xfrm>
            <a:custGeom>
              <a:avLst/>
              <a:gdLst/>
              <a:ahLst/>
              <a:cxnLst/>
              <a:rect l="l" t="t" r="r" b="b"/>
              <a:pathLst>
                <a:path w="9144000" h="2862580">
                  <a:moveTo>
                    <a:pt x="0" y="2862072"/>
                  </a:moveTo>
                  <a:lnTo>
                    <a:pt x="9144000" y="2862072"/>
                  </a:lnTo>
                  <a:lnTo>
                    <a:pt x="9144000" y="0"/>
                  </a:lnTo>
                  <a:lnTo>
                    <a:pt x="0" y="0"/>
                  </a:lnTo>
                  <a:lnTo>
                    <a:pt x="0" y="2862072"/>
                  </a:lnTo>
                  <a:close/>
                </a:path>
              </a:pathLst>
            </a:custGeom>
            <a:ln w="9144">
              <a:solidFill>
                <a:srgbClr val="000000"/>
              </a:solidFill>
            </a:ln>
          </p:spPr>
          <p:txBody>
            <a:bodyPr wrap="square" lIns="0" tIns="0" rIns="0" bIns="0" rtlCol="0"/>
            <a:lstStyle/>
            <a:p>
              <a:endParaRPr>
                <a:solidFill>
                  <a:prstClr val="black"/>
                </a:solidFill>
              </a:endParaRPr>
            </a:p>
          </p:txBody>
        </p:sp>
        <p:sp>
          <p:nvSpPr>
            <p:cNvPr id="6" name="object 6"/>
            <p:cNvSpPr/>
            <p:nvPr/>
          </p:nvSpPr>
          <p:spPr>
            <a:xfrm>
              <a:off x="2053208" y="1175956"/>
              <a:ext cx="5188331" cy="510667"/>
            </a:xfrm>
            <a:prstGeom prst="rect">
              <a:avLst/>
            </a:prstGeom>
            <a:blipFill>
              <a:blip r:embed="rId2" cstate="print"/>
              <a:stretch>
                <a:fillRect/>
              </a:stretch>
            </a:blipFill>
          </p:spPr>
          <p:txBody>
            <a:bodyPr wrap="square" lIns="0" tIns="0" rIns="0" bIns="0" rtlCol="0"/>
            <a:lstStyle/>
            <a:p>
              <a:endParaRPr>
                <a:solidFill>
                  <a:prstClr val="black"/>
                </a:solidFill>
              </a:endParaRPr>
            </a:p>
          </p:txBody>
        </p:sp>
      </p:gr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56091" y="152400"/>
            <a:ext cx="1262063" cy="1182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34296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00400" y="165926"/>
            <a:ext cx="2777236" cy="430887"/>
          </a:xfrm>
        </p:spPr>
        <p:txBody>
          <a:bodyPr/>
          <a:lstStyle/>
          <a:p>
            <a:r>
              <a:rPr lang="en-US" b="1" dirty="0">
                <a:latin typeface="Times New Roman" pitchFamily="18" charset="0"/>
                <a:cs typeface="Times New Roman" pitchFamily="18" charset="0"/>
              </a:rPr>
              <a:t>Livewire</a:t>
            </a:r>
            <a:endParaRPr lang="en-US" dirty="0">
              <a:latin typeface="Times New Roman" pitchFamily="18" charset="0"/>
              <a:cs typeface="Times New Roman" pitchFamily="18" charset="0"/>
            </a:endParaRPr>
          </a:p>
        </p:txBody>
      </p:sp>
      <p:sp>
        <p:nvSpPr>
          <p:cNvPr id="3" name="Text Placeholder 2"/>
          <p:cNvSpPr>
            <a:spLocks noGrp="1"/>
          </p:cNvSpPr>
          <p:nvPr>
            <p:ph type="body" idx="1"/>
          </p:nvPr>
        </p:nvSpPr>
        <p:spPr>
          <a:xfrm>
            <a:off x="929132" y="1057757"/>
            <a:ext cx="7529195" cy="5539978"/>
          </a:xfrm>
        </p:spPr>
        <p:txBody>
          <a:bodyPr/>
          <a:lstStyle/>
          <a:p>
            <a:pPr marL="342900" indent="-342900" algn="just">
              <a:lnSpc>
                <a:spcPct val="150000"/>
              </a:lnSpc>
              <a:buFont typeface="Wingdings" pitchFamily="2" charset="2"/>
              <a:buChar char="Ø"/>
            </a:pPr>
            <a:r>
              <a:rPr lang="en-US" b="1" dirty="0"/>
              <a:t>Livewire</a:t>
            </a:r>
            <a:r>
              <a:rPr lang="en-US" dirty="0"/>
              <a:t>, is a segmentation technique which allows a user to select regions of interest to be extracted quickly and accurately, using simple mouse </a:t>
            </a:r>
            <a:r>
              <a:rPr lang="en-US" dirty="0" smtClean="0"/>
              <a:t>clicks.</a:t>
            </a:r>
          </a:p>
          <a:p>
            <a:pPr marL="342900" indent="-342900" algn="just">
              <a:lnSpc>
                <a:spcPct val="150000"/>
              </a:lnSpc>
              <a:buFont typeface="Wingdings" pitchFamily="2" charset="2"/>
              <a:buChar char="Ø"/>
            </a:pPr>
            <a:endParaRPr lang="en-US" dirty="0" smtClean="0"/>
          </a:p>
          <a:p>
            <a:pPr marL="342900" indent="-342900" algn="just">
              <a:lnSpc>
                <a:spcPct val="150000"/>
              </a:lnSpc>
              <a:buFont typeface="Wingdings" pitchFamily="2" charset="2"/>
              <a:buChar char="Ø"/>
            </a:pPr>
            <a:r>
              <a:rPr lang="en-US" dirty="0" smtClean="0"/>
              <a:t>It </a:t>
            </a:r>
            <a:r>
              <a:rPr lang="en-US" dirty="0"/>
              <a:t>is based on the </a:t>
            </a:r>
            <a:r>
              <a:rPr lang="en-US" dirty="0">
                <a:hlinkClick r:id="rId2" tooltip="Dijkstra's algorithm"/>
              </a:rPr>
              <a:t>lowest cost path algorithm</a:t>
            </a:r>
            <a:r>
              <a:rPr lang="en-US" dirty="0"/>
              <a:t>, by </a:t>
            </a:r>
            <a:r>
              <a:rPr lang="en-US" dirty="0" err="1">
                <a:hlinkClick r:id="rId3" tooltip="Edsger W. Dijkstra"/>
              </a:rPr>
              <a:t>Edsger</a:t>
            </a:r>
            <a:r>
              <a:rPr lang="en-US" dirty="0">
                <a:hlinkClick r:id="rId3" tooltip="Edsger W. Dijkstra"/>
              </a:rPr>
              <a:t> W. </a:t>
            </a:r>
            <a:r>
              <a:rPr lang="en-US" dirty="0" err="1">
                <a:hlinkClick r:id="rId3" tooltip="Edsger W. Dijkstra"/>
              </a:rPr>
              <a:t>Dijkstra</a:t>
            </a:r>
            <a:r>
              <a:rPr lang="en-US" dirty="0"/>
              <a:t>. Firstly convolve the image with a </a:t>
            </a:r>
            <a:r>
              <a:rPr lang="en-US" dirty="0" err="1">
                <a:hlinkClick r:id="rId4" tooltip="Sobel operator"/>
              </a:rPr>
              <a:t>Sobel</a:t>
            </a:r>
            <a:r>
              <a:rPr lang="en-US" dirty="0">
                <a:hlinkClick r:id="rId4" tooltip="Sobel operator"/>
              </a:rPr>
              <a:t> filter</a:t>
            </a:r>
            <a:r>
              <a:rPr lang="en-US" dirty="0"/>
              <a:t> to extract edges</a:t>
            </a:r>
            <a:r>
              <a:rPr lang="en-US" dirty="0" smtClean="0"/>
              <a:t>.</a:t>
            </a:r>
          </a:p>
          <a:p>
            <a:pPr marL="342900" indent="-342900" algn="just">
              <a:lnSpc>
                <a:spcPct val="150000"/>
              </a:lnSpc>
              <a:buFont typeface="Wingdings" pitchFamily="2" charset="2"/>
              <a:buChar char="Ø"/>
            </a:pPr>
            <a:endParaRPr lang="en-US" dirty="0" smtClean="0"/>
          </a:p>
          <a:p>
            <a:pPr marL="342900" indent="-342900" algn="just">
              <a:lnSpc>
                <a:spcPct val="150000"/>
              </a:lnSpc>
              <a:buFont typeface="Wingdings" pitchFamily="2" charset="2"/>
              <a:buChar char="Ø"/>
            </a:pPr>
            <a:r>
              <a:rPr lang="en-US" dirty="0" smtClean="0"/>
              <a:t> </a:t>
            </a:r>
            <a:r>
              <a:rPr lang="en-US" dirty="0"/>
              <a:t>Each pixel of the resulting image is a vertex of the graph and has edges going to the 4 pixels around it, as up, down, left, right. </a:t>
            </a:r>
            <a:endParaRPr lang="en-US" dirty="0" smtClean="0"/>
          </a:p>
          <a:p>
            <a:pPr marL="342900" indent="-342900" algn="just">
              <a:lnSpc>
                <a:spcPct val="150000"/>
              </a:lnSpc>
              <a:buFont typeface="Wingdings" pitchFamily="2" charset="2"/>
              <a:buChar char="Ø"/>
            </a:pPr>
            <a:endParaRPr lang="en-US" dirty="0" smtClean="0"/>
          </a:p>
          <a:p>
            <a:pPr marL="342900" indent="-342900" algn="just">
              <a:lnSpc>
                <a:spcPct val="150000"/>
              </a:lnSpc>
              <a:buFont typeface="Wingdings" pitchFamily="2" charset="2"/>
              <a:buChar char="Ø"/>
            </a:pPr>
            <a:r>
              <a:rPr lang="en-US" dirty="0" smtClean="0"/>
              <a:t>The </a:t>
            </a:r>
            <a:r>
              <a:rPr lang="en-US" dirty="0"/>
              <a:t>edge costs are defined based on a cost function. </a:t>
            </a:r>
          </a:p>
        </p:txBody>
      </p:sp>
      <p:pic>
        <p:nvPicPr>
          <p:cNvPr id="4"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21336" y="0"/>
            <a:ext cx="1257300" cy="1181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15906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1000"/>
                                        <p:tgtEl>
                                          <p:spTgt spid="3">
                                            <p:txEl>
                                              <p:pRg st="2" end="2"/>
                                            </p:txEl>
                                          </p:spTgt>
                                        </p:tgtEl>
                                      </p:cBhvr>
                                    </p:animEffect>
                                    <p:anim calcmode="lin" valueType="num">
                                      <p:cBhvr>
                                        <p:cTn id="1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1000"/>
                                        <p:tgtEl>
                                          <p:spTgt spid="3">
                                            <p:txEl>
                                              <p:pRg st="4" end="4"/>
                                            </p:txEl>
                                          </p:spTgt>
                                        </p:tgtEl>
                                      </p:cBhvr>
                                    </p:animEffect>
                                    <p:anim calcmode="lin" valueType="num">
                                      <p:cBhvr>
                                        <p:cTn id="1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1000"/>
                                        <p:tgtEl>
                                          <p:spTgt spid="3">
                                            <p:txEl>
                                              <p:pRg st="6" end="6"/>
                                            </p:txEl>
                                          </p:spTgt>
                                        </p:tgtEl>
                                      </p:cBhvr>
                                    </p:animEffect>
                                    <p:anim calcmode="lin" valueType="num">
                                      <p:cBhvr>
                                        <p:cTn id="2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8400" y="98107"/>
            <a:ext cx="3979417" cy="984885"/>
          </a:xfrm>
        </p:spPr>
        <p:txBody>
          <a:bodyPr/>
          <a:lstStyle/>
          <a:p>
            <a:pPr algn="ctr"/>
            <a:r>
              <a:rPr lang="en-US" sz="3200" dirty="0">
                <a:latin typeface="Times New Roman" pitchFamily="18" charset="0"/>
                <a:cs typeface="Times New Roman" pitchFamily="18" charset="0"/>
              </a:rPr>
              <a:t>Livewire segmentation</a:t>
            </a:r>
            <a:br>
              <a:rPr lang="en-US" sz="3200" dirty="0">
                <a:latin typeface="Times New Roman" pitchFamily="18" charset="0"/>
                <a:cs typeface="Times New Roman" pitchFamily="18" charset="0"/>
              </a:rPr>
            </a:br>
            <a:endParaRPr lang="en-US" sz="3200" dirty="0">
              <a:latin typeface="Times New Roman" pitchFamily="18" charset="0"/>
              <a:cs typeface="Times New Roman" pitchFamily="18" charset="0"/>
            </a:endParaRPr>
          </a:p>
        </p:txBody>
      </p:sp>
      <p:sp>
        <p:nvSpPr>
          <p:cNvPr id="8" name="Text Placeholder 7"/>
          <p:cNvSpPr>
            <a:spLocks noGrp="1"/>
          </p:cNvSpPr>
          <p:nvPr>
            <p:ph type="body" idx="1"/>
          </p:nvPr>
        </p:nvSpPr>
        <p:spPr>
          <a:xfrm>
            <a:off x="244059" y="838200"/>
            <a:ext cx="8305927" cy="5847755"/>
          </a:xfrm>
        </p:spPr>
        <p:txBody>
          <a:bodyPr/>
          <a:lstStyle/>
          <a:p>
            <a:pPr marL="342900" indent="-342900" algn="just">
              <a:lnSpc>
                <a:spcPct val="150000"/>
              </a:lnSpc>
              <a:buFont typeface="Wingdings" pitchFamily="2" charset="2"/>
              <a:buChar char="Ø"/>
            </a:pPr>
            <a:r>
              <a:rPr lang="en-US" dirty="0"/>
              <a:t>The user sets the starting point clicking on an image's pixel, known as an anchor. </a:t>
            </a:r>
            <a:endParaRPr lang="en-US" dirty="0" smtClean="0"/>
          </a:p>
          <a:p>
            <a:pPr marL="342900" indent="-342900" algn="just">
              <a:lnSpc>
                <a:spcPct val="150000"/>
              </a:lnSpc>
              <a:buFont typeface="Wingdings" pitchFamily="2" charset="2"/>
              <a:buChar char="Ø"/>
            </a:pPr>
            <a:r>
              <a:rPr lang="en-US" dirty="0" smtClean="0"/>
              <a:t>Then</a:t>
            </a:r>
            <a:r>
              <a:rPr lang="en-US" dirty="0"/>
              <a:t>, as he starts to move the mouse over other points, the smallest cost path is drawn from the anchor to the pixel where the mouse is over, changing itself if the user moves the mouse</a:t>
            </a:r>
            <a:r>
              <a:rPr lang="en-US" dirty="0" smtClean="0"/>
              <a:t>.</a:t>
            </a:r>
          </a:p>
          <a:p>
            <a:pPr marL="342900" indent="-342900" algn="just">
              <a:lnSpc>
                <a:spcPct val="150000"/>
              </a:lnSpc>
              <a:buFont typeface="Wingdings" pitchFamily="2" charset="2"/>
              <a:buChar char="Ø"/>
            </a:pPr>
            <a:r>
              <a:rPr lang="en-US" dirty="0" smtClean="0"/>
              <a:t> </a:t>
            </a:r>
            <a:r>
              <a:rPr lang="en-US" dirty="0"/>
              <a:t>If he wants to choose the path that is being displayed, he simply clicks the image again.</a:t>
            </a:r>
          </a:p>
          <a:p>
            <a:pPr marL="342900" indent="-342900" algn="just">
              <a:lnSpc>
                <a:spcPct val="150000"/>
              </a:lnSpc>
              <a:buFont typeface="Wingdings" pitchFamily="2" charset="2"/>
              <a:buChar char="Ø"/>
            </a:pPr>
            <a:r>
              <a:rPr lang="en-US" dirty="0"/>
              <a:t>One can easily see in the right image, that the places where the user clicked to outline the desired region of interest are marked with a small square. </a:t>
            </a:r>
            <a:endParaRPr lang="en-US" dirty="0" smtClean="0"/>
          </a:p>
          <a:p>
            <a:pPr marL="342900" indent="-342900" algn="just">
              <a:lnSpc>
                <a:spcPct val="150000"/>
              </a:lnSpc>
              <a:buFont typeface="Wingdings" pitchFamily="2" charset="2"/>
              <a:buChar char="Ø"/>
            </a:pPr>
            <a:r>
              <a:rPr lang="en-US" dirty="0" smtClean="0"/>
              <a:t>It </a:t>
            </a:r>
            <a:r>
              <a:rPr lang="en-US" dirty="0"/>
              <a:t>is also easy to see that the livewire has snapped on the image's borders.</a:t>
            </a:r>
          </a:p>
          <a:p>
            <a:endParaRPr lang="en-US" dirty="0"/>
          </a:p>
        </p:txBody>
      </p:sp>
      <p:pic>
        <p:nvPicPr>
          <p:cNvPr id="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21336" y="0"/>
            <a:ext cx="1257300" cy="1181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85439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anim calcmode="lin" valueType="num">
                                      <p:cBhvr additive="base">
                                        <p:cTn id="11"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8">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anim calcmode="lin" valueType="num">
                                      <p:cBhvr additive="base">
                                        <p:cTn id="15"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8">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anim calcmode="lin" valueType="num">
                                      <p:cBhvr additive="base">
                                        <p:cTn id="19"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8">
                                            <p:txEl>
                                              <p:pRg st="4" end="4"/>
                                            </p:txEl>
                                          </p:spTgt>
                                        </p:tgtEl>
                                        <p:attrNameLst>
                                          <p:attrName>style.visibility</p:attrName>
                                        </p:attrNameLst>
                                      </p:cBhvr>
                                      <p:to>
                                        <p:strVal val="visible"/>
                                      </p:to>
                                    </p:set>
                                    <p:anim calcmode="lin" valueType="num">
                                      <p:cBhvr additive="base">
                                        <p:cTn id="23"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8">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446659"/>
            <a:ext cx="6019800" cy="1292662"/>
          </a:xfrm>
        </p:spPr>
        <p:txBody>
          <a:bodyPr/>
          <a:lstStyle/>
          <a:p>
            <a:r>
              <a:rPr lang="en-US" dirty="0">
                <a:latin typeface="Times New Roman" pitchFamily="18" charset="0"/>
                <a:cs typeface="Times New Roman" pitchFamily="18" charset="0"/>
              </a:rPr>
              <a:t>Livewire segmentation</a:t>
            </a:r>
            <a:br>
              <a:rPr lang="en-US" dirty="0">
                <a:latin typeface="Times New Roman" pitchFamily="18" charset="0"/>
                <a:cs typeface="Times New Roman" pitchFamily="18" charset="0"/>
              </a:rPr>
            </a:br>
            <a:endParaRPr lang="en-US" dirty="0"/>
          </a:p>
        </p:txBody>
      </p:sp>
      <p:sp>
        <p:nvSpPr>
          <p:cNvPr id="3" name="Text Placeholder 2"/>
          <p:cNvSpPr>
            <a:spLocks noGrp="1"/>
          </p:cNvSpPr>
          <p:nvPr>
            <p:ph type="body" idx="1"/>
          </p:nvPr>
        </p:nvSpPr>
        <p:spPr/>
        <p:txBody>
          <a:bodyPr/>
          <a:lstStyle/>
          <a:p>
            <a:endParaRPr lang="en-US"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066800"/>
            <a:ext cx="4438650" cy="3311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1785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27"/>
                                        </p:tgtEl>
                                        <p:attrNameLst>
                                          <p:attrName>style.visibility</p:attrName>
                                        </p:attrNameLst>
                                      </p:cBhvr>
                                      <p:to>
                                        <p:strVal val="visible"/>
                                      </p:to>
                                    </p:set>
                                    <p:animEffect transition="in" filter="fade">
                                      <p:cBhvr>
                                        <p:cTn id="7" dur="1000"/>
                                        <p:tgtEl>
                                          <p:spTgt spid="1027"/>
                                        </p:tgtEl>
                                      </p:cBhvr>
                                    </p:animEffect>
                                    <p:anim calcmode="lin" valueType="num">
                                      <p:cBhvr>
                                        <p:cTn id="8" dur="1000" fill="hold"/>
                                        <p:tgtEl>
                                          <p:spTgt spid="1027"/>
                                        </p:tgtEl>
                                        <p:attrNameLst>
                                          <p:attrName>ppt_x</p:attrName>
                                        </p:attrNameLst>
                                      </p:cBhvr>
                                      <p:tavLst>
                                        <p:tav tm="0">
                                          <p:val>
                                            <p:strVal val="#ppt_x"/>
                                          </p:val>
                                        </p:tav>
                                        <p:tav tm="100000">
                                          <p:val>
                                            <p:strVal val="#ppt_x"/>
                                          </p:val>
                                        </p:tav>
                                      </p:tavLst>
                                    </p:anim>
                                    <p:anim calcmode="lin" valueType="num">
                                      <p:cBhvr>
                                        <p:cTn id="9" dur="1000" fill="hold"/>
                                        <p:tgtEl>
                                          <p:spTgt spid="102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446659"/>
            <a:ext cx="4953000" cy="861774"/>
          </a:xfrm>
        </p:spPr>
        <p:txBody>
          <a:bodyPr/>
          <a:lstStyle/>
          <a:p>
            <a:r>
              <a:rPr lang="en-US" dirty="0">
                <a:latin typeface="Times New Roman" pitchFamily="18" charset="0"/>
                <a:cs typeface="Times New Roman" pitchFamily="18" charset="0"/>
              </a:rPr>
              <a:t>Livewire algorithm</a:t>
            </a:r>
            <a:br>
              <a:rPr lang="en-US" dirty="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3" name="Text Placeholder 2"/>
          <p:cNvSpPr>
            <a:spLocks noGrp="1"/>
          </p:cNvSpPr>
          <p:nvPr>
            <p:ph type="body" idx="1"/>
          </p:nvPr>
        </p:nvSpPr>
        <p:spPr>
          <a:xfrm>
            <a:off x="685800" y="1371600"/>
            <a:ext cx="7529195" cy="4462760"/>
          </a:xfrm>
        </p:spPr>
        <p:txBody>
          <a:bodyPr/>
          <a:lstStyle/>
          <a:p>
            <a:pPr marL="342900" indent="-342900" algn="just">
              <a:lnSpc>
                <a:spcPct val="150000"/>
              </a:lnSpc>
              <a:buFont typeface="Wingdings" pitchFamily="2" charset="2"/>
              <a:buChar char="Ø"/>
            </a:pPr>
            <a:r>
              <a:rPr lang="en-US" dirty="0"/>
              <a:t>Convolve the image with a </a:t>
            </a:r>
            <a:r>
              <a:rPr lang="en-US" dirty="0" err="1"/>
              <a:t>Sobel</a:t>
            </a:r>
            <a:r>
              <a:rPr lang="en-US" dirty="0"/>
              <a:t> filter to extract edges</a:t>
            </a:r>
            <a:r>
              <a:rPr lang="en-US" dirty="0" smtClean="0"/>
              <a:t>.</a:t>
            </a:r>
          </a:p>
          <a:p>
            <a:pPr marL="342900" indent="-342900" algn="just">
              <a:lnSpc>
                <a:spcPct val="150000"/>
              </a:lnSpc>
              <a:buFont typeface="Wingdings" pitchFamily="2" charset="2"/>
              <a:buChar char="Ø"/>
            </a:pPr>
            <a:endParaRPr lang="en-US" dirty="0" smtClean="0"/>
          </a:p>
          <a:p>
            <a:pPr marL="342900" indent="-342900" algn="just">
              <a:lnSpc>
                <a:spcPct val="150000"/>
              </a:lnSpc>
              <a:buFont typeface="Wingdings" pitchFamily="2" charset="2"/>
              <a:buChar char="Ø"/>
            </a:pPr>
            <a:r>
              <a:rPr lang="en-US" dirty="0" smtClean="0"/>
              <a:t>Using </a:t>
            </a:r>
            <a:r>
              <a:rPr lang="en-US" dirty="0"/>
              <a:t>this filtered image create a graph using pixels as nodes with edges in four directions (up, down, left right</a:t>
            </a:r>
            <a:r>
              <a:rPr lang="en-US" dirty="0" smtClean="0"/>
              <a:t>).</a:t>
            </a:r>
          </a:p>
          <a:p>
            <a:pPr marL="342900" indent="-342900" algn="just">
              <a:lnSpc>
                <a:spcPct val="150000"/>
              </a:lnSpc>
              <a:buFont typeface="Wingdings" pitchFamily="2" charset="2"/>
              <a:buChar char="Ø"/>
            </a:pPr>
            <a:endParaRPr lang="en-US" baseline="30000" dirty="0"/>
          </a:p>
          <a:p>
            <a:pPr marL="342900" indent="-342900" algn="just">
              <a:lnSpc>
                <a:spcPct val="150000"/>
              </a:lnSpc>
              <a:buFont typeface="Wingdings" pitchFamily="2" charset="2"/>
              <a:buChar char="Ø"/>
            </a:pPr>
            <a:r>
              <a:rPr lang="en-US" dirty="0" smtClean="0"/>
              <a:t>Edges </a:t>
            </a:r>
            <a:r>
              <a:rPr lang="en-US" dirty="0"/>
              <a:t>are weighted with features gathered from the </a:t>
            </a:r>
            <a:r>
              <a:rPr lang="en-US" dirty="0" err="1"/>
              <a:t>Sobel</a:t>
            </a:r>
            <a:r>
              <a:rPr lang="en-US" dirty="0"/>
              <a:t> filter making it less costly to stay on an edge. </a:t>
            </a:r>
            <a:endParaRPr lang="en-US" dirty="0" smtClean="0"/>
          </a:p>
          <a:p>
            <a:pPr marL="342900" indent="-342900" algn="just">
              <a:lnSpc>
                <a:spcPct val="150000"/>
              </a:lnSpc>
              <a:buFont typeface="Wingdings" pitchFamily="2" charset="2"/>
              <a:buChar char="Ø"/>
            </a:pPr>
            <a:endParaRPr lang="en-US" dirty="0" smtClean="0"/>
          </a:p>
          <a:p>
            <a:pPr marL="342900" indent="-342900" algn="just">
              <a:lnSpc>
                <a:spcPct val="150000"/>
              </a:lnSpc>
              <a:buFont typeface="Wingdings" pitchFamily="2" charset="2"/>
              <a:buChar char="Ø"/>
            </a:pPr>
            <a:r>
              <a:rPr lang="en-US" dirty="0" smtClean="0"/>
              <a:t>Several </a:t>
            </a:r>
            <a:r>
              <a:rPr lang="en-US" dirty="0"/>
              <a:t>different cost methods are possible but the most important is the gradient </a:t>
            </a:r>
            <a:r>
              <a:rPr lang="en-US" dirty="0" smtClean="0"/>
              <a:t>magnitude</a:t>
            </a:r>
            <a:endParaRPr lang="en-US"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21336" y="0"/>
            <a:ext cx="1257300" cy="1181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32172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1000"/>
                                        <p:tgtEl>
                                          <p:spTgt spid="3">
                                            <p:txEl>
                                              <p:pRg st="2" end="2"/>
                                            </p:txEl>
                                          </p:spTgt>
                                        </p:tgtEl>
                                      </p:cBhvr>
                                    </p:animEffect>
                                    <p:anim calcmode="lin" valueType="num">
                                      <p:cBhvr>
                                        <p:cTn id="1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1000"/>
                                        <p:tgtEl>
                                          <p:spTgt spid="3">
                                            <p:txEl>
                                              <p:pRg st="4" end="4"/>
                                            </p:txEl>
                                          </p:spTgt>
                                        </p:tgtEl>
                                      </p:cBhvr>
                                    </p:animEffect>
                                    <p:anim calcmode="lin" valueType="num">
                                      <p:cBhvr>
                                        <p:cTn id="1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1000"/>
                                        <p:tgtEl>
                                          <p:spTgt spid="3">
                                            <p:txEl>
                                              <p:pRg st="6" end="6"/>
                                            </p:txEl>
                                          </p:spTgt>
                                        </p:tgtEl>
                                      </p:cBhvr>
                                    </p:animEffect>
                                    <p:anim calcmode="lin" valueType="num">
                                      <p:cBhvr>
                                        <p:cTn id="2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83381" y="446659"/>
            <a:ext cx="2777236" cy="430887"/>
          </a:xfrm>
        </p:spPr>
        <p:txBody>
          <a:bodyPr/>
          <a:lstStyle/>
          <a:p>
            <a:r>
              <a:rPr lang="en-US" dirty="0" smtClean="0"/>
              <a:t>Algorithm </a:t>
            </a:r>
            <a:r>
              <a:rPr lang="en-US" dirty="0"/>
              <a:t>Livewire</a:t>
            </a:r>
          </a:p>
        </p:txBody>
      </p:sp>
      <p:sp>
        <p:nvSpPr>
          <p:cNvPr id="3" name="Text Placeholder 2"/>
          <p:cNvSpPr>
            <a:spLocks noGrp="1"/>
          </p:cNvSpPr>
          <p:nvPr>
            <p:ph type="body" idx="1"/>
          </p:nvPr>
        </p:nvSpPr>
        <p:spPr>
          <a:xfrm>
            <a:off x="0" y="1143000"/>
            <a:ext cx="9448800" cy="4616648"/>
          </a:xfrm>
        </p:spPr>
        <p:txBody>
          <a:bodyPr/>
          <a:lstStyle/>
          <a:p>
            <a:endParaRPr lang="en-US" dirty="0"/>
          </a:p>
          <a:p>
            <a:r>
              <a:rPr lang="en-US" dirty="0"/>
              <a:t>    input:</a:t>
            </a:r>
          </a:p>
          <a:p>
            <a:r>
              <a:rPr lang="en-US" dirty="0"/>
              <a:t>        s                       {Start (or seed) pixel.}</a:t>
            </a:r>
          </a:p>
          <a:p>
            <a:r>
              <a:rPr lang="en-US" dirty="0"/>
              <a:t>        l(q, r)                 {Local cost function for link between pixels q and r.} </a:t>
            </a:r>
            <a:endParaRPr lang="en-US" dirty="0" smtClean="0"/>
          </a:p>
          <a:p>
            <a:endParaRPr lang="en-US" dirty="0"/>
          </a:p>
          <a:p>
            <a:endParaRPr lang="en-US" dirty="0"/>
          </a:p>
          <a:p>
            <a:r>
              <a:rPr lang="en-US" dirty="0"/>
              <a:t>    data structures:</a:t>
            </a:r>
          </a:p>
          <a:p>
            <a:r>
              <a:rPr lang="en-US" dirty="0"/>
              <a:t>        L                       {List of active pixels sorted by total cost (initially empty).}</a:t>
            </a:r>
          </a:p>
          <a:p>
            <a:r>
              <a:rPr lang="en-US" dirty="0"/>
              <a:t>        N(q)                    {Neighborhood set of q (contains 8 neighbors of pixel).} </a:t>
            </a:r>
          </a:p>
          <a:p>
            <a:r>
              <a:rPr lang="en-US" dirty="0"/>
              <a:t>        e(q)                    {Boolean function indicating if q has been expanded/processed.}</a:t>
            </a:r>
          </a:p>
          <a:p>
            <a:r>
              <a:rPr lang="en-US" dirty="0"/>
              <a:t>        g(q)                    {Total cost function from seed point to q</a:t>
            </a:r>
            <a:r>
              <a:rPr lang="en-US" dirty="0" smtClean="0"/>
              <a:t>.}</a:t>
            </a:r>
          </a:p>
          <a:p>
            <a:endParaRPr lang="en-US" dirty="0"/>
          </a:p>
          <a:p>
            <a:endParaRPr lang="en-US" dirty="0"/>
          </a:p>
          <a:p>
            <a:r>
              <a:rPr lang="en-US" dirty="0"/>
              <a:t>    output:</a:t>
            </a:r>
          </a:p>
          <a:p>
            <a:r>
              <a:rPr lang="en-US" dirty="0"/>
              <a:t>        p                       {Pointers from each pixel indicating the minimum cost path.}</a:t>
            </a: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21336" y="0"/>
            <a:ext cx="1257300" cy="1181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47571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1000"/>
                                        <p:tgtEl>
                                          <p:spTgt spid="3">
                                            <p:txEl>
                                              <p:pRg st="2" end="2"/>
                                            </p:txEl>
                                          </p:spTgt>
                                        </p:tgtEl>
                                      </p:cBhvr>
                                    </p:animEffect>
                                    <p:anim calcmode="lin" valueType="num">
                                      <p:cBhvr>
                                        <p:cTn id="1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1000"/>
                                        <p:tgtEl>
                                          <p:spTgt spid="3">
                                            <p:txEl>
                                              <p:pRg st="3" end="3"/>
                                            </p:txEl>
                                          </p:spTgt>
                                        </p:tgtEl>
                                      </p:cBhvr>
                                    </p:animEffect>
                                    <p:anim calcmode="lin" valueType="num">
                                      <p:cBhvr>
                                        <p:cTn id="1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1000"/>
                                        <p:tgtEl>
                                          <p:spTgt spid="3">
                                            <p:txEl>
                                              <p:pRg st="6" end="6"/>
                                            </p:txEl>
                                          </p:spTgt>
                                        </p:tgtEl>
                                      </p:cBhvr>
                                    </p:animEffect>
                                    <p:anim calcmode="lin" valueType="num">
                                      <p:cBhvr>
                                        <p:cTn id="25"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6" end="6"/>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Effect transition="in" filter="fade">
                                      <p:cBhvr>
                                        <p:cTn id="29" dur="1000"/>
                                        <p:tgtEl>
                                          <p:spTgt spid="3">
                                            <p:txEl>
                                              <p:pRg st="7" end="7"/>
                                            </p:txEl>
                                          </p:spTgt>
                                        </p:tgtEl>
                                      </p:cBhvr>
                                    </p:animEffect>
                                    <p:anim calcmode="lin" valueType="num">
                                      <p:cBhvr>
                                        <p:cTn id="30"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7" end="7"/>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3">
                                            <p:txEl>
                                              <p:pRg st="8" end="8"/>
                                            </p:txEl>
                                          </p:spTgt>
                                        </p:tgtEl>
                                        <p:attrNameLst>
                                          <p:attrName>style.visibility</p:attrName>
                                        </p:attrNameLst>
                                      </p:cBhvr>
                                      <p:to>
                                        <p:strVal val="visible"/>
                                      </p:to>
                                    </p:set>
                                    <p:animEffect transition="in" filter="fade">
                                      <p:cBhvr>
                                        <p:cTn id="34" dur="1000"/>
                                        <p:tgtEl>
                                          <p:spTgt spid="3">
                                            <p:txEl>
                                              <p:pRg st="8" end="8"/>
                                            </p:txEl>
                                          </p:spTgt>
                                        </p:tgtEl>
                                      </p:cBhvr>
                                    </p:animEffect>
                                    <p:anim calcmode="lin" valueType="num">
                                      <p:cBhvr>
                                        <p:cTn id="35"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8" end="8"/>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animEffect transition="in" filter="fade">
                                      <p:cBhvr>
                                        <p:cTn id="39" dur="1000"/>
                                        <p:tgtEl>
                                          <p:spTgt spid="3">
                                            <p:txEl>
                                              <p:pRg st="9" end="9"/>
                                            </p:txEl>
                                          </p:spTgt>
                                        </p:tgtEl>
                                      </p:cBhvr>
                                    </p:animEffect>
                                    <p:anim calcmode="lin" valueType="num">
                                      <p:cBhvr>
                                        <p:cTn id="40"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9" end="9"/>
                                            </p:txEl>
                                          </p:spTgt>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3">
                                            <p:txEl>
                                              <p:pRg st="10" end="10"/>
                                            </p:txEl>
                                          </p:spTgt>
                                        </p:tgtEl>
                                        <p:attrNameLst>
                                          <p:attrName>style.visibility</p:attrName>
                                        </p:attrNameLst>
                                      </p:cBhvr>
                                      <p:to>
                                        <p:strVal val="visible"/>
                                      </p:to>
                                    </p:set>
                                    <p:animEffect transition="in" filter="fade">
                                      <p:cBhvr>
                                        <p:cTn id="44" dur="1000"/>
                                        <p:tgtEl>
                                          <p:spTgt spid="3">
                                            <p:txEl>
                                              <p:pRg st="10" end="10"/>
                                            </p:txEl>
                                          </p:spTgt>
                                        </p:tgtEl>
                                      </p:cBhvr>
                                    </p:animEffect>
                                    <p:anim calcmode="lin" valueType="num">
                                      <p:cBhvr>
                                        <p:cTn id="45"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46"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42" presetClass="entr" presetSubtype="0" fill="hold" nodeType="clickEffect">
                                  <p:stCondLst>
                                    <p:cond delay="0"/>
                                  </p:stCondLst>
                                  <p:childTnLst>
                                    <p:set>
                                      <p:cBhvr>
                                        <p:cTn id="50" dur="1" fill="hold">
                                          <p:stCondLst>
                                            <p:cond delay="0"/>
                                          </p:stCondLst>
                                        </p:cTn>
                                        <p:tgtEl>
                                          <p:spTgt spid="3">
                                            <p:txEl>
                                              <p:pRg st="13" end="13"/>
                                            </p:txEl>
                                          </p:spTgt>
                                        </p:tgtEl>
                                        <p:attrNameLst>
                                          <p:attrName>style.visibility</p:attrName>
                                        </p:attrNameLst>
                                      </p:cBhvr>
                                      <p:to>
                                        <p:strVal val="visible"/>
                                      </p:to>
                                    </p:set>
                                    <p:animEffect transition="in" filter="fade">
                                      <p:cBhvr>
                                        <p:cTn id="51" dur="1000"/>
                                        <p:tgtEl>
                                          <p:spTgt spid="3">
                                            <p:txEl>
                                              <p:pRg st="13" end="13"/>
                                            </p:txEl>
                                          </p:spTgt>
                                        </p:tgtEl>
                                      </p:cBhvr>
                                    </p:animEffect>
                                    <p:anim calcmode="lin" valueType="num">
                                      <p:cBhvr>
                                        <p:cTn id="52" dur="1000" fill="hold"/>
                                        <p:tgtEl>
                                          <p:spTgt spid="3">
                                            <p:txEl>
                                              <p:pRg st="13" end="13"/>
                                            </p:txEl>
                                          </p:spTgt>
                                        </p:tgtEl>
                                        <p:attrNameLst>
                                          <p:attrName>ppt_x</p:attrName>
                                        </p:attrNameLst>
                                      </p:cBhvr>
                                      <p:tavLst>
                                        <p:tav tm="0">
                                          <p:val>
                                            <p:strVal val="#ppt_x"/>
                                          </p:val>
                                        </p:tav>
                                        <p:tav tm="100000">
                                          <p:val>
                                            <p:strVal val="#ppt_x"/>
                                          </p:val>
                                        </p:tav>
                                      </p:tavLst>
                                    </p:anim>
                                    <p:anim calcmode="lin" valueType="num">
                                      <p:cBhvr>
                                        <p:cTn id="53" dur="1000" fill="hold"/>
                                        <p:tgtEl>
                                          <p:spTgt spid="3">
                                            <p:txEl>
                                              <p:pRg st="13" end="13"/>
                                            </p:txEl>
                                          </p:spTgt>
                                        </p:tgtEl>
                                        <p:attrNameLst>
                                          <p:attrName>ppt_y</p:attrName>
                                        </p:attrNameLst>
                                      </p:cBhvr>
                                      <p:tavLst>
                                        <p:tav tm="0">
                                          <p:val>
                                            <p:strVal val="#ppt_y+.1"/>
                                          </p:val>
                                        </p:tav>
                                        <p:tav tm="100000">
                                          <p:val>
                                            <p:strVal val="#ppt_y"/>
                                          </p:val>
                                        </p:tav>
                                      </p:tavLst>
                                    </p:anim>
                                  </p:childTnLst>
                                </p:cTn>
                              </p:par>
                              <p:par>
                                <p:cTn id="54" presetID="42" presetClass="entr" presetSubtype="0" fill="hold" nodeType="withEffect">
                                  <p:stCondLst>
                                    <p:cond delay="0"/>
                                  </p:stCondLst>
                                  <p:childTnLst>
                                    <p:set>
                                      <p:cBhvr>
                                        <p:cTn id="55" dur="1" fill="hold">
                                          <p:stCondLst>
                                            <p:cond delay="0"/>
                                          </p:stCondLst>
                                        </p:cTn>
                                        <p:tgtEl>
                                          <p:spTgt spid="3">
                                            <p:txEl>
                                              <p:pRg st="14" end="14"/>
                                            </p:txEl>
                                          </p:spTgt>
                                        </p:tgtEl>
                                        <p:attrNameLst>
                                          <p:attrName>style.visibility</p:attrName>
                                        </p:attrNameLst>
                                      </p:cBhvr>
                                      <p:to>
                                        <p:strVal val="visible"/>
                                      </p:to>
                                    </p:set>
                                    <p:animEffect transition="in" filter="fade">
                                      <p:cBhvr>
                                        <p:cTn id="56" dur="1000"/>
                                        <p:tgtEl>
                                          <p:spTgt spid="3">
                                            <p:txEl>
                                              <p:pRg st="14" end="14"/>
                                            </p:txEl>
                                          </p:spTgt>
                                        </p:tgtEl>
                                      </p:cBhvr>
                                    </p:animEffect>
                                    <p:anim calcmode="lin" valueType="num">
                                      <p:cBhvr>
                                        <p:cTn id="57" dur="1000" fill="hold"/>
                                        <p:tgtEl>
                                          <p:spTgt spid="3">
                                            <p:txEl>
                                              <p:pRg st="14" end="14"/>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14" end="1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83381" y="446659"/>
            <a:ext cx="2777236" cy="430887"/>
          </a:xfrm>
        </p:spPr>
        <p:txBody>
          <a:bodyPr/>
          <a:lstStyle/>
          <a:p>
            <a:r>
              <a:rPr lang="en-US" i="1" dirty="0"/>
              <a:t>Intelligent Scissors</a:t>
            </a:r>
            <a:endParaRPr lang="en-US" dirty="0"/>
          </a:p>
        </p:txBody>
      </p:sp>
      <p:sp>
        <p:nvSpPr>
          <p:cNvPr id="3" name="Text Placeholder 2"/>
          <p:cNvSpPr>
            <a:spLocks noGrp="1"/>
          </p:cNvSpPr>
          <p:nvPr>
            <p:ph type="body" idx="1"/>
          </p:nvPr>
        </p:nvSpPr>
        <p:spPr>
          <a:xfrm>
            <a:off x="228600" y="1057757"/>
            <a:ext cx="8686800" cy="5419243"/>
          </a:xfrm>
        </p:spPr>
        <p:txBody>
          <a:bodyPr/>
          <a:lstStyle/>
          <a:p>
            <a:pPr marL="342900" indent="-342900" algn="just">
              <a:buFont typeface="Wingdings" pitchFamily="2" charset="2"/>
              <a:buChar char="Ø"/>
            </a:pPr>
            <a:r>
              <a:rPr lang="en-US" dirty="0"/>
              <a:t>a new, interactive tool </a:t>
            </a:r>
            <a:r>
              <a:rPr lang="en-US" dirty="0" smtClean="0"/>
              <a:t>called </a:t>
            </a:r>
            <a:r>
              <a:rPr lang="en-US" i="1" dirty="0" smtClean="0"/>
              <a:t>Intelligent Scissors </a:t>
            </a:r>
            <a:r>
              <a:rPr lang="en-US" dirty="0" smtClean="0"/>
              <a:t>which </a:t>
            </a:r>
            <a:r>
              <a:rPr lang="en-US" dirty="0"/>
              <a:t>we use for image segmentation. </a:t>
            </a:r>
            <a:endParaRPr lang="en-US" dirty="0" smtClean="0"/>
          </a:p>
          <a:p>
            <a:pPr marL="342900" indent="-342900" algn="just">
              <a:buFont typeface="Wingdings" pitchFamily="2" charset="2"/>
              <a:buChar char="Ø"/>
            </a:pPr>
            <a:endParaRPr lang="en-US" dirty="0" smtClean="0"/>
          </a:p>
          <a:p>
            <a:pPr marL="342900" indent="-342900" algn="just">
              <a:buFont typeface="Wingdings" pitchFamily="2" charset="2"/>
              <a:buChar char="Ø"/>
            </a:pPr>
            <a:r>
              <a:rPr lang="en-US" dirty="0" smtClean="0"/>
              <a:t>Fully </a:t>
            </a:r>
            <a:r>
              <a:rPr lang="en-US" dirty="0"/>
              <a:t>automated segmentation is an unsolved problem, while manual tracing is inaccurate and laboriously unacceptable. </a:t>
            </a:r>
            <a:endParaRPr lang="en-US" dirty="0" smtClean="0"/>
          </a:p>
          <a:p>
            <a:pPr marL="342900" indent="-342900" algn="just">
              <a:buFont typeface="Wingdings" pitchFamily="2" charset="2"/>
              <a:buChar char="Ø"/>
            </a:pPr>
            <a:endParaRPr lang="en-US" dirty="0" smtClean="0"/>
          </a:p>
          <a:p>
            <a:pPr marL="342900" indent="-342900" algn="just">
              <a:buFont typeface="Wingdings" pitchFamily="2" charset="2"/>
              <a:buChar char="Ø"/>
            </a:pPr>
            <a:r>
              <a:rPr lang="en-US" dirty="0" smtClean="0"/>
              <a:t>However</a:t>
            </a:r>
            <a:r>
              <a:rPr lang="en-US" dirty="0"/>
              <a:t>, Intelligent Scissors allow objects within digital images to be extracted quickly and accurately using simple gesture motions with a mouse</a:t>
            </a:r>
            <a:r>
              <a:rPr lang="en-US" dirty="0" smtClean="0"/>
              <a:t>.</a:t>
            </a:r>
          </a:p>
          <a:p>
            <a:pPr marL="342900" indent="-342900" algn="just">
              <a:buFont typeface="Wingdings" pitchFamily="2" charset="2"/>
              <a:buChar char="Ø"/>
            </a:pPr>
            <a:endParaRPr lang="en-US" dirty="0"/>
          </a:p>
          <a:p>
            <a:pPr marL="342900" indent="-342900" algn="just">
              <a:buFont typeface="Wingdings" pitchFamily="2" charset="2"/>
              <a:buChar char="Ø"/>
            </a:pPr>
            <a:r>
              <a:rPr lang="en-US" dirty="0" smtClean="0"/>
              <a:t> </a:t>
            </a:r>
            <a:r>
              <a:rPr lang="en-US" dirty="0"/>
              <a:t>When the gestured mouse position comes in proximity to an object edge, a</a:t>
            </a:r>
            <a:r>
              <a:rPr lang="en-US" i="1" dirty="0"/>
              <a:t>live-wire </a:t>
            </a:r>
            <a:r>
              <a:rPr lang="en-US" i="1" dirty="0" smtClean="0"/>
              <a:t>boundary </a:t>
            </a:r>
            <a:r>
              <a:rPr lang="en-US" dirty="0" smtClean="0"/>
              <a:t>“</a:t>
            </a:r>
            <a:r>
              <a:rPr lang="en-US" dirty="0"/>
              <a:t>snaps” to, and wraps around the object of </a:t>
            </a:r>
            <a:r>
              <a:rPr lang="en-US" dirty="0" smtClean="0"/>
              <a:t>interest</a:t>
            </a:r>
            <a:endParaRPr lang="en-US"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21336" y="0"/>
            <a:ext cx="1257300" cy="1181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08873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1000"/>
                                        <p:tgtEl>
                                          <p:spTgt spid="3">
                                            <p:txEl>
                                              <p:pRg st="2" end="2"/>
                                            </p:txEl>
                                          </p:spTgt>
                                        </p:tgtEl>
                                      </p:cBhvr>
                                    </p:animEffect>
                                    <p:anim calcmode="lin" valueType="num">
                                      <p:cBhvr>
                                        <p:cTn id="1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1000"/>
                                        <p:tgtEl>
                                          <p:spTgt spid="3">
                                            <p:txEl>
                                              <p:pRg st="4" end="4"/>
                                            </p:txEl>
                                          </p:spTgt>
                                        </p:tgtEl>
                                      </p:cBhvr>
                                    </p:animEffect>
                                    <p:anim calcmode="lin" valueType="num">
                                      <p:cBhvr>
                                        <p:cTn id="1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1000"/>
                                        <p:tgtEl>
                                          <p:spTgt spid="3">
                                            <p:txEl>
                                              <p:pRg st="6" end="6"/>
                                            </p:txEl>
                                          </p:spTgt>
                                        </p:tgtEl>
                                      </p:cBhvr>
                                    </p:animEffect>
                                    <p:anim calcmode="lin" valueType="num">
                                      <p:cBhvr>
                                        <p:cTn id="2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a:xfrm>
            <a:off x="10438" y="1143000"/>
            <a:ext cx="8915400" cy="4616648"/>
          </a:xfrm>
        </p:spPr>
        <p:txBody>
          <a:bodyPr/>
          <a:lstStyle/>
          <a:p>
            <a:pPr marL="342900" indent="-342900" algn="just">
              <a:buFont typeface="Wingdings" pitchFamily="2" charset="2"/>
              <a:buChar char="Ø"/>
            </a:pPr>
            <a:r>
              <a:rPr lang="en-US" dirty="0" smtClean="0"/>
              <a:t>Live-wire </a:t>
            </a:r>
            <a:r>
              <a:rPr lang="en-US" dirty="0"/>
              <a:t>boundary detection formulates boundary detection as an optimal path search in a weighted graph. </a:t>
            </a:r>
            <a:endParaRPr lang="en-US" dirty="0" smtClean="0"/>
          </a:p>
          <a:p>
            <a:pPr marL="342900" indent="-342900" algn="just">
              <a:buFont typeface="Wingdings" pitchFamily="2" charset="2"/>
              <a:buChar char="Ø"/>
            </a:pPr>
            <a:endParaRPr lang="en-US" dirty="0" smtClean="0"/>
          </a:p>
          <a:p>
            <a:pPr marL="342900" indent="-342900" algn="just">
              <a:buFont typeface="Wingdings" pitchFamily="2" charset="2"/>
              <a:buChar char="Ø"/>
            </a:pPr>
            <a:r>
              <a:rPr lang="en-US" dirty="0" smtClean="0"/>
              <a:t>Optimal </a:t>
            </a:r>
            <a:r>
              <a:rPr lang="en-US" dirty="0"/>
              <a:t>graph searching provides mathematically piece-wise optimal boundaries while greatly reducing sensitivity to local noise or other intervening structures. </a:t>
            </a:r>
            <a:endParaRPr lang="en-US" dirty="0" smtClean="0"/>
          </a:p>
          <a:p>
            <a:pPr marL="342900" indent="-342900" algn="just">
              <a:buFont typeface="Wingdings" pitchFamily="2" charset="2"/>
              <a:buChar char="Ø"/>
            </a:pPr>
            <a:endParaRPr lang="en-US" dirty="0" smtClean="0"/>
          </a:p>
          <a:p>
            <a:pPr marL="342900" indent="-342900" algn="just">
              <a:buFont typeface="Wingdings" pitchFamily="2" charset="2"/>
              <a:buChar char="Ø"/>
            </a:pPr>
            <a:r>
              <a:rPr lang="en-US" dirty="0" smtClean="0"/>
              <a:t>Robustness </a:t>
            </a:r>
            <a:r>
              <a:rPr lang="en-US" dirty="0"/>
              <a:t>is further enhanced </a:t>
            </a:r>
            <a:r>
              <a:rPr lang="en-US" dirty="0" smtClean="0"/>
              <a:t>with </a:t>
            </a:r>
            <a:r>
              <a:rPr lang="en-US" i="1" dirty="0" smtClean="0"/>
              <a:t>on-the-fly training.</a:t>
            </a:r>
          </a:p>
          <a:p>
            <a:pPr algn="just"/>
            <a:endParaRPr lang="en-US" i="1" dirty="0" smtClean="0"/>
          </a:p>
          <a:p>
            <a:pPr marL="342900" indent="-342900" algn="just">
              <a:buFont typeface="Wingdings" pitchFamily="2" charset="2"/>
              <a:buChar char="Ø"/>
            </a:pPr>
            <a:r>
              <a:rPr lang="en-US" dirty="0" smtClean="0"/>
              <a:t>which </a:t>
            </a:r>
            <a:r>
              <a:rPr lang="en-US" dirty="0"/>
              <a:t>causes the boundary to adhere to the specific type of edge currently being followed, rather than simply the strongest edge in the neighborhood</a:t>
            </a:r>
            <a:r>
              <a:rPr lang="en-US" dirty="0" smtClean="0"/>
              <a:t>.</a:t>
            </a:r>
          </a:p>
          <a:p>
            <a:pPr marL="342900" indent="-342900" algn="just">
              <a:buFont typeface="Wingdings" pitchFamily="2" charset="2"/>
              <a:buChar char="Ø"/>
            </a:pPr>
            <a:endParaRPr lang="en-US" dirty="0" smtClean="0"/>
          </a:p>
          <a:p>
            <a:pPr marL="342900" indent="-342900" algn="just">
              <a:buFont typeface="Wingdings" pitchFamily="2" charset="2"/>
              <a:buChar char="Ø"/>
            </a:pPr>
            <a:r>
              <a:rPr lang="en-US" i="1" dirty="0" smtClean="0"/>
              <a:t>Boundary cooling </a:t>
            </a:r>
            <a:r>
              <a:rPr lang="en-US" dirty="0" smtClean="0"/>
              <a:t>automatically </a:t>
            </a:r>
            <a:r>
              <a:rPr lang="en-US" dirty="0"/>
              <a:t>freezes unchanging segments and automates input of additional seed points</a:t>
            </a:r>
          </a:p>
          <a:p>
            <a:endParaRPr lang="en-US"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21336" y="0"/>
            <a:ext cx="1257300" cy="1181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11718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1000"/>
                                        <p:tgtEl>
                                          <p:spTgt spid="3">
                                            <p:txEl>
                                              <p:pRg st="2" end="2"/>
                                            </p:txEl>
                                          </p:spTgt>
                                        </p:tgtEl>
                                      </p:cBhvr>
                                    </p:animEffect>
                                    <p:anim calcmode="lin" valueType="num">
                                      <p:cBhvr>
                                        <p:cTn id="1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1000"/>
                                        <p:tgtEl>
                                          <p:spTgt spid="3">
                                            <p:txEl>
                                              <p:pRg st="4" end="4"/>
                                            </p:txEl>
                                          </p:spTgt>
                                        </p:tgtEl>
                                      </p:cBhvr>
                                    </p:animEffect>
                                    <p:anim calcmode="lin" valueType="num">
                                      <p:cBhvr>
                                        <p:cTn id="1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1000"/>
                                        <p:tgtEl>
                                          <p:spTgt spid="3">
                                            <p:txEl>
                                              <p:pRg st="6" end="6"/>
                                            </p:txEl>
                                          </p:spTgt>
                                        </p:tgtEl>
                                      </p:cBhvr>
                                    </p:animEffect>
                                    <p:anim calcmode="lin" valueType="num">
                                      <p:cBhvr>
                                        <p:cTn id="2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6" end="6"/>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fade">
                                      <p:cBhvr>
                                        <p:cTn id="27" dur="1000"/>
                                        <p:tgtEl>
                                          <p:spTgt spid="3">
                                            <p:txEl>
                                              <p:pRg st="8" end="8"/>
                                            </p:txEl>
                                          </p:spTgt>
                                        </p:tgtEl>
                                      </p:cBhvr>
                                    </p:animEffect>
                                    <p:anim calcmode="lin" valueType="num">
                                      <p:cBhvr>
                                        <p:cTn id="28"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5800" y="280670"/>
            <a:ext cx="5948680" cy="604520"/>
          </a:xfrm>
          <a:prstGeom prst="rect">
            <a:avLst/>
          </a:prstGeom>
        </p:spPr>
        <p:txBody>
          <a:bodyPr vert="horz" wrap="square" lIns="0" tIns="12700" rIns="0" bIns="0" rtlCol="0">
            <a:spAutoFit/>
          </a:bodyPr>
          <a:lstStyle/>
          <a:p>
            <a:pPr marL="12700">
              <a:lnSpc>
                <a:spcPct val="100000"/>
              </a:lnSpc>
              <a:spcBef>
                <a:spcPts val="100"/>
              </a:spcBef>
            </a:pPr>
            <a:r>
              <a:rPr sz="3800" spc="-425" dirty="0">
                <a:solidFill>
                  <a:srgbClr val="454545"/>
                </a:solidFill>
              </a:rPr>
              <a:t>Need </a:t>
            </a:r>
            <a:r>
              <a:rPr lang="en-US" sz="3800" spc="-425" dirty="0" smtClean="0">
                <a:solidFill>
                  <a:srgbClr val="454545"/>
                </a:solidFill>
              </a:rPr>
              <a:t> </a:t>
            </a:r>
            <a:r>
              <a:rPr sz="3800" spc="-425" dirty="0" smtClean="0">
                <a:solidFill>
                  <a:srgbClr val="454545"/>
                </a:solidFill>
              </a:rPr>
              <a:t>for</a:t>
            </a:r>
            <a:r>
              <a:rPr lang="en-US" sz="3800" spc="-425" dirty="0" smtClean="0">
                <a:solidFill>
                  <a:srgbClr val="454545"/>
                </a:solidFill>
              </a:rPr>
              <a:t> </a:t>
            </a:r>
            <a:r>
              <a:rPr sz="3800" spc="-425" dirty="0" smtClean="0">
                <a:solidFill>
                  <a:srgbClr val="454545"/>
                </a:solidFill>
              </a:rPr>
              <a:t> </a:t>
            </a:r>
            <a:r>
              <a:rPr sz="3800" spc="-425" dirty="0">
                <a:solidFill>
                  <a:srgbClr val="454545"/>
                </a:solidFill>
              </a:rPr>
              <a:t>Deformable</a:t>
            </a:r>
            <a:r>
              <a:rPr sz="3800" spc="120" dirty="0">
                <a:solidFill>
                  <a:srgbClr val="454545"/>
                </a:solidFill>
              </a:rPr>
              <a:t> </a:t>
            </a:r>
            <a:r>
              <a:rPr sz="3800" spc="-425" dirty="0">
                <a:solidFill>
                  <a:srgbClr val="454545"/>
                </a:solidFill>
              </a:rPr>
              <a:t>Model</a:t>
            </a:r>
            <a:endParaRPr sz="3800" dirty="0"/>
          </a:p>
        </p:txBody>
      </p:sp>
      <p:sp>
        <p:nvSpPr>
          <p:cNvPr id="3" name="object 3"/>
          <p:cNvSpPr txBox="1"/>
          <p:nvPr/>
        </p:nvSpPr>
        <p:spPr>
          <a:xfrm>
            <a:off x="689609" y="1821179"/>
            <a:ext cx="161290" cy="208279"/>
          </a:xfrm>
          <a:prstGeom prst="rect">
            <a:avLst/>
          </a:prstGeom>
        </p:spPr>
        <p:txBody>
          <a:bodyPr vert="horz" wrap="square" lIns="0" tIns="12700" rIns="0" bIns="0" rtlCol="0">
            <a:spAutoFit/>
          </a:bodyPr>
          <a:lstStyle/>
          <a:p>
            <a:pPr marL="12700">
              <a:lnSpc>
                <a:spcPct val="100000"/>
              </a:lnSpc>
              <a:spcBef>
                <a:spcPts val="100"/>
              </a:spcBef>
            </a:pPr>
            <a:r>
              <a:rPr sz="1200" spc="165" dirty="0">
                <a:solidFill>
                  <a:srgbClr val="D91E27"/>
                </a:solidFill>
                <a:latin typeface="Symbol"/>
                <a:cs typeface="Symbol"/>
              </a:rPr>
              <a:t></a:t>
            </a:r>
            <a:endParaRPr sz="1200">
              <a:latin typeface="Symbol"/>
              <a:cs typeface="Symbol"/>
            </a:endParaRPr>
          </a:p>
        </p:txBody>
      </p:sp>
      <p:sp>
        <p:nvSpPr>
          <p:cNvPr id="4" name="object 4"/>
          <p:cNvSpPr txBox="1"/>
          <p:nvPr/>
        </p:nvSpPr>
        <p:spPr>
          <a:xfrm>
            <a:off x="1008380" y="1776729"/>
            <a:ext cx="7552690" cy="816610"/>
          </a:xfrm>
          <a:prstGeom prst="rect">
            <a:avLst/>
          </a:prstGeom>
        </p:spPr>
        <p:txBody>
          <a:bodyPr vert="horz" wrap="square" lIns="0" tIns="74295" rIns="0" bIns="0" rtlCol="0">
            <a:spAutoFit/>
          </a:bodyPr>
          <a:lstStyle/>
          <a:p>
            <a:pPr marL="12700" marR="5080">
              <a:lnSpc>
                <a:spcPct val="79800"/>
              </a:lnSpc>
              <a:spcBef>
                <a:spcPts val="585"/>
              </a:spcBef>
              <a:tabLst>
                <a:tab pos="1381125" algn="l"/>
              </a:tabLst>
            </a:pPr>
            <a:r>
              <a:rPr sz="2000" dirty="0">
                <a:latin typeface="Arial"/>
                <a:cs typeface="Arial"/>
              </a:rPr>
              <a:t>Due </a:t>
            </a:r>
            <a:r>
              <a:rPr sz="2000" spc="-5" dirty="0">
                <a:latin typeface="Arial"/>
                <a:cs typeface="Arial"/>
              </a:rPr>
              <a:t>to </a:t>
            </a:r>
            <a:r>
              <a:rPr sz="2000" dirty="0">
                <a:latin typeface="Arial"/>
                <a:cs typeface="Arial"/>
              </a:rPr>
              <a:t>both </a:t>
            </a:r>
            <a:r>
              <a:rPr sz="2000" spc="-5" dirty="0">
                <a:latin typeface="Arial"/>
                <a:cs typeface="Arial"/>
              </a:rPr>
              <a:t>the </a:t>
            </a:r>
            <a:r>
              <a:rPr sz="2000" dirty="0">
                <a:latin typeface="Arial"/>
                <a:cs typeface="Arial"/>
              </a:rPr>
              <a:t>tremendous </a:t>
            </a:r>
            <a:r>
              <a:rPr sz="2000" spc="-5" dirty="0">
                <a:latin typeface="Arial"/>
                <a:cs typeface="Arial"/>
              </a:rPr>
              <a:t>variability of </a:t>
            </a:r>
            <a:r>
              <a:rPr sz="2000" dirty="0">
                <a:latin typeface="Arial"/>
                <a:cs typeface="Arial"/>
              </a:rPr>
              <a:t>object shapes and </a:t>
            </a:r>
            <a:r>
              <a:rPr sz="2000" spc="-5" dirty="0">
                <a:latin typeface="Arial"/>
                <a:cs typeface="Arial"/>
              </a:rPr>
              <a:t>the  variation</a:t>
            </a:r>
            <a:r>
              <a:rPr sz="2000" spc="10" dirty="0">
                <a:latin typeface="Arial"/>
                <a:cs typeface="Arial"/>
              </a:rPr>
              <a:t> </a:t>
            </a:r>
            <a:r>
              <a:rPr sz="2000" spc="-5" dirty="0">
                <a:latin typeface="Arial"/>
                <a:cs typeface="Arial"/>
              </a:rPr>
              <a:t>in	</a:t>
            </a:r>
            <a:r>
              <a:rPr sz="2000" dirty="0">
                <a:latin typeface="Arial"/>
                <a:cs typeface="Arial"/>
              </a:rPr>
              <a:t>image </a:t>
            </a:r>
            <a:r>
              <a:rPr sz="2000" spc="-5" dirty="0">
                <a:latin typeface="Arial"/>
                <a:cs typeface="Arial"/>
              </a:rPr>
              <a:t>quality, Image Segmentation </a:t>
            </a:r>
            <a:r>
              <a:rPr sz="2000" dirty="0">
                <a:latin typeface="Arial"/>
                <a:cs typeface="Arial"/>
              </a:rPr>
              <a:t>becomes a </a:t>
            </a:r>
            <a:r>
              <a:rPr sz="2000" spc="-5" dirty="0">
                <a:latin typeface="Arial"/>
                <a:cs typeface="Arial"/>
              </a:rPr>
              <a:t>difficult  </a:t>
            </a:r>
            <a:r>
              <a:rPr sz="2000" dirty="0">
                <a:latin typeface="Arial"/>
                <a:cs typeface="Arial"/>
              </a:rPr>
              <a:t>task.</a:t>
            </a:r>
          </a:p>
        </p:txBody>
      </p:sp>
      <p:sp>
        <p:nvSpPr>
          <p:cNvPr id="5" name="object 5"/>
          <p:cNvSpPr txBox="1"/>
          <p:nvPr/>
        </p:nvSpPr>
        <p:spPr>
          <a:xfrm>
            <a:off x="689609" y="2973070"/>
            <a:ext cx="161290" cy="208279"/>
          </a:xfrm>
          <a:prstGeom prst="rect">
            <a:avLst/>
          </a:prstGeom>
        </p:spPr>
        <p:txBody>
          <a:bodyPr vert="horz" wrap="square" lIns="0" tIns="12700" rIns="0" bIns="0" rtlCol="0">
            <a:spAutoFit/>
          </a:bodyPr>
          <a:lstStyle/>
          <a:p>
            <a:pPr marL="12700">
              <a:lnSpc>
                <a:spcPct val="100000"/>
              </a:lnSpc>
              <a:spcBef>
                <a:spcPts val="100"/>
              </a:spcBef>
            </a:pPr>
            <a:r>
              <a:rPr sz="1200" spc="165" dirty="0">
                <a:solidFill>
                  <a:srgbClr val="D91E27"/>
                </a:solidFill>
                <a:latin typeface="Symbol"/>
                <a:cs typeface="Symbol"/>
              </a:rPr>
              <a:t></a:t>
            </a:r>
            <a:endParaRPr sz="1200">
              <a:latin typeface="Symbol"/>
              <a:cs typeface="Symbol"/>
            </a:endParaRPr>
          </a:p>
        </p:txBody>
      </p:sp>
      <p:sp>
        <p:nvSpPr>
          <p:cNvPr id="6" name="object 6"/>
          <p:cNvSpPr txBox="1"/>
          <p:nvPr/>
        </p:nvSpPr>
        <p:spPr>
          <a:xfrm>
            <a:off x="1008380" y="2928620"/>
            <a:ext cx="7372350" cy="817880"/>
          </a:xfrm>
          <a:prstGeom prst="rect">
            <a:avLst/>
          </a:prstGeom>
        </p:spPr>
        <p:txBody>
          <a:bodyPr vert="horz" wrap="square" lIns="0" tIns="73660" rIns="0" bIns="0" rtlCol="0">
            <a:spAutoFit/>
          </a:bodyPr>
          <a:lstStyle/>
          <a:p>
            <a:pPr marL="12700" marR="5080">
              <a:lnSpc>
                <a:spcPct val="80000"/>
              </a:lnSpc>
              <a:spcBef>
                <a:spcPts val="580"/>
              </a:spcBef>
            </a:pPr>
            <a:r>
              <a:rPr sz="2000" dirty="0">
                <a:latin typeface="Arial"/>
                <a:cs typeface="Arial"/>
              </a:rPr>
              <a:t>Problems </a:t>
            </a:r>
            <a:r>
              <a:rPr sz="2000" spc="-5" dirty="0">
                <a:latin typeface="Arial"/>
                <a:cs typeface="Arial"/>
              </a:rPr>
              <a:t>do </a:t>
            </a:r>
            <a:r>
              <a:rPr sz="2000" dirty="0">
                <a:latin typeface="Arial"/>
                <a:cs typeface="Arial"/>
              </a:rPr>
              <a:t>arise </a:t>
            </a:r>
            <a:r>
              <a:rPr sz="2000" spc="-5" dirty="0">
                <a:latin typeface="Arial"/>
                <a:cs typeface="Arial"/>
              </a:rPr>
              <a:t>when </a:t>
            </a:r>
            <a:r>
              <a:rPr sz="2000" dirty="0">
                <a:latin typeface="Arial"/>
                <a:cs typeface="Arial"/>
              </a:rPr>
              <a:t>medical </a:t>
            </a:r>
            <a:r>
              <a:rPr sz="2000" spc="-5" dirty="0">
                <a:latin typeface="Arial"/>
                <a:cs typeface="Arial"/>
              </a:rPr>
              <a:t>images </a:t>
            </a:r>
            <a:r>
              <a:rPr sz="2000" dirty="0">
                <a:latin typeface="Arial"/>
                <a:cs typeface="Arial"/>
              </a:rPr>
              <a:t>are corrupted </a:t>
            </a:r>
            <a:r>
              <a:rPr sz="2000" spc="-10" dirty="0">
                <a:latin typeface="Arial"/>
                <a:cs typeface="Arial"/>
              </a:rPr>
              <a:t>with </a:t>
            </a:r>
            <a:r>
              <a:rPr sz="2000" dirty="0">
                <a:latin typeface="Arial"/>
                <a:cs typeface="Arial"/>
              </a:rPr>
              <a:t>noise  and </a:t>
            </a:r>
            <a:r>
              <a:rPr sz="2000" spc="-5" dirty="0">
                <a:latin typeface="Arial"/>
                <a:cs typeface="Arial"/>
              </a:rPr>
              <a:t>the </a:t>
            </a:r>
            <a:r>
              <a:rPr sz="2000" dirty="0">
                <a:latin typeface="Arial"/>
                <a:cs typeface="Arial"/>
              </a:rPr>
              <a:t>structure </a:t>
            </a:r>
            <a:r>
              <a:rPr sz="2000" spc="-5" dirty="0">
                <a:latin typeface="Arial"/>
                <a:cs typeface="Arial"/>
              </a:rPr>
              <a:t>itself </a:t>
            </a:r>
            <a:r>
              <a:rPr sz="2000" dirty="0">
                <a:latin typeface="Arial"/>
                <a:cs typeface="Arial"/>
              </a:rPr>
              <a:t>is not clearly or </a:t>
            </a:r>
            <a:r>
              <a:rPr sz="2000" spc="-5" dirty="0">
                <a:latin typeface="Arial"/>
                <a:cs typeface="Arial"/>
              </a:rPr>
              <a:t>completely visible in the  image.</a:t>
            </a:r>
            <a:endParaRPr sz="2000">
              <a:latin typeface="Arial"/>
              <a:cs typeface="Arial"/>
            </a:endParaRPr>
          </a:p>
        </p:txBody>
      </p:sp>
      <p:sp>
        <p:nvSpPr>
          <p:cNvPr id="7" name="object 7"/>
          <p:cNvSpPr txBox="1"/>
          <p:nvPr/>
        </p:nvSpPr>
        <p:spPr>
          <a:xfrm>
            <a:off x="689609" y="4124959"/>
            <a:ext cx="161290" cy="208279"/>
          </a:xfrm>
          <a:prstGeom prst="rect">
            <a:avLst/>
          </a:prstGeom>
        </p:spPr>
        <p:txBody>
          <a:bodyPr vert="horz" wrap="square" lIns="0" tIns="12700" rIns="0" bIns="0" rtlCol="0">
            <a:spAutoFit/>
          </a:bodyPr>
          <a:lstStyle/>
          <a:p>
            <a:pPr marL="12700">
              <a:lnSpc>
                <a:spcPct val="100000"/>
              </a:lnSpc>
              <a:spcBef>
                <a:spcPts val="100"/>
              </a:spcBef>
            </a:pPr>
            <a:r>
              <a:rPr sz="1200" spc="165" dirty="0">
                <a:solidFill>
                  <a:srgbClr val="D91E27"/>
                </a:solidFill>
                <a:latin typeface="Symbol"/>
                <a:cs typeface="Symbol"/>
              </a:rPr>
              <a:t></a:t>
            </a:r>
            <a:endParaRPr sz="1200">
              <a:latin typeface="Symbol"/>
              <a:cs typeface="Symbol"/>
            </a:endParaRPr>
          </a:p>
        </p:txBody>
      </p:sp>
      <p:sp>
        <p:nvSpPr>
          <p:cNvPr id="8" name="object 8"/>
          <p:cNvSpPr txBox="1"/>
          <p:nvPr/>
        </p:nvSpPr>
        <p:spPr>
          <a:xfrm>
            <a:off x="1008380" y="4080509"/>
            <a:ext cx="7564120" cy="817880"/>
          </a:xfrm>
          <a:prstGeom prst="rect">
            <a:avLst/>
          </a:prstGeom>
        </p:spPr>
        <p:txBody>
          <a:bodyPr vert="horz" wrap="square" lIns="0" tIns="73660" rIns="0" bIns="0" rtlCol="0">
            <a:spAutoFit/>
          </a:bodyPr>
          <a:lstStyle/>
          <a:p>
            <a:pPr marL="12700" marR="5080">
              <a:lnSpc>
                <a:spcPct val="80000"/>
              </a:lnSpc>
              <a:spcBef>
                <a:spcPts val="580"/>
              </a:spcBef>
            </a:pPr>
            <a:r>
              <a:rPr sz="2000" dirty="0">
                <a:latin typeface="Arial"/>
                <a:cs typeface="Arial"/>
              </a:rPr>
              <a:t>This </a:t>
            </a:r>
            <a:r>
              <a:rPr sz="2000" spc="-5" dirty="0">
                <a:latin typeface="Arial"/>
                <a:cs typeface="Arial"/>
              </a:rPr>
              <a:t>may </a:t>
            </a:r>
            <a:r>
              <a:rPr sz="2000" dirty="0">
                <a:latin typeface="Arial"/>
                <a:cs typeface="Arial"/>
              </a:rPr>
              <a:t>result in </a:t>
            </a:r>
            <a:r>
              <a:rPr sz="2000" spc="-5" dirty="0">
                <a:latin typeface="Arial"/>
                <a:cs typeface="Arial"/>
              </a:rPr>
              <a:t>detecting </a:t>
            </a:r>
            <a:r>
              <a:rPr sz="2000" dirty="0">
                <a:latin typeface="Arial"/>
                <a:cs typeface="Arial"/>
              </a:rPr>
              <a:t>erroneous object regions or  boundaries, </a:t>
            </a:r>
            <a:r>
              <a:rPr sz="2000" spc="-5" dirty="0">
                <a:latin typeface="Arial"/>
                <a:cs typeface="Arial"/>
              </a:rPr>
              <a:t>or failing to </a:t>
            </a:r>
            <a:r>
              <a:rPr sz="2000" dirty="0">
                <a:latin typeface="Arial"/>
                <a:cs typeface="Arial"/>
              </a:rPr>
              <a:t>detect </a:t>
            </a:r>
            <a:r>
              <a:rPr sz="2000" spc="-5" dirty="0">
                <a:latin typeface="Arial"/>
                <a:cs typeface="Arial"/>
              </a:rPr>
              <a:t>true </a:t>
            </a:r>
            <a:r>
              <a:rPr sz="2000" dirty="0">
                <a:latin typeface="Arial"/>
                <a:cs typeface="Arial"/>
              </a:rPr>
              <a:t>ones </a:t>
            </a:r>
            <a:r>
              <a:rPr sz="2000" spc="-5" dirty="0">
                <a:latin typeface="Arial"/>
                <a:cs typeface="Arial"/>
              </a:rPr>
              <a:t>when applying </a:t>
            </a:r>
            <a:r>
              <a:rPr sz="2000" dirty="0">
                <a:latin typeface="Arial"/>
                <a:cs typeface="Arial"/>
              </a:rPr>
              <a:t>classical  </a:t>
            </a:r>
            <a:r>
              <a:rPr sz="2000" spc="-5" dirty="0">
                <a:latin typeface="Arial"/>
                <a:cs typeface="Arial"/>
              </a:rPr>
              <a:t>segmentation techniques </a:t>
            </a:r>
            <a:r>
              <a:rPr sz="2000" dirty="0">
                <a:latin typeface="Arial"/>
                <a:cs typeface="Arial"/>
              </a:rPr>
              <a:t>such as edge </a:t>
            </a:r>
            <a:r>
              <a:rPr sz="2000" spc="-5" dirty="0">
                <a:latin typeface="Arial"/>
                <a:cs typeface="Arial"/>
              </a:rPr>
              <a:t>detection </a:t>
            </a:r>
            <a:r>
              <a:rPr sz="2000" dirty="0">
                <a:latin typeface="Arial"/>
                <a:cs typeface="Arial"/>
              </a:rPr>
              <a:t>and</a:t>
            </a:r>
            <a:r>
              <a:rPr sz="2000" spc="50" dirty="0">
                <a:latin typeface="Arial"/>
                <a:cs typeface="Arial"/>
              </a:rPr>
              <a:t> </a:t>
            </a:r>
            <a:r>
              <a:rPr sz="2000" dirty="0">
                <a:latin typeface="Arial"/>
                <a:cs typeface="Arial"/>
              </a:rPr>
              <a:t>thresholding.</a:t>
            </a:r>
          </a:p>
        </p:txBody>
      </p:sp>
      <p:sp>
        <p:nvSpPr>
          <p:cNvPr id="9" name="object 9"/>
          <p:cNvSpPr txBox="1"/>
          <p:nvPr/>
        </p:nvSpPr>
        <p:spPr>
          <a:xfrm>
            <a:off x="689609" y="5276850"/>
            <a:ext cx="161290" cy="208279"/>
          </a:xfrm>
          <a:prstGeom prst="rect">
            <a:avLst/>
          </a:prstGeom>
        </p:spPr>
        <p:txBody>
          <a:bodyPr vert="horz" wrap="square" lIns="0" tIns="12700" rIns="0" bIns="0" rtlCol="0">
            <a:spAutoFit/>
          </a:bodyPr>
          <a:lstStyle/>
          <a:p>
            <a:pPr marL="12700">
              <a:lnSpc>
                <a:spcPct val="100000"/>
              </a:lnSpc>
              <a:spcBef>
                <a:spcPts val="100"/>
              </a:spcBef>
            </a:pPr>
            <a:r>
              <a:rPr sz="1200" spc="165" dirty="0">
                <a:solidFill>
                  <a:srgbClr val="D91E27"/>
                </a:solidFill>
                <a:latin typeface="Symbol"/>
                <a:cs typeface="Symbol"/>
              </a:rPr>
              <a:t></a:t>
            </a:r>
            <a:endParaRPr sz="1200">
              <a:latin typeface="Symbol"/>
              <a:cs typeface="Symbol"/>
            </a:endParaRPr>
          </a:p>
        </p:txBody>
      </p:sp>
      <p:sp>
        <p:nvSpPr>
          <p:cNvPr id="10" name="object 10"/>
          <p:cNvSpPr txBox="1"/>
          <p:nvPr/>
        </p:nvSpPr>
        <p:spPr>
          <a:xfrm>
            <a:off x="1008380" y="5232400"/>
            <a:ext cx="6740525" cy="817880"/>
          </a:xfrm>
          <a:prstGeom prst="rect">
            <a:avLst/>
          </a:prstGeom>
        </p:spPr>
        <p:txBody>
          <a:bodyPr vert="horz" wrap="square" lIns="0" tIns="71755" rIns="0" bIns="0" rtlCol="0">
            <a:spAutoFit/>
          </a:bodyPr>
          <a:lstStyle/>
          <a:p>
            <a:pPr marL="12700" marR="5080">
              <a:lnSpc>
                <a:spcPts val="1920"/>
              </a:lnSpc>
              <a:spcBef>
                <a:spcPts val="565"/>
              </a:spcBef>
            </a:pPr>
            <a:r>
              <a:rPr sz="2000" dirty="0">
                <a:latin typeface="Arial"/>
                <a:cs typeface="Arial"/>
              </a:rPr>
              <a:t>To address </a:t>
            </a:r>
            <a:r>
              <a:rPr sz="2000" spc="-5" dirty="0">
                <a:latin typeface="Arial"/>
                <a:cs typeface="Arial"/>
              </a:rPr>
              <a:t>these difﬁculties, </a:t>
            </a:r>
            <a:r>
              <a:rPr sz="2000" dirty="0">
                <a:latin typeface="Arial"/>
                <a:cs typeface="Arial"/>
              </a:rPr>
              <a:t>deformable </a:t>
            </a:r>
            <a:r>
              <a:rPr sz="2000" spc="-5" dirty="0">
                <a:latin typeface="Arial"/>
                <a:cs typeface="Arial"/>
              </a:rPr>
              <a:t>models have </a:t>
            </a:r>
            <a:r>
              <a:rPr sz="2000" dirty="0">
                <a:latin typeface="Arial"/>
                <a:cs typeface="Arial"/>
              </a:rPr>
              <a:t>been  extensively </a:t>
            </a:r>
            <a:r>
              <a:rPr sz="2000" spc="-5" dirty="0">
                <a:latin typeface="Arial"/>
                <a:cs typeface="Arial"/>
              </a:rPr>
              <a:t>studied </a:t>
            </a:r>
            <a:r>
              <a:rPr sz="2000" dirty="0">
                <a:latin typeface="Arial"/>
                <a:cs typeface="Arial"/>
              </a:rPr>
              <a:t>and </a:t>
            </a:r>
            <a:r>
              <a:rPr sz="2000" spc="-5" dirty="0">
                <a:latin typeface="Arial"/>
                <a:cs typeface="Arial"/>
              </a:rPr>
              <a:t>widely </a:t>
            </a:r>
            <a:r>
              <a:rPr sz="2000" dirty="0">
                <a:latin typeface="Arial"/>
                <a:cs typeface="Arial"/>
              </a:rPr>
              <a:t>used </a:t>
            </a:r>
            <a:r>
              <a:rPr sz="2000" spc="-5" dirty="0">
                <a:latin typeface="Arial"/>
                <a:cs typeface="Arial"/>
              </a:rPr>
              <a:t>in </a:t>
            </a:r>
            <a:r>
              <a:rPr sz="2000" dirty="0">
                <a:latin typeface="Arial"/>
                <a:cs typeface="Arial"/>
              </a:rPr>
              <a:t>medical </a:t>
            </a:r>
            <a:r>
              <a:rPr sz="2000" spc="-5" dirty="0">
                <a:latin typeface="Arial"/>
                <a:cs typeface="Arial"/>
              </a:rPr>
              <a:t>image  segmentation, </a:t>
            </a:r>
            <a:r>
              <a:rPr sz="2000" spc="-10" dirty="0">
                <a:latin typeface="Arial"/>
                <a:cs typeface="Arial"/>
              </a:rPr>
              <a:t>with </a:t>
            </a:r>
            <a:r>
              <a:rPr sz="2000" spc="-5" dirty="0">
                <a:latin typeface="Arial"/>
                <a:cs typeface="Arial"/>
              </a:rPr>
              <a:t>promising</a:t>
            </a:r>
            <a:r>
              <a:rPr sz="2000" spc="10" dirty="0">
                <a:latin typeface="Arial"/>
                <a:cs typeface="Arial"/>
              </a:rPr>
              <a:t> </a:t>
            </a:r>
            <a:r>
              <a:rPr sz="2000" dirty="0">
                <a:latin typeface="Arial"/>
                <a:cs typeface="Arial"/>
              </a:rPr>
              <a:t>results.</a:t>
            </a:r>
            <a:endParaRPr sz="2000">
              <a:latin typeface="Arial"/>
              <a:cs typeface="Arial"/>
            </a:endParaRPr>
          </a:p>
        </p:txBody>
      </p:sp>
      <p:pic>
        <p:nvPicPr>
          <p:cNvPr id="11"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21336" y="0"/>
            <a:ext cx="1257300" cy="1181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645845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5800" y="280670"/>
            <a:ext cx="6242685" cy="604520"/>
          </a:xfrm>
          <a:prstGeom prst="rect">
            <a:avLst/>
          </a:prstGeom>
        </p:spPr>
        <p:txBody>
          <a:bodyPr vert="horz" wrap="square" lIns="0" tIns="12700" rIns="0" bIns="0" rtlCol="0">
            <a:spAutoFit/>
          </a:bodyPr>
          <a:lstStyle/>
          <a:p>
            <a:pPr marL="12700">
              <a:lnSpc>
                <a:spcPct val="100000"/>
              </a:lnSpc>
              <a:spcBef>
                <a:spcPts val="100"/>
              </a:spcBef>
            </a:pPr>
            <a:r>
              <a:rPr sz="3800" spc="-425" dirty="0" smtClean="0">
                <a:solidFill>
                  <a:srgbClr val="454545"/>
                </a:solidFill>
              </a:rPr>
              <a:t>What</a:t>
            </a:r>
            <a:r>
              <a:rPr lang="en-US" sz="3800" spc="-425" dirty="0" smtClean="0">
                <a:solidFill>
                  <a:srgbClr val="454545"/>
                </a:solidFill>
              </a:rPr>
              <a:t> </a:t>
            </a:r>
            <a:r>
              <a:rPr sz="3800" spc="-425" dirty="0" smtClean="0">
                <a:solidFill>
                  <a:srgbClr val="454545"/>
                </a:solidFill>
              </a:rPr>
              <a:t> is</a:t>
            </a:r>
            <a:r>
              <a:rPr lang="en-US" sz="3800" spc="-425" dirty="0" smtClean="0">
                <a:solidFill>
                  <a:srgbClr val="454545"/>
                </a:solidFill>
              </a:rPr>
              <a:t>  </a:t>
            </a:r>
            <a:r>
              <a:rPr sz="3800" spc="-425" dirty="0" smtClean="0">
                <a:solidFill>
                  <a:srgbClr val="454545"/>
                </a:solidFill>
              </a:rPr>
              <a:t> Deformable</a:t>
            </a:r>
            <a:r>
              <a:rPr lang="en-US" sz="3800" spc="-425" dirty="0" smtClean="0">
                <a:solidFill>
                  <a:srgbClr val="454545"/>
                </a:solidFill>
              </a:rPr>
              <a:t>  </a:t>
            </a:r>
            <a:r>
              <a:rPr sz="3800" spc="125" dirty="0" smtClean="0">
                <a:solidFill>
                  <a:srgbClr val="454545"/>
                </a:solidFill>
              </a:rPr>
              <a:t> </a:t>
            </a:r>
            <a:r>
              <a:rPr sz="3800" spc="-365" dirty="0">
                <a:solidFill>
                  <a:srgbClr val="454545"/>
                </a:solidFill>
              </a:rPr>
              <a:t>Model??</a:t>
            </a:r>
            <a:endParaRPr sz="3800" dirty="0"/>
          </a:p>
        </p:txBody>
      </p:sp>
      <p:sp>
        <p:nvSpPr>
          <p:cNvPr id="3" name="object 3"/>
          <p:cNvSpPr txBox="1"/>
          <p:nvPr/>
        </p:nvSpPr>
        <p:spPr>
          <a:xfrm>
            <a:off x="689609" y="1851659"/>
            <a:ext cx="161290" cy="208279"/>
          </a:xfrm>
          <a:prstGeom prst="rect">
            <a:avLst/>
          </a:prstGeom>
        </p:spPr>
        <p:txBody>
          <a:bodyPr vert="horz" wrap="square" lIns="0" tIns="12700" rIns="0" bIns="0" rtlCol="0">
            <a:spAutoFit/>
          </a:bodyPr>
          <a:lstStyle/>
          <a:p>
            <a:pPr marL="12700">
              <a:lnSpc>
                <a:spcPct val="100000"/>
              </a:lnSpc>
              <a:spcBef>
                <a:spcPts val="100"/>
              </a:spcBef>
            </a:pPr>
            <a:r>
              <a:rPr sz="1200" spc="165" dirty="0">
                <a:solidFill>
                  <a:srgbClr val="D91E27"/>
                </a:solidFill>
                <a:latin typeface="Symbol"/>
                <a:cs typeface="Symbol"/>
              </a:rPr>
              <a:t></a:t>
            </a:r>
            <a:endParaRPr sz="1200">
              <a:latin typeface="Symbol"/>
              <a:cs typeface="Symbol"/>
            </a:endParaRPr>
          </a:p>
        </p:txBody>
      </p:sp>
      <p:sp>
        <p:nvSpPr>
          <p:cNvPr id="4" name="object 4"/>
          <p:cNvSpPr txBox="1"/>
          <p:nvPr/>
        </p:nvSpPr>
        <p:spPr>
          <a:xfrm>
            <a:off x="1008380" y="1807209"/>
            <a:ext cx="7036434" cy="604520"/>
          </a:xfrm>
          <a:prstGeom prst="rect">
            <a:avLst/>
          </a:prstGeom>
        </p:spPr>
        <p:txBody>
          <a:bodyPr vert="horz" wrap="square" lIns="0" tIns="46990" rIns="0" bIns="0" rtlCol="0">
            <a:spAutoFit/>
          </a:bodyPr>
          <a:lstStyle/>
          <a:p>
            <a:pPr marL="12700" marR="5080">
              <a:lnSpc>
                <a:spcPts val="2160"/>
              </a:lnSpc>
              <a:spcBef>
                <a:spcPts val="370"/>
              </a:spcBef>
            </a:pPr>
            <a:r>
              <a:rPr sz="2000" dirty="0">
                <a:latin typeface="Arial"/>
                <a:cs typeface="Arial"/>
              </a:rPr>
              <a:t>Deformable models </a:t>
            </a:r>
            <a:r>
              <a:rPr sz="2000" spc="-5" dirty="0">
                <a:latin typeface="Arial"/>
                <a:cs typeface="Arial"/>
              </a:rPr>
              <a:t>analyze those </a:t>
            </a:r>
            <a:r>
              <a:rPr sz="2000" dirty="0">
                <a:latin typeface="Arial"/>
                <a:cs typeface="Arial"/>
              </a:rPr>
              <a:t>noisy </a:t>
            </a:r>
            <a:r>
              <a:rPr sz="2000" spc="-5" dirty="0">
                <a:latin typeface="Arial"/>
                <a:cs typeface="Arial"/>
              </a:rPr>
              <a:t>images </a:t>
            </a:r>
            <a:r>
              <a:rPr sz="2000" dirty="0">
                <a:latin typeface="Arial"/>
                <a:cs typeface="Arial"/>
              </a:rPr>
              <a:t>and </a:t>
            </a:r>
            <a:r>
              <a:rPr sz="2000" spc="-5" dirty="0">
                <a:latin typeface="Arial"/>
                <a:cs typeface="Arial"/>
              </a:rPr>
              <a:t>provide </a:t>
            </a:r>
            <a:r>
              <a:rPr sz="2000" dirty="0">
                <a:latin typeface="Arial"/>
                <a:cs typeface="Arial"/>
              </a:rPr>
              <a:t>a  coherent </a:t>
            </a:r>
            <a:r>
              <a:rPr sz="2000" spc="-5" dirty="0">
                <a:latin typeface="Arial"/>
                <a:cs typeface="Arial"/>
              </a:rPr>
              <a:t>representation for variable </a:t>
            </a:r>
            <a:r>
              <a:rPr sz="2000" dirty="0">
                <a:latin typeface="Arial"/>
                <a:cs typeface="Arial"/>
              </a:rPr>
              <a:t>structure shapes.</a:t>
            </a:r>
            <a:endParaRPr sz="2000">
              <a:latin typeface="Arial"/>
              <a:cs typeface="Arial"/>
            </a:endParaRPr>
          </a:p>
        </p:txBody>
      </p:sp>
      <p:sp>
        <p:nvSpPr>
          <p:cNvPr id="5" name="object 5"/>
          <p:cNvSpPr txBox="1"/>
          <p:nvPr/>
        </p:nvSpPr>
        <p:spPr>
          <a:xfrm>
            <a:off x="689609" y="2852420"/>
            <a:ext cx="161290" cy="208279"/>
          </a:xfrm>
          <a:prstGeom prst="rect">
            <a:avLst/>
          </a:prstGeom>
        </p:spPr>
        <p:txBody>
          <a:bodyPr vert="horz" wrap="square" lIns="0" tIns="12700" rIns="0" bIns="0" rtlCol="0">
            <a:spAutoFit/>
          </a:bodyPr>
          <a:lstStyle/>
          <a:p>
            <a:pPr marL="12700">
              <a:lnSpc>
                <a:spcPct val="100000"/>
              </a:lnSpc>
              <a:spcBef>
                <a:spcPts val="100"/>
              </a:spcBef>
            </a:pPr>
            <a:r>
              <a:rPr sz="1200" spc="165" dirty="0">
                <a:solidFill>
                  <a:srgbClr val="D91E27"/>
                </a:solidFill>
                <a:latin typeface="Symbol"/>
                <a:cs typeface="Symbol"/>
              </a:rPr>
              <a:t></a:t>
            </a:r>
            <a:endParaRPr sz="1200">
              <a:latin typeface="Symbol"/>
              <a:cs typeface="Symbol"/>
            </a:endParaRPr>
          </a:p>
        </p:txBody>
      </p:sp>
      <p:sp>
        <p:nvSpPr>
          <p:cNvPr id="6" name="object 6"/>
          <p:cNvSpPr txBox="1"/>
          <p:nvPr/>
        </p:nvSpPr>
        <p:spPr>
          <a:xfrm>
            <a:off x="1008380" y="2806700"/>
            <a:ext cx="7558405" cy="878840"/>
          </a:xfrm>
          <a:prstGeom prst="rect">
            <a:avLst/>
          </a:prstGeom>
        </p:spPr>
        <p:txBody>
          <a:bodyPr vert="horz" wrap="square" lIns="0" tIns="46990" rIns="0" bIns="0" rtlCol="0">
            <a:spAutoFit/>
          </a:bodyPr>
          <a:lstStyle/>
          <a:p>
            <a:pPr marL="12700" marR="5080">
              <a:lnSpc>
                <a:spcPts val="2160"/>
              </a:lnSpc>
              <a:spcBef>
                <a:spcPts val="370"/>
              </a:spcBef>
            </a:pPr>
            <a:r>
              <a:rPr sz="2000" dirty="0">
                <a:latin typeface="Arial"/>
                <a:cs typeface="Arial"/>
              </a:rPr>
              <a:t>Deformable models </a:t>
            </a:r>
            <a:r>
              <a:rPr sz="2000" spc="-5" dirty="0">
                <a:latin typeface="Arial"/>
                <a:cs typeface="Arial"/>
              </a:rPr>
              <a:t>are </a:t>
            </a:r>
            <a:r>
              <a:rPr sz="2000" dirty="0">
                <a:latin typeface="Arial"/>
                <a:cs typeface="Arial"/>
              </a:rPr>
              <a:t>curves or surfaces </a:t>
            </a:r>
            <a:r>
              <a:rPr sz="2000" spc="-5" dirty="0">
                <a:latin typeface="Arial"/>
                <a:cs typeface="Arial"/>
              </a:rPr>
              <a:t>defined within an </a:t>
            </a:r>
            <a:r>
              <a:rPr sz="2000" dirty="0">
                <a:latin typeface="Arial"/>
                <a:cs typeface="Arial"/>
              </a:rPr>
              <a:t>image  domain that can </a:t>
            </a:r>
            <a:r>
              <a:rPr sz="2000" spc="-5" dirty="0">
                <a:latin typeface="Arial"/>
                <a:cs typeface="Arial"/>
              </a:rPr>
              <a:t>move </a:t>
            </a:r>
            <a:r>
              <a:rPr sz="2000" dirty="0">
                <a:latin typeface="Arial"/>
                <a:cs typeface="Arial"/>
              </a:rPr>
              <a:t>under </a:t>
            </a:r>
            <a:r>
              <a:rPr sz="2000" spc="-5" dirty="0">
                <a:latin typeface="Arial"/>
                <a:cs typeface="Arial"/>
              </a:rPr>
              <a:t>the </a:t>
            </a:r>
            <a:r>
              <a:rPr sz="2000" dirty="0">
                <a:latin typeface="Arial"/>
                <a:cs typeface="Arial"/>
              </a:rPr>
              <a:t>influence of internal forces and  external</a:t>
            </a:r>
            <a:r>
              <a:rPr sz="2000" spc="-15" dirty="0">
                <a:latin typeface="Arial"/>
                <a:cs typeface="Arial"/>
              </a:rPr>
              <a:t> </a:t>
            </a:r>
            <a:r>
              <a:rPr sz="2000" dirty="0">
                <a:latin typeface="Arial"/>
                <a:cs typeface="Arial"/>
              </a:rPr>
              <a:t>forces.</a:t>
            </a:r>
            <a:endParaRPr sz="2000">
              <a:latin typeface="Arial"/>
              <a:cs typeface="Arial"/>
            </a:endParaRPr>
          </a:p>
        </p:txBody>
      </p:sp>
      <p:sp>
        <p:nvSpPr>
          <p:cNvPr id="7" name="object 7"/>
          <p:cNvSpPr txBox="1"/>
          <p:nvPr/>
        </p:nvSpPr>
        <p:spPr>
          <a:xfrm>
            <a:off x="689609" y="4126229"/>
            <a:ext cx="161290" cy="208279"/>
          </a:xfrm>
          <a:prstGeom prst="rect">
            <a:avLst/>
          </a:prstGeom>
        </p:spPr>
        <p:txBody>
          <a:bodyPr vert="horz" wrap="square" lIns="0" tIns="12700" rIns="0" bIns="0" rtlCol="0">
            <a:spAutoFit/>
          </a:bodyPr>
          <a:lstStyle/>
          <a:p>
            <a:pPr marL="12700">
              <a:lnSpc>
                <a:spcPct val="100000"/>
              </a:lnSpc>
              <a:spcBef>
                <a:spcPts val="100"/>
              </a:spcBef>
            </a:pPr>
            <a:r>
              <a:rPr sz="1200" spc="165" dirty="0">
                <a:solidFill>
                  <a:srgbClr val="D91E27"/>
                </a:solidFill>
                <a:latin typeface="Symbol"/>
                <a:cs typeface="Symbol"/>
              </a:rPr>
              <a:t></a:t>
            </a:r>
            <a:endParaRPr sz="1200">
              <a:latin typeface="Symbol"/>
              <a:cs typeface="Symbol"/>
            </a:endParaRPr>
          </a:p>
        </p:txBody>
      </p:sp>
      <p:sp>
        <p:nvSpPr>
          <p:cNvPr id="8" name="object 8"/>
          <p:cNvSpPr txBox="1"/>
          <p:nvPr/>
        </p:nvSpPr>
        <p:spPr>
          <a:xfrm>
            <a:off x="1008380" y="4081779"/>
            <a:ext cx="7610475" cy="604520"/>
          </a:xfrm>
          <a:prstGeom prst="rect">
            <a:avLst/>
          </a:prstGeom>
        </p:spPr>
        <p:txBody>
          <a:bodyPr vert="horz" wrap="square" lIns="0" tIns="46990" rIns="0" bIns="0" rtlCol="0">
            <a:spAutoFit/>
          </a:bodyPr>
          <a:lstStyle/>
          <a:p>
            <a:pPr marL="12700" marR="5080">
              <a:lnSpc>
                <a:spcPts val="2160"/>
              </a:lnSpc>
              <a:spcBef>
                <a:spcPts val="370"/>
              </a:spcBef>
            </a:pPr>
            <a:r>
              <a:rPr sz="2000" spc="-5" dirty="0">
                <a:latin typeface="Arial"/>
                <a:cs typeface="Arial"/>
              </a:rPr>
              <a:t>Internal </a:t>
            </a:r>
            <a:r>
              <a:rPr sz="2000" dirty="0">
                <a:latin typeface="Arial"/>
                <a:cs typeface="Arial"/>
              </a:rPr>
              <a:t>forces </a:t>
            </a:r>
            <a:r>
              <a:rPr sz="2000" spc="-5" dirty="0">
                <a:latin typeface="Arial"/>
                <a:cs typeface="Arial"/>
              </a:rPr>
              <a:t>are defined within the </a:t>
            </a:r>
            <a:r>
              <a:rPr sz="2000" dirty="0">
                <a:latin typeface="Arial"/>
                <a:cs typeface="Arial"/>
              </a:rPr>
              <a:t>curve </a:t>
            </a:r>
            <a:r>
              <a:rPr sz="2000" spc="-5" dirty="0">
                <a:latin typeface="Arial"/>
                <a:cs typeface="Arial"/>
              </a:rPr>
              <a:t>or </a:t>
            </a:r>
            <a:r>
              <a:rPr sz="2000" dirty="0">
                <a:latin typeface="Arial"/>
                <a:cs typeface="Arial"/>
              </a:rPr>
              <a:t>surface </a:t>
            </a:r>
            <a:r>
              <a:rPr sz="2000" spc="-5" dirty="0">
                <a:latin typeface="Arial"/>
                <a:cs typeface="Arial"/>
              </a:rPr>
              <a:t>itself, </a:t>
            </a:r>
            <a:r>
              <a:rPr sz="2000" dirty="0">
                <a:latin typeface="Arial"/>
                <a:cs typeface="Arial"/>
              </a:rPr>
              <a:t>and </a:t>
            </a:r>
            <a:r>
              <a:rPr sz="2000" spc="-5" dirty="0">
                <a:latin typeface="Arial"/>
                <a:cs typeface="Arial"/>
              </a:rPr>
              <a:t>are  </a:t>
            </a:r>
            <a:r>
              <a:rPr sz="2000" dirty="0">
                <a:latin typeface="Arial"/>
                <a:cs typeface="Arial"/>
              </a:rPr>
              <a:t>designed to keep </a:t>
            </a:r>
            <a:r>
              <a:rPr sz="2000" spc="-5" dirty="0">
                <a:latin typeface="Arial"/>
                <a:cs typeface="Arial"/>
              </a:rPr>
              <a:t>the model smooth during</a:t>
            </a:r>
            <a:r>
              <a:rPr sz="2000" dirty="0">
                <a:latin typeface="Arial"/>
                <a:cs typeface="Arial"/>
              </a:rPr>
              <a:t> </a:t>
            </a:r>
            <a:r>
              <a:rPr sz="2000" spc="-5" dirty="0">
                <a:latin typeface="Arial"/>
                <a:cs typeface="Arial"/>
              </a:rPr>
              <a:t>deformation.</a:t>
            </a:r>
            <a:endParaRPr sz="2000">
              <a:latin typeface="Arial"/>
              <a:cs typeface="Arial"/>
            </a:endParaRPr>
          </a:p>
        </p:txBody>
      </p:sp>
      <p:sp>
        <p:nvSpPr>
          <p:cNvPr id="9" name="object 9"/>
          <p:cNvSpPr txBox="1"/>
          <p:nvPr/>
        </p:nvSpPr>
        <p:spPr>
          <a:xfrm>
            <a:off x="689609" y="5126990"/>
            <a:ext cx="161290" cy="208279"/>
          </a:xfrm>
          <a:prstGeom prst="rect">
            <a:avLst/>
          </a:prstGeom>
        </p:spPr>
        <p:txBody>
          <a:bodyPr vert="horz" wrap="square" lIns="0" tIns="12700" rIns="0" bIns="0" rtlCol="0">
            <a:spAutoFit/>
          </a:bodyPr>
          <a:lstStyle/>
          <a:p>
            <a:pPr marL="12700">
              <a:lnSpc>
                <a:spcPct val="100000"/>
              </a:lnSpc>
              <a:spcBef>
                <a:spcPts val="100"/>
              </a:spcBef>
            </a:pPr>
            <a:r>
              <a:rPr sz="1200" spc="165" dirty="0">
                <a:solidFill>
                  <a:srgbClr val="D91E27"/>
                </a:solidFill>
                <a:latin typeface="Symbol"/>
                <a:cs typeface="Symbol"/>
              </a:rPr>
              <a:t></a:t>
            </a:r>
            <a:endParaRPr sz="1200">
              <a:latin typeface="Symbol"/>
              <a:cs typeface="Symbol"/>
            </a:endParaRPr>
          </a:p>
        </p:txBody>
      </p:sp>
      <p:sp>
        <p:nvSpPr>
          <p:cNvPr id="10" name="object 10"/>
          <p:cNvSpPr txBox="1"/>
          <p:nvPr/>
        </p:nvSpPr>
        <p:spPr>
          <a:xfrm>
            <a:off x="1008380" y="5081270"/>
            <a:ext cx="7583805" cy="878840"/>
          </a:xfrm>
          <a:prstGeom prst="rect">
            <a:avLst/>
          </a:prstGeom>
        </p:spPr>
        <p:txBody>
          <a:bodyPr vert="horz" wrap="square" lIns="0" tIns="46990" rIns="0" bIns="0" rtlCol="0">
            <a:spAutoFit/>
          </a:bodyPr>
          <a:lstStyle/>
          <a:p>
            <a:pPr marL="12700" marR="5080">
              <a:lnSpc>
                <a:spcPts val="2160"/>
              </a:lnSpc>
              <a:spcBef>
                <a:spcPts val="370"/>
              </a:spcBef>
            </a:pPr>
            <a:r>
              <a:rPr sz="2000" spc="-5" dirty="0">
                <a:latin typeface="Arial"/>
                <a:cs typeface="Arial"/>
              </a:rPr>
              <a:t>External </a:t>
            </a:r>
            <a:r>
              <a:rPr sz="2000" dirty="0">
                <a:latin typeface="Arial"/>
                <a:cs typeface="Arial"/>
              </a:rPr>
              <a:t>forces, </a:t>
            </a:r>
            <a:r>
              <a:rPr sz="2000" spc="-5" dirty="0">
                <a:latin typeface="Arial"/>
                <a:cs typeface="Arial"/>
              </a:rPr>
              <a:t>are computed from the image data </a:t>
            </a:r>
            <a:r>
              <a:rPr sz="2000" dirty="0">
                <a:latin typeface="Arial"/>
                <a:cs typeface="Arial"/>
              </a:rPr>
              <a:t>and are </a:t>
            </a:r>
            <a:r>
              <a:rPr sz="2000" spc="-5" dirty="0">
                <a:latin typeface="Arial"/>
                <a:cs typeface="Arial"/>
              </a:rPr>
              <a:t>defined  </a:t>
            </a:r>
            <a:r>
              <a:rPr sz="2000" dirty="0">
                <a:latin typeface="Arial"/>
                <a:cs typeface="Arial"/>
              </a:rPr>
              <a:t>to move </a:t>
            </a:r>
            <a:r>
              <a:rPr sz="2000" spc="-5" dirty="0">
                <a:latin typeface="Arial"/>
                <a:cs typeface="Arial"/>
              </a:rPr>
              <a:t>the </a:t>
            </a:r>
            <a:r>
              <a:rPr sz="2000" dirty="0">
                <a:latin typeface="Arial"/>
                <a:cs typeface="Arial"/>
              </a:rPr>
              <a:t>model </a:t>
            </a:r>
            <a:r>
              <a:rPr sz="2000" spc="-5" dirty="0">
                <a:latin typeface="Arial"/>
                <a:cs typeface="Arial"/>
              </a:rPr>
              <a:t>toward </a:t>
            </a:r>
            <a:r>
              <a:rPr sz="2000" dirty="0">
                <a:latin typeface="Arial"/>
                <a:cs typeface="Arial"/>
              </a:rPr>
              <a:t>an object boundary </a:t>
            </a:r>
            <a:r>
              <a:rPr sz="2000" spc="-5" dirty="0">
                <a:latin typeface="Arial"/>
                <a:cs typeface="Arial"/>
              </a:rPr>
              <a:t>or other </a:t>
            </a:r>
            <a:r>
              <a:rPr sz="2000" dirty="0">
                <a:latin typeface="Arial"/>
                <a:cs typeface="Arial"/>
              </a:rPr>
              <a:t>desired  </a:t>
            </a:r>
            <a:r>
              <a:rPr sz="2000" spc="-5" dirty="0">
                <a:latin typeface="Arial"/>
                <a:cs typeface="Arial"/>
              </a:rPr>
              <a:t>features </a:t>
            </a:r>
            <a:r>
              <a:rPr sz="2000" spc="-10" dirty="0">
                <a:latin typeface="Arial"/>
                <a:cs typeface="Arial"/>
              </a:rPr>
              <a:t>within </a:t>
            </a:r>
            <a:r>
              <a:rPr sz="2000" spc="-5" dirty="0">
                <a:latin typeface="Arial"/>
                <a:cs typeface="Arial"/>
              </a:rPr>
              <a:t>an</a:t>
            </a:r>
            <a:r>
              <a:rPr sz="2000" spc="20" dirty="0">
                <a:latin typeface="Arial"/>
                <a:cs typeface="Arial"/>
              </a:rPr>
              <a:t> </a:t>
            </a:r>
            <a:r>
              <a:rPr sz="2000" dirty="0">
                <a:latin typeface="Arial"/>
                <a:cs typeface="Arial"/>
              </a:rPr>
              <a:t>image.</a:t>
            </a:r>
            <a:endParaRPr sz="2000">
              <a:latin typeface="Arial"/>
              <a:cs typeface="Arial"/>
            </a:endParaRPr>
          </a:p>
        </p:txBody>
      </p:sp>
      <p:pic>
        <p:nvPicPr>
          <p:cNvPr id="11"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21336" y="0"/>
            <a:ext cx="1257300" cy="1181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6507416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5800" y="798829"/>
            <a:ext cx="6903720" cy="665480"/>
          </a:xfrm>
          <a:prstGeom prst="rect">
            <a:avLst/>
          </a:prstGeom>
        </p:spPr>
        <p:txBody>
          <a:bodyPr vert="horz" wrap="square" lIns="0" tIns="12700" rIns="0" bIns="0" rtlCol="0">
            <a:spAutoFit/>
          </a:bodyPr>
          <a:lstStyle/>
          <a:p>
            <a:pPr marL="12700">
              <a:lnSpc>
                <a:spcPct val="100000"/>
              </a:lnSpc>
              <a:spcBef>
                <a:spcPts val="100"/>
              </a:spcBef>
            </a:pPr>
            <a:r>
              <a:rPr sz="4200" spc="-470" dirty="0">
                <a:solidFill>
                  <a:srgbClr val="454545"/>
                </a:solidFill>
              </a:rPr>
              <a:t>What </a:t>
            </a:r>
            <a:r>
              <a:rPr lang="en-US" sz="4200" spc="-470" dirty="0" smtClean="0">
                <a:solidFill>
                  <a:srgbClr val="454545"/>
                </a:solidFill>
              </a:rPr>
              <a:t>  </a:t>
            </a:r>
            <a:r>
              <a:rPr sz="4200" spc="-470" dirty="0" smtClean="0">
                <a:solidFill>
                  <a:srgbClr val="454545"/>
                </a:solidFill>
              </a:rPr>
              <a:t>is </a:t>
            </a:r>
            <a:r>
              <a:rPr lang="en-US" sz="4200" spc="-470" dirty="0" smtClean="0">
                <a:solidFill>
                  <a:srgbClr val="454545"/>
                </a:solidFill>
              </a:rPr>
              <a:t>   </a:t>
            </a:r>
            <a:r>
              <a:rPr sz="4200" spc="-470" dirty="0" smtClean="0">
                <a:solidFill>
                  <a:srgbClr val="454545"/>
                </a:solidFill>
              </a:rPr>
              <a:t>Deformable</a:t>
            </a:r>
            <a:r>
              <a:rPr lang="en-US" sz="4200" spc="-470" dirty="0" smtClean="0">
                <a:solidFill>
                  <a:srgbClr val="454545"/>
                </a:solidFill>
              </a:rPr>
              <a:t>  </a:t>
            </a:r>
            <a:r>
              <a:rPr sz="4200" spc="160" dirty="0" smtClean="0">
                <a:solidFill>
                  <a:srgbClr val="454545"/>
                </a:solidFill>
              </a:rPr>
              <a:t> </a:t>
            </a:r>
            <a:r>
              <a:rPr sz="4200" spc="-400" dirty="0">
                <a:solidFill>
                  <a:srgbClr val="454545"/>
                </a:solidFill>
              </a:rPr>
              <a:t>Model??</a:t>
            </a:r>
            <a:endParaRPr sz="4200" dirty="0"/>
          </a:p>
        </p:txBody>
      </p:sp>
      <p:sp>
        <p:nvSpPr>
          <p:cNvPr id="3" name="object 3"/>
          <p:cNvSpPr txBox="1"/>
          <p:nvPr/>
        </p:nvSpPr>
        <p:spPr>
          <a:xfrm>
            <a:off x="689609" y="1852930"/>
            <a:ext cx="175260" cy="226695"/>
          </a:xfrm>
          <a:prstGeom prst="rect">
            <a:avLst/>
          </a:prstGeom>
        </p:spPr>
        <p:txBody>
          <a:bodyPr vert="horz" wrap="square" lIns="0" tIns="15240" rIns="0" bIns="0" rtlCol="0">
            <a:spAutoFit/>
          </a:bodyPr>
          <a:lstStyle/>
          <a:p>
            <a:pPr marL="12700">
              <a:lnSpc>
                <a:spcPct val="100000"/>
              </a:lnSpc>
              <a:spcBef>
                <a:spcPts val="120"/>
              </a:spcBef>
            </a:pPr>
            <a:r>
              <a:rPr sz="1300" spc="195" dirty="0">
                <a:solidFill>
                  <a:srgbClr val="D91E27"/>
                </a:solidFill>
                <a:latin typeface="Symbol"/>
                <a:cs typeface="Symbol"/>
              </a:rPr>
              <a:t></a:t>
            </a:r>
            <a:endParaRPr sz="1300">
              <a:latin typeface="Symbol"/>
              <a:cs typeface="Symbol"/>
            </a:endParaRPr>
          </a:p>
        </p:txBody>
      </p:sp>
      <p:sp>
        <p:nvSpPr>
          <p:cNvPr id="4" name="object 4"/>
          <p:cNvSpPr txBox="1"/>
          <p:nvPr/>
        </p:nvSpPr>
        <p:spPr>
          <a:xfrm>
            <a:off x="1008380" y="1803400"/>
            <a:ext cx="7509509" cy="963930"/>
          </a:xfrm>
          <a:prstGeom prst="rect">
            <a:avLst/>
          </a:prstGeom>
        </p:spPr>
        <p:txBody>
          <a:bodyPr vert="horz" wrap="square" lIns="0" tIns="45720" rIns="0" bIns="0" rtlCol="0">
            <a:spAutoFit/>
          </a:bodyPr>
          <a:lstStyle/>
          <a:p>
            <a:pPr marL="12700" marR="5080" algn="just">
              <a:lnSpc>
                <a:spcPct val="90000"/>
              </a:lnSpc>
              <a:spcBef>
                <a:spcPts val="360"/>
              </a:spcBef>
            </a:pPr>
            <a:r>
              <a:rPr sz="2200" spc="-5" dirty="0">
                <a:latin typeface="Arial"/>
                <a:cs typeface="Arial"/>
              </a:rPr>
              <a:t>They are designed to </a:t>
            </a:r>
            <a:r>
              <a:rPr sz="2200" dirty="0">
                <a:latin typeface="Arial"/>
                <a:cs typeface="Arial"/>
              </a:rPr>
              <a:t>be </a:t>
            </a:r>
            <a:r>
              <a:rPr sz="2200" spc="-5" dirty="0">
                <a:latin typeface="Arial"/>
                <a:cs typeface="Arial"/>
              </a:rPr>
              <a:t>attracted to external image features  </a:t>
            </a:r>
            <a:r>
              <a:rPr sz="2200" dirty="0">
                <a:latin typeface="Arial"/>
                <a:cs typeface="Arial"/>
              </a:rPr>
              <a:t>(such </a:t>
            </a:r>
            <a:r>
              <a:rPr sz="2200" spc="-5" dirty="0">
                <a:latin typeface="Arial"/>
                <a:cs typeface="Arial"/>
              </a:rPr>
              <a:t>as edges) while maintaining internal shape constraints  </a:t>
            </a:r>
            <a:r>
              <a:rPr sz="2200" dirty="0">
                <a:latin typeface="Arial"/>
                <a:cs typeface="Arial"/>
              </a:rPr>
              <a:t>(such </a:t>
            </a:r>
            <a:r>
              <a:rPr sz="2200" spc="-5" dirty="0">
                <a:latin typeface="Arial"/>
                <a:cs typeface="Arial"/>
              </a:rPr>
              <a:t>as</a:t>
            </a:r>
            <a:r>
              <a:rPr sz="2200" dirty="0">
                <a:latin typeface="Arial"/>
                <a:cs typeface="Arial"/>
              </a:rPr>
              <a:t> </a:t>
            </a:r>
            <a:r>
              <a:rPr sz="2200" spc="-5" dirty="0">
                <a:latin typeface="Arial"/>
                <a:cs typeface="Arial"/>
              </a:rPr>
              <a:t>smoothness).</a:t>
            </a:r>
            <a:endParaRPr sz="2200" dirty="0">
              <a:latin typeface="Arial"/>
              <a:cs typeface="Arial"/>
            </a:endParaRPr>
          </a:p>
        </p:txBody>
      </p:sp>
      <p:sp>
        <p:nvSpPr>
          <p:cNvPr id="5" name="object 5"/>
          <p:cNvSpPr txBox="1"/>
          <p:nvPr/>
        </p:nvSpPr>
        <p:spPr>
          <a:xfrm>
            <a:off x="689609" y="3235960"/>
            <a:ext cx="175260" cy="226695"/>
          </a:xfrm>
          <a:prstGeom prst="rect">
            <a:avLst/>
          </a:prstGeom>
        </p:spPr>
        <p:txBody>
          <a:bodyPr vert="horz" wrap="square" lIns="0" tIns="15240" rIns="0" bIns="0" rtlCol="0">
            <a:spAutoFit/>
          </a:bodyPr>
          <a:lstStyle/>
          <a:p>
            <a:pPr marL="12700">
              <a:lnSpc>
                <a:spcPct val="100000"/>
              </a:lnSpc>
              <a:spcBef>
                <a:spcPts val="120"/>
              </a:spcBef>
            </a:pPr>
            <a:r>
              <a:rPr sz="1300" spc="195" dirty="0">
                <a:solidFill>
                  <a:srgbClr val="D91E27"/>
                </a:solidFill>
                <a:latin typeface="Symbol"/>
                <a:cs typeface="Symbol"/>
              </a:rPr>
              <a:t></a:t>
            </a:r>
            <a:endParaRPr sz="1300">
              <a:latin typeface="Symbol"/>
              <a:cs typeface="Symbol"/>
            </a:endParaRPr>
          </a:p>
        </p:txBody>
      </p:sp>
      <p:sp>
        <p:nvSpPr>
          <p:cNvPr id="6" name="object 6"/>
          <p:cNvSpPr txBox="1"/>
          <p:nvPr/>
        </p:nvSpPr>
        <p:spPr>
          <a:xfrm>
            <a:off x="1008380" y="3186429"/>
            <a:ext cx="7435850" cy="1441450"/>
          </a:xfrm>
          <a:prstGeom prst="rect">
            <a:avLst/>
          </a:prstGeom>
        </p:spPr>
        <p:txBody>
          <a:bodyPr vert="horz" wrap="square" lIns="0" tIns="51435" rIns="0" bIns="0" rtlCol="0">
            <a:spAutoFit/>
          </a:bodyPr>
          <a:lstStyle/>
          <a:p>
            <a:pPr marL="12700" marR="5080">
              <a:lnSpc>
                <a:spcPts val="2370"/>
              </a:lnSpc>
              <a:spcBef>
                <a:spcPts val="405"/>
              </a:spcBef>
            </a:pPr>
            <a:r>
              <a:rPr sz="2200" dirty="0">
                <a:latin typeface="Arial"/>
                <a:cs typeface="Arial"/>
              </a:rPr>
              <a:t>By </a:t>
            </a:r>
            <a:r>
              <a:rPr sz="2200" spc="-5" dirty="0">
                <a:latin typeface="Arial"/>
                <a:cs typeface="Arial"/>
              </a:rPr>
              <a:t>constraining extracted boundaries to </a:t>
            </a:r>
            <a:r>
              <a:rPr sz="2200" dirty="0">
                <a:latin typeface="Arial"/>
                <a:cs typeface="Arial"/>
              </a:rPr>
              <a:t>be </a:t>
            </a:r>
            <a:r>
              <a:rPr sz="2200" spc="-5" dirty="0">
                <a:latin typeface="Arial"/>
                <a:cs typeface="Arial"/>
              </a:rPr>
              <a:t>smooth and  incorporating other prior information about the object</a:t>
            </a:r>
            <a:r>
              <a:rPr sz="2200" spc="55" dirty="0">
                <a:latin typeface="Arial"/>
                <a:cs typeface="Arial"/>
              </a:rPr>
              <a:t> </a:t>
            </a:r>
            <a:r>
              <a:rPr sz="2200" spc="-5" dirty="0">
                <a:latin typeface="Arial"/>
                <a:cs typeface="Arial"/>
              </a:rPr>
              <a:t>shape,</a:t>
            </a:r>
            <a:endParaRPr sz="2200">
              <a:latin typeface="Arial"/>
              <a:cs typeface="Arial"/>
            </a:endParaRPr>
          </a:p>
          <a:p>
            <a:pPr marL="82550">
              <a:lnSpc>
                <a:spcPct val="100000"/>
              </a:lnSpc>
              <a:spcBef>
                <a:spcPts val="395"/>
              </a:spcBef>
            </a:pPr>
            <a:r>
              <a:rPr sz="2200" spc="-5" dirty="0">
                <a:latin typeface="Arial"/>
                <a:cs typeface="Arial"/>
              </a:rPr>
              <a:t>Deformable models</a:t>
            </a:r>
            <a:r>
              <a:rPr sz="2200" dirty="0">
                <a:latin typeface="Arial"/>
                <a:cs typeface="Arial"/>
              </a:rPr>
              <a:t> </a:t>
            </a:r>
            <a:r>
              <a:rPr sz="2200" spc="-5" dirty="0">
                <a:latin typeface="Arial"/>
                <a:cs typeface="Arial"/>
              </a:rPr>
              <a:t>offer:</a:t>
            </a:r>
            <a:endParaRPr sz="2200">
              <a:latin typeface="Arial"/>
              <a:cs typeface="Arial"/>
            </a:endParaRPr>
          </a:p>
          <a:p>
            <a:pPr marL="549910">
              <a:lnSpc>
                <a:spcPct val="100000"/>
              </a:lnSpc>
              <a:spcBef>
                <a:spcPts val="430"/>
              </a:spcBef>
            </a:pPr>
            <a:r>
              <a:rPr sz="2200" dirty="0">
                <a:latin typeface="Arial"/>
                <a:cs typeface="Arial"/>
              </a:rPr>
              <a:t>- </a:t>
            </a:r>
            <a:r>
              <a:rPr sz="2200" spc="-5" dirty="0">
                <a:latin typeface="Arial"/>
                <a:cs typeface="Arial"/>
              </a:rPr>
              <a:t>robustness to both image noise and boundary</a:t>
            </a:r>
            <a:r>
              <a:rPr sz="2200" spc="25" dirty="0">
                <a:latin typeface="Arial"/>
                <a:cs typeface="Arial"/>
              </a:rPr>
              <a:t> </a:t>
            </a:r>
            <a:r>
              <a:rPr sz="2200" spc="-5" dirty="0">
                <a:latin typeface="Arial"/>
                <a:cs typeface="Arial"/>
              </a:rPr>
              <a:t>gaps.</a:t>
            </a:r>
            <a:endParaRPr sz="2200">
              <a:latin typeface="Arial"/>
              <a:cs typeface="Arial"/>
            </a:endParaRPr>
          </a:p>
        </p:txBody>
      </p:sp>
      <p:sp>
        <p:nvSpPr>
          <p:cNvPr id="7" name="object 7"/>
          <p:cNvSpPr txBox="1"/>
          <p:nvPr/>
        </p:nvSpPr>
        <p:spPr>
          <a:xfrm>
            <a:off x="689609" y="5096509"/>
            <a:ext cx="175260" cy="226695"/>
          </a:xfrm>
          <a:prstGeom prst="rect">
            <a:avLst/>
          </a:prstGeom>
        </p:spPr>
        <p:txBody>
          <a:bodyPr vert="horz" wrap="square" lIns="0" tIns="15240" rIns="0" bIns="0" rtlCol="0">
            <a:spAutoFit/>
          </a:bodyPr>
          <a:lstStyle/>
          <a:p>
            <a:pPr marL="12700">
              <a:lnSpc>
                <a:spcPct val="100000"/>
              </a:lnSpc>
              <a:spcBef>
                <a:spcPts val="120"/>
              </a:spcBef>
            </a:pPr>
            <a:r>
              <a:rPr sz="1300" spc="195" dirty="0">
                <a:solidFill>
                  <a:srgbClr val="D91E27"/>
                </a:solidFill>
                <a:latin typeface="Symbol"/>
                <a:cs typeface="Symbol"/>
              </a:rPr>
              <a:t></a:t>
            </a:r>
            <a:endParaRPr sz="1300">
              <a:latin typeface="Symbol"/>
              <a:cs typeface="Symbol"/>
            </a:endParaRPr>
          </a:p>
        </p:txBody>
      </p:sp>
      <p:sp>
        <p:nvSpPr>
          <p:cNvPr id="8" name="object 8"/>
          <p:cNvSpPr txBox="1"/>
          <p:nvPr/>
        </p:nvSpPr>
        <p:spPr>
          <a:xfrm>
            <a:off x="1008380" y="5046979"/>
            <a:ext cx="7525384" cy="962660"/>
          </a:xfrm>
          <a:prstGeom prst="rect">
            <a:avLst/>
          </a:prstGeom>
        </p:spPr>
        <p:txBody>
          <a:bodyPr vert="horz" wrap="square" lIns="0" tIns="50800" rIns="0" bIns="0" rtlCol="0">
            <a:spAutoFit/>
          </a:bodyPr>
          <a:lstStyle/>
          <a:p>
            <a:pPr marL="12700" marR="5080">
              <a:lnSpc>
                <a:spcPts val="2370"/>
              </a:lnSpc>
              <a:spcBef>
                <a:spcPts val="400"/>
              </a:spcBef>
            </a:pPr>
            <a:r>
              <a:rPr sz="2200" spc="-5" dirty="0">
                <a:latin typeface="Arial"/>
                <a:cs typeface="Arial"/>
              </a:rPr>
              <a:t>Deformable models allow integrating boundary elements into  </a:t>
            </a:r>
            <a:r>
              <a:rPr sz="2200" dirty="0">
                <a:latin typeface="Arial"/>
                <a:cs typeface="Arial"/>
              </a:rPr>
              <a:t>a </a:t>
            </a:r>
            <a:r>
              <a:rPr sz="2200" spc="-5" dirty="0">
                <a:latin typeface="Arial"/>
                <a:cs typeface="Arial"/>
              </a:rPr>
              <a:t>coherent and consistent mathematical description readily  available for subsequent applications.</a:t>
            </a:r>
            <a:endParaRPr sz="2200">
              <a:latin typeface="Arial"/>
              <a:cs typeface="Arial"/>
            </a:endParaRPr>
          </a:p>
        </p:txBody>
      </p:sp>
      <p:pic>
        <p:nvPicPr>
          <p:cNvPr id="9"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21336" y="0"/>
            <a:ext cx="1257300" cy="1181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328252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4572" y="0"/>
            <a:ext cx="9153525" cy="1024255"/>
            <a:chOff x="-4572" y="0"/>
            <a:chExt cx="9153525" cy="1024255"/>
          </a:xfrm>
        </p:grpSpPr>
        <p:sp>
          <p:nvSpPr>
            <p:cNvPr id="3" name="object 3"/>
            <p:cNvSpPr/>
            <p:nvPr/>
          </p:nvSpPr>
          <p:spPr>
            <a:xfrm>
              <a:off x="0" y="0"/>
              <a:ext cx="9144000" cy="1015365"/>
            </a:xfrm>
            <a:custGeom>
              <a:avLst/>
              <a:gdLst/>
              <a:ahLst/>
              <a:cxnLst/>
              <a:rect l="l" t="t" r="r" b="b"/>
              <a:pathLst>
                <a:path w="9144000" h="1015365">
                  <a:moveTo>
                    <a:pt x="0" y="1014984"/>
                  </a:moveTo>
                  <a:lnTo>
                    <a:pt x="9144000" y="1014984"/>
                  </a:lnTo>
                  <a:lnTo>
                    <a:pt x="9144000" y="0"/>
                  </a:lnTo>
                  <a:lnTo>
                    <a:pt x="0" y="0"/>
                  </a:lnTo>
                  <a:lnTo>
                    <a:pt x="0" y="1014984"/>
                  </a:lnTo>
                  <a:close/>
                </a:path>
              </a:pathLst>
            </a:custGeom>
            <a:ln w="9144">
              <a:solidFill>
                <a:srgbClr val="000000"/>
              </a:solidFill>
            </a:ln>
          </p:spPr>
          <p:txBody>
            <a:bodyPr wrap="square" lIns="0" tIns="0" rIns="0" bIns="0" rtlCol="0"/>
            <a:lstStyle/>
            <a:p>
              <a:endParaRPr/>
            </a:p>
          </p:txBody>
        </p:sp>
        <p:sp>
          <p:nvSpPr>
            <p:cNvPr id="4" name="object 4"/>
            <p:cNvSpPr/>
            <p:nvPr/>
          </p:nvSpPr>
          <p:spPr>
            <a:xfrm>
              <a:off x="2007107" y="249936"/>
              <a:ext cx="5279136" cy="601980"/>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2053208" y="262889"/>
              <a:ext cx="5188331" cy="510667"/>
            </a:xfrm>
            <a:prstGeom prst="rect">
              <a:avLst/>
            </a:prstGeom>
            <a:blipFill>
              <a:blip r:embed="rId3" cstate="print"/>
              <a:stretch>
                <a:fillRect/>
              </a:stretch>
            </a:blipFill>
          </p:spPr>
          <p:txBody>
            <a:bodyPr wrap="square" lIns="0" tIns="0" rIns="0" bIns="0" rtlCol="0"/>
            <a:lstStyle/>
            <a:p>
              <a:endParaRPr/>
            </a:p>
          </p:txBody>
        </p:sp>
      </p:grpSp>
      <p:sp>
        <p:nvSpPr>
          <p:cNvPr id="6" name="object 6"/>
          <p:cNvSpPr txBox="1"/>
          <p:nvPr/>
        </p:nvSpPr>
        <p:spPr>
          <a:xfrm>
            <a:off x="78739" y="1316481"/>
            <a:ext cx="8595360" cy="5146675"/>
          </a:xfrm>
          <a:prstGeom prst="rect">
            <a:avLst/>
          </a:prstGeom>
        </p:spPr>
        <p:txBody>
          <a:bodyPr vert="horz" wrap="square" lIns="0" tIns="12065" rIns="0" bIns="0" rtlCol="0">
            <a:spAutoFit/>
          </a:bodyPr>
          <a:lstStyle/>
          <a:p>
            <a:pPr marL="12700" marR="5080">
              <a:lnSpc>
                <a:spcPct val="100000"/>
              </a:lnSpc>
              <a:spcBef>
                <a:spcPts val="95"/>
              </a:spcBef>
            </a:pPr>
            <a:r>
              <a:rPr sz="2800" spc="-5" dirty="0">
                <a:latin typeface="Times New Roman"/>
                <a:cs typeface="Times New Roman"/>
              </a:rPr>
              <a:t>A color model is a specification of a 3D color </a:t>
            </a:r>
            <a:r>
              <a:rPr sz="2800" dirty="0">
                <a:latin typeface="Times New Roman"/>
                <a:cs typeface="Times New Roman"/>
              </a:rPr>
              <a:t>co-ordinate  </a:t>
            </a:r>
            <a:r>
              <a:rPr sz="2800" spc="-5" dirty="0">
                <a:latin typeface="Times New Roman"/>
                <a:cs typeface="Times New Roman"/>
              </a:rPr>
              <a:t>system </a:t>
            </a:r>
            <a:r>
              <a:rPr sz="2800" spc="-10" dirty="0">
                <a:latin typeface="Times New Roman"/>
                <a:cs typeface="Times New Roman"/>
              </a:rPr>
              <a:t>and </a:t>
            </a:r>
            <a:r>
              <a:rPr sz="2800" spc="-5" dirty="0">
                <a:latin typeface="Times New Roman"/>
                <a:cs typeface="Times New Roman"/>
              </a:rPr>
              <a:t>a </a:t>
            </a:r>
            <a:r>
              <a:rPr sz="2800" dirty="0">
                <a:latin typeface="Times New Roman"/>
                <a:cs typeface="Times New Roman"/>
              </a:rPr>
              <a:t>visible subset </a:t>
            </a:r>
            <a:r>
              <a:rPr sz="2800" spc="-5" dirty="0">
                <a:latin typeface="Times New Roman"/>
                <a:cs typeface="Times New Roman"/>
              </a:rPr>
              <a:t>in </a:t>
            </a:r>
            <a:r>
              <a:rPr sz="2800" dirty="0">
                <a:latin typeface="Times New Roman"/>
                <a:cs typeface="Times New Roman"/>
              </a:rPr>
              <a:t>the co-ordinate </a:t>
            </a:r>
            <a:r>
              <a:rPr sz="2800" spc="-5" dirty="0">
                <a:latin typeface="Times New Roman"/>
                <a:cs typeface="Times New Roman"/>
              </a:rPr>
              <a:t>System</a:t>
            </a:r>
            <a:r>
              <a:rPr sz="2800" spc="-80" dirty="0">
                <a:latin typeface="Times New Roman"/>
                <a:cs typeface="Times New Roman"/>
              </a:rPr>
              <a:t> </a:t>
            </a:r>
            <a:r>
              <a:rPr sz="2800" spc="-5" dirty="0">
                <a:latin typeface="Times New Roman"/>
                <a:cs typeface="Times New Roman"/>
              </a:rPr>
              <a:t>within  all colors in a particular color range</a:t>
            </a:r>
            <a:r>
              <a:rPr sz="2800" spc="-30" dirty="0">
                <a:latin typeface="Times New Roman"/>
                <a:cs typeface="Times New Roman"/>
              </a:rPr>
              <a:t> </a:t>
            </a:r>
            <a:r>
              <a:rPr sz="2800" spc="-5" dirty="0">
                <a:latin typeface="Times New Roman"/>
                <a:cs typeface="Times New Roman"/>
              </a:rPr>
              <a:t>lie.</a:t>
            </a:r>
            <a:endParaRPr sz="2800" dirty="0">
              <a:latin typeface="Times New Roman"/>
              <a:cs typeface="Times New Roman"/>
            </a:endParaRPr>
          </a:p>
          <a:p>
            <a:pPr>
              <a:lnSpc>
                <a:spcPct val="100000"/>
              </a:lnSpc>
              <a:spcBef>
                <a:spcPts val="25"/>
              </a:spcBef>
            </a:pPr>
            <a:endParaRPr sz="2900" dirty="0">
              <a:latin typeface="Times New Roman"/>
              <a:cs typeface="Times New Roman"/>
            </a:endParaRPr>
          </a:p>
          <a:p>
            <a:pPr marL="12700">
              <a:lnSpc>
                <a:spcPct val="100000"/>
              </a:lnSpc>
              <a:spcBef>
                <a:spcPts val="5"/>
              </a:spcBef>
            </a:pPr>
            <a:r>
              <a:rPr sz="2800" spc="-5" dirty="0">
                <a:latin typeface="Times New Roman"/>
                <a:cs typeface="Times New Roman"/>
              </a:rPr>
              <a:t>There are </a:t>
            </a:r>
            <a:r>
              <a:rPr sz="2800" spc="-10" dirty="0">
                <a:latin typeface="Times New Roman"/>
                <a:cs typeface="Times New Roman"/>
              </a:rPr>
              <a:t>main </a:t>
            </a:r>
            <a:r>
              <a:rPr sz="2800" dirty="0">
                <a:latin typeface="Times New Roman"/>
                <a:cs typeface="Times New Roman"/>
              </a:rPr>
              <a:t>four </a:t>
            </a:r>
            <a:r>
              <a:rPr sz="2800" spc="-5" dirty="0">
                <a:latin typeface="Times New Roman"/>
                <a:cs typeface="Times New Roman"/>
              </a:rPr>
              <a:t>types of color</a:t>
            </a:r>
            <a:r>
              <a:rPr sz="2800" dirty="0">
                <a:latin typeface="Times New Roman"/>
                <a:cs typeface="Times New Roman"/>
              </a:rPr>
              <a:t> models:-</a:t>
            </a:r>
          </a:p>
          <a:p>
            <a:pPr>
              <a:lnSpc>
                <a:spcPct val="100000"/>
              </a:lnSpc>
              <a:spcBef>
                <a:spcPts val="25"/>
              </a:spcBef>
            </a:pPr>
            <a:endParaRPr sz="2900" dirty="0">
              <a:latin typeface="Times New Roman"/>
              <a:cs typeface="Times New Roman"/>
            </a:endParaRPr>
          </a:p>
          <a:p>
            <a:pPr marL="872490" indent="-505459">
              <a:lnSpc>
                <a:spcPct val="100000"/>
              </a:lnSpc>
              <a:buAutoNum type="arabicParenBoth"/>
              <a:tabLst>
                <a:tab pos="873125" algn="l"/>
              </a:tabLst>
            </a:pPr>
            <a:r>
              <a:rPr sz="2800" spc="-5" dirty="0">
                <a:latin typeface="Times New Roman"/>
                <a:cs typeface="Times New Roman"/>
              </a:rPr>
              <a:t>RGB</a:t>
            </a:r>
            <a:endParaRPr sz="2800" dirty="0">
              <a:latin typeface="Times New Roman"/>
              <a:cs typeface="Times New Roman"/>
            </a:endParaRPr>
          </a:p>
          <a:p>
            <a:pPr marL="872490" indent="-505459">
              <a:lnSpc>
                <a:spcPct val="100000"/>
              </a:lnSpc>
              <a:buAutoNum type="arabicParenBoth"/>
              <a:tabLst>
                <a:tab pos="873125" algn="l"/>
              </a:tabLst>
            </a:pPr>
            <a:r>
              <a:rPr sz="2800" spc="-5" dirty="0">
                <a:latin typeface="Times New Roman"/>
                <a:cs typeface="Times New Roman"/>
              </a:rPr>
              <a:t>CMY</a:t>
            </a:r>
            <a:endParaRPr sz="2800" dirty="0">
              <a:latin typeface="Times New Roman"/>
              <a:cs typeface="Times New Roman"/>
            </a:endParaRPr>
          </a:p>
          <a:p>
            <a:pPr marL="872490" indent="-505459">
              <a:lnSpc>
                <a:spcPct val="100000"/>
              </a:lnSpc>
              <a:spcBef>
                <a:spcPts val="5"/>
              </a:spcBef>
              <a:buAutoNum type="arabicParenBoth"/>
              <a:tabLst>
                <a:tab pos="873125" algn="l"/>
              </a:tabLst>
            </a:pPr>
            <a:r>
              <a:rPr sz="2800" spc="-10" dirty="0">
                <a:latin typeface="Times New Roman"/>
                <a:cs typeface="Times New Roman"/>
              </a:rPr>
              <a:t>CMYK</a:t>
            </a:r>
            <a:endParaRPr sz="2800" dirty="0">
              <a:latin typeface="Times New Roman"/>
              <a:cs typeface="Times New Roman"/>
            </a:endParaRPr>
          </a:p>
          <a:p>
            <a:pPr marL="859155" indent="-492125">
              <a:lnSpc>
                <a:spcPct val="100000"/>
              </a:lnSpc>
              <a:buAutoNum type="arabicParenBoth"/>
              <a:tabLst>
                <a:tab pos="859790" algn="l"/>
              </a:tabLst>
            </a:pPr>
            <a:r>
              <a:rPr sz="2800" spc="-5" dirty="0">
                <a:latin typeface="Times New Roman"/>
                <a:cs typeface="Times New Roman"/>
              </a:rPr>
              <a:t>YIQ</a:t>
            </a:r>
            <a:endParaRPr sz="2800" dirty="0">
              <a:latin typeface="Times New Roman"/>
              <a:cs typeface="Times New Roman"/>
            </a:endParaRPr>
          </a:p>
          <a:p>
            <a:pPr>
              <a:lnSpc>
                <a:spcPct val="100000"/>
              </a:lnSpc>
              <a:spcBef>
                <a:spcPts val="20"/>
              </a:spcBef>
            </a:pPr>
            <a:endParaRPr sz="2900" dirty="0">
              <a:latin typeface="Times New Roman"/>
              <a:cs typeface="Times New Roman"/>
            </a:endParaRPr>
          </a:p>
          <a:p>
            <a:pPr marL="12700">
              <a:lnSpc>
                <a:spcPct val="100000"/>
              </a:lnSpc>
              <a:spcBef>
                <a:spcPts val="5"/>
              </a:spcBef>
            </a:pPr>
            <a:r>
              <a:rPr sz="2800" spc="-5" dirty="0">
                <a:latin typeface="Times New Roman"/>
                <a:cs typeface="Times New Roman"/>
              </a:rPr>
              <a:t>This </a:t>
            </a:r>
            <a:r>
              <a:rPr sz="2800" dirty="0">
                <a:latin typeface="Times New Roman"/>
                <a:cs typeface="Times New Roman"/>
              </a:rPr>
              <a:t>four </a:t>
            </a:r>
            <a:r>
              <a:rPr sz="2800" spc="-5" dirty="0">
                <a:latin typeface="Times New Roman"/>
                <a:cs typeface="Times New Roman"/>
              </a:rPr>
              <a:t>models </a:t>
            </a:r>
            <a:r>
              <a:rPr sz="2800" spc="-10" dirty="0">
                <a:latin typeface="Times New Roman"/>
                <a:cs typeface="Times New Roman"/>
              </a:rPr>
              <a:t>are </a:t>
            </a:r>
            <a:r>
              <a:rPr sz="2800" spc="-5" dirty="0">
                <a:latin typeface="Times New Roman"/>
                <a:cs typeface="Times New Roman"/>
              </a:rPr>
              <a:t>hardware </a:t>
            </a:r>
            <a:r>
              <a:rPr sz="2800" dirty="0">
                <a:latin typeface="Times New Roman"/>
                <a:cs typeface="Times New Roman"/>
              </a:rPr>
              <a:t>oriented </a:t>
            </a:r>
            <a:r>
              <a:rPr sz="2800" spc="-5" dirty="0">
                <a:latin typeface="Times New Roman"/>
                <a:cs typeface="Times New Roman"/>
              </a:rPr>
              <a:t>color</a:t>
            </a:r>
            <a:r>
              <a:rPr sz="2800" spc="-10" dirty="0">
                <a:latin typeface="Times New Roman"/>
                <a:cs typeface="Times New Roman"/>
              </a:rPr>
              <a:t> </a:t>
            </a:r>
            <a:r>
              <a:rPr sz="2800" spc="-5" dirty="0">
                <a:latin typeface="Times New Roman"/>
                <a:cs typeface="Times New Roman"/>
              </a:rPr>
              <a:t>models.</a:t>
            </a:r>
            <a:endParaRPr sz="2800" dirty="0">
              <a:latin typeface="Times New Roman"/>
              <a:cs typeface="Times New Roman"/>
            </a:endParaRPr>
          </a:p>
        </p:txBody>
      </p:sp>
      <p:pic>
        <p:nvPicPr>
          <p:cNvPr id="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21336" y="0"/>
            <a:ext cx="1257300" cy="1181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p:cTn id="7" dur="500" fill="hold"/>
                                        <p:tgtEl>
                                          <p:spTgt spid="6">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6">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6">
                                            <p:txEl>
                                              <p:pRg st="0" end="0"/>
                                            </p:txEl>
                                          </p:spTgt>
                                        </p:tgtEl>
                                      </p:cBhvr>
                                    </p:animEffect>
                                  </p:childTnLst>
                                </p:cTn>
                              </p:par>
                              <p:par>
                                <p:cTn id="10" presetID="53" presetClass="entr" presetSubtype="16" fill="hold" nodeType="with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 calcmode="lin" valueType="num">
                                      <p:cBhvr>
                                        <p:cTn id="12" dur="500" fill="hold"/>
                                        <p:tgtEl>
                                          <p:spTgt spid="6">
                                            <p:txEl>
                                              <p:pRg st="2" end="2"/>
                                            </p:txEl>
                                          </p:spTgt>
                                        </p:tgtEl>
                                        <p:attrNameLst>
                                          <p:attrName>ppt_w</p:attrName>
                                        </p:attrNameLst>
                                      </p:cBhvr>
                                      <p:tavLst>
                                        <p:tav tm="0">
                                          <p:val>
                                            <p:fltVal val="0"/>
                                          </p:val>
                                        </p:tav>
                                        <p:tav tm="100000">
                                          <p:val>
                                            <p:strVal val="#ppt_w"/>
                                          </p:val>
                                        </p:tav>
                                      </p:tavLst>
                                    </p:anim>
                                    <p:anim calcmode="lin" valueType="num">
                                      <p:cBhvr>
                                        <p:cTn id="13" dur="500" fill="hold"/>
                                        <p:tgtEl>
                                          <p:spTgt spid="6">
                                            <p:txEl>
                                              <p:pRg st="2" end="2"/>
                                            </p:txEl>
                                          </p:spTgt>
                                        </p:tgtEl>
                                        <p:attrNameLst>
                                          <p:attrName>ppt_h</p:attrName>
                                        </p:attrNameLst>
                                      </p:cBhvr>
                                      <p:tavLst>
                                        <p:tav tm="0">
                                          <p:val>
                                            <p:fltVal val="0"/>
                                          </p:val>
                                        </p:tav>
                                        <p:tav tm="100000">
                                          <p:val>
                                            <p:strVal val="#ppt_h"/>
                                          </p:val>
                                        </p:tav>
                                      </p:tavLst>
                                    </p:anim>
                                    <p:animEffect transition="in" filter="fade">
                                      <p:cBhvr>
                                        <p:cTn id="14" dur="500"/>
                                        <p:tgtEl>
                                          <p:spTgt spid="6">
                                            <p:txEl>
                                              <p:pRg st="2" end="2"/>
                                            </p:txEl>
                                          </p:spTgt>
                                        </p:tgtEl>
                                      </p:cBhvr>
                                    </p:animEffect>
                                  </p:childTnLst>
                                </p:cTn>
                              </p:par>
                              <p:par>
                                <p:cTn id="15" presetID="53" presetClass="entr" presetSubtype="16" fill="hold" nodeType="with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anim calcmode="lin" valueType="num">
                                      <p:cBhvr>
                                        <p:cTn id="17" dur="500" fill="hold"/>
                                        <p:tgtEl>
                                          <p:spTgt spid="6">
                                            <p:txEl>
                                              <p:pRg st="4" end="4"/>
                                            </p:txEl>
                                          </p:spTgt>
                                        </p:tgtEl>
                                        <p:attrNameLst>
                                          <p:attrName>ppt_w</p:attrName>
                                        </p:attrNameLst>
                                      </p:cBhvr>
                                      <p:tavLst>
                                        <p:tav tm="0">
                                          <p:val>
                                            <p:fltVal val="0"/>
                                          </p:val>
                                        </p:tav>
                                        <p:tav tm="100000">
                                          <p:val>
                                            <p:strVal val="#ppt_w"/>
                                          </p:val>
                                        </p:tav>
                                      </p:tavLst>
                                    </p:anim>
                                    <p:anim calcmode="lin" valueType="num">
                                      <p:cBhvr>
                                        <p:cTn id="18" dur="500" fill="hold"/>
                                        <p:tgtEl>
                                          <p:spTgt spid="6">
                                            <p:txEl>
                                              <p:pRg st="4" end="4"/>
                                            </p:txEl>
                                          </p:spTgt>
                                        </p:tgtEl>
                                        <p:attrNameLst>
                                          <p:attrName>ppt_h</p:attrName>
                                        </p:attrNameLst>
                                      </p:cBhvr>
                                      <p:tavLst>
                                        <p:tav tm="0">
                                          <p:val>
                                            <p:fltVal val="0"/>
                                          </p:val>
                                        </p:tav>
                                        <p:tav tm="100000">
                                          <p:val>
                                            <p:strVal val="#ppt_h"/>
                                          </p:val>
                                        </p:tav>
                                      </p:tavLst>
                                    </p:anim>
                                    <p:animEffect transition="in" filter="fade">
                                      <p:cBhvr>
                                        <p:cTn id="19" dur="500"/>
                                        <p:tgtEl>
                                          <p:spTgt spid="6">
                                            <p:txEl>
                                              <p:pRg st="4" end="4"/>
                                            </p:txEl>
                                          </p:spTgt>
                                        </p:tgtEl>
                                      </p:cBhvr>
                                    </p:animEffect>
                                  </p:childTnLst>
                                </p:cTn>
                              </p:par>
                              <p:par>
                                <p:cTn id="20" presetID="53" presetClass="entr" presetSubtype="16" fill="hold" nodeType="withEffect">
                                  <p:stCondLst>
                                    <p:cond delay="0"/>
                                  </p:stCondLst>
                                  <p:childTnLst>
                                    <p:set>
                                      <p:cBhvr>
                                        <p:cTn id="21" dur="1" fill="hold">
                                          <p:stCondLst>
                                            <p:cond delay="0"/>
                                          </p:stCondLst>
                                        </p:cTn>
                                        <p:tgtEl>
                                          <p:spTgt spid="6">
                                            <p:txEl>
                                              <p:pRg st="5" end="5"/>
                                            </p:txEl>
                                          </p:spTgt>
                                        </p:tgtEl>
                                        <p:attrNameLst>
                                          <p:attrName>style.visibility</p:attrName>
                                        </p:attrNameLst>
                                      </p:cBhvr>
                                      <p:to>
                                        <p:strVal val="visible"/>
                                      </p:to>
                                    </p:set>
                                    <p:anim calcmode="lin" valueType="num">
                                      <p:cBhvr>
                                        <p:cTn id="22" dur="500" fill="hold"/>
                                        <p:tgtEl>
                                          <p:spTgt spid="6">
                                            <p:txEl>
                                              <p:pRg st="5" end="5"/>
                                            </p:txEl>
                                          </p:spTgt>
                                        </p:tgtEl>
                                        <p:attrNameLst>
                                          <p:attrName>ppt_w</p:attrName>
                                        </p:attrNameLst>
                                      </p:cBhvr>
                                      <p:tavLst>
                                        <p:tav tm="0">
                                          <p:val>
                                            <p:fltVal val="0"/>
                                          </p:val>
                                        </p:tav>
                                        <p:tav tm="100000">
                                          <p:val>
                                            <p:strVal val="#ppt_w"/>
                                          </p:val>
                                        </p:tav>
                                      </p:tavLst>
                                    </p:anim>
                                    <p:anim calcmode="lin" valueType="num">
                                      <p:cBhvr>
                                        <p:cTn id="23" dur="500" fill="hold"/>
                                        <p:tgtEl>
                                          <p:spTgt spid="6">
                                            <p:txEl>
                                              <p:pRg st="5" end="5"/>
                                            </p:txEl>
                                          </p:spTgt>
                                        </p:tgtEl>
                                        <p:attrNameLst>
                                          <p:attrName>ppt_h</p:attrName>
                                        </p:attrNameLst>
                                      </p:cBhvr>
                                      <p:tavLst>
                                        <p:tav tm="0">
                                          <p:val>
                                            <p:fltVal val="0"/>
                                          </p:val>
                                        </p:tav>
                                        <p:tav tm="100000">
                                          <p:val>
                                            <p:strVal val="#ppt_h"/>
                                          </p:val>
                                        </p:tav>
                                      </p:tavLst>
                                    </p:anim>
                                    <p:animEffect transition="in" filter="fade">
                                      <p:cBhvr>
                                        <p:cTn id="24" dur="500"/>
                                        <p:tgtEl>
                                          <p:spTgt spid="6">
                                            <p:txEl>
                                              <p:pRg st="5" end="5"/>
                                            </p:txEl>
                                          </p:spTgt>
                                        </p:tgtEl>
                                      </p:cBhvr>
                                    </p:animEffect>
                                  </p:childTnLst>
                                </p:cTn>
                              </p:par>
                              <p:par>
                                <p:cTn id="25" presetID="53" presetClass="entr" presetSubtype="16" fill="hold" nodeType="withEffect">
                                  <p:stCondLst>
                                    <p:cond delay="0"/>
                                  </p:stCondLst>
                                  <p:childTnLst>
                                    <p:set>
                                      <p:cBhvr>
                                        <p:cTn id="26" dur="1" fill="hold">
                                          <p:stCondLst>
                                            <p:cond delay="0"/>
                                          </p:stCondLst>
                                        </p:cTn>
                                        <p:tgtEl>
                                          <p:spTgt spid="6">
                                            <p:txEl>
                                              <p:pRg st="6" end="6"/>
                                            </p:txEl>
                                          </p:spTgt>
                                        </p:tgtEl>
                                        <p:attrNameLst>
                                          <p:attrName>style.visibility</p:attrName>
                                        </p:attrNameLst>
                                      </p:cBhvr>
                                      <p:to>
                                        <p:strVal val="visible"/>
                                      </p:to>
                                    </p:set>
                                    <p:anim calcmode="lin" valueType="num">
                                      <p:cBhvr>
                                        <p:cTn id="27" dur="500" fill="hold"/>
                                        <p:tgtEl>
                                          <p:spTgt spid="6">
                                            <p:txEl>
                                              <p:pRg st="6" end="6"/>
                                            </p:txEl>
                                          </p:spTgt>
                                        </p:tgtEl>
                                        <p:attrNameLst>
                                          <p:attrName>ppt_w</p:attrName>
                                        </p:attrNameLst>
                                      </p:cBhvr>
                                      <p:tavLst>
                                        <p:tav tm="0">
                                          <p:val>
                                            <p:fltVal val="0"/>
                                          </p:val>
                                        </p:tav>
                                        <p:tav tm="100000">
                                          <p:val>
                                            <p:strVal val="#ppt_w"/>
                                          </p:val>
                                        </p:tav>
                                      </p:tavLst>
                                    </p:anim>
                                    <p:anim calcmode="lin" valueType="num">
                                      <p:cBhvr>
                                        <p:cTn id="28" dur="500" fill="hold"/>
                                        <p:tgtEl>
                                          <p:spTgt spid="6">
                                            <p:txEl>
                                              <p:pRg st="6" end="6"/>
                                            </p:txEl>
                                          </p:spTgt>
                                        </p:tgtEl>
                                        <p:attrNameLst>
                                          <p:attrName>ppt_h</p:attrName>
                                        </p:attrNameLst>
                                      </p:cBhvr>
                                      <p:tavLst>
                                        <p:tav tm="0">
                                          <p:val>
                                            <p:fltVal val="0"/>
                                          </p:val>
                                        </p:tav>
                                        <p:tav tm="100000">
                                          <p:val>
                                            <p:strVal val="#ppt_h"/>
                                          </p:val>
                                        </p:tav>
                                      </p:tavLst>
                                    </p:anim>
                                    <p:animEffect transition="in" filter="fade">
                                      <p:cBhvr>
                                        <p:cTn id="29" dur="500"/>
                                        <p:tgtEl>
                                          <p:spTgt spid="6">
                                            <p:txEl>
                                              <p:pRg st="6" end="6"/>
                                            </p:txEl>
                                          </p:spTgt>
                                        </p:tgtEl>
                                      </p:cBhvr>
                                    </p:animEffect>
                                  </p:childTnLst>
                                </p:cTn>
                              </p:par>
                              <p:par>
                                <p:cTn id="30" presetID="53" presetClass="entr" presetSubtype="16" fill="hold" nodeType="withEffect">
                                  <p:stCondLst>
                                    <p:cond delay="0"/>
                                  </p:stCondLst>
                                  <p:childTnLst>
                                    <p:set>
                                      <p:cBhvr>
                                        <p:cTn id="31" dur="1" fill="hold">
                                          <p:stCondLst>
                                            <p:cond delay="0"/>
                                          </p:stCondLst>
                                        </p:cTn>
                                        <p:tgtEl>
                                          <p:spTgt spid="6">
                                            <p:txEl>
                                              <p:pRg st="7" end="7"/>
                                            </p:txEl>
                                          </p:spTgt>
                                        </p:tgtEl>
                                        <p:attrNameLst>
                                          <p:attrName>style.visibility</p:attrName>
                                        </p:attrNameLst>
                                      </p:cBhvr>
                                      <p:to>
                                        <p:strVal val="visible"/>
                                      </p:to>
                                    </p:set>
                                    <p:anim calcmode="lin" valueType="num">
                                      <p:cBhvr>
                                        <p:cTn id="32" dur="500" fill="hold"/>
                                        <p:tgtEl>
                                          <p:spTgt spid="6">
                                            <p:txEl>
                                              <p:pRg st="7" end="7"/>
                                            </p:txEl>
                                          </p:spTgt>
                                        </p:tgtEl>
                                        <p:attrNameLst>
                                          <p:attrName>ppt_w</p:attrName>
                                        </p:attrNameLst>
                                      </p:cBhvr>
                                      <p:tavLst>
                                        <p:tav tm="0">
                                          <p:val>
                                            <p:fltVal val="0"/>
                                          </p:val>
                                        </p:tav>
                                        <p:tav tm="100000">
                                          <p:val>
                                            <p:strVal val="#ppt_w"/>
                                          </p:val>
                                        </p:tav>
                                      </p:tavLst>
                                    </p:anim>
                                    <p:anim calcmode="lin" valueType="num">
                                      <p:cBhvr>
                                        <p:cTn id="33" dur="500" fill="hold"/>
                                        <p:tgtEl>
                                          <p:spTgt spid="6">
                                            <p:txEl>
                                              <p:pRg st="7" end="7"/>
                                            </p:txEl>
                                          </p:spTgt>
                                        </p:tgtEl>
                                        <p:attrNameLst>
                                          <p:attrName>ppt_h</p:attrName>
                                        </p:attrNameLst>
                                      </p:cBhvr>
                                      <p:tavLst>
                                        <p:tav tm="0">
                                          <p:val>
                                            <p:fltVal val="0"/>
                                          </p:val>
                                        </p:tav>
                                        <p:tav tm="100000">
                                          <p:val>
                                            <p:strVal val="#ppt_h"/>
                                          </p:val>
                                        </p:tav>
                                      </p:tavLst>
                                    </p:anim>
                                    <p:animEffect transition="in" filter="fade">
                                      <p:cBhvr>
                                        <p:cTn id="34" dur="500"/>
                                        <p:tgtEl>
                                          <p:spTgt spid="6">
                                            <p:txEl>
                                              <p:pRg st="7" end="7"/>
                                            </p:txEl>
                                          </p:spTgt>
                                        </p:tgtEl>
                                      </p:cBhvr>
                                    </p:animEffect>
                                  </p:childTnLst>
                                </p:cTn>
                              </p:par>
                              <p:par>
                                <p:cTn id="35" presetID="53" presetClass="entr" presetSubtype="16" fill="hold" nodeType="withEffect">
                                  <p:stCondLst>
                                    <p:cond delay="0"/>
                                  </p:stCondLst>
                                  <p:childTnLst>
                                    <p:set>
                                      <p:cBhvr>
                                        <p:cTn id="36" dur="1" fill="hold">
                                          <p:stCondLst>
                                            <p:cond delay="0"/>
                                          </p:stCondLst>
                                        </p:cTn>
                                        <p:tgtEl>
                                          <p:spTgt spid="6">
                                            <p:txEl>
                                              <p:pRg st="9" end="9"/>
                                            </p:txEl>
                                          </p:spTgt>
                                        </p:tgtEl>
                                        <p:attrNameLst>
                                          <p:attrName>style.visibility</p:attrName>
                                        </p:attrNameLst>
                                      </p:cBhvr>
                                      <p:to>
                                        <p:strVal val="visible"/>
                                      </p:to>
                                    </p:set>
                                    <p:anim calcmode="lin" valueType="num">
                                      <p:cBhvr>
                                        <p:cTn id="37" dur="500" fill="hold"/>
                                        <p:tgtEl>
                                          <p:spTgt spid="6">
                                            <p:txEl>
                                              <p:pRg st="9" end="9"/>
                                            </p:txEl>
                                          </p:spTgt>
                                        </p:tgtEl>
                                        <p:attrNameLst>
                                          <p:attrName>ppt_w</p:attrName>
                                        </p:attrNameLst>
                                      </p:cBhvr>
                                      <p:tavLst>
                                        <p:tav tm="0">
                                          <p:val>
                                            <p:fltVal val="0"/>
                                          </p:val>
                                        </p:tav>
                                        <p:tav tm="100000">
                                          <p:val>
                                            <p:strVal val="#ppt_w"/>
                                          </p:val>
                                        </p:tav>
                                      </p:tavLst>
                                    </p:anim>
                                    <p:anim calcmode="lin" valueType="num">
                                      <p:cBhvr>
                                        <p:cTn id="38" dur="500" fill="hold"/>
                                        <p:tgtEl>
                                          <p:spTgt spid="6">
                                            <p:txEl>
                                              <p:pRg st="9" end="9"/>
                                            </p:txEl>
                                          </p:spTgt>
                                        </p:tgtEl>
                                        <p:attrNameLst>
                                          <p:attrName>ppt_h</p:attrName>
                                        </p:attrNameLst>
                                      </p:cBhvr>
                                      <p:tavLst>
                                        <p:tav tm="0">
                                          <p:val>
                                            <p:fltVal val="0"/>
                                          </p:val>
                                        </p:tav>
                                        <p:tav tm="100000">
                                          <p:val>
                                            <p:strVal val="#ppt_h"/>
                                          </p:val>
                                        </p:tav>
                                      </p:tavLst>
                                    </p:anim>
                                    <p:animEffect transition="in" filter="fade">
                                      <p:cBhvr>
                                        <p:cTn id="39" dur="500"/>
                                        <p:tgtEl>
                                          <p:spTgt spid="6">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 y="446659"/>
            <a:ext cx="8001000" cy="452119"/>
          </a:xfrm>
          <a:prstGeom prst="rect">
            <a:avLst/>
          </a:prstGeom>
        </p:spPr>
        <p:txBody>
          <a:bodyPr vert="horz" wrap="square" lIns="0" tIns="199390" rIns="0" bIns="0" rtlCol="0">
            <a:normAutofit fontScale="90000"/>
          </a:bodyPr>
          <a:lstStyle/>
          <a:p>
            <a:pPr marL="49530" marR="5080">
              <a:lnSpc>
                <a:spcPct val="100000"/>
              </a:lnSpc>
              <a:spcBef>
                <a:spcPts val="100"/>
              </a:spcBef>
            </a:pPr>
            <a:r>
              <a:rPr sz="3800" spc="-470" dirty="0">
                <a:solidFill>
                  <a:srgbClr val="454545"/>
                </a:solidFill>
                <a:latin typeface="Arial" pitchFamily="34" charset="0"/>
                <a:cs typeface="Arial" pitchFamily="34" charset="0"/>
              </a:rPr>
              <a:t>Image </a:t>
            </a:r>
            <a:r>
              <a:rPr sz="3800" spc="-459" dirty="0">
                <a:solidFill>
                  <a:srgbClr val="454545"/>
                </a:solidFill>
                <a:latin typeface="Arial" pitchFamily="34" charset="0"/>
                <a:cs typeface="Arial" pitchFamily="34" charset="0"/>
              </a:rPr>
              <a:t>Segmentation </a:t>
            </a:r>
            <a:r>
              <a:rPr sz="3800" spc="-425" dirty="0">
                <a:solidFill>
                  <a:srgbClr val="454545"/>
                </a:solidFill>
                <a:latin typeface="Arial" pitchFamily="34" charset="0"/>
                <a:cs typeface="Arial" pitchFamily="34" charset="0"/>
              </a:rPr>
              <a:t>Using  Deformable</a:t>
            </a:r>
            <a:r>
              <a:rPr sz="3800" spc="-229" dirty="0">
                <a:solidFill>
                  <a:srgbClr val="454545"/>
                </a:solidFill>
                <a:latin typeface="Arial" pitchFamily="34" charset="0"/>
                <a:cs typeface="Arial" pitchFamily="34" charset="0"/>
              </a:rPr>
              <a:t> </a:t>
            </a:r>
            <a:r>
              <a:rPr sz="3800" spc="-425" dirty="0">
                <a:solidFill>
                  <a:srgbClr val="454545"/>
                </a:solidFill>
                <a:latin typeface="Arial" pitchFamily="34" charset="0"/>
                <a:cs typeface="Arial" pitchFamily="34" charset="0"/>
              </a:rPr>
              <a:t>Models</a:t>
            </a:r>
            <a:endParaRPr sz="3800" dirty="0">
              <a:latin typeface="Arial" pitchFamily="34" charset="0"/>
              <a:cs typeface="Arial" pitchFamily="34" charset="0"/>
            </a:endParaRPr>
          </a:p>
        </p:txBody>
      </p:sp>
      <p:sp>
        <p:nvSpPr>
          <p:cNvPr id="3" name="object 3"/>
          <p:cNvSpPr/>
          <p:nvPr/>
        </p:nvSpPr>
        <p:spPr>
          <a:xfrm>
            <a:off x="1181551" y="2667000"/>
            <a:ext cx="7239000" cy="3562350"/>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0" y="6062578"/>
            <a:ext cx="8600439" cy="566822"/>
          </a:xfrm>
          <a:prstGeom prst="rect">
            <a:avLst/>
          </a:prstGeom>
        </p:spPr>
        <p:txBody>
          <a:bodyPr vert="horz" wrap="square" lIns="0" tIns="12700" rIns="0" bIns="0" rtlCol="0">
            <a:spAutoFit/>
          </a:bodyPr>
          <a:lstStyle/>
          <a:p>
            <a:pPr marL="12700" marR="5080">
              <a:lnSpc>
                <a:spcPct val="100000"/>
              </a:lnSpc>
              <a:spcBef>
                <a:spcPts val="100"/>
              </a:spcBef>
            </a:pPr>
            <a:r>
              <a:rPr sz="1800" b="1" dirty="0">
                <a:latin typeface="Times New Roman"/>
                <a:cs typeface="Times New Roman"/>
              </a:rPr>
              <a:t>Fig: </a:t>
            </a:r>
            <a:r>
              <a:rPr sz="1800" b="1" spc="-5" dirty="0">
                <a:latin typeface="Times New Roman"/>
                <a:cs typeface="Times New Roman"/>
              </a:rPr>
              <a:t>Variability </a:t>
            </a:r>
            <a:r>
              <a:rPr sz="1800" b="1" dirty="0">
                <a:latin typeface="Times New Roman"/>
                <a:cs typeface="Times New Roman"/>
              </a:rPr>
              <a:t>of object </a:t>
            </a:r>
            <a:r>
              <a:rPr sz="1800" b="1" spc="-5" dirty="0">
                <a:latin typeface="Times New Roman"/>
                <a:cs typeface="Times New Roman"/>
              </a:rPr>
              <a:t>shapes and </a:t>
            </a:r>
            <a:r>
              <a:rPr sz="1800" b="1" spc="-10" dirty="0">
                <a:latin typeface="Times New Roman"/>
                <a:cs typeface="Times New Roman"/>
              </a:rPr>
              <a:t>imag </a:t>
            </a:r>
            <a:r>
              <a:rPr sz="1800" b="1" spc="-5" dirty="0">
                <a:latin typeface="Times New Roman"/>
                <a:cs typeface="Times New Roman"/>
              </a:rPr>
              <a:t>equality. </a:t>
            </a:r>
            <a:r>
              <a:rPr sz="1800" b="1" dirty="0">
                <a:latin typeface="Times New Roman"/>
                <a:cs typeface="Times New Roman"/>
              </a:rPr>
              <a:t>(a) A 2D </a:t>
            </a:r>
            <a:r>
              <a:rPr sz="1800" b="1" spc="-5" dirty="0">
                <a:latin typeface="Times New Roman"/>
                <a:cs typeface="Times New Roman"/>
              </a:rPr>
              <a:t>MR image </a:t>
            </a:r>
            <a:r>
              <a:rPr sz="1800" b="1" dirty="0">
                <a:latin typeface="Times New Roman"/>
                <a:cs typeface="Times New Roman"/>
              </a:rPr>
              <a:t>of the  </a:t>
            </a:r>
            <a:r>
              <a:rPr sz="1800" b="1" spc="-5" dirty="0">
                <a:latin typeface="Times New Roman"/>
                <a:cs typeface="Times New Roman"/>
              </a:rPr>
              <a:t>heart</a:t>
            </a:r>
            <a:endParaRPr sz="1800" dirty="0">
              <a:latin typeface="Times New Roman"/>
              <a:cs typeface="Times New Roman"/>
            </a:endParaRPr>
          </a:p>
          <a:p>
            <a:pPr marL="12700">
              <a:lnSpc>
                <a:spcPct val="100000"/>
              </a:lnSpc>
            </a:pPr>
            <a:r>
              <a:rPr sz="1800" b="1" dirty="0">
                <a:latin typeface="Times New Roman"/>
                <a:cs typeface="Times New Roman"/>
              </a:rPr>
              <a:t>left </a:t>
            </a:r>
            <a:r>
              <a:rPr sz="1800" b="1" spc="-5" dirty="0">
                <a:latin typeface="Times New Roman"/>
                <a:cs typeface="Times New Roman"/>
              </a:rPr>
              <a:t>ventricle </a:t>
            </a:r>
            <a:r>
              <a:rPr sz="1800" b="1" dirty="0">
                <a:latin typeface="Times New Roman"/>
                <a:cs typeface="Times New Roman"/>
              </a:rPr>
              <a:t>and </a:t>
            </a:r>
            <a:r>
              <a:rPr sz="1800" b="1" spc="-5" dirty="0">
                <a:latin typeface="Times New Roman"/>
                <a:cs typeface="Times New Roman"/>
              </a:rPr>
              <a:t>(b) </a:t>
            </a:r>
            <a:r>
              <a:rPr sz="1800" b="1" dirty="0">
                <a:latin typeface="Times New Roman"/>
                <a:cs typeface="Times New Roman"/>
              </a:rPr>
              <a:t>a 3D </a:t>
            </a:r>
            <a:r>
              <a:rPr sz="1800" b="1" spc="-5" dirty="0">
                <a:latin typeface="Times New Roman"/>
                <a:cs typeface="Times New Roman"/>
              </a:rPr>
              <a:t>MR image </a:t>
            </a:r>
            <a:r>
              <a:rPr sz="1800" b="1" dirty="0">
                <a:latin typeface="Times New Roman"/>
                <a:cs typeface="Times New Roman"/>
              </a:rPr>
              <a:t>of </a:t>
            </a:r>
            <a:r>
              <a:rPr sz="1800" b="1" spc="-5" dirty="0">
                <a:latin typeface="Times New Roman"/>
                <a:cs typeface="Times New Roman"/>
              </a:rPr>
              <a:t>the</a:t>
            </a:r>
            <a:r>
              <a:rPr sz="1800" b="1" spc="50" dirty="0">
                <a:latin typeface="Times New Roman"/>
                <a:cs typeface="Times New Roman"/>
              </a:rPr>
              <a:t> </a:t>
            </a:r>
            <a:r>
              <a:rPr sz="1800" b="1" spc="-5" dirty="0">
                <a:latin typeface="Times New Roman"/>
                <a:cs typeface="Times New Roman"/>
              </a:rPr>
              <a:t>brain.</a:t>
            </a:r>
            <a:endParaRPr sz="1800" dirty="0">
              <a:latin typeface="Times New Roman"/>
              <a:cs typeface="Times New Roman"/>
            </a:endParaRPr>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21336" y="0"/>
            <a:ext cx="1257300" cy="1181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8497970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19200" y="446659"/>
            <a:ext cx="6248400" cy="452119"/>
          </a:xfrm>
          <a:prstGeom prst="rect">
            <a:avLst/>
          </a:prstGeom>
        </p:spPr>
        <p:txBody>
          <a:bodyPr vert="horz" wrap="square" lIns="0" tIns="199390" rIns="0" bIns="0" rtlCol="0">
            <a:normAutofit fontScale="90000"/>
          </a:bodyPr>
          <a:lstStyle/>
          <a:p>
            <a:pPr marL="49530" marR="5080">
              <a:lnSpc>
                <a:spcPct val="100000"/>
              </a:lnSpc>
              <a:spcBef>
                <a:spcPts val="100"/>
              </a:spcBef>
            </a:pPr>
            <a:r>
              <a:rPr sz="3800" spc="-470" dirty="0">
                <a:solidFill>
                  <a:srgbClr val="454545"/>
                </a:solidFill>
              </a:rPr>
              <a:t>Image </a:t>
            </a:r>
            <a:r>
              <a:rPr sz="3800" spc="-459" dirty="0">
                <a:solidFill>
                  <a:srgbClr val="454545"/>
                </a:solidFill>
              </a:rPr>
              <a:t>Segmentation </a:t>
            </a:r>
            <a:r>
              <a:rPr sz="3800" spc="-425" dirty="0">
                <a:solidFill>
                  <a:srgbClr val="454545"/>
                </a:solidFill>
              </a:rPr>
              <a:t>Using  Deformable</a:t>
            </a:r>
            <a:r>
              <a:rPr sz="3800" spc="-229" dirty="0">
                <a:solidFill>
                  <a:srgbClr val="454545"/>
                </a:solidFill>
              </a:rPr>
              <a:t> </a:t>
            </a:r>
            <a:r>
              <a:rPr sz="3800" spc="-425" dirty="0">
                <a:solidFill>
                  <a:srgbClr val="454545"/>
                </a:solidFill>
              </a:rPr>
              <a:t>Models</a:t>
            </a:r>
            <a:endParaRPr sz="3800" dirty="0"/>
          </a:p>
        </p:txBody>
      </p:sp>
      <p:sp>
        <p:nvSpPr>
          <p:cNvPr id="3" name="object 3"/>
          <p:cNvSpPr/>
          <p:nvPr/>
        </p:nvSpPr>
        <p:spPr>
          <a:xfrm>
            <a:off x="999489" y="1642110"/>
            <a:ext cx="7190740" cy="3638550"/>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400050" y="5462270"/>
            <a:ext cx="8732520" cy="1122680"/>
          </a:xfrm>
          <a:prstGeom prst="rect">
            <a:avLst/>
          </a:prstGeom>
        </p:spPr>
        <p:txBody>
          <a:bodyPr vert="horz" wrap="square" lIns="0" tIns="12700" rIns="0" bIns="0" rtlCol="0">
            <a:spAutoFit/>
          </a:bodyPr>
          <a:lstStyle/>
          <a:p>
            <a:pPr marL="12700" marR="5080" algn="just">
              <a:lnSpc>
                <a:spcPct val="100000"/>
              </a:lnSpc>
              <a:spcBef>
                <a:spcPts val="100"/>
              </a:spcBef>
            </a:pPr>
            <a:r>
              <a:rPr sz="1800" b="0" spc="-20" dirty="0">
                <a:latin typeface="Bookman Old Style"/>
                <a:cs typeface="Bookman Old Style"/>
              </a:rPr>
              <a:t>Fig:</a:t>
            </a:r>
            <a:r>
              <a:rPr sz="1800" b="0" spc="-55" dirty="0">
                <a:latin typeface="Bookman Old Style"/>
                <a:cs typeface="Bookman Old Style"/>
              </a:rPr>
              <a:t> </a:t>
            </a:r>
            <a:r>
              <a:rPr sz="1800" b="0" spc="-105" dirty="0">
                <a:latin typeface="Bookman Old Style"/>
                <a:cs typeface="Bookman Old Style"/>
              </a:rPr>
              <a:t>Examples</a:t>
            </a:r>
            <a:r>
              <a:rPr sz="1800" b="0" spc="-145" dirty="0">
                <a:latin typeface="Bookman Old Style"/>
                <a:cs typeface="Bookman Old Style"/>
              </a:rPr>
              <a:t> </a:t>
            </a:r>
            <a:r>
              <a:rPr sz="1800" b="0" spc="40" dirty="0">
                <a:latin typeface="Bookman Old Style"/>
                <a:cs typeface="Bookman Old Style"/>
              </a:rPr>
              <a:t>of</a:t>
            </a:r>
            <a:r>
              <a:rPr sz="1800" b="0" spc="-60" dirty="0">
                <a:latin typeface="Bookman Old Style"/>
                <a:cs typeface="Bookman Old Style"/>
              </a:rPr>
              <a:t> </a:t>
            </a:r>
            <a:r>
              <a:rPr sz="1800" b="0" spc="-120" dirty="0">
                <a:latin typeface="Bookman Old Style"/>
                <a:cs typeface="Bookman Old Style"/>
              </a:rPr>
              <a:t>using</a:t>
            </a:r>
            <a:r>
              <a:rPr sz="1800" b="0" spc="-60" dirty="0">
                <a:latin typeface="Bookman Old Style"/>
                <a:cs typeface="Bookman Old Style"/>
              </a:rPr>
              <a:t> </a:t>
            </a:r>
            <a:r>
              <a:rPr sz="1800" b="0" spc="-65" dirty="0">
                <a:latin typeface="Bookman Old Style"/>
                <a:cs typeface="Bookman Old Style"/>
              </a:rPr>
              <a:t>deformable</a:t>
            </a:r>
            <a:r>
              <a:rPr sz="1800" b="0" spc="-155" dirty="0">
                <a:latin typeface="Bookman Old Style"/>
                <a:cs typeface="Bookman Old Style"/>
              </a:rPr>
              <a:t> </a:t>
            </a:r>
            <a:r>
              <a:rPr sz="1800" b="0" spc="-80" dirty="0">
                <a:latin typeface="Bookman Old Style"/>
                <a:cs typeface="Bookman Old Style"/>
              </a:rPr>
              <a:t>models</a:t>
            </a:r>
            <a:r>
              <a:rPr sz="1800" b="0" spc="-145" dirty="0">
                <a:latin typeface="Bookman Old Style"/>
                <a:cs typeface="Bookman Old Style"/>
              </a:rPr>
              <a:t> </a:t>
            </a:r>
            <a:r>
              <a:rPr sz="1800" b="0" spc="45" dirty="0">
                <a:latin typeface="Bookman Old Style"/>
                <a:cs typeface="Bookman Old Style"/>
              </a:rPr>
              <a:t>to</a:t>
            </a:r>
            <a:r>
              <a:rPr sz="1800" b="0" spc="-175" dirty="0">
                <a:latin typeface="Bookman Old Style"/>
                <a:cs typeface="Bookman Old Style"/>
              </a:rPr>
              <a:t> </a:t>
            </a:r>
            <a:r>
              <a:rPr sz="1800" b="0" spc="-60" dirty="0">
                <a:latin typeface="Bookman Old Style"/>
                <a:cs typeface="Bookman Old Style"/>
              </a:rPr>
              <a:t>extract</a:t>
            </a:r>
            <a:r>
              <a:rPr sz="1800" b="0" spc="-95" dirty="0">
                <a:latin typeface="Bookman Old Style"/>
                <a:cs typeface="Bookman Old Style"/>
              </a:rPr>
              <a:t> </a:t>
            </a:r>
            <a:r>
              <a:rPr sz="1800" b="0" spc="-25" dirty="0">
                <a:latin typeface="Bookman Old Style"/>
                <a:cs typeface="Bookman Old Style"/>
              </a:rPr>
              <a:t>object</a:t>
            </a:r>
            <a:r>
              <a:rPr sz="1800" b="0" spc="-100" dirty="0">
                <a:latin typeface="Bookman Old Style"/>
                <a:cs typeface="Bookman Old Style"/>
              </a:rPr>
              <a:t> </a:t>
            </a:r>
            <a:r>
              <a:rPr sz="1800" b="0" spc="-110" dirty="0">
                <a:latin typeface="Bookman Old Style"/>
                <a:cs typeface="Bookman Old Style"/>
              </a:rPr>
              <a:t>boundaries</a:t>
            </a:r>
            <a:r>
              <a:rPr sz="1800" b="0" spc="-145" dirty="0">
                <a:latin typeface="Bookman Old Style"/>
                <a:cs typeface="Bookman Old Style"/>
              </a:rPr>
              <a:t> </a:t>
            </a:r>
            <a:r>
              <a:rPr sz="1800" b="0" spc="10" dirty="0">
                <a:latin typeface="Bookman Old Style"/>
                <a:cs typeface="Bookman Old Style"/>
              </a:rPr>
              <a:t>from</a:t>
            </a:r>
            <a:r>
              <a:rPr sz="1800" b="0" spc="-320" dirty="0">
                <a:latin typeface="Bookman Old Style"/>
                <a:cs typeface="Bookman Old Style"/>
              </a:rPr>
              <a:t> </a:t>
            </a:r>
            <a:r>
              <a:rPr sz="1800" b="0" spc="-70" dirty="0">
                <a:latin typeface="Bookman Old Style"/>
                <a:cs typeface="Bookman Old Style"/>
              </a:rPr>
              <a:t>medical  </a:t>
            </a:r>
            <a:r>
              <a:rPr sz="1800" b="0" spc="-80" dirty="0">
                <a:latin typeface="Bookman Old Style"/>
                <a:cs typeface="Bookman Old Style"/>
              </a:rPr>
              <a:t>images.</a:t>
            </a:r>
            <a:r>
              <a:rPr sz="1800" b="0" spc="-150" dirty="0">
                <a:latin typeface="Bookman Old Style"/>
                <a:cs typeface="Bookman Old Style"/>
              </a:rPr>
              <a:t> </a:t>
            </a:r>
            <a:r>
              <a:rPr sz="1800" b="0" spc="35" dirty="0">
                <a:latin typeface="Bookman Old Style"/>
                <a:cs typeface="Bookman Old Style"/>
              </a:rPr>
              <a:t>(a)</a:t>
            </a:r>
            <a:r>
              <a:rPr sz="1800" b="0" spc="-40" dirty="0">
                <a:latin typeface="Bookman Old Style"/>
                <a:cs typeface="Bookman Old Style"/>
              </a:rPr>
              <a:t> </a:t>
            </a:r>
            <a:r>
              <a:rPr sz="1800" b="0" spc="-5" dirty="0">
                <a:latin typeface="Bookman Old Style"/>
                <a:cs typeface="Bookman Old Style"/>
              </a:rPr>
              <a:t>An</a:t>
            </a:r>
            <a:r>
              <a:rPr sz="1800" b="0" spc="-290" dirty="0">
                <a:latin typeface="Bookman Old Style"/>
                <a:cs typeface="Bookman Old Style"/>
              </a:rPr>
              <a:t> </a:t>
            </a:r>
            <a:r>
              <a:rPr sz="1800" b="0" spc="-90" dirty="0">
                <a:latin typeface="Bookman Old Style"/>
                <a:cs typeface="Bookman Old Style"/>
              </a:rPr>
              <a:t>example</a:t>
            </a:r>
            <a:r>
              <a:rPr sz="1800" b="0" spc="-145" dirty="0">
                <a:latin typeface="Bookman Old Style"/>
                <a:cs typeface="Bookman Old Style"/>
              </a:rPr>
              <a:t> </a:t>
            </a:r>
            <a:r>
              <a:rPr sz="1800" b="0" spc="35" dirty="0">
                <a:latin typeface="Bookman Old Style"/>
                <a:cs typeface="Bookman Old Style"/>
              </a:rPr>
              <a:t>of</a:t>
            </a:r>
            <a:r>
              <a:rPr sz="1800" b="0" spc="-55" dirty="0">
                <a:latin typeface="Bookman Old Style"/>
                <a:cs typeface="Bookman Old Style"/>
              </a:rPr>
              <a:t> </a:t>
            </a:r>
            <a:r>
              <a:rPr sz="1800" b="0" spc="-120" dirty="0">
                <a:latin typeface="Bookman Old Style"/>
                <a:cs typeface="Bookman Old Style"/>
              </a:rPr>
              <a:t>using</a:t>
            </a:r>
            <a:r>
              <a:rPr sz="1800" b="0" spc="-65" dirty="0">
                <a:latin typeface="Bookman Old Style"/>
                <a:cs typeface="Bookman Old Style"/>
              </a:rPr>
              <a:t> </a:t>
            </a:r>
            <a:r>
              <a:rPr sz="1800" b="0" spc="25" dirty="0">
                <a:latin typeface="Bookman Old Style"/>
                <a:cs typeface="Bookman Old Style"/>
              </a:rPr>
              <a:t>a</a:t>
            </a:r>
            <a:r>
              <a:rPr sz="1800" b="0" spc="-254" dirty="0">
                <a:latin typeface="Bookman Old Style"/>
                <a:cs typeface="Bookman Old Style"/>
              </a:rPr>
              <a:t> </a:t>
            </a:r>
            <a:r>
              <a:rPr sz="1800" b="0" spc="-65" dirty="0">
                <a:latin typeface="Bookman Old Style"/>
                <a:cs typeface="Bookman Old Style"/>
              </a:rPr>
              <a:t>deformable</a:t>
            </a:r>
            <a:r>
              <a:rPr sz="1800" b="0" spc="-155" dirty="0">
                <a:latin typeface="Bookman Old Style"/>
                <a:cs typeface="Bookman Old Style"/>
              </a:rPr>
              <a:t> </a:t>
            </a:r>
            <a:r>
              <a:rPr sz="1800" b="0" spc="-50" dirty="0">
                <a:latin typeface="Bookman Old Style"/>
                <a:cs typeface="Bookman Old Style"/>
              </a:rPr>
              <a:t>contour</a:t>
            </a:r>
            <a:r>
              <a:rPr sz="1800" b="0" spc="-335" dirty="0">
                <a:latin typeface="Bookman Old Style"/>
                <a:cs typeface="Bookman Old Style"/>
              </a:rPr>
              <a:t> </a:t>
            </a:r>
            <a:r>
              <a:rPr sz="1800" b="0" spc="45" dirty="0">
                <a:latin typeface="Bookman Old Style"/>
                <a:cs typeface="Bookman Old Style"/>
              </a:rPr>
              <a:t>to</a:t>
            </a:r>
            <a:r>
              <a:rPr sz="1800" b="0" spc="-170" dirty="0">
                <a:latin typeface="Bookman Old Style"/>
                <a:cs typeface="Bookman Old Style"/>
              </a:rPr>
              <a:t> </a:t>
            </a:r>
            <a:r>
              <a:rPr sz="1800" b="0" spc="-60" dirty="0">
                <a:latin typeface="Bookman Old Style"/>
                <a:cs typeface="Bookman Old Style"/>
              </a:rPr>
              <a:t>extract</a:t>
            </a:r>
            <a:r>
              <a:rPr sz="1800" b="0" spc="-100" dirty="0">
                <a:latin typeface="Bookman Old Style"/>
                <a:cs typeface="Bookman Old Style"/>
              </a:rPr>
              <a:t> </a:t>
            </a:r>
            <a:r>
              <a:rPr sz="1800" b="0" spc="-55" dirty="0">
                <a:latin typeface="Bookman Old Style"/>
                <a:cs typeface="Bookman Old Style"/>
              </a:rPr>
              <a:t>the</a:t>
            </a:r>
            <a:r>
              <a:rPr sz="1800" b="0" spc="-150" dirty="0">
                <a:latin typeface="Bookman Old Style"/>
                <a:cs typeface="Bookman Old Style"/>
              </a:rPr>
              <a:t> </a:t>
            </a:r>
            <a:r>
              <a:rPr sz="1800" b="0" spc="-25" dirty="0">
                <a:latin typeface="Bookman Old Style"/>
                <a:cs typeface="Bookman Old Style"/>
              </a:rPr>
              <a:t>i</a:t>
            </a:r>
            <a:r>
              <a:rPr sz="1800" b="1" spc="-25" dirty="0">
                <a:latin typeface="Bodoni MT Black"/>
                <a:cs typeface="Bodoni MT Black"/>
              </a:rPr>
              <a:t>n</a:t>
            </a:r>
            <a:r>
              <a:rPr sz="1800" b="1" spc="210" dirty="0">
                <a:latin typeface="Bodoni MT Black"/>
                <a:cs typeface="Bodoni MT Black"/>
              </a:rPr>
              <a:t> </a:t>
            </a:r>
            <a:r>
              <a:rPr sz="1800" b="0" spc="55" dirty="0">
                <a:latin typeface="Bookman Old Style"/>
                <a:cs typeface="Bookman Old Style"/>
              </a:rPr>
              <a:t>er</a:t>
            </a:r>
            <a:r>
              <a:rPr sz="1800" b="0" spc="-320" dirty="0">
                <a:latin typeface="Bookman Old Style"/>
                <a:cs typeface="Bookman Old Style"/>
              </a:rPr>
              <a:t> </a:t>
            </a:r>
            <a:r>
              <a:rPr sz="1800" b="0" spc="-90" dirty="0">
                <a:latin typeface="Bookman Old Style"/>
                <a:cs typeface="Bookman Old Style"/>
              </a:rPr>
              <a:t>wa</a:t>
            </a:r>
            <a:r>
              <a:rPr sz="1800" b="1" spc="-90" dirty="0">
                <a:latin typeface="Bodoni MT Black"/>
                <a:cs typeface="Bodoni MT Black"/>
              </a:rPr>
              <a:t>l</a:t>
            </a:r>
            <a:r>
              <a:rPr sz="1800" b="1" spc="265" dirty="0">
                <a:latin typeface="Bodoni MT Black"/>
                <a:cs typeface="Bodoni MT Black"/>
              </a:rPr>
              <a:t> </a:t>
            </a:r>
            <a:r>
              <a:rPr sz="1800" b="0" spc="40" dirty="0">
                <a:latin typeface="Bookman Old Style"/>
                <a:cs typeface="Bookman Old Style"/>
              </a:rPr>
              <a:t>of</a:t>
            </a:r>
            <a:r>
              <a:rPr sz="1800" b="0" spc="-70" dirty="0">
                <a:latin typeface="Bookman Old Style"/>
                <a:cs typeface="Bookman Old Style"/>
              </a:rPr>
              <a:t> </a:t>
            </a:r>
            <a:r>
              <a:rPr sz="1800" b="0" spc="-50" dirty="0">
                <a:latin typeface="Bookman Old Style"/>
                <a:cs typeface="Bookman Old Style"/>
              </a:rPr>
              <a:t>the  ventricle</a:t>
            </a:r>
            <a:r>
              <a:rPr sz="1800" b="0" spc="-155" dirty="0">
                <a:latin typeface="Bookman Old Style"/>
                <a:cs typeface="Bookman Old Style"/>
              </a:rPr>
              <a:t> </a:t>
            </a:r>
            <a:r>
              <a:rPr sz="1800" b="0" spc="40" dirty="0">
                <a:latin typeface="Bookman Old Style"/>
                <a:cs typeface="Bookman Old Style"/>
              </a:rPr>
              <a:t>of</a:t>
            </a:r>
            <a:r>
              <a:rPr sz="1800" b="0" spc="-70" dirty="0">
                <a:latin typeface="Bookman Old Style"/>
                <a:cs typeface="Bookman Old Style"/>
              </a:rPr>
              <a:t> </a:t>
            </a:r>
            <a:r>
              <a:rPr sz="1800" b="0" spc="25" dirty="0">
                <a:latin typeface="Bookman Old Style"/>
                <a:cs typeface="Bookman Old Style"/>
              </a:rPr>
              <a:t>a</a:t>
            </a:r>
            <a:r>
              <a:rPr sz="1800" b="0" spc="-260" dirty="0">
                <a:latin typeface="Bookman Old Style"/>
                <a:cs typeface="Bookman Old Style"/>
              </a:rPr>
              <a:t> </a:t>
            </a:r>
            <a:r>
              <a:rPr sz="1800" b="0" spc="-155" dirty="0">
                <a:latin typeface="Bookman Old Style"/>
                <a:cs typeface="Bookman Old Style"/>
              </a:rPr>
              <a:t>human</a:t>
            </a:r>
            <a:r>
              <a:rPr sz="1800" b="0" spc="-295" dirty="0">
                <a:latin typeface="Bookman Old Style"/>
                <a:cs typeface="Bookman Old Style"/>
              </a:rPr>
              <a:t> </a:t>
            </a:r>
            <a:r>
              <a:rPr sz="1800" b="0" spc="-90" dirty="0">
                <a:latin typeface="Bookman Old Style"/>
                <a:cs typeface="Bookman Old Style"/>
              </a:rPr>
              <a:t>heart</a:t>
            </a:r>
            <a:r>
              <a:rPr sz="1800" b="0" spc="-105" dirty="0">
                <a:latin typeface="Bookman Old Style"/>
                <a:cs typeface="Bookman Old Style"/>
              </a:rPr>
              <a:t> </a:t>
            </a:r>
            <a:r>
              <a:rPr sz="1800" b="0" spc="10" dirty="0">
                <a:latin typeface="Bookman Old Style"/>
                <a:cs typeface="Bookman Old Style"/>
              </a:rPr>
              <a:t>from</a:t>
            </a:r>
            <a:r>
              <a:rPr sz="1800" b="0" spc="-310" dirty="0">
                <a:latin typeface="Bookman Old Style"/>
                <a:cs typeface="Bookman Old Style"/>
              </a:rPr>
              <a:t> </a:t>
            </a:r>
            <a:r>
              <a:rPr sz="1800" b="0" spc="25" dirty="0">
                <a:latin typeface="Bookman Old Style"/>
                <a:cs typeface="Bookman Old Style"/>
              </a:rPr>
              <a:t>a</a:t>
            </a:r>
            <a:r>
              <a:rPr sz="1800" b="0" spc="-260" dirty="0">
                <a:latin typeface="Bookman Old Style"/>
                <a:cs typeface="Bookman Old Style"/>
              </a:rPr>
              <a:t> </a:t>
            </a:r>
            <a:r>
              <a:rPr sz="1800" b="0" spc="-15" dirty="0">
                <a:latin typeface="Bookman Old Style"/>
                <a:cs typeface="Bookman Old Style"/>
              </a:rPr>
              <a:t>2D</a:t>
            </a:r>
            <a:r>
              <a:rPr sz="1800" b="0" spc="-425" dirty="0">
                <a:latin typeface="Bookman Old Style"/>
                <a:cs typeface="Bookman Old Style"/>
              </a:rPr>
              <a:t> </a:t>
            </a:r>
            <a:r>
              <a:rPr sz="1800" b="0" spc="-15" dirty="0">
                <a:latin typeface="Bookman Old Style"/>
                <a:cs typeface="Bookman Old Style"/>
              </a:rPr>
              <a:t>MRimage.</a:t>
            </a:r>
            <a:r>
              <a:rPr sz="1800" b="0" spc="-145" dirty="0">
                <a:latin typeface="Bookman Old Style"/>
                <a:cs typeface="Bookman Old Style"/>
              </a:rPr>
              <a:t> </a:t>
            </a:r>
            <a:r>
              <a:rPr sz="1800" b="0" spc="40" dirty="0">
                <a:latin typeface="Bookman Old Style"/>
                <a:cs typeface="Bookman Old Style"/>
              </a:rPr>
              <a:t>(b)</a:t>
            </a:r>
            <a:r>
              <a:rPr sz="1800" b="0" spc="-20" dirty="0">
                <a:latin typeface="Bookman Old Style"/>
                <a:cs typeface="Bookman Old Style"/>
              </a:rPr>
              <a:t> </a:t>
            </a:r>
            <a:r>
              <a:rPr sz="1800" b="0" spc="30" dirty="0">
                <a:latin typeface="Bookman Old Style"/>
                <a:cs typeface="Bookman Old Style"/>
              </a:rPr>
              <a:t>(b)An</a:t>
            </a:r>
            <a:r>
              <a:rPr sz="1800" b="0" spc="-295" dirty="0">
                <a:latin typeface="Bookman Old Style"/>
                <a:cs typeface="Bookman Old Style"/>
              </a:rPr>
              <a:t> </a:t>
            </a:r>
            <a:r>
              <a:rPr sz="1800" b="0" spc="-90" dirty="0">
                <a:latin typeface="Bookman Old Style"/>
                <a:cs typeface="Bookman Old Style"/>
              </a:rPr>
              <a:t>example</a:t>
            </a:r>
            <a:r>
              <a:rPr sz="1800" b="0" spc="-145" dirty="0">
                <a:latin typeface="Bookman Old Style"/>
                <a:cs typeface="Bookman Old Style"/>
              </a:rPr>
              <a:t> </a:t>
            </a:r>
            <a:r>
              <a:rPr sz="1800" b="0" spc="35" dirty="0">
                <a:latin typeface="Bookman Old Style"/>
                <a:cs typeface="Bookman Old Style"/>
              </a:rPr>
              <a:t>of</a:t>
            </a:r>
            <a:r>
              <a:rPr sz="1800" b="0" spc="-55" dirty="0">
                <a:latin typeface="Bookman Old Style"/>
                <a:cs typeface="Bookman Old Style"/>
              </a:rPr>
              <a:t> </a:t>
            </a:r>
            <a:r>
              <a:rPr sz="1800" b="0" spc="-120" dirty="0">
                <a:latin typeface="Bookman Old Style"/>
                <a:cs typeface="Bookman Old Style"/>
              </a:rPr>
              <a:t>using</a:t>
            </a:r>
            <a:endParaRPr sz="1800">
              <a:latin typeface="Bookman Old Style"/>
              <a:cs typeface="Bookman Old Style"/>
            </a:endParaRPr>
          </a:p>
          <a:p>
            <a:pPr marL="12700" algn="just">
              <a:lnSpc>
                <a:spcPct val="100000"/>
              </a:lnSpc>
            </a:pPr>
            <a:r>
              <a:rPr sz="1800" b="0" spc="25" dirty="0">
                <a:latin typeface="Bookman Old Style"/>
                <a:cs typeface="Bookman Old Style"/>
              </a:rPr>
              <a:t>a</a:t>
            </a:r>
            <a:r>
              <a:rPr sz="1800" b="0" spc="-260" dirty="0">
                <a:latin typeface="Bookman Old Style"/>
                <a:cs typeface="Bookman Old Style"/>
              </a:rPr>
              <a:t> </a:t>
            </a:r>
            <a:r>
              <a:rPr sz="1800" b="0" spc="-65" dirty="0">
                <a:latin typeface="Bookman Old Style"/>
                <a:cs typeface="Bookman Old Style"/>
              </a:rPr>
              <a:t>deformable</a:t>
            </a:r>
            <a:r>
              <a:rPr sz="1800" b="0" spc="-150" dirty="0">
                <a:latin typeface="Bookman Old Style"/>
                <a:cs typeface="Bookman Old Style"/>
              </a:rPr>
              <a:t> </a:t>
            </a:r>
            <a:r>
              <a:rPr sz="1800" b="0" spc="-75" dirty="0">
                <a:latin typeface="Bookman Old Style"/>
                <a:cs typeface="Bookman Old Style"/>
              </a:rPr>
              <a:t>surface</a:t>
            </a:r>
            <a:r>
              <a:rPr sz="1800" b="0" spc="-150" dirty="0">
                <a:latin typeface="Bookman Old Style"/>
                <a:cs typeface="Bookman Old Style"/>
              </a:rPr>
              <a:t> </a:t>
            </a:r>
            <a:r>
              <a:rPr sz="1800" b="0" spc="45" dirty="0">
                <a:latin typeface="Bookman Old Style"/>
                <a:cs typeface="Bookman Old Style"/>
              </a:rPr>
              <a:t>to</a:t>
            </a:r>
            <a:r>
              <a:rPr sz="1800" b="0" spc="-170" dirty="0">
                <a:latin typeface="Bookman Old Style"/>
                <a:cs typeface="Bookman Old Style"/>
              </a:rPr>
              <a:t> </a:t>
            </a:r>
            <a:r>
              <a:rPr sz="1800" b="0" spc="-80" dirty="0">
                <a:latin typeface="Bookman Old Style"/>
                <a:cs typeface="Bookman Old Style"/>
              </a:rPr>
              <a:t>reconstruct</a:t>
            </a:r>
            <a:r>
              <a:rPr sz="1800" b="0" spc="-95" dirty="0">
                <a:latin typeface="Bookman Old Style"/>
                <a:cs typeface="Bookman Old Style"/>
              </a:rPr>
              <a:t> </a:t>
            </a:r>
            <a:r>
              <a:rPr sz="1800" b="0" spc="-55" dirty="0">
                <a:latin typeface="Bookman Old Style"/>
                <a:cs typeface="Bookman Old Style"/>
              </a:rPr>
              <a:t>the</a:t>
            </a:r>
            <a:r>
              <a:rPr sz="1800" b="0" spc="-150" dirty="0">
                <a:latin typeface="Bookman Old Style"/>
                <a:cs typeface="Bookman Old Style"/>
              </a:rPr>
              <a:t> </a:t>
            </a:r>
            <a:r>
              <a:rPr sz="1800" b="0" spc="-80" dirty="0">
                <a:latin typeface="Bookman Old Style"/>
                <a:cs typeface="Bookman Old Style"/>
              </a:rPr>
              <a:t>brain</a:t>
            </a:r>
            <a:r>
              <a:rPr sz="1800" b="0" spc="-290" dirty="0">
                <a:latin typeface="Bookman Old Style"/>
                <a:cs typeface="Bookman Old Style"/>
              </a:rPr>
              <a:t> </a:t>
            </a:r>
            <a:r>
              <a:rPr sz="1800" b="0" spc="-35" dirty="0">
                <a:latin typeface="Bookman Old Style"/>
                <a:cs typeface="Bookman Old Style"/>
              </a:rPr>
              <a:t>cortical</a:t>
            </a:r>
            <a:r>
              <a:rPr sz="1800" b="0" spc="-229" dirty="0">
                <a:latin typeface="Bookman Old Style"/>
                <a:cs typeface="Bookman Old Style"/>
              </a:rPr>
              <a:t> </a:t>
            </a:r>
            <a:r>
              <a:rPr sz="1800" b="0" spc="-75" dirty="0">
                <a:latin typeface="Bookman Old Style"/>
                <a:cs typeface="Bookman Old Style"/>
              </a:rPr>
              <a:t>surface</a:t>
            </a:r>
            <a:r>
              <a:rPr sz="1800" b="0" spc="-150" dirty="0">
                <a:latin typeface="Bookman Old Style"/>
                <a:cs typeface="Bookman Old Style"/>
              </a:rPr>
              <a:t> </a:t>
            </a:r>
            <a:r>
              <a:rPr sz="1800" b="0" spc="10" dirty="0">
                <a:latin typeface="Bookman Old Style"/>
                <a:cs typeface="Bookman Old Style"/>
              </a:rPr>
              <a:t>from</a:t>
            </a:r>
            <a:r>
              <a:rPr sz="1800" b="0" spc="-315" dirty="0">
                <a:latin typeface="Bookman Old Style"/>
                <a:cs typeface="Bookman Old Style"/>
              </a:rPr>
              <a:t> </a:t>
            </a:r>
            <a:r>
              <a:rPr sz="1800" b="0" spc="25" dirty="0">
                <a:latin typeface="Bookman Old Style"/>
                <a:cs typeface="Bookman Old Style"/>
              </a:rPr>
              <a:t>a</a:t>
            </a:r>
            <a:r>
              <a:rPr sz="1800" b="0" spc="-240" dirty="0">
                <a:latin typeface="Bookman Old Style"/>
                <a:cs typeface="Bookman Old Style"/>
              </a:rPr>
              <a:t> </a:t>
            </a:r>
            <a:r>
              <a:rPr sz="1800" b="0" spc="-15" dirty="0">
                <a:latin typeface="Bookman Old Style"/>
                <a:cs typeface="Bookman Old Style"/>
              </a:rPr>
              <a:t>3D</a:t>
            </a:r>
            <a:r>
              <a:rPr sz="1800" b="0" spc="-425" dirty="0">
                <a:latin typeface="Bookman Old Style"/>
                <a:cs typeface="Bookman Old Style"/>
              </a:rPr>
              <a:t> </a:t>
            </a:r>
            <a:r>
              <a:rPr sz="1800" b="0" spc="-5" dirty="0">
                <a:latin typeface="Bookman Old Style"/>
                <a:cs typeface="Bookman Old Style"/>
              </a:rPr>
              <a:t>MRimage</a:t>
            </a:r>
            <a:endParaRPr sz="1800">
              <a:latin typeface="Bookman Old Style"/>
              <a:cs typeface="Bookman Old Style"/>
            </a:endParaRPr>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21336" y="0"/>
            <a:ext cx="1257300" cy="1181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66741670"/>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5800" y="798829"/>
            <a:ext cx="6577330" cy="665480"/>
          </a:xfrm>
          <a:prstGeom prst="rect">
            <a:avLst/>
          </a:prstGeom>
        </p:spPr>
        <p:txBody>
          <a:bodyPr vert="horz" wrap="square" lIns="0" tIns="12700" rIns="0" bIns="0" rtlCol="0">
            <a:spAutoFit/>
          </a:bodyPr>
          <a:lstStyle/>
          <a:p>
            <a:pPr marL="12700">
              <a:lnSpc>
                <a:spcPct val="100000"/>
              </a:lnSpc>
              <a:spcBef>
                <a:spcPts val="100"/>
              </a:spcBef>
            </a:pPr>
            <a:r>
              <a:rPr sz="4200" spc="-470" dirty="0">
                <a:solidFill>
                  <a:srgbClr val="454545"/>
                </a:solidFill>
              </a:rPr>
              <a:t>Types </a:t>
            </a:r>
            <a:r>
              <a:rPr lang="en-US" sz="4200" spc="-470" dirty="0" smtClean="0">
                <a:solidFill>
                  <a:srgbClr val="454545"/>
                </a:solidFill>
              </a:rPr>
              <a:t> </a:t>
            </a:r>
            <a:r>
              <a:rPr sz="4200" spc="-470" dirty="0" smtClean="0">
                <a:solidFill>
                  <a:srgbClr val="454545"/>
                </a:solidFill>
              </a:rPr>
              <a:t>of </a:t>
            </a:r>
            <a:r>
              <a:rPr lang="en-US" sz="4200" spc="-470" dirty="0" smtClean="0">
                <a:solidFill>
                  <a:srgbClr val="454545"/>
                </a:solidFill>
              </a:rPr>
              <a:t> </a:t>
            </a:r>
            <a:r>
              <a:rPr sz="4200" spc="-470" dirty="0" smtClean="0">
                <a:solidFill>
                  <a:srgbClr val="454545"/>
                </a:solidFill>
              </a:rPr>
              <a:t>Deformable</a:t>
            </a:r>
            <a:r>
              <a:rPr sz="4200" spc="175" dirty="0" smtClean="0">
                <a:solidFill>
                  <a:srgbClr val="454545"/>
                </a:solidFill>
              </a:rPr>
              <a:t> </a:t>
            </a:r>
            <a:r>
              <a:rPr sz="4200" spc="-470" dirty="0">
                <a:solidFill>
                  <a:srgbClr val="454545"/>
                </a:solidFill>
              </a:rPr>
              <a:t>Model</a:t>
            </a:r>
            <a:endParaRPr sz="4200" dirty="0"/>
          </a:p>
        </p:txBody>
      </p:sp>
      <p:sp>
        <p:nvSpPr>
          <p:cNvPr id="3" name="object 3"/>
          <p:cNvSpPr txBox="1"/>
          <p:nvPr/>
        </p:nvSpPr>
        <p:spPr>
          <a:xfrm>
            <a:off x="689609" y="2345690"/>
            <a:ext cx="188595" cy="245110"/>
          </a:xfrm>
          <a:prstGeom prst="rect">
            <a:avLst/>
          </a:prstGeom>
        </p:spPr>
        <p:txBody>
          <a:bodyPr vert="horz" wrap="square" lIns="0" tIns="11430" rIns="0" bIns="0" rtlCol="0">
            <a:spAutoFit/>
          </a:bodyPr>
          <a:lstStyle/>
          <a:p>
            <a:pPr marL="12700">
              <a:lnSpc>
                <a:spcPct val="100000"/>
              </a:lnSpc>
              <a:spcBef>
                <a:spcPts val="90"/>
              </a:spcBef>
            </a:pPr>
            <a:r>
              <a:rPr sz="1450" spc="190" dirty="0">
                <a:solidFill>
                  <a:srgbClr val="D91E27"/>
                </a:solidFill>
                <a:latin typeface="Symbol"/>
                <a:cs typeface="Symbol"/>
              </a:rPr>
              <a:t></a:t>
            </a:r>
            <a:endParaRPr sz="1450">
              <a:latin typeface="Symbol"/>
              <a:cs typeface="Symbol"/>
            </a:endParaRPr>
          </a:p>
        </p:txBody>
      </p:sp>
      <p:sp>
        <p:nvSpPr>
          <p:cNvPr id="4" name="object 4"/>
          <p:cNvSpPr txBox="1"/>
          <p:nvPr/>
        </p:nvSpPr>
        <p:spPr>
          <a:xfrm>
            <a:off x="1008380" y="2292350"/>
            <a:ext cx="7166609" cy="1576070"/>
          </a:xfrm>
          <a:prstGeom prst="rect">
            <a:avLst/>
          </a:prstGeom>
        </p:spPr>
        <p:txBody>
          <a:bodyPr vert="horz" wrap="square" lIns="0" tIns="12700" rIns="0" bIns="0" rtlCol="0">
            <a:spAutoFit/>
          </a:bodyPr>
          <a:lstStyle/>
          <a:p>
            <a:pPr marL="12700" marR="104139" algn="just">
              <a:lnSpc>
                <a:spcPct val="100000"/>
              </a:lnSpc>
              <a:spcBef>
                <a:spcPts val="100"/>
              </a:spcBef>
            </a:pPr>
            <a:r>
              <a:rPr sz="2400" dirty="0">
                <a:latin typeface="Arial"/>
                <a:cs typeface="Arial"/>
              </a:rPr>
              <a:t>There </a:t>
            </a:r>
            <a:r>
              <a:rPr sz="2400" spc="-5" dirty="0">
                <a:latin typeface="Arial"/>
                <a:cs typeface="Arial"/>
              </a:rPr>
              <a:t>are basically </a:t>
            </a:r>
            <a:r>
              <a:rPr sz="2400" dirty="0">
                <a:latin typeface="Arial"/>
                <a:cs typeface="Arial"/>
              </a:rPr>
              <a:t>two </a:t>
            </a:r>
            <a:r>
              <a:rPr sz="2400" spc="-5" dirty="0">
                <a:latin typeface="Arial"/>
                <a:cs typeface="Arial"/>
              </a:rPr>
              <a:t>types of deformable models  </a:t>
            </a:r>
            <a:r>
              <a:rPr sz="2400" spc="-10" dirty="0">
                <a:latin typeface="Arial"/>
                <a:cs typeface="Arial"/>
              </a:rPr>
              <a:t>depending </a:t>
            </a:r>
            <a:r>
              <a:rPr sz="2400" spc="-5" dirty="0">
                <a:latin typeface="Arial"/>
                <a:cs typeface="Arial"/>
              </a:rPr>
              <a:t>on </a:t>
            </a:r>
            <a:r>
              <a:rPr sz="2400" spc="-10" dirty="0">
                <a:latin typeface="Arial"/>
                <a:cs typeface="Arial"/>
              </a:rPr>
              <a:t>how </a:t>
            </a:r>
            <a:r>
              <a:rPr sz="2400" dirty="0">
                <a:latin typeface="Arial"/>
                <a:cs typeface="Arial"/>
              </a:rPr>
              <a:t>the </a:t>
            </a:r>
            <a:r>
              <a:rPr sz="2400" spc="-5" dirty="0">
                <a:latin typeface="Arial"/>
                <a:cs typeface="Arial"/>
              </a:rPr>
              <a:t>model </a:t>
            </a:r>
            <a:r>
              <a:rPr sz="2400" spc="-10" dirty="0">
                <a:latin typeface="Arial"/>
                <a:cs typeface="Arial"/>
              </a:rPr>
              <a:t>is </a:t>
            </a:r>
            <a:r>
              <a:rPr sz="2400" spc="-5" dirty="0">
                <a:latin typeface="Arial"/>
                <a:cs typeface="Arial"/>
              </a:rPr>
              <a:t>deﬁned </a:t>
            </a:r>
            <a:r>
              <a:rPr sz="2400" spc="-10" dirty="0">
                <a:latin typeface="Arial"/>
                <a:cs typeface="Arial"/>
              </a:rPr>
              <a:t>in </a:t>
            </a:r>
            <a:r>
              <a:rPr sz="2400" spc="-5" dirty="0">
                <a:latin typeface="Arial"/>
                <a:cs typeface="Arial"/>
              </a:rPr>
              <a:t>the shape  domain.:</a:t>
            </a:r>
            <a:endParaRPr sz="2400">
              <a:latin typeface="Arial"/>
              <a:cs typeface="Arial"/>
            </a:endParaRPr>
          </a:p>
          <a:p>
            <a:pPr marL="34925" algn="just">
              <a:lnSpc>
                <a:spcPct val="100000"/>
              </a:lnSpc>
              <a:spcBef>
                <a:spcPts val="690"/>
              </a:spcBef>
            </a:pPr>
            <a:r>
              <a:rPr sz="2400" spc="-5" dirty="0">
                <a:latin typeface="Arial"/>
                <a:cs typeface="Arial"/>
              </a:rPr>
              <a:t>a) parametric deformable models </a:t>
            </a:r>
            <a:r>
              <a:rPr sz="2400" spc="5" dirty="0">
                <a:latin typeface="Arial"/>
                <a:cs typeface="Arial"/>
              </a:rPr>
              <a:t>Or </a:t>
            </a:r>
            <a:r>
              <a:rPr sz="2400" spc="-5" dirty="0">
                <a:latin typeface="Arial"/>
                <a:cs typeface="Arial"/>
              </a:rPr>
              <a:t>active</a:t>
            </a:r>
            <a:r>
              <a:rPr sz="2400" spc="30" dirty="0">
                <a:latin typeface="Arial"/>
                <a:cs typeface="Arial"/>
              </a:rPr>
              <a:t> </a:t>
            </a:r>
            <a:r>
              <a:rPr sz="2400" spc="-5" dirty="0">
                <a:latin typeface="Arial"/>
                <a:cs typeface="Arial"/>
              </a:rPr>
              <a:t>contours,</a:t>
            </a:r>
            <a:endParaRPr sz="2400">
              <a:latin typeface="Arial"/>
              <a:cs typeface="Arial"/>
            </a:endParaRPr>
          </a:p>
        </p:txBody>
      </p:sp>
      <p:sp>
        <p:nvSpPr>
          <p:cNvPr id="5" name="object 5"/>
          <p:cNvSpPr txBox="1"/>
          <p:nvPr/>
        </p:nvSpPr>
        <p:spPr>
          <a:xfrm>
            <a:off x="1031239" y="4297679"/>
            <a:ext cx="6995795" cy="391160"/>
          </a:xfrm>
          <a:prstGeom prst="rect">
            <a:avLst/>
          </a:prstGeom>
        </p:spPr>
        <p:txBody>
          <a:bodyPr vert="horz" wrap="square" lIns="0" tIns="12700" rIns="0" bIns="0" rtlCol="0">
            <a:spAutoFit/>
          </a:bodyPr>
          <a:lstStyle/>
          <a:p>
            <a:pPr marL="12700">
              <a:lnSpc>
                <a:spcPct val="100000"/>
              </a:lnSpc>
              <a:spcBef>
                <a:spcPts val="100"/>
              </a:spcBef>
            </a:pPr>
            <a:r>
              <a:rPr sz="2400" spc="-5" dirty="0">
                <a:latin typeface="Arial"/>
                <a:cs typeface="Arial"/>
              </a:rPr>
              <a:t>b) geometric deformable models </a:t>
            </a:r>
            <a:r>
              <a:rPr sz="2400" dirty="0">
                <a:latin typeface="Arial"/>
                <a:cs typeface="Arial"/>
              </a:rPr>
              <a:t>Or </a:t>
            </a:r>
            <a:r>
              <a:rPr sz="2400" spc="-5" dirty="0">
                <a:latin typeface="Arial"/>
                <a:cs typeface="Arial"/>
              </a:rPr>
              <a:t>implicit</a:t>
            </a:r>
            <a:r>
              <a:rPr sz="2400" spc="80" dirty="0">
                <a:latin typeface="Arial"/>
                <a:cs typeface="Arial"/>
              </a:rPr>
              <a:t> </a:t>
            </a:r>
            <a:r>
              <a:rPr sz="2400" spc="-5" dirty="0">
                <a:latin typeface="Arial"/>
                <a:cs typeface="Arial"/>
              </a:rPr>
              <a:t>models.</a:t>
            </a:r>
            <a:endParaRPr sz="2400">
              <a:latin typeface="Arial"/>
              <a:cs typeface="Arial"/>
            </a:endParaRPr>
          </a:p>
        </p:txBody>
      </p:sp>
      <p:pic>
        <p:nvPicPr>
          <p:cNvPr id="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21336" y="0"/>
            <a:ext cx="1257300" cy="1181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0546445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5800" y="768350"/>
            <a:ext cx="7727950" cy="695960"/>
          </a:xfrm>
          <a:prstGeom prst="rect">
            <a:avLst/>
          </a:prstGeom>
        </p:spPr>
        <p:txBody>
          <a:bodyPr vert="horz" wrap="square" lIns="0" tIns="12700" rIns="0" bIns="0" rtlCol="0">
            <a:spAutoFit/>
          </a:bodyPr>
          <a:lstStyle/>
          <a:p>
            <a:pPr marL="12700">
              <a:lnSpc>
                <a:spcPct val="100000"/>
              </a:lnSpc>
              <a:spcBef>
                <a:spcPts val="100"/>
              </a:spcBef>
            </a:pPr>
            <a:r>
              <a:rPr sz="4400" spc="-545" dirty="0">
                <a:solidFill>
                  <a:srgbClr val="454545"/>
                </a:solidFill>
              </a:rPr>
              <a:t>Parametric </a:t>
            </a:r>
            <a:r>
              <a:rPr sz="4400" spc="-495" dirty="0">
                <a:solidFill>
                  <a:srgbClr val="454545"/>
                </a:solidFill>
              </a:rPr>
              <a:t>Deformable</a:t>
            </a:r>
            <a:r>
              <a:rPr sz="4400" spc="35" dirty="0">
                <a:solidFill>
                  <a:srgbClr val="454545"/>
                </a:solidFill>
              </a:rPr>
              <a:t> </a:t>
            </a:r>
            <a:r>
              <a:rPr sz="4400" spc="-490" dirty="0">
                <a:solidFill>
                  <a:srgbClr val="454545"/>
                </a:solidFill>
              </a:rPr>
              <a:t>Models</a:t>
            </a:r>
            <a:endParaRPr sz="4400"/>
          </a:p>
        </p:txBody>
      </p:sp>
      <p:sp>
        <p:nvSpPr>
          <p:cNvPr id="3" name="object 3"/>
          <p:cNvSpPr txBox="1"/>
          <p:nvPr/>
        </p:nvSpPr>
        <p:spPr>
          <a:xfrm>
            <a:off x="689609" y="1892300"/>
            <a:ext cx="188595" cy="245110"/>
          </a:xfrm>
          <a:prstGeom prst="rect">
            <a:avLst/>
          </a:prstGeom>
        </p:spPr>
        <p:txBody>
          <a:bodyPr vert="horz" wrap="square" lIns="0" tIns="11430" rIns="0" bIns="0" rtlCol="0">
            <a:spAutoFit/>
          </a:bodyPr>
          <a:lstStyle/>
          <a:p>
            <a:pPr marL="12700">
              <a:lnSpc>
                <a:spcPct val="100000"/>
              </a:lnSpc>
              <a:spcBef>
                <a:spcPts val="90"/>
              </a:spcBef>
            </a:pPr>
            <a:r>
              <a:rPr sz="1450" spc="190" dirty="0">
                <a:solidFill>
                  <a:srgbClr val="D91E27"/>
                </a:solidFill>
                <a:latin typeface="Symbol"/>
                <a:cs typeface="Symbol"/>
              </a:rPr>
              <a:t></a:t>
            </a:r>
            <a:endParaRPr sz="1450">
              <a:latin typeface="Symbol"/>
              <a:cs typeface="Symbol"/>
            </a:endParaRPr>
          </a:p>
        </p:txBody>
      </p:sp>
      <p:sp>
        <p:nvSpPr>
          <p:cNvPr id="4" name="object 4"/>
          <p:cNvSpPr txBox="1"/>
          <p:nvPr/>
        </p:nvSpPr>
        <p:spPr>
          <a:xfrm>
            <a:off x="1008380" y="1837690"/>
            <a:ext cx="7476490" cy="2762250"/>
          </a:xfrm>
          <a:prstGeom prst="rect">
            <a:avLst/>
          </a:prstGeom>
        </p:spPr>
        <p:txBody>
          <a:bodyPr vert="horz" wrap="square" lIns="0" tIns="12700" rIns="0" bIns="0" rtlCol="0">
            <a:spAutoFit/>
          </a:bodyPr>
          <a:lstStyle/>
          <a:p>
            <a:pPr marL="12700" marR="66675" algn="just">
              <a:lnSpc>
                <a:spcPct val="100000"/>
              </a:lnSpc>
              <a:spcBef>
                <a:spcPts val="100"/>
              </a:spcBef>
            </a:pPr>
            <a:r>
              <a:rPr sz="2400" spc="-5" dirty="0">
                <a:latin typeface="Arial"/>
                <a:cs typeface="Arial"/>
              </a:rPr>
              <a:t>Parametric deformable models or active contours </a:t>
            </a:r>
            <a:r>
              <a:rPr sz="2400" dirty="0">
                <a:latin typeface="Arial"/>
                <a:cs typeface="Arial"/>
              </a:rPr>
              <a:t>were  first </a:t>
            </a:r>
            <a:r>
              <a:rPr sz="2400" spc="-5" dirty="0">
                <a:latin typeface="Arial"/>
                <a:cs typeface="Arial"/>
              </a:rPr>
              <a:t>introduced in </a:t>
            </a:r>
            <a:r>
              <a:rPr sz="2400" spc="-10" dirty="0">
                <a:latin typeface="Arial"/>
                <a:cs typeface="Arial"/>
              </a:rPr>
              <a:t>1988, </a:t>
            </a:r>
            <a:r>
              <a:rPr sz="2400" dirty="0">
                <a:latin typeface="Arial"/>
                <a:cs typeface="Arial"/>
              </a:rPr>
              <a:t>by </a:t>
            </a:r>
            <a:r>
              <a:rPr sz="2400" spc="-5" dirty="0">
                <a:latin typeface="Arial"/>
                <a:cs typeface="Arial"/>
              </a:rPr>
              <a:t>Kass et al., </a:t>
            </a:r>
            <a:r>
              <a:rPr sz="2400" spc="-10" dirty="0">
                <a:latin typeface="Arial"/>
                <a:cs typeface="Arial"/>
              </a:rPr>
              <a:t>under </a:t>
            </a:r>
            <a:r>
              <a:rPr sz="2400" spc="-5" dirty="0">
                <a:latin typeface="Arial"/>
                <a:cs typeface="Arial"/>
              </a:rPr>
              <a:t>the </a:t>
            </a:r>
            <a:r>
              <a:rPr sz="2400" dirty="0">
                <a:latin typeface="Arial"/>
                <a:cs typeface="Arial"/>
              </a:rPr>
              <a:t>name  </a:t>
            </a:r>
            <a:r>
              <a:rPr sz="2400" spc="-5" dirty="0">
                <a:latin typeface="Arial"/>
                <a:cs typeface="Arial"/>
              </a:rPr>
              <a:t>“snakes”</a:t>
            </a:r>
            <a:r>
              <a:rPr sz="2400" spc="5" dirty="0">
                <a:latin typeface="Arial"/>
                <a:cs typeface="Arial"/>
              </a:rPr>
              <a:t> </a:t>
            </a:r>
            <a:r>
              <a:rPr sz="2400" dirty="0">
                <a:latin typeface="Arial"/>
                <a:cs typeface="Arial"/>
              </a:rPr>
              <a:t>.</a:t>
            </a:r>
            <a:endParaRPr sz="2400">
              <a:latin typeface="Arial"/>
              <a:cs typeface="Arial"/>
            </a:endParaRPr>
          </a:p>
          <a:p>
            <a:pPr marL="12700" marR="136525" algn="just">
              <a:lnSpc>
                <a:spcPct val="100000"/>
              </a:lnSpc>
              <a:spcBef>
                <a:spcPts val="700"/>
              </a:spcBef>
            </a:pPr>
            <a:r>
              <a:rPr sz="2400" spc="-5" dirty="0">
                <a:latin typeface="Arial"/>
                <a:cs typeface="Arial"/>
              </a:rPr>
              <a:t>Snakes, use parametric curves </a:t>
            </a:r>
            <a:r>
              <a:rPr sz="2400" dirty="0">
                <a:latin typeface="Arial"/>
                <a:cs typeface="Arial"/>
              </a:rPr>
              <a:t>to </a:t>
            </a:r>
            <a:r>
              <a:rPr sz="2400" spc="-5" dirty="0">
                <a:latin typeface="Arial"/>
                <a:cs typeface="Arial"/>
              </a:rPr>
              <a:t>represent the model  shape.</a:t>
            </a:r>
            <a:endParaRPr sz="2400">
              <a:latin typeface="Arial"/>
              <a:cs typeface="Arial"/>
            </a:endParaRPr>
          </a:p>
          <a:p>
            <a:pPr marL="12700" marR="5080" algn="just">
              <a:lnSpc>
                <a:spcPct val="100000"/>
              </a:lnSpc>
              <a:spcBef>
                <a:spcPts val="690"/>
              </a:spcBef>
            </a:pPr>
            <a:r>
              <a:rPr sz="2400" spc="-5" dirty="0">
                <a:latin typeface="Arial"/>
                <a:cs typeface="Arial"/>
              </a:rPr>
              <a:t>During their </a:t>
            </a:r>
            <a:r>
              <a:rPr sz="2400" spc="-10" dirty="0">
                <a:latin typeface="Arial"/>
                <a:cs typeface="Arial"/>
              </a:rPr>
              <a:t>evolution, </a:t>
            </a:r>
            <a:r>
              <a:rPr sz="2400" dirty="0">
                <a:latin typeface="Arial"/>
                <a:cs typeface="Arial"/>
              </a:rPr>
              <a:t>the </a:t>
            </a:r>
            <a:r>
              <a:rPr sz="2400" spc="-5" dirty="0">
                <a:latin typeface="Arial"/>
                <a:cs typeface="Arial"/>
              </a:rPr>
              <a:t>deformations are determined  </a:t>
            </a:r>
            <a:r>
              <a:rPr sz="2400" dirty="0">
                <a:latin typeface="Arial"/>
                <a:cs typeface="Arial"/>
              </a:rPr>
              <a:t>by </a:t>
            </a:r>
            <a:r>
              <a:rPr sz="2400" spc="-5" dirty="0">
                <a:latin typeface="Arial"/>
                <a:cs typeface="Arial"/>
              </a:rPr>
              <a:t>geometry, kinematics, dynamics</a:t>
            </a:r>
            <a:r>
              <a:rPr sz="2400" spc="30" dirty="0">
                <a:latin typeface="Arial"/>
                <a:cs typeface="Arial"/>
              </a:rPr>
              <a:t> </a:t>
            </a:r>
            <a:r>
              <a:rPr sz="2400" spc="-5" dirty="0">
                <a:latin typeface="Arial"/>
                <a:cs typeface="Arial"/>
              </a:rPr>
              <a:t>etc.</a:t>
            </a:r>
            <a:endParaRPr sz="2400">
              <a:latin typeface="Arial"/>
              <a:cs typeface="Arial"/>
            </a:endParaRPr>
          </a:p>
        </p:txBody>
      </p:sp>
      <p:sp>
        <p:nvSpPr>
          <p:cNvPr id="5" name="object 5"/>
          <p:cNvSpPr txBox="1"/>
          <p:nvPr/>
        </p:nvSpPr>
        <p:spPr>
          <a:xfrm>
            <a:off x="689609" y="3077210"/>
            <a:ext cx="188595" cy="245110"/>
          </a:xfrm>
          <a:prstGeom prst="rect">
            <a:avLst/>
          </a:prstGeom>
        </p:spPr>
        <p:txBody>
          <a:bodyPr vert="horz" wrap="square" lIns="0" tIns="11430" rIns="0" bIns="0" rtlCol="0">
            <a:spAutoFit/>
          </a:bodyPr>
          <a:lstStyle/>
          <a:p>
            <a:pPr marL="12700">
              <a:lnSpc>
                <a:spcPct val="100000"/>
              </a:lnSpc>
              <a:spcBef>
                <a:spcPts val="90"/>
              </a:spcBef>
            </a:pPr>
            <a:r>
              <a:rPr sz="1450" spc="190" dirty="0">
                <a:solidFill>
                  <a:srgbClr val="D91E27"/>
                </a:solidFill>
                <a:latin typeface="Symbol"/>
                <a:cs typeface="Symbol"/>
              </a:rPr>
              <a:t></a:t>
            </a:r>
            <a:endParaRPr sz="1450">
              <a:latin typeface="Symbol"/>
              <a:cs typeface="Symbol"/>
            </a:endParaRPr>
          </a:p>
        </p:txBody>
      </p:sp>
      <p:sp>
        <p:nvSpPr>
          <p:cNvPr id="6" name="object 6"/>
          <p:cNvSpPr txBox="1"/>
          <p:nvPr/>
        </p:nvSpPr>
        <p:spPr>
          <a:xfrm>
            <a:off x="689609" y="3897629"/>
            <a:ext cx="188595" cy="245110"/>
          </a:xfrm>
          <a:prstGeom prst="rect">
            <a:avLst/>
          </a:prstGeom>
        </p:spPr>
        <p:txBody>
          <a:bodyPr vert="horz" wrap="square" lIns="0" tIns="11430" rIns="0" bIns="0" rtlCol="0">
            <a:spAutoFit/>
          </a:bodyPr>
          <a:lstStyle/>
          <a:p>
            <a:pPr marL="12700">
              <a:lnSpc>
                <a:spcPct val="100000"/>
              </a:lnSpc>
              <a:spcBef>
                <a:spcPts val="90"/>
              </a:spcBef>
            </a:pPr>
            <a:r>
              <a:rPr sz="1450" spc="190" dirty="0">
                <a:solidFill>
                  <a:srgbClr val="D91E27"/>
                </a:solidFill>
                <a:latin typeface="Symbol"/>
                <a:cs typeface="Symbol"/>
              </a:rPr>
              <a:t></a:t>
            </a:r>
            <a:endParaRPr sz="1450">
              <a:latin typeface="Symbol"/>
              <a:cs typeface="Symbol"/>
            </a:endParaRPr>
          </a:p>
        </p:txBody>
      </p:sp>
      <p:pic>
        <p:nvPicPr>
          <p:cNvPr id="7"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21336" y="0"/>
            <a:ext cx="1257300" cy="1181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3182592"/>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5800" y="829309"/>
            <a:ext cx="7015480" cy="635000"/>
          </a:xfrm>
          <a:prstGeom prst="rect">
            <a:avLst/>
          </a:prstGeom>
        </p:spPr>
        <p:txBody>
          <a:bodyPr vert="horz" wrap="square" lIns="0" tIns="12700" rIns="0" bIns="0" rtlCol="0">
            <a:spAutoFit/>
          </a:bodyPr>
          <a:lstStyle/>
          <a:p>
            <a:pPr marL="12700">
              <a:lnSpc>
                <a:spcPct val="100000"/>
              </a:lnSpc>
              <a:spcBef>
                <a:spcPts val="100"/>
              </a:spcBef>
            </a:pPr>
            <a:r>
              <a:rPr sz="4000" spc="-495" dirty="0">
                <a:solidFill>
                  <a:srgbClr val="454545"/>
                </a:solidFill>
              </a:rPr>
              <a:t>Parametric </a:t>
            </a:r>
            <a:r>
              <a:rPr lang="en-US" sz="4000" spc="-495" dirty="0" smtClean="0">
                <a:solidFill>
                  <a:srgbClr val="454545"/>
                </a:solidFill>
              </a:rPr>
              <a:t> </a:t>
            </a:r>
            <a:r>
              <a:rPr sz="4000" spc="-450" dirty="0" smtClean="0">
                <a:solidFill>
                  <a:srgbClr val="454545"/>
                </a:solidFill>
              </a:rPr>
              <a:t>Deformable</a:t>
            </a:r>
            <a:r>
              <a:rPr sz="4000" spc="-20" dirty="0" smtClean="0">
                <a:solidFill>
                  <a:srgbClr val="454545"/>
                </a:solidFill>
              </a:rPr>
              <a:t> </a:t>
            </a:r>
            <a:r>
              <a:rPr sz="4000" spc="-450" dirty="0">
                <a:solidFill>
                  <a:srgbClr val="454545"/>
                </a:solidFill>
              </a:rPr>
              <a:t>Models</a:t>
            </a:r>
            <a:endParaRPr sz="4000" dirty="0"/>
          </a:p>
        </p:txBody>
      </p:sp>
      <p:sp>
        <p:nvSpPr>
          <p:cNvPr id="3" name="object 3"/>
          <p:cNvSpPr txBox="1"/>
          <p:nvPr/>
        </p:nvSpPr>
        <p:spPr>
          <a:xfrm>
            <a:off x="689609" y="1821179"/>
            <a:ext cx="161290" cy="208279"/>
          </a:xfrm>
          <a:prstGeom prst="rect">
            <a:avLst/>
          </a:prstGeom>
        </p:spPr>
        <p:txBody>
          <a:bodyPr vert="horz" wrap="square" lIns="0" tIns="12700" rIns="0" bIns="0" rtlCol="0">
            <a:spAutoFit/>
          </a:bodyPr>
          <a:lstStyle/>
          <a:p>
            <a:pPr marL="12700">
              <a:lnSpc>
                <a:spcPct val="100000"/>
              </a:lnSpc>
              <a:spcBef>
                <a:spcPts val="100"/>
              </a:spcBef>
            </a:pPr>
            <a:r>
              <a:rPr sz="1200" spc="165" dirty="0">
                <a:solidFill>
                  <a:srgbClr val="D91E27"/>
                </a:solidFill>
                <a:latin typeface="Symbol"/>
                <a:cs typeface="Symbol"/>
              </a:rPr>
              <a:t></a:t>
            </a:r>
            <a:endParaRPr sz="1200">
              <a:latin typeface="Symbol"/>
              <a:cs typeface="Symbol"/>
            </a:endParaRPr>
          </a:p>
        </p:txBody>
      </p:sp>
      <p:sp>
        <p:nvSpPr>
          <p:cNvPr id="4" name="object 4"/>
          <p:cNvSpPr txBox="1"/>
          <p:nvPr/>
        </p:nvSpPr>
        <p:spPr>
          <a:xfrm>
            <a:off x="1008380" y="1776729"/>
            <a:ext cx="6983095" cy="574040"/>
          </a:xfrm>
          <a:prstGeom prst="rect">
            <a:avLst/>
          </a:prstGeom>
        </p:spPr>
        <p:txBody>
          <a:bodyPr vert="horz" wrap="square" lIns="0" tIns="71120" rIns="0" bIns="0" rtlCol="0">
            <a:spAutoFit/>
          </a:bodyPr>
          <a:lstStyle/>
          <a:p>
            <a:pPr marL="12700" marR="5080">
              <a:lnSpc>
                <a:spcPts val="1920"/>
              </a:lnSpc>
              <a:spcBef>
                <a:spcPts val="560"/>
              </a:spcBef>
            </a:pPr>
            <a:r>
              <a:rPr sz="2000" spc="-5" dirty="0">
                <a:latin typeface="Arial"/>
                <a:cs typeface="Arial"/>
              </a:rPr>
              <a:t>Parametric deformable models </a:t>
            </a:r>
            <a:r>
              <a:rPr sz="2000" dirty="0">
                <a:latin typeface="Arial"/>
                <a:cs typeface="Arial"/>
              </a:rPr>
              <a:t>represent curves and surfaces  </a:t>
            </a:r>
            <a:r>
              <a:rPr sz="2000" spc="-5" dirty="0">
                <a:latin typeface="Arial"/>
                <a:cs typeface="Arial"/>
              </a:rPr>
              <a:t>explicitly in their parametric forms </a:t>
            </a:r>
            <a:r>
              <a:rPr sz="2000" dirty="0">
                <a:latin typeface="Arial"/>
                <a:cs typeface="Arial"/>
              </a:rPr>
              <a:t>during</a:t>
            </a:r>
            <a:r>
              <a:rPr sz="2000" spc="20" dirty="0">
                <a:latin typeface="Arial"/>
                <a:cs typeface="Arial"/>
              </a:rPr>
              <a:t> </a:t>
            </a:r>
            <a:r>
              <a:rPr sz="2000" spc="-5" dirty="0">
                <a:latin typeface="Arial"/>
                <a:cs typeface="Arial"/>
              </a:rPr>
              <a:t>deformation.</a:t>
            </a:r>
            <a:endParaRPr sz="2000">
              <a:latin typeface="Arial"/>
              <a:cs typeface="Arial"/>
            </a:endParaRPr>
          </a:p>
        </p:txBody>
      </p:sp>
      <p:sp>
        <p:nvSpPr>
          <p:cNvPr id="5" name="object 5"/>
          <p:cNvSpPr txBox="1"/>
          <p:nvPr/>
        </p:nvSpPr>
        <p:spPr>
          <a:xfrm>
            <a:off x="689609" y="2729229"/>
            <a:ext cx="161290" cy="208279"/>
          </a:xfrm>
          <a:prstGeom prst="rect">
            <a:avLst/>
          </a:prstGeom>
        </p:spPr>
        <p:txBody>
          <a:bodyPr vert="horz" wrap="square" lIns="0" tIns="12700" rIns="0" bIns="0" rtlCol="0">
            <a:spAutoFit/>
          </a:bodyPr>
          <a:lstStyle/>
          <a:p>
            <a:pPr marL="12700">
              <a:lnSpc>
                <a:spcPct val="100000"/>
              </a:lnSpc>
              <a:spcBef>
                <a:spcPts val="100"/>
              </a:spcBef>
            </a:pPr>
            <a:r>
              <a:rPr sz="1200" spc="165" dirty="0">
                <a:solidFill>
                  <a:srgbClr val="D91E27"/>
                </a:solidFill>
                <a:latin typeface="Symbol"/>
                <a:cs typeface="Symbol"/>
              </a:rPr>
              <a:t></a:t>
            </a:r>
            <a:endParaRPr sz="1200">
              <a:latin typeface="Symbol"/>
              <a:cs typeface="Symbol"/>
            </a:endParaRPr>
          </a:p>
        </p:txBody>
      </p:sp>
      <p:sp>
        <p:nvSpPr>
          <p:cNvPr id="6" name="object 6"/>
          <p:cNvSpPr txBox="1"/>
          <p:nvPr/>
        </p:nvSpPr>
        <p:spPr>
          <a:xfrm>
            <a:off x="1008380" y="2684779"/>
            <a:ext cx="7597140" cy="574040"/>
          </a:xfrm>
          <a:prstGeom prst="rect">
            <a:avLst/>
          </a:prstGeom>
        </p:spPr>
        <p:txBody>
          <a:bodyPr vert="horz" wrap="square" lIns="0" tIns="71120" rIns="0" bIns="0" rtlCol="0">
            <a:spAutoFit/>
          </a:bodyPr>
          <a:lstStyle/>
          <a:p>
            <a:pPr marL="12700" marR="5080">
              <a:lnSpc>
                <a:spcPts val="1920"/>
              </a:lnSpc>
              <a:spcBef>
                <a:spcPts val="560"/>
              </a:spcBef>
            </a:pPr>
            <a:r>
              <a:rPr sz="2000" dirty="0">
                <a:latin typeface="Arial"/>
                <a:cs typeface="Arial"/>
              </a:rPr>
              <a:t>This </a:t>
            </a:r>
            <a:r>
              <a:rPr sz="2000" spc="-5" dirty="0">
                <a:latin typeface="Arial"/>
                <a:cs typeface="Arial"/>
              </a:rPr>
              <a:t>representation allows </a:t>
            </a:r>
            <a:r>
              <a:rPr sz="2000" dirty="0">
                <a:latin typeface="Arial"/>
                <a:cs typeface="Arial"/>
              </a:rPr>
              <a:t>direct </a:t>
            </a:r>
            <a:r>
              <a:rPr sz="2000" spc="-5" dirty="0">
                <a:latin typeface="Arial"/>
                <a:cs typeface="Arial"/>
              </a:rPr>
              <a:t>interaction </a:t>
            </a:r>
            <a:r>
              <a:rPr sz="2000" spc="-10" dirty="0">
                <a:latin typeface="Arial"/>
                <a:cs typeface="Arial"/>
              </a:rPr>
              <a:t>with </a:t>
            </a:r>
            <a:r>
              <a:rPr sz="2000" spc="-5" dirty="0">
                <a:latin typeface="Arial"/>
                <a:cs typeface="Arial"/>
              </a:rPr>
              <a:t>the model </a:t>
            </a:r>
            <a:r>
              <a:rPr sz="2000" dirty="0">
                <a:latin typeface="Arial"/>
                <a:cs typeface="Arial"/>
              </a:rPr>
              <a:t>and can  lead </a:t>
            </a:r>
            <a:r>
              <a:rPr sz="2000" spc="-5" dirty="0">
                <a:latin typeface="Arial"/>
                <a:cs typeface="Arial"/>
              </a:rPr>
              <a:t>to </a:t>
            </a:r>
            <a:r>
              <a:rPr sz="2000" dirty="0">
                <a:latin typeface="Arial"/>
                <a:cs typeface="Arial"/>
              </a:rPr>
              <a:t>a compact representation </a:t>
            </a:r>
            <a:r>
              <a:rPr sz="2000" spc="-5" dirty="0">
                <a:latin typeface="Arial"/>
                <a:cs typeface="Arial"/>
              </a:rPr>
              <a:t>for fast </a:t>
            </a:r>
            <a:r>
              <a:rPr sz="2000" dirty="0">
                <a:latin typeface="Arial"/>
                <a:cs typeface="Arial"/>
              </a:rPr>
              <a:t>real-time</a:t>
            </a:r>
            <a:r>
              <a:rPr sz="2000" spc="-40" dirty="0">
                <a:latin typeface="Arial"/>
                <a:cs typeface="Arial"/>
              </a:rPr>
              <a:t> </a:t>
            </a:r>
            <a:r>
              <a:rPr sz="2000" spc="-5" dirty="0">
                <a:latin typeface="Arial"/>
                <a:cs typeface="Arial"/>
              </a:rPr>
              <a:t>implementation.</a:t>
            </a:r>
            <a:endParaRPr sz="2000">
              <a:latin typeface="Arial"/>
              <a:cs typeface="Arial"/>
            </a:endParaRPr>
          </a:p>
        </p:txBody>
      </p:sp>
      <p:sp>
        <p:nvSpPr>
          <p:cNvPr id="7" name="object 7"/>
          <p:cNvSpPr txBox="1"/>
          <p:nvPr/>
        </p:nvSpPr>
        <p:spPr>
          <a:xfrm>
            <a:off x="689609" y="3638550"/>
            <a:ext cx="161290" cy="208279"/>
          </a:xfrm>
          <a:prstGeom prst="rect">
            <a:avLst/>
          </a:prstGeom>
        </p:spPr>
        <p:txBody>
          <a:bodyPr vert="horz" wrap="square" lIns="0" tIns="12700" rIns="0" bIns="0" rtlCol="0">
            <a:spAutoFit/>
          </a:bodyPr>
          <a:lstStyle/>
          <a:p>
            <a:pPr marL="12700">
              <a:lnSpc>
                <a:spcPct val="100000"/>
              </a:lnSpc>
              <a:spcBef>
                <a:spcPts val="100"/>
              </a:spcBef>
            </a:pPr>
            <a:r>
              <a:rPr sz="1200" spc="165" dirty="0">
                <a:solidFill>
                  <a:srgbClr val="D91E27"/>
                </a:solidFill>
                <a:latin typeface="Symbol"/>
                <a:cs typeface="Symbol"/>
              </a:rPr>
              <a:t></a:t>
            </a:r>
            <a:endParaRPr sz="1200">
              <a:latin typeface="Symbol"/>
              <a:cs typeface="Symbol"/>
            </a:endParaRPr>
          </a:p>
        </p:txBody>
      </p:sp>
      <p:sp>
        <p:nvSpPr>
          <p:cNvPr id="8" name="object 8"/>
          <p:cNvSpPr txBox="1"/>
          <p:nvPr/>
        </p:nvSpPr>
        <p:spPr>
          <a:xfrm>
            <a:off x="1008380" y="3592829"/>
            <a:ext cx="7386320" cy="817880"/>
          </a:xfrm>
          <a:prstGeom prst="rect">
            <a:avLst/>
          </a:prstGeom>
        </p:spPr>
        <p:txBody>
          <a:bodyPr vert="horz" wrap="square" lIns="0" tIns="71120" rIns="0" bIns="0" rtlCol="0">
            <a:spAutoFit/>
          </a:bodyPr>
          <a:lstStyle/>
          <a:p>
            <a:pPr marL="12700" marR="5080">
              <a:lnSpc>
                <a:spcPts val="1920"/>
              </a:lnSpc>
              <a:spcBef>
                <a:spcPts val="560"/>
              </a:spcBef>
            </a:pPr>
            <a:r>
              <a:rPr sz="2000" dirty="0">
                <a:latin typeface="Arial"/>
                <a:cs typeface="Arial"/>
              </a:rPr>
              <a:t>The main </a:t>
            </a:r>
            <a:r>
              <a:rPr sz="2000" spc="-5" dirty="0">
                <a:latin typeface="Arial"/>
                <a:cs typeface="Arial"/>
              </a:rPr>
              <a:t>advantage </a:t>
            </a:r>
            <a:r>
              <a:rPr sz="2000" dirty="0">
                <a:latin typeface="Arial"/>
                <a:cs typeface="Arial"/>
              </a:rPr>
              <a:t>of </a:t>
            </a:r>
            <a:r>
              <a:rPr sz="2000" spc="-5" dirty="0">
                <a:latin typeface="Arial"/>
                <a:cs typeface="Arial"/>
              </a:rPr>
              <a:t>parametric </a:t>
            </a:r>
            <a:r>
              <a:rPr sz="2000" dirty="0">
                <a:latin typeface="Arial"/>
                <a:cs typeface="Arial"/>
              </a:rPr>
              <a:t>models is </a:t>
            </a:r>
            <a:r>
              <a:rPr sz="2000" spc="-5" dirty="0">
                <a:latin typeface="Arial"/>
                <a:cs typeface="Arial"/>
              </a:rPr>
              <a:t>that </a:t>
            </a:r>
            <a:r>
              <a:rPr sz="2000" dirty="0">
                <a:latin typeface="Arial"/>
                <a:cs typeface="Arial"/>
              </a:rPr>
              <a:t>they </a:t>
            </a:r>
            <a:r>
              <a:rPr sz="2000" spc="-5" dirty="0">
                <a:latin typeface="Arial"/>
                <a:cs typeface="Arial"/>
              </a:rPr>
              <a:t>are </a:t>
            </a:r>
            <a:r>
              <a:rPr sz="2000" dirty="0">
                <a:latin typeface="Arial"/>
                <a:cs typeface="Arial"/>
              </a:rPr>
              <a:t>usually  very </a:t>
            </a:r>
            <a:r>
              <a:rPr sz="2000" spc="-5" dirty="0">
                <a:latin typeface="Arial"/>
                <a:cs typeface="Arial"/>
              </a:rPr>
              <a:t>fast in their </a:t>
            </a:r>
            <a:r>
              <a:rPr sz="2000" dirty="0">
                <a:latin typeface="Arial"/>
                <a:cs typeface="Arial"/>
              </a:rPr>
              <a:t>convergence, depending on </a:t>
            </a:r>
            <a:r>
              <a:rPr sz="2000" spc="-5" dirty="0">
                <a:latin typeface="Arial"/>
                <a:cs typeface="Arial"/>
              </a:rPr>
              <a:t>the </a:t>
            </a:r>
            <a:r>
              <a:rPr sz="2000" dirty="0">
                <a:latin typeface="Arial"/>
                <a:cs typeface="Arial"/>
              </a:rPr>
              <a:t>predetermined  number of control</a:t>
            </a:r>
            <a:r>
              <a:rPr sz="2000" spc="-30" dirty="0">
                <a:latin typeface="Arial"/>
                <a:cs typeface="Arial"/>
              </a:rPr>
              <a:t> </a:t>
            </a:r>
            <a:r>
              <a:rPr sz="2000" spc="-5" dirty="0">
                <a:latin typeface="Arial"/>
                <a:cs typeface="Arial"/>
              </a:rPr>
              <a:t>points.</a:t>
            </a:r>
            <a:endParaRPr sz="2000">
              <a:latin typeface="Arial"/>
              <a:cs typeface="Arial"/>
            </a:endParaRPr>
          </a:p>
        </p:txBody>
      </p:sp>
      <p:sp>
        <p:nvSpPr>
          <p:cNvPr id="9" name="object 9"/>
          <p:cNvSpPr txBox="1"/>
          <p:nvPr/>
        </p:nvSpPr>
        <p:spPr>
          <a:xfrm>
            <a:off x="689609" y="4790440"/>
            <a:ext cx="161290" cy="208279"/>
          </a:xfrm>
          <a:prstGeom prst="rect">
            <a:avLst/>
          </a:prstGeom>
        </p:spPr>
        <p:txBody>
          <a:bodyPr vert="horz" wrap="square" lIns="0" tIns="12700" rIns="0" bIns="0" rtlCol="0">
            <a:spAutoFit/>
          </a:bodyPr>
          <a:lstStyle/>
          <a:p>
            <a:pPr marL="12700">
              <a:lnSpc>
                <a:spcPct val="100000"/>
              </a:lnSpc>
              <a:spcBef>
                <a:spcPts val="100"/>
              </a:spcBef>
            </a:pPr>
            <a:r>
              <a:rPr sz="1200" spc="165" dirty="0">
                <a:solidFill>
                  <a:srgbClr val="D91E27"/>
                </a:solidFill>
                <a:latin typeface="Symbol"/>
                <a:cs typeface="Symbol"/>
              </a:rPr>
              <a:t></a:t>
            </a:r>
            <a:endParaRPr sz="1200">
              <a:latin typeface="Symbol"/>
              <a:cs typeface="Symbol"/>
            </a:endParaRPr>
          </a:p>
        </p:txBody>
      </p:sp>
      <p:sp>
        <p:nvSpPr>
          <p:cNvPr id="10" name="object 10"/>
          <p:cNvSpPr txBox="1"/>
          <p:nvPr/>
        </p:nvSpPr>
        <p:spPr>
          <a:xfrm>
            <a:off x="1008380" y="4716780"/>
            <a:ext cx="7007225" cy="1266190"/>
          </a:xfrm>
          <a:prstGeom prst="rect">
            <a:avLst/>
          </a:prstGeom>
        </p:spPr>
        <p:txBody>
          <a:bodyPr vert="horz" wrap="square" lIns="0" tIns="40640" rIns="0" bIns="0" rtlCol="0">
            <a:spAutoFit/>
          </a:bodyPr>
          <a:lstStyle/>
          <a:p>
            <a:pPr marL="12700">
              <a:lnSpc>
                <a:spcPct val="100000"/>
              </a:lnSpc>
              <a:spcBef>
                <a:spcPts val="320"/>
              </a:spcBef>
            </a:pPr>
            <a:r>
              <a:rPr sz="2000" dirty="0">
                <a:latin typeface="Arial"/>
                <a:cs typeface="Arial"/>
              </a:rPr>
              <a:t>Problem:</a:t>
            </a:r>
            <a:endParaRPr sz="2000">
              <a:latin typeface="Arial"/>
              <a:cs typeface="Arial"/>
            </a:endParaRPr>
          </a:p>
          <a:p>
            <a:pPr marL="44450">
              <a:lnSpc>
                <a:spcPct val="100000"/>
              </a:lnSpc>
              <a:spcBef>
                <a:spcPts val="219"/>
              </a:spcBef>
            </a:pPr>
            <a:r>
              <a:rPr sz="2000" spc="-5" dirty="0">
                <a:latin typeface="Arial"/>
                <a:cs typeface="Arial"/>
              </a:rPr>
              <a:t>Adaptation </a:t>
            </a:r>
            <a:r>
              <a:rPr sz="2000" dirty="0">
                <a:latin typeface="Arial"/>
                <a:cs typeface="Arial"/>
              </a:rPr>
              <a:t>of </a:t>
            </a:r>
            <a:r>
              <a:rPr sz="2000" spc="-5" dirty="0">
                <a:latin typeface="Arial"/>
                <a:cs typeface="Arial"/>
              </a:rPr>
              <a:t>the </a:t>
            </a:r>
            <a:r>
              <a:rPr sz="2000" dirty="0">
                <a:latin typeface="Arial"/>
                <a:cs typeface="Arial"/>
              </a:rPr>
              <a:t>model </a:t>
            </a:r>
            <a:r>
              <a:rPr sz="2000" spc="-5" dirty="0">
                <a:latin typeface="Arial"/>
                <a:cs typeface="Arial"/>
              </a:rPr>
              <a:t>topology, </a:t>
            </a:r>
            <a:r>
              <a:rPr sz="2000" dirty="0">
                <a:latin typeface="Arial"/>
                <a:cs typeface="Arial"/>
              </a:rPr>
              <a:t>such </a:t>
            </a:r>
            <a:r>
              <a:rPr sz="2000" spc="-5" dirty="0">
                <a:latin typeface="Arial"/>
                <a:cs typeface="Arial"/>
              </a:rPr>
              <a:t>as splitting or</a:t>
            </a:r>
            <a:r>
              <a:rPr sz="2000" spc="25" dirty="0">
                <a:latin typeface="Arial"/>
                <a:cs typeface="Arial"/>
              </a:rPr>
              <a:t> </a:t>
            </a:r>
            <a:r>
              <a:rPr sz="2000" dirty="0">
                <a:latin typeface="Arial"/>
                <a:cs typeface="Arial"/>
              </a:rPr>
              <a:t>merging</a:t>
            </a:r>
            <a:endParaRPr sz="2000">
              <a:latin typeface="Arial"/>
              <a:cs typeface="Arial"/>
            </a:endParaRPr>
          </a:p>
          <a:p>
            <a:pPr marL="12700" marR="58419" indent="31750">
              <a:lnSpc>
                <a:spcPct val="80000"/>
              </a:lnSpc>
              <a:spcBef>
                <a:spcPts val="690"/>
              </a:spcBef>
            </a:pPr>
            <a:r>
              <a:rPr sz="2000" dirty="0">
                <a:latin typeface="Arial"/>
                <a:cs typeface="Arial"/>
              </a:rPr>
              <a:t>parts </a:t>
            </a:r>
            <a:r>
              <a:rPr sz="2000" spc="-5" dirty="0">
                <a:latin typeface="Arial"/>
                <a:cs typeface="Arial"/>
              </a:rPr>
              <a:t>during the deformation, </a:t>
            </a:r>
            <a:r>
              <a:rPr sz="2000" dirty="0">
                <a:latin typeface="Arial"/>
                <a:cs typeface="Arial"/>
              </a:rPr>
              <a:t>can </a:t>
            </a:r>
            <a:r>
              <a:rPr sz="2000" spc="-5" dirty="0">
                <a:latin typeface="Arial"/>
                <a:cs typeface="Arial"/>
              </a:rPr>
              <a:t>be </a:t>
            </a:r>
            <a:r>
              <a:rPr sz="2000" dirty="0">
                <a:latin typeface="Arial"/>
                <a:cs typeface="Arial"/>
              </a:rPr>
              <a:t>difﬁcult using </a:t>
            </a:r>
            <a:r>
              <a:rPr sz="2000" spc="-5" dirty="0">
                <a:latin typeface="Arial"/>
                <a:cs typeface="Arial"/>
              </a:rPr>
              <a:t>parametric  </a:t>
            </a:r>
            <a:r>
              <a:rPr sz="2000" dirty="0">
                <a:latin typeface="Arial"/>
                <a:cs typeface="Arial"/>
              </a:rPr>
              <a:t>models </a:t>
            </a:r>
            <a:r>
              <a:rPr sz="2000" spc="-5" dirty="0">
                <a:latin typeface="Arial"/>
                <a:cs typeface="Arial"/>
              </a:rPr>
              <a:t>i.e it is topology </a:t>
            </a:r>
            <a:r>
              <a:rPr sz="2000" dirty="0">
                <a:latin typeface="Arial"/>
                <a:cs typeface="Arial"/>
              </a:rPr>
              <a:t>dependent.</a:t>
            </a:r>
            <a:endParaRPr sz="2000">
              <a:latin typeface="Arial"/>
              <a:cs typeface="Arial"/>
            </a:endParaRPr>
          </a:p>
        </p:txBody>
      </p:sp>
      <p:pic>
        <p:nvPicPr>
          <p:cNvPr id="11"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21336" y="0"/>
            <a:ext cx="1257300" cy="1181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7877625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5800" y="798829"/>
            <a:ext cx="7376795" cy="665480"/>
          </a:xfrm>
          <a:prstGeom prst="rect">
            <a:avLst/>
          </a:prstGeom>
        </p:spPr>
        <p:txBody>
          <a:bodyPr vert="horz" wrap="square" lIns="0" tIns="12700" rIns="0" bIns="0" rtlCol="0">
            <a:spAutoFit/>
          </a:bodyPr>
          <a:lstStyle/>
          <a:p>
            <a:pPr marL="12700">
              <a:lnSpc>
                <a:spcPct val="100000"/>
              </a:lnSpc>
              <a:spcBef>
                <a:spcPts val="100"/>
              </a:spcBef>
            </a:pPr>
            <a:r>
              <a:rPr sz="4200" spc="-515" dirty="0">
                <a:solidFill>
                  <a:srgbClr val="454545"/>
                </a:solidFill>
              </a:rPr>
              <a:t>Parametric </a:t>
            </a:r>
            <a:r>
              <a:rPr lang="en-US" sz="4200" spc="-515" dirty="0" smtClean="0">
                <a:solidFill>
                  <a:srgbClr val="454545"/>
                </a:solidFill>
              </a:rPr>
              <a:t>   </a:t>
            </a:r>
            <a:r>
              <a:rPr sz="4200" spc="-470" dirty="0" smtClean="0">
                <a:solidFill>
                  <a:srgbClr val="454545"/>
                </a:solidFill>
              </a:rPr>
              <a:t>Deformable</a:t>
            </a:r>
            <a:r>
              <a:rPr sz="4200" spc="-25" dirty="0" smtClean="0">
                <a:solidFill>
                  <a:srgbClr val="454545"/>
                </a:solidFill>
              </a:rPr>
              <a:t> </a:t>
            </a:r>
            <a:r>
              <a:rPr sz="4200" spc="-470" dirty="0">
                <a:solidFill>
                  <a:srgbClr val="454545"/>
                </a:solidFill>
              </a:rPr>
              <a:t>Models</a:t>
            </a:r>
            <a:endParaRPr sz="4200" dirty="0"/>
          </a:p>
        </p:txBody>
      </p:sp>
      <p:sp>
        <p:nvSpPr>
          <p:cNvPr id="3" name="object 3"/>
          <p:cNvSpPr txBox="1"/>
          <p:nvPr/>
        </p:nvSpPr>
        <p:spPr>
          <a:xfrm>
            <a:off x="689609" y="1892300"/>
            <a:ext cx="188595" cy="245110"/>
          </a:xfrm>
          <a:prstGeom prst="rect">
            <a:avLst/>
          </a:prstGeom>
        </p:spPr>
        <p:txBody>
          <a:bodyPr vert="horz" wrap="square" lIns="0" tIns="11430" rIns="0" bIns="0" rtlCol="0">
            <a:spAutoFit/>
          </a:bodyPr>
          <a:lstStyle/>
          <a:p>
            <a:pPr marL="12700">
              <a:lnSpc>
                <a:spcPct val="100000"/>
              </a:lnSpc>
              <a:spcBef>
                <a:spcPts val="90"/>
              </a:spcBef>
            </a:pPr>
            <a:r>
              <a:rPr sz="1450" spc="190" dirty="0">
                <a:solidFill>
                  <a:srgbClr val="D91E27"/>
                </a:solidFill>
                <a:latin typeface="Symbol"/>
                <a:cs typeface="Symbol"/>
              </a:rPr>
              <a:t></a:t>
            </a:r>
            <a:endParaRPr sz="1450">
              <a:latin typeface="Symbol"/>
              <a:cs typeface="Symbol"/>
            </a:endParaRPr>
          </a:p>
        </p:txBody>
      </p:sp>
      <p:sp>
        <p:nvSpPr>
          <p:cNvPr id="4" name="object 4"/>
          <p:cNvSpPr txBox="1"/>
          <p:nvPr/>
        </p:nvSpPr>
        <p:spPr>
          <a:xfrm>
            <a:off x="1008380" y="1837690"/>
            <a:ext cx="6654800" cy="1664970"/>
          </a:xfrm>
          <a:prstGeom prst="rect">
            <a:avLst/>
          </a:prstGeom>
        </p:spPr>
        <p:txBody>
          <a:bodyPr vert="horz" wrap="square" lIns="0" tIns="12700" rIns="0" bIns="0" rtlCol="0">
            <a:spAutoFit/>
          </a:bodyPr>
          <a:lstStyle/>
          <a:p>
            <a:pPr marL="12700" marR="5080">
              <a:lnSpc>
                <a:spcPct val="100000"/>
              </a:lnSpc>
              <a:spcBef>
                <a:spcPts val="100"/>
              </a:spcBef>
            </a:pPr>
            <a:r>
              <a:rPr sz="2400" dirty="0">
                <a:latin typeface="Arial"/>
                <a:cs typeface="Arial"/>
              </a:rPr>
              <a:t>Two </a:t>
            </a:r>
            <a:r>
              <a:rPr sz="2400" spc="-5" dirty="0">
                <a:latin typeface="Arial"/>
                <a:cs typeface="Arial"/>
              </a:rPr>
              <a:t>different types of formulations </a:t>
            </a:r>
            <a:r>
              <a:rPr sz="2400" dirty="0">
                <a:latin typeface="Arial"/>
                <a:cs typeface="Arial"/>
              </a:rPr>
              <a:t>for </a:t>
            </a:r>
            <a:r>
              <a:rPr sz="2400" spc="-5" dirty="0">
                <a:latin typeface="Arial"/>
                <a:cs typeface="Arial"/>
              </a:rPr>
              <a:t>parametric  deformable</a:t>
            </a:r>
            <a:r>
              <a:rPr sz="2400" spc="-10" dirty="0">
                <a:latin typeface="Arial"/>
                <a:cs typeface="Arial"/>
              </a:rPr>
              <a:t> </a:t>
            </a:r>
            <a:r>
              <a:rPr sz="2400" spc="-5" dirty="0">
                <a:latin typeface="Arial"/>
                <a:cs typeface="Arial"/>
              </a:rPr>
              <a:t>models:</a:t>
            </a:r>
            <a:endParaRPr sz="2400">
              <a:latin typeface="Arial"/>
              <a:cs typeface="Arial"/>
            </a:endParaRPr>
          </a:p>
          <a:p>
            <a:pPr marL="564515" indent="-188595">
              <a:lnSpc>
                <a:spcPct val="100000"/>
              </a:lnSpc>
              <a:spcBef>
                <a:spcPts val="700"/>
              </a:spcBef>
              <a:buChar char="-"/>
              <a:tabLst>
                <a:tab pos="565150" algn="l"/>
              </a:tabLst>
            </a:pPr>
            <a:r>
              <a:rPr sz="2400" spc="-5" dirty="0">
                <a:latin typeface="Arial"/>
                <a:cs typeface="Arial"/>
              </a:rPr>
              <a:t>an energy </a:t>
            </a:r>
            <a:r>
              <a:rPr sz="2400" dirty="0">
                <a:latin typeface="Arial"/>
                <a:cs typeface="Arial"/>
              </a:rPr>
              <a:t>minimizing </a:t>
            </a:r>
            <a:r>
              <a:rPr sz="2400" spc="-5" dirty="0">
                <a:latin typeface="Arial"/>
                <a:cs typeface="Arial"/>
              </a:rPr>
              <a:t>formulation</a:t>
            </a:r>
            <a:r>
              <a:rPr sz="2400" spc="-10" dirty="0">
                <a:latin typeface="Arial"/>
                <a:cs typeface="Arial"/>
              </a:rPr>
              <a:t> and</a:t>
            </a:r>
            <a:endParaRPr sz="2400">
              <a:latin typeface="Arial"/>
              <a:cs typeface="Arial"/>
            </a:endParaRPr>
          </a:p>
          <a:p>
            <a:pPr marL="564515" indent="-188595">
              <a:lnSpc>
                <a:spcPct val="100000"/>
              </a:lnSpc>
              <a:spcBef>
                <a:spcPts val="690"/>
              </a:spcBef>
              <a:buChar char="-"/>
              <a:tabLst>
                <a:tab pos="565150" algn="l"/>
              </a:tabLst>
            </a:pPr>
            <a:r>
              <a:rPr sz="2400" dirty="0">
                <a:latin typeface="Arial"/>
                <a:cs typeface="Arial"/>
              </a:rPr>
              <a:t>a </a:t>
            </a:r>
            <a:r>
              <a:rPr sz="2400" spc="-5" dirty="0">
                <a:latin typeface="Arial"/>
                <a:cs typeface="Arial"/>
              </a:rPr>
              <a:t>dynamic force</a:t>
            </a:r>
            <a:r>
              <a:rPr sz="2400" spc="5" dirty="0">
                <a:latin typeface="Arial"/>
                <a:cs typeface="Arial"/>
              </a:rPr>
              <a:t> </a:t>
            </a:r>
            <a:r>
              <a:rPr sz="2400" spc="-5" dirty="0">
                <a:latin typeface="Arial"/>
                <a:cs typeface="Arial"/>
              </a:rPr>
              <a:t>formulation.</a:t>
            </a:r>
            <a:endParaRPr sz="2400">
              <a:latin typeface="Arial"/>
              <a:cs typeface="Arial"/>
            </a:endParaRPr>
          </a:p>
        </p:txBody>
      </p:sp>
      <p:sp>
        <p:nvSpPr>
          <p:cNvPr id="5" name="object 5"/>
          <p:cNvSpPr txBox="1"/>
          <p:nvPr/>
        </p:nvSpPr>
        <p:spPr>
          <a:xfrm>
            <a:off x="689609" y="4074159"/>
            <a:ext cx="188595" cy="245110"/>
          </a:xfrm>
          <a:prstGeom prst="rect">
            <a:avLst/>
          </a:prstGeom>
        </p:spPr>
        <p:txBody>
          <a:bodyPr vert="horz" wrap="square" lIns="0" tIns="11430" rIns="0" bIns="0" rtlCol="0">
            <a:spAutoFit/>
          </a:bodyPr>
          <a:lstStyle/>
          <a:p>
            <a:pPr marL="12700">
              <a:lnSpc>
                <a:spcPct val="100000"/>
              </a:lnSpc>
              <a:spcBef>
                <a:spcPts val="90"/>
              </a:spcBef>
            </a:pPr>
            <a:r>
              <a:rPr sz="1450" spc="190" dirty="0">
                <a:solidFill>
                  <a:srgbClr val="D91E27"/>
                </a:solidFill>
                <a:latin typeface="Symbol"/>
                <a:cs typeface="Symbol"/>
              </a:rPr>
              <a:t></a:t>
            </a:r>
            <a:endParaRPr sz="1450">
              <a:latin typeface="Symbol"/>
              <a:cs typeface="Symbol"/>
            </a:endParaRPr>
          </a:p>
        </p:txBody>
      </p:sp>
      <p:sp>
        <p:nvSpPr>
          <p:cNvPr id="6" name="object 6"/>
          <p:cNvSpPr txBox="1"/>
          <p:nvPr/>
        </p:nvSpPr>
        <p:spPr>
          <a:xfrm>
            <a:off x="1008380" y="4020820"/>
            <a:ext cx="7579359" cy="1488440"/>
          </a:xfrm>
          <a:prstGeom prst="rect">
            <a:avLst/>
          </a:prstGeom>
        </p:spPr>
        <p:txBody>
          <a:bodyPr vert="horz" wrap="square" lIns="0" tIns="12700" rIns="0" bIns="0" rtlCol="0">
            <a:spAutoFit/>
          </a:bodyPr>
          <a:lstStyle/>
          <a:p>
            <a:pPr marL="12700" marR="5080">
              <a:lnSpc>
                <a:spcPct val="100000"/>
              </a:lnSpc>
              <a:spcBef>
                <a:spcPts val="100"/>
              </a:spcBef>
            </a:pPr>
            <a:r>
              <a:rPr sz="2400" dirty="0">
                <a:latin typeface="Arial"/>
                <a:cs typeface="Arial"/>
              </a:rPr>
              <a:t>The ﬁrst </a:t>
            </a:r>
            <a:r>
              <a:rPr sz="2400" spc="-5" dirty="0">
                <a:latin typeface="Arial"/>
                <a:cs typeface="Arial"/>
              </a:rPr>
              <a:t>formulation </a:t>
            </a:r>
            <a:r>
              <a:rPr sz="2400" spc="-10" dirty="0">
                <a:latin typeface="Arial"/>
                <a:cs typeface="Arial"/>
              </a:rPr>
              <a:t>has </a:t>
            </a:r>
            <a:r>
              <a:rPr sz="2400" spc="-5" dirty="0">
                <a:latin typeface="Arial"/>
                <a:cs typeface="Arial"/>
              </a:rPr>
              <a:t>the </a:t>
            </a:r>
            <a:r>
              <a:rPr sz="2400" spc="-10" dirty="0">
                <a:latin typeface="Arial"/>
                <a:cs typeface="Arial"/>
              </a:rPr>
              <a:t>advantage </a:t>
            </a:r>
            <a:r>
              <a:rPr sz="2400" spc="-5" dirty="0">
                <a:latin typeface="Arial"/>
                <a:cs typeface="Arial"/>
              </a:rPr>
              <a:t>that its solution  satisﬁes </a:t>
            </a:r>
            <a:r>
              <a:rPr sz="2400" dirty="0">
                <a:latin typeface="Arial"/>
                <a:cs typeface="Arial"/>
              </a:rPr>
              <a:t>a minimum </a:t>
            </a:r>
            <a:r>
              <a:rPr sz="2400" spc="-5" dirty="0">
                <a:latin typeface="Arial"/>
                <a:cs typeface="Arial"/>
              </a:rPr>
              <a:t>principle whereas </a:t>
            </a:r>
            <a:r>
              <a:rPr sz="2400" dirty="0">
                <a:latin typeface="Arial"/>
                <a:cs typeface="Arial"/>
              </a:rPr>
              <a:t>the </a:t>
            </a:r>
            <a:r>
              <a:rPr sz="2400" spc="-5" dirty="0">
                <a:latin typeface="Arial"/>
                <a:cs typeface="Arial"/>
              </a:rPr>
              <a:t>second  formulation </a:t>
            </a:r>
            <a:r>
              <a:rPr sz="2400" spc="-10" dirty="0">
                <a:latin typeface="Arial"/>
                <a:cs typeface="Arial"/>
              </a:rPr>
              <a:t>has </a:t>
            </a:r>
            <a:r>
              <a:rPr sz="2400" spc="-5" dirty="0">
                <a:latin typeface="Arial"/>
                <a:cs typeface="Arial"/>
              </a:rPr>
              <a:t>the ﬂexibility of </a:t>
            </a:r>
            <a:r>
              <a:rPr sz="2400" spc="-10" dirty="0">
                <a:latin typeface="Arial"/>
                <a:cs typeface="Arial"/>
              </a:rPr>
              <a:t>allowing </a:t>
            </a:r>
            <a:r>
              <a:rPr sz="2400" dirty="0">
                <a:latin typeface="Arial"/>
                <a:cs typeface="Arial"/>
              </a:rPr>
              <a:t>the </a:t>
            </a:r>
            <a:r>
              <a:rPr sz="2400" spc="-5" dirty="0">
                <a:latin typeface="Arial"/>
                <a:cs typeface="Arial"/>
              </a:rPr>
              <a:t>use of </a:t>
            </a:r>
            <a:r>
              <a:rPr sz="2400" spc="5" dirty="0">
                <a:latin typeface="Arial"/>
                <a:cs typeface="Arial"/>
              </a:rPr>
              <a:t>more  </a:t>
            </a:r>
            <a:r>
              <a:rPr sz="2400" spc="-5" dirty="0">
                <a:latin typeface="Arial"/>
                <a:cs typeface="Arial"/>
              </a:rPr>
              <a:t>general types of external</a:t>
            </a:r>
            <a:r>
              <a:rPr sz="2400" dirty="0">
                <a:latin typeface="Arial"/>
                <a:cs typeface="Arial"/>
              </a:rPr>
              <a:t> </a:t>
            </a:r>
            <a:r>
              <a:rPr sz="2400" spc="-5" dirty="0">
                <a:latin typeface="Arial"/>
                <a:cs typeface="Arial"/>
              </a:rPr>
              <a:t>forces.</a:t>
            </a:r>
            <a:endParaRPr sz="2400">
              <a:latin typeface="Arial"/>
              <a:cs typeface="Arial"/>
            </a:endParaRPr>
          </a:p>
        </p:txBody>
      </p:sp>
      <p:pic>
        <p:nvPicPr>
          <p:cNvPr id="7"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21336" y="0"/>
            <a:ext cx="1257300" cy="1181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860746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8739" y="1301242"/>
            <a:ext cx="8913495" cy="5574030"/>
          </a:xfrm>
          <a:prstGeom prst="rect">
            <a:avLst/>
          </a:prstGeom>
        </p:spPr>
        <p:txBody>
          <a:bodyPr vert="horz" wrap="square" lIns="0" tIns="12065" rIns="0" bIns="0" rtlCol="0">
            <a:spAutoFit/>
          </a:bodyPr>
          <a:lstStyle/>
          <a:p>
            <a:pPr marL="12700" marR="5080">
              <a:lnSpc>
                <a:spcPct val="100000"/>
              </a:lnSpc>
              <a:spcBef>
                <a:spcPts val="95"/>
              </a:spcBef>
            </a:pPr>
            <a:r>
              <a:rPr sz="2800" spc="-5" dirty="0">
                <a:latin typeface="Times New Roman"/>
                <a:cs typeface="Times New Roman"/>
              </a:rPr>
              <a:t>But these models are </a:t>
            </a:r>
            <a:r>
              <a:rPr sz="2800" dirty="0">
                <a:latin typeface="Times New Roman"/>
                <a:cs typeface="Times New Roman"/>
              </a:rPr>
              <a:t>not </a:t>
            </a:r>
            <a:r>
              <a:rPr sz="2800" spc="-10" dirty="0">
                <a:latin typeface="Times New Roman"/>
                <a:cs typeface="Times New Roman"/>
              </a:rPr>
              <a:t>easy </a:t>
            </a:r>
            <a:r>
              <a:rPr sz="2800" spc="-5" dirty="0">
                <a:latin typeface="Times New Roman"/>
                <a:cs typeface="Times New Roman"/>
              </a:rPr>
              <a:t>to use because they does </a:t>
            </a:r>
            <a:r>
              <a:rPr sz="2800" dirty="0">
                <a:latin typeface="Times New Roman"/>
                <a:cs typeface="Times New Roman"/>
              </a:rPr>
              <a:t>not  </a:t>
            </a:r>
            <a:r>
              <a:rPr sz="2800" spc="-5" dirty="0">
                <a:latin typeface="Times New Roman"/>
                <a:cs typeface="Times New Roman"/>
              </a:rPr>
              <a:t>relate directly to </a:t>
            </a:r>
            <a:r>
              <a:rPr sz="2800" dirty="0">
                <a:latin typeface="Times New Roman"/>
                <a:cs typeface="Times New Roman"/>
              </a:rPr>
              <a:t>intuitive </a:t>
            </a:r>
            <a:r>
              <a:rPr sz="2800" spc="-5" dirty="0">
                <a:latin typeface="Times New Roman"/>
                <a:cs typeface="Times New Roman"/>
              </a:rPr>
              <a:t>color </a:t>
            </a:r>
            <a:r>
              <a:rPr sz="2800" dirty="0">
                <a:latin typeface="Times New Roman"/>
                <a:cs typeface="Times New Roman"/>
              </a:rPr>
              <a:t>notations </a:t>
            </a:r>
            <a:r>
              <a:rPr sz="2800" spc="-5" dirty="0">
                <a:latin typeface="Times New Roman"/>
                <a:cs typeface="Times New Roman"/>
              </a:rPr>
              <a:t>of hue,saturation and  </a:t>
            </a:r>
            <a:r>
              <a:rPr sz="2800" dirty="0">
                <a:latin typeface="Times New Roman"/>
                <a:cs typeface="Times New Roman"/>
              </a:rPr>
              <a:t>brightness.</a:t>
            </a:r>
          </a:p>
          <a:p>
            <a:pPr>
              <a:lnSpc>
                <a:spcPct val="100000"/>
              </a:lnSpc>
              <a:spcBef>
                <a:spcPts val="25"/>
              </a:spcBef>
            </a:pPr>
            <a:endParaRPr sz="2900" dirty="0">
              <a:latin typeface="Times New Roman"/>
              <a:cs typeface="Times New Roman"/>
            </a:endParaRPr>
          </a:p>
          <a:p>
            <a:pPr marL="12700">
              <a:lnSpc>
                <a:spcPct val="100000"/>
              </a:lnSpc>
              <a:spcBef>
                <a:spcPts val="5"/>
              </a:spcBef>
            </a:pPr>
            <a:r>
              <a:rPr sz="2800" spc="-5" dirty="0">
                <a:latin typeface="Times New Roman"/>
                <a:cs typeface="Times New Roman"/>
              </a:rPr>
              <a:t>Therefore </a:t>
            </a:r>
            <a:r>
              <a:rPr sz="2800" dirty="0">
                <a:latin typeface="Times New Roman"/>
                <a:cs typeface="Times New Roman"/>
              </a:rPr>
              <a:t>another </a:t>
            </a:r>
            <a:r>
              <a:rPr sz="2800" spc="-5" dirty="0">
                <a:latin typeface="Times New Roman"/>
                <a:cs typeface="Times New Roman"/>
              </a:rPr>
              <a:t>class of color model </a:t>
            </a:r>
            <a:r>
              <a:rPr sz="2800" dirty="0">
                <a:latin typeface="Times New Roman"/>
                <a:cs typeface="Times New Roman"/>
              </a:rPr>
              <a:t>has </a:t>
            </a:r>
            <a:r>
              <a:rPr sz="2800" spc="-5" dirty="0">
                <a:latin typeface="Times New Roman"/>
                <a:cs typeface="Times New Roman"/>
              </a:rPr>
              <a:t>been</a:t>
            </a:r>
            <a:r>
              <a:rPr sz="2800" spc="-10" dirty="0">
                <a:latin typeface="Times New Roman"/>
                <a:cs typeface="Times New Roman"/>
              </a:rPr>
              <a:t> </a:t>
            </a:r>
            <a:r>
              <a:rPr sz="2800" spc="-5" dirty="0">
                <a:latin typeface="Times New Roman"/>
                <a:cs typeface="Times New Roman"/>
              </a:rPr>
              <a:t>developed.</a:t>
            </a:r>
            <a:endParaRPr sz="2800" dirty="0">
              <a:latin typeface="Times New Roman"/>
              <a:cs typeface="Times New Roman"/>
            </a:endParaRPr>
          </a:p>
          <a:p>
            <a:pPr>
              <a:lnSpc>
                <a:spcPct val="100000"/>
              </a:lnSpc>
              <a:spcBef>
                <a:spcPts val="25"/>
              </a:spcBef>
            </a:pPr>
            <a:endParaRPr sz="2900" dirty="0">
              <a:latin typeface="Times New Roman"/>
              <a:cs typeface="Times New Roman"/>
            </a:endParaRPr>
          </a:p>
          <a:p>
            <a:pPr marL="1162050">
              <a:lnSpc>
                <a:spcPct val="100000"/>
              </a:lnSpc>
            </a:pPr>
            <a:r>
              <a:rPr sz="2800" spc="-5" dirty="0">
                <a:latin typeface="Times New Roman"/>
                <a:cs typeface="Times New Roman"/>
              </a:rPr>
              <a:t>These </a:t>
            </a:r>
            <a:r>
              <a:rPr sz="2800" dirty="0">
                <a:latin typeface="Times New Roman"/>
                <a:cs typeface="Times New Roman"/>
              </a:rPr>
              <a:t>includes :-</a:t>
            </a:r>
            <a:r>
              <a:rPr sz="2800" spc="-110" dirty="0">
                <a:latin typeface="Times New Roman"/>
                <a:cs typeface="Times New Roman"/>
              </a:rPr>
              <a:t> </a:t>
            </a:r>
            <a:r>
              <a:rPr sz="2800" spc="-5" dirty="0">
                <a:latin typeface="Times New Roman"/>
                <a:cs typeface="Times New Roman"/>
              </a:rPr>
              <a:t>HSV</a:t>
            </a:r>
            <a:endParaRPr sz="2800" dirty="0">
              <a:latin typeface="Times New Roman"/>
              <a:cs typeface="Times New Roman"/>
            </a:endParaRPr>
          </a:p>
          <a:p>
            <a:pPr marL="3644900" marR="4511675" indent="-78105" algn="ctr">
              <a:lnSpc>
                <a:spcPct val="100000"/>
              </a:lnSpc>
            </a:pPr>
            <a:r>
              <a:rPr sz="2800" spc="-5" dirty="0">
                <a:latin typeface="Times New Roman"/>
                <a:cs typeface="Times New Roman"/>
              </a:rPr>
              <a:t>HLS  </a:t>
            </a:r>
            <a:r>
              <a:rPr sz="2800" spc="-10" dirty="0">
                <a:latin typeface="Times New Roman"/>
                <a:cs typeface="Times New Roman"/>
              </a:rPr>
              <a:t>HVC</a:t>
            </a:r>
            <a:endParaRPr sz="2800" dirty="0">
              <a:latin typeface="Times New Roman"/>
              <a:cs typeface="Times New Roman"/>
            </a:endParaRPr>
          </a:p>
          <a:p>
            <a:pPr marL="12700">
              <a:lnSpc>
                <a:spcPct val="100000"/>
              </a:lnSpc>
              <a:spcBef>
                <a:spcPts val="5"/>
              </a:spcBef>
            </a:pPr>
            <a:r>
              <a:rPr sz="2800" spc="-5" dirty="0">
                <a:latin typeface="Times New Roman"/>
                <a:cs typeface="Times New Roman"/>
              </a:rPr>
              <a:t>The human eye </a:t>
            </a:r>
            <a:r>
              <a:rPr sz="2800" spc="-10" dirty="0">
                <a:latin typeface="Times New Roman"/>
                <a:cs typeface="Times New Roman"/>
              </a:rPr>
              <a:t>can </a:t>
            </a:r>
            <a:r>
              <a:rPr sz="2800" spc="-5" dirty="0">
                <a:latin typeface="Times New Roman"/>
                <a:cs typeface="Times New Roman"/>
              </a:rPr>
              <a:t>perceive about </a:t>
            </a:r>
            <a:r>
              <a:rPr sz="2800" dirty="0">
                <a:latin typeface="Times New Roman"/>
                <a:cs typeface="Times New Roman"/>
              </a:rPr>
              <a:t>382000(!) </a:t>
            </a:r>
            <a:r>
              <a:rPr sz="2800" spc="-10" dirty="0">
                <a:latin typeface="Times New Roman"/>
                <a:cs typeface="Times New Roman"/>
              </a:rPr>
              <a:t>different</a:t>
            </a:r>
            <a:r>
              <a:rPr sz="2800" spc="10" dirty="0">
                <a:latin typeface="Times New Roman"/>
                <a:cs typeface="Times New Roman"/>
              </a:rPr>
              <a:t> </a:t>
            </a:r>
            <a:r>
              <a:rPr sz="2800" spc="-5" dirty="0">
                <a:latin typeface="Times New Roman"/>
                <a:cs typeface="Times New Roman"/>
              </a:rPr>
              <a:t>colors.</a:t>
            </a:r>
            <a:endParaRPr sz="2800" dirty="0">
              <a:latin typeface="Times New Roman"/>
              <a:cs typeface="Times New Roman"/>
            </a:endParaRPr>
          </a:p>
          <a:p>
            <a:pPr>
              <a:lnSpc>
                <a:spcPct val="100000"/>
              </a:lnSpc>
              <a:spcBef>
                <a:spcPts val="20"/>
              </a:spcBef>
            </a:pPr>
            <a:endParaRPr sz="2900" dirty="0">
              <a:latin typeface="Times New Roman"/>
              <a:cs typeface="Times New Roman"/>
            </a:endParaRPr>
          </a:p>
          <a:p>
            <a:pPr marL="12700" marR="799465">
              <a:lnSpc>
                <a:spcPct val="100000"/>
              </a:lnSpc>
              <a:spcBef>
                <a:spcPts val="5"/>
              </a:spcBef>
            </a:pPr>
            <a:r>
              <a:rPr sz="2800" spc="-5" dirty="0">
                <a:latin typeface="Times New Roman"/>
                <a:cs typeface="Times New Roman"/>
              </a:rPr>
              <a:t>The distance between two color in the color cube is </a:t>
            </a:r>
            <a:r>
              <a:rPr sz="2800" dirty="0">
                <a:latin typeface="Times New Roman"/>
                <a:cs typeface="Times New Roman"/>
              </a:rPr>
              <a:t>not </a:t>
            </a:r>
            <a:r>
              <a:rPr sz="2800" spc="-5" dirty="0">
                <a:latin typeface="Times New Roman"/>
                <a:cs typeface="Times New Roman"/>
              </a:rPr>
              <a:t>a  measure.</a:t>
            </a:r>
            <a:endParaRPr sz="2800" dirty="0">
              <a:latin typeface="Times New Roman"/>
              <a:cs typeface="Times New Roman"/>
            </a:endParaRPr>
          </a:p>
        </p:txBody>
      </p:sp>
      <p:grpSp>
        <p:nvGrpSpPr>
          <p:cNvPr id="3" name="object 3"/>
          <p:cNvGrpSpPr/>
          <p:nvPr/>
        </p:nvGrpSpPr>
        <p:grpSpPr>
          <a:xfrm>
            <a:off x="-4572" y="0"/>
            <a:ext cx="9153525" cy="1024255"/>
            <a:chOff x="-4572" y="0"/>
            <a:chExt cx="9153525" cy="1024255"/>
          </a:xfrm>
        </p:grpSpPr>
        <p:sp>
          <p:nvSpPr>
            <p:cNvPr id="4" name="object 4"/>
            <p:cNvSpPr/>
            <p:nvPr/>
          </p:nvSpPr>
          <p:spPr>
            <a:xfrm>
              <a:off x="0" y="0"/>
              <a:ext cx="9144000" cy="1015365"/>
            </a:xfrm>
            <a:custGeom>
              <a:avLst/>
              <a:gdLst/>
              <a:ahLst/>
              <a:cxnLst/>
              <a:rect l="l" t="t" r="r" b="b"/>
              <a:pathLst>
                <a:path w="9144000" h="1015365">
                  <a:moveTo>
                    <a:pt x="0" y="1014984"/>
                  </a:moveTo>
                  <a:lnTo>
                    <a:pt x="9144000" y="1014984"/>
                  </a:lnTo>
                  <a:lnTo>
                    <a:pt x="9144000" y="0"/>
                  </a:lnTo>
                  <a:lnTo>
                    <a:pt x="0" y="0"/>
                  </a:lnTo>
                  <a:lnTo>
                    <a:pt x="0" y="1014984"/>
                  </a:lnTo>
                  <a:close/>
                </a:path>
              </a:pathLst>
            </a:custGeom>
            <a:ln w="9144">
              <a:solidFill>
                <a:srgbClr val="000000"/>
              </a:solidFill>
            </a:ln>
          </p:spPr>
          <p:txBody>
            <a:bodyPr wrap="square" lIns="0" tIns="0" rIns="0" bIns="0" rtlCol="0"/>
            <a:lstStyle/>
            <a:p>
              <a:endParaRPr/>
            </a:p>
          </p:txBody>
        </p:sp>
        <p:sp>
          <p:nvSpPr>
            <p:cNvPr id="5" name="object 5"/>
            <p:cNvSpPr/>
            <p:nvPr/>
          </p:nvSpPr>
          <p:spPr>
            <a:xfrm>
              <a:off x="120396" y="251459"/>
              <a:ext cx="2048256" cy="600456"/>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166547" y="263525"/>
              <a:ext cx="1957019" cy="510032"/>
            </a:xfrm>
            <a:prstGeom prst="rect">
              <a:avLst/>
            </a:prstGeom>
            <a:blipFill>
              <a:blip r:embed="rId3" cstate="print"/>
              <a:stretch>
                <a:fillRect/>
              </a:stretch>
            </a:blipFill>
          </p:spPr>
          <p:txBody>
            <a:bodyPr wrap="square" lIns="0" tIns="0" rIns="0" bIns="0" rtlCol="0"/>
            <a:lstStyle/>
            <a:p>
              <a:endParaRPr/>
            </a:p>
          </p:txBody>
        </p:sp>
      </p:grpSp>
      <p:pic>
        <p:nvPicPr>
          <p:cNvPr id="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21336" y="0"/>
            <a:ext cx="1257300" cy="1181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4571" y="0"/>
            <a:ext cx="7840370" cy="1024255"/>
            <a:chOff x="-4572" y="0"/>
            <a:chExt cx="9153525" cy="1024255"/>
          </a:xfrm>
        </p:grpSpPr>
        <p:sp>
          <p:nvSpPr>
            <p:cNvPr id="3" name="object 3"/>
            <p:cNvSpPr/>
            <p:nvPr/>
          </p:nvSpPr>
          <p:spPr>
            <a:xfrm>
              <a:off x="300227" y="219455"/>
              <a:ext cx="8410956" cy="760476"/>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346595" y="231902"/>
              <a:ext cx="8319884" cy="668909"/>
            </a:xfrm>
            <a:prstGeom prst="rect">
              <a:avLst/>
            </a:prstGeom>
            <a:blipFill>
              <a:blip r:embed="rId3" cstate="print"/>
              <a:stretch>
                <a:fillRect/>
              </a:stretch>
            </a:blipFill>
          </p:spPr>
          <p:txBody>
            <a:bodyPr wrap="square" lIns="0" tIns="0" rIns="0" bIns="0" rtlCol="0"/>
            <a:lstStyle/>
            <a:p>
              <a:endParaRPr/>
            </a:p>
          </p:txBody>
        </p:sp>
      </p:grpSp>
      <p:sp>
        <p:nvSpPr>
          <p:cNvPr id="5" name="object 5"/>
          <p:cNvSpPr txBox="1">
            <a:spLocks noGrp="1"/>
          </p:cNvSpPr>
          <p:nvPr>
            <p:ph type="title"/>
          </p:nvPr>
        </p:nvSpPr>
        <p:spPr>
          <a:xfrm>
            <a:off x="78739" y="1316481"/>
            <a:ext cx="7773670" cy="452120"/>
          </a:xfrm>
          <a:prstGeom prst="rect">
            <a:avLst/>
          </a:prstGeom>
        </p:spPr>
        <p:txBody>
          <a:bodyPr vert="horz" wrap="square" lIns="0" tIns="12065" rIns="0" bIns="0" rtlCol="0">
            <a:spAutoFit/>
          </a:bodyPr>
          <a:lstStyle/>
          <a:p>
            <a:pPr marL="12700">
              <a:lnSpc>
                <a:spcPct val="100000"/>
              </a:lnSpc>
              <a:spcBef>
                <a:spcPts val="95"/>
              </a:spcBef>
            </a:pPr>
            <a:r>
              <a:rPr spc="-5" dirty="0"/>
              <a:t>White light consists of a spectrum of all </a:t>
            </a:r>
            <a:r>
              <a:rPr dirty="0"/>
              <a:t>visible</a:t>
            </a:r>
            <a:r>
              <a:rPr spc="-15" dirty="0"/>
              <a:t> </a:t>
            </a:r>
            <a:r>
              <a:rPr spc="-5" dirty="0"/>
              <a:t>colors.</a:t>
            </a:r>
          </a:p>
        </p:txBody>
      </p:sp>
      <p:sp>
        <p:nvSpPr>
          <p:cNvPr id="6" name="object 6"/>
          <p:cNvSpPr/>
          <p:nvPr/>
        </p:nvSpPr>
        <p:spPr>
          <a:xfrm>
            <a:off x="1600200" y="3429000"/>
            <a:ext cx="5751576" cy="2971800"/>
          </a:xfrm>
          <a:prstGeom prst="rect">
            <a:avLst/>
          </a:prstGeom>
          <a:blipFill>
            <a:blip r:embed="rId4" cstate="print"/>
            <a:stretch>
              <a:fillRect/>
            </a:stretch>
          </a:blipFill>
        </p:spPr>
        <p:txBody>
          <a:bodyPr wrap="square" lIns="0" tIns="0" rIns="0" bIns="0" rtlCol="0"/>
          <a:lstStyle/>
          <a:p>
            <a:endParaRPr/>
          </a:p>
        </p:txBody>
      </p:sp>
      <p:sp>
        <p:nvSpPr>
          <p:cNvPr id="7" name="object 7"/>
          <p:cNvSpPr txBox="1"/>
          <p:nvPr/>
        </p:nvSpPr>
        <p:spPr>
          <a:xfrm>
            <a:off x="78739" y="2112391"/>
            <a:ext cx="8053705" cy="835660"/>
          </a:xfrm>
          <a:prstGeom prst="rect">
            <a:avLst/>
          </a:prstGeom>
        </p:spPr>
        <p:txBody>
          <a:bodyPr vert="horz" wrap="square" lIns="0" tIns="60960" rIns="0" bIns="0" rtlCol="0">
            <a:spAutoFit/>
          </a:bodyPr>
          <a:lstStyle/>
          <a:p>
            <a:pPr marL="12700" marR="5080">
              <a:lnSpc>
                <a:spcPts val="3020"/>
              </a:lnSpc>
              <a:spcBef>
                <a:spcPts val="480"/>
              </a:spcBef>
            </a:pPr>
            <a:r>
              <a:rPr sz="2800" spc="-5" dirty="0">
                <a:latin typeface="Times New Roman"/>
                <a:cs typeface="Times New Roman"/>
              </a:rPr>
              <a:t>All </a:t>
            </a:r>
            <a:r>
              <a:rPr sz="2800" dirty="0">
                <a:latin typeface="Times New Roman"/>
                <a:cs typeface="Times New Roman"/>
              </a:rPr>
              <a:t>kinds </a:t>
            </a:r>
            <a:r>
              <a:rPr sz="2800" spc="-5" dirty="0">
                <a:latin typeface="Times New Roman"/>
                <a:cs typeface="Times New Roman"/>
              </a:rPr>
              <a:t>of light </a:t>
            </a:r>
            <a:r>
              <a:rPr sz="2800" spc="-10" dirty="0">
                <a:latin typeface="Times New Roman"/>
                <a:cs typeface="Times New Roman"/>
              </a:rPr>
              <a:t>can </a:t>
            </a:r>
            <a:r>
              <a:rPr sz="2800" spc="-5" dirty="0">
                <a:latin typeface="Times New Roman"/>
                <a:cs typeface="Times New Roman"/>
              </a:rPr>
              <a:t>be described by </a:t>
            </a:r>
            <a:r>
              <a:rPr sz="2800" dirty="0">
                <a:latin typeface="Times New Roman"/>
                <a:cs typeface="Times New Roman"/>
              </a:rPr>
              <a:t>the </a:t>
            </a:r>
            <a:r>
              <a:rPr sz="2800" spc="-15" dirty="0">
                <a:latin typeface="Times New Roman"/>
                <a:cs typeface="Times New Roman"/>
              </a:rPr>
              <a:t>energy </a:t>
            </a:r>
            <a:r>
              <a:rPr sz="2800" spc="-5" dirty="0">
                <a:latin typeface="Times New Roman"/>
                <a:cs typeface="Times New Roman"/>
              </a:rPr>
              <a:t>of </a:t>
            </a:r>
            <a:r>
              <a:rPr sz="2800" spc="-10" dirty="0">
                <a:latin typeface="Times New Roman"/>
                <a:cs typeface="Times New Roman"/>
              </a:rPr>
              <a:t>each  </a:t>
            </a:r>
            <a:r>
              <a:rPr sz="2800" spc="-5" dirty="0">
                <a:latin typeface="Times New Roman"/>
                <a:cs typeface="Times New Roman"/>
              </a:rPr>
              <a:t>wavelength.</a:t>
            </a:r>
            <a:endParaRPr sz="2800">
              <a:latin typeface="Times New Roman"/>
              <a:cs typeface="Times New Roman"/>
            </a:endParaRPr>
          </a:p>
        </p:txBody>
      </p:sp>
      <p:pic>
        <p:nvPicPr>
          <p:cNvPr id="8"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21336" y="0"/>
            <a:ext cx="1257300" cy="1181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12700" marR="5080">
              <a:lnSpc>
                <a:spcPct val="100000"/>
              </a:lnSpc>
              <a:spcBef>
                <a:spcPts val="95"/>
              </a:spcBef>
            </a:pPr>
            <a:r>
              <a:rPr spc="-5" dirty="0"/>
              <a:t>Most light we see is </a:t>
            </a:r>
            <a:r>
              <a:rPr dirty="0"/>
              <a:t>not </a:t>
            </a:r>
            <a:r>
              <a:rPr spc="-5" dirty="0"/>
              <a:t>just a </a:t>
            </a:r>
            <a:r>
              <a:rPr dirty="0"/>
              <a:t>single </a:t>
            </a:r>
            <a:r>
              <a:rPr spc="-5" dirty="0"/>
              <a:t>wavelength, but a  combination of </a:t>
            </a:r>
            <a:r>
              <a:rPr spc="-10" dirty="0"/>
              <a:t>many </a:t>
            </a:r>
            <a:r>
              <a:rPr spc="-5" dirty="0"/>
              <a:t>wavelengths </a:t>
            </a:r>
            <a:r>
              <a:rPr dirty="0"/>
              <a:t>like </a:t>
            </a:r>
            <a:r>
              <a:rPr spc="-35" dirty="0"/>
              <a:t>below. </a:t>
            </a:r>
            <a:r>
              <a:rPr spc="-5" dirty="0"/>
              <a:t>This </a:t>
            </a:r>
            <a:r>
              <a:rPr dirty="0"/>
              <a:t>profile </a:t>
            </a:r>
            <a:r>
              <a:rPr spc="-5" dirty="0"/>
              <a:t>is  often referred to </a:t>
            </a:r>
            <a:r>
              <a:rPr spc="-10" dirty="0"/>
              <a:t>as </a:t>
            </a:r>
            <a:r>
              <a:rPr spc="-5" dirty="0"/>
              <a:t>a spectrum, or spectral power</a:t>
            </a:r>
            <a:r>
              <a:rPr spc="50" dirty="0"/>
              <a:t> </a:t>
            </a:r>
            <a:r>
              <a:rPr dirty="0"/>
              <a:t>distribution.</a:t>
            </a:r>
          </a:p>
        </p:txBody>
      </p:sp>
      <p:sp>
        <p:nvSpPr>
          <p:cNvPr id="3" name="object 3"/>
          <p:cNvSpPr/>
          <p:nvPr/>
        </p:nvSpPr>
        <p:spPr>
          <a:xfrm>
            <a:off x="939932" y="3379587"/>
            <a:ext cx="7264134" cy="2544844"/>
          </a:xfrm>
          <a:prstGeom prst="rect">
            <a:avLst/>
          </a:prstGeom>
          <a:blipFill>
            <a:blip r:embed="rId2" cstate="print"/>
            <a:stretch>
              <a:fillRect/>
            </a:stretch>
          </a:blipFill>
        </p:spPr>
        <p:txBody>
          <a:bodyPr wrap="square" lIns="0" tIns="0" rIns="0" bIns="0" rtlCol="0"/>
          <a:lstStyle/>
          <a:p>
            <a:endParaRPr/>
          </a:p>
        </p:txBody>
      </p:sp>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04066" y="0"/>
            <a:ext cx="974570" cy="9155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80">
                                          <p:stCondLst>
                                            <p:cond delay="0"/>
                                          </p:stCondLst>
                                        </p:cTn>
                                        <p:tgtEl>
                                          <p:spTgt spid="3"/>
                                        </p:tgtEl>
                                      </p:cBhvr>
                                    </p:animEffect>
                                    <p:anim calcmode="lin" valueType="num">
                                      <p:cBhvr>
                                        <p:cTn id="8"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gtEl>
                                      </p:cBhvr>
                                      <p:to x="100000" y="60000"/>
                                    </p:animScale>
                                    <p:animScale>
                                      <p:cBhvr>
                                        <p:cTn id="14" dur="166" decel="50000">
                                          <p:stCondLst>
                                            <p:cond delay="676"/>
                                          </p:stCondLst>
                                        </p:cTn>
                                        <p:tgtEl>
                                          <p:spTgt spid="3"/>
                                        </p:tgtEl>
                                      </p:cBhvr>
                                      <p:to x="100000" y="100000"/>
                                    </p:animScale>
                                    <p:animScale>
                                      <p:cBhvr>
                                        <p:cTn id="15" dur="26">
                                          <p:stCondLst>
                                            <p:cond delay="1312"/>
                                          </p:stCondLst>
                                        </p:cTn>
                                        <p:tgtEl>
                                          <p:spTgt spid="3"/>
                                        </p:tgtEl>
                                      </p:cBhvr>
                                      <p:to x="100000" y="80000"/>
                                    </p:animScale>
                                    <p:animScale>
                                      <p:cBhvr>
                                        <p:cTn id="16" dur="166" decel="50000">
                                          <p:stCondLst>
                                            <p:cond delay="1338"/>
                                          </p:stCondLst>
                                        </p:cTn>
                                        <p:tgtEl>
                                          <p:spTgt spid="3"/>
                                        </p:tgtEl>
                                      </p:cBhvr>
                                      <p:to x="100000" y="100000"/>
                                    </p:animScale>
                                    <p:animScale>
                                      <p:cBhvr>
                                        <p:cTn id="17" dur="26">
                                          <p:stCondLst>
                                            <p:cond delay="1642"/>
                                          </p:stCondLst>
                                        </p:cTn>
                                        <p:tgtEl>
                                          <p:spTgt spid="3"/>
                                        </p:tgtEl>
                                      </p:cBhvr>
                                      <p:to x="100000" y="90000"/>
                                    </p:animScale>
                                    <p:animScale>
                                      <p:cBhvr>
                                        <p:cTn id="18" dur="166" decel="50000">
                                          <p:stCondLst>
                                            <p:cond delay="1668"/>
                                          </p:stCondLst>
                                        </p:cTn>
                                        <p:tgtEl>
                                          <p:spTgt spid="3"/>
                                        </p:tgtEl>
                                      </p:cBhvr>
                                      <p:to x="100000" y="100000"/>
                                    </p:animScale>
                                    <p:animScale>
                                      <p:cBhvr>
                                        <p:cTn id="19" dur="26">
                                          <p:stCondLst>
                                            <p:cond delay="1808"/>
                                          </p:stCondLst>
                                        </p:cTn>
                                        <p:tgtEl>
                                          <p:spTgt spid="3"/>
                                        </p:tgtEl>
                                      </p:cBhvr>
                                      <p:to x="100000" y="95000"/>
                                    </p:animScale>
                                    <p:animScale>
                                      <p:cBhvr>
                                        <p:cTn id="20" dur="166" decel="50000">
                                          <p:stCondLst>
                                            <p:cond delay="1834"/>
                                          </p:stCondLst>
                                        </p:cTn>
                                        <p:tgtEl>
                                          <p:spTgt spid="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ARS_RESPONSETYPE" val="None"/>
  <p:tag name="ARS_CHARTPARA_ITEMLABELFONTNAME" val="Arial"/>
  <p:tag name="ARS_CHARTPARA_ITEMLABELFONTSIZE" val="16"/>
  <p:tag name="ARS_CHARTPARA_ITEMLABELFONTBOLD" val="False"/>
  <p:tag name="ARS_CHARTPARA_ITEMLABELFONTITALIC" val="False"/>
  <p:tag name="ARS_CHARTPARA_ITEMLABELFONTCOLOR" val="-16777216"/>
  <p:tag name="ARS_CHARTPARA_DATALABELFONTNAME" val="Arial"/>
  <p:tag name="ARS_CHARTPARA_DATALABELFONTSIZE" val="14"/>
  <p:tag name="ARS_CHARTPARA_DATALABELFONTBOLD" val="False"/>
  <p:tag name="ARS_CHARTPARA_DATALABELFONTITALIC" val="False"/>
  <p:tag name="ARS_CHARTPARA_DATALABELFONTCOLOR" val="-16777216"/>
  <p:tag name="ARS_CHARTPARA_DATAFORMAT" val="ltNumberValue"/>
  <p:tag name="ARS_CHARTPARA_SHOWTIME" val="csStop"/>
  <p:tag name="ARS_CHARTPARA_NUMBERDEC" val="0"/>
  <p:tag name="ARS_CHARTPARA_DATAPERCENTBASE" val="crParticipant"/>
  <p:tag name="ARS_CHARTPARA_PERCENTDEC" val="1"/>
  <p:tag name="ARS_CHARTPARA_SHOW3D" val="0"/>
  <p:tag name="ARS_CHARTPOINTWIDTH" val="0.5"/>
  <p:tag name="ARS_CHARTSHOWITEMTEXT" val="0"/>
  <p:tag name="ARS_CHARTCOLOR_0" val="-12481296"/>
  <p:tag name="ARS_CHARTCOLOR_1" val="-2080758"/>
  <p:tag name="ARS_CHARTCOLOR_2" val="-215999"/>
  <p:tag name="ARS_CHARTCOLOR_3" val="-16423790"/>
  <p:tag name="ARS_CHARTCOLOR_4" val="-4210753"/>
  <p:tag name="ARS_CHARTCOLOR_5" val="-15058071"/>
  <p:tag name="ARS_CHARTCOLOR_6" val="-7294"/>
  <p:tag name="ARS_CHARTCOLOR_7" val="-15557411"/>
  <p:tag name="ARS_CHARTCOLOR_8" val="-3511477"/>
  <p:tag name="ARS_CHARTCOLOR_9" val="-16753445"/>
  <p:tag name="ARS_CHARTPARA_TYPE" val="ctColumn"/>
  <p:tag name="ARS_SLIDE_DUENO" val="4"/>
  <p:tag name="ARS_SLIDE_PARTICIPANTNUM" val="4"/>
  <p:tag name="ARS_SLIDE_SUBMITNUM" val="0"/>
  <p:tag name="ARS_SLIDE_CORRECTNUM" val="0"/>
  <p:tag name="ARS_SLIDE_VOTEMEAN" val="0"/>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6D5C14E19E56649B6391D5E9643AC8E" ma:contentTypeVersion="2" ma:contentTypeDescription="Create a new document." ma:contentTypeScope="" ma:versionID="da82ba3ef6584adb445ee0a258c9a26f">
  <xsd:schema xmlns:xsd="http://www.w3.org/2001/XMLSchema" xmlns:xs="http://www.w3.org/2001/XMLSchema" xmlns:p="http://schemas.microsoft.com/office/2006/metadata/properties" xmlns:ns2="a9390b3c-c9e7-4f41-ae95-70447e26dddf" targetNamespace="http://schemas.microsoft.com/office/2006/metadata/properties" ma:root="true" ma:fieldsID="ab0420cbcbaf7a201d1bc701fff510a8" ns2:_="">
    <xsd:import namespace="a9390b3c-c9e7-4f41-ae95-70447e26dddf"/>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9390b3c-c9e7-4f41-ae95-70447e26ddd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B25D652-B8D6-47D9-9C6C-CBD278934C88}"/>
</file>

<file path=customXml/itemProps2.xml><?xml version="1.0" encoding="utf-8"?>
<ds:datastoreItem xmlns:ds="http://schemas.openxmlformats.org/officeDocument/2006/customXml" ds:itemID="{5282DE9C-C7BB-4A53-8747-77E82414A93D}"/>
</file>

<file path=customXml/itemProps3.xml><?xml version="1.0" encoding="utf-8"?>
<ds:datastoreItem xmlns:ds="http://schemas.openxmlformats.org/officeDocument/2006/customXml" ds:itemID="{92F1A818-44C2-465F-B987-FA0BC7881839}"/>
</file>

<file path=docProps/app.xml><?xml version="1.0" encoding="utf-8"?>
<Properties xmlns="http://schemas.openxmlformats.org/officeDocument/2006/extended-properties" xmlns:vt="http://schemas.openxmlformats.org/officeDocument/2006/docPropsVTypes">
  <Template/>
  <TotalTime>142</TotalTime>
  <Words>2946</Words>
  <Application>Microsoft Office PowerPoint</Application>
  <PresentationFormat>On-screen Show (4:3)</PresentationFormat>
  <Paragraphs>464</Paragraphs>
  <Slides>65</Slides>
  <Notes>1</Notes>
  <HiddenSlides>0</HiddenSlides>
  <MMClips>0</MMClips>
  <ScaleCrop>false</ScaleCrop>
  <HeadingPairs>
    <vt:vector size="4" baseType="variant">
      <vt:variant>
        <vt:lpstr>Theme</vt:lpstr>
      </vt:variant>
      <vt:variant>
        <vt:i4>4</vt:i4>
      </vt:variant>
      <vt:variant>
        <vt:lpstr>Slide Titles</vt:lpstr>
      </vt:variant>
      <vt:variant>
        <vt:i4>65</vt:i4>
      </vt:variant>
    </vt:vector>
  </HeadingPairs>
  <TitlesOfParts>
    <vt:vector size="69" baseType="lpstr">
      <vt:lpstr>Office Theme</vt:lpstr>
      <vt:lpstr>1_Office Theme</vt:lpstr>
      <vt:lpstr>2_Office Theme</vt:lpstr>
      <vt:lpstr>3_Office Theme</vt:lpstr>
      <vt:lpstr>PowerPoint Presentation</vt:lpstr>
      <vt:lpstr>PowerPoint Presentation</vt:lpstr>
      <vt:lpstr>Course Outcome</vt:lpstr>
      <vt:lpstr>PREFACE</vt:lpstr>
      <vt:lpstr>PowerPoint Presentation</vt:lpstr>
      <vt:lpstr>PowerPoint Presentation</vt:lpstr>
      <vt:lpstr>PowerPoint Presentation</vt:lpstr>
      <vt:lpstr>White light consists of a spectrum of all visible colors.</vt:lpstr>
      <vt:lpstr>Most light we see is not just a single wavelength, but a  combination of many wavelengths like below. This profile is  often referred to as a spectrum, or spectral power distribution.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If the intensities are represented as 0≤r,g,b≤1 and 0≤c,m,y≤1  then the relation between RGB and CMY can be described as:</vt:lpstr>
      <vt:lpstr>For printing &amp; art industry the CMY model is not enough.  So,Fourth primary color K is added to CMY model.</vt:lpstr>
      <vt:lpstr>PowerPoint Presentation</vt:lpstr>
      <vt:lpstr>HSV and HLS are the two most common cylindrical-  coordinate representations of points in an RGB color model.</vt:lpstr>
      <vt:lpstr>PowerPoint Presentation</vt:lpstr>
      <vt:lpstr>PowerPoint Presentation</vt:lpstr>
      <vt:lpstr>PowerPoint Presentation</vt:lpstr>
      <vt:lpstr>PowerPoint Presentation</vt:lpstr>
      <vt:lpstr>Introduction</vt:lpstr>
      <vt:lpstr>Advantages &amp; Limitations</vt:lpstr>
      <vt:lpstr>Contour Evolution Example</vt:lpstr>
      <vt:lpstr>Contour Evolution Example</vt:lpstr>
      <vt:lpstr>Results</vt:lpstr>
      <vt:lpstr>Minimum spanning tree</vt:lpstr>
      <vt:lpstr>Tree</vt:lpstr>
      <vt:lpstr>Watershed and Minimum Spanning Tree (MST)</vt:lpstr>
      <vt:lpstr>Spanning trees</vt:lpstr>
      <vt:lpstr>PowerPoint Presentation</vt:lpstr>
      <vt:lpstr>Properties</vt:lpstr>
      <vt:lpstr>Cycle Property:</vt:lpstr>
      <vt:lpstr>Partition Property:</vt:lpstr>
      <vt:lpstr>Minimum-cost spanning trees</vt:lpstr>
      <vt:lpstr>Applications of minimum spanning trees</vt:lpstr>
      <vt:lpstr>Applications </vt:lpstr>
      <vt:lpstr>Watershed Segmentation Algorithm</vt:lpstr>
      <vt:lpstr>Watershed Segmentation Algorithm</vt:lpstr>
      <vt:lpstr>Watershed Segmentation Algorithm</vt:lpstr>
      <vt:lpstr>Watershed Segmentation Algorithm</vt:lpstr>
      <vt:lpstr>PowerPoint Presentation</vt:lpstr>
      <vt:lpstr>PowerPoint Presentation</vt:lpstr>
      <vt:lpstr>PowerPoint Presentation</vt:lpstr>
      <vt:lpstr>PowerPoint Presentation</vt:lpstr>
      <vt:lpstr>Livewire</vt:lpstr>
      <vt:lpstr>Livewire segmentation </vt:lpstr>
      <vt:lpstr>Livewire segmentation </vt:lpstr>
      <vt:lpstr>Livewire algorithm </vt:lpstr>
      <vt:lpstr>Algorithm Livewire</vt:lpstr>
      <vt:lpstr>Intelligent Scissors</vt:lpstr>
      <vt:lpstr>PowerPoint Presentation</vt:lpstr>
      <vt:lpstr>Need  for  Deformable Model</vt:lpstr>
      <vt:lpstr>What  is   Deformable   Model??</vt:lpstr>
      <vt:lpstr>What   is    Deformable   Model??</vt:lpstr>
      <vt:lpstr>Image Segmentation Using  Deformable Models</vt:lpstr>
      <vt:lpstr>Image Segmentation Using  Deformable Models</vt:lpstr>
      <vt:lpstr>Types  of  Deformable Model</vt:lpstr>
      <vt:lpstr>Parametric Deformable Models</vt:lpstr>
      <vt:lpstr>Parametric  Deformable Models</vt:lpstr>
      <vt:lpstr>Parametric    Deformable Models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acer</dc:creator>
  <cp:lastModifiedBy>acer</cp:lastModifiedBy>
  <cp:revision>14</cp:revision>
  <dcterms:created xsi:type="dcterms:W3CDTF">2020-09-18T15:07:20Z</dcterms:created>
  <dcterms:modified xsi:type="dcterms:W3CDTF">2020-10-27T04:15:05Z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2015-10-30T00:00:00Z</vt:filetime>
  </property>
  <property fmtid="{D5CDD505-2E9C-101B-9397-08002B2CF9AE}" pid="3" name="Creator">
    <vt:lpwstr>Microsoft® PowerPoint® 2013</vt:lpwstr>
  </property>
  <property fmtid="{D5CDD505-2E9C-101B-9397-08002B2CF9AE}" pid="4" name="LastSaved">
    <vt:filetime>2020-09-18T00:00:00Z</vt:filetime>
  </property>
  <property fmtid="{D5CDD505-2E9C-101B-9397-08002B2CF9AE}" pid="5" name="ContentTypeId">
    <vt:lpwstr>0x010100D6D5C14E19E56649B6391D5E9643AC8E</vt:lpwstr>
  </property>
</Properties>
</file>