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6E9F4EC-A8AB-46BD-8D38-508185C573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47F68A9-2FC6-48AB-A01A-6048046C8AD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DE1A06B0-BD29-4258-A7DB-4EA47D4E7F5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0806C29-2009-4F8C-ADF6-CD7B5D0F76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8F9075D-5F3E-409C-8D0C-9BC8BEC397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B0573C97-AFC3-451B-84FA-0EE094A8D0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FB701E-B793-4470-B761-CBCC8B210DD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9A85041B-A7C6-4CE6-905F-0D7877DCB7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0E7F27-86CD-430D-8E39-C6B40224862C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3A03E43-90DF-4D6E-A21D-94CD2BDF52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DA321BF-6C61-4F48-9DA3-164C0E0C5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8A9C1D90-DE99-4C22-A1FD-B2F0DCEEE6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F1AF75-82B6-4DED-9A48-F9DC83DF3ED9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2E2130B-280F-4F3F-88E8-F8A3769F21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BAF1822-9044-486D-B891-18CE64A80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FFD48DC9-B498-493B-A068-4E57D4B949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D62943-C88A-4A9C-8A89-F49AAD7CDC3D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658B8D4-1695-4CBB-9923-73A65EED0D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1E2E7374-4A29-4861-87E5-24D086A8D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A4D9092C-746E-4799-A240-D739C4A64A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18B2F8-21AD-41A3-8B63-E7E8A289BF28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63EC38B-3BDB-4D29-A02D-348D60C81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458CE00-3453-4297-BB62-9231C4F83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5406FCA-CB2E-4AA8-A661-E13E302C35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BE6621-6AFB-4CF7-B731-73991D0E1523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BC8508E-8836-4421-987A-4509F1BAE5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ED6DEFD-B9D6-426A-87C3-1EFA54F41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8AC30116-9578-47E7-9C3A-BB859291D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F1B611-9BA6-4254-9E56-6DD4D029F0DE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C210F88-B4DF-4CB2-9A4C-1C93A1FA65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1951101-DA63-4641-AF85-9EBAFF2C6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F577CA8D-6480-49B5-A02D-0B8D4DD898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864D91-9B51-4FF7-8495-BDC6DC8D6756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506E75C-09B5-4433-A3FA-4579BBB1E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891A97B-B8F1-4128-ADDA-1D808FE64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20FF8759-82FB-4D3A-9B61-B2E1E87F4D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64058B-0A72-4A1C-93B3-313CB20B2756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A99BBA8-EC22-4867-A9C9-08F57BCF98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CFB904F4-2E2E-477F-A228-9E9E8AAC9F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3B515564-3A8A-4370-A049-D364D894CB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3F2A74-840C-4FDF-ADF7-288DADDF0E29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172444D-11D6-47A9-8DD3-1A74D99EC5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49091EA-F6AC-4850-B8FF-6893ADD94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2F38947-AD7F-4B4D-BEA4-A13B232030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337F23-097E-4C80-93FC-DFDF793FF3A6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E0B5466-5D00-4F91-B13D-4040D0A899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E4E97D6-F0BD-4578-A672-67906BAA5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499E4378-C47C-4FA2-B165-E10555822A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3D21A6-C619-4FFB-9EC2-670F6A87627B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5694649-658A-444A-9389-6EBC28CB2E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544DACC-B882-4854-84B4-9E4175A27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A78458F1-F082-437C-BE27-BD7A2C836E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D07EF7-7EEF-4BF6-BD51-0746D70A4CDA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F65013C-B67E-415A-9171-6AC39FE6CF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68A8D9C-A7E6-4F8B-9228-9F8A5D791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B6FE3BC7-C72E-40C4-9897-9E7428AFD0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752018-4E06-4508-8CF3-BD16DDE7BE0D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31D3854-CDF5-4DCA-93B4-5F91FADD1F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DEBECCB-5CA1-4C71-96D5-9E1ED2EE3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17383519-D167-4562-ADB4-785D57DDF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0E9FFF-E577-488A-879E-59DD58114D7F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4BE06CE-3562-4B58-B2F1-74DBF9A2C6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110CE8F7-2732-48E4-BB9F-474FAE2BD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F091DE0C-81C0-4598-AF4B-A6AA6B95E8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76B79B-76BE-4F8C-AC3B-0B0E94D86F37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19B11ED-B219-4BA7-B144-67327A2400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8FDB59B-F1DA-4034-9739-154E939FF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875C3E6-04E1-4B8A-A747-91409942C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37172C-90C7-4E33-9775-72822A69B307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2BAAF99-EB03-4C74-9067-83DFE7C8E6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BCB6368-F8CE-4A55-8D5F-F9E0FA22E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80309D41-D9BA-48AD-96D1-D718F063F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B168E9-145A-4EF1-B6E0-6EC5FBE0B11A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F2DD6C4-0A77-4A1F-BB03-B28CDDC082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D6F5A22-903E-4029-B593-288299F32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C1A1DA4C-A184-4CE5-B51D-40ADAEDFA6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C4D234-3035-400D-9111-7D0C4677F2AB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F855677-5627-4CB6-B290-C9CB46EBE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BB51210-CB39-467E-85F3-04B81F443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7EE05A-8583-465B-83FE-9E39EEF20A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CA8FA8-0B90-4250-8F6E-9D23C76854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915C14-6104-44F3-A688-3693EABB54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D9060-0A12-473E-BBF0-567E0EE40D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6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5D4BC4-18D1-4201-A339-F371E2C6B5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F77AA4-BF58-46AF-A541-9A121794F8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81F840-421A-4881-8713-FDDEE20E72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EA363-88BA-4432-9671-45B4054942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04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72BDCF-75E2-4503-B0B6-97727439BA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0A1817-3DFB-4D3E-98CE-107A9AC521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F779899-DC1A-42BB-8B5C-4F23109558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EEAA23-58A2-43EA-B34E-35D6AF2AC5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452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13C959-4452-4DB4-82B5-D07F1C3C87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0A6782-D84A-43BC-B5CB-445BB89C58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3C0EF4-71B2-41CA-8DA9-43ED313A48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0326D1-7A9F-4B58-A35B-6438AE8DE4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22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106A38-8C1A-421A-B9EF-926AE9969D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243205-85CD-494A-9CFE-1D6F4F6CE2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60E82D-D024-4768-AF92-7E6DE49012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B33878-5256-49F8-9833-3F8C543B11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05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566AF7-447A-4200-B9DC-68FDCAD3F6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FFC0A-D024-4C1D-B2FC-807023B4EC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E59FD7-6E9C-4F68-9367-A401F5E6CD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774C7-B845-47A3-9958-79F027CA1F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00BAEF-D113-4E2A-A0C8-E097D241CE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CA8D05-6583-4E23-B84C-E06241DEDC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D831D4-3498-4CE0-AB12-09D23A8E5C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A07A3-DEA3-41DF-AFD3-C360225494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36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66140F3-14FA-4DE0-BC29-E24CC26671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FAF8318-C979-4FDC-8C7A-6B7B71FE8F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7400B0B-FB9C-4C30-B27C-58B11F97CB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26D3B-0030-4B2D-B085-377BD3616F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93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A5DB1DD-DF6D-41FE-8679-17218B444A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C795905-9214-4612-9406-DFB21A683A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A1A550-F9A4-472A-832A-410C247472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DC3F54-B7F8-4AEB-9954-8EF351C1B7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99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46B2B6E-B9E7-4BFF-A6E4-929BF154FC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C04B077-CE2F-4F8A-9823-0BD70EB4C9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414B258-B841-4850-9539-9F9E53111B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A3884-DB65-4914-902E-253FF8211D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76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B75DE2-6EF3-41C6-8413-FE8BF01257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78CD0-26A7-4E7E-BA38-FE90861AD2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8D22EB-9180-456C-83AA-B9C543347F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12BF47-3782-4C02-8FA3-6CFA57DC32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04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9F60DA-0AE0-4651-976A-4264BB04AB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41B4FC-07D4-4062-B6A1-5E68E66C4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0160C-D21C-4121-B491-2E311AC494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2BFAA-23B7-40F8-A7FB-B48C050FCD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56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120037B-84F3-4145-872D-F5E13A6B3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B97BD06-B194-47A3-BC8B-70B6CA93A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11793F0-6057-4234-A33D-2146BA36D9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6099FA5-FFF5-45B7-AEC6-70CD3BEAE18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4D1111C-35C8-4048-8A9F-1AC51DACFA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EB74E27-7519-46C1-9EA5-954A15EA94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2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 /><Relationship Id="rId2" Type="http://schemas.openxmlformats.org/officeDocument/2006/relationships/slideLayout" Target="../slideLayouts/slideLayout12.xml" /><Relationship Id="rId1" Type="http://schemas.openxmlformats.org/officeDocument/2006/relationships/vmlDrawing" Target="../drawings/vmlDrawing1.v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oleObject" Target="../embeddings/oleObject1.bin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DD135A7-DA32-413F-BC57-2C04410E3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3788" y="674688"/>
            <a:ext cx="7808912" cy="11477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2051" name="AutoShape 3">
            <a:extLst>
              <a:ext uri="{FF2B5EF4-FFF2-40B4-BE49-F238E27FC236}">
                <a16:creationId xmlns:a16="http://schemas.microsoft.com/office/drawing/2014/main" id="{AE3A818F-96E2-43C9-8ECF-FF30E4CAB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052" name="AutoShape 4">
            <a:extLst>
              <a:ext uri="{FF2B5EF4-FFF2-40B4-BE49-F238E27FC236}">
                <a16:creationId xmlns:a16="http://schemas.microsoft.com/office/drawing/2014/main" id="{54F7E1EF-E7D2-47C7-84CF-136B27DFE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053" name="AutoShape 5">
            <a:extLst>
              <a:ext uri="{FF2B5EF4-FFF2-40B4-BE49-F238E27FC236}">
                <a16:creationId xmlns:a16="http://schemas.microsoft.com/office/drawing/2014/main" id="{30CDF1EF-F81C-4A0F-81FD-5E830A617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054" name="AutoShape 6">
            <a:extLst>
              <a:ext uri="{FF2B5EF4-FFF2-40B4-BE49-F238E27FC236}">
                <a16:creationId xmlns:a16="http://schemas.microsoft.com/office/drawing/2014/main" id="{9260C469-76A1-4ED5-B2CA-F89B52E5F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228C0731-E1A9-4FC3-9E75-9F4B984A3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2056" name="AutoShape 8">
            <a:extLst>
              <a:ext uri="{FF2B5EF4-FFF2-40B4-BE49-F238E27FC236}">
                <a16:creationId xmlns:a16="http://schemas.microsoft.com/office/drawing/2014/main" id="{444500FD-5F3D-4BF5-A338-97424EA9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5EEC3467-F51B-49D0-8AE5-7DE8EF8A3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392113" indent="-293688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endParaRPr lang="en-US" altLang="en-US" sz="2400" b="1">
              <a:solidFill>
                <a:srgbClr val="000066"/>
              </a:solidFill>
            </a:endParaRPr>
          </a:p>
          <a:p>
            <a:pPr marL="392113" indent="-293688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en-US" sz="2000" b="1">
              <a:solidFill>
                <a:srgbClr val="660066"/>
              </a:solidFill>
            </a:endParaRPr>
          </a:p>
          <a:p>
            <a:pPr marL="392113" indent="-293688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en-US" sz="2000" b="1">
              <a:solidFill>
                <a:srgbClr val="660066"/>
              </a:solidFill>
            </a:endParaRPr>
          </a:p>
          <a:p>
            <a:pPr marL="392113" indent="-293688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en-US" sz="2000" b="1">
              <a:solidFill>
                <a:srgbClr val="660066"/>
              </a:solidFill>
            </a:endParaRPr>
          </a:p>
          <a:p>
            <a:pPr marL="392113" indent="-293688" algn="ctr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4000" b="1">
                <a:solidFill>
                  <a:srgbClr val="E4005C"/>
                </a:solidFill>
              </a:rPr>
              <a:t>OSI MODEL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1BEEFB8-DF10-44C9-9023-4365FEF90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Network Layer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4400CB7-9590-44F8-B177-3547B9F65E9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92113" indent="-293688" algn="just" defTabSz="414338" eaLnBrk="1" hangingPunct="1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Implements routing of frames (packets) through the network.</a:t>
            </a:r>
          </a:p>
          <a:p>
            <a:pPr marL="392113" indent="-293688" algn="just" defTabSz="414338" eaLnBrk="1" hangingPunct="1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GB" altLang="en-US" sz="2400"/>
          </a:p>
          <a:p>
            <a:pPr marL="392113" indent="-293688" algn="just" defTabSz="414338" eaLnBrk="1" hangingPunct="1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Defines the most optimum path the packet should take from the source to the destination</a:t>
            </a:r>
          </a:p>
          <a:p>
            <a:pPr marL="392113" indent="-293688" algn="just" defTabSz="414338" eaLnBrk="1" hangingPunct="1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GB" altLang="en-US" sz="2400" b="1">
                <a:solidFill>
                  <a:srgbClr val="000066"/>
                </a:solidFill>
              </a:rPr>
              <a:t>Defines logical addressing so that any endpoint can be identified. </a:t>
            </a:r>
            <a:endParaRPr lang="en-US" altLang="en-US" sz="2400" b="1">
              <a:solidFill>
                <a:srgbClr val="000066"/>
              </a:solidFill>
            </a:endParaRPr>
          </a:p>
          <a:p>
            <a:pPr marL="392113" indent="-293688" algn="just" defTabSz="414338" eaLnBrk="1" hangingPunct="1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Handles congestion in the network.</a:t>
            </a:r>
          </a:p>
          <a:p>
            <a:pPr marL="392113" indent="-293688" algn="just" defTabSz="414338" eaLnBrk="1" hangingPunct="1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Facilitates interconnection between heterogeneous networks (Internetworking).</a:t>
            </a:r>
          </a:p>
          <a:p>
            <a:pPr marL="392113" indent="-293688" algn="just" defTabSz="414338" eaLnBrk="1" hangingPunct="1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GB" altLang="en-US" sz="2400" b="1">
                <a:solidFill>
                  <a:srgbClr val="000066"/>
                </a:solidFill>
              </a:rPr>
              <a:t>The network layer also defines how to fragment a packet into smaller packets to accommodate different media.</a:t>
            </a:r>
            <a:endParaRPr lang="en-US" altLang="en-US" sz="2400" b="1">
              <a:solidFill>
                <a:srgbClr val="000066"/>
              </a:solidFill>
            </a:endParaRPr>
          </a:p>
        </p:txBody>
      </p:sp>
      <p:sp>
        <p:nvSpPr>
          <p:cNvPr id="11268" name="AutoShape 4">
            <a:extLst>
              <a:ext uri="{FF2B5EF4-FFF2-40B4-BE49-F238E27FC236}">
                <a16:creationId xmlns:a16="http://schemas.microsoft.com/office/drawing/2014/main" id="{5AEC7635-4F42-4900-8646-BD7CCCC1F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69" name="AutoShape 5">
            <a:extLst>
              <a:ext uri="{FF2B5EF4-FFF2-40B4-BE49-F238E27FC236}">
                <a16:creationId xmlns:a16="http://schemas.microsoft.com/office/drawing/2014/main" id="{2D6ADEC4-92C4-4541-B830-13536F3F1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0" name="AutoShape 6">
            <a:extLst>
              <a:ext uri="{FF2B5EF4-FFF2-40B4-BE49-F238E27FC236}">
                <a16:creationId xmlns:a16="http://schemas.microsoft.com/office/drawing/2014/main" id="{84E3FC6A-12EE-45E0-AC9F-327EA699E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1" name="AutoShape 7">
            <a:extLst>
              <a:ext uri="{FF2B5EF4-FFF2-40B4-BE49-F238E27FC236}">
                <a16:creationId xmlns:a16="http://schemas.microsoft.com/office/drawing/2014/main" id="{57A0FE48-E382-48F4-9DF1-FF8CBA8CD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54C2E23E-BFEE-478E-9849-0C8945948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11273" name="AutoShape 9">
            <a:extLst>
              <a:ext uri="{FF2B5EF4-FFF2-40B4-BE49-F238E27FC236}">
                <a16:creationId xmlns:a16="http://schemas.microsoft.com/office/drawing/2014/main" id="{1AEEAE9C-FC50-4FFD-9870-DC8BA205D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90605FE-5645-4482-8679-FF5CD93A5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Transport Layer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77CDCEB-4D3C-44C3-AAC2-42A04C40D4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Purpose of this layer is to provide a reliable mechanism for the exchange of data between two processes in different computers. 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endParaRPr lang="en-US" altLang="en-US" sz="2400" b="1">
              <a:solidFill>
                <a:srgbClr val="000066"/>
              </a:solidFill>
            </a:endParaRP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Ensures that the data units are delivered error free.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Ensures that data units are delivered in sequence.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Ensures that there is no loss or duplication of data units.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Provides connectionless or connection oriented service.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Provides for the connection management.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Multiplex  multiple connection over a single channel.</a:t>
            </a:r>
          </a:p>
        </p:txBody>
      </p:sp>
      <p:sp>
        <p:nvSpPr>
          <p:cNvPr id="12292" name="AutoShape 4">
            <a:extLst>
              <a:ext uri="{FF2B5EF4-FFF2-40B4-BE49-F238E27FC236}">
                <a16:creationId xmlns:a16="http://schemas.microsoft.com/office/drawing/2014/main" id="{D8A5EEC2-E725-4618-BCD9-DF26F843A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293" name="AutoShape 5">
            <a:extLst>
              <a:ext uri="{FF2B5EF4-FFF2-40B4-BE49-F238E27FC236}">
                <a16:creationId xmlns:a16="http://schemas.microsoft.com/office/drawing/2014/main" id="{8A690DD4-B49F-4DF3-8468-7E5641476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294" name="AutoShape 6">
            <a:extLst>
              <a:ext uri="{FF2B5EF4-FFF2-40B4-BE49-F238E27FC236}">
                <a16:creationId xmlns:a16="http://schemas.microsoft.com/office/drawing/2014/main" id="{3660801A-CF04-4FF7-AAF4-9F1965682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295" name="AutoShape 7">
            <a:extLst>
              <a:ext uri="{FF2B5EF4-FFF2-40B4-BE49-F238E27FC236}">
                <a16:creationId xmlns:a16="http://schemas.microsoft.com/office/drawing/2014/main" id="{C447DCDA-AEE2-4EE3-B688-E4F0E317E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D4F53732-201A-4BA1-BB28-57E544051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12297" name="AutoShape 9">
            <a:extLst>
              <a:ext uri="{FF2B5EF4-FFF2-40B4-BE49-F238E27FC236}">
                <a16:creationId xmlns:a16="http://schemas.microsoft.com/office/drawing/2014/main" id="{5CF5EA3E-DAC8-4E1B-B523-7BC61F620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CEFD7CC-37CC-4BA3-8DF8-E2EE8183C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Session Layer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6D43141-2DEA-42AE-B368-42BC7B2255A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marL="392113" indent="-293688" algn="just" defTabSz="414338"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Session layer provides mechanism for controlling the dialogue between the two end systems. It defines how to start, control and end conversations (called sessions) between applications.</a:t>
            </a:r>
          </a:p>
          <a:p>
            <a:pPr marL="392113" indent="-293688" algn="just" defTabSz="414338"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en-US" sz="1400" b="1">
              <a:solidFill>
                <a:srgbClr val="000066"/>
              </a:solidFill>
            </a:endParaRPr>
          </a:p>
          <a:p>
            <a:pPr marL="392113" indent="-293688" algn="just" defTabSz="414338"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This layer requests for a logical connection to be established on an end-user’s request.</a:t>
            </a:r>
          </a:p>
          <a:p>
            <a:pPr marL="392113" indent="-293688" algn="just" defTabSz="414338"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Any necessary log-on or password validation is also handled by this layer.</a:t>
            </a:r>
          </a:p>
          <a:p>
            <a:pPr marL="392113" indent="-293688" algn="just" defTabSz="414338"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Session layer is also responsible for terminating the connection.</a:t>
            </a:r>
          </a:p>
          <a:p>
            <a:pPr marL="392113" indent="-293688" algn="just" defTabSz="414338"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This layer provides services like dialogue discipline which can be full duplex or half duplex.</a:t>
            </a:r>
          </a:p>
          <a:p>
            <a:pPr marL="392113" indent="-293688" algn="just" defTabSz="414338"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Session layer can also provide check-pointing mechanism such that if a failure of some sort occurs between checkpoints, all data can be retransmitted from the last checkpoint.</a:t>
            </a:r>
          </a:p>
        </p:txBody>
      </p:sp>
      <p:sp>
        <p:nvSpPr>
          <p:cNvPr id="13316" name="AutoShape 4">
            <a:extLst>
              <a:ext uri="{FF2B5EF4-FFF2-40B4-BE49-F238E27FC236}">
                <a16:creationId xmlns:a16="http://schemas.microsoft.com/office/drawing/2014/main" id="{52652F74-7785-4B7F-B27B-F0F9E0B10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17" name="AutoShape 5">
            <a:extLst>
              <a:ext uri="{FF2B5EF4-FFF2-40B4-BE49-F238E27FC236}">
                <a16:creationId xmlns:a16="http://schemas.microsoft.com/office/drawing/2014/main" id="{E8DF17A1-5DF4-4351-A0FA-50467208E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18" name="AutoShape 6">
            <a:extLst>
              <a:ext uri="{FF2B5EF4-FFF2-40B4-BE49-F238E27FC236}">
                <a16:creationId xmlns:a16="http://schemas.microsoft.com/office/drawing/2014/main" id="{6A7A67E1-D488-4BDF-B9E2-975444EFF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19" name="AutoShape 7">
            <a:extLst>
              <a:ext uri="{FF2B5EF4-FFF2-40B4-BE49-F238E27FC236}">
                <a16:creationId xmlns:a16="http://schemas.microsoft.com/office/drawing/2014/main" id="{CBCC4D86-29A2-4B17-A5AF-A7CB13D85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2147B50C-9459-4775-8DC6-7437FF5F1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OSI Model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000" b="1">
              <a:solidFill>
                <a:schemeClr val="bg1"/>
              </a:solidFill>
            </a:endParaRPr>
          </a:p>
        </p:txBody>
      </p:sp>
      <p:sp>
        <p:nvSpPr>
          <p:cNvPr id="13321" name="AutoShape 9">
            <a:extLst>
              <a:ext uri="{FF2B5EF4-FFF2-40B4-BE49-F238E27FC236}">
                <a16:creationId xmlns:a16="http://schemas.microsoft.com/office/drawing/2014/main" id="{9A3CDD6D-80B6-4213-8F97-88754F9DF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30918BC-0138-4693-9AC2-E240B7EC6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Presentation Layer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DB22445-9EE4-4DDB-BE88-77564E9A64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Presentation layer defines the format in which the data is to be exchanged between the two communicating entities. 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Also handles data compression and data encryption (cryptography).</a:t>
            </a:r>
          </a:p>
          <a:p>
            <a:pPr marL="392113" indent="-293688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endParaRPr lang="en-US" altLang="en-US" sz="2400" b="1">
              <a:solidFill>
                <a:srgbClr val="000066"/>
              </a:solidFill>
            </a:endParaRPr>
          </a:p>
        </p:txBody>
      </p:sp>
      <p:sp>
        <p:nvSpPr>
          <p:cNvPr id="14340" name="AutoShape 4">
            <a:extLst>
              <a:ext uri="{FF2B5EF4-FFF2-40B4-BE49-F238E27FC236}">
                <a16:creationId xmlns:a16="http://schemas.microsoft.com/office/drawing/2014/main" id="{CA861733-D5B9-4767-B101-35A5781BC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4341" name="AutoShape 5">
            <a:extLst>
              <a:ext uri="{FF2B5EF4-FFF2-40B4-BE49-F238E27FC236}">
                <a16:creationId xmlns:a16="http://schemas.microsoft.com/office/drawing/2014/main" id="{24617E8C-04DF-49B4-A951-7A70F3D57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4342" name="AutoShape 6">
            <a:extLst>
              <a:ext uri="{FF2B5EF4-FFF2-40B4-BE49-F238E27FC236}">
                <a16:creationId xmlns:a16="http://schemas.microsoft.com/office/drawing/2014/main" id="{336A95AE-CFFF-48B3-8821-044B36071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4343" name="AutoShape 7">
            <a:extLst>
              <a:ext uri="{FF2B5EF4-FFF2-40B4-BE49-F238E27FC236}">
                <a16:creationId xmlns:a16="http://schemas.microsoft.com/office/drawing/2014/main" id="{86EDC3D5-25F7-4278-BBF4-4A9B42763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33BC2444-6B76-46C5-8D16-84E855C2D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OSI Model</a:t>
            </a:r>
            <a:endParaRPr lang="en-GB" altLang="en-US" sz="2000" b="1">
              <a:solidFill>
                <a:schemeClr val="bg1"/>
              </a:solidFill>
            </a:endParaRPr>
          </a:p>
        </p:txBody>
      </p:sp>
      <p:sp>
        <p:nvSpPr>
          <p:cNvPr id="14345" name="AutoShape 9">
            <a:extLst>
              <a:ext uri="{FF2B5EF4-FFF2-40B4-BE49-F238E27FC236}">
                <a16:creationId xmlns:a16="http://schemas.microsoft.com/office/drawing/2014/main" id="{19FCE539-0BF2-4F36-B6FF-98C31F17C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E354B1E-C0CC-483E-8DBB-0B5306E14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Application Layer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AE7329B-09B2-469A-A367-21A6D517113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Application layer interacts with application programs and is the highest level of OSI model.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Application layer contains management functions to support distributed applications.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Examples of application layer are applications such as file transfer, electronic mail, remote login etc.</a:t>
            </a:r>
          </a:p>
          <a:p>
            <a:pPr marL="392113" indent="-293688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endParaRPr lang="en-US" altLang="en-US" sz="2400" b="1">
              <a:solidFill>
                <a:srgbClr val="000066"/>
              </a:solidFill>
            </a:endParaRPr>
          </a:p>
        </p:txBody>
      </p:sp>
      <p:sp>
        <p:nvSpPr>
          <p:cNvPr id="15364" name="AutoShape 4">
            <a:extLst>
              <a:ext uri="{FF2B5EF4-FFF2-40B4-BE49-F238E27FC236}">
                <a16:creationId xmlns:a16="http://schemas.microsoft.com/office/drawing/2014/main" id="{4F314FC2-E682-4F56-942B-40A342D5F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5365" name="AutoShape 5">
            <a:extLst>
              <a:ext uri="{FF2B5EF4-FFF2-40B4-BE49-F238E27FC236}">
                <a16:creationId xmlns:a16="http://schemas.microsoft.com/office/drawing/2014/main" id="{D7694C3F-2145-46F9-A9B1-1FF088A47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5366" name="AutoShape 6">
            <a:extLst>
              <a:ext uri="{FF2B5EF4-FFF2-40B4-BE49-F238E27FC236}">
                <a16:creationId xmlns:a16="http://schemas.microsoft.com/office/drawing/2014/main" id="{42C96377-B7E4-47BD-B1C4-4619AD579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5367" name="AutoShape 7">
            <a:extLst>
              <a:ext uri="{FF2B5EF4-FFF2-40B4-BE49-F238E27FC236}">
                <a16:creationId xmlns:a16="http://schemas.microsoft.com/office/drawing/2014/main" id="{A59B981E-3094-4805-AA76-0BC948FB7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9B394B15-DDE9-497F-852F-795D1CDDB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15369" name="AutoShape 9">
            <a:extLst>
              <a:ext uri="{FF2B5EF4-FFF2-40B4-BE49-F238E27FC236}">
                <a16:creationId xmlns:a16="http://schemas.microsoft.com/office/drawing/2014/main" id="{BD411002-DBC5-44A3-BC1A-84F38FD47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5CD1349-4445-44E7-94FF-5CAA8EFD3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OSI in Action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689EA33-FD00-4944-B333-52A8002866F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800600" cy="4525963"/>
          </a:xfrm>
        </p:spPr>
        <p:txBody>
          <a:bodyPr/>
          <a:lstStyle/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000" b="1">
                <a:solidFill>
                  <a:srgbClr val="000066"/>
                </a:solidFill>
                <a:cs typeface="Arial" panose="020B0604020202020204" pitchFamily="34" charset="0"/>
              </a:rPr>
              <a:t>A message begins at the top application layer and moves down the OSI layers to the bottom physical layer. 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000" b="1">
                <a:solidFill>
                  <a:srgbClr val="000066"/>
                </a:solidFill>
                <a:cs typeface="Arial" panose="020B0604020202020204" pitchFamily="34" charset="0"/>
              </a:rPr>
              <a:t>As the message descends, each successive OSI model layer adds a header to it. 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000" b="1">
                <a:solidFill>
                  <a:srgbClr val="000066"/>
                </a:solidFill>
                <a:cs typeface="Arial" panose="020B0604020202020204" pitchFamily="34" charset="0"/>
              </a:rPr>
              <a:t>A header is layer-specific information that basically explains what functions the layer carried out. 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000" b="1">
                <a:solidFill>
                  <a:srgbClr val="000066"/>
                </a:solidFill>
                <a:cs typeface="Arial" panose="020B0604020202020204" pitchFamily="34" charset="0"/>
              </a:rPr>
              <a:t>Conversely, at the receiving end, headers are striped from the message as it travels up the corresponding layers.</a:t>
            </a:r>
          </a:p>
          <a:p>
            <a:pPr marL="392113" indent="-293688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endParaRPr lang="en-US" altLang="en-US" sz="2000" b="1">
              <a:solidFill>
                <a:srgbClr val="000066"/>
              </a:solidFill>
            </a:endParaRPr>
          </a:p>
        </p:txBody>
      </p:sp>
      <p:sp>
        <p:nvSpPr>
          <p:cNvPr id="16388" name="AutoShape 4">
            <a:extLst>
              <a:ext uri="{FF2B5EF4-FFF2-40B4-BE49-F238E27FC236}">
                <a16:creationId xmlns:a16="http://schemas.microsoft.com/office/drawing/2014/main" id="{F1A7FCD7-5A20-4AA5-8DD7-F0F98F5C4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6389" name="AutoShape 5">
            <a:extLst>
              <a:ext uri="{FF2B5EF4-FFF2-40B4-BE49-F238E27FC236}">
                <a16:creationId xmlns:a16="http://schemas.microsoft.com/office/drawing/2014/main" id="{0084DC43-F288-4425-B9BB-95E29B000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6390" name="AutoShape 6">
            <a:extLst>
              <a:ext uri="{FF2B5EF4-FFF2-40B4-BE49-F238E27FC236}">
                <a16:creationId xmlns:a16="http://schemas.microsoft.com/office/drawing/2014/main" id="{42B19750-FF4A-4EDF-A39D-55337D7C8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6391" name="AutoShape 7">
            <a:extLst>
              <a:ext uri="{FF2B5EF4-FFF2-40B4-BE49-F238E27FC236}">
                <a16:creationId xmlns:a16="http://schemas.microsoft.com/office/drawing/2014/main" id="{9ACC1CBD-36D7-4DED-B123-FED766B36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165B11DA-4D33-4645-BED9-6C9BFC876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OSI Model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000" b="1">
              <a:solidFill>
                <a:schemeClr val="bg1"/>
              </a:solidFill>
            </a:endParaRPr>
          </a:p>
        </p:txBody>
      </p:sp>
      <p:sp>
        <p:nvSpPr>
          <p:cNvPr id="16393" name="AutoShape 9">
            <a:extLst>
              <a:ext uri="{FF2B5EF4-FFF2-40B4-BE49-F238E27FC236}">
                <a16:creationId xmlns:a16="http://schemas.microsoft.com/office/drawing/2014/main" id="{29884E8E-595A-4927-A298-F9E4A8B74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6394" name="Rectangle 10">
            <a:extLst>
              <a:ext uri="{FF2B5EF4-FFF2-40B4-BE49-F238E27FC236}">
                <a16:creationId xmlns:a16="http://schemas.microsoft.com/office/drawing/2014/main" id="{49DEBFD8-11DA-4150-8217-CDD026CFDC1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en-US" altLang="en-US" sz="2800"/>
          </a:p>
        </p:txBody>
      </p:sp>
      <p:pic>
        <p:nvPicPr>
          <p:cNvPr id="16395" name="Picture 11">
            <a:extLst>
              <a:ext uri="{FF2B5EF4-FFF2-40B4-BE49-F238E27FC236}">
                <a16:creationId xmlns:a16="http://schemas.microsoft.com/office/drawing/2014/main" id="{C352B907-8BF8-42A7-AB26-7EA49C887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5" y="1600200"/>
            <a:ext cx="2911475" cy="21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6" name="Picture 12">
            <a:extLst>
              <a:ext uri="{FF2B5EF4-FFF2-40B4-BE49-F238E27FC236}">
                <a16:creationId xmlns:a16="http://schemas.microsoft.com/office/drawing/2014/main" id="{C0CD2CFC-7410-402B-A86E-90D2D8660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3" y="3938588"/>
            <a:ext cx="2501900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AC9C9B1-9540-4283-A4E3-F0A08555A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3788" y="674688"/>
            <a:ext cx="7808912" cy="11477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17411" name="AutoShape 3">
            <a:extLst>
              <a:ext uri="{FF2B5EF4-FFF2-40B4-BE49-F238E27FC236}">
                <a16:creationId xmlns:a16="http://schemas.microsoft.com/office/drawing/2014/main" id="{A7CF9001-DF8F-4EE9-AB9E-9F9CA5C1B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7412" name="AutoShape 4">
            <a:extLst>
              <a:ext uri="{FF2B5EF4-FFF2-40B4-BE49-F238E27FC236}">
                <a16:creationId xmlns:a16="http://schemas.microsoft.com/office/drawing/2014/main" id="{FB04D7A5-3E41-4B68-B2AA-6D746DD0D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7413" name="AutoShape 5">
            <a:extLst>
              <a:ext uri="{FF2B5EF4-FFF2-40B4-BE49-F238E27FC236}">
                <a16:creationId xmlns:a16="http://schemas.microsoft.com/office/drawing/2014/main" id="{C8330A9D-F718-4AB9-B1ED-C76BED5BE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7414" name="AutoShape 6">
            <a:extLst>
              <a:ext uri="{FF2B5EF4-FFF2-40B4-BE49-F238E27FC236}">
                <a16:creationId xmlns:a16="http://schemas.microsoft.com/office/drawing/2014/main" id="{EEC0CFAD-B7E7-4C37-AD09-8E82314A6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813811A2-4D6D-4B16-8454-5E7A4B28B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TCP/IP Model</a:t>
            </a:r>
          </a:p>
        </p:txBody>
      </p:sp>
      <p:sp>
        <p:nvSpPr>
          <p:cNvPr id="17416" name="AutoShape 8">
            <a:extLst>
              <a:ext uri="{FF2B5EF4-FFF2-40B4-BE49-F238E27FC236}">
                <a16:creationId xmlns:a16="http://schemas.microsoft.com/office/drawing/2014/main" id="{8121F560-63F1-4D8D-B606-FC90DC370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AEF4906A-B2BF-446B-9759-192D13C29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392113" indent="-293688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endParaRPr lang="en-US" altLang="en-US" sz="2400" b="1">
              <a:solidFill>
                <a:srgbClr val="000066"/>
              </a:solidFill>
            </a:endParaRPr>
          </a:p>
          <a:p>
            <a:pPr marL="392113" indent="-293688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en-US" sz="2000" b="1">
              <a:solidFill>
                <a:srgbClr val="660066"/>
              </a:solidFill>
            </a:endParaRPr>
          </a:p>
          <a:p>
            <a:pPr marL="392113" indent="-293688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en-US" sz="2000" b="1">
              <a:solidFill>
                <a:srgbClr val="660066"/>
              </a:solidFill>
            </a:endParaRPr>
          </a:p>
          <a:p>
            <a:pPr marL="392113" indent="-293688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en-US" sz="2000" b="1">
              <a:solidFill>
                <a:srgbClr val="660066"/>
              </a:solidFill>
            </a:endParaRPr>
          </a:p>
          <a:p>
            <a:pPr marL="392113" indent="-293688" algn="ctr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 sz="4000" b="1">
                <a:solidFill>
                  <a:srgbClr val="E4005C"/>
                </a:solidFill>
              </a:rPr>
              <a:t>TCP/IP MODEL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013730F-8C50-400C-B3A6-2173234FF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OSI &amp; TCP/IP Models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18435" name="AutoShape 3">
            <a:extLst>
              <a:ext uri="{FF2B5EF4-FFF2-40B4-BE49-F238E27FC236}">
                <a16:creationId xmlns:a16="http://schemas.microsoft.com/office/drawing/2014/main" id="{A1B7E7E8-4865-4581-BA78-B0B1DFBBD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8436" name="AutoShape 4">
            <a:extLst>
              <a:ext uri="{FF2B5EF4-FFF2-40B4-BE49-F238E27FC236}">
                <a16:creationId xmlns:a16="http://schemas.microsoft.com/office/drawing/2014/main" id="{C56B3BB3-48D5-42E9-BC58-D97C0618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8437" name="AutoShape 5">
            <a:extLst>
              <a:ext uri="{FF2B5EF4-FFF2-40B4-BE49-F238E27FC236}">
                <a16:creationId xmlns:a16="http://schemas.microsoft.com/office/drawing/2014/main" id="{ACF47BA8-013F-4AF3-A8EE-F42931E7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8438" name="AutoShape 6">
            <a:extLst>
              <a:ext uri="{FF2B5EF4-FFF2-40B4-BE49-F238E27FC236}">
                <a16:creationId xmlns:a16="http://schemas.microsoft.com/office/drawing/2014/main" id="{DC0CDBCE-C01E-40F6-8EAA-FC115DC18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331037FF-18A2-410E-9D1D-20C3569FB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TCP/IP Model</a:t>
            </a:r>
          </a:p>
        </p:txBody>
      </p:sp>
      <p:sp>
        <p:nvSpPr>
          <p:cNvPr id="18440" name="AutoShape 8">
            <a:extLst>
              <a:ext uri="{FF2B5EF4-FFF2-40B4-BE49-F238E27FC236}">
                <a16:creationId xmlns:a16="http://schemas.microsoft.com/office/drawing/2014/main" id="{4E1B6BA9-3089-403A-91C3-4A887109E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graphicFrame>
        <p:nvGraphicFramePr>
          <p:cNvPr id="18441" name="Object 9">
            <a:extLst>
              <a:ext uri="{FF2B5EF4-FFF2-40B4-BE49-F238E27FC236}">
                <a16:creationId xmlns:a16="http://schemas.microsoft.com/office/drawing/2014/main" id="{64F7D41C-DED0-4DAD-AA8F-15EA00ECF1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027238"/>
          <a:ext cx="3733800" cy="391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Bitmap Image" r:id="rId4" imgW="0" imgH="0" progId="Paint.Picture">
                  <p:embed/>
                </p:oleObj>
              </mc:Choice>
              <mc:Fallback>
                <p:oleObj name="Bitmap Image" r:id="rId4" imgW="0" imgH="0" progId="Paint.Picture">
                  <p:embed/>
                  <p:pic>
                    <p:nvPicPr>
                      <p:cNvPr id="18441" name="Object 9">
                        <a:extLst>
                          <a:ext uri="{FF2B5EF4-FFF2-40B4-BE49-F238E27FC236}">
                            <a16:creationId xmlns:a16="http://schemas.microsoft.com/office/drawing/2014/main" id="{64F7D41C-DED0-4DAD-AA8F-15EA00ECF1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8334"/>
                      <a:stretch>
                        <a:fillRect/>
                      </a:stretch>
                    </p:blipFill>
                    <p:spPr bwMode="auto">
                      <a:xfrm>
                        <a:off x="381000" y="2027238"/>
                        <a:ext cx="3733800" cy="391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2" name="Picture 10">
            <a:extLst>
              <a:ext uri="{FF2B5EF4-FFF2-40B4-BE49-F238E27FC236}">
                <a16:creationId xmlns:a16="http://schemas.microsoft.com/office/drawing/2014/main" id="{D6DB4E8A-5B5D-4ECE-81E4-A61EDF359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474913"/>
            <a:ext cx="4648200" cy="346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D7C1865-6682-4305-91F1-7CA8BD16A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TCP/IP Model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19459" name="AutoShape 3">
            <a:extLst>
              <a:ext uri="{FF2B5EF4-FFF2-40B4-BE49-F238E27FC236}">
                <a16:creationId xmlns:a16="http://schemas.microsoft.com/office/drawing/2014/main" id="{2D7EC743-1710-451B-B8E7-3B12BEE9C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60" name="AutoShape 4">
            <a:extLst>
              <a:ext uri="{FF2B5EF4-FFF2-40B4-BE49-F238E27FC236}">
                <a16:creationId xmlns:a16="http://schemas.microsoft.com/office/drawing/2014/main" id="{B909F1A8-6C22-4341-94B5-C2FFE139E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61" name="AutoShape 5">
            <a:extLst>
              <a:ext uri="{FF2B5EF4-FFF2-40B4-BE49-F238E27FC236}">
                <a16:creationId xmlns:a16="http://schemas.microsoft.com/office/drawing/2014/main" id="{94B74479-AEA6-493A-B202-B991FD406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62" name="AutoShape 6">
            <a:extLst>
              <a:ext uri="{FF2B5EF4-FFF2-40B4-BE49-F238E27FC236}">
                <a16:creationId xmlns:a16="http://schemas.microsoft.com/office/drawing/2014/main" id="{433944B7-1DB1-4BFC-989E-16B80B6B7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242A75F9-E7BE-4675-A28F-1127ADC40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TCP/IP Model</a:t>
            </a:r>
          </a:p>
        </p:txBody>
      </p:sp>
      <p:sp>
        <p:nvSpPr>
          <p:cNvPr id="19464" name="AutoShape 8">
            <a:extLst>
              <a:ext uri="{FF2B5EF4-FFF2-40B4-BE49-F238E27FC236}">
                <a16:creationId xmlns:a16="http://schemas.microsoft.com/office/drawing/2014/main" id="{671F7B42-3B53-47AE-B365-E17B0EB43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448F7408-9161-4F17-BA30-E005CA1C4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676400"/>
            <a:ext cx="7086600" cy="7620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en-US" sz="2800" b="1">
                <a:solidFill>
                  <a:srgbClr val="660066"/>
                </a:solidFill>
              </a:rPr>
              <a:t>Application Layer</a:t>
            </a:r>
            <a:endParaRPr lang="en-AU" altLang="en-US" sz="2800">
              <a:solidFill>
                <a:srgbClr val="660066"/>
              </a:solidFill>
            </a:endParaRPr>
          </a:p>
          <a:p>
            <a:pPr algn="ctr"/>
            <a:r>
              <a:rPr lang="tr-TR" altLang="en-US" sz="2400">
                <a:solidFill>
                  <a:srgbClr val="660066"/>
                </a:solidFill>
              </a:rPr>
              <a:t>Application programs using the network</a:t>
            </a:r>
            <a:endParaRPr lang="en-AU" altLang="en-US" sz="2400" b="1">
              <a:solidFill>
                <a:srgbClr val="660066"/>
              </a:solidFill>
            </a:endParaRPr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9E706D74-D603-4239-B1DA-4DA2B0B1B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514600"/>
            <a:ext cx="7086600" cy="11430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tr-TR" altLang="en-US" sz="2400" b="1">
                <a:solidFill>
                  <a:srgbClr val="660066"/>
                </a:solidFill>
              </a:rPr>
              <a:t>Transport Layer</a:t>
            </a:r>
            <a:r>
              <a:rPr lang="en-US" altLang="en-US" sz="2400" b="1">
                <a:solidFill>
                  <a:srgbClr val="660066"/>
                </a:solidFill>
              </a:rPr>
              <a:t> (TCP/UDP)</a:t>
            </a:r>
            <a:endParaRPr lang="tr-TR" altLang="en-US" sz="2400" b="1">
              <a:solidFill>
                <a:srgbClr val="660066"/>
              </a:solidFill>
            </a:endParaRPr>
          </a:p>
          <a:p>
            <a:pPr algn="ctr"/>
            <a:r>
              <a:rPr lang="tr-TR" altLang="en-US" sz="2400">
                <a:solidFill>
                  <a:srgbClr val="660066"/>
                </a:solidFill>
              </a:rPr>
              <a:t>Management of end-to-end message transmission,</a:t>
            </a:r>
          </a:p>
          <a:p>
            <a:pPr algn="ctr"/>
            <a:r>
              <a:rPr lang="tr-TR" altLang="en-US" sz="2400">
                <a:solidFill>
                  <a:srgbClr val="660066"/>
                </a:solidFill>
              </a:rPr>
              <a:t>error detection and error correction</a:t>
            </a:r>
            <a:endParaRPr lang="en-AU" altLang="en-US" sz="2400" b="1">
              <a:solidFill>
                <a:srgbClr val="660066"/>
              </a:solidFill>
            </a:endParaRPr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BB2D681A-E568-4E5C-AF96-EE2CF94F4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733800"/>
            <a:ext cx="7086600" cy="838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660066"/>
                </a:solidFill>
              </a:rPr>
              <a:t>Network </a:t>
            </a:r>
            <a:r>
              <a:rPr lang="tr-TR" altLang="en-US" sz="2400" b="1">
                <a:solidFill>
                  <a:srgbClr val="660066"/>
                </a:solidFill>
              </a:rPr>
              <a:t>Layer</a:t>
            </a:r>
            <a:r>
              <a:rPr lang="en-US" altLang="en-US" sz="2400" b="1">
                <a:solidFill>
                  <a:srgbClr val="660066"/>
                </a:solidFill>
              </a:rPr>
              <a:t> (IP)</a:t>
            </a:r>
            <a:endParaRPr lang="tr-TR" altLang="en-US" sz="2400" b="1">
              <a:solidFill>
                <a:srgbClr val="660066"/>
              </a:solidFill>
            </a:endParaRPr>
          </a:p>
          <a:p>
            <a:pPr algn="ctr"/>
            <a:r>
              <a:rPr lang="tr-TR" altLang="en-US" sz="2400">
                <a:solidFill>
                  <a:srgbClr val="660066"/>
                </a:solidFill>
              </a:rPr>
              <a:t>Handling of datagrams : routing and congestion</a:t>
            </a:r>
            <a:endParaRPr lang="en-AU" altLang="en-US" sz="2400" b="1">
              <a:solidFill>
                <a:srgbClr val="660066"/>
              </a:solidFill>
            </a:endParaRPr>
          </a:p>
        </p:txBody>
      </p:sp>
      <p:sp>
        <p:nvSpPr>
          <p:cNvPr id="19468" name="Rectangle 12">
            <a:extLst>
              <a:ext uri="{FF2B5EF4-FFF2-40B4-BE49-F238E27FC236}">
                <a16:creationId xmlns:a16="http://schemas.microsoft.com/office/drawing/2014/main" id="{49D6CB55-9638-4FA2-B580-C857A775D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648200"/>
            <a:ext cx="7086600" cy="10668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660066"/>
                </a:solidFill>
              </a:rPr>
              <a:t>Data Link </a:t>
            </a:r>
            <a:r>
              <a:rPr lang="tr-TR" altLang="en-US" sz="2400" b="1">
                <a:solidFill>
                  <a:srgbClr val="660066"/>
                </a:solidFill>
              </a:rPr>
              <a:t>Layer</a:t>
            </a:r>
          </a:p>
          <a:p>
            <a:pPr algn="ctr"/>
            <a:r>
              <a:rPr lang="tr-TR" altLang="en-US" sz="2200">
                <a:solidFill>
                  <a:srgbClr val="660066"/>
                </a:solidFill>
              </a:rPr>
              <a:t>Management of cost effective and reliable data delivery,</a:t>
            </a:r>
          </a:p>
          <a:p>
            <a:pPr algn="ctr"/>
            <a:r>
              <a:rPr lang="tr-TR" altLang="en-US" sz="2200">
                <a:solidFill>
                  <a:srgbClr val="660066"/>
                </a:solidFill>
              </a:rPr>
              <a:t>access to physical networks</a:t>
            </a:r>
            <a:endParaRPr lang="en-AU" altLang="en-US" sz="2200" b="1">
              <a:solidFill>
                <a:srgbClr val="660066"/>
              </a:solidFill>
            </a:endParaRPr>
          </a:p>
        </p:txBody>
      </p:sp>
      <p:sp>
        <p:nvSpPr>
          <p:cNvPr id="19469" name="Rectangle 13">
            <a:extLst>
              <a:ext uri="{FF2B5EF4-FFF2-40B4-BE49-F238E27FC236}">
                <a16:creationId xmlns:a16="http://schemas.microsoft.com/office/drawing/2014/main" id="{FB08C994-4297-4EE0-A74E-F3BF07201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791200"/>
            <a:ext cx="7086600" cy="9144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660066"/>
                </a:solidFill>
              </a:rPr>
              <a:t>Physical Layer</a:t>
            </a:r>
            <a:endParaRPr lang="tr-TR" altLang="en-US" sz="2400" b="1">
              <a:solidFill>
                <a:srgbClr val="660066"/>
              </a:solidFill>
            </a:endParaRPr>
          </a:p>
          <a:p>
            <a:pPr algn="ctr"/>
            <a:r>
              <a:rPr lang="en-US" altLang="en-US" sz="2400">
                <a:solidFill>
                  <a:srgbClr val="660066"/>
                </a:solidFill>
              </a:rPr>
              <a:t>Physical Media</a:t>
            </a:r>
            <a:endParaRPr lang="en-AU" altLang="en-US" sz="2400" b="1">
              <a:solidFill>
                <a:srgbClr val="660066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3569916-3DF3-4AC9-9FF0-2F60FD321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Communication Architecture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D37BE01-D76E-4551-8546-79723B61FA5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Strategy for connecting host computers and other communicating equipment.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Defines necessary elements for data communication between devices.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A communication  architecture, therefore, defines a standard for the communicating hosts.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A programmer formats data in a manner defined by the communication architecture and passes it on to the communication software.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Separating communication functions adds flexibility, for example, we do not need to modify the entire host software to include more communication devices.</a:t>
            </a:r>
          </a:p>
          <a:p>
            <a:pPr marL="392113" indent="-293688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endParaRPr lang="en-US" altLang="en-US" sz="2400" b="1">
              <a:solidFill>
                <a:srgbClr val="000066"/>
              </a:solidFill>
            </a:endParaRPr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CBD75BC3-ACD0-440D-849B-01497A7BD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077" name="AutoShape 5">
            <a:extLst>
              <a:ext uri="{FF2B5EF4-FFF2-40B4-BE49-F238E27FC236}">
                <a16:creationId xmlns:a16="http://schemas.microsoft.com/office/drawing/2014/main" id="{F70FBB36-D05C-4D46-9B9D-D4BC47D8F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078" name="AutoShape 6">
            <a:extLst>
              <a:ext uri="{FF2B5EF4-FFF2-40B4-BE49-F238E27FC236}">
                <a16:creationId xmlns:a16="http://schemas.microsoft.com/office/drawing/2014/main" id="{44B2D7F5-DFEE-4829-BB68-AB3DFDE30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079" name="AutoShape 7">
            <a:extLst>
              <a:ext uri="{FF2B5EF4-FFF2-40B4-BE49-F238E27FC236}">
                <a16:creationId xmlns:a16="http://schemas.microsoft.com/office/drawing/2014/main" id="{228F20BA-1164-4A81-9AE5-40144360D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54E82705-D038-4C67-9AB3-82194525B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3081" name="AutoShape 9">
            <a:extLst>
              <a:ext uri="{FF2B5EF4-FFF2-40B4-BE49-F238E27FC236}">
                <a16:creationId xmlns:a16="http://schemas.microsoft.com/office/drawing/2014/main" id="{E02F9BC7-6287-4B66-A006-F9322EDAD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28A46EE-3562-4A11-8F85-7F8B3E783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Layer Architecture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9351CF0-9B0F-4862-B89F-574C6ED988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Layer architecture simplifies the network design.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It is easy to debug network applications in a layered architecture network.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The network management is easier due to the layered architecture.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Network layers follow a set of rules, called protocol.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The protocol defines the format of the data being exchanged, and the control and timing for the handshake between layers.</a:t>
            </a:r>
          </a:p>
          <a:p>
            <a:pPr marL="392113" indent="-293688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endParaRPr lang="en-US" altLang="en-US" sz="2400" b="1">
              <a:solidFill>
                <a:srgbClr val="000066"/>
              </a:solidFill>
            </a:endParaRPr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BA4F3E33-B559-4497-A8FB-A28F93143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101" name="AutoShape 5">
            <a:extLst>
              <a:ext uri="{FF2B5EF4-FFF2-40B4-BE49-F238E27FC236}">
                <a16:creationId xmlns:a16="http://schemas.microsoft.com/office/drawing/2014/main" id="{32A72888-8962-469F-873E-60F5635F8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102" name="AutoShape 6">
            <a:extLst>
              <a:ext uri="{FF2B5EF4-FFF2-40B4-BE49-F238E27FC236}">
                <a16:creationId xmlns:a16="http://schemas.microsoft.com/office/drawing/2014/main" id="{F00E5EE3-96D6-4B25-BD17-9B1024E12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103" name="AutoShape 7">
            <a:extLst>
              <a:ext uri="{FF2B5EF4-FFF2-40B4-BE49-F238E27FC236}">
                <a16:creationId xmlns:a16="http://schemas.microsoft.com/office/drawing/2014/main" id="{F36FE642-300C-46BB-9657-E3F0EAE9D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E755754B-504A-4A8F-A478-02B40A11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4105" name="AutoShape 9">
            <a:extLst>
              <a:ext uri="{FF2B5EF4-FFF2-40B4-BE49-F238E27FC236}">
                <a16:creationId xmlns:a16="http://schemas.microsoft.com/office/drawing/2014/main" id="{18608FD9-DFC6-47C8-A23C-25B588C4B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F9AA47-3E74-4A5B-9433-D1C3B600D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Open Systems Interconnection (OSI) Model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1716F4C-36EF-434D-8BAF-EF7479C0412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International standard organization (ISO) established a committee in 1977 to develop an architecture for computer communication.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Open Systems Interconnection (OSI) reference model is the result of this effort.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GB" altLang="en-US" sz="2400" b="1">
                <a:solidFill>
                  <a:srgbClr val="000066"/>
                </a:solidFill>
              </a:rPr>
              <a:t>In 1984, the Open Systems Interconnection (OSI) reference model was approved as an international standard for communications architecture.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Term  “open”  denotes the ability to connect any two systems which conform to the reference model and associated standards.</a:t>
            </a:r>
          </a:p>
          <a:p>
            <a:pPr marL="392113" indent="-293688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endParaRPr lang="en-US" altLang="en-US" sz="2400" b="1">
              <a:solidFill>
                <a:srgbClr val="000066"/>
              </a:solidFill>
            </a:endParaRPr>
          </a:p>
        </p:txBody>
      </p:sp>
      <p:sp>
        <p:nvSpPr>
          <p:cNvPr id="5124" name="AutoShape 4">
            <a:extLst>
              <a:ext uri="{FF2B5EF4-FFF2-40B4-BE49-F238E27FC236}">
                <a16:creationId xmlns:a16="http://schemas.microsoft.com/office/drawing/2014/main" id="{CB857078-5E22-4EED-8A04-056406403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5125" name="AutoShape 5">
            <a:extLst>
              <a:ext uri="{FF2B5EF4-FFF2-40B4-BE49-F238E27FC236}">
                <a16:creationId xmlns:a16="http://schemas.microsoft.com/office/drawing/2014/main" id="{69760D59-1E3B-4C9F-BBEB-95A6585D5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5351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5126" name="AutoShape 6">
            <a:extLst>
              <a:ext uri="{FF2B5EF4-FFF2-40B4-BE49-F238E27FC236}">
                <a16:creationId xmlns:a16="http://schemas.microsoft.com/office/drawing/2014/main" id="{4270B089-CC8E-421B-93D9-975664F1E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6573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5127" name="AutoShape 7">
            <a:extLst>
              <a:ext uri="{FF2B5EF4-FFF2-40B4-BE49-F238E27FC236}">
                <a16:creationId xmlns:a16="http://schemas.microsoft.com/office/drawing/2014/main" id="{D6FF50B4-84C7-40E2-B7C3-47A703C98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050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2B74F5CB-8E5D-4A03-90A7-FCA681056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5129" name="AutoShape 9">
            <a:extLst>
              <a:ext uri="{FF2B5EF4-FFF2-40B4-BE49-F238E27FC236}">
                <a16:creationId xmlns:a16="http://schemas.microsoft.com/office/drawing/2014/main" id="{3B053F21-C858-4A14-B6F0-E4D98EE8E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62AB005-15B6-4682-B410-1473DC02A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OSI Reference Model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B166921-8557-4B6A-9ACD-EF645C1F2BC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392113" indent="-293688" algn="just" defTabSz="414338" eaLnBrk="1" hangingPunct="1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GB" altLang="en-US" sz="2400" b="1">
                <a:solidFill>
                  <a:srgbClr val="000066"/>
                </a:solidFill>
              </a:rPr>
              <a:t>The OSI model is now considered the primary Architectural  model for inter-computer communications.</a:t>
            </a:r>
          </a:p>
          <a:p>
            <a:pPr marL="392113" indent="-293688" algn="just" defTabSz="414338" eaLnBrk="1" hangingPunct="1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GB" altLang="en-US" sz="2400" b="1">
                <a:solidFill>
                  <a:srgbClr val="000066"/>
                </a:solidFill>
              </a:rPr>
              <a:t>The OSI model describes how information or data makes its way from application programmes (such as spreadsheets) through a network medium (such as wire) to another application programme located on another network.</a:t>
            </a:r>
          </a:p>
          <a:p>
            <a:pPr marL="392113" indent="-293688" algn="just" defTabSz="414338" eaLnBrk="1" hangingPunct="1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GB" altLang="en-US" sz="2400" b="1">
                <a:solidFill>
                  <a:srgbClr val="000066"/>
                </a:solidFill>
              </a:rPr>
              <a:t>The OSI reference model divides the problem of moving information between computers over a network medium into SEVEN smaller and more manageable problems .</a:t>
            </a:r>
          </a:p>
          <a:p>
            <a:pPr marL="392113" indent="-293688" algn="just" defTabSz="414338" eaLnBrk="1" hangingPunct="1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GB" altLang="en-US" sz="2400" b="1">
                <a:solidFill>
                  <a:srgbClr val="000066"/>
                </a:solidFill>
              </a:rPr>
              <a:t>This separation into smaller more manageable functions is known as layering.</a:t>
            </a:r>
            <a:endParaRPr lang="en-US" altLang="en-US" sz="2400" b="1">
              <a:solidFill>
                <a:srgbClr val="000066"/>
              </a:solidFill>
            </a:endParaRPr>
          </a:p>
        </p:txBody>
      </p:sp>
      <p:sp>
        <p:nvSpPr>
          <p:cNvPr id="6148" name="AutoShape 4">
            <a:extLst>
              <a:ext uri="{FF2B5EF4-FFF2-40B4-BE49-F238E27FC236}">
                <a16:creationId xmlns:a16="http://schemas.microsoft.com/office/drawing/2014/main" id="{B04421FD-13A8-4456-B824-73E6D0611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6149" name="AutoShape 5">
            <a:extLst>
              <a:ext uri="{FF2B5EF4-FFF2-40B4-BE49-F238E27FC236}">
                <a16:creationId xmlns:a16="http://schemas.microsoft.com/office/drawing/2014/main" id="{C6D172E6-E8C7-4AAE-AD54-4DFFEDFC7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6150" name="AutoShape 6">
            <a:extLst>
              <a:ext uri="{FF2B5EF4-FFF2-40B4-BE49-F238E27FC236}">
                <a16:creationId xmlns:a16="http://schemas.microsoft.com/office/drawing/2014/main" id="{7C187DA1-5B8D-46BE-9BBA-3B7862846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6151" name="AutoShape 7">
            <a:extLst>
              <a:ext uri="{FF2B5EF4-FFF2-40B4-BE49-F238E27FC236}">
                <a16:creationId xmlns:a16="http://schemas.microsoft.com/office/drawing/2014/main" id="{8D81C045-CCA5-48C7-AD7A-C59E4F6B3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6152" name="Text Box 8">
            <a:extLst>
              <a:ext uri="{FF2B5EF4-FFF2-40B4-BE49-F238E27FC236}">
                <a16:creationId xmlns:a16="http://schemas.microsoft.com/office/drawing/2014/main" id="{9F73C76F-4442-4DCE-B81C-6A7A6F397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6153" name="AutoShape 9">
            <a:extLst>
              <a:ext uri="{FF2B5EF4-FFF2-40B4-BE49-F238E27FC236}">
                <a16:creationId xmlns:a16="http://schemas.microsoft.com/office/drawing/2014/main" id="{805CC406-C680-4C3A-A4A6-75422731B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0DDB01C-3E36-4C18-A95C-53C4C1AAC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OSI Reference Model: 7 Layers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7171" name="AutoShape 3">
            <a:extLst>
              <a:ext uri="{FF2B5EF4-FFF2-40B4-BE49-F238E27FC236}">
                <a16:creationId xmlns:a16="http://schemas.microsoft.com/office/drawing/2014/main" id="{99BDF104-FBAB-4CB8-BE74-90AA6CDED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72" name="AutoShape 4">
            <a:extLst>
              <a:ext uri="{FF2B5EF4-FFF2-40B4-BE49-F238E27FC236}">
                <a16:creationId xmlns:a16="http://schemas.microsoft.com/office/drawing/2014/main" id="{A6B620C9-D497-4F25-A3E2-BEBC93353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73" name="AutoShape 5">
            <a:extLst>
              <a:ext uri="{FF2B5EF4-FFF2-40B4-BE49-F238E27FC236}">
                <a16:creationId xmlns:a16="http://schemas.microsoft.com/office/drawing/2014/main" id="{347AD75F-E644-4BB8-964B-F27FB9455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74" name="AutoShape 6">
            <a:extLst>
              <a:ext uri="{FF2B5EF4-FFF2-40B4-BE49-F238E27FC236}">
                <a16:creationId xmlns:a16="http://schemas.microsoft.com/office/drawing/2014/main" id="{4EBA1E98-5B94-4E06-ACE4-DB72F2F58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2824117E-AB18-4D68-BE27-33042B735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7176" name="AutoShape 8">
            <a:extLst>
              <a:ext uri="{FF2B5EF4-FFF2-40B4-BE49-F238E27FC236}">
                <a16:creationId xmlns:a16="http://schemas.microsoft.com/office/drawing/2014/main" id="{FED99827-D324-4B1F-A630-576041B8A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pic>
        <p:nvPicPr>
          <p:cNvPr id="7177" name="Picture 9">
            <a:extLst>
              <a:ext uri="{FF2B5EF4-FFF2-40B4-BE49-F238E27FC236}">
                <a16:creationId xmlns:a16="http://schemas.microsoft.com/office/drawing/2014/main" id="{133C4D4E-9CB9-4495-BE69-AC4D9B2123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24050"/>
            <a:ext cx="8153400" cy="4705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6463C27-B3C8-4E22-96E0-83D24A77BA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OSI: A Layered Network Model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8F4D396-1674-4E1B-8E50-01E2E37BEC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marL="392113" indent="-293688" algn="just" defTabSz="414338" eaLnBrk="1" hangingPunct="1">
              <a:lnSpc>
                <a:spcPct val="80000"/>
              </a:lnSpc>
              <a:spcBef>
                <a:spcPct val="45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GB" altLang="en-US" sz="2400" b="1">
                <a:solidFill>
                  <a:srgbClr val="000066"/>
                </a:solidFill>
              </a:rPr>
              <a:t>The process of breaking up the functions or tasks of networking into layers reduces complexity.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45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GB" altLang="en-US" sz="2400" b="1">
                <a:solidFill>
                  <a:srgbClr val="000066"/>
                </a:solidFill>
              </a:rPr>
              <a:t>Each layer provides a service to the layer above it in the protocol specification.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45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GB" altLang="en-US" sz="2400" b="1">
                <a:solidFill>
                  <a:srgbClr val="000066"/>
                </a:solidFill>
              </a:rPr>
              <a:t> Each layer communicates with the same layer’s software or hardware on other computers. 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45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GB" altLang="en-US" sz="2400" b="1">
                <a:solidFill>
                  <a:srgbClr val="000066"/>
                </a:solidFill>
              </a:rPr>
              <a:t>The lower 4 layers (transport, network, data link and physical —Layers 4, 3, 2, and 1) are concerned with the flow of data from end to end through the network. 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45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GB" altLang="en-US" sz="2400" b="1">
                <a:solidFill>
                  <a:srgbClr val="000066"/>
                </a:solidFill>
              </a:rPr>
              <a:t>The upper four layers of the OSI model (application, presentation and session—Layers 7, 6 and 5) are orientated more toward services to the applications. 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45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GB" altLang="en-US" sz="2400" b="1">
                <a:solidFill>
                  <a:srgbClr val="000066"/>
                </a:solidFill>
              </a:rPr>
              <a:t>Data is </a:t>
            </a:r>
            <a:r>
              <a:rPr lang="en-US" altLang="en-US" sz="2400" b="1">
                <a:solidFill>
                  <a:srgbClr val="000066"/>
                </a:solidFill>
              </a:rPr>
              <a:t>Encapsulated with the necessary protocol information as it moves down the layers before network transit.</a:t>
            </a:r>
          </a:p>
        </p:txBody>
      </p:sp>
      <p:sp>
        <p:nvSpPr>
          <p:cNvPr id="8196" name="AutoShape 4">
            <a:extLst>
              <a:ext uri="{FF2B5EF4-FFF2-40B4-BE49-F238E27FC236}">
                <a16:creationId xmlns:a16="http://schemas.microsoft.com/office/drawing/2014/main" id="{A4E01635-7771-4DDC-8DFA-A75E1404E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8197" name="AutoShape 5">
            <a:extLst>
              <a:ext uri="{FF2B5EF4-FFF2-40B4-BE49-F238E27FC236}">
                <a16:creationId xmlns:a16="http://schemas.microsoft.com/office/drawing/2014/main" id="{AE35987A-4B7C-45E5-B28E-34D0CB84E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8198" name="AutoShape 6">
            <a:extLst>
              <a:ext uri="{FF2B5EF4-FFF2-40B4-BE49-F238E27FC236}">
                <a16:creationId xmlns:a16="http://schemas.microsoft.com/office/drawing/2014/main" id="{5250A3B4-8385-4D66-A096-FA767CC15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8199" name="AutoShape 7">
            <a:extLst>
              <a:ext uri="{FF2B5EF4-FFF2-40B4-BE49-F238E27FC236}">
                <a16:creationId xmlns:a16="http://schemas.microsoft.com/office/drawing/2014/main" id="{37FF14A9-BA85-44C4-BC2E-4D4D1FA85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E59DBD7A-0CDB-42EC-BF82-92E1FBE17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8201" name="AutoShape 9">
            <a:extLst>
              <a:ext uri="{FF2B5EF4-FFF2-40B4-BE49-F238E27FC236}">
                <a16:creationId xmlns:a16="http://schemas.microsoft.com/office/drawing/2014/main" id="{FDEBA00B-3154-4AA5-8E0D-4C8C0ED09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B6474AE-6DE9-4334-A768-412A1884F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Physical Layer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BFDDA49-195F-4456-8C7E-50352E50EF0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Provides physical interface for transmission of information.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endParaRPr lang="en-US" altLang="en-US" sz="2400" b="1">
              <a:solidFill>
                <a:srgbClr val="000066"/>
              </a:solidFill>
            </a:endParaRP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Defines rules by which bits are passed from one system to another on a physical communication medium.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Covers all - mechanical, electrical, functional and procedural - aspects for physical communication.</a:t>
            </a:r>
          </a:p>
          <a:p>
            <a:pPr marL="392113" indent="-293688" algn="just" defTabSz="414338" eaLnBrk="1" hangingPunct="1">
              <a:lnSpc>
                <a:spcPct val="80000"/>
              </a:lnSpc>
              <a:spcBef>
                <a:spcPct val="50000"/>
              </a:spcBef>
              <a:spcAft>
                <a:spcPts val="500"/>
              </a:spcAft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Such characteristics as voltage levels, timing of voltage changes, physical data rates, maximum transmission distances, physical connectors, and other similar attributes are defined by physical layer specifications. </a:t>
            </a:r>
          </a:p>
          <a:p>
            <a:pPr marL="392113" indent="-293688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endParaRPr lang="en-US" altLang="en-US" sz="2400" b="1">
              <a:solidFill>
                <a:srgbClr val="000066"/>
              </a:solidFill>
            </a:endParaRPr>
          </a:p>
        </p:txBody>
      </p:sp>
      <p:sp>
        <p:nvSpPr>
          <p:cNvPr id="9220" name="AutoShape 4">
            <a:extLst>
              <a:ext uri="{FF2B5EF4-FFF2-40B4-BE49-F238E27FC236}">
                <a16:creationId xmlns:a16="http://schemas.microsoft.com/office/drawing/2014/main" id="{92351092-A230-48AB-AEB1-FB335398E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21" name="AutoShape 5">
            <a:extLst>
              <a:ext uri="{FF2B5EF4-FFF2-40B4-BE49-F238E27FC236}">
                <a16:creationId xmlns:a16="http://schemas.microsoft.com/office/drawing/2014/main" id="{FB437FD7-1398-4E6A-B02B-53DFE0A94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22" name="AutoShape 6">
            <a:extLst>
              <a:ext uri="{FF2B5EF4-FFF2-40B4-BE49-F238E27FC236}">
                <a16:creationId xmlns:a16="http://schemas.microsoft.com/office/drawing/2014/main" id="{AE2CA889-66F6-4561-8C22-DD8B0B5AF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23" name="AutoShape 7">
            <a:extLst>
              <a:ext uri="{FF2B5EF4-FFF2-40B4-BE49-F238E27FC236}">
                <a16:creationId xmlns:a16="http://schemas.microsoft.com/office/drawing/2014/main" id="{5907B770-6B5F-4A61-BD8C-5A764FA3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08AA9B07-4667-4AE7-95BE-CCC82D48F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9225" name="AutoShape 9">
            <a:extLst>
              <a:ext uri="{FF2B5EF4-FFF2-40B4-BE49-F238E27FC236}">
                <a16:creationId xmlns:a16="http://schemas.microsoft.com/office/drawing/2014/main" id="{3AD894AC-B2AF-4AED-9839-C32512641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F359400-2264-4670-A295-336FAD7C9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Data Link Layer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DADA921-255E-4DCF-B08F-E95A46B8BB2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92113" indent="-293688" algn="just" defTabSz="414338"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Data link layer attempts to provide reliable communication over the physical layer interface. </a:t>
            </a:r>
          </a:p>
          <a:p>
            <a:pPr marL="392113" indent="-293688" algn="just" defTabSz="414338"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endParaRPr lang="en-US" altLang="en-US" sz="2400" b="1">
              <a:solidFill>
                <a:srgbClr val="000066"/>
              </a:solidFill>
            </a:endParaRPr>
          </a:p>
          <a:p>
            <a:pPr marL="392113" indent="-293688" algn="just" defTabSz="414338"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Breaks the outgoing data into frames and reassemble the received frames.</a:t>
            </a:r>
          </a:p>
          <a:p>
            <a:pPr marL="392113" indent="-293688" algn="just" defTabSz="414338"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Create and detect frame boundaries.</a:t>
            </a:r>
          </a:p>
          <a:p>
            <a:pPr marL="392113" indent="-293688" algn="just" defTabSz="414338"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Handle errors by implementing an acknowledgement and retransmission scheme.</a:t>
            </a:r>
          </a:p>
          <a:p>
            <a:pPr marL="392113" indent="-293688" algn="just" defTabSz="414338"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Implement flow control.</a:t>
            </a:r>
          </a:p>
          <a:p>
            <a:pPr marL="392113" indent="-293688" algn="just" defTabSz="414338"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Supports points-to-point as well as broadcast communication.</a:t>
            </a:r>
          </a:p>
          <a:p>
            <a:pPr marL="392113" indent="-293688" algn="just" defTabSz="414338"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Supports simplex, half-duplex or full-duplex communication.</a:t>
            </a:r>
          </a:p>
          <a:p>
            <a:pPr marL="392113" indent="-293688" defTabSz="414338" eaLnBrk="1" hangingPunct="1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endParaRPr lang="en-US" altLang="en-US" sz="2400" b="1">
              <a:solidFill>
                <a:srgbClr val="000066"/>
              </a:solidFill>
            </a:endParaRPr>
          </a:p>
        </p:txBody>
      </p:sp>
      <p:sp>
        <p:nvSpPr>
          <p:cNvPr id="10244" name="AutoShape 4">
            <a:extLst>
              <a:ext uri="{FF2B5EF4-FFF2-40B4-BE49-F238E27FC236}">
                <a16:creationId xmlns:a16="http://schemas.microsoft.com/office/drawing/2014/main" id="{4B3821E1-D3EA-42F7-BB59-B167CF4E6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245" name="AutoShape 5">
            <a:extLst>
              <a:ext uri="{FF2B5EF4-FFF2-40B4-BE49-F238E27FC236}">
                <a16:creationId xmlns:a16="http://schemas.microsoft.com/office/drawing/2014/main" id="{A6C4BDD2-6408-4983-B723-DA8C11E5B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246" name="AutoShape 6">
            <a:extLst>
              <a:ext uri="{FF2B5EF4-FFF2-40B4-BE49-F238E27FC236}">
                <a16:creationId xmlns:a16="http://schemas.microsoft.com/office/drawing/2014/main" id="{75A655B4-9E85-44DB-854D-AB3D00D56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247" name="AutoShape 7">
            <a:extLst>
              <a:ext uri="{FF2B5EF4-FFF2-40B4-BE49-F238E27FC236}">
                <a16:creationId xmlns:a16="http://schemas.microsoft.com/office/drawing/2014/main" id="{2098FE39-5370-4060-8E0C-78FDD0744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76880C9B-4090-4E32-96A9-CBFE1B465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OSI Model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000" b="1">
              <a:solidFill>
                <a:schemeClr val="bg1"/>
              </a:solidFill>
            </a:endParaRPr>
          </a:p>
        </p:txBody>
      </p:sp>
      <p:sp>
        <p:nvSpPr>
          <p:cNvPr id="10249" name="AutoShape 9">
            <a:extLst>
              <a:ext uri="{FF2B5EF4-FFF2-40B4-BE49-F238E27FC236}">
                <a16:creationId xmlns:a16="http://schemas.microsoft.com/office/drawing/2014/main" id="{E1AAE8A1-EE4A-43E2-A657-5B5232BE3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1141</Words>
  <Application>Microsoft Office PowerPoint</Application>
  <PresentationFormat>On-screen Show (4:3)</PresentationFormat>
  <Paragraphs>142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PowerPoint Presentation</vt:lpstr>
      <vt:lpstr>Communication Architecture</vt:lpstr>
      <vt:lpstr>Layer Architecture</vt:lpstr>
      <vt:lpstr>Open Systems Interconnection (OSI) Model</vt:lpstr>
      <vt:lpstr>OSI Reference Model</vt:lpstr>
      <vt:lpstr>OSI Reference Model: 7 Layers</vt:lpstr>
      <vt:lpstr>OSI: A Layered Network Model</vt:lpstr>
      <vt:lpstr>Physical Layer</vt:lpstr>
      <vt:lpstr>Data Link Layer</vt:lpstr>
      <vt:lpstr>Network Layer</vt:lpstr>
      <vt:lpstr>Transport Layer</vt:lpstr>
      <vt:lpstr>Session Layer</vt:lpstr>
      <vt:lpstr>Presentation Layer</vt:lpstr>
      <vt:lpstr>Application Layer</vt:lpstr>
      <vt:lpstr>OSI in Action</vt:lpstr>
      <vt:lpstr>PowerPoint Presentation</vt:lpstr>
      <vt:lpstr>OSI &amp; TCP/IP Models</vt:lpstr>
      <vt:lpstr>TCP/IP Model</vt:lpstr>
    </vt:vector>
  </TitlesOfParts>
  <Company>IITK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Mr.Navpreet Singh</dc:creator>
  <cp:lastModifiedBy>vinoth kumar</cp:lastModifiedBy>
  <cp:revision>6</cp:revision>
  <dcterms:created xsi:type="dcterms:W3CDTF">1999-01-01T11:11:23Z</dcterms:created>
  <dcterms:modified xsi:type="dcterms:W3CDTF">2020-09-05T14:49:35Z</dcterms:modified>
</cp:coreProperties>
</file>