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3"/>
  </p:notesMasterIdLst>
  <p:sldIdLst>
    <p:sldId id="313" r:id="rId2"/>
    <p:sldId id="326" r:id="rId3"/>
    <p:sldId id="331" r:id="rId4"/>
    <p:sldId id="333" r:id="rId5"/>
    <p:sldId id="347" r:id="rId6"/>
    <p:sldId id="341" r:id="rId7"/>
    <p:sldId id="382" r:id="rId8"/>
    <p:sldId id="383" r:id="rId9"/>
    <p:sldId id="343" r:id="rId10"/>
    <p:sldId id="384" r:id="rId11"/>
    <p:sldId id="257" r:id="rId12"/>
    <p:sldId id="385" r:id="rId13"/>
    <p:sldId id="386" r:id="rId14"/>
    <p:sldId id="271" r:id="rId15"/>
    <p:sldId id="387" r:id="rId16"/>
    <p:sldId id="388" r:id="rId17"/>
    <p:sldId id="272" r:id="rId18"/>
    <p:sldId id="409" r:id="rId19"/>
    <p:sldId id="389" r:id="rId20"/>
    <p:sldId id="390" r:id="rId21"/>
    <p:sldId id="428" r:id="rId22"/>
    <p:sldId id="393" r:id="rId23"/>
    <p:sldId id="391" r:id="rId24"/>
    <p:sldId id="429" r:id="rId25"/>
    <p:sldId id="394" r:id="rId26"/>
    <p:sldId id="451" r:id="rId27"/>
    <p:sldId id="452" r:id="rId28"/>
    <p:sldId id="453" r:id="rId29"/>
    <p:sldId id="432" r:id="rId30"/>
    <p:sldId id="433" r:id="rId31"/>
    <p:sldId id="424" r:id="rId32"/>
    <p:sldId id="425" r:id="rId33"/>
    <p:sldId id="434" r:id="rId34"/>
    <p:sldId id="438" r:id="rId35"/>
    <p:sldId id="402" r:id="rId36"/>
    <p:sldId id="403" r:id="rId37"/>
    <p:sldId id="404" r:id="rId38"/>
    <p:sldId id="275" r:id="rId39"/>
    <p:sldId id="396" r:id="rId40"/>
    <p:sldId id="398" r:id="rId41"/>
    <p:sldId id="399" r:id="rId42"/>
    <p:sldId id="400" r:id="rId43"/>
    <p:sldId id="401" r:id="rId44"/>
    <p:sldId id="405" r:id="rId45"/>
    <p:sldId id="411" r:id="rId46"/>
    <p:sldId id="412" r:id="rId47"/>
    <p:sldId id="413" r:id="rId48"/>
    <p:sldId id="415" r:id="rId49"/>
    <p:sldId id="416" r:id="rId50"/>
    <p:sldId id="417" r:id="rId51"/>
    <p:sldId id="418" r:id="rId52"/>
    <p:sldId id="449" r:id="rId53"/>
    <p:sldId id="276" r:id="rId54"/>
    <p:sldId id="406" r:id="rId55"/>
    <p:sldId id="442" r:id="rId56"/>
    <p:sldId id="443" r:id="rId57"/>
    <p:sldId id="444" r:id="rId58"/>
    <p:sldId id="407" r:id="rId59"/>
    <p:sldId id="445" r:id="rId60"/>
    <p:sldId id="440" r:id="rId61"/>
    <p:sldId id="441" r:id="rId62"/>
    <p:sldId id="439" r:id="rId63"/>
    <p:sldId id="408" r:id="rId64"/>
    <p:sldId id="446" r:id="rId65"/>
    <p:sldId id="447" r:id="rId66"/>
    <p:sldId id="448" r:id="rId67"/>
    <p:sldId id="457" r:id="rId68"/>
    <p:sldId id="458" r:id="rId69"/>
    <p:sldId id="321" r:id="rId70"/>
    <p:sldId id="322" r:id="rId71"/>
    <p:sldId id="459" r:id="rId72"/>
    <p:sldId id="466" r:id="rId73"/>
    <p:sldId id="467" r:id="rId74"/>
    <p:sldId id="468" r:id="rId75"/>
    <p:sldId id="469" r:id="rId76"/>
    <p:sldId id="476" r:id="rId77"/>
    <p:sldId id="470" r:id="rId78"/>
    <p:sldId id="471" r:id="rId79"/>
    <p:sldId id="472" r:id="rId80"/>
    <p:sldId id="473" r:id="rId81"/>
    <p:sldId id="460" r:id="rId82"/>
    <p:sldId id="461" r:id="rId83"/>
    <p:sldId id="464" r:id="rId84"/>
    <p:sldId id="462" r:id="rId85"/>
    <p:sldId id="463" r:id="rId86"/>
    <p:sldId id="465" r:id="rId87"/>
    <p:sldId id="454" r:id="rId88"/>
    <p:sldId id="419" r:id="rId89"/>
    <p:sldId id="455" r:id="rId90"/>
    <p:sldId id="456" r:id="rId91"/>
    <p:sldId id="33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43"/>
  </p:normalViewPr>
  <p:slideViewPr>
    <p:cSldViewPr>
      <p:cViewPr varScale="1">
        <p:scale>
          <a:sx n="69" d="100"/>
          <a:sy n="69"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296B-B884-4095-A70F-3CF4CD7E8F90}" type="datetimeFigureOut">
              <a:rPr lang="en-US" smtClean="0"/>
              <a:pPr/>
              <a:t>10/21/2020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5659E-A74F-4D2E-B91F-E3D5E89E2C11}" type="slidenum">
              <a:rPr lang="en-US" smtClean="0"/>
              <a:pPr/>
              <a:t>‹#›</a:t>
            </a:fld>
            <a:endParaRPr lang="en-US"/>
          </a:p>
        </p:txBody>
      </p:sp>
    </p:spTree>
    <p:extLst>
      <p:ext uri="{BB962C8B-B14F-4D97-AF65-F5344CB8AC3E}">
        <p14:creationId xmlns:p14="http://schemas.microsoft.com/office/powerpoint/2010/main" val="256954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38C96B-68A8-9741-9D40-3D50FBA28DF2}" type="datetime1">
              <a:rPr lang="en-IN" smtClean="0"/>
              <a:pPr/>
              <a:t>21-10-2020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29DAF-B5C3-BF4E-9195-CFE3063D752C}" type="datetime1">
              <a:rPr lang="en-IN" smtClean="0"/>
              <a:pPr/>
              <a:t>21-10-2020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077B1-0875-4D40-85F4-0418E5A37D45}" type="datetime1">
              <a:rPr lang="en-IN" smtClean="0"/>
              <a:pPr/>
              <a:t>21-10-2020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4DD6D-EFAB-D44F-B78F-DEAFDAD710AB}" type="datetime1">
              <a:rPr lang="en-IN" smtClean="0"/>
              <a:pPr/>
              <a:t>21-10-2020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5CFC-2BC4-5249-AFC1-C663D51EF986}" type="datetime1">
              <a:rPr lang="en-IN" smtClean="0"/>
              <a:pPr/>
              <a:t>21-10-2020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2C6DD4-C4E0-FC4B-8830-9E4E14F7682E}" type="datetime1">
              <a:rPr lang="en-IN" smtClean="0"/>
              <a:pPr/>
              <a:t>21-10-2020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4377-AC85-1647-BB27-A7140A7E9470}" type="datetime1">
              <a:rPr lang="en-IN" smtClean="0"/>
              <a:pPr/>
              <a:t>21-10-2020</a:t>
            </a:fld>
            <a:endParaRPr lang="en-US"/>
          </a:p>
        </p:txBody>
      </p:sp>
      <p:sp>
        <p:nvSpPr>
          <p:cNvPr id="8" name="Footer Placeholder 7"/>
          <p:cNvSpPr>
            <a:spLocks noGrp="1"/>
          </p:cNvSpPr>
          <p:nvPr>
            <p:ph type="ftr" sz="quarter" idx="11"/>
          </p:nvPr>
        </p:nvSpPr>
        <p:spPr/>
        <p:txBody>
          <a:bodyPr/>
          <a:lstStyle/>
          <a:p>
            <a:r>
              <a:rPr lang="en-US"/>
              <a:t>Dr.Carmel Mary Belinda M J /CSE                                                            </a:t>
            </a:r>
          </a:p>
        </p:txBody>
      </p:sp>
      <p:sp>
        <p:nvSpPr>
          <p:cNvPr id="9" name="Slide Number Placeholder 8"/>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7DC08C-79FF-574A-8F02-232F0754FBAA}" type="datetime1">
              <a:rPr lang="en-IN" smtClean="0"/>
              <a:pPr/>
              <a:t>21-10-2020</a:t>
            </a:fld>
            <a:endParaRPr lang="en-US"/>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E17BC-74AD-B841-B893-5BF7B69A1818}" type="datetime1">
              <a:rPr lang="en-IN" smtClean="0"/>
              <a:pPr/>
              <a:t>21-10-2020</a:t>
            </a:fld>
            <a:endParaRPr lang="en-US"/>
          </a:p>
        </p:txBody>
      </p:sp>
      <p:sp>
        <p:nvSpPr>
          <p:cNvPr id="3" name="Footer Placeholder 2"/>
          <p:cNvSpPr>
            <a:spLocks noGrp="1"/>
          </p:cNvSpPr>
          <p:nvPr>
            <p:ph type="ftr" sz="quarter" idx="11"/>
          </p:nvPr>
        </p:nvSpPr>
        <p:spPr/>
        <p:txBody>
          <a:bodyPr/>
          <a:lstStyle/>
          <a:p>
            <a:r>
              <a:rPr lang="en-US"/>
              <a:t>Dr.Carmel Mary Belinda M J /CSE                                                            </a:t>
            </a:r>
          </a:p>
        </p:txBody>
      </p:sp>
      <p:sp>
        <p:nvSpPr>
          <p:cNvPr id="4" name="Slide Number Placeholder 3"/>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02E-C8A2-9343-BBD2-798CB02B3853}" type="datetime1">
              <a:rPr lang="en-IN" smtClean="0"/>
              <a:pPr/>
              <a:t>21-10-2020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B0948-2452-3843-BBD3-C803E8D16343}" type="datetime1">
              <a:rPr lang="en-IN" smtClean="0"/>
              <a:pPr/>
              <a:t>21-10-2020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477E1-EF1B-4440-BF6E-79B2DC422115}" type="datetime1">
              <a:rPr lang="en-IN" smtClean="0"/>
              <a:pPr/>
              <a:t>21-10-2020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Dr.Carmel Mary Belinda M J /CSE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DAB5-CB49-440C-99FC-CF944ACFAA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FA1D8-4673-2545-B96E-CFB1C85AA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2" name="Title 1"/>
          <p:cNvSpPr>
            <a:spLocks noGrp="1"/>
          </p:cNvSpPr>
          <p:nvPr>
            <p:ph type="ctrTitle"/>
          </p:nvPr>
        </p:nvSpPr>
        <p:spPr>
          <a:xfrm>
            <a:off x="685800" y="914401"/>
            <a:ext cx="8229600" cy="1447800"/>
          </a:xfrm>
        </p:spPr>
        <p:txBody>
          <a:bodyPr>
            <a:noAutofit/>
          </a:bodyPr>
          <a:lstStyle/>
          <a:p>
            <a:r>
              <a:rPr lang="en-US" sz="4000" dirty="0"/>
              <a:t>SCHOOL of COMPUTING</a:t>
            </a:r>
            <a:br>
              <a:rPr lang="en-US" sz="4000" dirty="0"/>
            </a:br>
            <a:r>
              <a:rPr lang="en-US" sz="4000" dirty="0"/>
              <a:t>DRPARTMENT of COMPUTER SCIENCE &amp; ENGINEERING</a:t>
            </a:r>
          </a:p>
        </p:txBody>
      </p:sp>
      <p:sp>
        <p:nvSpPr>
          <p:cNvPr id="3" name="Subtitle 2"/>
          <p:cNvSpPr>
            <a:spLocks noGrp="1"/>
          </p:cNvSpPr>
          <p:nvPr>
            <p:ph type="subTitle" idx="1"/>
          </p:nvPr>
        </p:nvSpPr>
        <p:spPr>
          <a:xfrm>
            <a:off x="609600" y="2971800"/>
            <a:ext cx="8534400" cy="2667000"/>
          </a:xfrm>
        </p:spPr>
        <p:txBody>
          <a:bodyPr>
            <a:normAutofit/>
          </a:bodyPr>
          <a:lstStyle/>
          <a:p>
            <a:pPr algn="l">
              <a:spcAft>
                <a:spcPts val="600"/>
              </a:spcAft>
            </a:pPr>
            <a:r>
              <a:rPr lang="en-US" sz="2600" dirty="0">
                <a:solidFill>
                  <a:schemeClr val="tx1"/>
                </a:solidFill>
              </a:rPr>
              <a:t>COURSE CATEGORY :PROGRAM CORE</a:t>
            </a:r>
          </a:p>
          <a:p>
            <a:pPr algn="l">
              <a:spcAft>
                <a:spcPts val="600"/>
              </a:spcAft>
            </a:pPr>
            <a:r>
              <a:rPr lang="en-US" sz="2600" dirty="0">
                <a:solidFill>
                  <a:schemeClr val="tx1"/>
                </a:solidFill>
              </a:rPr>
              <a:t>COURSE NAME:DATA WAREHOUSING AND DATA MINING</a:t>
            </a:r>
          </a:p>
          <a:p>
            <a:pPr algn="l">
              <a:spcAft>
                <a:spcPts val="600"/>
              </a:spcAft>
            </a:pPr>
            <a:r>
              <a:rPr lang="en-US" sz="2600" dirty="0">
                <a:solidFill>
                  <a:schemeClr val="tx1"/>
                </a:solidFill>
              </a:rPr>
              <a:t>COURSE CODE:1151CS114</a:t>
            </a:r>
          </a:p>
          <a:p>
            <a:pPr algn="l">
              <a:spcAft>
                <a:spcPts val="600"/>
              </a:spcAft>
            </a:pPr>
            <a:r>
              <a:rPr lang="en-US" sz="2600" dirty="0">
                <a:solidFill>
                  <a:schemeClr val="tx1"/>
                </a:solidFill>
              </a:rPr>
              <a:t>FACULTY: Dr. CARMEL MARY BELINDA M J</a:t>
            </a:r>
          </a:p>
          <a:p>
            <a:endParaRPr lang="en-US" dirty="0"/>
          </a:p>
        </p:txBody>
      </p:sp>
    </p:spTree>
    <p:extLst>
      <p:ext uri="{BB962C8B-B14F-4D97-AF65-F5344CB8AC3E}">
        <p14:creationId xmlns:p14="http://schemas.microsoft.com/office/powerpoint/2010/main" val="1912949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r>
              <a:rPr lang="en-US" dirty="0"/>
              <a:t>Types of Intelligent partitioning</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400" i="1" dirty="0"/>
              <a:t>Hash partitioning: </a:t>
            </a:r>
            <a:r>
              <a:rPr lang="en-US" sz="2400" dirty="0"/>
              <a:t>A hash algorithm is used to calculate the partition number based on the</a:t>
            </a:r>
            <a:r>
              <a:rPr lang="en-US" sz="2400" i="1" dirty="0"/>
              <a:t> </a:t>
            </a:r>
            <a:r>
              <a:rPr lang="en-US" sz="2400" dirty="0"/>
              <a:t>value of the partitioning key for each </a:t>
            </a:r>
            <a:r>
              <a:rPr lang="en-US" sz="2400" dirty="0" smtClean="0"/>
              <a:t>row.</a:t>
            </a:r>
          </a:p>
          <a:p>
            <a:pPr algn="just"/>
            <a:r>
              <a:rPr lang="en-US" sz="2400" i="1" dirty="0"/>
              <a:t>Key range partitioning: </a:t>
            </a:r>
            <a:r>
              <a:rPr lang="en-US" sz="2400" dirty="0"/>
              <a:t>Rows are placed and located in the partitions according to the value</a:t>
            </a:r>
            <a:r>
              <a:rPr lang="en-US" sz="2400" i="1" dirty="0"/>
              <a:t> </a:t>
            </a:r>
            <a:r>
              <a:rPr lang="en-US" sz="2400" dirty="0"/>
              <a:t>of the partitioning key. That is all the rows with the key value from A to K are in partition 1, L to T are in partition 2 and so </a:t>
            </a:r>
            <a:r>
              <a:rPr lang="en-US" sz="2400" dirty="0" smtClean="0"/>
              <a:t>on.</a:t>
            </a:r>
          </a:p>
          <a:p>
            <a:pPr algn="just"/>
            <a:r>
              <a:rPr lang="en-US" sz="2400" i="1" dirty="0"/>
              <a:t>Schema portioning: </a:t>
            </a:r>
            <a:r>
              <a:rPr lang="en-US" sz="2400" dirty="0"/>
              <a:t>an entire table is placed on one disk; another table is placed on different</a:t>
            </a:r>
            <a:r>
              <a:rPr lang="en-US" sz="2400" i="1" dirty="0"/>
              <a:t> </a:t>
            </a:r>
            <a:r>
              <a:rPr lang="en-US" sz="2400" dirty="0"/>
              <a:t>disk etc. This is useful for small reference tables</a:t>
            </a:r>
            <a:r>
              <a:rPr lang="en-US" sz="2400" dirty="0" smtClean="0"/>
              <a:t>.</a:t>
            </a:r>
          </a:p>
          <a:p>
            <a:pPr algn="just"/>
            <a:r>
              <a:rPr lang="en-US" sz="2400" i="1" dirty="0"/>
              <a:t>User defined portioning: </a:t>
            </a:r>
            <a:r>
              <a:rPr lang="en-US" sz="2400" dirty="0"/>
              <a:t>It allows a table to be partitioned on the basis of a user defined</a:t>
            </a:r>
            <a:r>
              <a:rPr lang="en-US" sz="2400" i="1" dirty="0"/>
              <a:t> </a:t>
            </a:r>
            <a:r>
              <a:rPr lang="en-US" sz="2400" dirty="0"/>
              <a:t>expression</a:t>
            </a:r>
            <a:r>
              <a:rPr lang="en-US" sz="2600" dirty="0"/>
              <a:t>.</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10</a:t>
            </a:fld>
            <a:endParaRPr lang="en-US"/>
          </a:p>
        </p:txBody>
      </p:sp>
      <p:pic>
        <p:nvPicPr>
          <p:cNvPr id="6" name="Picture 5">
            <a:extLst>
              <a:ext uri="{FF2B5EF4-FFF2-40B4-BE49-F238E27FC236}">
                <a16:creationId xmlns:a16="http://schemas.microsoft.com/office/drawing/2014/main" id="{D789A376-39FE-3D43-8B3C-7252EBF6A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 y="228600"/>
            <a:ext cx="1511300" cy="1524000"/>
          </a:xfrm>
          <a:prstGeom prst="rect">
            <a:avLst/>
          </a:prstGeom>
        </p:spPr>
      </p:pic>
    </p:spTree>
    <p:extLst>
      <p:ext uri="{BB962C8B-B14F-4D97-AF65-F5344CB8AC3E}">
        <p14:creationId xmlns:p14="http://schemas.microsoft.com/office/powerpoint/2010/main" val="35594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2119"/>
            <a:ext cx="7620000" cy="639762"/>
          </a:xfrm>
        </p:spPr>
        <p:txBody>
          <a:bodyPr>
            <a:normAutofit fontScale="90000"/>
          </a:bodyPr>
          <a:lstStyle/>
          <a:p>
            <a:r>
              <a:rPr lang="en-US" dirty="0">
                <a:solidFill>
                  <a:schemeClr val="tx1"/>
                </a:solidFill>
              </a:rPr>
              <a:t/>
            </a:r>
            <a:br>
              <a:rPr lang="en-US" dirty="0">
                <a:solidFill>
                  <a:schemeClr val="tx1"/>
                </a:solidFill>
              </a:rPr>
            </a:br>
            <a:r>
              <a:rPr lang="en-US" sz="3600" b="1" dirty="0"/>
              <a:t>Data base architectures of parallel processing</a:t>
            </a:r>
            <a:endParaRPr lang="en-US" sz="3600" dirty="0"/>
          </a:p>
        </p:txBody>
      </p:sp>
      <p:sp>
        <p:nvSpPr>
          <p:cNvPr id="5" name="Footer Placeholder 4"/>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99B22023-4837-9A49-8FD3-A623BE13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4" name="Slide Number Placeholder 3">
            <a:extLst>
              <a:ext uri="{FF2B5EF4-FFF2-40B4-BE49-F238E27FC236}">
                <a16:creationId xmlns:a16="http://schemas.microsoft.com/office/drawing/2014/main" id="{262A7A46-1DFC-E244-A866-E5663028D04C}"/>
              </a:ext>
            </a:extLst>
          </p:cNvPr>
          <p:cNvSpPr>
            <a:spLocks noGrp="1"/>
          </p:cNvSpPr>
          <p:nvPr>
            <p:ph type="sldNum" sz="quarter" idx="12"/>
          </p:nvPr>
        </p:nvSpPr>
        <p:spPr/>
        <p:txBody>
          <a:bodyPr/>
          <a:lstStyle/>
          <a:p>
            <a:fld id="{FD58DAB5-CB49-440C-99FC-CF944ACFAA61}" type="slidenum">
              <a:rPr lang="en-US" smtClean="0"/>
              <a:pPr/>
              <a:t>11</a:t>
            </a:fld>
            <a:endParaRPr lang="en-US"/>
          </a:p>
        </p:txBody>
      </p:sp>
      <p:sp>
        <p:nvSpPr>
          <p:cNvPr id="8" name="Content Placeholder 7"/>
          <p:cNvSpPr>
            <a:spLocks noGrp="1"/>
          </p:cNvSpPr>
          <p:nvPr>
            <p:ph idx="1"/>
          </p:nvPr>
        </p:nvSpPr>
        <p:spPr/>
        <p:txBody>
          <a:bodyPr/>
          <a:lstStyle/>
          <a:p>
            <a:endParaRPr lang="en-US" dirty="0" smtClean="0"/>
          </a:p>
          <a:p>
            <a:r>
              <a:rPr lang="en-US" sz="2500" dirty="0" smtClean="0"/>
              <a:t>Shared </a:t>
            </a:r>
            <a:r>
              <a:rPr lang="en-US" sz="2500" dirty="0"/>
              <a:t>memory or shared everything </a:t>
            </a:r>
            <a:r>
              <a:rPr lang="en-US" sz="2500" dirty="0" smtClean="0"/>
              <a:t>Architecture</a:t>
            </a:r>
          </a:p>
          <a:p>
            <a:r>
              <a:rPr lang="en-US" sz="2500" dirty="0"/>
              <a:t>Shared disk </a:t>
            </a:r>
            <a:r>
              <a:rPr lang="en-US" sz="2500" dirty="0" smtClean="0"/>
              <a:t>architecture</a:t>
            </a:r>
          </a:p>
          <a:p>
            <a:r>
              <a:rPr lang="en-US" sz="2500" dirty="0"/>
              <a:t>Shred nothing architecture</a:t>
            </a:r>
          </a:p>
        </p:txBody>
      </p:sp>
      <p:grpSp>
        <p:nvGrpSpPr>
          <p:cNvPr id="29" name="Group 28"/>
          <p:cNvGrpSpPr/>
          <p:nvPr/>
        </p:nvGrpSpPr>
        <p:grpSpPr>
          <a:xfrm>
            <a:off x="990600" y="3810000"/>
            <a:ext cx="7315200" cy="1905000"/>
            <a:chOff x="990600" y="3810000"/>
            <a:chExt cx="7315200" cy="1905000"/>
          </a:xfrm>
        </p:grpSpPr>
        <p:sp>
          <p:nvSpPr>
            <p:cNvPr id="13" name="Rounded Rectangle 12"/>
            <p:cNvSpPr/>
            <p:nvPr/>
          </p:nvSpPr>
          <p:spPr>
            <a:xfrm>
              <a:off x="3429000" y="3810000"/>
              <a:ext cx="2133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 database architecture</a:t>
              </a:r>
            </a:p>
          </p:txBody>
        </p:sp>
        <p:sp>
          <p:nvSpPr>
            <p:cNvPr id="14" name="Rounded Rectangle 13"/>
            <p:cNvSpPr/>
            <p:nvPr/>
          </p:nvSpPr>
          <p:spPr>
            <a:xfrm>
              <a:off x="990600" y="4953000"/>
              <a:ext cx="2438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Shared memory </a:t>
              </a:r>
              <a:r>
                <a:rPr lang="en-US" dirty="0"/>
                <a:t>architecture</a:t>
              </a:r>
            </a:p>
            <a:p>
              <a:pPr algn="ctr"/>
              <a:endParaRPr lang="en-US" dirty="0"/>
            </a:p>
          </p:txBody>
        </p:sp>
        <p:sp>
          <p:nvSpPr>
            <p:cNvPr id="15" name="Rounded Rectangle 14"/>
            <p:cNvSpPr/>
            <p:nvPr/>
          </p:nvSpPr>
          <p:spPr>
            <a:xfrm>
              <a:off x="3657600" y="4987636"/>
              <a:ext cx="2133600" cy="727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Shared </a:t>
              </a:r>
              <a:r>
                <a:rPr lang="en-US" dirty="0"/>
                <a:t>disk architecture</a:t>
              </a:r>
            </a:p>
            <a:p>
              <a:pPr algn="ctr"/>
              <a:endParaRPr lang="en-US" dirty="0"/>
            </a:p>
          </p:txBody>
        </p:sp>
        <p:sp>
          <p:nvSpPr>
            <p:cNvPr id="16" name="Rounded Rectangle 15"/>
            <p:cNvSpPr/>
            <p:nvPr/>
          </p:nvSpPr>
          <p:spPr>
            <a:xfrm>
              <a:off x="6019800" y="4987636"/>
              <a:ext cx="2286000" cy="727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Shred </a:t>
              </a:r>
              <a:r>
                <a:rPr lang="en-US" dirty="0"/>
                <a:t>nothing architecture</a:t>
              </a:r>
            </a:p>
            <a:p>
              <a:pPr algn="ctr"/>
              <a:endParaRPr lang="en-US" dirty="0"/>
            </a:p>
          </p:txBody>
        </p:sp>
        <p:cxnSp>
          <p:nvCxnSpPr>
            <p:cNvPr id="18" name="Straight Connector 17"/>
            <p:cNvCxnSpPr/>
            <p:nvPr/>
          </p:nvCxnSpPr>
          <p:spPr>
            <a:xfrm>
              <a:off x="4343400" y="4419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0" y="4724400"/>
              <a:ext cx="53478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4724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648200" y="4724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6" idx="0"/>
            </p:cNvCxnSpPr>
            <p:nvPr/>
          </p:nvCxnSpPr>
          <p:spPr>
            <a:xfrm flipH="1">
              <a:off x="7162800" y="4724400"/>
              <a:ext cx="13855" cy="263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Shared Memory Architecture</a:t>
            </a:r>
            <a:endParaRPr lang="en-US" sz="3200" dirty="0"/>
          </a:p>
        </p:txBody>
      </p:sp>
      <p:sp>
        <p:nvSpPr>
          <p:cNvPr id="3" name="Content Placeholder 2"/>
          <p:cNvSpPr>
            <a:spLocks noGrp="1"/>
          </p:cNvSpPr>
          <p:nvPr>
            <p:ph idx="1"/>
          </p:nvPr>
        </p:nvSpPr>
        <p:spPr/>
        <p:txBody>
          <a:bodyPr>
            <a:normAutofit/>
          </a:bodyPr>
          <a:lstStyle/>
          <a:p>
            <a:pPr algn="just"/>
            <a:r>
              <a:rPr lang="en-US" sz="2400" dirty="0"/>
              <a:t>Multiple PUs share memory</a:t>
            </a:r>
            <a:r>
              <a:rPr lang="en-US" sz="2400" dirty="0" smtClean="0"/>
              <a:t>.</a:t>
            </a:r>
          </a:p>
          <a:p>
            <a:pPr algn="just"/>
            <a:r>
              <a:rPr lang="en-US" sz="2400" dirty="0"/>
              <a:t>Each PU has full access to all shared memory through a common bus</a:t>
            </a:r>
            <a:r>
              <a:rPr lang="en-US" sz="2400" dirty="0" smtClean="0"/>
              <a:t>.</a:t>
            </a:r>
          </a:p>
          <a:p>
            <a:pPr algn="just"/>
            <a:r>
              <a:rPr lang="en-US" sz="2400" dirty="0"/>
              <a:t>Communication between nodes occurs via shared memory</a:t>
            </a:r>
            <a:r>
              <a:rPr lang="en-US" sz="2400" dirty="0" smtClean="0"/>
              <a:t>.</a:t>
            </a:r>
          </a:p>
          <a:p>
            <a:pPr algn="just"/>
            <a:r>
              <a:rPr lang="en-US" sz="2400" dirty="0"/>
              <a:t>Performance is limited by the bandwidth of the memory </a:t>
            </a:r>
            <a:r>
              <a:rPr lang="en-US" sz="2400" dirty="0" smtClean="0"/>
              <a:t>bus</a:t>
            </a:r>
          </a:p>
          <a:p>
            <a:pPr algn="just"/>
            <a:r>
              <a:rPr lang="en-US" sz="2400" dirty="0"/>
              <a:t>Scalability is limited by bus bandwidth and latency, and by available memory.</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12</a:t>
            </a:fld>
            <a:endParaRPr lang="en-US"/>
          </a:p>
        </p:txBody>
      </p:sp>
      <p:pic>
        <p:nvPicPr>
          <p:cNvPr id="6" name="Picture 5" descr="WhatsApp Image 2020-07-22 at 21.01.23.jpeg"/>
          <p:cNvPicPr>
            <a:picLocks noChangeAspect="1"/>
          </p:cNvPicPr>
          <p:nvPr/>
        </p:nvPicPr>
        <p:blipFill>
          <a:blip r:embed="rId2"/>
          <a:stretch>
            <a:fillRect/>
          </a:stretch>
        </p:blipFill>
        <p:spPr>
          <a:xfrm>
            <a:off x="304800" y="0"/>
            <a:ext cx="1228725" cy="1257300"/>
          </a:xfrm>
          <a:prstGeom prst="rect">
            <a:avLst/>
          </a:prstGeom>
        </p:spPr>
      </p:pic>
    </p:spTree>
    <p:extLst>
      <p:ext uri="{BB962C8B-B14F-4D97-AF65-F5344CB8AC3E}">
        <p14:creationId xmlns:p14="http://schemas.microsoft.com/office/powerpoint/2010/main" val="6203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additive="base">
                                        <p:cTn id="4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500"/>
                                        <p:tgtEl>
                                          <p:spTgt spid="3">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IN" dirty="0">
                <a:latin typeface="Times New Roman" panose="02020603050405020304" pitchFamily="18" charset="0"/>
                <a:cs typeface="Times New Roman" panose="02020603050405020304" pitchFamily="18" charset="0"/>
              </a:rPr>
              <a:t>Shared Memory Architecture</a:t>
            </a: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13</a:t>
            </a:fld>
            <a:endParaRPr lang="en-US"/>
          </a:p>
        </p:txBody>
      </p:sp>
      <p:pic>
        <p:nvPicPr>
          <p:cNvPr id="7" name="Picture 6" descr="WhatsApp Image 2020-07-22 at 21.01.23.jpeg"/>
          <p:cNvPicPr>
            <a:picLocks noChangeAspect="1"/>
          </p:cNvPicPr>
          <p:nvPr/>
        </p:nvPicPr>
        <p:blipFill>
          <a:blip r:embed="rId2"/>
          <a:stretch>
            <a:fillRect/>
          </a:stretch>
        </p:blipFill>
        <p:spPr>
          <a:xfrm>
            <a:off x="228600" y="90487"/>
            <a:ext cx="1228725" cy="1257300"/>
          </a:xfrm>
          <a:prstGeom prst="rect">
            <a:avLst/>
          </a:prstGeom>
        </p:spPr>
      </p:pic>
      <p:pic>
        <p:nvPicPr>
          <p:cNvPr id="11" name="Content Placeholder 10"/>
          <p:cNvPicPr>
            <a:picLocks noGrp="1" noChangeAspect="1"/>
          </p:cNvPicPr>
          <p:nvPr>
            <p:ph idx="1"/>
          </p:nvPr>
        </p:nvPicPr>
        <p:blipFill>
          <a:blip r:embed="rId3"/>
          <a:stretch>
            <a:fillRect/>
          </a:stretch>
        </p:blipFill>
        <p:spPr>
          <a:xfrm>
            <a:off x="1371600" y="1752601"/>
            <a:ext cx="6400800" cy="4267200"/>
          </a:xfrm>
          <a:prstGeom prst="rect">
            <a:avLst/>
          </a:prstGeom>
        </p:spPr>
      </p:pic>
    </p:spTree>
    <p:extLst>
      <p:ext uri="{BB962C8B-B14F-4D97-AF65-F5344CB8AC3E}">
        <p14:creationId xmlns:p14="http://schemas.microsoft.com/office/powerpoint/2010/main" val="1966332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Shared disk architecture</a:t>
            </a: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Each </a:t>
            </a:r>
            <a:r>
              <a:rPr lang="en-US" sz="2400" dirty="0"/>
              <a:t>node consists of one or more PUs and associated memory</a:t>
            </a:r>
            <a:r>
              <a:rPr lang="en-US" sz="2400" dirty="0" smtClean="0"/>
              <a:t>.</a:t>
            </a:r>
          </a:p>
          <a:p>
            <a:pPr algn="just"/>
            <a:r>
              <a:rPr lang="en-US" sz="2400" dirty="0"/>
              <a:t>Memory is not shared between nodes</a:t>
            </a:r>
            <a:r>
              <a:rPr lang="en-US" sz="2400" dirty="0" smtClean="0"/>
              <a:t>.</a:t>
            </a:r>
          </a:p>
          <a:p>
            <a:pPr algn="just"/>
            <a:r>
              <a:rPr lang="en-US" sz="2400" dirty="0"/>
              <a:t>Communication occurs over a common high-speed bus</a:t>
            </a:r>
            <a:r>
              <a:rPr lang="en-US" sz="2400" dirty="0" smtClean="0"/>
              <a:t>.</a:t>
            </a:r>
          </a:p>
          <a:p>
            <a:pPr algn="just"/>
            <a:r>
              <a:rPr lang="en-US" sz="2400" dirty="0"/>
              <a:t>Each node has access to the same disks and other resources</a:t>
            </a:r>
            <a:r>
              <a:rPr lang="en-US" sz="2400" dirty="0" smtClean="0"/>
              <a:t>.</a:t>
            </a:r>
          </a:p>
          <a:p>
            <a:pPr algn="just"/>
            <a:r>
              <a:rPr lang="en-US" sz="2400" dirty="0"/>
              <a:t>A node can be an SMP if the hardware supports it.</a:t>
            </a:r>
          </a:p>
          <a:p>
            <a:pPr>
              <a:buNone/>
            </a:pPr>
            <a:endParaRPr lang="en-US" dirty="0"/>
          </a:p>
          <a:p>
            <a:pPr>
              <a:buNone/>
            </a:pPr>
            <a:endParaRPr lang="en-US" dirty="0"/>
          </a:p>
        </p:txBody>
      </p:sp>
      <p:sp>
        <p:nvSpPr>
          <p:cNvPr id="5" name="Footer Placeholder 4"/>
          <p:cNvSpPr>
            <a:spLocks noGrp="1"/>
          </p:cNvSpPr>
          <p:nvPr>
            <p:ph type="ftr" sz="quarter" idx="11"/>
          </p:nvPr>
        </p:nvSpPr>
        <p:spPr/>
        <p:txBody>
          <a:bodyPr/>
          <a:lstStyle/>
          <a:p>
            <a:r>
              <a:rPr lang="en-US"/>
              <a:t>Dr.Carmel Mary Belinda M J /CSE                                                            </a:t>
            </a:r>
          </a:p>
        </p:txBody>
      </p:sp>
      <p:pic>
        <p:nvPicPr>
          <p:cNvPr id="7" name="Picture 6">
            <a:extLst>
              <a:ext uri="{FF2B5EF4-FFF2-40B4-BE49-F238E27FC236}">
                <a16:creationId xmlns:a16="http://schemas.microsoft.com/office/drawing/2014/main" id="{C7FD02AA-D88F-5F40-B16D-C4A411331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4" name="Slide Number Placeholder 3">
            <a:extLst>
              <a:ext uri="{FF2B5EF4-FFF2-40B4-BE49-F238E27FC236}">
                <a16:creationId xmlns:a16="http://schemas.microsoft.com/office/drawing/2014/main" id="{BFC6BFC5-0D6E-1941-830D-0760A24B86FD}"/>
              </a:ext>
            </a:extLst>
          </p:cNvPr>
          <p:cNvSpPr>
            <a:spLocks noGrp="1"/>
          </p:cNvSpPr>
          <p:nvPr>
            <p:ph type="sldNum" sz="quarter" idx="12"/>
          </p:nvPr>
        </p:nvSpPr>
        <p:spPr/>
        <p:txBody>
          <a:bodyPr/>
          <a:lstStyle/>
          <a:p>
            <a:fld id="{FD58DAB5-CB49-440C-99FC-CF944ACFAA61}"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Shared disk architecture</a:t>
            </a:r>
          </a:p>
        </p:txBody>
      </p:sp>
      <p:sp>
        <p:nvSpPr>
          <p:cNvPr id="3" name="Content Placeholder 2"/>
          <p:cNvSpPr>
            <a:spLocks noGrp="1"/>
          </p:cNvSpPr>
          <p:nvPr>
            <p:ph idx="1"/>
          </p:nvPr>
        </p:nvSpPr>
        <p:spPr/>
        <p:txBody>
          <a:bodyPr>
            <a:normAutofit/>
          </a:bodyPr>
          <a:lstStyle/>
          <a:p>
            <a:pPr algn="just"/>
            <a:endParaRPr lang="en-US" sz="2400" dirty="0" smtClean="0"/>
          </a:p>
          <a:p>
            <a:pPr>
              <a:buNone/>
            </a:pPr>
            <a:endParaRPr lang="en-US" dirty="0"/>
          </a:p>
          <a:p>
            <a:pPr>
              <a:buNone/>
            </a:pPr>
            <a:endParaRPr lang="en-US" dirty="0"/>
          </a:p>
        </p:txBody>
      </p:sp>
      <p:sp>
        <p:nvSpPr>
          <p:cNvPr id="5" name="Footer Placeholder 4"/>
          <p:cNvSpPr>
            <a:spLocks noGrp="1"/>
          </p:cNvSpPr>
          <p:nvPr>
            <p:ph type="ftr" sz="quarter" idx="11"/>
          </p:nvPr>
        </p:nvSpPr>
        <p:spPr/>
        <p:txBody>
          <a:bodyPr/>
          <a:lstStyle/>
          <a:p>
            <a:r>
              <a:rPr lang="en-US"/>
              <a:t>Dr.Carmel Mary Belinda M J /CSE                                                            </a:t>
            </a:r>
          </a:p>
        </p:txBody>
      </p:sp>
      <p:pic>
        <p:nvPicPr>
          <p:cNvPr id="7" name="Picture 6">
            <a:extLst>
              <a:ext uri="{FF2B5EF4-FFF2-40B4-BE49-F238E27FC236}">
                <a16:creationId xmlns:a16="http://schemas.microsoft.com/office/drawing/2014/main" id="{C7FD02AA-D88F-5F40-B16D-C4A411331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4" name="Slide Number Placeholder 3">
            <a:extLst>
              <a:ext uri="{FF2B5EF4-FFF2-40B4-BE49-F238E27FC236}">
                <a16:creationId xmlns:a16="http://schemas.microsoft.com/office/drawing/2014/main" id="{BFC6BFC5-0D6E-1941-830D-0760A24B86FD}"/>
              </a:ext>
            </a:extLst>
          </p:cNvPr>
          <p:cNvSpPr>
            <a:spLocks noGrp="1"/>
          </p:cNvSpPr>
          <p:nvPr>
            <p:ph type="sldNum" sz="quarter" idx="12"/>
          </p:nvPr>
        </p:nvSpPr>
        <p:spPr/>
        <p:txBody>
          <a:bodyPr/>
          <a:lstStyle/>
          <a:p>
            <a:fld id="{FD58DAB5-CB49-440C-99FC-CF944ACFAA61}" type="slidenum">
              <a:rPr lang="en-US" smtClean="0"/>
              <a:pPr/>
              <a:t>15</a:t>
            </a:fld>
            <a:endParaRPr lang="en-US"/>
          </a:p>
        </p:txBody>
      </p:sp>
      <p:pic>
        <p:nvPicPr>
          <p:cNvPr id="8" name="Content Placeholder 7"/>
          <p:cNvPicPr>
            <a:picLocks noChangeAspect="1"/>
          </p:cNvPicPr>
          <p:nvPr/>
        </p:nvPicPr>
        <p:blipFill>
          <a:blip r:embed="rId3"/>
          <a:stretch>
            <a:fillRect/>
          </a:stretch>
        </p:blipFill>
        <p:spPr>
          <a:xfrm>
            <a:off x="1143000" y="1601788"/>
            <a:ext cx="6400800" cy="4189411"/>
          </a:xfrm>
          <a:prstGeom prst="rect">
            <a:avLst/>
          </a:prstGeom>
        </p:spPr>
      </p:pic>
    </p:spTree>
    <p:extLst>
      <p:ext uri="{BB962C8B-B14F-4D97-AF65-F5344CB8AC3E}">
        <p14:creationId xmlns:p14="http://schemas.microsoft.com/office/powerpoint/2010/main" val="32230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normAutofit/>
          </a:bodyPr>
          <a:lstStyle/>
          <a:p>
            <a:r>
              <a:rPr lang="en-US" dirty="0"/>
              <a:t>Shared nothing architecture</a:t>
            </a: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a:t>Shared nothing systems are typically loosely coupled. </a:t>
            </a:r>
            <a:endParaRPr lang="en-US" sz="2400" dirty="0" smtClean="0"/>
          </a:p>
          <a:p>
            <a:pPr algn="just"/>
            <a:r>
              <a:rPr lang="en-US" sz="2400" dirty="0" smtClean="0"/>
              <a:t>In </a:t>
            </a:r>
            <a:r>
              <a:rPr lang="en-US" sz="2400" dirty="0"/>
              <a:t>shared nothing systems only one CPU is connected to a given disk. If a table or database is located on </a:t>
            </a:r>
            <a:r>
              <a:rPr lang="en-US" sz="2400" dirty="0" smtClean="0"/>
              <a:t>that disk.</a:t>
            </a:r>
          </a:p>
          <a:p>
            <a:pPr algn="just"/>
            <a:r>
              <a:rPr lang="en-US" sz="2400" dirty="0"/>
              <a:t>Shared nothing systems are concerned with access to disks, not access to memory</a:t>
            </a:r>
            <a:r>
              <a:rPr lang="en-US" sz="2400" dirty="0" smtClean="0"/>
              <a:t>.</a:t>
            </a:r>
          </a:p>
          <a:p>
            <a:pPr algn="just"/>
            <a:r>
              <a:rPr lang="en-US" sz="2400" dirty="0"/>
              <a:t>Adding more PUs and disks can improve scale up.</a:t>
            </a:r>
          </a:p>
          <a:p>
            <a:pPr>
              <a:buNone/>
            </a:pPr>
            <a:endParaRPr lang="en-US" dirty="0"/>
          </a:p>
        </p:txBody>
      </p:sp>
      <p:sp>
        <p:nvSpPr>
          <p:cNvPr id="5" name="Footer Placeholder 4"/>
          <p:cNvSpPr>
            <a:spLocks noGrp="1"/>
          </p:cNvSpPr>
          <p:nvPr>
            <p:ph type="ftr" sz="quarter" idx="11"/>
          </p:nvPr>
        </p:nvSpPr>
        <p:spPr/>
        <p:txBody>
          <a:bodyPr/>
          <a:lstStyle/>
          <a:p>
            <a:r>
              <a:rPr lang="en-US"/>
              <a:t>Dr.Carmel Mary Belinda M J /CSE                                                            </a:t>
            </a:r>
          </a:p>
        </p:txBody>
      </p:sp>
      <p:pic>
        <p:nvPicPr>
          <p:cNvPr id="7" name="Picture 6">
            <a:extLst>
              <a:ext uri="{FF2B5EF4-FFF2-40B4-BE49-F238E27FC236}">
                <a16:creationId xmlns:a16="http://schemas.microsoft.com/office/drawing/2014/main" id="{C7FD02AA-D88F-5F40-B16D-C4A411331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4" name="Slide Number Placeholder 3">
            <a:extLst>
              <a:ext uri="{FF2B5EF4-FFF2-40B4-BE49-F238E27FC236}">
                <a16:creationId xmlns:a16="http://schemas.microsoft.com/office/drawing/2014/main" id="{BFC6BFC5-0D6E-1941-830D-0760A24B86FD}"/>
              </a:ext>
            </a:extLst>
          </p:cNvPr>
          <p:cNvSpPr>
            <a:spLocks noGrp="1"/>
          </p:cNvSpPr>
          <p:nvPr>
            <p:ph type="sldNum" sz="quarter" idx="12"/>
          </p:nvPr>
        </p:nvSpPr>
        <p:spPr/>
        <p:txBody>
          <a:bodyPr/>
          <a:lstStyle/>
          <a:p>
            <a:fld id="{FD58DAB5-CB49-440C-99FC-CF944ACFAA61}" type="slidenum">
              <a:rPr lang="en-US" smtClean="0"/>
              <a:pPr/>
              <a:t>16</a:t>
            </a:fld>
            <a:endParaRPr lang="en-US"/>
          </a:p>
        </p:txBody>
      </p:sp>
    </p:spTree>
    <p:extLst>
      <p:ext uri="{BB962C8B-B14F-4D97-AF65-F5344CB8AC3E}">
        <p14:creationId xmlns:p14="http://schemas.microsoft.com/office/powerpoint/2010/main" val="20205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Shared </a:t>
            </a:r>
            <a:r>
              <a:rPr lang="en-US" sz="3200" dirty="0"/>
              <a:t>nothing architecture</a:t>
            </a:r>
          </a:p>
        </p:txBody>
      </p:sp>
      <p:sp>
        <p:nvSpPr>
          <p:cNvPr id="5" name="Content Placeholder 4"/>
          <p:cNvSpPr>
            <a:spLocks noGrp="1"/>
          </p:cNvSpPr>
          <p:nvPr>
            <p:ph idx="1"/>
          </p:nvPr>
        </p:nvSpPr>
        <p:spPr/>
        <p:txBody>
          <a:bodyPr>
            <a:normAutofit/>
          </a:bodyPr>
          <a:lstStyle/>
          <a:p>
            <a:pPr algn="just"/>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28D63C77-7600-A640-B3E2-B7C9CEB1E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719A0D53-A473-AC4A-B4C7-D5DC7D426954}"/>
              </a:ext>
            </a:extLst>
          </p:cNvPr>
          <p:cNvSpPr>
            <a:spLocks noGrp="1"/>
          </p:cNvSpPr>
          <p:nvPr>
            <p:ph type="sldNum" sz="quarter" idx="12"/>
          </p:nvPr>
        </p:nvSpPr>
        <p:spPr/>
        <p:txBody>
          <a:bodyPr/>
          <a:lstStyle/>
          <a:p>
            <a:fld id="{FD58DAB5-CB49-440C-99FC-CF944ACFAA61}" type="slidenum">
              <a:rPr lang="en-US" smtClean="0"/>
              <a:pPr/>
              <a:t>17</a:t>
            </a:fld>
            <a:endParaRPr lang="en-US"/>
          </a:p>
        </p:txBody>
      </p:sp>
      <p:pic>
        <p:nvPicPr>
          <p:cNvPr id="8" name="Picture 7"/>
          <p:cNvPicPr>
            <a:picLocks noChangeAspect="1"/>
          </p:cNvPicPr>
          <p:nvPr/>
        </p:nvPicPr>
        <p:blipFill>
          <a:blip r:embed="rId3"/>
          <a:stretch>
            <a:fillRect/>
          </a:stretch>
        </p:blipFill>
        <p:spPr>
          <a:xfrm>
            <a:off x="1295400" y="1600200"/>
            <a:ext cx="6019800" cy="441959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18</a:t>
            </a:fld>
            <a:endParaRPr lang="en-US"/>
          </a:p>
        </p:txBody>
      </p:sp>
    </p:spTree>
    <p:extLst>
      <p:ext uri="{BB962C8B-B14F-4D97-AF65-F5344CB8AC3E}">
        <p14:creationId xmlns:p14="http://schemas.microsoft.com/office/powerpoint/2010/main" val="2582363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DBMS Schemas for Decision Support</a:t>
            </a:r>
            <a:endParaRPr lang="en-US" dirty="0"/>
          </a:p>
        </p:txBody>
      </p:sp>
      <p:sp>
        <p:nvSpPr>
          <p:cNvPr id="3" name="Content Placeholder 2"/>
          <p:cNvSpPr>
            <a:spLocks noGrp="1"/>
          </p:cNvSpPr>
          <p:nvPr>
            <p:ph idx="1"/>
          </p:nvPr>
        </p:nvSpPr>
        <p:spPr/>
        <p:txBody>
          <a:bodyPr/>
          <a:lstStyle/>
          <a:p>
            <a:pPr>
              <a:spcBef>
                <a:spcPts val="0"/>
              </a:spcBef>
            </a:pPr>
            <a:r>
              <a:rPr lang="en-IN" dirty="0">
                <a:latin typeface="Times New Roman" panose="02020603050405020304" pitchFamily="18" charset="0"/>
                <a:cs typeface="Times New Roman" panose="02020603050405020304" pitchFamily="18" charset="0"/>
              </a:rPr>
              <a:t>Star schema</a:t>
            </a:r>
          </a:p>
          <a:p>
            <a:pPr>
              <a:spcBef>
                <a:spcPts val="0"/>
              </a:spcBef>
            </a:pPr>
            <a:r>
              <a:rPr lang="en-IN" dirty="0">
                <a:latin typeface="Times New Roman" panose="02020603050405020304" pitchFamily="18" charset="0"/>
                <a:cs typeface="Times New Roman" panose="02020603050405020304" pitchFamily="18" charset="0"/>
              </a:rPr>
              <a:t>Snowflake schema</a:t>
            </a:r>
          </a:p>
          <a:p>
            <a:pPr>
              <a:spcBef>
                <a:spcPts val="0"/>
              </a:spcBef>
            </a:pPr>
            <a:r>
              <a:rPr lang="en-IN" dirty="0">
                <a:latin typeface="Times New Roman" panose="02020603050405020304" pitchFamily="18" charset="0"/>
                <a:cs typeface="Times New Roman" panose="02020603050405020304" pitchFamily="18" charset="0"/>
              </a:rPr>
              <a:t>Fact constellation </a:t>
            </a:r>
            <a:r>
              <a:rPr lang="en-IN" dirty="0" smtClean="0">
                <a:latin typeface="Times New Roman" panose="02020603050405020304" pitchFamily="18" charset="0"/>
                <a:cs typeface="Times New Roman" panose="02020603050405020304" pitchFamily="18" charset="0"/>
              </a:rPr>
              <a:t>schema(</a:t>
            </a:r>
            <a:r>
              <a:rPr lang="en-US" dirty="0"/>
              <a:t>Galaxy Schema </a:t>
            </a:r>
            <a:r>
              <a:rPr lang="en-US" dirty="0" smtClean="0"/>
              <a:t>)</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19</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pic>
        <p:nvPicPr>
          <p:cNvPr id="7" name="Picture 6"/>
          <p:cNvPicPr>
            <a:picLocks noChangeAspect="1"/>
          </p:cNvPicPr>
          <p:nvPr/>
        </p:nvPicPr>
        <p:blipFill>
          <a:blip r:embed="rId3"/>
          <a:stretch>
            <a:fillRect/>
          </a:stretch>
        </p:blipFill>
        <p:spPr>
          <a:xfrm>
            <a:off x="2424112" y="3352799"/>
            <a:ext cx="4662488" cy="2773363"/>
          </a:xfrm>
          <a:prstGeom prst="rect">
            <a:avLst/>
          </a:prstGeom>
        </p:spPr>
      </p:pic>
    </p:spTree>
    <p:extLst>
      <p:ext uri="{BB962C8B-B14F-4D97-AF65-F5344CB8AC3E}">
        <p14:creationId xmlns:p14="http://schemas.microsoft.com/office/powerpoint/2010/main" val="3273638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Course Outcomes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8149232"/>
              </p:ext>
            </p:extLst>
          </p:nvPr>
        </p:nvGraphicFramePr>
        <p:xfrm>
          <a:off x="762000" y="2057400"/>
          <a:ext cx="8153399" cy="4556760"/>
        </p:xfrm>
        <a:graphic>
          <a:graphicData uri="http://schemas.openxmlformats.org/drawingml/2006/table">
            <a:tbl>
              <a:tblPr>
                <a:tableStyleId>{5C22544A-7EE6-4342-B048-85BDC9FD1C3A}</a:tableStyleId>
              </a:tblPr>
              <a:tblGrid>
                <a:gridCol w="881646">
                  <a:extLst>
                    <a:ext uri="{9D8B030D-6E8A-4147-A177-3AD203B41FA5}">
                      <a16:colId xmlns:a16="http://schemas.microsoft.com/office/drawing/2014/main" val="161065088"/>
                    </a:ext>
                  </a:extLst>
                </a:gridCol>
                <a:gridCol w="6460012">
                  <a:extLst>
                    <a:ext uri="{9D8B030D-6E8A-4147-A177-3AD203B41FA5}">
                      <a16:colId xmlns:a16="http://schemas.microsoft.com/office/drawing/2014/main" val="3286109520"/>
                    </a:ext>
                  </a:extLst>
                </a:gridCol>
                <a:gridCol w="811741">
                  <a:extLst>
                    <a:ext uri="{9D8B030D-6E8A-4147-A177-3AD203B41FA5}">
                      <a16:colId xmlns:a16="http://schemas.microsoft.com/office/drawing/2014/main" val="3733531629"/>
                    </a:ext>
                  </a:extLst>
                </a:gridCol>
              </a:tblGrid>
              <a:tr h="165100">
                <a:tc>
                  <a:txBody>
                    <a:bodyPr/>
                    <a:lstStyle/>
                    <a:p>
                      <a:pPr marL="0" marR="0" algn="ctr">
                        <a:lnSpc>
                          <a:spcPct val="115000"/>
                        </a:lnSpc>
                        <a:spcBef>
                          <a:spcPts val="0"/>
                        </a:spcBef>
                        <a:spcAft>
                          <a:spcPts val="0"/>
                        </a:spcAft>
                      </a:pPr>
                      <a:r>
                        <a:rPr lang="en-US" sz="2000" dirty="0">
                          <a:effectLst/>
                        </a:rPr>
                        <a:t>CO</a:t>
                      </a:r>
                    </a:p>
                    <a:p>
                      <a:pPr marL="0" marR="0" algn="ctr">
                        <a:lnSpc>
                          <a:spcPct val="115000"/>
                        </a:lnSpc>
                        <a:spcBef>
                          <a:spcPts val="0"/>
                        </a:spcBef>
                        <a:spcAft>
                          <a:spcPts val="0"/>
                        </a:spcAft>
                      </a:pPr>
                      <a:r>
                        <a:rPr lang="en-US" sz="2000" dirty="0">
                          <a:effectLst/>
                        </a:rPr>
                        <a:t>Nos.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Course Outcomes</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 Level</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668928662"/>
                  </a:ext>
                </a:extLst>
              </a:tr>
              <a:tr h="317500">
                <a:tc>
                  <a:txBody>
                    <a:bodyPr/>
                    <a:lstStyle/>
                    <a:p>
                      <a:pPr marL="0" marR="0">
                        <a:lnSpc>
                          <a:spcPct val="115000"/>
                        </a:lnSpc>
                        <a:spcBef>
                          <a:spcPts val="0"/>
                        </a:spcBef>
                        <a:spcAft>
                          <a:spcPts val="0"/>
                        </a:spcAft>
                      </a:pPr>
                      <a:r>
                        <a:rPr lang="en-US" sz="2000" dirty="0">
                          <a:effectLst/>
                        </a:rPr>
                        <a:t>CO1</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Explain and identify the subject areas for which a data warehouse is to be built.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K2</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459219136"/>
                  </a:ext>
                </a:extLst>
              </a:tr>
              <a:tr h="2540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rgbClr val="FF0000"/>
                          </a:solidFill>
                          <a:effectLst/>
                        </a:rPr>
                        <a:t>CO2</a:t>
                      </a:r>
                      <a:endParaRPr lang="en-US" sz="2000" dirty="0">
                        <a:solidFill>
                          <a:srgbClr val="FF0000"/>
                        </a:solidFill>
                        <a:effectLst/>
                        <a:latin typeface="Noto Sans Symbols"/>
                        <a:ea typeface="Noto Sans Symbols"/>
                        <a:cs typeface="Noto Sans Symbols"/>
                      </a:endParaRPr>
                    </a:p>
                  </a:txBody>
                  <a:tcPr marL="68580" marR="68580" marT="0" marB="0" anchor="ctr"/>
                </a:tc>
                <a:tc>
                  <a:txBody>
                    <a:bodyPr/>
                    <a:lstStyle/>
                    <a:p>
                      <a:pPr marL="0" marR="0">
                        <a:lnSpc>
                          <a:spcPct val="115000"/>
                        </a:lnSpc>
                        <a:spcBef>
                          <a:spcPts val="0"/>
                        </a:spcBef>
                        <a:spcAft>
                          <a:spcPts val="1000"/>
                        </a:spcAft>
                      </a:pPr>
                      <a:r>
                        <a:rPr lang="en-US" sz="2000" dirty="0">
                          <a:solidFill>
                            <a:srgbClr val="FF0000"/>
                          </a:solidFill>
                          <a:effectLst/>
                        </a:rPr>
                        <a:t>Design Multidimensional data model for data warehouse and analyze the market needs by applying the suitable OLAP operations. </a:t>
                      </a:r>
                      <a:endParaRPr lang="en-US" sz="20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rgbClr val="FF0000"/>
                          </a:solidFill>
                          <a:effectLst/>
                        </a:rPr>
                        <a:t>K3</a:t>
                      </a:r>
                      <a:endParaRPr lang="en-US" sz="20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989799082"/>
                  </a:ext>
                </a:extLst>
              </a:tr>
              <a:tr h="1397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CO3</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Explain the concept of Data mining system and apply the various preprocessing techniques on large dataset.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K2</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964264037"/>
                  </a:ext>
                </a:extLst>
              </a:tr>
              <a:tr h="1651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CO4</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Apply Association rule mining, classification and clustering techniques to discover various mining patterns.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K3</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90107138"/>
                  </a:ext>
                </a:extLst>
              </a:tr>
              <a:tr h="568357">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CO5</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Apply clustering techniques in various data mining applications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K3</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188018369"/>
                  </a:ext>
                </a:extLst>
              </a:tr>
            </a:tbl>
          </a:graphicData>
        </a:graphic>
      </p:graphicFrame>
      <p:sp>
        <p:nvSpPr>
          <p:cNvPr id="6" name="Footer Placeholder 5"/>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ECB63FB3-8F6F-6D4E-BF0D-8C36CD2A0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E8F789E2-5684-D842-A2B1-CC1EE3649E9B}"/>
              </a:ext>
            </a:extLst>
          </p:cNvPr>
          <p:cNvSpPr>
            <a:spLocks noGrp="1"/>
          </p:cNvSpPr>
          <p:nvPr>
            <p:ph type="sldNum" sz="quarter" idx="12"/>
          </p:nvPr>
        </p:nvSpPr>
        <p:spPr/>
        <p:txBody>
          <a:bodyPr/>
          <a:lstStyle/>
          <a:p>
            <a:fld id="{FD58DAB5-CB49-440C-99FC-CF944ACFAA61}" type="slidenum">
              <a:rPr lang="en-US" smtClean="0"/>
              <a:pPr/>
              <a:t>2</a:t>
            </a:fld>
            <a:endParaRPr lang="en-US"/>
          </a:p>
        </p:txBody>
      </p:sp>
    </p:spTree>
    <p:extLst>
      <p:ext uri="{BB962C8B-B14F-4D97-AF65-F5344CB8AC3E}">
        <p14:creationId xmlns:p14="http://schemas.microsoft.com/office/powerpoint/2010/main" val="378136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Star Schema</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400" dirty="0"/>
              <a:t>A schema is a logical description that describes the entire database. In the data warehouse there includes the name and description of records</a:t>
            </a:r>
            <a:r>
              <a:rPr lang="en-US" sz="2400" dirty="0" smtClean="0"/>
              <a:t>.</a:t>
            </a:r>
          </a:p>
          <a:p>
            <a:pPr algn="just"/>
            <a:r>
              <a:rPr lang="en-US" sz="2400" dirty="0" smtClean="0"/>
              <a:t>In a star schema, there is one fact table in the middle and a number of associated dimension tables. This structure resembles a star and hence it is known as a star schema.</a:t>
            </a:r>
          </a:p>
          <a:p>
            <a:pPr algn="just"/>
            <a:r>
              <a:rPr lang="en-US" sz="2400" dirty="0"/>
              <a:t>The primary key which is present in each dimension is related to a foreign key which is present in the fact table.</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20</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30480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fontScale="90000"/>
          </a:bodyPr>
          <a:lstStyle/>
          <a:p>
            <a:r>
              <a:rPr lang="en-US" b="1" dirty="0"/>
              <a:t>Characteristics of Star Schema:</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Every dimension in a star schema is represented with the only one-dimension table.</a:t>
            </a:r>
          </a:p>
          <a:p>
            <a:r>
              <a:rPr lang="en-US" sz="2800" dirty="0"/>
              <a:t>The dimension table should contain the set of attributes.</a:t>
            </a:r>
          </a:p>
          <a:p>
            <a:r>
              <a:rPr lang="en-US" sz="2800" dirty="0"/>
              <a:t>The dimension table is joined to the fact table using a foreign key</a:t>
            </a:r>
          </a:p>
          <a:p>
            <a:r>
              <a:rPr lang="en-US" sz="2800" dirty="0"/>
              <a:t>The dimension table are not joined to each other</a:t>
            </a:r>
          </a:p>
          <a:p>
            <a:r>
              <a:rPr lang="en-US" sz="2800" dirty="0"/>
              <a:t>Fact table would contain key and measure</a:t>
            </a:r>
          </a:p>
          <a:p>
            <a:r>
              <a:rPr lang="en-US" sz="2800" dirty="0"/>
              <a:t>The Star schema is easy to understand and provides optimal disk usage.</a:t>
            </a:r>
          </a:p>
          <a:p>
            <a:r>
              <a:rPr lang="en-US" sz="2800" dirty="0"/>
              <a:t>The dimension tables are </a:t>
            </a:r>
            <a:r>
              <a:rPr lang="en-US" sz="2800" b="1" dirty="0"/>
              <a:t>not normalized</a:t>
            </a:r>
            <a:r>
              <a:rPr lang="en-US" sz="2800" dirty="0"/>
              <a:t>. </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21</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273050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of Star </a:t>
            </a:r>
            <a:r>
              <a:rPr lang="en-US" b="1" dirty="0"/>
              <a:t>Schema</a:t>
            </a:r>
            <a:br>
              <a:rPr lang="en-US" b="1" dirty="0"/>
            </a:br>
            <a:endParaRPr lang="en-US" dirty="0"/>
          </a:p>
        </p:txBody>
      </p:sp>
      <p:pic>
        <p:nvPicPr>
          <p:cNvPr id="7" name="Content Placeholder 6"/>
          <p:cNvPicPr>
            <a:picLocks noGrp="1" noChangeAspect="1"/>
          </p:cNvPicPr>
          <p:nvPr>
            <p:ph idx="1"/>
          </p:nvPr>
        </p:nvPicPr>
        <p:blipFill>
          <a:blip r:embed="rId2"/>
          <a:stretch>
            <a:fillRect/>
          </a:stretch>
        </p:blipFill>
        <p:spPr>
          <a:xfrm>
            <a:off x="1219200" y="1672430"/>
            <a:ext cx="6553200" cy="4575969"/>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22</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28728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pPr>
            <a:r>
              <a:rPr lang="en-IN" dirty="0">
                <a:latin typeface="Times New Roman" panose="02020603050405020304" pitchFamily="18" charset="0"/>
                <a:cs typeface="Times New Roman" panose="02020603050405020304" pitchFamily="18" charset="0"/>
              </a:rPr>
              <a:t>Snowflake schema</a:t>
            </a:r>
          </a:p>
        </p:txBody>
      </p:sp>
      <p:sp>
        <p:nvSpPr>
          <p:cNvPr id="3" name="Content Placeholder 2"/>
          <p:cNvSpPr>
            <a:spLocks noGrp="1"/>
          </p:cNvSpPr>
          <p:nvPr>
            <p:ph idx="1"/>
          </p:nvPr>
        </p:nvSpPr>
        <p:spPr/>
        <p:txBody>
          <a:bodyPr>
            <a:normAutofit/>
          </a:bodyPr>
          <a:lstStyle/>
          <a:p>
            <a:pPr algn="just"/>
            <a:r>
              <a:rPr lang="en-US" sz="2400" dirty="0"/>
              <a:t>Snowflake schema acts like an extended version of a star schema. </a:t>
            </a:r>
            <a:endParaRPr lang="en-US" sz="2400" dirty="0" smtClean="0"/>
          </a:p>
          <a:p>
            <a:pPr algn="just"/>
            <a:r>
              <a:rPr lang="en-US" sz="2400" dirty="0"/>
              <a:t>T</a:t>
            </a:r>
            <a:r>
              <a:rPr lang="en-US" sz="2400" dirty="0" smtClean="0"/>
              <a:t>he </a:t>
            </a:r>
            <a:r>
              <a:rPr lang="en-US" sz="2400" dirty="0"/>
              <a:t>centralized fact table will be connected to different multiple dimensions. </a:t>
            </a:r>
            <a:endParaRPr lang="en-US" sz="2400" dirty="0" smtClean="0"/>
          </a:p>
          <a:p>
            <a:pPr algn="just"/>
            <a:r>
              <a:rPr lang="en-US" sz="2400" dirty="0" smtClean="0"/>
              <a:t>The </a:t>
            </a:r>
            <a:r>
              <a:rPr lang="en-US" sz="2400" dirty="0"/>
              <a:t>dimensions present are in normalized form from the multiple related tables which are present.</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23</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39027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fontScale="90000"/>
          </a:bodyPr>
          <a:lstStyle/>
          <a:p>
            <a:r>
              <a:rPr lang="en-US" sz="2700" b="1" dirty="0"/>
              <a:t>Characteristics of Snowflake Schema:</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t>The main benefit of the snowflake schema it uses smaller disk space.</a:t>
            </a:r>
          </a:p>
          <a:p>
            <a:pPr algn="just"/>
            <a:r>
              <a:rPr lang="en-US" dirty="0"/>
              <a:t>Easier to implement a dimension is added to the Schema</a:t>
            </a:r>
          </a:p>
          <a:p>
            <a:pPr algn="just"/>
            <a:r>
              <a:rPr lang="en-US" dirty="0"/>
              <a:t>Due to multiple tables query performance is reduced</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24</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15669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fontScale="90000"/>
          </a:bodyPr>
          <a:lstStyle/>
          <a:p>
            <a:pPr>
              <a:spcBef>
                <a:spcPts val="0"/>
              </a:spcBef>
            </a:pPr>
            <a:r>
              <a:rPr lang="en-IN" dirty="0" smtClean="0">
                <a:latin typeface="Times New Roman" panose="02020603050405020304" pitchFamily="18" charset="0"/>
                <a:cs typeface="Times New Roman" panose="02020603050405020304" pitchFamily="18" charset="0"/>
              </a:rPr>
              <a:t>Example for Snowflake </a:t>
            </a:r>
            <a:r>
              <a:rPr lang="en-IN" dirty="0">
                <a:latin typeface="Times New Roman" panose="02020603050405020304" pitchFamily="18" charset="0"/>
                <a:cs typeface="Times New Roman" panose="02020603050405020304" pitchFamily="18" charset="0"/>
              </a:rPr>
              <a:t>schema</a:t>
            </a:r>
          </a:p>
        </p:txBody>
      </p:sp>
      <p:pic>
        <p:nvPicPr>
          <p:cNvPr id="7" name="Content Placeholder 6"/>
          <p:cNvPicPr>
            <a:picLocks noGrp="1" noChangeAspect="1"/>
          </p:cNvPicPr>
          <p:nvPr>
            <p:ph idx="1"/>
          </p:nvPr>
        </p:nvPicPr>
        <p:blipFill>
          <a:blip r:embed="rId2"/>
          <a:stretch>
            <a:fillRect/>
          </a:stretch>
        </p:blipFill>
        <p:spPr>
          <a:xfrm>
            <a:off x="838200" y="1798638"/>
            <a:ext cx="7467600" cy="3992562"/>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25</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39962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6477000" cy="1143000"/>
          </a:xfrm>
        </p:spPr>
        <p:txBody>
          <a:bodyPr>
            <a:normAutofit fontScale="90000"/>
          </a:bodyPr>
          <a:lstStyle/>
          <a:p>
            <a:pPr>
              <a:spcBef>
                <a:spcPts val="0"/>
              </a:spcBef>
            </a:pPr>
            <a:r>
              <a:rPr lang="en-IN" dirty="0">
                <a:latin typeface="Times New Roman" panose="02020603050405020304" pitchFamily="18" charset="0"/>
                <a:cs typeface="Times New Roman" panose="02020603050405020304" pitchFamily="18" charset="0"/>
              </a:rPr>
              <a:t>Fact constellation </a:t>
            </a:r>
            <a:r>
              <a:rPr lang="en-IN" dirty="0" smtClean="0">
                <a:latin typeface="Times New Roman" panose="02020603050405020304" pitchFamily="18" charset="0"/>
                <a:cs typeface="Times New Roman" panose="02020603050405020304" pitchFamily="18" charset="0"/>
              </a:rPr>
              <a:t>schema (</a:t>
            </a:r>
            <a:r>
              <a:rPr lang="en-US" dirty="0"/>
              <a:t>Galaxy Schema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A </a:t>
            </a:r>
            <a:r>
              <a:rPr lang="en-US" sz="2400" dirty="0"/>
              <a:t>fact constellation can consist of multiple fact tables. These are more than two tables that share the same dimension tables. This schema is also known as galaxy schema</a:t>
            </a:r>
            <a:r>
              <a:rPr lang="en-US" sz="2400" dirty="0" smtClean="0"/>
              <a:t>.</a:t>
            </a:r>
          </a:p>
          <a:p>
            <a:pPr marL="0" indent="0" algn="just">
              <a:buNone/>
            </a:pPr>
            <a:endParaRPr lang="en-US" sz="2400" dirty="0" smtClean="0"/>
          </a:p>
          <a:p>
            <a:pPr algn="just"/>
            <a:r>
              <a:rPr lang="en-US" sz="2400" dirty="0"/>
              <a:t>It is viewed as a collection of stars and hence the name galaxy. The shared dimensions in this schema are known as conformed dimensions.</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26</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722988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6477000" cy="1143000"/>
          </a:xfrm>
        </p:spPr>
        <p:txBody>
          <a:bodyPr>
            <a:normAutofit fontScale="90000"/>
          </a:bodyPr>
          <a:lstStyle/>
          <a:p>
            <a:pPr>
              <a:spcBef>
                <a:spcPts val="0"/>
              </a:spcBef>
            </a:pPr>
            <a:r>
              <a:rPr lang="en-IN" dirty="0" smtClean="0">
                <a:latin typeface="Times New Roman" panose="02020603050405020304" pitchFamily="18" charset="0"/>
                <a:cs typeface="Times New Roman" panose="02020603050405020304" pitchFamily="18" charset="0"/>
              </a:rPr>
              <a:t>Example for Fact </a:t>
            </a:r>
            <a:r>
              <a:rPr lang="en-IN" dirty="0">
                <a:latin typeface="Times New Roman" panose="02020603050405020304" pitchFamily="18" charset="0"/>
                <a:cs typeface="Times New Roman" panose="02020603050405020304" pitchFamily="18" charset="0"/>
              </a:rPr>
              <a:t>constellation </a:t>
            </a:r>
            <a:r>
              <a:rPr lang="en-IN" dirty="0" smtClean="0">
                <a:latin typeface="Times New Roman" panose="02020603050405020304" pitchFamily="18" charset="0"/>
                <a:cs typeface="Times New Roman" panose="02020603050405020304" pitchFamily="18" charset="0"/>
              </a:rPr>
              <a:t>schema (</a:t>
            </a:r>
            <a:r>
              <a:rPr lang="en-US" dirty="0"/>
              <a:t>Galaxy Schema )</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27</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pic>
        <p:nvPicPr>
          <p:cNvPr id="10" name="Content Placeholder 9"/>
          <p:cNvPicPr>
            <a:picLocks noGrp="1" noChangeAspect="1"/>
          </p:cNvPicPr>
          <p:nvPr>
            <p:ph idx="1"/>
          </p:nvPr>
        </p:nvPicPr>
        <p:blipFill>
          <a:blip r:embed="rId3"/>
          <a:stretch>
            <a:fillRect/>
          </a:stretch>
        </p:blipFill>
        <p:spPr>
          <a:xfrm>
            <a:off x="1290637" y="2057400"/>
            <a:ext cx="6562725" cy="3276599"/>
          </a:xfrm>
          <a:prstGeom prst="rect">
            <a:avLst/>
          </a:prstGeom>
        </p:spPr>
      </p:pic>
    </p:spTree>
    <p:extLst>
      <p:ext uri="{BB962C8B-B14F-4D97-AF65-F5344CB8AC3E}">
        <p14:creationId xmlns:p14="http://schemas.microsoft.com/office/powerpoint/2010/main" val="1486213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normAutofit fontScale="90000"/>
          </a:bodyPr>
          <a:lstStyle/>
          <a:p>
            <a:r>
              <a:rPr lang="en-US" b="1" dirty="0"/>
              <a:t> </a:t>
            </a:r>
            <a:r>
              <a:rPr lang="en-US" b="1" dirty="0" smtClean="0"/>
              <a:t>Difference between </a:t>
            </a:r>
            <a:r>
              <a:rPr lang="en-US" b="1" dirty="0"/>
              <a:t>Star and Snowflake Schema.</a:t>
            </a:r>
            <a:endParaRPr lang="en-US" dirty="0"/>
          </a:p>
        </p:txBody>
      </p:sp>
      <p:pic>
        <p:nvPicPr>
          <p:cNvPr id="6" name="Content Placeholder 5"/>
          <p:cNvPicPr>
            <a:picLocks noGrp="1" noChangeAspect="1"/>
          </p:cNvPicPr>
          <p:nvPr>
            <p:ph idx="1"/>
          </p:nvPr>
        </p:nvPicPr>
        <p:blipFill>
          <a:blip r:embed="rId2"/>
          <a:stretch>
            <a:fillRect/>
          </a:stretch>
        </p:blipFill>
        <p:spPr>
          <a:xfrm>
            <a:off x="914401" y="2133601"/>
            <a:ext cx="6081712" cy="3581400"/>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28</a:t>
            </a:fld>
            <a:endParaRPr lang="en-US"/>
          </a:p>
        </p:txBody>
      </p:sp>
      <p:pic>
        <p:nvPicPr>
          <p:cNvPr id="7" name="Picture 6">
            <a:extLst>
              <a:ext uri="{FF2B5EF4-FFF2-40B4-BE49-F238E27FC236}">
                <a16:creationId xmlns:a16="http://schemas.microsoft.com/office/drawing/2014/main" id="{18330899-CDA8-B64A-BE9F-B80EF9E5D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2907676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ifference</a:t>
            </a:r>
            <a:endParaRPr lang="en-US" dirty="0"/>
          </a:p>
        </p:txBody>
      </p:sp>
      <p:graphicFrame>
        <p:nvGraphicFramePr>
          <p:cNvPr id="6" name="Content Placeholder 5"/>
          <p:cNvGraphicFramePr>
            <a:graphicFrameLocks noGrp="1"/>
          </p:cNvGraphicFramePr>
          <p:nvPr>
            <p:ph idx="1"/>
            <p:extLst/>
          </p:nvPr>
        </p:nvGraphicFramePr>
        <p:xfrm>
          <a:off x="457200" y="1600200"/>
          <a:ext cx="6678333" cy="4525963"/>
        </p:xfrm>
        <a:graphic>
          <a:graphicData uri="http://schemas.openxmlformats.org/drawingml/2006/table">
            <a:tbl>
              <a:tblPr/>
              <a:tblGrid>
                <a:gridCol w="2226111">
                  <a:extLst>
                    <a:ext uri="{9D8B030D-6E8A-4147-A177-3AD203B41FA5}">
                      <a16:colId xmlns:a16="http://schemas.microsoft.com/office/drawing/2014/main" val="249942265"/>
                    </a:ext>
                  </a:extLst>
                </a:gridCol>
                <a:gridCol w="2226111">
                  <a:extLst>
                    <a:ext uri="{9D8B030D-6E8A-4147-A177-3AD203B41FA5}">
                      <a16:colId xmlns:a16="http://schemas.microsoft.com/office/drawing/2014/main" val="2169382808"/>
                    </a:ext>
                  </a:extLst>
                </a:gridCol>
                <a:gridCol w="2226111">
                  <a:extLst>
                    <a:ext uri="{9D8B030D-6E8A-4147-A177-3AD203B41FA5}">
                      <a16:colId xmlns:a16="http://schemas.microsoft.com/office/drawing/2014/main" val="4236305110"/>
                    </a:ext>
                  </a:extLst>
                </a:gridCol>
              </a:tblGrid>
              <a:tr h="226298">
                <a:tc>
                  <a:txBody>
                    <a:bodyPr/>
                    <a:lstStyle/>
                    <a:p>
                      <a:r>
                        <a:rPr lang="en-US" sz="1100"/>
                        <a:t>Basis for Comparison</a:t>
                      </a:r>
                    </a:p>
                  </a:txBody>
                  <a:tcPr marL="56575" marR="56575" marT="28287" marB="28287" anchor="ctr">
                    <a:lnL>
                      <a:noFill/>
                    </a:lnL>
                    <a:lnR>
                      <a:noFill/>
                    </a:lnR>
                    <a:lnT>
                      <a:noFill/>
                    </a:lnT>
                    <a:lnB>
                      <a:noFill/>
                    </a:lnB>
                    <a:solidFill>
                      <a:srgbClr val="FFFFFF"/>
                    </a:solidFill>
                  </a:tcPr>
                </a:tc>
                <a:tc>
                  <a:txBody>
                    <a:bodyPr/>
                    <a:lstStyle/>
                    <a:p>
                      <a:r>
                        <a:rPr lang="en-US" sz="1100"/>
                        <a:t>Star Schema</a:t>
                      </a:r>
                    </a:p>
                  </a:txBody>
                  <a:tcPr marL="56575" marR="56575" marT="28287" marB="28287" anchor="ctr">
                    <a:lnL>
                      <a:noFill/>
                    </a:lnL>
                    <a:lnR>
                      <a:noFill/>
                    </a:lnR>
                    <a:lnT>
                      <a:noFill/>
                    </a:lnT>
                    <a:lnB>
                      <a:noFill/>
                    </a:lnB>
                    <a:solidFill>
                      <a:srgbClr val="FFFFFF"/>
                    </a:solidFill>
                  </a:tcPr>
                </a:tc>
                <a:tc>
                  <a:txBody>
                    <a:bodyPr/>
                    <a:lstStyle/>
                    <a:p>
                      <a:r>
                        <a:rPr lang="en-US" sz="1100"/>
                        <a:t>Snowflake Schema</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1882352049"/>
                  </a:ext>
                </a:extLst>
              </a:tr>
              <a:tr h="735469">
                <a:tc>
                  <a:txBody>
                    <a:bodyPr/>
                    <a:lstStyle/>
                    <a:p>
                      <a:r>
                        <a:rPr lang="en-US" sz="1100" dirty="0">
                          <a:solidFill>
                            <a:srgbClr val="000000"/>
                          </a:solidFill>
                          <a:effectLst/>
                          <a:latin typeface="verdana" panose="020B0604030504040204" pitchFamily="34" charset="0"/>
                        </a:rPr>
                        <a:t>Ease of Maintenance/change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It has redundant data and hence less easy to maintain/change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No redundancy and therefore more easy to maintain and change</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353563557"/>
                  </a:ext>
                </a:extLst>
              </a:tr>
              <a:tr h="565745">
                <a:tc>
                  <a:txBody>
                    <a:bodyPr/>
                    <a:lstStyle/>
                    <a:p>
                      <a:r>
                        <a:rPr lang="en-US" sz="1100">
                          <a:solidFill>
                            <a:srgbClr val="000000"/>
                          </a:solidFill>
                          <a:effectLst/>
                          <a:latin typeface="verdana" panose="020B0604030504040204" pitchFamily="34" charset="0"/>
                        </a:rPr>
                        <a:t>Ease of Use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Less complex queries and simple to understand</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More complex queries and therefore less easy to understand</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206798980"/>
                  </a:ext>
                </a:extLst>
              </a:tr>
              <a:tr h="735469">
                <a:tc>
                  <a:txBody>
                    <a:bodyPr/>
                    <a:lstStyle/>
                    <a:p>
                      <a:r>
                        <a:rPr lang="en-US" sz="1100">
                          <a:solidFill>
                            <a:srgbClr val="000000"/>
                          </a:solidFill>
                          <a:effectLst/>
                          <a:latin typeface="verdana" panose="020B0604030504040204" pitchFamily="34" charset="0"/>
                        </a:rPr>
                        <a:t>Parent table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In a star schema, a dimension table will not have any parent table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In a snowflake schema, a dimension table will have one or more parent tables</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332968193"/>
                  </a:ext>
                </a:extLst>
              </a:tr>
              <a:tr h="735469">
                <a:tc>
                  <a:txBody>
                    <a:bodyPr/>
                    <a:lstStyle/>
                    <a:p>
                      <a:r>
                        <a:rPr lang="en-US" sz="1100">
                          <a:solidFill>
                            <a:srgbClr val="000000"/>
                          </a:solidFill>
                          <a:effectLst/>
                          <a:latin typeface="verdana" panose="020B0604030504040204" pitchFamily="34" charset="0"/>
                        </a:rPr>
                        <a:t>Query Performance</a:t>
                      </a:r>
                    </a:p>
                  </a:txBody>
                  <a:tcPr marL="56575" marR="56575" marT="28287" marB="28287"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Less number of foreign keys and hence lesser query execution time</a:t>
                      </a:r>
                    </a:p>
                  </a:txBody>
                  <a:tcPr marL="56575" marR="56575" marT="28287" marB="28287"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More foreign keys and thus more query execution time</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1638307627"/>
                  </a:ext>
                </a:extLst>
              </a:tr>
              <a:tr h="396022">
                <a:tc>
                  <a:txBody>
                    <a:bodyPr/>
                    <a:lstStyle/>
                    <a:p>
                      <a:r>
                        <a:rPr lang="en-US" sz="1100">
                          <a:solidFill>
                            <a:srgbClr val="000000"/>
                          </a:solidFill>
                          <a:effectLst/>
                          <a:latin typeface="verdana" panose="020B0604030504040204" pitchFamily="34" charset="0"/>
                        </a:rPr>
                        <a:t>Normalization</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It has De-normalized tables</a:t>
                      </a:r>
                    </a:p>
                  </a:txBody>
                  <a:tcPr marL="56575" marR="56575" marT="28287" marB="28287"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It has normalized tables</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1464097827"/>
                  </a:ext>
                </a:extLst>
              </a:tr>
              <a:tr h="905193">
                <a:tc>
                  <a:txBody>
                    <a:bodyPr/>
                    <a:lstStyle/>
                    <a:p>
                      <a:r>
                        <a:rPr lang="en-US" sz="1100">
                          <a:solidFill>
                            <a:srgbClr val="000000"/>
                          </a:solidFill>
                          <a:effectLst/>
                          <a:latin typeface="verdana" panose="020B0604030504040204" pitchFamily="34" charset="0"/>
                        </a:rPr>
                        <a:t>Type of Data Warehouse</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Good for data marts with simple relationships (one to one or one to many)</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Good to use for data warehouse core to simplify complex relationships (many to many)</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1732896474"/>
                  </a:ext>
                </a:extLst>
              </a:tr>
              <a:tr h="226298">
                <a:tc>
                  <a:txBody>
                    <a:bodyPr/>
                    <a:lstStyle/>
                    <a:p>
                      <a:r>
                        <a:rPr lang="en-US" sz="1100">
                          <a:solidFill>
                            <a:srgbClr val="000000"/>
                          </a:solidFill>
                          <a:effectLst/>
                          <a:latin typeface="verdana" panose="020B0604030504040204" pitchFamily="34" charset="0"/>
                        </a:rPr>
                        <a:t>Joins</a:t>
                      </a:r>
                    </a:p>
                  </a:txBody>
                  <a:tcPr marL="56575" marR="56575" marT="28287" marB="28287"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Fewer joins Higher</a:t>
                      </a:r>
                    </a:p>
                  </a:txBody>
                  <a:tcPr marL="56575" marR="56575" marT="28287" marB="28287"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number of joins</a:t>
                      </a:r>
                    </a:p>
                  </a:txBody>
                  <a:tcPr marL="56575" marR="56575" marT="28287" marB="28287" anchor="ctr">
                    <a:lnL>
                      <a:noFill/>
                    </a:lnL>
                    <a:lnR>
                      <a:noFill/>
                    </a:lnR>
                    <a:lnT>
                      <a:noFill/>
                    </a:lnT>
                    <a:lnB>
                      <a:noFill/>
                    </a:lnB>
                    <a:solidFill>
                      <a:srgbClr val="FFFFFF"/>
                    </a:solidFill>
                  </a:tcPr>
                </a:tc>
                <a:extLst>
                  <a:ext uri="{0D108BD9-81ED-4DB2-BD59-A6C34878D82A}">
                    <a16:rowId xmlns:a16="http://schemas.microsoft.com/office/drawing/2014/main" val="814780294"/>
                  </a:ext>
                </a:extLst>
              </a:tr>
            </a:tbl>
          </a:graphicData>
        </a:graphic>
      </p:graphicFrame>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29</a:t>
            </a:fld>
            <a:endParaRPr lang="en-US"/>
          </a:p>
        </p:txBody>
      </p:sp>
      <p:pic>
        <p:nvPicPr>
          <p:cNvPr id="7" name="Picture 6">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1259497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UNIT II TOPICS</a:t>
            </a:r>
            <a:endParaRPr lang="en-US" sz="3200"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sz="4400" dirty="0"/>
              <a:t> </a:t>
            </a:r>
            <a:endParaRPr lang="en-US" sz="4400" dirty="0" smtClean="0"/>
          </a:p>
          <a:p>
            <a:pPr marL="0" indent="0" algn="just">
              <a:buNone/>
            </a:pPr>
            <a:r>
              <a:rPr lang="en-US" sz="4400" dirty="0" smtClean="0"/>
              <a:t>TOPICS COVERED </a:t>
            </a:r>
          </a:p>
          <a:p>
            <a:pPr algn="just"/>
            <a:r>
              <a:rPr lang="en-US" sz="4400" dirty="0" smtClean="0"/>
              <a:t>Mapping the Data Warehouse to a Multiprocessor Architecture </a:t>
            </a:r>
          </a:p>
          <a:p>
            <a:pPr algn="just"/>
            <a:r>
              <a:rPr lang="en-US" sz="4400" dirty="0" smtClean="0"/>
              <a:t>DBMS </a:t>
            </a:r>
            <a:r>
              <a:rPr lang="en-US" sz="4400" dirty="0"/>
              <a:t>Schemas for Decision Support </a:t>
            </a:r>
            <a:endParaRPr lang="en-US" sz="4400" dirty="0" smtClean="0"/>
          </a:p>
          <a:p>
            <a:pPr algn="just"/>
            <a:r>
              <a:rPr lang="en-US" sz="4400" dirty="0" smtClean="0"/>
              <a:t>Data </a:t>
            </a:r>
            <a:r>
              <a:rPr lang="en-US" sz="4400" dirty="0"/>
              <a:t>Extraction, Cleanup, and Transformation </a:t>
            </a:r>
            <a:r>
              <a:rPr lang="en-US" sz="4400" dirty="0" smtClean="0"/>
              <a:t>Tools</a:t>
            </a:r>
          </a:p>
          <a:p>
            <a:pPr algn="just"/>
            <a:r>
              <a:rPr lang="en-US" sz="4400" dirty="0" smtClean="0"/>
              <a:t>Reporting </a:t>
            </a:r>
            <a:r>
              <a:rPr lang="en-US" sz="4400" dirty="0"/>
              <a:t>and Query tools and </a:t>
            </a:r>
            <a:r>
              <a:rPr lang="en-US" sz="4400" dirty="0" smtClean="0"/>
              <a:t>Applications</a:t>
            </a:r>
          </a:p>
          <a:p>
            <a:pPr algn="just"/>
            <a:r>
              <a:rPr lang="en-US" sz="4400" dirty="0" smtClean="0"/>
              <a:t>Online </a:t>
            </a:r>
            <a:r>
              <a:rPr lang="en-US" sz="4400" dirty="0"/>
              <a:t>Analytical Processing (OLAP) </a:t>
            </a:r>
            <a:endParaRPr lang="en-US" sz="4400" dirty="0" smtClean="0"/>
          </a:p>
          <a:p>
            <a:pPr algn="just"/>
            <a:r>
              <a:rPr lang="en-US" sz="4400" dirty="0" smtClean="0"/>
              <a:t>Need of Multidimensional </a:t>
            </a:r>
            <a:r>
              <a:rPr lang="en-US" sz="4400" dirty="0"/>
              <a:t>Data Model </a:t>
            </a:r>
            <a:endParaRPr lang="en-US" sz="4400" dirty="0" smtClean="0"/>
          </a:p>
          <a:p>
            <a:pPr algn="just"/>
            <a:r>
              <a:rPr lang="en-US" sz="4400" dirty="0" smtClean="0"/>
              <a:t>OLAP </a:t>
            </a:r>
            <a:r>
              <a:rPr lang="en-US" sz="4400" dirty="0"/>
              <a:t>Guidelines </a:t>
            </a:r>
            <a:endParaRPr lang="en-US" sz="4400" dirty="0" smtClean="0"/>
          </a:p>
          <a:p>
            <a:pPr algn="just"/>
            <a:r>
              <a:rPr lang="en-US" sz="4400" dirty="0" smtClean="0"/>
              <a:t>Multidimensional </a:t>
            </a:r>
            <a:r>
              <a:rPr lang="en-US" sz="4400" dirty="0"/>
              <a:t>versus Multi relational OLAP </a:t>
            </a:r>
          </a:p>
          <a:p>
            <a:pPr algn="just"/>
            <a:r>
              <a:rPr lang="en-US" sz="4400" dirty="0" smtClean="0"/>
              <a:t>Categorization </a:t>
            </a:r>
            <a:r>
              <a:rPr lang="en-US" sz="4400" dirty="0"/>
              <a:t>of OLAP Tools.</a:t>
            </a:r>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ABD6CB56-34AE-4444-A579-ADFD11BB1F45}"/>
              </a:ext>
            </a:extLst>
          </p:cNvPr>
          <p:cNvSpPr>
            <a:spLocks noGrp="1"/>
          </p:cNvSpPr>
          <p:nvPr>
            <p:ph type="sldNum" sz="quarter" idx="12"/>
          </p:nvPr>
        </p:nvSpPr>
        <p:spPr/>
        <p:txBody>
          <a:bodyPr/>
          <a:lstStyle/>
          <a:p>
            <a:fld id="{FD58DAB5-CB49-440C-99FC-CF944ACFAA61}" type="slidenum">
              <a:rPr lang="en-US" smtClean="0"/>
              <a:pPr/>
              <a:t>3</a:t>
            </a:fld>
            <a:endParaRPr lang="en-US"/>
          </a:p>
        </p:txBody>
      </p:sp>
    </p:spTree>
    <p:extLst>
      <p:ext uri="{BB962C8B-B14F-4D97-AF65-F5344CB8AC3E}">
        <p14:creationId xmlns:p14="http://schemas.microsoft.com/office/powerpoint/2010/main" val="31791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ircle(in)">
                                      <p:cBhvr>
                                        <p:cTn id="23" dur="2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heel(1)">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a:t>
            </a:r>
            <a:endParaRPr lang="en-US" dirty="0"/>
          </a:p>
        </p:txBody>
      </p:sp>
      <p:graphicFrame>
        <p:nvGraphicFramePr>
          <p:cNvPr id="6" name="Content Placeholder 5"/>
          <p:cNvGraphicFramePr>
            <a:graphicFrameLocks noGrp="1"/>
          </p:cNvGraphicFramePr>
          <p:nvPr>
            <p:ph idx="1"/>
            <p:extLst/>
          </p:nvPr>
        </p:nvGraphicFramePr>
        <p:xfrm>
          <a:off x="762000" y="1600200"/>
          <a:ext cx="8077200" cy="4525964"/>
        </p:xfrm>
        <a:graphic>
          <a:graphicData uri="http://schemas.openxmlformats.org/drawingml/2006/table">
            <a:tbl>
              <a:tblPr/>
              <a:tblGrid>
                <a:gridCol w="2692400">
                  <a:extLst>
                    <a:ext uri="{9D8B030D-6E8A-4147-A177-3AD203B41FA5}">
                      <a16:colId xmlns:a16="http://schemas.microsoft.com/office/drawing/2014/main" val="3497114277"/>
                    </a:ext>
                  </a:extLst>
                </a:gridCol>
                <a:gridCol w="2692400">
                  <a:extLst>
                    <a:ext uri="{9D8B030D-6E8A-4147-A177-3AD203B41FA5}">
                      <a16:colId xmlns:a16="http://schemas.microsoft.com/office/drawing/2014/main" val="268063921"/>
                    </a:ext>
                  </a:extLst>
                </a:gridCol>
                <a:gridCol w="2692400">
                  <a:extLst>
                    <a:ext uri="{9D8B030D-6E8A-4147-A177-3AD203B41FA5}">
                      <a16:colId xmlns:a16="http://schemas.microsoft.com/office/drawing/2014/main" val="509294061"/>
                    </a:ext>
                  </a:extLst>
                </a:gridCol>
              </a:tblGrid>
              <a:tr h="744779">
                <a:tc>
                  <a:txBody>
                    <a:bodyPr/>
                    <a:lstStyle/>
                    <a:p>
                      <a:r>
                        <a:rPr lang="en-US" sz="1100">
                          <a:solidFill>
                            <a:srgbClr val="000000"/>
                          </a:solidFill>
                          <a:effectLst/>
                          <a:latin typeface="verdana" panose="020B0604030504040204" pitchFamily="34" charset="0"/>
                        </a:rPr>
                        <a:t>Dimension Table</a:t>
                      </a:r>
                    </a:p>
                  </a:txBody>
                  <a:tcPr marL="57291" marR="57291" marT="28645" marB="28645"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It contains only a single dimension table for each dimension</a:t>
                      </a:r>
                    </a:p>
                  </a:txBody>
                  <a:tcPr marL="57291" marR="57291" marT="28645" marB="28645"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It may have more than one dimension table for each dimension</a:t>
                      </a:r>
                    </a:p>
                  </a:txBody>
                  <a:tcPr marL="57291" marR="57291" marT="28645" marB="28645" anchor="ctr">
                    <a:lnL>
                      <a:noFill/>
                    </a:lnL>
                    <a:lnR>
                      <a:noFill/>
                    </a:lnR>
                    <a:lnT>
                      <a:noFill/>
                    </a:lnT>
                    <a:lnB>
                      <a:noFill/>
                    </a:lnB>
                    <a:solidFill>
                      <a:srgbClr val="FFFFFF"/>
                    </a:solidFill>
                  </a:tcPr>
                </a:tc>
                <a:extLst>
                  <a:ext uri="{0D108BD9-81ED-4DB2-BD59-A6C34878D82A}">
                    <a16:rowId xmlns:a16="http://schemas.microsoft.com/office/drawing/2014/main" val="596584544"/>
                  </a:ext>
                </a:extLst>
              </a:tr>
              <a:tr h="1776011">
                <a:tc>
                  <a:txBody>
                    <a:bodyPr/>
                    <a:lstStyle/>
                    <a:p>
                      <a:r>
                        <a:rPr lang="en-US" sz="1100">
                          <a:solidFill>
                            <a:srgbClr val="000000"/>
                          </a:solidFill>
                          <a:effectLst/>
                          <a:latin typeface="verdana" panose="020B0604030504040204" pitchFamily="34" charset="0"/>
                        </a:rPr>
                        <a:t>Hierarchies</a:t>
                      </a:r>
                    </a:p>
                  </a:txBody>
                  <a:tcPr marL="57291" marR="57291" marT="28645" marB="28645"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Hierarchies for the dimension are stored in the dimensional table itself in a star schema</a:t>
                      </a:r>
                    </a:p>
                  </a:txBody>
                  <a:tcPr marL="57291" marR="57291" marT="28645" marB="28645"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Hierarchies are broken into separate tables in a snowflake schema. These hierarchies help to drill down the information from topmost hierarchies to the lowermost hierarchies.</a:t>
                      </a:r>
                    </a:p>
                  </a:txBody>
                  <a:tcPr marL="57291" marR="57291" marT="28645" marB="28645" anchor="ctr">
                    <a:lnL>
                      <a:noFill/>
                    </a:lnL>
                    <a:lnR>
                      <a:noFill/>
                    </a:lnR>
                    <a:lnT>
                      <a:noFill/>
                    </a:lnT>
                    <a:lnB>
                      <a:noFill/>
                    </a:lnB>
                    <a:solidFill>
                      <a:srgbClr val="FFFFFF"/>
                    </a:solidFill>
                  </a:tcPr>
                </a:tc>
                <a:extLst>
                  <a:ext uri="{0D108BD9-81ED-4DB2-BD59-A6C34878D82A}">
                    <a16:rowId xmlns:a16="http://schemas.microsoft.com/office/drawing/2014/main" val="2213533717"/>
                  </a:ext>
                </a:extLst>
              </a:tr>
              <a:tr h="1604139">
                <a:tc>
                  <a:txBody>
                    <a:bodyPr/>
                    <a:lstStyle/>
                    <a:p>
                      <a:r>
                        <a:rPr lang="en-US" sz="1100">
                          <a:solidFill>
                            <a:srgbClr val="000000"/>
                          </a:solidFill>
                          <a:effectLst/>
                          <a:latin typeface="verdana" panose="020B0604030504040204" pitchFamily="34" charset="0"/>
                        </a:rPr>
                        <a:t>When to use</a:t>
                      </a:r>
                    </a:p>
                  </a:txBody>
                  <a:tcPr marL="57291" marR="57291" marT="28645" marB="28645"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When the dimensional table contains less number of rows, we can go for Star schema.</a:t>
                      </a:r>
                    </a:p>
                  </a:txBody>
                  <a:tcPr marL="57291" marR="57291" marT="28645" marB="28645"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When dimensional table store a huge number of rows with redundancy information and space is such an issue, we can choose snowflake schema to store space.</a:t>
                      </a:r>
                    </a:p>
                  </a:txBody>
                  <a:tcPr marL="57291" marR="57291" marT="28645" marB="28645" anchor="ctr">
                    <a:lnL>
                      <a:noFill/>
                    </a:lnL>
                    <a:lnR>
                      <a:noFill/>
                    </a:lnR>
                    <a:lnT>
                      <a:noFill/>
                    </a:lnT>
                    <a:lnB>
                      <a:noFill/>
                    </a:lnB>
                    <a:solidFill>
                      <a:srgbClr val="FFFFFF"/>
                    </a:solidFill>
                  </a:tcPr>
                </a:tc>
                <a:extLst>
                  <a:ext uri="{0D108BD9-81ED-4DB2-BD59-A6C34878D82A}">
                    <a16:rowId xmlns:a16="http://schemas.microsoft.com/office/drawing/2014/main" val="1654045929"/>
                  </a:ext>
                </a:extLst>
              </a:tr>
              <a:tr h="401035">
                <a:tc>
                  <a:txBody>
                    <a:bodyPr/>
                    <a:lstStyle/>
                    <a:p>
                      <a:r>
                        <a:rPr lang="en-US" sz="1100" dirty="0">
                          <a:solidFill>
                            <a:srgbClr val="000000"/>
                          </a:solidFill>
                          <a:effectLst/>
                          <a:latin typeface="verdana" panose="020B0604030504040204" pitchFamily="34" charset="0"/>
                        </a:rPr>
                        <a:t>Data Warehouse system</a:t>
                      </a:r>
                    </a:p>
                  </a:txBody>
                  <a:tcPr marL="57291" marR="57291" marT="28645" marB="28645" anchor="ctr">
                    <a:lnL>
                      <a:noFill/>
                    </a:lnL>
                    <a:lnR>
                      <a:noFill/>
                    </a:lnR>
                    <a:lnT>
                      <a:noFill/>
                    </a:lnT>
                    <a:lnB>
                      <a:noFill/>
                    </a:lnB>
                    <a:solidFill>
                      <a:srgbClr val="FFFFFF"/>
                    </a:solidFill>
                  </a:tcPr>
                </a:tc>
                <a:tc>
                  <a:txBody>
                    <a:bodyPr/>
                    <a:lstStyle/>
                    <a:p>
                      <a:r>
                        <a:rPr lang="en-US" sz="1100">
                          <a:solidFill>
                            <a:srgbClr val="000000"/>
                          </a:solidFill>
                          <a:effectLst/>
                          <a:latin typeface="verdana" panose="020B0604030504040204" pitchFamily="34" charset="0"/>
                        </a:rPr>
                        <a:t>Work best in any data warehouse/ data mart</a:t>
                      </a:r>
                    </a:p>
                  </a:txBody>
                  <a:tcPr marL="57291" marR="57291" marT="28645" marB="28645" anchor="ctr">
                    <a:lnL>
                      <a:noFill/>
                    </a:lnL>
                    <a:lnR>
                      <a:noFill/>
                    </a:lnR>
                    <a:lnT>
                      <a:noFill/>
                    </a:lnT>
                    <a:lnB>
                      <a:noFill/>
                    </a:lnB>
                    <a:solidFill>
                      <a:srgbClr val="FFFFFF"/>
                    </a:solidFill>
                  </a:tcPr>
                </a:tc>
                <a:tc>
                  <a:txBody>
                    <a:bodyPr/>
                    <a:lstStyle/>
                    <a:p>
                      <a:r>
                        <a:rPr lang="en-US" sz="1100" dirty="0">
                          <a:solidFill>
                            <a:srgbClr val="000000"/>
                          </a:solidFill>
                          <a:effectLst/>
                          <a:latin typeface="verdana" panose="020B0604030504040204" pitchFamily="34" charset="0"/>
                        </a:rPr>
                        <a:t>Better for small data warehouse/data mart.</a:t>
                      </a:r>
                    </a:p>
                  </a:txBody>
                  <a:tcPr marL="57291" marR="57291" marT="28645" marB="28645" anchor="ctr">
                    <a:lnL>
                      <a:noFill/>
                    </a:lnL>
                    <a:lnR>
                      <a:noFill/>
                    </a:lnR>
                    <a:lnT>
                      <a:noFill/>
                    </a:lnT>
                    <a:lnB>
                      <a:noFill/>
                    </a:lnB>
                    <a:solidFill>
                      <a:srgbClr val="FFFFFF"/>
                    </a:solidFill>
                  </a:tcPr>
                </a:tc>
                <a:extLst>
                  <a:ext uri="{0D108BD9-81ED-4DB2-BD59-A6C34878D82A}">
                    <a16:rowId xmlns:a16="http://schemas.microsoft.com/office/drawing/2014/main" val="3470648676"/>
                  </a:ext>
                </a:extLst>
              </a:tr>
            </a:tbl>
          </a:graphicData>
        </a:graphic>
      </p:graphicFrame>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30</a:t>
            </a:fld>
            <a:endParaRPr lang="en-US"/>
          </a:p>
        </p:txBody>
      </p:sp>
      <p:pic>
        <p:nvPicPr>
          <p:cNvPr id="7" name="Picture 6">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235455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342107"/>
            <a:ext cx="6553200" cy="1143000"/>
          </a:xfrm>
        </p:spPr>
        <p:txBody>
          <a:bodyPr/>
          <a:lstStyle/>
          <a:p>
            <a:r>
              <a:rPr lang="en-US" dirty="0"/>
              <a:t>E</a:t>
            </a:r>
            <a:r>
              <a:rPr lang="en-US" dirty="0" smtClean="0"/>
              <a:t>xample</a:t>
            </a:r>
            <a:endParaRPr lang="en-US" dirty="0"/>
          </a:p>
        </p:txBody>
      </p:sp>
      <p:sp>
        <p:nvSpPr>
          <p:cNvPr id="3" name="Content Placeholder 2"/>
          <p:cNvSpPr>
            <a:spLocks noGrp="1"/>
          </p:cNvSpPr>
          <p:nvPr>
            <p:ph idx="1"/>
          </p:nvPr>
        </p:nvSpPr>
        <p:spPr>
          <a:xfrm>
            <a:off x="457200" y="1600200"/>
            <a:ext cx="8229600" cy="4525963"/>
          </a:xfrm>
        </p:spPr>
        <p:txBody>
          <a:bodyPr/>
          <a:lstStyle/>
          <a:p>
            <a:pPr algn="just"/>
            <a:r>
              <a:rPr lang="en-IN" sz="1800" dirty="0"/>
              <a:t>Suppose that a data warehouse consists of the four dimensions, </a:t>
            </a:r>
            <a:r>
              <a:rPr lang="en-IN" sz="1800" i="1" dirty="0"/>
              <a:t>date, spectator, location</a:t>
            </a:r>
            <a:r>
              <a:rPr lang="en-IN" sz="1800" dirty="0"/>
              <a:t>, and </a:t>
            </a:r>
            <a:r>
              <a:rPr lang="en-IN" sz="1800" i="1" dirty="0"/>
              <a:t>game</a:t>
            </a:r>
            <a:r>
              <a:rPr lang="en-IN" sz="1800" dirty="0"/>
              <a:t>, and the two measures, </a:t>
            </a:r>
            <a:r>
              <a:rPr lang="en-IN" sz="1800" i="1" dirty="0"/>
              <a:t>count </a:t>
            </a:r>
            <a:r>
              <a:rPr lang="en-IN" sz="1800" dirty="0"/>
              <a:t>and </a:t>
            </a:r>
            <a:r>
              <a:rPr lang="en-IN" sz="1800" i="1" dirty="0"/>
              <a:t>charge</a:t>
            </a:r>
            <a:r>
              <a:rPr lang="en-IN" sz="1800" dirty="0"/>
              <a:t>, where </a:t>
            </a:r>
            <a:r>
              <a:rPr lang="en-IN" sz="1800" i="1" dirty="0"/>
              <a:t>charge </a:t>
            </a:r>
            <a:r>
              <a:rPr lang="en-IN" sz="1800" dirty="0"/>
              <a:t>is the fare that a spectator pays when watching a game on a given date. Spectators may be students, adults, or seniors, with each category having its own charge </a:t>
            </a:r>
            <a:r>
              <a:rPr lang="en-IN" sz="1800" dirty="0" smtClean="0"/>
              <a:t>rate. The location dimension is further divided to City dimension table  </a:t>
            </a:r>
            <a:r>
              <a:rPr lang="en-IN" sz="1800" dirty="0"/>
              <a:t>. Identify the schema and draw the diagram.</a:t>
            </a:r>
            <a:endParaRPr lang="en-US" sz="1800" dirty="0"/>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31</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114222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274638"/>
            <a:ext cx="7023100" cy="1143000"/>
          </a:xfrm>
        </p:spPr>
        <p:txBody>
          <a:bodyPr/>
          <a:lstStyle/>
          <a:p>
            <a:r>
              <a:rPr lang="en-IN" i="1" dirty="0" smtClean="0"/>
              <a:t>example</a:t>
            </a:r>
            <a:endParaRPr lang="en-US" dirty="0"/>
          </a:p>
        </p:txBody>
      </p:sp>
      <p:sp>
        <p:nvSpPr>
          <p:cNvPr id="3" name="Content Placeholder 2"/>
          <p:cNvSpPr>
            <a:spLocks noGrp="1"/>
          </p:cNvSpPr>
          <p:nvPr>
            <p:ph idx="1"/>
          </p:nvPr>
        </p:nvSpPr>
        <p:spPr/>
        <p:txBody>
          <a:bodyPr>
            <a:normAutofit/>
          </a:bodyPr>
          <a:lstStyle/>
          <a:p>
            <a:pPr marL="0" indent="0" algn="just">
              <a:buNone/>
            </a:pPr>
            <a:r>
              <a:rPr lang="en-IN" sz="1800" dirty="0"/>
              <a:t>Suppose that a data warehouse for </a:t>
            </a:r>
            <a:r>
              <a:rPr lang="en-IN" sz="1800" i="1" dirty="0"/>
              <a:t>Big University </a:t>
            </a:r>
            <a:r>
              <a:rPr lang="en-IN" sz="1800" dirty="0"/>
              <a:t>consists of the following four dimensions: </a:t>
            </a:r>
            <a:r>
              <a:rPr lang="en-IN" sz="1800" i="1" dirty="0"/>
              <a:t>student, course, semester</a:t>
            </a:r>
            <a:r>
              <a:rPr lang="en-IN" sz="1800" dirty="0"/>
              <a:t>, and </a:t>
            </a:r>
            <a:r>
              <a:rPr lang="en-IN" sz="1800" i="1" dirty="0"/>
              <a:t>instructor</a:t>
            </a:r>
            <a:r>
              <a:rPr lang="en-IN" sz="1800" dirty="0"/>
              <a:t>, and two measures </a:t>
            </a:r>
            <a:r>
              <a:rPr lang="en-IN" sz="1800" i="1" dirty="0"/>
              <a:t>count </a:t>
            </a:r>
            <a:r>
              <a:rPr lang="en-IN" sz="1800" dirty="0"/>
              <a:t>and </a:t>
            </a:r>
            <a:r>
              <a:rPr lang="en-IN" sz="1800" i="1" dirty="0" err="1"/>
              <a:t>avg</a:t>
            </a:r>
            <a:r>
              <a:rPr lang="en-IN" sz="1800" i="1" dirty="0"/>
              <a:t> grade</a:t>
            </a:r>
            <a:r>
              <a:rPr lang="en-IN" sz="1800" dirty="0"/>
              <a:t>. When at the lowest conceptual level (e.g., for a given student, course, semester, and instructor combination), the </a:t>
            </a:r>
            <a:r>
              <a:rPr lang="en-IN" sz="1800" i="1" dirty="0" err="1"/>
              <a:t>avg</a:t>
            </a:r>
            <a:r>
              <a:rPr lang="en-IN" sz="1800" i="1" dirty="0"/>
              <a:t> grade </a:t>
            </a:r>
            <a:r>
              <a:rPr lang="en-IN" sz="1800" dirty="0"/>
              <a:t>measure </a:t>
            </a:r>
            <a:r>
              <a:rPr lang="en-IN" sz="1800" dirty="0" err="1"/>
              <a:t>tores</a:t>
            </a:r>
            <a:r>
              <a:rPr lang="en-IN" sz="1800" dirty="0"/>
              <a:t> the actual course grade of the student. At higher conceptual levels, </a:t>
            </a:r>
            <a:r>
              <a:rPr lang="en-IN" sz="1800" i="1" dirty="0" err="1"/>
              <a:t>avg</a:t>
            </a:r>
            <a:r>
              <a:rPr lang="en-IN" sz="1800" i="1" dirty="0"/>
              <a:t> grade </a:t>
            </a:r>
            <a:r>
              <a:rPr lang="en-IN" sz="1800" dirty="0"/>
              <a:t>stores the average grade for the given combination</a:t>
            </a:r>
            <a:r>
              <a:rPr lang="en-IN" sz="1800" dirty="0" smtClean="0"/>
              <a:t>.</a:t>
            </a:r>
            <a:r>
              <a:rPr lang="en-IN" sz="1800" dirty="0"/>
              <a:t> Draw a </a:t>
            </a:r>
            <a:r>
              <a:rPr lang="en-IN" sz="1800" i="1" dirty="0" smtClean="0"/>
              <a:t>star </a:t>
            </a:r>
            <a:r>
              <a:rPr lang="en-IN" sz="1800" i="1" dirty="0"/>
              <a:t>schema </a:t>
            </a:r>
            <a:r>
              <a:rPr lang="en-IN" sz="1800" dirty="0"/>
              <a:t>diagram for the data warehouse</a:t>
            </a:r>
            <a:endParaRPr lang="en-US" sz="1800" dirty="0"/>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32</a:t>
            </a:fld>
            <a:endParaRPr lang="en-US"/>
          </a:p>
        </p:txBody>
      </p:sp>
      <p:pic>
        <p:nvPicPr>
          <p:cNvPr id="6" name="Picture 5">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2073094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lgn="just">
              <a:buNone/>
            </a:pPr>
            <a:r>
              <a:rPr lang="en-IN" sz="1800" dirty="0"/>
              <a:t>Consider a sales data warehouse consists two fact tables, one sales fact and other ship fact. Both fact shares the product and date dimension tables. As you can see centralized fact tables holds the primary key from the dimension tables. The sales data of a company with respect to the four dimensions, namely time, item, branch, and </a:t>
            </a:r>
            <a:r>
              <a:rPr lang="en-IN" sz="1800" dirty="0" err="1"/>
              <a:t>location.The</a:t>
            </a:r>
            <a:r>
              <a:rPr lang="en-IN" sz="1800" dirty="0"/>
              <a:t> shipping fact table has the five dimensions, namely </a:t>
            </a:r>
            <a:r>
              <a:rPr lang="en-IN" sz="1800" dirty="0" err="1"/>
              <a:t>item_key</a:t>
            </a:r>
            <a:r>
              <a:rPr lang="en-IN" sz="1800" dirty="0"/>
              <a:t>, </a:t>
            </a:r>
            <a:r>
              <a:rPr lang="en-IN" sz="1800" dirty="0" err="1"/>
              <a:t>time_key</a:t>
            </a:r>
            <a:r>
              <a:rPr lang="en-IN" sz="1800" dirty="0"/>
              <a:t>, </a:t>
            </a:r>
            <a:r>
              <a:rPr lang="en-IN" sz="1800" dirty="0" err="1"/>
              <a:t>shipper_key</a:t>
            </a:r>
            <a:r>
              <a:rPr lang="en-IN" sz="1800" dirty="0"/>
              <a:t>, </a:t>
            </a:r>
            <a:r>
              <a:rPr lang="en-IN" sz="1800" dirty="0" err="1"/>
              <a:t>from_location</a:t>
            </a:r>
            <a:r>
              <a:rPr lang="en-IN" sz="1800" dirty="0"/>
              <a:t>, To location. Construct the schema</a:t>
            </a:r>
            <a:endParaRPr lang="en-US" sz="18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33</a:t>
            </a:fld>
            <a:endParaRPr lang="en-US"/>
          </a:p>
        </p:txBody>
      </p:sp>
      <p:pic>
        <p:nvPicPr>
          <p:cNvPr id="7" name="Picture 6">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1486022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371600" y="1676400"/>
            <a:ext cx="6781800" cy="3663156"/>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34</a:t>
            </a:fld>
            <a:endParaRPr lang="en-US"/>
          </a:p>
        </p:txBody>
      </p:sp>
    </p:spTree>
    <p:extLst>
      <p:ext uri="{BB962C8B-B14F-4D97-AF65-F5344CB8AC3E}">
        <p14:creationId xmlns:p14="http://schemas.microsoft.com/office/powerpoint/2010/main" val="1054924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E2BB-223F-4402-9930-888215BBC50C}"/>
              </a:ext>
            </a:extLst>
          </p:cNvPr>
          <p:cNvSpPr>
            <a:spLocks noGrp="1"/>
          </p:cNvSpPr>
          <p:nvPr>
            <p:ph type="title"/>
          </p:nvPr>
        </p:nvSpPr>
        <p:spPr>
          <a:xfrm>
            <a:off x="1663700" y="274638"/>
            <a:ext cx="7023100" cy="1143000"/>
          </a:xfrm>
        </p:spPr>
        <p:txBody>
          <a:bodyPr/>
          <a:lstStyle/>
          <a:p>
            <a:pPr algn="ctr"/>
            <a:r>
              <a:rPr lang="en-US" sz="33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Extraction, Cleanup, and Transformation Tools</a:t>
            </a:r>
            <a:endParaRPr lang="en-IN" dirty="0"/>
          </a:p>
        </p:txBody>
      </p:sp>
      <p:pic>
        <p:nvPicPr>
          <p:cNvPr id="10244" name="Picture 4" descr="What Do We Do? - ETL">
            <a:extLst>
              <a:ext uri="{FF2B5EF4-FFF2-40B4-BE49-F238E27FC236}">
                <a16:creationId xmlns:a16="http://schemas.microsoft.com/office/drawing/2014/main" id="{B439F357-FE51-4C1F-A9F7-CCB32913B6A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5855" y="2226469"/>
            <a:ext cx="7552291" cy="32635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8330899-CDA8-B64A-BE9F-B80EF9E5D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789614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E2BB-223F-4402-9930-888215BBC50C}"/>
              </a:ext>
            </a:extLst>
          </p:cNvPr>
          <p:cNvSpPr>
            <a:spLocks noGrp="1"/>
          </p:cNvSpPr>
          <p:nvPr>
            <p:ph type="title"/>
          </p:nvPr>
        </p:nvSpPr>
        <p:spPr>
          <a:xfrm>
            <a:off x="1676400" y="274638"/>
            <a:ext cx="7010400" cy="1143000"/>
          </a:xfrm>
        </p:spPr>
        <p:txBody>
          <a:bodyPr/>
          <a:lstStyle/>
          <a:p>
            <a:pPr algn="ctr"/>
            <a:r>
              <a:rPr lang="en-US" sz="33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Extraction, Cleanup, and Transformation Tools</a:t>
            </a:r>
            <a:endParaRPr lang="en-IN" dirty="0"/>
          </a:p>
        </p:txBody>
      </p:sp>
      <p:sp>
        <p:nvSpPr>
          <p:cNvPr id="3" name="Content Placeholder 2">
            <a:extLst>
              <a:ext uri="{FF2B5EF4-FFF2-40B4-BE49-F238E27FC236}">
                <a16:creationId xmlns:a16="http://schemas.microsoft.com/office/drawing/2014/main" id="{A5EE9719-A777-4383-BF1E-D6F78E461545}"/>
              </a:ext>
            </a:extLst>
          </p:cNvPr>
          <p:cNvSpPr>
            <a:spLocks noGrp="1"/>
          </p:cNvSpPr>
          <p:nvPr>
            <p:ph idx="1"/>
          </p:nvPr>
        </p:nvSpPr>
        <p:spPr/>
        <p:txBody>
          <a:bodyPr>
            <a:normAutofit fontScale="77500" lnSpcReduction="20000"/>
          </a:bodyPr>
          <a:lstStyle/>
          <a:p>
            <a:pPr>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Data extraction</a:t>
            </a:r>
            <a:r>
              <a:rPr lang="en-US" b="0" i="0" dirty="0">
                <a:solidFill>
                  <a:srgbClr val="222222"/>
                </a:solidFill>
                <a:effectLst/>
                <a:latin typeface="Times New Roman" panose="02020603050405020304" pitchFamily="18" charset="0"/>
                <a:cs typeface="Times New Roman" panose="02020603050405020304" pitchFamily="18" charset="0"/>
              </a:rPr>
              <a:t> is a process that involves retrieval of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from various sources. </a:t>
            </a:r>
          </a:p>
          <a:p>
            <a:pPr>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Frequently, companies </a:t>
            </a:r>
            <a:r>
              <a:rPr lang="en-US" b="1" i="0" dirty="0">
                <a:solidFill>
                  <a:srgbClr val="222222"/>
                </a:solidFill>
                <a:effectLst/>
                <a:latin typeface="Times New Roman" panose="02020603050405020304" pitchFamily="18" charset="0"/>
                <a:cs typeface="Times New Roman" panose="02020603050405020304" pitchFamily="18" charset="0"/>
              </a:rPr>
              <a:t>extract data</a:t>
            </a:r>
            <a:r>
              <a:rPr lang="en-US" b="0" i="0" dirty="0">
                <a:solidFill>
                  <a:srgbClr val="222222"/>
                </a:solidFill>
                <a:effectLst/>
                <a:latin typeface="Times New Roman" panose="02020603050405020304" pitchFamily="18" charset="0"/>
                <a:cs typeface="Times New Roman" panose="02020603050405020304" pitchFamily="18" charset="0"/>
              </a:rPr>
              <a:t> in order to process it further,</a:t>
            </a:r>
          </a:p>
          <a:p>
            <a:pPr lvl="1">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 migrate the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to a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repository</a:t>
            </a:r>
          </a:p>
          <a:p>
            <a:pPr lvl="1">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 (such as a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warehouse or a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lake) or to further analyze it.</a:t>
            </a:r>
          </a:p>
          <a:p>
            <a:pPr>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 It's common to transform the </a:t>
            </a:r>
            <a:r>
              <a:rPr lang="en-US" b="1" i="0" dirty="0">
                <a:solidFill>
                  <a:srgbClr val="222222"/>
                </a:solidFill>
                <a:effectLst/>
                <a:latin typeface="Times New Roman" panose="02020603050405020304" pitchFamily="18" charset="0"/>
                <a:cs typeface="Times New Roman" panose="02020603050405020304" pitchFamily="18" charset="0"/>
              </a:rPr>
              <a:t>data</a:t>
            </a:r>
            <a:r>
              <a:rPr lang="en-US" b="0" i="0" dirty="0">
                <a:solidFill>
                  <a:srgbClr val="222222"/>
                </a:solidFill>
                <a:effectLst/>
                <a:latin typeface="Times New Roman" panose="02020603050405020304" pitchFamily="18" charset="0"/>
                <a:cs typeface="Times New Roman" panose="02020603050405020304" pitchFamily="18" charset="0"/>
              </a:rPr>
              <a:t> as a part of this process.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1511300" cy="1524000"/>
          </a:xfrm>
          <a:prstGeom prst="rect">
            <a:avLst/>
          </a:prstGeom>
        </p:spPr>
      </p:pic>
    </p:spTree>
    <p:extLst>
      <p:ext uri="{BB962C8B-B14F-4D97-AF65-F5344CB8AC3E}">
        <p14:creationId xmlns:p14="http://schemas.microsoft.com/office/powerpoint/2010/main" val="3360412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E2BB-223F-4402-9930-888215BBC50C}"/>
              </a:ext>
            </a:extLst>
          </p:cNvPr>
          <p:cNvSpPr>
            <a:spLocks noGrp="1"/>
          </p:cNvSpPr>
          <p:nvPr>
            <p:ph type="title"/>
          </p:nvPr>
        </p:nvSpPr>
        <p:spPr/>
        <p:txBody>
          <a:bodyPr/>
          <a:lstStyle/>
          <a:p>
            <a:pPr algn="ctr"/>
            <a:r>
              <a:rPr lang="en-US" sz="33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Extraction, Cleanup, and Transformation Tools</a:t>
            </a:r>
            <a:endParaRPr lang="en-IN" dirty="0"/>
          </a:p>
        </p:txBody>
      </p:sp>
      <p:sp>
        <p:nvSpPr>
          <p:cNvPr id="3" name="Content Placeholder 2">
            <a:extLst>
              <a:ext uri="{FF2B5EF4-FFF2-40B4-BE49-F238E27FC236}">
                <a16:creationId xmlns:a16="http://schemas.microsoft.com/office/drawing/2014/main" id="{A5EE9719-A777-4383-BF1E-D6F78E461545}"/>
              </a:ext>
            </a:extLst>
          </p:cNvPr>
          <p:cNvSpPr>
            <a:spLocks noGrp="1"/>
          </p:cNvSpPr>
          <p:nvPr>
            <p:ph idx="1"/>
          </p:nvPr>
        </p:nvSpPr>
        <p:spPr/>
        <p:txBody>
          <a:bodyPr>
            <a:normAutofit fontScale="85000" lnSpcReduction="10000"/>
          </a:bodyPr>
          <a:lstStyle/>
          <a:p>
            <a:pPr>
              <a:lnSpc>
                <a:spcPct val="150000"/>
              </a:lnSpc>
            </a:pPr>
            <a:r>
              <a:rPr lang="en-US" b="1" i="0" dirty="0">
                <a:solidFill>
                  <a:srgbClr val="222222"/>
                </a:solidFill>
                <a:effectLst/>
                <a:latin typeface="Arial" panose="020B0604020202020204" pitchFamily="34" charset="0"/>
              </a:rPr>
              <a:t>Data cleansing</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data cleaning</a:t>
            </a:r>
            <a:r>
              <a:rPr lang="en-US" b="0" i="0" dirty="0">
                <a:solidFill>
                  <a:srgbClr val="222222"/>
                </a:solidFill>
                <a:effectLst/>
                <a:latin typeface="Arial" panose="020B0604020202020204" pitchFamily="34" charset="0"/>
              </a:rPr>
              <a:t> is the process of detecting and correcting (or removing) corrupt or inaccurate records from a record set, table, or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and refers to identifying incomplete, incorrect, inaccurate or irrelevant parts of the </a:t>
            </a:r>
            <a:r>
              <a:rPr lang="en-US" b="1" i="0" dirty="0">
                <a:solidFill>
                  <a:srgbClr val="222222"/>
                </a:solidFill>
                <a:effectLst/>
                <a:latin typeface="Arial" panose="020B0604020202020204" pitchFamily="34" charset="0"/>
              </a:rPr>
              <a:t>data</a:t>
            </a:r>
            <a:r>
              <a:rPr lang="en-US" b="0" i="0" dirty="0">
                <a:solidFill>
                  <a:srgbClr val="222222"/>
                </a:solidFill>
                <a:effectLst/>
                <a:latin typeface="Arial" panose="020B0604020202020204" pitchFamily="34" charset="0"/>
              </a:rPr>
              <a:t> and then replacing, modifying, or deleting the dirty or coarse </a:t>
            </a:r>
            <a:r>
              <a:rPr lang="en-US" b="1" i="0" dirty="0">
                <a:solidFill>
                  <a:srgbClr val="222222"/>
                </a:solidFill>
                <a:effectLst/>
                <a:latin typeface="Arial" panose="020B0604020202020204" pitchFamily="34" charset="0"/>
              </a:rPr>
              <a:t>data</a:t>
            </a:r>
            <a:r>
              <a:rPr lang="en-US" b="0" i="0" dirty="0">
                <a:solidFill>
                  <a:srgbClr val="222222"/>
                </a:solidFill>
                <a:effectLst/>
                <a:latin typeface="Arial" panose="020B0604020202020204" pitchFamily="34"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330899-CDA8-B64A-BE9F-B80EF9E5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505495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normAutofit fontScale="90000"/>
          </a:bodyPr>
          <a:lstStyle/>
          <a:p>
            <a:r>
              <a:rPr lang="en-US" dirty="0" smtClean="0"/>
              <a:t/>
            </a:r>
            <a:br>
              <a:rPr lang="en-US" dirty="0" smtClean="0"/>
            </a:br>
            <a:r>
              <a:rPr lang="en-US" dirty="0"/>
              <a:t/>
            </a:r>
            <a:br>
              <a:rPr lang="en-US" dirty="0"/>
            </a:br>
            <a:r>
              <a:rPr lang="en-US" dirty="0" smtClean="0"/>
              <a:t>OLAP</a:t>
            </a: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400" dirty="0" smtClean="0"/>
              <a:t>Online Analytical Processing Server (OLAP) is based on the multidimensional data model. </a:t>
            </a:r>
          </a:p>
          <a:p>
            <a:pPr algn="just"/>
            <a:r>
              <a:rPr lang="en-US" sz="2400" dirty="0" smtClean="0"/>
              <a:t>It allows managers, and analysts to get an insight of the information through fast, consistent, and interactive access to information.</a:t>
            </a:r>
            <a:endParaRPr lang="en-US" sz="2400" dirty="0"/>
          </a:p>
        </p:txBody>
      </p:sp>
      <p:sp>
        <p:nvSpPr>
          <p:cNvPr id="6" name="Footer Placeholder 5"/>
          <p:cNvSpPr>
            <a:spLocks noGrp="1"/>
          </p:cNvSpPr>
          <p:nvPr>
            <p:ph type="ftr" sz="quarter" idx="11"/>
          </p:nvPr>
        </p:nvSpPr>
        <p:spPr/>
        <p:txBody>
          <a:bodyPr/>
          <a:lstStyle/>
          <a:p>
            <a:r>
              <a:rPr lang="en-US"/>
              <a:t>Dr.Carmel Mary Belinda M J /CSE                                                            </a:t>
            </a:r>
          </a:p>
        </p:txBody>
      </p:sp>
      <p:pic>
        <p:nvPicPr>
          <p:cNvPr id="7" name="Picture 6">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5" name="Slide Number Placeholder 4">
            <a:extLst>
              <a:ext uri="{FF2B5EF4-FFF2-40B4-BE49-F238E27FC236}">
                <a16:creationId xmlns:a16="http://schemas.microsoft.com/office/drawing/2014/main" id="{662D15C4-C6AB-BE46-9A5D-4CD37568FD00}"/>
              </a:ext>
            </a:extLst>
          </p:cNvPr>
          <p:cNvSpPr>
            <a:spLocks noGrp="1"/>
          </p:cNvSpPr>
          <p:nvPr>
            <p:ph type="sldNum" sz="quarter" idx="12"/>
          </p:nvPr>
        </p:nvSpPr>
        <p:spPr/>
        <p:txBody>
          <a:bodyPr/>
          <a:lstStyle/>
          <a:p>
            <a:fld id="{FD58DAB5-CB49-440C-99FC-CF944ACFAA61}" type="slidenum">
              <a:rPr lang="en-US" smtClean="0"/>
              <a:pPr/>
              <a:t>38</a:t>
            </a:fld>
            <a:endParaRPr lang="en-US"/>
          </a:p>
        </p:txBody>
      </p:sp>
      <p:pic>
        <p:nvPicPr>
          <p:cNvPr id="8" name="Picture 7"/>
          <p:cNvPicPr>
            <a:picLocks noChangeAspect="1"/>
          </p:cNvPicPr>
          <p:nvPr/>
        </p:nvPicPr>
        <p:blipFill>
          <a:blip r:embed="rId3"/>
          <a:stretch>
            <a:fillRect/>
          </a:stretch>
        </p:blipFill>
        <p:spPr>
          <a:xfrm>
            <a:off x="2924175" y="3488459"/>
            <a:ext cx="4133850" cy="289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r>
              <a:rPr lang="en-US" sz="3600" b="1" dirty="0"/>
              <a:t>Basic analytical operations of OLAP</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Four types of analytical operations in OLAP are:</a:t>
            </a:r>
          </a:p>
          <a:p>
            <a:r>
              <a:rPr lang="en-US" dirty="0"/>
              <a:t>Roll-up</a:t>
            </a:r>
          </a:p>
          <a:p>
            <a:r>
              <a:rPr lang="en-US" dirty="0"/>
              <a:t>Drill-down</a:t>
            </a:r>
          </a:p>
          <a:p>
            <a:r>
              <a:rPr lang="en-US" dirty="0"/>
              <a:t>Slice and dice</a:t>
            </a:r>
          </a:p>
          <a:p>
            <a:r>
              <a:rPr lang="en-US" dirty="0"/>
              <a:t>Pivot (rotate)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39</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1314911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pPr algn="just"/>
            <a:r>
              <a:rPr lang="en-US" sz="2700" dirty="0"/>
              <a:t>Mapping the Data Warehouse to a Multiprocessor Architecture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a:bodyPr>
          <a:lstStyle/>
          <a:p>
            <a:pPr marL="0" indent="0">
              <a:buNone/>
            </a:pPr>
            <a:r>
              <a:rPr lang="en-US" sz="2800" b="1" dirty="0"/>
              <a:t>Relational data base </a:t>
            </a:r>
            <a:r>
              <a:rPr lang="en-US" sz="2800" b="1" dirty="0" smtClean="0"/>
              <a:t>technology </a:t>
            </a:r>
            <a:r>
              <a:rPr lang="en-US" sz="2800" b="1" dirty="0"/>
              <a:t>for data </a:t>
            </a:r>
            <a:r>
              <a:rPr lang="en-US" sz="2800" b="1" dirty="0" smtClean="0"/>
              <a:t>warehouse</a:t>
            </a:r>
          </a:p>
          <a:p>
            <a:pPr marL="0" indent="0">
              <a:buNone/>
            </a:pPr>
            <a:endParaRPr lang="en-US" sz="2000" b="1" dirty="0"/>
          </a:p>
          <a:p>
            <a:pPr algn="just"/>
            <a:r>
              <a:rPr lang="en-US" sz="2400" b="1" dirty="0"/>
              <a:t>Linear Speed up</a:t>
            </a:r>
            <a:r>
              <a:rPr lang="en-US" sz="2400" dirty="0"/>
              <a:t>: refers the ability to increase the number of processor to reduce response time </a:t>
            </a:r>
            <a:endParaRPr lang="en-US" sz="2400" dirty="0" smtClean="0"/>
          </a:p>
          <a:p>
            <a:pPr marL="0" indent="0" algn="just">
              <a:buNone/>
            </a:pPr>
            <a:endParaRPr lang="en-US" sz="2400" dirty="0" smtClean="0"/>
          </a:p>
          <a:p>
            <a:pPr algn="just"/>
            <a:r>
              <a:rPr lang="en-US" sz="2400" b="1" dirty="0" smtClean="0"/>
              <a:t>Linear </a:t>
            </a:r>
            <a:r>
              <a:rPr lang="en-US" sz="2400" b="1" dirty="0"/>
              <a:t>Scale up</a:t>
            </a:r>
            <a:r>
              <a:rPr lang="en-US" sz="2400" dirty="0"/>
              <a:t>: refers the ability to provide same performance on the same requests as the database size increases</a:t>
            </a:r>
            <a:endParaRPr lang="en-US" sz="2400" b="1"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D0D11534-0C43-5D4F-B3ED-11B63723D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2345"/>
            <a:ext cx="1511300" cy="1524000"/>
          </a:xfrm>
          <a:prstGeom prst="rect">
            <a:avLst/>
          </a:prstGeom>
        </p:spPr>
      </p:pic>
      <p:sp>
        <p:nvSpPr>
          <p:cNvPr id="6" name="Slide Number Placeholder 5">
            <a:extLst>
              <a:ext uri="{FF2B5EF4-FFF2-40B4-BE49-F238E27FC236}">
                <a16:creationId xmlns:a16="http://schemas.microsoft.com/office/drawing/2014/main" id="{4E000F25-D49C-174B-A77C-D98A80F522C0}"/>
              </a:ext>
            </a:extLst>
          </p:cNvPr>
          <p:cNvSpPr>
            <a:spLocks noGrp="1"/>
          </p:cNvSpPr>
          <p:nvPr>
            <p:ph type="sldNum" sz="quarter" idx="12"/>
          </p:nvPr>
        </p:nvSpPr>
        <p:spPr/>
        <p:txBody>
          <a:bodyPr/>
          <a:lstStyle/>
          <a:p>
            <a:fld id="{FD58DAB5-CB49-440C-99FC-CF944ACFAA61}" type="slidenum">
              <a:rPr lang="en-US" smtClean="0"/>
              <a:pPr/>
              <a:t>4</a:t>
            </a:fld>
            <a:endParaRPr lang="en-US"/>
          </a:p>
        </p:txBody>
      </p:sp>
    </p:spTree>
    <p:extLst>
      <p:ext uri="{BB962C8B-B14F-4D97-AF65-F5344CB8AC3E}">
        <p14:creationId xmlns:p14="http://schemas.microsoft.com/office/powerpoint/2010/main" val="49740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Roll-Up</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roll-up operation </a:t>
            </a:r>
            <a:r>
              <a:rPr lang="en-US" sz="2400" b="1" dirty="0"/>
              <a:t>(also known as drill-up or aggregation operation) </a:t>
            </a:r>
            <a:r>
              <a:rPr lang="en-US" sz="2400" dirty="0"/>
              <a:t>performs aggregation on a data cube, by climbing down concept hierarchies</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40</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7" name="Content Placeholder 5"/>
          <p:cNvPicPr>
            <a:picLocks noChangeAspect="1"/>
          </p:cNvPicPr>
          <p:nvPr/>
        </p:nvPicPr>
        <p:blipFill>
          <a:blip r:embed="rId3"/>
          <a:stretch>
            <a:fillRect/>
          </a:stretch>
        </p:blipFill>
        <p:spPr>
          <a:xfrm>
            <a:off x="946325" y="2819400"/>
            <a:ext cx="6978475" cy="3902075"/>
          </a:xfrm>
          <a:prstGeom prst="rect">
            <a:avLst/>
          </a:prstGeom>
        </p:spPr>
      </p:pic>
    </p:spTree>
    <p:extLst>
      <p:ext uri="{BB962C8B-B14F-4D97-AF65-F5344CB8AC3E}">
        <p14:creationId xmlns:p14="http://schemas.microsoft.com/office/powerpoint/2010/main" val="1374167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Drill-Down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The drill-down operation </a:t>
            </a:r>
            <a:r>
              <a:rPr lang="en-US" sz="2400" b="1" dirty="0"/>
              <a:t>(also called roll-down)</a:t>
            </a:r>
            <a:r>
              <a:rPr lang="en-US" sz="2400" dirty="0"/>
              <a:t> is the reverse operation of </a:t>
            </a:r>
            <a:r>
              <a:rPr lang="en-US" sz="2400" b="1" dirty="0" smtClean="0"/>
              <a:t>roll-up</a:t>
            </a:r>
            <a:r>
              <a:rPr lang="en-US" sz="2400" dirty="0" smtClean="0"/>
              <a:t>.</a:t>
            </a:r>
          </a:p>
          <a:p>
            <a:pPr algn="just"/>
            <a:r>
              <a:rPr lang="en-US" sz="2400" dirty="0" smtClean="0"/>
              <a:t>Drill-down </a:t>
            </a:r>
            <a:r>
              <a:rPr lang="en-US" sz="2400" dirty="0"/>
              <a:t>can be performed by either </a:t>
            </a:r>
            <a:r>
              <a:rPr lang="en-US" sz="2400" b="1" dirty="0"/>
              <a:t>stepping down</a:t>
            </a:r>
            <a:r>
              <a:rPr lang="en-US" sz="2400" dirty="0"/>
              <a:t> a concept hierarchy for a dimension or adding additional dimensions</a:t>
            </a:r>
            <a:r>
              <a:rPr lang="en-US" dirty="0" smtClean="0"/>
              <a:t>.</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41</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8" name="Picture 7"/>
          <p:cNvPicPr>
            <a:picLocks noChangeAspect="1"/>
          </p:cNvPicPr>
          <p:nvPr/>
        </p:nvPicPr>
        <p:blipFill>
          <a:blip r:embed="rId3"/>
          <a:stretch>
            <a:fillRect/>
          </a:stretch>
        </p:blipFill>
        <p:spPr>
          <a:xfrm>
            <a:off x="914400" y="3657600"/>
            <a:ext cx="7010399" cy="2971800"/>
          </a:xfrm>
          <a:prstGeom prst="rect">
            <a:avLst/>
          </a:prstGeom>
        </p:spPr>
      </p:pic>
    </p:spTree>
    <p:extLst>
      <p:ext uri="{BB962C8B-B14F-4D97-AF65-F5344CB8AC3E}">
        <p14:creationId xmlns:p14="http://schemas.microsoft.com/office/powerpoint/2010/main" val="249426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Slice</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A </a:t>
            </a:r>
            <a:r>
              <a:rPr lang="en-US" sz="2400" b="1" dirty="0"/>
              <a:t>slice</a:t>
            </a:r>
            <a:r>
              <a:rPr lang="en-US" sz="2400" dirty="0"/>
              <a:t> is a subset of the cubes corresponding to a single value for one or more members of the </a:t>
            </a:r>
            <a:r>
              <a:rPr lang="en-US" sz="2400" dirty="0" smtClean="0"/>
              <a:t>dimension.</a:t>
            </a:r>
          </a:p>
          <a:p>
            <a:pPr algn="just"/>
            <a:r>
              <a:rPr lang="en-US" sz="2400" dirty="0"/>
              <a:t>the Slice operations perform a selection on one dimension of the given cube, thus resulting in a </a:t>
            </a:r>
            <a:r>
              <a:rPr lang="en-US" sz="2400" dirty="0" err="1"/>
              <a:t>subcube</a:t>
            </a:r>
            <a:r>
              <a:rPr lang="en-US" dirty="0"/>
              <a:t>.</a:t>
            </a: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42</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7" name="Picture 6"/>
          <p:cNvPicPr>
            <a:picLocks noChangeAspect="1"/>
          </p:cNvPicPr>
          <p:nvPr/>
        </p:nvPicPr>
        <p:blipFill>
          <a:blip r:embed="rId3"/>
          <a:stretch>
            <a:fillRect/>
          </a:stretch>
        </p:blipFill>
        <p:spPr>
          <a:xfrm>
            <a:off x="2209800" y="3411538"/>
            <a:ext cx="4572000" cy="2790825"/>
          </a:xfrm>
          <a:prstGeom prst="rect">
            <a:avLst/>
          </a:prstGeom>
        </p:spPr>
      </p:pic>
    </p:spTree>
    <p:extLst>
      <p:ext uri="{BB962C8B-B14F-4D97-AF65-F5344CB8AC3E}">
        <p14:creationId xmlns:p14="http://schemas.microsoft.com/office/powerpoint/2010/main" val="25891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Dice</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The dice operation describes a </a:t>
            </a:r>
            <a:r>
              <a:rPr lang="en-US" sz="2400" dirty="0" smtClean="0"/>
              <a:t>sub cube </a:t>
            </a:r>
            <a:r>
              <a:rPr lang="en-US" sz="2400" dirty="0"/>
              <a:t>by operating a selection on two or </a:t>
            </a:r>
            <a:r>
              <a:rPr lang="en-US" sz="2400" dirty="0" smtClean="0"/>
              <a:t>more</a:t>
            </a: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43</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8" name="Picture 7"/>
          <p:cNvPicPr>
            <a:picLocks noChangeAspect="1"/>
          </p:cNvPicPr>
          <p:nvPr/>
        </p:nvPicPr>
        <p:blipFill>
          <a:blip r:embed="rId3"/>
          <a:stretch>
            <a:fillRect/>
          </a:stretch>
        </p:blipFill>
        <p:spPr>
          <a:xfrm>
            <a:off x="1981200" y="2819400"/>
            <a:ext cx="4572000" cy="3902075"/>
          </a:xfrm>
          <a:prstGeom prst="rect">
            <a:avLst/>
          </a:prstGeom>
        </p:spPr>
      </p:pic>
    </p:spTree>
    <p:extLst>
      <p:ext uri="{BB962C8B-B14F-4D97-AF65-F5344CB8AC3E}">
        <p14:creationId xmlns:p14="http://schemas.microsoft.com/office/powerpoint/2010/main" val="16328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Pivot</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The pivot operation is also called a rotation. </a:t>
            </a:r>
            <a:endParaRPr lang="en-US" sz="2400" dirty="0" smtClean="0"/>
          </a:p>
          <a:p>
            <a:pPr algn="just"/>
            <a:r>
              <a:rPr lang="en-US" sz="2400" dirty="0" smtClean="0"/>
              <a:t>Pivot </a:t>
            </a:r>
            <a:r>
              <a:rPr lang="en-US" sz="2400" dirty="0"/>
              <a:t>is a visualization operations which rotates the data axes in view to provide an alternative presentation of the data.</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44</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7" name="Picture 6"/>
          <p:cNvPicPr>
            <a:picLocks noChangeAspect="1"/>
          </p:cNvPicPr>
          <p:nvPr/>
        </p:nvPicPr>
        <p:blipFill>
          <a:blip r:embed="rId3"/>
          <a:stretch>
            <a:fillRect/>
          </a:stretch>
        </p:blipFill>
        <p:spPr>
          <a:xfrm>
            <a:off x="2667000" y="2802948"/>
            <a:ext cx="3810000" cy="4048125"/>
          </a:xfrm>
          <a:prstGeom prst="rect">
            <a:avLst/>
          </a:prstGeom>
        </p:spPr>
      </p:pic>
    </p:spTree>
    <p:extLst>
      <p:ext uri="{BB962C8B-B14F-4D97-AF65-F5344CB8AC3E}">
        <p14:creationId xmlns:p14="http://schemas.microsoft.com/office/powerpoint/2010/main" val="14992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Who uses OLAP and Why?</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Finance and accounting:</a:t>
            </a:r>
            <a:endParaRPr lang="en-US" dirty="0"/>
          </a:p>
          <a:p>
            <a:r>
              <a:rPr lang="en-US" dirty="0"/>
              <a:t>Budgeting</a:t>
            </a:r>
          </a:p>
          <a:p>
            <a:r>
              <a:rPr lang="en-US" dirty="0"/>
              <a:t>Activity-based costing</a:t>
            </a:r>
          </a:p>
          <a:p>
            <a:r>
              <a:rPr lang="en-US" dirty="0"/>
              <a:t>Financial performance analysis</a:t>
            </a:r>
          </a:p>
          <a:p>
            <a:r>
              <a:rPr lang="en-US" dirty="0"/>
              <a:t>And financial modeling</a:t>
            </a:r>
          </a:p>
          <a:p>
            <a:pPr marL="0" indent="0">
              <a:buNone/>
            </a:pPr>
            <a:r>
              <a:rPr lang="en-US" b="1" dirty="0"/>
              <a:t>Sales and Marketing</a:t>
            </a:r>
            <a:endParaRPr lang="en-US" dirty="0"/>
          </a:p>
          <a:p>
            <a:r>
              <a:rPr lang="en-US" dirty="0"/>
              <a:t>Sales analysis and forecasting</a:t>
            </a:r>
          </a:p>
          <a:p>
            <a:r>
              <a:rPr lang="en-US" dirty="0"/>
              <a:t>Market research analysis</a:t>
            </a:r>
          </a:p>
          <a:p>
            <a:r>
              <a:rPr lang="en-US" dirty="0"/>
              <a:t>Promotion analysis</a:t>
            </a:r>
          </a:p>
          <a:p>
            <a:r>
              <a:rPr lang="en-US" dirty="0"/>
              <a:t>Customer analysis</a:t>
            </a:r>
          </a:p>
          <a:p>
            <a:r>
              <a:rPr lang="en-US" dirty="0"/>
              <a:t>Market and customer segmentation</a:t>
            </a:r>
          </a:p>
          <a:p>
            <a:pPr marL="0" indent="0">
              <a:buNone/>
            </a:pPr>
            <a:r>
              <a:rPr lang="en-US" b="1" dirty="0"/>
              <a:t>Production</a:t>
            </a:r>
            <a:endParaRPr lang="en-US" dirty="0"/>
          </a:p>
          <a:p>
            <a:r>
              <a:rPr lang="en-US" dirty="0"/>
              <a:t>Production planning</a:t>
            </a:r>
          </a:p>
          <a:p>
            <a:r>
              <a:rPr lang="en-US" dirty="0"/>
              <a:t>Defect analysis</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45</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142269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OLAP Guidelines</a:t>
            </a:r>
            <a:br>
              <a:rPr lang="en-US" dirty="0"/>
            </a:br>
            <a:r>
              <a:rPr lang="en-US" dirty="0"/>
              <a:t/>
            </a:r>
            <a:br>
              <a:rPr lang="en-US" dirty="0"/>
            </a:br>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1219200" y="1830387"/>
            <a:ext cx="6324600" cy="4418013"/>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46</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5361373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a:t>
            </a:r>
            <a:r>
              <a:rPr lang="en-US" dirty="0" smtClean="0"/>
              <a:t>Guidelines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Multidimensional </a:t>
            </a:r>
            <a:r>
              <a:rPr lang="en-US" b="1" dirty="0"/>
              <a:t>Conceptual View:</a:t>
            </a:r>
            <a:r>
              <a:rPr lang="en-US" dirty="0"/>
              <a:t> This is the central features of an OLAP system. By needing a multidimensional view, it is possible to carry out methods like slice and dice</a:t>
            </a:r>
            <a:r>
              <a:rPr lang="en-US" dirty="0" smtClean="0"/>
              <a:t>.</a:t>
            </a:r>
          </a:p>
          <a:p>
            <a:pPr marL="0" indent="0" algn="just">
              <a:buNone/>
            </a:pPr>
            <a:endParaRPr lang="en-US" dirty="0"/>
          </a:p>
          <a:p>
            <a:pPr algn="just"/>
            <a:r>
              <a:rPr lang="en-US" b="1" dirty="0" smtClean="0"/>
              <a:t>Transparency</a:t>
            </a:r>
            <a:r>
              <a:rPr lang="en-US" b="1" dirty="0"/>
              <a:t>:</a:t>
            </a:r>
            <a:r>
              <a:rPr lang="en-US" dirty="0"/>
              <a:t> Make the technology, underlying information repository, computing operations, and the dissimilar nature of source data totally transparent to users. Such transparency helps to improve the efficiency and productivity of the users</a:t>
            </a:r>
            <a:r>
              <a:rPr lang="en-US" dirty="0" smtClean="0"/>
              <a:t>.</a:t>
            </a:r>
          </a:p>
          <a:p>
            <a:pPr marL="0" indent="0" algn="just">
              <a:buNone/>
            </a:pPr>
            <a:endParaRPr lang="en-US" dirty="0"/>
          </a:p>
          <a:p>
            <a:pPr algn="just"/>
            <a:r>
              <a:rPr lang="en-US" b="1" dirty="0" smtClean="0"/>
              <a:t>Accessibility</a:t>
            </a:r>
            <a:r>
              <a:rPr lang="en-US" b="1" dirty="0"/>
              <a:t>:</a:t>
            </a:r>
            <a:r>
              <a:rPr lang="en-US" dirty="0"/>
              <a:t> It provides access only to the data that is actually required to perform the particular analysis, present a single, coherent, and consistent view to the clients.</a:t>
            </a:r>
          </a:p>
          <a:p>
            <a:pPr algn="just"/>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47</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53954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a:t>
            </a:r>
            <a:r>
              <a:rPr lang="en-US" dirty="0" smtClean="0"/>
              <a:t>Guidelines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a:t>Consistent Reporting Performance:</a:t>
            </a:r>
            <a:r>
              <a:rPr lang="en-US" dirty="0"/>
              <a:t> </a:t>
            </a:r>
            <a:r>
              <a:rPr lang="en-US" dirty="0" smtClean="0"/>
              <a:t>The </a:t>
            </a:r>
            <a:r>
              <a:rPr lang="en-US" dirty="0"/>
              <a:t>performance of OLAP should not suffer as the number of dimensions is increased. Users must observe consistent run time, response time, or machine utilization every time a given query is run</a:t>
            </a:r>
            <a:r>
              <a:rPr lang="en-US" dirty="0" smtClean="0"/>
              <a:t>.</a:t>
            </a:r>
          </a:p>
          <a:p>
            <a:pPr marL="0" indent="0" algn="just">
              <a:buNone/>
            </a:pPr>
            <a:endParaRPr lang="en-US" dirty="0"/>
          </a:p>
          <a:p>
            <a:pPr algn="just"/>
            <a:r>
              <a:rPr lang="en-US" b="1" dirty="0" smtClean="0"/>
              <a:t>Client/Server </a:t>
            </a:r>
            <a:r>
              <a:rPr lang="en-US" b="1" dirty="0"/>
              <a:t>Architecture:</a:t>
            </a:r>
            <a:r>
              <a:rPr lang="en-US" dirty="0"/>
              <a:t> Make the server component of OLAP tools sufficiently intelligent that the various clients to be attached with a minimum of effort and integration programming. The server should be capable of mapping and consolidating data between dissimilar databases</a:t>
            </a:r>
            <a:r>
              <a:rPr lang="en-US" dirty="0" smtClean="0"/>
              <a:t>.</a:t>
            </a:r>
          </a:p>
          <a:p>
            <a:pPr algn="just"/>
            <a:endParaRPr lang="en-US" dirty="0"/>
          </a:p>
          <a:p>
            <a:pPr algn="just"/>
            <a:r>
              <a:rPr lang="en-US" b="1" dirty="0" smtClean="0"/>
              <a:t>Generic </a:t>
            </a:r>
            <a:r>
              <a:rPr lang="en-US" b="1" dirty="0"/>
              <a:t>Dimensionality:</a:t>
            </a:r>
            <a:r>
              <a:rPr lang="en-US" dirty="0"/>
              <a:t> An OLAP method should treat each dimension as equivalent in both is structure and operational capabilities. Additional operational capabilities may be allowed to selected dimensions, but such additional tasks should be grantable to any dimension.</a:t>
            </a:r>
          </a:p>
          <a:p>
            <a:pPr algn="just"/>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48</a:t>
            </a:fld>
            <a:endParaRPr lang="en-US"/>
          </a:p>
        </p:txBody>
      </p:sp>
      <p:pic>
        <p:nvPicPr>
          <p:cNvPr id="7" name="Picture 6">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52029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a:t>
            </a:r>
            <a:r>
              <a:rPr lang="en-US" dirty="0" smtClean="0"/>
              <a:t>Guidelines</a:t>
            </a:r>
            <a:endParaRPr lang="en-US" dirty="0"/>
          </a:p>
        </p:txBody>
      </p:sp>
      <p:sp>
        <p:nvSpPr>
          <p:cNvPr id="3" name="Content Placeholder 2"/>
          <p:cNvSpPr>
            <a:spLocks noGrp="1"/>
          </p:cNvSpPr>
          <p:nvPr>
            <p:ph idx="1"/>
          </p:nvPr>
        </p:nvSpPr>
        <p:spPr/>
        <p:txBody>
          <a:bodyPr>
            <a:normAutofit/>
          </a:bodyPr>
          <a:lstStyle/>
          <a:p>
            <a:pPr algn="just"/>
            <a:r>
              <a:rPr lang="en-US" b="1" dirty="0"/>
              <a:t> </a:t>
            </a:r>
            <a:r>
              <a:rPr lang="en-US" sz="2600" b="1" dirty="0"/>
              <a:t>Dynamic Sparse Matrix Handling:</a:t>
            </a:r>
            <a:r>
              <a:rPr lang="en-US" sz="2600" dirty="0"/>
              <a:t> To adapt the physical schema to the specific analytical model being created and loaded that optimizes sparse matrix </a:t>
            </a:r>
            <a:r>
              <a:rPr lang="en-US" sz="2600" dirty="0" smtClean="0"/>
              <a:t>handling</a:t>
            </a:r>
          </a:p>
          <a:p>
            <a:pPr algn="just"/>
            <a:r>
              <a:rPr lang="en-US" sz="2600" b="1" dirty="0" smtClean="0"/>
              <a:t>Multiuser </a:t>
            </a:r>
            <a:r>
              <a:rPr lang="en-US" sz="2600" b="1" dirty="0"/>
              <a:t>Support:</a:t>
            </a:r>
            <a:r>
              <a:rPr lang="en-US" sz="2600" dirty="0"/>
              <a:t> OLAP tools must provide concurrent data access, data integrity, and access security.</a:t>
            </a:r>
          </a:p>
          <a:p>
            <a:pPr algn="just"/>
            <a:r>
              <a:rPr lang="en-US" sz="2600" b="1" dirty="0" smtClean="0"/>
              <a:t>Unrestricted </a:t>
            </a:r>
            <a:r>
              <a:rPr lang="en-US" sz="2600" b="1" dirty="0"/>
              <a:t>cross-dimensional Operations:</a:t>
            </a:r>
            <a:r>
              <a:rPr lang="en-US" sz="2600" dirty="0"/>
              <a:t> It provides the ability for the methods to identify dimensional order and necessarily functions roll-up and drill-down methods within a dimension or across the dimension.</a:t>
            </a:r>
          </a:p>
          <a:p>
            <a:pPr algn="just"/>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49</a:t>
            </a:fld>
            <a:endParaRPr lang="en-US"/>
          </a:p>
        </p:txBody>
      </p:sp>
      <p:pic>
        <p:nvPicPr>
          <p:cNvPr id="7" name="Picture 6">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66046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parallelism</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a:t>
            </a:fld>
            <a:endParaRPr lang="en-US"/>
          </a:p>
        </p:txBody>
      </p:sp>
      <p:pic>
        <p:nvPicPr>
          <p:cNvPr id="6" name="Picture 5">
            <a:extLst>
              <a:ext uri="{FF2B5EF4-FFF2-40B4-BE49-F238E27FC236}">
                <a16:creationId xmlns:a16="http://schemas.microsoft.com/office/drawing/2014/main" id="{D0D11534-0C43-5D4F-B3ED-11B63723D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1511300" cy="1524000"/>
          </a:xfrm>
          <a:prstGeom prst="rect">
            <a:avLst/>
          </a:prstGeom>
        </p:spPr>
      </p:pic>
      <p:sp>
        <p:nvSpPr>
          <p:cNvPr id="3" name="Content Placeholder 2"/>
          <p:cNvSpPr>
            <a:spLocks noGrp="1"/>
          </p:cNvSpPr>
          <p:nvPr>
            <p:ph idx="1"/>
          </p:nvPr>
        </p:nvSpPr>
        <p:spPr/>
        <p:txBody>
          <a:bodyPr>
            <a:normAutofit/>
          </a:bodyPr>
          <a:lstStyle/>
          <a:p>
            <a:pPr algn="just"/>
            <a:endParaRPr lang="en-US" sz="2400" i="1" dirty="0" smtClean="0"/>
          </a:p>
          <a:p>
            <a:pPr algn="just"/>
            <a:r>
              <a:rPr lang="en-US" sz="2400" i="1" dirty="0" smtClean="0"/>
              <a:t>Inter </a:t>
            </a:r>
            <a:r>
              <a:rPr lang="en-US" sz="2400" i="1" dirty="0"/>
              <a:t>query Parallelism: </a:t>
            </a:r>
            <a:r>
              <a:rPr lang="en-US" sz="2400" dirty="0"/>
              <a:t>In which different server threads or processes handle multiple</a:t>
            </a:r>
            <a:r>
              <a:rPr lang="en-US" sz="2400" i="1" dirty="0"/>
              <a:t> </a:t>
            </a:r>
            <a:r>
              <a:rPr lang="en-US" sz="2400" dirty="0"/>
              <a:t>requests at the same </a:t>
            </a:r>
            <a:r>
              <a:rPr lang="en-US" sz="2400" dirty="0" smtClean="0"/>
              <a:t>time</a:t>
            </a:r>
          </a:p>
          <a:p>
            <a:pPr marL="0" indent="0" algn="just">
              <a:buNone/>
            </a:pPr>
            <a:endParaRPr lang="en-US" sz="2400" dirty="0" smtClean="0"/>
          </a:p>
          <a:p>
            <a:pPr algn="just"/>
            <a:r>
              <a:rPr lang="en-US" sz="2400" i="1" dirty="0"/>
              <a:t>Intra query Parallelism: </a:t>
            </a:r>
            <a:r>
              <a:rPr lang="en-US" sz="2400" dirty="0"/>
              <a:t>This form of parallelism decomposes the serial SQL query </a:t>
            </a:r>
            <a:r>
              <a:rPr lang="en-US" sz="2400" dirty="0" smtClean="0"/>
              <a:t>into lower </a:t>
            </a:r>
            <a:r>
              <a:rPr lang="en-US" sz="2400" dirty="0"/>
              <a:t>level operations such as scan, join, sort etc. Then these lower level operations are executed concurrently in parallel.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down)">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a:t>
            </a:r>
            <a:r>
              <a:rPr lang="en-US" dirty="0" smtClean="0"/>
              <a:t>Guidelines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 Intuitive Data Manipulation:</a:t>
            </a:r>
            <a:r>
              <a:rPr lang="en-US" dirty="0"/>
              <a:t> Data Manipulation fundamental the consolidation direction like as reorientation (pivoting), drill-down and roll-up, and another </a:t>
            </a:r>
            <a:r>
              <a:rPr lang="en-US" dirty="0" smtClean="0"/>
              <a:t>manipulation. </a:t>
            </a:r>
            <a:r>
              <a:rPr lang="en-US" dirty="0"/>
              <a:t>It avoids the use of a menu or multiple trips to a user interface.</a:t>
            </a:r>
          </a:p>
          <a:p>
            <a:pPr algn="just"/>
            <a:r>
              <a:rPr lang="en-US" b="1" dirty="0" smtClean="0"/>
              <a:t>Flexible </a:t>
            </a:r>
            <a:r>
              <a:rPr lang="en-US" b="1" dirty="0"/>
              <a:t>Reporting:</a:t>
            </a:r>
            <a:r>
              <a:rPr lang="en-US" dirty="0"/>
              <a:t> It implements efficiency to the business clients to organize columns, rows, and cells in a manner that facilitates simple manipulation, analysis, and synthesis of data.</a:t>
            </a:r>
          </a:p>
          <a:p>
            <a:pPr algn="just"/>
            <a:r>
              <a:rPr lang="en-US" b="1" dirty="0" smtClean="0"/>
              <a:t>Unlimited </a:t>
            </a:r>
            <a:r>
              <a:rPr lang="en-US" b="1" dirty="0"/>
              <a:t>Dimensions and Aggregation Levels:</a:t>
            </a:r>
            <a:r>
              <a:rPr lang="en-US" dirty="0"/>
              <a:t> The number of data dimensions should be unlimited. Each of these common dimensions must allow a practically unlimited number of customer-defined aggregation levels within any given consolidation path.</a:t>
            </a:r>
          </a:p>
          <a:p>
            <a:pPr algn="just"/>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50</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00274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OLAP</a:t>
            </a:r>
          </a:p>
        </p:txBody>
      </p:sp>
      <p:pic>
        <p:nvPicPr>
          <p:cNvPr id="7" name="Content Placeholder 6"/>
          <p:cNvPicPr>
            <a:picLocks noGrp="1" noChangeAspect="1"/>
          </p:cNvPicPr>
          <p:nvPr>
            <p:ph idx="1"/>
          </p:nvPr>
        </p:nvPicPr>
        <p:blipFill>
          <a:blip r:embed="rId2"/>
          <a:stretch>
            <a:fillRect/>
          </a:stretch>
        </p:blipFill>
        <p:spPr>
          <a:xfrm>
            <a:off x="1295400" y="1772444"/>
            <a:ext cx="6781800" cy="4475956"/>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51</a:t>
            </a:fld>
            <a:endParaRPr lang="en-US"/>
          </a:p>
        </p:txBody>
      </p:sp>
      <p:pic>
        <p:nvPicPr>
          <p:cNvPr id="6" name="Picture 5">
            <a:extLst>
              <a:ext uri="{FF2B5EF4-FFF2-40B4-BE49-F238E27FC236}">
                <a16:creationId xmlns:a16="http://schemas.microsoft.com/office/drawing/2014/main" id="{C0665DC9-4711-FF48-8A07-6C7420FC9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8545931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Motivations for using OLAP</a:t>
            </a:r>
            <a:br>
              <a:rPr lang="en-US" dirty="0"/>
            </a:br>
            <a:endParaRPr lang="en-US" dirty="0"/>
          </a:p>
        </p:txBody>
      </p:sp>
      <p:sp>
        <p:nvSpPr>
          <p:cNvPr id="3" name="Content Placeholder 2"/>
          <p:cNvSpPr>
            <a:spLocks noGrp="1"/>
          </p:cNvSpPr>
          <p:nvPr>
            <p:ph idx="1"/>
          </p:nvPr>
        </p:nvSpPr>
        <p:spPr/>
        <p:txBody>
          <a:bodyPr/>
          <a:lstStyle/>
          <a:p>
            <a:r>
              <a:rPr lang="en-US" dirty="0" smtClean="0"/>
              <a:t>Understanding </a:t>
            </a:r>
            <a:r>
              <a:rPr lang="en-US" dirty="0"/>
              <a:t>and improving </a:t>
            </a:r>
            <a:r>
              <a:rPr lang="en-US" dirty="0" smtClean="0"/>
              <a:t>sales</a:t>
            </a:r>
          </a:p>
          <a:p>
            <a:r>
              <a:rPr lang="en-US" dirty="0"/>
              <a:t>Understanding and decreasing costs of doing </a:t>
            </a:r>
            <a:r>
              <a:rPr lang="en-US" dirty="0" smtClean="0"/>
              <a:t>business</a:t>
            </a: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52</a:t>
            </a:fld>
            <a:endParaRPr lang="en-US"/>
          </a:p>
        </p:txBody>
      </p:sp>
    </p:spTree>
    <p:extLst>
      <p:ext uri="{BB962C8B-B14F-4D97-AF65-F5344CB8AC3E}">
        <p14:creationId xmlns:p14="http://schemas.microsoft.com/office/powerpoint/2010/main" val="3246641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OLAP Servers</a:t>
            </a:r>
            <a:br>
              <a:rPr lang="en-US" dirty="0"/>
            </a:br>
            <a:endParaRPr lang="en-US" dirty="0"/>
          </a:p>
        </p:txBody>
      </p:sp>
      <p:sp>
        <p:nvSpPr>
          <p:cNvPr id="5" name="Content Placeholder 4"/>
          <p:cNvSpPr>
            <a:spLocks noGrp="1"/>
          </p:cNvSpPr>
          <p:nvPr>
            <p:ph idx="1"/>
          </p:nvPr>
        </p:nvSpPr>
        <p:spPr/>
        <p:txBody>
          <a:bodyPr>
            <a:normAutofit/>
          </a:bodyPr>
          <a:lstStyle/>
          <a:p>
            <a:r>
              <a:rPr lang="en-US" dirty="0"/>
              <a:t>Relational OLAP (ROLAP)</a:t>
            </a:r>
          </a:p>
          <a:p>
            <a:r>
              <a:rPr lang="en-US" dirty="0"/>
              <a:t>Multidimensional OLAP (MOLAP)</a:t>
            </a:r>
          </a:p>
          <a:p>
            <a:r>
              <a:rPr lang="en-US" dirty="0"/>
              <a:t>Hybrid OLAP (HOLAP)</a:t>
            </a:r>
          </a:p>
          <a:p>
            <a:pPr algn="just"/>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068A7D00-6A7F-9447-8B92-F0CF45B2B583}"/>
              </a:ext>
            </a:extLst>
          </p:cNvPr>
          <p:cNvSpPr>
            <a:spLocks noGrp="1"/>
          </p:cNvSpPr>
          <p:nvPr>
            <p:ph type="sldNum" sz="quarter" idx="12"/>
          </p:nvPr>
        </p:nvSpPr>
        <p:spPr/>
        <p:txBody>
          <a:bodyPr/>
          <a:lstStyle/>
          <a:p>
            <a:fld id="{FD58DAB5-CB49-440C-99FC-CF944ACFAA61}" type="slidenum">
              <a:rPr lang="en-US" smtClean="0"/>
              <a:pPr/>
              <a:t>53</a:t>
            </a:fld>
            <a:endParaRPr lang="en-US"/>
          </a:p>
        </p:txBody>
      </p:sp>
      <p:pic>
        <p:nvPicPr>
          <p:cNvPr id="7" name="Picture 6"/>
          <p:cNvPicPr>
            <a:picLocks noChangeAspect="1"/>
          </p:cNvPicPr>
          <p:nvPr/>
        </p:nvPicPr>
        <p:blipFill>
          <a:blip r:embed="rId3"/>
          <a:stretch>
            <a:fillRect/>
          </a:stretch>
        </p:blipFill>
        <p:spPr>
          <a:xfrm>
            <a:off x="887557" y="3518766"/>
            <a:ext cx="6753225" cy="2762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Relational </a:t>
            </a:r>
            <a:r>
              <a:rPr lang="en-US" dirty="0"/>
              <a:t>OLAP (ROLAP)</a:t>
            </a:r>
            <a:br>
              <a:rPr lang="en-US" dirty="0"/>
            </a:br>
            <a:r>
              <a:rPr lang="en-US" dirty="0"/>
              <a:t/>
            </a:r>
            <a:br>
              <a:rPr lang="en-US" dirty="0"/>
            </a:br>
            <a:endParaRPr lang="en-US" dirty="0"/>
          </a:p>
        </p:txBody>
      </p:sp>
      <p:sp>
        <p:nvSpPr>
          <p:cNvPr id="5" name="Content Placeholder 4"/>
          <p:cNvSpPr>
            <a:spLocks noGrp="1"/>
          </p:cNvSpPr>
          <p:nvPr>
            <p:ph idx="1"/>
          </p:nvPr>
        </p:nvSpPr>
        <p:spPr/>
        <p:txBody>
          <a:bodyPr>
            <a:normAutofit/>
          </a:bodyPr>
          <a:lstStyle/>
          <a:p>
            <a:r>
              <a:rPr lang="en-US" sz="2400" dirty="0"/>
              <a:t>ROLAP Architecture includes the following components</a:t>
            </a:r>
          </a:p>
          <a:p>
            <a:r>
              <a:rPr lang="en-US" sz="2400" dirty="0"/>
              <a:t>Database server.</a:t>
            </a:r>
          </a:p>
          <a:p>
            <a:r>
              <a:rPr lang="en-US" sz="2400" dirty="0"/>
              <a:t>ROLAP server</a:t>
            </a:r>
            <a:r>
              <a:rPr lang="en-US" dirty="0"/>
              <a:t>.</a:t>
            </a:r>
          </a:p>
          <a:p>
            <a:r>
              <a:rPr lang="en-US" sz="2400" dirty="0"/>
              <a:t>Front-end tool.</a:t>
            </a:r>
          </a:p>
          <a:p>
            <a:pPr algn="just"/>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068A7D00-6A7F-9447-8B92-F0CF45B2B583}"/>
              </a:ext>
            </a:extLst>
          </p:cNvPr>
          <p:cNvSpPr>
            <a:spLocks noGrp="1"/>
          </p:cNvSpPr>
          <p:nvPr>
            <p:ph type="sldNum" sz="quarter" idx="12"/>
          </p:nvPr>
        </p:nvSpPr>
        <p:spPr/>
        <p:txBody>
          <a:bodyPr/>
          <a:lstStyle/>
          <a:p>
            <a:fld id="{FD58DAB5-CB49-440C-99FC-CF944ACFAA61}" type="slidenum">
              <a:rPr lang="en-US" smtClean="0"/>
              <a:pPr/>
              <a:t>54</a:t>
            </a:fld>
            <a:endParaRPr lang="en-US"/>
          </a:p>
        </p:txBody>
      </p:sp>
      <p:pic>
        <p:nvPicPr>
          <p:cNvPr id="8" name="Picture 7"/>
          <p:cNvPicPr>
            <a:picLocks noChangeAspect="1"/>
          </p:cNvPicPr>
          <p:nvPr/>
        </p:nvPicPr>
        <p:blipFill>
          <a:blip r:embed="rId3"/>
          <a:stretch>
            <a:fillRect/>
          </a:stretch>
        </p:blipFill>
        <p:spPr>
          <a:xfrm>
            <a:off x="457200" y="3505200"/>
            <a:ext cx="8267700" cy="3352800"/>
          </a:xfrm>
          <a:prstGeom prst="rect">
            <a:avLst/>
          </a:prstGeom>
        </p:spPr>
      </p:pic>
    </p:spTree>
    <p:extLst>
      <p:ext uri="{BB962C8B-B14F-4D97-AF65-F5344CB8AC3E}">
        <p14:creationId xmlns:p14="http://schemas.microsoft.com/office/powerpoint/2010/main" val="20729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anim calcmode="lin" valueType="num">
                                      <p:cBhvr>
                                        <p:cTn id="1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r>
              <a:rPr lang="en-US" dirty="0"/>
              <a:t>Relational OLAP (ROLAP)</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These are intermediate servers which stand in between a relational back-end server and user frontend tools.</a:t>
            </a:r>
          </a:p>
          <a:p>
            <a:pPr algn="just"/>
            <a:r>
              <a:rPr lang="en-US" dirty="0"/>
              <a:t>They use a relational or extended-relational DBMS to save and handle warehouse data, and OLAP middleware to provide missing pieces.</a:t>
            </a:r>
          </a:p>
          <a:p>
            <a:pPr algn="just"/>
            <a:r>
              <a:rPr lang="en-US" dirty="0"/>
              <a:t>ROLAP servers contain optimization for each DBMS back end, implementation of aggregation navigation logic, and additional tools and services.</a:t>
            </a:r>
          </a:p>
          <a:p>
            <a:pPr algn="just"/>
            <a:r>
              <a:rPr lang="en-US" dirty="0"/>
              <a:t>ROLAP technology tends to have higher scalability than MOLAP technology.</a:t>
            </a:r>
          </a:p>
          <a:p>
            <a:pPr algn="just"/>
            <a:r>
              <a:rPr lang="en-US" dirty="0"/>
              <a:t>ROLAP systems work primarily from the data that resides in a relational database, where the base data and dimension tables are stored as relational tables. This model permits the multidimensional analysis of data.</a:t>
            </a:r>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55</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302262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a:t>Advantages</a:t>
            </a:r>
            <a:br>
              <a:rPr lang="en-US" dirty="0"/>
            </a:br>
            <a:endParaRPr lang="en-US" dirty="0"/>
          </a:p>
        </p:txBody>
      </p:sp>
      <p:sp>
        <p:nvSpPr>
          <p:cNvPr id="3" name="Content Placeholder 2"/>
          <p:cNvSpPr>
            <a:spLocks noGrp="1"/>
          </p:cNvSpPr>
          <p:nvPr>
            <p:ph idx="1"/>
          </p:nvPr>
        </p:nvSpPr>
        <p:spPr/>
        <p:txBody>
          <a:bodyPr/>
          <a:lstStyle/>
          <a:p>
            <a:pPr algn="just"/>
            <a:r>
              <a:rPr lang="en-US" b="1" dirty="0"/>
              <a:t>Can handle large amounts of information:</a:t>
            </a:r>
            <a:r>
              <a:rPr lang="en-US" dirty="0"/>
              <a:t> </a:t>
            </a:r>
            <a:endParaRPr lang="en-US" dirty="0" smtClean="0"/>
          </a:p>
          <a:p>
            <a:pPr marL="0" indent="0" algn="just">
              <a:buNone/>
            </a:pPr>
            <a:r>
              <a:rPr lang="en-US" dirty="0" smtClean="0"/>
              <a:t>The </a:t>
            </a:r>
            <a:r>
              <a:rPr lang="en-US" dirty="0"/>
              <a:t>data size limitation of ROLAP technology is depends on the data size of the underlying RDBMS. So, ROLAP itself does not restrict the data amount.</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56</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14238230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smtClean="0"/>
              <a:t>Disadvantages</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smtClean="0"/>
          </a:p>
          <a:p>
            <a:pPr algn="just"/>
            <a:r>
              <a:rPr lang="en-US" sz="2400" b="1" dirty="0"/>
              <a:t>Performance can be slow:</a:t>
            </a:r>
            <a:r>
              <a:rPr lang="en-US" sz="2400" dirty="0"/>
              <a:t> Each ROLAP report is a SQL query (or multiple SQL queries) in the relational database, the query time can be prolonged if the underlying data size is large</a:t>
            </a:r>
            <a:r>
              <a:rPr lang="en-US" sz="2400" dirty="0" smtClean="0"/>
              <a:t>.</a:t>
            </a:r>
          </a:p>
          <a:p>
            <a:pPr marL="0" indent="0" algn="just">
              <a:buNone/>
            </a:pPr>
            <a:endParaRPr lang="en-US" sz="2400" dirty="0"/>
          </a:p>
          <a:p>
            <a:pPr algn="just"/>
            <a:r>
              <a:rPr lang="en-US" sz="2400" b="1" dirty="0"/>
              <a:t>Limited by SQL functionalities:</a:t>
            </a:r>
            <a:r>
              <a:rPr lang="en-US" sz="2400" dirty="0"/>
              <a:t> ROLAP technology relies on upon developing SQL statements to query the relational database, and SQL statements do not suit all needs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57</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97385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normAutofit fontScale="90000"/>
          </a:bodyPr>
          <a:lstStyle/>
          <a:p>
            <a:r>
              <a:rPr lang="en-US" dirty="0" smtClean="0"/>
              <a:t/>
            </a:r>
            <a:br>
              <a:rPr lang="en-US" dirty="0" smtClean="0"/>
            </a:br>
            <a:r>
              <a:rPr lang="en-US" dirty="0"/>
              <a:t>Multidimensional OLAP (MOLAP) Server</a:t>
            </a:r>
            <a:br>
              <a:rPr lang="en-US" dirty="0"/>
            </a:br>
            <a:endParaRPr lang="en-US" dirty="0"/>
          </a:p>
        </p:txBody>
      </p:sp>
      <p:sp>
        <p:nvSpPr>
          <p:cNvPr id="5" name="Content Placeholder 4"/>
          <p:cNvSpPr>
            <a:spLocks noGrp="1"/>
          </p:cNvSpPr>
          <p:nvPr>
            <p:ph idx="1"/>
          </p:nvPr>
        </p:nvSpPr>
        <p:spPr/>
        <p:txBody>
          <a:bodyPr>
            <a:normAutofit/>
          </a:bodyPr>
          <a:lstStyle/>
          <a:p>
            <a:pPr marL="0" indent="0">
              <a:buNone/>
            </a:pPr>
            <a:r>
              <a:rPr lang="en-US" sz="2400" dirty="0"/>
              <a:t>M</a:t>
            </a:r>
            <a:r>
              <a:rPr lang="en-US" sz="2400" dirty="0" smtClean="0"/>
              <a:t>OLAP </a:t>
            </a:r>
            <a:r>
              <a:rPr lang="en-US" sz="2400" dirty="0"/>
              <a:t>Architecture includes the following components</a:t>
            </a:r>
          </a:p>
          <a:p>
            <a:r>
              <a:rPr lang="en-US" sz="2400" dirty="0"/>
              <a:t>Database server.</a:t>
            </a:r>
          </a:p>
          <a:p>
            <a:r>
              <a:rPr lang="en-US" sz="2400" dirty="0"/>
              <a:t>M</a:t>
            </a:r>
            <a:r>
              <a:rPr lang="en-US" sz="2400" dirty="0" smtClean="0"/>
              <a:t>OLAP </a:t>
            </a:r>
            <a:r>
              <a:rPr lang="en-US" sz="2400" dirty="0"/>
              <a:t>server</a:t>
            </a:r>
            <a:r>
              <a:rPr lang="en-US" dirty="0"/>
              <a:t>.</a:t>
            </a:r>
          </a:p>
          <a:p>
            <a:r>
              <a:rPr lang="en-US" sz="2400" dirty="0"/>
              <a:t>Front-end tool.</a:t>
            </a:r>
          </a:p>
          <a:p>
            <a:pPr algn="just"/>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068A7D00-6A7F-9447-8B92-F0CF45B2B583}"/>
              </a:ext>
            </a:extLst>
          </p:cNvPr>
          <p:cNvSpPr>
            <a:spLocks noGrp="1"/>
          </p:cNvSpPr>
          <p:nvPr>
            <p:ph type="sldNum" sz="quarter" idx="12"/>
          </p:nvPr>
        </p:nvSpPr>
        <p:spPr/>
        <p:txBody>
          <a:bodyPr/>
          <a:lstStyle/>
          <a:p>
            <a:fld id="{FD58DAB5-CB49-440C-99FC-CF944ACFAA61}" type="slidenum">
              <a:rPr lang="en-US" smtClean="0"/>
              <a:pPr/>
              <a:t>58</a:t>
            </a:fld>
            <a:endParaRPr lang="en-US"/>
          </a:p>
        </p:txBody>
      </p:sp>
      <p:pic>
        <p:nvPicPr>
          <p:cNvPr id="7" name="Picture 6"/>
          <p:cNvPicPr>
            <a:picLocks noChangeAspect="1"/>
          </p:cNvPicPr>
          <p:nvPr/>
        </p:nvPicPr>
        <p:blipFill>
          <a:blip r:embed="rId3"/>
          <a:stretch>
            <a:fillRect/>
          </a:stretch>
        </p:blipFill>
        <p:spPr>
          <a:xfrm>
            <a:off x="457200" y="3429000"/>
            <a:ext cx="8077200" cy="3790950"/>
          </a:xfrm>
          <a:prstGeom prst="rect">
            <a:avLst/>
          </a:prstGeom>
        </p:spPr>
      </p:pic>
    </p:spTree>
    <p:extLst>
      <p:ext uri="{BB962C8B-B14F-4D97-AF65-F5344CB8AC3E}">
        <p14:creationId xmlns:p14="http://schemas.microsoft.com/office/powerpoint/2010/main" val="212724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 calcmode="lin" valueType="num">
                                      <p:cBhvr additive="base">
                                        <p:cTn id="1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arn(inVertical)">
                                      <p:cBhvr>
                                        <p:cTn id="16" dur="500"/>
                                        <p:tgtEl>
                                          <p:spTgt spid="5">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0500"/>
            <a:ext cx="6477000" cy="1143000"/>
          </a:xfrm>
        </p:spPr>
        <p:txBody>
          <a:bodyPr>
            <a:normAutofit fontScale="90000"/>
          </a:bodyPr>
          <a:lstStyle/>
          <a:p>
            <a:r>
              <a:rPr lang="en-US" sz="3600" dirty="0" smtClean="0"/>
              <a:t/>
            </a:r>
            <a:br>
              <a:rPr lang="en-US" sz="3600" dirty="0" smtClean="0"/>
            </a:br>
            <a:r>
              <a:rPr lang="en-US" sz="3600" dirty="0" smtClean="0"/>
              <a:t>Multidimensional </a:t>
            </a:r>
            <a:r>
              <a:rPr lang="en-US" sz="3600" dirty="0"/>
              <a:t>OLAP (MOLAP) Server</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600" dirty="0"/>
              <a:t>A MOLAP system is based on a native logical model that directly supports multidimensional data and operations. Data are stored physically into multidimensional arrays, and positional techniques are used to access them.</a:t>
            </a:r>
          </a:p>
          <a:p>
            <a:pPr algn="just"/>
            <a:r>
              <a:rPr lang="en-US" sz="2600" dirty="0"/>
              <a:t>One of the significant distinctions of </a:t>
            </a:r>
            <a:r>
              <a:rPr lang="en-US" sz="2600" b="1" dirty="0"/>
              <a:t>MOLAP</a:t>
            </a:r>
            <a:r>
              <a:rPr lang="en-US" sz="2600" dirty="0"/>
              <a:t> against a </a:t>
            </a:r>
            <a:r>
              <a:rPr lang="en-US" sz="2600" b="1" dirty="0"/>
              <a:t>ROLAP</a:t>
            </a:r>
            <a:r>
              <a:rPr lang="en-US" sz="2600" dirty="0"/>
              <a:t> is that data are summarized and are stored in an optimized format in a multidimensional cube, instead of in a relational database. </a:t>
            </a:r>
            <a:endParaRPr lang="en-US" sz="2600" dirty="0" smtClean="0"/>
          </a:p>
          <a:p>
            <a:pPr algn="just"/>
            <a:r>
              <a:rPr lang="en-US" sz="2600" dirty="0" smtClean="0"/>
              <a:t>In </a:t>
            </a:r>
            <a:r>
              <a:rPr lang="en-US" sz="2600" dirty="0"/>
              <a:t>MOLAP model, data are structured into proprietary formats by client's reporting requirements with the calculations pre-generated on the cubes.</a:t>
            </a:r>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59</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65535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Intra </a:t>
            </a:r>
            <a:r>
              <a:rPr lang="en-US" sz="3200" dirty="0" smtClean="0"/>
              <a:t>Query </a:t>
            </a:r>
            <a:r>
              <a:rPr lang="en-US" sz="3200" dirty="0"/>
              <a:t>P</a:t>
            </a:r>
            <a:r>
              <a:rPr lang="en-US" sz="3200" dirty="0" smtClean="0"/>
              <a:t>arallelism</a:t>
            </a:r>
            <a:endParaRPr lang="en-US" sz="32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C849DA2-698B-4D45-9845-E96190A2D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C0DB9C82-745F-E84A-AB46-A6E4FBDCDC9B}"/>
              </a:ext>
            </a:extLst>
          </p:cNvPr>
          <p:cNvSpPr>
            <a:spLocks noGrp="1"/>
          </p:cNvSpPr>
          <p:nvPr>
            <p:ph type="sldNum" sz="quarter" idx="12"/>
          </p:nvPr>
        </p:nvSpPr>
        <p:spPr/>
        <p:txBody>
          <a:bodyPr/>
          <a:lstStyle/>
          <a:p>
            <a:fld id="{FD58DAB5-CB49-440C-99FC-CF944ACFAA61}" type="slidenum">
              <a:rPr lang="en-US" smtClean="0"/>
              <a:pPr/>
              <a:t>6</a:t>
            </a:fld>
            <a:endParaRPr lang="en-US"/>
          </a:p>
        </p:txBody>
      </p:sp>
      <p:sp>
        <p:nvSpPr>
          <p:cNvPr id="6" name="Content Placeholder 5"/>
          <p:cNvSpPr>
            <a:spLocks noGrp="1"/>
          </p:cNvSpPr>
          <p:nvPr>
            <p:ph idx="1"/>
          </p:nvPr>
        </p:nvSpPr>
        <p:spPr/>
        <p:txBody>
          <a:bodyPr>
            <a:normAutofit/>
          </a:bodyPr>
          <a:lstStyle/>
          <a:p>
            <a:pPr algn="just"/>
            <a:r>
              <a:rPr lang="en-US" sz="2400" b="1" i="1" dirty="0"/>
              <a:t>Horizontal parallelism: </a:t>
            </a:r>
            <a:r>
              <a:rPr lang="en-US" sz="2400" dirty="0"/>
              <a:t>which means that the data base is partitioned across multiple disks</a:t>
            </a:r>
            <a:r>
              <a:rPr lang="en-US" sz="2400" i="1" dirty="0"/>
              <a:t> </a:t>
            </a:r>
            <a:r>
              <a:rPr lang="en-US" sz="2400" dirty="0"/>
              <a:t>and parallel processing occurs within a specific task that is performed concurrently on </a:t>
            </a:r>
            <a:r>
              <a:rPr lang="en-US" sz="2400" dirty="0" smtClean="0"/>
              <a:t>different </a:t>
            </a:r>
            <a:r>
              <a:rPr lang="en-US" sz="2400" dirty="0"/>
              <a:t>processors against different set of </a:t>
            </a:r>
            <a:r>
              <a:rPr lang="en-US" sz="2400" dirty="0" smtClean="0"/>
              <a:t>data.</a:t>
            </a:r>
          </a:p>
          <a:p>
            <a:pPr marL="0" indent="0" algn="just">
              <a:buNone/>
            </a:pPr>
            <a:endParaRPr lang="en-US" sz="2400" dirty="0" smtClean="0"/>
          </a:p>
          <a:p>
            <a:pPr algn="just"/>
            <a:r>
              <a:rPr lang="en-US" sz="2400" b="1" i="1" dirty="0"/>
              <a:t>Vertical parallelism: </a:t>
            </a:r>
            <a:r>
              <a:rPr lang="en-US" sz="2400" dirty="0" smtClean="0"/>
              <a:t>All </a:t>
            </a:r>
            <a:r>
              <a:rPr lang="en-US" sz="2400" dirty="0"/>
              <a:t>query components such as scan,</a:t>
            </a:r>
            <a:r>
              <a:rPr lang="en-US" sz="2400" i="1" dirty="0"/>
              <a:t> </a:t>
            </a:r>
            <a:r>
              <a:rPr lang="en-US" sz="2400" dirty="0"/>
              <a:t>join, sort </a:t>
            </a:r>
            <a:r>
              <a:rPr lang="en-US" sz="2400" dirty="0" err="1"/>
              <a:t>etc</a:t>
            </a:r>
            <a:r>
              <a:rPr lang="en-US" sz="2400" dirty="0"/>
              <a:t> are executed in parallel in a pipelined fashion. In other words, an output from one task becomes an input into another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a:t>Advantages</a:t>
            </a:r>
            <a:br>
              <a:rPr lang="en-US" dirty="0"/>
            </a:br>
            <a:endParaRPr lang="en-US" dirty="0"/>
          </a:p>
        </p:txBody>
      </p:sp>
      <p:sp>
        <p:nvSpPr>
          <p:cNvPr id="3" name="Content Placeholder 2"/>
          <p:cNvSpPr>
            <a:spLocks noGrp="1"/>
          </p:cNvSpPr>
          <p:nvPr>
            <p:ph idx="1"/>
          </p:nvPr>
        </p:nvSpPr>
        <p:spPr/>
        <p:txBody>
          <a:bodyPr/>
          <a:lstStyle/>
          <a:p>
            <a:r>
              <a:rPr lang="en-US" dirty="0" smtClean="0"/>
              <a:t>MOLAP </a:t>
            </a:r>
            <a:r>
              <a:rPr lang="en-US" dirty="0"/>
              <a:t>allows fastest indexing to the pre-computed summarized data.</a:t>
            </a:r>
          </a:p>
          <a:p>
            <a:r>
              <a:rPr lang="en-US" dirty="0"/>
              <a:t>Helps the users connected to a network who need to analyze larger, less-defined data.</a:t>
            </a:r>
          </a:p>
          <a:p>
            <a:r>
              <a:rPr lang="en-US" dirty="0"/>
              <a:t>Easier to use, therefore MOLAP is suitable for inexperienced users</a:t>
            </a:r>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60</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37009248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smtClean="0"/>
              <a:t>Disadvantages</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MOLAP </a:t>
            </a:r>
            <a:r>
              <a:rPr lang="en-US" dirty="0"/>
              <a:t>are not capable of containing detailed data.</a:t>
            </a:r>
          </a:p>
          <a:p>
            <a:r>
              <a:rPr lang="en-US" dirty="0"/>
              <a:t>The storage utilization may be low if the data set is sparse.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61</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34944238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MOLAP vs ROLAP</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5012278"/>
              </p:ext>
            </p:extLst>
          </p:nvPr>
        </p:nvGraphicFramePr>
        <p:xfrm>
          <a:off x="685800" y="941141"/>
          <a:ext cx="7772400" cy="5882102"/>
        </p:xfrm>
        <a:graphic>
          <a:graphicData uri="http://schemas.openxmlformats.org/drawingml/2006/table">
            <a:tbl>
              <a:tblPr/>
              <a:tblGrid>
                <a:gridCol w="909537">
                  <a:extLst>
                    <a:ext uri="{9D8B030D-6E8A-4147-A177-3AD203B41FA5}">
                      <a16:colId xmlns:a16="http://schemas.microsoft.com/office/drawing/2014/main" val="3678203292"/>
                    </a:ext>
                  </a:extLst>
                </a:gridCol>
                <a:gridCol w="3224719">
                  <a:extLst>
                    <a:ext uri="{9D8B030D-6E8A-4147-A177-3AD203B41FA5}">
                      <a16:colId xmlns:a16="http://schemas.microsoft.com/office/drawing/2014/main" val="3224033836"/>
                    </a:ext>
                  </a:extLst>
                </a:gridCol>
                <a:gridCol w="3638144">
                  <a:extLst>
                    <a:ext uri="{9D8B030D-6E8A-4147-A177-3AD203B41FA5}">
                      <a16:colId xmlns:a16="http://schemas.microsoft.com/office/drawing/2014/main" val="3958464733"/>
                    </a:ext>
                  </a:extLst>
                </a:gridCol>
              </a:tblGrid>
              <a:tr h="842702">
                <a:tc>
                  <a:txBody>
                    <a:bodyPr/>
                    <a:lstStyle/>
                    <a:p>
                      <a:pPr fontAlgn="t"/>
                      <a:r>
                        <a:rPr lang="en-US" sz="2400">
                          <a:effectLst/>
                        </a:rPr>
                        <a:t>Sr.No.</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sz="2400">
                          <a:effectLst/>
                        </a:rPr>
                        <a:t>MOLAP</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sz="2400">
                          <a:effectLst/>
                        </a:rPr>
                        <a:t>ROLAP</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08119175"/>
                  </a:ext>
                </a:extLst>
              </a:tr>
              <a:tr h="763296">
                <a:tc>
                  <a:txBody>
                    <a:bodyPr/>
                    <a:lstStyle/>
                    <a:p>
                      <a:pPr fontAlgn="t"/>
                      <a:r>
                        <a:rPr lang="en-US" sz="2400">
                          <a:effectLst/>
                        </a:rPr>
                        <a:t>1</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Information retrieval is fast.</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Information retrieval is comparatively slow.</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2517456"/>
                  </a:ext>
                </a:extLst>
              </a:tr>
              <a:tr h="763296">
                <a:tc>
                  <a:txBody>
                    <a:bodyPr/>
                    <a:lstStyle/>
                    <a:p>
                      <a:pPr fontAlgn="t"/>
                      <a:r>
                        <a:rPr lang="en-US" sz="2400">
                          <a:effectLst/>
                        </a:rPr>
                        <a:t>2</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Uses sparse array to store data-sets.</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Uses relational table.</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60788125"/>
                  </a:ext>
                </a:extLst>
              </a:tr>
              <a:tr h="1411372">
                <a:tc>
                  <a:txBody>
                    <a:bodyPr/>
                    <a:lstStyle/>
                    <a:p>
                      <a:pPr fontAlgn="t"/>
                      <a:r>
                        <a:rPr lang="en-US" sz="2400">
                          <a:effectLst/>
                        </a:rPr>
                        <a:t>3</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MOLAP is best suited for inexperienced users, since it is very easy to use.</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ROLAP is best suited for experienced users.</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7799289"/>
                  </a:ext>
                </a:extLst>
              </a:tr>
              <a:tr h="1087334">
                <a:tc>
                  <a:txBody>
                    <a:bodyPr/>
                    <a:lstStyle/>
                    <a:p>
                      <a:pPr fontAlgn="t"/>
                      <a:r>
                        <a:rPr lang="en-US" sz="2400">
                          <a:effectLst/>
                        </a:rPr>
                        <a:t>4</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Maintains a separate database for data cubes.</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may not require space other than available in the Data warehouse.</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62141607"/>
                  </a:ext>
                </a:extLst>
              </a:tr>
              <a:tr h="439258">
                <a:tc>
                  <a:txBody>
                    <a:bodyPr/>
                    <a:lstStyle/>
                    <a:p>
                      <a:pPr fontAlgn="t"/>
                      <a:r>
                        <a:rPr lang="en-US" sz="2400">
                          <a:effectLst/>
                        </a:rPr>
                        <a:t>5</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DBMS facility is weak.</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DBMS facility is strong.</a:t>
                      </a:r>
                    </a:p>
                  </a:txBody>
                  <a:tcPr marL="65028" marR="65028" marT="65028" marB="650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264780"/>
                  </a:ext>
                </a:extLst>
              </a:tr>
            </a:tbl>
          </a:graphicData>
        </a:graphic>
      </p:graphicFrame>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62</a:t>
            </a:fld>
            <a:endParaRPr lang="en-US"/>
          </a:p>
        </p:txBody>
      </p:sp>
    </p:spTree>
    <p:extLst>
      <p:ext uri="{BB962C8B-B14F-4D97-AF65-F5344CB8AC3E}">
        <p14:creationId xmlns:p14="http://schemas.microsoft.com/office/powerpoint/2010/main" val="126549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normAutofit fontScale="90000"/>
          </a:bodyPr>
          <a:lstStyle/>
          <a:p>
            <a:r>
              <a:rPr lang="en-US" dirty="0" smtClean="0"/>
              <a:t/>
            </a:r>
            <a:br>
              <a:rPr lang="en-US" dirty="0" smtClean="0"/>
            </a:br>
            <a:r>
              <a:rPr lang="en-US" dirty="0"/>
              <a:t>Hybrid OLAP (HOLAP) Server</a:t>
            </a:r>
            <a:br>
              <a:rPr lang="en-US" dirty="0"/>
            </a:br>
            <a:r>
              <a:rPr lang="en-US" dirty="0"/>
              <a:t/>
            </a:r>
            <a:br>
              <a:rPr lang="en-US" dirty="0"/>
            </a:br>
            <a:endParaRPr lang="en-US" dirty="0"/>
          </a:p>
        </p:txBody>
      </p:sp>
      <p:sp>
        <p:nvSpPr>
          <p:cNvPr id="5" name="Content Placeholder 4"/>
          <p:cNvSpPr>
            <a:spLocks noGrp="1"/>
          </p:cNvSpPr>
          <p:nvPr>
            <p:ph idx="1"/>
          </p:nvPr>
        </p:nvSpPr>
        <p:spPr/>
        <p:txBody>
          <a:bodyPr>
            <a:normAutofit/>
          </a:bodyPr>
          <a:lstStyle/>
          <a:p>
            <a:r>
              <a:rPr lang="en-US" sz="2200" dirty="0"/>
              <a:t>HOLAP incorporates the best features of </a:t>
            </a:r>
            <a:r>
              <a:rPr lang="en-US" sz="2200" b="1" dirty="0"/>
              <a:t>MOLAP</a:t>
            </a:r>
            <a:r>
              <a:rPr lang="en-US" sz="2200" dirty="0"/>
              <a:t> and </a:t>
            </a:r>
            <a:r>
              <a:rPr lang="en-US" sz="2200" b="1" dirty="0"/>
              <a:t>ROLAP</a:t>
            </a:r>
            <a:r>
              <a:rPr lang="en-US" sz="2200" dirty="0"/>
              <a:t> into a single architecture</a:t>
            </a:r>
            <a:r>
              <a:rPr lang="en-US" sz="2200" dirty="0" smtClean="0"/>
              <a:t>.</a:t>
            </a:r>
          </a:p>
          <a:p>
            <a:r>
              <a:rPr lang="en-US" sz="2200" dirty="0" smtClean="0"/>
              <a:t>HOLAP </a:t>
            </a:r>
            <a:r>
              <a:rPr lang="en-US" sz="2200" dirty="0"/>
              <a:t>systems save more substantial quantities of detailed data in the relational tables while the aggregations are stored in the pre-calculated cubes.</a:t>
            </a:r>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068A7D00-6A7F-9447-8B92-F0CF45B2B583}"/>
              </a:ext>
            </a:extLst>
          </p:cNvPr>
          <p:cNvSpPr>
            <a:spLocks noGrp="1"/>
          </p:cNvSpPr>
          <p:nvPr>
            <p:ph type="sldNum" sz="quarter" idx="12"/>
          </p:nvPr>
        </p:nvSpPr>
        <p:spPr/>
        <p:txBody>
          <a:bodyPr/>
          <a:lstStyle/>
          <a:p>
            <a:fld id="{FD58DAB5-CB49-440C-99FC-CF944ACFAA61}" type="slidenum">
              <a:rPr lang="en-US" smtClean="0"/>
              <a:pPr/>
              <a:t>63</a:t>
            </a:fld>
            <a:endParaRPr lang="en-US"/>
          </a:p>
        </p:txBody>
      </p:sp>
      <p:pic>
        <p:nvPicPr>
          <p:cNvPr id="8" name="Picture 7"/>
          <p:cNvPicPr>
            <a:picLocks noChangeAspect="1"/>
          </p:cNvPicPr>
          <p:nvPr/>
        </p:nvPicPr>
        <p:blipFill>
          <a:blip r:embed="rId3"/>
          <a:stretch>
            <a:fillRect/>
          </a:stretch>
        </p:blipFill>
        <p:spPr>
          <a:xfrm>
            <a:off x="1143000" y="3505200"/>
            <a:ext cx="6705600" cy="3838575"/>
          </a:xfrm>
          <a:prstGeom prst="rect">
            <a:avLst/>
          </a:prstGeom>
        </p:spPr>
      </p:pic>
    </p:spTree>
    <p:extLst>
      <p:ext uri="{BB962C8B-B14F-4D97-AF65-F5344CB8AC3E}">
        <p14:creationId xmlns:p14="http://schemas.microsoft.com/office/powerpoint/2010/main" val="24937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a:t>Advantages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HOLAP provide benefits of both MOLAP and ROLAP.</a:t>
            </a:r>
          </a:p>
          <a:p>
            <a:endParaRPr lang="en-US" sz="2400" dirty="0" smtClean="0"/>
          </a:p>
          <a:p>
            <a:r>
              <a:rPr lang="en-US" sz="2400" dirty="0" smtClean="0"/>
              <a:t>It </a:t>
            </a:r>
            <a:r>
              <a:rPr lang="en-US" sz="2400" dirty="0"/>
              <a:t>provides fast access at all levels of aggregation.</a:t>
            </a:r>
          </a:p>
          <a:p>
            <a:endParaRPr lang="en-US" sz="2400" dirty="0" smtClean="0"/>
          </a:p>
          <a:p>
            <a:r>
              <a:rPr lang="en-US" sz="2400" dirty="0" smtClean="0"/>
              <a:t>HOLAP </a:t>
            </a:r>
            <a:r>
              <a:rPr lang="en-US" sz="2400" dirty="0"/>
              <a:t>balances the disk space requirement, as it only stores the aggregate information on the OLAP server and the detail record remains in the relational database. So no duplicate copy of the detail record is maintained.</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64</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5332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fontScale="90000"/>
          </a:bodyPr>
          <a:lstStyle/>
          <a:p>
            <a:r>
              <a:rPr lang="en-US" dirty="0" smtClean="0"/>
              <a:t>Disadvantages</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sz="2400" dirty="0"/>
              <a:t>HOLAP architecture is very complicated because it supports both MOLAP and ROLAP servers.</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65</a:t>
            </a:fld>
            <a:endParaRPr lang="en-US"/>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4359699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Web-Enabled OLAP (WOLAP) Server</a:t>
            </a:r>
          </a:p>
          <a:p>
            <a:r>
              <a:rPr lang="en-US" dirty="0"/>
              <a:t>WOLAP pertains to OLAP application which is accessible via the web browser. Unlike traditional client/server OLAP applications, WOLAP is considered to have a three-tiered architecture which consists of three components: a client, a middleware, and a database server.</a:t>
            </a:r>
          </a:p>
          <a:p>
            <a:pPr marL="0" indent="0">
              <a:buNone/>
            </a:pPr>
            <a:r>
              <a:rPr lang="en-US" b="1" dirty="0"/>
              <a:t>Desktop OLAP (DOLAP) Server</a:t>
            </a:r>
          </a:p>
          <a:p>
            <a:r>
              <a:rPr lang="en-US" dirty="0"/>
              <a:t>DOLAP permits a user to download a section of the data from the database or source, and work with that dataset locally, or on their desktop.</a:t>
            </a:r>
          </a:p>
          <a:p>
            <a:pPr marL="0" indent="0">
              <a:buNone/>
            </a:pPr>
            <a:r>
              <a:rPr lang="en-US" b="1" dirty="0"/>
              <a:t>Mobile OLAP (MOLAP) Server</a:t>
            </a:r>
          </a:p>
          <a:p>
            <a:r>
              <a:rPr lang="en-US" dirty="0"/>
              <a:t>Mobile OLAP enables users to access and work on OLAP data and applications remotely through the use of their mobile devices.</a:t>
            </a:r>
          </a:p>
          <a:p>
            <a:pPr marL="0" indent="0">
              <a:buNone/>
            </a:pPr>
            <a:r>
              <a:rPr lang="en-US" b="1" dirty="0"/>
              <a:t>Spatial OLAP (SOLAP) Server</a:t>
            </a:r>
          </a:p>
          <a:p>
            <a:r>
              <a:rPr lang="en-US" dirty="0"/>
              <a:t>SOLAP includes the capabilities of both Geographic Information Systems (GIS) and OLAP into a single user interface. It facilitates the management of both spatial and non-spatial data.</a:t>
            </a:r>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66</a:t>
            </a:fld>
            <a:endParaRPr lang="en-US"/>
          </a:p>
        </p:txBody>
      </p:sp>
    </p:spTree>
    <p:extLst>
      <p:ext uri="{BB962C8B-B14F-4D97-AF65-F5344CB8AC3E}">
        <p14:creationId xmlns:p14="http://schemas.microsoft.com/office/powerpoint/2010/main" val="107971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normAutofit fontScale="90000"/>
          </a:bodyPr>
          <a:lstStyle/>
          <a:p>
            <a:r>
              <a:rPr lang="en-US" sz="3600" dirty="0" smtClean="0"/>
              <a:t/>
            </a:r>
            <a:br>
              <a:rPr lang="en-US" sz="3600" dirty="0" smtClean="0"/>
            </a:br>
            <a:r>
              <a:rPr lang="en-US" sz="3600" dirty="0" smtClean="0"/>
              <a:t>Multidimensional </a:t>
            </a:r>
            <a:r>
              <a:rPr lang="en-US" sz="3600" dirty="0"/>
              <a:t>versus Multi relational OLAP </a:t>
            </a: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1783483"/>
              </p:ext>
            </p:extLst>
          </p:nvPr>
        </p:nvGraphicFramePr>
        <p:xfrm>
          <a:off x="457200" y="1600200"/>
          <a:ext cx="8229600" cy="45770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03192606"/>
                    </a:ext>
                  </a:extLst>
                </a:gridCol>
                <a:gridCol w="2895600">
                  <a:extLst>
                    <a:ext uri="{9D8B030D-6E8A-4147-A177-3AD203B41FA5}">
                      <a16:colId xmlns:a16="http://schemas.microsoft.com/office/drawing/2014/main" val="3813690368"/>
                    </a:ext>
                  </a:extLst>
                </a:gridCol>
                <a:gridCol w="4267200">
                  <a:extLst>
                    <a:ext uri="{9D8B030D-6E8A-4147-A177-3AD203B41FA5}">
                      <a16:colId xmlns:a16="http://schemas.microsoft.com/office/drawing/2014/main" val="3600935587"/>
                    </a:ext>
                  </a:extLst>
                </a:gridCol>
              </a:tblGrid>
              <a:tr h="370840">
                <a:tc>
                  <a:txBody>
                    <a:bodyPr/>
                    <a:lstStyle/>
                    <a:p>
                      <a:pPr algn="ctr"/>
                      <a:r>
                        <a:rPr lang="en-US" dirty="0" err="1" smtClean="0"/>
                        <a:t>Sl.No</a:t>
                      </a:r>
                      <a:endParaRPr lang="en-US" dirty="0"/>
                    </a:p>
                  </a:txBody>
                  <a:tcPr/>
                </a:tc>
                <a:tc>
                  <a:txBody>
                    <a:bodyPr/>
                    <a:lstStyle/>
                    <a:p>
                      <a:pPr algn="ctr"/>
                      <a:r>
                        <a:rPr lang="en-US" sz="1800" dirty="0" smtClean="0"/>
                        <a:t>Multi relational  OLAP </a:t>
                      </a:r>
                      <a:endParaRPr lang="en-US" dirty="0"/>
                    </a:p>
                  </a:txBody>
                  <a:tcPr/>
                </a:tc>
                <a:tc>
                  <a:txBody>
                    <a:bodyPr/>
                    <a:lstStyle/>
                    <a:p>
                      <a:pPr algn="ctr"/>
                      <a:r>
                        <a:rPr lang="en-US" sz="1800" dirty="0" smtClean="0"/>
                        <a:t>Multidimensional OLAP </a:t>
                      </a:r>
                      <a:endParaRPr lang="en-US" dirty="0"/>
                    </a:p>
                  </a:txBody>
                  <a:tcPr/>
                </a:tc>
                <a:extLst>
                  <a:ext uri="{0D108BD9-81ED-4DB2-BD59-A6C34878D82A}">
                    <a16:rowId xmlns:a16="http://schemas.microsoft.com/office/drawing/2014/main" val="1587853796"/>
                  </a:ext>
                </a:extLst>
              </a:tr>
              <a:tr h="370840">
                <a:tc>
                  <a:txBody>
                    <a:bodyPr/>
                    <a:lstStyle/>
                    <a:p>
                      <a:pPr algn="ctr"/>
                      <a:endParaRPr lang="en-US" dirty="0" smtClean="0"/>
                    </a:p>
                    <a:p>
                      <a:pPr algn="ctr"/>
                      <a:r>
                        <a:rPr lang="en-US" dirty="0" smtClean="0"/>
                        <a:t>1</a:t>
                      </a:r>
                    </a:p>
                    <a:p>
                      <a:pPr algn="ctr"/>
                      <a:endParaRPr lang="en-US" dirty="0"/>
                    </a:p>
                  </a:txBody>
                  <a:tcPr/>
                </a:tc>
                <a:tc>
                  <a:txBody>
                    <a:bodyPr/>
                    <a:lstStyle/>
                    <a:p>
                      <a:r>
                        <a:rPr lang="en-US" sz="1800" b="0" i="0" kern="1200" dirty="0" smtClean="0">
                          <a:solidFill>
                            <a:schemeClr val="dk1"/>
                          </a:solidFill>
                          <a:effectLst/>
                          <a:latin typeface="+mn-lt"/>
                          <a:ea typeface="+mn-ea"/>
                          <a:cs typeface="+mn-cs"/>
                        </a:rPr>
                        <a:t>Relational models can be very complex with hundreds</a:t>
                      </a:r>
                      <a:r>
                        <a:rPr lang="en-US" dirty="0" smtClean="0"/>
                        <a:t/>
                      </a:r>
                      <a:br>
                        <a:rPr lang="en-US" dirty="0" smtClean="0"/>
                      </a:br>
                      <a:r>
                        <a:rPr lang="en-US" sz="1800" b="0" i="0" kern="1200" dirty="0" smtClean="0">
                          <a:solidFill>
                            <a:schemeClr val="dk1"/>
                          </a:solidFill>
                          <a:effectLst/>
                          <a:latin typeface="+mn-lt"/>
                          <a:ea typeface="+mn-ea"/>
                          <a:cs typeface="+mn-cs"/>
                        </a:rPr>
                        <a:t>of tables having long chains of relationship among them</a:t>
                      </a:r>
                      <a:endParaRPr lang="en-US" dirty="0"/>
                    </a:p>
                  </a:txBody>
                  <a:tcPr/>
                </a:tc>
                <a:tc>
                  <a:txBody>
                    <a:bodyPr/>
                    <a:lstStyle/>
                    <a:p>
                      <a:r>
                        <a:rPr lang="en-US" sz="1800" b="0" i="0" kern="1200" dirty="0" smtClean="0">
                          <a:solidFill>
                            <a:schemeClr val="dk1"/>
                          </a:solidFill>
                          <a:effectLst/>
                          <a:latin typeface="+mn-lt"/>
                          <a:ea typeface="+mn-ea"/>
                          <a:cs typeface="+mn-cs"/>
                        </a:rPr>
                        <a:t>Multidimensional modeling are very simple. Each of</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the dimension table has a direct relationship with the </a:t>
                      </a:r>
                      <a:r>
                        <a:rPr lang="en-US" sz="1800" b="0" i="0" kern="1200" dirty="0" err="1" smtClean="0">
                          <a:solidFill>
                            <a:schemeClr val="dk1"/>
                          </a:solidFill>
                          <a:effectLst/>
                          <a:latin typeface="+mn-lt"/>
                          <a:ea typeface="+mn-ea"/>
                          <a:cs typeface="+mn-cs"/>
                        </a:rPr>
                        <a:t>facttable</a:t>
                      </a:r>
                      <a:endParaRPr lang="en-US" dirty="0"/>
                    </a:p>
                  </a:txBody>
                  <a:tcPr/>
                </a:tc>
                <a:extLst>
                  <a:ext uri="{0D108BD9-81ED-4DB2-BD59-A6C34878D82A}">
                    <a16:rowId xmlns:a16="http://schemas.microsoft.com/office/drawing/2014/main" val="3272979764"/>
                  </a:ext>
                </a:extLst>
              </a:tr>
              <a:tr h="370840">
                <a:tc>
                  <a:txBody>
                    <a:bodyPr/>
                    <a:lstStyle/>
                    <a:p>
                      <a:r>
                        <a:rPr lang="en-US" dirty="0" smtClean="0"/>
                        <a:t>       2</a:t>
                      </a:r>
                      <a:endParaRPr lang="en-US" dirty="0"/>
                    </a:p>
                  </a:txBody>
                  <a:tcPr/>
                </a:tc>
                <a:tc>
                  <a:txBody>
                    <a:bodyPr/>
                    <a:lstStyle/>
                    <a:p>
                      <a:r>
                        <a:rPr lang="en-US" sz="1800" b="0" i="0" kern="1200" dirty="0" smtClean="0">
                          <a:solidFill>
                            <a:schemeClr val="dk1"/>
                          </a:solidFill>
                          <a:effectLst/>
                          <a:latin typeface="+mn-lt"/>
                          <a:ea typeface="+mn-ea"/>
                          <a:cs typeface="+mn-cs"/>
                        </a:rPr>
                        <a:t>Normal data modeling is quite flexible.</a:t>
                      </a:r>
                      <a:endParaRPr lang="en-US" dirty="0"/>
                    </a:p>
                  </a:txBody>
                  <a:tcPr/>
                </a:tc>
                <a:tc>
                  <a:txBody>
                    <a:bodyPr/>
                    <a:lstStyle/>
                    <a:p>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Multidimensional modeling has a rigid structure</a:t>
                      </a:r>
                      <a:endParaRPr lang="en-US" dirty="0"/>
                    </a:p>
                  </a:txBody>
                  <a:tcPr/>
                </a:tc>
                <a:extLst>
                  <a:ext uri="{0D108BD9-81ED-4DB2-BD59-A6C34878D82A}">
                    <a16:rowId xmlns:a16="http://schemas.microsoft.com/office/drawing/2014/main" val="3200215114"/>
                  </a:ext>
                </a:extLst>
              </a:tr>
              <a:tr h="370840">
                <a:tc>
                  <a:txBody>
                    <a:bodyPr/>
                    <a:lstStyle/>
                    <a:p>
                      <a:r>
                        <a:rPr lang="en-US" dirty="0" smtClean="0"/>
                        <a:t>        3</a:t>
                      </a:r>
                      <a:endParaRPr lang="en-US" dirty="0"/>
                    </a:p>
                  </a:txBody>
                  <a:tcPr/>
                </a:tc>
                <a:tc>
                  <a:txBody>
                    <a:bodyPr/>
                    <a:lstStyle/>
                    <a:p>
                      <a:r>
                        <a:rPr lang="en-US" sz="1800" b="0" i="0" kern="1200" dirty="0" smtClean="0">
                          <a:solidFill>
                            <a:schemeClr val="dk1"/>
                          </a:solidFill>
                          <a:effectLst/>
                          <a:latin typeface="+mn-lt"/>
                          <a:ea typeface="+mn-ea"/>
                          <a:cs typeface="+mn-cs"/>
                        </a:rPr>
                        <a:t>the goals of relational modeling is to</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confirm to the rules of normalization</a:t>
                      </a:r>
                      <a:endParaRPr lang="en-US" dirty="0"/>
                    </a:p>
                  </a:txBody>
                  <a:tcPr/>
                </a:tc>
                <a:tc>
                  <a:txBody>
                    <a:bodyPr/>
                    <a:lstStyle/>
                    <a:p>
                      <a:r>
                        <a:rPr lang="en-US" sz="1800" b="0" i="0" kern="1200" dirty="0" smtClean="0">
                          <a:solidFill>
                            <a:schemeClr val="dk1"/>
                          </a:solidFill>
                          <a:effectLst/>
                          <a:latin typeface="+mn-lt"/>
                          <a:ea typeface="+mn-ea"/>
                          <a:cs typeface="+mn-cs"/>
                        </a:rPr>
                        <a:t>Multidimensional modeling are radically</a:t>
                      </a:r>
                      <a:r>
                        <a:rPr lang="en-US" dirty="0" smtClean="0"/>
                        <a:t/>
                      </a:r>
                      <a:br>
                        <a:rPr lang="en-US" dirty="0" smtClean="0"/>
                      </a:br>
                      <a:r>
                        <a:rPr lang="en-US" sz="1800" b="0" i="0" kern="1200" dirty="0" err="1" smtClean="0">
                          <a:solidFill>
                            <a:schemeClr val="dk1"/>
                          </a:solidFill>
                          <a:effectLst/>
                          <a:latin typeface="+mn-lt"/>
                          <a:ea typeface="+mn-ea"/>
                          <a:cs typeface="+mn-cs"/>
                        </a:rPr>
                        <a:t>denormalized</a:t>
                      </a:r>
                      <a:r>
                        <a:rPr lang="en-US" sz="1800" b="0" i="0" kern="1200" dirty="0" smtClean="0">
                          <a:solidFill>
                            <a:schemeClr val="dk1"/>
                          </a:solidFill>
                          <a:effectLst/>
                          <a:latin typeface="+mn-lt"/>
                          <a:ea typeface="+mn-ea"/>
                          <a:cs typeface="+mn-cs"/>
                        </a:rPr>
                        <a:t>. The dimension tables have a high number of</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repeated values in their fields</a:t>
                      </a:r>
                      <a:endParaRPr lang="en-US" dirty="0"/>
                    </a:p>
                  </a:txBody>
                  <a:tcPr/>
                </a:tc>
                <a:extLst>
                  <a:ext uri="{0D108BD9-81ED-4DB2-BD59-A6C34878D82A}">
                    <a16:rowId xmlns:a16="http://schemas.microsoft.com/office/drawing/2014/main" val="3442986543"/>
                  </a:ext>
                </a:extLst>
              </a:tr>
              <a:tr h="370840">
                <a:tc>
                  <a:txBody>
                    <a:bodyPr/>
                    <a:lstStyle/>
                    <a:p>
                      <a:r>
                        <a:rPr lang="en-US" dirty="0" smtClean="0"/>
                        <a:t>      4</a:t>
                      </a:r>
                      <a:endParaRPr lang="en-US" dirty="0"/>
                    </a:p>
                  </a:txBody>
                  <a:tcPr/>
                </a:tc>
                <a:tc>
                  <a:txBody>
                    <a:bodyPr/>
                    <a:lstStyle/>
                    <a:p>
                      <a:r>
                        <a:rPr lang="en-US" sz="1800" b="0" i="0" kern="1200" dirty="0" smtClean="0">
                          <a:solidFill>
                            <a:schemeClr val="dk1"/>
                          </a:solidFill>
                          <a:effectLst/>
                          <a:latin typeface="+mn-lt"/>
                          <a:ea typeface="+mn-ea"/>
                          <a:cs typeface="+mn-cs"/>
                        </a:rPr>
                        <a:t>Standard relational models are optimized for On</a:t>
                      </a:r>
                      <a:r>
                        <a:rPr lang="en-US" dirty="0" smtClean="0"/>
                        <a:t/>
                      </a:r>
                      <a:br>
                        <a:rPr lang="en-US" dirty="0" smtClean="0"/>
                      </a:br>
                      <a:r>
                        <a:rPr lang="en-US" sz="1800" b="0" i="0" kern="1200" dirty="0" smtClean="0">
                          <a:solidFill>
                            <a:schemeClr val="dk1"/>
                          </a:solidFill>
                          <a:effectLst/>
                          <a:latin typeface="+mn-lt"/>
                          <a:ea typeface="+mn-ea"/>
                          <a:cs typeface="+mn-cs"/>
                        </a:rPr>
                        <a:t>Line Transaction Processing. </a:t>
                      </a:r>
                      <a:endParaRPr lang="en-US" dirty="0"/>
                    </a:p>
                  </a:txBody>
                  <a:tcPr/>
                </a:tc>
                <a:tc>
                  <a:txBody>
                    <a:bodyPr/>
                    <a:lstStyle/>
                    <a:p>
                      <a:r>
                        <a:rPr lang="en-US" sz="1800" b="0" i="0" kern="1200" dirty="0" smtClean="0">
                          <a:solidFill>
                            <a:schemeClr val="dk1"/>
                          </a:solidFill>
                          <a:effectLst/>
                          <a:latin typeface="+mn-lt"/>
                          <a:ea typeface="+mn-ea"/>
                          <a:cs typeface="+mn-cs"/>
                        </a:rPr>
                        <a:t>Multidimensional modeling are optimized for On Line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Analytical Processing. OLAP needs the ability to retrieve</a:t>
                      </a:r>
                      <a:r>
                        <a:rPr lang="en-US" dirty="0" smtClean="0"/>
                        <a:t/>
                      </a:r>
                      <a:br>
                        <a:rPr lang="en-US" dirty="0" smtClean="0"/>
                      </a:br>
                      <a:r>
                        <a:rPr lang="en-US" sz="1800" b="0" i="0" kern="1200" dirty="0" smtClean="0">
                          <a:solidFill>
                            <a:schemeClr val="dk1"/>
                          </a:solidFill>
                          <a:effectLst/>
                          <a:latin typeface="+mn-lt"/>
                          <a:ea typeface="+mn-ea"/>
                          <a:cs typeface="+mn-cs"/>
                        </a:rPr>
                        <a:t>data efficiently.</a:t>
                      </a:r>
                      <a:endParaRPr lang="en-US" dirty="0"/>
                    </a:p>
                  </a:txBody>
                  <a:tcPr/>
                </a:tc>
                <a:extLst>
                  <a:ext uri="{0D108BD9-81ED-4DB2-BD59-A6C34878D82A}">
                    <a16:rowId xmlns:a16="http://schemas.microsoft.com/office/drawing/2014/main" val="95289127"/>
                  </a:ext>
                </a:extLst>
              </a:tr>
            </a:tbl>
          </a:graphicData>
        </a:graphic>
      </p:graphicFrame>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67</a:t>
            </a:fld>
            <a:endParaRPr lang="en-US"/>
          </a:p>
        </p:txBody>
      </p:sp>
      <p:pic>
        <p:nvPicPr>
          <p:cNvPr id="7" name="Picture 6">
            <a:extLst>
              <a:ext uri="{FF2B5EF4-FFF2-40B4-BE49-F238E27FC236}">
                <a16:creationId xmlns:a16="http://schemas.microsoft.com/office/drawing/2014/main" id="{09E8AD30-F03F-3842-B7B2-04EE470B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00200" cy="1524000"/>
          </a:xfrm>
          <a:prstGeom prst="rect">
            <a:avLst/>
          </a:prstGeom>
        </p:spPr>
      </p:pic>
    </p:spTree>
    <p:extLst>
      <p:ext uri="{BB962C8B-B14F-4D97-AF65-F5344CB8AC3E}">
        <p14:creationId xmlns:p14="http://schemas.microsoft.com/office/powerpoint/2010/main" val="40323051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239000" cy="1341438"/>
          </a:xfrm>
        </p:spPr>
        <p:txBody>
          <a:bodyPr>
            <a:normAutofit fontScale="90000"/>
          </a:bodyPr>
          <a:lstStyle/>
          <a:p>
            <a:r>
              <a:rPr lang="en-US" sz="3600" dirty="0" smtClean="0"/>
              <a:t/>
            </a:r>
            <a:br>
              <a:rPr lang="en-US" sz="3600" dirty="0" smtClean="0"/>
            </a:br>
            <a:r>
              <a:rPr lang="en-US" sz="3600" dirty="0" smtClean="0"/>
              <a:t>Multidimensional </a:t>
            </a:r>
            <a:r>
              <a:rPr lang="en-US" sz="3600" dirty="0"/>
              <a:t>versus Multi relational OLAP </a:t>
            </a: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71484599"/>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03192606"/>
                    </a:ext>
                  </a:extLst>
                </a:gridCol>
                <a:gridCol w="3352800">
                  <a:extLst>
                    <a:ext uri="{9D8B030D-6E8A-4147-A177-3AD203B41FA5}">
                      <a16:colId xmlns:a16="http://schemas.microsoft.com/office/drawing/2014/main" val="3813690368"/>
                    </a:ext>
                  </a:extLst>
                </a:gridCol>
                <a:gridCol w="3810000">
                  <a:extLst>
                    <a:ext uri="{9D8B030D-6E8A-4147-A177-3AD203B41FA5}">
                      <a16:colId xmlns:a16="http://schemas.microsoft.com/office/drawing/2014/main" val="3600935587"/>
                    </a:ext>
                  </a:extLst>
                </a:gridCol>
              </a:tblGrid>
              <a:tr h="370840">
                <a:tc>
                  <a:txBody>
                    <a:bodyPr/>
                    <a:lstStyle/>
                    <a:p>
                      <a:pPr algn="ctr"/>
                      <a:r>
                        <a:rPr lang="en-US" dirty="0" err="1" smtClean="0"/>
                        <a:t>Sl.No</a:t>
                      </a:r>
                      <a:endParaRPr lang="en-US" dirty="0"/>
                    </a:p>
                  </a:txBody>
                  <a:tcPr/>
                </a:tc>
                <a:tc>
                  <a:txBody>
                    <a:bodyPr/>
                    <a:lstStyle/>
                    <a:p>
                      <a:pPr algn="ctr"/>
                      <a:r>
                        <a:rPr lang="en-US" sz="1800" dirty="0" smtClean="0"/>
                        <a:t>Multi relational  OLAP </a:t>
                      </a:r>
                      <a:endParaRPr lang="en-US" dirty="0"/>
                    </a:p>
                  </a:txBody>
                  <a:tcPr/>
                </a:tc>
                <a:tc>
                  <a:txBody>
                    <a:bodyPr/>
                    <a:lstStyle/>
                    <a:p>
                      <a:pPr algn="ctr"/>
                      <a:r>
                        <a:rPr lang="en-US" sz="1800" dirty="0" smtClean="0"/>
                        <a:t>Multidimensional OLAP </a:t>
                      </a:r>
                      <a:endParaRPr lang="en-US" dirty="0"/>
                    </a:p>
                  </a:txBody>
                  <a:tcPr/>
                </a:tc>
                <a:extLst>
                  <a:ext uri="{0D108BD9-81ED-4DB2-BD59-A6C34878D82A}">
                    <a16:rowId xmlns:a16="http://schemas.microsoft.com/office/drawing/2014/main" val="1587853796"/>
                  </a:ext>
                </a:extLst>
              </a:tr>
              <a:tr h="370840">
                <a:tc>
                  <a:txBody>
                    <a:bodyPr/>
                    <a:lstStyle/>
                    <a:p>
                      <a:pPr algn="ctr"/>
                      <a:endParaRPr lang="en-US" dirty="0" smtClean="0"/>
                    </a:p>
                    <a:p>
                      <a:pPr algn="ctr"/>
                      <a:r>
                        <a:rPr lang="en-US" dirty="0" smtClean="0"/>
                        <a:t>5</a:t>
                      </a:r>
                    </a:p>
                    <a:p>
                      <a:pPr algn="ctr"/>
                      <a:endParaRPr lang="en-US" dirty="0"/>
                    </a:p>
                  </a:txBody>
                  <a:tcPr/>
                </a:tc>
                <a:tc>
                  <a:txBody>
                    <a:bodyPr/>
                    <a:lstStyle/>
                    <a:p>
                      <a:r>
                        <a:rPr lang="en-US" sz="1800" b="0" i="0" kern="1200" dirty="0" smtClean="0">
                          <a:solidFill>
                            <a:schemeClr val="dk1"/>
                          </a:solidFill>
                          <a:effectLst/>
                          <a:latin typeface="+mn-lt"/>
                          <a:ea typeface="+mn-ea"/>
                          <a:cs typeface="+mn-cs"/>
                        </a:rPr>
                        <a:t>Tables are units of relational data storage.</a:t>
                      </a:r>
                      <a:endParaRPr lang="en-US" dirty="0"/>
                    </a:p>
                  </a:txBody>
                  <a:tcPr/>
                </a:tc>
                <a:tc>
                  <a:txBody>
                    <a:bodyPr/>
                    <a:lstStyle/>
                    <a:p>
                      <a:r>
                        <a:rPr lang="en-US" sz="1800" b="0" i="0" kern="1200" dirty="0" smtClean="0">
                          <a:solidFill>
                            <a:schemeClr val="dk1"/>
                          </a:solidFill>
                          <a:effectLst/>
                          <a:latin typeface="+mn-lt"/>
                          <a:ea typeface="+mn-ea"/>
                          <a:cs typeface="+mn-cs"/>
                        </a:rPr>
                        <a:t>Cubes are units of multi-dimensional data storage.</a:t>
                      </a:r>
                      <a:endParaRPr lang="en-US" dirty="0"/>
                    </a:p>
                  </a:txBody>
                  <a:tcPr/>
                </a:tc>
                <a:extLst>
                  <a:ext uri="{0D108BD9-81ED-4DB2-BD59-A6C34878D82A}">
                    <a16:rowId xmlns:a16="http://schemas.microsoft.com/office/drawing/2014/main" val="3272979764"/>
                  </a:ext>
                </a:extLst>
              </a:tr>
              <a:tr h="370840">
                <a:tc>
                  <a:txBody>
                    <a:bodyPr/>
                    <a:lstStyle/>
                    <a:p>
                      <a:r>
                        <a:rPr lang="en-US" dirty="0" smtClean="0"/>
                        <a:t>      6</a:t>
                      </a:r>
                      <a:endParaRPr lang="en-US" dirty="0"/>
                    </a:p>
                  </a:txBody>
                  <a:tcPr/>
                </a:tc>
                <a:tc>
                  <a:txBody>
                    <a:bodyPr/>
                    <a:lstStyle/>
                    <a:p>
                      <a:r>
                        <a:rPr lang="en-US" sz="1800" b="0" i="0" kern="1200" dirty="0" smtClean="0">
                          <a:solidFill>
                            <a:schemeClr val="dk1"/>
                          </a:solidFill>
                          <a:effectLst/>
                          <a:latin typeface="+mn-lt"/>
                          <a:ea typeface="+mn-ea"/>
                          <a:cs typeface="+mn-cs"/>
                        </a:rPr>
                        <a:t>Table fields of particular data type store the</a:t>
                      </a:r>
                      <a:r>
                        <a:rPr lang="en-US" dirty="0" smtClean="0"/>
                        <a:t/>
                      </a:r>
                      <a:br>
                        <a:rPr lang="en-US" dirty="0" smtClean="0"/>
                      </a:br>
                      <a:r>
                        <a:rPr lang="en-US" sz="1800" b="0" i="0" kern="1200" dirty="0" smtClean="0">
                          <a:solidFill>
                            <a:schemeClr val="dk1"/>
                          </a:solidFill>
                          <a:effectLst/>
                          <a:latin typeface="+mn-lt"/>
                          <a:ea typeface="+mn-ea"/>
                          <a:cs typeface="+mn-cs"/>
                        </a:rPr>
                        <a:t>actual data</a:t>
                      </a:r>
                      <a:endParaRPr lang="en-US" dirty="0"/>
                    </a:p>
                  </a:txBody>
                  <a:tcPr/>
                </a:tc>
                <a:tc>
                  <a:txBody>
                    <a:bodyPr/>
                    <a:lstStyle/>
                    <a:p>
                      <a:r>
                        <a:rPr lang="en-US" sz="1800" b="0" i="0" kern="1200" dirty="0" smtClean="0">
                          <a:solidFill>
                            <a:schemeClr val="dk1"/>
                          </a:solidFill>
                          <a:effectLst/>
                          <a:latin typeface="+mn-lt"/>
                          <a:ea typeface="+mn-ea"/>
                          <a:cs typeface="+mn-cs"/>
                        </a:rPr>
                        <a:t>Dimensions and measures stores actual data.</a:t>
                      </a:r>
                      <a:endParaRPr lang="en-US" dirty="0"/>
                    </a:p>
                  </a:txBody>
                  <a:tcPr/>
                </a:tc>
                <a:extLst>
                  <a:ext uri="{0D108BD9-81ED-4DB2-BD59-A6C34878D82A}">
                    <a16:rowId xmlns:a16="http://schemas.microsoft.com/office/drawing/2014/main" val="3200215114"/>
                  </a:ext>
                </a:extLst>
              </a:tr>
              <a:tr h="370840">
                <a:tc>
                  <a:txBody>
                    <a:bodyPr/>
                    <a:lstStyle/>
                    <a:p>
                      <a:r>
                        <a:rPr lang="en-US" dirty="0" smtClean="0"/>
                        <a:t>       7</a:t>
                      </a:r>
                      <a:endParaRPr lang="en-US" dirty="0"/>
                    </a:p>
                  </a:txBody>
                  <a:tcPr/>
                </a:tc>
                <a:tc>
                  <a:txBody>
                    <a:bodyPr/>
                    <a:lstStyle/>
                    <a:p>
                      <a:r>
                        <a:rPr lang="en-US" sz="1800" b="0" i="0" kern="1200" dirty="0" smtClean="0">
                          <a:solidFill>
                            <a:schemeClr val="dk1"/>
                          </a:solidFill>
                          <a:effectLst/>
                          <a:latin typeface="+mn-lt"/>
                          <a:ea typeface="+mn-ea"/>
                          <a:cs typeface="+mn-cs"/>
                        </a:rPr>
                        <a:t>Table size is measured in number of record set.</a:t>
                      </a:r>
                      <a:endParaRPr lang="en-US" dirty="0"/>
                    </a:p>
                  </a:txBody>
                  <a:tcPr/>
                </a:tc>
                <a:tc>
                  <a:txBody>
                    <a:bodyPr/>
                    <a:lstStyle/>
                    <a:p>
                      <a:r>
                        <a:rPr lang="en-US" sz="1800" b="0" i="0" kern="1200" dirty="0" smtClean="0">
                          <a:solidFill>
                            <a:schemeClr val="dk1"/>
                          </a:solidFill>
                          <a:effectLst/>
                          <a:latin typeface="+mn-lt"/>
                          <a:ea typeface="+mn-ea"/>
                          <a:cs typeface="+mn-cs"/>
                        </a:rPr>
                        <a:t>Cube size is measured in number of </a:t>
                      </a:r>
                      <a:r>
                        <a:rPr lang="en-US" sz="1800" b="0" i="0" kern="1200" dirty="0" err="1" smtClean="0">
                          <a:solidFill>
                            <a:schemeClr val="dk1"/>
                          </a:solidFill>
                          <a:effectLst/>
                          <a:latin typeface="+mn-lt"/>
                          <a:ea typeface="+mn-ea"/>
                          <a:cs typeface="+mn-cs"/>
                        </a:rPr>
                        <a:t>Cellsets</a:t>
                      </a:r>
                      <a:endParaRPr lang="en-US" dirty="0"/>
                    </a:p>
                  </a:txBody>
                  <a:tcPr/>
                </a:tc>
                <a:extLst>
                  <a:ext uri="{0D108BD9-81ED-4DB2-BD59-A6C34878D82A}">
                    <a16:rowId xmlns:a16="http://schemas.microsoft.com/office/drawing/2014/main" val="3442986543"/>
                  </a:ext>
                </a:extLst>
              </a:tr>
            </a:tbl>
          </a:graphicData>
        </a:graphic>
      </p:graphicFrame>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68</a:t>
            </a:fld>
            <a:endParaRPr lang="en-US"/>
          </a:p>
        </p:txBody>
      </p:sp>
      <p:pic>
        <p:nvPicPr>
          <p:cNvPr id="7" name="Picture 6">
            <a:extLst>
              <a:ext uri="{FF2B5EF4-FFF2-40B4-BE49-F238E27FC236}">
                <a16:creationId xmlns:a16="http://schemas.microsoft.com/office/drawing/2014/main" id="{09E8AD30-F03F-3842-B7B2-04EE470B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600200" cy="1524000"/>
          </a:xfrm>
          <a:prstGeom prst="rect">
            <a:avLst/>
          </a:prstGeom>
        </p:spPr>
      </p:pic>
    </p:spTree>
    <p:extLst>
      <p:ext uri="{BB962C8B-B14F-4D97-AF65-F5344CB8AC3E}">
        <p14:creationId xmlns:p14="http://schemas.microsoft.com/office/powerpoint/2010/main" val="20403190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Difference between </a:t>
            </a:r>
            <a:br>
              <a:rPr lang="en-US" sz="3200" dirty="0"/>
            </a:br>
            <a:r>
              <a:rPr lang="en-US" sz="3200" dirty="0" smtClean="0"/>
              <a:t>OLAP</a:t>
            </a:r>
            <a:r>
              <a:rPr lang="en-US" sz="3200" dirty="0"/>
              <a:t> </a:t>
            </a:r>
            <a:r>
              <a:rPr lang="en-US" sz="3200" dirty="0" smtClean="0"/>
              <a:t>and OLTP</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2985694"/>
              </p:ext>
            </p:extLst>
          </p:nvPr>
        </p:nvGraphicFramePr>
        <p:xfrm>
          <a:off x="304800" y="1600199"/>
          <a:ext cx="8382000" cy="4767497"/>
        </p:xfrm>
        <a:graphic>
          <a:graphicData uri="http://schemas.openxmlformats.org/drawingml/2006/table">
            <a:tbl>
              <a:tblPr firstRow="1" firstCol="1" bandRow="1">
                <a:tableStyleId>{5C22544A-7EE6-4342-B048-85BDC9FD1C3A}</a:tableStyleId>
              </a:tblPr>
              <a:tblGrid>
                <a:gridCol w="4349151">
                  <a:extLst>
                    <a:ext uri="{9D8B030D-6E8A-4147-A177-3AD203B41FA5}">
                      <a16:colId xmlns:a16="http://schemas.microsoft.com/office/drawing/2014/main" val="1969712921"/>
                    </a:ext>
                  </a:extLst>
                </a:gridCol>
                <a:gridCol w="4032849">
                  <a:extLst>
                    <a:ext uri="{9D8B030D-6E8A-4147-A177-3AD203B41FA5}">
                      <a16:colId xmlns:a16="http://schemas.microsoft.com/office/drawing/2014/main" val="1809239901"/>
                    </a:ext>
                  </a:extLst>
                </a:gridCol>
              </a:tblGrid>
              <a:tr h="394601">
                <a:tc>
                  <a:txBody>
                    <a:bodyPr/>
                    <a:lstStyle/>
                    <a:p>
                      <a:pPr marL="0" marR="0">
                        <a:spcBef>
                          <a:spcPts val="0"/>
                        </a:spcBef>
                        <a:spcAft>
                          <a:spcPts val="0"/>
                        </a:spcAft>
                      </a:pPr>
                      <a:r>
                        <a:rPr lang="en-US" sz="1800" kern="0" dirty="0">
                          <a:effectLst/>
                        </a:rPr>
                        <a:t>Operational Database</a:t>
                      </a:r>
                      <a:endParaRPr lang="en-US" sz="1800" kern="50" dirty="0">
                        <a:effectLst/>
                        <a:latin typeface="Times New Roman" panose="02020603050405020304" pitchFamily="18" charset="0"/>
                        <a:ea typeface="Arial Unicode MS" panose="020B0604020202020204" pitchFamily="34" charset="-128"/>
                      </a:endParaRPr>
                    </a:p>
                  </a:txBody>
                  <a:tcPr marL="53456" marR="53456" marT="53456" marB="53456"/>
                </a:tc>
                <a:tc>
                  <a:txBody>
                    <a:bodyPr/>
                    <a:lstStyle/>
                    <a:p>
                      <a:pPr marL="0" marR="0">
                        <a:spcBef>
                          <a:spcPts val="0"/>
                        </a:spcBef>
                        <a:spcAft>
                          <a:spcPts val="0"/>
                        </a:spcAft>
                      </a:pPr>
                      <a:r>
                        <a:rPr lang="en-US" sz="1800" kern="0" dirty="0">
                          <a:effectLst/>
                        </a:rPr>
                        <a:t>Data Warehouse</a:t>
                      </a:r>
                      <a:endParaRPr lang="en-US" sz="1800" kern="50" dirty="0">
                        <a:effectLst/>
                        <a:latin typeface="Times New Roman" panose="02020603050405020304" pitchFamily="18" charset="0"/>
                        <a:ea typeface="Arial Unicode MS" panose="020B0604020202020204" pitchFamily="34" charset="-128"/>
                      </a:endParaRPr>
                    </a:p>
                  </a:txBody>
                  <a:tcPr marL="53456" marR="53456" marT="53456" marB="53456"/>
                </a:tc>
                <a:extLst>
                  <a:ext uri="{0D108BD9-81ED-4DB2-BD59-A6C34878D82A}">
                    <a16:rowId xmlns:a16="http://schemas.microsoft.com/office/drawing/2014/main" val="2954745739"/>
                  </a:ext>
                </a:extLst>
              </a:tr>
              <a:tr h="1113788">
                <a:tc>
                  <a:txBody>
                    <a:bodyPr/>
                    <a:lstStyle/>
                    <a:p>
                      <a:pPr marL="190500" marR="0">
                        <a:spcBef>
                          <a:spcPts val="0"/>
                        </a:spcBef>
                        <a:spcAft>
                          <a:spcPts val="0"/>
                        </a:spcAft>
                      </a:pPr>
                      <a:r>
                        <a:rPr lang="en-US" sz="1800" kern="0" dirty="0">
                          <a:effectLst/>
                        </a:rPr>
                        <a:t>Operational systems are designed to support high-volume transaction processing.</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tc>
                  <a:txBody>
                    <a:bodyPr/>
                    <a:lstStyle/>
                    <a:p>
                      <a:pPr marL="190500" marR="0">
                        <a:spcBef>
                          <a:spcPts val="0"/>
                        </a:spcBef>
                        <a:spcAft>
                          <a:spcPts val="0"/>
                        </a:spcAft>
                      </a:pPr>
                      <a:r>
                        <a:rPr lang="en-US" sz="1800" kern="0" dirty="0">
                          <a:effectLst/>
                        </a:rPr>
                        <a:t>Data warehousing systems are typically designed to support high-volume analytical processing (i.e., OLAP).</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extLst>
                  <a:ext uri="{0D108BD9-81ED-4DB2-BD59-A6C34878D82A}">
                    <a16:rowId xmlns:a16="http://schemas.microsoft.com/office/drawing/2014/main" val="612807707"/>
                  </a:ext>
                </a:extLst>
              </a:tr>
              <a:tr h="850720">
                <a:tc>
                  <a:txBody>
                    <a:bodyPr/>
                    <a:lstStyle/>
                    <a:p>
                      <a:pPr marL="190500" marR="0">
                        <a:spcBef>
                          <a:spcPts val="0"/>
                        </a:spcBef>
                        <a:spcAft>
                          <a:spcPts val="0"/>
                        </a:spcAft>
                      </a:pPr>
                      <a:r>
                        <a:rPr lang="en-US" sz="1800" kern="0" dirty="0">
                          <a:effectLst/>
                        </a:rPr>
                        <a:t>Operational systems are usually concerned with current data.</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tc>
                  <a:txBody>
                    <a:bodyPr/>
                    <a:lstStyle/>
                    <a:p>
                      <a:pPr marL="190500" marR="0">
                        <a:spcBef>
                          <a:spcPts val="0"/>
                        </a:spcBef>
                        <a:spcAft>
                          <a:spcPts val="0"/>
                        </a:spcAft>
                      </a:pPr>
                      <a:r>
                        <a:rPr lang="en-US" sz="1800" kern="0" dirty="0">
                          <a:effectLst/>
                        </a:rPr>
                        <a:t>Data warehousing systems are usually concerned with historical data.</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extLst>
                  <a:ext uri="{0D108BD9-81ED-4DB2-BD59-A6C34878D82A}">
                    <a16:rowId xmlns:a16="http://schemas.microsoft.com/office/drawing/2014/main" val="3894166027"/>
                  </a:ext>
                </a:extLst>
              </a:tr>
              <a:tr h="850720">
                <a:tc>
                  <a:txBody>
                    <a:bodyPr/>
                    <a:lstStyle/>
                    <a:p>
                      <a:pPr marL="190500" marR="0">
                        <a:spcBef>
                          <a:spcPts val="0"/>
                        </a:spcBef>
                        <a:spcAft>
                          <a:spcPts val="0"/>
                        </a:spcAft>
                      </a:pPr>
                      <a:r>
                        <a:rPr lang="en-US" sz="1800" kern="0">
                          <a:effectLst/>
                        </a:rPr>
                        <a:t>Data within operational systems are mainly updated regularly according to need.</a:t>
                      </a:r>
                      <a:endParaRPr lang="en-US" sz="1800" kern="50">
                        <a:effectLst/>
                        <a:latin typeface="Times New Roman" panose="02020603050405020304" pitchFamily="18" charset="0"/>
                        <a:ea typeface="Arial Unicode MS" panose="020B0604020202020204" pitchFamily="34" charset="-128"/>
                      </a:endParaRPr>
                    </a:p>
                  </a:txBody>
                  <a:tcPr marL="35638" marR="35638" marT="35638" marB="35638"/>
                </a:tc>
                <a:tc>
                  <a:txBody>
                    <a:bodyPr/>
                    <a:lstStyle/>
                    <a:p>
                      <a:pPr marL="190500" marR="0">
                        <a:spcBef>
                          <a:spcPts val="0"/>
                        </a:spcBef>
                        <a:spcAft>
                          <a:spcPts val="0"/>
                        </a:spcAft>
                      </a:pPr>
                      <a:r>
                        <a:rPr lang="en-US" sz="1800" kern="0" dirty="0">
                          <a:effectLst/>
                        </a:rPr>
                        <a:t>Non-volatile, new data may be added regularly. Once Added rarely changed.</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extLst>
                  <a:ext uri="{0D108BD9-81ED-4DB2-BD59-A6C34878D82A}">
                    <a16:rowId xmlns:a16="http://schemas.microsoft.com/office/drawing/2014/main" val="3048236052"/>
                  </a:ext>
                </a:extLst>
              </a:tr>
              <a:tr h="850720">
                <a:tc>
                  <a:txBody>
                    <a:bodyPr/>
                    <a:lstStyle/>
                    <a:p>
                      <a:pPr marL="190500" marR="0">
                        <a:spcBef>
                          <a:spcPts val="0"/>
                        </a:spcBef>
                        <a:spcAft>
                          <a:spcPts val="0"/>
                        </a:spcAft>
                      </a:pPr>
                      <a:r>
                        <a:rPr lang="en-US" sz="1800" kern="0">
                          <a:effectLst/>
                        </a:rPr>
                        <a:t>It is designed for real-time business dealing and processes.</a:t>
                      </a:r>
                      <a:endParaRPr lang="en-US" sz="1800" kern="50">
                        <a:effectLst/>
                        <a:latin typeface="Times New Roman" panose="02020603050405020304" pitchFamily="18" charset="0"/>
                        <a:ea typeface="Arial Unicode MS" panose="020B0604020202020204" pitchFamily="34" charset="-128"/>
                      </a:endParaRPr>
                    </a:p>
                  </a:txBody>
                  <a:tcPr marL="35638" marR="35638" marT="35638" marB="35638"/>
                </a:tc>
                <a:tc>
                  <a:txBody>
                    <a:bodyPr/>
                    <a:lstStyle/>
                    <a:p>
                      <a:pPr marL="190500" marR="0">
                        <a:spcBef>
                          <a:spcPts val="0"/>
                        </a:spcBef>
                        <a:spcAft>
                          <a:spcPts val="0"/>
                        </a:spcAft>
                      </a:pPr>
                      <a:r>
                        <a:rPr lang="en-US" sz="1800" kern="0" dirty="0">
                          <a:effectLst/>
                        </a:rPr>
                        <a:t>It is designed for analysis of business measures by subject area, categories, and attributes.</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extLst>
                  <a:ext uri="{0D108BD9-81ED-4DB2-BD59-A6C34878D82A}">
                    <a16:rowId xmlns:a16="http://schemas.microsoft.com/office/drawing/2014/main" val="3698951389"/>
                  </a:ext>
                </a:extLst>
              </a:tr>
              <a:tr h="587652">
                <a:tc>
                  <a:txBody>
                    <a:bodyPr/>
                    <a:lstStyle/>
                    <a:p>
                      <a:pPr marL="190500" marR="0">
                        <a:spcBef>
                          <a:spcPts val="0"/>
                        </a:spcBef>
                        <a:spcAft>
                          <a:spcPts val="0"/>
                        </a:spcAft>
                      </a:pPr>
                      <a:r>
                        <a:rPr lang="en-US" sz="1800" kern="0" dirty="0">
                          <a:effectLst/>
                        </a:rPr>
                        <a:t>Operational systems are widely process-oriented.</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tc>
                  <a:txBody>
                    <a:bodyPr/>
                    <a:lstStyle/>
                    <a:p>
                      <a:pPr marL="190500" marR="0">
                        <a:spcBef>
                          <a:spcPts val="0"/>
                        </a:spcBef>
                        <a:spcAft>
                          <a:spcPts val="0"/>
                        </a:spcAft>
                      </a:pPr>
                      <a:r>
                        <a:rPr lang="en-US" sz="1800" kern="0" dirty="0">
                          <a:effectLst/>
                        </a:rPr>
                        <a:t>Data warehousing systems are widely subject-oriented</a:t>
                      </a:r>
                      <a:endParaRPr lang="en-US" sz="1800" kern="50" dirty="0">
                        <a:effectLst/>
                        <a:latin typeface="Times New Roman" panose="02020603050405020304" pitchFamily="18" charset="0"/>
                        <a:ea typeface="Arial Unicode MS" panose="020B0604020202020204" pitchFamily="34" charset="-128"/>
                      </a:endParaRPr>
                    </a:p>
                  </a:txBody>
                  <a:tcPr marL="35638" marR="35638" marT="35638" marB="35638"/>
                </a:tc>
                <a:extLst>
                  <a:ext uri="{0D108BD9-81ED-4DB2-BD59-A6C34878D82A}">
                    <a16:rowId xmlns:a16="http://schemas.microsoft.com/office/drawing/2014/main" val="3305187120"/>
                  </a:ext>
                </a:extLst>
              </a:tr>
            </a:tbl>
          </a:graphicData>
        </a:graphic>
      </p:graphicFrame>
      <p:sp>
        <p:nvSpPr>
          <p:cNvPr id="7" name="Footer Placeholder 6"/>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09E8AD30-F03F-3842-B7B2-04EE470B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20A520EC-5399-8241-89B4-D71A6243C1A6}"/>
              </a:ext>
            </a:extLst>
          </p:cNvPr>
          <p:cNvSpPr>
            <a:spLocks noGrp="1"/>
          </p:cNvSpPr>
          <p:nvPr>
            <p:ph type="sldNum" sz="quarter" idx="12"/>
          </p:nvPr>
        </p:nvSpPr>
        <p:spPr/>
        <p:txBody>
          <a:bodyPr/>
          <a:lstStyle/>
          <a:p>
            <a:fld id="{FD58DAB5-CB49-440C-99FC-CF944ACFAA61}" type="slidenum">
              <a:rPr lang="en-US" smtClean="0"/>
              <a:pPr/>
              <a:t>69</a:t>
            </a:fld>
            <a:endParaRPr lang="en-US"/>
          </a:p>
        </p:txBody>
      </p:sp>
    </p:spTree>
    <p:extLst>
      <p:ext uri="{BB962C8B-B14F-4D97-AF65-F5344CB8AC3E}">
        <p14:creationId xmlns:p14="http://schemas.microsoft.com/office/powerpoint/2010/main" val="1511342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normAutofit/>
          </a:bodyPr>
          <a:lstStyle/>
          <a:p>
            <a:r>
              <a:rPr lang="en-US" dirty="0"/>
              <a:t>Types of </a:t>
            </a:r>
            <a:r>
              <a:rPr lang="en-US" dirty="0" smtClean="0"/>
              <a:t>Parallelism</a:t>
            </a: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a:t>
            </a:fld>
            <a:endParaRPr lang="en-US"/>
          </a:p>
        </p:txBody>
      </p:sp>
      <p:pic>
        <p:nvPicPr>
          <p:cNvPr id="7" name="Picture 6">
            <a:extLst>
              <a:ext uri="{FF2B5EF4-FFF2-40B4-BE49-F238E27FC236}">
                <a16:creationId xmlns:a16="http://schemas.microsoft.com/office/drawing/2014/main" id="{D789A376-39FE-3D43-8B3C-7252EBF6A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 y="228600"/>
            <a:ext cx="1511300" cy="1524000"/>
          </a:xfrm>
          <a:prstGeom prst="rect">
            <a:avLst/>
          </a:prstGeom>
        </p:spPr>
      </p:pic>
      <p:pic>
        <p:nvPicPr>
          <p:cNvPr id="8" name="Content Placeholder 7"/>
          <p:cNvPicPr>
            <a:picLocks noGrp="1" noChangeAspect="1"/>
          </p:cNvPicPr>
          <p:nvPr>
            <p:ph idx="1"/>
          </p:nvPr>
        </p:nvPicPr>
        <p:blipFill>
          <a:blip r:embed="rId3"/>
          <a:stretch>
            <a:fillRect/>
          </a:stretch>
        </p:blipFill>
        <p:spPr>
          <a:xfrm>
            <a:off x="700087" y="2224881"/>
            <a:ext cx="7743825" cy="3276600"/>
          </a:xfrm>
          <a:prstGeom prst="rect">
            <a:avLst/>
          </a:prstGeom>
        </p:spPr>
      </p:pic>
    </p:spTree>
    <p:extLst>
      <p:ext uri="{BB962C8B-B14F-4D97-AF65-F5344CB8AC3E}">
        <p14:creationId xmlns:p14="http://schemas.microsoft.com/office/powerpoint/2010/main" val="25863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Difference between </a:t>
            </a:r>
            <a:br>
              <a:rPr lang="en-US" sz="3200" dirty="0"/>
            </a:br>
            <a:r>
              <a:rPr lang="en-US" sz="3200" dirty="0"/>
              <a:t>Operational Database </a:t>
            </a:r>
            <a:br>
              <a:rPr lang="en-US" sz="3200" dirty="0"/>
            </a:br>
            <a:r>
              <a:rPr lang="en-US" sz="3200" dirty="0"/>
              <a:t>and Data Warehouse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0062507"/>
              </p:ext>
            </p:extLst>
          </p:nvPr>
        </p:nvGraphicFramePr>
        <p:xfrm>
          <a:off x="838200" y="2125821"/>
          <a:ext cx="7134225" cy="3337792"/>
        </p:xfrm>
        <a:graphic>
          <a:graphicData uri="http://schemas.openxmlformats.org/drawingml/2006/table">
            <a:tbl>
              <a:tblPr firstRow="1" firstCol="1" bandRow="1">
                <a:tableStyleId>{5C22544A-7EE6-4342-B048-85BDC9FD1C3A}</a:tableStyleId>
              </a:tblPr>
              <a:tblGrid>
                <a:gridCol w="3357282">
                  <a:extLst>
                    <a:ext uri="{9D8B030D-6E8A-4147-A177-3AD203B41FA5}">
                      <a16:colId xmlns:a16="http://schemas.microsoft.com/office/drawing/2014/main" val="2025563541"/>
                    </a:ext>
                  </a:extLst>
                </a:gridCol>
                <a:gridCol w="3776943">
                  <a:extLst>
                    <a:ext uri="{9D8B030D-6E8A-4147-A177-3AD203B41FA5}">
                      <a16:colId xmlns:a16="http://schemas.microsoft.com/office/drawing/2014/main" val="3199275428"/>
                    </a:ext>
                  </a:extLst>
                </a:gridCol>
              </a:tblGrid>
              <a:tr h="0">
                <a:tc>
                  <a:txBody>
                    <a:bodyPr/>
                    <a:lstStyle/>
                    <a:p>
                      <a:pPr marL="0" marR="0">
                        <a:spcBef>
                          <a:spcPts val="0"/>
                        </a:spcBef>
                        <a:spcAft>
                          <a:spcPts val="0"/>
                        </a:spcAft>
                      </a:pPr>
                      <a:r>
                        <a:rPr lang="en-US" sz="2000" kern="0" dirty="0">
                          <a:effectLst/>
                        </a:rPr>
                        <a:t>Operational Database</a:t>
                      </a:r>
                      <a:endParaRPr lang="en-US" sz="2000" kern="50" dirty="0">
                        <a:effectLst/>
                        <a:latin typeface="Times New Roman" panose="02020603050405020304" pitchFamily="18" charset="0"/>
                        <a:ea typeface="Arial Unicode MS" panose="020B0604020202020204" pitchFamily="34" charset="-128"/>
                      </a:endParaRPr>
                    </a:p>
                  </a:txBody>
                  <a:tcPr marL="53456" marR="53456" marT="53456" marB="53456"/>
                </a:tc>
                <a:tc>
                  <a:txBody>
                    <a:bodyPr/>
                    <a:lstStyle/>
                    <a:p>
                      <a:pPr marL="0" marR="0">
                        <a:spcBef>
                          <a:spcPts val="0"/>
                        </a:spcBef>
                        <a:spcAft>
                          <a:spcPts val="0"/>
                        </a:spcAft>
                      </a:pPr>
                      <a:r>
                        <a:rPr lang="en-US" sz="2000" kern="0" dirty="0">
                          <a:effectLst/>
                        </a:rPr>
                        <a:t>Data Warehouse</a:t>
                      </a:r>
                      <a:endParaRPr lang="en-US" sz="2000" kern="50" dirty="0">
                        <a:effectLst/>
                        <a:latin typeface="Times New Roman" panose="02020603050405020304" pitchFamily="18" charset="0"/>
                        <a:ea typeface="Arial Unicode MS" panose="020B0604020202020204" pitchFamily="34" charset="-128"/>
                      </a:endParaRPr>
                    </a:p>
                  </a:txBody>
                  <a:tcPr marL="53456" marR="53456" marT="53456" marB="53456"/>
                </a:tc>
                <a:extLst>
                  <a:ext uri="{0D108BD9-81ED-4DB2-BD59-A6C34878D82A}">
                    <a16:rowId xmlns:a16="http://schemas.microsoft.com/office/drawing/2014/main" val="3429640187"/>
                  </a:ext>
                </a:extLst>
              </a:tr>
              <a:tr h="0">
                <a:tc>
                  <a:txBody>
                    <a:bodyPr/>
                    <a:lstStyle/>
                    <a:p>
                      <a:pPr marL="190500" marR="0">
                        <a:spcBef>
                          <a:spcPts val="0"/>
                        </a:spcBef>
                        <a:spcAft>
                          <a:spcPts val="0"/>
                        </a:spcAft>
                      </a:pPr>
                      <a:r>
                        <a:rPr lang="en-US" sz="1800" kern="0" dirty="0">
                          <a:effectLst/>
                        </a:rPr>
                        <a:t>Operational systems are usually optimized to perform fast inserts and updates of associatively small volumes of data.</a:t>
                      </a:r>
                      <a:endParaRPr lang="en-US" sz="1200" kern="50" dirty="0">
                        <a:effectLst/>
                        <a:latin typeface="Times New Roman" panose="02020603050405020304" pitchFamily="18" charset="0"/>
                        <a:ea typeface="Arial Unicode MS" panose="020B0604020202020204" pitchFamily="34" charset="-128"/>
                      </a:endParaRPr>
                    </a:p>
                  </a:txBody>
                  <a:tcPr marL="76200" marR="76200" marT="76200" marB="76200"/>
                </a:tc>
                <a:tc>
                  <a:txBody>
                    <a:bodyPr/>
                    <a:lstStyle/>
                    <a:p>
                      <a:pPr marL="190500" marR="0">
                        <a:spcBef>
                          <a:spcPts val="0"/>
                        </a:spcBef>
                        <a:spcAft>
                          <a:spcPts val="0"/>
                        </a:spcAft>
                      </a:pPr>
                      <a:r>
                        <a:rPr lang="en-US" sz="1800" kern="0" dirty="0">
                          <a:effectLst/>
                        </a:rPr>
                        <a:t>Data warehousing systems are usually optimized to perform fast retrievals of relatively high volumes of data.</a:t>
                      </a:r>
                      <a:endParaRPr lang="en-US" sz="1200" kern="50" dirty="0">
                        <a:effectLst/>
                        <a:latin typeface="Times New Roman" panose="02020603050405020304" pitchFamily="18" charset="0"/>
                        <a:ea typeface="Arial Unicode MS" panose="020B0604020202020204" pitchFamily="34" charset="-128"/>
                      </a:endParaRPr>
                    </a:p>
                  </a:txBody>
                  <a:tcPr marL="76200" marR="76200" marT="76200" marB="76200"/>
                </a:tc>
                <a:extLst>
                  <a:ext uri="{0D108BD9-81ED-4DB2-BD59-A6C34878D82A}">
                    <a16:rowId xmlns:a16="http://schemas.microsoft.com/office/drawing/2014/main" val="2887938975"/>
                  </a:ext>
                </a:extLst>
              </a:tr>
              <a:tr h="0">
                <a:tc>
                  <a:txBody>
                    <a:bodyPr/>
                    <a:lstStyle/>
                    <a:p>
                      <a:pPr marL="190500" marR="0">
                        <a:spcBef>
                          <a:spcPts val="0"/>
                        </a:spcBef>
                        <a:spcAft>
                          <a:spcPts val="0"/>
                        </a:spcAft>
                      </a:pPr>
                      <a:r>
                        <a:rPr lang="en-US" sz="1800" kern="0">
                          <a:effectLst/>
                        </a:rPr>
                        <a:t>Less Number of data accessed.</a:t>
                      </a:r>
                      <a:endParaRPr lang="en-US" sz="1200" kern="50">
                        <a:effectLst/>
                        <a:latin typeface="Times New Roman" panose="02020603050405020304" pitchFamily="18" charset="0"/>
                        <a:ea typeface="Arial Unicode MS" panose="020B0604020202020204" pitchFamily="34" charset="-128"/>
                      </a:endParaRPr>
                    </a:p>
                  </a:txBody>
                  <a:tcPr marL="76200" marR="76200" marT="76200" marB="76200"/>
                </a:tc>
                <a:tc>
                  <a:txBody>
                    <a:bodyPr/>
                    <a:lstStyle/>
                    <a:p>
                      <a:pPr marL="190500" marR="0">
                        <a:spcBef>
                          <a:spcPts val="0"/>
                        </a:spcBef>
                        <a:spcAft>
                          <a:spcPts val="0"/>
                        </a:spcAft>
                      </a:pPr>
                      <a:r>
                        <a:rPr lang="en-US" sz="1800" kern="0" dirty="0">
                          <a:effectLst/>
                        </a:rPr>
                        <a:t>Large Number of data accessed.</a:t>
                      </a:r>
                      <a:endParaRPr lang="en-US" sz="1200" kern="50" dirty="0">
                        <a:effectLst/>
                        <a:latin typeface="Times New Roman" panose="02020603050405020304" pitchFamily="18" charset="0"/>
                        <a:ea typeface="Arial Unicode MS" panose="020B0604020202020204" pitchFamily="34" charset="-128"/>
                      </a:endParaRPr>
                    </a:p>
                  </a:txBody>
                  <a:tcPr marL="76200" marR="76200" marT="76200" marB="76200"/>
                </a:tc>
                <a:extLst>
                  <a:ext uri="{0D108BD9-81ED-4DB2-BD59-A6C34878D82A}">
                    <a16:rowId xmlns:a16="http://schemas.microsoft.com/office/drawing/2014/main" val="1138089375"/>
                  </a:ext>
                </a:extLst>
              </a:tr>
              <a:tr h="0">
                <a:tc>
                  <a:txBody>
                    <a:bodyPr/>
                    <a:lstStyle/>
                    <a:p>
                      <a:pPr marL="190500" marR="0">
                        <a:spcBef>
                          <a:spcPts val="0"/>
                        </a:spcBef>
                        <a:spcAft>
                          <a:spcPts val="0"/>
                        </a:spcAft>
                      </a:pPr>
                      <a:r>
                        <a:rPr lang="en-US" sz="1800" kern="0">
                          <a:effectLst/>
                        </a:rPr>
                        <a:t>Relational databases are created for on-line transactional Processing (OLTP)</a:t>
                      </a:r>
                      <a:endParaRPr lang="en-US" sz="1200" kern="50">
                        <a:effectLst/>
                        <a:latin typeface="Times New Roman" panose="02020603050405020304" pitchFamily="18" charset="0"/>
                        <a:ea typeface="Arial Unicode MS" panose="020B0604020202020204" pitchFamily="34" charset="-128"/>
                      </a:endParaRPr>
                    </a:p>
                  </a:txBody>
                  <a:tcPr marL="76200" marR="76200" marT="76200" marB="76200"/>
                </a:tc>
                <a:tc>
                  <a:txBody>
                    <a:bodyPr/>
                    <a:lstStyle/>
                    <a:p>
                      <a:pPr marL="190500" marR="0">
                        <a:spcBef>
                          <a:spcPts val="0"/>
                        </a:spcBef>
                        <a:spcAft>
                          <a:spcPts val="0"/>
                        </a:spcAft>
                      </a:pPr>
                      <a:r>
                        <a:rPr lang="en-US" sz="1800" kern="0" dirty="0">
                          <a:effectLst/>
                        </a:rPr>
                        <a:t>Data Warehouse designed for on-line Analytical Processing (OLAP)</a:t>
                      </a:r>
                      <a:endParaRPr lang="en-US" sz="1200" kern="50" dirty="0">
                        <a:effectLst/>
                        <a:latin typeface="Times New Roman" panose="02020603050405020304" pitchFamily="18" charset="0"/>
                        <a:ea typeface="Arial Unicode MS" panose="020B0604020202020204" pitchFamily="34" charset="-128"/>
                      </a:endParaRPr>
                    </a:p>
                  </a:txBody>
                  <a:tcPr marL="76200" marR="76200" marT="76200" marB="76200"/>
                </a:tc>
                <a:extLst>
                  <a:ext uri="{0D108BD9-81ED-4DB2-BD59-A6C34878D82A}">
                    <a16:rowId xmlns:a16="http://schemas.microsoft.com/office/drawing/2014/main" val="2961646129"/>
                  </a:ext>
                </a:extLst>
              </a:tr>
            </a:tbl>
          </a:graphicData>
        </a:graphic>
      </p:graphicFrame>
      <p:sp>
        <p:nvSpPr>
          <p:cNvPr id="6" name="Footer Placeholder 5"/>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E877E947-DEE7-354E-B93C-E847D2C63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18BB1E14-E5B0-DD4B-A459-285329A12071}"/>
              </a:ext>
            </a:extLst>
          </p:cNvPr>
          <p:cNvSpPr>
            <a:spLocks noGrp="1"/>
          </p:cNvSpPr>
          <p:nvPr>
            <p:ph type="sldNum" sz="quarter" idx="12"/>
          </p:nvPr>
        </p:nvSpPr>
        <p:spPr/>
        <p:txBody>
          <a:bodyPr/>
          <a:lstStyle/>
          <a:p>
            <a:fld id="{FD58DAB5-CB49-440C-99FC-CF944ACFAA61}" type="slidenum">
              <a:rPr lang="en-US" smtClean="0"/>
              <a:pPr/>
              <a:t>70</a:t>
            </a:fld>
            <a:endParaRPr lang="en-US"/>
          </a:p>
        </p:txBody>
      </p:sp>
    </p:spTree>
    <p:extLst>
      <p:ext uri="{BB962C8B-B14F-4D97-AF65-F5344CB8AC3E}">
        <p14:creationId xmlns:p14="http://schemas.microsoft.com/office/powerpoint/2010/main" val="2345998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Cube</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When data is grouped or combined in multidimensional matrices called Data Cubes</a:t>
            </a:r>
            <a:r>
              <a:rPr lang="en-US" sz="2400" dirty="0" smtClean="0"/>
              <a:t>.</a:t>
            </a:r>
          </a:p>
          <a:p>
            <a:pPr algn="just"/>
            <a:r>
              <a:rPr lang="en-US" sz="2400" dirty="0" smtClean="0"/>
              <a:t>Other names of Data Cube are </a:t>
            </a:r>
            <a:r>
              <a:rPr lang="en-US" sz="2400" dirty="0"/>
              <a:t>"Multidimensional databases," "materialized views," and "</a:t>
            </a:r>
            <a:r>
              <a:rPr lang="en-US" sz="2400" dirty="0" smtClean="0"/>
              <a:t>OL”AP</a:t>
            </a:r>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71</a:t>
            </a:fld>
            <a:endParaRPr lang="en-US"/>
          </a:p>
        </p:txBody>
      </p:sp>
      <p:pic>
        <p:nvPicPr>
          <p:cNvPr id="6" name="Picture 5"/>
          <p:cNvPicPr>
            <a:picLocks noChangeAspect="1"/>
          </p:cNvPicPr>
          <p:nvPr/>
        </p:nvPicPr>
        <p:blipFill>
          <a:blip r:embed="rId2"/>
          <a:stretch>
            <a:fillRect/>
          </a:stretch>
        </p:blipFill>
        <p:spPr>
          <a:xfrm>
            <a:off x="685800" y="3352800"/>
            <a:ext cx="7239000" cy="3003550"/>
          </a:xfrm>
          <a:prstGeom prst="rect">
            <a:avLst/>
          </a:prstGeom>
        </p:spPr>
      </p:pic>
    </p:spTree>
    <p:extLst>
      <p:ext uri="{BB962C8B-B14F-4D97-AF65-F5344CB8AC3E}">
        <p14:creationId xmlns:p14="http://schemas.microsoft.com/office/powerpoint/2010/main" val="4031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Suppose that a data warehouse consists of the three dimensions time, doctor, and patient, and the two measures count and charge, where charge is the fee that a doctor charges a patient for a visit.</a:t>
            </a:r>
          </a:p>
          <a:p>
            <a:pPr marL="0" indent="0">
              <a:buNone/>
            </a:pPr>
            <a:r>
              <a:rPr lang="en-US" dirty="0"/>
              <a:t> (a) Enumerate three classes of schemas that are popularly used for modeling data warehouses with neat diagram. </a:t>
            </a:r>
          </a:p>
          <a:p>
            <a:r>
              <a:rPr lang="en-US" dirty="0"/>
              <a:t>(b) Draw a schema diagram for the above data warehouse using one of the schema classes listed in (a). </a:t>
            </a:r>
          </a:p>
          <a:p>
            <a:r>
              <a:rPr lang="en-US" dirty="0"/>
              <a:t>(c) Starting with the base cuboid [day, doctor, patient], what specific OLAP operations should be performed in order to list the total fee collected by each doctor in </a:t>
            </a:r>
            <a:r>
              <a:rPr lang="en-US" dirty="0" smtClean="0"/>
              <a:t>2010? </a:t>
            </a:r>
            <a:endParaRPr lang="en-US" dirty="0"/>
          </a:p>
          <a:p>
            <a:r>
              <a:rPr lang="en-US" dirty="0"/>
              <a:t>(d) To obtain the same list, write an SQL query assuming the data is stored in a relational database with the schema fee (day, month, year, doctor, hospital, patient, count, charge).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72</a:t>
            </a:fld>
            <a:endParaRPr lang="en-US"/>
          </a:p>
        </p:txBody>
      </p:sp>
    </p:spTree>
    <p:extLst>
      <p:ext uri="{BB962C8B-B14F-4D97-AF65-F5344CB8AC3E}">
        <p14:creationId xmlns:p14="http://schemas.microsoft.com/office/powerpoint/2010/main" val="2622026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err="1" smtClean="0"/>
              <a:t>a.Three</a:t>
            </a:r>
            <a:r>
              <a:rPr lang="en-US" sz="1800" dirty="0" smtClean="0"/>
              <a:t> </a:t>
            </a:r>
            <a:r>
              <a:rPr lang="en-US" sz="1800" dirty="0"/>
              <a:t>classes of schemas popularly used for modeling data warehouses are </a:t>
            </a:r>
            <a:r>
              <a:rPr lang="en-US" sz="1800" dirty="0">
                <a:solidFill>
                  <a:srgbClr val="FF0000"/>
                </a:solidFill>
              </a:rPr>
              <a:t>the star schema, the snowflake schema, and the fact constellation schema. </a:t>
            </a:r>
            <a:endParaRPr lang="en-US" sz="1800" dirty="0" smtClean="0">
              <a:solidFill>
                <a:srgbClr val="FF0000"/>
              </a:solidFill>
            </a:endParaRPr>
          </a:p>
          <a:p>
            <a:pPr marL="0" indent="0">
              <a:buNone/>
            </a:pPr>
            <a:r>
              <a:rPr lang="en-US" sz="1800" dirty="0" smtClean="0"/>
              <a:t>A </a:t>
            </a:r>
            <a:r>
              <a:rPr lang="en-US" sz="1800" dirty="0"/>
              <a:t>star schema is shown in Figure </a:t>
            </a:r>
            <a:endParaRPr lang="en-US" sz="1800"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73</a:t>
            </a:fld>
            <a:endParaRPr lang="en-US"/>
          </a:p>
        </p:txBody>
      </p:sp>
      <p:pic>
        <p:nvPicPr>
          <p:cNvPr id="6" name="Picture 5"/>
          <p:cNvPicPr>
            <a:picLocks noChangeAspect="1"/>
          </p:cNvPicPr>
          <p:nvPr/>
        </p:nvPicPr>
        <p:blipFill>
          <a:blip r:embed="rId2"/>
          <a:stretch>
            <a:fillRect/>
          </a:stretch>
        </p:blipFill>
        <p:spPr>
          <a:xfrm>
            <a:off x="1143000" y="2590799"/>
            <a:ext cx="6934200" cy="3535363"/>
          </a:xfrm>
          <a:prstGeom prst="rect">
            <a:avLst/>
          </a:prstGeom>
        </p:spPr>
      </p:pic>
    </p:spTree>
    <p:extLst>
      <p:ext uri="{BB962C8B-B14F-4D97-AF65-F5344CB8AC3E}">
        <p14:creationId xmlns:p14="http://schemas.microsoft.com/office/powerpoint/2010/main" val="27753061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t>
            </a:r>
            <a:r>
              <a:rPr lang="en-US" sz="2200" dirty="0"/>
              <a:t>c) </a:t>
            </a:r>
            <a:r>
              <a:rPr lang="en-US" sz="2200" dirty="0" smtClean="0"/>
              <a:t>The </a:t>
            </a:r>
            <a:r>
              <a:rPr lang="en-US" sz="2200" dirty="0"/>
              <a:t>operations to be performed are: </a:t>
            </a:r>
            <a:endParaRPr lang="en-US" sz="2200" dirty="0" smtClean="0"/>
          </a:p>
          <a:p>
            <a:pPr marL="0" indent="0">
              <a:buNone/>
            </a:pPr>
            <a:r>
              <a:rPr lang="en-US" sz="2200" dirty="0" smtClean="0"/>
              <a:t>• </a:t>
            </a:r>
            <a:r>
              <a:rPr lang="en-US" sz="2200" dirty="0"/>
              <a:t>Roll-up on time from day to year. </a:t>
            </a:r>
            <a:endParaRPr lang="en-US" sz="2200" dirty="0" smtClean="0"/>
          </a:p>
          <a:p>
            <a:pPr marL="0" indent="0">
              <a:buNone/>
            </a:pPr>
            <a:r>
              <a:rPr lang="en-US" sz="2200" dirty="0" smtClean="0"/>
              <a:t>• </a:t>
            </a:r>
            <a:r>
              <a:rPr lang="en-US" sz="2200" dirty="0"/>
              <a:t>Slice for time = 2010</a:t>
            </a:r>
            <a:r>
              <a:rPr lang="en-US" sz="2200" dirty="0" smtClean="0"/>
              <a:t>.</a:t>
            </a:r>
          </a:p>
          <a:p>
            <a:pPr marL="0" indent="0">
              <a:buNone/>
            </a:pPr>
            <a:r>
              <a:rPr lang="en-US" sz="2200" dirty="0"/>
              <a:t>• Roll-up on patient from individual patient to all. </a:t>
            </a:r>
            <a:endParaRPr lang="en-US" sz="2200" dirty="0" smtClean="0"/>
          </a:p>
          <a:p>
            <a:pPr marL="0" indent="0">
              <a:buNone/>
            </a:pPr>
            <a:endParaRPr lang="en-US" sz="2200" dirty="0" smtClean="0"/>
          </a:p>
          <a:p>
            <a:pPr marL="0" indent="0">
              <a:buNone/>
            </a:pPr>
            <a:r>
              <a:rPr lang="en-US" sz="2200" dirty="0"/>
              <a:t>d) select doctor, SUM(charge) from fee where year = 2010 group by doctor</a:t>
            </a:r>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74</a:t>
            </a:fld>
            <a:endParaRPr lang="en-US"/>
          </a:p>
        </p:txBody>
      </p:sp>
    </p:spTree>
    <p:extLst>
      <p:ext uri="{BB962C8B-B14F-4D97-AF65-F5344CB8AC3E}">
        <p14:creationId xmlns:p14="http://schemas.microsoft.com/office/powerpoint/2010/main" val="131458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a:t>Suppose that a base cuboid has three dimensions, A, B, C, with the following number of cells: |A| = 1, 000, 000, |B| = 100, and |C| = 1000. Suppose that each dimension is evenly partitioned into 10 portions for chunking. </a:t>
            </a:r>
            <a:endParaRPr lang="en-US" sz="2200" dirty="0" smtClean="0"/>
          </a:p>
          <a:p>
            <a:r>
              <a:rPr lang="en-US" sz="2200" dirty="0" smtClean="0"/>
              <a:t>(</a:t>
            </a:r>
            <a:r>
              <a:rPr lang="en-US" sz="2200" dirty="0"/>
              <a:t>a) Assuming each dimension has only one level, draw the complete lattice of the cube. </a:t>
            </a:r>
            <a:endParaRPr lang="en-US" sz="2200" dirty="0" smtClean="0"/>
          </a:p>
          <a:p>
            <a:r>
              <a:rPr lang="en-US" sz="2200" dirty="0" smtClean="0"/>
              <a:t>(</a:t>
            </a:r>
            <a:r>
              <a:rPr lang="en-US" sz="2200" dirty="0"/>
              <a:t>b) If each cube cell stores one measure with 4 bytes, what is the total size of the computed cube if the cube is dense? </a:t>
            </a:r>
            <a:endParaRPr lang="en-US" sz="2200" dirty="0" smtClean="0"/>
          </a:p>
          <a:p>
            <a:r>
              <a:rPr lang="en-US" sz="2200" dirty="0" smtClean="0"/>
              <a:t>(</a:t>
            </a:r>
            <a:r>
              <a:rPr lang="en-US" sz="2200" dirty="0"/>
              <a:t>c) State the order for computing the chunks in the cube that requires the least amount of space, and compute the total amount of main memory space required for computing the 2-D planes.</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75</a:t>
            </a:fld>
            <a:endParaRPr lang="en-US"/>
          </a:p>
        </p:txBody>
      </p:sp>
    </p:spTree>
    <p:extLst>
      <p:ext uri="{BB962C8B-B14F-4D97-AF65-F5344CB8AC3E}">
        <p14:creationId xmlns:p14="http://schemas.microsoft.com/office/powerpoint/2010/main" val="832282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all  - apex </a:t>
            </a:r>
          </a:p>
          <a:p>
            <a:endParaRPr lang="en-US" dirty="0"/>
          </a:p>
          <a:p>
            <a:r>
              <a:rPr lang="en-US" dirty="0" smtClean="0"/>
              <a:t>A    b  c    - 1D</a:t>
            </a:r>
          </a:p>
          <a:p>
            <a:endParaRPr lang="en-US" dirty="0"/>
          </a:p>
          <a:p>
            <a:r>
              <a:rPr lang="en-US" dirty="0" smtClean="0"/>
              <a:t>Ab </a:t>
            </a:r>
            <a:r>
              <a:rPr lang="en-US" dirty="0" err="1" smtClean="0"/>
              <a:t>bc</a:t>
            </a:r>
            <a:r>
              <a:rPr lang="en-US" dirty="0" smtClean="0"/>
              <a:t> ac  -  2d</a:t>
            </a:r>
          </a:p>
          <a:p>
            <a:endParaRPr lang="en-US" dirty="0"/>
          </a:p>
          <a:p>
            <a:r>
              <a:rPr lang="en-US" dirty="0" err="1" smtClean="0"/>
              <a:t>Abc</a:t>
            </a:r>
            <a:r>
              <a:rPr lang="en-US" dirty="0" smtClean="0"/>
              <a:t>   -  base cuboid</a:t>
            </a: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76</a:t>
            </a:fld>
            <a:endParaRPr lang="en-US"/>
          </a:p>
        </p:txBody>
      </p:sp>
      <p:cxnSp>
        <p:nvCxnSpPr>
          <p:cNvPr id="19" name="Straight Connector 18"/>
          <p:cNvCxnSpPr/>
          <p:nvPr/>
        </p:nvCxnSpPr>
        <p:spPr>
          <a:xfrm flipV="1">
            <a:off x="1600200" y="3117273"/>
            <a:ext cx="34636" cy="69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55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77</a:t>
            </a:fld>
            <a:endParaRPr lang="en-US"/>
          </a:p>
        </p:txBody>
      </p:sp>
      <p:sp>
        <p:nvSpPr>
          <p:cNvPr id="7" name="Content Placeholder 6"/>
          <p:cNvSpPr>
            <a:spLocks noGrp="1"/>
          </p:cNvSpPr>
          <p:nvPr>
            <p:ph idx="1"/>
          </p:nvPr>
        </p:nvSpPr>
        <p:spPr/>
        <p:txBody>
          <a:bodyPr/>
          <a:lstStyle/>
          <a:p>
            <a:r>
              <a:rPr lang="en-US" dirty="0" smtClean="0"/>
              <a:t>A).</a:t>
            </a:r>
            <a:endParaRPr lang="en-US" dirty="0"/>
          </a:p>
        </p:txBody>
      </p:sp>
      <p:pic>
        <p:nvPicPr>
          <p:cNvPr id="8" name="Picture 7"/>
          <p:cNvPicPr>
            <a:picLocks noChangeAspect="1"/>
          </p:cNvPicPr>
          <p:nvPr/>
        </p:nvPicPr>
        <p:blipFill>
          <a:blip r:embed="rId2"/>
          <a:stretch>
            <a:fillRect/>
          </a:stretch>
        </p:blipFill>
        <p:spPr>
          <a:xfrm>
            <a:off x="2133600" y="2595561"/>
            <a:ext cx="5257800" cy="3530601"/>
          </a:xfrm>
          <a:prstGeom prst="rect">
            <a:avLst/>
          </a:prstGeom>
        </p:spPr>
      </p:pic>
    </p:spTree>
    <p:extLst>
      <p:ext uri="{BB962C8B-B14F-4D97-AF65-F5344CB8AC3E}">
        <p14:creationId xmlns:p14="http://schemas.microsoft.com/office/powerpoint/2010/main" val="959238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all: 1 </a:t>
            </a:r>
            <a:endParaRPr lang="en-US" sz="1800" dirty="0" smtClean="0"/>
          </a:p>
          <a:p>
            <a:r>
              <a:rPr lang="en-US" sz="1800" dirty="0" smtClean="0"/>
              <a:t>• </a:t>
            </a:r>
            <a:r>
              <a:rPr lang="en-US" sz="1800" dirty="0"/>
              <a:t>A: 1,000,000; B: 100; C: 1, 000; </a:t>
            </a:r>
            <a:r>
              <a:rPr lang="en-US" sz="1800" dirty="0" smtClean="0"/>
              <a:t>subtotal: </a:t>
            </a:r>
            <a:r>
              <a:rPr lang="en-US" sz="1800" dirty="0" smtClean="0">
                <a:solidFill>
                  <a:srgbClr val="FF0000"/>
                </a:solidFill>
              </a:rPr>
              <a:t>1,001,100</a:t>
            </a:r>
          </a:p>
          <a:p>
            <a:r>
              <a:rPr lang="en-US" sz="1800" dirty="0" smtClean="0"/>
              <a:t>AB: 100,000,000; BC: 100,000; AC: 1,000,000,000; subtotal: </a:t>
            </a:r>
            <a:r>
              <a:rPr lang="en-US" sz="1800" dirty="0" smtClean="0">
                <a:solidFill>
                  <a:srgbClr val="FF0000"/>
                </a:solidFill>
              </a:rPr>
              <a:t>1,100,100,000</a:t>
            </a:r>
          </a:p>
          <a:p>
            <a:pPr marL="0" indent="0">
              <a:buNone/>
            </a:pPr>
            <a:r>
              <a:rPr lang="en-US" sz="1800" dirty="0" smtClean="0"/>
              <a:t> </a:t>
            </a:r>
            <a:r>
              <a:rPr lang="en-US" sz="1800" dirty="0"/>
              <a:t>• ABC:100,000,000,000 </a:t>
            </a:r>
            <a:endParaRPr lang="en-US" sz="1800" dirty="0" smtClean="0"/>
          </a:p>
          <a:p>
            <a:r>
              <a:rPr lang="en-US" sz="1800" dirty="0" smtClean="0"/>
              <a:t>• </a:t>
            </a:r>
            <a:r>
              <a:rPr lang="en-US" sz="1800" dirty="0"/>
              <a:t>Total: 101,101,101,101 cells × 4 bytes </a:t>
            </a:r>
            <a:r>
              <a:rPr lang="en-US" sz="1800" dirty="0">
                <a:solidFill>
                  <a:srgbClr val="FF0000"/>
                </a:solidFill>
              </a:rPr>
              <a:t>= 404,404,404,404 bytes</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78</a:t>
            </a:fld>
            <a:endParaRPr lang="en-US"/>
          </a:p>
        </p:txBody>
      </p:sp>
    </p:spTree>
    <p:extLst>
      <p:ext uri="{BB962C8B-B14F-4D97-AF65-F5344CB8AC3E}">
        <p14:creationId xmlns:p14="http://schemas.microsoft.com/office/powerpoint/2010/main" val="4288922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756150"/>
          </a:xfrm>
        </p:spPr>
        <p:txBody>
          <a:bodyPr>
            <a:normAutofit/>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The </a:t>
            </a:r>
            <a:r>
              <a:rPr lang="en-US" sz="1800" dirty="0"/>
              <a:t>total amount of main memory space required for computing the 2-D planes is: Total space = (100 × 1,000) (for the whole BC plane) + (1,000,000 × 10) (for one column of the AB plane) + (100 × 100,000) (for one chunk of the AC plane) = 20,100,000 cells = 80,400,000 bytes. </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79</a:t>
            </a:fld>
            <a:endParaRPr lang="en-US"/>
          </a:p>
        </p:txBody>
      </p:sp>
      <p:pic>
        <p:nvPicPr>
          <p:cNvPr id="6" name="Content Placeholder 5"/>
          <p:cNvPicPr>
            <a:picLocks noChangeAspect="1"/>
          </p:cNvPicPr>
          <p:nvPr/>
        </p:nvPicPr>
        <p:blipFill>
          <a:blip r:embed="rId2"/>
          <a:stretch>
            <a:fillRect/>
          </a:stretch>
        </p:blipFill>
        <p:spPr>
          <a:xfrm>
            <a:off x="3352800" y="1668607"/>
            <a:ext cx="2095500" cy="1988993"/>
          </a:xfrm>
          <a:prstGeom prst="rect">
            <a:avLst/>
          </a:prstGeom>
        </p:spPr>
      </p:pic>
    </p:spTree>
    <p:extLst>
      <p:ext uri="{BB962C8B-B14F-4D97-AF65-F5344CB8AC3E}">
        <p14:creationId xmlns:p14="http://schemas.microsoft.com/office/powerpoint/2010/main" val="362410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partitioning</a:t>
            </a:r>
            <a:endParaRPr lang="en-US" dirty="0"/>
          </a:p>
        </p:txBody>
      </p:sp>
      <p:sp>
        <p:nvSpPr>
          <p:cNvPr id="3" name="Content Placeholder 2"/>
          <p:cNvSpPr>
            <a:spLocks noGrp="1"/>
          </p:cNvSpPr>
          <p:nvPr>
            <p:ph idx="1"/>
          </p:nvPr>
        </p:nvSpPr>
        <p:spPr/>
        <p:txBody>
          <a:bodyPr>
            <a:normAutofit/>
          </a:bodyPr>
          <a:lstStyle/>
          <a:p>
            <a:pPr algn="just"/>
            <a:r>
              <a:rPr lang="en-US" sz="2400" dirty="0"/>
              <a:t>Data partitioning is the key component for effective parallel execution of data base operations. </a:t>
            </a:r>
            <a:endParaRPr lang="en-US" sz="2400" dirty="0" smtClean="0"/>
          </a:p>
          <a:p>
            <a:pPr algn="just"/>
            <a:endParaRPr lang="en-US" sz="2400" dirty="0" smtClean="0"/>
          </a:p>
          <a:p>
            <a:pPr marL="0" indent="0" algn="just">
              <a:buNone/>
            </a:pPr>
            <a:r>
              <a:rPr lang="en-US" sz="2400" dirty="0" smtClean="0"/>
              <a:t>Types of </a:t>
            </a:r>
            <a:r>
              <a:rPr lang="en-US" sz="2400" dirty="0"/>
              <a:t>Data partitioning </a:t>
            </a:r>
            <a:endParaRPr lang="en-US" sz="2400" dirty="0" smtClean="0"/>
          </a:p>
          <a:p>
            <a:pPr algn="just"/>
            <a:r>
              <a:rPr lang="en-US" sz="2400" dirty="0" smtClean="0"/>
              <a:t>Random portioning</a:t>
            </a:r>
          </a:p>
          <a:p>
            <a:pPr algn="just"/>
            <a:r>
              <a:rPr lang="en-US" sz="2400" dirty="0"/>
              <a:t>Intelligent </a:t>
            </a:r>
            <a:r>
              <a:rPr lang="en-US" sz="2400" dirty="0" smtClean="0"/>
              <a:t>partitioning</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a:t>
            </a:fld>
            <a:endParaRPr lang="en-US"/>
          </a:p>
        </p:txBody>
      </p:sp>
      <p:pic>
        <p:nvPicPr>
          <p:cNvPr id="6" name="Picture 5" descr="WhatsApp Image 2020-07-22 at 21.01.23.jpeg"/>
          <p:cNvPicPr>
            <a:picLocks noChangeAspect="1"/>
          </p:cNvPicPr>
          <p:nvPr/>
        </p:nvPicPr>
        <p:blipFill>
          <a:blip r:embed="rId2"/>
          <a:stretch>
            <a:fillRect/>
          </a:stretch>
        </p:blipFill>
        <p:spPr>
          <a:xfrm>
            <a:off x="457200" y="147349"/>
            <a:ext cx="1447800" cy="1257300"/>
          </a:xfrm>
          <a:prstGeom prst="rect">
            <a:avLst/>
          </a:prstGeom>
        </p:spPr>
      </p:pic>
    </p:spTree>
    <p:extLst>
      <p:ext uri="{BB962C8B-B14F-4D97-AF65-F5344CB8AC3E}">
        <p14:creationId xmlns:p14="http://schemas.microsoft.com/office/powerpoint/2010/main" val="108756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Suppose departmental store has implemented data warehouse. If dimensions of a data cube in the implemented data warehouse are </a:t>
            </a:r>
            <a:r>
              <a:rPr lang="en-US" dirty="0">
                <a:solidFill>
                  <a:srgbClr val="FF0000"/>
                </a:solidFill>
              </a:rPr>
              <a:t>Product, Date, and Store</a:t>
            </a:r>
            <a:r>
              <a:rPr lang="en-US" dirty="0"/>
              <a:t>, and the measure attribute is Sales. Assume that for all stores sales information is available for almost all dates, and every store sells its own selection of brands. Identify sparse the dimensions, and propose a suitable physical organization for the data cube.</a:t>
            </a:r>
          </a:p>
          <a:p>
            <a:pPr lvl="0"/>
            <a:r>
              <a:rPr lang="en-US" dirty="0"/>
              <a:t>Enumerate all schema diagrams for the above data warehouse. For each dimension, include the appropriate attributes </a:t>
            </a:r>
          </a:p>
          <a:p>
            <a:pPr lvl="0"/>
            <a:r>
              <a:rPr lang="en-US" dirty="0"/>
              <a:t>Draw the lattice of cuboids (from apex to base cuboid) for the above data warehouse.</a:t>
            </a:r>
          </a:p>
          <a:p>
            <a:pPr lvl="0"/>
            <a:r>
              <a:rPr lang="en-US" dirty="0"/>
              <a:t>Starting with the base cuboid, what specific OLAP operations (roll-up, drill down, dice, slice) should be performed (based on your schema) in order to calculate the unit sold in each location in the year 2018?</a:t>
            </a:r>
          </a:p>
          <a:p>
            <a:r>
              <a:rPr lang="en-US" dirty="0">
                <a:solidFill>
                  <a:srgbClr val="FF0000"/>
                </a:solidFill>
              </a:rPr>
              <a:t>Assume that each dimension has four levels. How many cuboids will this cube contain</a:t>
            </a:r>
            <a:r>
              <a:rPr lang="en-US" dirty="0"/>
              <a:t>?</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80</a:t>
            </a:fld>
            <a:endParaRPr lang="en-US"/>
          </a:p>
        </p:txBody>
      </p:sp>
    </p:spTree>
    <p:extLst>
      <p:ext uri="{BB962C8B-B14F-4D97-AF65-F5344CB8AC3E}">
        <p14:creationId xmlns:p14="http://schemas.microsoft.com/office/powerpoint/2010/main" val="3463478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normAutofit fontScale="90000"/>
          </a:bodyPr>
          <a:lstStyle/>
          <a:p>
            <a:r>
              <a:rPr lang="en-US" dirty="0" smtClean="0"/>
              <a:t/>
            </a:r>
            <a:br>
              <a:rPr lang="en-US" dirty="0" smtClean="0"/>
            </a:br>
            <a:r>
              <a:rPr lang="en-US" dirty="0" smtClean="0"/>
              <a:t>Schema </a:t>
            </a:r>
            <a:r>
              <a:rPr lang="en-US" dirty="0"/>
              <a:t>Definition</a:t>
            </a:r>
            <a:br>
              <a:rPr lang="en-US" dirty="0"/>
            </a:br>
            <a:endParaRPr lang="en-US" dirty="0"/>
          </a:p>
        </p:txBody>
      </p:sp>
      <p:sp>
        <p:nvSpPr>
          <p:cNvPr id="3" name="Content Placeholder 2"/>
          <p:cNvSpPr>
            <a:spLocks noGrp="1"/>
          </p:cNvSpPr>
          <p:nvPr>
            <p:ph idx="1"/>
          </p:nvPr>
        </p:nvSpPr>
        <p:spPr>
          <a:xfrm>
            <a:off x="685800" y="1837314"/>
            <a:ext cx="8229600" cy="4525963"/>
          </a:xfrm>
        </p:spPr>
        <p:txBody>
          <a:bodyPr>
            <a:normAutofit/>
          </a:bodyPr>
          <a:lstStyle/>
          <a:p>
            <a:r>
              <a:rPr lang="en-US" sz="2400" dirty="0"/>
              <a:t>Multidimensional schema is defined using Data Mining Query Language (</a:t>
            </a:r>
            <a:r>
              <a:rPr lang="en-US" sz="2400" dirty="0" smtClean="0"/>
              <a:t>DMQL).</a:t>
            </a:r>
          </a:p>
          <a:p>
            <a:pPr marL="0" indent="0">
              <a:buNone/>
            </a:pPr>
            <a:r>
              <a:rPr lang="en-US" dirty="0"/>
              <a:t>Syntax for Cube </a:t>
            </a:r>
            <a:r>
              <a:rPr lang="en-US" dirty="0" smtClean="0"/>
              <a:t>Definition</a:t>
            </a:r>
          </a:p>
          <a:p>
            <a:pPr marL="0" indent="0">
              <a:buNone/>
            </a:pPr>
            <a:endParaRPr lang="en-US" dirty="0"/>
          </a:p>
          <a:p>
            <a:r>
              <a:rPr lang="en-US" dirty="0"/>
              <a:t>Syntax for Dimension Definition</a:t>
            </a:r>
          </a:p>
          <a:p>
            <a:r>
              <a:rPr lang="en-US" sz="2400" dirty="0"/>
              <a:t>define dimension &lt; </a:t>
            </a:r>
            <a:r>
              <a:rPr lang="en-US" sz="2400" dirty="0" err="1"/>
              <a:t>dimension_name</a:t>
            </a:r>
            <a:r>
              <a:rPr lang="en-US" sz="2400" dirty="0"/>
              <a:t> &gt; as ( &lt; </a:t>
            </a:r>
            <a:r>
              <a:rPr lang="en-US" sz="2400" dirty="0" err="1"/>
              <a:t>attribute_or_dimension_list</a:t>
            </a:r>
            <a:r>
              <a:rPr lang="en-US" sz="2400" dirty="0"/>
              <a:t> &gt; )</a:t>
            </a:r>
          </a:p>
          <a:p>
            <a:endParaRPr lang="en-US" sz="2400"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81</a:t>
            </a:fld>
            <a:endParaRPr lang="en-US"/>
          </a:p>
        </p:txBody>
      </p:sp>
      <p:sp>
        <p:nvSpPr>
          <p:cNvPr id="10" name="Rectangle 4"/>
          <p:cNvSpPr>
            <a:spLocks noChangeArrowheads="1"/>
          </p:cNvSpPr>
          <p:nvPr/>
        </p:nvSpPr>
        <p:spPr bwMode="auto">
          <a:xfrm>
            <a:off x="990600" y="3534211"/>
            <a:ext cx="579120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define cube &lt;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cube_name</a:t>
            </a:r>
            <a:r>
              <a:rPr kumimoji="0" lang="en-US" altLang="en-US" sz="11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&gt; [ &lt; dimension-list &gt; }: &lt;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measure_list</a:t>
            </a:r>
            <a:r>
              <a:rPr kumimoji="0" lang="en-US" altLang="en-US" sz="11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21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 Schema definition </a:t>
            </a:r>
            <a:r>
              <a:rPr lang="en-IN" dirty="0" smtClean="0"/>
              <a:t>in </a:t>
            </a:r>
            <a:r>
              <a:rPr lang="en-IN" dirty="0"/>
              <a:t>DMQL</a:t>
            </a:r>
            <a:endParaRPr lang="en-US" dirty="0"/>
          </a:p>
        </p:txBody>
      </p:sp>
      <p:sp>
        <p:nvSpPr>
          <p:cNvPr id="3" name="Content Placeholder 2"/>
          <p:cNvSpPr>
            <a:spLocks noGrp="1"/>
          </p:cNvSpPr>
          <p:nvPr>
            <p:ph idx="1"/>
          </p:nvPr>
        </p:nvSpPr>
        <p:spPr/>
        <p:txBody>
          <a:bodyPr/>
          <a:lstStyle/>
          <a:p>
            <a:pPr algn="just"/>
            <a:r>
              <a:rPr lang="en-IN" sz="2400" dirty="0"/>
              <a:t>Construct  Star Schema definition  in </a:t>
            </a:r>
            <a:r>
              <a:rPr lang="en-IN" sz="2400" dirty="0" smtClean="0"/>
              <a:t>DMQL for </a:t>
            </a:r>
            <a:r>
              <a:rPr lang="en-IN" sz="2400" dirty="0"/>
              <a:t>the </a:t>
            </a:r>
            <a:r>
              <a:rPr lang="en-IN" sz="2400" dirty="0" smtClean="0"/>
              <a:t>college </a:t>
            </a:r>
            <a:r>
              <a:rPr lang="en-IN" sz="2400" dirty="0"/>
              <a:t>data </a:t>
            </a:r>
            <a:r>
              <a:rPr lang="en-IN" sz="2400" dirty="0" smtClean="0"/>
              <a:t>with </a:t>
            </a:r>
            <a:r>
              <a:rPr lang="en-IN" sz="2400" dirty="0"/>
              <a:t>respect to the </a:t>
            </a:r>
            <a:r>
              <a:rPr lang="en-IN" sz="2400" dirty="0" smtClean="0"/>
              <a:t>three </a:t>
            </a:r>
            <a:r>
              <a:rPr lang="en-IN" sz="2400" dirty="0"/>
              <a:t>dimensions, </a:t>
            </a:r>
            <a:r>
              <a:rPr lang="en-IN" sz="2400" dirty="0" smtClean="0"/>
              <a:t>namely , student, department </a:t>
            </a:r>
            <a:r>
              <a:rPr lang="en-IN" sz="2400" dirty="0"/>
              <a:t>and </a:t>
            </a:r>
            <a:r>
              <a:rPr lang="en-IN" sz="2400" dirty="0" smtClean="0"/>
              <a:t>courses. The </a:t>
            </a:r>
            <a:r>
              <a:rPr lang="en-IN" sz="2400" dirty="0"/>
              <a:t>fact table also contains the attributes, namely </a:t>
            </a:r>
            <a:r>
              <a:rPr lang="en-IN" sz="2400" dirty="0" smtClean="0"/>
              <a:t>grade and average.</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82</a:t>
            </a:fld>
            <a:endParaRPr lang="en-US"/>
          </a:p>
        </p:txBody>
      </p:sp>
    </p:spTree>
    <p:extLst>
      <p:ext uri="{BB962C8B-B14F-4D97-AF65-F5344CB8AC3E}">
        <p14:creationId xmlns:p14="http://schemas.microsoft.com/office/powerpoint/2010/main" val="1951850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Snow Flake Schema </a:t>
            </a:r>
            <a:r>
              <a:rPr lang="en-IN" dirty="0"/>
              <a:t>definition in DMQL</a:t>
            </a:r>
            <a:endParaRPr lang="en-US" dirty="0"/>
          </a:p>
        </p:txBody>
      </p:sp>
      <p:sp>
        <p:nvSpPr>
          <p:cNvPr id="3" name="Content Placeholder 2"/>
          <p:cNvSpPr>
            <a:spLocks noGrp="1"/>
          </p:cNvSpPr>
          <p:nvPr>
            <p:ph idx="1"/>
          </p:nvPr>
        </p:nvSpPr>
        <p:spPr/>
        <p:txBody>
          <a:bodyPr>
            <a:normAutofit/>
          </a:bodyPr>
          <a:lstStyle/>
          <a:p>
            <a:pPr algn="just"/>
            <a:r>
              <a:rPr lang="en-IN" sz="2400" dirty="0" smtClean="0"/>
              <a:t>construct Snow flake  </a:t>
            </a:r>
            <a:r>
              <a:rPr lang="en-IN" sz="2400" dirty="0"/>
              <a:t>Schema definition  in DMQL </a:t>
            </a:r>
            <a:r>
              <a:rPr lang="en-IN" sz="2400" dirty="0" smtClean="0"/>
              <a:t>for </a:t>
            </a:r>
            <a:r>
              <a:rPr lang="en-IN" sz="2400"/>
              <a:t>the </a:t>
            </a:r>
            <a:r>
              <a:rPr lang="en-IN" sz="2400" smtClean="0"/>
              <a:t>five </a:t>
            </a:r>
            <a:r>
              <a:rPr lang="en-IN" sz="2400" dirty="0"/>
              <a:t>dimensions, </a:t>
            </a:r>
            <a:r>
              <a:rPr lang="en-IN" sz="2400" i="1" dirty="0"/>
              <a:t>date, spectator, location</a:t>
            </a:r>
            <a:r>
              <a:rPr lang="en-IN" sz="2400" dirty="0"/>
              <a:t>, and </a:t>
            </a:r>
            <a:r>
              <a:rPr lang="en-IN" sz="2400" i="1" dirty="0"/>
              <a:t>game</a:t>
            </a:r>
            <a:r>
              <a:rPr lang="en-IN" sz="2400" dirty="0"/>
              <a:t>, and the two measures, </a:t>
            </a:r>
            <a:r>
              <a:rPr lang="en-IN" sz="2400" i="1" dirty="0"/>
              <a:t>count </a:t>
            </a:r>
            <a:r>
              <a:rPr lang="en-IN" sz="2400" dirty="0"/>
              <a:t>and </a:t>
            </a:r>
            <a:r>
              <a:rPr lang="en-IN" sz="2400" i="1" dirty="0"/>
              <a:t>charge</a:t>
            </a:r>
            <a:r>
              <a:rPr lang="en-IN" sz="2400" dirty="0"/>
              <a:t>, where </a:t>
            </a:r>
            <a:r>
              <a:rPr lang="en-IN" sz="2400" i="1" dirty="0"/>
              <a:t>charge </a:t>
            </a:r>
            <a:r>
              <a:rPr lang="en-IN" sz="2400" dirty="0"/>
              <a:t>is the fare that a spectator pays when watching a game on a given date. Spectators may be students, adults, or seniors, with each category having its own charge rate. The location dimension is further divided to City dimension table  . Identify the schema and draw the diagram.</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83</a:t>
            </a:fld>
            <a:endParaRPr lang="en-US"/>
          </a:p>
        </p:txBody>
      </p:sp>
    </p:spTree>
    <p:extLst>
      <p:ext uri="{BB962C8B-B14F-4D97-AF65-F5344CB8AC3E}">
        <p14:creationId xmlns:p14="http://schemas.microsoft.com/office/powerpoint/2010/main" val="29795038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Fact Constellation definition  in DMQL</a:t>
            </a:r>
            <a:endParaRPr lang="en-US" dirty="0"/>
          </a:p>
        </p:txBody>
      </p:sp>
      <p:sp>
        <p:nvSpPr>
          <p:cNvPr id="3" name="Content Placeholder 2"/>
          <p:cNvSpPr>
            <a:spLocks noGrp="1"/>
          </p:cNvSpPr>
          <p:nvPr>
            <p:ph idx="1"/>
          </p:nvPr>
        </p:nvSpPr>
        <p:spPr/>
        <p:txBody>
          <a:bodyPr>
            <a:normAutofit/>
          </a:bodyPr>
          <a:lstStyle/>
          <a:p>
            <a:pPr algn="just"/>
            <a:r>
              <a:rPr lang="en-IN" sz="2600" dirty="0" smtClean="0"/>
              <a:t>Construct  </a:t>
            </a:r>
            <a:r>
              <a:rPr lang="en-IN" sz="2600" dirty="0"/>
              <a:t>Fact </a:t>
            </a:r>
            <a:r>
              <a:rPr lang="en-IN" sz="2600" dirty="0" smtClean="0"/>
              <a:t>Constellation definition  </a:t>
            </a:r>
            <a:r>
              <a:rPr lang="en-IN" sz="2600" dirty="0"/>
              <a:t>in DMQL sales data warehouse consists two fact tables, one, sales fact and other ship fact. Both fact shares the product and date dimension tables. As you can see centralized fact tables holds the primary key from the dimension tables. The sales data of a company with respect to the four dimensions, namely time, item, branch, and location. The shipping fact table has the five dimensions, namely </a:t>
            </a:r>
            <a:r>
              <a:rPr lang="en-IN" sz="2600" dirty="0" err="1"/>
              <a:t>item_key</a:t>
            </a:r>
            <a:r>
              <a:rPr lang="en-IN" sz="2600" dirty="0"/>
              <a:t>, </a:t>
            </a:r>
            <a:r>
              <a:rPr lang="en-IN" sz="2600" dirty="0" err="1"/>
              <a:t>time_key</a:t>
            </a:r>
            <a:r>
              <a:rPr lang="en-IN" sz="2600" dirty="0"/>
              <a:t>, </a:t>
            </a:r>
            <a:r>
              <a:rPr lang="en-IN" sz="2600" dirty="0" err="1"/>
              <a:t>shipper_key</a:t>
            </a:r>
            <a:r>
              <a:rPr lang="en-IN" sz="2600" dirty="0"/>
              <a:t>, </a:t>
            </a:r>
            <a:r>
              <a:rPr lang="en-IN" sz="2600" dirty="0" err="1"/>
              <a:t>from_location</a:t>
            </a:r>
            <a:r>
              <a:rPr lang="en-IN" sz="2600" dirty="0"/>
              <a:t>, </a:t>
            </a:r>
            <a:r>
              <a:rPr lang="en-IN" sz="2600" dirty="0" err="1"/>
              <a:t>to_location</a:t>
            </a:r>
            <a:r>
              <a:rPr lang="en-IN" sz="2600" dirty="0"/>
              <a:t>.</a:t>
            </a:r>
            <a:endParaRPr lang="en-US" sz="2600" dirty="0"/>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84</a:t>
            </a:fld>
            <a:endParaRPr lang="en-US"/>
          </a:p>
        </p:txBody>
      </p:sp>
    </p:spTree>
    <p:extLst>
      <p:ext uri="{BB962C8B-B14F-4D97-AF65-F5344CB8AC3E}">
        <p14:creationId xmlns:p14="http://schemas.microsoft.com/office/powerpoint/2010/main" val="1544568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define cube sales [time, item, branch, location]:</a:t>
            </a:r>
          </a:p>
          <a:p>
            <a:pPr marL="0" indent="0">
              <a:buNone/>
            </a:pPr>
            <a:r>
              <a:rPr lang="en-US" dirty="0"/>
              <a:t> </a:t>
            </a:r>
          </a:p>
          <a:p>
            <a:pPr marL="0" indent="0">
              <a:buNone/>
            </a:pPr>
            <a:r>
              <a:rPr lang="en-US" dirty="0"/>
              <a:t>dollars sold = sum(sales in dollars), units sold = count(*)</a:t>
            </a:r>
          </a:p>
          <a:p>
            <a:pPr marL="0" indent="0">
              <a:buNone/>
            </a:pPr>
            <a:r>
              <a:rPr lang="en-US" dirty="0"/>
              <a:t> </a:t>
            </a:r>
          </a:p>
          <a:p>
            <a:pPr marL="0" indent="0">
              <a:buNone/>
            </a:pPr>
            <a:r>
              <a:rPr lang="en-US" dirty="0"/>
              <a:t>define dimension time as (time key, day, day of week, month, quarter, year)</a:t>
            </a:r>
          </a:p>
          <a:p>
            <a:pPr marL="0" indent="0">
              <a:buNone/>
            </a:pPr>
            <a:r>
              <a:rPr lang="en-US" dirty="0"/>
              <a:t>define dimension item as (item key, item name, brand, type, supplier type)</a:t>
            </a:r>
          </a:p>
          <a:p>
            <a:pPr marL="0" indent="0">
              <a:buNone/>
            </a:pPr>
            <a:r>
              <a:rPr lang="en-US" dirty="0"/>
              <a:t>define dimension branch as (branch key, branch name, branch type)</a:t>
            </a:r>
          </a:p>
          <a:p>
            <a:pPr marL="0" indent="0">
              <a:buNone/>
            </a:pPr>
            <a:r>
              <a:rPr lang="en-US" dirty="0"/>
              <a:t>define dimension location as (location key, street, city, province or </a:t>
            </a:r>
            <a:r>
              <a:rPr lang="en-US" dirty="0" err="1"/>
              <a:t>state,country</a:t>
            </a:r>
            <a:r>
              <a:rPr lang="en-US" dirty="0"/>
              <a:t>)</a:t>
            </a:r>
          </a:p>
          <a:p>
            <a:pPr marL="0" indent="0">
              <a:buNone/>
            </a:pPr>
            <a:r>
              <a:rPr lang="en-US" dirty="0"/>
              <a:t>define cube shipping [time, item, shipper, from location, to location]:</a:t>
            </a:r>
          </a:p>
          <a:p>
            <a:pPr marL="0" indent="0">
              <a:buNone/>
            </a:pPr>
            <a:r>
              <a:rPr lang="en-US" dirty="0"/>
              <a:t> </a:t>
            </a:r>
          </a:p>
          <a:p>
            <a:pPr marL="0" indent="0">
              <a:buNone/>
            </a:pPr>
            <a:r>
              <a:rPr lang="en-US" dirty="0"/>
              <a:t>dollars cost = sum(cost in dollars), units shipped = count(*)</a:t>
            </a:r>
          </a:p>
          <a:p>
            <a:pPr marL="0" indent="0">
              <a:buNone/>
            </a:pPr>
            <a:r>
              <a:rPr lang="en-US" dirty="0"/>
              <a:t> </a:t>
            </a:r>
          </a:p>
          <a:p>
            <a:pPr marL="0" indent="0">
              <a:buNone/>
            </a:pPr>
            <a:r>
              <a:rPr lang="en-US" dirty="0"/>
              <a:t>define dimension time as time in cube sales</a:t>
            </a:r>
          </a:p>
          <a:p>
            <a:pPr marL="0" indent="0">
              <a:buNone/>
            </a:pPr>
            <a:r>
              <a:rPr lang="en-US" dirty="0"/>
              <a:t>define dimension item as item in cube sales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85</a:t>
            </a:fld>
            <a:endParaRPr lang="en-US"/>
          </a:p>
        </p:txBody>
      </p:sp>
    </p:spTree>
    <p:extLst>
      <p:ext uri="{BB962C8B-B14F-4D97-AF65-F5344CB8AC3E}">
        <p14:creationId xmlns:p14="http://schemas.microsoft.com/office/powerpoint/2010/main" val="20644037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IN" dirty="0"/>
              <a:t>Suppose that a data warehouse for Big-University consists of the following </a:t>
            </a:r>
            <a:r>
              <a:rPr lang="en-IN" dirty="0" smtClean="0"/>
              <a:t>four dimensions</a:t>
            </a:r>
            <a:r>
              <a:rPr lang="en-IN" dirty="0"/>
              <a:t>: student</a:t>
            </a:r>
            <a:r>
              <a:rPr lang="en-IN" dirty="0" smtClean="0"/>
              <a:t>, course, semester</a:t>
            </a:r>
            <a:r>
              <a:rPr lang="en-IN" dirty="0"/>
              <a:t>, and instructor</a:t>
            </a:r>
            <a:r>
              <a:rPr lang="en-IN" dirty="0" smtClean="0"/>
              <a:t>, and two measures</a:t>
            </a:r>
            <a:r>
              <a:rPr lang="en-IN" dirty="0"/>
              <a:t> count and </a:t>
            </a:r>
            <a:r>
              <a:rPr lang="en-IN" dirty="0" err="1"/>
              <a:t>avg_grade</a:t>
            </a:r>
            <a:r>
              <a:rPr lang="en-IN" dirty="0"/>
              <a:t>. When at the lowest conceptual level (e.g., for a given student, course, semester, and instructor combination), the </a:t>
            </a:r>
            <a:r>
              <a:rPr lang="en-IN" dirty="0" err="1"/>
              <a:t>avg_grade</a:t>
            </a:r>
            <a:r>
              <a:rPr lang="en-IN" dirty="0"/>
              <a:t> measure stores the actual course grade of the student. At higher conceptual levels, </a:t>
            </a:r>
            <a:r>
              <a:rPr lang="en-IN" dirty="0" err="1"/>
              <a:t>avg_grade</a:t>
            </a:r>
            <a:r>
              <a:rPr lang="en-IN" dirty="0"/>
              <a:t> stores the average grade for the given combination.</a:t>
            </a:r>
            <a:endParaRPr lang="en-US" dirty="0"/>
          </a:p>
          <a:p>
            <a:pPr lvl="0"/>
            <a:r>
              <a:rPr lang="en-IN" dirty="0"/>
              <a:t>Draw a snowflake schema diagram for the data warehouse.</a:t>
            </a:r>
            <a:endParaRPr lang="en-US" dirty="0"/>
          </a:p>
          <a:p>
            <a:pPr lvl="0"/>
            <a:r>
              <a:rPr lang="en-IN" dirty="0"/>
              <a:t>Starting with the base cuboid [student, course, semester, instructor], what specific OLAP operations (e.g., roll-up from semester to year) should one perform in order to list the average grade of CS courses for each Big-University student.</a:t>
            </a:r>
            <a:endParaRPr lang="en-US" dirty="0"/>
          </a:p>
          <a:p>
            <a:pPr lvl="0"/>
            <a:r>
              <a:rPr lang="en-IN" dirty="0"/>
              <a:t>If each dimension has five levels (including all), such as student &lt; major &lt; status &lt; university &lt; all, how many cuboids will this cube contain (including the base and apex cuboids)?</a:t>
            </a:r>
            <a:endParaRPr lang="en-US" dirty="0"/>
          </a:p>
          <a:p>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86</a:t>
            </a:fld>
            <a:endParaRPr lang="en-US"/>
          </a:p>
        </p:txBody>
      </p:sp>
    </p:spTree>
    <p:extLst>
      <p:ext uri="{BB962C8B-B14F-4D97-AF65-F5344CB8AC3E}">
        <p14:creationId xmlns:p14="http://schemas.microsoft.com/office/powerpoint/2010/main" val="37198329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Data </a:t>
            </a:r>
            <a:r>
              <a:rPr lang="en-US" sz="3600" dirty="0"/>
              <a:t>Warehouse Process Architecture</a:t>
            </a:r>
            <a:br>
              <a:rPr lang="en-US" sz="3600" dirty="0"/>
            </a:br>
            <a:r>
              <a:rPr lang="en-US" dirty="0"/>
              <a:t/>
            </a:r>
            <a:br>
              <a:rPr lang="en-US" dirty="0"/>
            </a:br>
            <a:r>
              <a:rPr lang="en-US" dirty="0"/>
              <a:t/>
            </a:r>
            <a:br>
              <a:rPr lang="en-US" dirty="0"/>
            </a:br>
            <a:endParaRPr lang="en-US" dirty="0"/>
          </a:p>
        </p:txBody>
      </p:sp>
      <p:sp>
        <p:nvSpPr>
          <p:cNvPr id="5" name="Content Placeholder 4"/>
          <p:cNvSpPr>
            <a:spLocks noGrp="1"/>
          </p:cNvSpPr>
          <p:nvPr>
            <p:ph idx="1"/>
          </p:nvPr>
        </p:nvSpPr>
        <p:spPr/>
        <p:txBody>
          <a:bodyPr>
            <a:normAutofit/>
          </a:bodyPr>
          <a:lstStyle/>
          <a:p>
            <a:pPr algn="just"/>
            <a:r>
              <a:rPr lang="en-US" sz="2400" dirty="0"/>
              <a:t>The process architecture defines an architecture in which the data from the data warehouse is processed for a particular computation.</a:t>
            </a:r>
          </a:p>
        </p:txBody>
      </p:sp>
      <p:sp>
        <p:nvSpPr>
          <p:cNvPr id="4" name="Footer Placeholder 3"/>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068A7D00-6A7F-9447-8B92-F0CF45B2B583}"/>
              </a:ext>
            </a:extLst>
          </p:cNvPr>
          <p:cNvSpPr>
            <a:spLocks noGrp="1"/>
          </p:cNvSpPr>
          <p:nvPr>
            <p:ph type="sldNum" sz="quarter" idx="12"/>
          </p:nvPr>
        </p:nvSpPr>
        <p:spPr/>
        <p:txBody>
          <a:bodyPr/>
          <a:lstStyle/>
          <a:p>
            <a:fld id="{FD58DAB5-CB49-440C-99FC-CF944ACFAA61}" type="slidenum">
              <a:rPr lang="en-US" smtClean="0"/>
              <a:pPr/>
              <a:t>87</a:t>
            </a:fld>
            <a:endParaRPr lang="en-US"/>
          </a:p>
        </p:txBody>
      </p:sp>
      <p:pic>
        <p:nvPicPr>
          <p:cNvPr id="9" name="Picture 8"/>
          <p:cNvPicPr>
            <a:picLocks noChangeAspect="1"/>
          </p:cNvPicPr>
          <p:nvPr/>
        </p:nvPicPr>
        <p:blipFill>
          <a:blip r:embed="rId3"/>
          <a:stretch>
            <a:fillRect/>
          </a:stretch>
        </p:blipFill>
        <p:spPr>
          <a:xfrm>
            <a:off x="1066799" y="2895600"/>
            <a:ext cx="6858001" cy="3345656"/>
          </a:xfrm>
          <a:prstGeom prst="rect">
            <a:avLst/>
          </a:prstGeom>
        </p:spPr>
      </p:pic>
    </p:spTree>
    <p:extLst>
      <p:ext uri="{BB962C8B-B14F-4D97-AF65-F5344CB8AC3E}">
        <p14:creationId xmlns:p14="http://schemas.microsoft.com/office/powerpoint/2010/main" val="36079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normAutofit fontScale="90000"/>
          </a:bodyPr>
          <a:lstStyle/>
          <a:p>
            <a:r>
              <a:rPr lang="en-US" dirty="0"/>
              <a:t>Centralized Process Architecture</a:t>
            </a:r>
            <a:br>
              <a:rPr lang="en-US" dirty="0"/>
            </a:br>
            <a:endParaRPr lang="en-US" dirty="0"/>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88</a:t>
            </a:fld>
            <a:endParaRPr lang="en-US"/>
          </a:p>
        </p:txBody>
      </p:sp>
      <p:sp>
        <p:nvSpPr>
          <p:cNvPr id="3" name="Content Placeholder 2"/>
          <p:cNvSpPr>
            <a:spLocks noGrp="1"/>
          </p:cNvSpPr>
          <p:nvPr>
            <p:ph idx="1"/>
          </p:nvPr>
        </p:nvSpPr>
        <p:spPr/>
        <p:txBody>
          <a:bodyPr>
            <a:normAutofit/>
          </a:bodyPr>
          <a:lstStyle/>
          <a:p>
            <a:pPr algn="just"/>
            <a:r>
              <a:rPr lang="en-US" sz="2200" dirty="0"/>
              <a:t>Centralized process architecture evolved with transaction processing and is well suited for small organizations with one location of service.</a:t>
            </a:r>
          </a:p>
          <a:p>
            <a:pPr algn="just"/>
            <a:r>
              <a:rPr lang="en-US" sz="2200" dirty="0"/>
              <a:t>It requires minimal resources both from people and system perspectives.</a:t>
            </a:r>
          </a:p>
          <a:p>
            <a:pPr algn="just"/>
            <a:r>
              <a:rPr lang="en-US" sz="2200" dirty="0"/>
              <a:t>It is very successful when the collection and consumption of data occur at the same location.</a:t>
            </a:r>
          </a:p>
          <a:p>
            <a:pPr marL="0" indent="0">
              <a:buNone/>
            </a:pPr>
            <a:endParaRPr lang="en-US" dirty="0"/>
          </a:p>
        </p:txBody>
      </p:sp>
      <p:pic>
        <p:nvPicPr>
          <p:cNvPr id="7" name="Picture 6">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1768428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normAutofit/>
          </a:bodyPr>
          <a:lstStyle/>
          <a:p>
            <a:r>
              <a:rPr lang="en-US" sz="3200" dirty="0"/>
              <a:t>Centralized Process Architecture</a:t>
            </a:r>
          </a:p>
        </p:txBody>
      </p:sp>
      <p:pic>
        <p:nvPicPr>
          <p:cNvPr id="6" name="Content Placeholder 5"/>
          <p:cNvPicPr>
            <a:picLocks noGrp="1" noChangeAspect="1"/>
          </p:cNvPicPr>
          <p:nvPr>
            <p:ph idx="1"/>
          </p:nvPr>
        </p:nvPicPr>
        <p:blipFill>
          <a:blip r:embed="rId2"/>
          <a:stretch>
            <a:fillRect/>
          </a:stretch>
        </p:blipFill>
        <p:spPr>
          <a:xfrm>
            <a:off x="2347912" y="1858169"/>
            <a:ext cx="4448175" cy="4010025"/>
          </a:xfrm>
          <a:prstGeom prst="rect">
            <a:avLst/>
          </a:prstGeom>
        </p:spPr>
      </p:pic>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89</a:t>
            </a:fld>
            <a:endParaRPr lang="en-US"/>
          </a:p>
        </p:txBody>
      </p:sp>
      <p:pic>
        <p:nvPicPr>
          <p:cNvPr id="7" name="Picture 6">
            <a:extLst>
              <a:ext uri="{FF2B5EF4-FFF2-40B4-BE49-F238E27FC236}">
                <a16:creationId xmlns:a16="http://schemas.microsoft.com/office/drawing/2014/main" id="{D781C70E-07F8-E641-A554-BB9CA5736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344116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8493"/>
            <a:ext cx="8229600" cy="1143000"/>
          </a:xfrm>
        </p:spPr>
        <p:txBody>
          <a:bodyPr>
            <a:normAutofit/>
          </a:bodyPr>
          <a:lstStyle/>
          <a:p>
            <a:r>
              <a:rPr lang="en-US" sz="3200" dirty="0"/>
              <a:t>Types of Data partitioning </a:t>
            </a:r>
          </a:p>
        </p:txBody>
      </p:sp>
      <p:sp>
        <p:nvSpPr>
          <p:cNvPr id="4" name="Footer Placeholder 3"/>
          <p:cNvSpPr>
            <a:spLocks noGrp="1"/>
          </p:cNvSpPr>
          <p:nvPr>
            <p:ph type="ftr" sz="quarter" idx="11"/>
          </p:nvPr>
        </p:nvSpPr>
        <p:spPr/>
        <p:txBody>
          <a:bodyPr/>
          <a:lstStyle/>
          <a:p>
            <a:r>
              <a:rPr lang="en-US" dirty="0" err="1"/>
              <a:t>Dr.Carmel</a:t>
            </a:r>
            <a:r>
              <a:rPr lang="en-US" dirty="0"/>
              <a:t>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a:t>
            </a:fld>
            <a:endParaRPr lang="en-US"/>
          </a:p>
        </p:txBody>
      </p:sp>
      <p:pic>
        <p:nvPicPr>
          <p:cNvPr id="7" name="Picture 6">
            <a:extLst>
              <a:ext uri="{FF2B5EF4-FFF2-40B4-BE49-F238E27FC236}">
                <a16:creationId xmlns:a16="http://schemas.microsoft.com/office/drawing/2014/main" id="{99B22023-4837-9A49-8FD3-A623BE13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Content Placeholder 2"/>
          <p:cNvSpPr>
            <a:spLocks noGrp="1"/>
          </p:cNvSpPr>
          <p:nvPr>
            <p:ph idx="1"/>
          </p:nvPr>
        </p:nvSpPr>
        <p:spPr/>
        <p:txBody>
          <a:bodyPr>
            <a:normAutofit/>
          </a:bodyPr>
          <a:lstStyle/>
          <a:p>
            <a:pPr algn="just"/>
            <a:r>
              <a:rPr lang="en-US" sz="2400" b="1" i="1" dirty="0"/>
              <a:t>Random </a:t>
            </a:r>
            <a:r>
              <a:rPr lang="en-US" sz="2400" b="1" i="1" dirty="0" smtClean="0"/>
              <a:t>portioning: </a:t>
            </a:r>
            <a:r>
              <a:rPr lang="en-US" sz="2400" dirty="0" smtClean="0"/>
              <a:t>Includes </a:t>
            </a:r>
            <a:r>
              <a:rPr lang="en-US" sz="2400" dirty="0"/>
              <a:t>random data </a:t>
            </a:r>
            <a:r>
              <a:rPr lang="en-US" sz="2400" dirty="0" smtClean="0"/>
              <a:t>striping </a:t>
            </a:r>
            <a:r>
              <a:rPr lang="en-US" sz="2400" dirty="0"/>
              <a:t>across multiple disks on a </a:t>
            </a:r>
            <a:r>
              <a:rPr lang="en-US" sz="2400" dirty="0" smtClean="0"/>
              <a:t>single </a:t>
            </a:r>
            <a:r>
              <a:rPr lang="en-US" sz="2400" dirty="0"/>
              <a:t>server</a:t>
            </a:r>
            <a:r>
              <a:rPr lang="en-US" sz="2400" dirty="0" smtClean="0"/>
              <a:t>.</a:t>
            </a:r>
            <a:endParaRPr lang="en-US" sz="2400" dirty="0"/>
          </a:p>
          <a:p>
            <a:pPr algn="just"/>
            <a:r>
              <a:rPr lang="en-US" sz="2400" b="1" i="1" dirty="0"/>
              <a:t>Intelligent partitioning</a:t>
            </a:r>
            <a:r>
              <a:rPr lang="en-US" sz="2400" b="1" i="1" dirty="0" smtClean="0"/>
              <a:t>:</a:t>
            </a:r>
            <a:r>
              <a:rPr lang="en-US" sz="2400" b="1" dirty="0"/>
              <a:t> </a:t>
            </a:r>
            <a:r>
              <a:rPr lang="en-US" sz="2400" b="1" dirty="0" smtClean="0"/>
              <a:t> </a:t>
            </a:r>
            <a:r>
              <a:rPr lang="en-US" sz="2400" dirty="0"/>
              <a:t>DBMS knows where a specific record is located and does not </a:t>
            </a:r>
            <a:r>
              <a:rPr lang="en-US" sz="2400" dirty="0" smtClean="0"/>
              <a:t>waste </a:t>
            </a:r>
            <a:r>
              <a:rPr lang="en-US" sz="2400" dirty="0"/>
              <a:t>time searching for it across all disks</a:t>
            </a:r>
            <a:r>
              <a:rPr lang="en-US" sz="2400" dirty="0" smtClean="0"/>
              <a:t>.</a:t>
            </a:r>
          </a:p>
          <a:p>
            <a:pPr marL="0" indent="0" algn="just">
              <a:buNone/>
            </a:pPr>
            <a:r>
              <a:rPr lang="en-US" sz="2400" dirty="0" smtClean="0"/>
              <a:t>Types of </a:t>
            </a:r>
            <a:r>
              <a:rPr lang="en-US" sz="2400" dirty="0"/>
              <a:t>Intelligent </a:t>
            </a:r>
            <a:r>
              <a:rPr lang="en-US" sz="2400" dirty="0" smtClean="0"/>
              <a:t>partitioning</a:t>
            </a:r>
          </a:p>
          <a:p>
            <a:pPr algn="just"/>
            <a:r>
              <a:rPr lang="en-US" sz="2400" dirty="0"/>
              <a:t>Hash partitioning</a:t>
            </a:r>
          </a:p>
          <a:p>
            <a:pPr algn="just"/>
            <a:r>
              <a:rPr lang="en-US" sz="2400" dirty="0"/>
              <a:t>Key range partitioning</a:t>
            </a:r>
          </a:p>
          <a:p>
            <a:pPr algn="just"/>
            <a:r>
              <a:rPr lang="en-US" sz="2400" dirty="0"/>
              <a:t>Schema portioning</a:t>
            </a:r>
          </a:p>
          <a:p>
            <a:pPr algn="just"/>
            <a:r>
              <a:rPr lang="en-US" sz="2400" dirty="0"/>
              <a:t>User defined portioning</a:t>
            </a:r>
          </a:p>
          <a:p>
            <a:pPr marL="0" indent="0" algn="just">
              <a:buNone/>
            </a:pPr>
            <a:endParaRPr lang="en-US" sz="2400" dirty="0"/>
          </a:p>
        </p:txBody>
      </p:sp>
    </p:spTree>
    <p:extLst>
      <p:ext uri="{BB962C8B-B14F-4D97-AF65-F5344CB8AC3E}">
        <p14:creationId xmlns:p14="http://schemas.microsoft.com/office/powerpoint/2010/main" val="351680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normAutofit fontScale="90000"/>
          </a:bodyPr>
          <a:lstStyle/>
          <a:p>
            <a:r>
              <a:rPr lang="en-US" dirty="0"/>
              <a:t>Distributed Process Architecture</a:t>
            </a:r>
          </a:p>
        </p:txBody>
      </p:sp>
      <p:sp>
        <p:nvSpPr>
          <p:cNvPr id="4" name="Footer Placeholder 3"/>
          <p:cNvSpPr>
            <a:spLocks noGrp="1"/>
          </p:cNvSpPr>
          <p:nvPr>
            <p:ph type="ftr" sz="quarter" idx="11"/>
          </p:nvPr>
        </p:nvSpPr>
        <p:spPr/>
        <p:txBody>
          <a:bodyPr/>
          <a:lstStyle/>
          <a:p>
            <a:r>
              <a:rPr lang="en-US" smtClean="0"/>
              <a:t>Dr.Carmel Mary Belinda M J /CSE                                                            </a:t>
            </a:r>
            <a:endParaRPr lang="en-US"/>
          </a:p>
        </p:txBody>
      </p:sp>
      <p:sp>
        <p:nvSpPr>
          <p:cNvPr id="5" name="Slide Number Placeholder 4"/>
          <p:cNvSpPr>
            <a:spLocks noGrp="1"/>
          </p:cNvSpPr>
          <p:nvPr>
            <p:ph type="sldNum" sz="quarter" idx="12"/>
          </p:nvPr>
        </p:nvSpPr>
        <p:spPr/>
        <p:txBody>
          <a:bodyPr/>
          <a:lstStyle/>
          <a:p>
            <a:fld id="{FD58DAB5-CB49-440C-99FC-CF944ACFAA61}" type="slidenum">
              <a:rPr lang="en-US" smtClean="0"/>
              <a:pPr/>
              <a:t>90</a:t>
            </a:fld>
            <a:endParaRPr lang="en-US"/>
          </a:p>
        </p:txBody>
      </p:sp>
      <p:pic>
        <p:nvPicPr>
          <p:cNvPr id="7" name="Picture 6">
            <a:extLst>
              <a:ext uri="{FF2B5EF4-FFF2-40B4-BE49-F238E27FC236}">
                <a16:creationId xmlns:a16="http://schemas.microsoft.com/office/drawing/2014/main" id="{D781C70E-07F8-E641-A554-BB9CA573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Content Placeholder 2"/>
          <p:cNvSpPr>
            <a:spLocks noGrp="1"/>
          </p:cNvSpPr>
          <p:nvPr>
            <p:ph idx="1"/>
          </p:nvPr>
        </p:nvSpPr>
        <p:spPr/>
        <p:txBody>
          <a:bodyPr>
            <a:normAutofit/>
          </a:bodyPr>
          <a:lstStyle/>
          <a:p>
            <a:r>
              <a:rPr lang="en-US" sz="2400" dirty="0"/>
              <a:t>information and its processing are allocated across data centers, and its processing is distributed across data centers, and processing of data is localized with the group of the results into centralized storage</a:t>
            </a:r>
            <a:r>
              <a:rPr lang="en-US" sz="2400" dirty="0" smtClean="0"/>
              <a:t>.</a:t>
            </a:r>
          </a:p>
          <a:p>
            <a:pPr marL="0" indent="0">
              <a:buNone/>
            </a:pPr>
            <a:r>
              <a:rPr lang="en-US" sz="2400" dirty="0" smtClean="0"/>
              <a:t>Types of</a:t>
            </a:r>
          </a:p>
          <a:p>
            <a:r>
              <a:rPr lang="en-US" sz="2400" dirty="0" smtClean="0"/>
              <a:t>Client-Server</a:t>
            </a:r>
          </a:p>
          <a:p>
            <a:r>
              <a:rPr lang="en-US" sz="2400" dirty="0"/>
              <a:t>Three-tier </a:t>
            </a:r>
            <a:r>
              <a:rPr lang="en-US" sz="2400" dirty="0" smtClean="0"/>
              <a:t>Architecture</a:t>
            </a:r>
          </a:p>
          <a:p>
            <a:r>
              <a:rPr lang="en-US" sz="2400" dirty="0"/>
              <a:t>N-tier </a:t>
            </a:r>
            <a:r>
              <a:rPr lang="en-US" sz="2400" dirty="0" smtClean="0"/>
              <a:t>Architecture</a:t>
            </a:r>
          </a:p>
          <a:p>
            <a:r>
              <a:rPr lang="en-US" sz="2400" dirty="0" smtClean="0"/>
              <a:t>Cluster Architecture</a:t>
            </a:r>
          </a:p>
          <a:p>
            <a:r>
              <a:rPr lang="en-US" sz="2400" dirty="0"/>
              <a:t>Peer-to-Peer Architecture</a:t>
            </a:r>
          </a:p>
        </p:txBody>
      </p:sp>
    </p:spTree>
    <p:extLst>
      <p:ext uri="{BB962C8B-B14F-4D97-AF65-F5344CB8AC3E}">
        <p14:creationId xmlns:p14="http://schemas.microsoft.com/office/powerpoint/2010/main" val="36528086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buNone/>
            </a:pPr>
            <a:r>
              <a:rPr lang="en-US" dirty="0"/>
              <a:t>.https://www.javatpoint.com/data-warehouse-components</a:t>
            </a:r>
          </a:p>
          <a:p>
            <a:pPr>
              <a:buNone/>
            </a:pPr>
            <a:r>
              <a:rPr lang="en-US" dirty="0"/>
              <a:t>PPT of text books</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91</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4167</Words>
  <Application>Microsoft Office PowerPoint</Application>
  <PresentationFormat>On-screen Show (4:3)</PresentationFormat>
  <Paragraphs>658</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 Unicode MS</vt:lpstr>
      <vt:lpstr>Arial</vt:lpstr>
      <vt:lpstr>Calibri</vt:lpstr>
      <vt:lpstr>Courier New</vt:lpstr>
      <vt:lpstr>Noto Sans Symbols</vt:lpstr>
      <vt:lpstr>Times New Roman</vt:lpstr>
      <vt:lpstr>verdana</vt:lpstr>
      <vt:lpstr>Office Theme</vt:lpstr>
      <vt:lpstr>SCHOOL of COMPUTING DRPARTMENT of COMPUTER SCIENCE &amp; ENGINEERING</vt:lpstr>
      <vt:lpstr>Course Outcomes</vt:lpstr>
      <vt:lpstr>UNIT II TOPICS</vt:lpstr>
      <vt:lpstr>Mapping the Data Warehouse to a Multiprocessor Architecture  </vt:lpstr>
      <vt:lpstr>Types of parallelism</vt:lpstr>
      <vt:lpstr>Types of Intra Query Parallelism</vt:lpstr>
      <vt:lpstr>Types of Parallelism</vt:lpstr>
      <vt:lpstr>Data partitioning</vt:lpstr>
      <vt:lpstr>Types of Data partitioning </vt:lpstr>
      <vt:lpstr>Types of Intelligent partitioning </vt:lpstr>
      <vt:lpstr> Data base architectures of parallel processing</vt:lpstr>
      <vt:lpstr>Shared Memory Architecture</vt:lpstr>
      <vt:lpstr>Shared Memory Architecture</vt:lpstr>
      <vt:lpstr>Shared disk architecture</vt:lpstr>
      <vt:lpstr>Shared disk architecture</vt:lpstr>
      <vt:lpstr>Shared nothing architecture</vt:lpstr>
      <vt:lpstr>Shared nothing architecture</vt:lpstr>
      <vt:lpstr>PowerPoint Presentation</vt:lpstr>
      <vt:lpstr>DBMS Schemas for Decision Support</vt:lpstr>
      <vt:lpstr>Star Schema </vt:lpstr>
      <vt:lpstr>Characteristics of Star Schema: </vt:lpstr>
      <vt:lpstr>Example of Star Schema </vt:lpstr>
      <vt:lpstr>Snowflake schema</vt:lpstr>
      <vt:lpstr>Characteristics of Snowflake Schema: </vt:lpstr>
      <vt:lpstr>Example for Snowflake schema</vt:lpstr>
      <vt:lpstr>Fact constellation schema (Galaxy Schema )</vt:lpstr>
      <vt:lpstr>Example for Fact constellation schema (Galaxy Schema )</vt:lpstr>
      <vt:lpstr> Difference between Star and Snowflake Schema.</vt:lpstr>
      <vt:lpstr>Difference</vt:lpstr>
      <vt:lpstr>Diff</vt:lpstr>
      <vt:lpstr>Example</vt:lpstr>
      <vt:lpstr>example</vt:lpstr>
      <vt:lpstr>Example</vt:lpstr>
      <vt:lpstr>PowerPoint Presentation</vt:lpstr>
      <vt:lpstr>Data Extraction, Cleanup, and Transformation Tools</vt:lpstr>
      <vt:lpstr>Data Extraction, Cleanup, and Transformation Tools</vt:lpstr>
      <vt:lpstr>Data Extraction, Cleanup, and Transformation Tools</vt:lpstr>
      <vt:lpstr>  OLAP  </vt:lpstr>
      <vt:lpstr>Basic analytical operations of OLAP </vt:lpstr>
      <vt:lpstr>Roll-Up </vt:lpstr>
      <vt:lpstr> Drill-Down  </vt:lpstr>
      <vt:lpstr>   Slice   </vt:lpstr>
      <vt:lpstr>   Dice    </vt:lpstr>
      <vt:lpstr>   Pivot    </vt:lpstr>
      <vt:lpstr>   Who uses OLAP and Why?    </vt:lpstr>
      <vt:lpstr>   OLAP Guidelines   </vt:lpstr>
      <vt:lpstr>OLAP Guidelines</vt:lpstr>
      <vt:lpstr>OLAP Guidelines</vt:lpstr>
      <vt:lpstr>OLAP Guidelines</vt:lpstr>
      <vt:lpstr>OLAP Guidelines</vt:lpstr>
      <vt:lpstr>Characteristics of OLAP</vt:lpstr>
      <vt:lpstr>Motivations for using OLAP </vt:lpstr>
      <vt:lpstr>Types of OLAP Servers </vt:lpstr>
      <vt:lpstr> Relational OLAP (ROLAP)  </vt:lpstr>
      <vt:lpstr>Relational OLAP (ROLAP)  </vt:lpstr>
      <vt:lpstr>Advantages </vt:lpstr>
      <vt:lpstr>Disadvantages </vt:lpstr>
      <vt:lpstr> Multidimensional OLAP (MOLAP) Server </vt:lpstr>
      <vt:lpstr> Multidimensional OLAP (MOLAP) Server </vt:lpstr>
      <vt:lpstr>Advantages </vt:lpstr>
      <vt:lpstr>Disadvantages </vt:lpstr>
      <vt:lpstr>MOLAP vs ROLAP </vt:lpstr>
      <vt:lpstr> Hybrid OLAP (HOLAP) Server  </vt:lpstr>
      <vt:lpstr>Advantages </vt:lpstr>
      <vt:lpstr>Disadvantages </vt:lpstr>
      <vt:lpstr>Other types</vt:lpstr>
      <vt:lpstr> Multidimensional versus Multi relational OLAP  </vt:lpstr>
      <vt:lpstr> Multidimensional versus Multi relational OLAP  </vt:lpstr>
      <vt:lpstr>Difference between  OLAP and OLTP</vt:lpstr>
      <vt:lpstr>Difference between  Operational Database  and Data Warehouse</vt:lpstr>
      <vt:lpstr>Data Cube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Schema Definition </vt:lpstr>
      <vt:lpstr>Star Schema definition in DMQL</vt:lpstr>
      <vt:lpstr>Snow Flake Schema definition in DMQL</vt:lpstr>
      <vt:lpstr>Fact Constellation definition  in DMQL</vt:lpstr>
      <vt:lpstr>PowerPoint Presentation</vt:lpstr>
      <vt:lpstr>PowerPoint Presentation</vt:lpstr>
      <vt:lpstr>    Data Warehouse Process Architecture   </vt:lpstr>
      <vt:lpstr>Centralized Process Architecture </vt:lpstr>
      <vt:lpstr>Centralized Process Architecture</vt:lpstr>
      <vt:lpstr>Distributed Process Architecture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Data Warehousing</dc:title>
  <dc:creator>admin</dc:creator>
  <cp:lastModifiedBy>CALVIN</cp:lastModifiedBy>
  <cp:revision>204</cp:revision>
  <dcterms:created xsi:type="dcterms:W3CDTF">2020-07-21T03:30:39Z</dcterms:created>
  <dcterms:modified xsi:type="dcterms:W3CDTF">2020-10-21T07:08:58Z</dcterms:modified>
</cp:coreProperties>
</file>